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98" r:id="rId6"/>
    <p:sldId id="299" r:id="rId7"/>
    <p:sldId id="264" r:id="rId8"/>
    <p:sldId id="292" r:id="rId9"/>
    <p:sldId id="290" r:id="rId10"/>
    <p:sldId id="293" r:id="rId11"/>
    <p:sldId id="261" r:id="rId12"/>
    <p:sldId id="313" r:id="rId13"/>
    <p:sldId id="309" r:id="rId14"/>
    <p:sldId id="269" r:id="rId15"/>
    <p:sldId id="301" r:id="rId16"/>
    <p:sldId id="304" r:id="rId17"/>
    <p:sldId id="305" r:id="rId18"/>
    <p:sldId id="306" r:id="rId19"/>
    <p:sldId id="307" r:id="rId20"/>
    <p:sldId id="308" r:id="rId21"/>
    <p:sldId id="311" r:id="rId22"/>
    <p:sldId id="302" r:id="rId2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06" autoAdjust="0"/>
  </p:normalViewPr>
  <p:slideViewPr>
    <p:cSldViewPr snapToGrid="0" snapToObjects="1">
      <p:cViewPr varScale="1">
        <p:scale>
          <a:sx n="113" d="100"/>
          <a:sy n="113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_V2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22\2022-T1\01%20-%20Fichiers%20de%20travail\DEFM-Ch&#244;mage\2022_T1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22\2022-T1\01%20-%20Fichiers%20de%20travail\DEFM-Ch&#244;mage\2022_T1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22\2022-T1\01%20-%20Fichiers%20de%20travail\DEFM-Ch&#244;mage\2022_T1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RO-SVC01-20131\USERS\Cab-SESE\10%20-%20Notes%20de%20conjoncture\01%20-%20Notes\2022\2022-T1\01%20-%20Fichiers%20de%20travail\DEFM-Ch&#244;mage\2022_T1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RO-SVC01-20131\USERS\Cab-SESE\10%20-%20Notes%20de%20conjoncture\01%20-%20Notes\2022\2022-T1\01%20-%20Fichiers%20de%20travail\Prestations%20sociales\2022-T1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_V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_V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_V2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PRO-SVC01-20131\USERS\Cab-SESE\10%20-%20Notes%20de%20conjoncture\01%20-%20Notes\2022\2022-T1\01%20-%20Fichiers%20de%20travail\Politiques%20emploi\2022_T1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RO-SVC01-20131\USERS\Cab-SESE\10%20-%20Tableau%20de%20bord%20conjoncturel\01%20-%20Indicateurs\Contrats%20d'apprentissage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Notes%20de%20conjoncture\01%20-%20Notes\2022\2022-T1\01%20-%20Fichiers%20de%20travail\Activit&#233;%20partielle\Figures%20AP%20pour%20diapos%20d&#233;partementaux%20note%20de%20conj%204T2021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22\2022-T1\01%20-%20Fichiers%20de%20travail\DEFM-Ch&#244;mage\Tx%20ch&#244;mage%20-%20d&#233;p%20comparables\T201_&#233;clairages_d&#233;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dans les Alpes-de-Haute-Provence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2012)</a:t>
            </a:r>
          </a:p>
        </c:rich>
      </c:tx>
      <c:layout>
        <c:manualLayout>
          <c:xMode val="edge"/>
          <c:yMode val="edge"/>
          <c:x val="0.29388436188072675"/>
          <c:y val="1.394756067862651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560302513732175"/>
          <c:w val="0.83764367816092944"/>
          <c:h val="0.48930351489568952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2'!$A$10:$B$57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2'!$E$10:$E$50</c:f>
              <c:numCache>
                <c:formatCode>#,##0.0</c:formatCode>
                <c:ptCount val="41"/>
                <c:pt idx="0">
                  <c:v>100</c:v>
                </c:pt>
                <c:pt idx="1">
                  <c:v>99.861826199856722</c:v>
                </c:pt>
                <c:pt idx="2">
                  <c:v>99.72969645415472</c:v>
                </c:pt>
                <c:pt idx="3">
                  <c:v>99.751466242836685</c:v>
                </c:pt>
                <c:pt idx="4">
                  <c:v>99.722924874641834</c:v>
                </c:pt>
                <c:pt idx="5">
                  <c:v>99.816383864613172</c:v>
                </c:pt>
                <c:pt idx="6">
                  <c:v>100.00436515042981</c:v>
                </c:pt>
                <c:pt idx="7">
                  <c:v>100.3198312141834</c:v>
                </c:pt>
                <c:pt idx="8">
                  <c:v>100.47177202722064</c:v>
                </c:pt>
                <c:pt idx="9">
                  <c:v>100.36863135744987</c:v>
                </c:pt>
                <c:pt idx="10">
                  <c:v>100.41267460601722</c:v>
                </c:pt>
                <c:pt idx="11">
                  <c:v>100.57793472421204</c:v>
                </c:pt>
                <c:pt idx="12">
                  <c:v>100.54318141117477</c:v>
                </c:pt>
                <c:pt idx="13">
                  <c:v>100.92653116045844</c:v>
                </c:pt>
                <c:pt idx="14">
                  <c:v>100.81919323065902</c:v>
                </c:pt>
                <c:pt idx="15">
                  <c:v>101.26018535100287</c:v>
                </c:pt>
                <c:pt idx="16">
                  <c:v>101.64812410458453</c:v>
                </c:pt>
                <c:pt idx="17">
                  <c:v>102.0724950752149</c:v>
                </c:pt>
                <c:pt idx="18">
                  <c:v>102.22605882879657</c:v>
                </c:pt>
                <c:pt idx="19">
                  <c:v>102.32987106017193</c:v>
                </c:pt>
                <c:pt idx="20">
                  <c:v>102.76649803008596</c:v>
                </c:pt>
                <c:pt idx="21">
                  <c:v>103.19327542979944</c:v>
                </c:pt>
                <c:pt idx="22">
                  <c:v>103.32691618911174</c:v>
                </c:pt>
                <c:pt idx="23">
                  <c:v>103.63102166905445</c:v>
                </c:pt>
                <c:pt idx="24">
                  <c:v>104.1293763431232</c:v>
                </c:pt>
                <c:pt idx="25">
                  <c:v>104.16648012177649</c:v>
                </c:pt>
                <c:pt idx="26">
                  <c:v>104.21281787249283</c:v>
                </c:pt>
                <c:pt idx="27">
                  <c:v>104.43169099212035</c:v>
                </c:pt>
                <c:pt idx="28">
                  <c:v>104.86876566977077</c:v>
                </c:pt>
                <c:pt idx="29">
                  <c:v>105.40523146489971</c:v>
                </c:pt>
                <c:pt idx="30">
                  <c:v>105.95484867478511</c:v>
                </c:pt>
                <c:pt idx="31">
                  <c:v>106.23791189111749</c:v>
                </c:pt>
                <c:pt idx="32">
                  <c:v>103.94335377865329</c:v>
                </c:pt>
                <c:pt idx="33">
                  <c:v>103.02879880014326</c:v>
                </c:pt>
                <c:pt idx="34">
                  <c:v>105.41323424068767</c:v>
                </c:pt>
                <c:pt idx="35">
                  <c:v>105.72925993911176</c:v>
                </c:pt>
                <c:pt idx="36">
                  <c:v>106.39354629297992</c:v>
                </c:pt>
                <c:pt idx="37">
                  <c:v>108.237598495702</c:v>
                </c:pt>
                <c:pt idx="38">
                  <c:v>109.15069842406876</c:v>
                </c:pt>
                <c:pt idx="39">
                  <c:v>110.17885924068769</c:v>
                </c:pt>
                <c:pt idx="40">
                  <c:v>110.50590974212034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2'!$A$10:$B$57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2'!$C$10:$C$50</c:f>
              <c:numCache>
                <c:formatCode>#,##0.0</c:formatCode>
                <c:ptCount val="41"/>
                <c:pt idx="0">
                  <c:v>100</c:v>
                </c:pt>
                <c:pt idx="1">
                  <c:v>99.951259075521378</c:v>
                </c:pt>
                <c:pt idx="2">
                  <c:v>99.82315163942522</c:v>
                </c:pt>
                <c:pt idx="3">
                  <c:v>99.721987147383672</c:v>
                </c:pt>
                <c:pt idx="4">
                  <c:v>99.703166356076295</c:v>
                </c:pt>
                <c:pt idx="5">
                  <c:v>99.593919518269402</c:v>
                </c:pt>
                <c:pt idx="6">
                  <c:v>99.760256644355152</c:v>
                </c:pt>
                <c:pt idx="7">
                  <c:v>100.03948531522606</c:v>
                </c:pt>
                <c:pt idx="8">
                  <c:v>100.06016940409587</c:v>
                </c:pt>
                <c:pt idx="9">
                  <c:v>100.1029239554627</c:v>
                </c:pt>
                <c:pt idx="10">
                  <c:v>99.970391572177391</c:v>
                </c:pt>
                <c:pt idx="11">
                  <c:v>100.05188985232081</c:v>
                </c:pt>
                <c:pt idx="12">
                  <c:v>99.990200206635436</c:v>
                </c:pt>
                <c:pt idx="13">
                  <c:v>100.23363112723305</c:v>
                </c:pt>
                <c:pt idx="14">
                  <c:v>100.31029756742544</c:v>
                </c:pt>
                <c:pt idx="15">
                  <c:v>100.44196993195587</c:v>
                </c:pt>
                <c:pt idx="16">
                  <c:v>100.62982698751813</c:v>
                </c:pt>
                <c:pt idx="17">
                  <c:v>100.87290825776283</c:v>
                </c:pt>
                <c:pt idx="18">
                  <c:v>101.18623692992286</c:v>
                </c:pt>
                <c:pt idx="19">
                  <c:v>101.22781603900887</c:v>
                </c:pt>
                <c:pt idx="20">
                  <c:v>101.67890952068095</c:v>
                </c:pt>
                <c:pt idx="21">
                  <c:v>102.07264421279592</c:v>
                </c:pt>
                <c:pt idx="22">
                  <c:v>102.17294746202469</c:v>
                </c:pt>
                <c:pt idx="23">
                  <c:v>102.53928188724561</c:v>
                </c:pt>
                <c:pt idx="24">
                  <c:v>102.77162730921148</c:v>
                </c:pt>
                <c:pt idx="25">
                  <c:v>102.85044936129812</c:v>
                </c:pt>
                <c:pt idx="26">
                  <c:v>102.85557252272494</c:v>
                </c:pt>
                <c:pt idx="27">
                  <c:v>103.18417742563169</c:v>
                </c:pt>
                <c:pt idx="28">
                  <c:v>103.72474823342897</c:v>
                </c:pt>
                <c:pt idx="29">
                  <c:v>103.95087739551137</c:v>
                </c:pt>
                <c:pt idx="30">
                  <c:v>104.37506463438612</c:v>
                </c:pt>
                <c:pt idx="31">
                  <c:v>104.6884790603047</c:v>
                </c:pt>
                <c:pt idx="32">
                  <c:v>102.55222805180991</c:v>
                </c:pt>
                <c:pt idx="33">
                  <c:v>102.00497229652909</c:v>
                </c:pt>
                <c:pt idx="34">
                  <c:v>103.82456793570101</c:v>
                </c:pt>
                <c:pt idx="35">
                  <c:v>103.76583101019594</c:v>
                </c:pt>
                <c:pt idx="36">
                  <c:v>104.49531915148515</c:v>
                </c:pt>
                <c:pt idx="37">
                  <c:v>105.77162892697423</c:v>
                </c:pt>
                <c:pt idx="38">
                  <c:v>106.57975314804824</c:v>
                </c:pt>
                <c:pt idx="39">
                  <c:v>107.21881551355925</c:v>
                </c:pt>
                <c:pt idx="40">
                  <c:v>107.53900270267394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2'!$G$8:$G$9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'Données graph 1 et 2'!$A$10:$B$57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2'!$G$10:$G$50</c:f>
              <c:numCache>
                <c:formatCode>#,##0.0</c:formatCode>
                <c:ptCount val="41"/>
                <c:pt idx="0">
                  <c:v>100</c:v>
                </c:pt>
                <c:pt idx="1">
                  <c:v>100.66646881749153</c:v>
                </c:pt>
                <c:pt idx="2">
                  <c:v>100.12439293317658</c:v>
                </c:pt>
                <c:pt idx="3">
                  <c:v>99.681407966337972</c:v>
                </c:pt>
                <c:pt idx="4">
                  <c:v>100.82320476823215</c:v>
                </c:pt>
                <c:pt idx="5">
                  <c:v>101.21021460903563</c:v>
                </c:pt>
                <c:pt idx="6">
                  <c:v>101.29302965354961</c:v>
                </c:pt>
                <c:pt idx="7">
                  <c:v>100.89502606158113</c:v>
                </c:pt>
                <c:pt idx="8">
                  <c:v>101.52336019407615</c:v>
                </c:pt>
                <c:pt idx="9">
                  <c:v>101.1165345437141</c:v>
                </c:pt>
                <c:pt idx="10">
                  <c:v>100.75765032312512</c:v>
                </c:pt>
                <c:pt idx="11">
                  <c:v>101.19831259373382</c:v>
                </c:pt>
                <c:pt idx="12">
                  <c:v>100.82192562515134</c:v>
                </c:pt>
                <c:pt idx="13">
                  <c:v>101.19786023604365</c:v>
                </c:pt>
                <c:pt idx="14">
                  <c:v>101.15013233177699</c:v>
                </c:pt>
                <c:pt idx="15">
                  <c:v>101.55321919495105</c:v>
                </c:pt>
                <c:pt idx="16">
                  <c:v>101.90528496101352</c:v>
                </c:pt>
                <c:pt idx="17">
                  <c:v>103.72565360775896</c:v>
                </c:pt>
                <c:pt idx="18">
                  <c:v>103.8747898740189</c:v>
                </c:pt>
                <c:pt idx="19">
                  <c:v>105.56533666492385</c:v>
                </c:pt>
                <c:pt idx="20">
                  <c:v>103.86254226049094</c:v>
                </c:pt>
                <c:pt idx="21">
                  <c:v>103.68683899787466</c:v>
                </c:pt>
                <c:pt idx="22">
                  <c:v>102.9674918905599</c:v>
                </c:pt>
                <c:pt idx="23">
                  <c:v>102.9828230194485</c:v>
                </c:pt>
                <c:pt idx="24">
                  <c:v>103.34100472586573</c:v>
                </c:pt>
                <c:pt idx="25">
                  <c:v>102.71742472116418</c:v>
                </c:pt>
                <c:pt idx="26">
                  <c:v>103.32747890031129</c:v>
                </c:pt>
                <c:pt idx="27">
                  <c:v>103.87681615877329</c:v>
                </c:pt>
                <c:pt idx="28">
                  <c:v>104.26113397067971</c:v>
                </c:pt>
                <c:pt idx="29">
                  <c:v>104.2964933872389</c:v>
                </c:pt>
                <c:pt idx="30">
                  <c:v>103.83129404733079</c:v>
                </c:pt>
                <c:pt idx="31">
                  <c:v>105.21403959645102</c:v>
                </c:pt>
                <c:pt idx="32">
                  <c:v>100.29354305168907</c:v>
                </c:pt>
                <c:pt idx="33">
                  <c:v>100.18204830622844</c:v>
                </c:pt>
                <c:pt idx="34">
                  <c:v>103.93327565453521</c:v>
                </c:pt>
                <c:pt idx="35">
                  <c:v>104.24150860148282</c:v>
                </c:pt>
                <c:pt idx="36">
                  <c:v>105.27618445552849</c:v>
                </c:pt>
                <c:pt idx="37">
                  <c:v>107.87243247451408</c:v>
                </c:pt>
                <c:pt idx="38">
                  <c:v>108.2338113193853</c:v>
                </c:pt>
                <c:pt idx="39">
                  <c:v>109.67068732648271</c:v>
                </c:pt>
                <c:pt idx="40">
                  <c:v>110.71722423976189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251712"/>
        <c:axId val="187261696"/>
      </c:lineChart>
      <c:catAx>
        <c:axId val="18725171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7261696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87261696"/>
        <c:scaling>
          <c:orientation val="minMax"/>
          <c:max val="112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87251712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2131468966323853E-2"/>
          <c:y val="0.20360824742268041"/>
          <c:w val="0.91903409090909094"/>
          <c:h val="5.1546391752577317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trim'!$A$17:$B$58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</c:lvl>
              </c:multiLvlStrCache>
            </c:multiLvlStrRef>
          </c:cat>
          <c:val>
            <c:numRef>
              <c:f>dep04_trim!$BG$75:$BG$116</c:f>
              <c:numCache>
                <c:formatCode>#,##0.0</c:formatCode>
                <c:ptCount val="42"/>
                <c:pt idx="0">
                  <c:v>2.533832421537574</c:v>
                </c:pt>
                <c:pt idx="1">
                  <c:v>1.9938219601235652</c:v>
                </c:pt>
                <c:pt idx="2">
                  <c:v>3.524229074889873</c:v>
                </c:pt>
                <c:pt idx="3">
                  <c:v>2.5797872340425521</c:v>
                </c:pt>
                <c:pt idx="4">
                  <c:v>2.3334197562872694</c:v>
                </c:pt>
                <c:pt idx="5">
                  <c:v>2.5082341018495047</c:v>
                </c:pt>
                <c:pt idx="6">
                  <c:v>0.46959960454771021</c:v>
                </c:pt>
                <c:pt idx="7">
                  <c:v>2.1402214022140154</c:v>
                </c:pt>
                <c:pt idx="8">
                  <c:v>-2.408477842004153E-2</c:v>
                </c:pt>
                <c:pt idx="9">
                  <c:v>1.5417971573114864</c:v>
                </c:pt>
                <c:pt idx="10">
                  <c:v>1.7556346381969012</c:v>
                </c:pt>
                <c:pt idx="11">
                  <c:v>0.62951737001633035</c:v>
                </c:pt>
                <c:pt idx="12">
                  <c:v>2.4791473586654345</c:v>
                </c:pt>
                <c:pt idx="13">
                  <c:v>1.9443816414198567</c:v>
                </c:pt>
                <c:pt idx="14">
                  <c:v>0.15524506542470284</c:v>
                </c:pt>
                <c:pt idx="15">
                  <c:v>0.99645704162976134</c:v>
                </c:pt>
                <c:pt idx="16">
                  <c:v>1.0085507564130625</c:v>
                </c:pt>
                <c:pt idx="17">
                  <c:v>-0.21706099413933977</c:v>
                </c:pt>
                <c:pt idx="18">
                  <c:v>1.4792255819012334</c:v>
                </c:pt>
                <c:pt idx="19">
                  <c:v>0.81457663451232065</c:v>
                </c:pt>
                <c:pt idx="20">
                  <c:v>1.2119923453115078</c:v>
                </c:pt>
                <c:pt idx="21">
                  <c:v>1.3445378151260456</c:v>
                </c:pt>
                <c:pt idx="22">
                  <c:v>1.5339966832504048</c:v>
                </c:pt>
                <c:pt idx="23">
                  <c:v>1.2658227848101333</c:v>
                </c:pt>
                <c:pt idx="24">
                  <c:v>0.36290322580645462</c:v>
                </c:pt>
                <c:pt idx="25">
                  <c:v>-0.14061872237846051</c:v>
                </c:pt>
                <c:pt idx="26">
                  <c:v>-0.10058338362503028</c:v>
                </c:pt>
                <c:pt idx="27">
                  <c:v>0.48328634716068297</c:v>
                </c:pt>
                <c:pt idx="28">
                  <c:v>-0.36072144288576968</c:v>
                </c:pt>
                <c:pt idx="29">
                  <c:v>-0.16090104585678722</c:v>
                </c:pt>
                <c:pt idx="30">
                  <c:v>-0.94681708299758638</c:v>
                </c:pt>
                <c:pt idx="31">
                  <c:v>-1.4032946918852929</c:v>
                </c:pt>
                <c:pt idx="32">
                  <c:v>-0.26815181518151654</c:v>
                </c:pt>
                <c:pt idx="33">
                  <c:v>5.7497414684591464</c:v>
                </c:pt>
                <c:pt idx="34">
                  <c:v>-1.564639155094838</c:v>
                </c:pt>
                <c:pt idx="35">
                  <c:v>-0.57619709914564776</c:v>
                </c:pt>
                <c:pt idx="36">
                  <c:v>1.1990407673860837</c:v>
                </c:pt>
                <c:pt idx="37">
                  <c:v>-1.2638230647709303</c:v>
                </c:pt>
                <c:pt idx="38">
                  <c:v>-2.860000000000007</c:v>
                </c:pt>
                <c:pt idx="39">
                  <c:v>-1.0912085649577907</c:v>
                </c:pt>
                <c:pt idx="40">
                  <c:v>-1.7069109075770195</c:v>
                </c:pt>
                <c:pt idx="41">
                  <c:v>-2.4354087251164835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783872"/>
        <c:axId val="42785408"/>
      </c:barChart>
      <c:catAx>
        <c:axId val="427838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4278540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42785408"/>
        <c:scaling>
          <c:orientation val="minMax"/>
          <c:max val="6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4278387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trim'!$A$41:$B$58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dep04_trim!$BH$99:$BH$116</c:f>
              <c:numCache>
                <c:formatCode>#,##0.0</c:formatCode>
                <c:ptCount val="18"/>
                <c:pt idx="0">
                  <c:v>-0.46102263202011384</c:v>
                </c:pt>
                <c:pt idx="1">
                  <c:v>-0.63157894736841635</c:v>
                </c:pt>
                <c:pt idx="2">
                  <c:v>0.46610169491525522</c:v>
                </c:pt>
                <c:pt idx="3">
                  <c:v>0.42176296921130341</c:v>
                </c:pt>
                <c:pt idx="4">
                  <c:v>-0.92398152036959891</c:v>
                </c:pt>
                <c:pt idx="5">
                  <c:v>0.25434506146673197</c:v>
                </c:pt>
                <c:pt idx="6">
                  <c:v>-0.42283298097250954</c:v>
                </c:pt>
                <c:pt idx="7">
                  <c:v>-2.2505307855626322</c:v>
                </c:pt>
                <c:pt idx="8">
                  <c:v>-0.17376194613378804</c:v>
                </c:pt>
                <c:pt idx="9">
                  <c:v>7.0496083550913857</c:v>
                </c:pt>
                <c:pt idx="10">
                  <c:v>-2.3983739837398432</c:v>
                </c:pt>
                <c:pt idx="11">
                  <c:v>-0.45814244064972254</c:v>
                </c:pt>
                <c:pt idx="12">
                  <c:v>0.96234309623430825</c:v>
                </c:pt>
                <c:pt idx="13">
                  <c:v>-1.5748031496062964</c:v>
                </c:pt>
                <c:pt idx="14">
                  <c:v>-2.8631578947368452</c:v>
                </c:pt>
                <c:pt idx="15">
                  <c:v>-1.3870827915041239</c:v>
                </c:pt>
                <c:pt idx="16">
                  <c:v>-2.417582417582409</c:v>
                </c:pt>
                <c:pt idx="17">
                  <c:v>-2.4774774774774744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trim'!$A$41:$B$58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dep04_trim!$BI$99:$BI$116</c:f>
              <c:numCache>
                <c:formatCode>#,##0.0</c:formatCode>
                <c:ptCount val="18"/>
                <c:pt idx="0">
                  <c:v>1.1266511266511126</c:v>
                </c:pt>
                <c:pt idx="1">
                  <c:v>0.30733768728392619</c:v>
                </c:pt>
                <c:pt idx="2">
                  <c:v>-0.61279203370356861</c:v>
                </c:pt>
                <c:pt idx="3">
                  <c:v>0.53949903660885923</c:v>
                </c:pt>
                <c:pt idx="4">
                  <c:v>0.15331544653125473</c:v>
                </c:pt>
                <c:pt idx="5">
                  <c:v>-0.53578262533485743</c:v>
                </c:pt>
                <c:pt idx="6">
                  <c:v>-1.4236244709503687</c:v>
                </c:pt>
                <c:pt idx="7">
                  <c:v>-0.62451209992194778</c:v>
                </c:pt>
                <c:pt idx="8">
                  <c:v>-0.35349567949725103</c:v>
                </c:pt>
                <c:pt idx="9">
                  <c:v>4.5723295230587491</c:v>
                </c:pt>
                <c:pt idx="10">
                  <c:v>-0.79155672823219003</c:v>
                </c:pt>
                <c:pt idx="11">
                  <c:v>-0.68389057750759541</c:v>
                </c:pt>
                <c:pt idx="12">
                  <c:v>1.4154552410099219</c:v>
                </c:pt>
                <c:pt idx="13">
                  <c:v>-0.98076197661258746</c:v>
                </c:pt>
                <c:pt idx="14">
                  <c:v>-2.8571428571428581</c:v>
                </c:pt>
                <c:pt idx="15">
                  <c:v>-0.82352941176470074</c:v>
                </c:pt>
                <c:pt idx="16">
                  <c:v>-1.0676156583629859</c:v>
                </c:pt>
                <c:pt idx="17">
                  <c:v>-2.3980815347721784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845696"/>
        <c:axId val="42847232"/>
      </c:barChart>
      <c:catAx>
        <c:axId val="428456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4284723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42847232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4284569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trim'!$A$41:$B$58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dep04_trim!$BJ$99:$BJ$116</c:f>
              <c:numCache>
                <c:formatCode>#,##0.0</c:formatCode>
                <c:ptCount val="18"/>
                <c:pt idx="0">
                  <c:v>-0.48543689320388328</c:v>
                </c:pt>
                <c:pt idx="1">
                  <c:v>-1.1382113821138184</c:v>
                </c:pt>
                <c:pt idx="2">
                  <c:v>1.4802631578947345</c:v>
                </c:pt>
                <c:pt idx="3">
                  <c:v>1.1345218800648427</c:v>
                </c:pt>
                <c:pt idx="4">
                  <c:v>-2.0833333333333259</c:v>
                </c:pt>
                <c:pt idx="5">
                  <c:v>-1.3093289689034449</c:v>
                </c:pt>
                <c:pt idx="6">
                  <c:v>-0.33167495854062867</c:v>
                </c:pt>
                <c:pt idx="7">
                  <c:v>-3.4941763727121433</c:v>
                </c:pt>
                <c:pt idx="8">
                  <c:v>-0.17241379310344307</c:v>
                </c:pt>
                <c:pt idx="9">
                  <c:v>12.089810017271162</c:v>
                </c:pt>
                <c:pt idx="10">
                  <c:v>-2.7734976887519247</c:v>
                </c:pt>
                <c:pt idx="11">
                  <c:v>-4.4374009508716394</c:v>
                </c:pt>
                <c:pt idx="12">
                  <c:v>2.1558872305140975</c:v>
                </c:pt>
                <c:pt idx="13">
                  <c:v>-2.4350649350649456</c:v>
                </c:pt>
                <c:pt idx="14">
                  <c:v>-5.9900166389351028</c:v>
                </c:pt>
                <c:pt idx="15">
                  <c:v>-1.4159292035398119</c:v>
                </c:pt>
                <c:pt idx="16">
                  <c:v>-4.3087971274685781</c:v>
                </c:pt>
                <c:pt idx="17">
                  <c:v>-3.7523452157598558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trim'!$A$41:$B$58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dep04_trim!$BK$99:$BK$116</c:f>
              <c:numCache>
                <c:formatCode>#,##0.0</c:formatCode>
                <c:ptCount val="18"/>
                <c:pt idx="0">
                  <c:v>0.40913740197749959</c:v>
                </c:pt>
                <c:pt idx="1">
                  <c:v>-0.30560271646858927</c:v>
                </c:pt>
                <c:pt idx="2">
                  <c:v>-0.68119891008173727</c:v>
                </c:pt>
                <c:pt idx="3">
                  <c:v>0.4115226337448652</c:v>
                </c:pt>
                <c:pt idx="4">
                  <c:v>-0.85382513661202974</c:v>
                </c:pt>
                <c:pt idx="5">
                  <c:v>-0.24112986565620886</c:v>
                </c:pt>
                <c:pt idx="6">
                  <c:v>-0.82872928176795924</c:v>
                </c:pt>
                <c:pt idx="7">
                  <c:v>-1.7409470752089207</c:v>
                </c:pt>
                <c:pt idx="8">
                  <c:v>-0.42523033309709302</c:v>
                </c:pt>
                <c:pt idx="9">
                  <c:v>5.5160142348754659</c:v>
                </c:pt>
                <c:pt idx="10">
                  <c:v>-1.8212478920741959</c:v>
                </c:pt>
                <c:pt idx="11">
                  <c:v>0</c:v>
                </c:pt>
                <c:pt idx="12">
                  <c:v>1.2710408794228689</c:v>
                </c:pt>
                <c:pt idx="13">
                  <c:v>-1.4246947082767969</c:v>
                </c:pt>
                <c:pt idx="14">
                  <c:v>-3.0970406056434974</c:v>
                </c:pt>
                <c:pt idx="15">
                  <c:v>-1.4559659090909061</c:v>
                </c:pt>
                <c:pt idx="16">
                  <c:v>-1.4054054054054022</c:v>
                </c:pt>
                <c:pt idx="17">
                  <c:v>-2.7046783625730875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trim'!$A$41:$B$58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dep04_trim!$BL$99:$BL$116</c:f>
              <c:numCache>
                <c:formatCode>#,##0.0</c:formatCode>
                <c:ptCount val="18"/>
                <c:pt idx="0">
                  <c:v>0.63875088715401596</c:v>
                </c:pt>
                <c:pt idx="1">
                  <c:v>0.63469675599436837</c:v>
                </c:pt>
                <c:pt idx="2">
                  <c:v>0.42046250875964475</c:v>
                </c:pt>
                <c:pt idx="3">
                  <c:v>0.34891835310535413</c:v>
                </c:pt>
                <c:pt idx="4">
                  <c:v>1.3908205841446586</c:v>
                </c:pt>
                <c:pt idx="5">
                  <c:v>0.48010973936898349</c:v>
                </c:pt>
                <c:pt idx="6">
                  <c:v>-1.4334470989761039</c:v>
                </c:pt>
                <c:pt idx="7">
                  <c:v>0.13850415512466352</c:v>
                </c:pt>
                <c:pt idx="8">
                  <c:v>0</c:v>
                </c:pt>
                <c:pt idx="9">
                  <c:v>3.6652835408022222</c:v>
                </c:pt>
                <c:pt idx="10">
                  <c:v>-0.53368912608405816</c:v>
                </c:pt>
                <c:pt idx="11">
                  <c:v>-6.7069081153581234E-2</c:v>
                </c:pt>
                <c:pt idx="12">
                  <c:v>0.67114093959730337</c:v>
                </c:pt>
                <c:pt idx="13">
                  <c:v>-0.46666666666665968</c:v>
                </c:pt>
                <c:pt idx="14">
                  <c:v>-1.1386470194239884</c:v>
                </c:pt>
                <c:pt idx="15">
                  <c:v>-0.27100271002709064</c:v>
                </c:pt>
                <c:pt idx="16">
                  <c:v>-1.2907608695652328</c:v>
                </c:pt>
                <c:pt idx="17">
                  <c:v>-1.4452856159669625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25056"/>
        <c:axId val="42930944"/>
      </c:barChart>
      <c:catAx>
        <c:axId val="429250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4293094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42930944"/>
        <c:scaling>
          <c:orientation val="minMax"/>
          <c:max val="14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4292505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523390223430193"/>
          <c:y val="0.19161676646706588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trim'!$A$41:$B$58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dep04_trim!$BS$99:$BS$116</c:f>
              <c:numCache>
                <c:formatCode>#,##0.0</c:formatCode>
                <c:ptCount val="18"/>
                <c:pt idx="0">
                  <c:v>-1.4391143911439142</c:v>
                </c:pt>
                <c:pt idx="1">
                  <c:v>-2.3212280044927147</c:v>
                </c:pt>
                <c:pt idx="2">
                  <c:v>-0.95822154082022548</c:v>
                </c:pt>
                <c:pt idx="3">
                  <c:v>-0.27089783281734059</c:v>
                </c:pt>
                <c:pt idx="4">
                  <c:v>-1.1253395421032097</c:v>
                </c:pt>
                <c:pt idx="5">
                  <c:v>-0.78492935635794403</c:v>
                </c:pt>
                <c:pt idx="6">
                  <c:v>-0.98892405063290001</c:v>
                </c:pt>
                <c:pt idx="7">
                  <c:v>-1.8377946464242956</c:v>
                </c:pt>
                <c:pt idx="8">
                  <c:v>-8.1400081400084812E-2</c:v>
                </c:pt>
                <c:pt idx="9">
                  <c:v>6.9246435845213838</c:v>
                </c:pt>
                <c:pt idx="10">
                  <c:v>-5.447619047619046</c:v>
                </c:pt>
                <c:pt idx="11">
                  <c:v>-2.4576954069299051</c:v>
                </c:pt>
                <c:pt idx="12">
                  <c:v>0.28913672036348093</c:v>
                </c:pt>
                <c:pt idx="13">
                  <c:v>-1.3179571663920808</c:v>
                </c:pt>
                <c:pt idx="14">
                  <c:v>-2.4624373956594336</c:v>
                </c:pt>
                <c:pt idx="15">
                  <c:v>0</c:v>
                </c:pt>
                <c:pt idx="16">
                  <c:v>0.25673940949935137</c:v>
                </c:pt>
                <c:pt idx="17">
                  <c:v>-2.1340162185232603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trim'!$A$41:$B$58</c:f>
              <c:multiLvlStrCache>
                <c:ptCount val="1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dep04_trim!$BT$99:$BT$116</c:f>
              <c:numCache>
                <c:formatCode>#,##0.0</c:formatCode>
                <c:ptCount val="18"/>
                <c:pt idx="0">
                  <c:v>2.533333333333343</c:v>
                </c:pt>
                <c:pt idx="1">
                  <c:v>2.3840485478976881</c:v>
                </c:pt>
                <c:pt idx="2">
                  <c:v>0.84674005080440651</c:v>
                </c:pt>
                <c:pt idx="3">
                  <c:v>1.3014273719563318</c:v>
                </c:pt>
                <c:pt idx="4">
                  <c:v>0.45586406962287995</c:v>
                </c:pt>
                <c:pt idx="5">
                  <c:v>0.49504950495049549</c:v>
                </c:pt>
                <c:pt idx="6">
                  <c:v>-0.90311986863710336</c:v>
                </c:pt>
                <c:pt idx="7">
                  <c:v>-0.95277547638774607</c:v>
                </c:pt>
                <c:pt idx="8">
                  <c:v>-0.46005855290673914</c:v>
                </c:pt>
                <c:pt idx="9">
                  <c:v>4.5378151260504263</c:v>
                </c:pt>
                <c:pt idx="10">
                  <c:v>2.5321543408360236</c:v>
                </c:pt>
                <c:pt idx="11">
                  <c:v>1.2544100352802845</c:v>
                </c:pt>
                <c:pt idx="12">
                  <c:v>2.0518776616337497</c:v>
                </c:pt>
                <c:pt idx="13">
                  <c:v>-1.2139605462822445</c:v>
                </c:pt>
                <c:pt idx="14">
                  <c:v>-3.2258064516129004</c:v>
                </c:pt>
                <c:pt idx="15">
                  <c:v>-2.1031746031745957</c:v>
                </c:pt>
                <c:pt idx="16">
                  <c:v>-3.567085528982572</c:v>
                </c:pt>
                <c:pt idx="17">
                  <c:v>-2.732240437158473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87520"/>
        <c:axId val="42989056"/>
      </c:barChart>
      <c:catAx>
        <c:axId val="4298752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4298905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42989056"/>
        <c:scaling>
          <c:orientation val="minMax"/>
          <c:max val="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4298752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362178077994056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/>
              <a:t>Evolution du nombre de bénéficiaires* des principales prestations sociales</a:t>
            </a:r>
            <a:r>
              <a:rPr lang="fr-FR" sz="1500" baseline="0"/>
              <a:t> dans les Alpes-de-Haute-Provence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251431514693236E-2"/>
          <c:y val="0.25748528475360699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</c:numCache>
            </c:numRef>
          </c:cat>
          <c:val>
            <c:numRef>
              <c:f>RSA!$AR$40:$AR$65</c:f>
              <c:numCache>
                <c:formatCode>0.0</c:formatCode>
                <c:ptCount val="26"/>
                <c:pt idx="0">
                  <c:v>100</c:v>
                </c:pt>
                <c:pt idx="1">
                  <c:v>101.83066361556064</c:v>
                </c:pt>
                <c:pt idx="2">
                  <c:v>103.4324942791762</c:v>
                </c:pt>
                <c:pt idx="3">
                  <c:v>104.57665903890161</c:v>
                </c:pt>
                <c:pt idx="4">
                  <c:v>105.49199084668193</c:v>
                </c:pt>
                <c:pt idx="5">
                  <c:v>106.40732265446225</c:v>
                </c:pt>
                <c:pt idx="6">
                  <c:v>107.78032036613271</c:v>
                </c:pt>
                <c:pt idx="7">
                  <c:v>107.78032036613271</c:v>
                </c:pt>
                <c:pt idx="8">
                  <c:v>108.00915331807781</c:v>
                </c:pt>
                <c:pt idx="9">
                  <c:v>108.92448512585813</c:v>
                </c:pt>
                <c:pt idx="10">
                  <c:v>108.69565217391303</c:v>
                </c:pt>
                <c:pt idx="11">
                  <c:v>108.23798627002287</c:v>
                </c:pt>
                <c:pt idx="12">
                  <c:v>108.23798627002287</c:v>
                </c:pt>
                <c:pt idx="13">
                  <c:v>107.32265446224257</c:v>
                </c:pt>
                <c:pt idx="14">
                  <c:v>106.40732265446225</c:v>
                </c:pt>
                <c:pt idx="15">
                  <c:v>104.80549199084668</c:v>
                </c:pt>
                <c:pt idx="16">
                  <c:v>102.2883295194508</c:v>
                </c:pt>
                <c:pt idx="17">
                  <c:v>102.51716247139588</c:v>
                </c:pt>
                <c:pt idx="18">
                  <c:v>101.83066361556064</c:v>
                </c:pt>
                <c:pt idx="19">
                  <c:v>101.37299771167048</c:v>
                </c:pt>
                <c:pt idx="20">
                  <c:v>100.22883295194509</c:v>
                </c:pt>
                <c:pt idx="21">
                  <c:v>100.68649885583525</c:v>
                </c:pt>
                <c:pt idx="22">
                  <c:v>99.54233409610984</c:v>
                </c:pt>
                <c:pt idx="23">
                  <c:v>100.45766590389016</c:v>
                </c:pt>
                <c:pt idx="24">
                  <c:v>100</c:v>
                </c:pt>
                <c:pt idx="25">
                  <c:v>100.68649885583525</c:v>
                </c:pt>
              </c:numCache>
            </c:numRef>
          </c:val>
          <c:smooth val="0"/>
        </c:ser>
        <c:ser>
          <c:idx val="0"/>
          <c:order val="1"/>
          <c:tx>
            <c:v>ASS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</c:numCache>
            </c:numRef>
          </c:cat>
          <c:val>
            <c:numRef>
              <c:f>ASS!$AR$40:$AR$64</c:f>
              <c:numCache>
                <c:formatCode>0.0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97.872340425531917</c:v>
                </c:pt>
                <c:pt idx="4">
                  <c:v>108.51063829787233</c:v>
                </c:pt>
                <c:pt idx="5">
                  <c:v>110.63829787234043</c:v>
                </c:pt>
                <c:pt idx="6">
                  <c:v>110.63829787234043</c:v>
                </c:pt>
                <c:pt idx="7">
                  <c:v>111.70212765957446</c:v>
                </c:pt>
                <c:pt idx="8">
                  <c:v>107.44680851063831</c:v>
                </c:pt>
                <c:pt idx="9">
                  <c:v>104.25531914893618</c:v>
                </c:pt>
                <c:pt idx="10">
                  <c:v>100</c:v>
                </c:pt>
                <c:pt idx="11">
                  <c:v>97.872340425531917</c:v>
                </c:pt>
                <c:pt idx="12">
                  <c:v>93.61702127659575</c:v>
                </c:pt>
                <c:pt idx="13">
                  <c:v>90.425531914893625</c:v>
                </c:pt>
                <c:pt idx="14">
                  <c:v>88.297872340425528</c:v>
                </c:pt>
                <c:pt idx="15">
                  <c:v>85.106382978723403</c:v>
                </c:pt>
                <c:pt idx="16">
                  <c:v>84.042553191489361</c:v>
                </c:pt>
                <c:pt idx="17">
                  <c:v>102.12765957446808</c:v>
                </c:pt>
                <c:pt idx="18">
                  <c:v>102.12765957446808</c:v>
                </c:pt>
                <c:pt idx="19">
                  <c:v>100</c:v>
                </c:pt>
                <c:pt idx="20">
                  <c:v>94.680851063829792</c:v>
                </c:pt>
                <c:pt idx="21">
                  <c:v>92.553191489361694</c:v>
                </c:pt>
                <c:pt idx="22">
                  <c:v>91.489361702127653</c:v>
                </c:pt>
                <c:pt idx="23">
                  <c:v>91.489361702127653</c:v>
                </c:pt>
                <c:pt idx="24">
                  <c:v>91.489361702127653</c:v>
                </c:pt>
              </c:numCache>
            </c:numRef>
          </c:val>
          <c:smooth val="0"/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</c:numCache>
            </c:numRef>
          </c:cat>
          <c:val>
            <c:numRef>
              <c:f>AAH!$AR$40:$AR$65</c:f>
              <c:numCache>
                <c:formatCode>0.0</c:formatCode>
                <c:ptCount val="26"/>
                <c:pt idx="0">
                  <c:v>100</c:v>
                </c:pt>
                <c:pt idx="1">
                  <c:v>100.3058103975535</c:v>
                </c:pt>
                <c:pt idx="2">
                  <c:v>100.3058103975535</c:v>
                </c:pt>
                <c:pt idx="3">
                  <c:v>100.91743119266054</c:v>
                </c:pt>
                <c:pt idx="4">
                  <c:v>101.22324159021407</c:v>
                </c:pt>
                <c:pt idx="5">
                  <c:v>101.52905198776759</c:v>
                </c:pt>
                <c:pt idx="6">
                  <c:v>102.14067278287462</c:v>
                </c:pt>
                <c:pt idx="7">
                  <c:v>102.14067278287462</c:v>
                </c:pt>
                <c:pt idx="8">
                  <c:v>102.14067278287462</c:v>
                </c:pt>
                <c:pt idx="9">
                  <c:v>101.83486238532109</c:v>
                </c:pt>
                <c:pt idx="10">
                  <c:v>102.14067278287462</c:v>
                </c:pt>
                <c:pt idx="11">
                  <c:v>100.91743119266054</c:v>
                </c:pt>
                <c:pt idx="12">
                  <c:v>101.22324159021407</c:v>
                </c:pt>
                <c:pt idx="13">
                  <c:v>101.22324159021407</c:v>
                </c:pt>
                <c:pt idx="14">
                  <c:v>101.52905198776759</c:v>
                </c:pt>
                <c:pt idx="15">
                  <c:v>101.83486238532109</c:v>
                </c:pt>
                <c:pt idx="16">
                  <c:v>102.44648318042813</c:v>
                </c:pt>
                <c:pt idx="17">
                  <c:v>102.75229357798166</c:v>
                </c:pt>
                <c:pt idx="18">
                  <c:v>103.05810397553516</c:v>
                </c:pt>
                <c:pt idx="19">
                  <c:v>102.14067278287462</c:v>
                </c:pt>
                <c:pt idx="20">
                  <c:v>102.14067278287462</c:v>
                </c:pt>
                <c:pt idx="21">
                  <c:v>102.14067278287462</c:v>
                </c:pt>
                <c:pt idx="22">
                  <c:v>102.75229357798166</c:v>
                </c:pt>
                <c:pt idx="23">
                  <c:v>102.44648318042813</c:v>
                </c:pt>
                <c:pt idx="24">
                  <c:v>103.6697247706422</c:v>
                </c:pt>
                <c:pt idx="25">
                  <c:v>104.58715596330275</c:v>
                </c:pt>
              </c:numCache>
            </c:numRef>
          </c:val>
          <c:smooth val="0"/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</c:numCache>
            </c:numRef>
          </c:cat>
          <c:val>
            <c:numRef>
              <c:f>PA!$AR$40:$AR$65</c:f>
              <c:numCache>
                <c:formatCode>0.0</c:formatCode>
                <c:ptCount val="26"/>
                <c:pt idx="0">
                  <c:v>100</c:v>
                </c:pt>
                <c:pt idx="1">
                  <c:v>99.663016006739682</c:v>
                </c:pt>
                <c:pt idx="2">
                  <c:v>99.831508003369834</c:v>
                </c:pt>
                <c:pt idx="3">
                  <c:v>100.08424599831507</c:v>
                </c:pt>
                <c:pt idx="4">
                  <c:v>100</c:v>
                </c:pt>
                <c:pt idx="5">
                  <c:v>97.809604043807923</c:v>
                </c:pt>
                <c:pt idx="6">
                  <c:v>97.72535804549284</c:v>
                </c:pt>
                <c:pt idx="7">
                  <c:v>98.567818028643643</c:v>
                </c:pt>
                <c:pt idx="8">
                  <c:v>100.16849199663017</c:v>
                </c:pt>
                <c:pt idx="9">
                  <c:v>102.44313395113731</c:v>
                </c:pt>
                <c:pt idx="10">
                  <c:v>103.87531592249368</c:v>
                </c:pt>
                <c:pt idx="11">
                  <c:v>102.5273799494524</c:v>
                </c:pt>
                <c:pt idx="12">
                  <c:v>101.17944397641112</c:v>
                </c:pt>
                <c:pt idx="13">
                  <c:v>99.663016006739682</c:v>
                </c:pt>
                <c:pt idx="14">
                  <c:v>98.146588037068241</c:v>
                </c:pt>
                <c:pt idx="15">
                  <c:v>98.48357203032856</c:v>
                </c:pt>
                <c:pt idx="16">
                  <c:v>98.820556023588878</c:v>
                </c:pt>
                <c:pt idx="17">
                  <c:v>98.820556023588878</c:v>
                </c:pt>
                <c:pt idx="18">
                  <c:v>100.08424599831507</c:v>
                </c:pt>
                <c:pt idx="19">
                  <c:v>102.5273799494524</c:v>
                </c:pt>
                <c:pt idx="20">
                  <c:v>103.20134793597305</c:v>
                </c:pt>
                <c:pt idx="21">
                  <c:v>104.88626790227464</c:v>
                </c:pt>
                <c:pt idx="22">
                  <c:v>104.88626790227464</c:v>
                </c:pt>
                <c:pt idx="23">
                  <c:v>103.28559393428812</c:v>
                </c:pt>
                <c:pt idx="24">
                  <c:v>103.28559393428812</c:v>
                </c:pt>
                <c:pt idx="25">
                  <c:v>103.3698399326032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53056"/>
        <c:axId val="43054592"/>
      </c:lineChart>
      <c:dateAx>
        <c:axId val="430530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crossAx val="43054592"/>
        <c:crossesAt val="100"/>
        <c:auto val="1"/>
        <c:lblOffset val="100"/>
        <c:baseTimeUnit val="months"/>
      </c:dateAx>
      <c:valAx>
        <c:axId val="43054592"/>
        <c:scaling>
          <c:orientation val="minMax"/>
          <c:max val="112"/>
          <c:min val="8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43053056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860508090694265"/>
          <c:y val="0.77852754586581197"/>
          <c:w val="0.38762692046671737"/>
          <c:h val="6.057927432437779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Graph3'!$A$10:$B$62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Graph3'!$G$10:$G$50</c:f>
              <c:numCache>
                <c:formatCode>#,##0</c:formatCode>
                <c:ptCount val="41"/>
                <c:pt idx="0">
                  <c:v>204.44352274568519</c:v>
                </c:pt>
                <c:pt idx="1">
                  <c:v>179.28177166741079</c:v>
                </c:pt>
                <c:pt idx="2">
                  <c:v>10.328016327774094</c:v>
                </c:pt>
                <c:pt idx="3">
                  <c:v>74.335430254541279</c:v>
                </c:pt>
                <c:pt idx="4">
                  <c:v>318.72742117922462</c:v>
                </c:pt>
                <c:pt idx="5">
                  <c:v>6.3759560367980157</c:v>
                </c:pt>
                <c:pt idx="6">
                  <c:v>-94.50183693721192</c:v>
                </c:pt>
                <c:pt idx="7">
                  <c:v>-152.35771094908705</c:v>
                </c:pt>
                <c:pt idx="8">
                  <c:v>270.18373975791474</c:v>
                </c:pt>
                <c:pt idx="9">
                  <c:v>15.950176612197538</c:v>
                </c:pt>
                <c:pt idx="10">
                  <c:v>115.48114936745696</c:v>
                </c:pt>
                <c:pt idx="11">
                  <c:v>-121.15398509944498</c:v>
                </c:pt>
                <c:pt idx="12">
                  <c:v>-78.629261550035153</c:v>
                </c:pt>
                <c:pt idx="13">
                  <c:v>-35.014779555909627</c:v>
                </c:pt>
                <c:pt idx="14">
                  <c:v>-243.60477622897452</c:v>
                </c:pt>
                <c:pt idx="15">
                  <c:v>-30.09833620221616</c:v>
                </c:pt>
                <c:pt idx="16">
                  <c:v>200.01551902258507</c:v>
                </c:pt>
                <c:pt idx="17">
                  <c:v>352.36673614306346</c:v>
                </c:pt>
                <c:pt idx="18">
                  <c:v>-2.2729333919560304</c:v>
                </c:pt>
                <c:pt idx="19">
                  <c:v>-117.33660402542591</c:v>
                </c:pt>
                <c:pt idx="20">
                  <c:v>65.755652782325342</c:v>
                </c:pt>
                <c:pt idx="21">
                  <c:v>-8.7506322797926259</c:v>
                </c:pt>
                <c:pt idx="22">
                  <c:v>-424.78944924945972</c:v>
                </c:pt>
                <c:pt idx="23">
                  <c:v>260.59617909443477</c:v>
                </c:pt>
                <c:pt idx="24">
                  <c:v>191.09337589395</c:v>
                </c:pt>
                <c:pt idx="25">
                  <c:v>-16.349308185948757</c:v>
                </c:pt>
                <c:pt idx="26">
                  <c:v>-87.884885666324408</c:v>
                </c:pt>
                <c:pt idx="27">
                  <c:v>269.2788014406251</c:v>
                </c:pt>
                <c:pt idx="28">
                  <c:v>86.824408245534869</c:v>
                </c:pt>
                <c:pt idx="29">
                  <c:v>183.33008833441272</c:v>
                </c:pt>
                <c:pt idx="30">
                  <c:v>-135.70069846574188</c:v>
                </c:pt>
                <c:pt idx="31">
                  <c:v>484.6322935664648</c:v>
                </c:pt>
                <c:pt idx="32">
                  <c:v>-914.67234050976549</c:v>
                </c:pt>
                <c:pt idx="33">
                  <c:v>-598.80950603979727</c:v>
                </c:pt>
                <c:pt idx="34">
                  <c:v>1130.7728254316025</c:v>
                </c:pt>
                <c:pt idx="35">
                  <c:v>-227.46097447504872</c:v>
                </c:pt>
                <c:pt idx="36">
                  <c:v>309.60517666138185</c:v>
                </c:pt>
                <c:pt idx="37">
                  <c:v>1424.7596093532484</c:v>
                </c:pt>
                <c:pt idx="38">
                  <c:v>21.416365433229657</c:v>
                </c:pt>
                <c:pt idx="39">
                  <c:v>512.78952595090959</c:v>
                </c:pt>
                <c:pt idx="40">
                  <c:v>488.99814088380663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Graph3'!$A$10:$B$62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Graph3'!$H$10:$H$50</c:f>
              <c:numCache>
                <c:formatCode>#,##0</c:formatCode>
                <c:ptCount val="41"/>
                <c:pt idx="0">
                  <c:v>-72.049308528576603</c:v>
                </c:pt>
                <c:pt idx="1">
                  <c:v>160.20727915143061</c:v>
                </c:pt>
                <c:pt idx="2">
                  <c:v>-286.45320419554218</c:v>
                </c:pt>
                <c:pt idx="3">
                  <c:v>-299.98521606911959</c:v>
                </c:pt>
                <c:pt idx="4">
                  <c:v>262.88645531390307</c:v>
                </c:pt>
                <c:pt idx="5">
                  <c:v>190.76095429373254</c:v>
                </c:pt>
                <c:pt idx="6">
                  <c:v>136.68655753882513</c:v>
                </c:pt>
                <c:pt idx="7">
                  <c:v>-50.379248551020282</c:v>
                </c:pt>
                <c:pt idx="8">
                  <c:v>49.880084144127068</c:v>
                </c:pt>
                <c:pt idx="9">
                  <c:v>-223.18095810622435</c:v>
                </c:pt>
                <c:pt idx="10">
                  <c:v>-298.29129772546662</c:v>
                </c:pt>
                <c:pt idx="11">
                  <c:v>345.62062487967046</c:v>
                </c:pt>
                <c:pt idx="12">
                  <c:v>-113.09651968843582</c:v>
                </c:pt>
                <c:pt idx="13">
                  <c:v>226.51013668624819</c:v>
                </c:pt>
                <c:pt idx="14">
                  <c:v>219.29290972928902</c:v>
                </c:pt>
                <c:pt idx="15">
                  <c:v>235.42463652570586</c:v>
                </c:pt>
                <c:pt idx="16">
                  <c:v>-20.678587407072428</c:v>
                </c:pt>
                <c:pt idx="17">
                  <c:v>574.90128871368643</c:v>
                </c:pt>
                <c:pt idx="18">
                  <c:v>78.240672836714111</c:v>
                </c:pt>
                <c:pt idx="19">
                  <c:v>978.47535552664704</c:v>
                </c:pt>
                <c:pt idx="20">
                  <c:v>-933.13315181723601</c:v>
                </c:pt>
                <c:pt idx="21">
                  <c:v>-80.749929915882603</c:v>
                </c:pt>
                <c:pt idx="22">
                  <c:v>58.365004080777908</c:v>
                </c:pt>
                <c:pt idx="23">
                  <c:v>-252.78673586501964</c:v>
                </c:pt>
                <c:pt idx="24">
                  <c:v>-8.6410775404633569</c:v>
                </c:pt>
                <c:pt idx="25">
                  <c:v>-301.29283552684728</c:v>
                </c:pt>
                <c:pt idx="26">
                  <c:v>398.63718013410244</c:v>
                </c:pt>
                <c:pt idx="27">
                  <c:v>10.545219669047128</c:v>
                </c:pt>
                <c:pt idx="28">
                  <c:v>108.94122362296639</c:v>
                </c:pt>
                <c:pt idx="29">
                  <c:v>-165.31854083191001</c:v>
                </c:pt>
                <c:pt idx="30">
                  <c:v>-101.26475018251722</c:v>
                </c:pt>
                <c:pt idx="31">
                  <c:v>219.71719987516735</c:v>
                </c:pt>
                <c:pt idx="32">
                  <c:v>-1591.7535532415775</c:v>
                </c:pt>
                <c:pt idx="33">
                  <c:v>542.01578319139685</c:v>
                </c:pt>
                <c:pt idx="34">
                  <c:v>780.04517303914326</c:v>
                </c:pt>
                <c:pt idx="35">
                  <c:v>384.47013656036188</c:v>
                </c:pt>
                <c:pt idx="36">
                  <c:v>217.44292277892691</c:v>
                </c:pt>
                <c:pt idx="37">
                  <c:v>-102.27046579041735</c:v>
                </c:pt>
                <c:pt idx="38">
                  <c:v>162.66450648677073</c:v>
                </c:pt>
                <c:pt idx="39">
                  <c:v>219.13319720044683</c:v>
                </c:pt>
                <c:pt idx="40">
                  <c:v>44.091801228213171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0108288"/>
        <c:axId val="200255744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Graph3'!$A$10:$B$57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Graph3'!$F$10:$F$50</c:f>
              <c:numCache>
                <c:formatCode>#,##0</c:formatCode>
                <c:ptCount val="41"/>
                <c:pt idx="0">
                  <c:v>132.3942142171145</c:v>
                </c:pt>
                <c:pt idx="1">
                  <c:v>339.48905081884004</c:v>
                </c:pt>
                <c:pt idx="2">
                  <c:v>-276.12518786777218</c:v>
                </c:pt>
                <c:pt idx="3">
                  <c:v>-225.64978581457399</c:v>
                </c:pt>
                <c:pt idx="4">
                  <c:v>581.61387649312383</c:v>
                </c:pt>
                <c:pt idx="5">
                  <c:v>197.13691033053328</c:v>
                </c:pt>
                <c:pt idx="6">
                  <c:v>42.184720601610024</c:v>
                </c:pt>
                <c:pt idx="7">
                  <c:v>-202.73695950010733</c:v>
                </c:pt>
                <c:pt idx="8">
                  <c:v>320.06382390204817</c:v>
                </c:pt>
                <c:pt idx="9">
                  <c:v>-207.23078149402863</c:v>
                </c:pt>
                <c:pt idx="10">
                  <c:v>-182.81014835801034</c:v>
                </c:pt>
                <c:pt idx="11">
                  <c:v>224.46663978022116</c:v>
                </c:pt>
                <c:pt idx="12">
                  <c:v>-191.72578123847052</c:v>
                </c:pt>
                <c:pt idx="13">
                  <c:v>191.49535713034129</c:v>
                </c:pt>
                <c:pt idx="14">
                  <c:v>-24.311866499687312</c:v>
                </c:pt>
                <c:pt idx="15">
                  <c:v>205.3263003234897</c:v>
                </c:pt>
                <c:pt idx="16">
                  <c:v>179.33693161551491</c:v>
                </c:pt>
                <c:pt idx="17">
                  <c:v>927.26802485674853</c:v>
                </c:pt>
                <c:pt idx="18">
                  <c:v>75.967739444757171</c:v>
                </c:pt>
                <c:pt idx="19">
                  <c:v>861.13875150122476</c:v>
                </c:pt>
                <c:pt idx="20">
                  <c:v>-867.37749903491203</c:v>
                </c:pt>
                <c:pt idx="21">
                  <c:v>-89.50056219567341</c:v>
                </c:pt>
                <c:pt idx="22">
                  <c:v>-366.42444516868272</c:v>
                </c:pt>
                <c:pt idx="23">
                  <c:v>7.8094432294165017</c:v>
                </c:pt>
                <c:pt idx="24">
                  <c:v>182.45229835348437</c:v>
                </c:pt>
                <c:pt idx="25">
                  <c:v>-317.64214371279377</c:v>
                </c:pt>
                <c:pt idx="26">
                  <c:v>310.75229446777666</c:v>
                </c:pt>
                <c:pt idx="27">
                  <c:v>279.82402110967087</c:v>
                </c:pt>
                <c:pt idx="28">
                  <c:v>195.76563186850399</c:v>
                </c:pt>
                <c:pt idx="29">
                  <c:v>18.011547502501344</c:v>
                </c:pt>
                <c:pt idx="30">
                  <c:v>-236.96544864826137</c:v>
                </c:pt>
                <c:pt idx="31">
                  <c:v>704.34949344163033</c:v>
                </c:pt>
                <c:pt idx="32">
                  <c:v>-2506.4258937513368</c:v>
                </c:pt>
                <c:pt idx="33">
                  <c:v>-56.793722848400648</c:v>
                </c:pt>
                <c:pt idx="34">
                  <c:v>1910.8179984707458</c:v>
                </c:pt>
                <c:pt idx="35">
                  <c:v>157.00916208531271</c:v>
                </c:pt>
                <c:pt idx="36">
                  <c:v>527.04809944030421</c:v>
                </c:pt>
                <c:pt idx="37">
                  <c:v>1322.4891435628306</c:v>
                </c:pt>
                <c:pt idx="38">
                  <c:v>184.08087191999948</c:v>
                </c:pt>
                <c:pt idx="39">
                  <c:v>731.92272315135779</c:v>
                </c:pt>
                <c:pt idx="40">
                  <c:v>533.08994211201934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108288"/>
        <c:axId val="200255744"/>
      </c:lineChart>
      <c:catAx>
        <c:axId val="2001082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025574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00255744"/>
        <c:scaling>
          <c:orientation val="minMax"/>
          <c:max val="2000"/>
          <c:min val="-3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00108288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0314306822912012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2'!$T$8:$T$9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2'!$T$10:$T$50</c:f>
              <c:numCache>
                <c:formatCode>0.0</c:formatCode>
                <c:ptCount val="41"/>
                <c:pt idx="0">
                  <c:v>100</c:v>
                </c:pt>
                <c:pt idx="1">
                  <c:v>102.74646467089342</c:v>
                </c:pt>
                <c:pt idx="2">
                  <c:v>99.276793276671512</c:v>
                </c:pt>
                <c:pt idx="3">
                  <c:v>93.845463721924133</c:v>
                </c:pt>
                <c:pt idx="4">
                  <c:v>95.028321473074257</c:v>
                </c:pt>
                <c:pt idx="5">
                  <c:v>96.791207297954244</c:v>
                </c:pt>
                <c:pt idx="6">
                  <c:v>95.081357442719991</c:v>
                </c:pt>
                <c:pt idx="7">
                  <c:v>91.681566022810713</c:v>
                </c:pt>
                <c:pt idx="8">
                  <c:v>89.359860846536478</c:v>
                </c:pt>
                <c:pt idx="9">
                  <c:v>85.095361960373822</c:v>
                </c:pt>
                <c:pt idx="10">
                  <c:v>81.906029133441265</c:v>
                </c:pt>
                <c:pt idx="11">
                  <c:v>85.086751374142153</c:v>
                </c:pt>
                <c:pt idx="12">
                  <c:v>84.736602897759454</c:v>
                </c:pt>
                <c:pt idx="13">
                  <c:v>83.492530618200917</c:v>
                </c:pt>
                <c:pt idx="14">
                  <c:v>85.316731100679803</c:v>
                </c:pt>
                <c:pt idx="15">
                  <c:v>85.74886506565025</c:v>
                </c:pt>
                <c:pt idx="16">
                  <c:v>85.917040891113899</c:v>
                </c:pt>
                <c:pt idx="17">
                  <c:v>87.766702199895278</c:v>
                </c:pt>
                <c:pt idx="18">
                  <c:v>87.956491091023096</c:v>
                </c:pt>
                <c:pt idx="19">
                  <c:v>88.458801466919198</c:v>
                </c:pt>
                <c:pt idx="20">
                  <c:v>88.084102394554662</c:v>
                </c:pt>
                <c:pt idx="21">
                  <c:v>87.837485608275287</c:v>
                </c:pt>
                <c:pt idx="22">
                  <c:v>88.526349266774943</c:v>
                </c:pt>
                <c:pt idx="23">
                  <c:v>88.15213159729818</c:v>
                </c:pt>
                <c:pt idx="24">
                  <c:v>88.117466247702353</c:v>
                </c:pt>
                <c:pt idx="25">
                  <c:v>87.579561342771697</c:v>
                </c:pt>
                <c:pt idx="26">
                  <c:v>91.470261915337119</c:v>
                </c:pt>
                <c:pt idx="27">
                  <c:v>90.852533057510044</c:v>
                </c:pt>
                <c:pt idx="28">
                  <c:v>90.705200184352719</c:v>
                </c:pt>
                <c:pt idx="29">
                  <c:v>90.807869333591611</c:v>
                </c:pt>
                <c:pt idx="30">
                  <c:v>89.403196464833798</c:v>
                </c:pt>
                <c:pt idx="31">
                  <c:v>89.198025575428247</c:v>
                </c:pt>
                <c:pt idx="32">
                  <c:v>77.935215865135859</c:v>
                </c:pt>
                <c:pt idx="33">
                  <c:v>84.141496372352762</c:v>
                </c:pt>
                <c:pt idx="34">
                  <c:v>87.923499863925286</c:v>
                </c:pt>
                <c:pt idx="35">
                  <c:v>89.103613258121356</c:v>
                </c:pt>
                <c:pt idx="36">
                  <c:v>89.269474525895902</c:v>
                </c:pt>
                <c:pt idx="37">
                  <c:v>87.233436252956309</c:v>
                </c:pt>
                <c:pt idx="38">
                  <c:v>89.731979199447338</c:v>
                </c:pt>
                <c:pt idx="39">
                  <c:v>91.948404430030322</c:v>
                </c:pt>
                <c:pt idx="40">
                  <c:v>92.462977210722613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2'!$S$8:$S$9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2'!$S$10:$S$50</c:f>
              <c:numCache>
                <c:formatCode>0.0</c:formatCode>
                <c:ptCount val="41"/>
                <c:pt idx="0">
                  <c:v>100</c:v>
                </c:pt>
                <c:pt idx="1">
                  <c:v>100.09093608784596</c:v>
                </c:pt>
                <c:pt idx="2">
                  <c:v>100.81272298405561</c:v>
                </c:pt>
                <c:pt idx="3">
                  <c:v>100.75567154838589</c:v>
                </c:pt>
                <c:pt idx="4">
                  <c:v>102.34014265175315</c:v>
                </c:pt>
                <c:pt idx="5">
                  <c:v>102.66802473477111</c:v>
                </c:pt>
                <c:pt idx="6">
                  <c:v>104.48411091215868</c:v>
                </c:pt>
                <c:pt idx="7">
                  <c:v>103.14397129120427</c:v>
                </c:pt>
                <c:pt idx="8">
                  <c:v>103.9218740487003</c:v>
                </c:pt>
                <c:pt idx="9">
                  <c:v>102.88825967420436</c:v>
                </c:pt>
                <c:pt idx="10">
                  <c:v>99.237520684468706</c:v>
                </c:pt>
                <c:pt idx="11">
                  <c:v>101.99837691476974</c:v>
                </c:pt>
                <c:pt idx="12">
                  <c:v>101.43207790495099</c:v>
                </c:pt>
                <c:pt idx="13">
                  <c:v>103.43838643097246</c:v>
                </c:pt>
                <c:pt idx="14">
                  <c:v>103.32506312550562</c:v>
                </c:pt>
                <c:pt idx="15">
                  <c:v>106.97707958667809</c:v>
                </c:pt>
                <c:pt idx="16">
                  <c:v>103.7887945459389</c:v>
                </c:pt>
                <c:pt idx="17">
                  <c:v>107.23115660058828</c:v>
                </c:pt>
                <c:pt idx="18">
                  <c:v>108.11612684192764</c:v>
                </c:pt>
                <c:pt idx="19">
                  <c:v>122.59642299348938</c:v>
                </c:pt>
                <c:pt idx="20">
                  <c:v>107.03930056010837</c:v>
                </c:pt>
                <c:pt idx="21">
                  <c:v>109.06144672636108</c:v>
                </c:pt>
                <c:pt idx="22">
                  <c:v>109.89161037919612</c:v>
                </c:pt>
                <c:pt idx="23">
                  <c:v>108.06984089920455</c:v>
                </c:pt>
                <c:pt idx="24">
                  <c:v>108.82376062619024</c:v>
                </c:pt>
                <c:pt idx="25">
                  <c:v>107.59706788886341</c:v>
                </c:pt>
                <c:pt idx="26">
                  <c:v>108.81266550139368</c:v>
                </c:pt>
                <c:pt idx="27">
                  <c:v>107.61454010223912</c:v>
                </c:pt>
                <c:pt idx="28">
                  <c:v>107.81168405391422</c:v>
                </c:pt>
                <c:pt idx="29">
                  <c:v>107.57982456376567</c:v>
                </c:pt>
                <c:pt idx="30">
                  <c:v>107.25883428569847</c:v>
                </c:pt>
                <c:pt idx="31">
                  <c:v>108.51343079644306</c:v>
                </c:pt>
                <c:pt idx="32">
                  <c:v>101.74168368118146</c:v>
                </c:pt>
                <c:pt idx="33">
                  <c:v>103.98660966920473</c:v>
                </c:pt>
                <c:pt idx="34">
                  <c:v>116.1903416014992</c:v>
                </c:pt>
                <c:pt idx="35">
                  <c:v>123.72317981662881</c:v>
                </c:pt>
                <c:pt idx="36">
                  <c:v>130.27589761780197</c:v>
                </c:pt>
                <c:pt idx="37">
                  <c:v>129.98038425690385</c:v>
                </c:pt>
                <c:pt idx="38">
                  <c:v>131.51373692204791</c:v>
                </c:pt>
                <c:pt idx="39">
                  <c:v>133.73939901012471</c:v>
                </c:pt>
                <c:pt idx="40">
                  <c:v>136.5275255334947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2'!$U$8:$U$9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2'!$U$10:$U$50</c:f>
              <c:numCache>
                <c:formatCode>0.0</c:formatCode>
                <c:ptCount val="41"/>
                <c:pt idx="0">
                  <c:v>100</c:v>
                </c:pt>
                <c:pt idx="1">
                  <c:v>100.50070202361536</c:v>
                </c:pt>
                <c:pt idx="2">
                  <c:v>99.915784237774105</c:v>
                </c:pt>
                <c:pt idx="3">
                  <c:v>100.53631245506243</c:v>
                </c:pt>
                <c:pt idx="4">
                  <c:v>101.14340154208006</c:v>
                </c:pt>
                <c:pt idx="5">
                  <c:v>100.32730006691312</c:v>
                </c:pt>
                <c:pt idx="6">
                  <c:v>100.89617937361143</c:v>
                </c:pt>
                <c:pt idx="7">
                  <c:v>101.35290122373507</c:v>
                </c:pt>
                <c:pt idx="8">
                  <c:v>102.59947109968004</c:v>
                </c:pt>
                <c:pt idx="9">
                  <c:v>102.25747123504519</c:v>
                </c:pt>
                <c:pt idx="10">
                  <c:v>102.11908119379034</c:v>
                </c:pt>
                <c:pt idx="11">
                  <c:v>102.18067945033459</c:v>
                </c:pt>
                <c:pt idx="12">
                  <c:v>101.82681357848533</c:v>
                </c:pt>
                <c:pt idx="13">
                  <c:v>102.47753927820003</c:v>
                </c:pt>
                <c:pt idx="14">
                  <c:v>102.84714247242106</c:v>
                </c:pt>
                <c:pt idx="15">
                  <c:v>102.48452261689813</c:v>
                </c:pt>
                <c:pt idx="16">
                  <c:v>104.61547131677133</c:v>
                </c:pt>
                <c:pt idx="17">
                  <c:v>106.71519781852163</c:v>
                </c:pt>
                <c:pt idx="18">
                  <c:v>107.14023170941238</c:v>
                </c:pt>
                <c:pt idx="19">
                  <c:v>107.45041457217451</c:v>
                </c:pt>
                <c:pt idx="20">
                  <c:v>107.29184888225124</c:v>
                </c:pt>
                <c:pt idx="21">
                  <c:v>107.8850242943532</c:v>
                </c:pt>
                <c:pt idx="22">
                  <c:v>107.54997440050005</c:v>
                </c:pt>
                <c:pt idx="23">
                  <c:v>107.72061354915412</c:v>
                </c:pt>
                <c:pt idx="24">
                  <c:v>109.0001657428524</c:v>
                </c:pt>
                <c:pt idx="25">
                  <c:v>107.69644046536857</c:v>
                </c:pt>
                <c:pt idx="26">
                  <c:v>108.26353610024451</c:v>
                </c:pt>
                <c:pt idx="27">
                  <c:v>108.51160636580153</c:v>
                </c:pt>
                <c:pt idx="28">
                  <c:v>110.16046571175771</c:v>
                </c:pt>
                <c:pt idx="29">
                  <c:v>109.73077376300446</c:v>
                </c:pt>
                <c:pt idx="30">
                  <c:v>109.8871563966977</c:v>
                </c:pt>
                <c:pt idx="31">
                  <c:v>111.85223872091521</c:v>
                </c:pt>
                <c:pt idx="32">
                  <c:v>104.31559007924956</c:v>
                </c:pt>
                <c:pt idx="33">
                  <c:v>102.75061401674486</c:v>
                </c:pt>
                <c:pt idx="34">
                  <c:v>107.19638229923527</c:v>
                </c:pt>
                <c:pt idx="35">
                  <c:v>103.74327893822704</c:v>
                </c:pt>
                <c:pt idx="36">
                  <c:v>104.7816231229201</c:v>
                </c:pt>
                <c:pt idx="37">
                  <c:v>111.92935023220663</c:v>
                </c:pt>
                <c:pt idx="38">
                  <c:v>112.7513601437075</c:v>
                </c:pt>
                <c:pt idx="39">
                  <c:v>114.17785977238637</c:v>
                </c:pt>
                <c:pt idx="40">
                  <c:v>116.19117061400877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2'!$V$8:$V$9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2'!$V$10:$V$50</c:f>
              <c:numCache>
                <c:formatCode>0.0</c:formatCode>
                <c:ptCount val="41"/>
                <c:pt idx="0">
                  <c:v>100</c:v>
                </c:pt>
                <c:pt idx="1">
                  <c:v>100.2610364394489</c:v>
                </c:pt>
                <c:pt idx="2">
                  <c:v>101.43440488207092</c:v>
                </c:pt>
                <c:pt idx="3">
                  <c:v>99.929331955301919</c:v>
                </c:pt>
                <c:pt idx="4">
                  <c:v>101.56785010431884</c:v>
                </c:pt>
                <c:pt idx="5">
                  <c:v>102.38081729709079</c:v>
                </c:pt>
                <c:pt idx="6">
                  <c:v>101.46674343098556</c:v>
                </c:pt>
                <c:pt idx="7">
                  <c:v>101.48104284686808</c:v>
                </c:pt>
                <c:pt idx="8">
                  <c:v>101.69913346609572</c:v>
                </c:pt>
                <c:pt idx="9">
                  <c:v>101.92733000074273</c:v>
                </c:pt>
                <c:pt idx="10">
                  <c:v>102.65627749986849</c:v>
                </c:pt>
                <c:pt idx="11">
                  <c:v>102.77777664959029</c:v>
                </c:pt>
                <c:pt idx="12">
                  <c:v>102.93727892730074</c:v>
                </c:pt>
                <c:pt idx="13">
                  <c:v>102.96312121999134</c:v>
                </c:pt>
                <c:pt idx="14">
                  <c:v>101.88398170983513</c:v>
                </c:pt>
                <c:pt idx="15">
                  <c:v>101.69318745971016</c:v>
                </c:pt>
                <c:pt idx="16">
                  <c:v>101.15275991380135</c:v>
                </c:pt>
                <c:pt idx="17">
                  <c:v>101.88392153139102</c:v>
                </c:pt>
                <c:pt idx="18">
                  <c:v>101.4478076045078</c:v>
                </c:pt>
                <c:pt idx="19">
                  <c:v>101.59981697664031</c:v>
                </c:pt>
                <c:pt idx="20">
                  <c:v>102.09848953587016</c:v>
                </c:pt>
                <c:pt idx="21">
                  <c:v>100.9622212686013</c:v>
                </c:pt>
                <c:pt idx="22">
                  <c:v>98.881194489098675</c:v>
                </c:pt>
                <c:pt idx="23">
                  <c:v>99.297380408979208</c:v>
                </c:pt>
                <c:pt idx="24">
                  <c:v>98.801279313319526</c:v>
                </c:pt>
                <c:pt idx="25">
                  <c:v>98.717464215309676</c:v>
                </c:pt>
                <c:pt idx="26">
                  <c:v>98.4523896193502</c:v>
                </c:pt>
                <c:pt idx="27">
                  <c:v>99.661808680496534</c:v>
                </c:pt>
                <c:pt idx="28">
                  <c:v>98.806839765912386</c:v>
                </c:pt>
                <c:pt idx="29">
                  <c:v>99.637789678439503</c:v>
                </c:pt>
                <c:pt idx="30">
                  <c:v>98.845317961105692</c:v>
                </c:pt>
                <c:pt idx="31">
                  <c:v>99.984151486435962</c:v>
                </c:pt>
                <c:pt idx="32">
                  <c:v>98.624719156316985</c:v>
                </c:pt>
                <c:pt idx="33">
                  <c:v>97.872351996623934</c:v>
                </c:pt>
                <c:pt idx="34">
                  <c:v>98.778492103910693</c:v>
                </c:pt>
                <c:pt idx="35">
                  <c:v>100.15463046596341</c:v>
                </c:pt>
                <c:pt idx="36">
                  <c:v>99.931432339781338</c:v>
                </c:pt>
                <c:pt idx="37">
                  <c:v>100.55809016299126</c:v>
                </c:pt>
                <c:pt idx="38">
                  <c:v>99.809613743475197</c:v>
                </c:pt>
                <c:pt idx="39">
                  <c:v>100.84355242186783</c:v>
                </c:pt>
                <c:pt idx="40">
                  <c:v>100.75851947936422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968448"/>
        <c:axId val="200991488"/>
      </c:lineChart>
      <c:catAx>
        <c:axId val="20096844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0991488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00991488"/>
        <c:scaling>
          <c:orientation val="minMax"/>
          <c:max val="140"/>
          <c:min val="7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0968448"/>
        <c:crosses val="autoZero"/>
        <c:crossBetween val="midCat"/>
        <c:majorUnit val="5"/>
      </c:valAx>
    </c:plotArea>
    <c:legend>
      <c:legendPos val="t"/>
      <c:layout>
        <c:manualLayout>
          <c:xMode val="edge"/>
          <c:yMode val="edge"/>
          <c:x val="0"/>
          <c:y val="0.19171304885590601"/>
          <c:w val="1"/>
          <c:h val="8.198569334677320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3445600341765868"/>
          <c:w val="0.90516390406154157"/>
          <c:h val="0.51446426230666154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7504325842149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graph4'!$Z$49:$AD$49</c:f>
              <c:numCache>
                <c:formatCode>#,##0</c:formatCode>
                <c:ptCount val="5"/>
                <c:pt idx="0">
                  <c:v>490</c:v>
                </c:pt>
                <c:pt idx="1">
                  <c:v>430</c:v>
                </c:pt>
                <c:pt idx="2">
                  <c:v>-20</c:v>
                </c:pt>
                <c:pt idx="3">
                  <c:v>10</c:v>
                </c:pt>
                <c:pt idx="4">
                  <c:v>50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41164722590908E-5"/>
                  <c:y val="-4.2847386215141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24557692229459E-3"/>
                  <c:y val="-2.0125608464817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451889386298876E-3"/>
                  <c:y val="-8.8982284366135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graph4'!$AF$49:$AJ$49</c:f>
              <c:numCache>
                <c:formatCode>#,##0</c:formatCode>
                <c:ptCount val="5"/>
                <c:pt idx="0">
                  <c:v>40</c:v>
                </c:pt>
                <c:pt idx="1">
                  <c:v>-30</c:v>
                </c:pt>
                <c:pt idx="2">
                  <c:v>0</c:v>
                </c:pt>
                <c:pt idx="3">
                  <c:v>150</c:v>
                </c:pt>
                <c:pt idx="4">
                  <c:v>-30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3.6012912395877372E-3"/>
                  <c:y val="9.80520293394382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22039709697785E-3"/>
                  <c:y val="8.07952003383470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356904425374578E-3"/>
                  <c:y val="-2.088194183647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316393370155727E-3"/>
                  <c:y val="1.98076335064438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451889386298876E-3"/>
                  <c:y val="-2.70836318917179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graph4'!$T$49:$X$49</c:f>
              <c:numCache>
                <c:formatCode>#,##0</c:formatCode>
                <c:ptCount val="5"/>
                <c:pt idx="0">
                  <c:v>530</c:v>
                </c:pt>
                <c:pt idx="1">
                  <c:v>390</c:v>
                </c:pt>
                <c:pt idx="2">
                  <c:v>-20</c:v>
                </c:pt>
                <c:pt idx="3">
                  <c:v>150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2310144"/>
        <c:axId val="262779264"/>
      </c:barChart>
      <c:catAx>
        <c:axId val="262310144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62779264"/>
        <c:crosses val="autoZero"/>
        <c:auto val="1"/>
        <c:lblAlgn val="ctr"/>
        <c:lblOffset val="100"/>
        <c:noMultiLvlLbl val="0"/>
      </c:catAx>
      <c:valAx>
        <c:axId val="262779264"/>
        <c:scaling>
          <c:orientation val="minMax"/>
          <c:max val="750"/>
          <c:min val="-25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62310144"/>
        <c:crosses val="autoZero"/>
        <c:crossBetween val="between"/>
        <c:majorUnit val="25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18602177844"/>
          <c:y val="0.17535310259609391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Alpes-de-Haute-Provence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5716375147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GRAPHIQUE_stocks_bénéf'!$N$2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GRAPHIQUE_stocks_bénéf'!$L$3:$M$51</c:f>
              <c:multiLvlStrCache>
                <c:ptCount val="4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GRAPHIQUE_stocks_bénéf'!$N$3:$N$51</c:f>
              <c:numCache>
                <c:formatCode>#,##0</c:formatCode>
                <c:ptCount val="49"/>
                <c:pt idx="0">
                  <c:v>247</c:v>
                </c:pt>
                <c:pt idx="1">
                  <c:v>523</c:v>
                </c:pt>
                <c:pt idx="2">
                  <c:v>681</c:v>
                </c:pt>
                <c:pt idx="3">
                  <c:v>728</c:v>
                </c:pt>
                <c:pt idx="4">
                  <c:v>639</c:v>
                </c:pt>
                <c:pt idx="5">
                  <c:v>485</c:v>
                </c:pt>
                <c:pt idx="6">
                  <c:v>343</c:v>
                </c:pt>
                <c:pt idx="7">
                  <c:v>508</c:v>
                </c:pt>
                <c:pt idx="8">
                  <c:v>643</c:v>
                </c:pt>
                <c:pt idx="9">
                  <c:v>679</c:v>
                </c:pt>
                <c:pt idx="10">
                  <c:v>568</c:v>
                </c:pt>
                <c:pt idx="11">
                  <c:v>514</c:v>
                </c:pt>
                <c:pt idx="12">
                  <c:v>557</c:v>
                </c:pt>
                <c:pt idx="13">
                  <c:v>590</c:v>
                </c:pt>
                <c:pt idx="14">
                  <c:v>572</c:v>
                </c:pt>
                <c:pt idx="15">
                  <c:v>624</c:v>
                </c:pt>
                <c:pt idx="16">
                  <c:v>714</c:v>
                </c:pt>
                <c:pt idx="17">
                  <c:v>747</c:v>
                </c:pt>
                <c:pt idx="18">
                  <c:v>705</c:v>
                </c:pt>
                <c:pt idx="19">
                  <c:v>648</c:v>
                </c:pt>
                <c:pt idx="20">
                  <c:v>669</c:v>
                </c:pt>
                <c:pt idx="21">
                  <c:v>699</c:v>
                </c:pt>
                <c:pt idx="22">
                  <c:v>702</c:v>
                </c:pt>
                <c:pt idx="23">
                  <c:v>700</c:v>
                </c:pt>
                <c:pt idx="24">
                  <c:v>710</c:v>
                </c:pt>
                <c:pt idx="25">
                  <c:v>729</c:v>
                </c:pt>
                <c:pt idx="26">
                  <c:v>704</c:v>
                </c:pt>
                <c:pt idx="27">
                  <c:v>651</c:v>
                </c:pt>
                <c:pt idx="28">
                  <c:v>672</c:v>
                </c:pt>
                <c:pt idx="29">
                  <c:v>632</c:v>
                </c:pt>
                <c:pt idx="30">
                  <c:v>455</c:v>
                </c:pt>
                <c:pt idx="31">
                  <c:v>392</c:v>
                </c:pt>
                <c:pt idx="32">
                  <c:v>309</c:v>
                </c:pt>
                <c:pt idx="33">
                  <c:v>250</c:v>
                </c:pt>
                <c:pt idx="34">
                  <c:v>255</c:v>
                </c:pt>
                <c:pt idx="35">
                  <c:v>204</c:v>
                </c:pt>
                <c:pt idx="36">
                  <c:v>201</c:v>
                </c:pt>
                <c:pt idx="37">
                  <c:v>217</c:v>
                </c:pt>
                <c:pt idx="38">
                  <c:v>216</c:v>
                </c:pt>
                <c:pt idx="39">
                  <c:v>187</c:v>
                </c:pt>
                <c:pt idx="40">
                  <c:v>190</c:v>
                </c:pt>
                <c:pt idx="41">
                  <c:v>173</c:v>
                </c:pt>
                <c:pt idx="42">
                  <c:v>171</c:v>
                </c:pt>
                <c:pt idx="43">
                  <c:v>179</c:v>
                </c:pt>
                <c:pt idx="44">
                  <c:v>189</c:v>
                </c:pt>
                <c:pt idx="45">
                  <c:v>217</c:v>
                </c:pt>
                <c:pt idx="46">
                  <c:v>253</c:v>
                </c:pt>
                <c:pt idx="47">
                  <c:v>275</c:v>
                </c:pt>
                <c:pt idx="48">
                  <c:v>310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GRAPHIQUE_stocks_bénéf'!$Q$2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GRAPHIQUE_stocks_bénéf'!$L$3:$M$51</c:f>
              <c:multiLvlStrCache>
                <c:ptCount val="4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GRAPHIQUE_stocks_bénéf'!$Q$3:$Q$51</c:f>
              <c:numCache>
                <c:formatCode>#,##0</c:formatCode>
                <c:ptCount val="49"/>
                <c:pt idx="0">
                  <c:v>124</c:v>
                </c:pt>
                <c:pt idx="1">
                  <c:v>281</c:v>
                </c:pt>
                <c:pt idx="2">
                  <c:v>240</c:v>
                </c:pt>
                <c:pt idx="3">
                  <c:v>171</c:v>
                </c:pt>
                <c:pt idx="4">
                  <c:v>162</c:v>
                </c:pt>
                <c:pt idx="5">
                  <c:v>134</c:v>
                </c:pt>
                <c:pt idx="6">
                  <c:v>130</c:v>
                </c:pt>
                <c:pt idx="7">
                  <c:v>155</c:v>
                </c:pt>
                <c:pt idx="8">
                  <c:v>141</c:v>
                </c:pt>
                <c:pt idx="9">
                  <c:v>95</c:v>
                </c:pt>
                <c:pt idx="10">
                  <c:v>63</c:v>
                </c:pt>
                <c:pt idx="11">
                  <c:v>55</c:v>
                </c:pt>
                <c:pt idx="12">
                  <c:v>56</c:v>
                </c:pt>
                <c:pt idx="13">
                  <c:v>54</c:v>
                </c:pt>
                <c:pt idx="14">
                  <c:v>64</c:v>
                </c:pt>
                <c:pt idx="15">
                  <c:v>68</c:v>
                </c:pt>
                <c:pt idx="16">
                  <c:v>68</c:v>
                </c:pt>
                <c:pt idx="17">
                  <c:v>66</c:v>
                </c:pt>
                <c:pt idx="18">
                  <c:v>57</c:v>
                </c:pt>
                <c:pt idx="19">
                  <c:v>63</c:v>
                </c:pt>
                <c:pt idx="20">
                  <c:v>64</c:v>
                </c:pt>
                <c:pt idx="21">
                  <c:v>92</c:v>
                </c:pt>
                <c:pt idx="22">
                  <c:v>115</c:v>
                </c:pt>
                <c:pt idx="23">
                  <c:v>130</c:v>
                </c:pt>
                <c:pt idx="24">
                  <c:v>175</c:v>
                </c:pt>
                <c:pt idx="25">
                  <c:v>161</c:v>
                </c:pt>
                <c:pt idx="26">
                  <c:v>116</c:v>
                </c:pt>
                <c:pt idx="27">
                  <c:v>75</c:v>
                </c:pt>
                <c:pt idx="28">
                  <c:v>58</c:v>
                </c:pt>
                <c:pt idx="29">
                  <c:v>51</c:v>
                </c:pt>
                <c:pt idx="30">
                  <c:v>45</c:v>
                </c:pt>
                <c:pt idx="31">
                  <c:v>34</c:v>
                </c:pt>
                <c:pt idx="32">
                  <c:v>16</c:v>
                </c:pt>
                <c:pt idx="33">
                  <c:v>6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15</c:v>
                </c:pt>
                <c:pt idx="45">
                  <c:v>50</c:v>
                </c:pt>
                <c:pt idx="46">
                  <c:v>71</c:v>
                </c:pt>
                <c:pt idx="47">
                  <c:v>97</c:v>
                </c:pt>
                <c:pt idx="48">
                  <c:v>140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GRAPHIQUE_stocks_bénéf'!$T$2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GRAPHIQUE_stocks_bénéf'!$L$3:$M$51</c:f>
              <c:multiLvlStrCache>
                <c:ptCount val="4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GRAPHIQUE_stocks_bénéf'!$T$3:$T$51</c:f>
              <c:numCache>
                <c:formatCode>General</c:formatCode>
                <c:ptCount val="4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31</c:v>
                </c:pt>
                <c:pt idx="13">
                  <c:v>81</c:v>
                </c:pt>
                <c:pt idx="14">
                  <c:v>138</c:v>
                </c:pt>
                <c:pt idx="15">
                  <c:v>195</c:v>
                </c:pt>
                <c:pt idx="16">
                  <c:v>271</c:v>
                </c:pt>
                <c:pt idx="17">
                  <c:v>321</c:v>
                </c:pt>
                <c:pt idx="18">
                  <c:v>336</c:v>
                </c:pt>
                <c:pt idx="19">
                  <c:v>355</c:v>
                </c:pt>
                <c:pt idx="20">
                  <c:v>383</c:v>
                </c:pt>
                <c:pt idx="21">
                  <c:v>390</c:v>
                </c:pt>
                <c:pt idx="22">
                  <c:v>399</c:v>
                </c:pt>
                <c:pt idx="23">
                  <c:v>425</c:v>
                </c:pt>
                <c:pt idx="24">
                  <c:v>430</c:v>
                </c:pt>
                <c:pt idx="25">
                  <c:v>426</c:v>
                </c:pt>
                <c:pt idx="26">
                  <c:v>409</c:v>
                </c:pt>
                <c:pt idx="27">
                  <c:v>395</c:v>
                </c:pt>
                <c:pt idx="28">
                  <c:v>368</c:v>
                </c:pt>
                <c:pt idx="29">
                  <c:v>341</c:v>
                </c:pt>
                <c:pt idx="30">
                  <c:v>284</c:v>
                </c:pt>
                <c:pt idx="31">
                  <c:v>241</c:v>
                </c:pt>
                <c:pt idx="32">
                  <c:v>208</c:v>
                </c:pt>
                <c:pt idx="33">
                  <c:v>174</c:v>
                </c:pt>
                <c:pt idx="34">
                  <c:v>128</c:v>
                </c:pt>
                <c:pt idx="35">
                  <c:v>91</c:v>
                </c:pt>
                <c:pt idx="36">
                  <c:v>68</c:v>
                </c:pt>
                <c:pt idx="37">
                  <c:v>49</c:v>
                </c:pt>
                <c:pt idx="38">
                  <c:v>34</c:v>
                </c:pt>
                <c:pt idx="39">
                  <c:v>20</c:v>
                </c:pt>
                <c:pt idx="40">
                  <c:v>12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GRAPHIQUE_stocks_bénéf'!$U$2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GRAPHIQUE_stocks_bénéf'!$L$3:$M$51</c:f>
              <c:multiLvlStrCache>
                <c:ptCount val="4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GRAPHIQUE_stocks_bénéf'!$U$3:$U$51</c:f>
              <c:numCache>
                <c:formatCode>General</c:formatCode>
                <c:ptCount val="4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54</c:v>
                </c:pt>
                <c:pt idx="19">
                  <c:v>141</c:v>
                </c:pt>
                <c:pt idx="20">
                  <c:v>148</c:v>
                </c:pt>
                <c:pt idx="21">
                  <c:v>148</c:v>
                </c:pt>
                <c:pt idx="22">
                  <c:v>156</c:v>
                </c:pt>
                <c:pt idx="23">
                  <c:v>157</c:v>
                </c:pt>
                <c:pt idx="24">
                  <c:v>160</c:v>
                </c:pt>
                <c:pt idx="25">
                  <c:v>158</c:v>
                </c:pt>
                <c:pt idx="26">
                  <c:v>157</c:v>
                </c:pt>
                <c:pt idx="27">
                  <c:v>156</c:v>
                </c:pt>
                <c:pt idx="28">
                  <c:v>163</c:v>
                </c:pt>
                <c:pt idx="29">
                  <c:v>158</c:v>
                </c:pt>
                <c:pt idx="30">
                  <c:v>159</c:v>
                </c:pt>
                <c:pt idx="31">
                  <c:v>213</c:v>
                </c:pt>
                <c:pt idx="32">
                  <c:v>163</c:v>
                </c:pt>
                <c:pt idx="33">
                  <c:v>151</c:v>
                </c:pt>
                <c:pt idx="34">
                  <c:v>158</c:v>
                </c:pt>
                <c:pt idx="35">
                  <c:v>148</c:v>
                </c:pt>
                <c:pt idx="36">
                  <c:v>142</c:v>
                </c:pt>
                <c:pt idx="37">
                  <c:v>150</c:v>
                </c:pt>
                <c:pt idx="38">
                  <c:v>157</c:v>
                </c:pt>
                <c:pt idx="39">
                  <c:v>166</c:v>
                </c:pt>
                <c:pt idx="40">
                  <c:v>156</c:v>
                </c:pt>
                <c:pt idx="41">
                  <c:v>160</c:v>
                </c:pt>
                <c:pt idx="42">
                  <c:v>164</c:v>
                </c:pt>
                <c:pt idx="43">
                  <c:v>179</c:v>
                </c:pt>
                <c:pt idx="44">
                  <c:v>178</c:v>
                </c:pt>
                <c:pt idx="45">
                  <c:v>186</c:v>
                </c:pt>
                <c:pt idx="46">
                  <c:v>197</c:v>
                </c:pt>
                <c:pt idx="47">
                  <c:v>186</c:v>
                </c:pt>
                <c:pt idx="48">
                  <c:v>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15904"/>
        <c:axId val="16317440"/>
      </c:areaChart>
      <c:catAx>
        <c:axId val="163159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6317440"/>
        <c:crossesAt val="0"/>
        <c:auto val="0"/>
        <c:lblAlgn val="ctr"/>
        <c:lblOffset val="100"/>
        <c:tickLblSkip val="4"/>
        <c:noMultiLvlLbl val="0"/>
      </c:catAx>
      <c:valAx>
        <c:axId val="16317440"/>
        <c:scaling>
          <c:orientation val="minMax"/>
          <c:max val="15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6315904"/>
        <c:crosses val="autoZero"/>
        <c:crossBetween val="between"/>
        <c:majorUnit val="250"/>
      </c:valAx>
    </c:plotArea>
    <c:legend>
      <c:legendPos val="t"/>
      <c:layout>
        <c:manualLayout>
          <c:xMode val="edge"/>
          <c:yMode val="edge"/>
          <c:x val="0.28579172316451379"/>
          <c:y val="0.11097209032077097"/>
          <c:w val="0.42841655367097237"/>
          <c:h val="4.1737492737071988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800" b="1" i="0" baseline="0" dirty="0">
                <a:effectLst/>
              </a:rPr>
              <a:t>Stock de bénéficiaires de contrats d'apprentissage dans les Alpes-de-Haute-Provence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 dirty="0">
                <a:effectLst/>
              </a:rPr>
              <a:t>(données brutes, en nombre)</a:t>
            </a:r>
            <a:endParaRPr lang="fr-FR" sz="1200" b="0" dirty="0">
              <a:effectLst/>
            </a:endParaRPr>
          </a:p>
        </c:rich>
      </c:tx>
      <c:layout>
        <c:manualLayout>
          <c:xMode val="edge"/>
          <c:yMode val="edge"/>
          <c:x val="9.219356099755828E-2"/>
          <c:y val="2.4721984237603976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8501221840148094"/>
          <c:w val="0.91105418907566771"/>
          <c:h val="0.49789236068087661"/>
        </c:manualLayout>
      </c:layout>
      <c:areaChart>
        <c:grouping val="stacked"/>
        <c:varyColors val="0"/>
        <c:ser>
          <c:idx val="0"/>
          <c:order val="0"/>
          <c:tx>
            <c:v>Secteur privé</c:v>
          </c:tx>
          <c:spPr>
            <a:ln w="25400">
              <a:noFill/>
            </a:ln>
          </c:spPr>
          <c:cat>
            <c:multiLvlStrRef>
              <c:f>Feuil1!$A$2:$B$21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Feuil1!$H$2:$H$18</c:f>
              <c:numCache>
                <c:formatCode>#,##0</c:formatCode>
                <c:ptCount val="17"/>
                <c:pt idx="0">
                  <c:v>966</c:v>
                </c:pt>
                <c:pt idx="1">
                  <c:v>954</c:v>
                </c:pt>
                <c:pt idx="2">
                  <c:v>1026</c:v>
                </c:pt>
                <c:pt idx="3">
                  <c:v>1090</c:v>
                </c:pt>
                <c:pt idx="4">
                  <c:v>1056</c:v>
                </c:pt>
                <c:pt idx="5">
                  <c:v>1025</c:v>
                </c:pt>
                <c:pt idx="6">
                  <c:v>1103</c:v>
                </c:pt>
                <c:pt idx="7">
                  <c:v>1165</c:v>
                </c:pt>
                <c:pt idx="8">
                  <c:v>1153</c:v>
                </c:pt>
                <c:pt idx="9">
                  <c:v>1109</c:v>
                </c:pt>
                <c:pt idx="10">
                  <c:v>1255</c:v>
                </c:pt>
                <c:pt idx="11">
                  <c:v>1401</c:v>
                </c:pt>
                <c:pt idx="12">
                  <c:v>1457</c:v>
                </c:pt>
                <c:pt idx="13">
                  <c:v>1426</c:v>
                </c:pt>
                <c:pt idx="14">
                  <c:v>1576</c:v>
                </c:pt>
                <c:pt idx="15">
                  <c:v>1694</c:v>
                </c:pt>
                <c:pt idx="16">
                  <c:v>1707</c:v>
                </c:pt>
              </c:numCache>
            </c:numRef>
          </c:val>
        </c:ser>
        <c:ser>
          <c:idx val="1"/>
          <c:order val="1"/>
          <c:tx>
            <c:v>Secteur public</c:v>
          </c:tx>
          <c:spPr>
            <a:ln w="25400">
              <a:noFill/>
            </a:ln>
          </c:spPr>
          <c:cat>
            <c:multiLvlStrRef>
              <c:f>Feuil1!$A$2:$B$21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Feuil1!$I$2:$I$18</c:f>
              <c:numCache>
                <c:formatCode>#,##0</c:formatCode>
                <c:ptCount val="17"/>
                <c:pt idx="0">
                  <c:v>19</c:v>
                </c:pt>
                <c:pt idx="1">
                  <c:v>18</c:v>
                </c:pt>
                <c:pt idx="2">
                  <c:v>28</c:v>
                </c:pt>
                <c:pt idx="3">
                  <c:v>38</c:v>
                </c:pt>
                <c:pt idx="4">
                  <c:v>37</c:v>
                </c:pt>
                <c:pt idx="5">
                  <c:v>37</c:v>
                </c:pt>
                <c:pt idx="6">
                  <c:v>38</c:v>
                </c:pt>
                <c:pt idx="7">
                  <c:v>42</c:v>
                </c:pt>
                <c:pt idx="8">
                  <c:v>41</c:v>
                </c:pt>
                <c:pt idx="9">
                  <c:v>41</c:v>
                </c:pt>
                <c:pt idx="10">
                  <c:v>37</c:v>
                </c:pt>
                <c:pt idx="11">
                  <c:v>40</c:v>
                </c:pt>
                <c:pt idx="12">
                  <c:v>41</c:v>
                </c:pt>
                <c:pt idx="13">
                  <c:v>41</c:v>
                </c:pt>
                <c:pt idx="14">
                  <c:v>47</c:v>
                </c:pt>
                <c:pt idx="15">
                  <c:v>53</c:v>
                </c:pt>
                <c:pt idx="16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13792"/>
        <c:axId val="41315328"/>
      </c:areaChart>
      <c:catAx>
        <c:axId val="4131379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41315328"/>
        <c:crossesAt val="100"/>
        <c:auto val="0"/>
        <c:lblAlgn val="ctr"/>
        <c:lblOffset val="100"/>
        <c:tickLblSkip val="4"/>
        <c:noMultiLvlLbl val="0"/>
      </c:catAx>
      <c:valAx>
        <c:axId val="41315328"/>
        <c:scaling>
          <c:orientation val="minMax"/>
          <c:max val="2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41313792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35170584994269799"/>
          <c:y val="0.14193811121198818"/>
          <c:w val="0.25258802190796292"/>
          <c:h val="4.4319307159287724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500" b="1" i="0" u="none" strike="noStrike" baseline="0">
                <a:effectLst/>
              </a:rPr>
              <a:t>Nombre de salariés en activité partielle depuis le début de la crise sanitaire </a:t>
            </a:r>
            <a:r>
              <a:rPr lang="en-US" sz="1500"/>
              <a:t/>
            </a:r>
            <a:br>
              <a:rPr lang="en-US" sz="1500"/>
            </a:br>
            <a:r>
              <a:rPr lang="en-US" sz="1500"/>
              <a:t>dans les Alpes</a:t>
            </a:r>
            <a:r>
              <a:rPr lang="en-US" sz="1500" baseline="0"/>
              <a:t>-de-Haute-Provence </a:t>
            </a:r>
          </a:p>
          <a:p>
            <a:pPr>
              <a:defRPr/>
            </a:pPr>
            <a:r>
              <a:rPr lang="en-US" sz="1100" b="0" i="1" baseline="0"/>
              <a:t>(données brutes, en nombre)</a:t>
            </a:r>
            <a:endParaRPr lang="en-US" sz="1100" b="0" i="1"/>
          </a:p>
        </c:rich>
      </c:tx>
      <c:layout>
        <c:manualLayout>
          <c:xMode val="edge"/>
          <c:yMode val="edge"/>
          <c:x val="0.10689576174112257"/>
          <c:y val="3.322948030531874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'recap (2)'!$A$2:$A$26</c:f>
              <c:numCache>
                <c:formatCode>mmm\-yy</c:formatCode>
                <c:ptCount val="25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  <c:pt idx="13">
                  <c:v>44287</c:v>
                </c:pt>
                <c:pt idx="14">
                  <c:v>44317</c:v>
                </c:pt>
                <c:pt idx="15">
                  <c:v>44348</c:v>
                </c:pt>
                <c:pt idx="16">
                  <c:v>44378</c:v>
                </c:pt>
                <c:pt idx="17">
                  <c:v>44409</c:v>
                </c:pt>
                <c:pt idx="18">
                  <c:v>44440</c:v>
                </c:pt>
                <c:pt idx="19">
                  <c:v>44470</c:v>
                </c:pt>
                <c:pt idx="20">
                  <c:v>44501</c:v>
                </c:pt>
                <c:pt idx="21">
                  <c:v>44531</c:v>
                </c:pt>
                <c:pt idx="22">
                  <c:v>44562</c:v>
                </c:pt>
                <c:pt idx="23">
                  <c:v>44593</c:v>
                </c:pt>
                <c:pt idx="24">
                  <c:v>44621</c:v>
                </c:pt>
              </c:numCache>
            </c:numRef>
          </c:cat>
          <c:val>
            <c:numRef>
              <c:f>'recap (2)'!$C$2:$C$26</c:f>
              <c:numCache>
                <c:formatCode>#,##0</c:formatCode>
                <c:ptCount val="25"/>
                <c:pt idx="0">
                  <c:v>11975</c:v>
                </c:pt>
                <c:pt idx="1">
                  <c:v>13910</c:v>
                </c:pt>
                <c:pt idx="2">
                  <c:v>10575</c:v>
                </c:pt>
                <c:pt idx="3">
                  <c:v>3860</c:v>
                </c:pt>
                <c:pt idx="4">
                  <c:v>1850</c:v>
                </c:pt>
                <c:pt idx="5">
                  <c:v>825</c:v>
                </c:pt>
                <c:pt idx="6">
                  <c:v>755</c:v>
                </c:pt>
                <c:pt idx="7">
                  <c:v>1585</c:v>
                </c:pt>
                <c:pt idx="8">
                  <c:v>4105</c:v>
                </c:pt>
                <c:pt idx="9">
                  <c:v>3560</c:v>
                </c:pt>
                <c:pt idx="10">
                  <c:v>3215</c:v>
                </c:pt>
                <c:pt idx="11">
                  <c:v>3240</c:v>
                </c:pt>
                <c:pt idx="12">
                  <c:v>3665</c:v>
                </c:pt>
                <c:pt idx="13">
                  <c:v>4330</c:v>
                </c:pt>
                <c:pt idx="14">
                  <c:v>2780</c:v>
                </c:pt>
                <c:pt idx="15">
                  <c:v>1020</c:v>
                </c:pt>
                <c:pt idx="16">
                  <c:v>110</c:v>
                </c:pt>
                <c:pt idx="17">
                  <c:v>105</c:v>
                </c:pt>
                <c:pt idx="18">
                  <c:v>95</c:v>
                </c:pt>
                <c:pt idx="19">
                  <c:v>45</c:v>
                </c:pt>
                <c:pt idx="20" formatCode="General">
                  <c:v>75</c:v>
                </c:pt>
                <c:pt idx="21" formatCode="General">
                  <c:v>135</c:v>
                </c:pt>
                <c:pt idx="22" formatCode="General">
                  <c:v>180</c:v>
                </c:pt>
                <c:pt idx="23" formatCode="General">
                  <c:v>125</c:v>
                </c:pt>
                <c:pt idx="24" formatCode="General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49120"/>
        <c:axId val="41350656"/>
      </c:barChart>
      <c:dateAx>
        <c:axId val="413491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41350656"/>
        <c:crosses val="autoZero"/>
        <c:auto val="1"/>
        <c:lblOffset val="100"/>
        <c:baseTimeUnit val="months"/>
      </c:dateAx>
      <c:valAx>
        <c:axId val="41350656"/>
        <c:scaling>
          <c:orientation val="minMax"/>
          <c:max val="1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1349120"/>
        <c:crosses val="autoZero"/>
        <c:crossBetween val="between"/>
        <c:majorUnit val="250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fr-FR" sz="1500"/>
              <a:t>Taux de chômage dans les Alpes-de-Haute-Provence </a:t>
            </a:r>
            <a:r>
              <a:rPr lang="fr-FR" sz="1500" b="0" i="1"/>
              <a:t>(en %)</a:t>
            </a:r>
          </a:p>
        </c:rich>
      </c:tx>
      <c:layout>
        <c:manualLayout>
          <c:xMode val="edge"/>
          <c:yMode val="edge"/>
          <c:x val="0.1827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38260558339295E-2"/>
          <c:y val="0.19261954681700291"/>
          <c:w val="0.83764367816092722"/>
          <c:h val="0.5202515957694637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trim'!$B$121:$C$168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Données!$C$129:$C$169</c:f>
              <c:numCache>
                <c:formatCode>#,##0.0</c:formatCode>
                <c:ptCount val="41"/>
                <c:pt idx="0">
                  <c:v>10.6</c:v>
                </c:pt>
                <c:pt idx="1">
                  <c:v>10.8</c:v>
                </c:pt>
                <c:pt idx="2">
                  <c:v>10.8</c:v>
                </c:pt>
                <c:pt idx="3">
                  <c:v>11.2</c:v>
                </c:pt>
                <c:pt idx="4">
                  <c:v>11.4</c:v>
                </c:pt>
                <c:pt idx="5">
                  <c:v>11.5</c:v>
                </c:pt>
                <c:pt idx="6">
                  <c:v>11.3</c:v>
                </c:pt>
                <c:pt idx="7">
                  <c:v>11.2</c:v>
                </c:pt>
                <c:pt idx="8">
                  <c:v>11.2</c:v>
                </c:pt>
                <c:pt idx="9">
                  <c:v>11.2</c:v>
                </c:pt>
                <c:pt idx="10">
                  <c:v>11.4</c:v>
                </c:pt>
                <c:pt idx="11">
                  <c:v>11.6</c:v>
                </c:pt>
                <c:pt idx="12">
                  <c:v>11.4</c:v>
                </c:pt>
                <c:pt idx="13">
                  <c:v>11.7</c:v>
                </c:pt>
                <c:pt idx="14">
                  <c:v>11.5</c:v>
                </c:pt>
                <c:pt idx="15">
                  <c:v>11.4</c:v>
                </c:pt>
                <c:pt idx="16">
                  <c:v>11.4</c:v>
                </c:pt>
                <c:pt idx="17">
                  <c:v>11.2</c:v>
                </c:pt>
                <c:pt idx="18">
                  <c:v>11.1</c:v>
                </c:pt>
                <c:pt idx="19">
                  <c:v>11.4</c:v>
                </c:pt>
                <c:pt idx="20">
                  <c:v>10.9</c:v>
                </c:pt>
                <c:pt idx="21">
                  <c:v>10.8</c:v>
                </c:pt>
                <c:pt idx="22">
                  <c:v>10.8</c:v>
                </c:pt>
                <c:pt idx="23">
                  <c:v>10.3</c:v>
                </c:pt>
                <c:pt idx="24">
                  <c:v>10.6</c:v>
                </c:pt>
                <c:pt idx="25">
                  <c:v>10.4</c:v>
                </c:pt>
                <c:pt idx="26">
                  <c:v>10.3</c:v>
                </c:pt>
                <c:pt idx="27">
                  <c:v>10.1</c:v>
                </c:pt>
                <c:pt idx="28">
                  <c:v>10.1</c:v>
                </c:pt>
                <c:pt idx="29">
                  <c:v>9.6</c:v>
                </c:pt>
                <c:pt idx="30">
                  <c:v>9.5</c:v>
                </c:pt>
                <c:pt idx="31">
                  <c:v>9.3000000000000007</c:v>
                </c:pt>
                <c:pt idx="32">
                  <c:v>8.9</c:v>
                </c:pt>
                <c:pt idx="33">
                  <c:v>8.1999999999999993</c:v>
                </c:pt>
                <c:pt idx="34">
                  <c:v>10.199999999999999</c:v>
                </c:pt>
                <c:pt idx="35">
                  <c:v>9.1</c:v>
                </c:pt>
                <c:pt idx="36">
                  <c:v>9.1999999999999993</c:v>
                </c:pt>
                <c:pt idx="37">
                  <c:v>9.1</c:v>
                </c:pt>
                <c:pt idx="38">
                  <c:v>9</c:v>
                </c:pt>
                <c:pt idx="39">
                  <c:v>8.3000000000000007</c:v>
                </c:pt>
                <c:pt idx="40">
                  <c:v>8.1999999999999993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trim'!$B$121:$C$168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Données!$B$129:$B$169</c:f>
              <c:numCache>
                <c:formatCode>#,##0.0</c:formatCode>
                <c:ptCount val="41"/>
                <c:pt idx="0">
                  <c:v>9.1</c:v>
                </c:pt>
                <c:pt idx="1">
                  <c:v>9.4</c:v>
                </c:pt>
                <c:pt idx="2">
                  <c:v>9.4</c:v>
                </c:pt>
                <c:pt idx="3">
                  <c:v>9.8000000000000007</c:v>
                </c:pt>
                <c:pt idx="4">
                  <c:v>10</c:v>
                </c:pt>
                <c:pt idx="5">
                  <c:v>10.1</c:v>
                </c:pt>
                <c:pt idx="6">
                  <c:v>9.9</c:v>
                </c:pt>
                <c:pt idx="7">
                  <c:v>9.8000000000000007</c:v>
                </c:pt>
                <c:pt idx="8">
                  <c:v>9.8000000000000007</c:v>
                </c:pt>
                <c:pt idx="9">
                  <c:v>9.8000000000000007</c:v>
                </c:pt>
                <c:pt idx="10">
                  <c:v>9.9</c:v>
                </c:pt>
                <c:pt idx="11">
                  <c:v>10.1</c:v>
                </c:pt>
                <c:pt idx="12">
                  <c:v>10</c:v>
                </c:pt>
                <c:pt idx="13">
                  <c:v>10.199999999999999</c:v>
                </c:pt>
                <c:pt idx="14">
                  <c:v>10.1</c:v>
                </c:pt>
                <c:pt idx="15">
                  <c:v>9.9</c:v>
                </c:pt>
                <c:pt idx="16">
                  <c:v>9.9</c:v>
                </c:pt>
                <c:pt idx="17">
                  <c:v>9.6999999999999993</c:v>
                </c:pt>
                <c:pt idx="18">
                  <c:v>9.6</c:v>
                </c:pt>
                <c:pt idx="19">
                  <c:v>9.6999999999999993</c:v>
                </c:pt>
                <c:pt idx="20">
                  <c:v>9.3000000000000007</c:v>
                </c:pt>
                <c:pt idx="21">
                  <c:v>9.1999999999999993</c:v>
                </c:pt>
                <c:pt idx="22">
                  <c:v>9.1999999999999993</c:v>
                </c:pt>
                <c:pt idx="23">
                  <c:v>8.6999999999999993</c:v>
                </c:pt>
                <c:pt idx="24">
                  <c:v>8.9</c:v>
                </c:pt>
                <c:pt idx="25">
                  <c:v>8.8000000000000007</c:v>
                </c:pt>
                <c:pt idx="26">
                  <c:v>8.6</c:v>
                </c:pt>
                <c:pt idx="27">
                  <c:v>8.4</c:v>
                </c:pt>
                <c:pt idx="28">
                  <c:v>8.4</c:v>
                </c:pt>
                <c:pt idx="29">
                  <c:v>8.1999999999999993</c:v>
                </c:pt>
                <c:pt idx="30">
                  <c:v>8.1</c:v>
                </c:pt>
                <c:pt idx="31">
                  <c:v>7.9</c:v>
                </c:pt>
                <c:pt idx="32">
                  <c:v>7.6</c:v>
                </c:pt>
                <c:pt idx="33">
                  <c:v>7.1</c:v>
                </c:pt>
                <c:pt idx="34">
                  <c:v>8.8000000000000007</c:v>
                </c:pt>
                <c:pt idx="35">
                  <c:v>7.8</c:v>
                </c:pt>
                <c:pt idx="36">
                  <c:v>7.9</c:v>
                </c:pt>
                <c:pt idx="37">
                  <c:v>7.8</c:v>
                </c:pt>
                <c:pt idx="38">
                  <c:v>7.8</c:v>
                </c:pt>
                <c:pt idx="39">
                  <c:v>7.2</c:v>
                </c:pt>
                <c:pt idx="40">
                  <c:v>7.1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Données!$D$8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'dates trim'!$B$121:$C$168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Données!$D$129:$D$169</c:f>
              <c:numCache>
                <c:formatCode>#,##0.0</c:formatCode>
                <c:ptCount val="41"/>
                <c:pt idx="0">
                  <c:v>10.3</c:v>
                </c:pt>
                <c:pt idx="1">
                  <c:v>10.5</c:v>
                </c:pt>
                <c:pt idx="2">
                  <c:v>10.6</c:v>
                </c:pt>
                <c:pt idx="3">
                  <c:v>11.1</c:v>
                </c:pt>
                <c:pt idx="4">
                  <c:v>11.1</c:v>
                </c:pt>
                <c:pt idx="5">
                  <c:v>11.3</c:v>
                </c:pt>
                <c:pt idx="6">
                  <c:v>11.1</c:v>
                </c:pt>
                <c:pt idx="7">
                  <c:v>11.2</c:v>
                </c:pt>
                <c:pt idx="8">
                  <c:v>11</c:v>
                </c:pt>
                <c:pt idx="9">
                  <c:v>11.1</c:v>
                </c:pt>
                <c:pt idx="10">
                  <c:v>11.3</c:v>
                </c:pt>
                <c:pt idx="11">
                  <c:v>11.5</c:v>
                </c:pt>
                <c:pt idx="12">
                  <c:v>11.3</c:v>
                </c:pt>
                <c:pt idx="13">
                  <c:v>11.6</c:v>
                </c:pt>
                <c:pt idx="14">
                  <c:v>11.3</c:v>
                </c:pt>
                <c:pt idx="15">
                  <c:v>11.2</c:v>
                </c:pt>
                <c:pt idx="16">
                  <c:v>11.2</c:v>
                </c:pt>
                <c:pt idx="17">
                  <c:v>11</c:v>
                </c:pt>
                <c:pt idx="18">
                  <c:v>11</c:v>
                </c:pt>
                <c:pt idx="19">
                  <c:v>11.2</c:v>
                </c:pt>
                <c:pt idx="20">
                  <c:v>10.7</c:v>
                </c:pt>
                <c:pt idx="21">
                  <c:v>10.8</c:v>
                </c:pt>
                <c:pt idx="22">
                  <c:v>10.9</c:v>
                </c:pt>
                <c:pt idx="23">
                  <c:v>10.4</c:v>
                </c:pt>
                <c:pt idx="24">
                  <c:v>10.7</c:v>
                </c:pt>
                <c:pt idx="25">
                  <c:v>10.5</c:v>
                </c:pt>
                <c:pt idx="26">
                  <c:v>10.4</c:v>
                </c:pt>
                <c:pt idx="27">
                  <c:v>10.1</c:v>
                </c:pt>
                <c:pt idx="28">
                  <c:v>10.1</c:v>
                </c:pt>
                <c:pt idx="29">
                  <c:v>9.8000000000000007</c:v>
                </c:pt>
                <c:pt idx="30">
                  <c:v>9.8000000000000007</c:v>
                </c:pt>
                <c:pt idx="31">
                  <c:v>9.3000000000000007</c:v>
                </c:pt>
                <c:pt idx="32">
                  <c:v>8.9</c:v>
                </c:pt>
                <c:pt idx="33">
                  <c:v>8.5</c:v>
                </c:pt>
                <c:pt idx="34">
                  <c:v>10.199999999999999</c:v>
                </c:pt>
                <c:pt idx="35">
                  <c:v>8.8000000000000007</c:v>
                </c:pt>
                <c:pt idx="36">
                  <c:v>9.1</c:v>
                </c:pt>
                <c:pt idx="37">
                  <c:v>9.1</c:v>
                </c:pt>
                <c:pt idx="38">
                  <c:v>8.8000000000000007</c:v>
                </c:pt>
                <c:pt idx="39">
                  <c:v>8.1999999999999993</c:v>
                </c:pt>
                <c:pt idx="40">
                  <c:v>8.1999999999999993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415424"/>
        <c:axId val="41416960"/>
      </c:lineChart>
      <c:catAx>
        <c:axId val="4141542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crossAx val="4141696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41416960"/>
        <c:scaling>
          <c:orientation val="minMax"/>
          <c:max val="12"/>
          <c:min val="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4141542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7326712001908849E-2"/>
          <c:y val="0.11088737212410718"/>
          <c:w val="0.83965909090909085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fr-F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292052577934800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Lbls>
            <c:dLbl>
              <c:idx val="0"/>
              <c:layout>
                <c:manualLayout>
                  <c:x val="-1.8340210912425492E-3"/>
                  <c:y val="2.6827632461435278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340210912425492E-3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5.365526492287055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365315251086571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340210912426165E-3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441110954665742E-7"/>
                  <c:y val="5.365526492287055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graphiques_trim'!$G$10:$G$19</c:f>
              <c:strCache>
                <c:ptCount val="10"/>
                <c:pt idx="0">
                  <c:v>Alpes de haute provence</c:v>
                </c:pt>
                <c:pt idx="1">
                  <c:v>Paca</c:v>
                </c:pt>
                <c:pt idx="2">
                  <c:v>Meuse</c:v>
                </c:pt>
                <c:pt idx="3">
                  <c:v>Lot</c:v>
                </c:pt>
                <c:pt idx="4">
                  <c:v>France métro.</c:v>
                </c:pt>
                <c:pt idx="5">
                  <c:v>Creuse</c:v>
                </c:pt>
                <c:pt idx="6">
                  <c:v>Hautes Alpes</c:v>
                </c:pt>
                <c:pt idx="7">
                  <c:v>Haute Corse</c:v>
                </c:pt>
                <c:pt idx="8">
                  <c:v>Lozere</c:v>
                </c:pt>
                <c:pt idx="9">
                  <c:v>Cantal</c:v>
                </c:pt>
              </c:strCache>
            </c:strRef>
          </c:cat>
          <c:val>
            <c:numRef>
              <c:f>'données graphiques_trim'!$H$10:$H$19</c:f>
              <c:numCache>
                <c:formatCode>#,##0.0</c:formatCode>
                <c:ptCount val="10"/>
                <c:pt idx="0">
                  <c:v>8.1999999999999993</c:v>
                </c:pt>
                <c:pt idx="1">
                  <c:v>8.1999999999999993</c:v>
                </c:pt>
                <c:pt idx="2">
                  <c:v>7.2</c:v>
                </c:pt>
                <c:pt idx="3">
                  <c:v>7.2</c:v>
                </c:pt>
                <c:pt idx="4" formatCode="#,##0">
                  <c:v>7.1</c:v>
                </c:pt>
                <c:pt idx="5">
                  <c:v>7</c:v>
                </c:pt>
                <c:pt idx="6">
                  <c:v>6.9</c:v>
                </c:pt>
                <c:pt idx="7">
                  <c:v>6.5</c:v>
                </c:pt>
                <c:pt idx="8">
                  <c:v>4.5999999999999996</c:v>
                </c:pt>
                <c:pt idx="9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15776"/>
        <c:axId val="42722048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graphiques_trim'!$G$10:$G$19</c:f>
              <c:strCache>
                <c:ptCount val="10"/>
                <c:pt idx="0">
                  <c:v>Alpes de haute provence</c:v>
                </c:pt>
                <c:pt idx="1">
                  <c:v>Paca</c:v>
                </c:pt>
                <c:pt idx="2">
                  <c:v>Meuse</c:v>
                </c:pt>
                <c:pt idx="3">
                  <c:v>Lot</c:v>
                </c:pt>
                <c:pt idx="4">
                  <c:v>France métro.</c:v>
                </c:pt>
                <c:pt idx="5">
                  <c:v>Creuse</c:v>
                </c:pt>
                <c:pt idx="6">
                  <c:v>Hautes Alpes</c:v>
                </c:pt>
                <c:pt idx="7">
                  <c:v>Haute Corse</c:v>
                </c:pt>
                <c:pt idx="8">
                  <c:v>Lozere</c:v>
                </c:pt>
                <c:pt idx="9">
                  <c:v>Cantal</c:v>
                </c:pt>
              </c:strCache>
            </c:strRef>
          </c:xVal>
          <c:yVal>
            <c:numRef>
              <c:f>'données graphiques_trim'!$J$10:$J$19</c:f>
              <c:numCache>
                <c:formatCode>#,##0.0</c:formatCode>
                <c:ptCount val="10"/>
                <c:pt idx="0">
                  <c:v>0</c:v>
                </c:pt>
                <c:pt idx="1">
                  <c:v>-0.10000000000000142</c:v>
                </c:pt>
                <c:pt idx="2">
                  <c:v>-0.20000000000000018</c:v>
                </c:pt>
                <c:pt idx="3">
                  <c:v>-0.20000000000000018</c:v>
                </c:pt>
                <c:pt idx="4" formatCode="General">
                  <c:v>-0.10000000000000053</c:v>
                </c:pt>
                <c:pt idx="5">
                  <c:v>9.9999999999999645E-2</c:v>
                </c:pt>
                <c:pt idx="6">
                  <c:v>0.10000000000000053</c:v>
                </c:pt>
                <c:pt idx="7">
                  <c:v>0</c:v>
                </c:pt>
                <c:pt idx="8">
                  <c:v>-0.10000000000000053</c:v>
                </c:pt>
                <c:pt idx="9">
                  <c:v>-0.10000000000000009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23584"/>
        <c:axId val="42729472"/>
      </c:scatterChart>
      <c:catAx>
        <c:axId val="4271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42722048"/>
        <c:crosses val="autoZero"/>
        <c:auto val="1"/>
        <c:lblAlgn val="ctr"/>
        <c:lblOffset val="100"/>
        <c:noMultiLvlLbl val="0"/>
      </c:catAx>
      <c:valAx>
        <c:axId val="42722048"/>
        <c:scaling>
          <c:orientation val="minMax"/>
          <c:max val="9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42715776"/>
        <c:crosses val="autoZero"/>
        <c:crossBetween val="between"/>
        <c:majorUnit val="3"/>
      </c:valAx>
      <c:valAx>
        <c:axId val="42723584"/>
        <c:scaling>
          <c:orientation val="minMax"/>
        </c:scaling>
        <c:delete val="1"/>
        <c:axPos val="b"/>
        <c:majorTickMark val="out"/>
        <c:minorTickMark val="none"/>
        <c:tickLblPos val="nextTo"/>
        <c:crossAx val="42729472"/>
        <c:crosses val="autoZero"/>
        <c:crossBetween val="midCat"/>
      </c:valAx>
      <c:valAx>
        <c:axId val="42729472"/>
        <c:scaling>
          <c:orientation val="minMax"/>
          <c:max val="0.1"/>
          <c:min val="-0.2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42723584"/>
        <c:crosses val="max"/>
        <c:crossBetween val="midCat"/>
        <c:majorUnit val="0.1"/>
      </c:valAx>
    </c:plotArea>
    <c:legend>
      <c:legendPos val="t"/>
      <c:layout>
        <c:manualLayout>
          <c:xMode val="edge"/>
          <c:yMode val="edge"/>
          <c:x val="4.0829930646564636E-2"/>
          <c:y val="9.1213950368879942E-2"/>
          <c:w val="0.89999992779444526"/>
          <c:h val="5.1765712384543472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0.01178</cdr:x>
      <cdr:y>0.87113</cdr:y>
    </cdr:from>
    <cdr:to>
      <cdr:x>0.98579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171" y="3219450"/>
          <a:ext cx="6546166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  pour le dernier trimestre et révisées pour les trimestres précédents,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0.90378</cdr:x>
      <cdr:y>0.28291</cdr:y>
    </cdr:from>
    <cdr:to>
      <cdr:x>0.90378</cdr:x>
      <cdr:y>0.77064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783468" y="1350054"/>
          <a:ext cx="0" cy="232745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0.90664</cdr:x>
      <cdr:y>0.33212</cdr:y>
    </cdr:from>
    <cdr:to>
      <cdr:x>0.9701</cdr:x>
      <cdr:y>0.33212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04961" y="1584905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0.89311</cdr:x>
      <cdr:y>0.26362</cdr:y>
    </cdr:from>
    <cdr:to>
      <cdr:x>0.98532</cdr:x>
      <cdr:y>0.32234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03431" y="1258007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0.1497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68" y="0"/>
          <a:ext cx="7197742" cy="7143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0.90819</cdr:x>
      <cdr:y>0.31936</cdr:y>
    </cdr:from>
    <cdr:to>
      <cdr:x>0.96843</cdr:x>
      <cdr:y>0.31957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16620" y="1524015"/>
          <a:ext cx="452144" cy="100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0.90007</cdr:x>
      <cdr:y>0.25675</cdr:y>
    </cdr:from>
    <cdr:to>
      <cdr:x>0.99101</cdr:x>
      <cdr:y>0.31547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755637" y="1225217"/>
          <a:ext cx="682568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0.90377</cdr:x>
      <cdr:y>0.24993</cdr:y>
    </cdr:from>
    <cdr:to>
      <cdr:x>0.90488</cdr:x>
      <cdr:y>0.77931</cdr:y>
    </cdr:to>
    <cdr:cxnSp macro="">
      <cdr:nvCxnSpPr>
        <cdr:cNvPr id="8" name="Connecteur droit 7"/>
        <cdr:cNvCxnSpPr/>
      </cdr:nvCxnSpPr>
      <cdr:spPr>
        <a:xfrm xmlns:a="http://schemas.openxmlformats.org/drawingml/2006/main" flipH="1">
          <a:off x="6783442" y="1192672"/>
          <a:ext cx="8331" cy="252621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0.0258</cdr:x>
      <cdr:y>0</cdr:y>
    </cdr:from>
    <cdr:to>
      <cdr:x>0.98477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936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0.90241</cdr:x>
      <cdr:y>0.2762</cdr:y>
    </cdr:from>
    <cdr:to>
      <cdr:x>0.90266</cdr:x>
      <cdr:y>0.7689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773233" y="1318027"/>
          <a:ext cx="1876" cy="235117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0.91226</cdr:x>
      <cdr:y>0.34696</cdr:y>
    </cdr:from>
    <cdr:to>
      <cdr:x>0.97572</cdr:x>
      <cdr:y>0.34696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47174" y="1655702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0.90067</cdr:x>
      <cdr:y>0.27325</cdr:y>
    </cdr:from>
    <cdr:to>
      <cdr:x>0.99669</cdr:x>
      <cdr:y>0.33197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60130" y="1303956"/>
          <a:ext cx="720697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0.82161</cdr:y>
    </cdr:from>
    <cdr:to>
      <cdr:x>1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3114675"/>
          <a:ext cx="6115050" cy="676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/>
            <a:t>* Pour le RSA et la PA, la notion de bénéficiaires renvoie à celle de foyer et non d’individu. Pour l’AAH et l’ASS, elle renvoie à l’individu qui perçoit l’allocation.</a:t>
          </a:r>
        </a:p>
        <a:p xmlns:a="http://schemas.openxmlformats.org/drawingml/2006/main">
          <a:r>
            <a:rPr lang="fr-FR" sz="1000" b="1" i="0"/>
            <a:t>Note : </a:t>
          </a:r>
          <a:r>
            <a:rPr lang="fr-FR" sz="1000" i="0"/>
            <a:t>données provisoires</a:t>
          </a:r>
        </a:p>
        <a:p xmlns:a="http://schemas.openxmlformats.org/drawingml/2006/main">
          <a:r>
            <a:rPr lang="fr-FR" sz="1000" b="1" i="1"/>
            <a:t>Sources : </a:t>
          </a:r>
          <a:r>
            <a:rPr lang="fr-FR" sz="1000"/>
            <a:t>Cnaf, Allstat FR6 et FR2 ; MSA ;  Pôle emploi, FNA - </a:t>
          </a:r>
          <a:r>
            <a:rPr lang="fr-FR" sz="1000" b="1" i="1"/>
            <a:t>Traitements : </a:t>
          </a:r>
          <a:r>
            <a:rPr lang="fr-FR" sz="1000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0.0149</cdr:x>
      <cdr:y>0</cdr:y>
    </cdr:from>
    <cdr:to>
      <cdr:x>0.97387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0253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Alpes-de-Haute-Provence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pour le dernier trimestre et révisées pour les trimestres précédents,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0.01043</cdr:x>
      <cdr:y>0</cdr:y>
    </cdr:from>
    <cdr:to>
      <cdr:x>0.98515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66676" y="0"/>
          <a:ext cx="6229694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 dirty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 dirty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Alpes-de-Haute-Provence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2012)</a:t>
          </a:r>
          <a:endParaRPr lang="fr-FR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pour le dernier trimestre et révisées pour les trimestres précédents,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0.08303</cdr:x>
      <cdr:y>0</cdr:y>
    </cdr:from>
    <cdr:to>
      <cdr:x>0.91337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71491" y="0"/>
          <a:ext cx="5715034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Alpes-de-Haute-Provence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T4 2021 et le T1 2022)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 pour le dernier trimestre et révisées pour les trimestres précédents,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0.26709</cdr:x>
      <cdr:y>0.20807</cdr:y>
    </cdr:from>
    <cdr:to>
      <cdr:x>0.26781</cdr:x>
      <cdr:y>0.75474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38325" y="919057"/>
          <a:ext cx="4948" cy="2414693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0.8518</cdr:y>
    </cdr:from>
    <cdr:to>
      <cdr:x>1</cdr:x>
      <cdr:y>0.95491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  <cdr:relSizeAnchor xmlns:cdr="http://schemas.openxmlformats.org/drawingml/2006/chartDrawing">
    <cdr:from>
      <cdr:x>0.89824</cdr:x>
      <cdr:y>0.08703</cdr:y>
    </cdr:from>
    <cdr:to>
      <cdr:x>0.96277</cdr:x>
      <cdr:y>0.12866</cdr:y>
    </cdr:to>
    <cdr:sp macro="" textlink="">
      <cdr:nvSpPr>
        <cdr:cNvPr id="4" name="ZoneTexte 3"/>
        <cdr:cNvSpPr txBox="1"/>
      </cdr:nvSpPr>
      <cdr:spPr bwMode="auto">
        <a:xfrm xmlns:a="http://schemas.openxmlformats.org/drawingml/2006/main">
          <a:off x="7761734" y="490037"/>
          <a:ext cx="557591" cy="234386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 dirty="0" smtClean="0"/>
            <a:t>1 800</a:t>
          </a:r>
          <a:endParaRPr lang="fr-FR" sz="1100" b="1" dirty="0"/>
        </a:p>
      </cdr:txBody>
    </cdr:sp>
  </cdr:relSizeAnchor>
  <cdr:relSizeAnchor xmlns:cdr="http://schemas.openxmlformats.org/drawingml/2006/chartDrawing">
    <cdr:from>
      <cdr:x>0.92487</cdr:x>
      <cdr:y>0.14257</cdr:y>
    </cdr:from>
    <cdr:to>
      <cdr:x>0.94219</cdr:x>
      <cdr:y>0.23326</cdr:y>
    </cdr:to>
    <cdr:sp macro="" textlink="">
      <cdr:nvSpPr>
        <cdr:cNvPr id="5" name="Flèche vers le bas 4"/>
        <cdr:cNvSpPr/>
      </cdr:nvSpPr>
      <cdr:spPr bwMode="auto">
        <a:xfrm xmlns:a="http://schemas.openxmlformats.org/drawingml/2006/main">
          <a:off x="7991893" y="802780"/>
          <a:ext cx="149633" cy="510627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0.93655</cdr:x>
      <cdr:y>0.68962</cdr:y>
    </cdr:from>
    <cdr:to>
      <cdr:x>0.98829</cdr:x>
      <cdr:y>0.73748</cdr:y>
    </cdr:to>
    <cdr:sp macro="" textlink="">
      <cdr:nvSpPr>
        <cdr:cNvPr id="2" name="ZoneTexte 3"/>
        <cdr:cNvSpPr txBox="1"/>
      </cdr:nvSpPr>
      <cdr:spPr bwMode="auto">
        <a:xfrm xmlns:a="http://schemas.openxmlformats.org/drawingml/2006/main">
          <a:off x="8125349" y="3377170"/>
          <a:ext cx="448898" cy="234386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 dirty="0"/>
            <a:t>8</a:t>
          </a:r>
          <a:r>
            <a:rPr lang="fr-FR" sz="1100" b="1" dirty="0" smtClean="0"/>
            <a:t>0</a:t>
          </a:r>
          <a:endParaRPr lang="fr-FR" sz="1100" b="1" dirty="0"/>
        </a:p>
      </cdr:txBody>
    </cdr:sp>
  </cdr:relSizeAnchor>
  <cdr:relSizeAnchor xmlns:cdr="http://schemas.openxmlformats.org/drawingml/2006/chartDrawing">
    <cdr:from>
      <cdr:x>0.95543</cdr:x>
      <cdr:y>0.75694</cdr:y>
    </cdr:from>
    <cdr:to>
      <cdr:x>0.97268</cdr:x>
      <cdr:y>0.86121</cdr:y>
    </cdr:to>
    <cdr:sp macro="" textlink="">
      <cdr:nvSpPr>
        <cdr:cNvPr id="3" name="Flèche vers le bas 2"/>
        <cdr:cNvSpPr/>
      </cdr:nvSpPr>
      <cdr:spPr bwMode="auto">
        <a:xfrm xmlns:a="http://schemas.openxmlformats.org/drawingml/2006/main">
          <a:off x="8289147" y="3706847"/>
          <a:ext cx="149633" cy="510627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0.04025</cdr:x>
      <cdr:y>0.84911</cdr:y>
    </cdr:from>
    <cdr:to>
      <cdr:x>0.9233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98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0.9945</cdr:x>
      <cdr:y>0.07847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T1 2022</a:t>
          </a:r>
          <a:endParaRPr lang="fr-FR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0.16766</cdr:y>
    </cdr:from>
    <cdr:to>
      <cdr:x>1</cdr:x>
      <cdr:y>0.2231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886575" y="800078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0.92936</cdr:x>
      <cdr:y>0.17033</cdr:y>
    </cdr:from>
    <cdr:to>
      <cdr:x>0.93063</cdr:x>
      <cdr:y>0.74318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0.40178</cdr:x>
      <cdr:y>0.17952</cdr:y>
    </cdr:from>
    <cdr:to>
      <cdr:x>0.7601</cdr:x>
      <cdr:y>0.34539</cdr:y>
    </cdr:to>
    <cdr:sp macro="" textlink="">
      <cdr:nvSpPr>
        <cdr:cNvPr id="9" name="ZoneTexte 17"/>
        <cdr:cNvSpPr txBox="1"/>
      </cdr:nvSpPr>
      <cdr:spPr>
        <a:xfrm xmlns:a="http://schemas.openxmlformats.org/drawingml/2006/main">
          <a:off x="3015605" y="856674"/>
          <a:ext cx="2689442" cy="7915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15 700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T1 2022</a:t>
          </a:r>
        </a:p>
        <a:p xmlns:a="http://schemas.openxmlformats.org/drawingml/2006/main">
          <a:pPr algn="ctr"/>
          <a:endParaRPr lang="fr-FR" sz="1400" b="1" dirty="0" smtClean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B5D4E-FF81-409F-B486-41C11772939C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D9A0B-53AC-447C-974B-4B6E68AA60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6944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juillet 2022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juillet 2022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ireccte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671392" y="589032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-54929" y="1567340"/>
            <a:ext cx="9251827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au 1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trimestre 2022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les Alpes-de-Haute-Provence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01416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818573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©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089987"/>
            <a:ext cx="2530275" cy="16887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11" y="4014164"/>
            <a:ext cx="2493548" cy="176454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91796" y="6520416"/>
            <a:ext cx="609471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pic>
        <p:nvPicPr>
          <p:cNvPr id="1028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2898" y="1190313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10361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699" y="74506"/>
            <a:ext cx="8686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se maintient à un bas niveau début 2022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18103" y="4606464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7,1 % (-0,1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13274" y="4113533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8,2 % (-0,1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58109" y="3790367"/>
            <a:ext cx="157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8,2 % (0,0 pt)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466158"/>
              </p:ext>
            </p:extLst>
          </p:nvPr>
        </p:nvGraphicFramePr>
        <p:xfrm>
          <a:off x="125699" y="1353787"/>
          <a:ext cx="8313952" cy="4940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7221" y="162470"/>
            <a:ext cx="885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Il reste toutefois supérieur aux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1104900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114425" y="5005387"/>
            <a:ext cx="69246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22860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1000" b="0" i="0" u="none" strike="noStrike" baseline="0">
                <a:solidFill>
                  <a:srgbClr val="000000"/>
                </a:solidFill>
                <a:latin typeface="+mn-lt"/>
              </a:rPr>
              <a:t>* Pour évaluer la comparabilité avec les Alpes-de-Haute-Provence, les critères retenus sont le nombre total d'emplois (salariés et non salariés) du département, ainsi que le poids des secteurs de l'agriculture et du tertiaire non marchand dans l'emploi total </a:t>
            </a:r>
          </a:p>
          <a:p>
            <a:pPr algn="l" rtl="0">
              <a:defRPr sz="1000"/>
            </a:pPr>
            <a:r>
              <a:rPr lang="fr-FR" sz="1000" b="1" i="0" u="none" strike="noStrike" baseline="0">
                <a:solidFill>
                  <a:srgbClr val="000000"/>
                </a:solidFill>
                <a:latin typeface="+mn-lt"/>
              </a:rPr>
              <a:t>Note : </a:t>
            </a:r>
            <a:r>
              <a:rPr lang="fr-FR" sz="1000" b="0" i="0" u="none" strike="noStrike" baseline="0">
                <a:solidFill>
                  <a:srgbClr val="000000"/>
                </a:solidFill>
                <a:latin typeface="+mn-lt"/>
              </a:rPr>
              <a:t>données trimestrielles provisoires, corrigées des variations saisonnières ; estimation à +/- 0,3 point près du niveau du taux de chômage national et de son évolution d’un trimestre à l’autre</a:t>
            </a:r>
          </a:p>
          <a:p>
            <a:pPr algn="l" rtl="0">
              <a:defRPr sz="1000"/>
            </a:pPr>
            <a:r>
              <a:rPr lang="fr-FR" sz="1000" b="1" i="1" u="none" strike="noStrike" baseline="0">
                <a:solidFill>
                  <a:srgbClr val="000000"/>
                </a:solidFill>
                <a:latin typeface="Calibri"/>
              </a:rPr>
              <a:t>Source : 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Insee, taux de chômage au sens du BIT (national ) et taux de chômage localisés (régional et départementaux)</a:t>
            </a:r>
          </a:p>
        </p:txBody>
      </p:sp>
    </p:spTree>
    <p:extLst>
      <p:ext uri="{BB962C8B-B14F-4D97-AF65-F5344CB8AC3E}">
        <p14:creationId xmlns:p14="http://schemas.microsoft.com/office/powerpoint/2010/main" val="37284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4526" y="-47226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Le recul trimestriel de la demande d’emploi se poursuit début </a:t>
            </a:r>
            <a:r>
              <a:rPr lang="fr-FR" sz="2800" b="1" dirty="0" smtClean="0">
                <a:solidFill>
                  <a:srgbClr val="4F81BD">
                    <a:lumMod val="75000"/>
                  </a:srgbClr>
                </a:solidFill>
              </a:rPr>
              <a:t>2022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122474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1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145262"/>
            <a:ext cx="8997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baisse est beaucoup plus rapide pour les hommes…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399701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3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7" y="171060"/>
            <a:ext cx="899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et pour les jeunes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311973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20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36982"/>
            <a:ext cx="927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376092"/>
                </a:solidFill>
              </a:rPr>
              <a:t>La demande d’emploi des inscrits depuis moins d’un an s’élève légèrement début 2022, mais devrait repartir à la baisse au 2</a:t>
            </a:r>
            <a:r>
              <a:rPr lang="fr-FR" sz="2400" b="1" baseline="30000" dirty="0" smtClean="0">
                <a:solidFill>
                  <a:srgbClr val="376092"/>
                </a:solidFill>
              </a:rPr>
              <a:t>e</a:t>
            </a:r>
            <a:r>
              <a:rPr lang="fr-FR" sz="2400" b="1" dirty="0" smtClean="0">
                <a:solidFill>
                  <a:srgbClr val="376092"/>
                </a:solidFill>
              </a:rPr>
              <a:t> trimestre</a:t>
            </a:r>
            <a:endParaRPr lang="fr-FR" sz="24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165390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471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foyers bénéficiaires du RSA continue de reculer en rythme annuel…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0164"/>
            <a:ext cx="9115269" cy="337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29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… </a:t>
            </a:r>
            <a:r>
              <a:rPr lang="fr-FR" sz="2800" b="1" dirty="0" smtClean="0">
                <a:solidFill>
                  <a:srgbClr val="376092"/>
                </a:solidFill>
              </a:rPr>
              <a:t>mais repasse légèrement au-dessus </a:t>
            </a:r>
            <a:r>
              <a:rPr lang="fr-FR" sz="2800" b="1" dirty="0">
                <a:solidFill>
                  <a:srgbClr val="376092"/>
                </a:solidFill>
              </a:rPr>
              <a:t>de son niveau d’avant-crise</a:t>
            </a: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732383"/>
              </p:ext>
            </p:extLst>
          </p:nvPr>
        </p:nvGraphicFramePr>
        <p:xfrm>
          <a:off x="516467" y="1109134"/>
          <a:ext cx="7950200" cy="5113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5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d’Azur:</a:t>
            </a:r>
          </a:p>
          <a:p>
            <a:pPr algn="ctr">
              <a:defRPr/>
            </a:pPr>
            <a:r>
              <a:rPr lang="fr-FR" dirty="0">
                <a:hlinkClick r:id="rId3"/>
              </a:rPr>
              <a:t/>
            </a: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marL="0" lvl="1" algn="ctr">
              <a:defRPr/>
            </a:pPr>
            <a:r>
              <a:rPr lang="fr-FR" sz="2000" dirty="0">
                <a:hlinkClick r:id="rId4"/>
              </a:rPr>
              <a:t>https://</a:t>
            </a:r>
            <a:r>
              <a:rPr lang="fr-FR" sz="2000" dirty="0" smtClean="0">
                <a:hlinkClick r:id="rId4"/>
              </a:rPr>
              <a:t>paca.dreets.gouv.fr/Les-indicateurs-cles-de-la-Direccte-Paca</a:t>
            </a:r>
            <a:endParaRPr lang="fr-FR" sz="2000" dirty="0" smtClean="0"/>
          </a:p>
          <a:p>
            <a:pPr marL="0" lvl="1" algn="ctr">
              <a:defRPr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6743" y="1479568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84357" y="655"/>
            <a:ext cx="88570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Alors que la croissance de l’emploi salarié ralentit en Paca, elle progresse encore vivement dans les Alpes-de-Haute-Provence</a:t>
            </a:r>
            <a:endParaRPr lang="fr-FR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1440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49" y="6568767"/>
            <a:ext cx="589266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868114" y="2026033"/>
            <a:ext cx="1296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T1 2022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913084" y="2364587"/>
            <a:ext cx="8263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+1,0 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% 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+0,3 %</a:t>
            </a:r>
          </a:p>
          <a:p>
            <a:pPr algn="ctr"/>
            <a:endParaRPr lang="fr-F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+0,3 %</a:t>
            </a:r>
          </a:p>
          <a:p>
            <a:pPr algn="ctr"/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148011"/>
              </p:ext>
            </p:extLst>
          </p:nvPr>
        </p:nvGraphicFramePr>
        <p:xfrm>
          <a:off x="475013" y="1246909"/>
          <a:ext cx="8041425" cy="4702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2" y="36982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Une croissance principalement tirée par l’emploi hors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0557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556740" y="3005502"/>
            <a:ext cx="1597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+40 </a:t>
            </a:r>
          </a:p>
          <a:p>
            <a:pPr algn="ctr"/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intérimaires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sz="1600" b="1" dirty="0" smtClean="0">
              <a:solidFill>
                <a:srgbClr val="0070C0"/>
              </a:solidFill>
            </a:endParaRPr>
          </a:p>
          <a:p>
            <a:pPr algn="ctr"/>
            <a:r>
              <a:rPr lang="fr-FR" sz="1600" b="1" dirty="0" smtClean="0">
                <a:solidFill>
                  <a:srgbClr val="0070C0"/>
                </a:solidFill>
              </a:rPr>
              <a:t>+490</a:t>
            </a:r>
            <a:endParaRPr lang="fr-FR" sz="1600" b="1" dirty="0">
              <a:solidFill>
                <a:srgbClr val="0070C0"/>
              </a:solidFill>
            </a:endParaRP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intérim</a:t>
            </a: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sz="1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695270" y="2666948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T1 2022 :</a:t>
            </a:r>
            <a:endParaRPr lang="fr-FR" b="1" dirty="0"/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166140"/>
              </p:ext>
            </p:extLst>
          </p:nvPr>
        </p:nvGraphicFramePr>
        <p:xfrm>
          <a:off x="456487" y="1211283"/>
          <a:ext cx="7899097" cy="4987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96224" y="225395"/>
            <a:ext cx="886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Vives hausses dans l’industrie et le tertiaire marchand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8" y="6568767"/>
            <a:ext cx="593497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916559"/>
              </p:ext>
            </p:extLst>
          </p:nvPr>
        </p:nvGraphicFramePr>
        <p:xfrm>
          <a:off x="748145" y="1218247"/>
          <a:ext cx="7262379" cy="498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21766" y="6568767"/>
            <a:ext cx="598673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5" y="53589"/>
            <a:ext cx="8454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Dans l’industrie, l’intérim soutient la croissance de l’emploi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1130618" y="1220470"/>
          <a:ext cx="6882764" cy="441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11485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84008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13645" y="225395"/>
            <a:ext cx="886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 tertiaire marchand très dynamique sur un an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66" y="1883024"/>
            <a:ext cx="8013732" cy="354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6387" y="143098"/>
            <a:ext cx="898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recours aux contrats aidés ne cesse de croître</a:t>
            </a:r>
            <a:endParaRPr lang="fr-FR" sz="2800" b="1" dirty="0" smtClean="0">
              <a:solidFill>
                <a:srgbClr val="37609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86387" y="76791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7" name="Groupe 16"/>
          <p:cNvGrpSpPr>
            <a:grpSpLocks/>
          </p:cNvGrpSpPr>
          <p:nvPr/>
        </p:nvGrpSpPr>
        <p:grpSpPr bwMode="auto">
          <a:xfrm>
            <a:off x="173890" y="894083"/>
            <a:ext cx="8740302" cy="5482966"/>
            <a:chOff x="419704" y="-438027"/>
            <a:chExt cx="9458325" cy="6384235"/>
          </a:xfrm>
        </p:grpSpPr>
        <p:graphicFrame>
          <p:nvGraphicFramePr>
            <p:cNvPr id="18" name="Graphique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33821671"/>
                </p:ext>
              </p:extLst>
            </p:nvPr>
          </p:nvGraphicFramePr>
          <p:xfrm>
            <a:off x="419704" y="-438027"/>
            <a:ext cx="9458325" cy="6384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9" name="ZoneTexte 3"/>
            <p:cNvSpPr txBox="1"/>
            <p:nvPr/>
          </p:nvSpPr>
          <p:spPr>
            <a:xfrm>
              <a:off x="9330119" y="1595541"/>
              <a:ext cx="485775" cy="27291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 dirty="0"/>
                <a:t>630</a:t>
              </a:r>
            </a:p>
          </p:txBody>
        </p:sp>
        <p:sp>
          <p:nvSpPr>
            <p:cNvPr id="20" name="Flèche vers le bas 19"/>
            <p:cNvSpPr/>
            <p:nvPr/>
          </p:nvSpPr>
          <p:spPr>
            <a:xfrm>
              <a:off x="9525829" y="1989268"/>
              <a:ext cx="161925" cy="59456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26" name="ZoneTexte 1"/>
          <p:cNvSpPr txBox="1"/>
          <p:nvPr/>
        </p:nvSpPr>
        <p:spPr>
          <a:xfrm>
            <a:off x="159112" y="5650897"/>
            <a:ext cx="9791700" cy="432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6386" y="140959"/>
            <a:ext cx="898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croissance ralentie de l’apprentissage</a:t>
            </a:r>
            <a:endParaRPr lang="fr-FR" sz="2800" b="1" dirty="0">
              <a:solidFill>
                <a:srgbClr val="37609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86386" y="82362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182621"/>
              </p:ext>
            </p:extLst>
          </p:nvPr>
        </p:nvGraphicFramePr>
        <p:xfrm>
          <a:off x="273132" y="938152"/>
          <a:ext cx="8641059" cy="5630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73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5" y="89338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2022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59113" y="237416"/>
            <a:ext cx="8815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Toujours moins de salariés en activité partielle </a:t>
            </a: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050203"/>
              </p:ext>
            </p:extLst>
          </p:nvPr>
        </p:nvGraphicFramePr>
        <p:xfrm>
          <a:off x="228962" y="1143000"/>
          <a:ext cx="8675847" cy="489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81" y="6118850"/>
            <a:ext cx="33051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7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ab994d58-9349-46a1-8cee-b96a64c5dc7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ff91c20-40e6-4ab5-a5ac-9b5646c665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8581</TotalTime>
  <Words>1589</Words>
  <Application>Microsoft Office PowerPoint</Application>
  <PresentationFormat>Affichage à l'écran (4:3)</PresentationFormat>
  <Paragraphs>307</Paragraphs>
  <Slides>18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 Virginie (DR-PACA)</cp:lastModifiedBy>
  <cp:revision>769</cp:revision>
  <cp:lastPrinted>2018-10-09T12:30:48Z</cp:lastPrinted>
  <dcterms:created xsi:type="dcterms:W3CDTF">2018-05-30T13:27:07Z</dcterms:created>
  <dcterms:modified xsi:type="dcterms:W3CDTF">2022-07-07T12:08:43Z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