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1"/>
  </p:notesMasterIdLst>
  <p:handoutMasterIdLst>
    <p:handoutMasterId r:id="rId22"/>
  </p:handoutMasterIdLst>
  <p:sldIdLst>
    <p:sldId id="298" r:id="rId6"/>
    <p:sldId id="299" r:id="rId7"/>
    <p:sldId id="264" r:id="rId8"/>
    <p:sldId id="290" r:id="rId9"/>
    <p:sldId id="293" r:id="rId10"/>
    <p:sldId id="292" r:id="rId11"/>
    <p:sldId id="261" r:id="rId12"/>
    <p:sldId id="300" r:id="rId13"/>
    <p:sldId id="269" r:id="rId14"/>
    <p:sldId id="301" r:id="rId15"/>
    <p:sldId id="296" r:id="rId16"/>
    <p:sldId id="303" r:id="rId17"/>
    <p:sldId id="271" r:id="rId18"/>
    <p:sldId id="272" r:id="rId19"/>
    <p:sldId id="302" r:id="rId20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06" autoAdjust="0"/>
  </p:normalViewPr>
  <p:slideViewPr>
    <p:cSldViewPr snapToGrid="0" snapToObjects="1">
      <p:cViewPr varScale="1">
        <p:scale>
          <a:sx n="117" d="100"/>
          <a:sy n="117" d="100"/>
        </p:scale>
        <p:origin x="-146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RO-SVC01-20131\USERS\Cab-SESE\10%20-%20Notes%20de%20conjoncture\01%20-%20Notes\2019\2019-T2\01%20-%20Fichiers%20de%20travail\DEFM-Ch&#244;mage\2019_T2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RO-SVC01-20131\USERS\Cab-SESE\10%20-%20Notes%20de%20conjoncture\01%20-%20Notes\2019\2019-T2\01%20-%20Fichiers%20de%20travail\DEFM-Ch&#244;mage\2019_T2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RO-SVC01-20131\USERS\Cab-SESE\10%20-%20Notes%20de%20conjoncture\01%20-%20Notes\2019\2019-T2\01%20-%20Fichiers%20de%20travail\DEFM-Ch&#244;mage\2019_T2_Demandeurs%20d'emploi_ABC_not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RO-SVC01-20131\USERS\Cab-SESE\10%20-%20Notes%20de%20conjoncture\01%20-%20Notes\2019\2019-T2\01%20-%20Fichiers%20de%20travail\Politiques%20emploi\2019_T2_Politiques%20de%20l'emploi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RO-SVC01-20131\USERS\Cab-SESE\10%20-%20Notes%20de%20conjoncture\01%20-%20Notes\2019\2019-T2\01%20-%20Fichiers%20de%20travail\Politiques%20emploi\2019_T2_Politiques%20de%20l'emploi_note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RO-SVC01-20131\USERS\Cab-SESE\10%20-%20Tableau%20de%20bord%20conjoncturel\01%20-%20Indicateurs\Taux%20de%20ch&#244;mage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RO-SVC01-20131\USERS\Cab-SESE\10%20-%20Notes%20de%20conjoncture\01%20-%20Notes\2019\2019-T2\01%20-%20Fichiers%20de%20travail\DEFM-Ch&#244;mage\Tx%20ch&#244;mage%20-%20d&#233;p%20comparables\T201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RO-SVC01-20131\USERS\Cab-SESE\10%20-%20Notes%20de%20conjoncture\01%20-%20Notes\2019\2019-T2\01%20-%20Fichiers%20de%20travail\DEFM-Ch&#244;mage\2019_T2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Evolution trimestrielle de l'emploi salarié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dans les Alpes-de-Haute-Provence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(en indice base 100 au 4e trimestre 2010)</a:t>
            </a:r>
          </a:p>
        </c:rich>
      </c:tx>
      <c:layout>
        <c:manualLayout>
          <c:xMode val="edge"/>
          <c:yMode val="edge"/>
          <c:x val="0.29388436188072675"/>
          <c:y val="1.394756067862651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560302513732175"/>
          <c:w val="0.83764367816092944"/>
          <c:h val="0.48930351489568952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2'!$D$14:$D$48</c:f>
              <c:numCache>
                <c:formatCode>#,##0.0</c:formatCode>
                <c:ptCount val="35"/>
                <c:pt idx="0">
                  <c:v>100</c:v>
                </c:pt>
                <c:pt idx="1">
                  <c:v>100.13732449045982</c:v>
                </c:pt>
                <c:pt idx="2">
                  <c:v>100.26223706865771</c:v>
                </c:pt>
                <c:pt idx="3">
                  <c:v>100.07798534827599</c:v>
                </c:pt>
                <c:pt idx="4">
                  <c:v>100.35223760140646</c:v>
                </c:pt>
                <c:pt idx="5">
                  <c:v>100.44631876284407</c:v>
                </c:pt>
                <c:pt idx="6">
                  <c:v>100.32769715387484</c:v>
                </c:pt>
                <c:pt idx="7">
                  <c:v>100.23843340130603</c:v>
                </c:pt>
                <c:pt idx="8">
                  <c:v>100.24342083637019</c:v>
                </c:pt>
                <c:pt idx="9">
                  <c:v>100.17240656210433</c:v>
                </c:pt>
                <c:pt idx="10">
                  <c:v>100.22568143665333</c:v>
                </c:pt>
                <c:pt idx="11">
                  <c:v>100.45034271613447</c:v>
                </c:pt>
                <c:pt idx="12">
                  <c:v>100.80116343257953</c:v>
                </c:pt>
                <c:pt idx="13">
                  <c:v>100.94234185013437</c:v>
                </c:pt>
                <c:pt idx="14">
                  <c:v>100.84548359417241</c:v>
                </c:pt>
                <c:pt idx="15">
                  <c:v>100.916837920829</c:v>
                </c:pt>
                <c:pt idx="16">
                  <c:v>101.103980086532</c:v>
                </c:pt>
                <c:pt idx="17">
                  <c:v>101.06289042265111</c:v>
                </c:pt>
                <c:pt idx="18">
                  <c:v>101.4553675569616</c:v>
                </c:pt>
                <c:pt idx="19">
                  <c:v>101.31928992526782</c:v>
                </c:pt>
                <c:pt idx="20">
                  <c:v>101.80227767091317</c:v>
                </c:pt>
                <c:pt idx="21">
                  <c:v>102.14476710378513</c:v>
                </c:pt>
                <c:pt idx="22">
                  <c:v>102.62860498040732</c:v>
                </c:pt>
                <c:pt idx="23">
                  <c:v>102.747906694158</c:v>
                </c:pt>
                <c:pt idx="24">
                  <c:v>102.90467084628838</c:v>
                </c:pt>
                <c:pt idx="25">
                  <c:v>103.16690791494609</c:v>
                </c:pt>
                <c:pt idx="26">
                  <c:v>103.46768425455414</c:v>
                </c:pt>
                <c:pt idx="27">
                  <c:v>103.62830233377956</c:v>
                </c:pt>
                <c:pt idx="28">
                  <c:v>103.90567173382512</c:v>
                </c:pt>
                <c:pt idx="29">
                  <c:v>104.43065594972664</c:v>
                </c:pt>
                <c:pt idx="30">
                  <c:v>104.51561237201278</c:v>
                </c:pt>
                <c:pt idx="31">
                  <c:v>104.71970048185423</c:v>
                </c:pt>
                <c:pt idx="32">
                  <c:v>104.80051960005305</c:v>
                </c:pt>
                <c:pt idx="33">
                  <c:v>105.17508730845134</c:v>
                </c:pt>
                <c:pt idx="34">
                  <c:v>105.54880488587276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2'!$C$14:$C$48</c:f>
              <c:numCache>
                <c:formatCode>#,##0.0</c:formatCode>
                <c:ptCount val="35"/>
                <c:pt idx="0">
                  <c:v>100</c:v>
                </c:pt>
                <c:pt idx="1">
                  <c:v>100.19668542470856</c:v>
                </c:pt>
                <c:pt idx="2">
                  <c:v>100.33296465087614</c:v>
                </c:pt>
                <c:pt idx="3">
                  <c:v>100.21831317475002</c:v>
                </c:pt>
                <c:pt idx="4">
                  <c:v>100.28587973349137</c:v>
                </c:pt>
                <c:pt idx="5">
                  <c:v>100.29365887192935</c:v>
                </c:pt>
                <c:pt idx="6">
                  <c:v>100.25582904035623</c:v>
                </c:pt>
                <c:pt idx="7">
                  <c:v>100.13018002750236</c:v>
                </c:pt>
                <c:pt idx="8">
                  <c:v>100.01190706331651</c:v>
                </c:pt>
                <c:pt idx="9">
                  <c:v>99.942103538446744</c:v>
                </c:pt>
                <c:pt idx="10">
                  <c:v>99.828099736910332</c:v>
                </c:pt>
                <c:pt idx="11">
                  <c:v>100.03086331361418</c:v>
                </c:pt>
                <c:pt idx="12">
                  <c:v>100.3371645125512</c:v>
                </c:pt>
                <c:pt idx="13">
                  <c:v>100.36445356213119</c:v>
                </c:pt>
                <c:pt idx="14">
                  <c:v>100.39806933821043</c:v>
                </c:pt>
                <c:pt idx="15">
                  <c:v>100.26652349206404</c:v>
                </c:pt>
                <c:pt idx="16">
                  <c:v>100.3691095592054</c:v>
                </c:pt>
                <c:pt idx="17">
                  <c:v>100.29962891570095</c:v>
                </c:pt>
                <c:pt idx="18">
                  <c:v>100.54887834518433</c:v>
                </c:pt>
                <c:pt idx="19">
                  <c:v>100.60778709780205</c:v>
                </c:pt>
                <c:pt idx="20">
                  <c:v>100.79821169380416</c:v>
                </c:pt>
                <c:pt idx="21">
                  <c:v>100.9361716652466</c:v>
                </c:pt>
                <c:pt idx="22">
                  <c:v>101.22297564240203</c:v>
                </c:pt>
                <c:pt idx="23">
                  <c:v>101.51356783000251</c:v>
                </c:pt>
                <c:pt idx="24">
                  <c:v>101.6352599254748</c:v>
                </c:pt>
                <c:pt idx="25">
                  <c:v>102.04357611277999</c:v>
                </c:pt>
                <c:pt idx="26">
                  <c:v>102.3936132015493</c:v>
                </c:pt>
                <c:pt idx="27">
                  <c:v>102.60441526737489</c:v>
                </c:pt>
                <c:pt idx="28">
                  <c:v>102.99374342762302</c:v>
                </c:pt>
                <c:pt idx="29">
                  <c:v>103.17921803085974</c:v>
                </c:pt>
                <c:pt idx="30">
                  <c:v>103.23276179546563</c:v>
                </c:pt>
                <c:pt idx="31">
                  <c:v>103.42444354034312</c:v>
                </c:pt>
                <c:pt idx="32">
                  <c:v>103.68058807784126</c:v>
                </c:pt>
                <c:pt idx="33">
                  <c:v>104.08199515481292</c:v>
                </c:pt>
                <c:pt idx="34">
                  <c:v>104.30915736659678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2'!$E$8:$E$9</c:f>
              <c:strCache>
                <c:ptCount val="1"/>
                <c:pt idx="0">
                  <c:v>Alpes-de-Haute-Provence</c:v>
                </c:pt>
              </c:strCache>
            </c:strRef>
          </c:tx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2'!$E$14:$E$48</c:f>
              <c:numCache>
                <c:formatCode>#,##0.0</c:formatCode>
                <c:ptCount val="35"/>
                <c:pt idx="0">
                  <c:v>100</c:v>
                </c:pt>
                <c:pt idx="1">
                  <c:v>97.146155886513867</c:v>
                </c:pt>
                <c:pt idx="2">
                  <c:v>97.962879113858492</c:v>
                </c:pt>
                <c:pt idx="3">
                  <c:v>97.514997923903152</c:v>
                </c:pt>
                <c:pt idx="4">
                  <c:v>98.807984569090181</c:v>
                </c:pt>
                <c:pt idx="5">
                  <c:v>99.263960131628309</c:v>
                </c:pt>
                <c:pt idx="6">
                  <c:v>99.889253186168773</c:v>
                </c:pt>
                <c:pt idx="7">
                  <c:v>99.453522541412582</c:v>
                </c:pt>
                <c:pt idx="8">
                  <c:v>99.09471913820272</c:v>
                </c:pt>
                <c:pt idx="9">
                  <c:v>100.16061521374891</c:v>
                </c:pt>
                <c:pt idx="10">
                  <c:v>100.2990256658351</c:v>
                </c:pt>
                <c:pt idx="11">
                  <c:v>100.45448765346505</c:v>
                </c:pt>
                <c:pt idx="12">
                  <c:v>99.960099870758427</c:v>
                </c:pt>
                <c:pt idx="13">
                  <c:v>100.70836020962834</c:v>
                </c:pt>
                <c:pt idx="14">
                  <c:v>100.17156657100674</c:v>
                </c:pt>
                <c:pt idx="15">
                  <c:v>99.795439459193076</c:v>
                </c:pt>
                <c:pt idx="16">
                  <c:v>100.28721680780728</c:v>
                </c:pt>
                <c:pt idx="17">
                  <c:v>99.997081677640011</c:v>
                </c:pt>
                <c:pt idx="18">
                  <c:v>100.17764390503035</c:v>
                </c:pt>
                <c:pt idx="19">
                  <c:v>100.11897860151888</c:v>
                </c:pt>
                <c:pt idx="20">
                  <c:v>100.47011087876329</c:v>
                </c:pt>
                <c:pt idx="21">
                  <c:v>100.6824227237813</c:v>
                </c:pt>
                <c:pt idx="22">
                  <c:v>102.42230450217909</c:v>
                </c:pt>
                <c:pt idx="23">
                  <c:v>102.40413008994764</c:v>
                </c:pt>
                <c:pt idx="24">
                  <c:v>104.18053477696915</c:v>
                </c:pt>
                <c:pt idx="25">
                  <c:v>102.64456978203566</c:v>
                </c:pt>
                <c:pt idx="26">
                  <c:v>103.08406374845094</c:v>
                </c:pt>
                <c:pt idx="27">
                  <c:v>102.36722849728113</c:v>
                </c:pt>
                <c:pt idx="28">
                  <c:v>103.13661821372584</c:v>
                </c:pt>
                <c:pt idx="29">
                  <c:v>103.38606681215052</c:v>
                </c:pt>
                <c:pt idx="30">
                  <c:v>103.31049483037167</c:v>
                </c:pt>
                <c:pt idx="31">
                  <c:v>102.4466815764107</c:v>
                </c:pt>
                <c:pt idx="32">
                  <c:v>102.41985249322836</c:v>
                </c:pt>
                <c:pt idx="33">
                  <c:v>102.86318471644343</c:v>
                </c:pt>
                <c:pt idx="34">
                  <c:v>103.29218374892253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392128"/>
        <c:axId val="205418496"/>
      </c:lineChart>
      <c:catAx>
        <c:axId val="2053921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05418496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05418496"/>
        <c:scaling>
          <c:orientation val="minMax"/>
          <c:max val="106"/>
          <c:min val="97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5392128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4.2131468966323853E-2"/>
          <c:y val="0.20360824742268041"/>
          <c:w val="0.91903409090909094"/>
          <c:h val="5.1546391752577317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dep04_trim!$V$91:$V$105</c:f>
              <c:numCache>
                <c:formatCode>#,##0.0</c:formatCode>
                <c:ptCount val="15"/>
                <c:pt idx="0">
                  <c:v>3.5143769968051242</c:v>
                </c:pt>
                <c:pt idx="1">
                  <c:v>0.84557187360925212</c:v>
                </c:pt>
                <c:pt idx="2">
                  <c:v>1.7849174475680352</c:v>
                </c:pt>
                <c:pt idx="3">
                  <c:v>1.7754105636928585</c:v>
                </c:pt>
                <c:pt idx="4">
                  <c:v>2.733686067019403</c:v>
                </c:pt>
                <c:pt idx="5">
                  <c:v>3.6187113857016895</c:v>
                </c:pt>
                <c:pt idx="6">
                  <c:v>4.0771591407277485</c:v>
                </c:pt>
                <c:pt idx="7">
                  <c:v>3.4888791975577815</c:v>
                </c:pt>
                <c:pt idx="8">
                  <c:v>1.8884120171673846</c:v>
                </c:pt>
                <c:pt idx="9">
                  <c:v>0.59625212947187478</c:v>
                </c:pt>
                <c:pt idx="10">
                  <c:v>-4.212299915753448E-2</c:v>
                </c:pt>
                <c:pt idx="11">
                  <c:v>4.2140750105357228E-2</c:v>
                </c:pt>
                <c:pt idx="12">
                  <c:v>-0.63184498736309491</c:v>
                </c:pt>
                <c:pt idx="13">
                  <c:v>0.21168501270110163</c:v>
                </c:pt>
                <c:pt idx="14">
                  <c:v>-0.25284450063211006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dep04_trim!$W$91:$W$105</c:f>
              <c:numCache>
                <c:formatCode>#,##0.0</c:formatCode>
                <c:ptCount val="15"/>
                <c:pt idx="0">
                  <c:v>4.8408785298072576</c:v>
                </c:pt>
                <c:pt idx="1">
                  <c:v>3.5872453498671408</c:v>
                </c:pt>
                <c:pt idx="2">
                  <c:v>4.6450482033304041</c:v>
                </c:pt>
                <c:pt idx="3">
                  <c:v>4.4782608695652204</c:v>
                </c:pt>
                <c:pt idx="4">
                  <c:v>3.8050448909790369</c:v>
                </c:pt>
                <c:pt idx="5">
                  <c:v>6.2419837537409206</c:v>
                </c:pt>
                <c:pt idx="6">
                  <c:v>5.8207705192629966</c:v>
                </c:pt>
                <c:pt idx="7">
                  <c:v>6.9080316271327602</c:v>
                </c:pt>
                <c:pt idx="8">
                  <c:v>7.1252059308072546</c:v>
                </c:pt>
                <c:pt idx="9">
                  <c:v>5.3521126760563309</c:v>
                </c:pt>
                <c:pt idx="10">
                  <c:v>2.7305104867431762</c:v>
                </c:pt>
                <c:pt idx="11">
                  <c:v>1.3234721681588013</c:v>
                </c:pt>
                <c:pt idx="12">
                  <c:v>0.34602076124568004</c:v>
                </c:pt>
                <c:pt idx="13">
                  <c:v>-0.19098548510312341</c:v>
                </c:pt>
                <c:pt idx="14">
                  <c:v>-1.1941448382126407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102336"/>
        <c:axId val="207103872"/>
      </c:barChart>
      <c:catAx>
        <c:axId val="20710233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0710387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07103872"/>
        <c:scaling>
          <c:orientation val="minMax"/>
          <c:max val="8"/>
          <c:min val="-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07102336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5345676101864512"/>
          <c:w val="0.86471641552420164"/>
          <c:h val="0.464599829212965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dep04_trim!$X$91:$X$105</c:f>
              <c:numCache>
                <c:formatCode>#,##0.0</c:formatCode>
                <c:ptCount val="15"/>
                <c:pt idx="0">
                  <c:v>-4.9079754601227155</c:v>
                </c:pt>
                <c:pt idx="1">
                  <c:v>-4.2056074766355085</c:v>
                </c:pt>
                <c:pt idx="2">
                  <c:v>-2.3771790808240878</c:v>
                </c:pt>
                <c:pt idx="3">
                  <c:v>-2.2508038585209</c:v>
                </c:pt>
                <c:pt idx="4">
                  <c:v>-1.2903225806451535</c:v>
                </c:pt>
                <c:pt idx="5">
                  <c:v>0.97560975609756184</c:v>
                </c:pt>
                <c:pt idx="6">
                  <c:v>0.97402597402598268</c:v>
                </c:pt>
                <c:pt idx="7">
                  <c:v>0.49342105263157077</c:v>
                </c:pt>
                <c:pt idx="8">
                  <c:v>-0.32679738562091387</c:v>
                </c:pt>
                <c:pt idx="9">
                  <c:v>-1.6103059581320411</c:v>
                </c:pt>
                <c:pt idx="10">
                  <c:v>-0.32154340836014761</c:v>
                </c:pt>
                <c:pt idx="11">
                  <c:v>1.3093289689034338</c:v>
                </c:pt>
                <c:pt idx="12">
                  <c:v>-0.65573770491802463</c:v>
                </c:pt>
                <c:pt idx="13">
                  <c:v>0</c:v>
                </c:pt>
                <c:pt idx="14">
                  <c:v>-0.80645161290321399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dep04_trim!$Y$91:$Y$105</c:f>
              <c:numCache>
                <c:formatCode>#,##0.0</c:formatCode>
                <c:ptCount val="15"/>
                <c:pt idx="0">
                  <c:v>3.9015151515151558</c:v>
                </c:pt>
                <c:pt idx="1">
                  <c:v>1.820884429580083</c:v>
                </c:pt>
                <c:pt idx="2">
                  <c:v>3.4137291280148307</c:v>
                </c:pt>
                <c:pt idx="3">
                  <c:v>3.0616008852822008</c:v>
                </c:pt>
                <c:pt idx="4">
                  <c:v>3.0258840685380983</c:v>
                </c:pt>
                <c:pt idx="5">
                  <c:v>4.489051094890506</c:v>
                </c:pt>
                <c:pt idx="6">
                  <c:v>4.1263006817366499</c:v>
                </c:pt>
                <c:pt idx="7">
                  <c:v>4.6170365068002761</c:v>
                </c:pt>
                <c:pt idx="8">
                  <c:v>4.0693559801840085</c:v>
                </c:pt>
                <c:pt idx="9">
                  <c:v>2.5847013622074755</c:v>
                </c:pt>
                <c:pt idx="10">
                  <c:v>0.86147484493450666</c:v>
                </c:pt>
                <c:pt idx="11">
                  <c:v>-0.13684570646597116</c:v>
                </c:pt>
                <c:pt idx="12">
                  <c:v>-1.3940836450187177</c:v>
                </c:pt>
                <c:pt idx="13">
                  <c:v>-1.1916922029281518</c:v>
                </c:pt>
                <c:pt idx="14">
                  <c:v>-1.503245644004092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dep04_trim!$Z$91:$Z$105</c:f>
              <c:numCache>
                <c:formatCode>#,##0.0</c:formatCode>
                <c:ptCount val="15"/>
                <c:pt idx="0">
                  <c:v>10.088495575221245</c:v>
                </c:pt>
                <c:pt idx="1">
                  <c:v>6.6552901023890998</c:v>
                </c:pt>
                <c:pt idx="2">
                  <c:v>5.7644110275689275</c:v>
                </c:pt>
                <c:pt idx="3">
                  <c:v>6.0655737704917945</c:v>
                </c:pt>
                <c:pt idx="4">
                  <c:v>6.1093247588424271</c:v>
                </c:pt>
                <c:pt idx="5">
                  <c:v>7.9199999999999937</c:v>
                </c:pt>
                <c:pt idx="6">
                  <c:v>8.7677725118483494</c:v>
                </c:pt>
                <c:pt idx="7">
                  <c:v>8.8098918083462152</c:v>
                </c:pt>
                <c:pt idx="8">
                  <c:v>7.8787878787878851</c:v>
                </c:pt>
                <c:pt idx="9">
                  <c:v>6.1527057079317826</c:v>
                </c:pt>
                <c:pt idx="10">
                  <c:v>3.2679738562091609</c:v>
                </c:pt>
                <c:pt idx="11">
                  <c:v>2.2017045454545636</c:v>
                </c:pt>
                <c:pt idx="12">
                  <c:v>2.73876404494382</c:v>
                </c:pt>
                <c:pt idx="13">
                  <c:v>2.44413407821229</c:v>
                </c:pt>
                <c:pt idx="14">
                  <c:v>0.84388185654007408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862208"/>
        <c:axId val="206863744"/>
      </c:barChart>
      <c:catAx>
        <c:axId val="2068622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0686374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06863744"/>
        <c:scaling>
          <c:orientation val="minMax"/>
          <c:max val="12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06862208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523390223430193"/>
          <c:y val="0.19161676646706588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dep04_trim!$AG$91:$AG$105</c:f>
              <c:numCache>
                <c:formatCode>#,##0.0</c:formatCode>
                <c:ptCount val="15"/>
                <c:pt idx="0">
                  <c:v>0.31520882584712417</c:v>
                </c:pt>
                <c:pt idx="1">
                  <c:v>-0.2748331370239554</c:v>
                </c:pt>
                <c:pt idx="2">
                  <c:v>3.2079207920792108</c:v>
                </c:pt>
                <c:pt idx="3">
                  <c:v>4.2147117296222447</c:v>
                </c:pt>
                <c:pt idx="4">
                  <c:v>4.6739984289080994</c:v>
                </c:pt>
                <c:pt idx="5">
                  <c:v>5.3937007874015785</c:v>
                </c:pt>
                <c:pt idx="6">
                  <c:v>2.8779739063699239</c:v>
                </c:pt>
                <c:pt idx="7">
                  <c:v>2.6707363601678802</c:v>
                </c:pt>
                <c:pt idx="8">
                  <c:v>0.26266416510316581</c:v>
                </c:pt>
                <c:pt idx="9">
                  <c:v>-2.1292491595069074</c:v>
                </c:pt>
                <c:pt idx="10">
                  <c:v>-3.2823573293547015</c:v>
                </c:pt>
                <c:pt idx="11">
                  <c:v>-5.0167224080267525</c:v>
                </c:pt>
                <c:pt idx="12">
                  <c:v>-4.8652694610778262</c:v>
                </c:pt>
                <c:pt idx="13">
                  <c:v>-2.9389312977099347</c:v>
                </c:pt>
                <c:pt idx="14">
                  <c:v>-2.6995757809487153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dep04_trim!$AH$91:$AH$105</c:f>
              <c:numCache>
                <c:formatCode>#,##0.0</c:formatCode>
                <c:ptCount val="15"/>
                <c:pt idx="0">
                  <c:v>9.3949044585987185</c:v>
                </c:pt>
                <c:pt idx="1">
                  <c:v>5.4647599591419738</c:v>
                </c:pt>
                <c:pt idx="2">
                  <c:v>3.2532532532532521</c:v>
                </c:pt>
                <c:pt idx="3">
                  <c:v>1.8155053974484803</c:v>
                </c:pt>
                <c:pt idx="4">
                  <c:v>1.5526443474041862</c:v>
                </c:pt>
                <c:pt idx="5">
                  <c:v>4.4067796610169685</c:v>
                </c:pt>
                <c:pt idx="6">
                  <c:v>7.6102762966553605</c:v>
                </c:pt>
                <c:pt idx="7">
                  <c:v>8.4819277108433724</c:v>
                </c:pt>
                <c:pt idx="8">
                  <c:v>10.033444816053505</c:v>
                </c:pt>
                <c:pt idx="9">
                  <c:v>9.461966604823747</c:v>
                </c:pt>
                <c:pt idx="10">
                  <c:v>7.0270270270270219</c:v>
                </c:pt>
                <c:pt idx="11">
                  <c:v>7.5521990226566027</c:v>
                </c:pt>
                <c:pt idx="12">
                  <c:v>5.3842813721233229</c:v>
                </c:pt>
                <c:pt idx="13">
                  <c:v>3.2627118644067643</c:v>
                </c:pt>
                <c:pt idx="14">
                  <c:v>1.388888888888884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133120"/>
        <c:axId val="206134656"/>
      </c:barChart>
      <c:catAx>
        <c:axId val="20613312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20613465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06134656"/>
        <c:scaling>
          <c:orientation val="minMax"/>
          <c:max val="12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06133120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362178077994056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1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Graph3'!$G$10:$G$43</c:f>
              <c:numCache>
                <c:formatCode>#,##0</c:formatCode>
                <c:ptCount val="34"/>
                <c:pt idx="0">
                  <c:v>-962.31347136577097</c:v>
                </c:pt>
                <c:pt idx="1">
                  <c:v>417.5074618279541</c:v>
                </c:pt>
                <c:pt idx="2">
                  <c:v>-233.45870946894138</c:v>
                </c:pt>
                <c:pt idx="3">
                  <c:v>203.95424446023389</c:v>
                </c:pt>
                <c:pt idx="4">
                  <c:v>274.40448130930599</c:v>
                </c:pt>
                <c:pt idx="5">
                  <c:v>144.22884509326104</c:v>
                </c:pt>
                <c:pt idx="6">
                  <c:v>69.490234058299393</c:v>
                </c:pt>
                <c:pt idx="7">
                  <c:v>121.83919740124111</c:v>
                </c:pt>
                <c:pt idx="8">
                  <c:v>244.14980387354444</c:v>
                </c:pt>
                <c:pt idx="9">
                  <c:v>-97.736369993501285</c:v>
                </c:pt>
                <c:pt idx="10">
                  <c:v>-79.175451242204872</c:v>
                </c:pt>
                <c:pt idx="11">
                  <c:v>-189.0295061914876</c:v>
                </c:pt>
                <c:pt idx="12">
                  <c:v>289.4683869888031</c:v>
                </c:pt>
                <c:pt idx="13">
                  <c:v>-15.248199416666466</c:v>
                </c:pt>
                <c:pt idx="14">
                  <c:v>98.509265824162867</c:v>
                </c:pt>
                <c:pt idx="15">
                  <c:v>-95.184361787229136</c:v>
                </c:pt>
                <c:pt idx="16">
                  <c:v>-51.560107409808552</c:v>
                </c:pt>
                <c:pt idx="17">
                  <c:v>-111.63683407870121</c:v>
                </c:pt>
                <c:pt idx="18">
                  <c:v>-251.24352599529811</c:v>
                </c:pt>
                <c:pt idx="19">
                  <c:v>-58.420260439706908</c:v>
                </c:pt>
                <c:pt idx="20">
                  <c:v>97.052233067988709</c:v>
                </c:pt>
                <c:pt idx="21">
                  <c:v>306.03590971310041</c:v>
                </c:pt>
                <c:pt idx="22">
                  <c:v>-97.879848341348406</c:v>
                </c:pt>
                <c:pt idx="23">
                  <c:v>-88.663406225794461</c:v>
                </c:pt>
                <c:pt idx="24">
                  <c:v>86.801950254710391</c:v>
                </c:pt>
                <c:pt idx="25">
                  <c:v>267.19587495235464</c:v>
                </c:pt>
                <c:pt idx="26">
                  <c:v>-307.33752458682284</c:v>
                </c:pt>
                <c:pt idx="27">
                  <c:v>559.30209610217571</c:v>
                </c:pt>
                <c:pt idx="28">
                  <c:v>108.96989194733032</c:v>
                </c:pt>
                <c:pt idx="29">
                  <c:v>-262.21223545211978</c:v>
                </c:pt>
                <c:pt idx="30">
                  <c:v>-222.95774902257835</c:v>
                </c:pt>
                <c:pt idx="31">
                  <c:v>-23.799226045361138</c:v>
                </c:pt>
                <c:pt idx="32">
                  <c:v>177.88197804221272</c:v>
                </c:pt>
                <c:pt idx="33">
                  <c:v>261.75942202963779</c:v>
                </c:pt>
              </c:numCache>
            </c:numRef>
          </c:val>
        </c:ser>
        <c:ser>
          <c:idx val="2"/>
          <c:order val="1"/>
          <c:tx>
            <c:strRef>
              <c:f>'Données Graph3'!$H$7:$H$8</c:f>
              <c:strCache>
                <c:ptCount val="1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Graph3'!$H$10:$H$43</c:f>
              <c:numCache>
                <c:formatCode>#,##0</c:formatCode>
                <c:ptCount val="34"/>
                <c:pt idx="0">
                  <c:v>-422.20798020750453</c:v>
                </c:pt>
                <c:pt idx="1">
                  <c:v>-21.280203684029402</c:v>
                </c:pt>
                <c:pt idx="2">
                  <c:v>16.172449046034444</c:v>
                </c:pt>
                <c:pt idx="3">
                  <c:v>423.32870291576023</c:v>
                </c:pt>
                <c:pt idx="4">
                  <c:v>-53.191295647230618</c:v>
                </c:pt>
                <c:pt idx="5">
                  <c:v>159.12747470008071</c:v>
                </c:pt>
                <c:pt idx="6">
                  <c:v>-280.88174697309205</c:v>
                </c:pt>
                <c:pt idx="7">
                  <c:v>-295.91002569000375</c:v>
                </c:pt>
                <c:pt idx="8">
                  <c:v>272.96182628439874</c:v>
                </c:pt>
                <c:pt idx="9">
                  <c:v>164.88518135629374</c:v>
                </c:pt>
                <c:pt idx="10">
                  <c:v>154.59668948038416</c:v>
                </c:pt>
                <c:pt idx="11">
                  <c:v>-50.819085158839698</c:v>
                </c:pt>
                <c:pt idx="12">
                  <c:v>73.544605077328015</c:v>
                </c:pt>
                <c:pt idx="13">
                  <c:v>-245.1732805890656</c:v>
                </c:pt>
                <c:pt idx="14">
                  <c:v>-280.98456374370608</c:v>
                </c:pt>
                <c:pt idx="15">
                  <c:v>333.76652026485863</c:v>
                </c:pt>
                <c:pt idx="16">
                  <c:v>-89.196813990810369</c:v>
                </c:pt>
                <c:pt idx="17">
                  <c:v>199.23526875998323</c:v>
                </c:pt>
                <c:pt idx="18">
                  <c:v>222.78248609796447</c:v>
                </c:pt>
                <c:pt idx="19">
                  <c:v>228.76949846828074</c:v>
                </c:pt>
                <c:pt idx="20">
                  <c:v>5.9492947524749979</c:v>
                </c:pt>
                <c:pt idx="21">
                  <c:v>538.05491991899817</c:v>
                </c:pt>
                <c:pt idx="22">
                  <c:v>89.062666111505223</c:v>
                </c:pt>
                <c:pt idx="23">
                  <c:v>950.47305596598335</c:v>
                </c:pt>
                <c:pt idx="24">
                  <c:v>-831.96405434501094</c:v>
                </c:pt>
                <c:pt idx="25">
                  <c:v>-53.978614253531759</c:v>
                </c:pt>
                <c:pt idx="26">
                  <c:v>-40.429817644129344</c:v>
                </c:pt>
                <c:pt idx="27">
                  <c:v>-186.03834213478649</c:v>
                </c:pt>
                <c:pt idx="28">
                  <c:v>12.048258256387726</c:v>
                </c:pt>
                <c:pt idx="29">
                  <c:v>225.54904512008079</c:v>
                </c:pt>
                <c:pt idx="30">
                  <c:v>-196.11488869110008</c:v>
                </c:pt>
                <c:pt idx="31">
                  <c:v>10.783293949962626</c:v>
                </c:pt>
                <c:pt idx="32">
                  <c:v>37.197384672218959</c:v>
                </c:pt>
                <c:pt idx="33">
                  <c:v>-53.633701229166945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4649216"/>
        <c:axId val="204650752"/>
      </c:barChart>
      <c:lineChart>
        <c:grouping val="standard"/>
        <c:varyColors val="0"/>
        <c:ser>
          <c:idx val="0"/>
          <c:order val="2"/>
          <c:tx>
            <c:strRef>
              <c:f>'Données Graph3'!$F$7:$F$8</c:f>
              <c:strCache>
                <c:ptCount val="1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Graph3'!$A$10:$B$61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Graph3'!$F$10:$F$43</c:f>
              <c:numCache>
                <c:formatCode>#,##0</c:formatCode>
                <c:ptCount val="34"/>
                <c:pt idx="0">
                  <c:v>-1384.5214515732732</c:v>
                </c:pt>
                <c:pt idx="1">
                  <c:v>396.2272581439247</c:v>
                </c:pt>
                <c:pt idx="2">
                  <c:v>-217.28626042290853</c:v>
                </c:pt>
                <c:pt idx="3">
                  <c:v>627.28294737599208</c:v>
                </c:pt>
                <c:pt idx="4">
                  <c:v>221.21318566207628</c:v>
                </c:pt>
                <c:pt idx="5">
                  <c:v>303.35631979333994</c:v>
                </c:pt>
                <c:pt idx="6">
                  <c:v>-211.39151291478629</c:v>
                </c:pt>
                <c:pt idx="7">
                  <c:v>-174.07082828876446</c:v>
                </c:pt>
                <c:pt idx="8">
                  <c:v>517.11163015793863</c:v>
                </c:pt>
                <c:pt idx="9">
                  <c:v>67.148811362792912</c:v>
                </c:pt>
                <c:pt idx="10">
                  <c:v>75.421238238181104</c:v>
                </c:pt>
                <c:pt idx="11">
                  <c:v>-239.84859135032457</c:v>
                </c:pt>
                <c:pt idx="12">
                  <c:v>363.01299206612748</c:v>
                </c:pt>
                <c:pt idx="13">
                  <c:v>-260.4214800057307</c:v>
                </c:pt>
                <c:pt idx="14">
                  <c:v>-182.47529791954003</c:v>
                </c:pt>
                <c:pt idx="15">
                  <c:v>238.58215847762767</c:v>
                </c:pt>
                <c:pt idx="16">
                  <c:v>-140.75692140062165</c:v>
                </c:pt>
                <c:pt idx="17">
                  <c:v>87.598434681283834</c:v>
                </c:pt>
                <c:pt idx="18">
                  <c:v>-28.46103989733092</c:v>
                </c:pt>
                <c:pt idx="19">
                  <c:v>170.34923802856792</c:v>
                </c:pt>
                <c:pt idx="20">
                  <c:v>103.00152782046644</c:v>
                </c:pt>
                <c:pt idx="21">
                  <c:v>844.09082963209949</c:v>
                </c:pt>
                <c:pt idx="22">
                  <c:v>-8.8171822298463667</c:v>
                </c:pt>
                <c:pt idx="23">
                  <c:v>861.80964974019298</c:v>
                </c:pt>
                <c:pt idx="24">
                  <c:v>-745.16210409030464</c:v>
                </c:pt>
                <c:pt idx="25">
                  <c:v>213.21726069882425</c:v>
                </c:pt>
                <c:pt idx="26">
                  <c:v>-347.76734223095264</c:v>
                </c:pt>
                <c:pt idx="27">
                  <c:v>373.26375396738877</c:v>
                </c:pt>
                <c:pt idx="28">
                  <c:v>121.01815020372305</c:v>
                </c:pt>
                <c:pt idx="29">
                  <c:v>-36.663190332044906</c:v>
                </c:pt>
                <c:pt idx="30">
                  <c:v>-419.07263771367434</c:v>
                </c:pt>
                <c:pt idx="31">
                  <c:v>-13.015932095397147</c:v>
                </c:pt>
                <c:pt idx="32">
                  <c:v>215.07936271443032</c:v>
                </c:pt>
                <c:pt idx="33">
                  <c:v>208.12572080046812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649216"/>
        <c:axId val="204650752"/>
      </c:lineChart>
      <c:catAx>
        <c:axId val="20464921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0465075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04650752"/>
        <c:scaling>
          <c:orientation val="minMax"/>
          <c:max val="1000"/>
          <c:min val="-15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04649216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20314306822912012"/>
          <c:y val="0.2071737786023500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3445600341765868"/>
          <c:w val="0.90516390406154157"/>
          <c:h val="0.51446426230666154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11009123660204E-3"/>
                  <c:y val="2.8752162921074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5.75043258421497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graph4'!$Z$42:$AD$42</c:f>
              <c:numCache>
                <c:formatCode>#,##0</c:formatCode>
                <c:ptCount val="5"/>
                <c:pt idx="0">
                  <c:v>260</c:v>
                </c:pt>
                <c:pt idx="1">
                  <c:v>150</c:v>
                </c:pt>
                <c:pt idx="2">
                  <c:v>90</c:v>
                </c:pt>
                <c:pt idx="3">
                  <c:v>30</c:v>
                </c:pt>
                <c:pt idx="4">
                  <c:v>10</c:v>
                </c:pt>
              </c:numCache>
            </c:numRef>
          </c:val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158262581718621E-5"/>
                  <c:y val="-2.5242814279818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61980622900915E-3"/>
                  <c:y val="2.87566908207474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451889386298876E-3"/>
                  <c:y val="-8.8982284366135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10840720035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graph4'!$AF$42:$AJ$42</c:f>
              <c:numCache>
                <c:formatCode>#,##0</c:formatCode>
                <c:ptCount val="5"/>
                <c:pt idx="0">
                  <c:v>-50</c:v>
                </c:pt>
                <c:pt idx="1">
                  <c:v>-30</c:v>
                </c:pt>
                <c:pt idx="2">
                  <c:v>-10</c:v>
                </c:pt>
                <c:pt idx="3">
                  <c:v>20</c:v>
                </c:pt>
                <c:pt idx="4">
                  <c:v>-30</c:v>
                </c:pt>
              </c:numCache>
            </c:numRef>
          </c:val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1.7968072129162232E-3"/>
                  <c:y val="8.902801615282929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761759665157776E-3"/>
                  <c:y val="3.45290837183746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540669998273949E-3"/>
                  <c:y val="2.18887725973322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039264458290303E-3"/>
                  <c:y val="-1.98274462713764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6903778772597751E-3"/>
                  <c:y val="-2.28357828138587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graph4'!$T$42:$X$42</c:f>
              <c:numCache>
                <c:formatCode>#,##0</c:formatCode>
                <c:ptCount val="5"/>
                <c:pt idx="0">
                  <c:v>210</c:v>
                </c:pt>
                <c:pt idx="1">
                  <c:v>120</c:v>
                </c:pt>
                <c:pt idx="2">
                  <c:v>80</c:v>
                </c:pt>
                <c:pt idx="3">
                  <c:v>40</c:v>
                </c:pt>
                <c:pt idx="4">
                  <c:v>-20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4725248"/>
        <c:axId val="204808960"/>
      </c:barChart>
      <c:catAx>
        <c:axId val="204725248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04808960"/>
        <c:crosses val="autoZero"/>
        <c:auto val="1"/>
        <c:lblAlgn val="ctr"/>
        <c:lblOffset val="100"/>
        <c:noMultiLvlLbl val="0"/>
      </c:catAx>
      <c:valAx>
        <c:axId val="204808960"/>
        <c:scaling>
          <c:orientation val="minMax"/>
          <c:max val="300"/>
          <c:min val="-1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04725248"/>
        <c:crosses val="autoZero"/>
        <c:crossBetween val="between"/>
        <c:majorUnit val="1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18602177844"/>
          <c:y val="0.17535310259609391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2'!$R$8:$R$9</c:f>
              <c:strCache>
                <c:ptCount val="1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2'!$R$14:$R$48</c:f>
              <c:numCache>
                <c:formatCode>0.0</c:formatCode>
                <c:ptCount val="35"/>
                <c:pt idx="0">
                  <c:v>100</c:v>
                </c:pt>
                <c:pt idx="1">
                  <c:v>96.274327934524919</c:v>
                </c:pt>
                <c:pt idx="2">
                  <c:v>97.733503026401223</c:v>
                </c:pt>
                <c:pt idx="3">
                  <c:v>96.944173054566747</c:v>
                </c:pt>
                <c:pt idx="4">
                  <c:v>103.27615669147008</c:v>
                </c:pt>
                <c:pt idx="5">
                  <c:v>103.02673403104305</c:v>
                </c:pt>
                <c:pt idx="6">
                  <c:v>105.08545902513187</c:v>
                </c:pt>
                <c:pt idx="7">
                  <c:v>101.31406808573666</c:v>
                </c:pt>
                <c:pt idx="8">
                  <c:v>95.947246780344699</c:v>
                </c:pt>
                <c:pt idx="9">
                  <c:v>97.799718965275204</c:v>
                </c:pt>
                <c:pt idx="10">
                  <c:v>99.207343183890671</c:v>
                </c:pt>
                <c:pt idx="11">
                  <c:v>97.444055969335224</c:v>
                </c:pt>
                <c:pt idx="12">
                  <c:v>94.128613699644475</c:v>
                </c:pt>
                <c:pt idx="13">
                  <c:v>91.901434542863583</c:v>
                </c:pt>
                <c:pt idx="14">
                  <c:v>87.90265748169324</c:v>
                </c:pt>
                <c:pt idx="15">
                  <c:v>84.775426448738784</c:v>
                </c:pt>
                <c:pt idx="16">
                  <c:v>87.436274539229359</c:v>
                </c:pt>
                <c:pt idx="17">
                  <c:v>87.105734281857067</c:v>
                </c:pt>
                <c:pt idx="18">
                  <c:v>86.246943564606482</c:v>
                </c:pt>
                <c:pt idx="19">
                  <c:v>87.812743570658341</c:v>
                </c:pt>
                <c:pt idx="20">
                  <c:v>88.126554530023014</c:v>
                </c:pt>
                <c:pt idx="21">
                  <c:v>88.643105982261162</c:v>
                </c:pt>
                <c:pt idx="22">
                  <c:v>90.262950285509078</c:v>
                </c:pt>
                <c:pt idx="23">
                  <c:v>90.263613366661062</c:v>
                </c:pt>
                <c:pt idx="24">
                  <c:v>90.926918250636078</c:v>
                </c:pt>
                <c:pt idx="25">
                  <c:v>92.334808491324736</c:v>
                </c:pt>
                <c:pt idx="26">
                  <c:v>91.6540632235114</c:v>
                </c:pt>
                <c:pt idx="27">
                  <c:v>90.792449814912743</c:v>
                </c:pt>
                <c:pt idx="28">
                  <c:v>91.61781746372732</c:v>
                </c:pt>
                <c:pt idx="29">
                  <c:v>92.123710707715318</c:v>
                </c:pt>
                <c:pt idx="30">
                  <c:v>96.077664084190545</c:v>
                </c:pt>
                <c:pt idx="31">
                  <c:v>92.984293872981013</c:v>
                </c:pt>
                <c:pt idx="32">
                  <c:v>93.522166283031922</c:v>
                </c:pt>
                <c:pt idx="33">
                  <c:v>94.415024086825355</c:v>
                </c:pt>
                <c:pt idx="34">
                  <c:v>93.9177679986296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'Données graph 1 et 2'!$Q$8:$Q$9</c:f>
              <c:strCache>
                <c:ptCount val="1"/>
                <c:pt idx="0">
                  <c:v>Industrie 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2'!$Q$14:$Q$48</c:f>
              <c:numCache>
                <c:formatCode>0.0</c:formatCode>
                <c:ptCount val="35"/>
                <c:pt idx="0">
                  <c:v>100</c:v>
                </c:pt>
                <c:pt idx="1">
                  <c:v>98.556574477515653</c:v>
                </c:pt>
                <c:pt idx="2">
                  <c:v>98.147220192938008</c:v>
                </c:pt>
                <c:pt idx="3">
                  <c:v>98.122371414769077</c:v>
                </c:pt>
                <c:pt idx="4">
                  <c:v>99.533394930138058</c:v>
                </c:pt>
                <c:pt idx="5">
                  <c:v>98.352522713350808</c:v>
                </c:pt>
                <c:pt idx="6">
                  <c:v>99.170457401332996</c:v>
                </c:pt>
                <c:pt idx="7">
                  <c:v>99.760821147865641</c:v>
                </c:pt>
                <c:pt idx="8">
                  <c:v>99.936341442448025</c:v>
                </c:pt>
                <c:pt idx="9">
                  <c:v>101.36238561879823</c:v>
                </c:pt>
                <c:pt idx="10">
                  <c:v>101.62102594074337</c:v>
                </c:pt>
                <c:pt idx="11">
                  <c:v>103.32885204013506</c:v>
                </c:pt>
                <c:pt idx="12">
                  <c:v>101.92802602614751</c:v>
                </c:pt>
                <c:pt idx="13">
                  <c:v>102.46347804725546</c:v>
                </c:pt>
                <c:pt idx="14">
                  <c:v>101.12930552930391</c:v>
                </c:pt>
                <c:pt idx="15">
                  <c:v>97.640299912787654</c:v>
                </c:pt>
                <c:pt idx="16">
                  <c:v>100.57561192984095</c:v>
                </c:pt>
                <c:pt idx="17">
                  <c:v>100.13033014007229</c:v>
                </c:pt>
                <c:pt idx="18">
                  <c:v>101.45968387244389</c:v>
                </c:pt>
                <c:pt idx="19">
                  <c:v>101.62441746044396</c:v>
                </c:pt>
                <c:pt idx="20">
                  <c:v>105.33241689297826</c:v>
                </c:pt>
                <c:pt idx="21">
                  <c:v>102.42174539799088</c:v>
                </c:pt>
                <c:pt idx="22">
                  <c:v>105.4052286813568</c:v>
                </c:pt>
                <c:pt idx="23">
                  <c:v>106.11999503228544</c:v>
                </c:pt>
                <c:pt idx="24">
                  <c:v>120.03821398904107</c:v>
                </c:pt>
                <c:pt idx="25">
                  <c:v>105.87512687927148</c:v>
                </c:pt>
                <c:pt idx="26">
                  <c:v>106.79689422131521</c:v>
                </c:pt>
                <c:pt idx="27">
                  <c:v>105.98304806509411</c:v>
                </c:pt>
                <c:pt idx="28">
                  <c:v>104.75305008503275</c:v>
                </c:pt>
                <c:pt idx="29">
                  <c:v>105.01560554672835</c:v>
                </c:pt>
                <c:pt idx="30">
                  <c:v>106.71761705881497</c:v>
                </c:pt>
                <c:pt idx="31">
                  <c:v>104.38987335423677</c:v>
                </c:pt>
                <c:pt idx="32">
                  <c:v>104.01813753586622</c:v>
                </c:pt>
                <c:pt idx="33">
                  <c:v>103.99288652978036</c:v>
                </c:pt>
                <c:pt idx="34">
                  <c:v>104.75100400662549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2'!$S$8:$S$9</c:f>
              <c:strCache>
                <c:ptCount val="1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2'!$S$14:$S$48</c:f>
              <c:numCache>
                <c:formatCode>0.0</c:formatCode>
                <c:ptCount val="35"/>
                <c:pt idx="0">
                  <c:v>100</c:v>
                </c:pt>
                <c:pt idx="1">
                  <c:v>97.129334026206621</c:v>
                </c:pt>
                <c:pt idx="2">
                  <c:v>98.530712773548998</c:v>
                </c:pt>
                <c:pt idx="3">
                  <c:v>98.435211141585171</c:v>
                </c:pt>
                <c:pt idx="4">
                  <c:v>97.912772876107539</c:v>
                </c:pt>
                <c:pt idx="5">
                  <c:v>97.861853662443281</c:v>
                </c:pt>
                <c:pt idx="6">
                  <c:v>98.434312628435578</c:v>
                </c:pt>
                <c:pt idx="7">
                  <c:v>97.989367190902442</c:v>
                </c:pt>
                <c:pt idx="8">
                  <c:v>98.80625978777617</c:v>
                </c:pt>
                <c:pt idx="9">
                  <c:v>99.138797234389273</c:v>
                </c:pt>
                <c:pt idx="10">
                  <c:v>98.15840554884916</c:v>
                </c:pt>
                <c:pt idx="11">
                  <c:v>98.716567114558543</c:v>
                </c:pt>
                <c:pt idx="12">
                  <c:v>98.903682322688553</c:v>
                </c:pt>
                <c:pt idx="13">
                  <c:v>100.29800670448992</c:v>
                </c:pt>
                <c:pt idx="14">
                  <c:v>99.934832970804194</c:v>
                </c:pt>
                <c:pt idx="15">
                  <c:v>99.818204008055403</c:v>
                </c:pt>
                <c:pt idx="16">
                  <c:v>99.939731249897406</c:v>
                </c:pt>
                <c:pt idx="17">
                  <c:v>99.555800481221098</c:v>
                </c:pt>
                <c:pt idx="18">
                  <c:v>99.871909830942883</c:v>
                </c:pt>
                <c:pt idx="19">
                  <c:v>100.17113142912515</c:v>
                </c:pt>
                <c:pt idx="20">
                  <c:v>99.675099238487249</c:v>
                </c:pt>
                <c:pt idx="21">
                  <c:v>101.49250687844074</c:v>
                </c:pt>
                <c:pt idx="22">
                  <c:v>103.35050335524296</c:v>
                </c:pt>
                <c:pt idx="23">
                  <c:v>103.52975383329421</c:v>
                </c:pt>
                <c:pt idx="24">
                  <c:v>103.42268285724157</c:v>
                </c:pt>
                <c:pt idx="25">
                  <c:v>102.77084915227583</c:v>
                </c:pt>
                <c:pt idx="26">
                  <c:v>104.11163416597103</c:v>
                </c:pt>
                <c:pt idx="27">
                  <c:v>103.55683060540035</c:v>
                </c:pt>
                <c:pt idx="28">
                  <c:v>104.35398516978631</c:v>
                </c:pt>
                <c:pt idx="29">
                  <c:v>105.17934012827868</c:v>
                </c:pt>
                <c:pt idx="30">
                  <c:v>104.29390306269275</c:v>
                </c:pt>
                <c:pt idx="31">
                  <c:v>104.0611808858601</c:v>
                </c:pt>
                <c:pt idx="32">
                  <c:v>103.12644160587709</c:v>
                </c:pt>
                <c:pt idx="33">
                  <c:v>104.8762163872004</c:v>
                </c:pt>
                <c:pt idx="34">
                  <c:v>105.48632751172515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'Données graph 1 et 2'!$T$8:$T$9</c:f>
              <c:strCache>
                <c:ptCount val="1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2'!$T$14:$T$48</c:f>
              <c:numCache>
                <c:formatCode>0.0</c:formatCode>
                <c:ptCount val="35"/>
                <c:pt idx="0">
                  <c:v>100</c:v>
                </c:pt>
                <c:pt idx="1">
                  <c:v>99.58435995867633</c:v>
                </c:pt>
                <c:pt idx="2">
                  <c:v>99.82688727948711</c:v>
                </c:pt>
                <c:pt idx="3">
                  <c:v>99.400532823286866</c:v>
                </c:pt>
                <c:pt idx="4">
                  <c:v>100.31486505783147</c:v>
                </c:pt>
                <c:pt idx="5">
                  <c:v>101.71092075296451</c:v>
                </c:pt>
                <c:pt idx="6">
                  <c:v>102.0531779534447</c:v>
                </c:pt>
                <c:pt idx="7">
                  <c:v>103.07289669956592</c:v>
                </c:pt>
                <c:pt idx="8">
                  <c:v>101.71085707835503</c:v>
                </c:pt>
                <c:pt idx="9">
                  <c:v>103.13889486739396</c:v>
                </c:pt>
                <c:pt idx="10">
                  <c:v>103.90761821271488</c:v>
                </c:pt>
                <c:pt idx="11">
                  <c:v>103.11626186190379</c:v>
                </c:pt>
                <c:pt idx="12">
                  <c:v>103.20058549869692</c:v>
                </c:pt>
                <c:pt idx="13">
                  <c:v>103.53816309852006</c:v>
                </c:pt>
                <c:pt idx="14">
                  <c:v>103.68802483673953</c:v>
                </c:pt>
                <c:pt idx="15">
                  <c:v>104.36859617105149</c:v>
                </c:pt>
                <c:pt idx="16">
                  <c:v>104.60165753969706</c:v>
                </c:pt>
                <c:pt idx="17">
                  <c:v>104.94219789220274</c:v>
                </c:pt>
                <c:pt idx="18">
                  <c:v>104.90309585882225</c:v>
                </c:pt>
                <c:pt idx="19">
                  <c:v>103.7602104779634</c:v>
                </c:pt>
                <c:pt idx="20">
                  <c:v>103.59082060381949</c:v>
                </c:pt>
                <c:pt idx="21">
                  <c:v>102.99860888086729</c:v>
                </c:pt>
                <c:pt idx="22">
                  <c:v>103.80408072539259</c:v>
                </c:pt>
                <c:pt idx="23">
                  <c:v>103.29334040520639</c:v>
                </c:pt>
                <c:pt idx="24">
                  <c:v>103.55570718736836</c:v>
                </c:pt>
                <c:pt idx="25">
                  <c:v>104.73429259630041</c:v>
                </c:pt>
                <c:pt idx="26">
                  <c:v>104.559179480008</c:v>
                </c:pt>
                <c:pt idx="27">
                  <c:v>103.90964030967116</c:v>
                </c:pt>
                <c:pt idx="28">
                  <c:v>105.01121691163331</c:v>
                </c:pt>
                <c:pt idx="29">
                  <c:v>104.55460257356022</c:v>
                </c:pt>
                <c:pt idx="30">
                  <c:v>103.96876620783976</c:v>
                </c:pt>
                <c:pt idx="31">
                  <c:v>103.35746459686885</c:v>
                </c:pt>
                <c:pt idx="32">
                  <c:v>104.28378703382126</c:v>
                </c:pt>
                <c:pt idx="33">
                  <c:v>103.29924790541382</c:v>
                </c:pt>
                <c:pt idx="34">
                  <c:v>103.74615541331238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070912"/>
        <c:axId val="206072448"/>
      </c:lineChart>
      <c:catAx>
        <c:axId val="20607091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06072448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06072448"/>
        <c:scaling>
          <c:orientation val="minMax"/>
          <c:max val="124"/>
          <c:min val="8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6070912"/>
        <c:crosses val="autoZero"/>
        <c:crossBetween val="midCat"/>
        <c:majorUnit val="4"/>
      </c:valAx>
    </c:plotArea>
    <c:legend>
      <c:legendPos val="t"/>
      <c:layout>
        <c:manualLayout>
          <c:xMode val="edge"/>
          <c:yMode val="edge"/>
          <c:x val="0"/>
          <c:y val="0.19171304885590601"/>
          <c:w val="1"/>
          <c:h val="8.198569334677320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Stock de bénéficiaires des principaux contrats aidés, dans les Alpes-de-Haute-Provence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95716375147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GRAPHIQUE_stocks_bénéf'!$N$2</c:f>
              <c:strCache>
                <c:ptCount val="1"/>
                <c:pt idx="0">
                  <c:v>CUI-CAE / PEC*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GRAPHIQUE_stocks_bénéf'!$L$3:$M$40</c:f>
              <c:multiLvlStrCache>
                <c:ptCount val="3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'Données GRAPHIQUE_stocks_bénéf'!$N$3:$N$40</c:f>
              <c:numCache>
                <c:formatCode>#,##0</c:formatCode>
                <c:ptCount val="38"/>
                <c:pt idx="0">
                  <c:v>247</c:v>
                </c:pt>
                <c:pt idx="1">
                  <c:v>523</c:v>
                </c:pt>
                <c:pt idx="2">
                  <c:v>681</c:v>
                </c:pt>
                <c:pt idx="3">
                  <c:v>727</c:v>
                </c:pt>
                <c:pt idx="4">
                  <c:v>638</c:v>
                </c:pt>
                <c:pt idx="5">
                  <c:v>484</c:v>
                </c:pt>
                <c:pt idx="6">
                  <c:v>342</c:v>
                </c:pt>
                <c:pt idx="7">
                  <c:v>508</c:v>
                </c:pt>
                <c:pt idx="8">
                  <c:v>643</c:v>
                </c:pt>
                <c:pt idx="9">
                  <c:v>679</c:v>
                </c:pt>
                <c:pt idx="10">
                  <c:v>568</c:v>
                </c:pt>
                <c:pt idx="11">
                  <c:v>514</c:v>
                </c:pt>
                <c:pt idx="12">
                  <c:v>557</c:v>
                </c:pt>
                <c:pt idx="13">
                  <c:v>590</c:v>
                </c:pt>
                <c:pt idx="14">
                  <c:v>571</c:v>
                </c:pt>
                <c:pt idx="15">
                  <c:v>623</c:v>
                </c:pt>
                <c:pt idx="16">
                  <c:v>713</c:v>
                </c:pt>
                <c:pt idx="17">
                  <c:v>746</c:v>
                </c:pt>
                <c:pt idx="18">
                  <c:v>703</c:v>
                </c:pt>
                <c:pt idx="19">
                  <c:v>646</c:v>
                </c:pt>
                <c:pt idx="20">
                  <c:v>667</c:v>
                </c:pt>
                <c:pt idx="21">
                  <c:v>695</c:v>
                </c:pt>
                <c:pt idx="22">
                  <c:v>699</c:v>
                </c:pt>
                <c:pt idx="23">
                  <c:v>696</c:v>
                </c:pt>
                <c:pt idx="24">
                  <c:v>708</c:v>
                </c:pt>
                <c:pt idx="25">
                  <c:v>731</c:v>
                </c:pt>
                <c:pt idx="26">
                  <c:v>711</c:v>
                </c:pt>
                <c:pt idx="27">
                  <c:v>657</c:v>
                </c:pt>
                <c:pt idx="28">
                  <c:v>674</c:v>
                </c:pt>
                <c:pt idx="29">
                  <c:v>632</c:v>
                </c:pt>
                <c:pt idx="30">
                  <c:v>455</c:v>
                </c:pt>
                <c:pt idx="31">
                  <c:v>392</c:v>
                </c:pt>
                <c:pt idx="32">
                  <c:v>309</c:v>
                </c:pt>
                <c:pt idx="33">
                  <c:v>250</c:v>
                </c:pt>
                <c:pt idx="34">
                  <c:v>255</c:v>
                </c:pt>
                <c:pt idx="35">
                  <c:v>205</c:v>
                </c:pt>
                <c:pt idx="36">
                  <c:v>205</c:v>
                </c:pt>
                <c:pt idx="37">
                  <c:v>221</c:v>
                </c:pt>
              </c:numCache>
            </c:numRef>
          </c:val>
        </c:ser>
        <c:ser>
          <c:idx val="3"/>
          <c:order val="1"/>
          <c:tx>
            <c:strRef>
              <c:f>'Données GRAPHIQUE_stocks_bénéf'!$Q$2</c:f>
              <c:strCache>
                <c:ptCount val="1"/>
                <c:pt idx="0">
                  <c:v>CUI-CIE**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GRAPHIQUE_stocks_bénéf'!$L$3:$M$40</c:f>
              <c:multiLvlStrCache>
                <c:ptCount val="3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'Données GRAPHIQUE_stocks_bénéf'!$Q$3:$Q$40</c:f>
              <c:numCache>
                <c:formatCode>#,##0</c:formatCode>
                <c:ptCount val="38"/>
                <c:pt idx="0">
                  <c:v>124</c:v>
                </c:pt>
                <c:pt idx="1">
                  <c:v>281</c:v>
                </c:pt>
                <c:pt idx="2">
                  <c:v>240</c:v>
                </c:pt>
                <c:pt idx="3">
                  <c:v>171</c:v>
                </c:pt>
                <c:pt idx="4">
                  <c:v>162</c:v>
                </c:pt>
                <c:pt idx="5">
                  <c:v>134</c:v>
                </c:pt>
                <c:pt idx="6">
                  <c:v>130</c:v>
                </c:pt>
                <c:pt idx="7">
                  <c:v>155</c:v>
                </c:pt>
                <c:pt idx="8">
                  <c:v>141</c:v>
                </c:pt>
                <c:pt idx="9">
                  <c:v>95</c:v>
                </c:pt>
                <c:pt idx="10">
                  <c:v>63</c:v>
                </c:pt>
                <c:pt idx="11">
                  <c:v>55</c:v>
                </c:pt>
                <c:pt idx="12">
                  <c:v>56</c:v>
                </c:pt>
                <c:pt idx="13">
                  <c:v>54</c:v>
                </c:pt>
                <c:pt idx="14">
                  <c:v>64</c:v>
                </c:pt>
                <c:pt idx="15">
                  <c:v>68</c:v>
                </c:pt>
                <c:pt idx="16">
                  <c:v>68</c:v>
                </c:pt>
                <c:pt idx="17">
                  <c:v>66</c:v>
                </c:pt>
                <c:pt idx="18">
                  <c:v>57</c:v>
                </c:pt>
                <c:pt idx="19">
                  <c:v>63</c:v>
                </c:pt>
                <c:pt idx="20">
                  <c:v>64</c:v>
                </c:pt>
                <c:pt idx="21">
                  <c:v>91</c:v>
                </c:pt>
                <c:pt idx="22">
                  <c:v>114</c:v>
                </c:pt>
                <c:pt idx="23">
                  <c:v>130</c:v>
                </c:pt>
                <c:pt idx="24">
                  <c:v>175</c:v>
                </c:pt>
                <c:pt idx="25">
                  <c:v>161</c:v>
                </c:pt>
                <c:pt idx="26">
                  <c:v>117</c:v>
                </c:pt>
                <c:pt idx="27">
                  <c:v>75</c:v>
                </c:pt>
                <c:pt idx="28">
                  <c:v>58</c:v>
                </c:pt>
                <c:pt idx="29">
                  <c:v>51</c:v>
                </c:pt>
                <c:pt idx="30">
                  <c:v>45</c:v>
                </c:pt>
                <c:pt idx="31">
                  <c:v>34</c:v>
                </c:pt>
                <c:pt idx="32">
                  <c:v>16</c:v>
                </c:pt>
                <c:pt idx="33">
                  <c:v>6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</c:numCache>
            </c:numRef>
          </c:val>
        </c:ser>
        <c:ser>
          <c:idx val="2"/>
          <c:order val="2"/>
          <c:tx>
            <c:strRef>
              <c:f>'Données GRAPHIQUE_stocks_bénéf'!$T$2</c:f>
              <c:strCache>
                <c:ptCount val="1"/>
                <c:pt idx="0">
                  <c:v>Emploi d'avenir***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GRAPHIQUE_stocks_bénéf'!$L$3:$M$40</c:f>
              <c:multiLvlStrCache>
                <c:ptCount val="3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'Données GRAPHIQUE_stocks_bénéf'!$T$3:$T$40</c:f>
              <c:numCache>
                <c:formatCode>General</c:formatCode>
                <c:ptCount val="3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5</c:v>
                </c:pt>
                <c:pt idx="12">
                  <c:v>31</c:v>
                </c:pt>
                <c:pt idx="13">
                  <c:v>81</c:v>
                </c:pt>
                <c:pt idx="14">
                  <c:v>137</c:v>
                </c:pt>
                <c:pt idx="15">
                  <c:v>194</c:v>
                </c:pt>
                <c:pt idx="16">
                  <c:v>270</c:v>
                </c:pt>
                <c:pt idx="17">
                  <c:v>317</c:v>
                </c:pt>
                <c:pt idx="18">
                  <c:v>334</c:v>
                </c:pt>
                <c:pt idx="19">
                  <c:v>353</c:v>
                </c:pt>
                <c:pt idx="20">
                  <c:v>381</c:v>
                </c:pt>
                <c:pt idx="21">
                  <c:v>389</c:v>
                </c:pt>
                <c:pt idx="22">
                  <c:v>396</c:v>
                </c:pt>
                <c:pt idx="23">
                  <c:v>422</c:v>
                </c:pt>
                <c:pt idx="24">
                  <c:v>427</c:v>
                </c:pt>
                <c:pt idx="25">
                  <c:v>425</c:v>
                </c:pt>
                <c:pt idx="26">
                  <c:v>408</c:v>
                </c:pt>
                <c:pt idx="27">
                  <c:v>396</c:v>
                </c:pt>
                <c:pt idx="28">
                  <c:v>370</c:v>
                </c:pt>
                <c:pt idx="29">
                  <c:v>343</c:v>
                </c:pt>
                <c:pt idx="30">
                  <c:v>285</c:v>
                </c:pt>
                <c:pt idx="31">
                  <c:v>243</c:v>
                </c:pt>
                <c:pt idx="32">
                  <c:v>209</c:v>
                </c:pt>
                <c:pt idx="33">
                  <c:v>176</c:v>
                </c:pt>
                <c:pt idx="34">
                  <c:v>130</c:v>
                </c:pt>
                <c:pt idx="35">
                  <c:v>93</c:v>
                </c:pt>
                <c:pt idx="36">
                  <c:v>70</c:v>
                </c:pt>
                <c:pt idx="37">
                  <c:v>49</c:v>
                </c:pt>
              </c:numCache>
            </c:numRef>
          </c:val>
        </c:ser>
        <c:ser>
          <c:idx val="0"/>
          <c:order val="3"/>
          <c:tx>
            <c:strRef>
              <c:f>'Données GRAPHIQUE_stocks_bénéf'!$U$2</c:f>
              <c:strCache>
                <c:ptCount val="1"/>
                <c:pt idx="0">
                  <c:v>CDDI ****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GRAPHIQUE_stocks_bénéf'!$L$3:$M$40</c:f>
              <c:multiLvlStrCache>
                <c:ptCount val="3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'Données GRAPHIQUE_stocks_bénéf'!$U$3:$U$40</c:f>
              <c:numCache>
                <c:formatCode>General</c:formatCode>
                <c:ptCount val="3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54</c:v>
                </c:pt>
                <c:pt idx="19">
                  <c:v>141</c:v>
                </c:pt>
                <c:pt idx="20">
                  <c:v>148</c:v>
                </c:pt>
                <c:pt idx="21">
                  <c:v>148</c:v>
                </c:pt>
                <c:pt idx="22">
                  <c:v>156</c:v>
                </c:pt>
                <c:pt idx="23">
                  <c:v>157</c:v>
                </c:pt>
                <c:pt idx="24">
                  <c:v>160</c:v>
                </c:pt>
                <c:pt idx="25">
                  <c:v>158</c:v>
                </c:pt>
                <c:pt idx="26">
                  <c:v>157</c:v>
                </c:pt>
                <c:pt idx="27">
                  <c:v>156</c:v>
                </c:pt>
                <c:pt idx="28">
                  <c:v>163</c:v>
                </c:pt>
                <c:pt idx="29">
                  <c:v>158</c:v>
                </c:pt>
                <c:pt idx="30">
                  <c:v>145</c:v>
                </c:pt>
                <c:pt idx="31">
                  <c:v>180</c:v>
                </c:pt>
                <c:pt idx="32">
                  <c:v>148</c:v>
                </c:pt>
                <c:pt idx="33">
                  <c:v>150</c:v>
                </c:pt>
                <c:pt idx="34">
                  <c:v>158</c:v>
                </c:pt>
                <c:pt idx="35">
                  <c:v>148</c:v>
                </c:pt>
                <c:pt idx="36">
                  <c:v>142</c:v>
                </c:pt>
                <c:pt idx="37">
                  <c:v>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793152"/>
        <c:axId val="205794688"/>
      </c:areaChart>
      <c:catAx>
        <c:axId val="20579315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05794688"/>
        <c:crossesAt val="0"/>
        <c:auto val="0"/>
        <c:lblAlgn val="ctr"/>
        <c:lblOffset val="100"/>
        <c:tickLblSkip val="4"/>
        <c:noMultiLvlLbl val="0"/>
      </c:catAx>
      <c:valAx>
        <c:axId val="205794688"/>
        <c:scaling>
          <c:orientation val="minMax"/>
          <c:max val="15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05793152"/>
        <c:crosses val="autoZero"/>
        <c:crossBetween val="between"/>
        <c:majorUnit val="250"/>
      </c:valAx>
    </c:plotArea>
    <c:legend>
      <c:legendPos val="t"/>
      <c:layout/>
      <c:overlay val="0"/>
      <c:spPr>
        <a:noFill/>
      </c:spPr>
      <c:txPr>
        <a:bodyPr/>
        <a:lstStyle/>
        <a:p>
          <a:pPr>
            <a:defRPr sz="105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026584126239965E-2"/>
          <c:y val="0.23881826972585365"/>
          <c:w val="0.86985150536832423"/>
          <c:h val="0.55519270617488603"/>
        </c:manualLayout>
      </c:layout>
      <c:lineChart>
        <c:grouping val="standard"/>
        <c:varyColors val="0"/>
        <c:ser>
          <c:idx val="0"/>
          <c:order val="0"/>
          <c:tx>
            <c:strRef>
              <c:f>'Graph appr Note et Diapo'!$B$80</c:f>
              <c:strCache>
                <c:ptCount val="1"/>
                <c:pt idx="0">
                  <c:v>Campagne 2017-2018</c:v>
                </c:pt>
              </c:strCache>
            </c:strRef>
          </c:tx>
          <c:spPr>
            <a:ln w="25400">
              <a:solidFill>
                <a:srgbClr val="0070C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'Graph appr Note et Diapo'!$A$81:$A$92</c:f>
              <c:strCache>
                <c:ptCount val="12"/>
                <c:pt idx="0">
                  <c:v>juin</c:v>
                </c:pt>
                <c:pt idx="1">
                  <c:v>juil.</c:v>
                </c:pt>
                <c:pt idx="2">
                  <c:v>août</c:v>
                </c:pt>
                <c:pt idx="3">
                  <c:v>sept.</c:v>
                </c:pt>
                <c:pt idx="4">
                  <c:v>oct.</c:v>
                </c:pt>
                <c:pt idx="5">
                  <c:v>nov.</c:v>
                </c:pt>
                <c:pt idx="6">
                  <c:v>déc.</c:v>
                </c:pt>
                <c:pt idx="7">
                  <c:v>jan.</c:v>
                </c:pt>
                <c:pt idx="8">
                  <c:v>fév.</c:v>
                </c:pt>
                <c:pt idx="9">
                  <c:v>mars</c:v>
                </c:pt>
                <c:pt idx="10">
                  <c:v>avril</c:v>
                </c:pt>
                <c:pt idx="11">
                  <c:v>mai</c:v>
                </c:pt>
              </c:strCache>
            </c:strRef>
          </c:cat>
          <c:val>
            <c:numRef>
              <c:f>'Graph appr Note et Diapo'!$B$81:$B$92</c:f>
              <c:numCache>
                <c:formatCode>#,##0</c:formatCode>
                <c:ptCount val="12"/>
                <c:pt idx="0">
                  <c:v>23</c:v>
                </c:pt>
                <c:pt idx="1">
                  <c:v>94</c:v>
                </c:pt>
                <c:pt idx="2">
                  <c:v>167</c:v>
                </c:pt>
                <c:pt idx="3">
                  <c:v>366</c:v>
                </c:pt>
                <c:pt idx="4">
                  <c:v>503</c:v>
                </c:pt>
                <c:pt idx="5">
                  <c:v>605</c:v>
                </c:pt>
                <c:pt idx="6">
                  <c:v>647</c:v>
                </c:pt>
                <c:pt idx="7">
                  <c:v>681</c:v>
                </c:pt>
                <c:pt idx="8">
                  <c:v>693</c:v>
                </c:pt>
                <c:pt idx="9">
                  <c:v>701</c:v>
                </c:pt>
                <c:pt idx="10">
                  <c:v>703</c:v>
                </c:pt>
                <c:pt idx="11">
                  <c:v>715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'Graph appr Note et Diapo'!$C$80</c:f>
              <c:strCache>
                <c:ptCount val="1"/>
                <c:pt idx="0">
                  <c:v>Campagne 2018-2019</c:v>
                </c:pt>
              </c:strCache>
            </c:strRef>
          </c:tx>
          <c:spPr>
            <a:ln w="25400">
              <a:solidFill>
                <a:srgbClr val="92D05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strRef>
              <c:f>'Graph appr Note et Diapo'!$A$81:$A$92</c:f>
              <c:strCache>
                <c:ptCount val="12"/>
                <c:pt idx="0">
                  <c:v>juin</c:v>
                </c:pt>
                <c:pt idx="1">
                  <c:v>juil.</c:v>
                </c:pt>
                <c:pt idx="2">
                  <c:v>août</c:v>
                </c:pt>
                <c:pt idx="3">
                  <c:v>sept.</c:v>
                </c:pt>
                <c:pt idx="4">
                  <c:v>oct.</c:v>
                </c:pt>
                <c:pt idx="5">
                  <c:v>nov.</c:v>
                </c:pt>
                <c:pt idx="6">
                  <c:v>déc.</c:v>
                </c:pt>
                <c:pt idx="7">
                  <c:v>jan.</c:v>
                </c:pt>
                <c:pt idx="8">
                  <c:v>fév.</c:v>
                </c:pt>
                <c:pt idx="9">
                  <c:v>mars</c:v>
                </c:pt>
                <c:pt idx="10">
                  <c:v>avril</c:v>
                </c:pt>
                <c:pt idx="11">
                  <c:v>mai</c:v>
                </c:pt>
              </c:strCache>
            </c:strRef>
          </c:cat>
          <c:val>
            <c:numRef>
              <c:f>'Graph appr Note et Diapo'!$C$81:$C$92</c:f>
              <c:numCache>
                <c:formatCode>#,##0</c:formatCode>
                <c:ptCount val="12"/>
                <c:pt idx="0">
                  <c:v>18</c:v>
                </c:pt>
                <c:pt idx="1">
                  <c:v>93</c:v>
                </c:pt>
                <c:pt idx="2">
                  <c:v>174</c:v>
                </c:pt>
                <c:pt idx="3">
                  <c:v>351</c:v>
                </c:pt>
                <c:pt idx="4">
                  <c:v>537</c:v>
                </c:pt>
                <c:pt idx="5">
                  <c:v>627</c:v>
                </c:pt>
                <c:pt idx="6">
                  <c:v>675</c:v>
                </c:pt>
                <c:pt idx="7">
                  <c:v>705</c:v>
                </c:pt>
                <c:pt idx="8">
                  <c:v>721</c:v>
                </c:pt>
                <c:pt idx="9">
                  <c:v>732</c:v>
                </c:pt>
                <c:pt idx="10">
                  <c:v>748</c:v>
                </c:pt>
                <c:pt idx="11">
                  <c:v>768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'Graph appr Note et Diapo'!$D$80</c:f>
              <c:strCache>
                <c:ptCount val="1"/>
                <c:pt idx="0">
                  <c:v>Campagne 2019-2020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'Graph appr Note et Diapo'!$A$81:$A$92</c:f>
              <c:strCache>
                <c:ptCount val="12"/>
                <c:pt idx="0">
                  <c:v>juin</c:v>
                </c:pt>
                <c:pt idx="1">
                  <c:v>juil.</c:v>
                </c:pt>
                <c:pt idx="2">
                  <c:v>août</c:v>
                </c:pt>
                <c:pt idx="3">
                  <c:v>sept.</c:v>
                </c:pt>
                <c:pt idx="4">
                  <c:v>oct.</c:v>
                </c:pt>
                <c:pt idx="5">
                  <c:v>nov.</c:v>
                </c:pt>
                <c:pt idx="6">
                  <c:v>déc.</c:v>
                </c:pt>
                <c:pt idx="7">
                  <c:v>jan.</c:v>
                </c:pt>
                <c:pt idx="8">
                  <c:v>fév.</c:v>
                </c:pt>
                <c:pt idx="9">
                  <c:v>mars</c:v>
                </c:pt>
                <c:pt idx="10">
                  <c:v>avril</c:v>
                </c:pt>
                <c:pt idx="11">
                  <c:v>mai</c:v>
                </c:pt>
              </c:strCache>
            </c:strRef>
          </c:cat>
          <c:val>
            <c:numRef>
              <c:f>'Graph appr Note et Diapo'!$D$81:$D$92</c:f>
              <c:numCache>
                <c:formatCode>#,##0</c:formatCode>
                <c:ptCount val="12"/>
                <c:pt idx="0">
                  <c:v>27</c:v>
                </c:pt>
                <c:pt idx="1">
                  <c:v>106</c:v>
                </c:pt>
                <c:pt idx="2">
                  <c:v>164</c:v>
                </c:pt>
                <c:pt idx="3">
                  <c:v>332</c:v>
                </c:pt>
                <c:pt idx="4">
                  <c:v>588</c:v>
                </c:pt>
                <c:pt idx="5">
                  <c:v>699</c:v>
                </c:pt>
                <c:pt idx="6">
                  <c:v>730</c:v>
                </c:pt>
                <c:pt idx="7">
                  <c:v>787</c:v>
                </c:pt>
                <c:pt idx="8">
                  <c:v>809</c:v>
                </c:pt>
                <c:pt idx="9">
                  <c:v>819</c:v>
                </c:pt>
                <c:pt idx="10">
                  <c:v>834</c:v>
                </c:pt>
                <c:pt idx="11">
                  <c:v>851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867648"/>
        <c:axId val="205873920"/>
      </c:lineChart>
      <c:catAx>
        <c:axId val="205867648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low"/>
        <c:spPr>
          <a:ln>
            <a:solidFill>
              <a:sysClr val="windowText" lastClr="000000">
                <a:tint val="75000"/>
                <a:shade val="95000"/>
                <a:satMod val="105000"/>
              </a:sysClr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05873920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205873920"/>
        <c:scaling>
          <c:orientation val="minMax"/>
          <c:max val="9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05867648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9.0909116739297982E-2"/>
          <c:y val="0.13101608710394455"/>
          <c:w val="0.90909088326070198"/>
          <c:h val="0.10097150535608887"/>
        </c:manualLayout>
      </c:layout>
      <c:overlay val="0"/>
      <c:txPr>
        <a:bodyPr/>
        <a:lstStyle/>
        <a:p>
          <a:pPr>
            <a:defRPr sz="71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fr-FR" sz="1500"/>
              <a:t>Taux de chômage dans les Alpes-de-Haute-Provence </a:t>
            </a:r>
            <a:r>
              <a:rPr lang="fr-FR" sz="1500" b="0" i="1"/>
              <a:t>(en %)</a:t>
            </a:r>
          </a:p>
        </c:rich>
      </c:tx>
      <c:layout>
        <c:manualLayout>
          <c:xMode val="edge"/>
          <c:yMode val="edge"/>
          <c:x val="0.18279840730136029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38260558339295E-2"/>
          <c:y val="0.19261954681700291"/>
          <c:w val="0.83764367816092722"/>
          <c:h val="0.5202515957694637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trim'!$B$110:$C$168</c:f>
              <c:multiLvlStrCache>
                <c:ptCount val="59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  <c:pt idx="51">
                    <c:v>T1</c:v>
                  </c:pt>
                  <c:pt idx="52">
                    <c:v>T2</c:v>
                  </c:pt>
                  <c:pt idx="53">
                    <c:v>T3</c:v>
                  </c:pt>
                  <c:pt idx="54">
                    <c:v>T4</c:v>
                  </c:pt>
                  <c:pt idx="55">
                    <c:v>T1</c:v>
                  </c:pt>
                  <c:pt idx="56">
                    <c:v>T2</c:v>
                  </c:pt>
                  <c:pt idx="57">
                    <c:v>T3</c:v>
                  </c:pt>
                  <c:pt idx="58">
                    <c:v>T4</c:v>
                  </c:pt>
                </c:lvl>
                <c:lvl>
                  <c:pt idx="3">
                    <c:v>2010</c:v>
                  </c:pt>
                  <c:pt idx="7">
                    <c:v>2011</c:v>
                  </c:pt>
                  <c:pt idx="11">
                    <c:v>2012</c:v>
                  </c:pt>
                  <c:pt idx="15">
                    <c:v>2013</c:v>
                  </c:pt>
                  <c:pt idx="19">
                    <c:v>2014</c:v>
                  </c:pt>
                  <c:pt idx="23">
                    <c:v>2015</c:v>
                  </c:pt>
                  <c:pt idx="27">
                    <c:v>2016</c:v>
                  </c:pt>
                  <c:pt idx="31">
                    <c:v>2017</c:v>
                  </c:pt>
                  <c:pt idx="35">
                    <c:v>2018</c:v>
                  </c:pt>
                  <c:pt idx="39">
                    <c:v>2019</c:v>
                  </c:pt>
                  <c:pt idx="43">
                    <c:v>2020</c:v>
                  </c:pt>
                  <c:pt idx="47">
                    <c:v>2021</c:v>
                  </c:pt>
                  <c:pt idx="51">
                    <c:v>2022</c:v>
                  </c:pt>
                  <c:pt idx="55">
                    <c:v>2023</c:v>
                  </c:pt>
                </c:lvl>
              </c:multiLvlStrCache>
            </c:multiLvlStrRef>
          </c:cat>
          <c:val>
            <c:numRef>
              <c:f>Données!$C$118:$C$158</c:f>
              <c:numCache>
                <c:formatCode>#,##0.0</c:formatCode>
                <c:ptCount val="41"/>
                <c:pt idx="0">
                  <c:v>9.9</c:v>
                </c:pt>
                <c:pt idx="1">
                  <c:v>10</c:v>
                </c:pt>
                <c:pt idx="2">
                  <c:v>10.4</c:v>
                </c:pt>
                <c:pt idx="3">
                  <c:v>10.199999999999999</c:v>
                </c:pt>
                <c:pt idx="4">
                  <c:v>10.1</c:v>
                </c:pt>
                <c:pt idx="5">
                  <c:v>10.199999999999999</c:v>
                </c:pt>
                <c:pt idx="6">
                  <c:v>10.199999999999999</c:v>
                </c:pt>
                <c:pt idx="7">
                  <c:v>10.3</c:v>
                </c:pt>
                <c:pt idx="8">
                  <c:v>10.3</c:v>
                </c:pt>
                <c:pt idx="9">
                  <c:v>10.5</c:v>
                </c:pt>
                <c:pt idx="10">
                  <c:v>10.6</c:v>
                </c:pt>
                <c:pt idx="11">
                  <c:v>10.7</c:v>
                </c:pt>
                <c:pt idx="12">
                  <c:v>10.9</c:v>
                </c:pt>
                <c:pt idx="13">
                  <c:v>10.9</c:v>
                </c:pt>
                <c:pt idx="14">
                  <c:v>11.2</c:v>
                </c:pt>
                <c:pt idx="15">
                  <c:v>11.4</c:v>
                </c:pt>
                <c:pt idx="16">
                  <c:v>11.6</c:v>
                </c:pt>
                <c:pt idx="17">
                  <c:v>11.4</c:v>
                </c:pt>
                <c:pt idx="18">
                  <c:v>11.3</c:v>
                </c:pt>
                <c:pt idx="19">
                  <c:v>11.3</c:v>
                </c:pt>
                <c:pt idx="20">
                  <c:v>11.4</c:v>
                </c:pt>
                <c:pt idx="21">
                  <c:v>11.5</c:v>
                </c:pt>
                <c:pt idx="22">
                  <c:v>11.6</c:v>
                </c:pt>
                <c:pt idx="23">
                  <c:v>11.5</c:v>
                </c:pt>
                <c:pt idx="24">
                  <c:v>11.8</c:v>
                </c:pt>
                <c:pt idx="25">
                  <c:v>11.6</c:v>
                </c:pt>
                <c:pt idx="26">
                  <c:v>11.5</c:v>
                </c:pt>
                <c:pt idx="27">
                  <c:v>11.4</c:v>
                </c:pt>
                <c:pt idx="28">
                  <c:v>11.2</c:v>
                </c:pt>
                <c:pt idx="29">
                  <c:v>11.3</c:v>
                </c:pt>
                <c:pt idx="30">
                  <c:v>11.5</c:v>
                </c:pt>
                <c:pt idx="31">
                  <c:v>11</c:v>
                </c:pt>
                <c:pt idx="32">
                  <c:v>10.8</c:v>
                </c:pt>
                <c:pt idx="33">
                  <c:v>11</c:v>
                </c:pt>
                <c:pt idx="34">
                  <c:v>10.4</c:v>
                </c:pt>
                <c:pt idx="35">
                  <c:v>10.7</c:v>
                </c:pt>
                <c:pt idx="36">
                  <c:v>10.6</c:v>
                </c:pt>
                <c:pt idx="37">
                  <c:v>10.6</c:v>
                </c:pt>
                <c:pt idx="38">
                  <c:v>10.199999999999999</c:v>
                </c:pt>
                <c:pt idx="39">
                  <c:v>10.1</c:v>
                </c:pt>
                <c:pt idx="40">
                  <c:v>9.8000000000000007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trim'!$B$110:$C$168</c:f>
              <c:multiLvlStrCache>
                <c:ptCount val="59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  <c:pt idx="51">
                    <c:v>T1</c:v>
                  </c:pt>
                  <c:pt idx="52">
                    <c:v>T2</c:v>
                  </c:pt>
                  <c:pt idx="53">
                    <c:v>T3</c:v>
                  </c:pt>
                  <c:pt idx="54">
                    <c:v>T4</c:v>
                  </c:pt>
                  <c:pt idx="55">
                    <c:v>T1</c:v>
                  </c:pt>
                  <c:pt idx="56">
                    <c:v>T2</c:v>
                  </c:pt>
                  <c:pt idx="57">
                    <c:v>T3</c:v>
                  </c:pt>
                  <c:pt idx="58">
                    <c:v>T4</c:v>
                  </c:pt>
                </c:lvl>
                <c:lvl>
                  <c:pt idx="3">
                    <c:v>2010</c:v>
                  </c:pt>
                  <c:pt idx="7">
                    <c:v>2011</c:v>
                  </c:pt>
                  <c:pt idx="11">
                    <c:v>2012</c:v>
                  </c:pt>
                  <c:pt idx="15">
                    <c:v>2013</c:v>
                  </c:pt>
                  <c:pt idx="19">
                    <c:v>2014</c:v>
                  </c:pt>
                  <c:pt idx="23">
                    <c:v>2015</c:v>
                  </c:pt>
                  <c:pt idx="27">
                    <c:v>2016</c:v>
                  </c:pt>
                  <c:pt idx="31">
                    <c:v>2017</c:v>
                  </c:pt>
                  <c:pt idx="35">
                    <c:v>2018</c:v>
                  </c:pt>
                  <c:pt idx="39">
                    <c:v>2019</c:v>
                  </c:pt>
                  <c:pt idx="43">
                    <c:v>2020</c:v>
                  </c:pt>
                  <c:pt idx="47">
                    <c:v>2021</c:v>
                  </c:pt>
                  <c:pt idx="51">
                    <c:v>2022</c:v>
                  </c:pt>
                  <c:pt idx="55">
                    <c:v>2023</c:v>
                  </c:pt>
                </c:lvl>
              </c:multiLvlStrCache>
            </c:multiLvlStrRef>
          </c:cat>
          <c:val>
            <c:numRef>
              <c:f>Données!$B$118:$B$158</c:f>
              <c:numCache>
                <c:formatCode>#,##0.0</c:formatCode>
                <c:ptCount val="41"/>
                <c:pt idx="0">
                  <c:v>8.8000000000000007</c:v>
                </c:pt>
                <c:pt idx="1">
                  <c:v>8.8000000000000007</c:v>
                </c:pt>
                <c:pt idx="2">
                  <c:v>9.1</c:v>
                </c:pt>
                <c:pt idx="3">
                  <c:v>9</c:v>
                </c:pt>
                <c:pt idx="4">
                  <c:v>8.9</c:v>
                </c:pt>
                <c:pt idx="5">
                  <c:v>8.8000000000000007</c:v>
                </c:pt>
                <c:pt idx="6">
                  <c:v>8.8000000000000007</c:v>
                </c:pt>
                <c:pt idx="7">
                  <c:v>8.8000000000000007</c:v>
                </c:pt>
                <c:pt idx="8">
                  <c:v>8.6999999999999993</c:v>
                </c:pt>
                <c:pt idx="9">
                  <c:v>8.8000000000000007</c:v>
                </c:pt>
                <c:pt idx="10">
                  <c:v>9</c:v>
                </c:pt>
                <c:pt idx="11">
                  <c:v>9.1</c:v>
                </c:pt>
                <c:pt idx="12">
                  <c:v>9.3000000000000007</c:v>
                </c:pt>
                <c:pt idx="13">
                  <c:v>9.4</c:v>
                </c:pt>
                <c:pt idx="14">
                  <c:v>9.6999999999999993</c:v>
                </c:pt>
                <c:pt idx="15">
                  <c:v>9.9</c:v>
                </c:pt>
                <c:pt idx="16">
                  <c:v>10.1</c:v>
                </c:pt>
                <c:pt idx="17">
                  <c:v>9.9</c:v>
                </c:pt>
                <c:pt idx="18">
                  <c:v>9.8000000000000007</c:v>
                </c:pt>
                <c:pt idx="19">
                  <c:v>9.8000000000000007</c:v>
                </c:pt>
                <c:pt idx="20">
                  <c:v>9.8000000000000007</c:v>
                </c:pt>
                <c:pt idx="21">
                  <c:v>10</c:v>
                </c:pt>
                <c:pt idx="22">
                  <c:v>10.1</c:v>
                </c:pt>
                <c:pt idx="23">
                  <c:v>10</c:v>
                </c:pt>
                <c:pt idx="24">
                  <c:v>10.199999999999999</c:v>
                </c:pt>
                <c:pt idx="25">
                  <c:v>10.1</c:v>
                </c:pt>
                <c:pt idx="26">
                  <c:v>9.9</c:v>
                </c:pt>
                <c:pt idx="27">
                  <c:v>9.9</c:v>
                </c:pt>
                <c:pt idx="28">
                  <c:v>9.6999999999999993</c:v>
                </c:pt>
                <c:pt idx="29">
                  <c:v>9.6999999999999993</c:v>
                </c:pt>
                <c:pt idx="30">
                  <c:v>9.6999999999999993</c:v>
                </c:pt>
                <c:pt idx="31">
                  <c:v>9.3000000000000007</c:v>
                </c:pt>
                <c:pt idx="32">
                  <c:v>9.1999999999999993</c:v>
                </c:pt>
                <c:pt idx="33">
                  <c:v>9.3000000000000007</c:v>
                </c:pt>
                <c:pt idx="34">
                  <c:v>8.6</c:v>
                </c:pt>
                <c:pt idx="35">
                  <c:v>8.9</c:v>
                </c:pt>
                <c:pt idx="36">
                  <c:v>8.8000000000000007</c:v>
                </c:pt>
                <c:pt idx="37">
                  <c:v>8.8000000000000007</c:v>
                </c:pt>
                <c:pt idx="38">
                  <c:v>8.5</c:v>
                </c:pt>
                <c:pt idx="39">
                  <c:v>8.4</c:v>
                </c:pt>
                <c:pt idx="40">
                  <c:v>8.1999999999999993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Données!$D$8</c:f>
              <c:strCache>
                <c:ptCount val="1"/>
                <c:pt idx="0">
                  <c:v>Alpes-de-Haute-Provence</c:v>
                </c:pt>
              </c:strCache>
            </c:strRef>
          </c:tx>
          <c:marker>
            <c:symbol val="none"/>
          </c:marker>
          <c:cat>
            <c:multiLvlStrRef>
              <c:f>'dates trim'!$B$110:$C$168</c:f>
              <c:multiLvlStrCache>
                <c:ptCount val="59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  <c:pt idx="51">
                    <c:v>T1</c:v>
                  </c:pt>
                  <c:pt idx="52">
                    <c:v>T2</c:v>
                  </c:pt>
                  <c:pt idx="53">
                    <c:v>T3</c:v>
                  </c:pt>
                  <c:pt idx="54">
                    <c:v>T4</c:v>
                  </c:pt>
                  <c:pt idx="55">
                    <c:v>T1</c:v>
                  </c:pt>
                  <c:pt idx="56">
                    <c:v>T2</c:v>
                  </c:pt>
                  <c:pt idx="57">
                    <c:v>T3</c:v>
                  </c:pt>
                  <c:pt idx="58">
                    <c:v>T4</c:v>
                  </c:pt>
                </c:lvl>
                <c:lvl>
                  <c:pt idx="3">
                    <c:v>2010</c:v>
                  </c:pt>
                  <c:pt idx="7">
                    <c:v>2011</c:v>
                  </c:pt>
                  <c:pt idx="11">
                    <c:v>2012</c:v>
                  </c:pt>
                  <c:pt idx="15">
                    <c:v>2013</c:v>
                  </c:pt>
                  <c:pt idx="19">
                    <c:v>2014</c:v>
                  </c:pt>
                  <c:pt idx="23">
                    <c:v>2015</c:v>
                  </c:pt>
                  <c:pt idx="27">
                    <c:v>2016</c:v>
                  </c:pt>
                  <c:pt idx="31">
                    <c:v>2017</c:v>
                  </c:pt>
                  <c:pt idx="35">
                    <c:v>2018</c:v>
                  </c:pt>
                  <c:pt idx="39">
                    <c:v>2019</c:v>
                  </c:pt>
                  <c:pt idx="43">
                    <c:v>2020</c:v>
                  </c:pt>
                  <c:pt idx="47">
                    <c:v>2021</c:v>
                  </c:pt>
                  <c:pt idx="51">
                    <c:v>2022</c:v>
                  </c:pt>
                  <c:pt idx="55">
                    <c:v>2023</c:v>
                  </c:pt>
                </c:lvl>
              </c:multiLvlStrCache>
            </c:multiLvlStrRef>
          </c:cat>
          <c:val>
            <c:numRef>
              <c:f>Données!$D$118:$D$158</c:f>
              <c:numCache>
                <c:formatCode>#,##0.0</c:formatCode>
                <c:ptCount val="41"/>
                <c:pt idx="0">
                  <c:v>9.6</c:v>
                </c:pt>
                <c:pt idx="1">
                  <c:v>9.6</c:v>
                </c:pt>
                <c:pt idx="2">
                  <c:v>10</c:v>
                </c:pt>
                <c:pt idx="3">
                  <c:v>9.9</c:v>
                </c:pt>
                <c:pt idx="4">
                  <c:v>9.8000000000000007</c:v>
                </c:pt>
                <c:pt idx="5">
                  <c:v>9.6999999999999993</c:v>
                </c:pt>
                <c:pt idx="6">
                  <c:v>9.6999999999999993</c:v>
                </c:pt>
                <c:pt idx="7">
                  <c:v>9.8000000000000007</c:v>
                </c:pt>
                <c:pt idx="8">
                  <c:v>10.1</c:v>
                </c:pt>
                <c:pt idx="9">
                  <c:v>10.4</c:v>
                </c:pt>
                <c:pt idx="10">
                  <c:v>10.5</c:v>
                </c:pt>
                <c:pt idx="11">
                  <c:v>10.6</c:v>
                </c:pt>
                <c:pt idx="12">
                  <c:v>11</c:v>
                </c:pt>
                <c:pt idx="13">
                  <c:v>11</c:v>
                </c:pt>
                <c:pt idx="14">
                  <c:v>11.5</c:v>
                </c:pt>
                <c:pt idx="15">
                  <c:v>11.5</c:v>
                </c:pt>
                <c:pt idx="16">
                  <c:v>11.7</c:v>
                </c:pt>
                <c:pt idx="17">
                  <c:v>11.5</c:v>
                </c:pt>
                <c:pt idx="18">
                  <c:v>11.6</c:v>
                </c:pt>
                <c:pt idx="19">
                  <c:v>11.5</c:v>
                </c:pt>
                <c:pt idx="20">
                  <c:v>11.6</c:v>
                </c:pt>
                <c:pt idx="21">
                  <c:v>11.8</c:v>
                </c:pt>
                <c:pt idx="22">
                  <c:v>11.9</c:v>
                </c:pt>
                <c:pt idx="23">
                  <c:v>11.8</c:v>
                </c:pt>
                <c:pt idx="24">
                  <c:v>12</c:v>
                </c:pt>
                <c:pt idx="25">
                  <c:v>11.8</c:v>
                </c:pt>
                <c:pt idx="26">
                  <c:v>11.7</c:v>
                </c:pt>
                <c:pt idx="27">
                  <c:v>11.7</c:v>
                </c:pt>
                <c:pt idx="28">
                  <c:v>11.5</c:v>
                </c:pt>
                <c:pt idx="29">
                  <c:v>11.5</c:v>
                </c:pt>
                <c:pt idx="30">
                  <c:v>11.7</c:v>
                </c:pt>
                <c:pt idx="31">
                  <c:v>11.2</c:v>
                </c:pt>
                <c:pt idx="32">
                  <c:v>11.2</c:v>
                </c:pt>
                <c:pt idx="33">
                  <c:v>11.4</c:v>
                </c:pt>
                <c:pt idx="34">
                  <c:v>10.7</c:v>
                </c:pt>
                <c:pt idx="35">
                  <c:v>11.1</c:v>
                </c:pt>
                <c:pt idx="36">
                  <c:v>11</c:v>
                </c:pt>
                <c:pt idx="37">
                  <c:v>11</c:v>
                </c:pt>
                <c:pt idx="38">
                  <c:v>10.6</c:v>
                </c:pt>
                <c:pt idx="39">
                  <c:v>10.6</c:v>
                </c:pt>
                <c:pt idx="40">
                  <c:v>10.4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943168"/>
        <c:axId val="205944704"/>
      </c:lineChart>
      <c:catAx>
        <c:axId val="2059431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crossAx val="20594470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05944704"/>
        <c:scaling>
          <c:orientation val="minMax"/>
          <c:max val="12.5"/>
          <c:min val="7.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.0" sourceLinked="1"/>
        <c:majorTickMark val="out"/>
        <c:minorTickMark val="none"/>
        <c:tickLblPos val="nextTo"/>
        <c:crossAx val="205943168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7326712001908849E-2"/>
          <c:y val="0.11088737212410718"/>
          <c:w val="0.83965909090909085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fr-FR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42457740150564244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1.8340210912425492E-3"/>
                  <c:y val="2.6827632461435278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609657947686116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340210912426165E-3"/>
                  <c:y val="-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441110954665742E-7"/>
                  <c:y val="-1.87793427230047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graphiques'!$G$10:$G$18</c:f>
              <c:strCache>
                <c:ptCount val="9"/>
                <c:pt idx="0">
                  <c:v>Cantal</c:v>
                </c:pt>
                <c:pt idx="1">
                  <c:v>Meuse</c:v>
                </c:pt>
                <c:pt idx="2">
                  <c:v>Hautes-Alpes</c:v>
                </c:pt>
                <c:pt idx="3">
                  <c:v>France métro.</c:v>
                </c:pt>
                <c:pt idx="4">
                  <c:v>Lot</c:v>
                </c:pt>
                <c:pt idx="5">
                  <c:v>Haute-Corse</c:v>
                </c:pt>
                <c:pt idx="6">
                  <c:v>Paca</c:v>
                </c:pt>
                <c:pt idx="7">
                  <c:v>Alpes-de-Haute-Provence</c:v>
                </c:pt>
                <c:pt idx="8">
                  <c:v>Ariege</c:v>
                </c:pt>
              </c:strCache>
            </c:strRef>
          </c:cat>
          <c:val>
            <c:numRef>
              <c:f>'données graphiques'!$H$10:$H$18</c:f>
              <c:numCache>
                <c:formatCode>#,##0.0</c:formatCode>
                <c:ptCount val="9"/>
                <c:pt idx="0">
                  <c:v>5</c:v>
                </c:pt>
                <c:pt idx="1">
                  <c:v>7.9</c:v>
                </c:pt>
                <c:pt idx="2">
                  <c:v>8.1</c:v>
                </c:pt>
                <c:pt idx="3">
                  <c:v>8.1999999999999993</c:v>
                </c:pt>
                <c:pt idx="4">
                  <c:v>8.3000000000000007</c:v>
                </c:pt>
                <c:pt idx="5">
                  <c:v>9.1</c:v>
                </c:pt>
                <c:pt idx="6">
                  <c:v>9.8000000000000007</c:v>
                </c:pt>
                <c:pt idx="7">
                  <c:v>10.4</c:v>
                </c:pt>
                <c:pt idx="8">
                  <c:v>10.7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435456"/>
        <c:axId val="206437376"/>
      </c:barChart>
      <c:scatterChart>
        <c:scatterStyle val="lineMarker"/>
        <c:varyColors val="0"/>
        <c:ser>
          <c:idx val="1"/>
          <c:order val="1"/>
          <c:tx>
            <c:v>Variation annuelle,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yVal>
            <c:numRef>
              <c:f>'données graphiques'!$J$10:$J$18</c:f>
              <c:numCache>
                <c:formatCode>#,##0.0</c:formatCode>
                <c:ptCount val="9"/>
                <c:pt idx="0">
                  <c:v>-0.40000000000000036</c:v>
                </c:pt>
                <c:pt idx="1">
                  <c:v>-1</c:v>
                </c:pt>
                <c:pt idx="2">
                  <c:v>-0.40000000000000036</c:v>
                </c:pt>
                <c:pt idx="3">
                  <c:v>-0.70000000000000107</c:v>
                </c:pt>
                <c:pt idx="4">
                  <c:v>-0.39999999999999858</c:v>
                </c:pt>
                <c:pt idx="5">
                  <c:v>-1.4000000000000004</c:v>
                </c:pt>
                <c:pt idx="6">
                  <c:v>-0.89999999999999858</c:v>
                </c:pt>
                <c:pt idx="7">
                  <c:v>-0.69999999999999929</c:v>
                </c:pt>
                <c:pt idx="8">
                  <c:v>-0.70000000000000107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447360"/>
        <c:axId val="206448896"/>
      </c:scatterChart>
      <c:catAx>
        <c:axId val="206435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206437376"/>
        <c:crosses val="autoZero"/>
        <c:auto val="1"/>
        <c:lblAlgn val="ctr"/>
        <c:lblOffset val="100"/>
        <c:noMultiLvlLbl val="0"/>
      </c:catAx>
      <c:valAx>
        <c:axId val="20643737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206435456"/>
        <c:crosses val="autoZero"/>
        <c:crossBetween val="between"/>
      </c:valAx>
      <c:valAx>
        <c:axId val="206447360"/>
        <c:scaling>
          <c:orientation val="minMax"/>
        </c:scaling>
        <c:delete val="1"/>
        <c:axPos val="b"/>
        <c:majorTickMark val="out"/>
        <c:minorTickMark val="none"/>
        <c:tickLblPos val="nextTo"/>
        <c:crossAx val="206448896"/>
        <c:crosses val="autoZero"/>
        <c:crossBetween val="midCat"/>
      </c:valAx>
      <c:valAx>
        <c:axId val="206448896"/>
        <c:scaling>
          <c:orientation val="minMax"/>
          <c:max val="0"/>
          <c:min val="-1.1000000000000001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206447360"/>
        <c:crosses val="max"/>
        <c:crossBetween val="midCat"/>
        <c:majorUnit val="0.1"/>
      </c:valAx>
    </c:plotArea>
    <c:legend>
      <c:legendPos val="t"/>
      <c:layout>
        <c:manualLayout>
          <c:xMode val="edge"/>
          <c:yMode val="edge"/>
          <c:x val="4.4497972829049735E-2"/>
          <c:y val="0.12340710932260228"/>
          <c:w val="0.89999992779444526"/>
          <c:h val="5.1765712384543486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trim'!$A$5:$B$48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2009</c:v>
                  </c:pt>
                  <c:pt idx="4">
                    <c:v>2010</c:v>
                  </c:pt>
                  <c:pt idx="8">
                    <c:v>2011</c:v>
                  </c:pt>
                  <c:pt idx="12">
                    <c:v>2012</c:v>
                  </c:pt>
                  <c:pt idx="16">
                    <c:v>2013</c:v>
                  </c:pt>
                  <c:pt idx="20">
                    <c:v>2014</c:v>
                  </c:pt>
                  <c:pt idx="24">
                    <c:v>2015</c:v>
                  </c:pt>
                  <c:pt idx="28">
                    <c:v>2016</c:v>
                  </c:pt>
                  <c:pt idx="32">
                    <c:v>2017</c:v>
                  </c:pt>
                  <c:pt idx="36">
                    <c:v>2018</c:v>
                  </c:pt>
                  <c:pt idx="40">
                    <c:v>2019</c:v>
                  </c:pt>
                </c:lvl>
              </c:multiLvlStrCache>
            </c:multiLvlStrRef>
          </c:cat>
          <c:val>
            <c:numRef>
              <c:f>dep04_trim!$U$63:$U$105</c:f>
              <c:numCache>
                <c:formatCode>#,##0.0</c:formatCode>
                <c:ptCount val="43"/>
                <c:pt idx="0">
                  <c:v>11.151811151811163</c:v>
                </c:pt>
                <c:pt idx="1">
                  <c:v>13.132530120481922</c:v>
                </c:pt>
                <c:pt idx="2">
                  <c:v>16.441082802547768</c:v>
                </c:pt>
                <c:pt idx="3">
                  <c:v>14.110898661567873</c:v>
                </c:pt>
                <c:pt idx="4">
                  <c:v>11.351153423654313</c:v>
                </c:pt>
                <c:pt idx="5">
                  <c:v>9.5136670216542605</c:v>
                </c:pt>
                <c:pt idx="6">
                  <c:v>6.0854700854700905</c:v>
                </c:pt>
                <c:pt idx="7">
                  <c:v>5.6300268096514783</c:v>
                </c:pt>
                <c:pt idx="8">
                  <c:v>6.2150608352515624</c:v>
                </c:pt>
                <c:pt idx="9">
                  <c:v>7.8119935170178234</c:v>
                </c:pt>
                <c:pt idx="10">
                  <c:v>10.151466322913304</c:v>
                </c:pt>
                <c:pt idx="11">
                  <c:v>10.374365482233493</c:v>
                </c:pt>
                <c:pt idx="12">
                  <c:v>10.340557275541794</c:v>
                </c:pt>
                <c:pt idx="13">
                  <c:v>9.1100420926037309</c:v>
                </c:pt>
                <c:pt idx="14">
                  <c:v>10.005851375073149</c:v>
                </c:pt>
                <c:pt idx="15">
                  <c:v>11.095142282265025</c:v>
                </c:pt>
                <c:pt idx="16">
                  <c:v>10.802469135802472</c:v>
                </c:pt>
                <c:pt idx="17">
                  <c:v>11.297878203361812</c:v>
                </c:pt>
                <c:pt idx="18">
                  <c:v>8.1648936170212636</c:v>
                </c:pt>
                <c:pt idx="19">
                  <c:v>7.554980595084082</c:v>
                </c:pt>
                <c:pt idx="20">
                  <c:v>5.0898961762471551</c:v>
                </c:pt>
                <c:pt idx="21">
                  <c:v>4.3575142361970798</c:v>
                </c:pt>
                <c:pt idx="22">
                  <c:v>5.2372756331448223</c:v>
                </c:pt>
                <c:pt idx="23">
                  <c:v>4.1135434207361099</c:v>
                </c:pt>
                <c:pt idx="24">
                  <c:v>6.5542168674698642</c:v>
                </c:pt>
                <c:pt idx="25">
                  <c:v>6.8801897983392646</c:v>
                </c:pt>
                <c:pt idx="26">
                  <c:v>5.6775700934579509</c:v>
                </c:pt>
                <c:pt idx="27">
                  <c:v>5.1987060998151646</c:v>
                </c:pt>
                <c:pt idx="28">
                  <c:v>4.1836273179556738</c:v>
                </c:pt>
                <c:pt idx="29">
                  <c:v>2.2197558268590489</c:v>
                </c:pt>
                <c:pt idx="30">
                  <c:v>3.2279460535043158</c:v>
                </c:pt>
                <c:pt idx="31">
                  <c:v>3.1407862947507192</c:v>
                </c:pt>
                <c:pt idx="32">
                  <c:v>3.2776210115042392</c:v>
                </c:pt>
                <c:pt idx="33">
                  <c:v>4.9511400651465864</c:v>
                </c:pt>
                <c:pt idx="34">
                  <c:v>4.9689440993788692</c:v>
                </c:pt>
                <c:pt idx="35">
                  <c:v>5.238500851788741</c:v>
                </c:pt>
                <c:pt idx="36">
                  <c:v>4.5607398066414451</c:v>
                </c:pt>
                <c:pt idx="37">
                  <c:v>3.0415890751086305</c:v>
                </c:pt>
                <c:pt idx="38">
                  <c:v>1.3874719445011285</c:v>
                </c:pt>
                <c:pt idx="39">
                  <c:v>0.70821529745044298</c:v>
                </c:pt>
                <c:pt idx="40">
                  <c:v>-0.12060301507538229</c:v>
                </c:pt>
                <c:pt idx="41">
                  <c:v>0</c:v>
                </c:pt>
                <c:pt idx="42">
                  <c:v>-0.74461662306298804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6507008"/>
        <c:axId val="206512896"/>
      </c:barChart>
      <c:catAx>
        <c:axId val="2065070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0651289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06512896"/>
        <c:scaling>
          <c:orientation val="minMax"/>
          <c:max val="18"/>
          <c:min val="-3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06507008"/>
        <c:crosses val="autoZero"/>
        <c:crossBetween val="between"/>
        <c:majorUnit val="3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0.01178</cdr:x>
      <cdr:y>0.87113</cdr:y>
    </cdr:from>
    <cdr:to>
      <cdr:x>0.98579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9171" y="3219450"/>
          <a:ext cx="6546166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0.89213</cdr:x>
      <cdr:y>0.27745</cdr:y>
    </cdr:from>
    <cdr:to>
      <cdr:x>0.89467</cdr:x>
      <cdr:y>0.76447</cdr:y>
    </cdr:to>
    <cdr:cxnSp macro="">
      <cdr:nvCxnSpPr>
        <cdr:cNvPr id="4" name="Connecteur droit 3"/>
        <cdr:cNvCxnSpPr/>
      </cdr:nvCxnSpPr>
      <cdr:spPr>
        <a:xfrm xmlns:a="http://schemas.openxmlformats.org/drawingml/2006/main" flipH="1">
          <a:off x="6696075" y="1323975"/>
          <a:ext cx="19050" cy="232410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0.89339</cdr:x>
      <cdr:y>0.33733</cdr:y>
    </cdr:from>
    <cdr:to>
      <cdr:x>0.95685</cdr:x>
      <cdr:y>0.33733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705534" y="1609728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0.87987</cdr:x>
      <cdr:y>0.26015</cdr:y>
    </cdr:from>
    <cdr:to>
      <cdr:x>0.97208</cdr:x>
      <cdr:y>0.31887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04016" y="1241433"/>
          <a:ext cx="692134" cy="28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0.1497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68" y="0"/>
          <a:ext cx="7197742" cy="7143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0.89097</cdr:x>
      <cdr:y>0.34908</cdr:y>
    </cdr:from>
    <cdr:to>
      <cdr:x>0.95188</cdr:x>
      <cdr:y>0.35104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 flipV="1">
          <a:off x="6687388" y="1665798"/>
          <a:ext cx="457172" cy="935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0.88241</cdr:x>
      <cdr:y>0.27411</cdr:y>
    </cdr:from>
    <cdr:to>
      <cdr:x>0.97335</cdr:x>
      <cdr:y>0.33283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623083" y="1308060"/>
          <a:ext cx="682568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0.89029</cdr:x>
      <cdr:y>0.25086</cdr:y>
    </cdr:from>
    <cdr:to>
      <cdr:x>0.89164</cdr:x>
      <cdr:y>0.77758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682257" y="1197102"/>
          <a:ext cx="10091" cy="2513507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0.0258</cdr:x>
      <cdr:y>0</cdr:y>
    </cdr:from>
    <cdr:to>
      <cdr:x>0.98477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936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0.89139</cdr:x>
      <cdr:y>0.27446</cdr:y>
    </cdr:from>
    <cdr:to>
      <cdr:x>0.89164</cdr:x>
      <cdr:y>0.76716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690540" y="1309727"/>
          <a:ext cx="1808" cy="2351186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0.8924</cdr:x>
      <cdr:y>0.34696</cdr:y>
    </cdr:from>
    <cdr:to>
      <cdr:x>0.95586</cdr:x>
      <cdr:y>0.34696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698094" y="1655706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0.88301</cdr:x>
      <cdr:y>0.27325</cdr:y>
    </cdr:from>
    <cdr:to>
      <cdr:x>0.97903</cdr:x>
      <cdr:y>0.33197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27638" y="1303966"/>
          <a:ext cx="720697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0.0149</cdr:x>
      <cdr:y>0</cdr:y>
    </cdr:from>
    <cdr:to>
      <cdr:x>0.97387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0253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trimestrielle de l'emploi salarié, dans les Alpes-de-Haute-Provence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(données CVS, en nombre)</a:t>
          </a:r>
          <a:endParaRPr lang="fr-FR" sz="1400" dirty="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 dirty="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 dirty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0.07473</cdr:x>
      <cdr:y>0</cdr:y>
    </cdr:from>
    <cdr:to>
      <cdr:x>0.91614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14350" y="0"/>
          <a:ext cx="5791200" cy="777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Alpes-de-Haute-Provence</a:t>
          </a:r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T1 2019 et le T2 2019) </a:t>
          </a:r>
          <a:endParaRPr lang="fr-FR" sz="1400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0.20807</cdr:y>
    </cdr:from>
    <cdr:to>
      <cdr:x>0.26781</cdr:x>
      <cdr:y>0.70657</cdr:y>
    </cdr:to>
    <cdr:cxnSp macro="">
      <cdr:nvCxnSpPr>
        <cdr:cNvPr id="5" name="Connecteur droit 4"/>
        <cdr:cNvCxnSpPr/>
      </cdr:nvCxnSpPr>
      <cdr:spPr>
        <a:xfrm xmlns:a="http://schemas.openxmlformats.org/drawingml/2006/main" flipV="1">
          <a:off x="1843299" y="919071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0.01043</cdr:x>
      <cdr:y>0</cdr:y>
    </cdr:from>
    <cdr:to>
      <cdr:x>0.98515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66676" y="0"/>
          <a:ext cx="6229694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Evolution trimestrielle de l'emploi salarié dans les Alpes-de-Haute-Provence,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avec intérim réaffecté au secteur d'activité employeur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4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2010)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0.82083</cdr:y>
    </cdr:from>
    <cdr:to>
      <cdr:x>1</cdr:x>
      <cdr:y>0.99975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4946277"/>
          <a:ext cx="9828119" cy="10959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b="0">
              <a:effectLst/>
              <a:latin typeface="+mn-lt"/>
              <a:ea typeface="+mn-ea"/>
              <a:cs typeface="+mn-cs"/>
            </a:rPr>
            <a:t>* A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partir de janvier 2018, les CUI-CAE sont transformés en Parcours emploi compétences (PEC). Il n'y a ainsi plus d'embauches en CUI-CAE.</a:t>
          </a:r>
          <a:endParaRPr lang="fr-FR" sz="900">
            <a:effectLst/>
          </a:endParaRPr>
        </a:p>
        <a:p xmlns:a="http://schemas.openxmlformats.org/drawingml/2006/main">
          <a:r>
            <a:rPr lang="fr-FR" sz="900">
              <a:effectLst/>
              <a:latin typeface="+mn-lt"/>
              <a:ea typeface="+mn-ea"/>
              <a:cs typeface="+mn-cs"/>
            </a:rPr>
            <a:t>** Depuis janvier 2018, l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 recours aux CUI-CIE n'est plus autorisé, sauf pour les Drom et les  Conseils départementaux qui les financent entièrement.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>
              <a:effectLst/>
              <a:latin typeface="+mn-lt"/>
              <a:ea typeface="+mn-ea"/>
              <a:cs typeface="+mn-cs"/>
            </a:rPr>
            <a:t>*** Marchands et non marchands . Les Emplois  d'avenir ont débuté en novembre 2012. A compter de janvier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2018, l</a:t>
          </a:r>
          <a:r>
            <a:rPr lang="fr-FR" sz="900">
              <a:effectLst/>
              <a:latin typeface="+mn-lt"/>
              <a:ea typeface="+mn-ea"/>
              <a:cs typeface="+mn-cs"/>
            </a:rPr>
            <a:t>e dispositif est mis en 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extinction. E</a:t>
          </a:r>
          <a:r>
            <a:rPr lang="fr-FR" sz="900">
              <a:effectLst/>
              <a:latin typeface="+mn-lt"/>
              <a:ea typeface="+mn-ea"/>
              <a:cs typeface="+mn-cs"/>
            </a:rPr>
            <a:t>xcepté quelques cas particuliers de reconduction de contrat pour terminer une formation, il n’y a plus de nouveaux bénéficiaires.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0" i="0" baseline="0">
              <a:effectLst/>
              <a:latin typeface="+mn-lt"/>
              <a:ea typeface="+mn-ea"/>
              <a:cs typeface="+mn-cs"/>
            </a:rPr>
            <a:t>**** M</a:t>
          </a:r>
          <a:r>
            <a:rPr lang="fr-FR" sz="90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90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>
            <a:effectLst/>
          </a:endParaRPr>
        </a:p>
        <a:p xmlns:a="http://schemas.openxmlformats.org/drawingml/2006/main">
          <a:r>
            <a:rPr lang="fr-FR" sz="900" b="1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>
            <a:effectLst/>
          </a:endParaRPr>
        </a:p>
        <a:p xmlns:a="http://schemas.openxmlformats.org/drawingml/2006/main">
          <a:r>
            <a:rPr lang="fr-FR" sz="900" b="1" i="1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>
              <a:effectLst/>
              <a:latin typeface="+mn-lt"/>
              <a:ea typeface="+mn-ea"/>
              <a:cs typeface="+mn-cs"/>
            </a:rPr>
            <a:t>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0.01107</cdr:x>
      <cdr:y>0.01267</cdr:y>
    </cdr:from>
    <cdr:to>
      <cdr:x>0.98548</cdr:x>
      <cdr:y>0.07821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755" y="43205"/>
          <a:ext cx="3675377" cy="223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Contrats d'apprentissage enregistrés dans les Alpes-de-Haute-Provence</a:t>
          </a:r>
          <a:endParaRPr lang="fr-FR" sz="1500" b="1" i="0" baseline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algn="ctr" rtl="0"/>
          <a:r>
            <a:rPr lang="fr-FR" sz="1000" b="0" i="1" baseline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(données brutes, en nombre)</a:t>
          </a:r>
          <a:endParaRPr lang="fr-FR" sz="1000" b="0" i="1">
            <a:solidFill>
              <a:sysClr val="windowText" lastClr="00000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0.87799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495675"/>
          <a:ext cx="7038975" cy="4857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900" b="1" i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Note </a:t>
          </a:r>
          <a:r>
            <a:rPr lang="fr-FR" sz="900" b="0" i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: données cumulées, provisoires</a:t>
          </a:r>
        </a:p>
        <a:p xmlns:a="http://schemas.openxmlformats.org/drawingml/2006/main">
          <a:pPr algn="l" rtl="0">
            <a:defRPr sz="1000"/>
          </a:pPr>
          <a:r>
            <a:rPr lang="fr-FR" sz="900" b="1" i="0">
              <a:latin typeface="+mn-lt"/>
              <a:ea typeface="+mn-ea"/>
              <a:cs typeface="+mn-cs"/>
            </a:rPr>
            <a:t>Champ : </a:t>
          </a:r>
          <a:r>
            <a:rPr lang="fr-FR" sz="900" b="0" i="0">
              <a:latin typeface="+mn-lt"/>
              <a:ea typeface="+mn-ea"/>
              <a:cs typeface="+mn-cs"/>
            </a:rPr>
            <a:t>hors apprentis du secteur public</a:t>
          </a:r>
        </a:p>
        <a:p xmlns:a="http://schemas.openxmlformats.org/drawingml/2006/main">
          <a:pPr algn="l" rtl="0">
            <a:defRPr sz="1000"/>
          </a:pPr>
          <a:r>
            <a:rPr lang="fr-FR" sz="900" b="1" i="1">
              <a:latin typeface="+mn-lt"/>
              <a:ea typeface="+mn-ea"/>
              <a:cs typeface="+mn-cs"/>
            </a:rPr>
            <a:t>Sources : </a:t>
          </a:r>
          <a:r>
            <a:rPr lang="fr-FR" sz="900" b="0" i="1">
              <a:latin typeface="+mn-lt"/>
              <a:ea typeface="+mn-ea"/>
              <a:cs typeface="+mn-cs"/>
            </a:rPr>
            <a:t> Chambres consulaires, </a:t>
          </a:r>
          <a:r>
            <a:rPr lang="fr-FR" sz="900" b="0" i="1">
              <a:effectLst/>
              <a:latin typeface="+mn-lt"/>
              <a:ea typeface="+mn-ea"/>
              <a:cs typeface="+mn-cs"/>
            </a:rPr>
            <a:t>Direccte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Paca</a:t>
          </a:r>
          <a:r>
            <a:rPr lang="fr-FR" sz="900" b="0" i="1">
              <a:latin typeface="+mn-lt"/>
              <a:ea typeface="+mn-ea"/>
              <a:cs typeface="+mn-cs"/>
            </a:rPr>
            <a:t> - </a:t>
          </a:r>
          <a:r>
            <a:rPr lang="fr-FR" sz="900" b="1" i="1">
              <a:latin typeface="+mn-lt"/>
              <a:ea typeface="+mn-ea"/>
              <a:cs typeface="+mn-cs"/>
            </a:rPr>
            <a:t>Traitements : </a:t>
          </a:r>
          <a:r>
            <a:rPr lang="fr-FR" sz="900" b="0" i="1">
              <a:latin typeface="+mn-lt"/>
              <a:ea typeface="+mn-ea"/>
              <a:cs typeface="+mn-cs"/>
            </a:rPr>
            <a:t>Dares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0.04025</cdr:x>
      <cdr:y>0.84911</cdr:y>
    </cdr:from>
    <cdr:to>
      <cdr:x>0.9233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9875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 et départementaux)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0.12792</cdr:x>
      <cdr:y>0</cdr:y>
    </cdr:from>
    <cdr:to>
      <cdr:x>0.93122</cdr:x>
      <cdr:y>0.12072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85826" y="0"/>
          <a:ext cx="5562600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</a:t>
          </a:r>
        </a:p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au T2 2019</a:t>
          </a:r>
          <a:endParaRPr lang="fr-FR" sz="110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0.16766</cdr:y>
    </cdr:from>
    <cdr:to>
      <cdr:x>1</cdr:x>
      <cdr:y>0.2231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886575" y="800078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0.92936</cdr:x>
      <cdr:y>0.17033</cdr:y>
    </cdr:from>
    <cdr:to>
      <cdr:x>0.93063</cdr:x>
      <cdr:y>0.74318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975475" y="812800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0.53088</cdr:x>
      <cdr:y>0.17432</cdr:y>
    </cdr:from>
    <cdr:to>
      <cdr:x>0.8892</cdr:x>
      <cdr:y>0.36754</cdr:y>
    </cdr:to>
    <cdr:sp macro="" textlink="">
      <cdr:nvSpPr>
        <cdr:cNvPr id="9" name="ZoneTexte 17"/>
        <cdr:cNvSpPr txBox="1"/>
      </cdr:nvSpPr>
      <cdr:spPr>
        <a:xfrm xmlns:a="http://schemas.openxmlformats.org/drawingml/2006/main">
          <a:off x="3984625" y="831850"/>
          <a:ext cx="2689411" cy="92204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16 600 demandeurs d’emploi catégories A,B,C en moyenne </a:t>
          </a:r>
        </a:p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au T2 2019</a:t>
          </a:r>
        </a:p>
        <a:p xmlns:a="http://schemas.openxmlformats.org/drawingml/2006/main">
          <a:pPr algn="ctr"/>
          <a:endParaRPr lang="fr-FR" b="1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B5D4E-FF81-409F-B486-41C11772939C}" type="datetimeFigureOut">
              <a:rPr lang="fr-FR" smtClean="0"/>
              <a:t>03/10/2019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Edition avril 2019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D9A0B-53AC-447C-974B-4B6E68AA60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6944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03/10/2019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Edition avril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Edition octobre 2019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Edition octobre 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Les éclairages conjoncturels départementaux - Alpes-de-Haute-Provence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aca.direccte.gouv.fr/Les-indicateurs-cles-de-la-Direccte-Paca" TargetMode="External"/><Relationship Id="rId4" Type="http://schemas.openxmlformats.org/officeDocument/2006/relationships/hyperlink" Target="http://paca.direccte.gouv.fr/Les-publications-periodiques-912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848"/>
            <a:ext cx="914197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44928" y="435278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  <a:endParaRPr lang="fr-FR" sz="2800" b="1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91796" y="6520416"/>
            <a:ext cx="609471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69362" y="5784491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sp>
        <p:nvSpPr>
          <p:cNvPr id="8" name="Rectangle 7"/>
          <p:cNvSpPr/>
          <p:nvPr/>
        </p:nvSpPr>
        <p:spPr>
          <a:xfrm>
            <a:off x="-207568" y="1304451"/>
            <a:ext cx="9557103" cy="49859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au 2</a:t>
            </a:r>
            <a:r>
              <a:rPr lang="fr-FR" sz="5000" b="1" baseline="30000" dirty="0" smtClean="0">
                <a:ln/>
                <a:solidFill>
                  <a:schemeClr val="accent1">
                    <a:lumMod val="75000"/>
                  </a:schemeClr>
                </a:solidFill>
              </a:rPr>
              <a:t>ème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 trimestre 2019</a:t>
            </a:r>
            <a:endParaRPr lang="fr-FR" sz="5000" b="1" dirty="0">
              <a:ln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les Alpes-de-Haute-Provence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31" name="Picture 7" descr="Résultat de recherche d'images pour &quot;conjoncture&quot;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3834204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5" y="4548116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 smtClean="0"/>
              <a:t>Crédit photo : ©</a:t>
            </a:r>
            <a:r>
              <a:rPr lang="fr-FR" sz="1000" i="1" dirty="0" err="1" smtClean="0"/>
              <a:t>Shutterstock</a:t>
            </a:r>
            <a:endParaRPr lang="fr-FR" sz="1000" i="1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3824245"/>
            <a:ext cx="2530275" cy="1688721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11" y="3748422"/>
            <a:ext cx="2493548" cy="176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7221" y="35470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taux de chômage qui reste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néanmoins supérieur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à la plupart des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97205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 dirty="0"/>
          </a:p>
        </p:txBody>
      </p:sp>
      <p:grpSp>
        <p:nvGrpSpPr>
          <p:cNvPr id="14" name="Groupe 13"/>
          <p:cNvGrpSpPr>
            <a:grpSpLocks/>
          </p:cNvGrpSpPr>
          <p:nvPr/>
        </p:nvGrpSpPr>
        <p:grpSpPr bwMode="auto">
          <a:xfrm>
            <a:off x="341194" y="1062037"/>
            <a:ext cx="8398204" cy="5038512"/>
            <a:chOff x="0" y="0"/>
            <a:chExt cx="6934200" cy="4733925"/>
          </a:xfrm>
        </p:grpSpPr>
        <p:graphicFrame>
          <p:nvGraphicFramePr>
            <p:cNvPr id="15" name="Graphique 14"/>
            <p:cNvGraphicFramePr>
              <a:graphicFrameLocks/>
            </p:cNvGraphicFramePr>
            <p:nvPr/>
          </p:nvGraphicFramePr>
          <p:xfrm>
            <a:off x="0" y="0"/>
            <a:ext cx="6924675" cy="47339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Text Box 1"/>
            <p:cNvSpPr txBox="1">
              <a:spLocks noChangeArrowheads="1"/>
            </p:cNvSpPr>
            <p:nvPr/>
          </p:nvSpPr>
          <p:spPr bwMode="auto">
            <a:xfrm>
              <a:off x="9525" y="3943350"/>
              <a:ext cx="6924675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8288" tIns="22860" rIns="0" bIns="0" anchor="t" upright="1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000" b="0" i="0" u="none" strike="noStrike" baseline="0">
                  <a:solidFill>
                    <a:srgbClr val="000000"/>
                  </a:solidFill>
                  <a:latin typeface="+mn-lt"/>
                </a:rPr>
                <a:t>* Pour évaluer la comparabilité avec les Alpes-de-Haute-Provence, les critères retenus sont le nombre total d'emplois (salariés et non salariés) du département, ainsi que le poids des secteurs de l'agriculture et du tertiaire non marchand dans l'emploi total </a:t>
              </a:r>
            </a:p>
            <a:p>
              <a:pPr algn="l" rtl="0">
                <a:defRPr sz="1000"/>
              </a:pPr>
              <a:r>
                <a:rPr lang="fr-FR" sz="1000" b="1" i="0" u="none" strike="noStrike" baseline="0">
                  <a:solidFill>
                    <a:srgbClr val="000000"/>
                  </a:solidFill>
                  <a:latin typeface="+mn-lt"/>
                </a:rPr>
                <a:t>Note : </a:t>
              </a:r>
              <a:r>
                <a:rPr lang="fr-FR" sz="1000" b="0" i="0" u="none" strike="noStrike" baseline="0">
                  <a:solidFill>
                    <a:srgbClr val="000000"/>
                  </a:solidFill>
                  <a:latin typeface="+mn-lt"/>
                </a:rPr>
                <a:t>données trimestrielles provisoires, corrigées des variations saisonnières ; estimation à +/- 0,3 point près du niveau du taux de chômage national et de son évolution d’un trimestre à l’autre</a:t>
              </a:r>
            </a:p>
            <a:p>
              <a:pPr algn="l" rtl="0">
                <a:defRPr sz="1000"/>
              </a:pPr>
              <a:r>
                <a:rPr lang="fr-FR" sz="1000" b="1" i="1" u="none" strike="noStrike" baseline="0">
                  <a:solidFill>
                    <a:srgbClr val="000000"/>
                  </a:solidFill>
                  <a:latin typeface="Calibri"/>
                </a:rPr>
                <a:t>Source : </a:t>
              </a:r>
              <a:r>
                <a:rPr lang="fr-FR" sz="1000" b="0" i="1" u="none" strike="noStrike" baseline="0">
                  <a:solidFill>
                    <a:srgbClr val="000000"/>
                  </a:solidFill>
                  <a:latin typeface="Calibri"/>
                </a:rPr>
                <a:t>Insee, taux de chômage au sens du BIT (national ) et taux de chômage localisés (régional et départementaux)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842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75892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30279" y="-16905"/>
            <a:ext cx="88765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Un nombre de demandeurs stable sur un an depuis deux trimestres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79055" y="87564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84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0636" y="30995"/>
            <a:ext cx="86202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Première baisse annuelle de la demande d’emploi des femmes depuis 2008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1420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913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6700" y="-1"/>
            <a:ext cx="86202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La demande d’emploi est stable sur un an chez les jeunes, diminue chez les 25-49 ans et se tempère chez les seniors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1420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28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856" y="36982"/>
            <a:ext cx="8827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La demande d’emploi continue de reculer mi-2019 chez les inscrits depuis moins d’1 an et de décélérer chez les 1 an ou plus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99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Direccte</a:t>
            </a:r>
            <a:r>
              <a:rPr lang="fr-FR" sz="2000" dirty="0"/>
              <a:t> Paca :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pPr algn="ctr">
              <a:defRPr/>
            </a:pPr>
            <a:r>
              <a:rPr lang="fr-FR" sz="2000" dirty="0">
                <a:hlinkClick r:id="rId4"/>
              </a:rPr>
              <a:t>http://paca.direccte.gouv.fr/Les-publications-periodiques-9124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sz="2000" dirty="0" smtClean="0"/>
          </a:p>
          <a:p>
            <a:pPr algn="ctr">
              <a:defRPr/>
            </a:pPr>
            <a:r>
              <a:rPr lang="fr-FR" sz="2000" dirty="0" smtClean="0"/>
              <a:t>Retrouvez </a:t>
            </a:r>
            <a:r>
              <a:rPr lang="fr-FR" sz="2000" dirty="0"/>
              <a:t>tous nos indicateurs </a:t>
            </a:r>
            <a:r>
              <a:rPr lang="fr-FR" sz="2000" dirty="0" smtClean="0"/>
              <a:t>dans le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Tableau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bord des indicateurs clés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 smtClean="0"/>
              <a:t>en </a:t>
            </a:r>
            <a:r>
              <a:rPr lang="fr-FR" sz="2000" dirty="0"/>
              <a:t>téléchargement sur le site de la </a:t>
            </a:r>
            <a:r>
              <a:rPr lang="fr-FR" sz="2000" dirty="0" err="1"/>
              <a:t>Direccte</a:t>
            </a:r>
            <a:r>
              <a:rPr lang="fr-FR" sz="2000" dirty="0"/>
              <a:t> </a:t>
            </a:r>
            <a:r>
              <a:rPr lang="fr-FR" sz="2000" dirty="0" smtClean="0"/>
              <a:t>Provence-Alpes-Côte d’Azur : </a:t>
            </a:r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 smtClean="0">
                <a:hlinkClick r:id="rId5"/>
              </a:rPr>
              <a:t>http</a:t>
            </a:r>
            <a:r>
              <a:rPr lang="fr-FR" sz="2000" dirty="0">
                <a:hlinkClick r:id="rId5"/>
              </a:rPr>
              <a:t>://paca.direccte.gouv.fr/Les-indicateurs-cles-de-la-Direccte-Paca</a:t>
            </a:r>
            <a:endParaRPr lang="fr-FR" sz="2000" dirty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84357" y="42272"/>
            <a:ext cx="8690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La reprise de l’emploi salarié se confirme au 2</a:t>
            </a:r>
            <a:r>
              <a:rPr lang="fr-FR" sz="2800" b="1" baseline="30000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 trimestre 2019 </a:t>
            </a:r>
            <a:r>
              <a:rPr lang="fr-FR" sz="2800" b="1" dirty="0">
                <a:ln/>
                <a:solidFill>
                  <a:schemeClr val="accent1">
                    <a:lumMod val="75000"/>
                  </a:schemeClr>
                </a:solidFill>
              </a:rPr>
              <a:t>dans </a:t>
            </a:r>
            <a:r>
              <a:rPr lang="fr-FR" sz="2800" b="1">
                <a:ln/>
                <a:solidFill>
                  <a:schemeClr val="accent1">
                    <a:lumMod val="75000"/>
                  </a:schemeClr>
                </a:solidFill>
              </a:rPr>
              <a:t>les </a:t>
            </a:r>
            <a:r>
              <a:rPr lang="fr-FR" sz="2800" b="1" smtClean="0">
                <a:ln/>
                <a:solidFill>
                  <a:schemeClr val="accent1">
                    <a:lumMod val="75000"/>
                  </a:schemeClr>
                </a:solidFill>
              </a:rPr>
              <a:t>Alpes-de-Haute-Provence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75449" y="6568767"/>
            <a:ext cx="589266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913084" y="2317870"/>
            <a:ext cx="826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+0,4 %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855414" y="2678784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+0,2 %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868114" y="3000705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+0,4 %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707846" y="1703525"/>
            <a:ext cx="1333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T2 2019 :</a:t>
            </a:r>
            <a:endParaRPr lang="fr-FR" b="1" dirty="0"/>
          </a:p>
        </p:txBody>
      </p:sp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2792401"/>
              </p:ext>
            </p:extLst>
          </p:nvPr>
        </p:nvGraphicFramePr>
        <p:xfrm>
          <a:off x="742951" y="1120580"/>
          <a:ext cx="7919356" cy="4953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38519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Une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croissance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exclusivement portée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par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l’emploi hors 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05578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556740" y="2950170"/>
            <a:ext cx="159768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B0F0"/>
                </a:solidFill>
              </a:rPr>
              <a:t>+260 emplois hors intérim</a:t>
            </a:r>
          </a:p>
          <a:p>
            <a:pPr algn="ctr"/>
            <a:endParaRPr lang="fr-FR" sz="1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-50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691258" y="2536601"/>
            <a:ext cx="1333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T2 2019 :</a:t>
            </a:r>
            <a:endParaRPr lang="fr-FR" b="1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 dirty="0"/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8856469"/>
              </p:ext>
            </p:extLst>
          </p:nvPr>
        </p:nvGraphicFramePr>
        <p:xfrm>
          <a:off x="694765" y="1120580"/>
          <a:ext cx="7649935" cy="4898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3645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21766" y="6568767"/>
            <a:ext cx="598673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43557" y="98537"/>
            <a:ext cx="84548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La demande de travail progresse dans la plupart des secteurs d’activité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6514495"/>
              </p:ext>
            </p:extLst>
          </p:nvPr>
        </p:nvGraphicFramePr>
        <p:xfrm>
          <a:off x="726621" y="1118507"/>
          <a:ext cx="7445829" cy="5080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6" y="1114859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84008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78805" y="6863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Les créations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d’emploi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s’interrompent dans la construction ce trimestre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08" y="1648801"/>
            <a:ext cx="8294900" cy="339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8805" y="6863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créations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d’emploi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s’interrompent dans la construction ce trimestre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64898" y="6568767"/>
            <a:ext cx="593497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172648"/>
              </p:ext>
            </p:extLst>
          </p:nvPr>
        </p:nvGraphicFramePr>
        <p:xfrm>
          <a:off x="783771" y="1120580"/>
          <a:ext cx="7380515" cy="4969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96085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57081" y="0"/>
            <a:ext cx="882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Le nombre de bénéficiaires de contrat aidé se stabilise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157081" y="540281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4" name="Groupe 13"/>
          <p:cNvGrpSpPr>
            <a:grpSpLocks/>
          </p:cNvGrpSpPr>
          <p:nvPr/>
        </p:nvGrpSpPr>
        <p:grpSpPr bwMode="auto">
          <a:xfrm>
            <a:off x="213644" y="682388"/>
            <a:ext cx="8771242" cy="5534359"/>
            <a:chOff x="0" y="0"/>
            <a:chExt cx="9458325" cy="6384235"/>
          </a:xfrm>
        </p:grpSpPr>
        <p:graphicFrame>
          <p:nvGraphicFramePr>
            <p:cNvPr id="17" name="Graphique 1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59369835"/>
                </p:ext>
              </p:extLst>
            </p:nvPr>
          </p:nvGraphicFramePr>
          <p:xfrm>
            <a:off x="0" y="0"/>
            <a:ext cx="9458325" cy="63842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ZoneTexte 3"/>
            <p:cNvSpPr txBox="1"/>
            <p:nvPr/>
          </p:nvSpPr>
          <p:spPr>
            <a:xfrm>
              <a:off x="8867775" y="2173564"/>
              <a:ext cx="485775" cy="27291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/>
                <a:t>420</a:t>
              </a:r>
            </a:p>
          </p:txBody>
        </p:sp>
        <p:sp>
          <p:nvSpPr>
            <p:cNvPr id="19" name="Flèche vers le bas 18"/>
            <p:cNvSpPr/>
            <p:nvPr/>
          </p:nvSpPr>
          <p:spPr>
            <a:xfrm>
              <a:off x="9058275" y="2524453"/>
              <a:ext cx="161925" cy="59456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64897" y="6568767"/>
            <a:ext cx="584008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09999" y="208020"/>
            <a:ext cx="8721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L’apprentissage confirme son dynamisme</a:t>
            </a:r>
            <a:endParaRPr lang="fr-FR" sz="2800" b="1" dirty="0" smtClean="0">
              <a:solidFill>
                <a:srgbClr val="376092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4" y="95875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5088545"/>
              </p:ext>
            </p:extLst>
          </p:nvPr>
        </p:nvGraphicFramePr>
        <p:xfrm>
          <a:off x="312234" y="1103970"/>
          <a:ext cx="8427164" cy="4861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0299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24497" y="431690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Le taux de chômage repart à la baisse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97205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Alpes-de-Haute-Provence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 dirty="0"/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319133"/>
              </p:ext>
            </p:extLst>
          </p:nvPr>
        </p:nvGraphicFramePr>
        <p:xfrm>
          <a:off x="477672" y="1187355"/>
          <a:ext cx="8261725" cy="4790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8097816" y="2915031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10,4 %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093158" y="3271348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9,8 %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093158" y="3997455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8,2 %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schemas.microsoft.com/office/2006/documentManagement/types"/>
    <ds:schemaRef ds:uri="http://purl.org/dc/elements/1.1/"/>
    <ds:schemaRef ds:uri="ab994d58-9349-46a1-8cee-b96a64c5dc7e"/>
    <ds:schemaRef ds:uri="http://www.w3.org/XML/1998/namespace"/>
    <ds:schemaRef ds:uri="2ff91c20-40e6-4ab5-a5ac-9b5646c66526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4600</TotalTime>
  <Words>1497</Words>
  <Application>Microsoft Office PowerPoint</Application>
  <PresentationFormat>Affichage à l'écran (4:3)</PresentationFormat>
  <Paragraphs>279</Paragraphs>
  <Slides>15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MEYER Virginie (DR-PACA)</cp:lastModifiedBy>
  <cp:revision>505</cp:revision>
  <cp:lastPrinted>2018-10-09T12:30:48Z</cp:lastPrinted>
  <dcterms:created xsi:type="dcterms:W3CDTF">2018-05-30T13:27:07Z</dcterms:created>
  <dcterms:modified xsi:type="dcterms:W3CDTF">2019-10-03T12:14:03Z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