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98" r:id="rId6"/>
    <p:sldId id="299" r:id="rId7"/>
    <p:sldId id="264" r:id="rId8"/>
    <p:sldId id="290" r:id="rId9"/>
    <p:sldId id="292" r:id="rId10"/>
    <p:sldId id="293" r:id="rId11"/>
    <p:sldId id="261" r:id="rId12"/>
    <p:sldId id="300" r:id="rId13"/>
    <p:sldId id="269" r:id="rId14"/>
    <p:sldId id="301" r:id="rId15"/>
    <p:sldId id="296" r:id="rId16"/>
    <p:sldId id="271" r:id="rId17"/>
    <p:sldId id="272" r:id="rId18"/>
    <p:sldId id="273" r:id="rId19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 snapToGrid="0" snapToObjects="1">
      <p:cViewPr varScale="1">
        <p:scale>
          <a:sx n="77" d="100"/>
          <a:sy n="77" d="100"/>
        </p:scale>
        <p:origin x="-102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18\2018-T4\01%20-%20Fichiers%20de%20travail\DEFM-Ch&#244;mage\2018_T4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18\2018-T4\01%20-%20Fichiers%20de%20travail\DEFM-Ch&#244;mage\2018_T4_Demandeurs%20d'emploi_ABC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18\2018-T4\01%20-%20Fichiers%20de%20travail\Politiques%20emploi\2018_T4_Politiques%20de%20l'emploi_note_v3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18\2018-T4\01%20-%20Fichiers%20de%20travail\Politiques%20emploi\2018_T4_Politiques%20de%20l'emploi_note_v4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18\2018-T4\01%20-%20Fichiers%20de%20travail\DEFM-Ch&#244;mage\Tx%20ch&#244;mage%20-%20d&#233;p%20comparables\T201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18\2018-T4\01%20-%20Fichiers%20de%20travail\DEFM-Ch&#244;mage\2018_T4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trimestrielle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29388436188072675"/>
          <c:y val="1.39475606786265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2'!$D$14:$D$46</c:f>
              <c:numCache>
                <c:formatCode>#,##0.0</c:formatCode>
                <c:ptCount val="33"/>
                <c:pt idx="0">
                  <c:v>100</c:v>
                </c:pt>
                <c:pt idx="1">
                  <c:v>100.1515375622174</c:v>
                </c:pt>
                <c:pt idx="2">
                  <c:v>100.27955676679821</c:v>
                </c:pt>
                <c:pt idx="3">
                  <c:v>100.09322336942692</c:v>
                </c:pt>
                <c:pt idx="4">
                  <c:v>100.35487218197655</c:v>
                </c:pt>
                <c:pt idx="5">
                  <c:v>100.44701880731893</c:v>
                </c:pt>
                <c:pt idx="6">
                  <c:v>100.36779311099136</c:v>
                </c:pt>
                <c:pt idx="7">
                  <c:v>100.28454379203198</c:v>
                </c:pt>
                <c:pt idx="8">
                  <c:v>100.24272078495777</c:v>
                </c:pt>
                <c:pt idx="9">
                  <c:v>100.18639006811256</c:v>
                </c:pt>
                <c:pt idx="10">
                  <c:v>100.27201955820624</c:v>
                </c:pt>
                <c:pt idx="11">
                  <c:v>100.44486531914978</c:v>
                </c:pt>
                <c:pt idx="12">
                  <c:v>100.76244815335555</c:v>
                </c:pt>
                <c:pt idx="13">
                  <c:v>100.92588657124449</c:v>
                </c:pt>
                <c:pt idx="14">
                  <c:v>100.87924655116036</c:v>
                </c:pt>
                <c:pt idx="15">
                  <c:v>100.91653589893113</c:v>
                </c:pt>
                <c:pt idx="16">
                  <c:v>101.06246305776052</c:v>
                </c:pt>
                <c:pt idx="17">
                  <c:v>101.036054492318</c:v>
                </c:pt>
                <c:pt idx="18">
                  <c:v>101.47774624995537</c:v>
                </c:pt>
                <c:pt idx="19">
                  <c:v>101.31226768537991</c:v>
                </c:pt>
                <c:pt idx="20">
                  <c:v>101.75650962637548</c:v>
                </c:pt>
                <c:pt idx="21">
                  <c:v>102.12622954257078</c:v>
                </c:pt>
                <c:pt idx="22">
                  <c:v>102.59523659751136</c:v>
                </c:pt>
                <c:pt idx="23">
                  <c:v>102.69526045589346</c:v>
                </c:pt>
                <c:pt idx="24">
                  <c:v>102.82599985605631</c:v>
                </c:pt>
                <c:pt idx="25">
                  <c:v>103.06894732397926</c:v>
                </c:pt>
                <c:pt idx="26">
                  <c:v>103.38397997482687</c:v>
                </c:pt>
                <c:pt idx="27">
                  <c:v>103.54356478230784</c:v>
                </c:pt>
                <c:pt idx="28">
                  <c:v>103.87168837439411</c:v>
                </c:pt>
                <c:pt idx="29">
                  <c:v>104.36353373807576</c:v>
                </c:pt>
                <c:pt idx="30">
                  <c:v>104.43731904323921</c:v>
                </c:pt>
                <c:pt idx="31">
                  <c:v>104.5855697024616</c:v>
                </c:pt>
                <c:pt idx="32">
                  <c:v>104.61889209834187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2'!$C$14:$C$46</c:f>
              <c:numCache>
                <c:formatCode>#,##0.0</c:formatCode>
                <c:ptCount val="33"/>
                <c:pt idx="0">
                  <c:v>100</c:v>
                </c:pt>
                <c:pt idx="1">
                  <c:v>100.20931520429401</c:v>
                </c:pt>
                <c:pt idx="2">
                  <c:v>100.3029308459957</c:v>
                </c:pt>
                <c:pt idx="3">
                  <c:v>100.23210673073793</c:v>
                </c:pt>
                <c:pt idx="4">
                  <c:v>100.28556030795106</c:v>
                </c:pt>
                <c:pt idx="5">
                  <c:v>100.29749327949366</c:v>
                </c:pt>
                <c:pt idx="6">
                  <c:v>100.26900301539072</c:v>
                </c:pt>
                <c:pt idx="7">
                  <c:v>100.17991887594735</c:v>
                </c:pt>
                <c:pt idx="8">
                  <c:v>100.01230621633761</c:v>
                </c:pt>
                <c:pt idx="9">
                  <c:v>99.948159429303601</c:v>
                </c:pt>
                <c:pt idx="10">
                  <c:v>99.838239044917884</c:v>
                </c:pt>
                <c:pt idx="11">
                  <c:v>100.01137910016713</c:v>
                </c:pt>
                <c:pt idx="12">
                  <c:v>100.30837544625567</c:v>
                </c:pt>
                <c:pt idx="13">
                  <c:v>100.34348188737144</c:v>
                </c:pt>
                <c:pt idx="14">
                  <c:v>100.38962717198498</c:v>
                </c:pt>
                <c:pt idx="15">
                  <c:v>100.24682115947418</c:v>
                </c:pt>
                <c:pt idx="16">
                  <c:v>100.34507622182338</c:v>
                </c:pt>
                <c:pt idx="17">
                  <c:v>100.26902083905631</c:v>
                </c:pt>
                <c:pt idx="18">
                  <c:v>100.53017624219729</c:v>
                </c:pt>
                <c:pt idx="19">
                  <c:v>100.56757021541823</c:v>
                </c:pt>
                <c:pt idx="20">
                  <c:v>100.77674217882576</c:v>
                </c:pt>
                <c:pt idx="21">
                  <c:v>100.95599171966938</c:v>
                </c:pt>
                <c:pt idx="22">
                  <c:v>101.23634372290256</c:v>
                </c:pt>
                <c:pt idx="23">
                  <c:v>101.55265331394192</c:v>
                </c:pt>
                <c:pt idx="24">
                  <c:v>101.71071526989475</c:v>
                </c:pt>
                <c:pt idx="25">
                  <c:v>102.11589102465135</c:v>
                </c:pt>
                <c:pt idx="26">
                  <c:v>102.48192952299182</c:v>
                </c:pt>
                <c:pt idx="27">
                  <c:v>102.67404440512237</c:v>
                </c:pt>
                <c:pt idx="28">
                  <c:v>103.06675500382858</c:v>
                </c:pt>
                <c:pt idx="29">
                  <c:v>103.29276396840021</c:v>
                </c:pt>
                <c:pt idx="30">
                  <c:v>103.34125243307564</c:v>
                </c:pt>
                <c:pt idx="31">
                  <c:v>103.46208653550688</c:v>
                </c:pt>
                <c:pt idx="32">
                  <c:v>103.6808986784817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2'!$E$8:$E$9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2'!$E$14:$E$46</c:f>
              <c:numCache>
                <c:formatCode>#,##0.0</c:formatCode>
                <c:ptCount val="33"/>
                <c:pt idx="0">
                  <c:v>100</c:v>
                </c:pt>
                <c:pt idx="1">
                  <c:v>97.119355641037657</c:v>
                </c:pt>
                <c:pt idx="2">
                  <c:v>97.79323177829265</c:v>
                </c:pt>
                <c:pt idx="3">
                  <c:v>97.503403461964851</c:v>
                </c:pt>
                <c:pt idx="4">
                  <c:v>98.813376330416673</c:v>
                </c:pt>
                <c:pt idx="5">
                  <c:v>99.21530972082148</c:v>
                </c:pt>
                <c:pt idx="6">
                  <c:v>99.815914544112772</c:v>
                </c:pt>
                <c:pt idx="7">
                  <c:v>99.463715242128046</c:v>
                </c:pt>
                <c:pt idx="8">
                  <c:v>99.112142305615691</c:v>
                </c:pt>
                <c:pt idx="9">
                  <c:v>100.1263921969515</c:v>
                </c:pt>
                <c:pt idx="10">
                  <c:v>100.29479703564486</c:v>
                </c:pt>
                <c:pt idx="11">
                  <c:v>100.36587212345999</c:v>
                </c:pt>
                <c:pt idx="12">
                  <c:v>99.922932945440721</c:v>
                </c:pt>
                <c:pt idx="13">
                  <c:v>100.62923264548603</c:v>
                </c:pt>
                <c:pt idx="14">
                  <c:v>100.19368644834586</c:v>
                </c:pt>
                <c:pt idx="15">
                  <c:v>99.671835263840933</c:v>
                </c:pt>
                <c:pt idx="16">
                  <c:v>100.22843851788805</c:v>
                </c:pt>
                <c:pt idx="17">
                  <c:v>99.92211744336096</c:v>
                </c:pt>
                <c:pt idx="18">
                  <c:v>100.2326051579105</c:v>
                </c:pt>
                <c:pt idx="19">
                  <c:v>100.2182903547088</c:v>
                </c:pt>
                <c:pt idx="20">
                  <c:v>100.29493678189397</c:v>
                </c:pt>
                <c:pt idx="21">
                  <c:v>100.10958086951938</c:v>
                </c:pt>
                <c:pt idx="22">
                  <c:v>101.26984870596267</c:v>
                </c:pt>
                <c:pt idx="23">
                  <c:v>101.1122404839731</c:v>
                </c:pt>
                <c:pt idx="24">
                  <c:v>102.24112555299499</c:v>
                </c:pt>
                <c:pt idx="25">
                  <c:v>100.53191298387738</c:v>
                </c:pt>
                <c:pt idx="26">
                  <c:v>101.08900045006359</c:v>
                </c:pt>
                <c:pt idx="27">
                  <c:v>100.61510878666999</c:v>
                </c:pt>
                <c:pt idx="28">
                  <c:v>101.36376111448715</c:v>
                </c:pt>
                <c:pt idx="29">
                  <c:v>101.44204652893663</c:v>
                </c:pt>
                <c:pt idx="30">
                  <c:v>101.47786187255844</c:v>
                </c:pt>
                <c:pt idx="31">
                  <c:v>100.60600735875134</c:v>
                </c:pt>
                <c:pt idx="32">
                  <c:v>100.56582978958201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324608"/>
        <c:axId val="98856960"/>
      </c:lineChart>
      <c:catAx>
        <c:axId val="943246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98856960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98856960"/>
        <c:scaling>
          <c:orientation val="minMax"/>
          <c:max val="105"/>
          <c:min val="9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9432460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dep04_trim!$X$91:$X$103</c:f>
              <c:numCache>
                <c:formatCode>#,##0.0</c:formatCode>
                <c:ptCount val="13"/>
                <c:pt idx="0">
                  <c:v>-3.8520801232665658</c:v>
                </c:pt>
                <c:pt idx="1">
                  <c:v>-4.510108864696738</c:v>
                </c:pt>
                <c:pt idx="2">
                  <c:v>-2.0602218700475516</c:v>
                </c:pt>
                <c:pt idx="3">
                  <c:v>-2.564102564102555</c:v>
                </c:pt>
                <c:pt idx="4">
                  <c:v>-2.2435897435897467</c:v>
                </c:pt>
                <c:pt idx="5">
                  <c:v>1.1400651465798051</c:v>
                </c:pt>
                <c:pt idx="6">
                  <c:v>0.48543689320388328</c:v>
                </c:pt>
                <c:pt idx="7">
                  <c:v>0.49342105263157077</c:v>
                </c:pt>
                <c:pt idx="8">
                  <c:v>0.16393442622950616</c:v>
                </c:pt>
                <c:pt idx="9">
                  <c:v>-1.2882447665056418</c:v>
                </c:pt>
                <c:pt idx="10">
                  <c:v>0.32206119162641045</c:v>
                </c:pt>
                <c:pt idx="11">
                  <c:v>1.3093289689034338</c:v>
                </c:pt>
                <c:pt idx="12">
                  <c:v>-0.98199672667758087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dep04_trim!$Y$91:$Y$103</c:f>
              <c:numCache>
                <c:formatCode>#,##0.0</c:formatCode>
                <c:ptCount val="13"/>
                <c:pt idx="0">
                  <c:v>3.902993558165968</c:v>
                </c:pt>
                <c:pt idx="1">
                  <c:v>1.7485119047619069</c:v>
                </c:pt>
                <c:pt idx="2">
                  <c:v>3.5237388724035812</c:v>
                </c:pt>
                <c:pt idx="3">
                  <c:v>2.8329654157468687</c:v>
                </c:pt>
                <c:pt idx="4">
                  <c:v>3.0999270605397644</c:v>
                </c:pt>
                <c:pt idx="5">
                  <c:v>4.4606946983546836</c:v>
                </c:pt>
                <c:pt idx="6">
                  <c:v>4.1203869580795249</c:v>
                </c:pt>
                <c:pt idx="7">
                  <c:v>4.6869409660107442</c:v>
                </c:pt>
                <c:pt idx="8">
                  <c:v>3.9617969579058832</c:v>
                </c:pt>
                <c:pt idx="9">
                  <c:v>2.5551277563877983</c:v>
                </c:pt>
                <c:pt idx="10">
                  <c:v>1.0323468685478288</c:v>
                </c:pt>
                <c:pt idx="11">
                  <c:v>-0.23923444976077235</c:v>
                </c:pt>
                <c:pt idx="12">
                  <c:v>-1.4971078598162602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dep04_trim!$Z$91:$Z$103</c:f>
              <c:numCache>
                <c:formatCode>#,##0.0</c:formatCode>
                <c:ptCount val="13"/>
                <c:pt idx="0">
                  <c:v>10.442477876106192</c:v>
                </c:pt>
                <c:pt idx="1">
                  <c:v>6.3086104006820243</c:v>
                </c:pt>
                <c:pt idx="2">
                  <c:v>6.1241610738254959</c:v>
                </c:pt>
                <c:pt idx="3">
                  <c:v>5.718954248366015</c:v>
                </c:pt>
                <c:pt idx="4">
                  <c:v>5.8493589743589647</c:v>
                </c:pt>
                <c:pt idx="5">
                  <c:v>7.7786688051323161</c:v>
                </c:pt>
                <c:pt idx="6">
                  <c:v>9.0909090909090828</c:v>
                </c:pt>
                <c:pt idx="7">
                  <c:v>8.655332302936646</c:v>
                </c:pt>
                <c:pt idx="8">
                  <c:v>8.0999242997729084</c:v>
                </c:pt>
                <c:pt idx="9">
                  <c:v>6.175595238095255</c:v>
                </c:pt>
                <c:pt idx="10">
                  <c:v>3.4782608695652195</c:v>
                </c:pt>
                <c:pt idx="11">
                  <c:v>2.204836415362732</c:v>
                </c:pt>
                <c:pt idx="12">
                  <c:v>2.3809523809523725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999936"/>
        <c:axId val="123001472"/>
      </c:barChart>
      <c:catAx>
        <c:axId val="1229999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230014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3001472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22999936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dep04_trim!$AG$91:$AG$103</c:f>
              <c:numCache>
                <c:formatCode>#,##0.0</c:formatCode>
                <c:ptCount val="13"/>
                <c:pt idx="0">
                  <c:v>0.39447731755424265</c:v>
                </c:pt>
                <c:pt idx="1">
                  <c:v>-0.51060487038490088</c:v>
                </c:pt>
                <c:pt idx="2">
                  <c:v>3.4455445544554486</c:v>
                </c:pt>
                <c:pt idx="3">
                  <c:v>4.0031708283789103</c:v>
                </c:pt>
                <c:pt idx="4">
                  <c:v>4.5186640471512662</c:v>
                </c:pt>
                <c:pt idx="5">
                  <c:v>5.4086063955783636</c:v>
                </c:pt>
                <c:pt idx="6">
                  <c:v>2.9862174578866751</c:v>
                </c:pt>
                <c:pt idx="7">
                  <c:v>2.6676829268292845</c:v>
                </c:pt>
                <c:pt idx="8">
                  <c:v>0.30075187969926809</c:v>
                </c:pt>
                <c:pt idx="9">
                  <c:v>-2.0973782771535499</c:v>
                </c:pt>
                <c:pt idx="10">
                  <c:v>-2.9739776951672847</c:v>
                </c:pt>
                <c:pt idx="11">
                  <c:v>-5.0853749072011789</c:v>
                </c:pt>
                <c:pt idx="12">
                  <c:v>-5.1349325337331493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dep04_trim!$AH$91:$AH$103</c:f>
              <c:numCache>
                <c:formatCode>#,##0.0</c:formatCode>
                <c:ptCount val="13"/>
                <c:pt idx="0">
                  <c:v>9.8778544875199223</c:v>
                </c:pt>
                <c:pt idx="1">
                  <c:v>5.3626149131767109</c:v>
                </c:pt>
                <c:pt idx="2">
                  <c:v>3.4102306920762215</c:v>
                </c:pt>
                <c:pt idx="3">
                  <c:v>1.4684287812041008</c:v>
                </c:pt>
                <c:pt idx="4">
                  <c:v>1.4016433059448996</c:v>
                </c:pt>
                <c:pt idx="5">
                  <c:v>4.3141056713523973</c:v>
                </c:pt>
                <c:pt idx="6">
                  <c:v>7.516973811833183</c:v>
                </c:pt>
                <c:pt idx="7">
                  <c:v>8.4901109503135572</c:v>
                </c:pt>
                <c:pt idx="8">
                  <c:v>10.104861773117268</c:v>
                </c:pt>
                <c:pt idx="9">
                  <c:v>9.4795539033457175</c:v>
                </c:pt>
                <c:pt idx="10">
                  <c:v>7.2169598556607983</c:v>
                </c:pt>
                <c:pt idx="11">
                  <c:v>7.5144508670520249</c:v>
                </c:pt>
                <c:pt idx="12">
                  <c:v>5.2380952380952417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515456"/>
        <c:axId val="124516992"/>
      </c:barChart>
      <c:catAx>
        <c:axId val="124515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2451699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4516992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2451545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Graph3'!$G$10:$G$41</c:f>
              <c:numCache>
                <c:formatCode>#,##0</c:formatCode>
                <c:ptCount val="32"/>
                <c:pt idx="0">
                  <c:v>-996.29120741974475</c:v>
                </c:pt>
                <c:pt idx="1">
                  <c:v>387.40174622402992</c:v>
                </c:pt>
                <c:pt idx="2">
                  <c:v>-178.21104756477143</c:v>
                </c:pt>
                <c:pt idx="3">
                  <c:v>215.20554581029864</c:v>
                </c:pt>
                <c:pt idx="4">
                  <c:v>230.01222550537932</c:v>
                </c:pt>
                <c:pt idx="5">
                  <c:v>140.8752141163568</c:v>
                </c:pt>
                <c:pt idx="6">
                  <c:v>118.74914826317399</c:v>
                </c:pt>
                <c:pt idx="7">
                  <c:v>123.94343200973526</c:v>
                </c:pt>
                <c:pt idx="8">
                  <c:v>202.84572656631644</c:v>
                </c:pt>
                <c:pt idx="9">
                  <c:v>-75.936815291279345</c:v>
                </c:pt>
                <c:pt idx="10">
                  <c:v>-108.67983817840286</c:v>
                </c:pt>
                <c:pt idx="11">
                  <c:v>-168.72571363382303</c:v>
                </c:pt>
                <c:pt idx="12">
                  <c:v>252.29617470654921</c:v>
                </c:pt>
                <c:pt idx="13">
                  <c:v>37.66337795239815</c:v>
                </c:pt>
                <c:pt idx="14">
                  <c:v>43.439715334381617</c:v>
                </c:pt>
                <c:pt idx="15">
                  <c:v>-70.847662540305464</c:v>
                </c:pt>
                <c:pt idx="16">
                  <c:v>-68.412928043042484</c:v>
                </c:pt>
                <c:pt idx="17">
                  <c:v>-54.769554411126592</c:v>
                </c:pt>
                <c:pt idx="18">
                  <c:v>-204.08503116689099</c:v>
                </c:pt>
                <c:pt idx="19">
                  <c:v>-208.99537170581607</c:v>
                </c:pt>
                <c:pt idx="20">
                  <c:v>-101.14167103015643</c:v>
                </c:pt>
                <c:pt idx="21">
                  <c:v>128.72487856043153</c:v>
                </c:pt>
                <c:pt idx="22">
                  <c:v>-242.05085162119212</c:v>
                </c:pt>
                <c:pt idx="23">
                  <c:v>-443.30037608146085</c:v>
                </c:pt>
                <c:pt idx="24">
                  <c:v>10.708116395631805</c:v>
                </c:pt>
                <c:pt idx="25">
                  <c:v>313.42371774490312</c:v>
                </c:pt>
                <c:pt idx="26">
                  <c:v>-146.59450017446943</c:v>
                </c:pt>
                <c:pt idx="27">
                  <c:v>501.58762280675001</c:v>
                </c:pt>
                <c:pt idx="28">
                  <c:v>35.201459666161099</c:v>
                </c:pt>
                <c:pt idx="29">
                  <c:v>-203.83867912364076</c:v>
                </c:pt>
                <c:pt idx="30">
                  <c:v>-195.61128019679745</c:v>
                </c:pt>
                <c:pt idx="31">
                  <c:v>-89.471571470152412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Graph3'!$H$10:$H$41</c:f>
              <c:numCache>
                <c:formatCode>#,##0</c:formatCode>
                <c:ptCount val="32"/>
                <c:pt idx="0">
                  <c:v>-402.11652633895233</c:v>
                </c:pt>
                <c:pt idx="1">
                  <c:v>-60.268825771371894</c:v>
                </c:pt>
                <c:pt idx="2">
                  <c:v>37.51399908877147</c:v>
                </c:pt>
                <c:pt idx="3">
                  <c:v>420.72029646095962</c:v>
                </c:pt>
                <c:pt idx="4">
                  <c:v>-34.893810471187408</c:v>
                </c:pt>
                <c:pt idx="5">
                  <c:v>150.68817419648167</c:v>
                </c:pt>
                <c:pt idx="6">
                  <c:v>-289.72416855247729</c:v>
                </c:pt>
                <c:pt idx="7">
                  <c:v>-294.614383413204</c:v>
                </c:pt>
                <c:pt idx="8">
                  <c:v>289.52150633946303</c:v>
                </c:pt>
                <c:pt idx="9">
                  <c:v>157.68888166437637</c:v>
                </c:pt>
                <c:pt idx="10">
                  <c:v>143.18321315040339</c:v>
                </c:pt>
                <c:pt idx="11">
                  <c:v>-46.298945762170661</c:v>
                </c:pt>
                <c:pt idx="12">
                  <c:v>90.576752255729389</c:v>
                </c:pt>
                <c:pt idx="13">
                  <c:v>-249.09911752748303</c:v>
                </c:pt>
                <c:pt idx="14">
                  <c:v>-296.77217895918511</c:v>
                </c:pt>
                <c:pt idx="15">
                  <c:v>341.05050541228275</c:v>
                </c:pt>
                <c:pt idx="16">
                  <c:v>-80.290523772946926</c:v>
                </c:pt>
                <c:pt idx="17">
                  <c:v>205.49570007789907</c:v>
                </c:pt>
                <c:pt idx="18">
                  <c:v>197.13591527127119</c:v>
                </c:pt>
                <c:pt idx="19">
                  <c:v>246.20335130498324</c:v>
                </c:pt>
                <c:pt idx="20">
                  <c:v>11.160712236645395</c:v>
                </c:pt>
                <c:pt idx="21">
                  <c:v>434.52671154500058</c:v>
                </c:pt>
                <c:pt idx="22">
                  <c:v>165.5399988154777</c:v>
                </c:pt>
                <c:pt idx="23">
                  <c:v>991.31721340238664</c:v>
                </c:pt>
                <c:pt idx="24">
                  <c:v>-840.44472301810765</c:v>
                </c:pt>
                <c:pt idx="25">
                  <c:v>-42.985814269920866</c:v>
                </c:pt>
                <c:pt idx="26">
                  <c:v>-83.456031746136432</c:v>
                </c:pt>
                <c:pt idx="27">
                  <c:v>-138.15462842868828</c:v>
                </c:pt>
                <c:pt idx="28">
                  <c:v>2.8021656914934283</c:v>
                </c:pt>
                <c:pt idx="29">
                  <c:v>221.22522437771431</c:v>
                </c:pt>
                <c:pt idx="30">
                  <c:v>-227.63016959448032</c:v>
                </c:pt>
                <c:pt idx="31">
                  <c:v>69.967385444830597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744960"/>
        <c:axId val="94746496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Graph3'!$F$10:$F$41</c:f>
              <c:numCache>
                <c:formatCode>#,##0</c:formatCode>
                <c:ptCount val="32"/>
                <c:pt idx="0">
                  <c:v>-1398.4077337586932</c:v>
                </c:pt>
                <c:pt idx="1">
                  <c:v>327.13292045265553</c:v>
                </c:pt>
                <c:pt idx="2">
                  <c:v>-140.69704847600224</c:v>
                </c:pt>
                <c:pt idx="3">
                  <c:v>635.92584227125917</c:v>
                </c:pt>
                <c:pt idx="4">
                  <c:v>195.11841503419419</c:v>
                </c:pt>
                <c:pt idx="5">
                  <c:v>291.56338831283938</c:v>
                </c:pt>
                <c:pt idx="6">
                  <c:v>-170.97502028930467</c:v>
                </c:pt>
                <c:pt idx="7">
                  <c:v>-170.67095140346646</c:v>
                </c:pt>
                <c:pt idx="8">
                  <c:v>492.36723290577356</c:v>
                </c:pt>
                <c:pt idx="9">
                  <c:v>81.752066373097477</c:v>
                </c:pt>
                <c:pt idx="10">
                  <c:v>34.503374972002348</c:v>
                </c:pt>
                <c:pt idx="11">
                  <c:v>-215.02465939599642</c:v>
                </c:pt>
                <c:pt idx="12">
                  <c:v>342.87292696227814</c:v>
                </c:pt>
                <c:pt idx="13">
                  <c:v>-211.43573957508488</c:v>
                </c:pt>
                <c:pt idx="14">
                  <c:v>-253.33246362479986</c:v>
                </c:pt>
                <c:pt idx="15">
                  <c:v>270.20284287197865</c:v>
                </c:pt>
                <c:pt idx="16">
                  <c:v>-148.70345181599259</c:v>
                </c:pt>
                <c:pt idx="17">
                  <c:v>150.72614566677657</c:v>
                </c:pt>
                <c:pt idx="18">
                  <c:v>-6.9491158956225263</c:v>
                </c:pt>
                <c:pt idx="19">
                  <c:v>37.20797959916672</c:v>
                </c:pt>
                <c:pt idx="20">
                  <c:v>-89.980958793508762</c:v>
                </c:pt>
                <c:pt idx="21">
                  <c:v>563.25159010542848</c:v>
                </c:pt>
                <c:pt idx="22">
                  <c:v>-76.510852805709874</c:v>
                </c:pt>
                <c:pt idx="23">
                  <c:v>548.01683732092351</c:v>
                </c:pt>
                <c:pt idx="24">
                  <c:v>-829.73660662247858</c:v>
                </c:pt>
                <c:pt idx="25">
                  <c:v>270.43790347498725</c:v>
                </c:pt>
                <c:pt idx="26">
                  <c:v>-230.05053192060586</c:v>
                </c:pt>
                <c:pt idx="27">
                  <c:v>363.43299437806127</c:v>
                </c:pt>
                <c:pt idx="28">
                  <c:v>38.003625357654528</c:v>
                </c:pt>
                <c:pt idx="29">
                  <c:v>17.38654525407037</c:v>
                </c:pt>
                <c:pt idx="30">
                  <c:v>-423.24144979127595</c:v>
                </c:pt>
                <c:pt idx="31">
                  <c:v>-19.504186025318631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744960"/>
        <c:axId val="94746496"/>
      </c:lineChart>
      <c:catAx>
        <c:axId val="947449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9474649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94746496"/>
        <c:scaling>
          <c:orientation val="minMax"/>
          <c:max val="1200"/>
          <c:min val="-1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94744960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annuel'!$Z$40:$AD$40</c:f>
              <c:numCache>
                <c:formatCode>#,##0</c:formatCode>
                <c:ptCount val="5"/>
                <c:pt idx="0">
                  <c:v>-450</c:v>
                </c:pt>
                <c:pt idx="1">
                  <c:v>-400</c:v>
                </c:pt>
                <c:pt idx="2">
                  <c:v>-160</c:v>
                </c:pt>
                <c:pt idx="3">
                  <c:v>0</c:v>
                </c:pt>
                <c:pt idx="4">
                  <c:v>60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2.524281427981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1980622900915E-3"/>
                  <c:y val="2.8756690820747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1483663944858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annuel'!$AF$40:$AJ$40</c:f>
              <c:numCache>
                <c:formatCode>#,##0</c:formatCode>
                <c:ptCount val="5"/>
                <c:pt idx="0">
                  <c:v>70</c:v>
                </c:pt>
                <c:pt idx="1">
                  <c:v>90</c:v>
                </c:pt>
                <c:pt idx="2">
                  <c:v>10</c:v>
                </c:pt>
                <c:pt idx="3">
                  <c:v>-50</c:v>
                </c:pt>
                <c:pt idx="4">
                  <c:v>20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3.7387596029734567E-3"/>
                  <c:y val="0.100529107716242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012972114109976E-5"/>
                  <c:y val="6.61564629315568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40669998274625E-3"/>
                  <c:y val="1.32631237210098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039264458290303E-3"/>
                  <c:y val="-1.12022501850213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451889386298876E-3"/>
                  <c:y val="-1.1335144040412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annuel'!$T$40:$X$40</c:f>
              <c:numCache>
                <c:formatCode>#,##0</c:formatCode>
                <c:ptCount val="5"/>
                <c:pt idx="0">
                  <c:v>-390</c:v>
                </c:pt>
                <c:pt idx="1">
                  <c:v>-310</c:v>
                </c:pt>
                <c:pt idx="2">
                  <c:v>-150</c:v>
                </c:pt>
                <c:pt idx="3">
                  <c:v>-40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673792"/>
        <c:axId val="114508160"/>
      </c:barChart>
      <c:catAx>
        <c:axId val="122673792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14508160"/>
        <c:crosses val="autoZero"/>
        <c:auto val="1"/>
        <c:lblAlgn val="ctr"/>
        <c:lblOffset val="100"/>
        <c:noMultiLvlLbl val="0"/>
      </c:catAx>
      <c:valAx>
        <c:axId val="114508160"/>
        <c:scaling>
          <c:orientation val="minMax"/>
          <c:max val="200"/>
          <c:min val="-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22673792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2'!$R$8:$R$9</c:f>
              <c:strCache>
                <c:ptCount val="1"/>
                <c:pt idx="0">
                  <c:v>Construction y compris intérim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2'!$R$14:$R$46</c:f>
              <c:numCache>
                <c:formatCode>0.0</c:formatCode>
                <c:ptCount val="33"/>
                <c:pt idx="0">
                  <c:v>100</c:v>
                </c:pt>
                <c:pt idx="1">
                  <c:v>96.358276023807193</c:v>
                </c:pt>
                <c:pt idx="2">
                  <c:v>97.145217475386303</c:v>
                </c:pt>
                <c:pt idx="3">
                  <c:v>96.91945828628063</c:v>
                </c:pt>
                <c:pt idx="4">
                  <c:v>103.28080845200087</c:v>
                </c:pt>
                <c:pt idx="5">
                  <c:v>103.17802032904515</c:v>
                </c:pt>
                <c:pt idx="6">
                  <c:v>105.33887743388036</c:v>
                </c:pt>
                <c:pt idx="7">
                  <c:v>101.21655804888898</c:v>
                </c:pt>
                <c:pt idx="8">
                  <c:v>95.940675320715911</c:v>
                </c:pt>
                <c:pt idx="9">
                  <c:v>97.930916732570651</c:v>
                </c:pt>
                <c:pt idx="10">
                  <c:v>99.339054163738751</c:v>
                </c:pt>
                <c:pt idx="11">
                  <c:v>97.31535729014162</c:v>
                </c:pt>
                <c:pt idx="12">
                  <c:v>94.132736745089417</c:v>
                </c:pt>
                <c:pt idx="13">
                  <c:v>92.020583134558592</c:v>
                </c:pt>
                <c:pt idx="14">
                  <c:v>87.995510588907109</c:v>
                </c:pt>
                <c:pt idx="15">
                  <c:v>84.709240503031353</c:v>
                </c:pt>
                <c:pt idx="16">
                  <c:v>87.463991104548981</c:v>
                </c:pt>
                <c:pt idx="17">
                  <c:v>87.206148543176127</c:v>
                </c:pt>
                <c:pt idx="18">
                  <c:v>86.349240445454598</c:v>
                </c:pt>
                <c:pt idx="19">
                  <c:v>87.773635528003268</c:v>
                </c:pt>
                <c:pt idx="20">
                  <c:v>88.20380180875874</c:v>
                </c:pt>
                <c:pt idx="21">
                  <c:v>88.708379146810799</c:v>
                </c:pt>
                <c:pt idx="22">
                  <c:v>90.06061048438302</c:v>
                </c:pt>
                <c:pt idx="23">
                  <c:v>89.992984104263044</c:v>
                </c:pt>
                <c:pt idx="24">
                  <c:v>90.764779385164033</c:v>
                </c:pt>
                <c:pt idx="25">
                  <c:v>91.849571708005115</c:v>
                </c:pt>
                <c:pt idx="26">
                  <c:v>91.47766176892938</c:v>
                </c:pt>
                <c:pt idx="27">
                  <c:v>90.450260387891689</c:v>
                </c:pt>
                <c:pt idx="28">
                  <c:v>91.602468173539194</c:v>
                </c:pt>
                <c:pt idx="29">
                  <c:v>92.19493444167685</c:v>
                </c:pt>
                <c:pt idx="30">
                  <c:v>95.977797467427123</c:v>
                </c:pt>
                <c:pt idx="31">
                  <c:v>92.663429940845319</c:v>
                </c:pt>
                <c:pt idx="32">
                  <c:v>93.484746805374158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2'!$Q$8:$Q$9</c:f>
              <c:strCache>
                <c:ptCount val="1"/>
                <c:pt idx="0">
                  <c:v>Industrie y compris intérim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2'!$Q$14:$Q$46</c:f>
              <c:numCache>
                <c:formatCode>0.0</c:formatCode>
                <c:ptCount val="33"/>
                <c:pt idx="0">
                  <c:v>100</c:v>
                </c:pt>
                <c:pt idx="1">
                  <c:v>98.719659897535024</c:v>
                </c:pt>
                <c:pt idx="2">
                  <c:v>98.359466285450381</c:v>
                </c:pt>
                <c:pt idx="3">
                  <c:v>98.11757335289245</c:v>
                </c:pt>
                <c:pt idx="4">
                  <c:v>99.490195130736652</c:v>
                </c:pt>
                <c:pt idx="5">
                  <c:v>98.434434768795583</c:v>
                </c:pt>
                <c:pt idx="6">
                  <c:v>99.171280967621982</c:v>
                </c:pt>
                <c:pt idx="7">
                  <c:v>99.810612519479662</c:v>
                </c:pt>
                <c:pt idx="8">
                  <c:v>99.919574542045297</c:v>
                </c:pt>
                <c:pt idx="9">
                  <c:v>101.47636682583882</c:v>
                </c:pt>
                <c:pt idx="10">
                  <c:v>101.67304702875244</c:v>
                </c:pt>
                <c:pt idx="11">
                  <c:v>103.43928303266622</c:v>
                </c:pt>
                <c:pt idx="12">
                  <c:v>101.89958660817911</c:v>
                </c:pt>
                <c:pt idx="13">
                  <c:v>102.56261013567243</c:v>
                </c:pt>
                <c:pt idx="14">
                  <c:v>101.25044299802468</c:v>
                </c:pt>
                <c:pt idx="15">
                  <c:v>97.768369583732081</c:v>
                </c:pt>
                <c:pt idx="16">
                  <c:v>100.56256467146558</c:v>
                </c:pt>
                <c:pt idx="17">
                  <c:v>100.19807491263064</c:v>
                </c:pt>
                <c:pt idx="18">
                  <c:v>101.60852991622609</c:v>
                </c:pt>
                <c:pt idx="19">
                  <c:v>101.74902473972863</c:v>
                </c:pt>
                <c:pt idx="20">
                  <c:v>105.33804673434213</c:v>
                </c:pt>
                <c:pt idx="21">
                  <c:v>102.46226530401236</c:v>
                </c:pt>
                <c:pt idx="22">
                  <c:v>104.71846337551629</c:v>
                </c:pt>
                <c:pt idx="23">
                  <c:v>106.02369762724824</c:v>
                </c:pt>
                <c:pt idx="24">
                  <c:v>119.95766030637958</c:v>
                </c:pt>
                <c:pt idx="25">
                  <c:v>105.76815904093364</c:v>
                </c:pt>
                <c:pt idx="26">
                  <c:v>106.61608151669051</c:v>
                </c:pt>
                <c:pt idx="27">
                  <c:v>105.63051255644871</c:v>
                </c:pt>
                <c:pt idx="28">
                  <c:v>104.60782271288022</c:v>
                </c:pt>
                <c:pt idx="29">
                  <c:v>104.66935475818551</c:v>
                </c:pt>
                <c:pt idx="30">
                  <c:v>106.46588167820774</c:v>
                </c:pt>
                <c:pt idx="31">
                  <c:v>103.96324551216838</c:v>
                </c:pt>
                <c:pt idx="32">
                  <c:v>103.84961503272064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2'!$S$8:$S$9</c:f>
              <c:strCache>
                <c:ptCount val="1"/>
                <c:pt idx="0">
                  <c:v>Tertiaire marchand y compris intérim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2'!$S$14:$S$46</c:f>
              <c:numCache>
                <c:formatCode>0.0</c:formatCode>
                <c:ptCount val="33"/>
                <c:pt idx="0">
                  <c:v>100</c:v>
                </c:pt>
                <c:pt idx="1">
                  <c:v>97.13384753808765</c:v>
                </c:pt>
                <c:pt idx="2">
                  <c:v>98.492438031533936</c:v>
                </c:pt>
                <c:pt idx="3">
                  <c:v>98.441145452231751</c:v>
                </c:pt>
                <c:pt idx="4">
                  <c:v>97.909381456214845</c:v>
                </c:pt>
                <c:pt idx="5">
                  <c:v>97.864553341864053</c:v>
                </c:pt>
                <c:pt idx="6">
                  <c:v>98.44361544817346</c:v>
                </c:pt>
                <c:pt idx="7">
                  <c:v>98.008857759210471</c:v>
                </c:pt>
                <c:pt idx="8">
                  <c:v>98.768150170953035</c:v>
                </c:pt>
                <c:pt idx="9">
                  <c:v>99.13744501365818</c:v>
                </c:pt>
                <c:pt idx="10">
                  <c:v>98.216989199838181</c:v>
                </c:pt>
                <c:pt idx="11">
                  <c:v>98.742326519805829</c:v>
                </c:pt>
                <c:pt idx="12">
                  <c:v>98.79412885521397</c:v>
                </c:pt>
                <c:pt idx="13">
                  <c:v>100.32049221649008</c:v>
                </c:pt>
                <c:pt idx="14">
                  <c:v>100.08518418634544</c:v>
                </c:pt>
                <c:pt idx="15">
                  <c:v>99.873290565686375</c:v>
                </c:pt>
                <c:pt idx="16">
                  <c:v>99.743113521864458</c:v>
                </c:pt>
                <c:pt idx="17">
                  <c:v>99.567227664086474</c:v>
                </c:pt>
                <c:pt idx="18">
                  <c:v>100.09641560549541</c:v>
                </c:pt>
                <c:pt idx="19">
                  <c:v>100.20954685935199</c:v>
                </c:pt>
                <c:pt idx="20">
                  <c:v>99.400327625190414</c:v>
                </c:pt>
                <c:pt idx="21">
                  <c:v>100.43028716744027</c:v>
                </c:pt>
                <c:pt idx="22">
                  <c:v>101.06930956366116</c:v>
                </c:pt>
                <c:pt idx="23">
                  <c:v>100.23245448936331</c:v>
                </c:pt>
                <c:pt idx="24">
                  <c:v>98.720793769675836</c:v>
                </c:pt>
                <c:pt idx="25">
                  <c:v>98.029533696487235</c:v>
                </c:pt>
                <c:pt idx="26">
                  <c:v>99.43600466696563</c:v>
                </c:pt>
                <c:pt idx="27">
                  <c:v>98.893085588284777</c:v>
                </c:pt>
                <c:pt idx="28">
                  <c:v>100.12848963453553</c:v>
                </c:pt>
                <c:pt idx="29">
                  <c:v>100.63224770215891</c:v>
                </c:pt>
                <c:pt idx="30">
                  <c:v>99.804765963936802</c:v>
                </c:pt>
                <c:pt idx="31">
                  <c:v>99.114592093398926</c:v>
                </c:pt>
                <c:pt idx="32">
                  <c:v>98.488762952416707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2'!$T$8:$T$9</c:f>
              <c:strCache>
                <c:ptCount val="1"/>
                <c:pt idx="0">
                  <c:v>Tertiaire non marchand y compris intérim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2'!$T$14:$T$46</c:f>
              <c:numCache>
                <c:formatCode>0.0</c:formatCode>
                <c:ptCount val="33"/>
                <c:pt idx="0">
                  <c:v>100</c:v>
                </c:pt>
                <c:pt idx="1">
                  <c:v>99.326185008869132</c:v>
                </c:pt>
                <c:pt idx="2">
                  <c:v>99.487562884884113</c:v>
                </c:pt>
                <c:pt idx="3">
                  <c:v>99.094828069147994</c:v>
                </c:pt>
                <c:pt idx="4">
                  <c:v>100.30539116230348</c:v>
                </c:pt>
                <c:pt idx="5">
                  <c:v>101.40364919724898</c:v>
                </c:pt>
                <c:pt idx="6">
                  <c:v>101.72212804996836</c:v>
                </c:pt>
                <c:pt idx="7">
                  <c:v>102.70478828089105</c:v>
                </c:pt>
                <c:pt idx="8">
                  <c:v>101.6864310380347</c:v>
                </c:pt>
                <c:pt idx="9">
                  <c:v>102.857111372368</c:v>
                </c:pt>
                <c:pt idx="10">
                  <c:v>103.60776830101361</c:v>
                </c:pt>
                <c:pt idx="11">
                  <c:v>102.77609271997667</c:v>
                </c:pt>
                <c:pt idx="12">
                  <c:v>103.15277324863889</c:v>
                </c:pt>
                <c:pt idx="13">
                  <c:v>103.24471872095226</c:v>
                </c:pt>
                <c:pt idx="14">
                  <c:v>103.41978049533267</c:v>
                </c:pt>
                <c:pt idx="15">
                  <c:v>103.93239933635876</c:v>
                </c:pt>
                <c:pt idx="16">
                  <c:v>104.54186873653452</c:v>
                </c:pt>
                <c:pt idx="17">
                  <c:v>104.65559855483215</c:v>
                </c:pt>
                <c:pt idx="18">
                  <c:v>104.67777540339875</c:v>
                </c:pt>
                <c:pt idx="19">
                  <c:v>103.9333455846922</c:v>
                </c:pt>
                <c:pt idx="20">
                  <c:v>103.30432483540453</c:v>
                </c:pt>
                <c:pt idx="21">
                  <c:v>102.42221434232232</c:v>
                </c:pt>
                <c:pt idx="22">
                  <c:v>103.25783714048771</c:v>
                </c:pt>
                <c:pt idx="23">
                  <c:v>103.25797942365608</c:v>
                </c:pt>
                <c:pt idx="24">
                  <c:v>102.90970570964429</c:v>
                </c:pt>
                <c:pt idx="25">
                  <c:v>103.82396172641816</c:v>
                </c:pt>
                <c:pt idx="26">
                  <c:v>103.84055514879248</c:v>
                </c:pt>
                <c:pt idx="27">
                  <c:v>103.90389162590682</c:v>
                </c:pt>
                <c:pt idx="28">
                  <c:v>104.31630326884616</c:v>
                </c:pt>
                <c:pt idx="29">
                  <c:v>103.62252249155523</c:v>
                </c:pt>
                <c:pt idx="30">
                  <c:v>103.22489538123078</c:v>
                </c:pt>
                <c:pt idx="31">
                  <c:v>103.25109926863576</c:v>
                </c:pt>
                <c:pt idx="32">
                  <c:v>103.49898518984575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574080"/>
        <c:axId val="114575616"/>
      </c:lineChart>
      <c:catAx>
        <c:axId val="1145740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1457561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14575616"/>
        <c:scaling>
          <c:orientation val="minMax"/>
          <c:max val="120"/>
          <c:min val="8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14574080"/>
        <c:crosses val="autoZero"/>
        <c:crossBetween val="midCat"/>
        <c:majorUnit val="4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</a:t>
            </a:r>
            <a:r>
              <a:rPr lang="fr-FR" sz="1500" b="1" i="0" u="none" strike="noStrike" baseline="0" dirty="0" smtClean="0">
                <a:solidFill>
                  <a:srgbClr val="000000"/>
                </a:solidFill>
                <a:latin typeface="Calibri"/>
                <a:cs typeface="Calibri"/>
              </a:rPr>
              <a:t>aidés,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 dirty="0" smtClean="0">
                <a:solidFill>
                  <a:srgbClr val="000000"/>
                </a:solidFill>
                <a:latin typeface="Calibri"/>
                <a:cs typeface="Calibri"/>
              </a:rPr>
              <a:t>dans </a:t>
            </a:r>
            <a:r>
              <a:rPr lang="fr-FR" sz="15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23796857419332512"/>
          <c:y val="1.37774990684719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080479852384942E-2"/>
          <c:y val="0.20168462814718979"/>
          <c:w val="0.93016067977190131"/>
          <c:h val="0.47884266371975598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GRAPHIQUE_stocks_bénéf'!$N$2</c:f>
              <c:strCache>
                <c:ptCount val="1"/>
                <c:pt idx="0">
                  <c:v>CUI-CAE / PEC*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GRAPHIQUE_stocks_bénéf'!$L$3:$M$58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GRAPHIQUE_stocks_bénéf'!$N$3:$N$38</c:f>
              <c:numCache>
                <c:formatCode>#,##0</c:formatCode>
                <c:ptCount val="36"/>
                <c:pt idx="0">
                  <c:v>222</c:v>
                </c:pt>
                <c:pt idx="1">
                  <c:v>443</c:v>
                </c:pt>
                <c:pt idx="2">
                  <c:v>582</c:v>
                </c:pt>
                <c:pt idx="3">
                  <c:v>618</c:v>
                </c:pt>
                <c:pt idx="4">
                  <c:v>522</c:v>
                </c:pt>
                <c:pt idx="5">
                  <c:v>364</c:v>
                </c:pt>
                <c:pt idx="6">
                  <c:v>227</c:v>
                </c:pt>
                <c:pt idx="7">
                  <c:v>372</c:v>
                </c:pt>
                <c:pt idx="8">
                  <c:v>494</c:v>
                </c:pt>
                <c:pt idx="9">
                  <c:v>535</c:v>
                </c:pt>
                <c:pt idx="10">
                  <c:v>423</c:v>
                </c:pt>
                <c:pt idx="11">
                  <c:v>367</c:v>
                </c:pt>
                <c:pt idx="12">
                  <c:v>417</c:v>
                </c:pt>
                <c:pt idx="13">
                  <c:v>449</c:v>
                </c:pt>
                <c:pt idx="14">
                  <c:v>429</c:v>
                </c:pt>
                <c:pt idx="15">
                  <c:v>486</c:v>
                </c:pt>
                <c:pt idx="16">
                  <c:v>566</c:v>
                </c:pt>
                <c:pt idx="17">
                  <c:v>591</c:v>
                </c:pt>
                <c:pt idx="18">
                  <c:v>613</c:v>
                </c:pt>
                <c:pt idx="19">
                  <c:v>645</c:v>
                </c:pt>
                <c:pt idx="20">
                  <c:v>668</c:v>
                </c:pt>
                <c:pt idx="21">
                  <c:v>696</c:v>
                </c:pt>
                <c:pt idx="22">
                  <c:v>700</c:v>
                </c:pt>
                <c:pt idx="23">
                  <c:v>697</c:v>
                </c:pt>
                <c:pt idx="24">
                  <c:v>710</c:v>
                </c:pt>
                <c:pt idx="25">
                  <c:v>732</c:v>
                </c:pt>
                <c:pt idx="26">
                  <c:v>712</c:v>
                </c:pt>
                <c:pt idx="27">
                  <c:v>658</c:v>
                </c:pt>
                <c:pt idx="28">
                  <c:v>675</c:v>
                </c:pt>
                <c:pt idx="29">
                  <c:v>633</c:v>
                </c:pt>
                <c:pt idx="30">
                  <c:v>448</c:v>
                </c:pt>
                <c:pt idx="31">
                  <c:v>384</c:v>
                </c:pt>
                <c:pt idx="32">
                  <c:v>309</c:v>
                </c:pt>
                <c:pt idx="33">
                  <c:v>250</c:v>
                </c:pt>
                <c:pt idx="34">
                  <c:v>256</c:v>
                </c:pt>
                <c:pt idx="35">
                  <c:v>206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GRAPHIQUE_stocks_bénéf'!$Q$2</c:f>
              <c:strCache>
                <c:ptCount val="1"/>
                <c:pt idx="0">
                  <c:v>CUI-CIE**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val>
            <c:numRef>
              <c:f>'Données GRAPHIQUE_stocks_bénéf'!$Q$3:$Q$38</c:f>
              <c:numCache>
                <c:formatCode>#,##0</c:formatCode>
                <c:ptCount val="36"/>
                <c:pt idx="0">
                  <c:v>124</c:v>
                </c:pt>
                <c:pt idx="1">
                  <c:v>281</c:v>
                </c:pt>
                <c:pt idx="2">
                  <c:v>240</c:v>
                </c:pt>
                <c:pt idx="3">
                  <c:v>171</c:v>
                </c:pt>
                <c:pt idx="4">
                  <c:v>162</c:v>
                </c:pt>
                <c:pt idx="5">
                  <c:v>134</c:v>
                </c:pt>
                <c:pt idx="6">
                  <c:v>130</c:v>
                </c:pt>
                <c:pt idx="7">
                  <c:v>155</c:v>
                </c:pt>
                <c:pt idx="8">
                  <c:v>141</c:v>
                </c:pt>
                <c:pt idx="9">
                  <c:v>94</c:v>
                </c:pt>
                <c:pt idx="10">
                  <c:v>62</c:v>
                </c:pt>
                <c:pt idx="11">
                  <c:v>54</c:v>
                </c:pt>
                <c:pt idx="12">
                  <c:v>56</c:v>
                </c:pt>
                <c:pt idx="13">
                  <c:v>54</c:v>
                </c:pt>
                <c:pt idx="14">
                  <c:v>64</c:v>
                </c:pt>
                <c:pt idx="15">
                  <c:v>66</c:v>
                </c:pt>
                <c:pt idx="16">
                  <c:v>68</c:v>
                </c:pt>
                <c:pt idx="17">
                  <c:v>66</c:v>
                </c:pt>
                <c:pt idx="18">
                  <c:v>57</c:v>
                </c:pt>
                <c:pt idx="19">
                  <c:v>63</c:v>
                </c:pt>
                <c:pt idx="20">
                  <c:v>64</c:v>
                </c:pt>
                <c:pt idx="21">
                  <c:v>91</c:v>
                </c:pt>
                <c:pt idx="22">
                  <c:v>114</c:v>
                </c:pt>
                <c:pt idx="23">
                  <c:v>130</c:v>
                </c:pt>
                <c:pt idx="24">
                  <c:v>175</c:v>
                </c:pt>
                <c:pt idx="25">
                  <c:v>161</c:v>
                </c:pt>
                <c:pt idx="26">
                  <c:v>117</c:v>
                </c:pt>
                <c:pt idx="27">
                  <c:v>75</c:v>
                </c:pt>
                <c:pt idx="28">
                  <c:v>58</c:v>
                </c:pt>
                <c:pt idx="29">
                  <c:v>51</c:v>
                </c:pt>
                <c:pt idx="30">
                  <c:v>45</c:v>
                </c:pt>
                <c:pt idx="31">
                  <c:v>34</c:v>
                </c:pt>
                <c:pt idx="32">
                  <c:v>16</c:v>
                </c:pt>
                <c:pt idx="33">
                  <c:v>6</c:v>
                </c:pt>
                <c:pt idx="34">
                  <c:v>0</c:v>
                </c:pt>
                <c:pt idx="35">
                  <c:v>1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GRAPHIQUE_stocks_bénéf'!$T$2</c:f>
              <c:strCache>
                <c:ptCount val="1"/>
                <c:pt idx="0">
                  <c:v>Emploi d'avenir***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val>
            <c:numRef>
              <c:f>'Données GRAPHIQUE_stocks_bénéf'!$T$3:$T$38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</c:v>
                </c:pt>
                <c:pt idx="12">
                  <c:v>33</c:v>
                </c:pt>
                <c:pt idx="13">
                  <c:v>84</c:v>
                </c:pt>
                <c:pt idx="14">
                  <c:v>139</c:v>
                </c:pt>
                <c:pt idx="15">
                  <c:v>194</c:v>
                </c:pt>
                <c:pt idx="16">
                  <c:v>270</c:v>
                </c:pt>
                <c:pt idx="17">
                  <c:v>317</c:v>
                </c:pt>
                <c:pt idx="18">
                  <c:v>334</c:v>
                </c:pt>
                <c:pt idx="19">
                  <c:v>353</c:v>
                </c:pt>
                <c:pt idx="20">
                  <c:v>381</c:v>
                </c:pt>
                <c:pt idx="21">
                  <c:v>389</c:v>
                </c:pt>
                <c:pt idx="22">
                  <c:v>396</c:v>
                </c:pt>
                <c:pt idx="23">
                  <c:v>422</c:v>
                </c:pt>
                <c:pt idx="24">
                  <c:v>427</c:v>
                </c:pt>
                <c:pt idx="25">
                  <c:v>425</c:v>
                </c:pt>
                <c:pt idx="26">
                  <c:v>408</c:v>
                </c:pt>
                <c:pt idx="27">
                  <c:v>396</c:v>
                </c:pt>
                <c:pt idx="28">
                  <c:v>370</c:v>
                </c:pt>
                <c:pt idx="29">
                  <c:v>343</c:v>
                </c:pt>
                <c:pt idx="30">
                  <c:v>285</c:v>
                </c:pt>
                <c:pt idx="31">
                  <c:v>244</c:v>
                </c:pt>
                <c:pt idx="32">
                  <c:v>211</c:v>
                </c:pt>
                <c:pt idx="33">
                  <c:v>179</c:v>
                </c:pt>
                <c:pt idx="34">
                  <c:v>135</c:v>
                </c:pt>
                <c:pt idx="35">
                  <c:v>96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GRAPHIQUE_stocks_bénéf'!$U$2</c:f>
              <c:strCache>
                <c:ptCount val="1"/>
                <c:pt idx="0">
                  <c:v>CDDI ****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val>
            <c:numRef>
              <c:f>'Données GRAPHIQUE_stocks_bénéf'!$U$3:$U$38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54</c:v>
                </c:pt>
                <c:pt idx="19">
                  <c:v>141</c:v>
                </c:pt>
                <c:pt idx="20">
                  <c:v>148</c:v>
                </c:pt>
                <c:pt idx="21">
                  <c:v>148</c:v>
                </c:pt>
                <c:pt idx="22">
                  <c:v>156</c:v>
                </c:pt>
                <c:pt idx="23">
                  <c:v>157</c:v>
                </c:pt>
                <c:pt idx="24">
                  <c:v>160</c:v>
                </c:pt>
                <c:pt idx="25">
                  <c:v>158</c:v>
                </c:pt>
                <c:pt idx="26">
                  <c:v>157</c:v>
                </c:pt>
                <c:pt idx="27">
                  <c:v>156</c:v>
                </c:pt>
                <c:pt idx="28">
                  <c:v>163</c:v>
                </c:pt>
                <c:pt idx="29">
                  <c:v>155</c:v>
                </c:pt>
                <c:pt idx="30">
                  <c:v>145</c:v>
                </c:pt>
                <c:pt idx="31">
                  <c:v>180</c:v>
                </c:pt>
                <c:pt idx="32">
                  <c:v>148</c:v>
                </c:pt>
                <c:pt idx="33">
                  <c:v>149</c:v>
                </c:pt>
                <c:pt idx="34">
                  <c:v>158</c:v>
                </c:pt>
                <c:pt idx="35">
                  <c:v>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661632"/>
        <c:axId val="114671616"/>
      </c:areaChart>
      <c:catAx>
        <c:axId val="1146616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4671616"/>
        <c:crossesAt val="0"/>
        <c:auto val="0"/>
        <c:lblAlgn val="ctr"/>
        <c:lblOffset val="100"/>
        <c:tickLblSkip val="4"/>
        <c:noMultiLvlLbl val="0"/>
      </c:catAx>
      <c:valAx>
        <c:axId val="114671616"/>
        <c:scaling>
          <c:orientation val="minMax"/>
          <c:max val="1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4661632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0365524844924165"/>
          <c:y val="0.14617062582919296"/>
          <c:w val="0.59268937936257116"/>
          <c:h val="4.8163009981761498E-2"/>
        </c:manualLayout>
      </c:layout>
      <c:overlay val="0"/>
      <c:spPr>
        <a:noFill/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26584126239965E-2"/>
          <c:y val="0.23881826972585365"/>
          <c:w val="0.86985150536832423"/>
          <c:h val="0.55519270617488603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Diapo'!$B$80</c:f>
              <c:strCache>
                <c:ptCount val="1"/>
                <c:pt idx="0">
                  <c:v>Campagne 2016-2017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Diapo'!$A$81:$A$92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Diapo'!$B$81:$B$92</c:f>
              <c:numCache>
                <c:formatCode>#,##0</c:formatCode>
                <c:ptCount val="12"/>
                <c:pt idx="0">
                  <c:v>23</c:v>
                </c:pt>
                <c:pt idx="1">
                  <c:v>94</c:v>
                </c:pt>
                <c:pt idx="2">
                  <c:v>167</c:v>
                </c:pt>
                <c:pt idx="3">
                  <c:v>366</c:v>
                </c:pt>
                <c:pt idx="4">
                  <c:v>503</c:v>
                </c:pt>
                <c:pt idx="5">
                  <c:v>605</c:v>
                </c:pt>
                <c:pt idx="6">
                  <c:v>647</c:v>
                </c:pt>
                <c:pt idx="7">
                  <c:v>681</c:v>
                </c:pt>
                <c:pt idx="8">
                  <c:v>693</c:v>
                </c:pt>
                <c:pt idx="9">
                  <c:v>701</c:v>
                </c:pt>
                <c:pt idx="10">
                  <c:v>703</c:v>
                </c:pt>
                <c:pt idx="11">
                  <c:v>715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Diapo'!$C$80</c:f>
              <c:strCache>
                <c:ptCount val="1"/>
                <c:pt idx="0">
                  <c:v>Campagne 2017-2018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Diapo'!$A$81:$A$92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Diapo'!$C$81:$C$92</c:f>
              <c:numCache>
                <c:formatCode>#,##0</c:formatCode>
                <c:ptCount val="12"/>
                <c:pt idx="0">
                  <c:v>18</c:v>
                </c:pt>
                <c:pt idx="1">
                  <c:v>93</c:v>
                </c:pt>
                <c:pt idx="2">
                  <c:v>174</c:v>
                </c:pt>
                <c:pt idx="3">
                  <c:v>351</c:v>
                </c:pt>
                <c:pt idx="4">
                  <c:v>537</c:v>
                </c:pt>
                <c:pt idx="5">
                  <c:v>627</c:v>
                </c:pt>
                <c:pt idx="6">
                  <c:v>675</c:v>
                </c:pt>
                <c:pt idx="7">
                  <c:v>705</c:v>
                </c:pt>
                <c:pt idx="8">
                  <c:v>721</c:v>
                </c:pt>
                <c:pt idx="9">
                  <c:v>732</c:v>
                </c:pt>
                <c:pt idx="10">
                  <c:v>748</c:v>
                </c:pt>
                <c:pt idx="11">
                  <c:v>768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Diapo'!$D$80</c:f>
              <c:strCache>
                <c:ptCount val="1"/>
                <c:pt idx="0">
                  <c:v>Campagne 2018-2019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Diapo'!$A$81:$A$92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Diapo'!$D$81:$D$92</c:f>
              <c:numCache>
                <c:formatCode>#,##0</c:formatCode>
                <c:ptCount val="12"/>
                <c:pt idx="0">
                  <c:v>27</c:v>
                </c:pt>
                <c:pt idx="1">
                  <c:v>106</c:v>
                </c:pt>
                <c:pt idx="2">
                  <c:v>164</c:v>
                </c:pt>
                <c:pt idx="3">
                  <c:v>332</c:v>
                </c:pt>
                <c:pt idx="4">
                  <c:v>588</c:v>
                </c:pt>
                <c:pt idx="5">
                  <c:v>699</c:v>
                </c:pt>
                <c:pt idx="6">
                  <c:v>730</c:v>
                </c:pt>
                <c:pt idx="7">
                  <c:v>787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740224"/>
        <c:axId val="114750592"/>
      </c:lineChart>
      <c:catAx>
        <c:axId val="114740224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4750592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14750592"/>
        <c:scaling>
          <c:orientation val="minMax"/>
          <c:max val="8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4740224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9.0909116739297982E-2"/>
          <c:y val="0.13101608710394455"/>
          <c:w val="0.90909088326070198"/>
          <c:h val="0.10097150535608886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9695915312304213"/>
          <c:y val="2.42565448801915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trim'!$B$105:$C$168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Données!$C$113:$C$156</c:f>
              <c:numCache>
                <c:formatCode>#,##0.0</c:formatCode>
                <c:ptCount val="44"/>
                <c:pt idx="0">
                  <c:v>8.3000000000000007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8.6</c:v>
                </c:pt>
                <c:pt idx="4">
                  <c:v>9.4</c:v>
                </c:pt>
                <c:pt idx="5">
                  <c:v>9.9</c:v>
                </c:pt>
                <c:pt idx="6">
                  <c:v>10</c:v>
                </c:pt>
                <c:pt idx="7">
                  <c:v>10.4</c:v>
                </c:pt>
                <c:pt idx="8">
                  <c:v>10.199999999999999</c:v>
                </c:pt>
                <c:pt idx="9">
                  <c:v>10.1</c:v>
                </c:pt>
                <c:pt idx="10">
                  <c:v>10.1</c:v>
                </c:pt>
                <c:pt idx="11">
                  <c:v>10.199999999999999</c:v>
                </c:pt>
                <c:pt idx="12">
                  <c:v>10.3</c:v>
                </c:pt>
                <c:pt idx="13">
                  <c:v>10.3</c:v>
                </c:pt>
                <c:pt idx="14">
                  <c:v>10.5</c:v>
                </c:pt>
                <c:pt idx="15">
                  <c:v>10.6</c:v>
                </c:pt>
                <c:pt idx="16">
                  <c:v>10.7</c:v>
                </c:pt>
                <c:pt idx="17">
                  <c:v>10.9</c:v>
                </c:pt>
                <c:pt idx="18">
                  <c:v>10.9</c:v>
                </c:pt>
                <c:pt idx="19">
                  <c:v>11.2</c:v>
                </c:pt>
                <c:pt idx="20">
                  <c:v>11.4</c:v>
                </c:pt>
                <c:pt idx="21">
                  <c:v>11.6</c:v>
                </c:pt>
                <c:pt idx="22">
                  <c:v>11.4</c:v>
                </c:pt>
                <c:pt idx="23">
                  <c:v>11.3</c:v>
                </c:pt>
                <c:pt idx="24">
                  <c:v>11.3</c:v>
                </c:pt>
                <c:pt idx="25">
                  <c:v>11.3</c:v>
                </c:pt>
                <c:pt idx="26">
                  <c:v>11.5</c:v>
                </c:pt>
                <c:pt idx="27">
                  <c:v>11.6</c:v>
                </c:pt>
                <c:pt idx="28">
                  <c:v>11.5</c:v>
                </c:pt>
                <c:pt idx="29">
                  <c:v>11.8</c:v>
                </c:pt>
                <c:pt idx="30">
                  <c:v>11.6</c:v>
                </c:pt>
                <c:pt idx="31">
                  <c:v>11.5</c:v>
                </c:pt>
                <c:pt idx="32">
                  <c:v>11.4</c:v>
                </c:pt>
                <c:pt idx="33">
                  <c:v>11.2</c:v>
                </c:pt>
                <c:pt idx="34">
                  <c:v>11.2</c:v>
                </c:pt>
                <c:pt idx="35">
                  <c:v>11.5</c:v>
                </c:pt>
                <c:pt idx="36">
                  <c:v>11</c:v>
                </c:pt>
                <c:pt idx="37">
                  <c:v>10.8</c:v>
                </c:pt>
                <c:pt idx="38">
                  <c:v>11</c:v>
                </c:pt>
                <c:pt idx="39">
                  <c:v>10.4</c:v>
                </c:pt>
                <c:pt idx="40">
                  <c:v>10.7</c:v>
                </c:pt>
                <c:pt idx="41">
                  <c:v>10.5</c:v>
                </c:pt>
                <c:pt idx="42">
                  <c:v>10.6</c:v>
                </c:pt>
                <c:pt idx="43">
                  <c:v>10.199999999999999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trim'!$B$105:$C$168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Données!$B$113:$B$156</c:f>
              <c:numCache>
                <c:formatCode>#,##0.0</c:formatCode>
                <c:ptCount val="44"/>
                <c:pt idx="0">
                  <c:v>6.8</c:v>
                </c:pt>
                <c:pt idx="1">
                  <c:v>7</c:v>
                </c:pt>
                <c:pt idx="2">
                  <c:v>7.1</c:v>
                </c:pt>
                <c:pt idx="3">
                  <c:v>7.4</c:v>
                </c:pt>
                <c:pt idx="4">
                  <c:v>8.1999999999999993</c:v>
                </c:pt>
                <c:pt idx="5">
                  <c:v>8.8000000000000007</c:v>
                </c:pt>
                <c:pt idx="6">
                  <c:v>8.8000000000000007</c:v>
                </c:pt>
                <c:pt idx="7">
                  <c:v>9.1</c:v>
                </c:pt>
                <c:pt idx="8">
                  <c:v>9</c:v>
                </c:pt>
                <c:pt idx="9">
                  <c:v>8.9</c:v>
                </c:pt>
                <c:pt idx="10">
                  <c:v>8.8000000000000007</c:v>
                </c:pt>
                <c:pt idx="11">
                  <c:v>8.8000000000000007</c:v>
                </c:pt>
                <c:pt idx="12">
                  <c:v>8.8000000000000007</c:v>
                </c:pt>
                <c:pt idx="13">
                  <c:v>8.6999999999999993</c:v>
                </c:pt>
                <c:pt idx="14">
                  <c:v>8.8000000000000007</c:v>
                </c:pt>
                <c:pt idx="15">
                  <c:v>9</c:v>
                </c:pt>
                <c:pt idx="16">
                  <c:v>9.1</c:v>
                </c:pt>
                <c:pt idx="17">
                  <c:v>9.3000000000000007</c:v>
                </c:pt>
                <c:pt idx="18">
                  <c:v>9.4</c:v>
                </c:pt>
                <c:pt idx="19">
                  <c:v>9.6999999999999993</c:v>
                </c:pt>
                <c:pt idx="20">
                  <c:v>9.9</c:v>
                </c:pt>
                <c:pt idx="21">
                  <c:v>10.1</c:v>
                </c:pt>
                <c:pt idx="22">
                  <c:v>9.9</c:v>
                </c:pt>
                <c:pt idx="23">
                  <c:v>9.8000000000000007</c:v>
                </c:pt>
                <c:pt idx="24">
                  <c:v>9.8000000000000007</c:v>
                </c:pt>
                <c:pt idx="25">
                  <c:v>9.8000000000000007</c:v>
                </c:pt>
                <c:pt idx="26">
                  <c:v>9.9</c:v>
                </c:pt>
                <c:pt idx="27">
                  <c:v>10.1</c:v>
                </c:pt>
                <c:pt idx="28">
                  <c:v>10</c:v>
                </c:pt>
                <c:pt idx="29">
                  <c:v>10.199999999999999</c:v>
                </c:pt>
                <c:pt idx="30">
                  <c:v>10.1</c:v>
                </c:pt>
                <c:pt idx="31">
                  <c:v>9.9</c:v>
                </c:pt>
                <c:pt idx="32">
                  <c:v>9.9</c:v>
                </c:pt>
                <c:pt idx="33">
                  <c:v>9.6999999999999993</c:v>
                </c:pt>
                <c:pt idx="34">
                  <c:v>9.6999999999999993</c:v>
                </c:pt>
                <c:pt idx="35">
                  <c:v>9.6999999999999993</c:v>
                </c:pt>
                <c:pt idx="36">
                  <c:v>9.3000000000000007</c:v>
                </c:pt>
                <c:pt idx="37">
                  <c:v>9.1</c:v>
                </c:pt>
                <c:pt idx="38">
                  <c:v>9.3000000000000007</c:v>
                </c:pt>
                <c:pt idx="39">
                  <c:v>8.6</c:v>
                </c:pt>
                <c:pt idx="40">
                  <c:v>8.9</c:v>
                </c:pt>
                <c:pt idx="41">
                  <c:v>8.6999999999999993</c:v>
                </c:pt>
                <c:pt idx="42">
                  <c:v>8.8000000000000007</c:v>
                </c:pt>
                <c:pt idx="43">
                  <c:v>8.5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trim'!$B$105:$C$168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  <c:pt idx="48">
                    <c:v>2020</c:v>
                  </c:pt>
                  <c:pt idx="52">
                    <c:v>2021</c:v>
                  </c:pt>
                  <c:pt idx="56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Données!$D$113:$D$156</c:f>
              <c:numCache>
                <c:formatCode>#,##0.0</c:formatCode>
                <c:ptCount val="44"/>
                <c:pt idx="0">
                  <c:v>7.9</c:v>
                </c:pt>
                <c:pt idx="1">
                  <c:v>8.1999999999999993</c:v>
                </c:pt>
                <c:pt idx="2">
                  <c:v>8.1999999999999993</c:v>
                </c:pt>
                <c:pt idx="3">
                  <c:v>8.6999999999999993</c:v>
                </c:pt>
                <c:pt idx="4">
                  <c:v>9.3000000000000007</c:v>
                </c:pt>
                <c:pt idx="5">
                  <c:v>9.6</c:v>
                </c:pt>
                <c:pt idx="6">
                  <c:v>9.6</c:v>
                </c:pt>
                <c:pt idx="7">
                  <c:v>10</c:v>
                </c:pt>
                <c:pt idx="8">
                  <c:v>9.9</c:v>
                </c:pt>
                <c:pt idx="9">
                  <c:v>9.8000000000000007</c:v>
                </c:pt>
                <c:pt idx="10">
                  <c:v>9.6999999999999993</c:v>
                </c:pt>
                <c:pt idx="11">
                  <c:v>9.6999999999999993</c:v>
                </c:pt>
                <c:pt idx="12">
                  <c:v>9.9</c:v>
                </c:pt>
                <c:pt idx="13">
                  <c:v>10.1</c:v>
                </c:pt>
                <c:pt idx="14">
                  <c:v>10.4</c:v>
                </c:pt>
                <c:pt idx="15">
                  <c:v>10.5</c:v>
                </c:pt>
                <c:pt idx="16">
                  <c:v>10.7</c:v>
                </c:pt>
                <c:pt idx="17">
                  <c:v>11</c:v>
                </c:pt>
                <c:pt idx="18">
                  <c:v>11</c:v>
                </c:pt>
                <c:pt idx="19">
                  <c:v>11.4</c:v>
                </c:pt>
                <c:pt idx="20">
                  <c:v>11.5</c:v>
                </c:pt>
                <c:pt idx="21">
                  <c:v>11.7</c:v>
                </c:pt>
                <c:pt idx="22">
                  <c:v>11.6</c:v>
                </c:pt>
                <c:pt idx="23">
                  <c:v>11.6</c:v>
                </c:pt>
                <c:pt idx="24">
                  <c:v>11.5</c:v>
                </c:pt>
                <c:pt idx="25">
                  <c:v>11.6</c:v>
                </c:pt>
                <c:pt idx="26">
                  <c:v>11.8</c:v>
                </c:pt>
                <c:pt idx="27">
                  <c:v>11.9</c:v>
                </c:pt>
                <c:pt idx="28">
                  <c:v>11.8</c:v>
                </c:pt>
                <c:pt idx="29">
                  <c:v>12</c:v>
                </c:pt>
                <c:pt idx="30">
                  <c:v>11.8</c:v>
                </c:pt>
                <c:pt idx="31">
                  <c:v>11.7</c:v>
                </c:pt>
                <c:pt idx="32">
                  <c:v>11.8</c:v>
                </c:pt>
                <c:pt idx="33">
                  <c:v>11.5</c:v>
                </c:pt>
                <c:pt idx="34">
                  <c:v>11.6</c:v>
                </c:pt>
                <c:pt idx="35">
                  <c:v>11.8</c:v>
                </c:pt>
                <c:pt idx="36">
                  <c:v>11.4</c:v>
                </c:pt>
                <c:pt idx="37">
                  <c:v>11.3</c:v>
                </c:pt>
                <c:pt idx="38">
                  <c:v>11.6</c:v>
                </c:pt>
                <c:pt idx="39">
                  <c:v>10.9</c:v>
                </c:pt>
                <c:pt idx="40">
                  <c:v>11.3</c:v>
                </c:pt>
                <c:pt idx="41">
                  <c:v>11</c:v>
                </c:pt>
                <c:pt idx="42">
                  <c:v>11.1</c:v>
                </c:pt>
                <c:pt idx="43">
                  <c:v>10.8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024128"/>
        <c:axId val="123025664"/>
      </c:lineChart>
      <c:catAx>
        <c:axId val="1230241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2302566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3025664"/>
        <c:scaling>
          <c:orientation val="minMax"/>
          <c:max val="12.5"/>
          <c:min val="6.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2302412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578841357133062E-2"/>
          <c:y val="0.11088737212410718"/>
          <c:w val="0.8387841716787667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1.8340210912425492E-3"/>
                  <c:y val="-3.219315895372233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3.4875922199865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340210912426165E-3"/>
                  <c:y val="-3.7558685446009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441110954665742E-7"/>
                  <c:y val="-1.87793427230047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graphiques'!$G$10:$G$18</c:f>
              <c:strCache>
                <c:ptCount val="9"/>
                <c:pt idx="0">
                  <c:v>Cantal</c:v>
                </c:pt>
                <c:pt idx="1">
                  <c:v>Meuse</c:v>
                </c:pt>
                <c:pt idx="2">
                  <c:v>Hautes-Alpes</c:v>
                </c:pt>
                <c:pt idx="3">
                  <c:v>France métro.</c:v>
                </c:pt>
                <c:pt idx="4">
                  <c:v>Lot</c:v>
                </c:pt>
                <c:pt idx="5">
                  <c:v>Haute-Corse</c:v>
                </c:pt>
                <c:pt idx="6">
                  <c:v>Paca</c:v>
                </c:pt>
                <c:pt idx="7">
                  <c:v>Alpes-de-Haute-Provence</c:v>
                </c:pt>
                <c:pt idx="8">
                  <c:v>Ariege</c:v>
                </c:pt>
              </c:strCache>
            </c:strRef>
          </c:cat>
          <c:val>
            <c:numRef>
              <c:f>'données graphiques'!$H$10:$H$18</c:f>
              <c:numCache>
                <c:formatCode>#,##0.0</c:formatCode>
                <c:ptCount val="9"/>
                <c:pt idx="0">
                  <c:v>5.2</c:v>
                </c:pt>
                <c:pt idx="1">
                  <c:v>8.1999999999999993</c:v>
                </c:pt>
                <c:pt idx="2">
                  <c:v>8.4</c:v>
                </c:pt>
                <c:pt idx="3">
                  <c:v>8.5</c:v>
                </c:pt>
                <c:pt idx="4">
                  <c:v>8.6999999999999993</c:v>
                </c:pt>
                <c:pt idx="5">
                  <c:v>9.6</c:v>
                </c:pt>
                <c:pt idx="6">
                  <c:v>10.199999999999999</c:v>
                </c:pt>
                <c:pt idx="7">
                  <c:v>10.8</c:v>
                </c:pt>
                <c:pt idx="8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097856"/>
        <c:axId val="123099776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graphiques'!$J$10:$J$18</c:f>
              <c:numCache>
                <c:formatCode>#,##0.0</c:formatCode>
                <c:ptCount val="9"/>
                <c:pt idx="0">
                  <c:v>-9.9999999999999645E-2</c:v>
                </c:pt>
                <c:pt idx="1">
                  <c:v>-0.20000000000000107</c:v>
                </c:pt>
                <c:pt idx="2">
                  <c:v>0</c:v>
                </c:pt>
                <c:pt idx="3">
                  <c:v>-9.9999999999999645E-2</c:v>
                </c:pt>
                <c:pt idx="4">
                  <c:v>9.9999999999999645E-2</c:v>
                </c:pt>
                <c:pt idx="5">
                  <c:v>-0.30000000000000071</c:v>
                </c:pt>
                <c:pt idx="6">
                  <c:v>-0.20000000000000107</c:v>
                </c:pt>
                <c:pt idx="7">
                  <c:v>-9.9999999999999645E-2</c:v>
                </c:pt>
                <c:pt idx="8">
                  <c:v>-9.9999999999999645E-2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122048"/>
        <c:axId val="123123584"/>
      </c:scatterChart>
      <c:catAx>
        <c:axId val="12309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23099776"/>
        <c:crosses val="autoZero"/>
        <c:auto val="1"/>
        <c:lblAlgn val="ctr"/>
        <c:lblOffset val="100"/>
        <c:noMultiLvlLbl val="0"/>
      </c:catAx>
      <c:valAx>
        <c:axId val="12309977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23097856"/>
        <c:crosses val="autoZero"/>
        <c:crossBetween val="between"/>
      </c:valAx>
      <c:valAx>
        <c:axId val="123122048"/>
        <c:scaling>
          <c:orientation val="minMax"/>
        </c:scaling>
        <c:delete val="1"/>
        <c:axPos val="b"/>
        <c:majorTickMark val="out"/>
        <c:minorTickMark val="none"/>
        <c:tickLblPos val="nextTo"/>
        <c:crossAx val="123123584"/>
        <c:crosses val="autoZero"/>
        <c:crossBetween val="midCat"/>
      </c:valAx>
      <c:valAx>
        <c:axId val="123123584"/>
        <c:scaling>
          <c:orientation val="minMax"/>
          <c:max val="0.2"/>
          <c:min val="-0.3000000000000000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23122048"/>
        <c:crosses val="max"/>
        <c:crossBetween val="midCat"/>
        <c:majorUnit val="0.1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trim'!$A$5:$B$48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dep04_trim!$U$63:$U$103</c:f>
              <c:numCache>
                <c:formatCode>#,##0.0</c:formatCode>
                <c:ptCount val="41"/>
                <c:pt idx="0">
                  <c:v>11.065907241659879</c:v>
                </c:pt>
                <c:pt idx="1">
                  <c:v>13.183279742765253</c:v>
                </c:pt>
                <c:pt idx="2">
                  <c:v>16.275368085953048</c:v>
                </c:pt>
                <c:pt idx="3">
                  <c:v>14.427860696517403</c:v>
                </c:pt>
                <c:pt idx="4">
                  <c:v>11.391941391941396</c:v>
                </c:pt>
                <c:pt idx="5">
                  <c:v>9.4460227272727515</c:v>
                </c:pt>
                <c:pt idx="6">
                  <c:v>6.3997262149212863</c:v>
                </c:pt>
                <c:pt idx="7">
                  <c:v>5.3846153846153877</c:v>
                </c:pt>
                <c:pt idx="8">
                  <c:v>6.2479447550148004</c:v>
                </c:pt>
                <c:pt idx="9">
                  <c:v>7.7871512005191379</c:v>
                </c:pt>
                <c:pt idx="10">
                  <c:v>9.9388871019620453</c:v>
                </c:pt>
                <c:pt idx="11">
                  <c:v>10.409393843224368</c:v>
                </c:pt>
                <c:pt idx="12">
                  <c:v>10.368307025688628</c:v>
                </c:pt>
                <c:pt idx="13">
                  <c:v>9.1210114388922356</c:v>
                </c:pt>
                <c:pt idx="14">
                  <c:v>9.9765944997074243</c:v>
                </c:pt>
                <c:pt idx="15">
                  <c:v>11.12388617418798</c:v>
                </c:pt>
                <c:pt idx="16">
                  <c:v>10.768367919237232</c:v>
                </c:pt>
                <c:pt idx="17">
                  <c:v>11.393103448275866</c:v>
                </c:pt>
                <c:pt idx="18">
                  <c:v>8.1936685288640518</c:v>
                </c:pt>
                <c:pt idx="19">
                  <c:v>7.6047594412829822</c:v>
                </c:pt>
                <c:pt idx="20">
                  <c:v>5.1392405063291235</c:v>
                </c:pt>
                <c:pt idx="21">
                  <c:v>4.1604754829123403</c:v>
                </c:pt>
                <c:pt idx="22">
                  <c:v>5.4831571182689887</c:v>
                </c:pt>
                <c:pt idx="23">
                  <c:v>4.0865384615384803</c:v>
                </c:pt>
                <c:pt idx="24">
                  <c:v>6.3809294485913659</c:v>
                </c:pt>
                <c:pt idx="25">
                  <c:v>7.0851165002377536</c:v>
                </c:pt>
                <c:pt idx="26">
                  <c:v>5.3379953379953493</c:v>
                </c:pt>
                <c:pt idx="27">
                  <c:v>5.4503464203233154</c:v>
                </c:pt>
                <c:pt idx="28">
                  <c:v>4.4363965595292099</c:v>
                </c:pt>
                <c:pt idx="29">
                  <c:v>2.0426287744227389</c:v>
                </c:pt>
                <c:pt idx="30">
                  <c:v>3.4299623810577495</c:v>
                </c:pt>
                <c:pt idx="31">
                  <c:v>2.8690319754708593</c:v>
                </c:pt>
                <c:pt idx="32">
                  <c:v>3.1209362808842567</c:v>
                </c:pt>
                <c:pt idx="33">
                  <c:v>4.9173194081810312</c:v>
                </c:pt>
                <c:pt idx="34">
                  <c:v>4.985023534445876</c:v>
                </c:pt>
                <c:pt idx="35">
                  <c:v>5.2373855652544377</c:v>
                </c:pt>
                <c:pt idx="36">
                  <c:v>4.6237915090374004</c:v>
                </c:pt>
                <c:pt idx="37">
                  <c:v>3.0692658647863968</c:v>
                </c:pt>
                <c:pt idx="38">
                  <c:v>1.6303240269003538</c:v>
                </c:pt>
                <c:pt idx="39">
                  <c:v>0.64738013352214629</c:v>
                </c:pt>
                <c:pt idx="40">
                  <c:v>-0.32141422257934149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817152"/>
        <c:axId val="122847616"/>
      </c:barChart>
      <c:catAx>
        <c:axId val="1228171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2284761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2847616"/>
        <c:scaling>
          <c:orientation val="minMax"/>
          <c:max val="18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22817152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0.01178</cdr:x>
      <cdr:y>0.87113</cdr:y>
    </cdr:from>
    <cdr:to>
      <cdr:x>0.98579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171" y="3219450"/>
          <a:ext cx="6546166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0.88325</cdr:x>
      <cdr:y>0.34734</cdr:y>
    </cdr:from>
    <cdr:to>
      <cdr:x>0.94416</cdr:x>
      <cdr:y>0.3493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 flipV="1">
          <a:off x="6629407" y="1657515"/>
          <a:ext cx="457172" cy="93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0.88241</cdr:x>
      <cdr:y>0.27411</cdr:y>
    </cdr:from>
    <cdr:to>
      <cdr:x>0.97335</cdr:x>
      <cdr:y>0.33283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623083" y="1308060"/>
          <a:ext cx="682568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0.88367</cdr:x>
      <cdr:y>0.24218</cdr:y>
    </cdr:from>
    <cdr:to>
      <cdr:x>0.8841</cdr:x>
      <cdr:y>0.8177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632575" y="1155700"/>
          <a:ext cx="3220" cy="274638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annuelle du nombre moyen</a:t>
          </a:r>
          <a:r>
            <a:rPr lang="fr-FR" sz="1500" baseline="0" dirty="0"/>
            <a:t> de demandeurs d'emploi de catégories A, B, C 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par ancienneté d'inscription, dans les Alpes-de-Haute-Provence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0.88367</cdr:x>
      <cdr:y>0.25016</cdr:y>
    </cdr:from>
    <cdr:to>
      <cdr:x>0.88494</cdr:x>
      <cdr:y>0.82302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632598" y="1193770"/>
          <a:ext cx="9532" cy="27337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0.88578</cdr:x>
      <cdr:y>0.33134</cdr:y>
    </cdr:from>
    <cdr:to>
      <cdr:x>0.94924</cdr:x>
      <cdr:y>0.33134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48435" y="1581144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0.8786</cdr:x>
      <cdr:y>0.25416</cdr:y>
    </cdr:from>
    <cdr:to>
      <cdr:x>0.97462</cdr:x>
      <cdr:y>0.31288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594491" y="1212858"/>
          <a:ext cx="720709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fr-FR" sz="1500" b="1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alibri" pitchFamily="34" charset="0"/>
            <a:ea typeface="+mn-ea"/>
            <a:cs typeface="+mn-cs"/>
          </a:endParaRP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</a:t>
          </a: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0.07473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14350" y="0"/>
          <a:ext cx="579120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2017 et 2018)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 dirty="0">
              <a:solidFill>
                <a:srgbClr val="000000"/>
              </a:solidFill>
              <a:latin typeface="Calibri"/>
              <a:ea typeface="Calibri"/>
              <a:cs typeface="Calibri"/>
            </a:rPr>
            <a:t>Evolution trimestrielle de l'emploi salarié dans les Alpes-de-Haute-Provence, </a:t>
          </a:r>
        </a:p>
        <a:p xmlns:a="http://schemas.openxmlformats.org/drawingml/2006/main">
          <a:pPr algn="ctr" rtl="0"/>
          <a:r>
            <a:rPr lang="fr-FR" sz="1500" b="1" i="0" u="none" strike="noStrike" kern="1200" baseline="0" dirty="0">
              <a:solidFill>
                <a:srgbClr val="000000"/>
              </a:solidFill>
              <a:latin typeface="Calibri"/>
              <a:ea typeface="Calibri"/>
              <a:cs typeface="Calibri"/>
            </a:rPr>
            <a:t>avec intérim réaffecté au secteur d'activité employeur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(en indice base 100 au 4</a:t>
          </a:r>
          <a:r>
            <a:rPr lang="fr-FR" sz="1100" b="0" i="1" baseline="30000" dirty="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 trimestre 2010)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0.79985</cdr:y>
    </cdr:from>
    <cdr:to>
      <cdr:x>1</cdr:x>
      <cdr:y>0.98123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211624"/>
          <a:ext cx="8381010" cy="955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 dirty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dirty="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e recours aux CUI-CIE n'est plus autorisé, sauf pour les </a:t>
          </a:r>
          <a:r>
            <a:rPr lang="fr-FR" sz="900" b="0" i="0" baseline="0" dirty="0" err="1">
              <a:effectLst/>
              <a:latin typeface="+mn-lt"/>
              <a:ea typeface="+mn-ea"/>
              <a:cs typeface="+mn-cs"/>
            </a:rPr>
            <a:t>Drom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et les  Conseils départementaux qui les financent entièrement.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dirty="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b="1" dirty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b="1" i="1" dirty="0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 dirty="0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 dirty="0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7950" y="60550"/>
          <a:ext cx="7741618" cy="3132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Contrats d'apprentissage enregistrés dans les Alpes-de-Haute-Provence</a:t>
          </a:r>
          <a:endParaRPr lang="fr-FR" sz="1500" b="1" i="0" baseline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0.87799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95675"/>
          <a:ext cx="7038975" cy="485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latin typeface="+mn-lt"/>
              <a:ea typeface="+mn-ea"/>
              <a:cs typeface="+mn-cs"/>
            </a:rPr>
            <a:t>Champ : </a:t>
          </a:r>
          <a:r>
            <a:rPr lang="fr-FR" sz="900" b="0" i="0">
              <a:latin typeface="+mn-lt"/>
              <a:ea typeface="+mn-ea"/>
              <a:cs typeface="+mn-cs"/>
            </a:rPr>
            <a:t>hors apprentis du secteur public</a:t>
          </a:r>
        </a:p>
        <a:p xmlns:a="http://schemas.openxmlformats.org/drawingml/2006/main">
          <a:pPr algn="l" rtl="0">
            <a:defRPr sz="1000"/>
          </a:pPr>
          <a:r>
            <a:rPr lang="fr-FR" sz="900" b="1" i="1">
              <a:latin typeface="+mn-lt"/>
              <a:ea typeface="+mn-ea"/>
              <a:cs typeface="+mn-cs"/>
            </a:rPr>
            <a:t>Sources : </a:t>
          </a:r>
          <a:r>
            <a:rPr lang="fr-FR" sz="900" b="0" i="1">
              <a:latin typeface="+mn-lt"/>
              <a:ea typeface="+mn-ea"/>
              <a:cs typeface="+mn-cs"/>
            </a:rPr>
            <a:t> Chambres consulaires, </a:t>
          </a:r>
          <a:r>
            <a:rPr lang="fr-FR" sz="900" b="0" i="1">
              <a:effectLst/>
              <a:latin typeface="+mn-lt"/>
              <a:ea typeface="+mn-ea"/>
              <a:cs typeface="+mn-cs"/>
            </a:rPr>
            <a:t>Direccte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Paca</a:t>
          </a:r>
          <a:r>
            <a:rPr lang="fr-FR" sz="900" b="0" i="1">
              <a:latin typeface="+mn-lt"/>
              <a:ea typeface="+mn-ea"/>
              <a:cs typeface="+mn-cs"/>
            </a:rPr>
            <a:t> - </a:t>
          </a:r>
          <a:r>
            <a:rPr lang="fr-FR" sz="900" b="1" i="1">
              <a:latin typeface="+mn-lt"/>
              <a:ea typeface="+mn-ea"/>
              <a:cs typeface="+mn-cs"/>
            </a:rPr>
            <a:t>Traitements : </a:t>
          </a:r>
          <a:r>
            <a:rPr lang="fr-FR" sz="900" b="0" i="1">
              <a:latin typeface="+mn-lt"/>
              <a:ea typeface="+mn-ea"/>
              <a:cs typeface="+mn-cs"/>
            </a:rPr>
            <a:t>Dares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00" b="1" i="0" u="none" strike="noStrike" baseline="0" dirty="0">
              <a:solidFill>
                <a:srgbClr val="000000"/>
              </a:solidFill>
            </a:rPr>
            <a:t>Note : </a:t>
          </a:r>
          <a:r>
            <a:rPr lang="fr-FR" sz="900" b="0" i="0" u="none" strike="noStrike" baseline="0" dirty="0">
              <a:solidFill>
                <a:srgbClr val="000000"/>
              </a:solidFill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900" b="0" i="0" u="none" strike="noStrike" baseline="0" dirty="0">
              <a:solidFill>
                <a:srgbClr val="000000"/>
              </a:solidFill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900" b="1" i="1" u="none" strike="noStrike" baseline="0" dirty="0">
              <a:solidFill>
                <a:srgbClr val="000000"/>
              </a:solidFill>
              <a:latin typeface="Calibri"/>
            </a:rPr>
            <a:t>Source : </a:t>
          </a:r>
          <a:r>
            <a:rPr lang="fr-FR" sz="900" b="0" i="1" u="none" strike="noStrike" baseline="0" dirty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0.12792</cdr:x>
      <cdr:y>0</cdr:y>
    </cdr:from>
    <cdr:to>
      <cdr:x>0.93122</cdr:x>
      <cdr:y>0.12072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85826" y="0"/>
          <a:ext cx="556260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</a:t>
          </a:r>
        </a:p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au T4 2018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0.16766</cdr:y>
    </cdr:from>
    <cdr:to>
      <cdr:x>1</cdr:x>
      <cdr:y>0.2231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86575" y="800078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0.53088</cdr:x>
      <cdr:y>0.17432</cdr:y>
    </cdr:from>
    <cdr:to>
      <cdr:x>0.8892</cdr:x>
      <cdr:y>0.36754</cdr:y>
    </cdr:to>
    <cdr:sp macro="" textlink="">
      <cdr:nvSpPr>
        <cdr:cNvPr id="9" name="ZoneTexte 17"/>
        <cdr:cNvSpPr txBox="1"/>
      </cdr:nvSpPr>
      <cdr:spPr>
        <a:xfrm xmlns:a="http://schemas.openxmlformats.org/drawingml/2006/main">
          <a:off x="3984625" y="831850"/>
          <a:ext cx="2689411" cy="9220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16 600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T4 2018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avril 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aca.direccte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8"/>
            <a:ext cx="914197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4928" y="43527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-207568" y="1304451"/>
            <a:ext cx="9557103" cy="49859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en 2018 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383420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548116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3824245"/>
            <a:ext cx="2530275" cy="1688721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3748422"/>
            <a:ext cx="2493548" cy="176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7221" y="35470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Fin 2018, un taux de chômage qui reste supérieur 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532074" y="1078302"/>
            <a:ext cx="7705134" cy="4891177"/>
            <a:chOff x="-43344" y="-300567"/>
            <a:chExt cx="7276631" cy="4733925"/>
          </a:xfrm>
        </p:grpSpPr>
        <p:graphicFrame>
          <p:nvGraphicFramePr>
            <p:cNvPr id="15" name="Graphique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39857096"/>
                </p:ext>
              </p:extLst>
            </p:nvPr>
          </p:nvGraphicFramePr>
          <p:xfrm>
            <a:off x="308612" y="-300567"/>
            <a:ext cx="6924675" cy="4733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Text Box 1"/>
            <p:cNvSpPr txBox="1">
              <a:spLocks noChangeArrowheads="1"/>
            </p:cNvSpPr>
            <p:nvPr/>
          </p:nvSpPr>
          <p:spPr bwMode="auto">
            <a:xfrm>
              <a:off x="-43344" y="3534246"/>
              <a:ext cx="6805085" cy="172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2286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000" b="0" i="0" u="none" strike="noStrike" baseline="0" dirty="0">
                  <a:solidFill>
                    <a:srgbClr val="000000"/>
                  </a:solidFill>
                  <a:latin typeface="+mn-lt"/>
                </a:rPr>
  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  </a:r>
            </a:p>
            <a:p>
              <a:pPr algn="l" rtl="0">
                <a:defRPr sz="1000"/>
              </a:pPr>
              <a:r>
                <a:rPr lang="fr-FR" sz="1000" b="1" i="0" u="none" strike="noStrike" baseline="0" dirty="0">
                  <a:solidFill>
                    <a:srgbClr val="000000"/>
                  </a:solidFill>
                  <a:latin typeface="+mn-lt"/>
                </a:rPr>
                <a:t>Note : </a:t>
              </a:r>
              <a:r>
                <a:rPr lang="fr-FR" sz="1000" b="0" i="0" u="none" strike="noStrike" baseline="0" dirty="0">
                  <a:solidFill>
                    <a:srgbClr val="000000"/>
                  </a:solidFill>
                  <a:latin typeface="+mn-lt"/>
                </a:rPr>
                <a:t>données trimestrielles provisoires, corrigées des variations saisonnières ; estimation à +/- 0,3 point près du niveau du taux de chômage national et de son évolution d’un trimestre à l’autre</a:t>
              </a:r>
            </a:p>
            <a:p>
              <a:pPr algn="l" rtl="0">
                <a:defRPr sz="1000"/>
              </a:pPr>
              <a:r>
                <a:rPr lang="fr-FR" sz="1000" b="1" i="1" u="none" strike="noStrike" baseline="0" dirty="0">
                  <a:solidFill>
                    <a:srgbClr val="000000"/>
                  </a:solidFill>
                  <a:latin typeface="Calibri"/>
                </a:rPr>
                <a:t>Source : </a:t>
              </a:r>
              <a:r>
                <a:rPr lang="fr-FR" sz="1000" b="0" i="1" u="none" strike="noStrike" baseline="0" dirty="0">
                  <a:solidFill>
                    <a:srgbClr val="000000"/>
                  </a:solidFill>
                  <a:latin typeface="Calibri"/>
                </a:rPr>
                <a:t>Insee, taux de chômage au sens du BIT (national ) et taux de chômage localisés (régional et départementaux)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75892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Après une année 2018 de ralentissement, la demande d’emploi cesserait d’augmenter en rythme annuel début 2019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388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576424"/>
              </p:ext>
            </p:extLst>
          </p:nvPr>
        </p:nvGraphicFramePr>
        <p:xfrm>
          <a:off x="534837" y="1042987"/>
          <a:ext cx="8082951" cy="509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6700" y="-1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Fin 2018, la demande d’emploi se replie sur un an chez les 25-49 ans pour la 1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ère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fois en dix ans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565000"/>
              </p:ext>
            </p:extLst>
          </p:nvPr>
        </p:nvGraphicFramePr>
        <p:xfrm>
          <a:off x="266700" y="1042987"/>
          <a:ext cx="8058150" cy="5176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36982"/>
            <a:ext cx="882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continue de reculer fin 2018 chez les inscrits depuis moins d’1 an et accélère à nouveau chez les 1 an ou plus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331000"/>
              </p:ext>
            </p:extLst>
          </p:nvPr>
        </p:nvGraphicFramePr>
        <p:xfrm>
          <a:off x="612475" y="1042987"/>
          <a:ext cx="7712375" cy="4935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4"/>
              </a:rPr>
              <a:t>http</a:t>
            </a:r>
            <a:r>
              <a:rPr lang="fr-FR" sz="2000" dirty="0">
                <a:hlinkClick r:id="rId4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46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42272"/>
            <a:ext cx="9141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En 2018, l’emploi salarié recule pour la 2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année consécutive, alors qu’il continue d’augmenter dans la région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213856"/>
              </p:ext>
            </p:extLst>
          </p:nvPr>
        </p:nvGraphicFramePr>
        <p:xfrm>
          <a:off x="318656" y="996378"/>
          <a:ext cx="8420742" cy="5058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7900820" y="2148593"/>
            <a:ext cx="826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+0,7 %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68114" y="2479114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+0,6 %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934095" y="3429000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-0,8 %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934094" y="1803355"/>
            <a:ext cx="968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En 2018 :</a:t>
            </a:r>
            <a:endParaRPr lang="fr-FR" b="1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851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 l’inverse de 2017, cette nouvelle baisse est liée au recul des emplois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07847" y="2967335"/>
            <a:ext cx="1597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+70</a:t>
            </a: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-450 emplois hors intérim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395879"/>
              </p:ext>
            </p:extLst>
          </p:nvPr>
        </p:nvGraphicFramePr>
        <p:xfrm>
          <a:off x="332509" y="991089"/>
          <a:ext cx="8174182" cy="5207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060827" y="2536601"/>
            <a:ext cx="980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En 2018 :</a:t>
            </a:r>
            <a:endParaRPr lang="fr-FR" b="1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750599"/>
              </p:ext>
            </p:extLst>
          </p:nvPr>
        </p:nvGraphicFramePr>
        <p:xfrm>
          <a:off x="498764" y="1220470"/>
          <a:ext cx="8077200" cy="486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43557" y="98537"/>
            <a:ext cx="84548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Le secteur tertiaire à l’origine du recul des emplois hors intérim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8805" y="6863"/>
            <a:ext cx="88626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En tenant compte de l’intérim, les besoins de main d’œuvre diminuent dans le tertiaire et l’industrie, mais continuent de progresser dans la construction</a:t>
            </a:r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477044"/>
              </p:ext>
            </p:extLst>
          </p:nvPr>
        </p:nvGraphicFramePr>
        <p:xfrm>
          <a:off x="346364" y="1120581"/>
          <a:ext cx="8393034" cy="497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7" y="1677624"/>
            <a:ext cx="8567540" cy="350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78805" y="6863"/>
            <a:ext cx="88626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En tenant compte de l’intérim, les besoins de main d’œuvre diminuent dans le tertiaire et l’industrie, mais continuent de progresser dans la construction</a:t>
            </a:r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4" y="4650"/>
            <a:ext cx="8721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La baisse du nombre de bénéficiaires de contrat aidé se poursuit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345989" y="879046"/>
            <a:ext cx="8381010" cy="5265542"/>
            <a:chOff x="-347663" y="-233927"/>
            <a:chExt cx="9458325" cy="6384235"/>
          </a:xfrm>
        </p:grpSpPr>
        <p:graphicFrame>
          <p:nvGraphicFramePr>
            <p:cNvPr id="14" name="Graphique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30581264"/>
                </p:ext>
              </p:extLst>
            </p:nvPr>
          </p:nvGraphicFramePr>
          <p:xfrm>
            <a:off x="-347663" y="-233927"/>
            <a:ext cx="9458325" cy="638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" name="ZoneTexte 3"/>
            <p:cNvSpPr txBox="1"/>
            <p:nvPr/>
          </p:nvSpPr>
          <p:spPr>
            <a:xfrm>
              <a:off x="8541078" y="2251539"/>
              <a:ext cx="485774" cy="2729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450</a:t>
              </a:r>
            </a:p>
          </p:txBody>
        </p:sp>
        <p:sp>
          <p:nvSpPr>
            <p:cNvPr id="16" name="Flèche vers le bas 15"/>
            <p:cNvSpPr/>
            <p:nvPr/>
          </p:nvSpPr>
          <p:spPr>
            <a:xfrm>
              <a:off x="8703004" y="2660910"/>
              <a:ext cx="161924" cy="59456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7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09999" y="203058"/>
            <a:ext cx="872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L’apprentissage confirme son dynamisme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062374"/>
              </p:ext>
            </p:extLst>
          </p:nvPr>
        </p:nvGraphicFramePr>
        <p:xfrm>
          <a:off x="598520" y="1138687"/>
          <a:ext cx="7944928" cy="4779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29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7221" y="35470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Sur un an, le taux de chômage recule légèrement (-0,1 point)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944947" y="2352650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10,8 %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44944" y="2837641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10,2 %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44947" y="3455360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8,5 %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271917"/>
              </p:ext>
            </p:extLst>
          </p:nvPr>
        </p:nvGraphicFramePr>
        <p:xfrm>
          <a:off x="620472" y="952468"/>
          <a:ext cx="8071633" cy="5005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4181</TotalTime>
  <Words>1444</Words>
  <Application>Microsoft Office PowerPoint</Application>
  <PresentationFormat>Affichage à l'écran (4:3)</PresentationFormat>
  <Paragraphs>262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 Mathieu (DR-PACA)</cp:lastModifiedBy>
  <cp:revision>450</cp:revision>
  <cp:lastPrinted>2018-10-09T12:30:48Z</cp:lastPrinted>
  <dcterms:created xsi:type="dcterms:W3CDTF">2018-05-30T13:27:07Z</dcterms:created>
  <dcterms:modified xsi:type="dcterms:W3CDTF">2019-04-05T09:11:59Z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