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0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drawings/drawing12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drawings/drawing13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drawings/drawing14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drawings/drawing15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drawings/drawing16.xml" ContentType="application/vnd.openxmlformats-officedocument.drawingml.chartshape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298" r:id="rId6"/>
    <p:sldId id="299" r:id="rId7"/>
    <p:sldId id="264" r:id="rId8"/>
    <p:sldId id="292" r:id="rId9"/>
    <p:sldId id="293" r:id="rId10"/>
    <p:sldId id="290" r:id="rId11"/>
    <p:sldId id="261" r:id="rId12"/>
    <p:sldId id="313" r:id="rId13"/>
    <p:sldId id="309" r:id="rId14"/>
    <p:sldId id="269" r:id="rId15"/>
    <p:sldId id="301" r:id="rId16"/>
    <p:sldId id="304" r:id="rId17"/>
    <p:sldId id="314" r:id="rId18"/>
    <p:sldId id="305" r:id="rId19"/>
    <p:sldId id="315" r:id="rId20"/>
    <p:sldId id="306" r:id="rId21"/>
    <p:sldId id="316" r:id="rId22"/>
    <p:sldId id="307" r:id="rId23"/>
    <p:sldId id="317" r:id="rId24"/>
    <p:sldId id="308" r:id="rId25"/>
    <p:sldId id="311" r:id="rId26"/>
    <p:sldId id="302" r:id="rId27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06" autoAdjust="0"/>
  </p:normalViewPr>
  <p:slideViewPr>
    <p:cSldViewPr snapToGrid="0" snapToObjects="1">
      <p:cViewPr>
        <p:scale>
          <a:sx n="80" d="100"/>
          <a:sy n="80" d="100"/>
        </p:scale>
        <p:origin x="-108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Notes%20de%20conjoncture\01%20-%20Notes\2021\2021-T4\01%20-%20Fichiers%20de%20travail\DEFM-Ch&#244;mage\2021_T4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21\2021-T4\01%20-%20Fichiers%20de%20travail\DEFM-Ch&#244;mage\2021_T4_Demandeurs%20d'emploi_ABC_note_V2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21\2021-T4\01%20-%20Fichiers%20de%20travail\DEFM-Ch&#244;mage\2021_T4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21\2021-T4\01%20-%20Fichiers%20de%20travail\DEFM-Ch&#244;mage\2021_T4_Demandeurs%20d'emploi_ABC_note_V2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RO-SVC01-20131\USERS\Cab-SESE\10%20-%20Notes%20de%20conjoncture\01%20-%20Notes\2021\2021-T4\01%20-%20Fichiers%20de%20travail\DEFM-Ch&#244;mage\2021_T4_Demandeurs%20d'emploi_ABC_note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RO-SVC01-20131\USERS\Cab-SESE\10%20-%20Notes%20de%20conjoncture\01%20-%20Notes\2021\2021-T4\01%20-%20Fichiers%20de%20travail\DEFM-Ch&#244;mage\2021_T4_Demandeurs%20d'emploi_ABC_note_V2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PRO-SVC01-20131\USERS\Cab-SESE\10%20-%20Notes%20de%20conjoncture\01%20-%20Notes\2021\2021-T4\01%20-%20Fichiers%20de%20travail\DEFM-Ch&#244;mage\2021_T4_Demandeurs%20d'emploi_ABC_note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PRO-SVC01-20131\USERS\Cab-SESE\10%20-%20Notes%20de%20conjoncture\01%20-%20Notes\2021\2021-T4\01%20-%20Fichiers%20de%20travail\DEFM-Ch&#244;mage\2021_T4_Demandeurs%20d'emploi_ABC_note_V2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C:\Users\jerome.blanche\Documents\P&#244;le%20OCEI\DREETS\Note%20de%20conjoncture\2021-T4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PRO-SVC01-20131\USERS\Cab-SESE\10%20-%20Notes%20de%20conjoncture\01%20-%20Notes\2021\2021-T4\01%20-%20Fichiers%20de%20travail\Politiques%20emploi\2021_T4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PRO-SVC01-20131\USERS\Cab-SESE\10%20-%20Notes%20de%20conjoncture\01%20-%20Notes\2021\2021-T4\01%20-%20Fichiers%20de%20travail\Politiques%20emploi\2021_T4_Politiques%20de%20l'emploi_note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-SVC01-20131\USERS\Cab-SESE\10%20-%20Notes%20de%20conjoncture\01%20-%20Notes\2021\2021-T4\01%20-%20Fichiers%20de%20travail\Activit&#233;%20partielle\Figures%20AP%20pour%20diapos%20d&#233;partementaux%20note%20de%20conj%204T2021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Notes%20de%20conjoncture\01%20-%20Notes\2021\2021-T4\01%20-%20Fichiers%20de%20travail\DEFM-Ch&#244;mage\Tx%20ch&#244;mage%20-%20d&#233;p%20comparables\T201_&#233;clairages_d&#233;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dans les Alpes-de-Haute-Provence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2011)</a:t>
            </a:r>
          </a:p>
        </c:rich>
      </c:tx>
      <c:layout>
        <c:manualLayout>
          <c:xMode val="edge"/>
          <c:yMode val="edge"/>
          <c:x val="0.29388436188072675"/>
          <c:y val="1.394756067862651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560302513732175"/>
          <c:w val="0.83764367816092944"/>
          <c:h val="0.48930351489568952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2'!$E$10:$E$53</c:f>
              <c:numCache>
                <c:formatCode>#,##0.0</c:formatCode>
                <c:ptCount val="44"/>
                <c:pt idx="0">
                  <c:v>100</c:v>
                </c:pt>
                <c:pt idx="1">
                  <c:v>100.05829291653427</c:v>
                </c:pt>
                <c:pt idx="2">
                  <c:v>99.883301086589015</c:v>
                </c:pt>
                <c:pt idx="3">
                  <c:v>100.20671086600319</c:v>
                </c:pt>
                <c:pt idx="4">
                  <c:v>100.31453297253165</c:v>
                </c:pt>
                <c:pt idx="5">
                  <c:v>100.1929716043952</c:v>
                </c:pt>
                <c:pt idx="6">
                  <c:v>99.986939220446729</c:v>
                </c:pt>
                <c:pt idx="7">
                  <c:v>100.10522125865207</c:v>
                </c:pt>
                <c:pt idx="8">
                  <c:v>100.09736217485161</c:v>
                </c:pt>
                <c:pt idx="9">
                  <c:v>100.17493528977404</c:v>
                </c:pt>
                <c:pt idx="10">
                  <c:v>100.37112968392914</c:v>
                </c:pt>
                <c:pt idx="11">
                  <c:v>100.65094699132786</c:v>
                </c:pt>
                <c:pt idx="12">
                  <c:v>100.80083498524868</c:v>
                </c:pt>
                <c:pt idx="13">
                  <c:v>100.68894198639191</c:v>
                </c:pt>
                <c:pt idx="14">
                  <c:v>100.77460034579968</c:v>
                </c:pt>
                <c:pt idx="15">
                  <c:v>100.95315420653219</c:v>
                </c:pt>
                <c:pt idx="16">
                  <c:v>100.9094486541743</c:v>
                </c:pt>
                <c:pt idx="17">
                  <c:v>101.27356735687138</c:v>
                </c:pt>
                <c:pt idx="18">
                  <c:v>101.14703045366701</c:v>
                </c:pt>
                <c:pt idx="19">
                  <c:v>101.64548860319769</c:v>
                </c:pt>
                <c:pt idx="20">
                  <c:v>102.00073049901223</c:v>
                </c:pt>
                <c:pt idx="21">
                  <c:v>102.43659867899544</c:v>
                </c:pt>
                <c:pt idx="22">
                  <c:v>102.57936261134174</c:v>
                </c:pt>
                <c:pt idx="23">
                  <c:v>102.7440641301238</c:v>
                </c:pt>
                <c:pt idx="24">
                  <c:v>103.11621153713502</c:v>
                </c:pt>
                <c:pt idx="25">
                  <c:v>103.40575375398467</c:v>
                </c:pt>
                <c:pt idx="26">
                  <c:v>103.79802946195242</c:v>
                </c:pt>
                <c:pt idx="27">
                  <c:v>104.1003497574992</c:v>
                </c:pt>
                <c:pt idx="28">
                  <c:v>104.7048207280791</c:v>
                </c:pt>
                <c:pt idx="29">
                  <c:v>104.69057260493008</c:v>
                </c:pt>
                <c:pt idx="30">
                  <c:v>104.83531544326929</c:v>
                </c:pt>
                <c:pt idx="31">
                  <c:v>104.95676373106329</c:v>
                </c:pt>
                <c:pt idx="32">
                  <c:v>105.37306901180219</c:v>
                </c:pt>
                <c:pt idx="33">
                  <c:v>105.67550238769144</c:v>
                </c:pt>
                <c:pt idx="34">
                  <c:v>106.03249702881401</c:v>
                </c:pt>
                <c:pt idx="35">
                  <c:v>106.22891758365401</c:v>
                </c:pt>
                <c:pt idx="36">
                  <c:v>104.26782174467138</c:v>
                </c:pt>
                <c:pt idx="37">
                  <c:v>102.63952135352648</c:v>
                </c:pt>
                <c:pt idx="38">
                  <c:v>104.86714755966966</c:v>
                </c:pt>
                <c:pt idx="39">
                  <c:v>105.19417591004232</c:v>
                </c:pt>
                <c:pt idx="40">
                  <c:v>105.8268038858929</c:v>
                </c:pt>
                <c:pt idx="41">
                  <c:v>107.60244796325343</c:v>
                </c:pt>
                <c:pt idx="42">
                  <c:v>108.12103441374062</c:v>
                </c:pt>
                <c:pt idx="43">
                  <c:v>108.92667531354351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2'!$C$10:$C$53</c:f>
              <c:numCache>
                <c:formatCode>#,##0.0</c:formatCode>
                <c:ptCount val="44"/>
                <c:pt idx="0">
                  <c:v>100</c:v>
                </c:pt>
                <c:pt idx="1">
                  <c:v>100.10403492874471</c:v>
                </c:pt>
                <c:pt idx="2">
                  <c:v>100.03139512918978</c:v>
                </c:pt>
                <c:pt idx="3">
                  <c:v>100.08993138897755</c:v>
                </c:pt>
                <c:pt idx="4">
                  <c:v>100.11159152028748</c:v>
                </c:pt>
                <c:pt idx="5">
                  <c:v>100.06500779964156</c:v>
                </c:pt>
                <c:pt idx="6">
                  <c:v>99.927560410380494</c:v>
                </c:pt>
                <c:pt idx="7">
                  <c:v>99.816663736162397</c:v>
                </c:pt>
                <c:pt idx="8">
                  <c:v>99.820004042761568</c:v>
                </c:pt>
                <c:pt idx="9">
                  <c:v>99.702082886101834</c:v>
                </c:pt>
                <c:pt idx="10">
                  <c:v>99.876227799598666</c:v>
                </c:pt>
                <c:pt idx="11">
                  <c:v>100.13924140046682</c:v>
                </c:pt>
                <c:pt idx="12">
                  <c:v>100.16639337705648</c:v>
                </c:pt>
                <c:pt idx="13">
                  <c:v>100.20456222021895</c:v>
                </c:pt>
                <c:pt idx="14">
                  <c:v>100.07809857252869</c:v>
                </c:pt>
                <c:pt idx="15">
                  <c:v>100.16727138863249</c:v>
                </c:pt>
                <c:pt idx="16">
                  <c:v>100.10212202876086</c:v>
                </c:pt>
                <c:pt idx="17">
                  <c:v>100.34353332502917</c:v>
                </c:pt>
                <c:pt idx="18">
                  <c:v>100.41081191817058</c:v>
                </c:pt>
                <c:pt idx="19">
                  <c:v>100.58869513273949</c:v>
                </c:pt>
                <c:pt idx="20">
                  <c:v>100.76352580103011</c:v>
                </c:pt>
                <c:pt idx="21">
                  <c:v>101.02574760583674</c:v>
                </c:pt>
                <c:pt idx="22">
                  <c:v>101.31868084058905</c:v>
                </c:pt>
                <c:pt idx="23">
                  <c:v>101.41531608902888</c:v>
                </c:pt>
                <c:pt idx="24">
                  <c:v>101.83595613573017</c:v>
                </c:pt>
                <c:pt idx="25">
                  <c:v>102.17148128223035</c:v>
                </c:pt>
                <c:pt idx="26">
                  <c:v>102.4521622546745</c:v>
                </c:pt>
                <c:pt idx="27">
                  <c:v>102.80372771025117</c:v>
                </c:pt>
                <c:pt idx="28">
                  <c:v>102.99050839932163</c:v>
                </c:pt>
                <c:pt idx="29">
                  <c:v>103.08250002474159</c:v>
                </c:pt>
                <c:pt idx="30">
                  <c:v>103.23005299238339</c:v>
                </c:pt>
                <c:pt idx="31">
                  <c:v>103.46016000466123</c:v>
                </c:pt>
                <c:pt idx="32">
                  <c:v>103.91986243258845</c:v>
                </c:pt>
                <c:pt idx="33">
                  <c:v>104.14462741270431</c:v>
                </c:pt>
                <c:pt idx="34">
                  <c:v>104.28463402387882</c:v>
                </c:pt>
                <c:pt idx="35">
                  <c:v>104.53295853801924</c:v>
                </c:pt>
                <c:pt idx="36">
                  <c:v>102.58104938832582</c:v>
                </c:pt>
                <c:pt idx="37">
                  <c:v>101.75922047695869</c:v>
                </c:pt>
                <c:pt idx="38">
                  <c:v>103.35856370273416</c:v>
                </c:pt>
                <c:pt idx="39">
                  <c:v>103.19582265272278</c:v>
                </c:pt>
                <c:pt idx="40">
                  <c:v>103.85744927250447</c:v>
                </c:pt>
                <c:pt idx="41">
                  <c:v>105.10886651710123</c:v>
                </c:pt>
                <c:pt idx="42">
                  <c:v>105.60494793451502</c:v>
                </c:pt>
                <c:pt idx="43">
                  <c:v>106.03552115349891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2'!$G$8:$G$9</c:f>
              <c:strCache>
                <c:ptCount val="1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'Données graph 1 et 2'!$A$10:$B$61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2'!$G$10:$G$53</c:f>
              <c:numCache>
                <c:formatCode>#,##0.0</c:formatCode>
                <c:ptCount val="44"/>
                <c:pt idx="0">
                  <c:v>100</c:v>
                </c:pt>
                <c:pt idx="1">
                  <c:v>100.62020086451125</c:v>
                </c:pt>
                <c:pt idx="2">
                  <c:v>99.622955752722206</c:v>
                </c:pt>
                <c:pt idx="3">
                  <c:v>101.53728824042338</c:v>
                </c:pt>
                <c:pt idx="4">
                  <c:v>102.17962866872415</c:v>
                </c:pt>
                <c:pt idx="5">
                  <c:v>102.71426152270368</c:v>
                </c:pt>
                <c:pt idx="6">
                  <c:v>101.66712446604089</c:v>
                </c:pt>
                <c:pt idx="7">
                  <c:v>101.90120427918414</c:v>
                </c:pt>
                <c:pt idx="8">
                  <c:v>103.07779634160639</c:v>
                </c:pt>
                <c:pt idx="9">
                  <c:v>103.2448363941274</c:v>
                </c:pt>
                <c:pt idx="10">
                  <c:v>103.21100590561676</c:v>
                </c:pt>
                <c:pt idx="11">
                  <c:v>102.75140392019382</c:v>
                </c:pt>
                <c:pt idx="12">
                  <c:v>103.39972939392746</c:v>
                </c:pt>
                <c:pt idx="13">
                  <c:v>102.89223861265017</c:v>
                </c:pt>
                <c:pt idx="14">
                  <c:v>102.59850863116935</c:v>
                </c:pt>
                <c:pt idx="15">
                  <c:v>103.02954950977296</c:v>
                </c:pt>
                <c:pt idx="16">
                  <c:v>102.68953466636417</c:v>
                </c:pt>
                <c:pt idx="17">
                  <c:v>102.94853304389918</c:v>
                </c:pt>
                <c:pt idx="18">
                  <c:v>102.77081079010273</c:v>
                </c:pt>
                <c:pt idx="19">
                  <c:v>103.17092499185566</c:v>
                </c:pt>
                <c:pt idx="20">
                  <c:v>103.40871252435228</c:v>
                </c:pt>
                <c:pt idx="21">
                  <c:v>105.08518195195347</c:v>
                </c:pt>
                <c:pt idx="22">
                  <c:v>105.34419501304471</c:v>
                </c:pt>
                <c:pt idx="23">
                  <c:v>107.01655083041832</c:v>
                </c:pt>
                <c:pt idx="24">
                  <c:v>105.02676631523458</c:v>
                </c:pt>
                <c:pt idx="25">
                  <c:v>104.92324244973727</c:v>
                </c:pt>
                <c:pt idx="26">
                  <c:v>104.58052859273079</c:v>
                </c:pt>
                <c:pt idx="27">
                  <c:v>104.8970954678511</c:v>
                </c:pt>
                <c:pt idx="28">
                  <c:v>105.32610396063743</c:v>
                </c:pt>
                <c:pt idx="29">
                  <c:v>104.49310071639594</c:v>
                </c:pt>
                <c:pt idx="30">
                  <c:v>105.24164299799206</c:v>
                </c:pt>
                <c:pt idx="31">
                  <c:v>105.46099968928384</c:v>
                </c:pt>
                <c:pt idx="32">
                  <c:v>105.89171396599144</c:v>
                </c:pt>
                <c:pt idx="33">
                  <c:v>105.93329863226757</c:v>
                </c:pt>
                <c:pt idx="34">
                  <c:v>105.40628286677982</c:v>
                </c:pt>
                <c:pt idx="35">
                  <c:v>106.59707291317304</c:v>
                </c:pt>
                <c:pt idx="36">
                  <c:v>101.94258367104905</c:v>
                </c:pt>
                <c:pt idx="37">
                  <c:v>101.09771230470548</c:v>
                </c:pt>
                <c:pt idx="38">
                  <c:v>105.2198319701594</c:v>
                </c:pt>
                <c:pt idx="39">
                  <c:v>104.93451331915043</c:v>
                </c:pt>
                <c:pt idx="40">
                  <c:v>106.11834017194992</c:v>
                </c:pt>
                <c:pt idx="41">
                  <c:v>108.96285034260225</c:v>
                </c:pt>
                <c:pt idx="42">
                  <c:v>109.01067324723034</c:v>
                </c:pt>
                <c:pt idx="43">
                  <c:v>110.44024112418957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497408"/>
        <c:axId val="178498944"/>
      </c:lineChart>
      <c:catAx>
        <c:axId val="1784974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8498944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78498944"/>
        <c:scaling>
          <c:orientation val="minMax"/>
          <c:max val="112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78497408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4.2131468966323853E-2"/>
          <c:y val="0.20360824742268041"/>
          <c:w val="0.91903409090909094"/>
          <c:h val="5.1546391752577317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trim'!$A$13:$B$57</c:f>
              <c:multiLvlStrCache>
                <c:ptCount val="4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</c:lvl>
              </c:multiLvlStrCache>
            </c:multiLvlStrRef>
          </c:cat>
          <c:val>
            <c:numRef>
              <c:f>dep04_trim!$BG$71:$BG$115</c:f>
              <c:numCache>
                <c:formatCode>#,##0.0</c:formatCode>
                <c:ptCount val="45"/>
                <c:pt idx="0">
                  <c:v>2.5746980292434829</c:v>
                </c:pt>
                <c:pt idx="1">
                  <c:v>3.098853424233039</c:v>
                </c:pt>
                <c:pt idx="2">
                  <c:v>2.9756537421100182</c:v>
                </c:pt>
                <c:pt idx="3">
                  <c:v>1.4594279042615232</c:v>
                </c:pt>
                <c:pt idx="4">
                  <c:v>2.3590333716916101</c:v>
                </c:pt>
                <c:pt idx="5">
                  <c:v>2.1079258010118007</c:v>
                </c:pt>
                <c:pt idx="6">
                  <c:v>3.7159372419488079</c:v>
                </c:pt>
                <c:pt idx="7">
                  <c:v>2.5212314225053101</c:v>
                </c:pt>
                <c:pt idx="8">
                  <c:v>2.0450427129174331</c:v>
                </c:pt>
                <c:pt idx="9">
                  <c:v>2.4099441907661001</c:v>
                </c:pt>
                <c:pt idx="10">
                  <c:v>0.91652216992816893</c:v>
                </c:pt>
                <c:pt idx="11">
                  <c:v>2.0864015709376682</c:v>
                </c:pt>
                <c:pt idx="12">
                  <c:v>-0.28853089685020317</c:v>
                </c:pt>
                <c:pt idx="13">
                  <c:v>1.4950566674704513</c:v>
                </c:pt>
                <c:pt idx="14">
                  <c:v>1.8769303872653964</c:v>
                </c:pt>
                <c:pt idx="15">
                  <c:v>0.93283582089551675</c:v>
                </c:pt>
                <c:pt idx="16">
                  <c:v>2.1256931608133245</c:v>
                </c:pt>
                <c:pt idx="17">
                  <c:v>1.9230769230769162</c:v>
                </c:pt>
                <c:pt idx="18">
                  <c:v>0.39955604883463725</c:v>
                </c:pt>
                <c:pt idx="19">
                  <c:v>0.81804112314836086</c:v>
                </c:pt>
                <c:pt idx="20">
                  <c:v>0.87719298245614308</c:v>
                </c:pt>
                <c:pt idx="21">
                  <c:v>0.15217391304347405</c:v>
                </c:pt>
                <c:pt idx="22">
                  <c:v>1.6279574560451593</c:v>
                </c:pt>
                <c:pt idx="23">
                  <c:v>0.128150363092705</c:v>
                </c:pt>
                <c:pt idx="24">
                  <c:v>1.3651877133105783</c:v>
                </c:pt>
                <c:pt idx="25">
                  <c:v>1.5993265993266004</c:v>
                </c:pt>
                <c:pt idx="26">
                  <c:v>1.6570008285004212</c:v>
                </c:pt>
                <c:pt idx="27">
                  <c:v>0.6723716381417999</c:v>
                </c:pt>
                <c:pt idx="28">
                  <c:v>0.50597045132563245</c:v>
                </c:pt>
                <c:pt idx="29">
                  <c:v>0.26178010471205049</c:v>
                </c:pt>
                <c:pt idx="30">
                  <c:v>0.10042177144002906</c:v>
                </c:pt>
                <c:pt idx="31">
                  <c:v>-0.2207062600320886</c:v>
                </c:pt>
                <c:pt idx="32">
                  <c:v>-0.2614116227629304</c:v>
                </c:pt>
                <c:pt idx="33">
                  <c:v>0.38306451612903913</c:v>
                </c:pt>
                <c:pt idx="34">
                  <c:v>-0.78328981723237989</c:v>
                </c:pt>
                <c:pt idx="35">
                  <c:v>-2.6923076923076938</c:v>
                </c:pt>
                <c:pt idx="36">
                  <c:v>8.3211982525477346E-2</c:v>
                </c:pt>
                <c:pt idx="37">
                  <c:v>6.8800665142382034</c:v>
                </c:pt>
                <c:pt idx="38">
                  <c:v>-1.7891870867366877</c:v>
                </c:pt>
                <c:pt idx="39">
                  <c:v>-1.7029702970296934</c:v>
                </c:pt>
                <c:pt idx="40">
                  <c:v>1.6317485898468931</c:v>
                </c:pt>
                <c:pt idx="41">
                  <c:v>-0.11892963330030204</c:v>
                </c:pt>
                <c:pt idx="42">
                  <c:v>-2.5997221670966519</c:v>
                </c:pt>
                <c:pt idx="43">
                  <c:v>-3.3211083944580277</c:v>
                </c:pt>
                <c:pt idx="44">
                  <c:v>-1.2644889357218081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8333568"/>
        <c:axId val="178335104"/>
      </c:barChart>
      <c:catAx>
        <c:axId val="1783335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833510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8335104"/>
        <c:scaling>
          <c:orientation val="minMax"/>
          <c:max val="7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833356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61895777997810153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2011</c:v>
                </c:pt>
                <c:pt idx="1">
                  <c:v>T4 2012</c:v>
                </c:pt>
                <c:pt idx="2">
                  <c:v>T4 2013</c:v>
                </c:pt>
                <c:pt idx="3">
                  <c:v>T4 2014</c:v>
                </c:pt>
                <c:pt idx="4">
                  <c:v>T4 2015</c:v>
                </c:pt>
                <c:pt idx="5">
                  <c:v>T4 2016</c:v>
                </c:pt>
                <c:pt idx="6">
                  <c:v>T4 2017</c:v>
                </c:pt>
                <c:pt idx="7">
                  <c:v>T4 2018</c:v>
                </c:pt>
                <c:pt idx="8">
                  <c:v>T4 2019</c:v>
                </c:pt>
                <c:pt idx="9">
                  <c:v>T4 2020</c:v>
                </c:pt>
                <c:pt idx="10">
                  <c:v>T4 2021</c:v>
                </c:pt>
              </c:strCache>
            </c:strRef>
          </c:cat>
          <c:val>
            <c:numRef>
              <c:f>'GRAPHIQUES ANN (données)'!$D$3:$D$13</c:f>
              <c:numCache>
                <c:formatCode>0.0</c:formatCode>
                <c:ptCount val="11"/>
                <c:pt idx="0">
                  <c:v>10.489510489510501</c:v>
                </c:pt>
                <c:pt idx="1">
                  <c:v>11.13348676639816</c:v>
                </c:pt>
                <c:pt idx="2">
                  <c:v>7.6624385192855415</c:v>
                </c:pt>
                <c:pt idx="3">
                  <c:v>4.0634767973070307</c:v>
                </c:pt>
                <c:pt idx="4">
                  <c:v>5.3604436229205188</c:v>
                </c:pt>
                <c:pt idx="5">
                  <c:v>2.8070175438596356</c:v>
                </c:pt>
                <c:pt idx="6">
                  <c:v>5.3967576791808858</c:v>
                </c:pt>
                <c:pt idx="7">
                  <c:v>0.64764217769683885</c:v>
                </c:pt>
                <c:pt idx="8">
                  <c:v>-3.3380253368188284</c:v>
                </c:pt>
                <c:pt idx="9">
                  <c:v>3.2660703141252467</c:v>
                </c:pt>
                <c:pt idx="10">
                  <c:v>-4.4117647058823595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056704"/>
        <c:axId val="128119936"/>
      </c:barChart>
      <c:catAx>
        <c:axId val="1280567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281199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28119936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28056704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trim'!$A$37:$B$57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</c:lvl>
              </c:multiLvlStrCache>
            </c:multiLvlStrRef>
          </c:cat>
          <c:val>
            <c:numRef>
              <c:f>dep04_trim!$BH$95:$BH$115</c:f>
              <c:numCache>
                <c:formatCode>#,##0.0</c:formatCode>
                <c:ptCount val="21"/>
                <c:pt idx="0">
                  <c:v>1.3931214627775246</c:v>
                </c:pt>
                <c:pt idx="1">
                  <c:v>0.81580077286389496</c:v>
                </c:pt>
                <c:pt idx="2">
                  <c:v>0.80919931856899829</c:v>
                </c:pt>
                <c:pt idx="3">
                  <c:v>0.6759611322348924</c:v>
                </c:pt>
                <c:pt idx="4">
                  <c:v>-0.29374737725555988</c:v>
                </c:pt>
                <c:pt idx="5">
                  <c:v>-0.63131313131312705</c:v>
                </c:pt>
                <c:pt idx="6">
                  <c:v>0.29648454044894912</c:v>
                </c:pt>
                <c:pt idx="7">
                  <c:v>0.54898648648649129</c:v>
                </c:pt>
                <c:pt idx="8">
                  <c:v>-0.79798404031919956</c:v>
                </c:pt>
                <c:pt idx="9">
                  <c:v>0.33869602032177148</c:v>
                </c:pt>
                <c:pt idx="10">
                  <c:v>-0.92827004219409037</c:v>
                </c:pt>
                <c:pt idx="11">
                  <c:v>-2.3850085178875657</c:v>
                </c:pt>
                <c:pt idx="12">
                  <c:v>0.13089005235602524</c:v>
                </c:pt>
                <c:pt idx="13">
                  <c:v>7.7124183006535896</c:v>
                </c:pt>
                <c:pt idx="14">
                  <c:v>-3.3171521035598617</c:v>
                </c:pt>
                <c:pt idx="15">
                  <c:v>-0.37656903765690419</c:v>
                </c:pt>
                <c:pt idx="16">
                  <c:v>1.4699706005879776</c:v>
                </c:pt>
                <c:pt idx="17">
                  <c:v>-0.86920529801324253</c:v>
                </c:pt>
                <c:pt idx="18">
                  <c:v>-3.3820459290187843</c:v>
                </c:pt>
                <c:pt idx="19">
                  <c:v>-2.6793431287813196</c:v>
                </c:pt>
                <c:pt idx="20">
                  <c:v>-1.7317939609236221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trim'!$A$37:$B$57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</c:lvl>
              </c:multiLvlStrCache>
            </c:multiLvlStrRef>
          </c:cat>
          <c:val>
            <c:numRef>
              <c:f>dep04_trim!$BI$95:$BI$115</c:f>
              <c:numCache>
                <c:formatCode>#,##0.0</c:formatCode>
                <c:ptCount val="21"/>
                <c:pt idx="0">
                  <c:v>1.3383521539104937</c:v>
                </c:pt>
                <c:pt idx="1">
                  <c:v>2.3524556335121627</c:v>
                </c:pt>
                <c:pt idx="2">
                  <c:v>2.4596774193548443</c:v>
                </c:pt>
                <c:pt idx="3">
                  <c:v>0.66902794175520697</c:v>
                </c:pt>
                <c:pt idx="4">
                  <c:v>1.2509773260359847</c:v>
                </c:pt>
                <c:pt idx="5">
                  <c:v>1.08108108108107</c:v>
                </c:pt>
                <c:pt idx="6">
                  <c:v>-7.6394194041240482E-2</c:v>
                </c:pt>
                <c:pt idx="7">
                  <c:v>-0.91743119266054496</c:v>
                </c:pt>
                <c:pt idx="8">
                  <c:v>0.23148148148148806</c:v>
                </c:pt>
                <c:pt idx="9">
                  <c:v>0.42340261739799434</c:v>
                </c:pt>
                <c:pt idx="10">
                  <c:v>-0.65159064775774933</c:v>
                </c:pt>
                <c:pt idx="11">
                  <c:v>-2.9706790123456672</c:v>
                </c:pt>
                <c:pt idx="12">
                  <c:v>3.9761431411511339E-2</c:v>
                </c:pt>
                <c:pt idx="13">
                  <c:v>6.1208267090620216</c:v>
                </c:pt>
                <c:pt idx="14">
                  <c:v>-0.37453183520600453</c:v>
                </c:pt>
                <c:pt idx="15">
                  <c:v>-2.8947368421052611</c:v>
                </c:pt>
                <c:pt idx="16">
                  <c:v>1.7808749516066591</c:v>
                </c:pt>
                <c:pt idx="17">
                  <c:v>0.57055914796499962</c:v>
                </c:pt>
                <c:pt idx="18">
                  <c:v>-1.8910741301059186</c:v>
                </c:pt>
                <c:pt idx="19">
                  <c:v>-3.8936006168080128</c:v>
                </c:pt>
                <c:pt idx="20">
                  <c:v>-0.84235860409145324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439296"/>
        <c:axId val="180445184"/>
      </c:barChart>
      <c:catAx>
        <c:axId val="1804392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044518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0445184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043929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5125040208297315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2011</c:v>
                </c:pt>
                <c:pt idx="1">
                  <c:v>T4 2012</c:v>
                </c:pt>
                <c:pt idx="2">
                  <c:v>T4 2013</c:v>
                </c:pt>
                <c:pt idx="3">
                  <c:v>T4 2014</c:v>
                </c:pt>
                <c:pt idx="4">
                  <c:v>T4 2015</c:v>
                </c:pt>
                <c:pt idx="5">
                  <c:v>T4 2016</c:v>
                </c:pt>
                <c:pt idx="6">
                  <c:v>T4 2017</c:v>
                </c:pt>
                <c:pt idx="7">
                  <c:v>T4 2018</c:v>
                </c:pt>
                <c:pt idx="8">
                  <c:v>T4 2019</c:v>
                </c:pt>
                <c:pt idx="9">
                  <c:v>T4 2020</c:v>
                </c:pt>
                <c:pt idx="10">
                  <c:v>T4 2021</c:v>
                </c:pt>
              </c:strCache>
            </c:strRef>
          </c:cat>
          <c:val>
            <c:numRef>
              <c:f>'GRAPHIQUES ANN (données)'!$K$3:$K$13</c:f>
              <c:numCache>
                <c:formatCode>0.0</c:formatCode>
                <c:ptCount val="11"/>
                <c:pt idx="0">
                  <c:v>9.5424836601307295</c:v>
                </c:pt>
                <c:pt idx="1">
                  <c:v>12.231503579952264</c:v>
                </c:pt>
                <c:pt idx="2">
                  <c:v>8.0808080808080884</c:v>
                </c:pt>
                <c:pt idx="3">
                  <c:v>6.4928676832267662</c:v>
                </c:pt>
                <c:pt idx="4">
                  <c:v>4.4803695150115397</c:v>
                </c:pt>
                <c:pt idx="5">
                  <c:v>1.5473032714412138</c:v>
                </c:pt>
                <c:pt idx="6">
                  <c:v>3.7440139312146181</c:v>
                </c:pt>
                <c:pt idx="7">
                  <c:v>-8.3927822073004421E-2</c:v>
                </c:pt>
                <c:pt idx="8">
                  <c:v>-3.7379252414951769</c:v>
                </c:pt>
                <c:pt idx="9">
                  <c:v>3.8830715532286231</c:v>
                </c:pt>
                <c:pt idx="10">
                  <c:v>-5.4178916421671612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2011</c:v>
                </c:pt>
                <c:pt idx="1">
                  <c:v>T4 2012</c:v>
                </c:pt>
                <c:pt idx="2">
                  <c:v>T4 2013</c:v>
                </c:pt>
                <c:pt idx="3">
                  <c:v>T4 2014</c:v>
                </c:pt>
                <c:pt idx="4">
                  <c:v>T4 2015</c:v>
                </c:pt>
                <c:pt idx="5">
                  <c:v>T4 2016</c:v>
                </c:pt>
                <c:pt idx="6">
                  <c:v>T4 2017</c:v>
                </c:pt>
                <c:pt idx="7">
                  <c:v>T4 2018</c:v>
                </c:pt>
                <c:pt idx="8">
                  <c:v>T4 2019</c:v>
                </c:pt>
                <c:pt idx="9">
                  <c:v>T4 2020</c:v>
                </c:pt>
                <c:pt idx="10">
                  <c:v>T4 2021</c:v>
                </c:pt>
              </c:strCache>
            </c:strRef>
          </c:cat>
          <c:val>
            <c:numRef>
              <c:f>'GRAPHIQUES ANN (données)'!$R$3:$R$13</c:f>
              <c:numCache>
                <c:formatCode>0.0</c:formatCode>
                <c:ptCount val="11"/>
                <c:pt idx="0">
                  <c:v>11.386138613861373</c:v>
                </c:pt>
                <c:pt idx="1">
                  <c:v>10.111111111111114</c:v>
                </c:pt>
                <c:pt idx="2">
                  <c:v>7.2653884964682058</c:v>
                </c:pt>
                <c:pt idx="3">
                  <c:v>1.7403574788334764</c:v>
                </c:pt>
                <c:pt idx="4">
                  <c:v>6.2413314840499279</c:v>
                </c:pt>
                <c:pt idx="5">
                  <c:v>4.046997389033935</c:v>
                </c:pt>
                <c:pt idx="6">
                  <c:v>6.9845253032204013</c:v>
                </c:pt>
                <c:pt idx="7">
                  <c:v>1.3291634089132254</c:v>
                </c:pt>
                <c:pt idx="8">
                  <c:v>-2.9706790123456672</c:v>
                </c:pt>
                <c:pt idx="9">
                  <c:v>2.7037773359840811</c:v>
                </c:pt>
                <c:pt idx="10">
                  <c:v>-3.4843205574912939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030208"/>
        <c:axId val="128182144"/>
      </c:barChart>
      <c:catAx>
        <c:axId val="1280302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281821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28182144"/>
        <c:scaling>
          <c:orientation val="minMax"/>
          <c:max val="15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28030208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22605153416736615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5345676101864512"/>
          <c:w val="0.86471641552420164"/>
          <c:h val="0.464599829212965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trim'!$A$37:$B$57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</c:lvl>
              </c:multiLvlStrCache>
            </c:multiLvlStrRef>
          </c:cat>
          <c:val>
            <c:numRef>
              <c:f>dep04_trim!$BJ$95:$BJ$115</c:f>
              <c:numCache>
                <c:formatCode>#,##0.0</c:formatCode>
                <c:ptCount val="21"/>
                <c:pt idx="0">
                  <c:v>0.82372322899506578</c:v>
                </c:pt>
                <c:pt idx="1">
                  <c:v>1.1437908496732208</c:v>
                </c:pt>
                <c:pt idx="2">
                  <c:v>-0.3231017770597866</c:v>
                </c:pt>
                <c:pt idx="3">
                  <c:v>-0.81037277147487652</c:v>
                </c:pt>
                <c:pt idx="4">
                  <c:v>-0.16339869281045694</c:v>
                </c:pt>
                <c:pt idx="5">
                  <c:v>-0.16366612111293755</c:v>
                </c:pt>
                <c:pt idx="6">
                  <c:v>1.3114754098360715</c:v>
                </c:pt>
                <c:pt idx="7">
                  <c:v>0.32362459546924072</c:v>
                </c:pt>
                <c:pt idx="8">
                  <c:v>-1.774193548387093</c:v>
                </c:pt>
                <c:pt idx="9">
                  <c:v>-0.16420361247947435</c:v>
                </c:pt>
                <c:pt idx="10">
                  <c:v>-1.8092105263157965</c:v>
                </c:pt>
                <c:pt idx="11">
                  <c:v>-3.8525963149078746</c:v>
                </c:pt>
                <c:pt idx="12">
                  <c:v>0.34843205574912606</c:v>
                </c:pt>
                <c:pt idx="13">
                  <c:v>13.194444444444443</c:v>
                </c:pt>
                <c:pt idx="14">
                  <c:v>-3.9877300613497035</c:v>
                </c:pt>
                <c:pt idx="15">
                  <c:v>-4.9520766773162865</c:v>
                </c:pt>
                <c:pt idx="16">
                  <c:v>3.6974789915966255</c:v>
                </c:pt>
                <c:pt idx="17">
                  <c:v>-0.48622366288492147</c:v>
                </c:pt>
                <c:pt idx="18">
                  <c:v>-7.1661237785016318</c:v>
                </c:pt>
                <c:pt idx="19">
                  <c:v>-5.2631578947368478</c:v>
                </c:pt>
                <c:pt idx="20">
                  <c:v>-2.777777777777779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trim'!$A$37:$B$57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</c:lvl>
              </c:multiLvlStrCache>
            </c:multiLvlStrRef>
          </c:cat>
          <c:val>
            <c:numRef>
              <c:f>dep04_trim!$BK$95:$BK$115</c:f>
              <c:numCache>
                <c:formatCode>#,##0.0</c:formatCode>
                <c:ptCount val="21"/>
                <c:pt idx="0">
                  <c:v>1.1806797853309403</c:v>
                </c:pt>
                <c:pt idx="1">
                  <c:v>1.1315417256011484</c:v>
                </c:pt>
                <c:pt idx="2">
                  <c:v>1.2587412587412583</c:v>
                </c:pt>
                <c:pt idx="3">
                  <c:v>1.1049723756906049</c:v>
                </c:pt>
                <c:pt idx="4">
                  <c:v>0.58060109289617134</c:v>
                </c:pt>
                <c:pt idx="5">
                  <c:v>-0.33955857385398192</c:v>
                </c:pt>
                <c:pt idx="6">
                  <c:v>-0.40885860306644206</c:v>
                </c:pt>
                <c:pt idx="7">
                  <c:v>-0.13684570646597116</c:v>
                </c:pt>
                <c:pt idx="8">
                  <c:v>-0.54813292223364618</c:v>
                </c:pt>
                <c:pt idx="9">
                  <c:v>-3.4447123665160007E-2</c:v>
                </c:pt>
                <c:pt idx="10">
                  <c:v>-0.65472088215025037</c:v>
                </c:pt>
                <c:pt idx="11">
                  <c:v>-2.9136316337148749</c:v>
                </c:pt>
                <c:pt idx="12">
                  <c:v>0.1071811361200492</c:v>
                </c:pt>
                <c:pt idx="13">
                  <c:v>6.5667380442541168</c:v>
                </c:pt>
                <c:pt idx="14">
                  <c:v>-2.3107836570663065</c:v>
                </c:pt>
                <c:pt idx="15">
                  <c:v>-0.95989029825163108</c:v>
                </c:pt>
                <c:pt idx="16">
                  <c:v>1.9383869851159474</c:v>
                </c:pt>
                <c:pt idx="17">
                  <c:v>-0.61120543293717855</c:v>
                </c:pt>
                <c:pt idx="18">
                  <c:v>-2.8356679193713652</c:v>
                </c:pt>
                <c:pt idx="19">
                  <c:v>-3.5864978902953593</c:v>
                </c:pt>
                <c:pt idx="20">
                  <c:v>-0.36469730123998012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trim'!$A$37:$B$57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</c:lvl>
              </c:multiLvlStrCache>
            </c:multiLvlStrRef>
          </c:cat>
          <c:val>
            <c:numRef>
              <c:f>dep04_trim!$BL$95:$BL$115</c:f>
              <c:numCache>
                <c:formatCode>#,##0.0</c:formatCode>
                <c:ptCount val="21"/>
                <c:pt idx="0">
                  <c:v>2.0217729393467998</c:v>
                </c:pt>
                <c:pt idx="1">
                  <c:v>2.820121951219523</c:v>
                </c:pt>
                <c:pt idx="2">
                  <c:v>3.4099332839140128</c:v>
                </c:pt>
                <c:pt idx="3">
                  <c:v>0.43010752688172893</c:v>
                </c:pt>
                <c:pt idx="4">
                  <c:v>0.64239828693790635</c:v>
                </c:pt>
                <c:pt idx="5">
                  <c:v>1.7021276595744705</c:v>
                </c:pt>
                <c:pt idx="6">
                  <c:v>0.62761506276149959</c:v>
                </c:pt>
                <c:pt idx="7">
                  <c:v>-0.62370062370061818</c:v>
                </c:pt>
                <c:pt idx="8">
                  <c:v>0.97629009762900676</c:v>
                </c:pt>
                <c:pt idx="9">
                  <c:v>1.4502762430939287</c:v>
                </c:pt>
                <c:pt idx="10">
                  <c:v>-0.61266167460857224</c:v>
                </c:pt>
                <c:pt idx="11">
                  <c:v>-1.7808219178082285</c:v>
                </c:pt>
                <c:pt idx="12">
                  <c:v>-6.9735006973492553E-2</c:v>
                </c:pt>
                <c:pt idx="13">
                  <c:v>4.9546406140962951</c:v>
                </c:pt>
                <c:pt idx="14">
                  <c:v>0.19946808510638014</c:v>
                </c:pt>
                <c:pt idx="15">
                  <c:v>-1.791639017916391</c:v>
                </c:pt>
                <c:pt idx="16">
                  <c:v>0.20270270270270618</c:v>
                </c:pt>
                <c:pt idx="17">
                  <c:v>1.0114632501685872</c:v>
                </c:pt>
                <c:pt idx="18">
                  <c:v>-0.26702269692923108</c:v>
                </c:pt>
                <c:pt idx="19">
                  <c:v>-2.0749665327978506</c:v>
                </c:pt>
                <c:pt idx="20">
                  <c:v>-2.3923444976076569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605696"/>
        <c:axId val="180607232"/>
      </c:barChart>
      <c:catAx>
        <c:axId val="1806056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060723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0607232"/>
        <c:scaling>
          <c:orientation val="minMax"/>
          <c:max val="14"/>
          <c:min val="-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060569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2523390223430193"/>
          <c:y val="0.19161676646706588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5345676101864512"/>
          <c:w val="0.86471641552420164"/>
          <c:h val="0.53911746061682408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2011</c:v>
                </c:pt>
                <c:pt idx="1">
                  <c:v>T4 2012</c:v>
                </c:pt>
                <c:pt idx="2">
                  <c:v>T4 2013</c:v>
                </c:pt>
                <c:pt idx="3">
                  <c:v>T4 2014</c:v>
                </c:pt>
                <c:pt idx="4">
                  <c:v>T4 2015</c:v>
                </c:pt>
                <c:pt idx="5">
                  <c:v>T4 2016</c:v>
                </c:pt>
                <c:pt idx="6">
                  <c:v>T4 2017</c:v>
                </c:pt>
                <c:pt idx="7">
                  <c:v>T4 2018</c:v>
                </c:pt>
                <c:pt idx="8">
                  <c:v>T4 2019</c:v>
                </c:pt>
                <c:pt idx="9">
                  <c:v>T4 2020</c:v>
                </c:pt>
                <c:pt idx="10">
                  <c:v>T4 2021</c:v>
                </c:pt>
              </c:strCache>
            </c:strRef>
          </c:cat>
          <c:val>
            <c:numRef>
              <c:f>'GRAPHIQUES ANN (données)'!$Y$3:$Y$13</c:f>
              <c:numCache>
                <c:formatCode>0.0</c:formatCode>
                <c:ptCount val="11"/>
                <c:pt idx="0">
                  <c:v>12.974051896207595</c:v>
                </c:pt>
                <c:pt idx="1">
                  <c:v>15.371024734982331</c:v>
                </c:pt>
                <c:pt idx="2">
                  <c:v>-0.45941807044410643</c:v>
                </c:pt>
                <c:pt idx="3">
                  <c:v>-0.46153846153845768</c:v>
                </c:pt>
                <c:pt idx="4">
                  <c:v>-3.5548686244203931</c:v>
                </c:pt>
                <c:pt idx="5">
                  <c:v>-2.7243589743589758</c:v>
                </c:pt>
                <c:pt idx="6">
                  <c:v>0.82372322899506578</c:v>
                </c:pt>
                <c:pt idx="7">
                  <c:v>1.3071895424836555</c:v>
                </c:pt>
                <c:pt idx="8">
                  <c:v>-7.4193548387096797</c:v>
                </c:pt>
                <c:pt idx="9">
                  <c:v>3.6585365853658569</c:v>
                </c:pt>
                <c:pt idx="10">
                  <c:v>-9.2436974789915975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2011</c:v>
                </c:pt>
                <c:pt idx="1">
                  <c:v>T4 2012</c:v>
                </c:pt>
                <c:pt idx="2">
                  <c:v>T4 2013</c:v>
                </c:pt>
                <c:pt idx="3">
                  <c:v>T4 2014</c:v>
                </c:pt>
                <c:pt idx="4">
                  <c:v>T4 2015</c:v>
                </c:pt>
                <c:pt idx="5">
                  <c:v>T4 2016</c:v>
                </c:pt>
                <c:pt idx="6">
                  <c:v>T4 2017</c:v>
                </c:pt>
                <c:pt idx="7">
                  <c:v>T4 2018</c:v>
                </c:pt>
                <c:pt idx="8">
                  <c:v>T4 2019</c:v>
                </c:pt>
                <c:pt idx="9">
                  <c:v>T4 2020</c:v>
                </c:pt>
                <c:pt idx="10">
                  <c:v>T4 2021</c:v>
                </c:pt>
              </c:strCache>
            </c:strRef>
          </c:cat>
          <c:val>
            <c:numRef>
              <c:f>'GRAPHIQUES ANN (données)'!$AF$3:$AF$13</c:f>
              <c:numCache>
                <c:formatCode>0.0</c:formatCode>
                <c:ptCount val="11"/>
                <c:pt idx="0">
                  <c:v>6.6241413150147199</c:v>
                </c:pt>
                <c:pt idx="1">
                  <c:v>8.1454210768522763</c:v>
                </c:pt>
                <c:pt idx="2">
                  <c:v>7.4042553191489446</c:v>
                </c:pt>
                <c:pt idx="3">
                  <c:v>2.6148969889064899</c:v>
                </c:pt>
                <c:pt idx="4">
                  <c:v>4.9806949806949774</c:v>
                </c:pt>
                <c:pt idx="5">
                  <c:v>2.7951452739977789</c:v>
                </c:pt>
                <c:pt idx="6">
                  <c:v>4.7584973166368671</c:v>
                </c:pt>
                <c:pt idx="7">
                  <c:v>-0.30737704918032405</c:v>
                </c:pt>
                <c:pt idx="8">
                  <c:v>-4.1109969167523079</c:v>
                </c:pt>
                <c:pt idx="9">
                  <c:v>3.2154340836012762</c:v>
                </c:pt>
                <c:pt idx="10">
                  <c:v>-5.0882658359293842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2011</c:v>
                </c:pt>
                <c:pt idx="1">
                  <c:v>T4 2012</c:v>
                </c:pt>
                <c:pt idx="2">
                  <c:v>T4 2013</c:v>
                </c:pt>
                <c:pt idx="3">
                  <c:v>T4 2014</c:v>
                </c:pt>
                <c:pt idx="4">
                  <c:v>T4 2015</c:v>
                </c:pt>
                <c:pt idx="5">
                  <c:v>T4 2016</c:v>
                </c:pt>
                <c:pt idx="6">
                  <c:v>T4 2017</c:v>
                </c:pt>
                <c:pt idx="7">
                  <c:v>T4 2018</c:v>
                </c:pt>
                <c:pt idx="8">
                  <c:v>T4 2019</c:v>
                </c:pt>
                <c:pt idx="9">
                  <c:v>T4 2020</c:v>
                </c:pt>
                <c:pt idx="10">
                  <c:v>T4 2021</c:v>
                </c:pt>
              </c:strCache>
            </c:strRef>
          </c:cat>
          <c:val>
            <c:numRef>
              <c:f>'GRAPHIQUES ANN (données)'!$AM$3:$AM$13</c:f>
              <c:numCache>
                <c:formatCode>0.0</c:formatCode>
                <c:ptCount val="11"/>
                <c:pt idx="0">
                  <c:v>21.416803953871486</c:v>
                </c:pt>
                <c:pt idx="1">
                  <c:v>16.689280868385346</c:v>
                </c:pt>
                <c:pt idx="2">
                  <c:v>14.534883720930235</c:v>
                </c:pt>
                <c:pt idx="3">
                  <c:v>10.761421319796938</c:v>
                </c:pt>
                <c:pt idx="4">
                  <c:v>11.549037580201649</c:v>
                </c:pt>
                <c:pt idx="5">
                  <c:v>5.6696795398521127</c:v>
                </c:pt>
                <c:pt idx="6">
                  <c:v>8.9424572317262871</c:v>
                </c:pt>
                <c:pt idx="7">
                  <c:v>2.3554603854389677</c:v>
                </c:pt>
                <c:pt idx="8">
                  <c:v>0</c:v>
                </c:pt>
                <c:pt idx="9">
                  <c:v>3.2078103207810349</c:v>
                </c:pt>
                <c:pt idx="10">
                  <c:v>-1.1486486486486314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240896"/>
        <c:axId val="134306816"/>
      </c:barChart>
      <c:catAx>
        <c:axId val="1342408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343068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4306816"/>
        <c:scaling>
          <c:orientation val="minMax"/>
          <c:max val="25"/>
          <c:min val="-1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34240896"/>
        <c:crosses val="autoZero"/>
        <c:crossBetween val="between"/>
        <c:majorUnit val="5"/>
      </c:valAx>
    </c:plotArea>
    <c:legend>
      <c:legendPos val="t"/>
      <c:layout>
        <c:manualLayout>
          <c:xMode val="edge"/>
          <c:yMode val="edge"/>
          <c:x val="0.2523390223430193"/>
          <c:y val="0.19161676646706588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trim'!$A$37:$B$57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</c:lvl>
              </c:multiLvlStrCache>
            </c:multiLvlStrRef>
          </c:cat>
          <c:val>
            <c:numRef>
              <c:f>dep04_trim!$BS$95:$BS$115</c:f>
              <c:numCache>
                <c:formatCode>#,##0.0</c:formatCode>
                <c:ptCount val="21"/>
                <c:pt idx="0">
                  <c:v>1.5648854961831882</c:v>
                </c:pt>
                <c:pt idx="1">
                  <c:v>0.48853814355505065</c:v>
                </c:pt>
                <c:pt idx="2">
                  <c:v>0.2243829468960401</c:v>
                </c:pt>
                <c:pt idx="3">
                  <c:v>0.44776119402984982</c:v>
                </c:pt>
                <c:pt idx="4">
                  <c:v>-0.96582466567609604</c:v>
                </c:pt>
                <c:pt idx="5">
                  <c:v>-1.8004501125281291</c:v>
                </c:pt>
                <c:pt idx="6">
                  <c:v>-0.80213903743315829</c:v>
                </c:pt>
                <c:pt idx="7">
                  <c:v>-1.5017327685791337</c:v>
                </c:pt>
                <c:pt idx="8">
                  <c:v>-0.62548866301797013</c:v>
                </c:pt>
                <c:pt idx="9">
                  <c:v>-3.933910306845867E-2</c:v>
                </c:pt>
                <c:pt idx="10">
                  <c:v>-0.90515545060998459</c:v>
                </c:pt>
                <c:pt idx="11">
                  <c:v>-3.6536934074662519</c:v>
                </c:pt>
                <c:pt idx="12">
                  <c:v>0.74196207749381848</c:v>
                </c:pt>
                <c:pt idx="13">
                  <c:v>8.2651391162029455</c:v>
                </c:pt>
                <c:pt idx="14">
                  <c:v>-5.5933484504913196</c:v>
                </c:pt>
                <c:pt idx="15">
                  <c:v>-4.443554843875086</c:v>
                </c:pt>
                <c:pt idx="16">
                  <c:v>1.3405948889819719</c:v>
                </c:pt>
                <c:pt idx="17">
                  <c:v>0.12401818933442943</c:v>
                </c:pt>
                <c:pt idx="18">
                  <c:v>-2.2295623451692781</c:v>
                </c:pt>
                <c:pt idx="19">
                  <c:v>-3.0405405405405372</c:v>
                </c:pt>
                <c:pt idx="20">
                  <c:v>0.95818815331010221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trim'!$A$37:$B$57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</c:lvl>
              </c:multiLvlStrCache>
            </c:multiLvlStrRef>
          </c:cat>
          <c:val>
            <c:numRef>
              <c:f>dep04_trim!$BT$95:$BT$115</c:f>
              <c:numCache>
                <c:formatCode>#,##0.0</c:formatCode>
                <c:ptCount val="21"/>
                <c:pt idx="0">
                  <c:v>1.112185686653766</c:v>
                </c:pt>
                <c:pt idx="1">
                  <c:v>3.0129124820659881</c:v>
                </c:pt>
                <c:pt idx="2">
                  <c:v>3.4354688950789303</c:v>
                </c:pt>
                <c:pt idx="3">
                  <c:v>0.94254937163376074</c:v>
                </c:pt>
                <c:pt idx="4">
                  <c:v>2.2676745220097771</c:v>
                </c:pt>
                <c:pt idx="5">
                  <c:v>2.6521739130434652</c:v>
                </c:pt>
                <c:pt idx="6">
                  <c:v>1.101228293096157</c:v>
                </c:pt>
                <c:pt idx="7">
                  <c:v>1.1730205278592365</c:v>
                </c:pt>
                <c:pt idx="8">
                  <c:v>0.1242236024844745</c:v>
                </c:pt>
                <c:pt idx="9">
                  <c:v>0.82712985938793171</c:v>
                </c:pt>
                <c:pt idx="10">
                  <c:v>-0.65627563576703407</c:v>
                </c:pt>
                <c:pt idx="11">
                  <c:v>-1.6928158546655636</c:v>
                </c:pt>
                <c:pt idx="12">
                  <c:v>-0.58798824023520435</c:v>
                </c:pt>
                <c:pt idx="13">
                  <c:v>5.4499366286438589</c:v>
                </c:pt>
                <c:pt idx="14">
                  <c:v>2.2435897435897356</c:v>
                </c:pt>
                <c:pt idx="15">
                  <c:v>0.97962382445142548</c:v>
                </c:pt>
                <c:pt idx="16">
                  <c:v>1.9014357780364755</c:v>
                </c:pt>
                <c:pt idx="17">
                  <c:v>-0.34272658035033876</c:v>
                </c:pt>
                <c:pt idx="18">
                  <c:v>-2.9423003439052464</c:v>
                </c:pt>
                <c:pt idx="19">
                  <c:v>-3.582677165354331</c:v>
                </c:pt>
                <c:pt idx="20">
                  <c:v>-3.3483054307880677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836736"/>
        <c:axId val="194842624"/>
      </c:barChart>
      <c:catAx>
        <c:axId val="1948367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9484262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94842624"/>
        <c:scaling>
          <c:orientation val="minMax"/>
          <c:max val="10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9483673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362178077994056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51516536480844088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2011</c:v>
                </c:pt>
                <c:pt idx="1">
                  <c:v>T4 2012</c:v>
                </c:pt>
                <c:pt idx="2">
                  <c:v>T4 2013</c:v>
                </c:pt>
                <c:pt idx="3">
                  <c:v>T4 2014</c:v>
                </c:pt>
                <c:pt idx="4">
                  <c:v>T4 2015</c:v>
                </c:pt>
                <c:pt idx="5">
                  <c:v>T4 2016</c:v>
                </c:pt>
                <c:pt idx="6">
                  <c:v>T4 2017</c:v>
                </c:pt>
                <c:pt idx="7">
                  <c:v>T4 2018</c:v>
                </c:pt>
                <c:pt idx="8">
                  <c:v>T4 2019</c:v>
                </c:pt>
                <c:pt idx="9">
                  <c:v>T4 2020</c:v>
                </c:pt>
                <c:pt idx="10">
                  <c:v>T4 2021</c:v>
                </c:pt>
              </c:strCache>
            </c:strRef>
          </c:cat>
          <c:val>
            <c:numRef>
              <c:f>'GRAPHIQUES ANN (données)'!$AT$3:$AT$13</c:f>
              <c:numCache>
                <c:formatCode>0.0</c:formatCode>
                <c:ptCount val="11"/>
                <c:pt idx="0">
                  <c:v>11.022840119165833</c:v>
                </c:pt>
                <c:pt idx="1">
                  <c:v>7.0214669051878342</c:v>
                </c:pt>
                <c:pt idx="2">
                  <c:v>4.5549519431675733</c:v>
                </c:pt>
                <c:pt idx="3">
                  <c:v>-0.27977617905675656</c:v>
                </c:pt>
                <c:pt idx="4">
                  <c:v>0.96192384769540062</c:v>
                </c:pt>
                <c:pt idx="5">
                  <c:v>4.0095275903136329</c:v>
                </c:pt>
                <c:pt idx="6">
                  <c:v>2.7480916030534264</c:v>
                </c:pt>
                <c:pt idx="7">
                  <c:v>-4.9777117384844143</c:v>
                </c:pt>
                <c:pt idx="8">
                  <c:v>-5.1602814698983419</c:v>
                </c:pt>
                <c:pt idx="9">
                  <c:v>-1.607584501236603</c:v>
                </c:pt>
                <c:pt idx="10">
                  <c:v>-3.8123167155425297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2011</c:v>
                </c:pt>
                <c:pt idx="1">
                  <c:v>T4 2012</c:v>
                </c:pt>
                <c:pt idx="2">
                  <c:v>T4 2013</c:v>
                </c:pt>
                <c:pt idx="3">
                  <c:v>T4 2014</c:v>
                </c:pt>
                <c:pt idx="4">
                  <c:v>T4 2015</c:v>
                </c:pt>
                <c:pt idx="5">
                  <c:v>T4 2016</c:v>
                </c:pt>
                <c:pt idx="6">
                  <c:v>T4 2017</c:v>
                </c:pt>
                <c:pt idx="7">
                  <c:v>T4 2018</c:v>
                </c:pt>
                <c:pt idx="8">
                  <c:v>T4 2019</c:v>
                </c:pt>
                <c:pt idx="9">
                  <c:v>T4 2020</c:v>
                </c:pt>
                <c:pt idx="10">
                  <c:v>T4 2021</c:v>
                </c:pt>
              </c:strCache>
            </c:strRef>
          </c:cat>
          <c:val>
            <c:numRef>
              <c:f>'GRAPHIQUES ANN (données)'!$BA$3:$BA$13</c:f>
              <c:numCache>
                <c:formatCode>0.0</c:formatCode>
                <c:ptCount val="11"/>
                <c:pt idx="0">
                  <c:v>9.5406360424028058</c:v>
                </c:pt>
                <c:pt idx="1">
                  <c:v>18.548387096774199</c:v>
                </c:pt>
                <c:pt idx="2">
                  <c:v>12.721088435374138</c:v>
                </c:pt>
                <c:pt idx="3">
                  <c:v>10.62160531080265</c:v>
                </c:pt>
                <c:pt idx="4">
                  <c:v>11.347517730496449</c:v>
                </c:pt>
                <c:pt idx="5">
                  <c:v>1.3228809407153319</c:v>
                </c:pt>
                <c:pt idx="6">
                  <c:v>8.7524177949710023</c:v>
                </c:pt>
                <c:pt idx="7">
                  <c:v>7.3810582481102616</c:v>
                </c:pt>
                <c:pt idx="8">
                  <c:v>-1.4078674948240111</c:v>
                </c:pt>
                <c:pt idx="9">
                  <c:v>8.2318353632927277</c:v>
                </c:pt>
                <c:pt idx="10">
                  <c:v>-4.9670159099728384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129536"/>
        <c:axId val="174131072"/>
      </c:barChart>
      <c:catAx>
        <c:axId val="1741295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741310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4131072"/>
        <c:scaling>
          <c:orientation val="minMax"/>
          <c:max val="21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4129536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362178077994056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/>
              <a:t>Evolution du nombre de bénéficiaires* des principales prestations sociales</a:t>
            </a:r>
            <a:r>
              <a:rPr lang="fr-FR" sz="1500" baseline="0"/>
              <a:t> dans les Alpes-de-Haute-Provence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251431514693236E-2"/>
          <c:y val="0.25748528475360699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</c:numCache>
            </c:numRef>
          </c:cat>
          <c:val>
            <c:numRef>
              <c:f>RSA!$AR$40:$AR$62</c:f>
              <c:numCache>
                <c:formatCode>0.0</c:formatCode>
                <c:ptCount val="23"/>
                <c:pt idx="0">
                  <c:v>100</c:v>
                </c:pt>
                <c:pt idx="1">
                  <c:v>101.83066361556064</c:v>
                </c:pt>
                <c:pt idx="2">
                  <c:v>103.4324942791762</c:v>
                </c:pt>
                <c:pt idx="3">
                  <c:v>104.57665903890161</c:v>
                </c:pt>
                <c:pt idx="4">
                  <c:v>105.49199084668193</c:v>
                </c:pt>
                <c:pt idx="5">
                  <c:v>106.40732265446225</c:v>
                </c:pt>
                <c:pt idx="6">
                  <c:v>107.78032036613271</c:v>
                </c:pt>
                <c:pt idx="7">
                  <c:v>107.78032036613271</c:v>
                </c:pt>
                <c:pt idx="8">
                  <c:v>108.00915331807781</c:v>
                </c:pt>
                <c:pt idx="9">
                  <c:v>108.92448512585813</c:v>
                </c:pt>
                <c:pt idx="10">
                  <c:v>108.69565217391303</c:v>
                </c:pt>
                <c:pt idx="11">
                  <c:v>108.23798627002287</c:v>
                </c:pt>
                <c:pt idx="12">
                  <c:v>108.23798627002287</c:v>
                </c:pt>
                <c:pt idx="13">
                  <c:v>107.32265446224257</c:v>
                </c:pt>
                <c:pt idx="14">
                  <c:v>106.40732265446225</c:v>
                </c:pt>
                <c:pt idx="15">
                  <c:v>104.80549199084668</c:v>
                </c:pt>
                <c:pt idx="16">
                  <c:v>102.2883295194508</c:v>
                </c:pt>
                <c:pt idx="17">
                  <c:v>102.51716247139588</c:v>
                </c:pt>
                <c:pt idx="18">
                  <c:v>101.83066361556064</c:v>
                </c:pt>
                <c:pt idx="19">
                  <c:v>100.68649885583525</c:v>
                </c:pt>
                <c:pt idx="20">
                  <c:v>100.45766590389016</c:v>
                </c:pt>
                <c:pt idx="21">
                  <c:v>100.68649885583525</c:v>
                </c:pt>
                <c:pt idx="22">
                  <c:v>99.54233409610984</c:v>
                </c:pt>
              </c:numCache>
            </c:numRef>
          </c:val>
          <c:smooth val="0"/>
        </c:ser>
        <c:ser>
          <c:idx val="0"/>
          <c:order val="1"/>
          <c:tx>
            <c:v>ASS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</c:numCache>
            </c:numRef>
          </c:cat>
          <c:val>
            <c:numRef>
              <c:f>ASS!$AR$40:$AR$62</c:f>
              <c:numCache>
                <c:formatCode>0.0</c:formatCode>
                <c:ptCount val="2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97.872340425531917</c:v>
                </c:pt>
                <c:pt idx="4">
                  <c:v>108.51063829787233</c:v>
                </c:pt>
                <c:pt idx="5">
                  <c:v>110.63829787234043</c:v>
                </c:pt>
                <c:pt idx="6">
                  <c:v>110.63829787234043</c:v>
                </c:pt>
                <c:pt idx="7">
                  <c:v>111.70212765957446</c:v>
                </c:pt>
                <c:pt idx="8">
                  <c:v>107.44680851063831</c:v>
                </c:pt>
                <c:pt idx="9">
                  <c:v>104.25531914893618</c:v>
                </c:pt>
                <c:pt idx="10">
                  <c:v>100</c:v>
                </c:pt>
                <c:pt idx="11">
                  <c:v>97.872340425531917</c:v>
                </c:pt>
                <c:pt idx="12">
                  <c:v>93.61702127659575</c:v>
                </c:pt>
                <c:pt idx="13">
                  <c:v>90.425531914893625</c:v>
                </c:pt>
                <c:pt idx="14">
                  <c:v>88.297872340425528</c:v>
                </c:pt>
                <c:pt idx="15">
                  <c:v>85.106382978723403</c:v>
                </c:pt>
                <c:pt idx="16">
                  <c:v>84.042553191489361</c:v>
                </c:pt>
                <c:pt idx="17">
                  <c:v>102.12765957446808</c:v>
                </c:pt>
                <c:pt idx="18">
                  <c:v>102.12765957446808</c:v>
                </c:pt>
                <c:pt idx="19">
                  <c:v>100</c:v>
                </c:pt>
                <c:pt idx="20">
                  <c:v>94.680851063829792</c:v>
                </c:pt>
                <c:pt idx="21">
                  <c:v>92.553191489361694</c:v>
                </c:pt>
                <c:pt idx="22">
                  <c:v>91.489361702127653</c:v>
                </c:pt>
              </c:numCache>
            </c:numRef>
          </c:val>
          <c:smooth val="0"/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</c:numCache>
            </c:numRef>
          </c:cat>
          <c:val>
            <c:numRef>
              <c:f>AAH!$AR$40:$AR$62</c:f>
              <c:numCache>
                <c:formatCode>0.0</c:formatCode>
                <c:ptCount val="23"/>
                <c:pt idx="0">
                  <c:v>100</c:v>
                </c:pt>
                <c:pt idx="1">
                  <c:v>100.3058103975535</c:v>
                </c:pt>
                <c:pt idx="2">
                  <c:v>100.3058103975535</c:v>
                </c:pt>
                <c:pt idx="3">
                  <c:v>100.91743119266054</c:v>
                </c:pt>
                <c:pt idx="4">
                  <c:v>101.22324159021407</c:v>
                </c:pt>
                <c:pt idx="5">
                  <c:v>101.52905198776759</c:v>
                </c:pt>
                <c:pt idx="6">
                  <c:v>102.14067278287462</c:v>
                </c:pt>
                <c:pt idx="7">
                  <c:v>102.14067278287462</c:v>
                </c:pt>
                <c:pt idx="8">
                  <c:v>102.14067278287462</c:v>
                </c:pt>
                <c:pt idx="9">
                  <c:v>101.83486238532109</c:v>
                </c:pt>
                <c:pt idx="10">
                  <c:v>102.14067278287462</c:v>
                </c:pt>
                <c:pt idx="11">
                  <c:v>100.91743119266054</c:v>
                </c:pt>
                <c:pt idx="12">
                  <c:v>101.22324159021407</c:v>
                </c:pt>
                <c:pt idx="13">
                  <c:v>101.22324159021407</c:v>
                </c:pt>
                <c:pt idx="14">
                  <c:v>101.52905198776759</c:v>
                </c:pt>
                <c:pt idx="15">
                  <c:v>101.83486238532109</c:v>
                </c:pt>
                <c:pt idx="16">
                  <c:v>102.44648318042813</c:v>
                </c:pt>
                <c:pt idx="17">
                  <c:v>102.75229357798166</c:v>
                </c:pt>
                <c:pt idx="18">
                  <c:v>103.05810397553516</c:v>
                </c:pt>
                <c:pt idx="19">
                  <c:v>102.14067278287462</c:v>
                </c:pt>
                <c:pt idx="20">
                  <c:v>100.61162079510704</c:v>
                </c:pt>
                <c:pt idx="21">
                  <c:v>102.14067278287462</c:v>
                </c:pt>
                <c:pt idx="22">
                  <c:v>102.75229357798166</c:v>
                </c:pt>
              </c:numCache>
            </c:numRef>
          </c:val>
          <c:smooth val="0"/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</c:numCache>
            </c:numRef>
          </c:cat>
          <c:val>
            <c:numRef>
              <c:f>PA!$AR$40:$AR$62</c:f>
              <c:numCache>
                <c:formatCode>0.0</c:formatCode>
                <c:ptCount val="23"/>
                <c:pt idx="0">
                  <c:v>100</c:v>
                </c:pt>
                <c:pt idx="1">
                  <c:v>99.663016006739682</c:v>
                </c:pt>
                <c:pt idx="2">
                  <c:v>99.831508003369834</c:v>
                </c:pt>
                <c:pt idx="3">
                  <c:v>100.08424599831507</c:v>
                </c:pt>
                <c:pt idx="4">
                  <c:v>100</c:v>
                </c:pt>
                <c:pt idx="5">
                  <c:v>97.809604043807923</c:v>
                </c:pt>
                <c:pt idx="6">
                  <c:v>97.72535804549284</c:v>
                </c:pt>
                <c:pt idx="7">
                  <c:v>98.567818028643643</c:v>
                </c:pt>
                <c:pt idx="8">
                  <c:v>100.16849199663017</c:v>
                </c:pt>
                <c:pt idx="9">
                  <c:v>102.44313395113731</c:v>
                </c:pt>
                <c:pt idx="10">
                  <c:v>103.87531592249368</c:v>
                </c:pt>
                <c:pt idx="11">
                  <c:v>102.5273799494524</c:v>
                </c:pt>
                <c:pt idx="12">
                  <c:v>101.17944397641112</c:v>
                </c:pt>
                <c:pt idx="13">
                  <c:v>99.663016006739682</c:v>
                </c:pt>
                <c:pt idx="14">
                  <c:v>98.146588037068241</c:v>
                </c:pt>
                <c:pt idx="15">
                  <c:v>98.48357203032856</c:v>
                </c:pt>
                <c:pt idx="16">
                  <c:v>98.820556023588878</c:v>
                </c:pt>
                <c:pt idx="17">
                  <c:v>98.820556023588878</c:v>
                </c:pt>
                <c:pt idx="18">
                  <c:v>100.08424599831507</c:v>
                </c:pt>
                <c:pt idx="19">
                  <c:v>102.35888795282224</c:v>
                </c:pt>
                <c:pt idx="20">
                  <c:v>102.69587194608256</c:v>
                </c:pt>
                <c:pt idx="21">
                  <c:v>104.38079191238417</c:v>
                </c:pt>
                <c:pt idx="22">
                  <c:v>104.46503791069924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996096"/>
        <c:axId val="194997632"/>
      </c:lineChart>
      <c:dateAx>
        <c:axId val="1949960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crossAx val="194997632"/>
        <c:crossesAt val="100"/>
        <c:auto val="1"/>
        <c:lblOffset val="100"/>
        <c:baseTimeUnit val="months"/>
      </c:dateAx>
      <c:valAx>
        <c:axId val="194997632"/>
        <c:scaling>
          <c:orientation val="minMax"/>
          <c:max val="112"/>
          <c:min val="8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94996096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860508090694265"/>
          <c:y val="0.77852754586581197"/>
          <c:w val="0.38762692046671737"/>
          <c:h val="6.057927432437779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Graph3'!$G$10:$G$53</c:f>
              <c:numCache>
                <c:formatCode>#,##0</c:formatCode>
                <c:ptCount val="44"/>
                <c:pt idx="0">
                  <c:v>-717.98105426817347</c:v>
                </c:pt>
                <c:pt idx="1">
                  <c:v>327.68145582174475</c:v>
                </c:pt>
                <c:pt idx="2">
                  <c:v>-490.10731323179061</c:v>
                </c:pt>
                <c:pt idx="3">
                  <c:v>479.21712044611195</c:v>
                </c:pt>
                <c:pt idx="4">
                  <c:v>354.36713104401861</c:v>
                </c:pt>
                <c:pt idx="5">
                  <c:v>93.33388832314813</c:v>
                </c:pt>
                <c:pt idx="6">
                  <c:v>-211.87762726223445</c:v>
                </c:pt>
                <c:pt idx="7">
                  <c:v>409.3546407949616</c:v>
                </c:pt>
                <c:pt idx="8">
                  <c:v>288.16364479894401</c:v>
                </c:pt>
                <c:pt idx="9">
                  <c:v>-103.42622356989887</c:v>
                </c:pt>
                <c:pt idx="10">
                  <c:v>-161.1753568633867</c:v>
                </c:pt>
                <c:pt idx="11">
                  <c:v>-161.01890088136861</c:v>
                </c:pt>
                <c:pt idx="12">
                  <c:v>238.50759774605103</c:v>
                </c:pt>
                <c:pt idx="13">
                  <c:v>-12.044942474312847</c:v>
                </c:pt>
                <c:pt idx="14">
                  <c:v>147.60203960882063</c:v>
                </c:pt>
                <c:pt idx="15">
                  <c:v>-125.4114224245568</c:v>
                </c:pt>
                <c:pt idx="16">
                  <c:v>-59.836282947078871</c:v>
                </c:pt>
                <c:pt idx="17">
                  <c:v>-100.35080543865479</c:v>
                </c:pt>
                <c:pt idx="18">
                  <c:v>-299.02566520118853</c:v>
                </c:pt>
                <c:pt idx="19">
                  <c:v>-40.158376612031134</c:v>
                </c:pt>
                <c:pt idx="20">
                  <c:v>122.72402145977685</c:v>
                </c:pt>
                <c:pt idx="21">
                  <c:v>245.13513878461526</c:v>
                </c:pt>
                <c:pt idx="22">
                  <c:v>27.736836378076987</c:v>
                </c:pt>
                <c:pt idx="23">
                  <c:v>-187.88972488239233</c:v>
                </c:pt>
                <c:pt idx="24">
                  <c:v>-50.891013625390769</c:v>
                </c:pt>
                <c:pt idx="25">
                  <c:v>72.635012611099228</c:v>
                </c:pt>
                <c:pt idx="26">
                  <c:v>-256.24724192684516</c:v>
                </c:pt>
                <c:pt idx="27">
                  <c:v>368.30355486189364</c:v>
                </c:pt>
                <c:pt idx="28">
                  <c:v>222.419422903542</c:v>
                </c:pt>
                <c:pt idx="29">
                  <c:v>-75.343415608156647</c:v>
                </c:pt>
                <c:pt idx="30">
                  <c:v>-51.197348798021267</c:v>
                </c:pt>
                <c:pt idx="31">
                  <c:v>87.975261094274174</c:v>
                </c:pt>
                <c:pt idx="32">
                  <c:v>199.86231574763224</c:v>
                </c:pt>
                <c:pt idx="33">
                  <c:v>209.28819838721392</c:v>
                </c:pt>
                <c:pt idx="34">
                  <c:v>-154.84716050106363</c:v>
                </c:pt>
                <c:pt idx="35">
                  <c:v>334.44221365702833</c:v>
                </c:pt>
                <c:pt idx="36">
                  <c:v>-634.19331480097753</c:v>
                </c:pt>
                <c:pt idx="37">
                  <c:v>-1047.6567877217531</c:v>
                </c:pt>
                <c:pt idx="38">
                  <c:v>1190.3437783481131</c:v>
                </c:pt>
                <c:pt idx="39">
                  <c:v>-521.8760030142148</c:v>
                </c:pt>
                <c:pt idx="40">
                  <c:v>326.50609429786709</c:v>
                </c:pt>
                <c:pt idx="41">
                  <c:v>1517.8605836147035</c:v>
                </c:pt>
                <c:pt idx="42">
                  <c:v>-190.55783895852073</c:v>
                </c:pt>
                <c:pt idx="43">
                  <c:v>455.8024023961043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Graph3'!$H$10:$H$53</c:f>
              <c:numCache>
                <c:formatCode>#,##0</c:formatCode>
                <c:ptCount val="44"/>
                <c:pt idx="0">
                  <c:v>-417.11182028963435</c:v>
                </c:pt>
                <c:pt idx="1">
                  <c:v>-34.538744585934865</c:v>
                </c:pt>
                <c:pt idx="2">
                  <c:v>18.751737055887361</c:v>
                </c:pt>
                <c:pt idx="3">
                  <c:v>425.60686120657306</c:v>
                </c:pt>
                <c:pt idx="4">
                  <c:v>-50.759984612769586</c:v>
                </c:pt>
                <c:pt idx="5">
                  <c:v>159.36444426432081</c:v>
                </c:pt>
                <c:pt idx="6">
                  <c:v>-283.0597605911571</c:v>
                </c:pt>
                <c:pt idx="7">
                  <c:v>-298.71501580111976</c:v>
                </c:pt>
                <c:pt idx="8">
                  <c:v>267.96164772027282</c:v>
                </c:pt>
                <c:pt idx="9">
                  <c:v>182.37898981534545</c:v>
                </c:pt>
                <c:pt idx="10">
                  <c:v>145.185116133463</c:v>
                </c:pt>
                <c:pt idx="11">
                  <c:v>-56.215514298643939</c:v>
                </c:pt>
                <c:pt idx="12">
                  <c:v>67.928426465698976</c:v>
                </c:pt>
                <c:pt idx="13">
                  <c:v>-227.82448058435966</c:v>
                </c:pt>
                <c:pt idx="14">
                  <c:v>-286.43577569267063</c:v>
                </c:pt>
                <c:pt idx="15">
                  <c:v>329.14621068046472</c:v>
                </c:pt>
                <c:pt idx="16">
                  <c:v>-100.87434930240443</c:v>
                </c:pt>
                <c:pt idx="17">
                  <c:v>222.76838164781111</c:v>
                </c:pt>
                <c:pt idx="18">
                  <c:v>215.0238743202849</c:v>
                </c:pt>
                <c:pt idx="19">
                  <c:v>229.27543306475854</c:v>
                </c:pt>
                <c:pt idx="20">
                  <c:v>-10.331914381592469</c:v>
                </c:pt>
                <c:pt idx="21">
                  <c:v>547.26103708694882</c:v>
                </c:pt>
                <c:pt idx="22">
                  <c:v>94.687680126917712</c:v>
                </c:pt>
                <c:pt idx="23">
                  <c:v>978.34157122447914</c:v>
                </c:pt>
                <c:pt idx="24">
                  <c:v>-889.59594944205128</c:v>
                </c:pt>
                <c:pt idx="25">
                  <c:v>-121.5663642844097</c:v>
                </c:pt>
                <c:pt idx="26">
                  <c:v>94.260900130743266</c:v>
                </c:pt>
                <c:pt idx="27">
                  <c:v>-218.67578526285706</c:v>
                </c:pt>
                <c:pt idx="28">
                  <c:v>-19.64525744397497</c:v>
                </c:pt>
                <c:pt idx="29">
                  <c:v>-318.38197798284</c:v>
                </c:pt>
                <c:pt idx="30">
                  <c:v>405.00161844321246</c:v>
                </c:pt>
                <c:pt idx="31">
                  <c:v>15.705367057799776</c:v>
                </c:pt>
                <c:pt idx="32">
                  <c:v>3.7181016088270553</c:v>
                </c:pt>
                <c:pt idx="33">
                  <c:v>-189.63288586580165</c:v>
                </c:pt>
                <c:pt idx="34">
                  <c:v>-94.250896595061477</c:v>
                </c:pt>
                <c:pt idx="35">
                  <c:v>228.39386524364363</c:v>
                </c:pt>
                <c:pt idx="36">
                  <c:v>-1565.7868431263455</c:v>
                </c:pt>
                <c:pt idx="37">
                  <c:v>648.32183489057661</c:v>
                </c:pt>
                <c:pt idx="38">
                  <c:v>758.00780242863493</c:v>
                </c:pt>
                <c:pt idx="39">
                  <c:v>387.01794700549635</c:v>
                </c:pt>
                <c:pt idx="40">
                  <c:v>233.03877756694419</c:v>
                </c:pt>
                <c:pt idx="41">
                  <c:v>-173.38096212954724</c:v>
                </c:pt>
                <c:pt idx="42">
                  <c:v>213.16170284203918</c:v>
                </c:pt>
                <c:pt idx="43">
                  <c:v>219.89385558587401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9716864"/>
        <c:axId val="179718400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Graph3'!$F$10:$F$53</c:f>
              <c:numCache>
                <c:formatCode>#,##0</c:formatCode>
                <c:ptCount val="44"/>
                <c:pt idx="0">
                  <c:v>-1135.0928745578058</c:v>
                </c:pt>
                <c:pt idx="1">
                  <c:v>293.14271123580693</c:v>
                </c:pt>
                <c:pt idx="2">
                  <c:v>-471.3555761759053</c:v>
                </c:pt>
                <c:pt idx="3">
                  <c:v>904.82398165268387</c:v>
                </c:pt>
                <c:pt idx="4">
                  <c:v>303.60714643125539</c:v>
                </c:pt>
                <c:pt idx="5">
                  <c:v>252.69833258746803</c:v>
                </c:pt>
                <c:pt idx="6">
                  <c:v>-494.93738785339519</c:v>
                </c:pt>
                <c:pt idx="7">
                  <c:v>110.6396249938407</c:v>
                </c:pt>
                <c:pt idx="8">
                  <c:v>556.1252925192166</c:v>
                </c:pt>
                <c:pt idx="9">
                  <c:v>78.952766245449311</c:v>
                </c:pt>
                <c:pt idx="10">
                  <c:v>-15.990240729923244</c:v>
                </c:pt>
                <c:pt idx="11">
                  <c:v>-217.23441518001346</c:v>
                </c:pt>
                <c:pt idx="12">
                  <c:v>306.43602421174728</c:v>
                </c:pt>
                <c:pt idx="13">
                  <c:v>-239.86942305866978</c:v>
                </c:pt>
                <c:pt idx="14">
                  <c:v>-138.83373608384863</c:v>
                </c:pt>
                <c:pt idx="15">
                  <c:v>203.73478825590428</c:v>
                </c:pt>
                <c:pt idx="16">
                  <c:v>-160.71063224948011</c:v>
                </c:pt>
                <c:pt idx="17">
                  <c:v>122.4175762091545</c:v>
                </c:pt>
                <c:pt idx="18">
                  <c:v>-84.001790880902263</c:v>
                </c:pt>
                <c:pt idx="19">
                  <c:v>189.11705645272741</c:v>
                </c:pt>
                <c:pt idx="20">
                  <c:v>112.39210707818711</c:v>
                </c:pt>
                <c:pt idx="21">
                  <c:v>792.39617587155954</c:v>
                </c:pt>
                <c:pt idx="22">
                  <c:v>122.42451650499424</c:v>
                </c:pt>
                <c:pt idx="23">
                  <c:v>790.45184634208999</c:v>
                </c:pt>
                <c:pt idx="24">
                  <c:v>-940.48696306744387</c:v>
                </c:pt>
                <c:pt idx="25">
                  <c:v>-48.931351673309109</c:v>
                </c:pt>
                <c:pt idx="26">
                  <c:v>-161.98634179610235</c:v>
                </c:pt>
                <c:pt idx="27">
                  <c:v>149.62776959903567</c:v>
                </c:pt>
                <c:pt idx="28">
                  <c:v>202.77416545956658</c:v>
                </c:pt>
                <c:pt idx="29">
                  <c:v>-393.72539359099756</c:v>
                </c:pt>
                <c:pt idx="30">
                  <c:v>353.80426964519575</c:v>
                </c:pt>
                <c:pt idx="31">
                  <c:v>103.6806281520694</c:v>
                </c:pt>
                <c:pt idx="32">
                  <c:v>203.58041735646111</c:v>
                </c:pt>
                <c:pt idx="33">
                  <c:v>19.65531252141227</c:v>
                </c:pt>
                <c:pt idx="34">
                  <c:v>-249.09805709612556</c:v>
                </c:pt>
                <c:pt idx="35">
                  <c:v>562.83607890067651</c:v>
                </c:pt>
                <c:pt idx="36">
                  <c:v>-2199.9801579273262</c:v>
                </c:pt>
                <c:pt idx="37">
                  <c:v>-399.33495283117372</c:v>
                </c:pt>
                <c:pt idx="38">
                  <c:v>1948.3515807767471</c:v>
                </c:pt>
                <c:pt idx="39">
                  <c:v>-134.85805600872118</c:v>
                </c:pt>
                <c:pt idx="40">
                  <c:v>559.54487186481128</c:v>
                </c:pt>
                <c:pt idx="41">
                  <c:v>1344.4796214851594</c:v>
                </c:pt>
                <c:pt idx="42">
                  <c:v>22.603863883516169</c:v>
                </c:pt>
                <c:pt idx="43">
                  <c:v>675.69625798198103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716864"/>
        <c:axId val="179718400"/>
      </c:lineChart>
      <c:catAx>
        <c:axId val="17971686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971840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9718400"/>
        <c:scaling>
          <c:orientation val="minMax"/>
          <c:max val="2000"/>
          <c:min val="-25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79716864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0314306822912012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2'!$T$8:$T$9</c:f>
              <c:strCache>
                <c:ptCount val="1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2'!$T$10:$T$53</c:f>
              <c:numCache>
                <c:formatCode>0.0</c:formatCode>
                <c:ptCount val="44"/>
                <c:pt idx="0">
                  <c:v>100</c:v>
                </c:pt>
                <c:pt idx="1">
                  <c:v>101.21426490021308</c:v>
                </c:pt>
                <c:pt idx="2">
                  <c:v>100.51847427209157</c:v>
                </c:pt>
                <c:pt idx="3">
                  <c:v>107.45256888025632</c:v>
                </c:pt>
                <c:pt idx="4">
                  <c:v>106.46300168119937</c:v>
                </c:pt>
                <c:pt idx="5">
                  <c:v>109.51722496315699</c:v>
                </c:pt>
                <c:pt idx="6">
                  <c:v>105.4426129565496</c:v>
                </c:pt>
                <c:pt idx="7">
                  <c:v>99.757337507545643</c:v>
                </c:pt>
                <c:pt idx="8">
                  <c:v>101.06030104874523</c:v>
                </c:pt>
                <c:pt idx="9">
                  <c:v>103.27823260697355</c:v>
                </c:pt>
                <c:pt idx="10">
                  <c:v>101.21848129765603</c:v>
                </c:pt>
                <c:pt idx="11">
                  <c:v>97.763721680829846</c:v>
                </c:pt>
                <c:pt idx="12">
                  <c:v>95.169513251609715</c:v>
                </c:pt>
                <c:pt idx="13">
                  <c:v>90.779768750589596</c:v>
                </c:pt>
                <c:pt idx="14">
                  <c:v>87.316011967348402</c:v>
                </c:pt>
                <c:pt idx="15">
                  <c:v>90.816708211819702</c:v>
                </c:pt>
                <c:pt idx="16">
                  <c:v>90.335507321666128</c:v>
                </c:pt>
                <c:pt idx="17">
                  <c:v>89.056944494140126</c:v>
                </c:pt>
                <c:pt idx="18">
                  <c:v>91.044869435379312</c:v>
                </c:pt>
                <c:pt idx="19">
                  <c:v>91.288968618850106</c:v>
                </c:pt>
                <c:pt idx="20">
                  <c:v>91.623841409085529</c:v>
                </c:pt>
                <c:pt idx="21">
                  <c:v>93.63159954588474</c:v>
                </c:pt>
                <c:pt idx="22">
                  <c:v>94.016435969141639</c:v>
                </c:pt>
                <c:pt idx="23">
                  <c:v>94.010457445941228</c:v>
                </c:pt>
                <c:pt idx="24">
                  <c:v>94.151531453415288</c:v>
                </c:pt>
                <c:pt idx="25">
                  <c:v>93.2321182911991</c:v>
                </c:pt>
                <c:pt idx="26">
                  <c:v>93.453870291432949</c:v>
                </c:pt>
                <c:pt idx="27">
                  <c:v>95.22543064379407</c:v>
                </c:pt>
                <c:pt idx="28">
                  <c:v>94.729643136173209</c:v>
                </c:pt>
                <c:pt idx="29">
                  <c:v>94.440788785426349</c:v>
                </c:pt>
                <c:pt idx="30">
                  <c:v>97.407455911155893</c:v>
                </c:pt>
                <c:pt idx="31">
                  <c:v>97.608176048643742</c:v>
                </c:pt>
                <c:pt idx="32">
                  <c:v>96.997551586177522</c:v>
                </c:pt>
                <c:pt idx="33">
                  <c:v>97.72040171446298</c:v>
                </c:pt>
                <c:pt idx="34">
                  <c:v>96.105293531811967</c:v>
                </c:pt>
                <c:pt idx="35">
                  <c:v>95.382019272796754</c:v>
                </c:pt>
                <c:pt idx="36">
                  <c:v>83.535086197116584</c:v>
                </c:pt>
                <c:pt idx="37">
                  <c:v>90.121176288642189</c:v>
                </c:pt>
                <c:pt idx="38">
                  <c:v>93.467564837158946</c:v>
                </c:pt>
                <c:pt idx="39">
                  <c:v>94.640629061478379</c:v>
                </c:pt>
                <c:pt idx="40">
                  <c:v>95.823226692607676</c:v>
                </c:pt>
                <c:pt idx="41">
                  <c:v>92.558445363451398</c:v>
                </c:pt>
                <c:pt idx="42">
                  <c:v>94.478197233295418</c:v>
                </c:pt>
                <c:pt idx="43">
                  <c:v>97.040416359659631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2'!$S$8:$S$9</c:f>
              <c:strCache>
                <c:ptCount val="1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2'!$S$10:$S$53</c:f>
              <c:numCache>
                <c:formatCode>0.0</c:formatCode>
                <c:ptCount val="44"/>
                <c:pt idx="0">
                  <c:v>100</c:v>
                </c:pt>
                <c:pt idx="1">
                  <c:v>99.532440241264609</c:v>
                </c:pt>
                <c:pt idx="2">
                  <c:v>99.552487083368206</c:v>
                </c:pt>
                <c:pt idx="3">
                  <c:v>100.78624765213608</c:v>
                </c:pt>
                <c:pt idx="4">
                  <c:v>100.00915043794652</c:v>
                </c:pt>
                <c:pt idx="5">
                  <c:v>100.31303264160142</c:v>
                </c:pt>
                <c:pt idx="6">
                  <c:v>101.16782833403933</c:v>
                </c:pt>
                <c:pt idx="7">
                  <c:v>101.26630990942584</c:v>
                </c:pt>
                <c:pt idx="8">
                  <c:v>102.91482560690517</c:v>
                </c:pt>
                <c:pt idx="9">
                  <c:v>102.99148896444339</c:v>
                </c:pt>
                <c:pt idx="10">
                  <c:v>104.81706494041907</c:v>
                </c:pt>
                <c:pt idx="11">
                  <c:v>103.28874497699012</c:v>
                </c:pt>
                <c:pt idx="12">
                  <c:v>103.93511483487885</c:v>
                </c:pt>
                <c:pt idx="13">
                  <c:v>102.77636038556084</c:v>
                </c:pt>
                <c:pt idx="14">
                  <c:v>99.270659080829006</c:v>
                </c:pt>
                <c:pt idx="15">
                  <c:v>101.93389905516028</c:v>
                </c:pt>
                <c:pt idx="16">
                  <c:v>101.46323741129667</c:v>
                </c:pt>
                <c:pt idx="17">
                  <c:v>103.08630698725634</c:v>
                </c:pt>
                <c:pt idx="18">
                  <c:v>103.15406139600869</c:v>
                </c:pt>
                <c:pt idx="19">
                  <c:v>106.92361435771929</c:v>
                </c:pt>
                <c:pt idx="20">
                  <c:v>103.85850304677913</c:v>
                </c:pt>
                <c:pt idx="21">
                  <c:v>106.84480302426354</c:v>
                </c:pt>
                <c:pt idx="22">
                  <c:v>107.70591730026497</c:v>
                </c:pt>
                <c:pt idx="23">
                  <c:v>121.87485806735585</c:v>
                </c:pt>
                <c:pt idx="24">
                  <c:v>107.36399083170039</c:v>
                </c:pt>
                <c:pt idx="25">
                  <c:v>108.40151237200797</c:v>
                </c:pt>
                <c:pt idx="26">
                  <c:v>108.82474658429928</c:v>
                </c:pt>
                <c:pt idx="27">
                  <c:v>108.15223360316367</c:v>
                </c:pt>
                <c:pt idx="28">
                  <c:v>108.35615422982707</c:v>
                </c:pt>
                <c:pt idx="29">
                  <c:v>107.28703081561449</c:v>
                </c:pt>
                <c:pt idx="30">
                  <c:v>108.45075729360147</c:v>
                </c:pt>
                <c:pt idx="31">
                  <c:v>107.61720334768732</c:v>
                </c:pt>
                <c:pt idx="32">
                  <c:v>107.23098870273287</c:v>
                </c:pt>
                <c:pt idx="33">
                  <c:v>107.49102688413741</c:v>
                </c:pt>
                <c:pt idx="34">
                  <c:v>106.41310148835031</c:v>
                </c:pt>
                <c:pt idx="35">
                  <c:v>107.5706391428304</c:v>
                </c:pt>
                <c:pt idx="36">
                  <c:v>101.09965503334566</c:v>
                </c:pt>
                <c:pt idx="37">
                  <c:v>102.78131097748383</c:v>
                </c:pt>
                <c:pt idx="38">
                  <c:v>114.23573893187302</c:v>
                </c:pt>
                <c:pt idx="39">
                  <c:v>120.50825608700922</c:v>
                </c:pt>
                <c:pt idx="40">
                  <c:v>126.73903967818208</c:v>
                </c:pt>
                <c:pt idx="41">
                  <c:v>126.4483144123141</c:v>
                </c:pt>
                <c:pt idx="42">
                  <c:v>127.73751156033335</c:v>
                </c:pt>
                <c:pt idx="43">
                  <c:v>128.88118331655411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2'!$U$8:$U$9</c:f>
              <c:strCache>
                <c:ptCount val="1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2'!$U$10:$U$53</c:f>
              <c:numCache>
                <c:formatCode>0.0</c:formatCode>
                <c:ptCount val="44"/>
                <c:pt idx="0">
                  <c:v>100</c:v>
                </c:pt>
                <c:pt idx="1">
                  <c:v>101.40773625386615</c:v>
                </c:pt>
                <c:pt idx="2">
                  <c:v>101.3428206234738</c:v>
                </c:pt>
                <c:pt idx="3">
                  <c:v>100.90761818892706</c:v>
                </c:pt>
                <c:pt idx="4">
                  <c:v>100.96416182924327</c:v>
                </c:pt>
                <c:pt idx="5">
                  <c:v>101.53941817883774</c:v>
                </c:pt>
                <c:pt idx="6">
                  <c:v>101.0888828613481</c:v>
                </c:pt>
                <c:pt idx="7">
                  <c:v>101.81041941441187</c:v>
                </c:pt>
                <c:pt idx="8">
                  <c:v>102.38896141584719</c:v>
                </c:pt>
                <c:pt idx="9">
                  <c:v>101.36004140802672</c:v>
                </c:pt>
                <c:pt idx="10">
                  <c:v>101.79483358442715</c:v>
                </c:pt>
                <c:pt idx="11">
                  <c:v>101.91046176806606</c:v>
                </c:pt>
                <c:pt idx="12">
                  <c:v>103.34933455985384</c:v>
                </c:pt>
                <c:pt idx="13">
                  <c:v>103.00024427159858</c:v>
                </c:pt>
                <c:pt idx="14">
                  <c:v>102.95486296012047</c:v>
                </c:pt>
                <c:pt idx="15">
                  <c:v>102.96087777376073</c:v>
                </c:pt>
                <c:pt idx="16">
                  <c:v>102.50697858293152</c:v>
                </c:pt>
                <c:pt idx="17">
                  <c:v>102.99928019371292</c:v>
                </c:pt>
                <c:pt idx="18">
                  <c:v>103.27716125050507</c:v>
                </c:pt>
                <c:pt idx="19">
                  <c:v>102.69880848389595</c:v>
                </c:pt>
                <c:pt idx="20">
                  <c:v>104.53308004161572</c:v>
                </c:pt>
                <c:pt idx="21">
                  <c:v>106.42690204737903</c:v>
                </c:pt>
                <c:pt idx="22">
                  <c:v>106.54890108890984</c:v>
                </c:pt>
                <c:pt idx="23">
                  <c:v>106.5182213724808</c:v>
                </c:pt>
                <c:pt idx="24">
                  <c:v>106.18523645716623</c:v>
                </c:pt>
                <c:pt idx="25">
                  <c:v>107.10977573700909</c:v>
                </c:pt>
                <c:pt idx="26">
                  <c:v>107.46123479463132</c:v>
                </c:pt>
                <c:pt idx="27">
                  <c:v>107.661733017112</c:v>
                </c:pt>
                <c:pt idx="28">
                  <c:v>109.09782227306957</c:v>
                </c:pt>
                <c:pt idx="29">
                  <c:v>107.48979845834393</c:v>
                </c:pt>
                <c:pt idx="30">
                  <c:v>108.60056485157841</c:v>
                </c:pt>
                <c:pt idx="31">
                  <c:v>108.52121510290247</c:v>
                </c:pt>
                <c:pt idx="32">
                  <c:v>110.74011038148552</c:v>
                </c:pt>
                <c:pt idx="33">
                  <c:v>110.00251582600562</c:v>
                </c:pt>
                <c:pt idx="34">
                  <c:v>110.92501457865525</c:v>
                </c:pt>
                <c:pt idx="35">
                  <c:v>112.41847692434645</c:v>
                </c:pt>
                <c:pt idx="36">
                  <c:v>106.37186783362291</c:v>
                </c:pt>
                <c:pt idx="37">
                  <c:v>102.62057806997105</c:v>
                </c:pt>
                <c:pt idx="38">
                  <c:v>107.77616145469111</c:v>
                </c:pt>
                <c:pt idx="39">
                  <c:v>104.30291329821053</c:v>
                </c:pt>
                <c:pt idx="40">
                  <c:v>105.4834629899146</c:v>
                </c:pt>
                <c:pt idx="41">
                  <c:v>113.23193334909097</c:v>
                </c:pt>
                <c:pt idx="42">
                  <c:v>113.61470333358071</c:v>
                </c:pt>
                <c:pt idx="43">
                  <c:v>115.03290607511258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2'!$V$8:$V$9</c:f>
              <c:strCache>
                <c:ptCount val="1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2'!$V$10:$V$53</c:f>
              <c:numCache>
                <c:formatCode>0.0</c:formatCode>
                <c:ptCount val="44"/>
                <c:pt idx="0">
                  <c:v>100</c:v>
                </c:pt>
                <c:pt idx="1">
                  <c:v>100.17060382052587</c:v>
                </c:pt>
                <c:pt idx="2">
                  <c:v>99.513196690160981</c:v>
                </c:pt>
                <c:pt idx="3">
                  <c:v>100.72008498756352</c:v>
                </c:pt>
                <c:pt idx="4">
                  <c:v>102.31088061655656</c:v>
                </c:pt>
                <c:pt idx="5">
                  <c:v>102.46017356955149</c:v>
                </c:pt>
                <c:pt idx="6">
                  <c:v>103.18823545802007</c:v>
                </c:pt>
                <c:pt idx="7">
                  <c:v>102.13314949986973</c:v>
                </c:pt>
                <c:pt idx="8">
                  <c:v>103.64843982953866</c:v>
                </c:pt>
                <c:pt idx="9">
                  <c:v>104.42552698093721</c:v>
                </c:pt>
                <c:pt idx="10">
                  <c:v>103.40253843648124</c:v>
                </c:pt>
                <c:pt idx="11">
                  <c:v>103.62108997467739</c:v>
                </c:pt>
                <c:pt idx="12">
                  <c:v>103.8682140926481</c:v>
                </c:pt>
                <c:pt idx="13">
                  <c:v>103.9778812633581</c:v>
                </c:pt>
                <c:pt idx="14">
                  <c:v>104.57666171838621</c:v>
                </c:pt>
                <c:pt idx="15">
                  <c:v>105.01144765423875</c:v>
                </c:pt>
                <c:pt idx="16">
                  <c:v>105.20779560429104</c:v>
                </c:pt>
                <c:pt idx="17">
                  <c:v>105.19578190789296</c:v>
                </c:pt>
                <c:pt idx="18">
                  <c:v>104.02052152974849</c:v>
                </c:pt>
                <c:pt idx="19">
                  <c:v>103.95614896872264</c:v>
                </c:pt>
                <c:pt idx="20">
                  <c:v>103.4549271204108</c:v>
                </c:pt>
                <c:pt idx="21">
                  <c:v>104.08402845590115</c:v>
                </c:pt>
                <c:pt idx="22">
                  <c:v>103.60827510258413</c:v>
                </c:pt>
                <c:pt idx="23">
                  <c:v>103.87179748181093</c:v>
                </c:pt>
                <c:pt idx="24">
                  <c:v>104.12351955136666</c:v>
                </c:pt>
                <c:pt idx="25">
                  <c:v>103.20728321439667</c:v>
                </c:pt>
                <c:pt idx="26">
                  <c:v>101.66209375860464</c:v>
                </c:pt>
                <c:pt idx="27">
                  <c:v>101.87918511393124</c:v>
                </c:pt>
                <c:pt idx="28">
                  <c:v>101.67440788704545</c:v>
                </c:pt>
                <c:pt idx="29">
                  <c:v>101.5490653391652</c:v>
                </c:pt>
                <c:pt idx="30">
                  <c:v>101.28215544573762</c:v>
                </c:pt>
                <c:pt idx="31">
                  <c:v>102.07182491418425</c:v>
                </c:pt>
                <c:pt idx="32">
                  <c:v>101.13614931968573</c:v>
                </c:pt>
                <c:pt idx="33">
                  <c:v>102.08801611951704</c:v>
                </c:pt>
                <c:pt idx="34">
                  <c:v>100.94364248334644</c:v>
                </c:pt>
                <c:pt idx="35">
                  <c:v>101.84122747881675</c:v>
                </c:pt>
                <c:pt idx="36">
                  <c:v>100.51809868941916</c:v>
                </c:pt>
                <c:pt idx="37">
                  <c:v>100.00413096898994</c:v>
                </c:pt>
                <c:pt idx="38">
                  <c:v>101.14956972073095</c:v>
                </c:pt>
                <c:pt idx="39">
                  <c:v>101.7716803504928</c:v>
                </c:pt>
                <c:pt idx="40">
                  <c:v>101.42120755017929</c:v>
                </c:pt>
                <c:pt idx="41">
                  <c:v>101.93137205365414</c:v>
                </c:pt>
                <c:pt idx="42">
                  <c:v>101.28900386472191</c:v>
                </c:pt>
                <c:pt idx="43">
                  <c:v>102.07508859936225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929088"/>
        <c:axId val="179930624"/>
      </c:lineChart>
      <c:catAx>
        <c:axId val="1799290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9930624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79930624"/>
        <c:scaling>
          <c:orientation val="minMax"/>
          <c:max val="130"/>
          <c:min val="8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79929088"/>
        <c:crosses val="autoZero"/>
        <c:crossBetween val="midCat"/>
        <c:majorUnit val="5"/>
      </c:valAx>
    </c:plotArea>
    <c:legend>
      <c:legendPos val="t"/>
      <c:layout>
        <c:manualLayout>
          <c:xMode val="edge"/>
          <c:yMode val="edge"/>
          <c:x val="0"/>
          <c:y val="0.19171304885590601"/>
          <c:w val="1"/>
          <c:h val="8.198569334677320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3445600341765868"/>
          <c:w val="0.90516390406154157"/>
          <c:h val="0.51446426230666154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207718115366537E-4"/>
                  <c:y val="2.5187426372631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annuel'!$Z$52:$AD$52</c:f>
              <c:numCache>
                <c:formatCode>#,##0</c:formatCode>
                <c:ptCount val="5"/>
                <c:pt idx="0">
                  <c:v>2110</c:v>
                </c:pt>
                <c:pt idx="1">
                  <c:v>1800</c:v>
                </c:pt>
                <c:pt idx="2">
                  <c:v>60</c:v>
                </c:pt>
                <c:pt idx="3">
                  <c:v>160</c:v>
                </c:pt>
                <c:pt idx="4">
                  <c:v>110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62245406089966E-5"/>
                  <c:y val="-1.0272763985280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11009123660204E-3"/>
                  <c:y val="-2.5876493839000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14836639448584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annuel'!$AF$52:$AJ$52</c:f>
              <c:numCache>
                <c:formatCode>#,##0</c:formatCode>
                <c:ptCount val="5"/>
                <c:pt idx="0">
                  <c:v>490</c:v>
                </c:pt>
                <c:pt idx="1">
                  <c:v>170</c:v>
                </c:pt>
                <c:pt idx="2">
                  <c:v>0</c:v>
                </c:pt>
                <c:pt idx="3">
                  <c:v>330</c:v>
                </c:pt>
                <c:pt idx="4">
                  <c:v>-10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1.5844441674849701E-3"/>
                  <c:y val="0.1606228866572885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112007627687478E-4"/>
                  <c:y val="9.82592527368694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734349352333993E-3"/>
                  <c:y val="-6.26564342157655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449844098518334E-3"/>
                  <c:y val="4.742091739849059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451889386298876E-3"/>
                  <c:y val="-1.1335144040412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annuel'!$T$52:$X$52</c:f>
              <c:numCache>
                <c:formatCode>#,##0</c:formatCode>
                <c:ptCount val="5"/>
                <c:pt idx="0">
                  <c:v>2600</c:v>
                </c:pt>
                <c:pt idx="1">
                  <c:v>1970</c:v>
                </c:pt>
                <c:pt idx="2">
                  <c:v>60</c:v>
                </c:pt>
                <c:pt idx="3">
                  <c:v>490</c:v>
                </c:pt>
                <c:pt idx="4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9881088"/>
        <c:axId val="179882624"/>
      </c:barChart>
      <c:catAx>
        <c:axId val="179881088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179882624"/>
        <c:crosses val="autoZero"/>
        <c:auto val="1"/>
        <c:lblAlgn val="ctr"/>
        <c:lblOffset val="100"/>
        <c:noMultiLvlLbl val="0"/>
      </c:catAx>
      <c:valAx>
        <c:axId val="179882624"/>
        <c:scaling>
          <c:orientation val="minMax"/>
          <c:max val="3000"/>
          <c:min val="-5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79881088"/>
        <c:crosses val="autoZero"/>
        <c:crossBetween val="between"/>
        <c:majorUnit val="5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18602177844"/>
          <c:y val="0.17535310259609391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Alpes-de-Haute-Provence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5716375147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GRAPHIQUE_stocks_bénéf'!$N$2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GRAPHIQUE_stocks_bénéf'!$L$3:$M$50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GRAPHIQUE_stocks_bénéf'!$N$3:$N$50</c:f>
              <c:numCache>
                <c:formatCode>#,##0</c:formatCode>
                <c:ptCount val="48"/>
                <c:pt idx="0">
                  <c:v>247</c:v>
                </c:pt>
                <c:pt idx="1">
                  <c:v>523</c:v>
                </c:pt>
                <c:pt idx="2">
                  <c:v>681</c:v>
                </c:pt>
                <c:pt idx="3">
                  <c:v>728</c:v>
                </c:pt>
                <c:pt idx="4">
                  <c:v>639</c:v>
                </c:pt>
                <c:pt idx="5">
                  <c:v>485</c:v>
                </c:pt>
                <c:pt idx="6">
                  <c:v>343</c:v>
                </c:pt>
                <c:pt idx="7">
                  <c:v>508</c:v>
                </c:pt>
                <c:pt idx="8">
                  <c:v>643</c:v>
                </c:pt>
                <c:pt idx="9">
                  <c:v>679</c:v>
                </c:pt>
                <c:pt idx="10">
                  <c:v>568</c:v>
                </c:pt>
                <c:pt idx="11">
                  <c:v>514</c:v>
                </c:pt>
                <c:pt idx="12">
                  <c:v>557</c:v>
                </c:pt>
                <c:pt idx="13">
                  <c:v>590</c:v>
                </c:pt>
                <c:pt idx="14">
                  <c:v>572</c:v>
                </c:pt>
                <c:pt idx="15">
                  <c:v>624</c:v>
                </c:pt>
                <c:pt idx="16">
                  <c:v>714</c:v>
                </c:pt>
                <c:pt idx="17">
                  <c:v>747</c:v>
                </c:pt>
                <c:pt idx="18">
                  <c:v>705</c:v>
                </c:pt>
                <c:pt idx="19">
                  <c:v>648</c:v>
                </c:pt>
                <c:pt idx="20">
                  <c:v>669</c:v>
                </c:pt>
                <c:pt idx="21">
                  <c:v>699</c:v>
                </c:pt>
                <c:pt idx="22">
                  <c:v>702</c:v>
                </c:pt>
                <c:pt idx="23">
                  <c:v>700</c:v>
                </c:pt>
                <c:pt idx="24">
                  <c:v>710</c:v>
                </c:pt>
                <c:pt idx="25">
                  <c:v>729</c:v>
                </c:pt>
                <c:pt idx="26">
                  <c:v>704</c:v>
                </c:pt>
                <c:pt idx="27">
                  <c:v>651</c:v>
                </c:pt>
                <c:pt idx="28">
                  <c:v>672</c:v>
                </c:pt>
                <c:pt idx="29">
                  <c:v>632</c:v>
                </c:pt>
                <c:pt idx="30">
                  <c:v>455</c:v>
                </c:pt>
                <c:pt idx="31">
                  <c:v>392</c:v>
                </c:pt>
                <c:pt idx="32">
                  <c:v>309</c:v>
                </c:pt>
                <c:pt idx="33">
                  <c:v>250</c:v>
                </c:pt>
                <c:pt idx="34">
                  <c:v>255</c:v>
                </c:pt>
                <c:pt idx="35">
                  <c:v>204</c:v>
                </c:pt>
                <c:pt idx="36">
                  <c:v>201</c:v>
                </c:pt>
                <c:pt idx="37">
                  <c:v>217</c:v>
                </c:pt>
                <c:pt idx="38">
                  <c:v>216</c:v>
                </c:pt>
                <c:pt idx="39">
                  <c:v>187</c:v>
                </c:pt>
                <c:pt idx="40">
                  <c:v>190</c:v>
                </c:pt>
                <c:pt idx="41">
                  <c:v>173</c:v>
                </c:pt>
                <c:pt idx="42">
                  <c:v>171</c:v>
                </c:pt>
                <c:pt idx="43">
                  <c:v>179</c:v>
                </c:pt>
                <c:pt idx="44">
                  <c:v>189</c:v>
                </c:pt>
                <c:pt idx="45">
                  <c:v>218</c:v>
                </c:pt>
                <c:pt idx="46">
                  <c:v>253</c:v>
                </c:pt>
                <c:pt idx="47">
                  <c:v>274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GRAPHIQUE_stocks_bénéf'!$Q$2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GRAPHIQUE_stocks_bénéf'!$L$3:$M$50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GRAPHIQUE_stocks_bénéf'!$Q$3:$Q$50</c:f>
              <c:numCache>
                <c:formatCode>#,##0</c:formatCode>
                <c:ptCount val="48"/>
                <c:pt idx="0">
                  <c:v>124</c:v>
                </c:pt>
                <c:pt idx="1">
                  <c:v>281</c:v>
                </c:pt>
                <c:pt idx="2">
                  <c:v>240</c:v>
                </c:pt>
                <c:pt idx="3">
                  <c:v>171</c:v>
                </c:pt>
                <c:pt idx="4">
                  <c:v>162</c:v>
                </c:pt>
                <c:pt idx="5">
                  <c:v>134</c:v>
                </c:pt>
                <c:pt idx="6">
                  <c:v>130</c:v>
                </c:pt>
                <c:pt idx="7">
                  <c:v>155</c:v>
                </c:pt>
                <c:pt idx="8">
                  <c:v>141</c:v>
                </c:pt>
                <c:pt idx="9">
                  <c:v>95</c:v>
                </c:pt>
                <c:pt idx="10">
                  <c:v>63</c:v>
                </c:pt>
                <c:pt idx="11">
                  <c:v>55</c:v>
                </c:pt>
                <c:pt idx="12">
                  <c:v>56</c:v>
                </c:pt>
                <c:pt idx="13">
                  <c:v>54</c:v>
                </c:pt>
                <c:pt idx="14">
                  <c:v>64</c:v>
                </c:pt>
                <c:pt idx="15">
                  <c:v>68</c:v>
                </c:pt>
                <c:pt idx="16">
                  <c:v>68</c:v>
                </c:pt>
                <c:pt idx="17">
                  <c:v>66</c:v>
                </c:pt>
                <c:pt idx="18">
                  <c:v>57</c:v>
                </c:pt>
                <c:pt idx="19">
                  <c:v>63</c:v>
                </c:pt>
                <c:pt idx="20">
                  <c:v>64</c:v>
                </c:pt>
                <c:pt idx="21">
                  <c:v>92</c:v>
                </c:pt>
                <c:pt idx="22">
                  <c:v>115</c:v>
                </c:pt>
                <c:pt idx="23">
                  <c:v>130</c:v>
                </c:pt>
                <c:pt idx="24">
                  <c:v>175</c:v>
                </c:pt>
                <c:pt idx="25">
                  <c:v>161</c:v>
                </c:pt>
                <c:pt idx="26">
                  <c:v>116</c:v>
                </c:pt>
                <c:pt idx="27">
                  <c:v>75</c:v>
                </c:pt>
                <c:pt idx="28">
                  <c:v>58</c:v>
                </c:pt>
                <c:pt idx="29">
                  <c:v>51</c:v>
                </c:pt>
                <c:pt idx="30">
                  <c:v>45</c:v>
                </c:pt>
                <c:pt idx="31">
                  <c:v>34</c:v>
                </c:pt>
                <c:pt idx="32">
                  <c:v>16</c:v>
                </c:pt>
                <c:pt idx="33">
                  <c:v>6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2</c:v>
                </c:pt>
                <c:pt idx="44">
                  <c:v>15</c:v>
                </c:pt>
                <c:pt idx="45">
                  <c:v>50</c:v>
                </c:pt>
                <c:pt idx="46">
                  <c:v>72</c:v>
                </c:pt>
                <c:pt idx="47">
                  <c:v>98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GRAPHIQUE_stocks_bénéf'!$T$2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GRAPHIQUE_stocks_bénéf'!$L$3:$M$50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GRAPHIQUE_stocks_bénéf'!$T$3:$T$50</c:f>
              <c:numCache>
                <c:formatCode>General</c:formatCode>
                <c:ptCount val="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31</c:v>
                </c:pt>
                <c:pt idx="13">
                  <c:v>81</c:v>
                </c:pt>
                <c:pt idx="14">
                  <c:v>138</c:v>
                </c:pt>
                <c:pt idx="15">
                  <c:v>195</c:v>
                </c:pt>
                <c:pt idx="16">
                  <c:v>271</c:v>
                </c:pt>
                <c:pt idx="17">
                  <c:v>321</c:v>
                </c:pt>
                <c:pt idx="18">
                  <c:v>336</c:v>
                </c:pt>
                <c:pt idx="19">
                  <c:v>355</c:v>
                </c:pt>
                <c:pt idx="20">
                  <c:v>383</c:v>
                </c:pt>
                <c:pt idx="21">
                  <c:v>390</c:v>
                </c:pt>
                <c:pt idx="22">
                  <c:v>399</c:v>
                </c:pt>
                <c:pt idx="23">
                  <c:v>425</c:v>
                </c:pt>
                <c:pt idx="24">
                  <c:v>430</c:v>
                </c:pt>
                <c:pt idx="25">
                  <c:v>426</c:v>
                </c:pt>
                <c:pt idx="26">
                  <c:v>409</c:v>
                </c:pt>
                <c:pt idx="27">
                  <c:v>395</c:v>
                </c:pt>
                <c:pt idx="28">
                  <c:v>368</c:v>
                </c:pt>
                <c:pt idx="29">
                  <c:v>341</c:v>
                </c:pt>
                <c:pt idx="30">
                  <c:v>284</c:v>
                </c:pt>
                <c:pt idx="31">
                  <c:v>241</c:v>
                </c:pt>
                <c:pt idx="32">
                  <c:v>208</c:v>
                </c:pt>
                <c:pt idx="33">
                  <c:v>174</c:v>
                </c:pt>
                <c:pt idx="34">
                  <c:v>128</c:v>
                </c:pt>
                <c:pt idx="35">
                  <c:v>91</c:v>
                </c:pt>
                <c:pt idx="36">
                  <c:v>68</c:v>
                </c:pt>
                <c:pt idx="37">
                  <c:v>49</c:v>
                </c:pt>
                <c:pt idx="38">
                  <c:v>34</c:v>
                </c:pt>
                <c:pt idx="39">
                  <c:v>20</c:v>
                </c:pt>
                <c:pt idx="40">
                  <c:v>12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GRAPHIQUE_stocks_bénéf'!$U$2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GRAPHIQUE_stocks_bénéf'!$L$3:$M$50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GRAPHIQUE_stocks_bénéf'!$U$3:$U$50</c:f>
              <c:numCache>
                <c:formatCode>General</c:formatCode>
                <c:ptCount val="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54</c:v>
                </c:pt>
                <c:pt idx="19">
                  <c:v>141</c:v>
                </c:pt>
                <c:pt idx="20">
                  <c:v>148</c:v>
                </c:pt>
                <c:pt idx="21">
                  <c:v>148</c:v>
                </c:pt>
                <c:pt idx="22">
                  <c:v>156</c:v>
                </c:pt>
                <c:pt idx="23">
                  <c:v>157</c:v>
                </c:pt>
                <c:pt idx="24">
                  <c:v>160</c:v>
                </c:pt>
                <c:pt idx="25">
                  <c:v>158</c:v>
                </c:pt>
                <c:pt idx="26">
                  <c:v>157</c:v>
                </c:pt>
                <c:pt idx="27">
                  <c:v>156</c:v>
                </c:pt>
                <c:pt idx="28">
                  <c:v>163</c:v>
                </c:pt>
                <c:pt idx="29">
                  <c:v>158</c:v>
                </c:pt>
                <c:pt idx="30">
                  <c:v>153</c:v>
                </c:pt>
                <c:pt idx="31">
                  <c:v>197</c:v>
                </c:pt>
                <c:pt idx="32">
                  <c:v>153</c:v>
                </c:pt>
                <c:pt idx="33">
                  <c:v>151</c:v>
                </c:pt>
                <c:pt idx="34">
                  <c:v>158</c:v>
                </c:pt>
                <c:pt idx="35">
                  <c:v>148</c:v>
                </c:pt>
                <c:pt idx="36">
                  <c:v>142</c:v>
                </c:pt>
                <c:pt idx="37">
                  <c:v>150</c:v>
                </c:pt>
                <c:pt idx="38">
                  <c:v>157</c:v>
                </c:pt>
                <c:pt idx="39">
                  <c:v>166</c:v>
                </c:pt>
                <c:pt idx="40">
                  <c:v>156</c:v>
                </c:pt>
                <c:pt idx="41">
                  <c:v>160</c:v>
                </c:pt>
                <c:pt idx="42">
                  <c:v>164</c:v>
                </c:pt>
                <c:pt idx="43">
                  <c:v>179</c:v>
                </c:pt>
                <c:pt idx="44">
                  <c:v>178</c:v>
                </c:pt>
                <c:pt idx="45">
                  <c:v>186</c:v>
                </c:pt>
                <c:pt idx="46">
                  <c:v>197</c:v>
                </c:pt>
                <c:pt idx="47">
                  <c:v>186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126080"/>
        <c:axId val="180127616"/>
      </c:areaChart>
      <c:catAx>
        <c:axId val="18012608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0127616"/>
        <c:crossesAt val="0"/>
        <c:auto val="0"/>
        <c:lblAlgn val="ctr"/>
        <c:lblOffset val="100"/>
        <c:tickLblSkip val="4"/>
        <c:noMultiLvlLbl val="0"/>
      </c:catAx>
      <c:valAx>
        <c:axId val="180127616"/>
        <c:scaling>
          <c:orientation val="minMax"/>
          <c:max val="15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0126080"/>
        <c:crosses val="autoZero"/>
        <c:crossBetween val="between"/>
        <c:majorUnit val="250"/>
      </c:valAx>
    </c:plotArea>
    <c:legend>
      <c:legendPos val="t"/>
      <c:layout>
        <c:manualLayout>
          <c:xMode val="edge"/>
          <c:yMode val="edge"/>
          <c:x val="0.27804430849087058"/>
          <c:y val="0.14015785156713059"/>
          <c:w val="0.42841655367097237"/>
          <c:h val="4.1737492737071988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026584126239965E-2"/>
          <c:y val="0.23881826972585365"/>
          <c:w val="0.86985150536832423"/>
          <c:h val="0.55519270617488603"/>
        </c:manualLayout>
      </c:layout>
      <c:lineChart>
        <c:grouping val="standard"/>
        <c:varyColors val="0"/>
        <c:ser>
          <c:idx val="0"/>
          <c:order val="0"/>
          <c:tx>
            <c:strRef>
              <c:f>'Graph appr Note et Diapo'!$B$80</c:f>
              <c:strCache>
                <c:ptCount val="1"/>
                <c:pt idx="0">
                  <c:v>2019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'Graph appr Note et Diapo'!$A$81:$A$92</c:f>
              <c:strCache>
                <c:ptCount val="12"/>
                <c:pt idx="0">
                  <c:v>Jan.</c:v>
                </c:pt>
                <c:pt idx="1">
                  <c:v>Fév.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Juil.</c:v>
                </c:pt>
                <c:pt idx="7">
                  <c:v>Août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Déc.</c:v>
                </c:pt>
              </c:strCache>
            </c:strRef>
          </c:cat>
          <c:val>
            <c:numRef>
              <c:f>'Graph appr Note et Diapo'!$B$81:$B$92</c:f>
              <c:numCache>
                <c:formatCode>#,##0</c:formatCode>
                <c:ptCount val="12"/>
                <c:pt idx="0">
                  <c:v>18</c:v>
                </c:pt>
                <c:pt idx="1">
                  <c:v>21</c:v>
                </c:pt>
                <c:pt idx="2">
                  <c:v>32</c:v>
                </c:pt>
                <c:pt idx="3">
                  <c:v>47</c:v>
                </c:pt>
                <c:pt idx="4">
                  <c:v>57</c:v>
                </c:pt>
                <c:pt idx="5">
                  <c:v>80</c:v>
                </c:pt>
                <c:pt idx="6">
                  <c:v>203</c:v>
                </c:pt>
                <c:pt idx="7">
                  <c:v>290</c:v>
                </c:pt>
                <c:pt idx="8">
                  <c:v>722</c:v>
                </c:pt>
                <c:pt idx="9">
                  <c:v>806</c:v>
                </c:pt>
                <c:pt idx="10">
                  <c:v>858</c:v>
                </c:pt>
                <c:pt idx="11">
                  <c:v>882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'Graph appr Note et Diapo'!$C$80</c:f>
              <c:strCache>
                <c:ptCount val="1"/>
                <c:pt idx="0">
                  <c:v>2020</c:v>
                </c:pt>
              </c:strCache>
            </c:strRef>
          </c:tx>
          <c:spPr>
            <a:ln w="25400">
              <a:solidFill>
                <a:srgbClr val="92D05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'Graph appr Note et Diapo'!$A$81:$A$92</c:f>
              <c:strCache>
                <c:ptCount val="12"/>
                <c:pt idx="0">
                  <c:v>Jan.</c:v>
                </c:pt>
                <c:pt idx="1">
                  <c:v>Fév.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Juil.</c:v>
                </c:pt>
                <c:pt idx="7">
                  <c:v>Août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Déc.</c:v>
                </c:pt>
              </c:strCache>
            </c:strRef>
          </c:cat>
          <c:val>
            <c:numRef>
              <c:f>'Graph appr Note et Diapo'!$C$81:$C$92</c:f>
              <c:numCache>
                <c:formatCode>#,##0</c:formatCode>
                <c:ptCount val="12"/>
                <c:pt idx="0">
                  <c:v>17</c:v>
                </c:pt>
                <c:pt idx="1">
                  <c:v>27</c:v>
                </c:pt>
                <c:pt idx="2">
                  <c:v>35</c:v>
                </c:pt>
                <c:pt idx="3">
                  <c:v>36</c:v>
                </c:pt>
                <c:pt idx="4">
                  <c:v>43</c:v>
                </c:pt>
                <c:pt idx="5">
                  <c:v>52</c:v>
                </c:pt>
                <c:pt idx="6">
                  <c:v>174</c:v>
                </c:pt>
                <c:pt idx="7">
                  <c:v>313</c:v>
                </c:pt>
                <c:pt idx="8">
                  <c:v>815</c:v>
                </c:pt>
                <c:pt idx="9">
                  <c:v>977</c:v>
                </c:pt>
                <c:pt idx="10">
                  <c:v>1059</c:v>
                </c:pt>
                <c:pt idx="11">
                  <c:v>1092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'Graph appr Note et Diapo'!$D$80</c:f>
              <c:strCache>
                <c:ptCount val="1"/>
                <c:pt idx="0">
                  <c:v>2021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'Graph appr Note et Diapo'!$A$81:$A$92</c:f>
              <c:strCache>
                <c:ptCount val="12"/>
                <c:pt idx="0">
                  <c:v>Jan.</c:v>
                </c:pt>
                <c:pt idx="1">
                  <c:v>Fév.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Juil.</c:v>
                </c:pt>
                <c:pt idx="7">
                  <c:v>Août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Déc.</c:v>
                </c:pt>
              </c:strCache>
            </c:strRef>
          </c:cat>
          <c:val>
            <c:numRef>
              <c:f>'Graph appr Note et Diapo'!$D$81:$D$92</c:f>
              <c:numCache>
                <c:formatCode>#,##0</c:formatCode>
                <c:ptCount val="12"/>
                <c:pt idx="0">
                  <c:v>48</c:v>
                </c:pt>
                <c:pt idx="1">
                  <c:v>112</c:v>
                </c:pt>
                <c:pt idx="2">
                  <c:v>131</c:v>
                </c:pt>
                <c:pt idx="3">
                  <c:v>142</c:v>
                </c:pt>
                <c:pt idx="4">
                  <c:v>153</c:v>
                </c:pt>
                <c:pt idx="5">
                  <c:v>183</c:v>
                </c:pt>
                <c:pt idx="6">
                  <c:v>307</c:v>
                </c:pt>
                <c:pt idx="7">
                  <c:v>440</c:v>
                </c:pt>
                <c:pt idx="8">
                  <c:v>1078</c:v>
                </c:pt>
                <c:pt idx="9">
                  <c:v>1250</c:v>
                </c:pt>
                <c:pt idx="10">
                  <c:v>1332</c:v>
                </c:pt>
                <c:pt idx="11">
                  <c:v>1375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405952"/>
        <c:axId val="179407872"/>
      </c:lineChart>
      <c:catAx>
        <c:axId val="179405952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spPr>
          <a:ln>
            <a:solidFill>
              <a:sysClr val="windowText" lastClr="000000">
                <a:tint val="75000"/>
                <a:shade val="95000"/>
                <a:satMod val="105000"/>
              </a:sys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79407872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179407872"/>
        <c:scaling>
          <c:orientation val="minMax"/>
          <c:max val="14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79405952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9.0909116739297982E-2"/>
          <c:y val="0.1310160532259049"/>
          <c:w val="0.90909088326070198"/>
          <c:h val="0.10097149484221449"/>
        </c:manualLayout>
      </c:layout>
      <c:overlay val="0"/>
      <c:txPr>
        <a:bodyPr/>
        <a:lstStyle/>
        <a:p>
          <a:pPr>
            <a:defRPr sz="65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500" dirty="0" err="1"/>
              <a:t>Nombre</a:t>
            </a:r>
            <a:r>
              <a:rPr lang="en-US" sz="1500" dirty="0"/>
              <a:t> de </a:t>
            </a:r>
            <a:r>
              <a:rPr lang="en-US" sz="1500" dirty="0" err="1"/>
              <a:t>salariés</a:t>
            </a:r>
            <a:r>
              <a:rPr lang="en-US" sz="1500" dirty="0"/>
              <a:t> </a:t>
            </a:r>
            <a:r>
              <a:rPr lang="en-US" sz="1500" dirty="0" err="1"/>
              <a:t>en</a:t>
            </a:r>
            <a:r>
              <a:rPr lang="en-US" sz="1500" dirty="0"/>
              <a:t> </a:t>
            </a:r>
            <a:r>
              <a:rPr lang="en-US" sz="1500" dirty="0" err="1"/>
              <a:t>activité</a:t>
            </a:r>
            <a:r>
              <a:rPr lang="en-US" sz="1500" dirty="0"/>
              <a:t> </a:t>
            </a:r>
            <a:r>
              <a:rPr lang="en-US" sz="1500" dirty="0" err="1" smtClean="0"/>
              <a:t>partielle</a:t>
            </a:r>
            <a:r>
              <a:rPr lang="en-US" sz="1500" dirty="0" smtClean="0"/>
              <a:t> 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 err="1"/>
              <a:t>dans</a:t>
            </a:r>
            <a:r>
              <a:rPr lang="en-US" sz="1500" dirty="0"/>
              <a:t> les Alpes</a:t>
            </a:r>
            <a:r>
              <a:rPr lang="en-US" sz="1500" baseline="0" dirty="0"/>
              <a:t>-de-Haute-Provence </a:t>
            </a:r>
          </a:p>
          <a:p>
            <a:pPr>
              <a:defRPr/>
            </a:pPr>
            <a:r>
              <a:rPr lang="en-US" sz="1100" b="0" i="1" baseline="0" dirty="0"/>
              <a:t>(</a:t>
            </a:r>
            <a:r>
              <a:rPr lang="en-US" sz="1100" b="0" i="1" baseline="0" dirty="0" err="1"/>
              <a:t>données</a:t>
            </a:r>
            <a:r>
              <a:rPr lang="en-US" sz="1100" b="0" i="1" baseline="0" dirty="0"/>
              <a:t> brutes, </a:t>
            </a:r>
            <a:r>
              <a:rPr lang="en-US" sz="1100" b="0" i="1" baseline="0" dirty="0" err="1"/>
              <a:t>en</a:t>
            </a:r>
            <a:r>
              <a:rPr lang="en-US" sz="1100" b="0" i="1" baseline="0" dirty="0"/>
              <a:t> </a:t>
            </a:r>
            <a:r>
              <a:rPr lang="en-US" sz="1100" b="0" i="1" baseline="0" dirty="0" err="1"/>
              <a:t>nombre</a:t>
            </a:r>
            <a:r>
              <a:rPr lang="en-US" sz="1100" b="0" i="1" baseline="0" dirty="0"/>
              <a:t>)</a:t>
            </a:r>
            <a:endParaRPr lang="en-US" sz="1100" b="0" i="1" dirty="0"/>
          </a:p>
        </c:rich>
      </c:tx>
      <c:layout>
        <c:manualLayout>
          <c:xMode val="edge"/>
          <c:yMode val="edge"/>
          <c:x val="0.30653094031515971"/>
          <c:y val="2.297546908207323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'recap (2)'!$B$2</c:f>
              <c:strCache>
                <c:ptCount val="1"/>
                <c:pt idx="0">
                  <c:v>Nombre de salariés effectivement en Activité Partielle</c:v>
                </c:pt>
              </c:strCache>
            </c:strRef>
          </c:tx>
          <c:invertIfNegative val="0"/>
          <c:cat>
            <c:numRef>
              <c:f>'recap (2)'!$A$27:$A$48</c:f>
              <c:numCache>
                <c:formatCode>mmm\-yy</c:formatCode>
                <c:ptCount val="22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  <c:pt idx="13">
                  <c:v>44287</c:v>
                </c:pt>
                <c:pt idx="14">
                  <c:v>44317</c:v>
                </c:pt>
                <c:pt idx="15">
                  <c:v>44348</c:v>
                </c:pt>
                <c:pt idx="16">
                  <c:v>44378</c:v>
                </c:pt>
                <c:pt idx="17">
                  <c:v>44409</c:v>
                </c:pt>
                <c:pt idx="18">
                  <c:v>44440</c:v>
                </c:pt>
                <c:pt idx="19">
                  <c:v>44470</c:v>
                </c:pt>
                <c:pt idx="20">
                  <c:v>44501</c:v>
                </c:pt>
                <c:pt idx="21">
                  <c:v>44531</c:v>
                </c:pt>
              </c:numCache>
            </c:numRef>
          </c:cat>
          <c:val>
            <c:numRef>
              <c:f>'recap (2)'!$C$27:$C$48</c:f>
              <c:numCache>
                <c:formatCode>#,##0</c:formatCode>
                <c:ptCount val="22"/>
                <c:pt idx="0">
                  <c:v>11985</c:v>
                </c:pt>
                <c:pt idx="1">
                  <c:v>14040</c:v>
                </c:pt>
                <c:pt idx="2">
                  <c:v>10610</c:v>
                </c:pt>
                <c:pt idx="3">
                  <c:v>3910</c:v>
                </c:pt>
                <c:pt idx="4">
                  <c:v>1860</c:v>
                </c:pt>
                <c:pt idx="5">
                  <c:v>825</c:v>
                </c:pt>
                <c:pt idx="6">
                  <c:v>755</c:v>
                </c:pt>
                <c:pt idx="7">
                  <c:v>1590</c:v>
                </c:pt>
                <c:pt idx="8">
                  <c:v>4130</c:v>
                </c:pt>
                <c:pt idx="9">
                  <c:v>3580</c:v>
                </c:pt>
                <c:pt idx="10">
                  <c:v>3225</c:v>
                </c:pt>
                <c:pt idx="11">
                  <c:v>3285</c:v>
                </c:pt>
                <c:pt idx="12">
                  <c:v>3700</c:v>
                </c:pt>
                <c:pt idx="13">
                  <c:v>4365</c:v>
                </c:pt>
                <c:pt idx="14">
                  <c:v>2835</c:v>
                </c:pt>
                <c:pt idx="15">
                  <c:v>1070</c:v>
                </c:pt>
                <c:pt idx="16">
                  <c:v>110</c:v>
                </c:pt>
                <c:pt idx="17">
                  <c:v>105</c:v>
                </c:pt>
                <c:pt idx="18">
                  <c:v>115</c:v>
                </c:pt>
                <c:pt idx="19">
                  <c:v>45</c:v>
                </c:pt>
                <c:pt idx="20" formatCode="General">
                  <c:v>75</c:v>
                </c:pt>
                <c:pt idx="21" formatCode="General">
                  <c:v>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479680"/>
        <c:axId val="179481216"/>
      </c:barChart>
      <c:dateAx>
        <c:axId val="1794796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79481216"/>
        <c:crosses val="autoZero"/>
        <c:auto val="1"/>
        <c:lblOffset val="100"/>
        <c:baseTimeUnit val="months"/>
      </c:dateAx>
      <c:valAx>
        <c:axId val="179481216"/>
        <c:scaling>
          <c:orientation val="minMax"/>
          <c:max val="1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79479680"/>
        <c:crosses val="autoZero"/>
        <c:crossBetween val="between"/>
        <c:majorUnit val="25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fr-FR" sz="1500"/>
              <a:t>Taux de chômage dans les Alpes-de-Haute-Provence </a:t>
            </a:r>
            <a:r>
              <a:rPr lang="fr-FR" sz="1500" b="0" i="1"/>
              <a:t>(en %)</a:t>
            </a:r>
          </a:p>
        </c:rich>
      </c:tx>
      <c:layout>
        <c:manualLayout>
          <c:xMode val="edge"/>
          <c:yMode val="edge"/>
          <c:x val="0.1827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38260558339295E-2"/>
          <c:y val="0.19261954681700291"/>
          <c:w val="0.83764367816092722"/>
          <c:h val="0.5202515957694637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trim'!$B$120:$C$168</c:f>
              <c:multiLvlStrCache>
                <c:ptCount val="49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</c:lvl>
                <c:lvl>
                  <c:pt idx="1">
                    <c:v>2012</c:v>
                  </c:pt>
                  <c:pt idx="5">
                    <c:v>2013</c:v>
                  </c:pt>
                  <c:pt idx="9">
                    <c:v>2014</c:v>
                  </c:pt>
                  <c:pt idx="13">
                    <c:v>2015</c:v>
                  </c:pt>
                  <c:pt idx="17">
                    <c:v>2016</c:v>
                  </c:pt>
                  <c:pt idx="21">
                    <c:v>2017</c:v>
                  </c:pt>
                  <c:pt idx="25">
                    <c:v>2018</c:v>
                  </c:pt>
                  <c:pt idx="29">
                    <c:v>2019</c:v>
                  </c:pt>
                  <c:pt idx="33">
                    <c:v>2020</c:v>
                  </c:pt>
                  <c:pt idx="37">
                    <c:v>2021</c:v>
                  </c:pt>
                  <c:pt idx="41">
                    <c:v>2022</c:v>
                  </c:pt>
                  <c:pt idx="45">
                    <c:v>2023</c:v>
                  </c:pt>
                </c:lvl>
              </c:multiLvlStrCache>
            </c:multiLvlStrRef>
          </c:cat>
          <c:val>
            <c:numRef>
              <c:f>Données!$C$128:$C$168</c:f>
              <c:numCache>
                <c:formatCode>#,##0.0</c:formatCode>
                <c:ptCount val="41"/>
                <c:pt idx="0">
                  <c:v>10.5</c:v>
                </c:pt>
                <c:pt idx="1">
                  <c:v>10.6</c:v>
                </c:pt>
                <c:pt idx="2">
                  <c:v>10.8</c:v>
                </c:pt>
                <c:pt idx="3">
                  <c:v>10.8</c:v>
                </c:pt>
                <c:pt idx="4">
                  <c:v>11.2</c:v>
                </c:pt>
                <c:pt idx="5">
                  <c:v>11.3</c:v>
                </c:pt>
                <c:pt idx="6">
                  <c:v>11.5</c:v>
                </c:pt>
                <c:pt idx="7">
                  <c:v>11.3</c:v>
                </c:pt>
                <c:pt idx="8">
                  <c:v>11.2</c:v>
                </c:pt>
                <c:pt idx="9">
                  <c:v>11.2</c:v>
                </c:pt>
                <c:pt idx="10">
                  <c:v>11.2</c:v>
                </c:pt>
                <c:pt idx="11">
                  <c:v>11.4</c:v>
                </c:pt>
                <c:pt idx="12">
                  <c:v>11.6</c:v>
                </c:pt>
                <c:pt idx="13">
                  <c:v>11.4</c:v>
                </c:pt>
                <c:pt idx="14">
                  <c:v>11.7</c:v>
                </c:pt>
                <c:pt idx="15">
                  <c:v>11.5</c:v>
                </c:pt>
                <c:pt idx="16">
                  <c:v>11.4</c:v>
                </c:pt>
                <c:pt idx="17">
                  <c:v>11.4</c:v>
                </c:pt>
                <c:pt idx="18">
                  <c:v>11.2</c:v>
                </c:pt>
                <c:pt idx="19">
                  <c:v>11.1</c:v>
                </c:pt>
                <c:pt idx="20">
                  <c:v>11.4</c:v>
                </c:pt>
                <c:pt idx="21">
                  <c:v>10.9</c:v>
                </c:pt>
                <c:pt idx="22">
                  <c:v>10.8</c:v>
                </c:pt>
                <c:pt idx="23">
                  <c:v>10.8</c:v>
                </c:pt>
                <c:pt idx="24">
                  <c:v>10.3</c:v>
                </c:pt>
                <c:pt idx="25">
                  <c:v>10.6</c:v>
                </c:pt>
                <c:pt idx="26">
                  <c:v>10.4</c:v>
                </c:pt>
                <c:pt idx="27">
                  <c:v>10.3</c:v>
                </c:pt>
                <c:pt idx="28">
                  <c:v>10</c:v>
                </c:pt>
                <c:pt idx="29">
                  <c:v>10</c:v>
                </c:pt>
                <c:pt idx="30">
                  <c:v>9.6</c:v>
                </c:pt>
                <c:pt idx="31">
                  <c:v>9.6</c:v>
                </c:pt>
                <c:pt idx="32">
                  <c:v>9.1999999999999993</c:v>
                </c:pt>
                <c:pt idx="33">
                  <c:v>8.9</c:v>
                </c:pt>
                <c:pt idx="34">
                  <c:v>8.1999999999999993</c:v>
                </c:pt>
                <c:pt idx="35">
                  <c:v>10.199999999999999</c:v>
                </c:pt>
                <c:pt idx="36">
                  <c:v>9.1</c:v>
                </c:pt>
                <c:pt idx="37">
                  <c:v>9.1</c:v>
                </c:pt>
                <c:pt idx="38">
                  <c:v>9.1</c:v>
                </c:pt>
                <c:pt idx="39">
                  <c:v>9</c:v>
                </c:pt>
                <c:pt idx="40">
                  <c:v>8.3000000000000007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trim'!$B$120:$C$168</c:f>
              <c:multiLvlStrCache>
                <c:ptCount val="49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</c:lvl>
                <c:lvl>
                  <c:pt idx="1">
                    <c:v>2012</c:v>
                  </c:pt>
                  <c:pt idx="5">
                    <c:v>2013</c:v>
                  </c:pt>
                  <c:pt idx="9">
                    <c:v>2014</c:v>
                  </c:pt>
                  <c:pt idx="13">
                    <c:v>2015</c:v>
                  </c:pt>
                  <c:pt idx="17">
                    <c:v>2016</c:v>
                  </c:pt>
                  <c:pt idx="21">
                    <c:v>2017</c:v>
                  </c:pt>
                  <c:pt idx="25">
                    <c:v>2018</c:v>
                  </c:pt>
                  <c:pt idx="29">
                    <c:v>2019</c:v>
                  </c:pt>
                  <c:pt idx="33">
                    <c:v>2020</c:v>
                  </c:pt>
                  <c:pt idx="37">
                    <c:v>2021</c:v>
                  </c:pt>
                  <c:pt idx="41">
                    <c:v>2022</c:v>
                  </c:pt>
                  <c:pt idx="45">
                    <c:v>2023</c:v>
                  </c:pt>
                </c:lvl>
              </c:multiLvlStrCache>
            </c:multiLvlStrRef>
          </c:cat>
          <c:val>
            <c:numRef>
              <c:f>Données!$B$128:$B$168</c:f>
              <c:numCache>
                <c:formatCode>#,##0.0</c:formatCode>
                <c:ptCount val="41"/>
                <c:pt idx="0">
                  <c:v>9</c:v>
                </c:pt>
                <c:pt idx="1">
                  <c:v>9.1</c:v>
                </c:pt>
                <c:pt idx="2">
                  <c:v>9.4</c:v>
                </c:pt>
                <c:pt idx="3">
                  <c:v>9.4</c:v>
                </c:pt>
                <c:pt idx="4">
                  <c:v>9.8000000000000007</c:v>
                </c:pt>
                <c:pt idx="5">
                  <c:v>10</c:v>
                </c:pt>
                <c:pt idx="6">
                  <c:v>10.1</c:v>
                </c:pt>
                <c:pt idx="7">
                  <c:v>9.9</c:v>
                </c:pt>
                <c:pt idx="8">
                  <c:v>9.8000000000000007</c:v>
                </c:pt>
                <c:pt idx="9">
                  <c:v>9.8000000000000007</c:v>
                </c:pt>
                <c:pt idx="10">
                  <c:v>9.8000000000000007</c:v>
                </c:pt>
                <c:pt idx="11">
                  <c:v>9.9</c:v>
                </c:pt>
                <c:pt idx="12">
                  <c:v>10.1</c:v>
                </c:pt>
                <c:pt idx="13">
                  <c:v>10</c:v>
                </c:pt>
                <c:pt idx="14">
                  <c:v>10.199999999999999</c:v>
                </c:pt>
                <c:pt idx="15">
                  <c:v>10.1</c:v>
                </c:pt>
                <c:pt idx="16">
                  <c:v>9.9</c:v>
                </c:pt>
                <c:pt idx="17">
                  <c:v>9.9</c:v>
                </c:pt>
                <c:pt idx="18">
                  <c:v>9.8000000000000007</c:v>
                </c:pt>
                <c:pt idx="19">
                  <c:v>9.6</c:v>
                </c:pt>
                <c:pt idx="20">
                  <c:v>9.6999999999999993</c:v>
                </c:pt>
                <c:pt idx="21">
                  <c:v>9.3000000000000007</c:v>
                </c:pt>
                <c:pt idx="22">
                  <c:v>9.1999999999999993</c:v>
                </c:pt>
                <c:pt idx="23">
                  <c:v>9.1999999999999993</c:v>
                </c:pt>
                <c:pt idx="24">
                  <c:v>8.6999999999999993</c:v>
                </c:pt>
                <c:pt idx="25">
                  <c:v>9</c:v>
                </c:pt>
                <c:pt idx="26">
                  <c:v>8.8000000000000007</c:v>
                </c:pt>
                <c:pt idx="27">
                  <c:v>8.6999999999999993</c:v>
                </c:pt>
                <c:pt idx="28">
                  <c:v>8.4</c:v>
                </c:pt>
                <c:pt idx="29">
                  <c:v>8.4</c:v>
                </c:pt>
                <c:pt idx="30">
                  <c:v>8.1999999999999993</c:v>
                </c:pt>
                <c:pt idx="31">
                  <c:v>8.1999999999999993</c:v>
                </c:pt>
                <c:pt idx="32">
                  <c:v>7.9</c:v>
                </c:pt>
                <c:pt idx="33">
                  <c:v>7.6</c:v>
                </c:pt>
                <c:pt idx="34">
                  <c:v>7.1</c:v>
                </c:pt>
                <c:pt idx="35">
                  <c:v>8.8000000000000007</c:v>
                </c:pt>
                <c:pt idx="36">
                  <c:v>7.8</c:v>
                </c:pt>
                <c:pt idx="37">
                  <c:v>7.9</c:v>
                </c:pt>
                <c:pt idx="38">
                  <c:v>7.8</c:v>
                </c:pt>
                <c:pt idx="39">
                  <c:v>7.8</c:v>
                </c:pt>
                <c:pt idx="40">
                  <c:v>7.2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Données!$D$8</c:f>
              <c:strCache>
                <c:ptCount val="1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'dates trim'!$B$120:$C$168</c:f>
              <c:multiLvlStrCache>
                <c:ptCount val="49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</c:lvl>
                <c:lvl>
                  <c:pt idx="1">
                    <c:v>2012</c:v>
                  </c:pt>
                  <c:pt idx="5">
                    <c:v>2013</c:v>
                  </c:pt>
                  <c:pt idx="9">
                    <c:v>2014</c:v>
                  </c:pt>
                  <c:pt idx="13">
                    <c:v>2015</c:v>
                  </c:pt>
                  <c:pt idx="17">
                    <c:v>2016</c:v>
                  </c:pt>
                  <c:pt idx="21">
                    <c:v>2017</c:v>
                  </c:pt>
                  <c:pt idx="25">
                    <c:v>2018</c:v>
                  </c:pt>
                  <c:pt idx="29">
                    <c:v>2019</c:v>
                  </c:pt>
                  <c:pt idx="33">
                    <c:v>2020</c:v>
                  </c:pt>
                  <c:pt idx="37">
                    <c:v>2021</c:v>
                  </c:pt>
                  <c:pt idx="41">
                    <c:v>2022</c:v>
                  </c:pt>
                  <c:pt idx="45">
                    <c:v>2023</c:v>
                  </c:pt>
                </c:lvl>
              </c:multiLvlStrCache>
            </c:multiLvlStrRef>
          </c:cat>
          <c:val>
            <c:numRef>
              <c:f>Données!$D$128:$D$168</c:f>
              <c:numCache>
                <c:formatCode>#,##0.0</c:formatCode>
                <c:ptCount val="41"/>
                <c:pt idx="0">
                  <c:v>10.4</c:v>
                </c:pt>
                <c:pt idx="1">
                  <c:v>10.6</c:v>
                </c:pt>
                <c:pt idx="2">
                  <c:v>10.8</c:v>
                </c:pt>
                <c:pt idx="3">
                  <c:v>10.9</c:v>
                </c:pt>
                <c:pt idx="4">
                  <c:v>11.4</c:v>
                </c:pt>
                <c:pt idx="5">
                  <c:v>11.4</c:v>
                </c:pt>
                <c:pt idx="6">
                  <c:v>11.6</c:v>
                </c:pt>
                <c:pt idx="7">
                  <c:v>11.4</c:v>
                </c:pt>
                <c:pt idx="8">
                  <c:v>11.5</c:v>
                </c:pt>
                <c:pt idx="9">
                  <c:v>11.4</c:v>
                </c:pt>
                <c:pt idx="10">
                  <c:v>11.4</c:v>
                </c:pt>
                <c:pt idx="11">
                  <c:v>11.6</c:v>
                </c:pt>
                <c:pt idx="12">
                  <c:v>11.8</c:v>
                </c:pt>
                <c:pt idx="13">
                  <c:v>11.7</c:v>
                </c:pt>
                <c:pt idx="14">
                  <c:v>11.9</c:v>
                </c:pt>
                <c:pt idx="15">
                  <c:v>11.7</c:v>
                </c:pt>
                <c:pt idx="16">
                  <c:v>11.6</c:v>
                </c:pt>
                <c:pt idx="17">
                  <c:v>11.6</c:v>
                </c:pt>
                <c:pt idx="18">
                  <c:v>11.3</c:v>
                </c:pt>
                <c:pt idx="19">
                  <c:v>11.3</c:v>
                </c:pt>
                <c:pt idx="20">
                  <c:v>11.6</c:v>
                </c:pt>
                <c:pt idx="21">
                  <c:v>11.1</c:v>
                </c:pt>
                <c:pt idx="22">
                  <c:v>11.2</c:v>
                </c:pt>
                <c:pt idx="23">
                  <c:v>11.3</c:v>
                </c:pt>
                <c:pt idx="24">
                  <c:v>10.7</c:v>
                </c:pt>
                <c:pt idx="25">
                  <c:v>11</c:v>
                </c:pt>
                <c:pt idx="26">
                  <c:v>10.9</c:v>
                </c:pt>
                <c:pt idx="27">
                  <c:v>10.7</c:v>
                </c:pt>
                <c:pt idx="28">
                  <c:v>10.5</c:v>
                </c:pt>
                <c:pt idx="29">
                  <c:v>10.4</c:v>
                </c:pt>
                <c:pt idx="30">
                  <c:v>10.199999999999999</c:v>
                </c:pt>
                <c:pt idx="31">
                  <c:v>10.1</c:v>
                </c:pt>
                <c:pt idx="32">
                  <c:v>9.6</c:v>
                </c:pt>
                <c:pt idx="33">
                  <c:v>9.1</c:v>
                </c:pt>
                <c:pt idx="34">
                  <c:v>8.8000000000000007</c:v>
                </c:pt>
                <c:pt idx="35">
                  <c:v>10.6</c:v>
                </c:pt>
                <c:pt idx="36">
                  <c:v>9.1</c:v>
                </c:pt>
                <c:pt idx="37">
                  <c:v>9.3000000000000007</c:v>
                </c:pt>
                <c:pt idx="38">
                  <c:v>9.5</c:v>
                </c:pt>
                <c:pt idx="39">
                  <c:v>9.1</c:v>
                </c:pt>
                <c:pt idx="40">
                  <c:v>8.4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672192"/>
        <c:axId val="179673728"/>
      </c:lineChart>
      <c:catAx>
        <c:axId val="17967219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crossAx val="17967372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9673728"/>
        <c:scaling>
          <c:orientation val="minMax"/>
          <c:max val="12"/>
          <c:min val="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79672192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7326712001908849E-2"/>
          <c:y val="0.11088737212410718"/>
          <c:w val="0.83965909090909085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fr-F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2115696805504941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Lbls>
            <c:dLbl>
              <c:idx val="0"/>
              <c:layout>
                <c:manualLayout>
                  <c:x val="-1.8340210912425492E-3"/>
                  <c:y val="2.682763246143527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340210912425492E-3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365315251086571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340210912426165E-3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441110954665742E-7"/>
                  <c:y val="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graphiques_ann'!$G$10:$G$18</c:f>
              <c:strCache>
                <c:ptCount val="9"/>
                <c:pt idx="0">
                  <c:v>Ariege</c:v>
                </c:pt>
                <c:pt idx="1">
                  <c:v>Alpes de haute provence</c:v>
                </c:pt>
                <c:pt idx="2">
                  <c:v>Paca</c:v>
                </c:pt>
                <c:pt idx="3">
                  <c:v>Meuse</c:v>
                </c:pt>
                <c:pt idx="4">
                  <c:v>Lot</c:v>
                </c:pt>
                <c:pt idx="5">
                  <c:v>France métro.</c:v>
                </c:pt>
                <c:pt idx="6">
                  <c:v>Hautes Alpes</c:v>
                </c:pt>
                <c:pt idx="7">
                  <c:v>Haute Corse</c:v>
                </c:pt>
                <c:pt idx="8">
                  <c:v>Cantal</c:v>
                </c:pt>
              </c:strCache>
            </c:strRef>
          </c:cat>
          <c:val>
            <c:numRef>
              <c:f>'données graphiques_ann'!$H$10:$H$18</c:f>
              <c:numCache>
                <c:formatCode>#,##0.0</c:formatCode>
                <c:ptCount val="9"/>
                <c:pt idx="0">
                  <c:v>9.3000000000000007</c:v>
                </c:pt>
                <c:pt idx="1">
                  <c:v>8.4</c:v>
                </c:pt>
                <c:pt idx="2">
                  <c:v>8.3000000000000007</c:v>
                </c:pt>
                <c:pt idx="3">
                  <c:v>7.3</c:v>
                </c:pt>
                <c:pt idx="4">
                  <c:v>7.3</c:v>
                </c:pt>
                <c:pt idx="5">
                  <c:v>7.2</c:v>
                </c:pt>
                <c:pt idx="6">
                  <c:v>6.8</c:v>
                </c:pt>
                <c:pt idx="7">
                  <c:v>6.7</c:v>
                </c:pt>
                <c:pt idx="8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256896"/>
        <c:axId val="178279552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graphiques_ann'!$J$10:$J$18</c:f>
              <c:numCache>
                <c:formatCode>#,##0.0</c:formatCode>
                <c:ptCount val="9"/>
                <c:pt idx="0">
                  <c:v>-0.5</c:v>
                </c:pt>
                <c:pt idx="1">
                  <c:v>-0.69999999999999929</c:v>
                </c:pt>
                <c:pt idx="2">
                  <c:v>-0.79999999999999893</c:v>
                </c:pt>
                <c:pt idx="3">
                  <c:v>-0.10000000000000053</c:v>
                </c:pt>
                <c:pt idx="4">
                  <c:v>-0.60000000000000053</c:v>
                </c:pt>
                <c:pt idx="5">
                  <c:v>-0.59999999999999964</c:v>
                </c:pt>
                <c:pt idx="6">
                  <c:v>-0.79999999999999982</c:v>
                </c:pt>
                <c:pt idx="7">
                  <c:v>-0.79999999999999982</c:v>
                </c:pt>
                <c:pt idx="8">
                  <c:v>-0.69999999999999973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281088"/>
        <c:axId val="178282880"/>
      </c:scatterChart>
      <c:catAx>
        <c:axId val="17825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78279552"/>
        <c:crosses val="autoZero"/>
        <c:auto val="1"/>
        <c:lblAlgn val="ctr"/>
        <c:lblOffset val="100"/>
        <c:noMultiLvlLbl val="0"/>
      </c:catAx>
      <c:valAx>
        <c:axId val="178279552"/>
        <c:scaling>
          <c:orientation val="minMax"/>
          <c:max val="1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78256896"/>
        <c:crosses val="autoZero"/>
        <c:crossBetween val="between"/>
        <c:majorUnit val="2"/>
      </c:valAx>
      <c:valAx>
        <c:axId val="178281088"/>
        <c:scaling>
          <c:orientation val="minMax"/>
        </c:scaling>
        <c:delete val="1"/>
        <c:axPos val="b"/>
        <c:majorTickMark val="out"/>
        <c:minorTickMark val="none"/>
        <c:tickLblPos val="nextTo"/>
        <c:crossAx val="178282880"/>
        <c:crosses val="autoZero"/>
        <c:crossBetween val="midCat"/>
      </c:valAx>
      <c:valAx>
        <c:axId val="178282880"/>
        <c:scaling>
          <c:orientation val="minMax"/>
          <c:max val="0"/>
          <c:min val="-1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178281088"/>
        <c:crosses val="max"/>
        <c:crossBetween val="midCat"/>
        <c:majorUnit val="0.2"/>
      </c:valAx>
    </c:plotArea>
    <c:legend>
      <c:legendPos val="t"/>
      <c:layout>
        <c:manualLayout>
          <c:xMode val="edge"/>
          <c:yMode val="edge"/>
          <c:x val="4.0829930646564636E-2"/>
          <c:y val="9.1213950368879942E-2"/>
          <c:w val="0.89999992779444526"/>
          <c:h val="5.1765712384543472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0.01178</cdr:x>
      <cdr:y>0.87113</cdr:y>
    </cdr:from>
    <cdr:to>
      <cdr:x>0.98579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171" y="3219450"/>
          <a:ext cx="6546166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0.9115</cdr:x>
      <cdr:y>0.28291</cdr:y>
    </cdr:from>
    <cdr:to>
      <cdr:x>0.9115</cdr:x>
      <cdr:y>0.77064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841427" y="1350054"/>
          <a:ext cx="0" cy="2327459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0.91326</cdr:x>
      <cdr:y>0.33386</cdr:y>
    </cdr:from>
    <cdr:to>
      <cdr:x>0.97672</cdr:x>
      <cdr:y>0.33386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54637" y="1593182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0.89311</cdr:x>
      <cdr:y>0.26362</cdr:y>
    </cdr:from>
    <cdr:to>
      <cdr:x>0.98532</cdr:x>
      <cdr:y>0.32234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03431" y="1258007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0.83117</cdr:y>
    </cdr:from>
    <cdr:to>
      <cdr:x>1</cdr:x>
      <cdr:y>1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4060039"/>
          <a:ext cx="7362791" cy="8056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 deux premiers mois du dernier trimestre étant connu, l'acquis de croissance correspond à la variation qui serait obtenue si le nombre de demandeurs d'emploi ne variait pas entre le 2e mois et le 3e mois du trimestre.</a:t>
          </a: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0.1497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68" y="0"/>
          <a:ext cx="7197742" cy="7143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0.91371</cdr:x>
      <cdr:y>0.3211</cdr:y>
    </cdr:from>
    <cdr:to>
      <cdr:x>0.97395</cdr:x>
      <cdr:y>0.32131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58000" y="1532283"/>
          <a:ext cx="452188" cy="99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0.90007</cdr:x>
      <cdr:y>0.25675</cdr:y>
    </cdr:from>
    <cdr:to>
      <cdr:x>0.99101</cdr:x>
      <cdr:y>0.31547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755637" y="1225217"/>
          <a:ext cx="682568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0.9126</cdr:x>
      <cdr:y>0.24993</cdr:y>
    </cdr:from>
    <cdr:to>
      <cdr:x>0.91371</cdr:x>
      <cdr:y>0.77931</cdr:y>
    </cdr:to>
    <cdr:cxnSp macro="">
      <cdr:nvCxnSpPr>
        <cdr:cNvPr id="8" name="Connecteur droit 7"/>
        <cdr:cNvCxnSpPr/>
      </cdr:nvCxnSpPr>
      <cdr:spPr>
        <a:xfrm xmlns:a="http://schemas.openxmlformats.org/drawingml/2006/main" flipH="1">
          <a:off x="6849717" y="1192696"/>
          <a:ext cx="8284" cy="252619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0.1497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68" y="0"/>
          <a:ext cx="7197742" cy="7143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0.83117</cdr:y>
    </cdr:from>
    <cdr:to>
      <cdr:x>1</cdr:x>
      <cdr:y>1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4060039"/>
          <a:ext cx="7362791" cy="8056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 deux premiers mois du dernier trimestre étant connu, l'acquis de croissance correspond à la variation qui serait obtenue si le nombre de demandeurs d'emploi ne variait pas entre le 2e mois et le 3e mois du trimestre.</a:t>
          </a: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0.0258</cdr:x>
      <cdr:y>0</cdr:y>
    </cdr:from>
    <cdr:to>
      <cdr:x>0.98477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936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0.91124</cdr:x>
      <cdr:y>0.27967</cdr:y>
    </cdr:from>
    <cdr:to>
      <cdr:x>0.91149</cdr:x>
      <cdr:y>0.77237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839498" y="1334572"/>
          <a:ext cx="1877" cy="2351177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0.91226</cdr:x>
      <cdr:y>0.34696</cdr:y>
    </cdr:from>
    <cdr:to>
      <cdr:x>0.97572</cdr:x>
      <cdr:y>0.34696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47174" y="1655702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0.90067</cdr:x>
      <cdr:y>0.27325</cdr:y>
    </cdr:from>
    <cdr:to>
      <cdr:x>0.99669</cdr:x>
      <cdr:y>0.33197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60130" y="1303956"/>
          <a:ext cx="720697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0.0258</cdr:x>
      <cdr:y>0</cdr:y>
    </cdr:from>
    <cdr:to>
      <cdr:x>0.98477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936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0.83117</cdr:y>
    </cdr:from>
    <cdr:to>
      <cdr:x>1</cdr:x>
      <cdr:y>1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4060039"/>
          <a:ext cx="7362791" cy="8056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 deux premiers mois du dernier trimestre étant connu, l'acquis de croissance correspond à la variation qui serait obtenue si le nombre de demandeurs d'emploi ne variait pas entre le 2e mois et le 3e mois du trimestre.</a:t>
          </a: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</cdr:x>
      <cdr:y>0.82161</cdr:y>
    </cdr:from>
    <cdr:to>
      <cdr:x>1</cdr:x>
      <cdr:y>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3114675"/>
          <a:ext cx="6115050" cy="676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/>
            <a:t>* Pour le RSA et la PA, la notion de bénéficiaires renvoie à celle de foyer et non d’individu. Pour l’AAH et l’ASS, elle renvoie à l’individu qui perçoit l’allocation.</a:t>
          </a:r>
        </a:p>
        <a:p xmlns:a="http://schemas.openxmlformats.org/drawingml/2006/main">
          <a:r>
            <a:rPr lang="fr-FR" sz="1000" b="1" i="0"/>
            <a:t>Note : </a:t>
          </a:r>
          <a:r>
            <a:rPr lang="fr-FR" sz="1000" i="0"/>
            <a:t>données provisoires</a:t>
          </a:r>
        </a:p>
        <a:p xmlns:a="http://schemas.openxmlformats.org/drawingml/2006/main">
          <a:r>
            <a:rPr lang="fr-FR" sz="1000" b="1" i="1"/>
            <a:t>Sources : </a:t>
          </a:r>
          <a:r>
            <a:rPr lang="fr-FR" sz="1000"/>
            <a:t>Cnaf, Allstat FR6 et FR2 ; MSA ;  Pôle emploi, FNA - </a:t>
          </a:r>
          <a:r>
            <a:rPr lang="fr-FR" sz="1000" b="1" i="1"/>
            <a:t>Traitements : </a:t>
          </a:r>
          <a:r>
            <a:rPr lang="fr-FR" sz="1000"/>
            <a:t>Drees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0.97387</cdr:x>
      <cdr:y>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0" y="0"/>
          <a:ext cx="6873599" cy="39395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Alpes-de-Haute-Provence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0.01043</cdr:x>
      <cdr:y>0</cdr:y>
    </cdr:from>
    <cdr:to>
      <cdr:x>0.98515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66676" y="0"/>
          <a:ext cx="6229694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 dirty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 dirty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Alpes-de-Haute-Provence</a:t>
          </a:r>
        </a:p>
        <a:p xmlns:a="http://schemas.openxmlformats.org/drawingml/2006/main">
          <a:pPr algn="ctr" rtl="0"/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 dirty="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 trimestre 2011)</a:t>
          </a:r>
          <a:endParaRPr lang="fr-FR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0.07473</cdr:x>
      <cdr:y>0</cdr:y>
    </cdr:from>
    <cdr:to>
      <cdr:x>0.91614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14350" y="0"/>
          <a:ext cx="5791200" cy="777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Alpes-de-Haute-Provence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fin 2020 et fin 2021) </a:t>
          </a:r>
          <a:endParaRPr lang="fr-FR" sz="1400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11"/>
          <a:ext cx="6783928" cy="786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0.01107</cdr:x>
      <cdr:y>0.01267</cdr:y>
    </cdr:from>
    <cdr:to>
      <cdr:x>0.98548</cdr:x>
      <cdr:y>0.07821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755" y="43205"/>
          <a:ext cx="3675377" cy="223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Embauches* en contrat d'apprentissage dans les Alpes-de-Haute-Provence</a:t>
          </a:r>
          <a:endParaRPr lang="fr-FR" sz="1500" b="1" i="0" baseline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algn="ctr" rtl="0"/>
          <a:r>
            <a:rPr lang="fr-FR" sz="1000" b="0" i="1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(données brutes, en nombre)</a:t>
          </a:r>
          <a:endParaRPr lang="fr-FR" sz="1000" b="0" i="1">
            <a:solidFill>
              <a:sysClr val="windowText" lastClr="000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0.87799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495675"/>
          <a:ext cx="7038975" cy="485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</cdr:x>
      <cdr:y>0.84884</cdr:y>
    </cdr:from>
    <cdr:to>
      <cdr:x>1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476625"/>
          <a:ext cx="7038975" cy="619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1000">
              <a:effectLst/>
              <a:latin typeface="+mn-lt"/>
              <a:ea typeface="+mn-ea"/>
              <a:cs typeface="+mn-cs"/>
            </a:rPr>
            <a:t>* embauches = nouvelles entrées + reconductions</a:t>
          </a:r>
        </a:p>
        <a:p xmlns:a="http://schemas.openxmlformats.org/drawingml/2006/main">
          <a:pPr algn="l" rtl="0">
            <a:defRPr sz="1000"/>
          </a:pPr>
          <a:r>
            <a:rPr lang="fr-FR" sz="900" b="1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Note </a:t>
          </a:r>
          <a:r>
            <a:rPr lang="fr-FR" sz="900" b="0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: données cumulées, provisoires</a:t>
          </a:r>
        </a:p>
        <a:p xmlns:a="http://schemas.openxmlformats.org/drawingml/2006/main">
          <a:pPr algn="l" rtl="0">
            <a:defRPr sz="1000"/>
          </a:pPr>
          <a:r>
            <a:rPr lang="fr-FR" sz="900" b="1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Champ : </a:t>
          </a:r>
          <a:r>
            <a:rPr lang="fr-FR" sz="900" b="0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secteurs</a:t>
          </a:r>
          <a:r>
            <a:rPr lang="fr-FR" sz="900" b="0" i="0" baseline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 public et privé</a:t>
          </a:r>
          <a:endParaRPr lang="fr-FR" sz="900" b="0" i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900" b="1" i="1">
              <a:latin typeface="+mn-lt"/>
              <a:ea typeface="+mn-ea"/>
              <a:cs typeface="+mn-cs"/>
            </a:rPr>
            <a:t>Source :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Système d’information sur l’apprentissage de la Dares </a:t>
          </a:r>
          <a:r>
            <a:rPr lang="fr-FR" sz="900" b="0" i="1">
              <a:latin typeface="+mn-lt"/>
              <a:ea typeface="+mn-ea"/>
              <a:cs typeface="+mn-cs"/>
            </a:rPr>
            <a:t>- </a:t>
          </a:r>
          <a:r>
            <a:rPr lang="fr-FR" sz="900" b="1" i="1">
              <a:latin typeface="+mn-lt"/>
              <a:ea typeface="+mn-ea"/>
              <a:cs typeface="+mn-cs"/>
            </a:rPr>
            <a:t>Traitements : </a:t>
          </a:r>
          <a:r>
            <a:rPr lang="fr-FR" sz="900" b="0" i="1">
              <a:latin typeface="+mn-lt"/>
              <a:ea typeface="+mn-ea"/>
              <a:cs typeface="+mn-cs"/>
            </a:rPr>
            <a:t>Dares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0.04025</cdr:x>
      <cdr:y>0.84911</cdr:y>
    </cdr:from>
    <cdr:to>
      <cdr:x>0.9233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98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0.9945</cdr:x>
      <cdr:y>0.07847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T4 2021</a:t>
          </a:r>
          <a:endParaRPr lang="fr-FR" sz="1100"/>
        </a:p>
      </cdr:txBody>
    </cdr:sp>
  </cdr:relSizeAnchor>
  <cdr:relSizeAnchor xmlns:cdr="http://schemas.openxmlformats.org/drawingml/2006/chartDrawing">
    <cdr:from>
      <cdr:x>0.06909</cdr:x>
      <cdr:y>0.83141</cdr:y>
    </cdr:from>
    <cdr:to>
      <cdr:x>0.96884</cdr:x>
      <cdr:y>0.97668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1740" y="4470400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Alpes-de-Haute-Provence, les critères retenus sont le nombre total d'emplois (salariés et non salariés) du département, ainsi que le poids des secteurs de l'agriculture et du tertiaire non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0.16766</cdr:y>
    </cdr:from>
    <cdr:to>
      <cdr:x>1</cdr:x>
      <cdr:y>0.2231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886575" y="800078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0.92936</cdr:x>
      <cdr:y>0.17033</cdr:y>
    </cdr:from>
    <cdr:to>
      <cdr:x>0.93063</cdr:x>
      <cdr:y>0.74318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75475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0.43157</cdr:x>
      <cdr:y>0.17952</cdr:y>
    </cdr:from>
    <cdr:to>
      <cdr:x>0.78989</cdr:x>
      <cdr:y>0.34539</cdr:y>
    </cdr:to>
    <cdr:sp macro="" textlink="">
      <cdr:nvSpPr>
        <cdr:cNvPr id="9" name="ZoneTexte 17"/>
        <cdr:cNvSpPr txBox="1"/>
      </cdr:nvSpPr>
      <cdr:spPr>
        <a:xfrm xmlns:a="http://schemas.openxmlformats.org/drawingml/2006/main">
          <a:off x="3239218" y="856695"/>
          <a:ext cx="2689443" cy="79153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15 700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T4 2021</a:t>
          </a:r>
        </a:p>
        <a:p xmlns:a="http://schemas.openxmlformats.org/drawingml/2006/main">
          <a:pPr algn="ctr"/>
          <a:endParaRPr lang="fr-FR" sz="1400" b="1" dirty="0" smtClean="0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 deux premiers mois du dernier trimestre étant connu, l'acquis de croissance correspond à la variation qui serait obtenue si le nombre de demandeurs d'emploi ne variait pas entre le 2e mois et le 3e mois du trimestre.</a:t>
          </a: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B5D4E-FF81-409F-B486-41C11772939C}" type="datetimeFigureOut">
              <a:rPr lang="fr-FR" smtClean="0"/>
              <a:t>22/04/2022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D9A0B-53AC-447C-974B-4B6E68AA60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6944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22/04/2022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avril 2022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avril 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ireccte-Pa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671392" y="589032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sp>
        <p:nvSpPr>
          <p:cNvPr id="8" name="Rectangle 7"/>
          <p:cNvSpPr/>
          <p:nvPr/>
        </p:nvSpPr>
        <p:spPr>
          <a:xfrm>
            <a:off x="-54929" y="1567340"/>
            <a:ext cx="9251827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au 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fr-FR" sz="5000" b="1" baseline="30000" dirty="0" smtClean="0">
                <a:ln/>
                <a:solidFill>
                  <a:schemeClr val="accent1">
                    <a:lumMod val="75000"/>
                  </a:schemeClr>
                </a:solidFill>
              </a:rPr>
              <a:t>ème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trimestre 2021</a:t>
            </a:r>
            <a:endParaRPr lang="fr-FR" sz="50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les Alpes-de-Haute-Provence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01416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818573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©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089987"/>
            <a:ext cx="2530275" cy="16887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11" y="4014164"/>
            <a:ext cx="2493548" cy="1764544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91796" y="6520416"/>
            <a:ext cx="609471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pic>
        <p:nvPicPr>
          <p:cNvPr id="1028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2898" y="1190313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10361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699" y="74506"/>
            <a:ext cx="8686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chômage continue de baisser pour atteindre son plus bas niveau depuis 2008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18103" y="4606464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7,2 % (-0,6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13274" y="4113533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8,3 % (-0,8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58109" y="3790367"/>
            <a:ext cx="157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8,4 % (-0,7 pt)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720833"/>
              </p:ext>
            </p:extLst>
          </p:nvPr>
        </p:nvGraphicFramePr>
        <p:xfrm>
          <a:off x="0" y="1173708"/>
          <a:ext cx="8454659" cy="5199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7221" y="35470"/>
            <a:ext cx="8857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Il reste toutefois supérieur à la plupart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922442"/>
              </p:ext>
            </p:extLst>
          </p:nvPr>
        </p:nvGraphicFramePr>
        <p:xfrm>
          <a:off x="561975" y="1062037"/>
          <a:ext cx="7696199" cy="537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84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4526" y="-47226"/>
            <a:ext cx="89323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Après un nouveau recul en fin d’année, la demande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d’emploi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passe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sous son niveau d’avant-crise</a:t>
            </a:r>
            <a:endParaRPr lang="fr-FR" sz="2800" dirty="0">
              <a:solidFill>
                <a:srgbClr val="FF0000"/>
              </a:solidFill>
            </a:endParaRPr>
          </a:p>
          <a:p>
            <a:endParaRPr lang="fr-FR" sz="2800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794389"/>
              </p:ext>
            </p:extLst>
          </p:nvPr>
        </p:nvGraphicFramePr>
        <p:xfrm>
          <a:off x="403761" y="1042987"/>
          <a:ext cx="8335637" cy="523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51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4526" y="-11241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baisse annuelle de la demande d’emploi fin 2021 efface largement la hausse de 2020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334635"/>
              </p:ext>
            </p:extLst>
          </p:nvPr>
        </p:nvGraphicFramePr>
        <p:xfrm>
          <a:off x="498764" y="1042987"/>
          <a:ext cx="7826086" cy="5084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17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1329"/>
            <a:ext cx="89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demande d’emploi des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femmes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se replie davantage que celle des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hommes en fin d’année…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36040"/>
              </p:ext>
            </p:extLst>
          </p:nvPr>
        </p:nvGraphicFramePr>
        <p:xfrm>
          <a:off x="522514" y="1042987"/>
          <a:ext cx="7849590" cy="5155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531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18117"/>
            <a:ext cx="89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mais sur un an, c’est la demande d’emploi masculine qui recule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 plus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vite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35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7" y="10193"/>
            <a:ext cx="8997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recul trimestriel est plus vif chez les jeunes au cours du 2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semestre…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371375"/>
              </p:ext>
            </p:extLst>
          </p:nvPr>
        </p:nvGraphicFramePr>
        <p:xfrm>
          <a:off x="403761" y="1042987"/>
          <a:ext cx="7921089" cy="516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20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7" y="374928"/>
            <a:ext cx="899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tout comme le repli annuel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688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6982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La baisse est un peu plus marquée pour les demandeurs d’emploi de longue durée sur un trimestre … 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682305"/>
              </p:ext>
            </p:extLst>
          </p:nvPr>
        </p:nvGraphicFramePr>
        <p:xfrm>
          <a:off x="146856" y="1042987"/>
          <a:ext cx="8320250" cy="523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471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82680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… comme sur un an 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817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6743" y="1479568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84357" y="655"/>
            <a:ext cx="8857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 l’exception d’une pause au 3</a:t>
            </a:r>
            <a:r>
              <a:rPr lang="fr-FR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trimestre, l’emploi salarié progresse de façon soutenue en 2021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1440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49" y="6568767"/>
            <a:ext cx="589266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868114" y="2026033"/>
            <a:ext cx="1296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T4 2021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8268886" y="2610127"/>
            <a:ext cx="8263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+1,3 </a:t>
            </a:r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% </a:t>
            </a:r>
          </a:p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+0,7 %</a:t>
            </a:r>
          </a:p>
          <a:p>
            <a:pPr algn="ctr"/>
            <a:endParaRPr lang="fr-FR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+0,4 %</a:t>
            </a:r>
          </a:p>
          <a:p>
            <a:pPr algn="ctr"/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41379"/>
              </p:ext>
            </p:extLst>
          </p:nvPr>
        </p:nvGraphicFramePr>
        <p:xfrm>
          <a:off x="184357" y="1076325"/>
          <a:ext cx="8402655" cy="5286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foyers bénéficiaires du RSA continue de reculer en rythme annuel…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5" y="1757129"/>
            <a:ext cx="8954750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9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48887" y="55295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… et se situe désormais en-dessous de son niveau d’avant-crise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246333"/>
              </p:ext>
            </p:extLst>
          </p:nvPr>
        </p:nvGraphicFramePr>
        <p:xfrm>
          <a:off x="570016" y="1045028"/>
          <a:ext cx="8169382" cy="5284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5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d’Azur:</a:t>
            </a:r>
          </a:p>
          <a:p>
            <a:pPr algn="ctr">
              <a:defRPr/>
            </a:pPr>
            <a:r>
              <a:rPr lang="fr-FR" dirty="0">
                <a:hlinkClick r:id="rId3"/>
              </a:rPr>
              <a:t/>
            </a: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marL="0" lvl="1" algn="ctr">
              <a:defRPr/>
            </a:pPr>
            <a:r>
              <a:rPr lang="fr-FR" sz="2000" dirty="0">
                <a:hlinkClick r:id="rId4"/>
              </a:rPr>
              <a:t>https://</a:t>
            </a:r>
            <a:r>
              <a:rPr lang="fr-FR" sz="2000" dirty="0" smtClean="0">
                <a:hlinkClick r:id="rId4"/>
              </a:rPr>
              <a:t>paca.dreets.gouv.fr/Les-indicateurs-cles-de-la-Direccte-Paca</a:t>
            </a:r>
            <a:endParaRPr lang="fr-FR" sz="2000" dirty="0" smtClean="0"/>
          </a:p>
          <a:p>
            <a:pPr marL="0" lvl="1" algn="ctr">
              <a:defRPr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2" y="36982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Une croissance principalement tirée par l’emploi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0557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556740" y="3005502"/>
            <a:ext cx="1597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+220 </a:t>
            </a:r>
          </a:p>
          <a:p>
            <a:pPr algn="ctr"/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intérimaires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sz="1600" b="1" dirty="0" smtClean="0">
              <a:solidFill>
                <a:srgbClr val="0070C0"/>
              </a:solidFill>
            </a:endParaRPr>
          </a:p>
          <a:p>
            <a:pPr algn="ctr"/>
            <a:r>
              <a:rPr lang="fr-FR" sz="1600" b="1" dirty="0" smtClean="0">
                <a:solidFill>
                  <a:srgbClr val="0070C0"/>
                </a:solidFill>
              </a:rPr>
              <a:t>+460</a:t>
            </a:r>
            <a:endParaRPr lang="fr-FR" sz="1600" b="1" dirty="0">
              <a:solidFill>
                <a:srgbClr val="0070C0"/>
              </a:solidFill>
            </a:endParaRP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emplois hors intérim</a:t>
            </a: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sz="1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695270" y="2666948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T4 2021 :</a:t>
            </a:r>
            <a:endParaRPr lang="fr-FR" b="1" dirty="0"/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769332"/>
              </p:ext>
            </p:extLst>
          </p:nvPr>
        </p:nvGraphicFramePr>
        <p:xfrm>
          <a:off x="392684" y="1164833"/>
          <a:ext cx="7962900" cy="5078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36982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Fin 2021, l’emploi progresse dans tous les secteurs d’activité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64898" y="6568767"/>
            <a:ext cx="593497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691864"/>
              </p:ext>
            </p:extLst>
          </p:nvPr>
        </p:nvGraphicFramePr>
        <p:xfrm>
          <a:off x="490180" y="1259972"/>
          <a:ext cx="7714537" cy="5308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11485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84008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96224" y="98537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Sur un an, les effectifs se redressent dans la construction, le tertiaire non marchand et surtout le tertiaire marchand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45" y="1575265"/>
            <a:ext cx="8528050" cy="343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21766" y="6568767"/>
            <a:ext cx="598673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5" y="36982"/>
            <a:ext cx="8454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Dans l’industrie, l’intérim contribue très largement à la croissance de l’emploi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666995"/>
              </p:ext>
            </p:extLst>
          </p:nvPr>
        </p:nvGraphicFramePr>
        <p:xfrm>
          <a:off x="704849" y="1308100"/>
          <a:ext cx="7858125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6387" y="244698"/>
            <a:ext cx="898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contrats aidés poursuivent leur montée en puissance</a:t>
            </a:r>
            <a:endParaRPr lang="fr-FR" sz="2800" b="1" dirty="0" smtClean="0">
              <a:solidFill>
                <a:srgbClr val="37609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86387" y="76791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3" name="Groupe 12"/>
          <p:cNvGrpSpPr>
            <a:grpSpLocks/>
          </p:cNvGrpSpPr>
          <p:nvPr/>
        </p:nvGrpSpPr>
        <p:grpSpPr bwMode="auto">
          <a:xfrm>
            <a:off x="259283" y="1097441"/>
            <a:ext cx="8196262" cy="5221741"/>
            <a:chOff x="808130" y="-311903"/>
            <a:chExt cx="9458325" cy="6384235"/>
          </a:xfrm>
        </p:grpSpPr>
        <p:graphicFrame>
          <p:nvGraphicFramePr>
            <p:cNvPr id="14" name="Graphique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86946807"/>
                </p:ext>
              </p:extLst>
            </p:nvPr>
          </p:nvGraphicFramePr>
          <p:xfrm>
            <a:off x="808130" y="-311903"/>
            <a:ext cx="9458325" cy="6384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ZoneTexte 3"/>
            <p:cNvSpPr txBox="1"/>
            <p:nvPr/>
          </p:nvSpPr>
          <p:spPr>
            <a:xfrm>
              <a:off x="9753304" y="1775971"/>
              <a:ext cx="485775" cy="27291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 dirty="0"/>
                <a:t>560</a:t>
              </a:r>
            </a:p>
          </p:txBody>
        </p:sp>
        <p:sp>
          <p:nvSpPr>
            <p:cNvPr id="16" name="Flèche vers le bas 15"/>
            <p:cNvSpPr/>
            <p:nvPr/>
          </p:nvSpPr>
          <p:spPr>
            <a:xfrm>
              <a:off x="9915228" y="2175342"/>
              <a:ext cx="161925" cy="59456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26" name="ZoneTexte 1"/>
          <p:cNvSpPr txBox="1"/>
          <p:nvPr/>
        </p:nvSpPr>
        <p:spPr>
          <a:xfrm>
            <a:off x="159112" y="5650897"/>
            <a:ext cx="9791700" cy="432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6386" y="284892"/>
            <a:ext cx="898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année record pour les embauches en apprentissage </a:t>
            </a:r>
            <a:endParaRPr lang="fr-FR" sz="2800" b="1" dirty="0">
              <a:solidFill>
                <a:srgbClr val="37609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86386" y="82362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782882"/>
              </p:ext>
            </p:extLst>
          </p:nvPr>
        </p:nvGraphicFramePr>
        <p:xfrm>
          <a:off x="476250" y="1038226"/>
          <a:ext cx="8039100" cy="5267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73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5" y="99498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2022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59113" y="471763"/>
            <a:ext cx="8815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Très peu de salariés </a:t>
            </a:r>
            <a:r>
              <a:rPr lang="fr-FR" sz="2800" b="1" dirty="0">
                <a:solidFill>
                  <a:srgbClr val="376092"/>
                </a:solidFill>
              </a:rPr>
              <a:t>en activité partielle </a:t>
            </a:r>
            <a:r>
              <a:rPr lang="fr-FR" sz="2800" b="1" dirty="0" smtClean="0">
                <a:solidFill>
                  <a:srgbClr val="376092"/>
                </a:solidFill>
              </a:rPr>
              <a:t>fin 2021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" y="6141730"/>
            <a:ext cx="33099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688457"/>
              </p:ext>
            </p:extLst>
          </p:nvPr>
        </p:nvGraphicFramePr>
        <p:xfrm>
          <a:off x="478630" y="1187532"/>
          <a:ext cx="8142855" cy="4954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0672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ab994d58-9349-46a1-8cee-b96a64c5dc7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ff91c20-40e6-4ab5-a5ac-9b5646c665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8148</TotalTime>
  <Words>2071</Words>
  <Application>Microsoft Office PowerPoint</Application>
  <PresentationFormat>Affichage à l'écran (4:3)</PresentationFormat>
  <Paragraphs>361</Paragraphs>
  <Slides>22</Slides>
  <Notes>22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 Virginie (DR-PACA)</cp:lastModifiedBy>
  <cp:revision>749</cp:revision>
  <cp:lastPrinted>2018-10-09T12:30:48Z</cp:lastPrinted>
  <dcterms:created xsi:type="dcterms:W3CDTF">2018-05-30T13:27:07Z</dcterms:created>
  <dcterms:modified xsi:type="dcterms:W3CDTF">2022-04-22T11:46:13Z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