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5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drawings/drawing13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drawings/drawing14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drawings/drawing15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drawings/drawing16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7"/>
  </p:notesMasterIdLst>
  <p:handoutMasterIdLst>
    <p:handoutMasterId r:id="rId28"/>
  </p:handoutMasterIdLst>
  <p:sldIdLst>
    <p:sldId id="298" r:id="rId6"/>
    <p:sldId id="299" r:id="rId7"/>
    <p:sldId id="264" r:id="rId8"/>
    <p:sldId id="292" r:id="rId9"/>
    <p:sldId id="293" r:id="rId10"/>
    <p:sldId id="290" r:id="rId11"/>
    <p:sldId id="261" r:id="rId12"/>
    <p:sldId id="313" r:id="rId13"/>
    <p:sldId id="269" r:id="rId14"/>
    <p:sldId id="301" r:id="rId15"/>
    <p:sldId id="304" r:id="rId16"/>
    <p:sldId id="315" r:id="rId17"/>
    <p:sldId id="305" r:id="rId18"/>
    <p:sldId id="316" r:id="rId19"/>
    <p:sldId id="306" r:id="rId20"/>
    <p:sldId id="317" r:id="rId21"/>
    <p:sldId id="307" r:id="rId22"/>
    <p:sldId id="318" r:id="rId23"/>
    <p:sldId id="311" r:id="rId24"/>
    <p:sldId id="308" r:id="rId25"/>
    <p:sldId id="302" r:id="rId26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06" autoAdjust="0"/>
  </p:normalViewPr>
  <p:slideViewPr>
    <p:cSldViewPr snapToGrid="0" snapToObjects="1">
      <p:cViewPr varScale="1">
        <p:scale>
          <a:sx n="110" d="100"/>
          <a:sy n="110" d="100"/>
        </p:scale>
        <p:origin x="103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2023_T4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2023_T4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2023_T4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2023_T4_Demandeurs%20d'emploi_ABC_note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2023_T4_Demandeurs%20d'emploi_ABC_note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2023_T4_Demandeurs%20d'emploi_ABC_note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2023_T4_Demandeurs%20d'emploi_ABC_note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Prestations%20sociales\2023-T4%20-%20Prestations%20socia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polaris.social.gouv.fr\DREETS-PACA$\Users\Cab-SESE\10%20-%20Notes%20de%20conjoncture\01%20-%20Notes\2023\2023-T4\01%20-%20Fichiers%20de%20travail\Politiques%20emploi\2023_T4_Politiques%20de%20l'emploi_note_V2_VM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3\2023-T4\01%20-%20Fichiers%20de%20travail\Politiques%20emploi\2023_T4_Politiques%20de%20l'emploi_note_V2_VM.xls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Tx%20ch&#244;mage%20-%20d&#233;p%20comparables\T201_&#233;clairages_d&#233;p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2023_T4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dans les Alpes-de-Haute-Provence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 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trimestre 2013)</a:t>
            </a:r>
          </a:p>
        </c:rich>
      </c:tx>
      <c:layout>
        <c:manualLayout>
          <c:xMode val="edge"/>
          <c:yMode val="edge"/>
          <c:x val="0.29388436188072675"/>
          <c:y val="1.394756067862651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560302513732175"/>
          <c:w val="0.83764367816092944"/>
          <c:h val="0.48930351489568952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2'!$E$10:$E$53</c:f>
              <c:numCache>
                <c:formatCode>#\ ##0.0</c:formatCode>
                <c:ptCount val="44"/>
                <c:pt idx="0">
                  <c:v>100</c:v>
                </c:pt>
                <c:pt idx="1">
                  <c:v>100.08035612577982</c:v>
                </c:pt>
                <c:pt idx="2">
                  <c:v>100.25010283002828</c:v>
                </c:pt>
                <c:pt idx="3">
                  <c:v>100.61439889746011</c:v>
                </c:pt>
                <c:pt idx="4">
                  <c:v>100.73341799157949</c:v>
                </c:pt>
                <c:pt idx="5">
                  <c:v>100.66271357923131</c:v>
                </c:pt>
                <c:pt idx="6">
                  <c:v>100.68448604906544</c:v>
                </c:pt>
                <c:pt idx="7">
                  <c:v>100.86988873033391</c:v>
                </c:pt>
                <c:pt idx="8">
                  <c:v>100.80911660448236</c:v>
                </c:pt>
                <c:pt idx="9">
                  <c:v>101.17896801859862</c:v>
                </c:pt>
                <c:pt idx="10">
                  <c:v>101.09704068365562</c:v>
                </c:pt>
                <c:pt idx="11">
                  <c:v>101.53888714621837</c:v>
                </c:pt>
                <c:pt idx="12">
                  <c:v>101.9400505143746</c:v>
                </c:pt>
                <c:pt idx="13">
                  <c:v>102.33150605448617</c:v>
                </c:pt>
                <c:pt idx="14">
                  <c:v>102.52263242627799</c:v>
                </c:pt>
                <c:pt idx="15">
                  <c:v>102.59732097614737</c:v>
                </c:pt>
                <c:pt idx="16">
                  <c:v>103.06245500309478</c:v>
                </c:pt>
                <c:pt idx="17">
                  <c:v>103.47411180387721</c:v>
                </c:pt>
                <c:pt idx="18">
                  <c:v>103.60093082920005</c:v>
                </c:pt>
                <c:pt idx="19">
                  <c:v>103.92342150996572</c:v>
                </c:pt>
                <c:pt idx="20">
                  <c:v>104.50347826428532</c:v>
                </c:pt>
                <c:pt idx="21">
                  <c:v>104.44029321007567</c:v>
                </c:pt>
                <c:pt idx="22">
                  <c:v>104.48490432739068</c:v>
                </c:pt>
                <c:pt idx="23">
                  <c:v>104.7091944354506</c:v>
                </c:pt>
                <c:pt idx="24">
                  <c:v>105.23072364843738</c:v>
                </c:pt>
                <c:pt idx="25">
                  <c:v>105.58721978466569</c:v>
                </c:pt>
                <c:pt idx="26">
                  <c:v>106.09853613809142</c:v>
                </c:pt>
                <c:pt idx="27">
                  <c:v>106.50514262370608</c:v>
                </c:pt>
                <c:pt idx="28">
                  <c:v>104.34905084937883</c:v>
                </c:pt>
                <c:pt idx="29">
                  <c:v>103.41883891009707</c:v>
                </c:pt>
                <c:pt idx="30">
                  <c:v>106.06750475711637</c:v>
                </c:pt>
                <c:pt idx="31">
                  <c:v>106.3381455354933</c:v>
                </c:pt>
                <c:pt idx="32">
                  <c:v>107.18553230602457</c:v>
                </c:pt>
                <c:pt idx="33">
                  <c:v>108.8188042312664</c:v>
                </c:pt>
                <c:pt idx="34">
                  <c:v>109.66686437715313</c:v>
                </c:pt>
                <c:pt idx="35">
                  <c:v>110.49994192137562</c:v>
                </c:pt>
                <c:pt idx="36">
                  <c:v>110.77681142179279</c:v>
                </c:pt>
                <c:pt idx="37">
                  <c:v>111.38419599263094</c:v>
                </c:pt>
                <c:pt idx="38">
                  <c:v>111.66735032970125</c:v>
                </c:pt>
                <c:pt idx="39">
                  <c:v>112.10549322780798</c:v>
                </c:pt>
                <c:pt idx="40">
                  <c:v>112.46097930100272</c:v>
                </c:pt>
                <c:pt idx="41">
                  <c:v>112.48903660749016</c:v>
                </c:pt>
                <c:pt idx="42">
                  <c:v>112.87572240549872</c:v>
                </c:pt>
                <c:pt idx="43">
                  <c:v>113.04215834758166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E9-4A21-8847-D940EDD0C69A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2'!$C$10:$C$53</c:f>
              <c:numCache>
                <c:formatCode>#\ ##0.0</c:formatCode>
                <c:ptCount val="44"/>
                <c:pt idx="0">
                  <c:v>100</c:v>
                </c:pt>
                <c:pt idx="1">
                  <c:v>99.842670410894229</c:v>
                </c:pt>
                <c:pt idx="2">
                  <c:v>100.04414131182531</c:v>
                </c:pt>
                <c:pt idx="3">
                  <c:v>100.32760906754608</c:v>
                </c:pt>
                <c:pt idx="4">
                  <c:v>100.33006834379479</c:v>
                </c:pt>
                <c:pt idx="5">
                  <c:v>100.38806696592104</c:v>
                </c:pt>
                <c:pt idx="6">
                  <c:v>100.24806987973764</c:v>
                </c:pt>
                <c:pt idx="7">
                  <c:v>100.3399043645456</c:v>
                </c:pt>
                <c:pt idx="8">
                  <c:v>100.27824446553915</c:v>
                </c:pt>
                <c:pt idx="9">
                  <c:v>100.49920726723552</c:v>
                </c:pt>
                <c:pt idx="10">
                  <c:v>100.5855935019556</c:v>
                </c:pt>
                <c:pt idx="11">
                  <c:v>100.7257250509942</c:v>
                </c:pt>
                <c:pt idx="12">
                  <c:v>100.92640569933411</c:v>
                </c:pt>
                <c:pt idx="13">
                  <c:v>101.1390275992734</c:v>
                </c:pt>
                <c:pt idx="14">
                  <c:v>101.47193009517608</c:v>
                </c:pt>
                <c:pt idx="15">
                  <c:v>101.51026257012148</c:v>
                </c:pt>
                <c:pt idx="16">
                  <c:v>101.97638867993201</c:v>
                </c:pt>
                <c:pt idx="17">
                  <c:v>102.42176420258973</c:v>
                </c:pt>
                <c:pt idx="18">
                  <c:v>102.4650464641951</c:v>
                </c:pt>
                <c:pt idx="19">
                  <c:v>102.83785382851227</c:v>
                </c:pt>
                <c:pt idx="20">
                  <c:v>103.13176948129336</c:v>
                </c:pt>
                <c:pt idx="21">
                  <c:v>103.20615936820967</c:v>
                </c:pt>
                <c:pt idx="22">
                  <c:v>103.13292345313252</c:v>
                </c:pt>
                <c:pt idx="23">
                  <c:v>103.45365264468083</c:v>
                </c:pt>
                <c:pt idx="24">
                  <c:v>104.0057733102613</c:v>
                </c:pt>
                <c:pt idx="25">
                  <c:v>104.22781677529289</c:v>
                </c:pt>
                <c:pt idx="26">
                  <c:v>104.57818357245911</c:v>
                </c:pt>
                <c:pt idx="27">
                  <c:v>104.92879891721454</c:v>
                </c:pt>
                <c:pt idx="28">
                  <c:v>102.967186195832</c:v>
                </c:pt>
                <c:pt idx="29">
                  <c:v>102.55660326938741</c:v>
                </c:pt>
                <c:pt idx="30">
                  <c:v>104.65408882516829</c:v>
                </c:pt>
                <c:pt idx="31">
                  <c:v>104.57585598638981</c:v>
                </c:pt>
                <c:pt idx="32">
                  <c:v>105.43146100290855</c:v>
                </c:pt>
                <c:pt idx="33">
                  <c:v>106.68529577825664</c:v>
                </c:pt>
                <c:pt idx="34">
                  <c:v>107.4363320704484</c:v>
                </c:pt>
                <c:pt idx="35">
                  <c:v>107.84236481607728</c:v>
                </c:pt>
                <c:pt idx="36">
                  <c:v>108.21384496828379</c:v>
                </c:pt>
                <c:pt idx="37">
                  <c:v>108.61433740866599</c:v>
                </c:pt>
                <c:pt idx="38">
                  <c:v>109.06274598689861</c:v>
                </c:pt>
                <c:pt idx="39">
                  <c:v>109.3964719041594</c:v>
                </c:pt>
                <c:pt idx="40">
                  <c:v>109.62072207992424</c:v>
                </c:pt>
                <c:pt idx="41">
                  <c:v>109.70583632525963</c:v>
                </c:pt>
                <c:pt idx="42">
                  <c:v>109.94838496110478</c:v>
                </c:pt>
                <c:pt idx="43">
                  <c:v>109.99715446102469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E9-4A21-8847-D940EDD0C69A}"/>
            </c:ext>
          </c:extLst>
        </c:ser>
        <c:ser>
          <c:idx val="2"/>
          <c:order val="2"/>
          <c:tx>
            <c:strRef>
              <c:f>'Données graph 1 et 2'!$G$8:$G$9</c:f>
              <c:strCache>
                <c:ptCount val="2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'Données graph 1 et 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2'!$G$10:$G$53</c:f>
              <c:numCache>
                <c:formatCode>#\ ##0.0</c:formatCode>
                <c:ptCount val="44"/>
                <c:pt idx="0">
                  <c:v>100</c:v>
                </c:pt>
                <c:pt idx="1">
                  <c:v>100.32749708561657</c:v>
                </c:pt>
                <c:pt idx="2">
                  <c:v>100.46617001467129</c:v>
                </c:pt>
                <c:pt idx="3">
                  <c:v>100.06258508591893</c:v>
                </c:pt>
                <c:pt idx="4">
                  <c:v>100.64717036078612</c:v>
                </c:pt>
                <c:pt idx="5">
                  <c:v>100.28833433202529</c:v>
                </c:pt>
                <c:pt idx="6">
                  <c:v>99.924961580171612</c:v>
                </c:pt>
                <c:pt idx="7">
                  <c:v>100.36327015557973</c:v>
                </c:pt>
                <c:pt idx="8">
                  <c:v>99.991573250095215</c:v>
                </c:pt>
                <c:pt idx="9">
                  <c:v>100.3392760737883</c:v>
                </c:pt>
                <c:pt idx="10">
                  <c:v>100.31664569377679</c:v>
                </c:pt>
                <c:pt idx="11">
                  <c:v>100.69912891906149</c:v>
                </c:pt>
                <c:pt idx="12">
                  <c:v>101.08445095317929</c:v>
                </c:pt>
                <c:pt idx="13">
                  <c:v>102.85169122006732</c:v>
                </c:pt>
                <c:pt idx="14">
                  <c:v>103.03741766525143</c:v>
                </c:pt>
                <c:pt idx="15">
                  <c:v>104.66403914894975</c:v>
                </c:pt>
                <c:pt idx="16">
                  <c:v>102.93040529561281</c:v>
                </c:pt>
                <c:pt idx="17">
                  <c:v>102.81827619922952</c:v>
                </c:pt>
                <c:pt idx="18">
                  <c:v>102.04811834445154</c:v>
                </c:pt>
                <c:pt idx="19">
                  <c:v>102.15954723419993</c:v>
                </c:pt>
                <c:pt idx="20">
                  <c:v>102.42936207327584</c:v>
                </c:pt>
                <c:pt idx="21">
                  <c:v>101.80975076756542</c:v>
                </c:pt>
                <c:pt idx="22">
                  <c:v>102.48070158124708</c:v>
                </c:pt>
                <c:pt idx="23">
                  <c:v>103.00032562539438</c:v>
                </c:pt>
                <c:pt idx="24">
                  <c:v>103.3014697407469</c:v>
                </c:pt>
                <c:pt idx="25">
                  <c:v>103.42499825791404</c:v>
                </c:pt>
                <c:pt idx="26">
                  <c:v>102.99850971450937</c:v>
                </c:pt>
                <c:pt idx="27">
                  <c:v>104.34603692827112</c:v>
                </c:pt>
                <c:pt idx="28">
                  <c:v>99.147838081392862</c:v>
                </c:pt>
                <c:pt idx="29">
                  <c:v>99.443804828560815</c:v>
                </c:pt>
                <c:pt idx="30">
                  <c:v>103.50722322888117</c:v>
                </c:pt>
                <c:pt idx="31">
                  <c:v>103.59818188546539</c:v>
                </c:pt>
                <c:pt idx="32">
                  <c:v>104.11429501258111</c:v>
                </c:pt>
                <c:pt idx="33">
                  <c:v>107.1444706539658</c:v>
                </c:pt>
                <c:pt idx="34">
                  <c:v>107.31666957720955</c:v>
                </c:pt>
                <c:pt idx="35">
                  <c:v>108.8624268059025</c:v>
                </c:pt>
                <c:pt idx="36">
                  <c:v>109.11372861440833</c:v>
                </c:pt>
                <c:pt idx="37">
                  <c:v>109.674307557338</c:v>
                </c:pt>
                <c:pt idx="38">
                  <c:v>110.12551203757153</c:v>
                </c:pt>
                <c:pt idx="39">
                  <c:v>110.90435545645201</c:v>
                </c:pt>
                <c:pt idx="40">
                  <c:v>112.09896347848674</c:v>
                </c:pt>
                <c:pt idx="41">
                  <c:v>112.27890294890364</c:v>
                </c:pt>
                <c:pt idx="42">
                  <c:v>112.29702872937477</c:v>
                </c:pt>
                <c:pt idx="43">
                  <c:v>113.23374734046506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E9-4A21-8847-D940EDD0C6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932288"/>
        <c:axId val="209933824"/>
      </c:lineChart>
      <c:catAx>
        <c:axId val="20993228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09933824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09933824"/>
        <c:scaling>
          <c:orientation val="minMax"/>
          <c:max val="114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9932288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4.2131468966323853E-2"/>
          <c:y val="0.20360824742268041"/>
          <c:w val="0.91903409090909094"/>
          <c:h val="5.1546391752577317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61895777997810153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2013</c:v>
                </c:pt>
                <c:pt idx="1">
                  <c:v>T4 2014</c:v>
                </c:pt>
                <c:pt idx="2">
                  <c:v>T4 2015</c:v>
                </c:pt>
                <c:pt idx="3">
                  <c:v>T4 2016</c:v>
                </c:pt>
                <c:pt idx="4">
                  <c:v>T4 2017</c:v>
                </c:pt>
                <c:pt idx="5">
                  <c:v>T4 2018</c:v>
                </c:pt>
                <c:pt idx="6">
                  <c:v>T4 2019</c:v>
                </c:pt>
                <c:pt idx="7">
                  <c:v>T4 2020</c:v>
                </c:pt>
                <c:pt idx="8">
                  <c:v>T4 2021</c:v>
                </c:pt>
                <c:pt idx="9">
                  <c:v>T4 2022</c:v>
                </c:pt>
                <c:pt idx="10">
                  <c:v>T4 2023</c:v>
                </c:pt>
              </c:strCache>
            </c:strRef>
          </c:cat>
          <c:val>
            <c:numRef>
              <c:f>'GRAPHIQUES ANN (données)'!$D$3:$D$13</c:f>
              <c:numCache>
                <c:formatCode>0.0</c:formatCode>
                <c:ptCount val="11"/>
                <c:pt idx="0">
                  <c:v>7.5427682737169599</c:v>
                </c:pt>
                <c:pt idx="1">
                  <c:v>4.0732706676307684</c:v>
                </c:pt>
                <c:pt idx="2">
                  <c:v>5.558128763316339</c:v>
                </c:pt>
                <c:pt idx="3">
                  <c:v>3.1592803861342666</c:v>
                </c:pt>
                <c:pt idx="4">
                  <c:v>5.487026797107597</c:v>
                </c:pt>
                <c:pt idx="5">
                  <c:v>0.58467741935483986</c:v>
                </c:pt>
                <c:pt idx="6">
                  <c:v>-2.986570455001003</c:v>
                </c:pt>
                <c:pt idx="7">
                  <c:v>3.2851239669421384</c:v>
                </c:pt>
                <c:pt idx="8">
                  <c:v>-3.9807961592318364</c:v>
                </c:pt>
                <c:pt idx="9">
                  <c:v>-3.3958333333333424</c:v>
                </c:pt>
                <c:pt idx="10">
                  <c:v>0.12939400474445417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00-469B-8B0D-2A4EB0D4A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6902912"/>
        <c:axId val="176904448"/>
      </c:barChart>
      <c:catAx>
        <c:axId val="17690291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69044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6904448"/>
        <c:scaling>
          <c:orientation val="minMax"/>
          <c:max val="9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6902912"/>
        <c:crosses val="autoZero"/>
        <c:crossBetween val="between"/>
        <c:majorUnit val="3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9994271020691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dep04_trim!$BH$103:$BH$122</c:f>
              <c:numCache>
                <c:formatCode>#\ ##0.0</c:formatCode>
                <c:ptCount val="20"/>
                <c:pt idx="0">
                  <c:v>-0.96557514693534907</c:v>
                </c:pt>
                <c:pt idx="1">
                  <c:v>0.42390843577788662</c:v>
                </c:pt>
                <c:pt idx="2">
                  <c:v>-0.67539046010975934</c:v>
                </c:pt>
                <c:pt idx="3">
                  <c:v>-2.2524436889077681</c:v>
                </c:pt>
                <c:pt idx="4">
                  <c:v>-0.21739130434782483</c:v>
                </c:pt>
                <c:pt idx="5">
                  <c:v>7.4945533769063211</c:v>
                </c:pt>
                <c:pt idx="6">
                  <c:v>-2.715849209566279</c:v>
                </c:pt>
                <c:pt idx="7">
                  <c:v>-0.62499999999999778</c:v>
                </c:pt>
                <c:pt idx="8">
                  <c:v>0.96436058700211102</c:v>
                </c:pt>
                <c:pt idx="9">
                  <c:v>-0.91362126245847497</c:v>
                </c:pt>
                <c:pt idx="10">
                  <c:v>-3.3528918692372067</c:v>
                </c:pt>
                <c:pt idx="11">
                  <c:v>-1.4310494362532511</c:v>
                </c:pt>
                <c:pt idx="12">
                  <c:v>-2.5516937967444031</c:v>
                </c:pt>
                <c:pt idx="13">
                  <c:v>-2.0316027088036148</c:v>
                </c:pt>
                <c:pt idx="14">
                  <c:v>0.87557603686636565</c:v>
                </c:pt>
                <c:pt idx="15">
                  <c:v>0.13704888076746524</c:v>
                </c:pt>
                <c:pt idx="16">
                  <c:v>-0.36496350364964014</c:v>
                </c:pt>
                <c:pt idx="17">
                  <c:v>-0.68681318681318437</c:v>
                </c:pt>
                <c:pt idx="18">
                  <c:v>0.73766712770861886</c:v>
                </c:pt>
                <c:pt idx="19">
                  <c:v>1.3729977116704761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B4-4F40-A7E4-0B919AD0CA4E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dep04_trim!$BI$103:$BI$122</c:f>
              <c:numCache>
                <c:formatCode>#\ ##0.0</c:formatCode>
                <c:ptCount val="20"/>
                <c:pt idx="0">
                  <c:v>0.19179133103182089</c:v>
                </c:pt>
                <c:pt idx="1">
                  <c:v>-0.11485451761102938</c:v>
                </c:pt>
                <c:pt idx="2">
                  <c:v>-1.8014564967420377</c:v>
                </c:pt>
                <c:pt idx="3">
                  <c:v>-0.85870413739267404</c:v>
                </c:pt>
                <c:pt idx="4">
                  <c:v>-0.23622047244094002</c:v>
                </c:pt>
                <c:pt idx="5">
                  <c:v>4.9329123914759521</c:v>
                </c:pt>
                <c:pt idx="6">
                  <c:v>-1.0906355772847043</c:v>
                </c:pt>
                <c:pt idx="7">
                  <c:v>-0.60836501901139206</c:v>
                </c:pt>
                <c:pt idx="8">
                  <c:v>1.2241775057383331</c:v>
                </c:pt>
                <c:pt idx="9">
                  <c:v>-0.45351473922902175</c:v>
                </c:pt>
                <c:pt idx="10">
                  <c:v>-3.1511009870918705</c:v>
                </c:pt>
                <c:pt idx="11">
                  <c:v>-0.94080752646020782</c:v>
                </c:pt>
                <c:pt idx="12">
                  <c:v>-1.2663237039968522</c:v>
                </c:pt>
                <c:pt idx="13">
                  <c:v>-2.1242484969939857</c:v>
                </c:pt>
                <c:pt idx="14">
                  <c:v>-0.32760032760033031</c:v>
                </c:pt>
                <c:pt idx="15">
                  <c:v>0.45193097781430769</c:v>
                </c:pt>
                <c:pt idx="16">
                  <c:v>0.2044989775051187</c:v>
                </c:pt>
                <c:pt idx="17">
                  <c:v>-0.53061224489796555</c:v>
                </c:pt>
                <c:pt idx="18">
                  <c:v>-0.49240869922034802</c:v>
                </c:pt>
                <c:pt idx="19">
                  <c:v>0.12371134020618957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B4-4F40-A7E4-0B919AD0CA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446080"/>
        <c:axId val="172447616"/>
      </c:barChart>
      <c:catAx>
        <c:axId val="17244608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4476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447616"/>
        <c:scaling>
          <c:orientation val="minMax"/>
          <c:max val="8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446080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5125040208297315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2013</c:v>
                </c:pt>
                <c:pt idx="1">
                  <c:v>T4 2014</c:v>
                </c:pt>
                <c:pt idx="2">
                  <c:v>T4 2015</c:v>
                </c:pt>
                <c:pt idx="3">
                  <c:v>T4 2016</c:v>
                </c:pt>
                <c:pt idx="4">
                  <c:v>T4 2017</c:v>
                </c:pt>
                <c:pt idx="5">
                  <c:v>T4 2018</c:v>
                </c:pt>
                <c:pt idx="6">
                  <c:v>T4 2019</c:v>
                </c:pt>
                <c:pt idx="7">
                  <c:v>T4 2020</c:v>
                </c:pt>
                <c:pt idx="8">
                  <c:v>T4 2021</c:v>
                </c:pt>
                <c:pt idx="9">
                  <c:v>T4 2022</c:v>
                </c:pt>
                <c:pt idx="10">
                  <c:v>T4 2023</c:v>
                </c:pt>
              </c:strCache>
            </c:strRef>
          </c:cat>
          <c:val>
            <c:numRef>
              <c:f>'GRAPHIQUES ANN (données)'!$K$3:$K$13</c:f>
              <c:numCache>
                <c:formatCode>0.0</c:formatCode>
                <c:ptCount val="11"/>
                <c:pt idx="0">
                  <c:v>8.0042689434365109</c:v>
                </c:pt>
                <c:pt idx="1">
                  <c:v>6.4723320158102782</c:v>
                </c:pt>
                <c:pt idx="2">
                  <c:v>4.6867749419953642</c:v>
                </c:pt>
                <c:pt idx="3">
                  <c:v>1.9060283687943214</c:v>
                </c:pt>
                <c:pt idx="4">
                  <c:v>3.7842540234884758</c:v>
                </c:pt>
                <c:pt idx="5">
                  <c:v>-0.16764459346185756</c:v>
                </c:pt>
                <c:pt idx="6">
                  <c:v>-3.4424853064651484</c:v>
                </c:pt>
                <c:pt idx="7">
                  <c:v>3.6956521739130332</c:v>
                </c:pt>
                <c:pt idx="8">
                  <c:v>-4.6960167714884644</c:v>
                </c:pt>
                <c:pt idx="9">
                  <c:v>-3.5635723713154377</c:v>
                </c:pt>
                <c:pt idx="10">
                  <c:v>1.0492700729926918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1C-4E6A-82AE-05C8CDF4A034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2013</c:v>
                </c:pt>
                <c:pt idx="1">
                  <c:v>T4 2014</c:v>
                </c:pt>
                <c:pt idx="2">
                  <c:v>T4 2015</c:v>
                </c:pt>
                <c:pt idx="3">
                  <c:v>T4 2016</c:v>
                </c:pt>
                <c:pt idx="4">
                  <c:v>T4 2017</c:v>
                </c:pt>
                <c:pt idx="5">
                  <c:v>T4 2018</c:v>
                </c:pt>
                <c:pt idx="6">
                  <c:v>T4 2019</c:v>
                </c:pt>
                <c:pt idx="7">
                  <c:v>T4 2020</c:v>
                </c:pt>
                <c:pt idx="8">
                  <c:v>T4 2021</c:v>
                </c:pt>
                <c:pt idx="9">
                  <c:v>T4 2022</c:v>
                </c:pt>
                <c:pt idx="10">
                  <c:v>T4 2023</c:v>
                </c:pt>
              </c:strCache>
            </c:strRef>
          </c:cat>
          <c:val>
            <c:numRef>
              <c:f>'GRAPHIQUES ANN (données)'!$R$3:$R$13</c:f>
              <c:numCache>
                <c:formatCode>0.0</c:formatCode>
                <c:ptCount val="11"/>
                <c:pt idx="0">
                  <c:v>7.1068548387096753</c:v>
                </c:pt>
                <c:pt idx="1">
                  <c:v>1.788235294117646</c:v>
                </c:pt>
                <c:pt idx="2">
                  <c:v>6.4262598243180813</c:v>
                </c:pt>
                <c:pt idx="3">
                  <c:v>4.3874891398783644</c:v>
                </c:pt>
                <c:pt idx="4">
                  <c:v>7.1161048689138529</c:v>
                </c:pt>
                <c:pt idx="5">
                  <c:v>1.2820512820512775</c:v>
                </c:pt>
                <c:pt idx="6">
                  <c:v>-2.5700038358266286</c:v>
                </c:pt>
                <c:pt idx="7">
                  <c:v>2.913385826771675</c:v>
                </c:pt>
                <c:pt idx="8">
                  <c:v>-3.3282325937260882</c:v>
                </c:pt>
                <c:pt idx="9">
                  <c:v>-3.2449544914918915</c:v>
                </c:pt>
                <c:pt idx="10">
                  <c:v>-0.6952965235173858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1C-4E6A-82AE-05C8CDF4A0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501120"/>
        <c:axId val="176502656"/>
      </c:barChart>
      <c:catAx>
        <c:axId val="17650112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65026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6502656"/>
        <c:scaling>
          <c:orientation val="minMax"/>
          <c:max val="9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6501120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22605153416736615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76084842186616E-2"/>
          <c:y val="0.25345676101864512"/>
          <c:w val="0.86471641552420164"/>
          <c:h val="0.464599829212965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dep04_trim!$BJ$103:$BJ$122</c:f>
              <c:numCache>
                <c:formatCode>#\ ##0.0</c:formatCode>
                <c:ptCount val="20"/>
                <c:pt idx="0">
                  <c:v>-2.2435897435897467</c:v>
                </c:pt>
                <c:pt idx="1">
                  <c:v>-0.81967213114753079</c:v>
                </c:pt>
                <c:pt idx="2">
                  <c:v>-0.82644628099174389</c:v>
                </c:pt>
                <c:pt idx="3">
                  <c:v>-3.6666666666666625</c:v>
                </c:pt>
                <c:pt idx="4">
                  <c:v>0.17301038062282892</c:v>
                </c:pt>
                <c:pt idx="5">
                  <c:v>12.607944732297071</c:v>
                </c:pt>
                <c:pt idx="6">
                  <c:v>-3.0674846625767027</c:v>
                </c:pt>
                <c:pt idx="7">
                  <c:v>-4.4303797468354444</c:v>
                </c:pt>
                <c:pt idx="8">
                  <c:v>1.655629139072845</c:v>
                </c:pt>
                <c:pt idx="9">
                  <c:v>-1.3029315960912058</c:v>
                </c:pt>
                <c:pt idx="10">
                  <c:v>-6.4356435643564307</c:v>
                </c:pt>
                <c:pt idx="11">
                  <c:v>-1.7636684303350969</c:v>
                </c:pt>
                <c:pt idx="12">
                  <c:v>-5.0269299820466902</c:v>
                </c:pt>
                <c:pt idx="13">
                  <c:v>-2.457466918714557</c:v>
                </c:pt>
                <c:pt idx="14">
                  <c:v>-0.77519379844960268</c:v>
                </c:pt>
                <c:pt idx="15">
                  <c:v>3.3203125</c:v>
                </c:pt>
                <c:pt idx="16">
                  <c:v>1.3232514177693888</c:v>
                </c:pt>
                <c:pt idx="17">
                  <c:v>1.4925373134328179</c:v>
                </c:pt>
                <c:pt idx="18">
                  <c:v>1.1029411764705843</c:v>
                </c:pt>
                <c:pt idx="19">
                  <c:v>0.72727272727273196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0D-4403-8B21-66BACF8660B0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dep04_trim!$BK$103:$BK$122</c:f>
              <c:numCache>
                <c:formatCode>#\ ##0.0</c:formatCode>
                <c:ptCount val="20"/>
                <c:pt idx="0">
                  <c:v>-0.81995216945678351</c:v>
                </c:pt>
                <c:pt idx="1">
                  <c:v>6.8894247330364422E-2</c:v>
                </c:pt>
                <c:pt idx="2">
                  <c:v>-1.2736660929432042</c:v>
                </c:pt>
                <c:pt idx="3">
                  <c:v>-1.778242677824271</c:v>
                </c:pt>
                <c:pt idx="4">
                  <c:v>-0.35498757543486192</c:v>
                </c:pt>
                <c:pt idx="5">
                  <c:v>6.0562878517990804</c:v>
                </c:pt>
                <c:pt idx="6">
                  <c:v>-2.3513604299630564</c:v>
                </c:pt>
                <c:pt idx="7">
                  <c:v>-6.8799449604395324E-2</c:v>
                </c:pt>
                <c:pt idx="8">
                  <c:v>1.3769363166953319</c:v>
                </c:pt>
                <c:pt idx="9">
                  <c:v>-0.8149405772495788</c:v>
                </c:pt>
                <c:pt idx="10">
                  <c:v>-3.7315987675453521</c:v>
                </c:pt>
                <c:pt idx="11">
                  <c:v>-1.5291607396870632</c:v>
                </c:pt>
                <c:pt idx="12">
                  <c:v>-1.3723365836041834</c:v>
                </c:pt>
                <c:pt idx="13">
                  <c:v>-2.1237641889417902</c:v>
                </c:pt>
                <c:pt idx="14">
                  <c:v>0.74822297044518926</c:v>
                </c:pt>
                <c:pt idx="15">
                  <c:v>0.18566654288898476</c:v>
                </c:pt>
                <c:pt idx="16">
                  <c:v>-0.14825796886582809</c:v>
                </c:pt>
                <c:pt idx="17">
                  <c:v>-1.5961395694135128</c:v>
                </c:pt>
                <c:pt idx="18">
                  <c:v>0.11316484345529343</c:v>
                </c:pt>
                <c:pt idx="19">
                  <c:v>0.67822155237378112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0D-4403-8B21-66BACF8660B0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dep04_trim!$BL$103:$BL$122</c:f>
              <c:numCache>
                <c:formatCode>#\ ##0.0</c:formatCode>
                <c:ptCount val="20"/>
                <c:pt idx="0">
                  <c:v>1.3908205841446586</c:v>
                </c:pt>
                <c:pt idx="1">
                  <c:v>0.68587105624142719</c:v>
                </c:pt>
                <c:pt idx="2">
                  <c:v>-1.4305177111716638</c:v>
                </c:pt>
                <c:pt idx="3">
                  <c:v>-0.13821700069107656</c:v>
                </c:pt>
                <c:pt idx="4">
                  <c:v>-0.13840830449827202</c:v>
                </c:pt>
                <c:pt idx="5">
                  <c:v>3.7422037422037313</c:v>
                </c:pt>
                <c:pt idx="6">
                  <c:v>-0.40080160320641323</c:v>
                </c:pt>
                <c:pt idx="7">
                  <c:v>-6.7069081153581234E-2</c:v>
                </c:pt>
                <c:pt idx="8">
                  <c:v>0.33557046979864058</c:v>
                </c:pt>
                <c:pt idx="9">
                  <c:v>-0.13377926421404007</c:v>
                </c:pt>
                <c:pt idx="10">
                  <c:v>-1.0046885465505695</c:v>
                </c:pt>
                <c:pt idx="11">
                  <c:v>-0.27063599458728715</c:v>
                </c:pt>
                <c:pt idx="12">
                  <c:v>-1.6282225237449155</c:v>
                </c:pt>
                <c:pt idx="13">
                  <c:v>-1.8620689655172384</c:v>
                </c:pt>
                <c:pt idx="14">
                  <c:v>-0.35137034434292724</c:v>
                </c:pt>
                <c:pt idx="15">
                  <c:v>-0.56417489421721756</c:v>
                </c:pt>
                <c:pt idx="16">
                  <c:v>-0.42553191489361764</c:v>
                </c:pt>
                <c:pt idx="17">
                  <c:v>0.498575498575482</c:v>
                </c:pt>
                <c:pt idx="18">
                  <c:v>-0.35435861091422938</c:v>
                </c:pt>
                <c:pt idx="19">
                  <c:v>0.78236130867708198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0D-4403-8B21-66BACF8660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467136"/>
        <c:axId val="171468672"/>
      </c:barChart>
      <c:catAx>
        <c:axId val="17146713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146867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468672"/>
        <c:scaling>
          <c:orientation val="minMax"/>
          <c:max val="14"/>
          <c:min val="-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467136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2523390223430193"/>
          <c:y val="0.19161676646706588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5345676101864512"/>
          <c:w val="0.86471641552420164"/>
          <c:h val="0.53911746061682408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2013</c:v>
                </c:pt>
                <c:pt idx="1">
                  <c:v>T4 2014</c:v>
                </c:pt>
                <c:pt idx="2">
                  <c:v>T4 2015</c:v>
                </c:pt>
                <c:pt idx="3">
                  <c:v>T4 2016</c:v>
                </c:pt>
                <c:pt idx="4">
                  <c:v>T4 2017</c:v>
                </c:pt>
                <c:pt idx="5">
                  <c:v>T4 2018</c:v>
                </c:pt>
                <c:pt idx="6">
                  <c:v>T4 2019</c:v>
                </c:pt>
                <c:pt idx="7">
                  <c:v>T4 2020</c:v>
                </c:pt>
                <c:pt idx="8">
                  <c:v>T4 2021</c:v>
                </c:pt>
                <c:pt idx="9">
                  <c:v>T4 2022</c:v>
                </c:pt>
                <c:pt idx="10">
                  <c:v>T4 2023</c:v>
                </c:pt>
              </c:strCache>
            </c:strRef>
          </c:cat>
          <c:val>
            <c:numRef>
              <c:f>'GRAPHIQUES ANN (données)'!$Y$3:$Y$13</c:f>
              <c:numCache>
                <c:formatCode>0.0</c:formatCode>
                <c:ptCount val="11"/>
                <c:pt idx="0">
                  <c:v>-0.77160493827159726</c:v>
                </c:pt>
                <c:pt idx="1">
                  <c:v>0</c:v>
                </c:pt>
                <c:pt idx="2">
                  <c:v>-2.7993779160186638</c:v>
                </c:pt>
                <c:pt idx="3">
                  <c:v>-2.4000000000000132</c:v>
                </c:pt>
                <c:pt idx="4">
                  <c:v>1.3114754098360715</c:v>
                </c:pt>
                <c:pt idx="5">
                  <c:v>0.97087378640776656</c:v>
                </c:pt>
                <c:pt idx="6">
                  <c:v>-7.3717948717948678</c:v>
                </c:pt>
                <c:pt idx="7">
                  <c:v>4.4982698961937739</c:v>
                </c:pt>
                <c:pt idx="8">
                  <c:v>-7.7814569536423743</c:v>
                </c:pt>
                <c:pt idx="9">
                  <c:v>-5.0269299820466902</c:v>
                </c:pt>
                <c:pt idx="10">
                  <c:v>4.7258979206049156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49-41D4-B3C7-C3B93816F6AE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2013</c:v>
                </c:pt>
                <c:pt idx="1">
                  <c:v>T4 2014</c:v>
                </c:pt>
                <c:pt idx="2">
                  <c:v>T4 2015</c:v>
                </c:pt>
                <c:pt idx="3">
                  <c:v>T4 2016</c:v>
                </c:pt>
                <c:pt idx="4">
                  <c:v>T4 2017</c:v>
                </c:pt>
                <c:pt idx="5">
                  <c:v>T4 2018</c:v>
                </c:pt>
                <c:pt idx="6">
                  <c:v>T4 2019</c:v>
                </c:pt>
                <c:pt idx="7">
                  <c:v>T4 2020</c:v>
                </c:pt>
                <c:pt idx="8">
                  <c:v>T4 2021</c:v>
                </c:pt>
                <c:pt idx="9">
                  <c:v>T4 2022</c:v>
                </c:pt>
                <c:pt idx="10">
                  <c:v>T4 2023</c:v>
                </c:pt>
              </c:strCache>
            </c:strRef>
          </c:cat>
          <c:val>
            <c:numRef>
              <c:f>'GRAPHIQUES ANN (données)'!$AF$3:$AF$13</c:f>
              <c:numCache>
                <c:formatCode>0.0</c:formatCode>
                <c:ptCount val="11"/>
                <c:pt idx="0">
                  <c:v>7.3285044737963378</c:v>
                </c:pt>
                <c:pt idx="1">
                  <c:v>2.5803890432711585</c:v>
                </c:pt>
                <c:pt idx="2">
                  <c:v>5.0696594427244612</c:v>
                </c:pt>
                <c:pt idx="3">
                  <c:v>3.130755064456725</c:v>
                </c:pt>
                <c:pt idx="4">
                  <c:v>4.785714285714282</c:v>
                </c:pt>
                <c:pt idx="5">
                  <c:v>-0.23858214042263848</c:v>
                </c:pt>
                <c:pt idx="6">
                  <c:v>-3.7581141100102466</c:v>
                </c:pt>
                <c:pt idx="7">
                  <c:v>3.1238906638267672</c:v>
                </c:pt>
                <c:pt idx="8">
                  <c:v>-4.6815834767642066</c:v>
                </c:pt>
                <c:pt idx="9">
                  <c:v>-2.564102564102555</c:v>
                </c:pt>
                <c:pt idx="10">
                  <c:v>-0.96367679762788816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49-41D4-B3C7-C3B93816F6AE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2013</c:v>
                </c:pt>
                <c:pt idx="1">
                  <c:v>T4 2014</c:v>
                </c:pt>
                <c:pt idx="2">
                  <c:v>T4 2015</c:v>
                </c:pt>
                <c:pt idx="3">
                  <c:v>T4 2016</c:v>
                </c:pt>
                <c:pt idx="4">
                  <c:v>T4 2017</c:v>
                </c:pt>
                <c:pt idx="5">
                  <c:v>T4 2018</c:v>
                </c:pt>
                <c:pt idx="6">
                  <c:v>T4 2019</c:v>
                </c:pt>
                <c:pt idx="7">
                  <c:v>T4 2020</c:v>
                </c:pt>
                <c:pt idx="8">
                  <c:v>T4 2021</c:v>
                </c:pt>
                <c:pt idx="9">
                  <c:v>T4 2022</c:v>
                </c:pt>
                <c:pt idx="10">
                  <c:v>T4 2023</c:v>
                </c:pt>
              </c:strCache>
            </c:strRef>
          </c:cat>
          <c:val>
            <c:numRef>
              <c:f>'GRAPHIQUES ANN (données)'!$AM$3:$AM$13</c:f>
              <c:numCache>
                <c:formatCode>0.0</c:formatCode>
                <c:ptCount val="11"/>
                <c:pt idx="0">
                  <c:v>14.368482039397467</c:v>
                </c:pt>
                <c:pt idx="1">
                  <c:v>10.536980749746693</c:v>
                </c:pt>
                <c:pt idx="2">
                  <c:v>11.640696608615952</c:v>
                </c:pt>
                <c:pt idx="3">
                  <c:v>6.075533661740562</c:v>
                </c:pt>
                <c:pt idx="4">
                  <c:v>8.9783281733746065</c:v>
                </c:pt>
                <c:pt idx="5">
                  <c:v>2.1306818181818121</c:v>
                </c:pt>
                <c:pt idx="6">
                  <c:v>0.48678720445063384</c:v>
                </c:pt>
                <c:pt idx="7">
                  <c:v>3.114186851211076</c:v>
                </c:pt>
                <c:pt idx="8">
                  <c:v>-1.0738255033557187</c:v>
                </c:pt>
                <c:pt idx="9">
                  <c:v>-4.3419267299864224</c:v>
                </c:pt>
                <c:pt idx="10">
                  <c:v>0.49645390070920392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49-41D4-B3C7-C3B93816F6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343872"/>
        <c:axId val="173345408"/>
      </c:barChart>
      <c:catAx>
        <c:axId val="1733438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33454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3345408"/>
        <c:scaling>
          <c:orientation val="minMax"/>
          <c:max val="15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3343872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523390223430193"/>
          <c:y val="0.19161676646706588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76084842186616E-2"/>
          <c:y val="0.26676348091219138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dep04_trim!$BS$103:$BS$122</c:f>
              <c:numCache>
                <c:formatCode>#\ ##0.0</c:formatCode>
                <c:ptCount val="20"/>
                <c:pt idx="0">
                  <c:v>-0.93276331130975887</c:v>
                </c:pt>
                <c:pt idx="1">
                  <c:v>-0.51000392310708298</c:v>
                </c:pt>
                <c:pt idx="2">
                  <c:v>-1.4589905362776046</c:v>
                </c:pt>
                <c:pt idx="3">
                  <c:v>-1.9607843137254832</c:v>
                </c:pt>
                <c:pt idx="4">
                  <c:v>0.1224489795918382</c:v>
                </c:pt>
                <c:pt idx="5">
                  <c:v>7.5010191602119747</c:v>
                </c:pt>
                <c:pt idx="6">
                  <c:v>-6.0675009480470337</c:v>
                </c:pt>
                <c:pt idx="7">
                  <c:v>-2.5030278562777508</c:v>
                </c:pt>
                <c:pt idx="8">
                  <c:v>0.37267080745342351</c:v>
                </c:pt>
                <c:pt idx="9">
                  <c:v>-0.41254125412540921</c:v>
                </c:pt>
                <c:pt idx="10">
                  <c:v>-3.3554266777133357</c:v>
                </c:pt>
                <c:pt idx="11">
                  <c:v>0</c:v>
                </c:pt>
                <c:pt idx="12">
                  <c:v>8.5726532361762864E-2</c:v>
                </c:pt>
                <c:pt idx="13">
                  <c:v>-0.59957173447536816</c:v>
                </c:pt>
                <c:pt idx="14">
                  <c:v>2.9728565273589025</c:v>
                </c:pt>
                <c:pt idx="15">
                  <c:v>2.384937238493734</c:v>
                </c:pt>
                <c:pt idx="16">
                  <c:v>0.8173273395995162</c:v>
                </c:pt>
                <c:pt idx="17">
                  <c:v>-0.40535062829347712</c:v>
                </c:pt>
                <c:pt idx="18">
                  <c:v>0.44770044770043871</c:v>
                </c:pt>
                <c:pt idx="19">
                  <c:v>-0.48622366288492147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B8-4612-962A-04CD0E639887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dep04_trim!$BT$103:$BT$122</c:f>
              <c:numCache>
                <c:formatCode>#\ ##0.0</c:formatCode>
                <c:ptCount val="20"/>
                <c:pt idx="0">
                  <c:v>0.24834437086092009</c:v>
                </c:pt>
                <c:pt idx="1">
                  <c:v>0.82576383154417954</c:v>
                </c:pt>
                <c:pt idx="2">
                  <c:v>-1.064701064701068</c:v>
                </c:pt>
                <c:pt idx="3">
                  <c:v>-1.0761589403973426</c:v>
                </c:pt>
                <c:pt idx="4">
                  <c:v>-0.58577405857741516</c:v>
                </c:pt>
                <c:pt idx="5">
                  <c:v>4.7558922558922578</c:v>
                </c:pt>
                <c:pt idx="6">
                  <c:v>2.5713137806347985</c:v>
                </c:pt>
                <c:pt idx="7">
                  <c:v>1.214257735996882</c:v>
                </c:pt>
                <c:pt idx="8">
                  <c:v>1.780185758513908</c:v>
                </c:pt>
                <c:pt idx="9">
                  <c:v>-0.91254752851711585</c:v>
                </c:pt>
                <c:pt idx="10">
                  <c:v>-3.1465848042977584</c:v>
                </c:pt>
                <c:pt idx="11">
                  <c:v>-2.2583201267828867</c:v>
                </c:pt>
                <c:pt idx="12">
                  <c:v>-3.7292257802999607</c:v>
                </c:pt>
                <c:pt idx="13">
                  <c:v>-3.5368421052631605</c:v>
                </c:pt>
                <c:pt idx="14">
                  <c:v>-2.5316455696202556</c:v>
                </c:pt>
                <c:pt idx="15">
                  <c:v>-1.9256605463501941</c:v>
                </c:pt>
                <c:pt idx="16">
                  <c:v>-1.050228310502288</c:v>
                </c:pt>
                <c:pt idx="17">
                  <c:v>-0.83064143977850113</c:v>
                </c:pt>
                <c:pt idx="18">
                  <c:v>-0.32573289902280145</c:v>
                </c:pt>
                <c:pt idx="19">
                  <c:v>2.1008403361344463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B8-4612-962A-04CD0E639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947520"/>
        <c:axId val="171949056"/>
      </c:barChart>
      <c:catAx>
        <c:axId val="17194752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19490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949056"/>
        <c:scaling>
          <c:orientation val="minMax"/>
          <c:max val="8"/>
          <c:min val="-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947520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362178077994056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51516536480844088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2013</c:v>
                </c:pt>
                <c:pt idx="1">
                  <c:v>T4 2014</c:v>
                </c:pt>
                <c:pt idx="2">
                  <c:v>T4 2015</c:v>
                </c:pt>
                <c:pt idx="3">
                  <c:v>T4 2016</c:v>
                </c:pt>
                <c:pt idx="4">
                  <c:v>T4 2017</c:v>
                </c:pt>
                <c:pt idx="5">
                  <c:v>T4 2018</c:v>
                </c:pt>
                <c:pt idx="6">
                  <c:v>T4 2019</c:v>
                </c:pt>
                <c:pt idx="7">
                  <c:v>T4 2020</c:v>
                </c:pt>
                <c:pt idx="8">
                  <c:v>T4 2021</c:v>
                </c:pt>
                <c:pt idx="9">
                  <c:v>T4 2022</c:v>
                </c:pt>
                <c:pt idx="10">
                  <c:v>T4 2023</c:v>
                </c:pt>
              </c:strCache>
            </c:strRef>
          </c:cat>
          <c:val>
            <c:numRef>
              <c:f>'GRAPHIQUES ANN (données)'!$AT$3:$AT$13</c:f>
              <c:numCache>
                <c:formatCode>0.0</c:formatCode>
                <c:ptCount val="11"/>
                <c:pt idx="0">
                  <c:v>4.429586293355614</c:v>
                </c:pt>
                <c:pt idx="1">
                  <c:v>-0.28011204481793728</c:v>
                </c:pt>
                <c:pt idx="2">
                  <c:v>1.1235955056179803</c:v>
                </c:pt>
                <c:pt idx="3">
                  <c:v>4.3650793650793496</c:v>
                </c:pt>
                <c:pt idx="4">
                  <c:v>3.041825095057038</c:v>
                </c:pt>
                <c:pt idx="5">
                  <c:v>-5.0553505535055443</c:v>
                </c:pt>
                <c:pt idx="6">
                  <c:v>-4.7804119704624837</c:v>
                </c:pt>
                <c:pt idx="7">
                  <c:v>-1.4285714285714346</c:v>
                </c:pt>
                <c:pt idx="8">
                  <c:v>-3.3954451345755698</c:v>
                </c:pt>
                <c:pt idx="9">
                  <c:v>4.8864123446206609</c:v>
                </c:pt>
                <c:pt idx="10">
                  <c:v>0.3677973028197723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99-4627-BED8-07BFC052292E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2013</c:v>
                </c:pt>
                <c:pt idx="1">
                  <c:v>T4 2014</c:v>
                </c:pt>
                <c:pt idx="2">
                  <c:v>T4 2015</c:v>
                </c:pt>
                <c:pt idx="3">
                  <c:v>T4 2016</c:v>
                </c:pt>
                <c:pt idx="4">
                  <c:v>T4 2017</c:v>
                </c:pt>
                <c:pt idx="5">
                  <c:v>T4 2018</c:v>
                </c:pt>
                <c:pt idx="6">
                  <c:v>T4 2019</c:v>
                </c:pt>
                <c:pt idx="7">
                  <c:v>T4 2020</c:v>
                </c:pt>
                <c:pt idx="8">
                  <c:v>T4 2021</c:v>
                </c:pt>
                <c:pt idx="9">
                  <c:v>T4 2022</c:v>
                </c:pt>
                <c:pt idx="10">
                  <c:v>T4 2023</c:v>
                </c:pt>
              </c:strCache>
            </c:strRef>
          </c:cat>
          <c:val>
            <c:numRef>
              <c:f>'GRAPHIQUES ANN (données)'!$BA$3:$BA$13</c:f>
              <c:numCache>
                <c:formatCode>0.0</c:formatCode>
                <c:ptCount val="11"/>
                <c:pt idx="0">
                  <c:v>12.627986348122878</c:v>
                </c:pt>
                <c:pt idx="1">
                  <c:v>10.666666666666668</c:v>
                </c:pt>
                <c:pt idx="2">
                  <c:v>11.610076670317614</c:v>
                </c:pt>
                <c:pt idx="3">
                  <c:v>1.6683022571148287</c:v>
                </c:pt>
                <c:pt idx="4">
                  <c:v>8.5907335907335902</c:v>
                </c:pt>
                <c:pt idx="5">
                  <c:v>7.377777777777772</c:v>
                </c:pt>
                <c:pt idx="6">
                  <c:v>-1.0761589403973426</c:v>
                </c:pt>
                <c:pt idx="7">
                  <c:v>8.117154811715487</c:v>
                </c:pt>
                <c:pt idx="8">
                  <c:v>-4.5278637770897801</c:v>
                </c:pt>
                <c:pt idx="9">
                  <c:v>-11.228212403729232</c:v>
                </c:pt>
                <c:pt idx="10">
                  <c:v>-0.136986301369868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99-4627-BED8-07BFC0522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635840"/>
        <c:axId val="173641728"/>
      </c:barChart>
      <c:catAx>
        <c:axId val="17363584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364172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3641728"/>
        <c:scaling>
          <c:orientation val="minMax"/>
          <c:max val="15"/>
          <c:min val="-1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3635840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362178077994056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/>
              <a:t>Evolution du nombre de bénéficiaires* des principales prestations sociales</a:t>
            </a:r>
            <a:r>
              <a:rPr lang="fr-FR" sz="1500" baseline="0"/>
              <a:t> dans les Alpes-de-Haute-Provence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6251461557959444E-2"/>
          <c:y val="0.18092396816931747"/>
          <c:w val="0.88312922262587745"/>
          <c:h val="0.40263523272608676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</c:numCache>
            </c:numRef>
          </c:cat>
          <c:val>
            <c:numRef>
              <c:f>RSA!$AR$40:$AR$86</c:f>
              <c:numCache>
                <c:formatCode>0.0</c:formatCode>
                <c:ptCount val="47"/>
                <c:pt idx="0">
                  <c:v>100</c:v>
                </c:pt>
                <c:pt idx="1">
                  <c:v>101.83066361556064</c:v>
                </c:pt>
                <c:pt idx="2">
                  <c:v>103.4324942791762</c:v>
                </c:pt>
                <c:pt idx="3">
                  <c:v>104.57665903890161</c:v>
                </c:pt>
                <c:pt idx="4">
                  <c:v>105.49199084668193</c:v>
                </c:pt>
                <c:pt idx="5">
                  <c:v>106.40732265446225</c:v>
                </c:pt>
                <c:pt idx="6">
                  <c:v>107.78032036613271</c:v>
                </c:pt>
                <c:pt idx="7">
                  <c:v>107.78032036613271</c:v>
                </c:pt>
                <c:pt idx="8">
                  <c:v>108.00915331807781</c:v>
                </c:pt>
                <c:pt idx="9">
                  <c:v>108.92448512585813</c:v>
                </c:pt>
                <c:pt idx="10">
                  <c:v>108.69565217391303</c:v>
                </c:pt>
                <c:pt idx="11">
                  <c:v>108.23798627002287</c:v>
                </c:pt>
                <c:pt idx="12">
                  <c:v>108.23798627002287</c:v>
                </c:pt>
                <c:pt idx="13">
                  <c:v>107.32265446224257</c:v>
                </c:pt>
                <c:pt idx="14">
                  <c:v>106.40732265446225</c:v>
                </c:pt>
                <c:pt idx="15">
                  <c:v>104.80549199084668</c:v>
                </c:pt>
                <c:pt idx="16">
                  <c:v>102.2883295194508</c:v>
                </c:pt>
                <c:pt idx="17">
                  <c:v>102.51716247139588</c:v>
                </c:pt>
                <c:pt idx="18">
                  <c:v>101.83066361556064</c:v>
                </c:pt>
                <c:pt idx="19">
                  <c:v>101.37299771167048</c:v>
                </c:pt>
                <c:pt idx="20">
                  <c:v>100.22883295194509</c:v>
                </c:pt>
                <c:pt idx="21">
                  <c:v>100.91533180778032</c:v>
                </c:pt>
                <c:pt idx="22">
                  <c:v>99.77116704805492</c:v>
                </c:pt>
                <c:pt idx="23">
                  <c:v>100</c:v>
                </c:pt>
                <c:pt idx="24">
                  <c:v>99.54233409610984</c:v>
                </c:pt>
                <c:pt idx="25">
                  <c:v>100.22883295194509</c:v>
                </c:pt>
                <c:pt idx="26">
                  <c:v>100.45766590389016</c:v>
                </c:pt>
                <c:pt idx="27">
                  <c:v>100</c:v>
                </c:pt>
                <c:pt idx="28">
                  <c:v>99.084668192219681</c:v>
                </c:pt>
                <c:pt idx="29">
                  <c:v>99.084668192219681</c:v>
                </c:pt>
                <c:pt idx="30">
                  <c:v>97.482837528604122</c:v>
                </c:pt>
                <c:pt idx="31">
                  <c:v>98.169336384439347</c:v>
                </c:pt>
                <c:pt idx="32">
                  <c:v>97.940503432494268</c:v>
                </c:pt>
                <c:pt idx="33">
                  <c:v>98.855835240274601</c:v>
                </c:pt>
                <c:pt idx="34">
                  <c:v>99.313501144164761</c:v>
                </c:pt>
                <c:pt idx="35">
                  <c:v>98.855835240274601</c:v>
                </c:pt>
                <c:pt idx="36">
                  <c:v>99.084668192219681</c:v>
                </c:pt>
                <c:pt idx="37">
                  <c:v>98.855835240274601</c:v>
                </c:pt>
                <c:pt idx="38">
                  <c:v>98.169336384439347</c:v>
                </c:pt>
                <c:pt idx="39">
                  <c:v>98.398169336384441</c:v>
                </c:pt>
                <c:pt idx="40">
                  <c:v>97.025171624713963</c:v>
                </c:pt>
                <c:pt idx="41">
                  <c:v>95.881006864988564</c:v>
                </c:pt>
                <c:pt idx="42">
                  <c:v>94.73684210526315</c:v>
                </c:pt>
                <c:pt idx="43">
                  <c:v>94.279176201372991</c:v>
                </c:pt>
                <c:pt idx="44">
                  <c:v>94.508009153318071</c:v>
                </c:pt>
                <c:pt idx="45">
                  <c:v>94.965675057208244</c:v>
                </c:pt>
                <c:pt idx="46">
                  <c:v>95.423340961098404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11-43E0-BC29-35AAD8A201A1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</c:numCache>
            </c:numRef>
          </c:cat>
          <c:val>
            <c:numRef>
              <c:f>ASS!$AR$40:$AR$785</c:f>
              <c:numCache>
                <c:formatCode>0.0</c:formatCode>
                <c:ptCount val="74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97.872340425531917</c:v>
                </c:pt>
                <c:pt idx="4">
                  <c:v>108.51063829787233</c:v>
                </c:pt>
                <c:pt idx="5">
                  <c:v>110.63829787234043</c:v>
                </c:pt>
                <c:pt idx="6">
                  <c:v>110.63829787234043</c:v>
                </c:pt>
                <c:pt idx="7">
                  <c:v>111.70212765957446</c:v>
                </c:pt>
                <c:pt idx="8">
                  <c:v>107.44680851063831</c:v>
                </c:pt>
                <c:pt idx="9">
                  <c:v>104.25531914893618</c:v>
                </c:pt>
                <c:pt idx="10">
                  <c:v>100</c:v>
                </c:pt>
                <c:pt idx="11">
                  <c:v>97.872340425531917</c:v>
                </c:pt>
                <c:pt idx="12">
                  <c:v>93.61702127659575</c:v>
                </c:pt>
                <c:pt idx="13">
                  <c:v>90.425531914893625</c:v>
                </c:pt>
                <c:pt idx="14">
                  <c:v>88.297872340425528</c:v>
                </c:pt>
                <c:pt idx="15">
                  <c:v>85.106382978723403</c:v>
                </c:pt>
                <c:pt idx="16">
                  <c:v>84.042553191489361</c:v>
                </c:pt>
                <c:pt idx="17">
                  <c:v>102.12765957446808</c:v>
                </c:pt>
                <c:pt idx="18">
                  <c:v>102.12765957446808</c:v>
                </c:pt>
                <c:pt idx="19">
                  <c:v>100</c:v>
                </c:pt>
                <c:pt idx="20">
                  <c:v>92.553191489361694</c:v>
                </c:pt>
                <c:pt idx="21">
                  <c:v>91.489361702127653</c:v>
                </c:pt>
                <c:pt idx="22">
                  <c:v>91.489361702127653</c:v>
                </c:pt>
                <c:pt idx="23">
                  <c:v>91.489361702127653</c:v>
                </c:pt>
                <c:pt idx="24">
                  <c:v>90.425531914893625</c:v>
                </c:pt>
                <c:pt idx="25">
                  <c:v>88.297872340425528</c:v>
                </c:pt>
                <c:pt idx="26">
                  <c:v>86.170212765957444</c:v>
                </c:pt>
                <c:pt idx="27">
                  <c:v>84.042553191489361</c:v>
                </c:pt>
                <c:pt idx="28">
                  <c:v>82.978723404255319</c:v>
                </c:pt>
                <c:pt idx="29">
                  <c:v>81.914893617021278</c:v>
                </c:pt>
                <c:pt idx="30">
                  <c:v>80.851063829787222</c:v>
                </c:pt>
                <c:pt idx="31">
                  <c:v>78.723404255319153</c:v>
                </c:pt>
                <c:pt idx="32">
                  <c:v>77.659574468085097</c:v>
                </c:pt>
                <c:pt idx="33">
                  <c:v>78.723404255319153</c:v>
                </c:pt>
                <c:pt idx="34">
                  <c:v>77.659574468085097</c:v>
                </c:pt>
                <c:pt idx="35">
                  <c:v>76.59574468085107</c:v>
                </c:pt>
                <c:pt idx="36">
                  <c:v>76.59574468085107</c:v>
                </c:pt>
                <c:pt idx="37">
                  <c:v>74.468085106382972</c:v>
                </c:pt>
                <c:pt idx="38">
                  <c:v>74.468085106382972</c:v>
                </c:pt>
                <c:pt idx="39">
                  <c:v>73.40425531914893</c:v>
                </c:pt>
                <c:pt idx="40">
                  <c:v>72.340425531914903</c:v>
                </c:pt>
                <c:pt idx="41">
                  <c:v>73.40425531914893</c:v>
                </c:pt>
                <c:pt idx="42">
                  <c:v>72.340425531914903</c:v>
                </c:pt>
                <c:pt idx="43">
                  <c:v>71.276595744680847</c:v>
                </c:pt>
                <c:pt idx="44">
                  <c:v>70.212765957446805</c:v>
                </c:pt>
                <c:pt idx="45">
                  <c:v>70.212765957446805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11-43E0-BC29-35AAD8A201A1}"/>
            </c:ext>
          </c:extLst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</c:numCache>
            </c:numRef>
          </c:cat>
          <c:val>
            <c:numRef>
              <c:f>AAH!$AR$40:$AR$86</c:f>
              <c:numCache>
                <c:formatCode>0.0</c:formatCode>
                <c:ptCount val="47"/>
                <c:pt idx="0">
                  <c:v>100</c:v>
                </c:pt>
                <c:pt idx="1">
                  <c:v>100.3058103975535</c:v>
                </c:pt>
                <c:pt idx="2">
                  <c:v>100.3058103975535</c:v>
                </c:pt>
                <c:pt idx="3">
                  <c:v>100.91743119266054</c:v>
                </c:pt>
                <c:pt idx="4">
                  <c:v>101.22324159021407</c:v>
                </c:pt>
                <c:pt idx="5">
                  <c:v>101.52905198776759</c:v>
                </c:pt>
                <c:pt idx="6">
                  <c:v>102.14067278287462</c:v>
                </c:pt>
                <c:pt idx="7">
                  <c:v>102.14067278287462</c:v>
                </c:pt>
                <c:pt idx="8">
                  <c:v>102.14067278287462</c:v>
                </c:pt>
                <c:pt idx="9">
                  <c:v>101.83486238532109</c:v>
                </c:pt>
                <c:pt idx="10">
                  <c:v>102.14067278287462</c:v>
                </c:pt>
                <c:pt idx="11">
                  <c:v>100.91743119266054</c:v>
                </c:pt>
                <c:pt idx="12">
                  <c:v>101.22324159021407</c:v>
                </c:pt>
                <c:pt idx="13">
                  <c:v>101.22324159021407</c:v>
                </c:pt>
                <c:pt idx="14">
                  <c:v>101.52905198776759</c:v>
                </c:pt>
                <c:pt idx="15">
                  <c:v>101.83486238532109</c:v>
                </c:pt>
                <c:pt idx="16">
                  <c:v>102.44648318042813</c:v>
                </c:pt>
                <c:pt idx="17">
                  <c:v>102.75229357798166</c:v>
                </c:pt>
                <c:pt idx="18">
                  <c:v>103.05810397553516</c:v>
                </c:pt>
                <c:pt idx="19">
                  <c:v>102.14067278287462</c:v>
                </c:pt>
                <c:pt idx="20">
                  <c:v>102.14067278287462</c:v>
                </c:pt>
                <c:pt idx="21">
                  <c:v>103.36391437308869</c:v>
                </c:pt>
                <c:pt idx="22">
                  <c:v>103.97553516819571</c:v>
                </c:pt>
                <c:pt idx="23">
                  <c:v>103.05810397553516</c:v>
                </c:pt>
                <c:pt idx="24">
                  <c:v>102.75229357798166</c:v>
                </c:pt>
                <c:pt idx="25">
                  <c:v>103.36391437308869</c:v>
                </c:pt>
                <c:pt idx="26">
                  <c:v>104.58715596330275</c:v>
                </c:pt>
                <c:pt idx="27">
                  <c:v>104.89296636085628</c:v>
                </c:pt>
                <c:pt idx="28">
                  <c:v>105.50458715596329</c:v>
                </c:pt>
                <c:pt idx="29">
                  <c:v>105.81039755351682</c:v>
                </c:pt>
                <c:pt idx="30">
                  <c:v>106.11620795107032</c:v>
                </c:pt>
                <c:pt idx="31">
                  <c:v>106.72782874617737</c:v>
                </c:pt>
                <c:pt idx="32">
                  <c:v>107.03363914373089</c:v>
                </c:pt>
                <c:pt idx="33">
                  <c:v>108.25688073394495</c:v>
                </c:pt>
                <c:pt idx="34">
                  <c:v>108.25688073394495</c:v>
                </c:pt>
                <c:pt idx="35">
                  <c:v>107.03363914373089</c:v>
                </c:pt>
                <c:pt idx="36">
                  <c:v>107.03363914373089</c:v>
                </c:pt>
                <c:pt idx="37">
                  <c:v>107.33944954128441</c:v>
                </c:pt>
                <c:pt idx="38">
                  <c:v>108.86850152905198</c:v>
                </c:pt>
                <c:pt idx="39">
                  <c:v>109.1743119266055</c:v>
                </c:pt>
                <c:pt idx="40">
                  <c:v>109.48012232415903</c:v>
                </c:pt>
                <c:pt idx="41">
                  <c:v>109.78593272171253</c:v>
                </c:pt>
                <c:pt idx="42">
                  <c:v>110.39755351681957</c:v>
                </c:pt>
                <c:pt idx="43">
                  <c:v>110.7033639143731</c:v>
                </c:pt>
                <c:pt idx="44">
                  <c:v>112.23241590214069</c:v>
                </c:pt>
                <c:pt idx="45">
                  <c:v>113.14984709480123</c:v>
                </c:pt>
                <c:pt idx="46">
                  <c:v>112.8440366972477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11-43E0-BC29-35AAD8A201A1}"/>
            </c:ext>
          </c:extLst>
        </c:ser>
        <c:ser>
          <c:idx val="3"/>
          <c:order val="3"/>
          <c:tx>
            <c:v>PA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</c:numCache>
            </c:numRef>
          </c:cat>
          <c:val>
            <c:numRef>
              <c:f>PA!$AR$40:$AR$86</c:f>
              <c:numCache>
                <c:formatCode>0.0</c:formatCode>
                <c:ptCount val="47"/>
                <c:pt idx="0">
                  <c:v>100</c:v>
                </c:pt>
                <c:pt idx="1">
                  <c:v>99.663016006739682</c:v>
                </c:pt>
                <c:pt idx="2">
                  <c:v>99.831508003369834</c:v>
                </c:pt>
                <c:pt idx="3">
                  <c:v>100.08424599831507</c:v>
                </c:pt>
                <c:pt idx="4">
                  <c:v>100</c:v>
                </c:pt>
                <c:pt idx="5">
                  <c:v>97.809604043807923</c:v>
                </c:pt>
                <c:pt idx="6">
                  <c:v>97.72535804549284</c:v>
                </c:pt>
                <c:pt idx="7">
                  <c:v>98.567818028643643</c:v>
                </c:pt>
                <c:pt idx="8">
                  <c:v>100.16849199663017</c:v>
                </c:pt>
                <c:pt idx="9">
                  <c:v>102.44313395113731</c:v>
                </c:pt>
                <c:pt idx="10">
                  <c:v>103.87531592249368</c:v>
                </c:pt>
                <c:pt idx="11">
                  <c:v>102.5273799494524</c:v>
                </c:pt>
                <c:pt idx="12">
                  <c:v>101.17944397641112</c:v>
                </c:pt>
                <c:pt idx="13">
                  <c:v>99.663016006739682</c:v>
                </c:pt>
                <c:pt idx="14">
                  <c:v>98.146588037068241</c:v>
                </c:pt>
                <c:pt idx="15">
                  <c:v>98.48357203032856</c:v>
                </c:pt>
                <c:pt idx="16">
                  <c:v>98.820556023588878</c:v>
                </c:pt>
                <c:pt idx="17">
                  <c:v>98.820556023588878</c:v>
                </c:pt>
                <c:pt idx="18">
                  <c:v>100.08424599831507</c:v>
                </c:pt>
                <c:pt idx="19">
                  <c:v>102.5273799494524</c:v>
                </c:pt>
                <c:pt idx="20">
                  <c:v>103.20134793597305</c:v>
                </c:pt>
                <c:pt idx="21">
                  <c:v>104.88626790227464</c:v>
                </c:pt>
                <c:pt idx="22">
                  <c:v>104.29654591406907</c:v>
                </c:pt>
                <c:pt idx="23">
                  <c:v>103.11710193765795</c:v>
                </c:pt>
                <c:pt idx="24">
                  <c:v>102.69587194608256</c:v>
                </c:pt>
                <c:pt idx="25">
                  <c:v>102.86436394271273</c:v>
                </c:pt>
                <c:pt idx="26">
                  <c:v>102.35888795282224</c:v>
                </c:pt>
                <c:pt idx="27">
                  <c:v>102.61162594776746</c:v>
                </c:pt>
                <c:pt idx="28">
                  <c:v>103.20134793597305</c:v>
                </c:pt>
                <c:pt idx="29">
                  <c:v>103.3698399326032</c:v>
                </c:pt>
                <c:pt idx="30">
                  <c:v>105.56023588879529</c:v>
                </c:pt>
                <c:pt idx="31">
                  <c:v>107.32940185341195</c:v>
                </c:pt>
                <c:pt idx="32">
                  <c:v>108.93007582139849</c:v>
                </c:pt>
                <c:pt idx="33">
                  <c:v>110.02527379949451</c:v>
                </c:pt>
                <c:pt idx="34">
                  <c:v>110.19376579612468</c:v>
                </c:pt>
                <c:pt idx="35">
                  <c:v>109.35130581297388</c:v>
                </c:pt>
                <c:pt idx="36">
                  <c:v>107.32940185341195</c:v>
                </c:pt>
                <c:pt idx="37">
                  <c:v>106.82392586352148</c:v>
                </c:pt>
                <c:pt idx="38">
                  <c:v>104.80202190395956</c:v>
                </c:pt>
                <c:pt idx="39">
                  <c:v>104.97051390058971</c:v>
                </c:pt>
                <c:pt idx="40">
                  <c:v>104.97051390058971</c:v>
                </c:pt>
                <c:pt idx="41">
                  <c:v>106.06571187868576</c:v>
                </c:pt>
                <c:pt idx="42">
                  <c:v>107.07666385846673</c:v>
                </c:pt>
                <c:pt idx="43">
                  <c:v>107.66638584667227</c:v>
                </c:pt>
                <c:pt idx="44">
                  <c:v>107.41364785172705</c:v>
                </c:pt>
                <c:pt idx="45">
                  <c:v>107.41364785172705</c:v>
                </c:pt>
                <c:pt idx="46">
                  <c:v>107.49789385004212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F11-43E0-BC29-35AAD8A201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463936"/>
        <c:axId val="229465472"/>
      </c:lineChart>
      <c:dateAx>
        <c:axId val="229463936"/>
        <c:scaling>
          <c:orientation val="minMax"/>
          <c:max val="45261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680" baseline="0"/>
            </a:pPr>
            <a:endParaRPr lang="fr-FR"/>
          </a:p>
        </c:txPr>
        <c:crossAx val="229465472"/>
        <c:crossesAt val="100"/>
        <c:auto val="1"/>
        <c:lblOffset val="100"/>
        <c:baseTimeUnit val="months"/>
      </c:dateAx>
      <c:valAx>
        <c:axId val="229465472"/>
        <c:scaling>
          <c:orientation val="minMax"/>
          <c:max val="116"/>
          <c:min val="68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29463936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237455131192708"/>
          <c:y val="0.6829099350628981"/>
          <c:w val="0.38762692046671737"/>
          <c:h val="6.057927432437779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Graph3'!$A$10:$B$58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  <c:pt idx="44">
                    <c:v>2024</c:v>
                  </c:pt>
                </c:lvl>
              </c:multiLvlStrCache>
            </c:multiLvlStrRef>
          </c:cat>
          <c:val>
            <c:numRef>
              <c:f>'Données Graph3'!$G$10:$G$53</c:f>
              <c:numCache>
                <c:formatCode>#,##0</c:formatCode>
                <c:ptCount val="44"/>
                <c:pt idx="0">
                  <c:v>327.29947364953114</c:v>
                </c:pt>
                <c:pt idx="1">
                  <c:v>-24.811551737540867</c:v>
                </c:pt>
                <c:pt idx="2">
                  <c:v>-64.835269534800318</c:v>
                </c:pt>
                <c:pt idx="3">
                  <c:v>-155.60818179671332</c:v>
                </c:pt>
                <c:pt idx="4">
                  <c:v>251.94477214185463</c:v>
                </c:pt>
                <c:pt idx="5">
                  <c:v>37.358844381851668</c:v>
                </c:pt>
                <c:pt idx="6">
                  <c:v>112.24609480457002</c:v>
                </c:pt>
                <c:pt idx="7">
                  <c:v>-119.93987606014707</c:v>
                </c:pt>
                <c:pt idx="8">
                  <c:v>-77.638783419854008</c:v>
                </c:pt>
                <c:pt idx="9">
                  <c:v>-50.471216676400218</c:v>
                </c:pt>
                <c:pt idx="10">
                  <c:v>-231.00242972349224</c:v>
                </c:pt>
                <c:pt idx="11">
                  <c:v>-35.46244832505181</c:v>
                </c:pt>
                <c:pt idx="12">
                  <c:v>218.48612710586895</c:v>
                </c:pt>
                <c:pt idx="13">
                  <c:v>326.16119945946411</c:v>
                </c:pt>
                <c:pt idx="14">
                  <c:v>17.175350513258309</c:v>
                </c:pt>
                <c:pt idx="15">
                  <c:v>-119.21170745114068</c:v>
                </c:pt>
                <c:pt idx="16">
                  <c:v>34.274558575998526</c:v>
                </c:pt>
                <c:pt idx="17">
                  <c:v>7.8579366056437721</c:v>
                </c:pt>
                <c:pt idx="18">
                  <c:v>-454.01742218480649</c:v>
                </c:pt>
                <c:pt idx="19">
                  <c:v>329.98813274592976</c:v>
                </c:pt>
                <c:pt idx="20">
                  <c:v>149.02517834565515</c:v>
                </c:pt>
                <c:pt idx="21">
                  <c:v>-42.226386723137693</c:v>
                </c:pt>
                <c:pt idx="22">
                  <c:v>-54.03251515802549</c:v>
                </c:pt>
                <c:pt idx="23">
                  <c:v>284.46526073172572</c:v>
                </c:pt>
                <c:pt idx="24">
                  <c:v>57.742166118914611</c:v>
                </c:pt>
                <c:pt idx="25">
                  <c:v>181.10990329478955</c:v>
                </c:pt>
                <c:pt idx="26">
                  <c:v>-109.95938376821141</c:v>
                </c:pt>
                <c:pt idx="27">
                  <c:v>501.45680268996512</c:v>
                </c:pt>
                <c:pt idx="28">
                  <c:v>-1073.5985635913166</c:v>
                </c:pt>
                <c:pt idx="29">
                  <c:v>-437.99050117935258</c:v>
                </c:pt>
                <c:pt idx="30">
                  <c:v>1315.9340060534523</c:v>
                </c:pt>
                <c:pt idx="31">
                  <c:v>-296.51006984863488</c:v>
                </c:pt>
                <c:pt idx="32">
                  <c:v>104.18601723721804</c:v>
                </c:pt>
                <c:pt idx="33">
                  <c:v>1522.1254103769024</c:v>
                </c:pt>
                <c:pt idx="34">
                  <c:v>-46.676508378601284</c:v>
                </c:pt>
                <c:pt idx="35">
                  <c:v>647.99593827209901</c:v>
                </c:pt>
                <c:pt idx="36">
                  <c:v>158.20781125578651</c:v>
                </c:pt>
                <c:pt idx="37">
                  <c:v>485.04267639021418</c:v>
                </c:pt>
                <c:pt idx="38">
                  <c:v>39.614854097882926</c:v>
                </c:pt>
                <c:pt idx="39">
                  <c:v>256.38222614971892</c:v>
                </c:pt>
                <c:pt idx="40">
                  <c:v>143.66009990078601</c:v>
                </c:pt>
                <c:pt idx="41">
                  <c:v>2.9389775463641854</c:v>
                </c:pt>
                <c:pt idx="42">
                  <c:v>-46.174512468169269</c:v>
                </c:pt>
                <c:pt idx="43">
                  <c:v>152.97383466750762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B0-403B-BCA2-101D86BE880A}"/>
            </c:ext>
          </c:extLst>
        </c:ser>
        <c:ser>
          <c:idx val="2"/>
          <c:order val="1"/>
          <c:tx>
            <c:strRef>
              <c:f>'Données Graph3'!$H$7:$H$8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Graph3'!$A$10:$B$58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  <c:pt idx="44">
                    <c:v>2024</c:v>
                  </c:pt>
                </c:lvl>
              </c:multiLvlStrCache>
            </c:multiLvlStrRef>
          </c:cat>
          <c:val>
            <c:numRef>
              <c:f>'Données Graph3'!$H$10:$H$53</c:f>
              <c:numCache>
                <c:formatCode>#,##0</c:formatCode>
                <c:ptCount val="44"/>
                <c:pt idx="0">
                  <c:v>261.61818752799991</c:v>
                </c:pt>
                <c:pt idx="1">
                  <c:v>193.03245749999996</c:v>
                </c:pt>
                <c:pt idx="2">
                  <c:v>136.06547815300019</c:v>
                </c:pt>
                <c:pt idx="3">
                  <c:v>-51.695715699000175</c:v>
                </c:pt>
                <c:pt idx="4">
                  <c:v>48.331073819999801</c:v>
                </c:pt>
                <c:pt idx="5">
                  <c:v>-221.67719232899981</c:v>
                </c:pt>
                <c:pt idx="6">
                  <c:v>-298.894758658</c:v>
                </c:pt>
                <c:pt idx="7">
                  <c:v>345.079789656</c:v>
                </c:pt>
                <c:pt idx="8">
                  <c:v>-113.28563348599982</c:v>
                </c:pt>
                <c:pt idx="9">
                  <c:v>229.0709249079996</c:v>
                </c:pt>
                <c:pt idx="10">
                  <c:v>219.37819491200025</c:v>
                </c:pt>
                <c:pt idx="11">
                  <c:v>231.92732518099956</c:v>
                </c:pt>
                <c:pt idx="12">
                  <c:v>-20.563078515999678</c:v>
                </c:pt>
                <c:pt idx="13">
                  <c:v>581.59270569699993</c:v>
                </c:pt>
                <c:pt idx="14">
                  <c:v>78.224188002000574</c:v>
                </c:pt>
                <c:pt idx="15">
                  <c:v>954.73590396499912</c:v>
                </c:pt>
                <c:pt idx="16">
                  <c:v>-924.76632133400017</c:v>
                </c:pt>
                <c:pt idx="17">
                  <c:v>-65.453741222999724</c:v>
                </c:pt>
                <c:pt idx="18">
                  <c:v>58.421071558000222</c:v>
                </c:pt>
                <c:pt idx="19">
                  <c:v>-272.75199360199986</c:v>
                </c:pt>
                <c:pt idx="20">
                  <c:v>-10.433115665000514</c:v>
                </c:pt>
                <c:pt idx="21">
                  <c:v>-276.04079684899989</c:v>
                </c:pt>
                <c:pt idx="22">
                  <c:v>398.67055487400012</c:v>
                </c:pt>
                <c:pt idx="23">
                  <c:v>-17.55715314400004</c:v>
                </c:pt>
                <c:pt idx="24">
                  <c:v>96.942373300000327</c:v>
                </c:pt>
                <c:pt idx="25">
                  <c:v>-117.65871561099993</c:v>
                </c:pt>
                <c:pt idx="26">
                  <c:v>-109.10909720399968</c:v>
                </c:pt>
                <c:pt idx="27">
                  <c:v>190.70889402699913</c:v>
                </c:pt>
                <c:pt idx="28">
                  <c:v>-1596.4884593479999</c:v>
                </c:pt>
                <c:pt idx="29">
                  <c:v>590.01565337400029</c:v>
                </c:pt>
                <c:pt idx="30">
                  <c:v>771.26601438899979</c:v>
                </c:pt>
                <c:pt idx="31">
                  <c:v>343.23154698400003</c:v>
                </c:pt>
                <c:pt idx="32">
                  <c:v>160.91868607900005</c:v>
                </c:pt>
                <c:pt idx="33">
                  <c:v>34.343069498000204</c:v>
                </c:pt>
                <c:pt idx="34">
                  <c:v>135.12755149199984</c:v>
                </c:pt>
                <c:pt idx="35">
                  <c:v>145.99183297799982</c:v>
                </c:pt>
                <c:pt idx="36">
                  <c:v>-29.125081353000041</c:v>
                </c:pt>
                <c:pt idx="37">
                  <c:v>-197.09783146600012</c:v>
                </c:pt>
                <c:pt idx="38">
                  <c:v>192.14912085800006</c:v>
                </c:pt>
                <c:pt idx="39">
                  <c:v>143.67551825600094</c:v>
                </c:pt>
                <c:pt idx="40">
                  <c:v>469.95770716899915</c:v>
                </c:pt>
                <c:pt idx="41">
                  <c:v>89.488045549000162</c:v>
                </c:pt>
                <c:pt idx="42">
                  <c:v>55.48493183500068</c:v>
                </c:pt>
                <c:pt idx="43">
                  <c:v>328.17747971899917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B0-403B-BCA2-101D86BE88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016896"/>
        <c:axId val="210018688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Graph3'!$F$10:$F$53</c:f>
              <c:numCache>
                <c:formatCode>#,##0</c:formatCode>
                <c:ptCount val="44"/>
                <c:pt idx="0">
                  <c:v>588.91766117753286</c:v>
                </c:pt>
                <c:pt idx="1">
                  <c:v>168.22090576245682</c:v>
                </c:pt>
                <c:pt idx="2">
                  <c:v>71.230208618202596</c:v>
                </c:pt>
                <c:pt idx="3">
                  <c:v>-207.30389749571623</c:v>
                </c:pt>
                <c:pt idx="4">
                  <c:v>300.27584596185625</c:v>
                </c:pt>
                <c:pt idx="5">
                  <c:v>-184.31834794714814</c:v>
                </c:pt>
                <c:pt idx="6">
                  <c:v>-186.64866385342611</c:v>
                </c:pt>
                <c:pt idx="7">
                  <c:v>225.13991359584907</c:v>
                </c:pt>
                <c:pt idx="8">
                  <c:v>-190.9244169058511</c:v>
                </c:pt>
                <c:pt idx="9">
                  <c:v>178.59970823159529</c:v>
                </c:pt>
                <c:pt idx="10">
                  <c:v>-11.624234811490169</c:v>
                </c:pt>
                <c:pt idx="11">
                  <c:v>196.46487685594911</c:v>
                </c:pt>
                <c:pt idx="12">
                  <c:v>197.92304858986608</c:v>
                </c:pt>
                <c:pt idx="13">
                  <c:v>907.75390515646723</c:v>
                </c:pt>
                <c:pt idx="14">
                  <c:v>95.399538515259337</c:v>
                </c:pt>
                <c:pt idx="15">
                  <c:v>835.52419651385571</c:v>
                </c:pt>
                <c:pt idx="16">
                  <c:v>-890.49176275799982</c:v>
                </c:pt>
                <c:pt idx="17">
                  <c:v>-57.595804617354588</c:v>
                </c:pt>
                <c:pt idx="18">
                  <c:v>-395.596350626809</c:v>
                </c:pt>
                <c:pt idx="19">
                  <c:v>57.236139143933542</c:v>
                </c:pt>
                <c:pt idx="20">
                  <c:v>138.59206268065464</c:v>
                </c:pt>
                <c:pt idx="21">
                  <c:v>-318.26718357214122</c:v>
                </c:pt>
                <c:pt idx="22">
                  <c:v>344.63803971597372</c:v>
                </c:pt>
                <c:pt idx="23">
                  <c:v>266.90810758772568</c:v>
                </c:pt>
                <c:pt idx="24">
                  <c:v>154.68453941891494</c:v>
                </c:pt>
                <c:pt idx="25">
                  <c:v>63.45118768379325</c:v>
                </c:pt>
                <c:pt idx="26">
                  <c:v>-219.06848097221518</c:v>
                </c:pt>
                <c:pt idx="27">
                  <c:v>692.16569671696925</c:v>
                </c:pt>
                <c:pt idx="28">
                  <c:v>-2670.0870229393186</c:v>
                </c:pt>
                <c:pt idx="29">
                  <c:v>152.0251521946484</c:v>
                </c:pt>
                <c:pt idx="30">
                  <c:v>2087.2000204424548</c:v>
                </c:pt>
                <c:pt idx="31">
                  <c:v>46.721477135361056</c:v>
                </c:pt>
                <c:pt idx="32">
                  <c:v>265.10470331621764</c:v>
                </c:pt>
                <c:pt idx="33">
                  <c:v>1556.4684798749004</c:v>
                </c:pt>
                <c:pt idx="34">
                  <c:v>88.451043113404012</c:v>
                </c:pt>
                <c:pt idx="35">
                  <c:v>793.98777125009656</c:v>
                </c:pt>
                <c:pt idx="36">
                  <c:v>129.08272990278783</c:v>
                </c:pt>
                <c:pt idx="37">
                  <c:v>287.94484492421179</c:v>
                </c:pt>
                <c:pt idx="38">
                  <c:v>231.76397495588753</c:v>
                </c:pt>
                <c:pt idx="39">
                  <c:v>400.05774440571258</c:v>
                </c:pt>
                <c:pt idx="40">
                  <c:v>613.61780706978607</c:v>
                </c:pt>
                <c:pt idx="41">
                  <c:v>92.427023095369805</c:v>
                </c:pt>
                <c:pt idx="42">
                  <c:v>9.3104193668259541</c:v>
                </c:pt>
                <c:pt idx="43">
                  <c:v>481.1513143865086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2B0-403B-BCA2-101D86BE88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016896"/>
        <c:axId val="210018688"/>
      </c:lineChart>
      <c:catAx>
        <c:axId val="21001689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100186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0018688"/>
        <c:scaling>
          <c:orientation val="minMax"/>
          <c:max val="2200"/>
          <c:min val="-3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016896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0314306822912012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2'!$T$8:$T$9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2'!$T$10:$T$53</c:f>
              <c:numCache>
                <c:formatCode>0.0</c:formatCode>
                <c:ptCount val="44"/>
                <c:pt idx="0">
                  <c:v>100</c:v>
                </c:pt>
                <c:pt idx="1">
                  <c:v>102.07536461529953</c:v>
                </c:pt>
                <c:pt idx="2">
                  <c:v>100.01696192444105</c:v>
                </c:pt>
                <c:pt idx="3">
                  <c:v>96.460971102261894</c:v>
                </c:pt>
                <c:pt idx="4">
                  <c:v>94.07287238955638</c:v>
                </c:pt>
                <c:pt idx="5">
                  <c:v>89.712886703729495</c:v>
                </c:pt>
                <c:pt idx="6">
                  <c:v>86.191122093985896</c:v>
                </c:pt>
                <c:pt idx="7">
                  <c:v>89.486870841504512</c:v>
                </c:pt>
                <c:pt idx="8">
                  <c:v>89.20504302721848</c:v>
                </c:pt>
                <c:pt idx="9">
                  <c:v>88.0102659873845</c:v>
                </c:pt>
                <c:pt idx="10">
                  <c:v>89.790037427060128</c:v>
                </c:pt>
                <c:pt idx="11">
                  <c:v>90.136904212276235</c:v>
                </c:pt>
                <c:pt idx="12">
                  <c:v>90.483326590930488</c:v>
                </c:pt>
                <c:pt idx="13">
                  <c:v>92.524376657790256</c:v>
                </c:pt>
                <c:pt idx="14">
                  <c:v>92.564681287322813</c:v>
                </c:pt>
                <c:pt idx="15">
                  <c:v>93.073760699387549</c:v>
                </c:pt>
                <c:pt idx="16">
                  <c:v>90.915554204496473</c:v>
                </c:pt>
                <c:pt idx="17">
                  <c:v>90.49832784230415</c:v>
                </c:pt>
                <c:pt idx="18">
                  <c:v>90.542521293866344</c:v>
                </c:pt>
                <c:pt idx="19">
                  <c:v>90.153665635143227</c:v>
                </c:pt>
                <c:pt idx="20">
                  <c:v>90.168180688569109</c:v>
                </c:pt>
                <c:pt idx="21">
                  <c:v>89.740741695090733</c:v>
                </c:pt>
                <c:pt idx="22">
                  <c:v>94.102518367452134</c:v>
                </c:pt>
                <c:pt idx="23">
                  <c:v>93.024910083948342</c:v>
                </c:pt>
                <c:pt idx="24">
                  <c:v>93.407545598039661</c:v>
                </c:pt>
                <c:pt idx="25">
                  <c:v>94.71100106504133</c:v>
                </c:pt>
                <c:pt idx="26">
                  <c:v>93.358113012484253</c:v>
                </c:pt>
                <c:pt idx="27">
                  <c:v>93.15344790528917</c:v>
                </c:pt>
                <c:pt idx="28">
                  <c:v>81.061571674851933</c:v>
                </c:pt>
                <c:pt idx="29">
                  <c:v>88.714972872262535</c:v>
                </c:pt>
                <c:pt idx="30">
                  <c:v>92.386291600042298</c:v>
                </c:pt>
                <c:pt idx="31">
                  <c:v>93.151464021812018</c:v>
                </c:pt>
                <c:pt idx="32">
                  <c:v>93.20609719235145</c:v>
                </c:pt>
                <c:pt idx="33">
                  <c:v>93.002682000793328</c:v>
                </c:pt>
                <c:pt idx="34">
                  <c:v>93.57670687757313</c:v>
                </c:pt>
                <c:pt idx="35">
                  <c:v>95.191980815407319</c:v>
                </c:pt>
                <c:pt idx="36">
                  <c:v>96.324671528253717</c:v>
                </c:pt>
                <c:pt idx="37">
                  <c:v>95.863497042306662</c:v>
                </c:pt>
                <c:pt idx="38">
                  <c:v>96.364350846968875</c:v>
                </c:pt>
                <c:pt idx="39">
                  <c:v>97.890752715065432</c:v>
                </c:pt>
                <c:pt idx="40">
                  <c:v>98.342727749801838</c:v>
                </c:pt>
                <c:pt idx="41">
                  <c:v>96.303583409084297</c:v>
                </c:pt>
                <c:pt idx="42">
                  <c:v>97.33638627684681</c:v>
                </c:pt>
                <c:pt idx="43">
                  <c:v>98.438912545804257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6F-408F-9ABD-687FB9FFCA3E}"/>
            </c:ext>
          </c:extLst>
        </c:ser>
        <c:ser>
          <c:idx val="1"/>
          <c:order val="1"/>
          <c:tx>
            <c:strRef>
              <c:f>'Données graph 1 et 2'!$S$8:$S$9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2'!$S$10:$S$53</c:f>
              <c:numCache>
                <c:formatCode>0.0</c:formatCode>
                <c:ptCount val="44"/>
                <c:pt idx="0">
                  <c:v>100</c:v>
                </c:pt>
                <c:pt idx="1">
                  <c:v>100.357796527441</c:v>
                </c:pt>
                <c:pt idx="2">
                  <c:v>102.20549029940685</c:v>
                </c:pt>
                <c:pt idx="3">
                  <c:v>100.73808174658789</c:v>
                </c:pt>
                <c:pt idx="4">
                  <c:v>101.72628139408064</c:v>
                </c:pt>
                <c:pt idx="5">
                  <c:v>100.55149547829953</c:v>
                </c:pt>
                <c:pt idx="6">
                  <c:v>96.992252990563159</c:v>
                </c:pt>
                <c:pt idx="7">
                  <c:v>99.629807208291822</c:v>
                </c:pt>
                <c:pt idx="8">
                  <c:v>99.305754533131392</c:v>
                </c:pt>
                <c:pt idx="9">
                  <c:v>101.09239051471361</c:v>
                </c:pt>
                <c:pt idx="10">
                  <c:v>100.84484037719645</c:v>
                </c:pt>
                <c:pt idx="11">
                  <c:v>104.56389563803074</c:v>
                </c:pt>
                <c:pt idx="12">
                  <c:v>101.75613152339167</c:v>
                </c:pt>
                <c:pt idx="13">
                  <c:v>104.71984807401699</c:v>
                </c:pt>
                <c:pt idx="14">
                  <c:v>105.44661502174242</c:v>
                </c:pt>
                <c:pt idx="15">
                  <c:v>119.84829893322464</c:v>
                </c:pt>
                <c:pt idx="16">
                  <c:v>102.997755529679</c:v>
                </c:pt>
                <c:pt idx="17">
                  <c:v>105.2443241478894</c:v>
                </c:pt>
                <c:pt idx="18">
                  <c:v>106.00338141473841</c:v>
                </c:pt>
                <c:pt idx="19">
                  <c:v>104.43825767418777</c:v>
                </c:pt>
                <c:pt idx="20">
                  <c:v>105.45284176967537</c:v>
                </c:pt>
                <c:pt idx="21">
                  <c:v>104.04171952463508</c:v>
                </c:pt>
                <c:pt idx="22">
                  <c:v>104.81799922773793</c:v>
                </c:pt>
                <c:pt idx="23">
                  <c:v>103.31159643432059</c:v>
                </c:pt>
                <c:pt idx="24">
                  <c:v>103.88987635237734</c:v>
                </c:pt>
                <c:pt idx="25">
                  <c:v>103.29747187638532</c:v>
                </c:pt>
                <c:pt idx="26">
                  <c:v>103.24093361859477</c:v>
                </c:pt>
                <c:pt idx="27">
                  <c:v>105.38221753127424</c:v>
                </c:pt>
                <c:pt idx="28">
                  <c:v>99.630571373791241</c:v>
                </c:pt>
                <c:pt idx="29">
                  <c:v>101.62465758171611</c:v>
                </c:pt>
                <c:pt idx="30">
                  <c:v>115.02152618279374</c:v>
                </c:pt>
                <c:pt idx="31">
                  <c:v>124.33976005266796</c:v>
                </c:pt>
                <c:pt idx="32">
                  <c:v>128.6061220581133</c:v>
                </c:pt>
                <c:pt idx="33">
                  <c:v>127.45658101200794</c:v>
                </c:pt>
                <c:pt idx="34">
                  <c:v>132.49829568052715</c:v>
                </c:pt>
                <c:pt idx="35">
                  <c:v>135.48089762721514</c:v>
                </c:pt>
                <c:pt idx="36">
                  <c:v>135.55223988966145</c:v>
                </c:pt>
                <c:pt idx="37">
                  <c:v>135.14907779334919</c:v>
                </c:pt>
                <c:pt idx="38">
                  <c:v>138.09654534905167</c:v>
                </c:pt>
                <c:pt idx="39">
                  <c:v>140.49101445933644</c:v>
                </c:pt>
                <c:pt idx="40">
                  <c:v>142.90415571297186</c:v>
                </c:pt>
                <c:pt idx="41">
                  <c:v>142.89748849945144</c:v>
                </c:pt>
                <c:pt idx="42">
                  <c:v>143.07697931432418</c:v>
                </c:pt>
                <c:pt idx="43">
                  <c:v>142.24782417274332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6F-408F-9ABD-687FB9FFCA3E}"/>
            </c:ext>
          </c:extLst>
        </c:ser>
        <c:ser>
          <c:idx val="2"/>
          <c:order val="2"/>
          <c:tx>
            <c:strRef>
              <c:f>'Données graph 1 et 2'!$U$8:$U$9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2'!$U$10:$U$53</c:f>
              <c:numCache>
                <c:formatCode>0.0</c:formatCode>
                <c:ptCount val="44"/>
                <c:pt idx="0">
                  <c:v>100</c:v>
                </c:pt>
                <c:pt idx="1">
                  <c:v>99.092306663417347</c:v>
                </c:pt>
                <c:pt idx="2">
                  <c:v>99.712629327117668</c:v>
                </c:pt>
                <c:pt idx="3">
                  <c:v>100.19569357562787</c:v>
                </c:pt>
                <c:pt idx="4">
                  <c:v>101.34063949629879</c:v>
                </c:pt>
                <c:pt idx="5">
                  <c:v>101.06035150394821</c:v>
                </c:pt>
                <c:pt idx="6">
                  <c:v>100.93532449358442</c:v>
                </c:pt>
                <c:pt idx="7">
                  <c:v>101.0081013997207</c:v>
                </c:pt>
                <c:pt idx="8">
                  <c:v>100.60362241673717</c:v>
                </c:pt>
                <c:pt idx="9">
                  <c:v>101.26443355516253</c:v>
                </c:pt>
                <c:pt idx="10">
                  <c:v>101.70425199636206</c:v>
                </c:pt>
                <c:pt idx="11">
                  <c:v>101.26460724427311</c:v>
                </c:pt>
                <c:pt idx="12">
                  <c:v>103.34152436256031</c:v>
                </c:pt>
                <c:pt idx="13">
                  <c:v>105.50059773306899</c:v>
                </c:pt>
                <c:pt idx="14">
                  <c:v>106.03951233927785</c:v>
                </c:pt>
                <c:pt idx="15">
                  <c:v>106.14253039704154</c:v>
                </c:pt>
                <c:pt idx="16">
                  <c:v>106.85420059806063</c:v>
                </c:pt>
                <c:pt idx="17">
                  <c:v>107.44062499863072</c:v>
                </c:pt>
                <c:pt idx="18">
                  <c:v>107.27912410429583</c:v>
                </c:pt>
                <c:pt idx="19">
                  <c:v>107.4919450276457</c:v>
                </c:pt>
                <c:pt idx="20">
                  <c:v>108.4023753001018</c:v>
                </c:pt>
                <c:pt idx="21">
                  <c:v>107.11553225764605</c:v>
                </c:pt>
                <c:pt idx="22">
                  <c:v>107.93760254963533</c:v>
                </c:pt>
                <c:pt idx="23">
                  <c:v>108.25511028224157</c:v>
                </c:pt>
                <c:pt idx="24">
                  <c:v>109.3926605817956</c:v>
                </c:pt>
                <c:pt idx="25">
                  <c:v>108.93808450738985</c:v>
                </c:pt>
                <c:pt idx="26">
                  <c:v>109.30929912175546</c:v>
                </c:pt>
                <c:pt idx="27">
                  <c:v>110.80336639724115</c:v>
                </c:pt>
                <c:pt idx="28">
                  <c:v>102.64858265489303</c:v>
                </c:pt>
                <c:pt idx="29">
                  <c:v>101.81195817848977</c:v>
                </c:pt>
                <c:pt idx="30">
                  <c:v>106.72466844176454</c:v>
                </c:pt>
                <c:pt idx="31">
                  <c:v>102.95529134153452</c:v>
                </c:pt>
                <c:pt idx="32">
                  <c:v>103.34808378303784</c:v>
                </c:pt>
                <c:pt idx="33">
                  <c:v>110.77988880878691</c:v>
                </c:pt>
                <c:pt idx="34">
                  <c:v>110.79091441185598</c:v>
                </c:pt>
                <c:pt idx="35">
                  <c:v>111.50785510818666</c:v>
                </c:pt>
                <c:pt idx="36">
                  <c:v>112.33490753606554</c:v>
                </c:pt>
                <c:pt idx="37">
                  <c:v>113.64696982760914</c:v>
                </c:pt>
                <c:pt idx="38">
                  <c:v>113.67301915247315</c:v>
                </c:pt>
                <c:pt idx="39">
                  <c:v>114.68005868651305</c:v>
                </c:pt>
                <c:pt idx="40">
                  <c:v>116.7628384322218</c:v>
                </c:pt>
                <c:pt idx="41">
                  <c:v>117.31982181097649</c:v>
                </c:pt>
                <c:pt idx="42">
                  <c:v>118.66306666299791</c:v>
                </c:pt>
                <c:pt idx="43">
                  <c:v>119.14229638427139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6F-408F-9ABD-687FB9FFCA3E}"/>
            </c:ext>
          </c:extLst>
        </c:ser>
        <c:ser>
          <c:idx val="3"/>
          <c:order val="3"/>
          <c:tx>
            <c:strRef>
              <c:f>'Données graph 1 et 2'!$V$8:$V$9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2'!$V$10:$V$53</c:f>
              <c:numCache>
                <c:formatCode>0.0</c:formatCode>
                <c:ptCount val="44"/>
                <c:pt idx="0">
                  <c:v>100</c:v>
                </c:pt>
                <c:pt idx="1">
                  <c:v>100.7736881691368</c:v>
                </c:pt>
                <c:pt idx="2">
                  <c:v>99.930560013763781</c:v>
                </c:pt>
                <c:pt idx="3">
                  <c:v>99.959461738220455</c:v>
                </c:pt>
                <c:pt idx="4">
                  <c:v>100.13026178705633</c:v>
                </c:pt>
                <c:pt idx="5">
                  <c:v>100.33532240369185</c:v>
                </c:pt>
                <c:pt idx="6">
                  <c:v>101.08475940832366</c:v>
                </c:pt>
                <c:pt idx="7">
                  <c:v>101.23733185397204</c:v>
                </c:pt>
                <c:pt idx="8">
                  <c:v>101.34611432474398</c:v>
                </c:pt>
                <c:pt idx="9">
                  <c:v>101.3685541840341</c:v>
                </c:pt>
                <c:pt idx="10">
                  <c:v>100.33309933961003</c:v>
                </c:pt>
                <c:pt idx="11">
                  <c:v>100.1475561534581</c:v>
                </c:pt>
                <c:pt idx="12">
                  <c:v>99.583346045318564</c:v>
                </c:pt>
                <c:pt idx="13">
                  <c:v>100.30810344668161</c:v>
                </c:pt>
                <c:pt idx="14">
                  <c:v>99.914404983199631</c:v>
                </c:pt>
                <c:pt idx="15">
                  <c:v>100.05012998092685</c:v>
                </c:pt>
                <c:pt idx="16">
                  <c:v>100.54547841575707</c:v>
                </c:pt>
                <c:pt idx="17">
                  <c:v>99.477130640555288</c:v>
                </c:pt>
                <c:pt idx="18">
                  <c:v>97.302136705115586</c:v>
                </c:pt>
                <c:pt idx="19">
                  <c:v>97.790390771310612</c:v>
                </c:pt>
                <c:pt idx="20">
                  <c:v>97.289984104274794</c:v>
                </c:pt>
                <c:pt idx="21">
                  <c:v>97.328749005139386</c:v>
                </c:pt>
                <c:pt idx="22">
                  <c:v>96.997738465743396</c:v>
                </c:pt>
                <c:pt idx="23">
                  <c:v>98.153089517741591</c:v>
                </c:pt>
                <c:pt idx="24">
                  <c:v>97.446022710237528</c:v>
                </c:pt>
                <c:pt idx="25">
                  <c:v>98.298445998371392</c:v>
                </c:pt>
                <c:pt idx="26">
                  <c:v>97.337754263901516</c:v>
                </c:pt>
                <c:pt idx="27">
                  <c:v>98.46052448270477</c:v>
                </c:pt>
                <c:pt idx="28">
                  <c:v>97.095669219903371</c:v>
                </c:pt>
                <c:pt idx="29">
                  <c:v>96.330101515163051</c:v>
                </c:pt>
                <c:pt idx="30">
                  <c:v>97.284064261244581</c:v>
                </c:pt>
                <c:pt idx="31">
                  <c:v>98.436785972397431</c:v>
                </c:pt>
                <c:pt idx="32">
                  <c:v>98.378007409789518</c:v>
                </c:pt>
                <c:pt idx="33">
                  <c:v>99.13740861002303</c:v>
                </c:pt>
                <c:pt idx="34">
                  <c:v>98.701825244522354</c:v>
                </c:pt>
                <c:pt idx="35">
                  <c:v>99.681390834446191</c:v>
                </c:pt>
                <c:pt idx="36">
                  <c:v>99.679330539094451</c:v>
                </c:pt>
                <c:pt idx="37">
                  <c:v>99.913652326082556</c:v>
                </c:pt>
                <c:pt idx="38">
                  <c:v>99.841648176544766</c:v>
                </c:pt>
                <c:pt idx="39">
                  <c:v>100.14378720257238</c:v>
                </c:pt>
                <c:pt idx="40">
                  <c:v>100.0557908637408</c:v>
                </c:pt>
                <c:pt idx="41">
                  <c:v>100.80273098929813</c:v>
                </c:pt>
                <c:pt idx="42">
                  <c:v>100.38109251627397</c:v>
                </c:pt>
                <c:pt idx="43">
                  <c:v>101.01983463767812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86F-408F-9ABD-687FB9FFC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971072"/>
        <c:axId val="209972608"/>
      </c:lineChart>
      <c:catAx>
        <c:axId val="2099710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09972608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09972608"/>
        <c:scaling>
          <c:orientation val="minMax"/>
          <c:max val="145"/>
          <c:min val="8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9971072"/>
        <c:crosses val="autoZero"/>
        <c:crossBetween val="midCat"/>
        <c:majorUnit val="5"/>
      </c:valAx>
    </c:plotArea>
    <c:legend>
      <c:legendPos val="t"/>
      <c:layout>
        <c:manualLayout>
          <c:xMode val="edge"/>
          <c:yMode val="edge"/>
          <c:x val="0"/>
          <c:y val="0.19171304885590601"/>
          <c:w val="1"/>
          <c:h val="8.198569334677320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3445600341765868"/>
          <c:w val="0.90516390406154157"/>
          <c:h val="0.51446426230666154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C95-41C8-982B-5360ABDDCB14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95-41C8-982B-5360ABDDCB14}"/>
                </c:ext>
              </c:extLst>
            </c:dLbl>
            <c:dLbl>
              <c:idx val="2"/>
              <c:layout>
                <c:manualLayout>
                  <c:x val="1.6207718115366537E-4"/>
                  <c:y val="2.51874263726310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95-41C8-982B-5360ABDDCB14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annuel'!$Z$60:$AD$60</c:f>
              <c:numCache>
                <c:formatCode>#,##0</c:formatCode>
                <c:ptCount val="5"/>
                <c:pt idx="0">
                  <c:v>250</c:v>
                </c:pt>
                <c:pt idx="1">
                  <c:v>60</c:v>
                </c:pt>
                <c:pt idx="2">
                  <c:v>180</c:v>
                </c:pt>
                <c:pt idx="3">
                  <c:v>20</c:v>
                </c:pt>
                <c:pt idx="4">
                  <c:v>-40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95-41C8-982B-5360ABDDCB14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C95-41C8-982B-5360ABDDCB14}"/>
              </c:ext>
            </c:extLst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95-41C8-982B-5360ABDDCB14}"/>
                </c:ext>
              </c:extLst>
            </c:dLbl>
            <c:dLbl>
              <c:idx val="1"/>
              <c:layout>
                <c:manualLayout>
                  <c:x val="-6.9162245406089966E-5"/>
                  <c:y val="-1.0272763985280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95-41C8-982B-5360ABDDCB14}"/>
                </c:ext>
              </c:extLst>
            </c:dLbl>
            <c:dLbl>
              <c:idx val="2"/>
              <c:layout>
                <c:manualLayout>
                  <c:x val="3.711009123660204E-3"/>
                  <c:y val="-2.5876493839000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95-41C8-982B-5360ABDDCB14}"/>
                </c:ext>
              </c:extLst>
            </c:dLbl>
            <c:dLbl>
              <c:idx val="3"/>
              <c:layout>
                <c:manualLayout>
                  <c:x val="0"/>
                  <c:y val="-3.14836639448584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95-41C8-982B-5360ABDDCB14}"/>
                </c:ext>
              </c:extLst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95-41C8-982B-5360ABDDCB14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annuel'!$AF$60:$AJ$60</c:f>
              <c:numCache>
                <c:formatCode>#,##0</c:formatCode>
                <c:ptCount val="5"/>
                <c:pt idx="0">
                  <c:v>940</c:v>
                </c:pt>
                <c:pt idx="1">
                  <c:v>820</c:v>
                </c:pt>
                <c:pt idx="2">
                  <c:v>0</c:v>
                </c:pt>
                <c:pt idx="3">
                  <c:v>80</c:v>
                </c:pt>
                <c:pt idx="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C95-41C8-982B-5360ABDDCB14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1.5844441674849701E-3"/>
                  <c:y val="0.1725989373848218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95-41C8-982B-5360ABDDCB14}"/>
                </c:ext>
              </c:extLst>
            </c:dLbl>
            <c:dLbl>
              <c:idx val="1"/>
              <c:layout>
                <c:manualLayout>
                  <c:x val="-2.0555857664937933E-3"/>
                  <c:y val="0.134187404919469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C95-41C8-982B-5360ABDDCB14}"/>
                </c:ext>
              </c:extLst>
            </c:dLbl>
            <c:dLbl>
              <c:idx val="2"/>
              <c:layout>
                <c:manualLayout>
                  <c:x val="-2.4996213541716154E-4"/>
                  <c:y val="-4.1698345442582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C95-41C8-982B-5360ABDDCB14}"/>
                </c:ext>
              </c:extLst>
            </c:dLbl>
            <c:dLbl>
              <c:idx val="3"/>
              <c:layout>
                <c:manualLayout>
                  <c:x val="-2.9481280365020169E-5"/>
                  <c:y val="-2.51980350789842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C95-41C8-982B-5360ABDDCB14}"/>
                </c:ext>
              </c:extLst>
            </c:dLbl>
            <c:dLbl>
              <c:idx val="4"/>
              <c:layout>
                <c:manualLayout>
                  <c:x val="1.8451648744097456E-3"/>
                  <c:y val="-4.72632012973741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C95-41C8-982B-5360ABDDCB14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annuel'!$T$60:$X$60</c:f>
              <c:numCache>
                <c:formatCode>#,##0</c:formatCode>
                <c:ptCount val="5"/>
                <c:pt idx="0">
                  <c:v>1200</c:v>
                </c:pt>
                <c:pt idx="1">
                  <c:v>880</c:v>
                </c:pt>
                <c:pt idx="2">
                  <c:v>180</c:v>
                </c:pt>
                <c:pt idx="3">
                  <c:v>100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C95-41C8-982B-5360ABDDCB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5336960"/>
        <c:axId val="185338496"/>
      </c:barChart>
      <c:catAx>
        <c:axId val="185336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185338496"/>
        <c:crosses val="autoZero"/>
        <c:auto val="1"/>
        <c:lblAlgn val="ctr"/>
        <c:lblOffset val="100"/>
        <c:noMultiLvlLbl val="0"/>
      </c:catAx>
      <c:valAx>
        <c:axId val="185338496"/>
        <c:scaling>
          <c:orientation val="minMax"/>
          <c:max val="1200"/>
          <c:min val="-2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85336960"/>
        <c:crosses val="autoZero"/>
        <c:crossBetween val="between"/>
        <c:majorUnit val="2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18602177844"/>
          <c:y val="0.17535310259609391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Alpes-de-Haute-Provence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0980672870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GRAPHIQUE_stocks_bénéf'!$N$2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GRAPHIQUE_stocks_bénéf'!$L$3:$M$58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GRAPHIQUE_stocks_bénéf'!$N$3:$N$58</c:f>
              <c:numCache>
                <c:formatCode>#,##0</c:formatCode>
                <c:ptCount val="56"/>
                <c:pt idx="0">
                  <c:v>247</c:v>
                </c:pt>
                <c:pt idx="1">
                  <c:v>523</c:v>
                </c:pt>
                <c:pt idx="2">
                  <c:v>681</c:v>
                </c:pt>
                <c:pt idx="3">
                  <c:v>728</c:v>
                </c:pt>
                <c:pt idx="4">
                  <c:v>639</c:v>
                </c:pt>
                <c:pt idx="5">
                  <c:v>485</c:v>
                </c:pt>
                <c:pt idx="6">
                  <c:v>343</c:v>
                </c:pt>
                <c:pt idx="7">
                  <c:v>508</c:v>
                </c:pt>
                <c:pt idx="8">
                  <c:v>643</c:v>
                </c:pt>
                <c:pt idx="9">
                  <c:v>679</c:v>
                </c:pt>
                <c:pt idx="10">
                  <c:v>568</c:v>
                </c:pt>
                <c:pt idx="11">
                  <c:v>514</c:v>
                </c:pt>
                <c:pt idx="12">
                  <c:v>557</c:v>
                </c:pt>
                <c:pt idx="13">
                  <c:v>590</c:v>
                </c:pt>
                <c:pt idx="14">
                  <c:v>572</c:v>
                </c:pt>
                <c:pt idx="15">
                  <c:v>624</c:v>
                </c:pt>
                <c:pt idx="16">
                  <c:v>714</c:v>
                </c:pt>
                <c:pt idx="17">
                  <c:v>747</c:v>
                </c:pt>
                <c:pt idx="18">
                  <c:v>705</c:v>
                </c:pt>
                <c:pt idx="19">
                  <c:v>648</c:v>
                </c:pt>
                <c:pt idx="20">
                  <c:v>669</c:v>
                </c:pt>
                <c:pt idx="21">
                  <c:v>699</c:v>
                </c:pt>
                <c:pt idx="22">
                  <c:v>703</c:v>
                </c:pt>
                <c:pt idx="23">
                  <c:v>701</c:v>
                </c:pt>
                <c:pt idx="24">
                  <c:v>710</c:v>
                </c:pt>
                <c:pt idx="25">
                  <c:v>729</c:v>
                </c:pt>
                <c:pt idx="26">
                  <c:v>705</c:v>
                </c:pt>
                <c:pt idx="27">
                  <c:v>653</c:v>
                </c:pt>
                <c:pt idx="28">
                  <c:v>673</c:v>
                </c:pt>
                <c:pt idx="29">
                  <c:v>633</c:v>
                </c:pt>
                <c:pt idx="30">
                  <c:v>452</c:v>
                </c:pt>
                <c:pt idx="31">
                  <c:v>388</c:v>
                </c:pt>
                <c:pt idx="32">
                  <c:v>308</c:v>
                </c:pt>
                <c:pt idx="33">
                  <c:v>252</c:v>
                </c:pt>
                <c:pt idx="34">
                  <c:v>257</c:v>
                </c:pt>
                <c:pt idx="35">
                  <c:v>203</c:v>
                </c:pt>
                <c:pt idx="36">
                  <c:v>200</c:v>
                </c:pt>
                <c:pt idx="37">
                  <c:v>215</c:v>
                </c:pt>
                <c:pt idx="38">
                  <c:v>215</c:v>
                </c:pt>
                <c:pt idx="39">
                  <c:v>187</c:v>
                </c:pt>
                <c:pt idx="40">
                  <c:v>190</c:v>
                </c:pt>
                <c:pt idx="41">
                  <c:v>173</c:v>
                </c:pt>
                <c:pt idx="42">
                  <c:v>171</c:v>
                </c:pt>
                <c:pt idx="43">
                  <c:v>179</c:v>
                </c:pt>
                <c:pt idx="44">
                  <c:v>189</c:v>
                </c:pt>
                <c:pt idx="45">
                  <c:v>217</c:v>
                </c:pt>
                <c:pt idx="46">
                  <c:v>251</c:v>
                </c:pt>
                <c:pt idx="47">
                  <c:v>273</c:v>
                </c:pt>
                <c:pt idx="48">
                  <c:v>311</c:v>
                </c:pt>
                <c:pt idx="49">
                  <c:v>294</c:v>
                </c:pt>
                <c:pt idx="50">
                  <c:v>209</c:v>
                </c:pt>
                <c:pt idx="51">
                  <c:v>161</c:v>
                </c:pt>
                <c:pt idx="52">
                  <c:v>131</c:v>
                </c:pt>
                <c:pt idx="53">
                  <c:v>141</c:v>
                </c:pt>
                <c:pt idx="54">
                  <c:v>141</c:v>
                </c:pt>
                <c:pt idx="55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7E-492D-8B68-423044FA4223}"/>
            </c:ext>
          </c:extLst>
        </c:ser>
        <c:ser>
          <c:idx val="3"/>
          <c:order val="1"/>
          <c:tx>
            <c:strRef>
              <c:f>'Données GRAPHIQUE_stocks_bénéf'!$Q$2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GRAPHIQUE_stocks_bénéf'!$L$3:$M$58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GRAPHIQUE_stocks_bénéf'!$Q$3:$Q$58</c:f>
              <c:numCache>
                <c:formatCode>#,##0</c:formatCode>
                <c:ptCount val="56"/>
                <c:pt idx="0">
                  <c:v>124</c:v>
                </c:pt>
                <c:pt idx="1">
                  <c:v>281</c:v>
                </c:pt>
                <c:pt idx="2">
                  <c:v>240</c:v>
                </c:pt>
                <c:pt idx="3">
                  <c:v>171</c:v>
                </c:pt>
                <c:pt idx="4">
                  <c:v>162</c:v>
                </c:pt>
                <c:pt idx="5">
                  <c:v>134</c:v>
                </c:pt>
                <c:pt idx="6">
                  <c:v>130</c:v>
                </c:pt>
                <c:pt idx="7">
                  <c:v>155</c:v>
                </c:pt>
                <c:pt idx="8">
                  <c:v>141</c:v>
                </c:pt>
                <c:pt idx="9">
                  <c:v>95</c:v>
                </c:pt>
                <c:pt idx="10">
                  <c:v>63</c:v>
                </c:pt>
                <c:pt idx="11">
                  <c:v>55</c:v>
                </c:pt>
                <c:pt idx="12">
                  <c:v>56</c:v>
                </c:pt>
                <c:pt idx="13">
                  <c:v>54</c:v>
                </c:pt>
                <c:pt idx="14">
                  <c:v>64</c:v>
                </c:pt>
                <c:pt idx="15">
                  <c:v>68</c:v>
                </c:pt>
                <c:pt idx="16">
                  <c:v>68</c:v>
                </c:pt>
                <c:pt idx="17">
                  <c:v>66</c:v>
                </c:pt>
                <c:pt idx="18">
                  <c:v>57</c:v>
                </c:pt>
                <c:pt idx="19">
                  <c:v>63</c:v>
                </c:pt>
                <c:pt idx="20">
                  <c:v>64</c:v>
                </c:pt>
                <c:pt idx="21">
                  <c:v>92</c:v>
                </c:pt>
                <c:pt idx="22">
                  <c:v>115</c:v>
                </c:pt>
                <c:pt idx="23">
                  <c:v>130</c:v>
                </c:pt>
                <c:pt idx="24">
                  <c:v>176</c:v>
                </c:pt>
                <c:pt idx="25">
                  <c:v>162</c:v>
                </c:pt>
                <c:pt idx="26">
                  <c:v>116</c:v>
                </c:pt>
                <c:pt idx="27">
                  <c:v>75</c:v>
                </c:pt>
                <c:pt idx="28">
                  <c:v>56</c:v>
                </c:pt>
                <c:pt idx="29">
                  <c:v>50</c:v>
                </c:pt>
                <c:pt idx="30">
                  <c:v>45</c:v>
                </c:pt>
                <c:pt idx="31">
                  <c:v>34</c:v>
                </c:pt>
                <c:pt idx="32">
                  <c:v>16</c:v>
                </c:pt>
                <c:pt idx="33">
                  <c:v>6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2</c:v>
                </c:pt>
                <c:pt idx="44">
                  <c:v>15</c:v>
                </c:pt>
                <c:pt idx="45">
                  <c:v>50</c:v>
                </c:pt>
                <c:pt idx="46">
                  <c:v>70</c:v>
                </c:pt>
                <c:pt idx="47">
                  <c:v>94</c:v>
                </c:pt>
                <c:pt idx="48">
                  <c:v>132</c:v>
                </c:pt>
                <c:pt idx="49">
                  <c:v>125</c:v>
                </c:pt>
                <c:pt idx="50">
                  <c:v>95</c:v>
                </c:pt>
                <c:pt idx="51">
                  <c:v>58</c:v>
                </c:pt>
                <c:pt idx="52">
                  <c:v>44</c:v>
                </c:pt>
                <c:pt idx="53">
                  <c:v>64</c:v>
                </c:pt>
                <c:pt idx="54">
                  <c:v>58</c:v>
                </c:pt>
                <c:pt idx="55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7E-492D-8B68-423044FA4223}"/>
            </c:ext>
          </c:extLst>
        </c:ser>
        <c:ser>
          <c:idx val="2"/>
          <c:order val="2"/>
          <c:tx>
            <c:strRef>
              <c:f>'Données GRAPHIQUE_stocks_bénéf'!$T$2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GRAPHIQUE_stocks_bénéf'!$L$3:$M$58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GRAPHIQUE_stocks_bénéf'!$T$3:$T$58</c:f>
              <c:numCache>
                <c:formatCode>General</c:formatCode>
                <c:ptCount val="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31</c:v>
                </c:pt>
                <c:pt idx="13">
                  <c:v>81</c:v>
                </c:pt>
                <c:pt idx="14">
                  <c:v>138</c:v>
                </c:pt>
                <c:pt idx="15">
                  <c:v>195</c:v>
                </c:pt>
                <c:pt idx="16">
                  <c:v>271</c:v>
                </c:pt>
                <c:pt idx="17">
                  <c:v>321</c:v>
                </c:pt>
                <c:pt idx="18">
                  <c:v>336</c:v>
                </c:pt>
                <c:pt idx="19">
                  <c:v>355</c:v>
                </c:pt>
                <c:pt idx="20">
                  <c:v>383</c:v>
                </c:pt>
                <c:pt idx="21">
                  <c:v>390</c:v>
                </c:pt>
                <c:pt idx="22">
                  <c:v>399</c:v>
                </c:pt>
                <c:pt idx="23">
                  <c:v>425</c:v>
                </c:pt>
                <c:pt idx="24">
                  <c:v>430</c:v>
                </c:pt>
                <c:pt idx="25">
                  <c:v>426</c:v>
                </c:pt>
                <c:pt idx="26">
                  <c:v>409</c:v>
                </c:pt>
                <c:pt idx="27">
                  <c:v>395</c:v>
                </c:pt>
                <c:pt idx="28">
                  <c:v>368</c:v>
                </c:pt>
                <c:pt idx="29">
                  <c:v>341</c:v>
                </c:pt>
                <c:pt idx="30">
                  <c:v>284</c:v>
                </c:pt>
                <c:pt idx="31">
                  <c:v>241</c:v>
                </c:pt>
                <c:pt idx="32">
                  <c:v>208</c:v>
                </c:pt>
                <c:pt idx="33">
                  <c:v>174</c:v>
                </c:pt>
                <c:pt idx="34">
                  <c:v>128</c:v>
                </c:pt>
                <c:pt idx="35">
                  <c:v>91</c:v>
                </c:pt>
                <c:pt idx="36">
                  <c:v>68</c:v>
                </c:pt>
                <c:pt idx="37">
                  <c:v>49</c:v>
                </c:pt>
                <c:pt idx="38">
                  <c:v>34</c:v>
                </c:pt>
                <c:pt idx="39">
                  <c:v>20</c:v>
                </c:pt>
                <c:pt idx="40">
                  <c:v>12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7E-492D-8B68-423044FA4223}"/>
            </c:ext>
          </c:extLst>
        </c:ser>
        <c:ser>
          <c:idx val="0"/>
          <c:order val="3"/>
          <c:tx>
            <c:strRef>
              <c:f>'Données GRAPHIQUE_stocks_bénéf'!$U$2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GRAPHIQUE_stocks_bénéf'!$L$3:$M$58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GRAPHIQUE_stocks_bénéf'!$U$3:$U$58</c:f>
              <c:numCache>
                <c:formatCode>General</c:formatCode>
                <c:ptCount val="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54</c:v>
                </c:pt>
                <c:pt idx="19">
                  <c:v>141</c:v>
                </c:pt>
                <c:pt idx="20">
                  <c:v>148</c:v>
                </c:pt>
                <c:pt idx="21">
                  <c:v>148</c:v>
                </c:pt>
                <c:pt idx="22">
                  <c:v>156</c:v>
                </c:pt>
                <c:pt idx="23">
                  <c:v>157</c:v>
                </c:pt>
                <c:pt idx="24">
                  <c:v>160</c:v>
                </c:pt>
                <c:pt idx="25">
                  <c:v>158</c:v>
                </c:pt>
                <c:pt idx="26">
                  <c:v>157</c:v>
                </c:pt>
                <c:pt idx="27">
                  <c:v>156</c:v>
                </c:pt>
                <c:pt idx="28">
                  <c:v>163</c:v>
                </c:pt>
                <c:pt idx="29">
                  <c:v>158</c:v>
                </c:pt>
                <c:pt idx="30">
                  <c:v>164</c:v>
                </c:pt>
                <c:pt idx="31">
                  <c:v>229</c:v>
                </c:pt>
                <c:pt idx="32">
                  <c:v>164</c:v>
                </c:pt>
                <c:pt idx="33">
                  <c:v>152</c:v>
                </c:pt>
                <c:pt idx="34">
                  <c:v>159</c:v>
                </c:pt>
                <c:pt idx="35">
                  <c:v>148</c:v>
                </c:pt>
                <c:pt idx="36">
                  <c:v>142</c:v>
                </c:pt>
                <c:pt idx="37">
                  <c:v>150</c:v>
                </c:pt>
                <c:pt idx="38">
                  <c:v>157</c:v>
                </c:pt>
                <c:pt idx="39">
                  <c:v>166</c:v>
                </c:pt>
                <c:pt idx="40">
                  <c:v>156</c:v>
                </c:pt>
                <c:pt idx="41">
                  <c:v>160</c:v>
                </c:pt>
                <c:pt idx="42">
                  <c:v>164</c:v>
                </c:pt>
                <c:pt idx="43">
                  <c:v>179</c:v>
                </c:pt>
                <c:pt idx="44">
                  <c:v>178</c:v>
                </c:pt>
                <c:pt idx="45">
                  <c:v>186</c:v>
                </c:pt>
                <c:pt idx="46">
                  <c:v>197</c:v>
                </c:pt>
                <c:pt idx="47">
                  <c:v>186</c:v>
                </c:pt>
                <c:pt idx="48">
                  <c:v>180</c:v>
                </c:pt>
                <c:pt idx="49">
                  <c:v>189</c:v>
                </c:pt>
                <c:pt idx="50">
                  <c:v>196</c:v>
                </c:pt>
                <c:pt idx="51">
                  <c:v>215</c:v>
                </c:pt>
                <c:pt idx="52">
                  <c:v>186</c:v>
                </c:pt>
                <c:pt idx="53">
                  <c:v>166</c:v>
                </c:pt>
                <c:pt idx="54">
                  <c:v>170</c:v>
                </c:pt>
                <c:pt idx="55">
                  <c:v>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7E-492D-8B68-423044FA4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2730400"/>
        <c:axId val="1"/>
      </c:areaChart>
      <c:catAx>
        <c:axId val="8527304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0"/>
        <c:auto val="0"/>
        <c:lblAlgn val="ctr"/>
        <c:lblOffset val="100"/>
        <c:tickLblSkip val="1"/>
        <c:noMultiLvlLbl val="0"/>
      </c:catAx>
      <c:valAx>
        <c:axId val="1"/>
        <c:scaling>
          <c:orientation val="minMax"/>
          <c:max val="15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852730400"/>
        <c:crosses val="autoZero"/>
        <c:crossBetween val="between"/>
        <c:majorUnit val="250"/>
      </c:valAx>
    </c:plotArea>
    <c:legend>
      <c:legendPos val="b"/>
      <c:layout>
        <c:manualLayout>
          <c:xMode val="edge"/>
          <c:yMode val="edge"/>
          <c:x val="0.2819825920551472"/>
          <c:y val="0.1084003817704605"/>
          <c:w val="0.43002339209109441"/>
          <c:h val="3.9695856199793225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Stock de bénéficiaires de contrats d'apprentissage dans les Alpes-de-Haute-Provence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0" i="0" baseline="0">
                <a:effectLst/>
              </a:rPr>
              <a:t>(données brutes, en nombre)</a:t>
            </a:r>
            <a:endParaRPr lang="fr-FR" sz="1400" b="0">
              <a:effectLst/>
            </a:endParaRPr>
          </a:p>
        </c:rich>
      </c:tx>
      <c:layout>
        <c:manualLayout>
          <c:xMode val="edge"/>
          <c:yMode val="edge"/>
          <c:x val="0.14010473210508317"/>
          <c:y val="2.495448508281277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0"/>
          <c:order val="0"/>
          <c:tx>
            <c:v>Secteur privé</c:v>
          </c:tx>
          <c:spPr>
            <a:ln w="25400">
              <a:noFill/>
            </a:ln>
          </c:spPr>
          <c:cat>
            <c:multiLvlStrRef>
              <c:f>'Graph appr'!$A$2:$B$25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'Graph appr'!$I$2:$I$25</c:f>
              <c:numCache>
                <c:formatCode>#,##0</c:formatCode>
                <c:ptCount val="24"/>
                <c:pt idx="0">
                  <c:v>951</c:v>
                </c:pt>
                <c:pt idx="1">
                  <c:v>928</c:v>
                </c:pt>
                <c:pt idx="2">
                  <c:v>991</c:v>
                </c:pt>
                <c:pt idx="3">
                  <c:v>1047</c:v>
                </c:pt>
                <c:pt idx="4">
                  <c:v>1008</c:v>
                </c:pt>
                <c:pt idx="5">
                  <c:v>960</c:v>
                </c:pt>
                <c:pt idx="6">
                  <c:v>1054</c:v>
                </c:pt>
                <c:pt idx="7">
                  <c:v>1105</c:v>
                </c:pt>
                <c:pt idx="8">
                  <c:v>1078</c:v>
                </c:pt>
                <c:pt idx="9">
                  <c:v>1026</c:v>
                </c:pt>
                <c:pt idx="10">
                  <c:v>1222</c:v>
                </c:pt>
                <c:pt idx="11">
                  <c:v>1385</c:v>
                </c:pt>
                <c:pt idx="12">
                  <c:v>1429</c:v>
                </c:pt>
                <c:pt idx="13">
                  <c:v>1376</c:v>
                </c:pt>
                <c:pt idx="14">
                  <c:v>1594</c:v>
                </c:pt>
                <c:pt idx="15">
                  <c:v>1695</c:v>
                </c:pt>
                <c:pt idx="16">
                  <c:v>1660</c:v>
                </c:pt>
                <c:pt idx="17">
                  <c:v>1637</c:v>
                </c:pt>
                <c:pt idx="18">
                  <c:v>1707</c:v>
                </c:pt>
                <c:pt idx="19">
                  <c:v>1821</c:v>
                </c:pt>
                <c:pt idx="20">
                  <c:v>1762</c:v>
                </c:pt>
                <c:pt idx="21">
                  <c:v>1680</c:v>
                </c:pt>
                <c:pt idx="22">
                  <c:v>1703</c:v>
                </c:pt>
                <c:pt idx="23">
                  <c:v>1786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E9-40CC-B430-BAB0499788D9}"/>
            </c:ext>
          </c:extLst>
        </c:ser>
        <c:ser>
          <c:idx val="1"/>
          <c:order val="1"/>
          <c:tx>
            <c:v>Secteur public</c:v>
          </c:tx>
          <c:spPr>
            <a:ln w="25400">
              <a:noFill/>
            </a:ln>
          </c:spPr>
          <c:cat>
            <c:multiLvlStrRef>
              <c:f>'Graph appr'!$A$2:$B$25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'Graph appr'!$J$2:$J$25</c:f>
              <c:numCache>
                <c:formatCode>#,##0</c:formatCode>
                <c:ptCount val="24"/>
                <c:pt idx="0">
                  <c:v>19</c:v>
                </c:pt>
                <c:pt idx="1">
                  <c:v>18</c:v>
                </c:pt>
                <c:pt idx="2">
                  <c:v>29</c:v>
                </c:pt>
                <c:pt idx="3">
                  <c:v>39</c:v>
                </c:pt>
                <c:pt idx="4">
                  <c:v>38</c:v>
                </c:pt>
                <c:pt idx="5">
                  <c:v>38</c:v>
                </c:pt>
                <c:pt idx="6">
                  <c:v>38</c:v>
                </c:pt>
                <c:pt idx="7">
                  <c:v>41</c:v>
                </c:pt>
                <c:pt idx="8">
                  <c:v>40</c:v>
                </c:pt>
                <c:pt idx="9">
                  <c:v>40</c:v>
                </c:pt>
                <c:pt idx="10">
                  <c:v>38</c:v>
                </c:pt>
                <c:pt idx="11">
                  <c:v>41</c:v>
                </c:pt>
                <c:pt idx="12">
                  <c:v>43</c:v>
                </c:pt>
                <c:pt idx="13">
                  <c:v>41</c:v>
                </c:pt>
                <c:pt idx="14">
                  <c:v>46</c:v>
                </c:pt>
                <c:pt idx="15">
                  <c:v>51</c:v>
                </c:pt>
                <c:pt idx="16">
                  <c:v>50</c:v>
                </c:pt>
                <c:pt idx="17">
                  <c:v>45</c:v>
                </c:pt>
                <c:pt idx="18">
                  <c:v>53</c:v>
                </c:pt>
                <c:pt idx="19">
                  <c:v>60</c:v>
                </c:pt>
                <c:pt idx="20">
                  <c:v>63</c:v>
                </c:pt>
                <c:pt idx="21">
                  <c:v>62</c:v>
                </c:pt>
                <c:pt idx="22">
                  <c:v>64</c:v>
                </c:pt>
                <c:pt idx="23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E9-40CC-B430-BAB049978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8381872"/>
        <c:axId val="1"/>
      </c:areaChart>
      <c:catAx>
        <c:axId val="2483818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100"/>
        <c:auto val="0"/>
        <c:lblAlgn val="ctr"/>
        <c:lblOffset val="100"/>
        <c:tickLblSkip val="1"/>
        <c:noMultiLvlLbl val="0"/>
      </c:catAx>
      <c:valAx>
        <c:axId val="1"/>
        <c:scaling>
          <c:orientation val="minMax"/>
          <c:max val="2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48381872"/>
        <c:crosses val="autoZero"/>
        <c:crossBetween val="between"/>
        <c:majorUnit val="250"/>
      </c:valAx>
    </c:plotArea>
    <c:legend>
      <c:legendPos val="b"/>
      <c:layout>
        <c:manualLayout>
          <c:xMode val="edge"/>
          <c:yMode val="edge"/>
          <c:x val="0.34666585826942919"/>
          <c:y val="0.12542415827540759"/>
          <c:w val="0.28283150734932466"/>
          <c:h val="3.7152794550987883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fr-FR" sz="1500"/>
              <a:t>Taux de chômage dans les Alpes-de-Haute-Provence </a:t>
            </a:r>
            <a:r>
              <a:rPr lang="fr-FR" sz="1500" b="0" i="1"/>
              <a:t>(en %)</a:t>
            </a:r>
          </a:p>
        </c:rich>
      </c:tx>
      <c:layout>
        <c:manualLayout>
          <c:xMode val="edge"/>
          <c:yMode val="edge"/>
          <c:x val="0.1827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38260558339295E-2"/>
          <c:y val="0.19261954681700291"/>
          <c:w val="0.83764367816092722"/>
          <c:h val="0.5202515957694637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trim'!$B$128:$C$300</c:f>
              <c:multiLvlStrCache>
                <c:ptCount val="57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  <c:pt idx="52">
                    <c:v>T4</c:v>
                  </c:pt>
                  <c:pt idx="53">
                    <c:v>T1</c:v>
                  </c:pt>
                  <c:pt idx="54">
                    <c:v>T2</c:v>
                  </c:pt>
                  <c:pt idx="55">
                    <c:v>T3</c:v>
                  </c:pt>
                  <c:pt idx="56">
                    <c:v>T4</c:v>
                  </c:pt>
                </c:lvl>
                <c:lvl>
                  <c:pt idx="1">
                    <c:v>2014</c:v>
                  </c:pt>
                  <c:pt idx="5">
                    <c:v>2015</c:v>
                  </c:pt>
                  <c:pt idx="9">
                    <c:v>2016</c:v>
                  </c:pt>
                  <c:pt idx="13">
                    <c:v>2017</c:v>
                  </c:pt>
                  <c:pt idx="17">
                    <c:v>2018</c:v>
                  </c:pt>
                  <c:pt idx="21">
                    <c:v>2019</c:v>
                  </c:pt>
                  <c:pt idx="25">
                    <c:v>2020</c:v>
                  </c:pt>
                  <c:pt idx="29">
                    <c:v>2021</c:v>
                  </c:pt>
                  <c:pt idx="33">
                    <c:v>2022</c:v>
                  </c:pt>
                  <c:pt idx="37">
                    <c:v>2023</c:v>
                  </c:pt>
                  <c:pt idx="41">
                    <c:v>2024</c:v>
                  </c:pt>
                  <c:pt idx="45">
                    <c:v>2025</c:v>
                  </c:pt>
                  <c:pt idx="49">
                    <c:v>2026</c:v>
                  </c:pt>
                  <c:pt idx="53">
                    <c:v>2027</c:v>
                  </c:pt>
                </c:lvl>
              </c:multiLvlStrCache>
            </c:multiLvlStrRef>
          </c:cat>
          <c:val>
            <c:numRef>
              <c:f>Données!$C$136:$C$176</c:f>
              <c:numCache>
                <c:formatCode>#\ ##0.0</c:formatCode>
                <c:ptCount val="41"/>
                <c:pt idx="0">
                  <c:v>11.2</c:v>
                </c:pt>
                <c:pt idx="1">
                  <c:v>11.2</c:v>
                </c:pt>
                <c:pt idx="2">
                  <c:v>11.2</c:v>
                </c:pt>
                <c:pt idx="3">
                  <c:v>11.4</c:v>
                </c:pt>
                <c:pt idx="4">
                  <c:v>11.6</c:v>
                </c:pt>
                <c:pt idx="5">
                  <c:v>11.4</c:v>
                </c:pt>
                <c:pt idx="6">
                  <c:v>11.7</c:v>
                </c:pt>
                <c:pt idx="7">
                  <c:v>11.5</c:v>
                </c:pt>
                <c:pt idx="8">
                  <c:v>11.4</c:v>
                </c:pt>
                <c:pt idx="9">
                  <c:v>11.3</c:v>
                </c:pt>
                <c:pt idx="10">
                  <c:v>11.1</c:v>
                </c:pt>
                <c:pt idx="11">
                  <c:v>11</c:v>
                </c:pt>
                <c:pt idx="12">
                  <c:v>11.4</c:v>
                </c:pt>
                <c:pt idx="13">
                  <c:v>10.9</c:v>
                </c:pt>
                <c:pt idx="14">
                  <c:v>10.8</c:v>
                </c:pt>
                <c:pt idx="15">
                  <c:v>10.8</c:v>
                </c:pt>
                <c:pt idx="16">
                  <c:v>10.3</c:v>
                </c:pt>
                <c:pt idx="17">
                  <c:v>10.6</c:v>
                </c:pt>
                <c:pt idx="18">
                  <c:v>10.4</c:v>
                </c:pt>
                <c:pt idx="19">
                  <c:v>10.199999999999999</c:v>
                </c:pt>
                <c:pt idx="20">
                  <c:v>10</c:v>
                </c:pt>
                <c:pt idx="21">
                  <c:v>10.1</c:v>
                </c:pt>
                <c:pt idx="22">
                  <c:v>9.6</c:v>
                </c:pt>
                <c:pt idx="23">
                  <c:v>9.5</c:v>
                </c:pt>
                <c:pt idx="24">
                  <c:v>9.3000000000000007</c:v>
                </c:pt>
                <c:pt idx="25">
                  <c:v>8.9</c:v>
                </c:pt>
                <c:pt idx="26">
                  <c:v>8.1999999999999993</c:v>
                </c:pt>
                <c:pt idx="27">
                  <c:v>10.1</c:v>
                </c:pt>
                <c:pt idx="28">
                  <c:v>9.1</c:v>
                </c:pt>
                <c:pt idx="29">
                  <c:v>9.3000000000000007</c:v>
                </c:pt>
                <c:pt idx="30">
                  <c:v>9.1</c:v>
                </c:pt>
                <c:pt idx="31">
                  <c:v>8.9</c:v>
                </c:pt>
                <c:pt idx="32">
                  <c:v>8.3000000000000007</c:v>
                </c:pt>
                <c:pt idx="33">
                  <c:v>8.3000000000000007</c:v>
                </c:pt>
                <c:pt idx="34">
                  <c:v>8.1999999999999993</c:v>
                </c:pt>
                <c:pt idx="35">
                  <c:v>8.1999999999999993</c:v>
                </c:pt>
                <c:pt idx="36">
                  <c:v>8</c:v>
                </c:pt>
                <c:pt idx="37">
                  <c:v>8</c:v>
                </c:pt>
                <c:pt idx="38">
                  <c:v>7.9</c:v>
                </c:pt>
                <c:pt idx="39">
                  <c:v>8.1999999999999993</c:v>
                </c:pt>
                <c:pt idx="40">
                  <c:v>8.1999999999999993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DD-451C-A8FB-A1FAED0E5CDF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trim'!$B$128:$C$300</c:f>
              <c:multiLvlStrCache>
                <c:ptCount val="57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  <c:pt idx="52">
                    <c:v>T4</c:v>
                  </c:pt>
                  <c:pt idx="53">
                    <c:v>T1</c:v>
                  </c:pt>
                  <c:pt idx="54">
                    <c:v>T2</c:v>
                  </c:pt>
                  <c:pt idx="55">
                    <c:v>T3</c:v>
                  </c:pt>
                  <c:pt idx="56">
                    <c:v>T4</c:v>
                  </c:pt>
                </c:lvl>
                <c:lvl>
                  <c:pt idx="1">
                    <c:v>2014</c:v>
                  </c:pt>
                  <c:pt idx="5">
                    <c:v>2015</c:v>
                  </c:pt>
                  <c:pt idx="9">
                    <c:v>2016</c:v>
                  </c:pt>
                  <c:pt idx="13">
                    <c:v>2017</c:v>
                  </c:pt>
                  <c:pt idx="17">
                    <c:v>2018</c:v>
                  </c:pt>
                  <c:pt idx="21">
                    <c:v>2019</c:v>
                  </c:pt>
                  <c:pt idx="25">
                    <c:v>2020</c:v>
                  </c:pt>
                  <c:pt idx="29">
                    <c:v>2021</c:v>
                  </c:pt>
                  <c:pt idx="33">
                    <c:v>2022</c:v>
                  </c:pt>
                  <c:pt idx="37">
                    <c:v>2023</c:v>
                  </c:pt>
                  <c:pt idx="41">
                    <c:v>2024</c:v>
                  </c:pt>
                  <c:pt idx="45">
                    <c:v>2025</c:v>
                  </c:pt>
                  <c:pt idx="49">
                    <c:v>2026</c:v>
                  </c:pt>
                  <c:pt idx="53">
                    <c:v>2027</c:v>
                  </c:pt>
                </c:lvl>
              </c:multiLvlStrCache>
            </c:multiLvlStrRef>
          </c:cat>
          <c:val>
            <c:numRef>
              <c:f>Données!$B$136:$B$176</c:f>
              <c:numCache>
                <c:formatCode>#\ ##0.0</c:formatCode>
                <c:ptCount val="41"/>
                <c:pt idx="0">
                  <c:v>9.8000000000000007</c:v>
                </c:pt>
                <c:pt idx="1">
                  <c:v>9.8000000000000007</c:v>
                </c:pt>
                <c:pt idx="2">
                  <c:v>9.8000000000000007</c:v>
                </c:pt>
                <c:pt idx="3">
                  <c:v>9.9</c:v>
                </c:pt>
                <c:pt idx="4">
                  <c:v>10.1</c:v>
                </c:pt>
                <c:pt idx="5">
                  <c:v>10</c:v>
                </c:pt>
                <c:pt idx="6">
                  <c:v>10.199999999999999</c:v>
                </c:pt>
                <c:pt idx="7">
                  <c:v>10</c:v>
                </c:pt>
                <c:pt idx="8">
                  <c:v>9.9</c:v>
                </c:pt>
                <c:pt idx="9">
                  <c:v>9.9</c:v>
                </c:pt>
                <c:pt idx="10">
                  <c:v>9.6999999999999993</c:v>
                </c:pt>
                <c:pt idx="11">
                  <c:v>9.6</c:v>
                </c:pt>
                <c:pt idx="12">
                  <c:v>9.8000000000000007</c:v>
                </c:pt>
                <c:pt idx="13">
                  <c:v>9.3000000000000007</c:v>
                </c:pt>
                <c:pt idx="14">
                  <c:v>9.1999999999999993</c:v>
                </c:pt>
                <c:pt idx="15">
                  <c:v>9.1999999999999993</c:v>
                </c:pt>
                <c:pt idx="16">
                  <c:v>8.6999999999999993</c:v>
                </c:pt>
                <c:pt idx="17">
                  <c:v>9</c:v>
                </c:pt>
                <c:pt idx="18">
                  <c:v>8.8000000000000007</c:v>
                </c:pt>
                <c:pt idx="19">
                  <c:v>8.6</c:v>
                </c:pt>
                <c:pt idx="20">
                  <c:v>8.4</c:v>
                </c:pt>
                <c:pt idx="21">
                  <c:v>8.5</c:v>
                </c:pt>
                <c:pt idx="22">
                  <c:v>8.1999999999999993</c:v>
                </c:pt>
                <c:pt idx="23">
                  <c:v>8.1</c:v>
                </c:pt>
                <c:pt idx="24">
                  <c:v>7.9</c:v>
                </c:pt>
                <c:pt idx="25">
                  <c:v>7.7</c:v>
                </c:pt>
                <c:pt idx="26">
                  <c:v>7.1</c:v>
                </c:pt>
                <c:pt idx="27">
                  <c:v>8.8000000000000007</c:v>
                </c:pt>
                <c:pt idx="28">
                  <c:v>7.9</c:v>
                </c:pt>
                <c:pt idx="29">
                  <c:v>8</c:v>
                </c:pt>
                <c:pt idx="30">
                  <c:v>7.7</c:v>
                </c:pt>
                <c:pt idx="31">
                  <c:v>7.7</c:v>
                </c:pt>
                <c:pt idx="32">
                  <c:v>7.2</c:v>
                </c:pt>
                <c:pt idx="33">
                  <c:v>7.2</c:v>
                </c:pt>
                <c:pt idx="34">
                  <c:v>7.2</c:v>
                </c:pt>
                <c:pt idx="35">
                  <c:v>7.1</c:v>
                </c:pt>
                <c:pt idx="36">
                  <c:v>6.9</c:v>
                </c:pt>
                <c:pt idx="37">
                  <c:v>6.9</c:v>
                </c:pt>
                <c:pt idx="38">
                  <c:v>7</c:v>
                </c:pt>
                <c:pt idx="39">
                  <c:v>7.2</c:v>
                </c:pt>
                <c:pt idx="40">
                  <c:v>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DD-451C-A8FB-A1FAED0E5CDF}"/>
            </c:ext>
          </c:extLst>
        </c:ser>
        <c:ser>
          <c:idx val="2"/>
          <c:order val="2"/>
          <c:tx>
            <c:strRef>
              <c:f>Données!$D$8</c:f>
              <c:strCache>
                <c:ptCount val="1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'dates trim'!$B$128:$C$300</c:f>
              <c:multiLvlStrCache>
                <c:ptCount val="57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  <c:pt idx="52">
                    <c:v>T4</c:v>
                  </c:pt>
                  <c:pt idx="53">
                    <c:v>T1</c:v>
                  </c:pt>
                  <c:pt idx="54">
                    <c:v>T2</c:v>
                  </c:pt>
                  <c:pt idx="55">
                    <c:v>T3</c:v>
                  </c:pt>
                  <c:pt idx="56">
                    <c:v>T4</c:v>
                  </c:pt>
                </c:lvl>
                <c:lvl>
                  <c:pt idx="1">
                    <c:v>2014</c:v>
                  </c:pt>
                  <c:pt idx="5">
                    <c:v>2015</c:v>
                  </c:pt>
                  <c:pt idx="9">
                    <c:v>2016</c:v>
                  </c:pt>
                  <c:pt idx="13">
                    <c:v>2017</c:v>
                  </c:pt>
                  <c:pt idx="17">
                    <c:v>2018</c:v>
                  </c:pt>
                  <c:pt idx="21">
                    <c:v>2019</c:v>
                  </c:pt>
                  <c:pt idx="25">
                    <c:v>2020</c:v>
                  </c:pt>
                  <c:pt idx="29">
                    <c:v>2021</c:v>
                  </c:pt>
                  <c:pt idx="33">
                    <c:v>2022</c:v>
                  </c:pt>
                  <c:pt idx="37">
                    <c:v>2023</c:v>
                  </c:pt>
                  <c:pt idx="41">
                    <c:v>2024</c:v>
                  </c:pt>
                  <c:pt idx="45">
                    <c:v>2025</c:v>
                  </c:pt>
                  <c:pt idx="49">
                    <c:v>2026</c:v>
                  </c:pt>
                  <c:pt idx="53">
                    <c:v>2027</c:v>
                  </c:pt>
                </c:lvl>
              </c:multiLvlStrCache>
            </c:multiLvlStrRef>
          </c:cat>
          <c:val>
            <c:numRef>
              <c:f>Données!$D$136:$D$176</c:f>
              <c:numCache>
                <c:formatCode>#\ ##0.0</c:formatCode>
                <c:ptCount val="41"/>
                <c:pt idx="0">
                  <c:v>11.2</c:v>
                </c:pt>
                <c:pt idx="1">
                  <c:v>11</c:v>
                </c:pt>
                <c:pt idx="2">
                  <c:v>11.1</c:v>
                </c:pt>
                <c:pt idx="3">
                  <c:v>11.3</c:v>
                </c:pt>
                <c:pt idx="4">
                  <c:v>11.5</c:v>
                </c:pt>
                <c:pt idx="5">
                  <c:v>11.3</c:v>
                </c:pt>
                <c:pt idx="6">
                  <c:v>11.5</c:v>
                </c:pt>
                <c:pt idx="7">
                  <c:v>11.3</c:v>
                </c:pt>
                <c:pt idx="8">
                  <c:v>11.2</c:v>
                </c:pt>
                <c:pt idx="9">
                  <c:v>11.2</c:v>
                </c:pt>
                <c:pt idx="10">
                  <c:v>10.9</c:v>
                </c:pt>
                <c:pt idx="11">
                  <c:v>10.9</c:v>
                </c:pt>
                <c:pt idx="12">
                  <c:v>11.2</c:v>
                </c:pt>
                <c:pt idx="13">
                  <c:v>10.7</c:v>
                </c:pt>
                <c:pt idx="14">
                  <c:v>10.8</c:v>
                </c:pt>
                <c:pt idx="15">
                  <c:v>10.9</c:v>
                </c:pt>
                <c:pt idx="16">
                  <c:v>10.4</c:v>
                </c:pt>
                <c:pt idx="17">
                  <c:v>10.7</c:v>
                </c:pt>
                <c:pt idx="18">
                  <c:v>10.5</c:v>
                </c:pt>
                <c:pt idx="19">
                  <c:v>10.3</c:v>
                </c:pt>
                <c:pt idx="20">
                  <c:v>10.199999999999999</c:v>
                </c:pt>
                <c:pt idx="21">
                  <c:v>10.199999999999999</c:v>
                </c:pt>
                <c:pt idx="22">
                  <c:v>9.8000000000000007</c:v>
                </c:pt>
                <c:pt idx="23">
                  <c:v>9.6999999999999993</c:v>
                </c:pt>
                <c:pt idx="24">
                  <c:v>9.3000000000000007</c:v>
                </c:pt>
                <c:pt idx="25">
                  <c:v>8.9</c:v>
                </c:pt>
                <c:pt idx="26">
                  <c:v>8.4</c:v>
                </c:pt>
                <c:pt idx="27">
                  <c:v>10.1</c:v>
                </c:pt>
                <c:pt idx="28">
                  <c:v>8.9</c:v>
                </c:pt>
                <c:pt idx="29">
                  <c:v>9.1999999999999993</c:v>
                </c:pt>
                <c:pt idx="30">
                  <c:v>9.1</c:v>
                </c:pt>
                <c:pt idx="31">
                  <c:v>8.6999999999999993</c:v>
                </c:pt>
                <c:pt idx="32">
                  <c:v>8.3000000000000007</c:v>
                </c:pt>
                <c:pt idx="33">
                  <c:v>8.3000000000000007</c:v>
                </c:pt>
                <c:pt idx="34">
                  <c:v>8.3000000000000007</c:v>
                </c:pt>
                <c:pt idx="35">
                  <c:v>8.3000000000000007</c:v>
                </c:pt>
                <c:pt idx="36">
                  <c:v>8.1</c:v>
                </c:pt>
                <c:pt idx="37">
                  <c:v>8</c:v>
                </c:pt>
                <c:pt idx="38">
                  <c:v>8</c:v>
                </c:pt>
                <c:pt idx="39">
                  <c:v>8.4</c:v>
                </c:pt>
                <c:pt idx="40">
                  <c:v>8.1999999999999993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9DD-451C-A8FB-A1FAED0E5C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750976"/>
        <c:axId val="138752768"/>
      </c:lineChart>
      <c:catAx>
        <c:axId val="13875097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crossAx val="13875276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8752768"/>
        <c:scaling>
          <c:orientation val="minMax"/>
          <c:max val="12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38750976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7326712001908849E-2"/>
          <c:y val="0.11088737212410718"/>
          <c:w val="0.83965909090909085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fr-FR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457674908930766E-2"/>
          <c:y val="0.14460903155076782"/>
          <c:w val="0.87735585029537844"/>
          <c:h val="0.44633122436251899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884C-46DD-9DBF-53DB1687E264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884C-46DD-9DBF-53DB1687E26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84C-46DD-9DBF-53DB1687E26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84C-46DD-9DBF-53DB1687E264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7-884C-46DD-9DBF-53DB1687E26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884C-46DD-9DBF-53DB1687E26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884C-46DD-9DBF-53DB1687E264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884C-46DD-9DBF-53DB1687E264}"/>
              </c:ext>
            </c:extLst>
          </c:dPt>
          <c:dLbls>
            <c:dLbl>
              <c:idx val="0"/>
              <c:layout>
                <c:manualLayout>
                  <c:x val="-1.8340210912425492E-3"/>
                  <c:y val="2.6827632461435278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4C-46DD-9DBF-53DB1687E264}"/>
                </c:ext>
              </c:extLst>
            </c:dLbl>
            <c:dLbl>
              <c:idx val="1"/>
              <c:layout>
                <c:manualLayout>
                  <c:x val="1.8340210912425492E-3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4C-46DD-9DBF-53DB1687E264}"/>
                </c:ext>
              </c:extLst>
            </c:dLbl>
            <c:dLbl>
              <c:idx val="2"/>
              <c:layout>
                <c:manualLayout>
                  <c:x val="0"/>
                  <c:y val="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4C-46DD-9DBF-53DB1687E264}"/>
                </c:ext>
              </c:extLst>
            </c:dLbl>
            <c:dLbl>
              <c:idx val="3"/>
              <c:layout>
                <c:manualLayout>
                  <c:x val="0"/>
                  <c:y val="5.365315251086571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4C-46DD-9DBF-53DB1687E264}"/>
                </c:ext>
              </c:extLst>
            </c:dLbl>
            <c:dLbl>
              <c:idx val="4"/>
              <c:layout>
                <c:manualLayout>
                  <c:x val="1.8340210912426165E-3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4C-46DD-9DBF-53DB1687E264}"/>
                </c:ext>
              </c:extLst>
            </c:dLbl>
            <c:dLbl>
              <c:idx val="5"/>
              <c:layout>
                <c:manualLayout>
                  <c:x val="-1.4441110954665742E-7"/>
                  <c:y val="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84C-46DD-9DBF-53DB1687E264}"/>
                </c:ext>
              </c:extLst>
            </c:dLbl>
            <c:dLbl>
              <c:idx val="6"/>
              <c:layout>
                <c:manualLayout>
                  <c:x val="-1.8340210912425492E-3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4C-46DD-9DBF-53DB1687E264}"/>
                </c:ext>
              </c:extLst>
            </c:dLbl>
            <c:dLbl>
              <c:idx val="7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84C-46DD-9DBF-53DB1687E264}"/>
                </c:ext>
              </c:extLst>
            </c:dLbl>
            <c:dLbl>
              <c:idx val="8"/>
              <c:layout>
                <c:manualLayout>
                  <c:x val="0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4C-46DD-9DBF-53DB1687E264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graphiques_ann'!$G$10:$G$18</c:f>
              <c:strCache>
                <c:ptCount val="9"/>
                <c:pt idx="0">
                  <c:v>Alpes-de-Haute-Provence</c:v>
                </c:pt>
                <c:pt idx="1">
                  <c:v>Paca</c:v>
                </c:pt>
                <c:pt idx="2">
                  <c:v>Meuse</c:v>
                </c:pt>
                <c:pt idx="3">
                  <c:v>Lot</c:v>
                </c:pt>
                <c:pt idx="4">
                  <c:v>France métro.</c:v>
                </c:pt>
                <c:pt idx="5">
                  <c:v>Haute-Corse</c:v>
                </c:pt>
                <c:pt idx="6">
                  <c:v>Hautes-Alpes</c:v>
                </c:pt>
                <c:pt idx="7">
                  <c:v>Haute-Marne</c:v>
                </c:pt>
                <c:pt idx="8">
                  <c:v>Corse-du-Sud</c:v>
                </c:pt>
              </c:strCache>
            </c:strRef>
          </c:cat>
          <c:val>
            <c:numRef>
              <c:f>'données graphiques_ann'!$H$10:$H$18</c:f>
              <c:numCache>
                <c:formatCode>#\ ##0.0</c:formatCode>
                <c:ptCount val="9"/>
                <c:pt idx="0">
                  <c:v>8.1999999999999993</c:v>
                </c:pt>
                <c:pt idx="1">
                  <c:v>8.1999999999999993</c:v>
                </c:pt>
                <c:pt idx="2">
                  <c:v>7.5</c:v>
                </c:pt>
                <c:pt idx="3">
                  <c:v>7.5</c:v>
                </c:pt>
                <c:pt idx="4">
                  <c:v>7.3</c:v>
                </c:pt>
                <c:pt idx="5">
                  <c:v>7</c:v>
                </c:pt>
                <c:pt idx="6">
                  <c:v>6.6</c:v>
                </c:pt>
                <c:pt idx="7">
                  <c:v>6.5</c:v>
                </c:pt>
                <c:pt idx="8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84C-46DD-9DBF-53DB1687E2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0480112"/>
        <c:axId val="1"/>
      </c:barChart>
      <c:scatterChart>
        <c:scatterStyle val="lineMarker"/>
        <c:varyColors val="0"/>
        <c:ser>
          <c:idx val="1"/>
          <c:order val="1"/>
          <c:tx>
            <c:v>Variation annuelle,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yVal>
            <c:numRef>
              <c:f>'données graphiques_ann'!$J$10:$J$18</c:f>
              <c:numCache>
                <c:formatCode>#\ ##0.0</c:formatCode>
                <c:ptCount val="9"/>
                <c:pt idx="0">
                  <c:v>9.9999999999999645E-2</c:v>
                </c:pt>
                <c:pt idx="1">
                  <c:v>0.19999999999999929</c:v>
                </c:pt>
                <c:pt idx="2">
                  <c:v>0.29999999999999982</c:v>
                </c:pt>
                <c:pt idx="3">
                  <c:v>0.20000000000000018</c:v>
                </c:pt>
                <c:pt idx="4">
                  <c:v>0.39999999999999947</c:v>
                </c:pt>
                <c:pt idx="5">
                  <c:v>0.59999999999999964</c:v>
                </c:pt>
                <c:pt idx="6">
                  <c:v>0</c:v>
                </c:pt>
                <c:pt idx="7">
                  <c:v>0.20000000000000018</c:v>
                </c:pt>
                <c:pt idx="8">
                  <c:v>0.39999999999999947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884C-46DD-9DBF-53DB1687E2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1980480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980480112"/>
        <c:crosses val="autoZero"/>
        <c:crossBetween val="between"/>
        <c:majorUnit val="2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60000000000000009"/>
          <c:min val="0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2"/>
      </c:valAx>
    </c:plotArea>
    <c:legend>
      <c:legendPos val="r"/>
      <c:layout>
        <c:manualLayout>
          <c:xMode val="edge"/>
          <c:yMode val="edge"/>
          <c:x val="3.8515678142483627E-2"/>
          <c:y val="8.8534108233844652E-2"/>
          <c:w val="0.90099175654738484"/>
          <c:h val="5.2315609410908209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trim'!$A$21:$B$100</c:f>
              <c:multiLvlStrCache>
                <c:ptCount val="6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  <c:pt idx="44">
                    <c:v>2024</c:v>
                  </c:pt>
                  <c:pt idx="48">
                    <c:v>2025</c:v>
                  </c:pt>
                  <c:pt idx="52">
                    <c:v>2026</c:v>
                  </c:pt>
                  <c:pt idx="56">
                    <c:v>2027</c:v>
                  </c:pt>
                  <c:pt idx="60">
                    <c:v>2028</c:v>
                  </c:pt>
                </c:lvl>
              </c:multiLvlStrCache>
            </c:multiLvlStrRef>
          </c:cat>
          <c:val>
            <c:numRef>
              <c:f>dep04_trim!$BG$79:$BG$122</c:f>
              <c:numCache>
                <c:formatCode>#\ ##0.0</c:formatCode>
                <c:ptCount val="44"/>
                <c:pt idx="0">
                  <c:v>2.3328149300155587</c:v>
                </c:pt>
                <c:pt idx="1">
                  <c:v>2.4569402228976633</c:v>
                </c:pt>
                <c:pt idx="2">
                  <c:v>0.49443757725586845</c:v>
                </c:pt>
                <c:pt idx="3">
                  <c:v>2.0664206642066363</c:v>
                </c:pt>
                <c:pt idx="4">
                  <c:v>4.8204386599182136E-2</c:v>
                </c:pt>
                <c:pt idx="5">
                  <c:v>1.5658877378945002</c:v>
                </c:pt>
                <c:pt idx="6">
                  <c:v>1.7077798861480087</c:v>
                </c:pt>
                <c:pt idx="7">
                  <c:v>0.69962686567164312</c:v>
                </c:pt>
                <c:pt idx="8">
                  <c:v>2.431681333950908</c:v>
                </c:pt>
                <c:pt idx="9">
                  <c:v>1.8539452860049765</c:v>
                </c:pt>
                <c:pt idx="10">
                  <c:v>0.24417314095450671</c:v>
                </c:pt>
                <c:pt idx="11">
                  <c:v>0.93002657218776985</c:v>
                </c:pt>
                <c:pt idx="12">
                  <c:v>1.0311540149188225</c:v>
                </c:pt>
                <c:pt idx="13">
                  <c:v>-0.13029315960911836</c:v>
                </c:pt>
                <c:pt idx="14">
                  <c:v>1.4785823005001086</c:v>
                </c:pt>
                <c:pt idx="15">
                  <c:v>0.74994643239769676</c:v>
                </c:pt>
                <c:pt idx="16">
                  <c:v>1.1909825606124969</c:v>
                </c:pt>
                <c:pt idx="17">
                  <c:v>1.471206389239188</c:v>
                </c:pt>
                <c:pt idx="18">
                  <c:v>1.4705882352941124</c:v>
                </c:pt>
                <c:pt idx="19">
                  <c:v>1.2451520718513853</c:v>
                </c:pt>
                <c:pt idx="20">
                  <c:v>0.26209677419355426</c:v>
                </c:pt>
                <c:pt idx="21">
                  <c:v>0.14076010456465227</c:v>
                </c:pt>
                <c:pt idx="22">
                  <c:v>-0.30120481927711218</c:v>
                </c:pt>
                <c:pt idx="23">
                  <c:v>0.48338368580060909</c:v>
                </c:pt>
                <c:pt idx="24">
                  <c:v>-0.36079374624172766</c:v>
                </c:pt>
                <c:pt idx="25">
                  <c:v>0.1408167370750224</c:v>
                </c:pt>
                <c:pt idx="26">
                  <c:v>-1.2655685014061779</c:v>
                </c:pt>
                <c:pt idx="27">
                  <c:v>-1.5259409969481164</c:v>
                </c:pt>
                <c:pt idx="28">
                  <c:v>-0.22727272727273151</c:v>
                </c:pt>
                <c:pt idx="29">
                  <c:v>6.1503416856492077</c:v>
                </c:pt>
                <c:pt idx="30">
                  <c:v>-1.8728053062816996</c:v>
                </c:pt>
                <c:pt idx="31">
                  <c:v>-0.61630218687873661</c:v>
                </c:pt>
                <c:pt idx="32">
                  <c:v>1.1002200440088261</c:v>
                </c:pt>
                <c:pt idx="33">
                  <c:v>-0.67273446774833712</c:v>
                </c:pt>
                <c:pt idx="34">
                  <c:v>-3.2470119521912255</c:v>
                </c:pt>
                <c:pt idx="35">
                  <c:v>-1.1735639283508292</c:v>
                </c:pt>
                <c:pt idx="36">
                  <c:v>-1.8750000000000044</c:v>
                </c:pt>
                <c:pt idx="37">
                  <c:v>-2.0806794055201694</c:v>
                </c:pt>
                <c:pt idx="38">
                  <c:v>0.23850823937554555</c:v>
                </c:pt>
                <c:pt idx="39">
                  <c:v>0.30283365779795179</c:v>
                </c:pt>
                <c:pt idx="40">
                  <c:v>-6.4697002372227086E-2</c:v>
                </c:pt>
                <c:pt idx="41">
                  <c:v>-0.60422960725075026</c:v>
                </c:pt>
                <c:pt idx="42">
                  <c:v>8.6843247937462564E-2</c:v>
                </c:pt>
                <c:pt idx="43">
                  <c:v>0.71583514099782253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C7-4750-AFC5-43B234B6A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2622208"/>
        <c:axId val="172623744"/>
      </c:barChart>
      <c:catAx>
        <c:axId val="1726222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6237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623744"/>
        <c:scaling>
          <c:orientation val="minMax"/>
          <c:max val="7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622208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0.00612</cdr:x>
      <cdr:y>0.8698</cdr:y>
    </cdr:from>
    <cdr:to>
      <cdr:x>0.96441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180" y="3105150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données provisoires, corrigées des variations saisonnières  </a:t>
          </a: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0.95238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4060039"/>
          <a:ext cx="7362791" cy="4847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 dirty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 dirty="0">
            <a:effectLst/>
          </a:endParaRPr>
        </a:p>
        <a:p xmlns:a="http://schemas.openxmlformats.org/drawingml/2006/main">
          <a:pPr rtl="0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France</a:t>
          </a:r>
          <a:r>
            <a:rPr lang="fr-FR" sz="1000" i="1" baseline="0" dirty="0">
              <a:effectLst/>
              <a:latin typeface="+mn-lt"/>
              <a:ea typeface="+mn-ea"/>
              <a:cs typeface="+mn-cs"/>
            </a:rPr>
            <a:t> Travail,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 Dares (STMT) - Calculs des CVS-CJO : Dares</a:t>
          </a:r>
          <a:endParaRPr lang="fr-FR" sz="1000" i="1" dirty="0">
            <a:effectLst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0.83117</cdr:y>
    </cdr:from>
    <cdr:to>
      <cdr:x>1</cdr:x>
      <cdr:y>0.965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66364"/>
          <a:ext cx="7362791" cy="638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endParaRPr lang="fr-FR" sz="1000" dirty="0"/>
        </a:p>
        <a:p xmlns:a="http://schemas.openxmlformats.org/drawingml/2006/main">
          <a:pPr rtl="0"/>
          <a:r>
            <a:rPr lang="fr-FR" sz="1000" b="1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 dirty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 dirty="0">
            <a:effectLst/>
          </a:endParaRPr>
        </a:p>
        <a:p xmlns:a="http://schemas.openxmlformats.org/drawingml/2006/main">
          <a:pPr rtl="0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 dirty="0">
            <a:effectLst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0.1497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68" y="0"/>
          <a:ext cx="7197742" cy="7143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0.92366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24974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0.1497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68" y="0"/>
          <a:ext cx="7197742" cy="7143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0.82788</cdr:y>
    </cdr:from>
    <cdr:to>
      <cdr:x>1</cdr:x>
      <cdr:y>0.96171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50664"/>
          <a:ext cx="7362791" cy="638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endParaRPr lang="fr-FR" sz="1000" dirty="0"/>
        </a:p>
        <a:p xmlns:a="http://schemas.openxmlformats.org/drawingml/2006/main">
          <a:pPr rtl="0"/>
          <a:r>
            <a:rPr lang="fr-FR" sz="1000" b="1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 dirty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 dirty="0">
            <a:effectLst/>
          </a:endParaRPr>
        </a:p>
        <a:p xmlns:a="http://schemas.openxmlformats.org/drawingml/2006/main">
          <a:pPr rtl="0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dirty="0">
            <a:effectLst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0.0258</cdr:x>
      <cdr:y>0</cdr:y>
    </cdr:from>
    <cdr:to>
      <cdr:x>0.98477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936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0.92366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24974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0.0258</cdr:x>
      <cdr:y>0</cdr:y>
    </cdr:from>
    <cdr:to>
      <cdr:x>0.98477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936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0.82788</cdr:y>
    </cdr:from>
    <cdr:to>
      <cdr:x>1</cdr:x>
      <cdr:y>0.96171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50664"/>
          <a:ext cx="7362791" cy="638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endParaRPr lang="fr-FR" sz="1000" dirty="0"/>
        </a:p>
        <a:p xmlns:a="http://schemas.openxmlformats.org/drawingml/2006/main">
          <a:pPr rtl="0"/>
          <a:r>
            <a:rPr lang="fr-FR" sz="1000" b="1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 dirty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 dirty="0">
            <a:effectLst/>
          </a:endParaRPr>
        </a:p>
        <a:p xmlns:a="http://schemas.openxmlformats.org/drawingml/2006/main">
          <a:pPr rtl="0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dirty="0">
            <a:effectLst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</cdr:x>
      <cdr:y>0.73197</cdr:y>
    </cdr:from>
    <cdr:to>
      <cdr:x>1</cdr:x>
      <cdr:y>0.91036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3499944"/>
          <a:ext cx="6115050" cy="852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 dirty="0"/>
            <a:t>* Pour le RSA et la PA, la notion de bénéficiaires renvoie à celle de foyer et non d’individu. Pour l’AAH et l’ASS, elle renvoie à l’individu qui perçoit l’allocation.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0" i="0" dirty="0">
              <a:effectLst/>
              <a:latin typeface="+mn-lt"/>
              <a:ea typeface="+mn-ea"/>
              <a:cs typeface="+mn-cs"/>
            </a:rPr>
            <a:t>** Données à fin novembre</a:t>
          </a:r>
          <a:endParaRPr lang="fr-FR" sz="1000" b="0" i="0" dirty="0"/>
        </a:p>
        <a:p xmlns:a="http://schemas.openxmlformats.org/drawingml/2006/main"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1" i="0" dirty="0"/>
            <a:t>Note : </a:t>
          </a:r>
          <a:r>
            <a:rPr lang="fr-FR" sz="1000" i="0" dirty="0"/>
            <a:t>données provisoires </a:t>
          </a:r>
          <a:r>
            <a:rPr lang="fr-FR" sz="1000" i="0" dirty="0">
              <a:effectLst/>
              <a:latin typeface="+mn-lt"/>
              <a:ea typeface="+mn-ea"/>
              <a:cs typeface="+mn-cs"/>
            </a:rPr>
            <a:t>; 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le RSA, l’ASS, l’AAH et la Prime d’activité ont bénéficié d’une revalorisation exceptionnelle anticipée au 1</a:t>
          </a:r>
          <a:r>
            <a:rPr lang="fr-FR" sz="1000" baseline="30000" dirty="0">
              <a:effectLst/>
              <a:latin typeface="+mn-lt"/>
              <a:ea typeface="+mn-ea"/>
              <a:cs typeface="+mn-cs"/>
            </a:rPr>
            <a:t>er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juillet 2022. Si ces revalorisations ont pu jouer à la hausse sur les effectifs de bénéficiaires (augmentation du nombre de personnes éligibles, hausse du taux de recours), ils n’ont pas toujours suffi à les voir augmenter </a:t>
          </a:r>
          <a:endParaRPr lang="fr-FR" sz="1000" i="0" dirty="0"/>
        </a:p>
        <a:p xmlns:a="http://schemas.openxmlformats.org/drawingml/2006/main">
          <a:r>
            <a:rPr lang="fr-FR" sz="1000" b="1" i="1" dirty="0"/>
            <a:t>Sources : </a:t>
          </a:r>
          <a:r>
            <a:rPr lang="fr-FR" sz="1000" i="1" dirty="0" err="1"/>
            <a:t>Cnaf</a:t>
          </a:r>
          <a:r>
            <a:rPr lang="fr-FR" sz="1000" i="1" dirty="0"/>
            <a:t>, </a:t>
          </a:r>
          <a:r>
            <a:rPr lang="fr-FR" sz="1000" i="1" dirty="0" err="1"/>
            <a:t>Allstat</a:t>
          </a:r>
          <a:r>
            <a:rPr lang="fr-FR" sz="1000" i="1" dirty="0"/>
            <a:t> FR6 et FR2 ; MSA ;  France Travail, FNA - </a:t>
          </a:r>
          <a:r>
            <a:rPr lang="fr-FR" sz="1000" b="1" i="1" dirty="0"/>
            <a:t>Traitements : </a:t>
          </a:r>
          <a:r>
            <a:rPr lang="fr-FR" sz="1000" i="1" dirty="0"/>
            <a:t>Drees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0.0149</cdr:x>
      <cdr:y>0</cdr:y>
    </cdr:from>
    <cdr:to>
      <cdr:x>0.97387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0253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Alpes-de-Haute-Provence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0.00756</cdr:x>
      <cdr:y>0.88201</cdr:y>
    </cdr:from>
    <cdr:to>
      <cdr:x>0.96585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340" y="3474720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 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0.01043</cdr:x>
      <cdr:y>0</cdr:y>
    </cdr:from>
    <cdr:to>
      <cdr:x>0.98515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66676" y="0"/>
          <a:ext cx="6229694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Alpes-de-Haute-Provence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2013)</a:t>
          </a:r>
          <a:endParaRPr lang="fr-FR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0.00828</cdr:x>
      <cdr:y>0.89053</cdr:y>
    </cdr:from>
    <cdr:to>
      <cdr:x>0.96735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420" y="3781425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,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corrigées des variations saisonnières </a:t>
          </a:r>
          <a:r>
            <a:rPr lang="fr-FR" sz="600" b="0" i="0" baseline="0">
              <a:effectLst/>
              <a:latin typeface="+mn-lt"/>
              <a:ea typeface="+mn-ea"/>
              <a:cs typeface="+mn-cs"/>
            </a:rPr>
            <a:t>  </a:t>
          </a:r>
          <a:endParaRPr lang="fr-FR" sz="6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0.07473</cdr:x>
      <cdr:y>0</cdr:y>
    </cdr:from>
    <cdr:to>
      <cdr:x>0.91614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14350" y="0"/>
          <a:ext cx="5791200" cy="777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Alpes-de-Haute-Provence</a:t>
          </a: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fin 2022 et fin 2023) </a:t>
          </a:r>
          <a:endParaRPr lang="fr-FR" sz="1400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11"/>
          <a:ext cx="6783928" cy="7861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0.20807</cdr:y>
    </cdr:from>
    <cdr:to>
      <cdr:x>0.26781</cdr:x>
      <cdr:y>0.70657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7553E2CE-853D-212F-EF96-DBDAAB780CA5}"/>
            </a:ext>
          </a:extLst>
        </cdr:cNvPr>
        <cdr:cNvCxnSpPr/>
      </cdr:nvCxnSpPr>
      <cdr:spPr>
        <a:xfrm xmlns:a="http://schemas.openxmlformats.org/drawingml/2006/main" flipV="1">
          <a:off x="1843299" y="919071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0.8636</cdr:y>
    </cdr:from>
    <cdr:to>
      <cdr:x>1</cdr:x>
      <cdr:y>0.95836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5243542"/>
          <a:ext cx="11227254" cy="634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11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1100" b="1" i="1" baseline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: 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0.04025</cdr:x>
      <cdr:y>0.84911</cdr:y>
    </cdr:from>
    <cdr:to>
      <cdr:x>0.9233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98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 et départementaux)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T4 2022</a:t>
          </a:r>
          <a:endParaRPr lang="fr-FR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 dirty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 dirty="0">
            <a:effectLst/>
          </a:endParaRPr>
        </a:p>
        <a:p xmlns:a="http://schemas.openxmlformats.org/drawingml/2006/main">
          <a:pPr rtl="0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France Travail</a:t>
          </a:r>
          <a:r>
            <a:rPr lang="fr-FR" sz="1000" i="1" dirty="0"/>
            <a:t> (ex-Pôle emploi),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Dares (STMT) - Calculs des CVS-CJO : Dares</a:t>
          </a:r>
          <a:endParaRPr lang="fr-FR" sz="1000" i="1" dirty="0">
            <a:effectLst/>
          </a:endParaRPr>
        </a:p>
      </cdr:txBody>
    </cdr:sp>
  </cdr:relSizeAnchor>
  <cdr:relSizeAnchor xmlns:cdr="http://schemas.openxmlformats.org/drawingml/2006/chartDrawing">
    <cdr:from>
      <cdr:x>0.25877</cdr:x>
      <cdr:y>0.1822</cdr:y>
    </cdr:from>
    <cdr:to>
      <cdr:x>0.61709</cdr:x>
      <cdr:y>0.34807</cdr:y>
    </cdr:to>
    <cdr:sp macro="" textlink="">
      <cdr:nvSpPr>
        <cdr:cNvPr id="9" name="ZoneTexte 17"/>
        <cdr:cNvSpPr txBox="1"/>
      </cdr:nvSpPr>
      <cdr:spPr>
        <a:xfrm xmlns:a="http://schemas.openxmlformats.org/drawingml/2006/main">
          <a:off x="1942274" y="869472"/>
          <a:ext cx="2689442" cy="79153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15 500 demandeurs d’emploi catégories A,B,C en moyenne </a:t>
          </a:r>
        </a:p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au T4</a:t>
          </a:r>
          <a:r>
            <a:rPr lang="fr-FR" sz="1400" b="1" baseline="0" dirty="0">
              <a:solidFill>
                <a:srgbClr val="FF0000"/>
              </a:solidFill>
            </a:rPr>
            <a:t> </a:t>
          </a:r>
          <a:r>
            <a:rPr lang="fr-FR" sz="1400" b="1" dirty="0">
              <a:solidFill>
                <a:srgbClr val="FF0000"/>
              </a:solidFill>
            </a:rPr>
            <a:t>2023</a:t>
          </a:r>
        </a:p>
        <a:p xmlns:a="http://schemas.openxmlformats.org/drawingml/2006/main">
          <a:pPr algn="ctr"/>
          <a:endParaRPr lang="fr-FR" sz="1400" b="1" dirty="0">
            <a:solidFill>
              <a:srgbClr val="FF000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 dirty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 dirty="0">
            <a:effectLst/>
          </a:endParaRPr>
        </a:p>
        <a:p xmlns:a="http://schemas.openxmlformats.org/drawingml/2006/main">
          <a:pPr rtl="0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 dirty="0">
            <a:effectLst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B5D4E-FF81-409F-B486-41C11772939C}" type="datetimeFigureOut">
              <a:rPr lang="fr-FR" smtClean="0"/>
              <a:t>28/03/2024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Edition octobre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D9A0B-53AC-447C-974B-4B6E68AA60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6944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28/03/2024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Edition octobre 2021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051194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4180033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1374563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1788642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mars 2024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Alpes-de-Haute-Provence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mars 2024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671392" y="589032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54929" y="1567340"/>
            <a:ext cx="9251827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4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2023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Alpes-de-Haute-Provence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014164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5" y="4818573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©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089987"/>
            <a:ext cx="2530275" cy="16887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11" y="4014164"/>
            <a:ext cx="2493548" cy="1764544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91796" y="6520416"/>
            <a:ext cx="609471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pic>
        <p:nvPicPr>
          <p:cNvPr id="1028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2898" y="1190313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</p:spTree>
    <p:extLst>
      <p:ext uri="{BB962C8B-B14F-4D97-AF65-F5344CB8AC3E}">
        <p14:creationId xmlns:p14="http://schemas.microsoft.com/office/powerpoint/2010/main" val="1036177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7222" y="366031"/>
            <a:ext cx="9016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et reste supérieur à celui des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97205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407FCB1-93B0-B5EE-DAEF-B1A0F03FB274}"/>
              </a:ext>
            </a:extLst>
          </p:cNvPr>
          <p:cNvGrpSpPr>
            <a:grpSpLocks/>
          </p:cNvGrpSpPr>
          <p:nvPr/>
        </p:nvGrpSpPr>
        <p:grpSpPr bwMode="auto">
          <a:xfrm>
            <a:off x="566057" y="1137677"/>
            <a:ext cx="7473043" cy="5019283"/>
            <a:chOff x="0" y="0"/>
            <a:chExt cx="6934200" cy="4733925"/>
          </a:xfrm>
        </p:grpSpPr>
        <p:graphicFrame>
          <p:nvGraphicFramePr>
            <p:cNvPr id="14" name="Graphique 13">
              <a:extLst>
                <a:ext uri="{FF2B5EF4-FFF2-40B4-BE49-F238E27FC236}">
                  <a16:creationId xmlns:a16="http://schemas.microsoft.com/office/drawing/2014/main" id="{C618DE05-B557-CAF6-76F5-4904529C34E4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6924675" cy="47339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Text Box 1">
              <a:extLst>
                <a:ext uri="{FF2B5EF4-FFF2-40B4-BE49-F238E27FC236}">
                  <a16:creationId xmlns:a16="http://schemas.microsoft.com/office/drawing/2014/main" id="{85139DCD-7DE4-DE53-D958-B1BAE4B8F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" y="3943350"/>
              <a:ext cx="6924675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8288" tIns="22860" rIns="0" bIns="0" anchor="t" upright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000" b="0" i="0" u="none" strike="noStrike" baseline="0">
                  <a:solidFill>
                    <a:srgbClr val="000000"/>
                  </a:solidFill>
                  <a:latin typeface="+mn-lt"/>
                </a:rPr>
                <a:t>* Pour évaluer la comparabilité avec les Alpes-de-Haute-Provence, les critères retenus sont le nombre total d'emplois (salariés et non salariés) du département, ainsi que le poids des secteurs de l'agriculture et du tertiaire non marchand dans l'emploi total </a:t>
              </a:r>
            </a:p>
            <a:p>
              <a:pPr algn="l" rtl="0">
                <a:defRPr sz="1000"/>
              </a:pPr>
              <a:r>
                <a:rPr lang="fr-FR" sz="1000" b="1" i="0" u="none" strike="noStrike" baseline="0">
                  <a:solidFill>
                    <a:srgbClr val="000000"/>
                  </a:solidFill>
                  <a:latin typeface="+mn-lt"/>
                </a:rPr>
                <a:t>Note : </a:t>
              </a:r>
              <a:r>
                <a:rPr lang="fr-FR" sz="1000" b="0" i="0" u="none" strike="noStrike" baseline="0">
                  <a:solidFill>
                    <a:srgbClr val="000000"/>
                  </a:solidFill>
                  <a:latin typeface="+mn-lt"/>
                </a:rPr>
                <a:t>données trimestrielles provisoires, corrigées des variations saisonnières ; estimation à +/- 0,3 point près du niveau du taux de chômage national et de son évolution d’un trimestre à l’autre</a:t>
              </a:r>
            </a:p>
            <a:p>
              <a:pPr algn="l" rtl="0">
                <a:defRPr sz="1000"/>
              </a:pPr>
              <a:r>
                <a:rPr lang="fr-FR" sz="1000" b="1" i="1" u="none" strike="noStrike" baseline="0">
                  <a:solidFill>
                    <a:srgbClr val="000000"/>
                  </a:solidFill>
                  <a:latin typeface="Calibri"/>
                </a:rPr>
                <a:t>Source : </a:t>
              </a:r>
              <a:r>
                <a:rPr lang="fr-FR" sz="1000" b="0" i="1" u="none" strike="noStrike" baseline="0">
                  <a:solidFill>
                    <a:srgbClr val="000000"/>
                  </a:solidFill>
                  <a:latin typeface="Calibri"/>
                </a:rPr>
                <a:t>Insee, taux de chômage au sens du BIT (national ) et taux de chômage localisés (régional et départementaux)</a:t>
              </a:r>
            </a:p>
          </p:txBody>
        </p:sp>
      </p:grpSp>
      <p:sp>
        <p:nvSpPr>
          <p:cNvPr id="13" name="ZoneTexte 1">
            <a:extLst>
              <a:ext uri="{FF2B5EF4-FFF2-40B4-BE49-F238E27FC236}">
                <a16:creationId xmlns:a16="http://schemas.microsoft.com/office/drawing/2014/main" id="{6051DCED-FA5E-C742-6ACD-F3CB6974AF7B}"/>
              </a:ext>
            </a:extLst>
          </p:cNvPr>
          <p:cNvSpPr txBox="1"/>
          <p:nvPr/>
        </p:nvSpPr>
        <p:spPr>
          <a:xfrm>
            <a:off x="572686" y="1137677"/>
            <a:ext cx="7425136" cy="41036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fr-FR" sz="1500" b="1" i="0" baseline="0">
                <a:effectLst/>
                <a:latin typeface="+mn-lt"/>
                <a:ea typeface="+mn-ea"/>
                <a:cs typeface="+mn-cs"/>
              </a:rPr>
              <a:t>Taux de chômage localisés dans les départements comparables* au T4 2023</a:t>
            </a:r>
            <a:endParaRPr lang="fr-FR" sz="1100"/>
          </a:p>
        </p:txBody>
      </p:sp>
    </p:spTree>
    <p:extLst>
      <p:ext uri="{BB962C8B-B14F-4D97-AF65-F5344CB8AC3E}">
        <p14:creationId xmlns:p14="http://schemas.microsoft.com/office/powerpoint/2010/main" val="3728429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-1637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Fin 2023, la demande d’emploi  repart à la hausse en rythme trimestriel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DEEF8594-5F0D-49BA-951C-E708966DCE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5237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5106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-1637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Sur un an, la demande d’emploi est quasi-stable, après deux années de fort recul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900-00001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050855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4008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9339" y="16461"/>
            <a:ext cx="8912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hommes sont les seuls concernés par l’élévation trimestrielle…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1CCED2D0-DDED-4F4F-9C80-5B1E368E2A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104195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5319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5763" y="289232"/>
            <a:ext cx="891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et par l’augmentation annuelle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900-00001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1199875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0607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5" y="16461"/>
            <a:ext cx="8850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L’accroissement trimestriel de la demande d’emploi concerne toutes les tranches d’âge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9DF0C218-59D7-430C-BCF3-4A2610F2F4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1076543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2068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5" y="16461"/>
            <a:ext cx="8850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demande d’emploi des jeunes de moins de 25 ans s’accroît très vivement sur un an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9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4306476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0173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solidFill>
                  <a:schemeClr val="accent1">
                    <a:lumMod val="75000"/>
                  </a:schemeClr>
                </a:solidFill>
              </a:rPr>
              <a:t>Le nombre de demandeurs d’emploi de longue durée rebondit fin 2023, après deux ans et demi de repli ininterrompu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7CF73ACE-CBA8-4C11-9085-BD47CB9BB8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3003475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4718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0"/>
            <a:ext cx="8997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solidFill>
                  <a:schemeClr val="accent1">
                    <a:lumMod val="75000"/>
                  </a:schemeClr>
                </a:solidFill>
              </a:rPr>
              <a:t>La demande d’emploi chez les inscrits depuis moins et plus d’un an est quasi-stable sur un an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9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942196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0719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-16958"/>
            <a:ext cx="9231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6092"/>
                </a:solidFill>
              </a:rPr>
              <a:t>Sur un an, baisse du nombre de foyers bénéficiaires du RSA et de la PA, plus prononcée pour l’ASS ; hausse pour l’AAH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421072"/>
              </p:ext>
            </p:extLst>
          </p:nvPr>
        </p:nvGraphicFramePr>
        <p:xfrm>
          <a:off x="257452" y="1133475"/>
          <a:ext cx="8398276" cy="5231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9517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36743" y="1403968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84356" y="406097"/>
            <a:ext cx="8857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Forte croissance de l’emploi salarié en fin d’année…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1440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49" y="6568767"/>
            <a:ext cx="5892665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868114" y="2026033"/>
            <a:ext cx="1296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T4 2023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992560" y="2394347"/>
            <a:ext cx="826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+0,1 %</a:t>
            </a:r>
          </a:p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+0,8 % </a:t>
            </a:r>
          </a:p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  0,0 %</a:t>
            </a:r>
          </a:p>
          <a:p>
            <a:pPr algn="ctr"/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0000000-0008-0000-0300-0000013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266918"/>
              </p:ext>
            </p:extLst>
          </p:nvPr>
        </p:nvGraphicFramePr>
        <p:xfrm>
          <a:off x="336743" y="1263295"/>
          <a:ext cx="8286636" cy="4971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 repli du nombre de foyers bénéficiaires du RSA proche du niveau régional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pic>
        <p:nvPicPr>
          <p:cNvPr id="9" name="Image 8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0B577C8B-DBE6-FA0D-90A5-C34DD00BA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6253"/>
            <a:ext cx="9144000" cy="35254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8402" y="3086248"/>
            <a:ext cx="8987195" cy="1828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290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marL="0" lvl="1" algn="ctr">
              <a:defRPr/>
            </a:pP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26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450957"/>
            <a:ext cx="882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largement soutenue par l’intérim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0557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556740" y="3005502"/>
            <a:ext cx="1597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+330</a:t>
            </a:r>
          </a:p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Intérimaires</a:t>
            </a:r>
          </a:p>
          <a:p>
            <a:pPr algn="ctr"/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+150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emplois hors intérim</a:t>
            </a:r>
          </a:p>
          <a:p>
            <a:pPr algn="ctr"/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sz="1600" b="1" dirty="0">
              <a:solidFill>
                <a:srgbClr val="0070C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695270" y="2666948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T4 2023 : </a:t>
            </a:r>
            <a:endParaRPr lang="fr-FR" b="1" dirty="0"/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7933709"/>
              </p:ext>
            </p:extLst>
          </p:nvPr>
        </p:nvGraphicFramePr>
        <p:xfrm>
          <a:off x="456486" y="1257253"/>
          <a:ext cx="7781925" cy="512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193745"/>
            <a:ext cx="88626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Croissance en hausse dans le tertiaire marchand, le tertiaire non marchand et la construction, recul dans l’industrie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64898" y="6568767"/>
            <a:ext cx="593497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00000000-0008-0000-0300-0000023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358792"/>
              </p:ext>
            </p:extLst>
          </p:nvPr>
        </p:nvGraphicFramePr>
        <p:xfrm>
          <a:off x="656949" y="1305877"/>
          <a:ext cx="7643672" cy="489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6" y="111485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84008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3645" y="169218"/>
            <a:ext cx="88626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En 2023, le tertiaire marchand reste le secteur le plus dynamique…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C8F2128-1F7E-8398-9FD4-A60B66922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86" y="2007869"/>
            <a:ext cx="7981825" cy="319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3211" y="991089"/>
            <a:ext cx="8234723" cy="546196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21766" y="6568767"/>
            <a:ext cx="5986732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84544" y="36981"/>
            <a:ext cx="8454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mais ce dynamisme ne s’explique que par l’essor de l’intérim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0000000-0008-0000-1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889866"/>
              </p:ext>
            </p:extLst>
          </p:nvPr>
        </p:nvGraphicFramePr>
        <p:xfrm>
          <a:off x="550416" y="1308100"/>
          <a:ext cx="7797518" cy="4737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960852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86385" y="106999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93E22F55-BD3F-BDF2-FD72-B565ED965EE8}"/>
              </a:ext>
            </a:extLst>
          </p:cNvPr>
          <p:cNvSpPr txBox="1"/>
          <p:nvPr/>
        </p:nvSpPr>
        <p:spPr>
          <a:xfrm>
            <a:off x="46208" y="-11788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>
                <a:solidFill>
                  <a:schemeClr val="accent1">
                    <a:lumMod val="75000"/>
                  </a:schemeClr>
                </a:solidFill>
              </a:rPr>
              <a:t>Sur un an, la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baisse du nombre de bénéficiaires de contrat aidé s’atténue 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B9D914C-FA87-3CB7-B90B-7A39FE3BD678}"/>
              </a:ext>
            </a:extLst>
          </p:cNvPr>
          <p:cNvGrpSpPr>
            <a:grpSpLocks/>
          </p:cNvGrpSpPr>
          <p:nvPr/>
        </p:nvGrpSpPr>
        <p:grpSpPr bwMode="auto">
          <a:xfrm>
            <a:off x="159112" y="1307297"/>
            <a:ext cx="8755078" cy="5261469"/>
            <a:chOff x="-1011675" y="-1204225"/>
            <a:chExt cx="10367234" cy="6384235"/>
          </a:xfrm>
        </p:grpSpPr>
        <p:graphicFrame>
          <p:nvGraphicFramePr>
            <p:cNvPr id="12" name="Graphique 11">
              <a:extLst>
                <a:ext uri="{FF2B5EF4-FFF2-40B4-BE49-F238E27FC236}">
                  <a16:creationId xmlns:a16="http://schemas.microsoft.com/office/drawing/2014/main" id="{803523EF-B92C-DD6E-D16C-1F69B552FEB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3596603"/>
                </p:ext>
              </p:extLst>
            </p:nvPr>
          </p:nvGraphicFramePr>
          <p:xfrm>
            <a:off x="-1011675" y="-1204225"/>
            <a:ext cx="10367234" cy="63842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ZoneTexte 3">
              <a:extLst>
                <a:ext uri="{FF2B5EF4-FFF2-40B4-BE49-F238E27FC236}">
                  <a16:creationId xmlns:a16="http://schemas.microsoft.com/office/drawing/2014/main" id="{23E6CE57-E4BA-24CB-1456-D56676708890}"/>
                </a:ext>
              </a:extLst>
            </p:cNvPr>
            <p:cNvSpPr txBox="1"/>
            <p:nvPr/>
          </p:nvSpPr>
          <p:spPr>
            <a:xfrm>
              <a:off x="8762958" y="1352567"/>
              <a:ext cx="485775" cy="26316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 dirty="0"/>
                <a:t>360</a:t>
              </a:r>
            </a:p>
          </p:txBody>
        </p:sp>
        <p:sp>
          <p:nvSpPr>
            <p:cNvPr id="14" name="Flèche vers le bas 4">
              <a:extLst>
                <a:ext uri="{FF2B5EF4-FFF2-40B4-BE49-F238E27FC236}">
                  <a16:creationId xmlns:a16="http://schemas.microsoft.com/office/drawing/2014/main" id="{9C2CCF09-083E-8C0F-F7F9-03103EFD69CE}"/>
                </a:ext>
              </a:extLst>
            </p:cNvPr>
            <p:cNvSpPr/>
            <p:nvPr/>
          </p:nvSpPr>
          <p:spPr>
            <a:xfrm>
              <a:off x="8958571" y="1690610"/>
              <a:ext cx="161925" cy="59456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26" name="ZoneTexte 1"/>
          <p:cNvSpPr txBox="1"/>
          <p:nvPr/>
        </p:nvSpPr>
        <p:spPr>
          <a:xfrm>
            <a:off x="159112" y="5975767"/>
            <a:ext cx="9791700" cy="4327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 eaLnBrk="1" fontAlgn="auto" latinLnBrk="0" hangingPunct="1"/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* M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archands et non marchands . Depuis juillet 2014, les  Ateliers et chantiers d’insertion  (ACI)</a:t>
            </a:r>
            <a:r>
              <a:rPr lang="fr-FR" sz="900" baseline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doivent recruter leurs salariés en CDDI.</a:t>
            </a:r>
            <a:endParaRPr lang="fr-FR" sz="900" dirty="0">
              <a:effectLst/>
            </a:endParaRPr>
          </a:p>
          <a:p>
            <a:r>
              <a:rPr lang="fr-FR" sz="900" b="1" dirty="0">
                <a:effectLst/>
                <a:latin typeface="+mn-lt"/>
                <a:ea typeface="+mn-ea"/>
                <a:cs typeface="+mn-cs"/>
              </a:rPr>
              <a:t>Note :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données arrondies en fin de trimestre, provisoires</a:t>
            </a:r>
            <a:endParaRPr lang="fr-FR" sz="900" dirty="0">
              <a:effectLst/>
            </a:endParaRPr>
          </a:p>
          <a:p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Source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: ASP - </a:t>
            </a:r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Traitements :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Dares</a:t>
            </a:r>
            <a:endParaRPr lang="fr-FR" sz="900" dirty="0">
              <a:effectLst/>
            </a:endParaRPr>
          </a:p>
          <a:p>
            <a:pPr marL="0" marR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960852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113893" y="7139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E16ED35-870F-AD25-E134-FC1E38901B8D}"/>
              </a:ext>
            </a:extLst>
          </p:cNvPr>
          <p:cNvSpPr txBox="1"/>
          <p:nvPr/>
        </p:nvSpPr>
        <p:spPr>
          <a:xfrm>
            <a:off x="74115" y="128596"/>
            <a:ext cx="882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croissance de l’apprentissage en perte de vitesse </a:t>
            </a: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C1100CF0-6FAC-5731-706D-E71C5B47F6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2397921"/>
              </p:ext>
            </p:extLst>
          </p:nvPr>
        </p:nvGraphicFramePr>
        <p:xfrm>
          <a:off x="113892" y="776139"/>
          <a:ext cx="8955993" cy="5730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1E994A74-AAEB-68AA-FF0A-AA1F56C01DD5}"/>
              </a:ext>
            </a:extLst>
          </p:cNvPr>
          <p:cNvSpPr txBox="1"/>
          <p:nvPr/>
        </p:nvSpPr>
        <p:spPr bwMode="auto">
          <a:xfrm>
            <a:off x="8417304" y="1139819"/>
            <a:ext cx="624450" cy="23376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/>
              <a:t>1 900</a:t>
            </a:r>
          </a:p>
        </p:txBody>
      </p:sp>
      <p:sp>
        <p:nvSpPr>
          <p:cNvPr id="9" name="Flèche vers le bas 4">
            <a:extLst>
              <a:ext uri="{FF2B5EF4-FFF2-40B4-BE49-F238E27FC236}">
                <a16:creationId xmlns:a16="http://schemas.microsoft.com/office/drawing/2014/main" id="{799E1679-7435-4EB2-9480-0F4748B51406}"/>
              </a:ext>
            </a:extLst>
          </p:cNvPr>
          <p:cNvSpPr/>
          <p:nvPr/>
        </p:nvSpPr>
        <p:spPr bwMode="auto">
          <a:xfrm>
            <a:off x="8664455" y="1497908"/>
            <a:ext cx="149886" cy="44630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306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699" y="56398"/>
            <a:ext cx="86868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Malgré une baisse en fin d’année, le taux de chômage est quasi-stable sur un an…</a:t>
            </a:r>
          </a:p>
          <a:p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50498" y="4204183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7,3 % (+0,4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50499" y="3900206"/>
            <a:ext cx="1652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8,2 % (+0,2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89501" y="3596229"/>
            <a:ext cx="157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8,2 % (+0,1 pt)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0000000-0008-0000-0200-0000021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401664"/>
              </p:ext>
            </p:extLst>
          </p:nvPr>
        </p:nvGraphicFramePr>
        <p:xfrm>
          <a:off x="374469" y="1201785"/>
          <a:ext cx="7968342" cy="5155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F75A013-2665-47DA-9765-AD20C70A5351}">
  <ds:schemaRefs>
    <ds:schemaRef ds:uri="2ff91c20-40e6-4ab5-a5ac-9b5646c66526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ab994d58-9349-46a1-8cee-b96a64c5dc7e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10006</TotalTime>
  <Words>1797</Words>
  <Application>Microsoft Office PowerPoint</Application>
  <PresentationFormat>Affichage à l'écran (4:3)</PresentationFormat>
  <Paragraphs>327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DANGELO, Virginie (DREETS-PACA)</cp:lastModifiedBy>
  <cp:revision>886</cp:revision>
  <cp:lastPrinted>2018-10-09T12:30:48Z</cp:lastPrinted>
  <dcterms:created xsi:type="dcterms:W3CDTF">2018-05-30T13:27:07Z</dcterms:created>
  <dcterms:modified xsi:type="dcterms:W3CDTF">2024-03-28T09:19:31Z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