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4"/>
  </p:notesMasterIdLst>
  <p:sldIdLst>
    <p:sldId id="300" r:id="rId6"/>
    <p:sldId id="299" r:id="rId7"/>
    <p:sldId id="264" r:id="rId8"/>
    <p:sldId id="292" r:id="rId9"/>
    <p:sldId id="290" r:id="rId10"/>
    <p:sldId id="293" r:id="rId11"/>
    <p:sldId id="261" r:id="rId12"/>
    <p:sldId id="315" r:id="rId13"/>
    <p:sldId id="313" r:id="rId14"/>
    <p:sldId id="306" r:id="rId15"/>
    <p:sldId id="302" r:id="rId16"/>
    <p:sldId id="307" r:id="rId17"/>
    <p:sldId id="308" r:id="rId18"/>
    <p:sldId id="309" r:id="rId19"/>
    <p:sldId id="310" r:id="rId20"/>
    <p:sldId id="312" r:id="rId21"/>
    <p:sldId id="314" r:id="rId22"/>
    <p:sldId id="311" r:id="rId23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UVIAC Mathieu (DR-PACA)" initials="S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306" autoAdjust="0"/>
  </p:normalViewPr>
  <p:slideViewPr>
    <p:cSldViewPr snapToGrid="0" snapToObjects="1">
      <p:cViewPr>
        <p:scale>
          <a:sx n="100" d="100"/>
          <a:sy n="100" d="100"/>
        </p:scale>
        <p:origin x="-132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RO-SVC01-20131\USERS\Cab-SESE\10%20-%20Tableau%20de%20bord%20conjoncturel\01%20-%20Indicateurs\Emploi%20salari&#233;%20total%20yc%20int&#233;rim_V2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RO-SVC01-20131\USERS\Cab-SESE\10%20-%20Notes%20de%20conjoncture\01%20-%20Notes\2022\2022-T1\01%20-%20Fichiers%20de%20travail\DEFM-Ch&#244;mage\2022_T1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RO-SVC01-20131\USERS\Cab-SESE\10%20-%20Notes%20de%20conjoncture\01%20-%20Notes\2022\2022-T1\01%20-%20Fichiers%20de%20travail\DEFM-Ch&#244;mage\2022_T1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RO-SVC01-20131\USERS\Cab-SESE\10%20-%20Notes%20de%20conjoncture\01%20-%20Notes\2022\2022-T1\01%20-%20Fichiers%20de%20travail\DEFM-Ch&#244;mage\2022_T1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PRO-SVC01-20131\USERS\Cab-SESE\10%20-%20Notes%20de%20conjoncture\01%20-%20Notes\2022\2022-T1\01%20-%20Fichiers%20de%20travail\DEFM-Ch&#244;mage\2022_T1_Demandeurs%20d'emploi_ABC_note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\\PRO-SVC01-20131\USERS\Cab-SESE\10%20-%20Notes%20de%20conjoncture\01%20-%20Notes\2022\2022-T1\01%20-%20Fichiers%20de%20travail\Prestations%20sociales\2022-T1%20-%20Prestations%20social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RO-SVC01-20131\USERS\Cab-SESE\10%20-%20Tableau%20de%20bord%20conjoncturel\01%20-%20Indicateurs\Emploi%20salari&#233;%20total%20yc%20int&#233;rim_V2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RO-SVC01-20131\USERS\Cab-SESE\10%20-%20Tableau%20de%20bord%20conjoncturel\01%20-%20Indicateurs\Emploi%20salari&#233;%20total%20yc%20int&#233;rim_V2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RO-SVC01-20131\USERS\Cab-SESE\10%20-%20Tableau%20de%20bord%20conjoncturel\01%20-%20Indicateurs\Emploi%20salari&#233;%20total%20yc%20int&#233;rim_V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RO-SVC01-20131\USERS\Cab-SESE\10%20-%20Notes%20de%20conjoncture\01%20-%20Notes\2022\2022-T1\01%20-%20Fichiers%20de%20travail\Politiques%20emploi\2022_T1_Politiques%20de%20l'emploi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PRO-SVC01-20131\USERS\Cab-SESE\10%20-%20Tableau%20de%20bord%20conjoncturel\01%20-%20Indicateurs\Contrats%20d'apprentissage.xlsx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RO-SVC01-20131\USERS\Cab-SESE\10%20-%20Notes%20de%20conjoncture\01%20-%20Notes\2022\2022-T1\01%20-%20Fichiers%20de%20travail\Activit&#233;%20partielle\Figures%20AP%20pour%20diapos%20d&#233;partementaux%20note%20de%20conj%204T2021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RO-SVC01-20131\USERS\Cab-SESE\10%20-%20Tableau%20de%20bord%20conjoncturel\01%20-%20Indicateurs\Taux%20de%20ch&#244;mage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RO-SVC01-20131\USERS\Cab-SESE\10%20-%20Notes%20de%20conjoncture\01%20-%20Notes\2022\2022-T1\01%20-%20Fichiers%20de%20travail\DEFM-Ch&#244;mage\Tx%20ch&#244;mage%20-%20d&#233;p%20comparables\T201_&#233;clairages_d&#233;p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Hautes-Alpes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0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 trimestre 2012)</a:t>
            </a:r>
          </a:p>
        </c:rich>
      </c:tx>
      <c:layout>
        <c:manualLayout>
          <c:xMode val="edge"/>
          <c:yMode val="edge"/>
          <c:x val="0.19517272605075309"/>
          <c:y val="1.756417974940684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1016253281900454"/>
          <c:w val="0.83764367816092966"/>
          <c:h val="0.5440574696441344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2'!$E$10:$E$50</c:f>
              <c:numCache>
                <c:formatCode>#,##0.0</c:formatCode>
                <c:ptCount val="41"/>
                <c:pt idx="0">
                  <c:v>100</c:v>
                </c:pt>
                <c:pt idx="1">
                  <c:v>99.861826199856722</c:v>
                </c:pt>
                <c:pt idx="2">
                  <c:v>99.72969645415472</c:v>
                </c:pt>
                <c:pt idx="3">
                  <c:v>99.751466242836685</c:v>
                </c:pt>
                <c:pt idx="4">
                  <c:v>99.722924874641834</c:v>
                </c:pt>
                <c:pt idx="5">
                  <c:v>99.816383864613172</c:v>
                </c:pt>
                <c:pt idx="6">
                  <c:v>100.00436515042981</c:v>
                </c:pt>
                <c:pt idx="7">
                  <c:v>100.3198312141834</c:v>
                </c:pt>
                <c:pt idx="8">
                  <c:v>100.47177202722064</c:v>
                </c:pt>
                <c:pt idx="9">
                  <c:v>100.36863135744987</c:v>
                </c:pt>
                <c:pt idx="10">
                  <c:v>100.41267460601722</c:v>
                </c:pt>
                <c:pt idx="11">
                  <c:v>100.57793472421204</c:v>
                </c:pt>
                <c:pt idx="12">
                  <c:v>100.54318141117477</c:v>
                </c:pt>
                <c:pt idx="13">
                  <c:v>100.92653116045844</c:v>
                </c:pt>
                <c:pt idx="14">
                  <c:v>100.81919323065902</c:v>
                </c:pt>
                <c:pt idx="15">
                  <c:v>101.26018535100287</c:v>
                </c:pt>
                <c:pt idx="16">
                  <c:v>101.64812410458453</c:v>
                </c:pt>
                <c:pt idx="17">
                  <c:v>102.0724950752149</c:v>
                </c:pt>
                <c:pt idx="18">
                  <c:v>102.22605882879657</c:v>
                </c:pt>
                <c:pt idx="19">
                  <c:v>102.32987106017193</c:v>
                </c:pt>
                <c:pt idx="20">
                  <c:v>102.76649803008596</c:v>
                </c:pt>
                <c:pt idx="21">
                  <c:v>103.19327542979944</c:v>
                </c:pt>
                <c:pt idx="22">
                  <c:v>103.32691618911174</c:v>
                </c:pt>
                <c:pt idx="23">
                  <c:v>103.63102166905445</c:v>
                </c:pt>
                <c:pt idx="24">
                  <c:v>104.1293763431232</c:v>
                </c:pt>
                <c:pt idx="25">
                  <c:v>104.16648012177649</c:v>
                </c:pt>
                <c:pt idx="26">
                  <c:v>104.21281787249283</c:v>
                </c:pt>
                <c:pt idx="27">
                  <c:v>104.43169099212035</c:v>
                </c:pt>
                <c:pt idx="28">
                  <c:v>104.86876566977077</c:v>
                </c:pt>
                <c:pt idx="29">
                  <c:v>105.40523146489971</c:v>
                </c:pt>
                <c:pt idx="30">
                  <c:v>105.95484867478511</c:v>
                </c:pt>
                <c:pt idx="31">
                  <c:v>106.23791189111749</c:v>
                </c:pt>
                <c:pt idx="32">
                  <c:v>103.94335377865329</c:v>
                </c:pt>
                <c:pt idx="33">
                  <c:v>103.02879880014326</c:v>
                </c:pt>
                <c:pt idx="34">
                  <c:v>105.41323424068767</c:v>
                </c:pt>
                <c:pt idx="35">
                  <c:v>105.72925993911176</c:v>
                </c:pt>
                <c:pt idx="36">
                  <c:v>106.39354629297992</c:v>
                </c:pt>
                <c:pt idx="37">
                  <c:v>108.237598495702</c:v>
                </c:pt>
                <c:pt idx="38">
                  <c:v>109.15069842406876</c:v>
                </c:pt>
                <c:pt idx="39">
                  <c:v>110.17885924068769</c:v>
                </c:pt>
                <c:pt idx="40">
                  <c:v>110.50590974212034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2'!$C$10:$C$50</c:f>
              <c:numCache>
                <c:formatCode>#,##0.0</c:formatCode>
                <c:ptCount val="41"/>
                <c:pt idx="0">
                  <c:v>100</c:v>
                </c:pt>
                <c:pt idx="1">
                  <c:v>99.951259075521378</c:v>
                </c:pt>
                <c:pt idx="2">
                  <c:v>99.82315163942522</c:v>
                </c:pt>
                <c:pt idx="3">
                  <c:v>99.721987147383672</c:v>
                </c:pt>
                <c:pt idx="4">
                  <c:v>99.703166356076295</c:v>
                </c:pt>
                <c:pt idx="5">
                  <c:v>99.593919518269402</c:v>
                </c:pt>
                <c:pt idx="6">
                  <c:v>99.760256644355152</c:v>
                </c:pt>
                <c:pt idx="7">
                  <c:v>100.03948531522606</c:v>
                </c:pt>
                <c:pt idx="8">
                  <c:v>100.06016940409587</c:v>
                </c:pt>
                <c:pt idx="9">
                  <c:v>100.1029239554627</c:v>
                </c:pt>
                <c:pt idx="10">
                  <c:v>99.970391572177391</c:v>
                </c:pt>
                <c:pt idx="11">
                  <c:v>100.05188985232081</c:v>
                </c:pt>
                <c:pt idx="12">
                  <c:v>99.990200206635436</c:v>
                </c:pt>
                <c:pt idx="13">
                  <c:v>100.23363112723305</c:v>
                </c:pt>
                <c:pt idx="14">
                  <c:v>100.31029756742544</c:v>
                </c:pt>
                <c:pt idx="15">
                  <c:v>100.44196993195587</c:v>
                </c:pt>
                <c:pt idx="16">
                  <c:v>100.62982698751813</c:v>
                </c:pt>
                <c:pt idx="17">
                  <c:v>100.87290825776283</c:v>
                </c:pt>
                <c:pt idx="18">
                  <c:v>101.18623692992286</c:v>
                </c:pt>
                <c:pt idx="19">
                  <c:v>101.22781603900887</c:v>
                </c:pt>
                <c:pt idx="20">
                  <c:v>101.67890952068095</c:v>
                </c:pt>
                <c:pt idx="21">
                  <c:v>102.07264421279592</c:v>
                </c:pt>
                <c:pt idx="22">
                  <c:v>102.17294746202469</c:v>
                </c:pt>
                <c:pt idx="23">
                  <c:v>102.53928188724561</c:v>
                </c:pt>
                <c:pt idx="24">
                  <c:v>102.77162730921148</c:v>
                </c:pt>
                <c:pt idx="25">
                  <c:v>102.85044936129812</c:v>
                </c:pt>
                <c:pt idx="26">
                  <c:v>102.85557252272494</c:v>
                </c:pt>
                <c:pt idx="27">
                  <c:v>103.18417742563169</c:v>
                </c:pt>
                <c:pt idx="28">
                  <c:v>103.72474823342897</c:v>
                </c:pt>
                <c:pt idx="29">
                  <c:v>103.95087739551137</c:v>
                </c:pt>
                <c:pt idx="30">
                  <c:v>104.37506463438612</c:v>
                </c:pt>
                <c:pt idx="31">
                  <c:v>104.6884790603047</c:v>
                </c:pt>
                <c:pt idx="32">
                  <c:v>102.55222805180991</c:v>
                </c:pt>
                <c:pt idx="33">
                  <c:v>102.00497229652909</c:v>
                </c:pt>
                <c:pt idx="34">
                  <c:v>103.82456793570101</c:v>
                </c:pt>
                <c:pt idx="35">
                  <c:v>103.76583101019594</c:v>
                </c:pt>
                <c:pt idx="36">
                  <c:v>104.49531915148515</c:v>
                </c:pt>
                <c:pt idx="37">
                  <c:v>105.77162892697423</c:v>
                </c:pt>
                <c:pt idx="38">
                  <c:v>106.57975314804824</c:v>
                </c:pt>
                <c:pt idx="39">
                  <c:v>107.21881551355925</c:v>
                </c:pt>
                <c:pt idx="40">
                  <c:v>107.53900270267394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2'!$H$8:$H$9</c:f>
              <c:strCache>
                <c:ptCount val="1"/>
                <c:pt idx="0">
                  <c:v>Hautes-Alpes</c:v>
                </c:pt>
              </c:strCache>
            </c:strRef>
          </c:tx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2'!$H$10:$H$50</c:f>
              <c:numCache>
                <c:formatCode>#,##0.0</c:formatCode>
                <c:ptCount val="41"/>
                <c:pt idx="0">
                  <c:v>100</c:v>
                </c:pt>
                <c:pt idx="1">
                  <c:v>99.276988162862111</c:v>
                </c:pt>
                <c:pt idx="2">
                  <c:v>98.959293266597243</c:v>
                </c:pt>
                <c:pt idx="3">
                  <c:v>99.620742988813547</c:v>
                </c:pt>
                <c:pt idx="4">
                  <c:v>100.02596452957503</c:v>
                </c:pt>
                <c:pt idx="5">
                  <c:v>98.653072126027652</c:v>
                </c:pt>
                <c:pt idx="6">
                  <c:v>99.483544641441796</c:v>
                </c:pt>
                <c:pt idx="7">
                  <c:v>100.19302891223356</c:v>
                </c:pt>
                <c:pt idx="8">
                  <c:v>100.46415489170957</c:v>
                </c:pt>
                <c:pt idx="9">
                  <c:v>99.111259806636113</c:v>
                </c:pt>
                <c:pt idx="10">
                  <c:v>99.06317292668399</c:v>
                </c:pt>
                <c:pt idx="11">
                  <c:v>99.579453441681238</c:v>
                </c:pt>
                <c:pt idx="12">
                  <c:v>98.76183075517261</c:v>
                </c:pt>
                <c:pt idx="13">
                  <c:v>98.679454676093258</c:v>
                </c:pt>
                <c:pt idx="14">
                  <c:v>98.290787977636313</c:v>
                </c:pt>
                <c:pt idx="15">
                  <c:v>98.737401417009465</c:v>
                </c:pt>
                <c:pt idx="16">
                  <c:v>99.109659107955977</c:v>
                </c:pt>
                <c:pt idx="17">
                  <c:v>98.948004399848742</c:v>
                </c:pt>
                <c:pt idx="18">
                  <c:v>98.754794131674529</c:v>
                </c:pt>
                <c:pt idx="19">
                  <c:v>98.558797345568848</c:v>
                </c:pt>
                <c:pt idx="20">
                  <c:v>98.841806141337202</c:v>
                </c:pt>
                <c:pt idx="21">
                  <c:v>100.02715967866678</c:v>
                </c:pt>
                <c:pt idx="22">
                  <c:v>99.582296408685792</c:v>
                </c:pt>
                <c:pt idx="23">
                  <c:v>100.34035145277591</c:v>
                </c:pt>
                <c:pt idx="24">
                  <c:v>100.12435809986917</c:v>
                </c:pt>
                <c:pt idx="25">
                  <c:v>100.00885029116127</c:v>
                </c:pt>
                <c:pt idx="26">
                  <c:v>99.404682747570931</c:v>
                </c:pt>
                <c:pt idx="27">
                  <c:v>100.48735570685905</c:v>
                </c:pt>
                <c:pt idx="28">
                  <c:v>100.32552399644214</c:v>
                </c:pt>
                <c:pt idx="29">
                  <c:v>99.523944565697278</c:v>
                </c:pt>
                <c:pt idx="30">
                  <c:v>99.870774325826943</c:v>
                </c:pt>
                <c:pt idx="31">
                  <c:v>101.11969333857071</c:v>
                </c:pt>
                <c:pt idx="32">
                  <c:v>97.993925177881053</c:v>
                </c:pt>
                <c:pt idx="33">
                  <c:v>97.070244321533849</c:v>
                </c:pt>
                <c:pt idx="34">
                  <c:v>100.51204625397634</c:v>
                </c:pt>
                <c:pt idx="35">
                  <c:v>95.308402359712929</c:v>
                </c:pt>
                <c:pt idx="36">
                  <c:v>97.041870222949399</c:v>
                </c:pt>
                <c:pt idx="37">
                  <c:v>102.90568441439005</c:v>
                </c:pt>
                <c:pt idx="38">
                  <c:v>103.03710814285829</c:v>
                </c:pt>
                <c:pt idx="39">
                  <c:v>103.48375305209908</c:v>
                </c:pt>
                <c:pt idx="40">
                  <c:v>103.75934688710285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89952"/>
        <c:axId val="9391488"/>
      </c:lineChart>
      <c:catAx>
        <c:axId val="938995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.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9391488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9391488"/>
        <c:scaling>
          <c:orientation val="minMax"/>
          <c:max val="112"/>
          <c:min val="9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9389952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3.5511334892662227E-2"/>
          <c:y val="0.14026794816156304"/>
          <c:w val="0.91903409090909094"/>
          <c:h val="5.2083333333333592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trim'!$A$17:$B$58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</c:lvl>
              </c:multiLvlStrCache>
            </c:multiLvlStrRef>
          </c:cat>
          <c:val>
            <c:numRef>
              <c:f>dep05_trim!$BG$75:$BG$116</c:f>
              <c:numCache>
                <c:formatCode>#,##0.0</c:formatCode>
                <c:ptCount val="42"/>
                <c:pt idx="0">
                  <c:v>0.51660516605165352</c:v>
                </c:pt>
                <c:pt idx="1">
                  <c:v>2.6431718061673992</c:v>
                </c:pt>
                <c:pt idx="2">
                  <c:v>3.6838340486409216</c:v>
                </c:pt>
                <c:pt idx="3">
                  <c:v>2.7250776129699839</c:v>
                </c:pt>
                <c:pt idx="4">
                  <c:v>3.5594358629952971</c:v>
                </c:pt>
                <c:pt idx="5">
                  <c:v>2.5291828793774229</c:v>
                </c:pt>
                <c:pt idx="6">
                  <c:v>0.85388994307400434</c:v>
                </c:pt>
                <c:pt idx="7">
                  <c:v>1.0034493571652536</c:v>
                </c:pt>
                <c:pt idx="8">
                  <c:v>1.0866190624029937</c:v>
                </c:pt>
                <c:pt idx="9">
                  <c:v>1.5970515970515908</c:v>
                </c:pt>
                <c:pt idx="10">
                  <c:v>2.0858524788391675</c:v>
                </c:pt>
                <c:pt idx="11">
                  <c:v>2.1320698845128883</c:v>
                </c:pt>
                <c:pt idx="12">
                  <c:v>3.8271962887793665</c:v>
                </c:pt>
                <c:pt idx="13">
                  <c:v>1.4241831890533296</c:v>
                </c:pt>
                <c:pt idx="14">
                  <c:v>0.82599118942732197</c:v>
                </c:pt>
                <c:pt idx="15">
                  <c:v>1.7476788640087504</c:v>
                </c:pt>
                <c:pt idx="16">
                  <c:v>1.180891035963505</c:v>
                </c:pt>
                <c:pt idx="17">
                  <c:v>-1.1140583554376637</c:v>
                </c:pt>
                <c:pt idx="18">
                  <c:v>1.2875536480686733</c:v>
                </c:pt>
                <c:pt idx="19">
                  <c:v>1.1122881355932313</c:v>
                </c:pt>
                <c:pt idx="20">
                  <c:v>1.2310110005238517</c:v>
                </c:pt>
                <c:pt idx="21">
                  <c:v>0.46571798188874691</c:v>
                </c:pt>
                <c:pt idx="22">
                  <c:v>1.8284831315992678</c:v>
                </c:pt>
                <c:pt idx="23">
                  <c:v>1.3151239251391056</c:v>
                </c:pt>
                <c:pt idx="24">
                  <c:v>0.17473789316024835</c:v>
                </c:pt>
                <c:pt idx="25">
                  <c:v>0.44854223772738955</c:v>
                </c:pt>
                <c:pt idx="26">
                  <c:v>1.1659637806995971</c:v>
                </c:pt>
                <c:pt idx="27">
                  <c:v>0.19617459538989745</c:v>
                </c:pt>
                <c:pt idx="28">
                  <c:v>0.36710719530101965</c:v>
                </c:pt>
                <c:pt idx="29">
                  <c:v>-2.4384296513046966E-2</c:v>
                </c:pt>
                <c:pt idx="30">
                  <c:v>-0.73170731707317138</c:v>
                </c:pt>
                <c:pt idx="31">
                  <c:v>-4.9140049140039554E-2</c:v>
                </c:pt>
                <c:pt idx="32">
                  <c:v>0.58997050147493457</c:v>
                </c:pt>
                <c:pt idx="33">
                  <c:v>3.9833822091886573</c:v>
                </c:pt>
                <c:pt idx="34">
                  <c:v>-2.3501762632205381E-2</c:v>
                </c:pt>
                <c:pt idx="35">
                  <c:v>0.9167842031029716</c:v>
                </c:pt>
                <c:pt idx="36">
                  <c:v>7.6403447472629837</c:v>
                </c:pt>
                <c:pt idx="37">
                  <c:v>-7.7905215321358963</c:v>
                </c:pt>
                <c:pt idx="38">
                  <c:v>-3.567237737620288</c:v>
                </c:pt>
                <c:pt idx="39">
                  <c:v>-1.2655147237770614</c:v>
                </c:pt>
                <c:pt idx="40">
                  <c:v>-3.4508257333004777</c:v>
                </c:pt>
                <c:pt idx="41">
                  <c:v>-0.35741639009445603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59648"/>
        <c:axId val="10861184"/>
      </c:barChart>
      <c:catAx>
        <c:axId val="1085964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086118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0861184"/>
        <c:scaling>
          <c:orientation val="minMax"/>
          <c:max val="8"/>
          <c:min val="-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0859648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trim'!$A$41:$B$58</c:f>
              <c:multiLvlStrCache>
                <c:ptCount val="1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dep05_trim!$BH$99:$BH$116</c:f>
              <c:numCache>
                <c:formatCode>#,##0.0</c:formatCode>
                <c:ptCount val="18"/>
                <c:pt idx="0">
                  <c:v>-0.51150895140665842</c:v>
                </c:pt>
                <c:pt idx="1">
                  <c:v>0.35989717223652296</c:v>
                </c:pt>
                <c:pt idx="2">
                  <c:v>0.76844262295081567</c:v>
                </c:pt>
                <c:pt idx="3">
                  <c:v>-0.15251652262328053</c:v>
                </c:pt>
                <c:pt idx="4">
                  <c:v>0.3054989816700715</c:v>
                </c:pt>
                <c:pt idx="5">
                  <c:v>0.81218274111674038</c:v>
                </c:pt>
                <c:pt idx="6">
                  <c:v>-0.25176233635448853</c:v>
                </c:pt>
                <c:pt idx="7">
                  <c:v>-0.60575466935890443</c:v>
                </c:pt>
                <c:pt idx="8">
                  <c:v>1.0157440325038181</c:v>
                </c:pt>
                <c:pt idx="9">
                  <c:v>5.630970336852692</c:v>
                </c:pt>
                <c:pt idx="10">
                  <c:v>0.19038553069967712</c:v>
                </c:pt>
                <c:pt idx="11">
                  <c:v>1.4251781472684133</c:v>
                </c:pt>
                <c:pt idx="12">
                  <c:v>7.494145199063218</c:v>
                </c:pt>
                <c:pt idx="13">
                  <c:v>-8.671023965141611</c:v>
                </c:pt>
                <c:pt idx="14">
                  <c:v>-3.6259541984732913</c:v>
                </c:pt>
                <c:pt idx="15">
                  <c:v>-1.4356435643564258</c:v>
                </c:pt>
                <c:pt idx="16">
                  <c:v>-4.6710195881466632</c:v>
                </c:pt>
                <c:pt idx="17">
                  <c:v>0.36880927291884635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trim'!$A$41:$B$58</c:f>
              <c:multiLvlStrCache>
                <c:ptCount val="1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dep05_trim!$BI$99:$BI$116</c:f>
              <c:numCache>
                <c:formatCode>#,##0.0</c:formatCode>
                <c:ptCount val="18"/>
                <c:pt idx="0">
                  <c:v>0.82886396879569002</c:v>
                </c:pt>
                <c:pt idx="1">
                  <c:v>0.53191489361703592</c:v>
                </c:pt>
                <c:pt idx="2">
                  <c:v>1.5392015392015512</c:v>
                </c:pt>
                <c:pt idx="3">
                  <c:v>0.52108005684508019</c:v>
                </c:pt>
                <c:pt idx="4">
                  <c:v>0.4241281809613584</c:v>
                </c:pt>
                <c:pt idx="5">
                  <c:v>-0.79774753636789875</c:v>
                </c:pt>
                <c:pt idx="6">
                  <c:v>-1.182592242194902</c:v>
                </c:pt>
                <c:pt idx="7">
                  <c:v>0.47869794159884904</c:v>
                </c:pt>
                <c:pt idx="8">
                  <c:v>0.19056693663648261</c:v>
                </c:pt>
                <c:pt idx="9">
                  <c:v>2.4251069900142586</c:v>
                </c:pt>
                <c:pt idx="10">
                  <c:v>-0.23212627669452202</c:v>
                </c:pt>
                <c:pt idx="11">
                  <c:v>0.41879944160074789</c:v>
                </c:pt>
                <c:pt idx="12">
                  <c:v>7.7849860982391217</c:v>
                </c:pt>
                <c:pt idx="13">
                  <c:v>-6.9217540842648191</c:v>
                </c:pt>
                <c:pt idx="14">
                  <c:v>-3.5103926096997751</c:v>
                </c:pt>
                <c:pt idx="15">
                  <c:v>-1.1010052656773461</c:v>
                </c:pt>
                <c:pt idx="16">
                  <c:v>-2.2749273959341787</c:v>
                </c:pt>
                <c:pt idx="17">
                  <c:v>-1.0401188707280795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791424"/>
        <c:axId val="122792960"/>
      </c:barChart>
      <c:catAx>
        <c:axId val="12279142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2279296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22792960"/>
        <c:scaling>
          <c:orientation val="minMax"/>
          <c:max val="8"/>
          <c:min val="-1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22791424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4281138510380812"/>
          <c:w val="0.86471641552420164"/>
          <c:h val="0.47524520512780216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trim'!$A$41:$B$58</c:f>
              <c:multiLvlStrCache>
                <c:ptCount val="1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dep05_trim!$BJ$99:$BJ$116</c:f>
              <c:numCache>
                <c:formatCode>#,##0.0</c:formatCode>
                <c:ptCount val="18"/>
                <c:pt idx="0">
                  <c:v>-2.515723270440251</c:v>
                </c:pt>
                <c:pt idx="1">
                  <c:v>1.2903225806451646</c:v>
                </c:pt>
                <c:pt idx="2">
                  <c:v>-1.4861995753715496</c:v>
                </c:pt>
                <c:pt idx="3">
                  <c:v>-0.86206896551724865</c:v>
                </c:pt>
                <c:pt idx="4">
                  <c:v>-1.3043478260869601</c:v>
                </c:pt>
                <c:pt idx="5">
                  <c:v>0.66079295154184425</c:v>
                </c:pt>
                <c:pt idx="6">
                  <c:v>-1.7505470459518446</c:v>
                </c:pt>
                <c:pt idx="7">
                  <c:v>0.44543429844097204</c:v>
                </c:pt>
                <c:pt idx="8">
                  <c:v>-0.44345898004433115</c:v>
                </c:pt>
                <c:pt idx="9">
                  <c:v>7.3496659242761719</c:v>
                </c:pt>
                <c:pt idx="10">
                  <c:v>-1.6597510373444035</c:v>
                </c:pt>
                <c:pt idx="11">
                  <c:v>-1.0548523206751148</c:v>
                </c:pt>
                <c:pt idx="12">
                  <c:v>15.138592750533064</c:v>
                </c:pt>
                <c:pt idx="13">
                  <c:v>-14.25925925925926</c:v>
                </c:pt>
                <c:pt idx="14">
                  <c:v>-7.343412526997839</c:v>
                </c:pt>
                <c:pt idx="15">
                  <c:v>-4.6620046620046711</c:v>
                </c:pt>
                <c:pt idx="16">
                  <c:v>-6.6014669926650393</c:v>
                </c:pt>
                <c:pt idx="17">
                  <c:v>-1.5706806282722474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trim'!$A$41:$B$58</c:f>
              <c:multiLvlStrCache>
                <c:ptCount val="1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dep05_trim!$BK$99:$BK$116</c:f>
              <c:numCache>
                <c:formatCode>#,##0.0</c:formatCode>
                <c:ptCount val="18"/>
                <c:pt idx="0">
                  <c:v>0.83135391923989665</c:v>
                </c:pt>
                <c:pt idx="1">
                  <c:v>7.8523753435399968E-2</c:v>
                </c:pt>
                <c:pt idx="2">
                  <c:v>1.3730874852883712</c:v>
                </c:pt>
                <c:pt idx="3">
                  <c:v>-0.30959752321982892</c:v>
                </c:pt>
                <c:pt idx="4">
                  <c:v>0.50465838509317074</c:v>
                </c:pt>
                <c:pt idx="5">
                  <c:v>-0.42487446890691061</c:v>
                </c:pt>
                <c:pt idx="6">
                  <c:v>-0.34910783553141478</c:v>
                </c:pt>
                <c:pt idx="7">
                  <c:v>-0.46710782405605666</c:v>
                </c:pt>
                <c:pt idx="8">
                  <c:v>1.1341415721548564</c:v>
                </c:pt>
                <c:pt idx="9">
                  <c:v>3.7896365042536573</c:v>
                </c:pt>
                <c:pt idx="10">
                  <c:v>0.22354694485842153</c:v>
                </c:pt>
                <c:pt idx="11">
                  <c:v>0.9665427509293778</c:v>
                </c:pt>
                <c:pt idx="12">
                  <c:v>7.2533136966126621</c:v>
                </c:pt>
                <c:pt idx="13">
                  <c:v>-8.5135599038791536</c:v>
                </c:pt>
                <c:pt idx="14">
                  <c:v>-4.3527204502814438</c:v>
                </c:pt>
                <c:pt idx="15">
                  <c:v>-0.82385249117300496</c:v>
                </c:pt>
                <c:pt idx="16">
                  <c:v>-3.1645569620253111</c:v>
                </c:pt>
                <c:pt idx="17">
                  <c:v>-0.65359477124182774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trim'!$A$41:$B$58</c:f>
              <c:multiLvlStrCache>
                <c:ptCount val="1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dep05_trim!$BL$99:$BL$116</c:f>
              <c:numCache>
                <c:formatCode>#,##0.0</c:formatCode>
                <c:ptCount val="18"/>
                <c:pt idx="0">
                  <c:v>-0.19940179461616081</c:v>
                </c:pt>
                <c:pt idx="1">
                  <c:v>0.99900099900100958</c:v>
                </c:pt>
                <c:pt idx="2">
                  <c:v>1.879327398615227</c:v>
                </c:pt>
                <c:pt idx="3">
                  <c:v>1.9417475728155331</c:v>
                </c:pt>
                <c:pt idx="4">
                  <c:v>0.76190476190476364</c:v>
                </c:pt>
                <c:pt idx="5">
                  <c:v>0.66162570888468331</c:v>
                </c:pt>
                <c:pt idx="6">
                  <c:v>-1.2206572769953072</c:v>
                </c:pt>
                <c:pt idx="7">
                  <c:v>0.76045627376426506</c:v>
                </c:pt>
                <c:pt idx="8">
                  <c:v>-0.28301886792453379</c:v>
                </c:pt>
                <c:pt idx="9">
                  <c:v>3.0274361400189242</c:v>
                </c:pt>
                <c:pt idx="10">
                  <c:v>9.182736455464191E-2</c:v>
                </c:pt>
                <c:pt idx="11">
                  <c:v>1.6513761467889854</c:v>
                </c:pt>
                <c:pt idx="12">
                  <c:v>5.4151624548736566</c:v>
                </c:pt>
                <c:pt idx="13">
                  <c:v>-2.9965753424657571</c:v>
                </c:pt>
                <c:pt idx="14">
                  <c:v>-0.1765225066195919</c:v>
                </c:pt>
                <c:pt idx="15">
                  <c:v>-0.97259062776303695</c:v>
                </c:pt>
                <c:pt idx="16">
                  <c:v>-2.9464285714285721</c:v>
                </c:pt>
                <c:pt idx="17">
                  <c:v>0.73597056117755688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878208"/>
        <c:axId val="12193792"/>
      </c:barChart>
      <c:catAx>
        <c:axId val="1228782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219379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2193792"/>
        <c:scaling>
          <c:orientation val="minMax"/>
          <c:max val="16"/>
          <c:min val="-1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22878208"/>
        <c:crosses val="autoZero"/>
        <c:crossBetween val="between"/>
        <c:majorUnit val="4"/>
      </c:valAx>
    </c:plotArea>
    <c:legend>
      <c:legendPos val="t"/>
      <c:layout>
        <c:manualLayout>
          <c:xMode val="edge"/>
          <c:yMode val="edge"/>
          <c:x val="0.25741516447499901"/>
          <c:y val="0.1836327345309381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trim'!$A$41:$B$58</c:f>
              <c:multiLvlStrCache>
                <c:ptCount val="1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dep05_trim!$BS$99:$BS$116</c:f>
              <c:numCache>
                <c:formatCode>#,##0.0</c:formatCode>
                <c:ptCount val="18"/>
                <c:pt idx="0">
                  <c:v>-1.4473089099954817</c:v>
                </c:pt>
                <c:pt idx="1">
                  <c:v>-0.32124827902707542</c:v>
                </c:pt>
                <c:pt idx="2">
                  <c:v>0.50644567219153558</c:v>
                </c:pt>
                <c:pt idx="3">
                  <c:v>-1.1452130096197943</c:v>
                </c:pt>
                <c:pt idx="4">
                  <c:v>0.23169601482855295</c:v>
                </c:pt>
                <c:pt idx="5">
                  <c:v>-1.2482662968099856</c:v>
                </c:pt>
                <c:pt idx="6">
                  <c:v>-0.56179775280899014</c:v>
                </c:pt>
                <c:pt idx="7">
                  <c:v>0.4237288135593209</c:v>
                </c:pt>
                <c:pt idx="8">
                  <c:v>1.5471167369901506</c:v>
                </c:pt>
                <c:pt idx="9">
                  <c:v>4.8938134810710965</c:v>
                </c:pt>
                <c:pt idx="10">
                  <c:v>-4.6654929577464754</c:v>
                </c:pt>
                <c:pt idx="11">
                  <c:v>-1.6158818097876337</c:v>
                </c:pt>
                <c:pt idx="12">
                  <c:v>8.7752229000469306</c:v>
                </c:pt>
                <c:pt idx="13">
                  <c:v>-12.812769628990505</c:v>
                </c:pt>
                <c:pt idx="14">
                  <c:v>-2.5729836714497911</c:v>
                </c:pt>
                <c:pt idx="15">
                  <c:v>-0.66023362112747064</c:v>
                </c:pt>
                <c:pt idx="16">
                  <c:v>-1.7893660531697386</c:v>
                </c:pt>
                <c:pt idx="17">
                  <c:v>2.9672045809474135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trim'!$A$41:$B$58</c:f>
              <c:multiLvlStrCache>
                <c:ptCount val="1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dep05_trim!$BT$99:$BT$116</c:f>
              <c:numCache>
                <c:formatCode>#,##0.0</c:formatCode>
                <c:ptCount val="18"/>
                <c:pt idx="0">
                  <c:v>2.1727019498607225</c:v>
                </c:pt>
                <c:pt idx="1">
                  <c:v>1.36314067611778</c:v>
                </c:pt>
                <c:pt idx="2">
                  <c:v>1.9365250134480982</c:v>
                </c:pt>
                <c:pt idx="3">
                  <c:v>1.7414248021108136</c:v>
                </c:pt>
                <c:pt idx="4">
                  <c:v>0.51867219917012264</c:v>
                </c:pt>
                <c:pt idx="5">
                  <c:v>1.3415892672858698</c:v>
                </c:pt>
                <c:pt idx="6">
                  <c:v>-0.9164969450101812</c:v>
                </c:pt>
                <c:pt idx="7">
                  <c:v>-0.56526207605345213</c:v>
                </c:pt>
                <c:pt idx="8">
                  <c:v>-0.46511627906976605</c:v>
                </c:pt>
                <c:pt idx="9">
                  <c:v>2.9595015576324046</c:v>
                </c:pt>
                <c:pt idx="10">
                  <c:v>5.2950075642965277</c:v>
                </c:pt>
                <c:pt idx="11">
                  <c:v>3.5440613026819889</c:v>
                </c:pt>
                <c:pt idx="12">
                  <c:v>6.5217391304347894</c:v>
                </c:pt>
                <c:pt idx="13">
                  <c:v>-2.7355623100303927</c:v>
                </c:pt>
                <c:pt idx="14">
                  <c:v>-4.4642857142857206</c:v>
                </c:pt>
                <c:pt idx="15">
                  <c:v>-1.8224299065420557</c:v>
                </c:pt>
                <c:pt idx="16">
                  <c:v>-4.9976201808662584</c:v>
                </c:pt>
                <c:pt idx="17">
                  <c:v>-3.5571142284569035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49344"/>
        <c:axId val="122884096"/>
      </c:barChart>
      <c:catAx>
        <c:axId val="122493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2288409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22884096"/>
        <c:scaling>
          <c:orientation val="minMax"/>
          <c:max val="9"/>
          <c:min val="-1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2249344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5516154389330773"/>
          <c:y val="0.20758483033932135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Hautes-Alpes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6251431514693236E-2"/>
          <c:y val="0.25748528475360699"/>
          <c:w val="0.88312922262587745"/>
          <c:h val="0.40263523272608676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</c:numCache>
            </c:numRef>
          </c:cat>
          <c:val>
            <c:numRef>
              <c:f>RSA!$AS$40:$AS$65</c:f>
              <c:numCache>
                <c:formatCode>0.0</c:formatCode>
                <c:ptCount val="26"/>
                <c:pt idx="0">
                  <c:v>100</c:v>
                </c:pt>
                <c:pt idx="1">
                  <c:v>101.00671140939596</c:v>
                </c:pt>
                <c:pt idx="2">
                  <c:v>103.69127516778522</c:v>
                </c:pt>
                <c:pt idx="3">
                  <c:v>106.37583892617451</c:v>
                </c:pt>
                <c:pt idx="4">
                  <c:v>110.06711409395973</c:v>
                </c:pt>
                <c:pt idx="5">
                  <c:v>111.40939597315436</c:v>
                </c:pt>
                <c:pt idx="6">
                  <c:v>112.75167785234899</c:v>
                </c:pt>
                <c:pt idx="7">
                  <c:v>112.41610738255035</c:v>
                </c:pt>
                <c:pt idx="8">
                  <c:v>113.42281879194631</c:v>
                </c:pt>
                <c:pt idx="9">
                  <c:v>114.76510067114094</c:v>
                </c:pt>
                <c:pt idx="10">
                  <c:v>114.42953020134227</c:v>
                </c:pt>
                <c:pt idx="11">
                  <c:v>115.43624161073826</c:v>
                </c:pt>
                <c:pt idx="12">
                  <c:v>114.42953020134227</c:v>
                </c:pt>
                <c:pt idx="13">
                  <c:v>111.74496644295301</c:v>
                </c:pt>
                <c:pt idx="14">
                  <c:v>112.08053691275168</c:v>
                </c:pt>
                <c:pt idx="15">
                  <c:v>110.73825503355705</c:v>
                </c:pt>
                <c:pt idx="16">
                  <c:v>108.38926174496643</c:v>
                </c:pt>
                <c:pt idx="17">
                  <c:v>108.7248322147651</c:v>
                </c:pt>
                <c:pt idx="18">
                  <c:v>108.38926174496643</c:v>
                </c:pt>
                <c:pt idx="19">
                  <c:v>108.7248322147651</c:v>
                </c:pt>
                <c:pt idx="20">
                  <c:v>109.06040268456377</c:v>
                </c:pt>
                <c:pt idx="21">
                  <c:v>107.0469798657718</c:v>
                </c:pt>
                <c:pt idx="22">
                  <c:v>107.71812080536914</c:v>
                </c:pt>
                <c:pt idx="23">
                  <c:v>105.36912751677852</c:v>
                </c:pt>
                <c:pt idx="24">
                  <c:v>104.36241610738254</c:v>
                </c:pt>
                <c:pt idx="25">
                  <c:v>104.02684563758389</c:v>
                </c:pt>
              </c:numCache>
            </c:numRef>
          </c:val>
          <c:smooth val="0"/>
        </c:ser>
        <c:ser>
          <c:idx val="0"/>
          <c:order val="1"/>
          <c:tx>
            <c:v>ASS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</c:numCache>
            </c:numRef>
          </c:cat>
          <c:val>
            <c:numRef>
              <c:f>ASS!$AS$40:$AS$64</c:f>
              <c:numCache>
                <c:formatCode>0.0</c:formatCode>
                <c:ptCount val="25"/>
                <c:pt idx="0">
                  <c:v>100</c:v>
                </c:pt>
                <c:pt idx="1">
                  <c:v>96.296296296296291</c:v>
                </c:pt>
                <c:pt idx="2">
                  <c:v>98.148148148148152</c:v>
                </c:pt>
                <c:pt idx="3">
                  <c:v>98.148148148148152</c:v>
                </c:pt>
                <c:pt idx="4">
                  <c:v>109.25925925925925</c:v>
                </c:pt>
                <c:pt idx="5">
                  <c:v>109.25925925925925</c:v>
                </c:pt>
                <c:pt idx="6">
                  <c:v>111.11111111111111</c:v>
                </c:pt>
                <c:pt idx="7">
                  <c:v>111.11111111111111</c:v>
                </c:pt>
                <c:pt idx="8">
                  <c:v>109.25925925925925</c:v>
                </c:pt>
                <c:pt idx="9">
                  <c:v>107.40740740740742</c:v>
                </c:pt>
                <c:pt idx="10">
                  <c:v>100</c:v>
                </c:pt>
                <c:pt idx="11">
                  <c:v>96.296296296296291</c:v>
                </c:pt>
                <c:pt idx="12">
                  <c:v>94.444444444444443</c:v>
                </c:pt>
                <c:pt idx="13">
                  <c:v>90.740740740740748</c:v>
                </c:pt>
                <c:pt idx="14">
                  <c:v>87.037037037037038</c:v>
                </c:pt>
                <c:pt idx="15">
                  <c:v>85.18518518518519</c:v>
                </c:pt>
                <c:pt idx="16">
                  <c:v>83.333333333333343</c:v>
                </c:pt>
                <c:pt idx="17">
                  <c:v>109.25925925925925</c:v>
                </c:pt>
                <c:pt idx="18">
                  <c:v>103.7037037037037</c:v>
                </c:pt>
                <c:pt idx="19">
                  <c:v>103.7037037037037</c:v>
                </c:pt>
                <c:pt idx="20">
                  <c:v>96.296296296296291</c:v>
                </c:pt>
                <c:pt idx="21">
                  <c:v>96.296296296296291</c:v>
                </c:pt>
                <c:pt idx="22">
                  <c:v>92.592592592592595</c:v>
                </c:pt>
                <c:pt idx="23">
                  <c:v>94.444444444444443</c:v>
                </c:pt>
                <c:pt idx="24">
                  <c:v>92.592592592592595</c:v>
                </c:pt>
              </c:numCache>
            </c:numRef>
          </c:val>
          <c:smooth val="0"/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</c:numCache>
            </c:numRef>
          </c:cat>
          <c:val>
            <c:numRef>
              <c:f>AAH!$AS$40:$AS$65</c:f>
              <c:numCache>
                <c:formatCode>0.0</c:formatCode>
                <c:ptCount val="26"/>
                <c:pt idx="0">
                  <c:v>100</c:v>
                </c:pt>
                <c:pt idx="1">
                  <c:v>101.09090909090909</c:v>
                </c:pt>
                <c:pt idx="2">
                  <c:v>102.54545454545453</c:v>
                </c:pt>
                <c:pt idx="3">
                  <c:v>102.90909090909091</c:v>
                </c:pt>
                <c:pt idx="4">
                  <c:v>103.27272727272727</c:v>
                </c:pt>
                <c:pt idx="5">
                  <c:v>103.27272727272727</c:v>
                </c:pt>
                <c:pt idx="6">
                  <c:v>104</c:v>
                </c:pt>
                <c:pt idx="7">
                  <c:v>103.63636363636364</c:v>
                </c:pt>
                <c:pt idx="8">
                  <c:v>103.63636363636364</c:v>
                </c:pt>
                <c:pt idx="9">
                  <c:v>104</c:v>
                </c:pt>
                <c:pt idx="10">
                  <c:v>104.36363636363637</c:v>
                </c:pt>
                <c:pt idx="11">
                  <c:v>102.90909090909091</c:v>
                </c:pt>
                <c:pt idx="12">
                  <c:v>102.90909090909091</c:v>
                </c:pt>
                <c:pt idx="13">
                  <c:v>104</c:v>
                </c:pt>
                <c:pt idx="14">
                  <c:v>104.72727272727273</c:v>
                </c:pt>
                <c:pt idx="15">
                  <c:v>105.09090909090911</c:v>
                </c:pt>
                <c:pt idx="16">
                  <c:v>105.09090909090911</c:v>
                </c:pt>
                <c:pt idx="17">
                  <c:v>104.72727272727273</c:v>
                </c:pt>
                <c:pt idx="18">
                  <c:v>105.45454545454544</c:v>
                </c:pt>
                <c:pt idx="19">
                  <c:v>105.09090909090911</c:v>
                </c:pt>
                <c:pt idx="20">
                  <c:v>105.09090909090911</c:v>
                </c:pt>
                <c:pt idx="21">
                  <c:v>104.72727272727273</c:v>
                </c:pt>
                <c:pt idx="22">
                  <c:v>105.09090909090911</c:v>
                </c:pt>
                <c:pt idx="23">
                  <c:v>104.36363636363637</c:v>
                </c:pt>
                <c:pt idx="24">
                  <c:v>104.72727272727273</c:v>
                </c:pt>
                <c:pt idx="25">
                  <c:v>105.09090909090911</c:v>
                </c:pt>
              </c:numCache>
            </c:numRef>
          </c:val>
          <c:smooth val="0"/>
        </c:ser>
        <c:ser>
          <c:idx val="3"/>
          <c:order val="3"/>
          <c:tx>
            <c:v>PA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</c:numCache>
            </c:numRef>
          </c:cat>
          <c:val>
            <c:numRef>
              <c:f>PA!$AS$40:$AS$65</c:f>
              <c:numCache>
                <c:formatCode>0.0</c:formatCode>
                <c:ptCount val="26"/>
                <c:pt idx="0">
                  <c:v>100</c:v>
                </c:pt>
                <c:pt idx="1">
                  <c:v>101.37120470127326</c:v>
                </c:pt>
                <c:pt idx="2">
                  <c:v>103.72184133202742</c:v>
                </c:pt>
                <c:pt idx="3">
                  <c:v>105.68070519098922</c:v>
                </c:pt>
                <c:pt idx="4">
                  <c:v>105.48481880509304</c:v>
                </c:pt>
                <c:pt idx="5">
                  <c:v>101.37120470127326</c:v>
                </c:pt>
                <c:pt idx="6">
                  <c:v>99.804113614103812</c:v>
                </c:pt>
                <c:pt idx="7">
                  <c:v>99.314397649363372</c:v>
                </c:pt>
                <c:pt idx="8">
                  <c:v>101.86092066601371</c:v>
                </c:pt>
                <c:pt idx="9">
                  <c:v>105.19098922624876</c:v>
                </c:pt>
                <c:pt idx="10">
                  <c:v>105.58276199804114</c:v>
                </c:pt>
                <c:pt idx="11">
                  <c:v>103.03623898139081</c:v>
                </c:pt>
                <c:pt idx="12">
                  <c:v>101.17531831537707</c:v>
                </c:pt>
                <c:pt idx="13">
                  <c:v>100.48971596474045</c:v>
                </c:pt>
                <c:pt idx="14">
                  <c:v>99.902056807051906</c:v>
                </c:pt>
                <c:pt idx="15">
                  <c:v>100.29382957884427</c:v>
                </c:pt>
                <c:pt idx="16">
                  <c:v>100.48971596474045</c:v>
                </c:pt>
                <c:pt idx="17">
                  <c:v>99.020568070519104</c:v>
                </c:pt>
                <c:pt idx="18">
                  <c:v>99.216454456415278</c:v>
                </c:pt>
                <c:pt idx="19">
                  <c:v>100.68560235063664</c:v>
                </c:pt>
                <c:pt idx="20">
                  <c:v>102.64446620959843</c:v>
                </c:pt>
                <c:pt idx="21">
                  <c:v>103.72184133202742</c:v>
                </c:pt>
                <c:pt idx="22">
                  <c:v>104.11361410381978</c:v>
                </c:pt>
                <c:pt idx="23">
                  <c:v>102.05680705190989</c:v>
                </c:pt>
                <c:pt idx="24">
                  <c:v>101.56709108716943</c:v>
                </c:pt>
                <c:pt idx="25">
                  <c:v>102.35063663075417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036032"/>
        <c:axId val="123037568"/>
      </c:lineChart>
      <c:dateAx>
        <c:axId val="1230360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crossAx val="123037568"/>
        <c:crossesAt val="100"/>
        <c:auto val="1"/>
        <c:lblOffset val="100"/>
        <c:baseTimeUnit val="months"/>
      </c:dateAx>
      <c:valAx>
        <c:axId val="123037568"/>
        <c:scaling>
          <c:orientation val="minMax"/>
          <c:max val="116"/>
          <c:min val="8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23036032"/>
        <c:crossesAt val="43862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29860508290122273"/>
          <c:y val="0.78516855418261633"/>
          <c:w val="0.37935439472504962"/>
          <c:h val="6.0731866954917786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3188830292317358"/>
          <c:w val="0.83764367816092966"/>
          <c:h val="0.5314110898475352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1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Graph3'!$A$10:$B$62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Graph3'!$J$10:$J$50</c:f>
              <c:numCache>
                <c:formatCode>#,##0</c:formatCode>
                <c:ptCount val="41"/>
                <c:pt idx="0">
                  <c:v>41.624407538409287</c:v>
                </c:pt>
                <c:pt idx="1">
                  <c:v>-382.41819687620591</c:v>
                </c:pt>
                <c:pt idx="2">
                  <c:v>-78.837137782938953</c:v>
                </c:pt>
                <c:pt idx="3">
                  <c:v>359.17918435449246</c:v>
                </c:pt>
                <c:pt idx="4">
                  <c:v>214.691206377458</c:v>
                </c:pt>
                <c:pt idx="5">
                  <c:v>-618.94316983209137</c:v>
                </c:pt>
                <c:pt idx="6">
                  <c:v>385.03457357361185</c:v>
                </c:pt>
                <c:pt idx="7">
                  <c:v>370.60222915939084</c:v>
                </c:pt>
                <c:pt idx="8">
                  <c:v>93.734148995346914</c:v>
                </c:pt>
                <c:pt idx="9">
                  <c:v>-595.08295696870482</c:v>
                </c:pt>
                <c:pt idx="10">
                  <c:v>-131.61610103251587</c:v>
                </c:pt>
                <c:pt idx="11">
                  <c:v>252.21594713284867</c:v>
                </c:pt>
                <c:pt idx="12">
                  <c:v>-384.29255702416413</c:v>
                </c:pt>
                <c:pt idx="13">
                  <c:v>-79.809432705922518</c:v>
                </c:pt>
                <c:pt idx="14">
                  <c:v>-193.36211357412685</c:v>
                </c:pt>
                <c:pt idx="15">
                  <c:v>179.38949887946364</c:v>
                </c:pt>
                <c:pt idx="16">
                  <c:v>197.27022724151902</c:v>
                </c:pt>
                <c:pt idx="17">
                  <c:v>-144.38423090962897</c:v>
                </c:pt>
                <c:pt idx="18">
                  <c:v>-54.83695379220444</c:v>
                </c:pt>
                <c:pt idx="19">
                  <c:v>-122.38812806722126</c:v>
                </c:pt>
                <c:pt idx="20">
                  <c:v>92.92903931526962</c:v>
                </c:pt>
                <c:pt idx="21">
                  <c:v>585.57303272891295</c:v>
                </c:pt>
                <c:pt idx="22">
                  <c:v>-280.03078768461273</c:v>
                </c:pt>
                <c:pt idx="23">
                  <c:v>322.76455838255788</c:v>
                </c:pt>
                <c:pt idx="24">
                  <c:v>-110.28244966379134</c:v>
                </c:pt>
                <c:pt idx="25">
                  <c:v>-64.145619409966457</c:v>
                </c:pt>
                <c:pt idx="26">
                  <c:v>-372.22974414099008</c:v>
                </c:pt>
                <c:pt idx="27">
                  <c:v>583.83494164578588</c:v>
                </c:pt>
                <c:pt idx="28">
                  <c:v>-129.03982031163468</c:v>
                </c:pt>
                <c:pt idx="29">
                  <c:v>-380.57412019971525</c:v>
                </c:pt>
                <c:pt idx="30">
                  <c:v>124.65077415329142</c:v>
                </c:pt>
                <c:pt idx="31">
                  <c:v>647.93893861967081</c:v>
                </c:pt>
                <c:pt idx="32">
                  <c:v>-1181.0961254784415</c:v>
                </c:pt>
                <c:pt idx="33">
                  <c:v>-720.44034935943637</c:v>
                </c:pt>
                <c:pt idx="34">
                  <c:v>1631.6521693331961</c:v>
                </c:pt>
                <c:pt idx="35">
                  <c:v>-2632.1413001424444</c:v>
                </c:pt>
                <c:pt idx="36">
                  <c:v>849.24686230791121</c:v>
                </c:pt>
                <c:pt idx="37">
                  <c:v>2798.4232346038625</c:v>
                </c:pt>
                <c:pt idx="38">
                  <c:v>102.09118970870622</c:v>
                </c:pt>
                <c:pt idx="39">
                  <c:v>187.1579888279739</c:v>
                </c:pt>
                <c:pt idx="40">
                  <c:v>107.25240391553962</c:v>
                </c:pt>
              </c:numCache>
            </c:numRef>
          </c:val>
        </c:ser>
        <c:ser>
          <c:idx val="2"/>
          <c:order val="1"/>
          <c:tx>
            <c:strRef>
              <c:f>'Données Graph3'!$H$7:$H$8</c:f>
              <c:strCache>
                <c:ptCount val="1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Graph3'!$A$10:$B$62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Graph3'!$K$10:$K$50</c:f>
              <c:numCache>
                <c:formatCode>#,##0</c:formatCode>
                <c:ptCount val="41"/>
                <c:pt idx="0">
                  <c:v>-111.53248802335713</c:v>
                </c:pt>
                <c:pt idx="1">
                  <c:v>28.033500002281244</c:v>
                </c:pt>
                <c:pt idx="2">
                  <c:v>-76.881211112842948</c:v>
                </c:pt>
                <c:pt idx="3">
                  <c:v>-34.9691959912426</c:v>
                </c:pt>
                <c:pt idx="4">
                  <c:v>-16.071618822688947</c:v>
                </c:pt>
                <c:pt idx="5">
                  <c:v>-53.980886567359903</c:v>
                </c:pt>
                <c:pt idx="6">
                  <c:v>22.022040882665237</c:v>
                </c:pt>
                <c:pt idx="7">
                  <c:v>-22.848077254129691</c:v>
                </c:pt>
                <c:pt idx="8">
                  <c:v>39.158416680494668</c:v>
                </c:pt>
                <c:pt idx="9">
                  <c:v>-68.039401475540728</c:v>
                </c:pt>
                <c:pt idx="10">
                  <c:v>108.04628723403101</c:v>
                </c:pt>
                <c:pt idx="11">
                  <c:v>0.83926498301389074</c:v>
                </c:pt>
                <c:pt idx="12">
                  <c:v>-16.465705887014565</c:v>
                </c:pt>
                <c:pt idx="13">
                  <c:v>39.432746855574692</c:v>
                </c:pt>
                <c:pt idx="14">
                  <c:v>2.8568921618555123</c:v>
                </c:pt>
                <c:pt idx="15">
                  <c:v>39.518353250050609</c:v>
                </c:pt>
                <c:pt idx="16">
                  <c:v>-14.807890957662266</c:v>
                </c:pt>
                <c:pt idx="17">
                  <c:v>65.149076257670004</c:v>
                </c:pt>
                <c:pt idx="18">
                  <c:v>-39.865178044118352</c:v>
                </c:pt>
                <c:pt idx="19">
                  <c:v>26.320182752138521</c:v>
                </c:pt>
                <c:pt idx="20">
                  <c:v>45.787896078272297</c:v>
                </c:pt>
                <c:pt idx="21">
                  <c:v>-4.5712670069824526</c:v>
                </c:pt>
                <c:pt idx="22">
                  <c:v>61.980782159619707</c:v>
                </c:pt>
                <c:pt idx="23">
                  <c:v>48.796587942617634</c:v>
                </c:pt>
                <c:pt idx="24">
                  <c:v>4.413174826405907</c:v>
                </c:pt>
                <c:pt idx="25">
                  <c:v>7.529395894780464</c:v>
                </c:pt>
                <c:pt idx="26">
                  <c:v>76.096650879485424</c:v>
                </c:pt>
                <c:pt idx="27">
                  <c:v>-53.162124434717725</c:v>
                </c:pt>
                <c:pt idx="28">
                  <c:v>49.717907868657676</c:v>
                </c:pt>
                <c:pt idx="29">
                  <c:v>-12.32053102673251</c:v>
                </c:pt>
                <c:pt idx="30">
                  <c:v>45.348046193774735</c:v>
                </c:pt>
                <c:pt idx="31">
                  <c:v>-35.780516008851578</c:v>
                </c:pt>
                <c:pt idx="32">
                  <c:v>-351.00106190537508</c:v>
                </c:pt>
                <c:pt idx="33">
                  <c:v>267.69760923964941</c:v>
                </c:pt>
                <c:pt idx="34">
                  <c:v>55.349165744666152</c:v>
                </c:pt>
                <c:pt idx="35">
                  <c:v>81.572043339685479</c:v>
                </c:pt>
                <c:pt idx="36">
                  <c:v>0.41347753599018233</c:v>
                </c:pt>
                <c:pt idx="37">
                  <c:v>75.728899591966069</c:v>
                </c:pt>
                <c:pt idx="38">
                  <c:v>-37.673768329234008</c:v>
                </c:pt>
                <c:pt idx="39">
                  <c:v>31.765288276528054</c:v>
                </c:pt>
                <c:pt idx="40">
                  <c:v>27.830083896497626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593408"/>
        <c:axId val="10594944"/>
      </c:barChart>
      <c:lineChart>
        <c:grouping val="standard"/>
        <c:varyColors val="0"/>
        <c:ser>
          <c:idx val="0"/>
          <c:order val="2"/>
          <c:tx>
            <c:strRef>
              <c:f>'Données Graph3'!$F$7:$F$8</c:f>
              <c:strCache>
                <c:ptCount val="1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Graph3'!$A$10:$B$57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Graph3'!$I$10:$I$50</c:f>
              <c:numCache>
                <c:formatCode>#,##0</c:formatCode>
                <c:ptCount val="41"/>
                <c:pt idx="0">
                  <c:v>-69.908080484950915</c:v>
                </c:pt>
                <c:pt idx="1">
                  <c:v>-354.38469687392353</c:v>
                </c:pt>
                <c:pt idx="2">
                  <c:v>-155.71834889578167</c:v>
                </c:pt>
                <c:pt idx="3">
                  <c:v>324.20998836324725</c:v>
                </c:pt>
                <c:pt idx="4">
                  <c:v>198.61958755477099</c:v>
                </c:pt>
                <c:pt idx="5">
                  <c:v>-672.92405639945355</c:v>
                </c:pt>
                <c:pt idx="6">
                  <c:v>407.05661445628357</c:v>
                </c:pt>
                <c:pt idx="7">
                  <c:v>347.7541519052611</c:v>
                </c:pt>
                <c:pt idx="8">
                  <c:v>132.89256567583652</c:v>
                </c:pt>
                <c:pt idx="9">
                  <c:v>-663.1223584442414</c:v>
                </c:pt>
                <c:pt idx="10">
                  <c:v>-23.569813798487303</c:v>
                </c:pt>
                <c:pt idx="11">
                  <c:v>253.05521211586165</c:v>
                </c:pt>
                <c:pt idx="12">
                  <c:v>-400.75826291117846</c:v>
                </c:pt>
                <c:pt idx="13">
                  <c:v>-40.376685850344074</c:v>
                </c:pt>
                <c:pt idx="14">
                  <c:v>-190.50522141227702</c:v>
                </c:pt>
                <c:pt idx="15">
                  <c:v>218.90785212951596</c:v>
                </c:pt>
                <c:pt idx="16">
                  <c:v>182.46233628386108</c:v>
                </c:pt>
                <c:pt idx="17">
                  <c:v>-79.235154651963967</c:v>
                </c:pt>
                <c:pt idx="18">
                  <c:v>-94.702131836318586</c:v>
                </c:pt>
                <c:pt idx="19">
                  <c:v>-96.067945315087854</c:v>
                </c:pt>
                <c:pt idx="20">
                  <c:v>138.71693539354601</c:v>
                </c:pt>
                <c:pt idx="21">
                  <c:v>581.00176572192868</c:v>
                </c:pt>
                <c:pt idx="22">
                  <c:v>-218.05000552499405</c:v>
                </c:pt>
                <c:pt idx="23">
                  <c:v>371.56114632517711</c:v>
                </c:pt>
                <c:pt idx="24">
                  <c:v>-105.86927483738691</c:v>
                </c:pt>
                <c:pt idx="25">
                  <c:v>-56.616223515185993</c:v>
                </c:pt>
                <c:pt idx="26">
                  <c:v>-296.13309326150193</c:v>
                </c:pt>
                <c:pt idx="27">
                  <c:v>530.67281721106701</c:v>
                </c:pt>
                <c:pt idx="28">
                  <c:v>-79.321912442974281</c:v>
                </c:pt>
                <c:pt idx="29">
                  <c:v>-392.89465122645197</c:v>
                </c:pt>
                <c:pt idx="30">
                  <c:v>169.99882034706388</c:v>
                </c:pt>
                <c:pt idx="31">
                  <c:v>612.15842261082435</c:v>
                </c:pt>
                <c:pt idx="32">
                  <c:v>-1532.0971873838207</c:v>
                </c:pt>
                <c:pt idx="33">
                  <c:v>-452.74274011978559</c:v>
                </c:pt>
                <c:pt idx="34">
                  <c:v>1687.0013350778609</c:v>
                </c:pt>
                <c:pt idx="35">
                  <c:v>-2550.5692568027589</c:v>
                </c:pt>
                <c:pt idx="36">
                  <c:v>849.66033984390378</c:v>
                </c:pt>
                <c:pt idx="37">
                  <c:v>2874.1521341958287</c:v>
                </c:pt>
                <c:pt idx="38">
                  <c:v>64.417421379468578</c:v>
                </c:pt>
                <c:pt idx="39">
                  <c:v>218.92327710450627</c:v>
                </c:pt>
                <c:pt idx="40">
                  <c:v>135.08248781203292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93408"/>
        <c:axId val="10594944"/>
      </c:lineChart>
      <c:catAx>
        <c:axId val="105934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059494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0594944"/>
        <c:scaling>
          <c:orientation val="minMax"/>
          <c:max val="3000"/>
          <c:min val="-3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0593408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21236901158182794"/>
          <c:y val="0.1607915893630179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474588403767E-2"/>
          <c:y val="0.28522245064194562"/>
          <c:w val="0.83764367816092988"/>
          <c:h val="0.47812987579785843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2'!$Y$8:$Y$9</c:f>
              <c:strCache>
                <c:ptCount val="1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2'!$Y$10:$Y$50</c:f>
              <c:numCache>
                <c:formatCode>#,##0.0</c:formatCode>
                <c:ptCount val="41"/>
                <c:pt idx="0">
                  <c:v>100</c:v>
                </c:pt>
                <c:pt idx="1">
                  <c:v>100.4452187464103</c:v>
                </c:pt>
                <c:pt idx="2">
                  <c:v>98.255609157148982</c:v>
                </c:pt>
                <c:pt idx="3">
                  <c:v>96.495600956400622</c:v>
                </c:pt>
                <c:pt idx="4">
                  <c:v>93.796418905185277</c:v>
                </c:pt>
                <c:pt idx="5">
                  <c:v>93.531994022641541</c:v>
                </c:pt>
                <c:pt idx="6">
                  <c:v>93.932736175445683</c:v>
                </c:pt>
                <c:pt idx="7">
                  <c:v>92.560488452964606</c:v>
                </c:pt>
                <c:pt idx="8">
                  <c:v>93.330730710215377</c:v>
                </c:pt>
                <c:pt idx="9">
                  <c:v>90.331386309992681</c:v>
                </c:pt>
                <c:pt idx="10">
                  <c:v>91.200929109653657</c:v>
                </c:pt>
                <c:pt idx="11">
                  <c:v>90.939597692373496</c:v>
                </c:pt>
                <c:pt idx="12">
                  <c:v>88.718986471157109</c:v>
                </c:pt>
                <c:pt idx="13">
                  <c:v>88.808181960229021</c:v>
                </c:pt>
                <c:pt idx="14">
                  <c:v>88.203999512092636</c:v>
                </c:pt>
                <c:pt idx="15">
                  <c:v>88.920372555653529</c:v>
                </c:pt>
                <c:pt idx="16">
                  <c:v>87.543619085547263</c:v>
                </c:pt>
                <c:pt idx="17">
                  <c:v>88.418506235923061</c:v>
                </c:pt>
                <c:pt idx="18">
                  <c:v>87.879687696182728</c:v>
                </c:pt>
                <c:pt idx="19">
                  <c:v>87.304525807435851</c:v>
                </c:pt>
                <c:pt idx="20">
                  <c:v>89.312631312014162</c:v>
                </c:pt>
                <c:pt idx="21">
                  <c:v>89.485543353280221</c:v>
                </c:pt>
                <c:pt idx="22">
                  <c:v>90.155842417391668</c:v>
                </c:pt>
                <c:pt idx="23">
                  <c:v>92.041147657211582</c:v>
                </c:pt>
                <c:pt idx="24">
                  <c:v>91.88252794365674</c:v>
                </c:pt>
                <c:pt idx="25">
                  <c:v>93.622143251997898</c:v>
                </c:pt>
                <c:pt idx="26">
                  <c:v>94.529877171684404</c:v>
                </c:pt>
                <c:pt idx="27">
                  <c:v>93.066214747719457</c:v>
                </c:pt>
                <c:pt idx="28">
                  <c:v>93.127153846072417</c:v>
                </c:pt>
                <c:pt idx="29">
                  <c:v>93.241349154901386</c:v>
                </c:pt>
                <c:pt idx="30">
                  <c:v>93.5293330745681</c:v>
                </c:pt>
                <c:pt idx="31">
                  <c:v>91.984472865096095</c:v>
                </c:pt>
                <c:pt idx="32">
                  <c:v>87.261167792532575</c:v>
                </c:pt>
                <c:pt idx="33">
                  <c:v>91.196060896817102</c:v>
                </c:pt>
                <c:pt idx="34">
                  <c:v>91.513037345976528</c:v>
                </c:pt>
                <c:pt idx="35">
                  <c:v>93.188728665089954</c:v>
                </c:pt>
                <c:pt idx="36">
                  <c:v>96.237089704401114</c:v>
                </c:pt>
                <c:pt idx="37">
                  <c:v>94.64564907732823</c:v>
                </c:pt>
                <c:pt idx="38">
                  <c:v>95.888838679244486</c:v>
                </c:pt>
                <c:pt idx="39">
                  <c:v>96.672257488868439</c:v>
                </c:pt>
                <c:pt idx="40">
                  <c:v>96.754961724551478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'Données graph 1 et 2'!$X$8:$X$9</c:f>
              <c:strCache>
                <c:ptCount val="1"/>
                <c:pt idx="0">
                  <c:v>Industrie 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2'!$X$10:$X$50</c:f>
              <c:numCache>
                <c:formatCode>#,##0.0</c:formatCode>
                <c:ptCount val="41"/>
                <c:pt idx="0">
                  <c:v>100</c:v>
                </c:pt>
                <c:pt idx="1">
                  <c:v>99.161560725891363</c:v>
                </c:pt>
                <c:pt idx="2">
                  <c:v>99.393020889261223</c:v>
                </c:pt>
                <c:pt idx="3">
                  <c:v>98.003098883453305</c:v>
                </c:pt>
                <c:pt idx="4">
                  <c:v>99.067742317859427</c:v>
                </c:pt>
                <c:pt idx="5">
                  <c:v>98.159413498768842</c:v>
                </c:pt>
                <c:pt idx="6">
                  <c:v>96.675537293863442</c:v>
                </c:pt>
                <c:pt idx="7">
                  <c:v>97.366722459865031</c:v>
                </c:pt>
                <c:pt idx="8">
                  <c:v>96.2934192836356</c:v>
                </c:pt>
                <c:pt idx="9">
                  <c:v>95.980837165406115</c:v>
                </c:pt>
                <c:pt idx="10">
                  <c:v>96.82842502847258</c:v>
                </c:pt>
                <c:pt idx="11">
                  <c:v>96.710632409082834</c:v>
                </c:pt>
                <c:pt idx="12">
                  <c:v>98.152603027663503</c:v>
                </c:pt>
                <c:pt idx="13">
                  <c:v>98.943435855371376</c:v>
                </c:pt>
                <c:pt idx="14">
                  <c:v>99.091086505678987</c:v>
                </c:pt>
                <c:pt idx="15">
                  <c:v>100.87586602542524</c:v>
                </c:pt>
                <c:pt idx="16">
                  <c:v>99.25266477337172</c:v>
                </c:pt>
                <c:pt idx="17">
                  <c:v>100.99170458292332</c:v>
                </c:pt>
                <c:pt idx="18">
                  <c:v>101.80745995589122</c:v>
                </c:pt>
                <c:pt idx="19">
                  <c:v>101.24545173761561</c:v>
                </c:pt>
                <c:pt idx="20">
                  <c:v>103.05031525732072</c:v>
                </c:pt>
                <c:pt idx="21">
                  <c:v>103.53122618205532</c:v>
                </c:pt>
                <c:pt idx="22">
                  <c:v>102.11985553086636</c:v>
                </c:pt>
                <c:pt idx="23">
                  <c:v>105.16935077087575</c:v>
                </c:pt>
                <c:pt idx="24">
                  <c:v>103.1284567417627</c:v>
                </c:pt>
                <c:pt idx="25">
                  <c:v>103.19507684841396</c:v>
                </c:pt>
                <c:pt idx="26">
                  <c:v>102.67021359831845</c:v>
                </c:pt>
                <c:pt idx="27">
                  <c:v>106.5256982712437</c:v>
                </c:pt>
                <c:pt idx="28">
                  <c:v>105.04004908527864</c:v>
                </c:pt>
                <c:pt idx="29">
                  <c:v>103.10043519520661</c:v>
                </c:pt>
                <c:pt idx="30">
                  <c:v>102.80493259209982</c:v>
                </c:pt>
                <c:pt idx="31">
                  <c:v>107.61418068547812</c:v>
                </c:pt>
                <c:pt idx="32">
                  <c:v>105.7678065860127</c:v>
                </c:pt>
                <c:pt idx="33">
                  <c:v>106.45218508454215</c:v>
                </c:pt>
                <c:pt idx="34">
                  <c:v>108.03354654222403</c:v>
                </c:pt>
                <c:pt idx="35">
                  <c:v>108.03680517733305</c:v>
                </c:pt>
                <c:pt idx="36">
                  <c:v>111.27520057533025</c:v>
                </c:pt>
                <c:pt idx="37">
                  <c:v>115.1148284906911</c:v>
                </c:pt>
                <c:pt idx="38">
                  <c:v>115.43683119878192</c:v>
                </c:pt>
                <c:pt idx="39">
                  <c:v>116.64658016736908</c:v>
                </c:pt>
                <c:pt idx="40">
                  <c:v>118.41729001011474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2'!$Z$8:$Z$9</c:f>
              <c:strCache>
                <c:ptCount val="1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2'!$Z$10:$Z$50</c:f>
              <c:numCache>
                <c:formatCode>#,##0.0</c:formatCode>
                <c:ptCount val="41"/>
                <c:pt idx="0">
                  <c:v>100</c:v>
                </c:pt>
                <c:pt idx="1">
                  <c:v>98.474517893382313</c:v>
                </c:pt>
                <c:pt idx="2">
                  <c:v>98.58704234997424</c:v>
                </c:pt>
                <c:pt idx="3">
                  <c:v>100.44196732790174</c:v>
                </c:pt>
                <c:pt idx="4">
                  <c:v>101.20243143656053</c:v>
                </c:pt>
                <c:pt idx="5">
                  <c:v>98.070334468215293</c:v>
                </c:pt>
                <c:pt idx="6">
                  <c:v>98.801393268617332</c:v>
                </c:pt>
                <c:pt idx="7">
                  <c:v>100.79339279556675</c:v>
                </c:pt>
                <c:pt idx="8">
                  <c:v>100.09221444587627</c:v>
                </c:pt>
                <c:pt idx="9">
                  <c:v>98.367077368199588</c:v>
                </c:pt>
                <c:pt idx="10">
                  <c:v>98.214083434444703</c:v>
                </c:pt>
                <c:pt idx="11">
                  <c:v>100.13148405304825</c:v>
                </c:pt>
                <c:pt idx="12">
                  <c:v>99.243892915539874</c:v>
                </c:pt>
                <c:pt idx="13">
                  <c:v>97.82927436094549</c:v>
                </c:pt>
                <c:pt idx="14">
                  <c:v>97.590109841348493</c:v>
                </c:pt>
                <c:pt idx="15">
                  <c:v>98.24918205884795</c:v>
                </c:pt>
                <c:pt idx="16">
                  <c:v>99.589233321859368</c:v>
                </c:pt>
                <c:pt idx="17">
                  <c:v>98.751394650344707</c:v>
                </c:pt>
                <c:pt idx="18">
                  <c:v>97.574785695663778</c:v>
                </c:pt>
                <c:pt idx="19">
                  <c:v>98.653877257713816</c:v>
                </c:pt>
                <c:pt idx="20">
                  <c:v>97.886850356934303</c:v>
                </c:pt>
                <c:pt idx="21">
                  <c:v>99.776576109759489</c:v>
                </c:pt>
                <c:pt idx="22">
                  <c:v>99.32668345864343</c:v>
                </c:pt>
                <c:pt idx="23">
                  <c:v>100.84281356420679</c:v>
                </c:pt>
                <c:pt idx="24">
                  <c:v>100.4904526127193</c:v>
                </c:pt>
                <c:pt idx="25">
                  <c:v>100.85503133476725</c:v>
                </c:pt>
                <c:pt idx="26">
                  <c:v>100.10819117207701</c:v>
                </c:pt>
                <c:pt idx="27">
                  <c:v>101.22581519301043</c:v>
                </c:pt>
                <c:pt idx="28">
                  <c:v>102.07254059100993</c:v>
                </c:pt>
                <c:pt idx="29">
                  <c:v>99.393977625022927</c:v>
                </c:pt>
                <c:pt idx="30">
                  <c:v>100.18974559749765</c:v>
                </c:pt>
                <c:pt idx="31">
                  <c:v>102.5480830538811</c:v>
                </c:pt>
                <c:pt idx="32">
                  <c:v>96.21143279976495</c:v>
                </c:pt>
                <c:pt idx="33">
                  <c:v>94.391184051028304</c:v>
                </c:pt>
                <c:pt idx="34">
                  <c:v>101.18147180533927</c:v>
                </c:pt>
                <c:pt idx="35">
                  <c:v>87.621889463444731</c:v>
                </c:pt>
                <c:pt idx="36">
                  <c:v>90.669304141116712</c:v>
                </c:pt>
                <c:pt idx="37">
                  <c:v>103.68240824000171</c:v>
                </c:pt>
                <c:pt idx="38">
                  <c:v>103.82501661524559</c:v>
                </c:pt>
                <c:pt idx="39">
                  <c:v>104.25270228295025</c:v>
                </c:pt>
                <c:pt idx="40">
                  <c:v>104.64451995812973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'Données graph 1 et 2'!$AA$8:$AA$9</c:f>
              <c:strCache>
                <c:ptCount val="1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2'!$AA$10:$AA$50</c:f>
              <c:numCache>
                <c:formatCode>#,##0.0</c:formatCode>
                <c:ptCount val="41"/>
                <c:pt idx="0">
                  <c:v>100</c:v>
                </c:pt>
                <c:pt idx="1">
                  <c:v>100.09237609651271</c:v>
                </c:pt>
                <c:pt idx="2">
                  <c:v>101.56486028488811</c:v>
                </c:pt>
                <c:pt idx="3">
                  <c:v>100.23494680371945</c:v>
                </c:pt>
                <c:pt idx="4">
                  <c:v>100.46764298229417</c:v>
                </c:pt>
                <c:pt idx="5">
                  <c:v>100.96984115999517</c:v>
                </c:pt>
                <c:pt idx="6">
                  <c:v>102.08971400087532</c:v>
                </c:pt>
                <c:pt idx="7">
                  <c:v>101.14772540990988</c:v>
                </c:pt>
                <c:pt idx="8">
                  <c:v>102.11594675466461</c:v>
                </c:pt>
                <c:pt idx="9">
                  <c:v>100.56389023933296</c:v>
                </c:pt>
                <c:pt idx="10">
                  <c:v>101.12519738635071</c:v>
                </c:pt>
                <c:pt idx="11">
                  <c:v>101.01608083794542</c:v>
                </c:pt>
                <c:pt idx="12">
                  <c:v>101.18403823134265</c:v>
                </c:pt>
                <c:pt idx="13">
                  <c:v>100.97860645687173</c:v>
                </c:pt>
                <c:pt idx="14">
                  <c:v>100.50542636147641</c:v>
                </c:pt>
                <c:pt idx="15">
                  <c:v>101.05035660571498</c:v>
                </c:pt>
                <c:pt idx="16">
                  <c:v>100.97790993180406</c:v>
                </c:pt>
                <c:pt idx="17">
                  <c:v>101.09160248172941</c:v>
                </c:pt>
                <c:pt idx="18">
                  <c:v>101.70405841141097</c:v>
                </c:pt>
                <c:pt idx="19">
                  <c:v>101.46582573928991</c:v>
                </c:pt>
                <c:pt idx="20">
                  <c:v>101.28205014026643</c:v>
                </c:pt>
                <c:pt idx="21">
                  <c:v>102.44169962395222</c:v>
                </c:pt>
                <c:pt idx="22">
                  <c:v>101.64792453869023</c:v>
                </c:pt>
                <c:pt idx="23">
                  <c:v>101.26871381529287</c:v>
                </c:pt>
                <c:pt idx="24">
                  <c:v>101.64964727446973</c:v>
                </c:pt>
                <c:pt idx="25">
                  <c:v>100.89100974161663</c:v>
                </c:pt>
                <c:pt idx="26">
                  <c:v>100.03332613580922</c:v>
                </c:pt>
                <c:pt idx="27">
                  <c:v>101.26673930668125</c:v>
                </c:pt>
                <c:pt idx="28">
                  <c:v>100.71188505459989</c:v>
                </c:pt>
                <c:pt idx="29">
                  <c:v>101.49403495780194</c:v>
                </c:pt>
                <c:pt idx="30">
                  <c:v>101.3019089945693</c:v>
                </c:pt>
                <c:pt idx="31">
                  <c:v>101.6350226787218</c:v>
                </c:pt>
                <c:pt idx="32">
                  <c:v>101.55207825539094</c:v>
                </c:pt>
                <c:pt idx="33">
                  <c:v>100.59985039987474</c:v>
                </c:pt>
                <c:pt idx="34">
                  <c:v>102.25355305455008</c:v>
                </c:pt>
                <c:pt idx="35">
                  <c:v>102.9517021012859</c:v>
                </c:pt>
                <c:pt idx="36">
                  <c:v>103.10994658164945</c:v>
                </c:pt>
                <c:pt idx="37">
                  <c:v>104.077912486527</c:v>
                </c:pt>
                <c:pt idx="38">
                  <c:v>103.91247313338037</c:v>
                </c:pt>
                <c:pt idx="39">
                  <c:v>103.82926648612138</c:v>
                </c:pt>
                <c:pt idx="40">
                  <c:v>103.85098924580085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07936"/>
        <c:axId val="10409472"/>
      </c:lineChart>
      <c:catAx>
        <c:axId val="1040793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0409472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0409472"/>
        <c:scaling>
          <c:orientation val="minMax"/>
          <c:max val="120"/>
          <c:min val="8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0407936"/>
        <c:crosses val="autoZero"/>
        <c:crossBetween val="midCat"/>
        <c:majorUnit val="5"/>
      </c:valAx>
      <c:spPr>
        <a:ln w="9525"/>
      </c:spPr>
    </c:plotArea>
    <c:legend>
      <c:legendPos val="r"/>
      <c:layout>
        <c:manualLayout>
          <c:xMode val="edge"/>
          <c:yMode val="edge"/>
          <c:x val="2.9829545454545456E-2"/>
          <c:y val="0.17980295566502474"/>
          <c:w val="0.95596590909090906"/>
          <c:h val="9.1133004926108319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47344874827E-2"/>
          <c:y val="0.23733121970976617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103241360471428E-3"/>
                  <c:y val="-2.2264374148798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2.87498989712385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2.8752162921074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graph4'!$AQ$49:$AU$49</c:f>
              <c:numCache>
                <c:formatCode>#,##0</c:formatCode>
                <c:ptCount val="5"/>
                <c:pt idx="0">
                  <c:v>110</c:v>
                </c:pt>
                <c:pt idx="1">
                  <c:v>70</c:v>
                </c:pt>
                <c:pt idx="2">
                  <c:v>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1.6664720890719555E-3"/>
                  <c:y val="-1.04106771678714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141164722590908E-5"/>
                  <c:y val="4.45966440182573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3555998109386513E-3"/>
                  <c:y val="2.4665949518117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993704753625093E-3"/>
                  <c:y val="-5.31048265134675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7993704753625093E-3"/>
                  <c:y val="-1.74548581863497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graph4'!$AW$49:$BA$49</c:f>
              <c:numCache>
                <c:formatCode>#,##0</c:formatCode>
                <c:ptCount val="5"/>
                <c:pt idx="0">
                  <c:v>30</c:v>
                </c:pt>
                <c:pt idx="1">
                  <c:v>20</c:v>
                </c:pt>
                <c:pt idx="2">
                  <c:v>0</c:v>
                </c:pt>
                <c:pt idx="3">
                  <c:v>20</c:v>
                </c:pt>
                <c:pt idx="4">
                  <c:v>-10</c:v>
                </c:pt>
              </c:numCache>
            </c:numRef>
          </c:val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4.8313805677056357E-5"/>
                  <c:y val="0.1431835879069234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600386737137761E-3"/>
                  <c:y val="5.91246779962935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8520594432662741E-3"/>
                  <c:y val="-5.944765416748884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4658425644344651E-3"/>
                  <c:y val="-9.1352749151951804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166871634327115E-5"/>
                  <c:y val="-3.69739348799884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graph4'!$AK$49:$AO$49</c:f>
              <c:numCache>
                <c:formatCode>#,##0</c:formatCode>
                <c:ptCount val="5"/>
                <c:pt idx="0">
                  <c:v>140</c:v>
                </c:pt>
                <c:pt idx="1">
                  <c:v>80</c:v>
                </c:pt>
                <c:pt idx="2">
                  <c:v>0</c:v>
                </c:pt>
                <c:pt idx="3">
                  <c:v>40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53472"/>
        <c:axId val="10955008"/>
      </c:barChart>
      <c:catAx>
        <c:axId val="10953472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10955008"/>
        <c:crosses val="autoZero"/>
        <c:auto val="1"/>
        <c:lblAlgn val="ctr"/>
        <c:lblOffset val="100"/>
        <c:noMultiLvlLbl val="0"/>
      </c:catAx>
      <c:valAx>
        <c:axId val="10955008"/>
        <c:scaling>
          <c:orientation val="minMax"/>
          <c:max val="150"/>
          <c:min val="-5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0953472"/>
        <c:crosses val="autoZero"/>
        <c:crossBetween val="between"/>
        <c:majorUnit val="5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6573786345136924"/>
          <c:y val="0.16097702113555648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Hautes-Alpes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90980672870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GRAPHIQUE_stocks_bénéf'!$Y$2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GRAPHIQUE_stocks_bénéf'!$W$3:$X$51</c:f>
              <c:multiLvlStrCache>
                <c:ptCount val="49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'Données GRAPHIQUE_stocks_bénéf'!$Y$3:$Y$51</c:f>
              <c:numCache>
                <c:formatCode>#,##0</c:formatCode>
                <c:ptCount val="49"/>
                <c:pt idx="0">
                  <c:v>173</c:v>
                </c:pt>
                <c:pt idx="1">
                  <c:v>365</c:v>
                </c:pt>
                <c:pt idx="2">
                  <c:v>497</c:v>
                </c:pt>
                <c:pt idx="3">
                  <c:v>526</c:v>
                </c:pt>
                <c:pt idx="4">
                  <c:v>500</c:v>
                </c:pt>
                <c:pt idx="5">
                  <c:v>455</c:v>
                </c:pt>
                <c:pt idx="6">
                  <c:v>398</c:v>
                </c:pt>
                <c:pt idx="7">
                  <c:v>502</c:v>
                </c:pt>
                <c:pt idx="8">
                  <c:v>650</c:v>
                </c:pt>
                <c:pt idx="9">
                  <c:v>640</c:v>
                </c:pt>
                <c:pt idx="10">
                  <c:v>564</c:v>
                </c:pt>
                <c:pt idx="11">
                  <c:v>479</c:v>
                </c:pt>
                <c:pt idx="12">
                  <c:v>456</c:v>
                </c:pt>
                <c:pt idx="13">
                  <c:v>484</c:v>
                </c:pt>
                <c:pt idx="14">
                  <c:v>466</c:v>
                </c:pt>
                <c:pt idx="15">
                  <c:v>563</c:v>
                </c:pt>
                <c:pt idx="16">
                  <c:v>584</c:v>
                </c:pt>
                <c:pt idx="17">
                  <c:v>599</c:v>
                </c:pt>
                <c:pt idx="18">
                  <c:v>501</c:v>
                </c:pt>
                <c:pt idx="19">
                  <c:v>432</c:v>
                </c:pt>
                <c:pt idx="20">
                  <c:v>453</c:v>
                </c:pt>
                <c:pt idx="21">
                  <c:v>465</c:v>
                </c:pt>
                <c:pt idx="22">
                  <c:v>484</c:v>
                </c:pt>
                <c:pt idx="23">
                  <c:v>484</c:v>
                </c:pt>
                <c:pt idx="24">
                  <c:v>500</c:v>
                </c:pt>
                <c:pt idx="25">
                  <c:v>516</c:v>
                </c:pt>
                <c:pt idx="26">
                  <c:v>523</c:v>
                </c:pt>
                <c:pt idx="27">
                  <c:v>486</c:v>
                </c:pt>
                <c:pt idx="28">
                  <c:v>459</c:v>
                </c:pt>
                <c:pt idx="29">
                  <c:v>453</c:v>
                </c:pt>
                <c:pt idx="30">
                  <c:v>373</c:v>
                </c:pt>
                <c:pt idx="31">
                  <c:v>312</c:v>
                </c:pt>
                <c:pt idx="32">
                  <c:v>261</c:v>
                </c:pt>
                <c:pt idx="33">
                  <c:v>177</c:v>
                </c:pt>
                <c:pt idx="34">
                  <c:v>159</c:v>
                </c:pt>
                <c:pt idx="35">
                  <c:v>232</c:v>
                </c:pt>
                <c:pt idx="36">
                  <c:v>243</c:v>
                </c:pt>
                <c:pt idx="37">
                  <c:v>256</c:v>
                </c:pt>
                <c:pt idx="38">
                  <c:v>224</c:v>
                </c:pt>
                <c:pt idx="39">
                  <c:v>192</c:v>
                </c:pt>
                <c:pt idx="40">
                  <c:v>131</c:v>
                </c:pt>
                <c:pt idx="41">
                  <c:v>104</c:v>
                </c:pt>
                <c:pt idx="42">
                  <c:v>105</c:v>
                </c:pt>
                <c:pt idx="43">
                  <c:v>111</c:v>
                </c:pt>
                <c:pt idx="44">
                  <c:v>129</c:v>
                </c:pt>
                <c:pt idx="45">
                  <c:v>138</c:v>
                </c:pt>
                <c:pt idx="46">
                  <c:v>163</c:v>
                </c:pt>
                <c:pt idx="47">
                  <c:v>177</c:v>
                </c:pt>
                <c:pt idx="48">
                  <c:v>196</c:v>
                </c:pt>
              </c:numCache>
            </c:numRef>
          </c:val>
        </c:ser>
        <c:ser>
          <c:idx val="3"/>
          <c:order val="1"/>
          <c:tx>
            <c:strRef>
              <c:f>'Données GRAPHIQUE_stocks_bénéf'!$AB$2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GRAPHIQUE_stocks_bénéf'!$W$3:$X$51</c:f>
              <c:multiLvlStrCache>
                <c:ptCount val="49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'Données GRAPHIQUE_stocks_bénéf'!$AB$3:$AB$51</c:f>
              <c:numCache>
                <c:formatCode>#,##0</c:formatCode>
                <c:ptCount val="49"/>
                <c:pt idx="0">
                  <c:v>58</c:v>
                </c:pt>
                <c:pt idx="1">
                  <c:v>117</c:v>
                </c:pt>
                <c:pt idx="2">
                  <c:v>107</c:v>
                </c:pt>
                <c:pt idx="3">
                  <c:v>80</c:v>
                </c:pt>
                <c:pt idx="4">
                  <c:v>74</c:v>
                </c:pt>
                <c:pt idx="5">
                  <c:v>62</c:v>
                </c:pt>
                <c:pt idx="6">
                  <c:v>55</c:v>
                </c:pt>
                <c:pt idx="7">
                  <c:v>68</c:v>
                </c:pt>
                <c:pt idx="8">
                  <c:v>92</c:v>
                </c:pt>
                <c:pt idx="9">
                  <c:v>92</c:v>
                </c:pt>
                <c:pt idx="10">
                  <c:v>75</c:v>
                </c:pt>
                <c:pt idx="11">
                  <c:v>65</c:v>
                </c:pt>
                <c:pt idx="12">
                  <c:v>46</c:v>
                </c:pt>
                <c:pt idx="13">
                  <c:v>46</c:v>
                </c:pt>
                <c:pt idx="14">
                  <c:v>42</c:v>
                </c:pt>
                <c:pt idx="15">
                  <c:v>52</c:v>
                </c:pt>
                <c:pt idx="16">
                  <c:v>59</c:v>
                </c:pt>
                <c:pt idx="17">
                  <c:v>49</c:v>
                </c:pt>
                <c:pt idx="18">
                  <c:v>39</c:v>
                </c:pt>
                <c:pt idx="19">
                  <c:v>42</c:v>
                </c:pt>
                <c:pt idx="20">
                  <c:v>50</c:v>
                </c:pt>
                <c:pt idx="21">
                  <c:v>69</c:v>
                </c:pt>
                <c:pt idx="22">
                  <c:v>94</c:v>
                </c:pt>
                <c:pt idx="23">
                  <c:v>111</c:v>
                </c:pt>
                <c:pt idx="24">
                  <c:v>132</c:v>
                </c:pt>
                <c:pt idx="25">
                  <c:v>107</c:v>
                </c:pt>
                <c:pt idx="26">
                  <c:v>70</c:v>
                </c:pt>
                <c:pt idx="27">
                  <c:v>42</c:v>
                </c:pt>
                <c:pt idx="28">
                  <c:v>30</c:v>
                </c:pt>
                <c:pt idx="29">
                  <c:v>32</c:v>
                </c:pt>
                <c:pt idx="30">
                  <c:v>29</c:v>
                </c:pt>
                <c:pt idx="31">
                  <c:v>20</c:v>
                </c:pt>
                <c:pt idx="32">
                  <c:v>11</c:v>
                </c:pt>
                <c:pt idx="33">
                  <c:v>3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</c:v>
                </c:pt>
                <c:pt idx="42">
                  <c:v>4</c:v>
                </c:pt>
                <c:pt idx="43">
                  <c:v>7</c:v>
                </c:pt>
                <c:pt idx="44">
                  <c:v>17</c:v>
                </c:pt>
                <c:pt idx="45">
                  <c:v>43</c:v>
                </c:pt>
                <c:pt idx="46">
                  <c:v>71</c:v>
                </c:pt>
                <c:pt idx="47">
                  <c:v>105</c:v>
                </c:pt>
                <c:pt idx="48">
                  <c:v>127</c:v>
                </c:pt>
              </c:numCache>
            </c:numRef>
          </c:val>
        </c:ser>
        <c:ser>
          <c:idx val="2"/>
          <c:order val="2"/>
          <c:tx>
            <c:strRef>
              <c:f>'Données GRAPHIQUE_stocks_bénéf'!$AE$2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GRAPHIQUE_stocks_bénéf'!$W$3:$X$51</c:f>
              <c:multiLvlStrCache>
                <c:ptCount val="49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'Données GRAPHIQUE_stocks_bénéf'!$AE$3:$AE$51</c:f>
              <c:numCache>
                <c:formatCode>General</c:formatCode>
                <c:ptCount val="4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34</c:v>
                </c:pt>
                <c:pt idx="13">
                  <c:v>81</c:v>
                </c:pt>
                <c:pt idx="14">
                  <c:v>143</c:v>
                </c:pt>
                <c:pt idx="15">
                  <c:v>197</c:v>
                </c:pt>
                <c:pt idx="16">
                  <c:v>236</c:v>
                </c:pt>
                <c:pt idx="17">
                  <c:v>255</c:v>
                </c:pt>
                <c:pt idx="18">
                  <c:v>270</c:v>
                </c:pt>
                <c:pt idx="19">
                  <c:v>287</c:v>
                </c:pt>
                <c:pt idx="20">
                  <c:v>305</c:v>
                </c:pt>
                <c:pt idx="21">
                  <c:v>316</c:v>
                </c:pt>
                <c:pt idx="22">
                  <c:v>310</c:v>
                </c:pt>
                <c:pt idx="23">
                  <c:v>321</c:v>
                </c:pt>
                <c:pt idx="24">
                  <c:v>324</c:v>
                </c:pt>
                <c:pt idx="25">
                  <c:v>322</c:v>
                </c:pt>
                <c:pt idx="26">
                  <c:v>302</c:v>
                </c:pt>
                <c:pt idx="27">
                  <c:v>296</c:v>
                </c:pt>
                <c:pt idx="28">
                  <c:v>277</c:v>
                </c:pt>
                <c:pt idx="29">
                  <c:v>269</c:v>
                </c:pt>
                <c:pt idx="30">
                  <c:v>226</c:v>
                </c:pt>
                <c:pt idx="31">
                  <c:v>193</c:v>
                </c:pt>
                <c:pt idx="32">
                  <c:v>167</c:v>
                </c:pt>
                <c:pt idx="33">
                  <c:v>136</c:v>
                </c:pt>
                <c:pt idx="34">
                  <c:v>112</c:v>
                </c:pt>
                <c:pt idx="35">
                  <c:v>89</c:v>
                </c:pt>
                <c:pt idx="36">
                  <c:v>64</c:v>
                </c:pt>
                <c:pt idx="37">
                  <c:v>51</c:v>
                </c:pt>
                <c:pt idx="38">
                  <c:v>30</c:v>
                </c:pt>
                <c:pt idx="39">
                  <c:v>19</c:v>
                </c:pt>
                <c:pt idx="40">
                  <c:v>10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</c:numCache>
            </c:numRef>
          </c:val>
        </c:ser>
        <c:ser>
          <c:idx val="0"/>
          <c:order val="3"/>
          <c:tx>
            <c:strRef>
              <c:f>'Données GRAPHIQUE_stocks_bénéf'!$AF$2</c:f>
              <c:strCache>
                <c:ptCount val="1"/>
                <c:pt idx="0">
                  <c:v>CDDI 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GRAPHIQUE_stocks_bénéf'!$W$3:$X$51</c:f>
              <c:multiLvlStrCache>
                <c:ptCount val="49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'Données GRAPHIQUE_stocks_bénéf'!$AF$3:$AF$51</c:f>
              <c:numCache>
                <c:formatCode>General</c:formatCode>
                <c:ptCount val="4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122</c:v>
                </c:pt>
                <c:pt idx="19">
                  <c:v>230</c:v>
                </c:pt>
                <c:pt idx="20">
                  <c:v>234</c:v>
                </c:pt>
                <c:pt idx="21">
                  <c:v>240</c:v>
                </c:pt>
                <c:pt idx="22">
                  <c:v>242</c:v>
                </c:pt>
                <c:pt idx="23">
                  <c:v>258</c:v>
                </c:pt>
                <c:pt idx="24">
                  <c:v>241</c:v>
                </c:pt>
                <c:pt idx="25">
                  <c:v>230</c:v>
                </c:pt>
                <c:pt idx="26">
                  <c:v>239</c:v>
                </c:pt>
                <c:pt idx="27">
                  <c:v>249</c:v>
                </c:pt>
                <c:pt idx="28">
                  <c:v>234</c:v>
                </c:pt>
                <c:pt idx="29">
                  <c:v>240</c:v>
                </c:pt>
                <c:pt idx="30">
                  <c:v>247</c:v>
                </c:pt>
                <c:pt idx="31">
                  <c:v>267</c:v>
                </c:pt>
                <c:pt idx="32">
                  <c:v>240</c:v>
                </c:pt>
                <c:pt idx="33">
                  <c:v>253</c:v>
                </c:pt>
                <c:pt idx="34">
                  <c:v>257</c:v>
                </c:pt>
                <c:pt idx="35">
                  <c:v>255</c:v>
                </c:pt>
                <c:pt idx="36">
                  <c:v>243</c:v>
                </c:pt>
                <c:pt idx="37">
                  <c:v>261</c:v>
                </c:pt>
                <c:pt idx="38">
                  <c:v>245</c:v>
                </c:pt>
                <c:pt idx="39">
                  <c:v>246</c:v>
                </c:pt>
                <c:pt idx="40">
                  <c:v>240</c:v>
                </c:pt>
                <c:pt idx="41">
                  <c:v>245</c:v>
                </c:pt>
                <c:pt idx="42">
                  <c:v>255</c:v>
                </c:pt>
                <c:pt idx="43">
                  <c:v>263</c:v>
                </c:pt>
                <c:pt idx="44">
                  <c:v>289</c:v>
                </c:pt>
                <c:pt idx="45">
                  <c:v>283</c:v>
                </c:pt>
                <c:pt idx="46">
                  <c:v>257</c:v>
                </c:pt>
                <c:pt idx="47">
                  <c:v>280</c:v>
                </c:pt>
                <c:pt idx="48">
                  <c:v>287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36928"/>
        <c:axId val="11042816"/>
      </c:areaChart>
      <c:catAx>
        <c:axId val="110369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1042816"/>
        <c:crossesAt val="0"/>
        <c:auto val="0"/>
        <c:lblAlgn val="ctr"/>
        <c:lblOffset val="100"/>
        <c:tickLblSkip val="4"/>
        <c:noMultiLvlLbl val="0"/>
      </c:catAx>
      <c:valAx>
        <c:axId val="11042816"/>
        <c:scaling>
          <c:orientation val="minMax"/>
          <c:max val="125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1036928"/>
        <c:crosses val="autoZero"/>
        <c:crossBetween val="between"/>
        <c:majorUnit val="250"/>
      </c:valAx>
    </c:plotArea>
    <c:legend>
      <c:legendPos val="t"/>
      <c:layout>
        <c:manualLayout>
          <c:xMode val="edge"/>
          <c:yMode val="edge"/>
          <c:x val="0.28245328850509999"/>
          <c:y val="0.11417179670722978"/>
          <c:w val="0.44314981775314344"/>
          <c:h val="2.9581006919589606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800" b="1" i="0" baseline="0">
                <a:effectLst/>
              </a:rPr>
              <a:t>Stock de bénéficiaires de contrats d'apprentissage dans les Hautes-Alpes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0" i="0" baseline="0">
                <a:effectLst/>
              </a:rPr>
              <a:t>(données brutes, en nombre)</a:t>
            </a:r>
            <a:endParaRPr lang="fr-FR" sz="1200" b="0">
              <a:effectLst/>
            </a:endParaRPr>
          </a:p>
        </c:rich>
      </c:tx>
      <c:layout>
        <c:manualLayout>
          <c:xMode val="edge"/>
          <c:yMode val="edge"/>
          <c:x val="0.10657705978451489"/>
          <c:y val="2.043604390071067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0"/>
          <c:order val="0"/>
          <c:tx>
            <c:v>Secteur privé</c:v>
          </c:tx>
          <c:spPr>
            <a:ln w="25400">
              <a:noFill/>
            </a:ln>
          </c:spPr>
          <c:cat>
            <c:multiLvlStrRef>
              <c:f>Feuil1!$A$2:$B$21</c:f>
              <c:multiLvlStrCache>
                <c:ptCount val="2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Feuil1!$J$2:$J$18</c:f>
              <c:numCache>
                <c:formatCode>#,##0</c:formatCode>
                <c:ptCount val="17"/>
                <c:pt idx="0">
                  <c:v>711</c:v>
                </c:pt>
                <c:pt idx="1">
                  <c:v>694</c:v>
                </c:pt>
                <c:pt idx="2">
                  <c:v>738</c:v>
                </c:pt>
                <c:pt idx="3">
                  <c:v>768</c:v>
                </c:pt>
                <c:pt idx="4">
                  <c:v>760</c:v>
                </c:pt>
                <c:pt idx="5">
                  <c:v>732</c:v>
                </c:pt>
                <c:pt idx="6">
                  <c:v>781</c:v>
                </c:pt>
                <c:pt idx="7">
                  <c:v>877</c:v>
                </c:pt>
                <c:pt idx="8">
                  <c:v>879</c:v>
                </c:pt>
                <c:pt idx="9">
                  <c:v>851</c:v>
                </c:pt>
                <c:pt idx="10">
                  <c:v>944</c:v>
                </c:pt>
                <c:pt idx="11">
                  <c:v>1077</c:v>
                </c:pt>
                <c:pt idx="12">
                  <c:v>1133</c:v>
                </c:pt>
                <c:pt idx="13">
                  <c:v>1114</c:v>
                </c:pt>
                <c:pt idx="14">
                  <c:v>1331</c:v>
                </c:pt>
                <c:pt idx="15">
                  <c:v>1461</c:v>
                </c:pt>
                <c:pt idx="16">
                  <c:v>1475</c:v>
                </c:pt>
              </c:numCache>
            </c:numRef>
          </c:val>
        </c:ser>
        <c:ser>
          <c:idx val="1"/>
          <c:order val="1"/>
          <c:tx>
            <c:v>Secteur public</c:v>
          </c:tx>
          <c:spPr>
            <a:ln w="25400">
              <a:noFill/>
            </a:ln>
          </c:spPr>
          <c:cat>
            <c:multiLvlStrRef>
              <c:f>Feuil1!$A$2:$B$21</c:f>
              <c:multiLvlStrCache>
                <c:ptCount val="2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Feuil1!$K$2:$K$18</c:f>
              <c:numCache>
                <c:formatCode>#,##0</c:formatCode>
                <c:ptCount val="17"/>
                <c:pt idx="0">
                  <c:v>32</c:v>
                </c:pt>
                <c:pt idx="1">
                  <c:v>32</c:v>
                </c:pt>
                <c:pt idx="2">
                  <c:v>26</c:v>
                </c:pt>
                <c:pt idx="3">
                  <c:v>19</c:v>
                </c:pt>
                <c:pt idx="4">
                  <c:v>19</c:v>
                </c:pt>
                <c:pt idx="5">
                  <c:v>17</c:v>
                </c:pt>
                <c:pt idx="6">
                  <c:v>23</c:v>
                </c:pt>
                <c:pt idx="7">
                  <c:v>23</c:v>
                </c:pt>
                <c:pt idx="8">
                  <c:v>23</c:v>
                </c:pt>
                <c:pt idx="9">
                  <c:v>21</c:v>
                </c:pt>
                <c:pt idx="10">
                  <c:v>22</c:v>
                </c:pt>
                <c:pt idx="11">
                  <c:v>28</c:v>
                </c:pt>
                <c:pt idx="12">
                  <c:v>30</c:v>
                </c:pt>
                <c:pt idx="13">
                  <c:v>29</c:v>
                </c:pt>
                <c:pt idx="14">
                  <c:v>38</c:v>
                </c:pt>
                <c:pt idx="15">
                  <c:v>36</c:v>
                </c:pt>
                <c:pt idx="16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96288"/>
        <c:axId val="11197824"/>
      </c:areaChart>
      <c:catAx>
        <c:axId val="1119628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1197824"/>
        <c:crossesAt val="100"/>
        <c:auto val="0"/>
        <c:lblAlgn val="ctr"/>
        <c:lblOffset val="100"/>
        <c:tickLblSkip val="4"/>
        <c:noMultiLvlLbl val="0"/>
      </c:catAx>
      <c:valAx>
        <c:axId val="11197824"/>
        <c:scaling>
          <c:orientation val="minMax"/>
          <c:max val="2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1196288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3796307237764992"/>
          <c:y val="0.11487178420863851"/>
          <c:w val="0.22755149049264906"/>
          <c:h val="4.6544435007132207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500" b="1" i="0" u="none" strike="noStrike" baseline="0">
                <a:effectLst/>
              </a:rPr>
              <a:t>Nombre de salariés en activité partielle depuis le début de la crise sanitaire </a:t>
            </a:r>
            <a:r>
              <a:rPr lang="en-US" sz="1500"/>
              <a:t/>
            </a:r>
            <a:br>
              <a:rPr lang="en-US" sz="1500"/>
            </a:br>
            <a:r>
              <a:rPr lang="en-US" sz="1500"/>
              <a:t>dans les </a:t>
            </a:r>
            <a:r>
              <a:rPr lang="en-US" sz="1500" baseline="0"/>
              <a:t>Hautes-Alpes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100" b="0" i="1" baseline="0">
                <a:effectLst/>
              </a:rPr>
              <a:t>(données brutes, en nombre)</a:t>
            </a:r>
            <a:endParaRPr lang="en-US" sz="1100" b="0" i="1"/>
          </a:p>
        </c:rich>
      </c:tx>
      <c:layout>
        <c:manualLayout>
          <c:xMode val="edge"/>
          <c:yMode val="edge"/>
          <c:x val="0.10012591209603953"/>
          <c:y val="2.492211022898905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'recap (2)'!$A$2:$A$26</c:f>
              <c:numCache>
                <c:formatCode>mmm\-yy</c:formatCode>
                <c:ptCount val="25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  <c:pt idx="13">
                  <c:v>44287</c:v>
                </c:pt>
                <c:pt idx="14">
                  <c:v>44317</c:v>
                </c:pt>
                <c:pt idx="15">
                  <c:v>44348</c:v>
                </c:pt>
                <c:pt idx="16">
                  <c:v>44378</c:v>
                </c:pt>
                <c:pt idx="17">
                  <c:v>44409</c:v>
                </c:pt>
                <c:pt idx="18">
                  <c:v>44440</c:v>
                </c:pt>
                <c:pt idx="19">
                  <c:v>44470</c:v>
                </c:pt>
                <c:pt idx="20">
                  <c:v>44501</c:v>
                </c:pt>
                <c:pt idx="21">
                  <c:v>44531</c:v>
                </c:pt>
                <c:pt idx="22">
                  <c:v>44562</c:v>
                </c:pt>
                <c:pt idx="23">
                  <c:v>44593</c:v>
                </c:pt>
                <c:pt idx="24">
                  <c:v>44621</c:v>
                </c:pt>
              </c:numCache>
            </c:numRef>
          </c:cat>
          <c:val>
            <c:numRef>
              <c:f>'recap (2)'!$D$2:$D$26</c:f>
              <c:numCache>
                <c:formatCode>#,##0</c:formatCode>
                <c:ptCount val="25"/>
                <c:pt idx="0">
                  <c:v>14425</c:v>
                </c:pt>
                <c:pt idx="1">
                  <c:v>15690</c:v>
                </c:pt>
                <c:pt idx="2">
                  <c:v>9590</c:v>
                </c:pt>
                <c:pt idx="3">
                  <c:v>3315</c:v>
                </c:pt>
                <c:pt idx="4">
                  <c:v>1440</c:v>
                </c:pt>
                <c:pt idx="5">
                  <c:v>730</c:v>
                </c:pt>
                <c:pt idx="6">
                  <c:v>895</c:v>
                </c:pt>
                <c:pt idx="7">
                  <c:v>1880</c:v>
                </c:pt>
                <c:pt idx="8">
                  <c:v>4570</c:v>
                </c:pt>
                <c:pt idx="9">
                  <c:v>6695</c:v>
                </c:pt>
                <c:pt idx="10">
                  <c:v>7170</c:v>
                </c:pt>
                <c:pt idx="11">
                  <c:v>6915</c:v>
                </c:pt>
                <c:pt idx="12">
                  <c:v>7125</c:v>
                </c:pt>
                <c:pt idx="13">
                  <c:v>6505</c:v>
                </c:pt>
                <c:pt idx="14">
                  <c:v>3555</c:v>
                </c:pt>
                <c:pt idx="15">
                  <c:v>1660</c:v>
                </c:pt>
                <c:pt idx="16">
                  <c:v>165</c:v>
                </c:pt>
                <c:pt idx="17">
                  <c:v>145</c:v>
                </c:pt>
                <c:pt idx="18">
                  <c:v>165</c:v>
                </c:pt>
                <c:pt idx="19">
                  <c:v>130</c:v>
                </c:pt>
                <c:pt idx="20" formatCode="General">
                  <c:v>105</c:v>
                </c:pt>
                <c:pt idx="21" formatCode="General">
                  <c:v>175</c:v>
                </c:pt>
                <c:pt idx="22" formatCode="General">
                  <c:v>215</c:v>
                </c:pt>
                <c:pt idx="23" formatCode="General">
                  <c:v>110</c:v>
                </c:pt>
                <c:pt idx="24" formatCode="General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40096"/>
        <c:axId val="10741632"/>
      </c:barChart>
      <c:dateAx>
        <c:axId val="107400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0741632"/>
        <c:crosses val="autoZero"/>
        <c:auto val="1"/>
        <c:lblOffset val="100"/>
        <c:baseTimeUnit val="months"/>
      </c:dateAx>
      <c:valAx>
        <c:axId val="10741632"/>
        <c:scaling>
          <c:orientation val="minMax"/>
          <c:max val="16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0740096"/>
        <c:crosses val="autoZero"/>
        <c:crossBetween val="between"/>
        <c:majorUnit val="200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Hautes-Alpes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4529840730136029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122613934621808E-2"/>
          <c:y val="0.18012020686763267"/>
          <c:w val="0.83764367816092744"/>
          <c:h val="0.53208591529609095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trim'!$B$121:$C$168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Données!$C$129:$C$169</c:f>
              <c:numCache>
                <c:formatCode>#,##0.0</c:formatCode>
                <c:ptCount val="41"/>
                <c:pt idx="0">
                  <c:v>10.6</c:v>
                </c:pt>
                <c:pt idx="1">
                  <c:v>10.8</c:v>
                </c:pt>
                <c:pt idx="2">
                  <c:v>10.8</c:v>
                </c:pt>
                <c:pt idx="3">
                  <c:v>11.2</c:v>
                </c:pt>
                <c:pt idx="4">
                  <c:v>11.4</c:v>
                </c:pt>
                <c:pt idx="5">
                  <c:v>11.5</c:v>
                </c:pt>
                <c:pt idx="6">
                  <c:v>11.3</c:v>
                </c:pt>
                <c:pt idx="7">
                  <c:v>11.2</c:v>
                </c:pt>
                <c:pt idx="8">
                  <c:v>11.2</c:v>
                </c:pt>
                <c:pt idx="9">
                  <c:v>11.2</c:v>
                </c:pt>
                <c:pt idx="10">
                  <c:v>11.4</c:v>
                </c:pt>
                <c:pt idx="11">
                  <c:v>11.6</c:v>
                </c:pt>
                <c:pt idx="12">
                  <c:v>11.4</c:v>
                </c:pt>
                <c:pt idx="13">
                  <c:v>11.7</c:v>
                </c:pt>
                <c:pt idx="14">
                  <c:v>11.5</c:v>
                </c:pt>
                <c:pt idx="15">
                  <c:v>11.4</c:v>
                </c:pt>
                <c:pt idx="16">
                  <c:v>11.4</c:v>
                </c:pt>
                <c:pt idx="17">
                  <c:v>11.2</c:v>
                </c:pt>
                <c:pt idx="18">
                  <c:v>11.1</c:v>
                </c:pt>
                <c:pt idx="19">
                  <c:v>11.4</c:v>
                </c:pt>
                <c:pt idx="20">
                  <c:v>10.9</c:v>
                </c:pt>
                <c:pt idx="21">
                  <c:v>10.8</c:v>
                </c:pt>
                <c:pt idx="22">
                  <c:v>10.8</c:v>
                </c:pt>
                <c:pt idx="23">
                  <c:v>10.3</c:v>
                </c:pt>
                <c:pt idx="24">
                  <c:v>10.6</c:v>
                </c:pt>
                <c:pt idx="25">
                  <c:v>10.4</c:v>
                </c:pt>
                <c:pt idx="26">
                  <c:v>10.3</c:v>
                </c:pt>
                <c:pt idx="27">
                  <c:v>10.1</c:v>
                </c:pt>
                <c:pt idx="28">
                  <c:v>10.1</c:v>
                </c:pt>
                <c:pt idx="29">
                  <c:v>9.6</c:v>
                </c:pt>
                <c:pt idx="30">
                  <c:v>9.5</c:v>
                </c:pt>
                <c:pt idx="31">
                  <c:v>9.3000000000000007</c:v>
                </c:pt>
                <c:pt idx="32">
                  <c:v>8.9</c:v>
                </c:pt>
                <c:pt idx="33">
                  <c:v>8.1999999999999993</c:v>
                </c:pt>
                <c:pt idx="34">
                  <c:v>10.199999999999999</c:v>
                </c:pt>
                <c:pt idx="35">
                  <c:v>9.1</c:v>
                </c:pt>
                <c:pt idx="36">
                  <c:v>9.1999999999999993</c:v>
                </c:pt>
                <c:pt idx="37">
                  <c:v>9.1</c:v>
                </c:pt>
                <c:pt idx="38">
                  <c:v>9</c:v>
                </c:pt>
                <c:pt idx="39">
                  <c:v>8.3000000000000007</c:v>
                </c:pt>
                <c:pt idx="40">
                  <c:v>8.1999999999999993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trim'!$B$121:$C$168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Données!$B$129:$B$169</c:f>
              <c:numCache>
                <c:formatCode>#,##0.0</c:formatCode>
                <c:ptCount val="41"/>
                <c:pt idx="0">
                  <c:v>9.1</c:v>
                </c:pt>
                <c:pt idx="1">
                  <c:v>9.4</c:v>
                </c:pt>
                <c:pt idx="2">
                  <c:v>9.4</c:v>
                </c:pt>
                <c:pt idx="3">
                  <c:v>9.8000000000000007</c:v>
                </c:pt>
                <c:pt idx="4">
                  <c:v>10</c:v>
                </c:pt>
                <c:pt idx="5">
                  <c:v>10.1</c:v>
                </c:pt>
                <c:pt idx="6">
                  <c:v>9.9</c:v>
                </c:pt>
                <c:pt idx="7">
                  <c:v>9.8000000000000007</c:v>
                </c:pt>
                <c:pt idx="8">
                  <c:v>9.8000000000000007</c:v>
                </c:pt>
                <c:pt idx="9">
                  <c:v>9.8000000000000007</c:v>
                </c:pt>
                <c:pt idx="10">
                  <c:v>9.9</c:v>
                </c:pt>
                <c:pt idx="11">
                  <c:v>10.1</c:v>
                </c:pt>
                <c:pt idx="12">
                  <c:v>10</c:v>
                </c:pt>
                <c:pt idx="13">
                  <c:v>10.199999999999999</c:v>
                </c:pt>
                <c:pt idx="14">
                  <c:v>10.1</c:v>
                </c:pt>
                <c:pt idx="15">
                  <c:v>9.9</c:v>
                </c:pt>
                <c:pt idx="16">
                  <c:v>9.9</c:v>
                </c:pt>
                <c:pt idx="17">
                  <c:v>9.6999999999999993</c:v>
                </c:pt>
                <c:pt idx="18">
                  <c:v>9.6</c:v>
                </c:pt>
                <c:pt idx="19">
                  <c:v>9.6999999999999993</c:v>
                </c:pt>
                <c:pt idx="20">
                  <c:v>9.3000000000000007</c:v>
                </c:pt>
                <c:pt idx="21">
                  <c:v>9.1999999999999993</c:v>
                </c:pt>
                <c:pt idx="22">
                  <c:v>9.1999999999999993</c:v>
                </c:pt>
                <c:pt idx="23">
                  <c:v>8.6999999999999993</c:v>
                </c:pt>
                <c:pt idx="24">
                  <c:v>8.9</c:v>
                </c:pt>
                <c:pt idx="25">
                  <c:v>8.8000000000000007</c:v>
                </c:pt>
                <c:pt idx="26">
                  <c:v>8.6</c:v>
                </c:pt>
                <c:pt idx="27">
                  <c:v>8.4</c:v>
                </c:pt>
                <c:pt idx="28">
                  <c:v>8.4</c:v>
                </c:pt>
                <c:pt idx="29">
                  <c:v>8.1999999999999993</c:v>
                </c:pt>
                <c:pt idx="30">
                  <c:v>8.1</c:v>
                </c:pt>
                <c:pt idx="31">
                  <c:v>7.9</c:v>
                </c:pt>
                <c:pt idx="32">
                  <c:v>7.6</c:v>
                </c:pt>
                <c:pt idx="33">
                  <c:v>7.1</c:v>
                </c:pt>
                <c:pt idx="34">
                  <c:v>8.8000000000000007</c:v>
                </c:pt>
                <c:pt idx="35">
                  <c:v>7.8</c:v>
                </c:pt>
                <c:pt idx="36">
                  <c:v>7.9</c:v>
                </c:pt>
                <c:pt idx="37">
                  <c:v>7.8</c:v>
                </c:pt>
                <c:pt idx="38">
                  <c:v>7.8</c:v>
                </c:pt>
                <c:pt idx="39">
                  <c:v>7.2</c:v>
                </c:pt>
                <c:pt idx="40">
                  <c:v>7.1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Données!$E$8</c:f>
              <c:strCache>
                <c:ptCount val="1"/>
                <c:pt idx="0">
                  <c:v>Hautes-Alpes</c:v>
                </c:pt>
              </c:strCache>
            </c:strRef>
          </c:tx>
          <c:marker>
            <c:symbol val="none"/>
          </c:marker>
          <c:cat>
            <c:multiLvlStrRef>
              <c:f>'dates trim'!$B$121:$C$168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Données!$E$129:$E$169</c:f>
              <c:numCache>
                <c:formatCode>#,##0.0</c:formatCode>
                <c:ptCount val="41"/>
                <c:pt idx="0">
                  <c:v>8.3000000000000007</c:v>
                </c:pt>
                <c:pt idx="1">
                  <c:v>8.5</c:v>
                </c:pt>
                <c:pt idx="2">
                  <c:v>8.6</c:v>
                </c:pt>
                <c:pt idx="3">
                  <c:v>8.9</c:v>
                </c:pt>
                <c:pt idx="4">
                  <c:v>9.1</c:v>
                </c:pt>
                <c:pt idx="5">
                  <c:v>9.4</c:v>
                </c:pt>
                <c:pt idx="6">
                  <c:v>9.3000000000000007</c:v>
                </c:pt>
                <c:pt idx="7">
                  <c:v>9.1</c:v>
                </c:pt>
                <c:pt idx="8">
                  <c:v>9</c:v>
                </c:pt>
                <c:pt idx="9">
                  <c:v>9.1999999999999993</c:v>
                </c:pt>
                <c:pt idx="10">
                  <c:v>9.3000000000000007</c:v>
                </c:pt>
                <c:pt idx="11">
                  <c:v>9.3000000000000007</c:v>
                </c:pt>
                <c:pt idx="12">
                  <c:v>9.3000000000000007</c:v>
                </c:pt>
                <c:pt idx="13">
                  <c:v>9.6</c:v>
                </c:pt>
                <c:pt idx="14">
                  <c:v>9.5</c:v>
                </c:pt>
                <c:pt idx="15">
                  <c:v>9.4</c:v>
                </c:pt>
                <c:pt idx="16">
                  <c:v>9.4</c:v>
                </c:pt>
                <c:pt idx="17">
                  <c:v>9.1999999999999993</c:v>
                </c:pt>
                <c:pt idx="18">
                  <c:v>9.1999999999999993</c:v>
                </c:pt>
                <c:pt idx="19">
                  <c:v>9.3000000000000007</c:v>
                </c:pt>
                <c:pt idx="20">
                  <c:v>8.9</c:v>
                </c:pt>
                <c:pt idx="21">
                  <c:v>8.6999999999999993</c:v>
                </c:pt>
                <c:pt idx="22">
                  <c:v>8.8000000000000007</c:v>
                </c:pt>
                <c:pt idx="23">
                  <c:v>8.4</c:v>
                </c:pt>
                <c:pt idx="24">
                  <c:v>8.6</c:v>
                </c:pt>
                <c:pt idx="25">
                  <c:v>8.5</c:v>
                </c:pt>
                <c:pt idx="26">
                  <c:v>8.5</c:v>
                </c:pt>
                <c:pt idx="27">
                  <c:v>8.3000000000000007</c:v>
                </c:pt>
                <c:pt idx="28">
                  <c:v>8.1999999999999993</c:v>
                </c:pt>
                <c:pt idx="29">
                  <c:v>8</c:v>
                </c:pt>
                <c:pt idx="30">
                  <c:v>7.9</c:v>
                </c:pt>
                <c:pt idx="31">
                  <c:v>7.8</c:v>
                </c:pt>
                <c:pt idx="32">
                  <c:v>7.4</c:v>
                </c:pt>
                <c:pt idx="33">
                  <c:v>7</c:v>
                </c:pt>
                <c:pt idx="34">
                  <c:v>8.5</c:v>
                </c:pt>
                <c:pt idx="35">
                  <c:v>7.7</c:v>
                </c:pt>
                <c:pt idx="36">
                  <c:v>9.5</c:v>
                </c:pt>
                <c:pt idx="37">
                  <c:v>7.9</c:v>
                </c:pt>
                <c:pt idx="38">
                  <c:v>7.3</c:v>
                </c:pt>
                <c:pt idx="39">
                  <c:v>6.8</c:v>
                </c:pt>
                <c:pt idx="40">
                  <c:v>6.9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96896"/>
        <c:axId val="10898432"/>
      </c:lineChart>
      <c:catAx>
        <c:axId val="1089689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089843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0898432"/>
        <c:scaling>
          <c:orientation val="minMax"/>
          <c:max val="12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0896896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9033792650918639E-2"/>
          <c:y val="9.0518574477083349E-2"/>
          <c:w val="0.83776515151515152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3993631077805415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8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1.87793427230046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609657947686116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1.3413816230717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7246663173035446E-1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7246663173035446E-1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8340210912425492E-3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graphiques_trim'!$G$24:$G$34</c:f>
              <c:strCache>
                <c:ptCount val="11"/>
                <c:pt idx="0">
                  <c:v>Ariege</c:v>
                </c:pt>
                <c:pt idx="1">
                  <c:v>Territoire de Belfort</c:v>
                </c:pt>
                <c:pt idx="2">
                  <c:v>Alpes de Haute Provence</c:v>
                </c:pt>
                <c:pt idx="3">
                  <c:v>Paca</c:v>
                </c:pt>
                <c:pt idx="4">
                  <c:v>Meuse</c:v>
                </c:pt>
                <c:pt idx="5">
                  <c:v>France métro.</c:v>
                </c:pt>
                <c:pt idx="6">
                  <c:v>Creuse</c:v>
                </c:pt>
                <c:pt idx="7">
                  <c:v>Hautes Alpes</c:v>
                </c:pt>
                <c:pt idx="8">
                  <c:v>Haute Marne</c:v>
                </c:pt>
                <c:pt idx="9">
                  <c:v>Lozere</c:v>
                </c:pt>
                <c:pt idx="10">
                  <c:v>Cantal</c:v>
                </c:pt>
              </c:strCache>
            </c:strRef>
          </c:cat>
          <c:val>
            <c:numRef>
              <c:f>'données graphiques_trim'!$H$24:$H$34</c:f>
              <c:numCache>
                <c:formatCode>#,##0.0</c:formatCode>
                <c:ptCount val="11"/>
                <c:pt idx="0">
                  <c:v>9.1999999999999993</c:v>
                </c:pt>
                <c:pt idx="1">
                  <c:v>8.1999999999999993</c:v>
                </c:pt>
                <c:pt idx="2">
                  <c:v>8.1999999999999993</c:v>
                </c:pt>
                <c:pt idx="3">
                  <c:v>8.1999999999999993</c:v>
                </c:pt>
                <c:pt idx="4">
                  <c:v>7.2</c:v>
                </c:pt>
                <c:pt idx="5">
                  <c:v>7.1</c:v>
                </c:pt>
                <c:pt idx="6">
                  <c:v>7</c:v>
                </c:pt>
                <c:pt idx="7">
                  <c:v>6.9</c:v>
                </c:pt>
                <c:pt idx="8">
                  <c:v>6.1</c:v>
                </c:pt>
                <c:pt idx="9">
                  <c:v>4.5999999999999996</c:v>
                </c:pt>
                <c:pt idx="10">
                  <c:v>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42496"/>
        <c:axId val="11248768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xVal>
            <c:strRef>
              <c:f>'données graphiques_trim'!$G$24:$G$34</c:f>
              <c:strCache>
                <c:ptCount val="11"/>
                <c:pt idx="0">
                  <c:v>Ariege</c:v>
                </c:pt>
                <c:pt idx="1">
                  <c:v>Territoire de Belfort</c:v>
                </c:pt>
                <c:pt idx="2">
                  <c:v>Alpes de Haute Provence</c:v>
                </c:pt>
                <c:pt idx="3">
                  <c:v>Paca</c:v>
                </c:pt>
                <c:pt idx="4">
                  <c:v>Meuse</c:v>
                </c:pt>
                <c:pt idx="5">
                  <c:v>France métro.</c:v>
                </c:pt>
                <c:pt idx="6">
                  <c:v>Creuse</c:v>
                </c:pt>
                <c:pt idx="7">
                  <c:v>Hautes Alpes</c:v>
                </c:pt>
                <c:pt idx="8">
                  <c:v>Haute Marne</c:v>
                </c:pt>
                <c:pt idx="9">
                  <c:v>Lozere</c:v>
                </c:pt>
                <c:pt idx="10">
                  <c:v>Cantal</c:v>
                </c:pt>
              </c:strCache>
            </c:strRef>
          </c:xVal>
          <c:yVal>
            <c:numRef>
              <c:f>'données graphiques_trim'!$J$24:$J$34</c:f>
              <c:numCache>
                <c:formatCode>#,##0.0</c:formatCode>
                <c:ptCount val="11"/>
                <c:pt idx="0">
                  <c:v>0</c:v>
                </c:pt>
                <c:pt idx="1">
                  <c:v>-0.30000000000000071</c:v>
                </c:pt>
                <c:pt idx="2">
                  <c:v>0</c:v>
                </c:pt>
                <c:pt idx="3">
                  <c:v>-0.10000000000000142</c:v>
                </c:pt>
                <c:pt idx="4">
                  <c:v>-0.20000000000000018</c:v>
                </c:pt>
                <c:pt idx="5">
                  <c:v>-0.10000000000000053</c:v>
                </c:pt>
                <c:pt idx="6">
                  <c:v>9.9999999999999645E-2</c:v>
                </c:pt>
                <c:pt idx="7">
                  <c:v>0.10000000000000053</c:v>
                </c:pt>
                <c:pt idx="8">
                  <c:v>-0.20000000000000018</c:v>
                </c:pt>
                <c:pt idx="9">
                  <c:v>-0.10000000000000053</c:v>
                </c:pt>
                <c:pt idx="10">
                  <c:v>-0.10000000000000009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50304"/>
        <c:axId val="11260288"/>
      </c:scatterChart>
      <c:catAx>
        <c:axId val="11242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1248768"/>
        <c:crosses val="autoZero"/>
        <c:auto val="1"/>
        <c:lblAlgn val="ctr"/>
        <c:lblOffset val="100"/>
        <c:noMultiLvlLbl val="0"/>
      </c:catAx>
      <c:valAx>
        <c:axId val="11248768"/>
        <c:scaling>
          <c:orientation val="minMax"/>
          <c:max val="1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1242496"/>
        <c:crosses val="autoZero"/>
        <c:crossBetween val="between"/>
        <c:majorUnit val="2"/>
      </c:valAx>
      <c:valAx>
        <c:axId val="11250304"/>
        <c:scaling>
          <c:orientation val="minMax"/>
        </c:scaling>
        <c:delete val="1"/>
        <c:axPos val="b"/>
        <c:majorTickMark val="out"/>
        <c:minorTickMark val="none"/>
        <c:tickLblPos val="nextTo"/>
        <c:crossAx val="11260288"/>
        <c:crosses val="autoZero"/>
        <c:crossBetween val="midCat"/>
      </c:valAx>
      <c:valAx>
        <c:axId val="11260288"/>
        <c:scaling>
          <c:orientation val="minMax"/>
          <c:max val="0.1"/>
          <c:min val="-0.30000000000000004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11250304"/>
        <c:crosses val="max"/>
        <c:crossBetween val="midCat"/>
        <c:majorUnit val="0.1"/>
      </c:valAx>
    </c:plotArea>
    <c:legend>
      <c:legendPos val="t"/>
      <c:layout>
        <c:manualLayout>
          <c:xMode val="edge"/>
          <c:yMode val="edge"/>
          <c:x val="4.4497972829049735E-2"/>
          <c:y val="0.10731052984574112"/>
          <c:w val="0.89999992779444526"/>
          <c:h val="5.1765712384543486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0.87469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17" y="3324225"/>
          <a:ext cx="672059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0.01951</cdr:x>
      <cdr:y>0.88767</cdr:y>
    </cdr:from>
    <cdr:to>
      <cdr:x>0.99352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1124" y="3487421"/>
          <a:ext cx="6546165" cy="4413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 pour le dernier trimestre et révisées pour les trimestres précédents,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0.24155</cdr:y>
    </cdr:from>
    <cdr:to>
      <cdr:x>0.95431</cdr:x>
      <cdr:y>0.24155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59" y="1152673"/>
          <a:ext cx="172106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0.92936</cdr:x>
      <cdr:y>0.16434</cdr:y>
    </cdr:from>
    <cdr:to>
      <cdr:x>0.93063</cdr:x>
      <cdr:y>0.73719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975475" y="784225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0.17432</cdr:y>
    </cdr:from>
    <cdr:to>
      <cdr:x>1</cdr:x>
      <cdr:y>0.22976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886575" y="831850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0.41544</cdr:x>
      <cdr:y>0.15937</cdr:y>
    </cdr:from>
    <cdr:to>
      <cdr:x>0.7537</cdr:x>
      <cdr:y>0.32238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3118174" y="759203"/>
          <a:ext cx="2538878" cy="7765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13 100 demandeurs d’emploi catégories A,B,C en moyenne </a:t>
          </a:r>
        </a:p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au T1 2022</a:t>
          </a:r>
        </a:p>
        <a:p xmlns:a="http://schemas.openxmlformats.org/drawingml/2006/main">
          <a:pPr algn="ctr"/>
          <a:endParaRPr lang="fr-FR" sz="1400" b="1" dirty="0" smtClean="0">
            <a:solidFill>
              <a:srgbClr val="FF0000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0.90156</cdr:x>
      <cdr:y>0.27297</cdr:y>
    </cdr:from>
    <cdr:to>
      <cdr:x>0.90266</cdr:x>
      <cdr:y>0.78067</cdr:y>
    </cdr:to>
    <cdr:cxnSp macro="">
      <cdr:nvCxnSpPr>
        <cdr:cNvPr id="4" name="Connecteur droit 3"/>
        <cdr:cNvCxnSpPr/>
      </cdr:nvCxnSpPr>
      <cdr:spPr>
        <a:xfrm xmlns:a="http://schemas.openxmlformats.org/drawingml/2006/main" flipH="1">
          <a:off x="6766827" y="1300371"/>
          <a:ext cx="8257" cy="241855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0.90504</cdr:x>
      <cdr:y>0.27648</cdr:y>
    </cdr:from>
    <cdr:to>
      <cdr:x>0.9685</cdr:x>
      <cdr:y>0.27648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792924" y="1317079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0.89642</cdr:x>
      <cdr:y>0.21494</cdr:y>
    </cdr:from>
    <cdr:to>
      <cdr:x>0.98863</cdr:x>
      <cdr:y>0.27366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28279" y="1023939"/>
          <a:ext cx="692101" cy="2797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0.01559</cdr:x>
      <cdr:y>0.00998</cdr:y>
    </cdr:from>
    <cdr:to>
      <cdr:x>0.97456</cdr:x>
      <cdr:y>0.19851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17018" y="47625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2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0.90377</cdr:x>
      <cdr:y>0.24672</cdr:y>
    </cdr:from>
    <cdr:to>
      <cdr:x>0.96447</cdr:x>
      <cdr:y>0.24689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783418" y="1175298"/>
          <a:ext cx="455596" cy="80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0.89361</cdr:x>
      <cdr:y>0.18936</cdr:y>
    </cdr:from>
    <cdr:to>
      <cdr:x>0.98202</cdr:x>
      <cdr:y>0.24808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707199" y="902073"/>
          <a:ext cx="663579" cy="2797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0.90242</cdr:x>
      <cdr:y>0.23696</cdr:y>
    </cdr:from>
    <cdr:to>
      <cdr:x>0.90377</cdr:x>
      <cdr:y>0.7598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773282" y="1128822"/>
          <a:ext cx="10133" cy="2490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0.02701</cdr:x>
      <cdr:y>0</cdr:y>
    </cdr:from>
    <cdr:to>
      <cdr:x>0.98598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02758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0.90243</cdr:x>
      <cdr:y>0.27379</cdr:y>
    </cdr:from>
    <cdr:to>
      <cdr:x>0.90266</cdr:x>
      <cdr:y>0.77545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773356" y="1304272"/>
          <a:ext cx="1727" cy="2389779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0.91099</cdr:x>
      <cdr:y>0.27596</cdr:y>
    </cdr:from>
    <cdr:to>
      <cdr:x>0.97445</cdr:x>
      <cdr:y>0.27596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37642" y="1314619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0.89819</cdr:x>
      <cdr:y>0.22164</cdr:y>
    </cdr:from>
    <cdr:to>
      <cdr:x>0.99801</cdr:x>
      <cdr:y>0.28036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41560" y="1055825"/>
          <a:ext cx="749219" cy="2797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</cdr:x>
      <cdr:y>0.82116</cdr:y>
    </cdr:from>
    <cdr:to>
      <cdr:x>0.97866</cdr:x>
      <cdr:y>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105157"/>
          <a:ext cx="6115050" cy="676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/>
            <a:t>* Pour le RSA et la PA, la notion de bénéficiaires renvoie à celle de foyer et non d’individu. Pour l’AAH et l’ASS, elle renvoie à l’individu qui perçoit l’allocation.</a:t>
          </a:r>
        </a:p>
        <a:p xmlns:a="http://schemas.openxmlformats.org/drawingml/2006/main">
          <a:r>
            <a:rPr lang="fr-FR" sz="1000" b="1" i="0"/>
            <a:t>Note : </a:t>
          </a:r>
          <a:r>
            <a:rPr lang="fr-FR" sz="1000" i="0"/>
            <a:t>données provisoires</a:t>
          </a:r>
        </a:p>
        <a:p xmlns:a="http://schemas.openxmlformats.org/drawingml/2006/main">
          <a:r>
            <a:rPr lang="fr-FR" sz="1000" b="1" i="1"/>
            <a:t>Sources : </a:t>
          </a:r>
          <a:r>
            <a:rPr lang="fr-FR" sz="1000"/>
            <a:t>Cnaf, Allstat FR6 et FR2 ; MSA ;  Pôle emploi, FNA - </a:t>
          </a:r>
          <a:r>
            <a:rPr lang="fr-FR" sz="1000" b="1" i="1"/>
            <a:t>Traitements : </a:t>
          </a:r>
          <a:r>
            <a:rPr lang="fr-FR" sz="1000"/>
            <a:t>Drees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0.01889</cdr:x>
      <cdr:y>0</cdr:y>
    </cdr:from>
    <cdr:to>
      <cdr:x>0.97786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3000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Hautes-Alpes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CVS, 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 pour le dernier trimestre et révisées pour les trimestres précédents,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0.01232</cdr:y>
    </cdr:from>
    <cdr:to>
      <cdr:x>0.97914</cdr:x>
      <cdr:y>0.16674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1911" y="57281"/>
          <a:ext cx="6653689" cy="7179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Hautes-Alpes 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2012)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0.8741</cdr:y>
    </cdr:from>
    <cdr:to>
      <cdr:x>0.9796</cdr:x>
      <cdr:y>0.99326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703320"/>
          <a:ext cx="6497977" cy="5048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 pour le dernier trimestre et révisées pour les trimestres précédents,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0.08581</cdr:x>
      <cdr:y>0</cdr:y>
    </cdr:from>
    <cdr:to>
      <cdr:x>0.91891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90579" y="0"/>
          <a:ext cx="5734031" cy="7777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Hautes-Alpes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T4 2021 et le T1 2022)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 pour le dernier trimestre et révisées pour les trimestres précédents,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0.24689</cdr:y>
    </cdr:from>
    <cdr:to>
      <cdr:x>0.26781</cdr:x>
      <cdr:y>0.74539</cdr:y>
    </cdr:to>
    <cdr:cxnSp macro="">
      <cdr:nvCxnSpPr>
        <cdr:cNvPr id="5" name="Connecteur droit 4"/>
        <cdr:cNvCxnSpPr/>
      </cdr:nvCxnSpPr>
      <cdr:spPr>
        <a:xfrm xmlns:a="http://schemas.openxmlformats.org/drawingml/2006/main" flipV="1">
          <a:off x="1843273" y="1090507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0.8702</cdr:y>
    </cdr:from>
    <cdr:to>
      <cdr:x>1</cdr:x>
      <cdr:y>0.93838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0" y="5470525"/>
          <a:ext cx="94583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0" i="0" baseline="0">
              <a:effectLst/>
              <a:latin typeface="+mn-lt"/>
              <a:ea typeface="+mn-ea"/>
              <a:cs typeface="+mn-cs"/>
            </a:rPr>
            <a:t>* M</a:t>
          </a:r>
          <a:r>
            <a:rPr lang="fr-FR" sz="90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90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>
            <a:effectLst/>
          </a:endParaRPr>
        </a:p>
        <a:p xmlns:a="http://schemas.openxmlformats.org/drawingml/2006/main">
          <a:r>
            <a:rPr lang="fr-FR" sz="900" b="1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>
            <a:effectLst/>
          </a:endParaRPr>
        </a:p>
        <a:p xmlns:a="http://schemas.openxmlformats.org/drawingml/2006/main">
          <a:r>
            <a:rPr lang="fr-FR" sz="900" b="1" i="1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>
              <a:effectLst/>
              <a:latin typeface="+mn-lt"/>
              <a:ea typeface="+mn-ea"/>
              <a:cs typeface="+mn-cs"/>
            </a:rPr>
            <a:t>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0.8518</cdr:y>
    </cdr:from>
    <cdr:to>
      <cdr:x>1</cdr:x>
      <cdr:y>0.95491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5243542"/>
          <a:ext cx="11227254" cy="634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1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1100" b="1" i="1" baseline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1100" b="1" i="1" baseline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: 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0.93392</cdr:x>
      <cdr:y>0.69688</cdr:y>
    </cdr:from>
    <cdr:to>
      <cdr:x>1</cdr:x>
      <cdr:y>0.75482</cdr:y>
    </cdr:to>
    <cdr:sp macro="" textlink="">
      <cdr:nvSpPr>
        <cdr:cNvPr id="2" name="ZoneTexte 9"/>
        <cdr:cNvSpPr txBox="1"/>
      </cdr:nvSpPr>
      <cdr:spPr>
        <a:xfrm xmlns:a="http://schemas.openxmlformats.org/drawingml/2006/main">
          <a:off x="8244435" y="3503255"/>
          <a:ext cx="583370" cy="291250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b="1" dirty="0" smtClean="0"/>
            <a:t>40</a:t>
          </a:r>
          <a:endParaRPr lang="fr-FR" sz="1100" b="1" dirty="0"/>
        </a:p>
      </cdr:txBody>
    </cdr:sp>
  </cdr:relSizeAnchor>
  <cdr:relSizeAnchor xmlns:cdr="http://schemas.openxmlformats.org/drawingml/2006/chartDrawing">
    <cdr:from>
      <cdr:x>0.96014</cdr:x>
      <cdr:y>0.77467</cdr:y>
    </cdr:from>
    <cdr:to>
      <cdr:x>0.97582</cdr:x>
      <cdr:y>0.86655</cdr:y>
    </cdr:to>
    <cdr:sp macro="" textlink="">
      <cdr:nvSpPr>
        <cdr:cNvPr id="3" name="Flèche vers le bas 2"/>
        <cdr:cNvSpPr/>
      </cdr:nvSpPr>
      <cdr:spPr>
        <a:xfrm xmlns:a="http://schemas.openxmlformats.org/drawingml/2006/main">
          <a:off x="8475945" y="3894274"/>
          <a:ext cx="138427" cy="461913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0.04451</cdr:x>
      <cdr:y>0.84911</cdr:y>
    </cdr:from>
    <cdr:to>
      <cdr:x>0.92757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8450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localisés (régional et départementaux)</a:t>
          </a:r>
          <a:endParaRPr lang="fr-FR">
            <a:effectLst/>
          </a:endParaRPr>
        </a:p>
        <a:p xmlns:a="http://schemas.openxmlformats.org/drawingml/2006/main">
          <a:pPr algn="l" rtl="0">
            <a:defRPr sz="1000"/>
          </a:pPr>
          <a:endParaRPr lang="fr-FR" sz="10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0.83501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Hautes-Alpes, les critères retenus sont le nombre total d'emplois (salariés et non salariés) du département, ainsi que le poids du secteur du tertiaire non marchand dans l'emploi total 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0.0892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T1 2022</a:t>
          </a:r>
          <a:endParaRPr lang="fr-FR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Edition juillet 2022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Les éclairages conjoncturels départementaux - Hautes-Alpes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Edition juillet 2022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ireccte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16139" y="1163765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  <a:endParaRPr lang="fr-FR" sz="2800" b="1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88611" y="6520993"/>
            <a:ext cx="506946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71392" y="6092268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64642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132134"/>
            <a:ext cx="1674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 smtClean="0"/>
              <a:t>Crédit photo : @</a:t>
            </a:r>
            <a:r>
              <a:rPr lang="fr-FR" sz="1000" i="1" dirty="0" err="1" smtClean="0"/>
              <a:t>Shutterstock</a:t>
            </a:r>
            <a:endParaRPr lang="fr-FR" sz="1000" i="1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8" y="4418221"/>
            <a:ext cx="2698887" cy="156164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02" y="4284998"/>
            <a:ext cx="2553925" cy="180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2228" y="1917818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fr-FR" sz="5000" b="1" baseline="30000" dirty="0" smtClean="0">
                <a:ln/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 trimestre 2022</a:t>
            </a:r>
            <a:endParaRPr lang="fr-FR" sz="5000" b="1" dirty="0">
              <a:ln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dans les Hautes-Alpes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4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6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697" y="104189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Le taux de chômage se maintient à un bas </a:t>
            </a:r>
            <a:r>
              <a:rPr lang="fr-FR" sz="2800" b="1" dirty="0" smtClean="0">
                <a:solidFill>
                  <a:srgbClr val="4F81BD">
                    <a:lumMod val="75000"/>
                  </a:srgbClr>
                </a:solidFill>
              </a:rPr>
              <a:t>niveau début 2022…</a:t>
            </a:r>
            <a:endParaRPr lang="fr-FR" sz="2800" dirty="0">
              <a:solidFill>
                <a:srgbClr val="4F81BD">
                  <a:lumMod val="75000"/>
                </a:srgb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74817" y="3952541"/>
            <a:ext cx="1652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7,1 % (-0,1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754830" y="4420039"/>
            <a:ext cx="157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6,9 % (+0,1 pt)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74818" y="3533381"/>
            <a:ext cx="16527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8,2 % (-0,1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5682082"/>
              </p:ext>
            </p:extLst>
          </p:nvPr>
        </p:nvGraphicFramePr>
        <p:xfrm>
          <a:off x="125699" y="1346200"/>
          <a:ext cx="8256301" cy="4762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571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7419" y="-13511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… alors qu’il recule légèrement dans la plupart des autres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91806" y="91146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26832" y="6568767"/>
            <a:ext cx="5297917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223099"/>
              </p:ext>
            </p:extLst>
          </p:nvPr>
        </p:nvGraphicFramePr>
        <p:xfrm>
          <a:off x="428626" y="1062037"/>
          <a:ext cx="7991474" cy="5348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4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3350" y="0"/>
            <a:ext cx="9010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Le </a:t>
            </a:r>
            <a:r>
              <a:rPr lang="fr-FR" sz="2800" b="1" dirty="0" smtClean="0">
                <a:solidFill>
                  <a:srgbClr val="4F81BD">
                    <a:lumMod val="75000"/>
                  </a:srgbClr>
                </a:solidFill>
              </a:rPr>
              <a:t>repli trimestriel </a:t>
            </a:r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de la demande d’emploi </a:t>
            </a:r>
            <a:r>
              <a:rPr lang="fr-FR" sz="2800" b="1" dirty="0" smtClean="0">
                <a:solidFill>
                  <a:srgbClr val="4F81BD">
                    <a:lumMod val="75000"/>
                  </a:srgbClr>
                </a:solidFill>
              </a:rPr>
              <a:t>se poursuit début 2022, mais devrait nettement ralentir au 2</a:t>
            </a:r>
            <a:r>
              <a:rPr lang="fr-FR" sz="2800" b="1" baseline="30000" dirty="0" smtClean="0">
                <a:solidFill>
                  <a:srgbClr val="4F81BD">
                    <a:lumMod val="75000"/>
                  </a:srgbClr>
                </a:solidFill>
              </a:rPr>
              <a:t>e</a:t>
            </a:r>
            <a:r>
              <a:rPr lang="fr-FR" sz="2800" b="1" dirty="0" smtClean="0">
                <a:solidFill>
                  <a:srgbClr val="4F81BD">
                    <a:lumMod val="75000"/>
                  </a:srgbClr>
                </a:solidFill>
              </a:rPr>
              <a:t> trimestre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33350" y="934741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26832" y="6568767"/>
            <a:ext cx="5297917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7129"/>
          <a:ext cx="7505700" cy="476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330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7" y="0"/>
            <a:ext cx="899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La baisse est beaucoup plus rapide pour les hommes…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02135" y="6568767"/>
            <a:ext cx="495591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7129"/>
          <a:ext cx="7505700" cy="476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201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5" y="0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… et pour les jeunes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02135" y="6568767"/>
            <a:ext cx="495591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819150" y="1047129"/>
          <a:ext cx="7505700" cy="476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24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3698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 smtClean="0">
                <a:solidFill>
                  <a:schemeClr val="accent1">
                    <a:lumMod val="75000"/>
                  </a:schemeClr>
                </a:solidFill>
              </a:rPr>
              <a:t>Pour le 3</a:t>
            </a:r>
            <a:r>
              <a:rPr lang="fr-FR" sz="2700" b="1" baseline="30000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700" b="1" dirty="0" smtClean="0">
                <a:solidFill>
                  <a:schemeClr val="accent1">
                    <a:lumMod val="75000"/>
                  </a:schemeClr>
                </a:solidFill>
              </a:rPr>
              <a:t> trimestre consécutif, le repli est </a:t>
            </a:r>
            <a:r>
              <a:rPr lang="fr-FR" sz="2700" b="1" dirty="0">
                <a:solidFill>
                  <a:schemeClr val="accent1">
                    <a:lumMod val="75000"/>
                  </a:schemeClr>
                </a:solidFill>
              </a:rPr>
              <a:t>plus </a:t>
            </a:r>
            <a:r>
              <a:rPr lang="fr-FR" sz="2700" b="1" dirty="0" smtClean="0">
                <a:solidFill>
                  <a:schemeClr val="accent1">
                    <a:lumMod val="75000"/>
                  </a:schemeClr>
                </a:solidFill>
              </a:rPr>
              <a:t>marqué </a:t>
            </a:r>
            <a:r>
              <a:rPr lang="fr-FR" sz="2700" b="1" dirty="0">
                <a:solidFill>
                  <a:schemeClr val="accent1">
                    <a:lumMod val="75000"/>
                  </a:schemeClr>
                </a:solidFill>
              </a:rPr>
              <a:t>chez les demandeurs d’emploi de longue durée</a:t>
            </a:r>
            <a:endParaRPr lang="fr-FR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489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4880946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819150" y="1047129"/>
          <a:ext cx="7505700" cy="476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525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5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</a:t>
            </a:r>
            <a:r>
              <a:rPr lang="fr-FR" sz="2800" b="1" dirty="0" smtClean="0">
                <a:solidFill>
                  <a:srgbClr val="376092"/>
                </a:solidFill>
              </a:rPr>
              <a:t>de foyers </a:t>
            </a:r>
            <a:r>
              <a:rPr lang="fr-FR" sz="2800" b="1" dirty="0">
                <a:solidFill>
                  <a:srgbClr val="376092"/>
                </a:solidFill>
              </a:rPr>
              <a:t>bénéficiaires du RSA </a:t>
            </a:r>
            <a:r>
              <a:rPr lang="fr-FR" sz="2800" b="1" dirty="0" smtClean="0">
                <a:solidFill>
                  <a:srgbClr val="376092"/>
                </a:solidFill>
              </a:rPr>
              <a:t>continue de reculer </a:t>
            </a:r>
            <a:r>
              <a:rPr lang="fr-FR" sz="2800" b="1" dirty="0">
                <a:solidFill>
                  <a:srgbClr val="376092"/>
                </a:solidFill>
              </a:rPr>
              <a:t>en rythme </a:t>
            </a:r>
            <a:r>
              <a:rPr lang="fr-FR" sz="2800" b="1" dirty="0" smtClean="0">
                <a:solidFill>
                  <a:srgbClr val="376092"/>
                </a:solidFill>
              </a:rPr>
              <a:t>annuel… 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69720" y="100399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 smtClean="0"/>
              <a:t>Les éclairages conjoncturels départementaux </a:t>
            </a:r>
            <a:r>
              <a:rPr lang="fr-FR" smtClean="0"/>
              <a:t>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0164"/>
            <a:ext cx="9115269" cy="337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5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 smtClean="0"/>
              <a:t>Les éclairages conjoncturels départementaux </a:t>
            </a:r>
            <a:r>
              <a:rPr lang="fr-FR" smtClean="0"/>
              <a:t>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46855" y="241578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… mais demeure au-dessus de son niveau d’avant-crise</a:t>
            </a:r>
            <a:endParaRPr lang="fr-FR" sz="2800" dirty="0">
              <a:solidFill>
                <a:srgbClr val="376092"/>
              </a:solidFill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0060358"/>
              </p:ext>
            </p:extLst>
          </p:nvPr>
        </p:nvGraphicFramePr>
        <p:xfrm>
          <a:off x="542925" y="1114425"/>
          <a:ext cx="8001000" cy="488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804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 smtClean="0"/>
              <a:t>Dreets</a:t>
            </a:r>
            <a:r>
              <a:rPr lang="fr-FR" sz="2000" dirty="0" smtClean="0"/>
              <a:t> Provence-Alpes-Côte d’Azur:</a:t>
            </a:r>
          </a:p>
          <a:p>
            <a:pPr algn="ctr">
              <a:defRPr/>
            </a:pPr>
            <a:r>
              <a:rPr lang="fr-FR" dirty="0">
                <a:hlinkClick r:id="rId3"/>
              </a:rPr>
              <a:t/>
            </a: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sz="2000" dirty="0" smtClean="0"/>
          </a:p>
          <a:p>
            <a:pPr algn="ctr">
              <a:defRPr/>
            </a:pPr>
            <a:r>
              <a:rPr lang="fr-FR" sz="2000" dirty="0" smtClean="0"/>
              <a:t>Retrouvez </a:t>
            </a:r>
            <a:r>
              <a:rPr lang="fr-FR" sz="2000" dirty="0"/>
              <a:t>tous nos indicateurs </a:t>
            </a:r>
            <a:r>
              <a:rPr lang="fr-FR" sz="2000" dirty="0" smtClean="0"/>
              <a:t>dans le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Tableau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bord des indicateurs clés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 smtClean="0"/>
              <a:t>en </a:t>
            </a:r>
            <a:r>
              <a:rPr lang="fr-FR" sz="2000" dirty="0"/>
              <a:t>téléchargement sur le site de la </a:t>
            </a:r>
            <a:r>
              <a:rPr lang="fr-FR" sz="2000" dirty="0" err="1" smtClean="0"/>
              <a:t>Dreets</a:t>
            </a:r>
            <a:r>
              <a:rPr lang="fr-FR" sz="2000" dirty="0" smtClean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marL="0" lvl="1" algn="ctr">
              <a:defRPr/>
            </a:pPr>
            <a:r>
              <a:rPr lang="fr-FR" sz="2000" dirty="0">
                <a:hlinkClick r:id="rId4"/>
              </a:rPr>
              <a:t>https://paca.dreets.gouv.fr/Les-indicateurs-cles-de-la-Direccte-Paca</a:t>
            </a:r>
            <a:endParaRPr lang="fr-FR" sz="2000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27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79501" y="996379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52297" y="5882"/>
            <a:ext cx="8991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Depuis trois trimestres, la croissance de l’emploi salarié progresse faiblement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56562" y="99637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91471" y="6568767"/>
            <a:ext cx="4889583" cy="365125"/>
          </a:xfrm>
        </p:spPr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7560275" y="2021032"/>
            <a:ext cx="1313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T1 2022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560275" y="2281725"/>
            <a:ext cx="89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+0,3 %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560275" y="2697476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+0,3 %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596851" y="3103162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+0,3 %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8669902"/>
              </p:ext>
            </p:extLst>
          </p:nvPr>
        </p:nvGraphicFramePr>
        <p:xfrm>
          <a:off x="579501" y="1257301"/>
          <a:ext cx="7511408" cy="4817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73001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Une croissance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principalement portée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par l’emploi hors 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8" y="6568767"/>
            <a:ext cx="4833321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752832" y="2955367"/>
            <a:ext cx="14361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+30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r>
              <a:rPr lang="fr-FR" b="1" dirty="0" smtClean="0">
                <a:solidFill>
                  <a:srgbClr val="00B0F0"/>
                </a:solidFill>
              </a:rPr>
              <a:t>+110</a:t>
            </a:r>
          </a:p>
          <a:p>
            <a:pPr algn="ctr"/>
            <a:r>
              <a:rPr lang="fr-FR" b="1" dirty="0" smtClean="0">
                <a:solidFill>
                  <a:srgbClr val="00B0F0"/>
                </a:solidFill>
              </a:rPr>
              <a:t>emplois </a:t>
            </a:r>
            <a:r>
              <a:rPr lang="fr-FR" b="1" dirty="0">
                <a:solidFill>
                  <a:srgbClr val="00B0F0"/>
                </a:solidFill>
              </a:rPr>
              <a:t>hors intérim</a:t>
            </a:r>
          </a:p>
          <a:p>
            <a:pPr algn="ctr"/>
            <a:endParaRPr lang="fr-F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97820" y="2182100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T1 2022 :</a:t>
            </a:r>
            <a:endParaRPr lang="fr-FR" b="1" dirty="0"/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503762"/>
              </p:ext>
            </p:extLst>
          </p:nvPr>
        </p:nvGraphicFramePr>
        <p:xfrm>
          <a:off x="456487" y="1375409"/>
          <a:ext cx="7556895" cy="4823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20233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10056" y="250297"/>
            <a:ext cx="882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L’industrie demeure dynamique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043231"/>
              </p:ext>
            </p:extLst>
          </p:nvPr>
        </p:nvGraphicFramePr>
        <p:xfrm>
          <a:off x="456488" y="1104264"/>
          <a:ext cx="7938212" cy="5094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645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03088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13644" y="194048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La construction marque le pas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1130618" y="1220470"/>
          <a:ext cx="6882764" cy="4417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5128596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46646" y="192493"/>
            <a:ext cx="8939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Le tertiaire marchand très dynamique sur un an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03" y="1905000"/>
            <a:ext cx="8269537" cy="363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6141" y="8883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133600" y="6568767"/>
            <a:ext cx="51625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66428" y="212757"/>
            <a:ext cx="88175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recours aux contrats aidés ne cesse de croître</a:t>
            </a:r>
            <a:endParaRPr lang="fr-FR" sz="2800" b="1" dirty="0">
              <a:solidFill>
                <a:srgbClr val="376092"/>
              </a:solidFill>
            </a:endParaRP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067007"/>
              </p:ext>
            </p:extLst>
          </p:nvPr>
        </p:nvGraphicFramePr>
        <p:xfrm>
          <a:off x="221961" y="1050164"/>
          <a:ext cx="8685877" cy="5518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8378499" y="2613386"/>
            <a:ext cx="583370" cy="22174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 smtClean="0"/>
              <a:t>61</a:t>
            </a:r>
            <a:r>
              <a:rPr lang="fr-FR" b="1" dirty="0" smtClean="0"/>
              <a:t>0</a:t>
            </a:r>
            <a:endParaRPr lang="fr-FR" sz="1100" b="1" dirty="0"/>
          </a:p>
        </p:txBody>
      </p:sp>
      <p:sp>
        <p:nvSpPr>
          <p:cNvPr id="14" name="Flèche vers le bas 13"/>
          <p:cNvSpPr/>
          <p:nvPr/>
        </p:nvSpPr>
        <p:spPr>
          <a:xfrm>
            <a:off x="8600971" y="2919442"/>
            <a:ext cx="138427" cy="46191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79941" y="73869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133600" y="6568767"/>
            <a:ext cx="51625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79941" y="46970"/>
            <a:ext cx="8528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croissance ralentie de l’apprentissage</a:t>
            </a:r>
            <a:endParaRPr lang="fr-FR" sz="2800" b="1" dirty="0">
              <a:solidFill>
                <a:srgbClr val="376092"/>
              </a:solidFill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697012"/>
              </p:ext>
            </p:extLst>
          </p:nvPr>
        </p:nvGraphicFramePr>
        <p:xfrm>
          <a:off x="79940" y="850900"/>
          <a:ext cx="8949759" cy="5656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8316958" y="1795105"/>
            <a:ext cx="583370" cy="22174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 smtClean="0"/>
              <a:t>1 500</a:t>
            </a:r>
            <a:endParaRPr lang="fr-FR" sz="1100" b="1" dirty="0"/>
          </a:p>
        </p:txBody>
      </p:sp>
      <p:sp>
        <p:nvSpPr>
          <p:cNvPr id="11" name="Flèche vers le bas 10"/>
          <p:cNvSpPr/>
          <p:nvPr/>
        </p:nvSpPr>
        <p:spPr>
          <a:xfrm>
            <a:off x="8524666" y="2062299"/>
            <a:ext cx="138427" cy="46191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60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20474" y="91987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 smtClean="0"/>
              <a:t>Les éclairages conjoncturels départementaux </a:t>
            </a:r>
            <a:r>
              <a:rPr lang="fr-FR" smtClean="0"/>
              <a:t>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0578976"/>
              </p:ext>
            </p:extLst>
          </p:nvPr>
        </p:nvGraphicFramePr>
        <p:xfrm>
          <a:off x="120474" y="1091820"/>
          <a:ext cx="8827805" cy="5027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81" y="6118850"/>
            <a:ext cx="33051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0474" y="243959"/>
            <a:ext cx="7135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Toujours</a:t>
            </a:r>
            <a:r>
              <a:rPr lang="fr-FR" dirty="0"/>
              <a:t>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moins de salariés en activité partielle </a:t>
            </a:r>
          </a:p>
        </p:txBody>
      </p:sp>
    </p:spTree>
    <p:extLst>
      <p:ext uri="{BB962C8B-B14F-4D97-AF65-F5344CB8AC3E}">
        <p14:creationId xmlns:p14="http://schemas.microsoft.com/office/powerpoint/2010/main" val="418888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ab994d58-9349-46a1-8cee-b96a64c5dc7e"/>
    <ds:schemaRef ds:uri="http://purl.org/dc/terms/"/>
    <ds:schemaRef ds:uri="http://schemas.openxmlformats.org/package/2006/metadata/core-properties"/>
    <ds:schemaRef ds:uri="2ff91c20-40e6-4ab5-a5ac-9b5646c6652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8039</TotalTime>
  <Words>1538</Words>
  <Application>Microsoft Office PowerPoint</Application>
  <PresentationFormat>Affichage à l'écran (4:3)</PresentationFormat>
  <Paragraphs>281</Paragraphs>
  <Slides>18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DANGELO Virginie (DR-PACA)</cp:lastModifiedBy>
  <cp:revision>761</cp:revision>
  <cp:lastPrinted>2018-10-09T12:30:48Z</cp:lastPrinted>
  <dcterms:created xsi:type="dcterms:W3CDTF">2018-05-30T13:27:07Z</dcterms:created>
  <dcterms:modified xsi:type="dcterms:W3CDTF">2022-07-07T12:40:39Z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