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1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12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drawings/drawing13.xml" ContentType="application/vnd.openxmlformats-officedocument.drawingml.chartshape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4"/>
  </p:notesMasterIdLst>
  <p:sldIdLst>
    <p:sldId id="300" r:id="rId6"/>
    <p:sldId id="299" r:id="rId7"/>
    <p:sldId id="264" r:id="rId8"/>
    <p:sldId id="290" r:id="rId9"/>
    <p:sldId id="292" r:id="rId10"/>
    <p:sldId id="293" r:id="rId11"/>
    <p:sldId id="261" r:id="rId12"/>
    <p:sldId id="315" r:id="rId13"/>
    <p:sldId id="313" r:id="rId14"/>
    <p:sldId id="306" r:id="rId15"/>
    <p:sldId id="302" r:id="rId16"/>
    <p:sldId id="307" r:id="rId17"/>
    <p:sldId id="308" r:id="rId18"/>
    <p:sldId id="309" r:id="rId19"/>
    <p:sldId id="310" r:id="rId20"/>
    <p:sldId id="312" r:id="rId21"/>
    <p:sldId id="314" r:id="rId22"/>
    <p:sldId id="311" r:id="rId23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UVIAC Mathieu (DR-PACA)" initials="S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306" autoAdjust="0"/>
  </p:normalViewPr>
  <p:slideViewPr>
    <p:cSldViewPr snapToGrid="0" snapToObjects="1">
      <p:cViewPr>
        <p:scale>
          <a:sx n="66" d="100"/>
          <a:sy n="66" d="100"/>
        </p:scale>
        <p:origin x="-151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RO-SVC01-20131\USERS\Cab-SESE\10%20-%20Notes%20de%20conjoncture\01%20-%20Notes\2021\2021-T2\01%20-%20Fichiers%20de%20travail\DEFM-Ch&#244;mage\2021_T2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RO-SVC01-20131\USERS\Cab-SESE\10%20-%20Notes%20de%20conjoncture\01%20-%20Notes\2021\2021-T2\01%20-%20Fichiers%20de%20travail\DEFM-Ch&#244;mage\2021_T2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RO-SVC01-20131\USERS\Cab-SESE\10%20-%20Notes%20de%20conjoncture\01%20-%20Notes\2021\2021-T2\01%20-%20Fichiers%20de%20travail\DEFM-Ch&#244;mage\2021_T2_Demandeurs%20d'emploi_ABC_note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RO-SVC01-20131\USERS\Cab-SESE\10%20-%20Notes%20de%20conjoncture\01%20-%20Notes\2021\2021-T2\01%20-%20Fichiers%20de%20travail\DEFM-Ch&#244;mage\2021_T2_Demandeurs%20d'emploi_ABC_note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PRO-SVC01-20131\USERS\Cab-SESE\10%20-%20Notes%20de%20conjoncture\01%20-%20Notes\2021\2021-T2\01%20-%20Fichiers%20de%20travail\Indicateurs%20sociaux\2021-T2%20-%20Indicateurs%20sociaux_V5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RO-SVC01-20131\USERS\Cab-SESE\10%20-%20Notes%20de%20conjoncture\01%20-%20Notes\2021\2021-T2\01%20-%20Fichiers%20de%20travail\Politiques%20emploi\2021_T2_Politiques%20de%20l'emploi_not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RO-SVC01-20131\USERS\Cab-SESE\10%20-%20Notes%20de%20conjoncture\01%20-%20Notes\2021\2021-T2\01%20-%20Fichiers%20de%20travail\Politiques%20emploi\2021_T2_Politiques%20de%20l'emploi_note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-SVC01-20131\USERS\Cab-SESE\10%20-%20Notes%20de%20conjoncture\01%20-%20Notes\2021\2021-T2\01%20-%20Fichiers%20de%20travail\Activit&#233;%20partielle\Figures%20AP%20pour%20diapos%20d&#233;partementaux%20note%20de%20conj%201T2021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RO-SVC01-20131\USERS\Cab-SESE\10%20-%20Tableau%20de%20bord%20conjoncturel\01%20-%20Indicateurs\Taux%20de%20ch&#244;mage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RO-SVC01-20131\USERS\Cab-SESE\10%20-%20Notes%20de%20conjoncture\01%20-%20Notes\2021\2021-T2\01%20-%20Fichiers%20de%20travail\DEFM-Ch&#244;mage\Tx%20ch&#244;mage%20-%20d&#233;p%20comparables\T201_&#233;clairages_d&#233;p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dans les Hautes-Alpes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00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 trimestre 2011)</a:t>
            </a:r>
          </a:p>
        </c:rich>
      </c:tx>
      <c:layout>
        <c:manualLayout>
          <c:xMode val="edge"/>
          <c:yMode val="edge"/>
          <c:x val="0.16103077760173418"/>
          <c:y val="2.425660102653646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1016253281900454"/>
          <c:w val="0.83764367816092966"/>
          <c:h val="0.5440574696441344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2'!$E$10:$E$51</c:f>
              <c:numCache>
                <c:formatCode>#,##0.0</c:formatCode>
                <c:ptCount val="42"/>
                <c:pt idx="0">
                  <c:v>100</c:v>
                </c:pt>
                <c:pt idx="1">
                  <c:v>100.05670953523058</c:v>
                </c:pt>
                <c:pt idx="2">
                  <c:v>99.88330161444074</c:v>
                </c:pt>
                <c:pt idx="3">
                  <c:v>100.20586183227773</c:v>
                </c:pt>
                <c:pt idx="4">
                  <c:v>100.31402269059888</c:v>
                </c:pt>
                <c:pt idx="5">
                  <c:v>100.19110491433638</c:v>
                </c:pt>
                <c:pt idx="6">
                  <c:v>99.987617758508975</c:v>
                </c:pt>
                <c:pt idx="7">
                  <c:v>100.10250686677273</c:v>
                </c:pt>
                <c:pt idx="8">
                  <c:v>100.09690941513981</c:v>
                </c:pt>
                <c:pt idx="9">
                  <c:v>100.1749910384234</c:v>
                </c:pt>
                <c:pt idx="10">
                  <c:v>100.37078876574495</c:v>
                </c:pt>
                <c:pt idx="11">
                  <c:v>100.64636431381462</c:v>
                </c:pt>
                <c:pt idx="12">
                  <c:v>100.80071828308633</c:v>
                </c:pt>
                <c:pt idx="13">
                  <c:v>100.69284012434257</c:v>
                </c:pt>
                <c:pt idx="14">
                  <c:v>100.77250486525972</c:v>
                </c:pt>
                <c:pt idx="15">
                  <c:v>100.94489506757085</c:v>
                </c:pt>
                <c:pt idx="16">
                  <c:v>100.91238461616747</c:v>
                </c:pt>
                <c:pt idx="17">
                  <c:v>101.28175988402532</c:v>
                </c:pt>
                <c:pt idx="18">
                  <c:v>101.14154089362468</c:v>
                </c:pt>
                <c:pt idx="19">
                  <c:v>101.63422971715342</c:v>
                </c:pt>
                <c:pt idx="20">
                  <c:v>102.00795855850356</c:v>
                </c:pt>
                <c:pt idx="21">
                  <c:v>102.44569058418172</c:v>
                </c:pt>
                <c:pt idx="22">
                  <c:v>102.56939991926102</c:v>
                </c:pt>
                <c:pt idx="23">
                  <c:v>102.733365674165</c:v>
                </c:pt>
                <c:pt idx="24">
                  <c:v>103.1082253138248</c:v>
                </c:pt>
                <c:pt idx="25">
                  <c:v>103.37520679474088</c:v>
                </c:pt>
                <c:pt idx="26">
                  <c:v>103.77980642994535</c:v>
                </c:pt>
                <c:pt idx="27">
                  <c:v>104.13679945631218</c:v>
                </c:pt>
                <c:pt idx="28">
                  <c:v>104.69388724357735</c:v>
                </c:pt>
                <c:pt idx="29">
                  <c:v>104.66386454845527</c:v>
                </c:pt>
                <c:pt idx="30">
                  <c:v>104.79057049905522</c:v>
                </c:pt>
                <c:pt idx="31">
                  <c:v>104.96426111942247</c:v>
                </c:pt>
                <c:pt idx="32">
                  <c:v>105.3672210970779</c:v>
                </c:pt>
                <c:pt idx="33">
                  <c:v>105.6202937587849</c:v>
                </c:pt>
                <c:pt idx="34">
                  <c:v>105.98910362748791</c:v>
                </c:pt>
                <c:pt idx="35">
                  <c:v>106.2877474610751</c:v>
                </c:pt>
                <c:pt idx="36">
                  <c:v>104.17519005892591</c:v>
                </c:pt>
                <c:pt idx="37">
                  <c:v>102.80878992142081</c:v>
                </c:pt>
                <c:pt idx="38">
                  <c:v>104.99501883344584</c:v>
                </c:pt>
                <c:pt idx="39">
                  <c:v>105.3248727003803</c:v>
                </c:pt>
                <c:pt idx="40">
                  <c:v>105.8348061981317</c:v>
                </c:pt>
                <c:pt idx="41">
                  <c:v>107.64006915962463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2'!$C$10:$C$51</c:f>
              <c:numCache>
                <c:formatCode>#,##0.0</c:formatCode>
                <c:ptCount val="42"/>
                <c:pt idx="0">
                  <c:v>100</c:v>
                </c:pt>
                <c:pt idx="1">
                  <c:v>100.10373752887961</c:v>
                </c:pt>
                <c:pt idx="2">
                  <c:v>100.02979477287732</c:v>
                </c:pt>
                <c:pt idx="3">
                  <c:v>100.08827416102383</c:v>
                </c:pt>
                <c:pt idx="4">
                  <c:v>100.11140361635682</c:v>
                </c:pt>
                <c:pt idx="5">
                  <c:v>100.06431436884171</c:v>
                </c:pt>
                <c:pt idx="6">
                  <c:v>99.925638954808221</c:v>
                </c:pt>
                <c:pt idx="7">
                  <c:v>99.815960637316735</c:v>
                </c:pt>
                <c:pt idx="8">
                  <c:v>99.819552945750914</c:v>
                </c:pt>
                <c:pt idx="9">
                  <c:v>99.70122022953241</c:v>
                </c:pt>
                <c:pt idx="10">
                  <c:v>99.873892843299188</c:v>
                </c:pt>
                <c:pt idx="11">
                  <c:v>100.13911294869091</c:v>
                </c:pt>
                <c:pt idx="12">
                  <c:v>100.16604927592212</c:v>
                </c:pt>
                <c:pt idx="13">
                  <c:v>100.20433136732805</c:v>
                </c:pt>
                <c:pt idx="14">
                  <c:v>100.07476002768576</c:v>
                </c:pt>
                <c:pt idx="15">
                  <c:v>100.16768200575102</c:v>
                </c:pt>
                <c:pt idx="16">
                  <c:v>100.10320895033477</c:v>
                </c:pt>
                <c:pt idx="17">
                  <c:v>100.34348741175521</c:v>
                </c:pt>
                <c:pt idx="18">
                  <c:v>100.40650697371699</c:v>
                </c:pt>
                <c:pt idx="19">
                  <c:v>100.59105683352212</c:v>
                </c:pt>
                <c:pt idx="20">
                  <c:v>100.76634818973676</c:v>
                </c:pt>
                <c:pt idx="21">
                  <c:v>101.02333764913539</c:v>
                </c:pt>
                <c:pt idx="22">
                  <c:v>101.3131729758088</c:v>
                </c:pt>
                <c:pt idx="23">
                  <c:v>101.42281766210095</c:v>
                </c:pt>
                <c:pt idx="24">
                  <c:v>101.8247890011389</c:v>
                </c:pt>
                <c:pt idx="25">
                  <c:v>102.13986550070273</c:v>
                </c:pt>
                <c:pt idx="26">
                  <c:v>102.43754424299347</c:v>
                </c:pt>
                <c:pt idx="27">
                  <c:v>102.83485528367315</c:v>
                </c:pt>
                <c:pt idx="28">
                  <c:v>102.96985462178579</c:v>
                </c:pt>
                <c:pt idx="29">
                  <c:v>103.02397578954421</c:v>
                </c:pt>
                <c:pt idx="30">
                  <c:v>103.19130117939621</c:v>
                </c:pt>
                <c:pt idx="31">
                  <c:v>103.49300242258828</c:v>
                </c:pt>
                <c:pt idx="32">
                  <c:v>103.88346423522626</c:v>
                </c:pt>
                <c:pt idx="33">
                  <c:v>104.07237684217776</c:v>
                </c:pt>
                <c:pt idx="34">
                  <c:v>104.26481328366863</c:v>
                </c:pt>
                <c:pt idx="35">
                  <c:v>104.61026201502486</c:v>
                </c:pt>
                <c:pt idx="36">
                  <c:v>102.57537575665239</c:v>
                </c:pt>
                <c:pt idx="37">
                  <c:v>101.73496596973833</c:v>
                </c:pt>
                <c:pt idx="38">
                  <c:v>103.46652986649801</c:v>
                </c:pt>
                <c:pt idx="39">
                  <c:v>103.3770159117642</c:v>
                </c:pt>
                <c:pt idx="40">
                  <c:v>103.97342591666229</c:v>
                </c:pt>
                <c:pt idx="41">
                  <c:v>105.15727159363118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2'!$H$8:$H$9</c:f>
              <c:strCache>
                <c:ptCount val="1"/>
                <c:pt idx="0">
                  <c:v>Hautes-Alpes</c:v>
                </c:pt>
              </c:strCache>
            </c:strRef>
          </c:tx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2'!$H$10:$H$51</c:f>
              <c:numCache>
                <c:formatCode>#,##0.0</c:formatCode>
                <c:ptCount val="42"/>
                <c:pt idx="0">
                  <c:v>100</c:v>
                </c:pt>
                <c:pt idx="1">
                  <c:v>100.49155464688933</c:v>
                </c:pt>
                <c:pt idx="2">
                  <c:v>98.976849277953505</c:v>
                </c:pt>
                <c:pt idx="3">
                  <c:v>100.21058606788354</c:v>
                </c:pt>
                <c:pt idx="4">
                  <c:v>100.02380119961849</c:v>
                </c:pt>
                <c:pt idx="5">
                  <c:v>99.269084233858962</c:v>
                </c:pt>
                <c:pt idx="6">
                  <c:v>98.406366617233331</c:v>
                </c:pt>
                <c:pt idx="7">
                  <c:v>99.756687172234436</c:v>
                </c:pt>
                <c:pt idx="8">
                  <c:v>100.18826579754767</c:v>
                </c:pt>
                <c:pt idx="9">
                  <c:v>98.827202893138477</c:v>
                </c:pt>
                <c:pt idx="10">
                  <c:v>99.425953613235222</c:v>
                </c:pt>
                <c:pt idx="11">
                  <c:v>100.33183244139818</c:v>
                </c:pt>
                <c:pt idx="12">
                  <c:v>100.55307538194049</c:v>
                </c:pt>
                <c:pt idx="13">
                  <c:v>98.951270268925313</c:v>
                </c:pt>
                <c:pt idx="14">
                  <c:v>99.237103507158636</c:v>
                </c:pt>
                <c:pt idx="15">
                  <c:v>99.693909868863088</c:v>
                </c:pt>
                <c:pt idx="16">
                  <c:v>99.103289926071355</c:v>
                </c:pt>
                <c:pt idx="17">
                  <c:v>98.619448163329622</c:v>
                </c:pt>
                <c:pt idx="18">
                  <c:v>98.435360106577292</c:v>
                </c:pt>
                <c:pt idx="19">
                  <c:v>99.000268200571028</c:v>
                </c:pt>
                <c:pt idx="20">
                  <c:v>99.33129562384471</c:v>
                </c:pt>
                <c:pt idx="21">
                  <c:v>99.09718720662535</c:v>
                </c:pt>
                <c:pt idx="22">
                  <c:v>99.115041261901922</c:v>
                </c:pt>
                <c:pt idx="23">
                  <c:v>99.178125003762332</c:v>
                </c:pt>
                <c:pt idx="24">
                  <c:v>99.214792645311149</c:v>
                </c:pt>
                <c:pt idx="25">
                  <c:v>100.22313385100432</c:v>
                </c:pt>
                <c:pt idx="26">
                  <c:v>100.2549776387869</c:v>
                </c:pt>
                <c:pt idx="27">
                  <c:v>101.31942205359093</c:v>
                </c:pt>
                <c:pt idx="28">
                  <c:v>101.32409941891933</c:v>
                </c:pt>
                <c:pt idx="29">
                  <c:v>101.26042103237087</c:v>
                </c:pt>
                <c:pt idx="30">
                  <c:v>100.73933872932226</c:v>
                </c:pt>
                <c:pt idx="31">
                  <c:v>102.07585958991186</c:v>
                </c:pt>
                <c:pt idx="32">
                  <c:v>102.32878703142445</c:v>
                </c:pt>
                <c:pt idx="33">
                  <c:v>101.72203490269041</c:v>
                </c:pt>
                <c:pt idx="34">
                  <c:v>101.02056562550585</c:v>
                </c:pt>
                <c:pt idx="35">
                  <c:v>103.75382552927243</c:v>
                </c:pt>
                <c:pt idx="36">
                  <c:v>101.18343999716026</c:v>
                </c:pt>
                <c:pt idx="37">
                  <c:v>99.564026467858326</c:v>
                </c:pt>
                <c:pt idx="38">
                  <c:v>101.20767890593328</c:v>
                </c:pt>
                <c:pt idx="39">
                  <c:v>96.823531880106202</c:v>
                </c:pt>
                <c:pt idx="40">
                  <c:v>98.314141282681447</c:v>
                </c:pt>
                <c:pt idx="41">
                  <c:v>105.33835890758635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171200"/>
        <c:axId val="189170816"/>
      </c:lineChart>
      <c:catAx>
        <c:axId val="18917120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.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189170816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189170816"/>
        <c:scaling>
          <c:orientation val="minMax"/>
          <c:max val="108"/>
          <c:min val="9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89171200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3.5511334892662227E-2"/>
          <c:y val="0.14026794816156304"/>
          <c:w val="0.91903409090909094"/>
          <c:h val="5.2083333333333592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trim'!$A$9:$B$55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dep05_trim!$BG$67:$BG$113</c:f>
              <c:numCache>
                <c:formatCode>#,##0.0</c:formatCode>
                <c:ptCount val="47"/>
                <c:pt idx="0">
                  <c:v>3.104212860310418</c:v>
                </c:pt>
                <c:pt idx="1">
                  <c:v>1.6344086021505388</c:v>
                </c:pt>
                <c:pt idx="2">
                  <c:v>2.9200169276343724</c:v>
                </c:pt>
                <c:pt idx="3">
                  <c:v>0.8634868421052655</c:v>
                </c:pt>
                <c:pt idx="4">
                  <c:v>3.4243783122706706</c:v>
                </c:pt>
                <c:pt idx="5">
                  <c:v>-3.9416633819455704E-2</c:v>
                </c:pt>
                <c:pt idx="6">
                  <c:v>3.4305993690851633</c:v>
                </c:pt>
                <c:pt idx="7">
                  <c:v>3.1643156690811969</c:v>
                </c:pt>
                <c:pt idx="8">
                  <c:v>0.77605321507761005</c:v>
                </c:pt>
                <c:pt idx="9">
                  <c:v>2.383571690502384</c:v>
                </c:pt>
                <c:pt idx="10">
                  <c:v>4.0830945558739229</c:v>
                </c:pt>
                <c:pt idx="11">
                  <c:v>2.3743977976600217</c:v>
                </c:pt>
                <c:pt idx="12">
                  <c:v>3.6302521008403366</c:v>
                </c:pt>
                <c:pt idx="13">
                  <c:v>2.3029516704508701</c:v>
                </c:pt>
                <c:pt idx="14">
                  <c:v>1.5218769816106592</c:v>
                </c:pt>
                <c:pt idx="15">
                  <c:v>0.37476577139288203</c:v>
                </c:pt>
                <c:pt idx="16">
                  <c:v>1.3378967019290533</c:v>
                </c:pt>
                <c:pt idx="17">
                  <c:v>1.5658581516733161</c:v>
                </c:pt>
                <c:pt idx="18">
                  <c:v>2.1765417170495738</c:v>
                </c:pt>
                <c:pt idx="19">
                  <c:v>1.9822485207100726</c:v>
                </c:pt>
                <c:pt idx="20">
                  <c:v>3.9744705541050029</c:v>
                </c:pt>
                <c:pt idx="21">
                  <c:v>1.2555803571428603</c:v>
                </c:pt>
                <c:pt idx="22">
                  <c:v>1.2400110223202088</c:v>
                </c:pt>
                <c:pt idx="23">
                  <c:v>1.1703864997278268</c:v>
                </c:pt>
                <c:pt idx="24">
                  <c:v>1.6142050040355072</c:v>
                </c:pt>
                <c:pt idx="25">
                  <c:v>-1.2708498808578272</c:v>
                </c:pt>
                <c:pt idx="26">
                  <c:v>1.528559935639584</c:v>
                </c:pt>
                <c:pt idx="27">
                  <c:v>0.29054410987849888</c:v>
                </c:pt>
                <c:pt idx="28">
                  <c:v>2.34395575454307</c:v>
                </c:pt>
                <c:pt idx="29">
                  <c:v>-0.48893463715903307</c:v>
                </c:pt>
                <c:pt idx="30">
                  <c:v>2.4566847685544291</c:v>
                </c:pt>
                <c:pt idx="31">
                  <c:v>0.45431600201917277</c:v>
                </c:pt>
                <c:pt idx="32">
                  <c:v>1.5829145728643246</c:v>
                </c:pt>
                <c:pt idx="33">
                  <c:v>-0.34627751669551454</c:v>
                </c:pt>
                <c:pt idx="34">
                  <c:v>1.3154628940183599</c:v>
                </c:pt>
                <c:pt idx="35">
                  <c:v>-0.24497795198431538</c:v>
                </c:pt>
                <c:pt idx="36">
                  <c:v>1.4243614931237714</c:v>
                </c:pt>
                <c:pt idx="37">
                  <c:v>-0.82324455205809999</c:v>
                </c:pt>
                <c:pt idx="38">
                  <c:v>-0.537109375</c:v>
                </c:pt>
                <c:pt idx="39">
                  <c:v>-0.71183112420225569</c:v>
                </c:pt>
                <c:pt idx="40">
                  <c:v>1.7799752781211264</c:v>
                </c:pt>
                <c:pt idx="41">
                  <c:v>4.3235365557444672</c:v>
                </c:pt>
                <c:pt idx="42">
                  <c:v>-1.0710128055878898</c:v>
                </c:pt>
                <c:pt idx="43">
                  <c:v>0.25888444339843275</c:v>
                </c:pt>
                <c:pt idx="44">
                  <c:v>8.8732394366197287</c:v>
                </c:pt>
                <c:pt idx="45">
                  <c:v>-8.0638206123328953</c:v>
                </c:pt>
                <c:pt idx="46">
                  <c:v>-3.0018761726078869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9531264"/>
        <c:axId val="189532800"/>
      </c:barChart>
      <c:catAx>
        <c:axId val="18953126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8953280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89532800"/>
        <c:scaling>
          <c:orientation val="minMax"/>
          <c:max val="10"/>
          <c:min val="-1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89531264"/>
        <c:crosses val="autoZero"/>
        <c:crossBetween val="between"/>
        <c:majorUnit val="2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trim'!$A$33:$B$55</c:f>
              <c:multiLvlStrCache>
                <c:ptCount val="2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dep05_trim!$BH$91:$BH$113</c:f>
              <c:numCache>
                <c:formatCode>#,##0.0</c:formatCode>
                <c:ptCount val="23"/>
                <c:pt idx="0">
                  <c:v>1.070663811563155</c:v>
                </c:pt>
                <c:pt idx="1">
                  <c:v>-1.1652542372881269</c:v>
                </c:pt>
                <c:pt idx="2">
                  <c:v>0.2143622722400762</c:v>
                </c:pt>
                <c:pt idx="3">
                  <c:v>0.2673796791443861</c:v>
                </c:pt>
                <c:pt idx="4">
                  <c:v>0.69333333333332359</c:v>
                </c:pt>
                <c:pt idx="5">
                  <c:v>5.2966101694917889E-2</c:v>
                </c:pt>
                <c:pt idx="6">
                  <c:v>1.4293276866066629</c:v>
                </c:pt>
                <c:pt idx="7">
                  <c:v>2.087682672233826</c:v>
                </c:pt>
                <c:pt idx="8">
                  <c:v>-0.51124744376277453</c:v>
                </c:pt>
                <c:pt idx="9">
                  <c:v>0.51387461459404538</c:v>
                </c:pt>
                <c:pt idx="10">
                  <c:v>0.40899795501023739</c:v>
                </c:pt>
                <c:pt idx="11">
                  <c:v>0.25458248472505218</c:v>
                </c:pt>
                <c:pt idx="12">
                  <c:v>0.10157440325038181</c:v>
                </c:pt>
                <c:pt idx="13">
                  <c:v>0.96397767630644893</c:v>
                </c:pt>
                <c:pt idx="14">
                  <c:v>-0.55276381909546979</c:v>
                </c:pt>
                <c:pt idx="15">
                  <c:v>-0.40424456796361863</c:v>
                </c:pt>
                <c:pt idx="16">
                  <c:v>0.96397767630644893</c:v>
                </c:pt>
                <c:pt idx="17">
                  <c:v>6.9346733668341765</c:v>
                </c:pt>
                <c:pt idx="18">
                  <c:v>-1.3627819548872044</c:v>
                </c:pt>
                <c:pt idx="19">
                  <c:v>1.6674606955693116</c:v>
                </c:pt>
                <c:pt idx="20">
                  <c:v>8.1537019681349641</c:v>
                </c:pt>
                <c:pt idx="21">
                  <c:v>-8.7088388214904722</c:v>
                </c:pt>
                <c:pt idx="22">
                  <c:v>-4.5562411010915955</c:v>
                </c:pt>
              </c:numCache>
            </c:numRef>
          </c:val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trim'!$A$33:$B$55</c:f>
              <c:multiLvlStrCache>
                <c:ptCount val="2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dep05_trim!$BI$91:$BI$113</c:f>
              <c:numCache>
                <c:formatCode>#,##0.0</c:formatCode>
                <c:ptCount val="23"/>
                <c:pt idx="0">
                  <c:v>2.1633315305570777</c:v>
                </c:pt>
                <c:pt idx="1">
                  <c:v>-1.3763896241397622</c:v>
                </c:pt>
                <c:pt idx="2">
                  <c:v>2.8448738593666256</c:v>
                </c:pt>
                <c:pt idx="3">
                  <c:v>0.31315240083507057</c:v>
                </c:pt>
                <c:pt idx="4">
                  <c:v>3.9542143600416191</c:v>
                </c:pt>
                <c:pt idx="5">
                  <c:v>-1.0010010010010006</c:v>
                </c:pt>
                <c:pt idx="6">
                  <c:v>3.4378159757330717</c:v>
                </c:pt>
                <c:pt idx="7">
                  <c:v>-1.0752688172043001</c:v>
                </c:pt>
                <c:pt idx="8">
                  <c:v>3.6067193675889175</c:v>
                </c:pt>
                <c:pt idx="9">
                  <c:v>-1.1444921316165924</c:v>
                </c:pt>
                <c:pt idx="10">
                  <c:v>2.1707670043415339</c:v>
                </c:pt>
                <c:pt idx="11">
                  <c:v>-0.70821529745042078</c:v>
                </c:pt>
                <c:pt idx="12">
                  <c:v>2.662862577270575</c:v>
                </c:pt>
                <c:pt idx="13">
                  <c:v>-2.4548402037980588</c:v>
                </c:pt>
                <c:pt idx="14">
                  <c:v>-0.52231718898385626</c:v>
                </c:pt>
                <c:pt idx="15">
                  <c:v>-1.0023866348448651</c:v>
                </c:pt>
                <c:pt idx="16">
                  <c:v>2.5554484088717411</c:v>
                </c:pt>
                <c:pt idx="17">
                  <c:v>1.8805829807240215</c:v>
                </c:pt>
                <c:pt idx="18">
                  <c:v>-0.78449469312412701</c:v>
                </c:pt>
                <c:pt idx="19">
                  <c:v>-1.1162790697674452</c:v>
                </c:pt>
                <c:pt idx="20">
                  <c:v>9.5954844778927573</c:v>
                </c:pt>
                <c:pt idx="21">
                  <c:v>-7.4248927038626622</c:v>
                </c:pt>
                <c:pt idx="22">
                  <c:v>-1.483541956420964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585280"/>
        <c:axId val="189586816"/>
      </c:barChart>
      <c:catAx>
        <c:axId val="18958528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8958681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89586816"/>
        <c:scaling>
          <c:orientation val="minMax"/>
          <c:max val="10"/>
          <c:min val="-1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89585280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4281138510380812"/>
          <c:w val="0.86471641552420164"/>
          <c:h val="0.47524520512780216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trim'!$A$33:$B$55</c:f>
              <c:multiLvlStrCache>
                <c:ptCount val="2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dep05_trim!$BJ$91:$BJ$113</c:f>
              <c:numCache>
                <c:formatCode>#,##0.0</c:formatCode>
                <c:ptCount val="23"/>
                <c:pt idx="0">
                  <c:v>0.19569471624267809</c:v>
                </c:pt>
                <c:pt idx="1">
                  <c:v>-2.1484375</c:v>
                </c:pt>
                <c:pt idx="2">
                  <c:v>-1.19760479041916</c:v>
                </c:pt>
                <c:pt idx="3">
                  <c:v>-2.626262626262621</c:v>
                </c:pt>
                <c:pt idx="4">
                  <c:v>0</c:v>
                </c:pt>
                <c:pt idx="5">
                  <c:v>-1.4522821576763545</c:v>
                </c:pt>
                <c:pt idx="6">
                  <c:v>0.21052631578948322</c:v>
                </c:pt>
                <c:pt idx="7">
                  <c:v>-0.21008403361345573</c:v>
                </c:pt>
                <c:pt idx="8">
                  <c:v>-1.8947368421052602</c:v>
                </c:pt>
                <c:pt idx="9">
                  <c:v>1.5021459227468004</c:v>
                </c:pt>
                <c:pt idx="10">
                  <c:v>-1.6913319238900715</c:v>
                </c:pt>
                <c:pt idx="11">
                  <c:v>-1.5053763440860179</c:v>
                </c:pt>
                <c:pt idx="12">
                  <c:v>-0.21834061135371785</c:v>
                </c:pt>
                <c:pt idx="13">
                  <c:v>-0.21881838074397919</c:v>
                </c:pt>
                <c:pt idx="14">
                  <c:v>-1.0964912280701844</c:v>
                </c:pt>
                <c:pt idx="15">
                  <c:v>0.44345898004434225</c:v>
                </c:pt>
                <c:pt idx="16">
                  <c:v>-0.66225165562914245</c:v>
                </c:pt>
                <c:pt idx="17">
                  <c:v>8.4444444444444535</c:v>
                </c:pt>
                <c:pt idx="18">
                  <c:v>-3.2786885245901676</c:v>
                </c:pt>
                <c:pt idx="19">
                  <c:v>-1.9067796610169441</c:v>
                </c:pt>
                <c:pt idx="20">
                  <c:v>14.254859611231097</c:v>
                </c:pt>
                <c:pt idx="21">
                  <c:v>-12.287334593572774</c:v>
                </c:pt>
                <c:pt idx="22">
                  <c:v>-5.8189655172413808</c:v>
                </c:pt>
              </c:numCache>
            </c:numRef>
          </c:val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trim'!$A$33:$B$55</c:f>
              <c:multiLvlStrCache>
                <c:ptCount val="2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dep05_trim!$BK$91:$BK$113</c:f>
              <c:numCache>
                <c:formatCode>#,##0.0</c:formatCode>
                <c:ptCount val="23"/>
                <c:pt idx="0">
                  <c:v>0.93577201190981896</c:v>
                </c:pt>
                <c:pt idx="1">
                  <c:v>-1.0535187526337975</c:v>
                </c:pt>
                <c:pt idx="2">
                  <c:v>1.4480408858603022</c:v>
                </c:pt>
                <c:pt idx="3">
                  <c:v>1.4273719563391962</c:v>
                </c:pt>
                <c:pt idx="4">
                  <c:v>0.95198675496688256</c:v>
                </c:pt>
                <c:pt idx="5">
                  <c:v>-0.20500205002050853</c:v>
                </c:pt>
                <c:pt idx="6">
                  <c:v>2.3007395234182493</c:v>
                </c:pt>
                <c:pt idx="7">
                  <c:v>1.2449799196787126</c:v>
                </c:pt>
                <c:pt idx="8">
                  <c:v>1.4280047600158774</c:v>
                </c:pt>
                <c:pt idx="9">
                  <c:v>-0.27375831052014465</c:v>
                </c:pt>
                <c:pt idx="10">
                  <c:v>1.2156862745098085</c:v>
                </c:pt>
                <c:pt idx="11">
                  <c:v>3.8744672607493591E-2</c:v>
                </c:pt>
                <c:pt idx="12">
                  <c:v>0.5422153369481153</c:v>
                </c:pt>
                <c:pt idx="13">
                  <c:v>-0.57781201848998709</c:v>
                </c:pt>
                <c:pt idx="14">
                  <c:v>-0.73614877954282232</c:v>
                </c:pt>
                <c:pt idx="15">
                  <c:v>-0.2732240437158584</c:v>
                </c:pt>
                <c:pt idx="16">
                  <c:v>1.4090019569471535</c:v>
                </c:pt>
                <c:pt idx="17">
                  <c:v>4.7472018525665849</c:v>
                </c:pt>
                <c:pt idx="18">
                  <c:v>-1.3633014001473653</c:v>
                </c:pt>
                <c:pt idx="19">
                  <c:v>1.4194994396712568</c:v>
                </c:pt>
                <c:pt idx="20">
                  <c:v>7.955801104972382</c:v>
                </c:pt>
                <c:pt idx="21">
                  <c:v>-8.8706925963834777</c:v>
                </c:pt>
                <c:pt idx="22">
                  <c:v>-4.5301385248970538</c:v>
                </c:pt>
              </c:numCache>
            </c:numRef>
          </c:val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trim'!$A$33:$B$55</c:f>
              <c:multiLvlStrCache>
                <c:ptCount val="2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dep05_trim!$BL$91:$BL$113</c:f>
              <c:numCache>
                <c:formatCode>#,##0.0</c:formatCode>
                <c:ptCount val="23"/>
                <c:pt idx="0">
                  <c:v>4.3274853801169577</c:v>
                </c:pt>
                <c:pt idx="1">
                  <c:v>-1.3452914798206317</c:v>
                </c:pt>
                <c:pt idx="2">
                  <c:v>3.2954545454545459</c:v>
                </c:pt>
                <c:pt idx="3">
                  <c:v>-1.1001100110011097</c:v>
                </c:pt>
                <c:pt idx="4">
                  <c:v>7.3414905450500667</c:v>
                </c:pt>
                <c:pt idx="5">
                  <c:v>-0.72538860103625868</c:v>
                </c:pt>
                <c:pt idx="6">
                  <c:v>3.9665970772442494</c:v>
                </c:pt>
                <c:pt idx="7">
                  <c:v>-1.2048192771084376</c:v>
                </c:pt>
                <c:pt idx="8">
                  <c:v>3.6585365853658569</c:v>
                </c:pt>
                <c:pt idx="9">
                  <c:v>-1.3725490196078383</c:v>
                </c:pt>
                <c:pt idx="10">
                  <c:v>2.9821073558648159</c:v>
                </c:pt>
                <c:pt idx="11">
                  <c:v>-0.38610038610038533</c:v>
                </c:pt>
                <c:pt idx="12">
                  <c:v>4.3604651162790775</c:v>
                </c:pt>
                <c:pt idx="13">
                  <c:v>-1.6713091922005541</c:v>
                </c:pt>
                <c:pt idx="14">
                  <c:v>0.18885741265344258</c:v>
                </c:pt>
                <c:pt idx="15">
                  <c:v>-2.2620169651272337</c:v>
                </c:pt>
                <c:pt idx="16">
                  <c:v>3.7608486017357778</c:v>
                </c:pt>
                <c:pt idx="17">
                  <c:v>1.5799256505576231</c:v>
                </c:pt>
                <c:pt idx="18">
                  <c:v>0.64043915827995956</c:v>
                </c:pt>
                <c:pt idx="19">
                  <c:v>-1.6363636363636358</c:v>
                </c:pt>
                <c:pt idx="20">
                  <c:v>8.8724584103512036</c:v>
                </c:pt>
                <c:pt idx="21">
                  <c:v>-4.1595925297113645</c:v>
                </c:pt>
                <c:pt idx="22">
                  <c:v>1.7714791851195733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926784"/>
        <c:axId val="189932672"/>
      </c:barChart>
      <c:catAx>
        <c:axId val="18992678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8993267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89932672"/>
        <c:scaling>
          <c:orientation val="minMax"/>
          <c:max val="16"/>
          <c:min val="-1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89926784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25741516447499901"/>
          <c:y val="0.1836327345309381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trim'!$A$33:$B$55</c:f>
              <c:multiLvlStrCache>
                <c:ptCount val="2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dep05_trim!$BS$91:$BS$113</c:f>
              <c:numCache>
                <c:formatCode>#,##0.0</c:formatCode>
                <c:ptCount val="23"/>
                <c:pt idx="0">
                  <c:v>1.4414414414414489</c:v>
                </c:pt>
                <c:pt idx="1">
                  <c:v>-2.1314387211367691</c:v>
                </c:pt>
                <c:pt idx="2">
                  <c:v>1.5426497277676976</c:v>
                </c:pt>
                <c:pt idx="3">
                  <c:v>-0.98302055406612743</c:v>
                </c:pt>
                <c:pt idx="4">
                  <c:v>2.7075812274368172</c:v>
                </c:pt>
                <c:pt idx="5">
                  <c:v>-2.9876977152899831</c:v>
                </c:pt>
                <c:pt idx="6">
                  <c:v>1.0416666666666741</c:v>
                </c:pt>
                <c:pt idx="7">
                  <c:v>-1.5239802779022926</c:v>
                </c:pt>
                <c:pt idx="8">
                  <c:v>0.22758306781975879</c:v>
                </c:pt>
                <c:pt idx="9">
                  <c:v>-1.407811080835597</c:v>
                </c:pt>
                <c:pt idx="10">
                  <c:v>0.69092584062644402</c:v>
                </c:pt>
                <c:pt idx="11">
                  <c:v>-1.6925892040256296</c:v>
                </c:pt>
                <c:pt idx="12">
                  <c:v>1.9078641228478466</c:v>
                </c:pt>
                <c:pt idx="13">
                  <c:v>-2.6027397260273921</c:v>
                </c:pt>
                <c:pt idx="14">
                  <c:v>-0.51570557899672798</c:v>
                </c:pt>
                <c:pt idx="15">
                  <c:v>-9.4250706880294466E-2</c:v>
                </c:pt>
                <c:pt idx="16">
                  <c:v>3.4433962264150964</c:v>
                </c:pt>
                <c:pt idx="17">
                  <c:v>4.5143638850889234</c:v>
                </c:pt>
                <c:pt idx="18">
                  <c:v>-5.7155322862129214</c:v>
                </c:pt>
                <c:pt idx="19">
                  <c:v>-2.6839426191577975</c:v>
                </c:pt>
                <c:pt idx="20">
                  <c:v>11.412268188302432</c:v>
                </c:pt>
                <c:pt idx="21">
                  <c:v>-13.913785744771667</c:v>
                </c:pt>
                <c:pt idx="22">
                  <c:v>-2.3797719385225569</c:v>
                </c:pt>
              </c:numCache>
            </c:numRef>
          </c:val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trim'!$A$33:$B$55</c:f>
              <c:multiLvlStrCache>
                <c:ptCount val="2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dep05_trim!$BT$91:$BT$113</c:f>
              <c:numCache>
                <c:formatCode>#,##0.0</c:formatCode>
                <c:ptCount val="23"/>
                <c:pt idx="0">
                  <c:v>1.870407481629921</c:v>
                </c:pt>
                <c:pt idx="1">
                  <c:v>0</c:v>
                </c:pt>
                <c:pt idx="2">
                  <c:v>1.5081967213114833</c:v>
                </c:pt>
                <c:pt idx="3">
                  <c:v>2.1317829457364379</c:v>
                </c:pt>
                <c:pt idx="4">
                  <c:v>1.834282099936746</c:v>
                </c:pt>
                <c:pt idx="5">
                  <c:v>3.0434782608695699</c:v>
                </c:pt>
                <c:pt idx="6">
                  <c:v>4.3399638336347302</c:v>
                </c:pt>
                <c:pt idx="7">
                  <c:v>3.0040439052570811</c:v>
                </c:pt>
                <c:pt idx="8">
                  <c:v>3.2529444756029369</c:v>
                </c:pt>
                <c:pt idx="9">
                  <c:v>0.92341118957086632</c:v>
                </c:pt>
                <c:pt idx="10">
                  <c:v>2.0452099031216475</c:v>
                </c:pt>
                <c:pt idx="11">
                  <c:v>1.4240506329114</c:v>
                </c:pt>
                <c:pt idx="12">
                  <c:v>0.88403536141445915</c:v>
                </c:pt>
                <c:pt idx="13">
                  <c:v>1.1855670103092741</c:v>
                </c:pt>
                <c:pt idx="14">
                  <c:v>-0.56036678553234021</c:v>
                </c:pt>
                <c:pt idx="15">
                  <c:v>-1.3831967213114749</c:v>
                </c:pt>
                <c:pt idx="16">
                  <c:v>-5.1948051948058627E-2</c:v>
                </c:pt>
                <c:pt idx="17">
                  <c:v>4.1060291060291076</c:v>
                </c:pt>
                <c:pt idx="18">
                  <c:v>4.2436345481777327</c:v>
                </c:pt>
                <c:pt idx="19">
                  <c:v>3.3045977011494143</c:v>
                </c:pt>
                <c:pt idx="20">
                  <c:v>6.3977746870653718</c:v>
                </c:pt>
                <c:pt idx="21">
                  <c:v>-2.0915032679738599</c:v>
                </c:pt>
                <c:pt idx="22">
                  <c:v>-3.5603026257231885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983744"/>
        <c:axId val="190599936"/>
      </c:barChart>
      <c:catAx>
        <c:axId val="18998374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9059993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90599936"/>
        <c:scaling>
          <c:orientation val="minMax"/>
          <c:max val="12"/>
          <c:min val="-1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89983744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5516154389330773"/>
          <c:y val="0.20758483033932135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 b="1" i="0" u="none" strike="noStrike" baseline="0">
                <a:effectLst/>
              </a:rPr>
              <a:t>Evolution du nombre de bénéficiaires* des principales prestations sociales </a:t>
            </a:r>
            <a:r>
              <a:rPr lang="fr-FR" sz="1500" baseline="0"/>
              <a:t>dans les Hautes-Alpes</a:t>
            </a:r>
          </a:p>
          <a:p>
            <a:pPr>
              <a:defRPr/>
            </a:pPr>
            <a:r>
              <a:rPr lang="fr-FR" sz="1100" b="0" i="1"/>
              <a:t>(données brutes, base 100 à</a:t>
            </a:r>
            <a:r>
              <a:rPr lang="fr-FR" sz="1100" b="0" i="1" baseline="0"/>
              <a:t> fin </a:t>
            </a:r>
            <a:r>
              <a:rPr lang="fr-FR" sz="1100" b="0" i="1"/>
              <a:t>février 2020)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6251431514693236E-2"/>
          <c:y val="0.25748528475360699"/>
          <c:w val="0.88312922262587745"/>
          <c:h val="0.40263523272608676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</c:numCache>
            </c:numRef>
          </c:cat>
          <c:val>
            <c:numRef>
              <c:f>RSA!$AS$40:$AS$56</c:f>
              <c:numCache>
                <c:formatCode>0.0</c:formatCode>
                <c:ptCount val="17"/>
                <c:pt idx="0">
                  <c:v>100</c:v>
                </c:pt>
                <c:pt idx="1">
                  <c:v>101.00671140939596</c:v>
                </c:pt>
                <c:pt idx="2">
                  <c:v>103.69127516778522</c:v>
                </c:pt>
                <c:pt idx="3">
                  <c:v>106.37583892617451</c:v>
                </c:pt>
                <c:pt idx="4">
                  <c:v>110.06711409395973</c:v>
                </c:pt>
                <c:pt idx="5">
                  <c:v>111.40939597315436</c:v>
                </c:pt>
                <c:pt idx="6">
                  <c:v>112.75167785234899</c:v>
                </c:pt>
                <c:pt idx="7">
                  <c:v>112.41610738255035</c:v>
                </c:pt>
                <c:pt idx="8">
                  <c:v>113.42281879194631</c:v>
                </c:pt>
                <c:pt idx="9">
                  <c:v>114.76510067114094</c:v>
                </c:pt>
                <c:pt idx="10">
                  <c:v>114.42953020134227</c:v>
                </c:pt>
                <c:pt idx="11">
                  <c:v>115.43624161073826</c:v>
                </c:pt>
                <c:pt idx="12">
                  <c:v>114.42953020134227</c:v>
                </c:pt>
                <c:pt idx="13">
                  <c:v>111.07382550335569</c:v>
                </c:pt>
                <c:pt idx="14">
                  <c:v>110.73825503355705</c:v>
                </c:pt>
                <c:pt idx="15">
                  <c:v>109.39597315436242</c:v>
                </c:pt>
                <c:pt idx="16">
                  <c:v>108.05369127516779</c:v>
                </c:pt>
              </c:numCache>
            </c:numRef>
          </c:val>
          <c:smooth val="0"/>
        </c:ser>
        <c:ser>
          <c:idx val="0"/>
          <c:order val="1"/>
          <c:tx>
            <c:v>ASS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</c:numCache>
            </c:numRef>
          </c:cat>
          <c:val>
            <c:numRef>
              <c:f>ASS!$AS$40:$AS$56</c:f>
              <c:numCache>
                <c:formatCode>0.0</c:formatCode>
                <c:ptCount val="17"/>
                <c:pt idx="0">
                  <c:v>100</c:v>
                </c:pt>
                <c:pt idx="1">
                  <c:v>96.296296296296291</c:v>
                </c:pt>
                <c:pt idx="2">
                  <c:v>98.148148148148152</c:v>
                </c:pt>
                <c:pt idx="3">
                  <c:v>98.148148148148152</c:v>
                </c:pt>
                <c:pt idx="4">
                  <c:v>109.25925925925925</c:v>
                </c:pt>
                <c:pt idx="5">
                  <c:v>109.25925925925925</c:v>
                </c:pt>
                <c:pt idx="6">
                  <c:v>111.11111111111111</c:v>
                </c:pt>
                <c:pt idx="7">
                  <c:v>111.11111111111111</c:v>
                </c:pt>
                <c:pt idx="8">
                  <c:v>109.25925925925925</c:v>
                </c:pt>
                <c:pt idx="9">
                  <c:v>107.40740740740742</c:v>
                </c:pt>
                <c:pt idx="10">
                  <c:v>100</c:v>
                </c:pt>
                <c:pt idx="11">
                  <c:v>96.296296296296291</c:v>
                </c:pt>
                <c:pt idx="12">
                  <c:v>92.592592592592595</c:v>
                </c:pt>
                <c:pt idx="13">
                  <c:v>90.740740740740748</c:v>
                </c:pt>
                <c:pt idx="14">
                  <c:v>88.888888888888886</c:v>
                </c:pt>
                <c:pt idx="15">
                  <c:v>85.18518518518519</c:v>
                </c:pt>
                <c:pt idx="16">
                  <c:v>83.333333333333343</c:v>
                </c:pt>
              </c:numCache>
            </c:numRef>
          </c:val>
          <c:smooth val="0"/>
        </c:ser>
        <c:ser>
          <c:idx val="2"/>
          <c:order val="2"/>
          <c:tx>
            <c:v>AAH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</c:numCache>
            </c:numRef>
          </c:cat>
          <c:val>
            <c:numRef>
              <c:f>AAH!$AS$40:$AS$56</c:f>
              <c:numCache>
                <c:formatCode>0.0</c:formatCode>
                <c:ptCount val="17"/>
                <c:pt idx="0">
                  <c:v>100</c:v>
                </c:pt>
                <c:pt idx="1">
                  <c:v>101.09090909090909</c:v>
                </c:pt>
                <c:pt idx="2">
                  <c:v>102.54545454545453</c:v>
                </c:pt>
                <c:pt idx="3">
                  <c:v>102.90909090909091</c:v>
                </c:pt>
                <c:pt idx="4">
                  <c:v>103.27272727272727</c:v>
                </c:pt>
                <c:pt idx="5">
                  <c:v>103.27272727272727</c:v>
                </c:pt>
                <c:pt idx="6">
                  <c:v>104</c:v>
                </c:pt>
                <c:pt idx="7">
                  <c:v>103.63636363636364</c:v>
                </c:pt>
                <c:pt idx="8">
                  <c:v>103.63636363636364</c:v>
                </c:pt>
                <c:pt idx="9">
                  <c:v>104</c:v>
                </c:pt>
                <c:pt idx="10">
                  <c:v>104.36363636363637</c:v>
                </c:pt>
                <c:pt idx="11">
                  <c:v>102.90909090909091</c:v>
                </c:pt>
                <c:pt idx="12">
                  <c:v>102.90909090909091</c:v>
                </c:pt>
                <c:pt idx="13">
                  <c:v>102.90909090909091</c:v>
                </c:pt>
                <c:pt idx="14">
                  <c:v>104.36363636363637</c:v>
                </c:pt>
                <c:pt idx="15">
                  <c:v>105.09090909090911</c:v>
                </c:pt>
                <c:pt idx="16">
                  <c:v>105.09090909090911</c:v>
                </c:pt>
              </c:numCache>
            </c:numRef>
          </c:val>
          <c:smooth val="0"/>
        </c:ser>
        <c:ser>
          <c:idx val="3"/>
          <c:order val="3"/>
          <c:tx>
            <c:v>PA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</c:numCache>
            </c:numRef>
          </c:cat>
          <c:val>
            <c:numRef>
              <c:f>PA!$AS$40:$AS$56</c:f>
              <c:numCache>
                <c:formatCode>0.0</c:formatCode>
                <c:ptCount val="17"/>
                <c:pt idx="0">
                  <c:v>100</c:v>
                </c:pt>
                <c:pt idx="1">
                  <c:v>101.37120470127326</c:v>
                </c:pt>
                <c:pt idx="2">
                  <c:v>103.72184133202742</c:v>
                </c:pt>
                <c:pt idx="3">
                  <c:v>105.68070519098922</c:v>
                </c:pt>
                <c:pt idx="4">
                  <c:v>105.48481880509304</c:v>
                </c:pt>
                <c:pt idx="5">
                  <c:v>101.37120470127326</c:v>
                </c:pt>
                <c:pt idx="6">
                  <c:v>99.804113614103812</c:v>
                </c:pt>
                <c:pt idx="7">
                  <c:v>99.314397649363372</c:v>
                </c:pt>
                <c:pt idx="8">
                  <c:v>101.86092066601371</c:v>
                </c:pt>
                <c:pt idx="9">
                  <c:v>105.19098922624876</c:v>
                </c:pt>
                <c:pt idx="10">
                  <c:v>105.58276199804114</c:v>
                </c:pt>
                <c:pt idx="11">
                  <c:v>103.03623898139081</c:v>
                </c:pt>
                <c:pt idx="12">
                  <c:v>101.17531831537707</c:v>
                </c:pt>
                <c:pt idx="13">
                  <c:v>100.48971596474045</c:v>
                </c:pt>
                <c:pt idx="14">
                  <c:v>99.804113614103812</c:v>
                </c:pt>
                <c:pt idx="15">
                  <c:v>100.58765915768855</c:v>
                </c:pt>
                <c:pt idx="16">
                  <c:v>100.68560235063664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524864"/>
        <c:axId val="129527168"/>
      </c:lineChart>
      <c:dateAx>
        <c:axId val="1295248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ln w="19050"/>
        </c:spPr>
        <c:crossAx val="129527168"/>
        <c:crossesAt val="100"/>
        <c:auto val="1"/>
        <c:lblOffset val="100"/>
        <c:baseTimeUnit val="months"/>
      </c:dateAx>
      <c:valAx>
        <c:axId val="129527168"/>
        <c:scaling>
          <c:orientation val="minMax"/>
          <c:max val="116"/>
          <c:min val="8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129524864"/>
        <c:crossesAt val="43862"/>
        <c:crossBetween val="midCat"/>
        <c:majorUnit val="4"/>
      </c:valAx>
    </c:plotArea>
    <c:legend>
      <c:legendPos val="b"/>
      <c:layout>
        <c:manualLayout>
          <c:xMode val="edge"/>
          <c:yMode val="edge"/>
          <c:x val="0.29860508290122273"/>
          <c:y val="0.78516855418261633"/>
          <c:w val="0.37935439472504962"/>
          <c:h val="6.0731866954917786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3188830292317358"/>
          <c:w val="0.83764367816092966"/>
          <c:h val="0.5314110898475352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1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Graph3'!$J$10:$J$51</c:f>
              <c:numCache>
                <c:formatCode>#,##0</c:formatCode>
                <c:ptCount val="42"/>
                <c:pt idx="0">
                  <c:v>-490.13701786873571</c:v>
                </c:pt>
                <c:pt idx="1">
                  <c:v>171.20559050401789</c:v>
                </c:pt>
                <c:pt idx="2">
                  <c:v>-720.06481753468688</c:v>
                </c:pt>
                <c:pt idx="3">
                  <c:v>442.20599459683581</c:v>
                </c:pt>
                <c:pt idx="4">
                  <c:v>41.845795777073363</c:v>
                </c:pt>
                <c:pt idx="5">
                  <c:v>-398.6288530257516</c:v>
                </c:pt>
                <c:pt idx="6">
                  <c:v>-343.46342673306935</c:v>
                </c:pt>
                <c:pt idx="7">
                  <c:v>686.77649941515119</c:v>
                </c:pt>
                <c:pt idx="8">
                  <c:v>220.17972588161501</c:v>
                </c:pt>
                <c:pt idx="9">
                  <c:v>-602.84781819272757</c:v>
                </c:pt>
                <c:pt idx="10">
                  <c:v>264.86226066900417</c:v>
                </c:pt>
                <c:pt idx="11">
                  <c:v>460.4139301847099</c:v>
                </c:pt>
                <c:pt idx="12">
                  <c:v>71.679654571576975</c:v>
                </c:pt>
                <c:pt idx="13">
                  <c:v>-709.67016805630556</c:v>
                </c:pt>
                <c:pt idx="14">
                  <c:v>33.57352370947774</c:v>
                </c:pt>
                <c:pt idx="15">
                  <c:v>211.51486162831134</c:v>
                </c:pt>
                <c:pt idx="16">
                  <c:v>-272.28073354058142</c:v>
                </c:pt>
                <c:pt idx="17">
                  <c:v>-265.1708189919882</c:v>
                </c:pt>
                <c:pt idx="18">
                  <c:v>-84.802208954512025</c:v>
                </c:pt>
                <c:pt idx="19">
                  <c:v>229.274715684689</c:v>
                </c:pt>
                <c:pt idx="20">
                  <c:v>179.03043568491557</c:v>
                </c:pt>
                <c:pt idx="21">
                  <c:v>-183.4035674119732</c:v>
                </c:pt>
                <c:pt idx="22">
                  <c:v>44.341378748074931</c:v>
                </c:pt>
                <c:pt idx="23">
                  <c:v>12.672994694585213</c:v>
                </c:pt>
                <c:pt idx="24">
                  <c:v>-18.101711075694766</c:v>
                </c:pt>
                <c:pt idx="25">
                  <c:v>487.89634023800318</c:v>
                </c:pt>
                <c:pt idx="26">
                  <c:v>-40.165457534851157</c:v>
                </c:pt>
                <c:pt idx="27">
                  <c:v>457.03033462011081</c:v>
                </c:pt>
                <c:pt idx="28">
                  <c:v>4.168939348164713E-2</c:v>
                </c:pt>
                <c:pt idx="29">
                  <c:v>-38.627379824691161</c:v>
                </c:pt>
                <c:pt idx="30">
                  <c:v>-325.59181618699222</c:v>
                </c:pt>
                <c:pt idx="31">
                  <c:v>696.13138656062074</c:v>
                </c:pt>
                <c:pt idx="32">
                  <c:v>81.629099060599401</c:v>
                </c:pt>
                <c:pt idx="33">
                  <c:v>-273.89605068106903</c:v>
                </c:pt>
                <c:pt idx="34">
                  <c:v>-384.59852498282271</c:v>
                </c:pt>
                <c:pt idx="35">
                  <c:v>1344.2916145968848</c:v>
                </c:pt>
                <c:pt idx="36">
                  <c:v>-888.28292769385007</c:v>
                </c:pt>
                <c:pt idx="37">
                  <c:v>-1039.544163391467</c:v>
                </c:pt>
                <c:pt idx="38">
                  <c:v>759.66394439369469</c:v>
                </c:pt>
                <c:pt idx="39">
                  <c:v>-2223.9825296839408</c:v>
                </c:pt>
                <c:pt idx="40">
                  <c:v>719.73538465203455</c:v>
                </c:pt>
                <c:pt idx="41">
                  <c:v>3317.7650593844883</c:v>
                </c:pt>
              </c:numCache>
            </c:numRef>
          </c:val>
        </c:ser>
        <c:ser>
          <c:idx val="2"/>
          <c:order val="1"/>
          <c:tx>
            <c:strRef>
              <c:f>'Données Graph3'!$H$7:$H$8</c:f>
              <c:strCache>
                <c:ptCount val="1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Graph3'!$K$10:$K$51</c:f>
              <c:numCache>
                <c:formatCode>#,##0</c:formatCode>
                <c:ptCount val="42"/>
                <c:pt idx="0">
                  <c:v>120.41764095870218</c:v>
                </c:pt>
                <c:pt idx="1">
                  <c:v>65.865418626782798</c:v>
                </c:pt>
                <c:pt idx="2">
                  <c:v>-10.459718489706233</c:v>
                </c:pt>
                <c:pt idx="3">
                  <c:v>152.81070932696196</c:v>
                </c:pt>
                <c:pt idx="4">
                  <c:v>-131.92993492657013</c:v>
                </c:pt>
                <c:pt idx="5">
                  <c:v>34.63776106272212</c:v>
                </c:pt>
                <c:pt idx="6">
                  <c:v>-72.615105455865205</c:v>
                </c:pt>
                <c:pt idx="7">
                  <c:v>-35.53282050786288</c:v>
                </c:pt>
                <c:pt idx="8">
                  <c:v>-12.034444640224478</c:v>
                </c:pt>
                <c:pt idx="9">
                  <c:v>-53.576769146055142</c:v>
                </c:pt>
                <c:pt idx="10">
                  <c:v>23.908150371558293</c:v>
                </c:pt>
                <c:pt idx="11">
                  <c:v>-23.519254685532474</c:v>
                </c:pt>
                <c:pt idx="12">
                  <c:v>35.023206461976883</c:v>
                </c:pt>
                <c:pt idx="13">
                  <c:v>-62.861547341941275</c:v>
                </c:pt>
                <c:pt idx="14">
                  <c:v>104.28047616605562</c:v>
                </c:pt>
                <c:pt idx="15">
                  <c:v>8.7974593556654099</c:v>
                </c:pt>
                <c:pt idx="16">
                  <c:v>-12.568299494675443</c:v>
                </c:pt>
                <c:pt idx="17">
                  <c:v>31.819642925006519</c:v>
                </c:pt>
                <c:pt idx="18">
                  <c:v>-3.9812898067707465</c:v>
                </c:pt>
                <c:pt idx="19">
                  <c:v>43.173795903497421</c:v>
                </c:pt>
                <c:pt idx="20">
                  <c:v>-19.379813354148723</c:v>
                </c:pt>
                <c:pt idx="21">
                  <c:v>70.49583870382537</c:v>
                </c:pt>
                <c:pt idx="22">
                  <c:v>-35.730578446864911</c:v>
                </c:pt>
                <c:pt idx="23">
                  <c:v>17.751550037591528</c:v>
                </c:pt>
                <c:pt idx="24">
                  <c:v>35.786082161265881</c:v>
                </c:pt>
                <c:pt idx="25">
                  <c:v>-1.5852684281786651</c:v>
                </c:pt>
                <c:pt idx="26">
                  <c:v>55.523340838239051</c:v>
                </c:pt>
                <c:pt idx="27">
                  <c:v>56.338653300482633</c:v>
                </c:pt>
                <c:pt idx="28">
                  <c:v>2.2141487427206812</c:v>
                </c:pt>
                <c:pt idx="29">
                  <c:v>7.916044972297982</c:v>
                </c:pt>
                <c:pt idx="30">
                  <c:v>74.279966719823847</c:v>
                </c:pt>
                <c:pt idx="31">
                  <c:v>-51.543137523714108</c:v>
                </c:pt>
                <c:pt idx="32">
                  <c:v>40.354823125305188</c:v>
                </c:pt>
                <c:pt idx="33">
                  <c:v>-18.733345382057223</c:v>
                </c:pt>
                <c:pt idx="34">
                  <c:v>46.288165252187355</c:v>
                </c:pt>
                <c:pt idx="35">
                  <c:v>-26.072597233809574</c:v>
                </c:pt>
                <c:pt idx="36">
                  <c:v>-351.38370105077365</c:v>
                </c:pt>
                <c:pt idx="37">
                  <c:v>258.52011647990116</c:v>
                </c:pt>
                <c:pt idx="38">
                  <c:v>33.050242361745177</c:v>
                </c:pt>
                <c:pt idx="39">
                  <c:v>109.56012280016887</c:v>
                </c:pt>
                <c:pt idx="40">
                  <c:v>-0.83204903177193046</c:v>
                </c:pt>
                <c:pt idx="41">
                  <c:v>69.932262222798158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9268736"/>
        <c:axId val="189270272"/>
      </c:barChart>
      <c:lineChart>
        <c:grouping val="standard"/>
        <c:varyColors val="0"/>
        <c:ser>
          <c:idx val="0"/>
          <c:order val="2"/>
          <c:tx>
            <c:strRef>
              <c:f>'Données Graph3'!$F$7:$F$8</c:f>
              <c:strCache>
                <c:ptCount val="1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Graph3'!$A$10:$B$61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Graph3'!$I$10:$I$51</c:f>
              <c:numCache>
                <c:formatCode>#,##0</c:formatCode>
                <c:ptCount val="42"/>
                <c:pt idx="0">
                  <c:v>-369.71937691002677</c:v>
                </c:pt>
                <c:pt idx="1">
                  <c:v>237.07100913079921</c:v>
                </c:pt>
                <c:pt idx="2">
                  <c:v>-730.52453602439346</c:v>
                </c:pt>
                <c:pt idx="3">
                  <c:v>595.0167039237931</c:v>
                </c:pt>
                <c:pt idx="4">
                  <c:v>-90.084139149490511</c:v>
                </c:pt>
                <c:pt idx="5">
                  <c:v>-363.99109196303471</c:v>
                </c:pt>
                <c:pt idx="6">
                  <c:v>-416.07853218893433</c:v>
                </c:pt>
                <c:pt idx="7">
                  <c:v>651.243678907289</c:v>
                </c:pt>
                <c:pt idx="8">
                  <c:v>208.14528124139179</c:v>
                </c:pt>
                <c:pt idx="9">
                  <c:v>-656.42458733878448</c:v>
                </c:pt>
                <c:pt idx="10">
                  <c:v>288.77041104056116</c:v>
                </c:pt>
                <c:pt idx="11">
                  <c:v>436.89467549917754</c:v>
                </c:pt>
                <c:pt idx="12">
                  <c:v>106.70286103355465</c:v>
                </c:pt>
                <c:pt idx="13">
                  <c:v>-772.53171539824689</c:v>
                </c:pt>
                <c:pt idx="14">
                  <c:v>137.85399987553683</c:v>
                </c:pt>
                <c:pt idx="15">
                  <c:v>220.31232098397595</c:v>
                </c:pt>
                <c:pt idx="16">
                  <c:v>-284.84903303525789</c:v>
                </c:pt>
                <c:pt idx="17">
                  <c:v>-233.35117606697895</c:v>
                </c:pt>
                <c:pt idx="18">
                  <c:v>-88.783498761287774</c:v>
                </c:pt>
                <c:pt idx="19">
                  <c:v>272.44851158819074</c:v>
                </c:pt>
                <c:pt idx="20">
                  <c:v>159.65062233076605</c:v>
                </c:pt>
                <c:pt idx="21">
                  <c:v>-112.90772870814544</c:v>
                </c:pt>
                <c:pt idx="22">
                  <c:v>8.6108003012050176</c:v>
                </c:pt>
                <c:pt idx="23">
                  <c:v>30.424544732180948</c:v>
                </c:pt>
                <c:pt idx="24">
                  <c:v>17.684371085568273</c:v>
                </c:pt>
                <c:pt idx="25">
                  <c:v>486.31107180982508</c:v>
                </c:pt>
                <c:pt idx="26">
                  <c:v>15.357883303389826</c:v>
                </c:pt>
                <c:pt idx="27">
                  <c:v>513.36898792059219</c:v>
                </c:pt>
                <c:pt idx="28">
                  <c:v>2.2558381362032378</c:v>
                </c:pt>
                <c:pt idx="29">
                  <c:v>-30.711334852392611</c:v>
                </c:pt>
                <c:pt idx="30">
                  <c:v>-251.31184946717258</c:v>
                </c:pt>
                <c:pt idx="31">
                  <c:v>644.58824903691129</c:v>
                </c:pt>
                <c:pt idx="32">
                  <c:v>121.98392218590016</c:v>
                </c:pt>
                <c:pt idx="33">
                  <c:v>-292.62939606312284</c:v>
                </c:pt>
                <c:pt idx="34">
                  <c:v>-338.3103597306399</c:v>
                </c:pt>
                <c:pt idx="35">
                  <c:v>1318.2190173630806</c:v>
                </c:pt>
                <c:pt idx="36">
                  <c:v>-1239.6666287446278</c:v>
                </c:pt>
                <c:pt idx="37">
                  <c:v>-781.02404691156698</c:v>
                </c:pt>
                <c:pt idx="38">
                  <c:v>792.71418675544555</c:v>
                </c:pt>
                <c:pt idx="39">
                  <c:v>-2114.4224068837721</c:v>
                </c:pt>
                <c:pt idx="40">
                  <c:v>718.90333562025626</c:v>
                </c:pt>
                <c:pt idx="41">
                  <c:v>3387.6973216072874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268736"/>
        <c:axId val="189270272"/>
      </c:lineChart>
      <c:catAx>
        <c:axId val="18926873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18927027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89270272"/>
        <c:scaling>
          <c:orientation val="minMax"/>
          <c:max val="3500"/>
          <c:min val="-25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189268736"/>
        <c:crosses val="autoZero"/>
        <c:crossBetween val="between"/>
        <c:majorUnit val="500"/>
      </c:valAx>
    </c:plotArea>
    <c:legend>
      <c:legendPos val="t"/>
      <c:layout>
        <c:manualLayout>
          <c:xMode val="edge"/>
          <c:yMode val="edge"/>
          <c:x val="0.21236901158182794"/>
          <c:y val="0.1607915893630179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47344874827E-2"/>
          <c:y val="0.23733121970976617"/>
          <c:w val="0.90516390406154157"/>
          <c:h val="0.50871373175295609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11009123660204E-3"/>
                  <c:y val="3.1627379213182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2.87498989712385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2.8752162921074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graph4'!$AQ$50:$AU$50</c:f>
              <c:numCache>
                <c:formatCode>#,##0</c:formatCode>
                <c:ptCount val="5"/>
                <c:pt idx="0">
                  <c:v>3320</c:v>
                </c:pt>
                <c:pt idx="1">
                  <c:v>3180</c:v>
                </c:pt>
                <c:pt idx="2">
                  <c:v>190</c:v>
                </c:pt>
                <c:pt idx="3">
                  <c:v>60</c:v>
                </c:pt>
                <c:pt idx="4">
                  <c:v>-70</c:v>
                </c:pt>
              </c:numCache>
            </c:numRef>
          </c:val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-3.7316403700606328E-3"/>
                  <c:y val="-2.7987174271387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158262581718621E-5"/>
                  <c:y val="-1.9492381695603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561980622900915E-3"/>
                  <c:y val="-1.7250165777726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2.3274536292134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9709720879888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graph4'!$AW$50:$BA$50</c:f>
              <c:numCache>
                <c:formatCode>#,##0</c:formatCode>
                <c:ptCount val="5"/>
                <c:pt idx="0">
                  <c:v>70</c:v>
                </c:pt>
                <c:pt idx="1">
                  <c:v>60</c:v>
                </c:pt>
                <c:pt idx="2">
                  <c:v>30</c:v>
                </c:pt>
                <c:pt idx="3">
                  <c:v>10</c:v>
                </c:pt>
                <c:pt idx="4">
                  <c:v>-30</c:v>
                </c:pt>
              </c:numCache>
            </c:numRef>
          </c:val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4.8381725713664391E-5"/>
                  <c:y val="0.1551593492412032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593908493738851E-3"/>
                  <c:y val="0.1639144960481623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53921709359854E-3"/>
                  <c:y val="-3.84898639569903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7316403700606328E-3"/>
                  <c:y val="-4.282940300322001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6903778772597751E-3"/>
                  <c:y val="-4.29618440686438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graph4'!$AK$50:$AO$50</c:f>
              <c:numCache>
                <c:formatCode>#,##0</c:formatCode>
                <c:ptCount val="5"/>
                <c:pt idx="0">
                  <c:v>3390</c:v>
                </c:pt>
                <c:pt idx="1">
                  <c:v>3240</c:v>
                </c:pt>
                <c:pt idx="2">
                  <c:v>210</c:v>
                </c:pt>
                <c:pt idx="3">
                  <c:v>70</c:v>
                </c:pt>
                <c:pt idx="4">
                  <c:v>-100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9667584"/>
        <c:axId val="189689856"/>
      </c:barChart>
      <c:catAx>
        <c:axId val="189667584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189689856"/>
        <c:crosses val="autoZero"/>
        <c:auto val="1"/>
        <c:lblAlgn val="ctr"/>
        <c:lblOffset val="100"/>
        <c:noMultiLvlLbl val="0"/>
      </c:catAx>
      <c:valAx>
        <c:axId val="189689856"/>
        <c:scaling>
          <c:orientation val="minMax"/>
          <c:max val="3500"/>
          <c:min val="-5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189667584"/>
        <c:crosses val="autoZero"/>
        <c:crossBetween val="between"/>
        <c:majorUnit val="5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6573786345136924"/>
          <c:y val="0.16097702113555648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474588403767E-2"/>
          <c:y val="0.28522245064194562"/>
          <c:w val="0.83764367816092988"/>
          <c:h val="0.47812987579785843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2'!$Y$8:$Y$9</c:f>
              <c:strCache>
                <c:ptCount val="1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2'!$Y$10:$Y$51</c:f>
              <c:numCache>
                <c:formatCode>#,##0.0</c:formatCode>
                <c:ptCount val="42"/>
                <c:pt idx="0">
                  <c:v>100</c:v>
                </c:pt>
                <c:pt idx="1">
                  <c:v>97.172894777881254</c:v>
                </c:pt>
                <c:pt idx="2">
                  <c:v>96.679279014583528</c:v>
                </c:pt>
                <c:pt idx="3">
                  <c:v>98.323282783801545</c:v>
                </c:pt>
                <c:pt idx="4">
                  <c:v>96.834688080051009</c:v>
                </c:pt>
                <c:pt idx="5">
                  <c:v>97.290854529894929</c:v>
                </c:pt>
                <c:pt idx="6">
                  <c:v>95.158943215744273</c:v>
                </c:pt>
                <c:pt idx="7">
                  <c:v>93.641939580394336</c:v>
                </c:pt>
                <c:pt idx="8">
                  <c:v>91.202390832001711</c:v>
                </c:pt>
                <c:pt idx="9">
                  <c:v>90.726605175770374</c:v>
                </c:pt>
                <c:pt idx="10">
                  <c:v>91.051363964505597</c:v>
                </c:pt>
                <c:pt idx="11">
                  <c:v>89.853067446008566</c:v>
                </c:pt>
                <c:pt idx="12">
                  <c:v>90.59901706022552</c:v>
                </c:pt>
                <c:pt idx="13">
                  <c:v>87.726580067948888</c:v>
                </c:pt>
                <c:pt idx="14">
                  <c:v>88.414952485208985</c:v>
                </c:pt>
                <c:pt idx="15">
                  <c:v>88.362113952673312</c:v>
                </c:pt>
                <c:pt idx="16">
                  <c:v>86.15151711528614</c:v>
                </c:pt>
                <c:pt idx="17">
                  <c:v>86.199165179316878</c:v>
                </c:pt>
                <c:pt idx="18">
                  <c:v>85.441934921131619</c:v>
                </c:pt>
                <c:pt idx="19">
                  <c:v>86.315964795454249</c:v>
                </c:pt>
                <c:pt idx="20">
                  <c:v>84.801069046458409</c:v>
                </c:pt>
                <c:pt idx="21">
                  <c:v>85.604593908242848</c:v>
                </c:pt>
                <c:pt idx="22">
                  <c:v>84.788293613750497</c:v>
                </c:pt>
                <c:pt idx="23">
                  <c:v>84.486966942443203</c:v>
                </c:pt>
                <c:pt idx="24">
                  <c:v>85.979369904085956</c:v>
                </c:pt>
                <c:pt idx="25">
                  <c:v>85.643842144205991</c:v>
                </c:pt>
                <c:pt idx="26">
                  <c:v>86.514419296335092</c:v>
                </c:pt>
                <c:pt idx="27">
                  <c:v>88.961156638446354</c:v>
                </c:pt>
                <c:pt idx="28">
                  <c:v>88.604970647226807</c:v>
                </c:pt>
                <c:pt idx="29">
                  <c:v>91.239225072708109</c:v>
                </c:pt>
                <c:pt idx="30">
                  <c:v>91.317437547742543</c:v>
                </c:pt>
                <c:pt idx="31">
                  <c:v>89.631232149900853</c:v>
                </c:pt>
                <c:pt idx="32">
                  <c:v>90.353858785840885</c:v>
                </c:pt>
                <c:pt idx="33">
                  <c:v>90.878840764793622</c:v>
                </c:pt>
                <c:pt idx="34">
                  <c:v>90.013650088285303</c:v>
                </c:pt>
                <c:pt idx="35">
                  <c:v>88.111287486154865</c:v>
                </c:pt>
                <c:pt idx="36">
                  <c:v>84.649493412002215</c:v>
                </c:pt>
                <c:pt idx="37">
                  <c:v>86.92517407326919</c:v>
                </c:pt>
                <c:pt idx="38">
                  <c:v>87.227223652945156</c:v>
                </c:pt>
                <c:pt idx="39">
                  <c:v>89.501336479093936</c:v>
                </c:pt>
                <c:pt idx="40">
                  <c:v>92.878828382798105</c:v>
                </c:pt>
                <c:pt idx="41">
                  <c:v>90.661132897032232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'Données graph 1 et 2'!$X$8:$X$9</c:f>
              <c:strCache>
                <c:ptCount val="1"/>
                <c:pt idx="0">
                  <c:v>Industrie </c:v>
                </c:pt>
              </c:strCache>
            </c:strRef>
          </c:tx>
          <c:spPr>
            <a:ln w="28575">
              <a:solidFill>
                <a:srgbClr val="0E41B2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2'!$X$10:$X$51</c:f>
              <c:numCache>
                <c:formatCode>#,##0.0</c:formatCode>
                <c:ptCount val="42"/>
                <c:pt idx="0">
                  <c:v>100</c:v>
                </c:pt>
                <c:pt idx="1">
                  <c:v>98.787427299333586</c:v>
                </c:pt>
                <c:pt idx="2">
                  <c:v>97.767403213596396</c:v>
                </c:pt>
                <c:pt idx="3">
                  <c:v>96.68647849003122</c:v>
                </c:pt>
                <c:pt idx="4">
                  <c:v>95.534929562210849</c:v>
                </c:pt>
                <c:pt idx="5">
                  <c:v>94.678333034926936</c:v>
                </c:pt>
                <c:pt idx="6">
                  <c:v>95.028820600803783</c:v>
                </c:pt>
                <c:pt idx="7">
                  <c:v>93.335677711285513</c:v>
                </c:pt>
                <c:pt idx="8">
                  <c:v>94.451530036571981</c:v>
                </c:pt>
                <c:pt idx="9">
                  <c:v>93.840197792925593</c:v>
                </c:pt>
                <c:pt idx="10">
                  <c:v>92.739006538744746</c:v>
                </c:pt>
                <c:pt idx="11">
                  <c:v>92.867138094866704</c:v>
                </c:pt>
                <c:pt idx="12">
                  <c:v>91.737209821911549</c:v>
                </c:pt>
                <c:pt idx="13">
                  <c:v>91.761151038137157</c:v>
                </c:pt>
                <c:pt idx="14">
                  <c:v>92.312730000130657</c:v>
                </c:pt>
                <c:pt idx="15">
                  <c:v>92.314317059163642</c:v>
                </c:pt>
                <c:pt idx="16">
                  <c:v>93.849324442965127</c:v>
                </c:pt>
                <c:pt idx="17">
                  <c:v>94.345071245505338</c:v>
                </c:pt>
                <c:pt idx="18">
                  <c:v>94.635400729609771</c:v>
                </c:pt>
                <c:pt idx="19">
                  <c:v>96.325268436537144</c:v>
                </c:pt>
                <c:pt idx="20">
                  <c:v>94.55787708591923</c:v>
                </c:pt>
                <c:pt idx="21">
                  <c:v>96.443196618887299</c:v>
                </c:pt>
                <c:pt idx="22">
                  <c:v>97.147066960337554</c:v>
                </c:pt>
                <c:pt idx="23">
                  <c:v>96.625337882663004</c:v>
                </c:pt>
                <c:pt idx="24">
                  <c:v>98.111424692339767</c:v>
                </c:pt>
                <c:pt idx="25">
                  <c:v>98.894519029486474</c:v>
                </c:pt>
                <c:pt idx="26">
                  <c:v>97.896535750082663</c:v>
                </c:pt>
                <c:pt idx="27">
                  <c:v>99.842444490406194</c:v>
                </c:pt>
                <c:pt idx="28">
                  <c:v>98.068475882854997</c:v>
                </c:pt>
                <c:pt idx="29">
                  <c:v>98.43460451089075</c:v>
                </c:pt>
                <c:pt idx="30">
                  <c:v>98.069948671067266</c:v>
                </c:pt>
                <c:pt idx="31">
                  <c:v>100.22826929501734</c:v>
                </c:pt>
                <c:pt idx="32">
                  <c:v>98.860737589515381</c:v>
                </c:pt>
                <c:pt idx="33">
                  <c:v>98.302876345562112</c:v>
                </c:pt>
                <c:pt idx="34">
                  <c:v>99.973853205504867</c:v>
                </c:pt>
                <c:pt idx="35">
                  <c:v>102.48106611909856</c:v>
                </c:pt>
                <c:pt idx="36">
                  <c:v>100.09979970161797</c:v>
                </c:pt>
                <c:pt idx="37">
                  <c:v>101.39309024417098</c:v>
                </c:pt>
                <c:pt idx="38">
                  <c:v>102.23858937425842</c:v>
                </c:pt>
                <c:pt idx="39">
                  <c:v>100.84805379617008</c:v>
                </c:pt>
                <c:pt idx="40">
                  <c:v>103.37875590567211</c:v>
                </c:pt>
                <c:pt idx="41">
                  <c:v>106.14398385588532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2'!$Z$8:$Z$9</c:f>
              <c:strCache>
                <c:ptCount val="1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2'!$Z$10:$Z$51</c:f>
              <c:numCache>
                <c:formatCode>#,##0.0</c:formatCode>
                <c:ptCount val="42"/>
                <c:pt idx="0">
                  <c:v>100</c:v>
                </c:pt>
                <c:pt idx="1">
                  <c:v>101.48094234153626</c:v>
                </c:pt>
                <c:pt idx="2">
                  <c:v>98.283047674921363</c:v>
                </c:pt>
                <c:pt idx="3">
                  <c:v>99.998221373009656</c:v>
                </c:pt>
                <c:pt idx="4">
                  <c:v>99.476880234775294</c:v>
                </c:pt>
                <c:pt idx="5">
                  <c:v>97.971892966773979</c:v>
                </c:pt>
                <c:pt idx="6">
                  <c:v>97.981741237987521</c:v>
                </c:pt>
                <c:pt idx="7">
                  <c:v>99.786208503457502</c:v>
                </c:pt>
                <c:pt idx="8">
                  <c:v>100.69771998879051</c:v>
                </c:pt>
                <c:pt idx="9">
                  <c:v>97.706822575903232</c:v>
                </c:pt>
                <c:pt idx="10">
                  <c:v>98.427579029356266</c:v>
                </c:pt>
                <c:pt idx="11">
                  <c:v>100.74813902606685</c:v>
                </c:pt>
                <c:pt idx="12">
                  <c:v>100.09829085422339</c:v>
                </c:pt>
                <c:pt idx="13">
                  <c:v>98.093737917234364</c:v>
                </c:pt>
                <c:pt idx="14">
                  <c:v>97.95895999249268</c:v>
                </c:pt>
                <c:pt idx="15">
                  <c:v>99.853294615056484</c:v>
                </c:pt>
                <c:pt idx="16">
                  <c:v>98.977595460443155</c:v>
                </c:pt>
                <c:pt idx="17">
                  <c:v>97.576976199723973</c:v>
                </c:pt>
                <c:pt idx="18">
                  <c:v>97.318721557377629</c:v>
                </c:pt>
                <c:pt idx="19">
                  <c:v>98.201802004000371</c:v>
                </c:pt>
                <c:pt idx="20">
                  <c:v>99.583091910467729</c:v>
                </c:pt>
                <c:pt idx="21">
                  <c:v>98.713393530229737</c:v>
                </c:pt>
                <c:pt idx="22">
                  <c:v>97.694422146736542</c:v>
                </c:pt>
                <c:pt idx="23">
                  <c:v>98.9323099972477</c:v>
                </c:pt>
                <c:pt idx="24">
                  <c:v>98.490076073165028</c:v>
                </c:pt>
                <c:pt idx="25">
                  <c:v>100.13979561194724</c:v>
                </c:pt>
                <c:pt idx="26">
                  <c:v>100.4871208519892</c:v>
                </c:pt>
                <c:pt idx="27">
                  <c:v>102.49144133591248</c:v>
                </c:pt>
                <c:pt idx="28">
                  <c:v>102.53524056806856</c:v>
                </c:pt>
                <c:pt idx="29">
                  <c:v>102.56711848550657</c:v>
                </c:pt>
                <c:pt idx="30">
                  <c:v>102.24508047340977</c:v>
                </c:pt>
                <c:pt idx="31">
                  <c:v>104.1274262038413</c:v>
                </c:pt>
                <c:pt idx="32">
                  <c:v>104.92356132584028</c:v>
                </c:pt>
                <c:pt idx="33">
                  <c:v>102.52685434840818</c:v>
                </c:pt>
                <c:pt idx="34">
                  <c:v>101.42175381503837</c:v>
                </c:pt>
                <c:pt idx="35">
                  <c:v>106.59556140262995</c:v>
                </c:pt>
                <c:pt idx="36">
                  <c:v>101.81969782183901</c:v>
                </c:pt>
                <c:pt idx="37">
                  <c:v>98.545198303833089</c:v>
                </c:pt>
                <c:pt idx="38">
                  <c:v>101.59938685910994</c:v>
                </c:pt>
                <c:pt idx="39">
                  <c:v>89.90890936855574</c:v>
                </c:pt>
                <c:pt idx="40">
                  <c:v>92.393547494882483</c:v>
                </c:pt>
                <c:pt idx="41">
                  <c:v>107.34151052710676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'Données graph 1 et 2'!$AA$8:$AA$9</c:f>
              <c:strCache>
                <c:ptCount val="1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2'!$AA$10:$AA$51</c:f>
              <c:numCache>
                <c:formatCode>#,##0.0</c:formatCode>
                <c:ptCount val="42"/>
                <c:pt idx="0">
                  <c:v>100</c:v>
                </c:pt>
                <c:pt idx="1">
                  <c:v>100.28968115572977</c:v>
                </c:pt>
                <c:pt idx="2">
                  <c:v>100.48449730927376</c:v>
                </c:pt>
                <c:pt idx="3">
                  <c:v>101.22507875245157</c:v>
                </c:pt>
                <c:pt idx="4">
                  <c:v>101.60620072312956</c:v>
                </c:pt>
                <c:pt idx="5">
                  <c:v>101.66470452279273</c:v>
                </c:pt>
                <c:pt idx="6">
                  <c:v>103.05372871078451</c:v>
                </c:pt>
                <c:pt idx="7">
                  <c:v>101.91893318362226</c:v>
                </c:pt>
                <c:pt idx="8">
                  <c:v>102.15808340760395</c:v>
                </c:pt>
                <c:pt idx="9">
                  <c:v>102.65913343785149</c:v>
                </c:pt>
                <c:pt idx="10">
                  <c:v>103.65759952591506</c:v>
                </c:pt>
                <c:pt idx="11">
                  <c:v>102.81549629806301</c:v>
                </c:pt>
                <c:pt idx="12">
                  <c:v>103.85575327005378</c:v>
                </c:pt>
                <c:pt idx="13">
                  <c:v>102.25326082618076</c:v>
                </c:pt>
                <c:pt idx="14">
                  <c:v>102.66000297647709</c:v>
                </c:pt>
                <c:pt idx="15">
                  <c:v>102.64441236438103</c:v>
                </c:pt>
                <c:pt idx="16">
                  <c:v>102.77509265133131</c:v>
                </c:pt>
                <c:pt idx="17">
                  <c:v>102.58241585546244</c:v>
                </c:pt>
                <c:pt idx="18">
                  <c:v>102.06022801638464</c:v>
                </c:pt>
                <c:pt idx="19">
                  <c:v>102.73166810754427</c:v>
                </c:pt>
                <c:pt idx="20">
                  <c:v>102.6628677657089</c:v>
                </c:pt>
                <c:pt idx="21">
                  <c:v>102.76012835583488</c:v>
                </c:pt>
                <c:pt idx="22">
                  <c:v>103.28583729939275</c:v>
                </c:pt>
                <c:pt idx="23">
                  <c:v>103.11231867843777</c:v>
                </c:pt>
                <c:pt idx="24">
                  <c:v>102.94935167975285</c:v>
                </c:pt>
                <c:pt idx="25">
                  <c:v>103.90831079963986</c:v>
                </c:pt>
                <c:pt idx="26">
                  <c:v>103.18247731528878</c:v>
                </c:pt>
                <c:pt idx="27">
                  <c:v>102.85414389455237</c:v>
                </c:pt>
                <c:pt idx="28">
                  <c:v>103.31397350533749</c:v>
                </c:pt>
                <c:pt idx="29">
                  <c:v>102.70084957586157</c:v>
                </c:pt>
                <c:pt idx="30">
                  <c:v>102.10335112973303</c:v>
                </c:pt>
                <c:pt idx="31">
                  <c:v>102.86820268075996</c:v>
                </c:pt>
                <c:pt idx="32">
                  <c:v>102.86118093107561</c:v>
                </c:pt>
                <c:pt idx="33">
                  <c:v>103.99086118233241</c:v>
                </c:pt>
                <c:pt idx="34">
                  <c:v>103.83664074371224</c:v>
                </c:pt>
                <c:pt idx="35">
                  <c:v>104.54672344158415</c:v>
                </c:pt>
                <c:pt idx="36">
                  <c:v>104.41780771144265</c:v>
                </c:pt>
                <c:pt idx="37">
                  <c:v>103.4842422807867</c:v>
                </c:pt>
                <c:pt idx="38">
                  <c:v>105.09678634719985</c:v>
                </c:pt>
                <c:pt idx="39">
                  <c:v>105.85257767765211</c:v>
                </c:pt>
                <c:pt idx="40">
                  <c:v>105.76840142112619</c:v>
                </c:pt>
                <c:pt idx="41">
                  <c:v>106.89671022154683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147200"/>
        <c:axId val="188148736"/>
      </c:lineChart>
      <c:catAx>
        <c:axId val="18814720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188148736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188148736"/>
        <c:scaling>
          <c:orientation val="minMax"/>
          <c:max val="108"/>
          <c:min val="8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88147200"/>
        <c:crosses val="autoZero"/>
        <c:crossBetween val="midCat"/>
        <c:majorUnit val="2"/>
      </c:valAx>
      <c:spPr>
        <a:ln w="9525"/>
      </c:spPr>
    </c:plotArea>
    <c:legend>
      <c:legendPos val="r"/>
      <c:layout>
        <c:manualLayout>
          <c:xMode val="edge"/>
          <c:yMode val="edge"/>
          <c:x val="2.9829545454545456E-2"/>
          <c:y val="0.17980295566502474"/>
          <c:w val="0.95596590909090906"/>
          <c:h val="9.1133004926108319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Hautes-Alpes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3251157048"/>
          <c:y val="1.835790980672870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GRAPHIQUE_stocks_bénéf'!$Y$2</c:f>
              <c:strCache>
                <c:ptCount val="1"/>
                <c:pt idx="0">
                  <c:v>CUI-CAE / PEC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GRAPHIQUE_stocks_bénéf'!$W$3:$X$48</c:f>
              <c:multiLvlStrCache>
                <c:ptCount val="4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'Données GRAPHIQUE_stocks_bénéf'!$Y$3:$Y$48</c:f>
              <c:numCache>
                <c:formatCode>#,##0</c:formatCode>
                <c:ptCount val="46"/>
                <c:pt idx="0">
                  <c:v>173</c:v>
                </c:pt>
                <c:pt idx="1">
                  <c:v>365</c:v>
                </c:pt>
                <c:pt idx="2">
                  <c:v>497</c:v>
                </c:pt>
                <c:pt idx="3">
                  <c:v>526</c:v>
                </c:pt>
                <c:pt idx="4">
                  <c:v>500</c:v>
                </c:pt>
                <c:pt idx="5">
                  <c:v>455</c:v>
                </c:pt>
                <c:pt idx="6">
                  <c:v>398</c:v>
                </c:pt>
                <c:pt idx="7">
                  <c:v>502</c:v>
                </c:pt>
                <c:pt idx="8">
                  <c:v>650</c:v>
                </c:pt>
                <c:pt idx="9">
                  <c:v>640</c:v>
                </c:pt>
                <c:pt idx="10">
                  <c:v>564</c:v>
                </c:pt>
                <c:pt idx="11">
                  <c:v>479</c:v>
                </c:pt>
                <c:pt idx="12">
                  <c:v>456</c:v>
                </c:pt>
                <c:pt idx="13">
                  <c:v>484</c:v>
                </c:pt>
                <c:pt idx="14">
                  <c:v>466</c:v>
                </c:pt>
                <c:pt idx="15">
                  <c:v>563</c:v>
                </c:pt>
                <c:pt idx="16">
                  <c:v>584</c:v>
                </c:pt>
                <c:pt idx="17">
                  <c:v>599</c:v>
                </c:pt>
                <c:pt idx="18">
                  <c:v>501</c:v>
                </c:pt>
                <c:pt idx="19">
                  <c:v>432</c:v>
                </c:pt>
                <c:pt idx="20">
                  <c:v>453</c:v>
                </c:pt>
                <c:pt idx="21">
                  <c:v>465</c:v>
                </c:pt>
                <c:pt idx="22">
                  <c:v>483</c:v>
                </c:pt>
                <c:pt idx="23">
                  <c:v>483</c:v>
                </c:pt>
                <c:pt idx="24">
                  <c:v>500</c:v>
                </c:pt>
                <c:pt idx="25">
                  <c:v>516</c:v>
                </c:pt>
                <c:pt idx="26">
                  <c:v>524</c:v>
                </c:pt>
                <c:pt idx="27">
                  <c:v>487</c:v>
                </c:pt>
                <c:pt idx="28">
                  <c:v>459</c:v>
                </c:pt>
                <c:pt idx="29">
                  <c:v>453</c:v>
                </c:pt>
                <c:pt idx="30">
                  <c:v>373</c:v>
                </c:pt>
                <c:pt idx="31">
                  <c:v>312</c:v>
                </c:pt>
                <c:pt idx="32">
                  <c:v>261</c:v>
                </c:pt>
                <c:pt idx="33">
                  <c:v>177</c:v>
                </c:pt>
                <c:pt idx="34">
                  <c:v>159</c:v>
                </c:pt>
                <c:pt idx="35">
                  <c:v>232</c:v>
                </c:pt>
                <c:pt idx="36">
                  <c:v>243</c:v>
                </c:pt>
                <c:pt idx="37">
                  <c:v>256</c:v>
                </c:pt>
                <c:pt idx="38">
                  <c:v>224</c:v>
                </c:pt>
                <c:pt idx="39">
                  <c:v>192</c:v>
                </c:pt>
                <c:pt idx="40">
                  <c:v>131</c:v>
                </c:pt>
                <c:pt idx="41">
                  <c:v>104</c:v>
                </c:pt>
                <c:pt idx="42">
                  <c:v>105</c:v>
                </c:pt>
                <c:pt idx="43">
                  <c:v>111</c:v>
                </c:pt>
                <c:pt idx="44">
                  <c:v>131</c:v>
                </c:pt>
                <c:pt idx="45">
                  <c:v>141</c:v>
                </c:pt>
              </c:numCache>
            </c:numRef>
          </c:val>
        </c:ser>
        <c:ser>
          <c:idx val="3"/>
          <c:order val="1"/>
          <c:tx>
            <c:strRef>
              <c:f>'Données GRAPHIQUE_stocks_bénéf'!$AB$2</c:f>
              <c:strCache>
                <c:ptCount val="1"/>
                <c:pt idx="0">
                  <c:v>CUI-CIE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GRAPHIQUE_stocks_bénéf'!$W$3:$X$48</c:f>
              <c:multiLvlStrCache>
                <c:ptCount val="4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'Données GRAPHIQUE_stocks_bénéf'!$AB$3:$AB$48</c:f>
              <c:numCache>
                <c:formatCode>#,##0</c:formatCode>
                <c:ptCount val="46"/>
                <c:pt idx="0">
                  <c:v>58</c:v>
                </c:pt>
                <c:pt idx="1">
                  <c:v>117</c:v>
                </c:pt>
                <c:pt idx="2">
                  <c:v>107</c:v>
                </c:pt>
                <c:pt idx="3">
                  <c:v>80</c:v>
                </c:pt>
                <c:pt idx="4">
                  <c:v>74</c:v>
                </c:pt>
                <c:pt idx="5">
                  <c:v>62</c:v>
                </c:pt>
                <c:pt idx="6">
                  <c:v>55</c:v>
                </c:pt>
                <c:pt idx="7">
                  <c:v>68</c:v>
                </c:pt>
                <c:pt idx="8">
                  <c:v>92</c:v>
                </c:pt>
                <c:pt idx="9">
                  <c:v>92</c:v>
                </c:pt>
                <c:pt idx="10">
                  <c:v>75</c:v>
                </c:pt>
                <c:pt idx="11">
                  <c:v>65</c:v>
                </c:pt>
                <c:pt idx="12">
                  <c:v>46</c:v>
                </c:pt>
                <c:pt idx="13">
                  <c:v>46</c:v>
                </c:pt>
                <c:pt idx="14">
                  <c:v>42</c:v>
                </c:pt>
                <c:pt idx="15">
                  <c:v>52</c:v>
                </c:pt>
                <c:pt idx="16">
                  <c:v>59</c:v>
                </c:pt>
                <c:pt idx="17">
                  <c:v>49</c:v>
                </c:pt>
                <c:pt idx="18">
                  <c:v>39</c:v>
                </c:pt>
                <c:pt idx="19">
                  <c:v>42</c:v>
                </c:pt>
                <c:pt idx="20">
                  <c:v>50</c:v>
                </c:pt>
                <c:pt idx="21">
                  <c:v>69</c:v>
                </c:pt>
                <c:pt idx="22">
                  <c:v>94</c:v>
                </c:pt>
                <c:pt idx="23">
                  <c:v>111</c:v>
                </c:pt>
                <c:pt idx="24">
                  <c:v>132</c:v>
                </c:pt>
                <c:pt idx="25">
                  <c:v>107</c:v>
                </c:pt>
                <c:pt idx="26">
                  <c:v>70</c:v>
                </c:pt>
                <c:pt idx="27">
                  <c:v>42</c:v>
                </c:pt>
                <c:pt idx="28">
                  <c:v>30</c:v>
                </c:pt>
                <c:pt idx="29">
                  <c:v>32</c:v>
                </c:pt>
                <c:pt idx="30">
                  <c:v>29</c:v>
                </c:pt>
                <c:pt idx="31">
                  <c:v>20</c:v>
                </c:pt>
                <c:pt idx="32">
                  <c:v>11</c:v>
                </c:pt>
                <c:pt idx="33">
                  <c:v>3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1</c:v>
                </c:pt>
                <c:pt idx="42">
                  <c:v>4</c:v>
                </c:pt>
                <c:pt idx="43">
                  <c:v>7</c:v>
                </c:pt>
                <c:pt idx="44">
                  <c:v>18</c:v>
                </c:pt>
                <c:pt idx="45">
                  <c:v>46</c:v>
                </c:pt>
              </c:numCache>
            </c:numRef>
          </c:val>
        </c:ser>
        <c:ser>
          <c:idx val="2"/>
          <c:order val="2"/>
          <c:tx>
            <c:strRef>
              <c:f>'Données GRAPHIQUE_stocks_bénéf'!$AE$2</c:f>
              <c:strCache>
                <c:ptCount val="1"/>
                <c:pt idx="0">
                  <c:v>Emploi d'avenir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GRAPHIQUE_stocks_bénéf'!$W$3:$X$48</c:f>
              <c:multiLvlStrCache>
                <c:ptCount val="4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'Données GRAPHIQUE_stocks_bénéf'!$AE$3:$AE$48</c:f>
              <c:numCache>
                <c:formatCode>General</c:formatCode>
                <c:ptCount val="4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34</c:v>
                </c:pt>
                <c:pt idx="13">
                  <c:v>81</c:v>
                </c:pt>
                <c:pt idx="14">
                  <c:v>143</c:v>
                </c:pt>
                <c:pt idx="15">
                  <c:v>197</c:v>
                </c:pt>
                <c:pt idx="16">
                  <c:v>236</c:v>
                </c:pt>
                <c:pt idx="17">
                  <c:v>255</c:v>
                </c:pt>
                <c:pt idx="18">
                  <c:v>270</c:v>
                </c:pt>
                <c:pt idx="19">
                  <c:v>287</c:v>
                </c:pt>
                <c:pt idx="20">
                  <c:v>305</c:v>
                </c:pt>
                <c:pt idx="21">
                  <c:v>316</c:v>
                </c:pt>
                <c:pt idx="22">
                  <c:v>310</c:v>
                </c:pt>
                <c:pt idx="23">
                  <c:v>321</c:v>
                </c:pt>
                <c:pt idx="24">
                  <c:v>324</c:v>
                </c:pt>
                <c:pt idx="25">
                  <c:v>322</c:v>
                </c:pt>
                <c:pt idx="26">
                  <c:v>302</c:v>
                </c:pt>
                <c:pt idx="27">
                  <c:v>296</c:v>
                </c:pt>
                <c:pt idx="28">
                  <c:v>277</c:v>
                </c:pt>
                <c:pt idx="29">
                  <c:v>269</c:v>
                </c:pt>
                <c:pt idx="30">
                  <c:v>226</c:v>
                </c:pt>
                <c:pt idx="31">
                  <c:v>193</c:v>
                </c:pt>
                <c:pt idx="32">
                  <c:v>167</c:v>
                </c:pt>
                <c:pt idx="33">
                  <c:v>136</c:v>
                </c:pt>
                <c:pt idx="34">
                  <c:v>112</c:v>
                </c:pt>
                <c:pt idx="35">
                  <c:v>89</c:v>
                </c:pt>
                <c:pt idx="36">
                  <c:v>64</c:v>
                </c:pt>
                <c:pt idx="37">
                  <c:v>51</c:v>
                </c:pt>
                <c:pt idx="38">
                  <c:v>30</c:v>
                </c:pt>
                <c:pt idx="39">
                  <c:v>19</c:v>
                </c:pt>
                <c:pt idx="40">
                  <c:v>10</c:v>
                </c:pt>
                <c:pt idx="41">
                  <c:v>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</c:numCache>
            </c:numRef>
          </c:val>
        </c:ser>
        <c:ser>
          <c:idx val="0"/>
          <c:order val="3"/>
          <c:tx>
            <c:strRef>
              <c:f>'Données GRAPHIQUE_stocks_bénéf'!$AF$2</c:f>
              <c:strCache>
                <c:ptCount val="1"/>
                <c:pt idx="0">
                  <c:v>CDDI 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GRAPHIQUE_stocks_bénéf'!$W$3:$X$48</c:f>
              <c:multiLvlStrCache>
                <c:ptCount val="4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'Données GRAPHIQUE_stocks_bénéf'!$AF$3:$AF$48</c:f>
              <c:numCache>
                <c:formatCode>General</c:formatCode>
                <c:ptCount val="4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122</c:v>
                </c:pt>
                <c:pt idx="19">
                  <c:v>230</c:v>
                </c:pt>
                <c:pt idx="20">
                  <c:v>234</c:v>
                </c:pt>
                <c:pt idx="21">
                  <c:v>240</c:v>
                </c:pt>
                <c:pt idx="22">
                  <c:v>242</c:v>
                </c:pt>
                <c:pt idx="23">
                  <c:v>258</c:v>
                </c:pt>
                <c:pt idx="24">
                  <c:v>241</c:v>
                </c:pt>
                <c:pt idx="25">
                  <c:v>230</c:v>
                </c:pt>
                <c:pt idx="26">
                  <c:v>239</c:v>
                </c:pt>
                <c:pt idx="27">
                  <c:v>249</c:v>
                </c:pt>
                <c:pt idx="28">
                  <c:v>235</c:v>
                </c:pt>
                <c:pt idx="29">
                  <c:v>242</c:v>
                </c:pt>
                <c:pt idx="30">
                  <c:v>314</c:v>
                </c:pt>
                <c:pt idx="31">
                  <c:v>434</c:v>
                </c:pt>
                <c:pt idx="32">
                  <c:v>314</c:v>
                </c:pt>
                <c:pt idx="33">
                  <c:v>264</c:v>
                </c:pt>
                <c:pt idx="34">
                  <c:v>259</c:v>
                </c:pt>
                <c:pt idx="35">
                  <c:v>255</c:v>
                </c:pt>
                <c:pt idx="36">
                  <c:v>243</c:v>
                </c:pt>
                <c:pt idx="37">
                  <c:v>261</c:v>
                </c:pt>
                <c:pt idx="38">
                  <c:v>245</c:v>
                </c:pt>
                <c:pt idx="39">
                  <c:v>246</c:v>
                </c:pt>
                <c:pt idx="40">
                  <c:v>240</c:v>
                </c:pt>
                <c:pt idx="41">
                  <c:v>245</c:v>
                </c:pt>
                <c:pt idx="42">
                  <c:v>254</c:v>
                </c:pt>
                <c:pt idx="43">
                  <c:v>262</c:v>
                </c:pt>
                <c:pt idx="44">
                  <c:v>289</c:v>
                </c:pt>
                <c:pt idx="45">
                  <c:v>283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292096"/>
        <c:axId val="188310272"/>
      </c:areaChart>
      <c:catAx>
        <c:axId val="18829209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88310272"/>
        <c:crossesAt val="0"/>
        <c:auto val="0"/>
        <c:lblAlgn val="ctr"/>
        <c:lblOffset val="100"/>
        <c:tickLblSkip val="4"/>
        <c:noMultiLvlLbl val="0"/>
      </c:catAx>
      <c:valAx>
        <c:axId val="188310272"/>
        <c:scaling>
          <c:orientation val="minMax"/>
          <c:max val="125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88292096"/>
        <c:crosses val="autoZero"/>
        <c:crossBetween val="between"/>
        <c:majorUnit val="250"/>
      </c:valAx>
    </c:plotArea>
    <c:legend>
      <c:legendPos val="t"/>
      <c:layout>
        <c:manualLayout>
          <c:xMode val="edge"/>
          <c:yMode val="edge"/>
          <c:x val="0.28245328850509999"/>
          <c:y val="0.11417179670722978"/>
          <c:w val="0.44314981775314344"/>
          <c:h val="2.9581006919589606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070397648738734E-2"/>
          <c:y val="0.19584142227668283"/>
          <c:w val="0.88680772290880905"/>
          <c:h val="0.59816943501476494"/>
        </c:manualLayout>
      </c:layout>
      <c:lineChart>
        <c:grouping val="standard"/>
        <c:varyColors val="0"/>
        <c:ser>
          <c:idx val="0"/>
          <c:order val="0"/>
          <c:tx>
            <c:strRef>
              <c:f>'Graph appr Note et Diapo'!$B$123</c:f>
              <c:strCache>
                <c:ptCount val="1"/>
                <c:pt idx="0">
                  <c:v>2019</c:v>
                </c:pt>
              </c:strCache>
            </c:strRef>
          </c:tx>
          <c:spPr>
            <a:ln w="25400">
              <a:solidFill>
                <a:srgbClr val="0070C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'Graph appr Note et Diapo'!$A$124:$A$135</c:f>
              <c:strCache>
                <c:ptCount val="12"/>
                <c:pt idx="0">
                  <c:v>Jan.</c:v>
                </c:pt>
                <c:pt idx="1">
                  <c:v>Fév.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Juil.</c:v>
                </c:pt>
                <c:pt idx="7">
                  <c:v>Août</c:v>
                </c:pt>
                <c:pt idx="8">
                  <c:v>Sept.</c:v>
                </c:pt>
                <c:pt idx="9">
                  <c:v>Oct.</c:v>
                </c:pt>
                <c:pt idx="10">
                  <c:v>Nov.</c:v>
                </c:pt>
                <c:pt idx="11">
                  <c:v>Déc.</c:v>
                </c:pt>
              </c:strCache>
            </c:strRef>
          </c:cat>
          <c:val>
            <c:numRef>
              <c:f>'Graph appr Note et Diapo'!$B$124:$B$135</c:f>
              <c:numCache>
                <c:formatCode>#,##0</c:formatCode>
                <c:ptCount val="12"/>
                <c:pt idx="0">
                  <c:v>21</c:v>
                </c:pt>
                <c:pt idx="1">
                  <c:v>25</c:v>
                </c:pt>
                <c:pt idx="2">
                  <c:v>34</c:v>
                </c:pt>
                <c:pt idx="3">
                  <c:v>40</c:v>
                </c:pt>
                <c:pt idx="4">
                  <c:v>48</c:v>
                </c:pt>
                <c:pt idx="5">
                  <c:v>54</c:v>
                </c:pt>
                <c:pt idx="6">
                  <c:v>149</c:v>
                </c:pt>
                <c:pt idx="7">
                  <c:v>232</c:v>
                </c:pt>
                <c:pt idx="8">
                  <c:v>544</c:v>
                </c:pt>
                <c:pt idx="9">
                  <c:v>627</c:v>
                </c:pt>
                <c:pt idx="10">
                  <c:v>676</c:v>
                </c:pt>
                <c:pt idx="11">
                  <c:v>704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'Graph appr Note et Diapo'!$C$123</c:f>
              <c:strCache>
                <c:ptCount val="1"/>
                <c:pt idx="0">
                  <c:v>2020</c:v>
                </c:pt>
              </c:strCache>
            </c:strRef>
          </c:tx>
          <c:spPr>
            <a:ln w="25400">
              <a:solidFill>
                <a:srgbClr val="92D05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cat>
            <c:strRef>
              <c:f>'Graph appr Note et Diapo'!$A$124:$A$135</c:f>
              <c:strCache>
                <c:ptCount val="12"/>
                <c:pt idx="0">
                  <c:v>Jan.</c:v>
                </c:pt>
                <c:pt idx="1">
                  <c:v>Fév.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Juil.</c:v>
                </c:pt>
                <c:pt idx="7">
                  <c:v>Août</c:v>
                </c:pt>
                <c:pt idx="8">
                  <c:v>Sept.</c:v>
                </c:pt>
                <c:pt idx="9">
                  <c:v>Oct.</c:v>
                </c:pt>
                <c:pt idx="10">
                  <c:v>Nov.</c:v>
                </c:pt>
                <c:pt idx="11">
                  <c:v>Déc.</c:v>
                </c:pt>
              </c:strCache>
            </c:strRef>
          </c:cat>
          <c:val>
            <c:numRef>
              <c:f>'Graph appr Note et Diapo'!$C$124:$C$135</c:f>
              <c:numCache>
                <c:formatCode>#,##0</c:formatCode>
                <c:ptCount val="12"/>
                <c:pt idx="0">
                  <c:v>26</c:v>
                </c:pt>
                <c:pt idx="1">
                  <c:v>36</c:v>
                </c:pt>
                <c:pt idx="2">
                  <c:v>47</c:v>
                </c:pt>
                <c:pt idx="3">
                  <c:v>50</c:v>
                </c:pt>
                <c:pt idx="4">
                  <c:v>57</c:v>
                </c:pt>
                <c:pt idx="5">
                  <c:v>58</c:v>
                </c:pt>
                <c:pt idx="6">
                  <c:v>168</c:v>
                </c:pt>
                <c:pt idx="7">
                  <c:v>241</c:v>
                </c:pt>
                <c:pt idx="8">
                  <c:v>627</c:v>
                </c:pt>
                <c:pt idx="9">
                  <c:v>754</c:v>
                </c:pt>
                <c:pt idx="10">
                  <c:v>827</c:v>
                </c:pt>
                <c:pt idx="11">
                  <c:v>855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'Graph appr Note et Diapo'!$D$123</c:f>
              <c:strCache>
                <c:ptCount val="1"/>
                <c:pt idx="0">
                  <c:v>2021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'Graph appr Note et Diapo'!$A$124:$A$135</c:f>
              <c:strCache>
                <c:ptCount val="12"/>
                <c:pt idx="0">
                  <c:v>Jan.</c:v>
                </c:pt>
                <c:pt idx="1">
                  <c:v>Fév.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Juil.</c:v>
                </c:pt>
                <c:pt idx="7">
                  <c:v>Août</c:v>
                </c:pt>
                <c:pt idx="8">
                  <c:v>Sept.</c:v>
                </c:pt>
                <c:pt idx="9">
                  <c:v>Oct.</c:v>
                </c:pt>
                <c:pt idx="10">
                  <c:v>Nov.</c:v>
                </c:pt>
                <c:pt idx="11">
                  <c:v>Déc.</c:v>
                </c:pt>
              </c:strCache>
            </c:strRef>
          </c:cat>
          <c:val>
            <c:numRef>
              <c:f>'Graph appr Note et Diapo'!$D$124:$D$135</c:f>
              <c:numCache>
                <c:formatCode>#,##0</c:formatCode>
                <c:ptCount val="12"/>
                <c:pt idx="0">
                  <c:v>36</c:v>
                </c:pt>
                <c:pt idx="1">
                  <c:v>79</c:v>
                </c:pt>
                <c:pt idx="2">
                  <c:v>105</c:v>
                </c:pt>
                <c:pt idx="3">
                  <c:v>114</c:v>
                </c:pt>
                <c:pt idx="4">
                  <c:v>123</c:v>
                </c:pt>
                <c:pt idx="5">
                  <c:v>152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664064"/>
        <c:axId val="190666240"/>
      </c:lineChart>
      <c:catAx>
        <c:axId val="190664064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low"/>
        <c:spPr>
          <a:ln>
            <a:solidFill>
              <a:sysClr val="windowText" lastClr="000000">
                <a:tint val="75000"/>
                <a:shade val="95000"/>
                <a:satMod val="105000"/>
              </a:sysClr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90666240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190666240"/>
        <c:scaling>
          <c:orientation val="minMax"/>
          <c:max val="90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90664064"/>
        <c:crosses val="autoZero"/>
        <c:crossBetween val="between"/>
        <c:majorUnit val="100"/>
      </c:valAx>
    </c:plotArea>
    <c:legend>
      <c:legendPos val="r"/>
      <c:layout>
        <c:manualLayout>
          <c:xMode val="edge"/>
          <c:yMode val="edge"/>
          <c:x val="9.5148153781262873E-2"/>
          <c:y val="9.9349025586589396E-2"/>
          <c:w val="0.79181043935167184"/>
          <c:h val="6.9304463671887528E-2"/>
        </c:manualLayout>
      </c:layout>
      <c:overlay val="0"/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500"/>
              <a:t>Nombre de salariés en activité partielle </a:t>
            </a:r>
            <a:r>
              <a:rPr lang="en-US" sz="1500" b="1" i="0" u="none" strike="noStrike" baseline="0">
                <a:effectLst/>
              </a:rPr>
              <a:t>en</a:t>
            </a:r>
            <a:r>
              <a:rPr lang="en-US" sz="1800" b="1" i="0" u="none" strike="noStrike" baseline="0">
                <a:effectLst/>
              </a:rPr>
              <a:t> </a:t>
            </a:r>
            <a:r>
              <a:rPr lang="en-US" sz="1500" b="1" i="0" u="none" strike="noStrike" baseline="0">
                <a:effectLst/>
              </a:rPr>
              <a:t>équivalent temps plein </a:t>
            </a:r>
            <a:r>
              <a:rPr lang="en-US" sz="1500"/>
              <a:t>(ETP) </a:t>
            </a:r>
            <a:br>
              <a:rPr lang="en-US" sz="1500"/>
            </a:br>
            <a:r>
              <a:rPr lang="en-US" sz="1500"/>
              <a:t>dans les </a:t>
            </a:r>
            <a:r>
              <a:rPr lang="en-US" sz="1500" baseline="0"/>
              <a:t>Hautes-Alpes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100" b="0" i="1" baseline="0">
                <a:effectLst/>
              </a:rPr>
              <a:t>(données brutes, en nombre)</a:t>
            </a:r>
            <a:endParaRPr lang="en-US" sz="1100" b="0" i="1"/>
          </a:p>
        </c:rich>
      </c:tx>
      <c:layout>
        <c:manualLayout>
          <c:xMode val="edge"/>
          <c:yMode val="edge"/>
          <c:x val="0.17909172337456425"/>
          <c:y val="2.492212554551847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'recap (2)'!$B$2</c:f>
              <c:strCache>
                <c:ptCount val="1"/>
                <c:pt idx="0">
                  <c:v>Nombre de salariés effectivement en Activité Partielle</c:v>
                </c:pt>
              </c:strCache>
            </c:strRef>
          </c:tx>
          <c:invertIfNegative val="0"/>
          <c:cat>
            <c:numRef>
              <c:f>'recap (2)'!$A$3:$A$18</c:f>
              <c:numCache>
                <c:formatCode>mmm\-yy</c:formatCode>
                <c:ptCount val="16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  <c:pt idx="13">
                  <c:v>44287</c:v>
                </c:pt>
                <c:pt idx="14">
                  <c:v>44317</c:v>
                </c:pt>
                <c:pt idx="15">
                  <c:v>44348</c:v>
                </c:pt>
              </c:numCache>
            </c:numRef>
          </c:cat>
          <c:val>
            <c:numRef>
              <c:f>'recap (2)'!$F$25:$F$40</c:f>
              <c:numCache>
                <c:formatCode>#,##0</c:formatCode>
                <c:ptCount val="16"/>
                <c:pt idx="0">
                  <c:v>5166.7102857142836</c:v>
                </c:pt>
                <c:pt idx="1">
                  <c:v>8486.0431428571337</c:v>
                </c:pt>
                <c:pt idx="2">
                  <c:v>4139.4974285714261</c:v>
                </c:pt>
                <c:pt idx="3">
                  <c:v>1447.2064285714303</c:v>
                </c:pt>
                <c:pt idx="4">
                  <c:v>414.26314285714295</c:v>
                </c:pt>
                <c:pt idx="5">
                  <c:v>283.20778571428565</c:v>
                </c:pt>
                <c:pt idx="6">
                  <c:v>268.1189142857142</c:v>
                </c:pt>
                <c:pt idx="7">
                  <c:v>469.33971428571425</c:v>
                </c:pt>
                <c:pt idx="8">
                  <c:v>2602.7539285714279</c:v>
                </c:pt>
                <c:pt idx="9">
                  <c:v>3136.1971428571428</c:v>
                </c:pt>
                <c:pt idx="10">
                  <c:v>5219.3332857142941</c:v>
                </c:pt>
                <c:pt idx="11">
                  <c:v>4746.7676428571485</c:v>
                </c:pt>
                <c:pt idx="12">
                  <c:v>4190.1697714285756</c:v>
                </c:pt>
                <c:pt idx="13">
                  <c:v>3668.5635714285736</c:v>
                </c:pt>
                <c:pt idx="14">
                  <c:v>1596.7669285714292</c:v>
                </c:pt>
                <c:pt idx="15">
                  <c:v>557.26005714285691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749120"/>
        <c:axId val="189750656"/>
      </c:barChart>
      <c:dateAx>
        <c:axId val="18974912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89750656"/>
        <c:crosses val="autoZero"/>
        <c:auto val="1"/>
        <c:lblOffset val="100"/>
        <c:baseTimeUnit val="months"/>
      </c:dateAx>
      <c:valAx>
        <c:axId val="18975065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89749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Hautes-Alpes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4529840730136029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122613934621808E-2"/>
          <c:y val="0.18012020686763267"/>
          <c:w val="0.83764367816092744"/>
          <c:h val="0.53208591529609095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trim'!$B$118:$C$168</c:f>
              <c:multiLvlStrCache>
                <c:ptCount val="51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  <c:pt idx="47">
                    <c:v>T1</c:v>
                  </c:pt>
                  <c:pt idx="48">
                    <c:v>T2</c:v>
                  </c:pt>
                  <c:pt idx="49">
                    <c:v>T3</c:v>
                  </c:pt>
                  <c:pt idx="50">
                    <c:v>T4</c:v>
                  </c:pt>
                </c:lvl>
                <c:lvl>
                  <c:pt idx="3">
                    <c:v>2012</c:v>
                  </c:pt>
                  <c:pt idx="7">
                    <c:v>2013</c:v>
                  </c:pt>
                  <c:pt idx="11">
                    <c:v>2014</c:v>
                  </c:pt>
                  <c:pt idx="15">
                    <c:v>2015</c:v>
                  </c:pt>
                  <c:pt idx="19">
                    <c:v>2016</c:v>
                  </c:pt>
                  <c:pt idx="23">
                    <c:v>2017</c:v>
                  </c:pt>
                  <c:pt idx="27">
                    <c:v>2018</c:v>
                  </c:pt>
                  <c:pt idx="31">
                    <c:v>2019</c:v>
                  </c:pt>
                  <c:pt idx="35">
                    <c:v>2020</c:v>
                  </c:pt>
                  <c:pt idx="39">
                    <c:v>2021</c:v>
                  </c:pt>
                  <c:pt idx="43">
                    <c:v>2022</c:v>
                  </c:pt>
                  <c:pt idx="47">
                    <c:v>2023</c:v>
                  </c:pt>
                </c:lvl>
              </c:multiLvlStrCache>
            </c:multiLvlStrRef>
          </c:cat>
          <c:val>
            <c:numRef>
              <c:f>Données!$C$126:$C$166</c:f>
              <c:numCache>
                <c:formatCode>#,##0.0</c:formatCode>
                <c:ptCount val="41"/>
                <c:pt idx="0">
                  <c:v>10.3</c:v>
                </c:pt>
                <c:pt idx="1">
                  <c:v>10.4</c:v>
                </c:pt>
                <c:pt idx="2">
                  <c:v>10.6</c:v>
                </c:pt>
                <c:pt idx="3">
                  <c:v>10.6</c:v>
                </c:pt>
                <c:pt idx="4">
                  <c:v>10.8</c:v>
                </c:pt>
                <c:pt idx="5">
                  <c:v>10.8</c:v>
                </c:pt>
                <c:pt idx="6">
                  <c:v>11.2</c:v>
                </c:pt>
                <c:pt idx="7">
                  <c:v>11.3</c:v>
                </c:pt>
                <c:pt idx="8">
                  <c:v>11.5</c:v>
                </c:pt>
                <c:pt idx="9">
                  <c:v>11.3</c:v>
                </c:pt>
                <c:pt idx="10">
                  <c:v>11.2</c:v>
                </c:pt>
                <c:pt idx="11">
                  <c:v>11.2</c:v>
                </c:pt>
                <c:pt idx="12">
                  <c:v>11.2</c:v>
                </c:pt>
                <c:pt idx="13">
                  <c:v>11.4</c:v>
                </c:pt>
                <c:pt idx="14">
                  <c:v>11.6</c:v>
                </c:pt>
                <c:pt idx="15">
                  <c:v>11.4</c:v>
                </c:pt>
                <c:pt idx="16">
                  <c:v>11.7</c:v>
                </c:pt>
                <c:pt idx="17">
                  <c:v>11.5</c:v>
                </c:pt>
                <c:pt idx="18">
                  <c:v>11.4</c:v>
                </c:pt>
                <c:pt idx="19">
                  <c:v>11.4</c:v>
                </c:pt>
                <c:pt idx="20">
                  <c:v>11.2</c:v>
                </c:pt>
                <c:pt idx="21">
                  <c:v>11.1</c:v>
                </c:pt>
                <c:pt idx="22">
                  <c:v>11.4</c:v>
                </c:pt>
                <c:pt idx="23">
                  <c:v>10.9</c:v>
                </c:pt>
                <c:pt idx="24">
                  <c:v>10.8</c:v>
                </c:pt>
                <c:pt idx="25">
                  <c:v>10.9</c:v>
                </c:pt>
                <c:pt idx="26">
                  <c:v>10.3</c:v>
                </c:pt>
                <c:pt idx="27">
                  <c:v>10.6</c:v>
                </c:pt>
                <c:pt idx="28">
                  <c:v>10.4</c:v>
                </c:pt>
                <c:pt idx="29">
                  <c:v>10.3</c:v>
                </c:pt>
                <c:pt idx="30">
                  <c:v>10</c:v>
                </c:pt>
                <c:pt idx="31">
                  <c:v>10</c:v>
                </c:pt>
                <c:pt idx="32">
                  <c:v>9.6999999999999993</c:v>
                </c:pt>
                <c:pt idx="33">
                  <c:v>9.6</c:v>
                </c:pt>
                <c:pt idx="34">
                  <c:v>9.1999999999999993</c:v>
                </c:pt>
                <c:pt idx="35">
                  <c:v>8.9</c:v>
                </c:pt>
                <c:pt idx="36">
                  <c:v>8.3000000000000007</c:v>
                </c:pt>
                <c:pt idx="37">
                  <c:v>10.3</c:v>
                </c:pt>
                <c:pt idx="38">
                  <c:v>9</c:v>
                </c:pt>
                <c:pt idx="39">
                  <c:v>9.1</c:v>
                </c:pt>
                <c:pt idx="40">
                  <c:v>9.1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trim'!$B$118:$C$168</c:f>
              <c:multiLvlStrCache>
                <c:ptCount val="51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  <c:pt idx="47">
                    <c:v>T1</c:v>
                  </c:pt>
                  <c:pt idx="48">
                    <c:v>T2</c:v>
                  </c:pt>
                  <c:pt idx="49">
                    <c:v>T3</c:v>
                  </c:pt>
                  <c:pt idx="50">
                    <c:v>T4</c:v>
                  </c:pt>
                </c:lvl>
                <c:lvl>
                  <c:pt idx="3">
                    <c:v>2012</c:v>
                  </c:pt>
                  <c:pt idx="7">
                    <c:v>2013</c:v>
                  </c:pt>
                  <c:pt idx="11">
                    <c:v>2014</c:v>
                  </c:pt>
                  <c:pt idx="15">
                    <c:v>2015</c:v>
                  </c:pt>
                  <c:pt idx="19">
                    <c:v>2016</c:v>
                  </c:pt>
                  <c:pt idx="23">
                    <c:v>2017</c:v>
                  </c:pt>
                  <c:pt idx="27">
                    <c:v>2018</c:v>
                  </c:pt>
                  <c:pt idx="31">
                    <c:v>2019</c:v>
                  </c:pt>
                  <c:pt idx="35">
                    <c:v>2020</c:v>
                  </c:pt>
                  <c:pt idx="39">
                    <c:v>2021</c:v>
                  </c:pt>
                  <c:pt idx="43">
                    <c:v>2022</c:v>
                  </c:pt>
                  <c:pt idx="47">
                    <c:v>2023</c:v>
                  </c:pt>
                </c:lvl>
              </c:multiLvlStrCache>
            </c:multiLvlStrRef>
          </c:cat>
          <c:val>
            <c:numRef>
              <c:f>Données!$B$126:$B$166</c:f>
              <c:numCache>
                <c:formatCode>#,##0.0</c:formatCode>
                <c:ptCount val="41"/>
                <c:pt idx="0">
                  <c:v>8.6999999999999993</c:v>
                </c:pt>
                <c:pt idx="1">
                  <c:v>8.8000000000000007</c:v>
                </c:pt>
                <c:pt idx="2">
                  <c:v>9</c:v>
                </c:pt>
                <c:pt idx="3">
                  <c:v>9.1</c:v>
                </c:pt>
                <c:pt idx="4">
                  <c:v>9.4</c:v>
                </c:pt>
                <c:pt idx="5">
                  <c:v>9.4</c:v>
                </c:pt>
                <c:pt idx="6">
                  <c:v>9.8000000000000007</c:v>
                </c:pt>
                <c:pt idx="7">
                  <c:v>10</c:v>
                </c:pt>
                <c:pt idx="8">
                  <c:v>10.1</c:v>
                </c:pt>
                <c:pt idx="9">
                  <c:v>9.9</c:v>
                </c:pt>
                <c:pt idx="10">
                  <c:v>9.8000000000000007</c:v>
                </c:pt>
                <c:pt idx="11">
                  <c:v>9.8000000000000007</c:v>
                </c:pt>
                <c:pt idx="12">
                  <c:v>9.8000000000000007</c:v>
                </c:pt>
                <c:pt idx="13">
                  <c:v>9.9</c:v>
                </c:pt>
                <c:pt idx="14">
                  <c:v>10.1</c:v>
                </c:pt>
                <c:pt idx="15">
                  <c:v>10</c:v>
                </c:pt>
                <c:pt idx="16">
                  <c:v>10.199999999999999</c:v>
                </c:pt>
                <c:pt idx="17">
                  <c:v>10.1</c:v>
                </c:pt>
                <c:pt idx="18">
                  <c:v>9.9</c:v>
                </c:pt>
                <c:pt idx="19">
                  <c:v>9.9</c:v>
                </c:pt>
                <c:pt idx="20">
                  <c:v>9.8000000000000007</c:v>
                </c:pt>
                <c:pt idx="21">
                  <c:v>9.6</c:v>
                </c:pt>
                <c:pt idx="22">
                  <c:v>9.6999999999999993</c:v>
                </c:pt>
                <c:pt idx="23">
                  <c:v>9.3000000000000007</c:v>
                </c:pt>
                <c:pt idx="24">
                  <c:v>9.1999999999999993</c:v>
                </c:pt>
                <c:pt idx="25">
                  <c:v>9.3000000000000007</c:v>
                </c:pt>
                <c:pt idx="26">
                  <c:v>8.6999999999999993</c:v>
                </c:pt>
                <c:pt idx="27">
                  <c:v>8.9</c:v>
                </c:pt>
                <c:pt idx="28">
                  <c:v>8.8000000000000007</c:v>
                </c:pt>
                <c:pt idx="29">
                  <c:v>8.6999999999999993</c:v>
                </c:pt>
                <c:pt idx="30">
                  <c:v>8.4</c:v>
                </c:pt>
                <c:pt idx="31">
                  <c:v>8.4</c:v>
                </c:pt>
                <c:pt idx="32">
                  <c:v>8.1999999999999993</c:v>
                </c:pt>
                <c:pt idx="33">
                  <c:v>8.1999999999999993</c:v>
                </c:pt>
                <c:pt idx="34">
                  <c:v>7.9</c:v>
                </c:pt>
                <c:pt idx="35">
                  <c:v>7.6</c:v>
                </c:pt>
                <c:pt idx="36">
                  <c:v>7.1</c:v>
                </c:pt>
                <c:pt idx="37">
                  <c:v>8.9</c:v>
                </c:pt>
                <c:pt idx="38">
                  <c:v>7.8</c:v>
                </c:pt>
                <c:pt idx="39">
                  <c:v>7.8</c:v>
                </c:pt>
                <c:pt idx="40">
                  <c:v>7.8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Données!$E$8</c:f>
              <c:strCache>
                <c:ptCount val="1"/>
                <c:pt idx="0">
                  <c:v>Hautes-Alpes</c:v>
                </c:pt>
              </c:strCache>
            </c:strRef>
          </c:tx>
          <c:marker>
            <c:symbol val="none"/>
          </c:marker>
          <c:cat>
            <c:multiLvlStrRef>
              <c:f>'dates trim'!$B$118:$C$168</c:f>
              <c:multiLvlStrCache>
                <c:ptCount val="51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  <c:pt idx="47">
                    <c:v>T1</c:v>
                  </c:pt>
                  <c:pt idx="48">
                    <c:v>T2</c:v>
                  </c:pt>
                  <c:pt idx="49">
                    <c:v>T3</c:v>
                  </c:pt>
                  <c:pt idx="50">
                    <c:v>T4</c:v>
                  </c:pt>
                </c:lvl>
                <c:lvl>
                  <c:pt idx="3">
                    <c:v>2012</c:v>
                  </c:pt>
                  <c:pt idx="7">
                    <c:v>2013</c:v>
                  </c:pt>
                  <c:pt idx="11">
                    <c:v>2014</c:v>
                  </c:pt>
                  <c:pt idx="15">
                    <c:v>2015</c:v>
                  </c:pt>
                  <c:pt idx="19">
                    <c:v>2016</c:v>
                  </c:pt>
                  <c:pt idx="23">
                    <c:v>2017</c:v>
                  </c:pt>
                  <c:pt idx="27">
                    <c:v>2018</c:v>
                  </c:pt>
                  <c:pt idx="31">
                    <c:v>2019</c:v>
                  </c:pt>
                  <c:pt idx="35">
                    <c:v>2020</c:v>
                  </c:pt>
                  <c:pt idx="39">
                    <c:v>2021</c:v>
                  </c:pt>
                  <c:pt idx="43">
                    <c:v>2022</c:v>
                  </c:pt>
                  <c:pt idx="47">
                    <c:v>2023</c:v>
                  </c:pt>
                </c:lvl>
              </c:multiLvlStrCache>
            </c:multiLvlStrRef>
          </c:cat>
          <c:val>
            <c:numRef>
              <c:f>Données!$E$126:$E$166</c:f>
              <c:numCache>
                <c:formatCode>#,##0.0</c:formatCode>
                <c:ptCount val="41"/>
                <c:pt idx="0">
                  <c:v>7.8</c:v>
                </c:pt>
                <c:pt idx="1">
                  <c:v>8.1999999999999993</c:v>
                </c:pt>
                <c:pt idx="2">
                  <c:v>8.3000000000000007</c:v>
                </c:pt>
                <c:pt idx="3">
                  <c:v>8.3000000000000007</c:v>
                </c:pt>
                <c:pt idx="4">
                  <c:v>8.6</c:v>
                </c:pt>
                <c:pt idx="5">
                  <c:v>8.6999999999999993</c:v>
                </c:pt>
                <c:pt idx="6">
                  <c:v>9</c:v>
                </c:pt>
                <c:pt idx="7">
                  <c:v>9.1</c:v>
                </c:pt>
                <c:pt idx="8">
                  <c:v>9.4</c:v>
                </c:pt>
                <c:pt idx="9">
                  <c:v>9.3000000000000007</c:v>
                </c:pt>
                <c:pt idx="10">
                  <c:v>9.1999999999999993</c:v>
                </c:pt>
                <c:pt idx="11">
                  <c:v>9.1</c:v>
                </c:pt>
                <c:pt idx="12">
                  <c:v>9.1999999999999993</c:v>
                </c:pt>
                <c:pt idx="13">
                  <c:v>9.3000000000000007</c:v>
                </c:pt>
                <c:pt idx="14">
                  <c:v>9.4</c:v>
                </c:pt>
                <c:pt idx="15">
                  <c:v>9.3000000000000007</c:v>
                </c:pt>
                <c:pt idx="16">
                  <c:v>9.6</c:v>
                </c:pt>
                <c:pt idx="17">
                  <c:v>9.5</c:v>
                </c:pt>
                <c:pt idx="18">
                  <c:v>9.5</c:v>
                </c:pt>
                <c:pt idx="19">
                  <c:v>9.4</c:v>
                </c:pt>
                <c:pt idx="20">
                  <c:v>9.1999999999999993</c:v>
                </c:pt>
                <c:pt idx="21">
                  <c:v>9.1999999999999993</c:v>
                </c:pt>
                <c:pt idx="22">
                  <c:v>9.3000000000000007</c:v>
                </c:pt>
                <c:pt idx="23">
                  <c:v>9</c:v>
                </c:pt>
                <c:pt idx="24">
                  <c:v>8.8000000000000007</c:v>
                </c:pt>
                <c:pt idx="25">
                  <c:v>8.8000000000000007</c:v>
                </c:pt>
                <c:pt idx="26">
                  <c:v>8.4</c:v>
                </c:pt>
                <c:pt idx="27">
                  <c:v>8.6</c:v>
                </c:pt>
                <c:pt idx="28">
                  <c:v>8.5</c:v>
                </c:pt>
                <c:pt idx="29">
                  <c:v>8.5</c:v>
                </c:pt>
                <c:pt idx="30">
                  <c:v>8.1999999999999993</c:v>
                </c:pt>
                <c:pt idx="31">
                  <c:v>8.1999999999999993</c:v>
                </c:pt>
                <c:pt idx="32">
                  <c:v>7.9</c:v>
                </c:pt>
                <c:pt idx="33">
                  <c:v>7.9</c:v>
                </c:pt>
                <c:pt idx="34">
                  <c:v>7.6</c:v>
                </c:pt>
                <c:pt idx="35">
                  <c:v>7.3</c:v>
                </c:pt>
                <c:pt idx="36">
                  <c:v>6.9</c:v>
                </c:pt>
                <c:pt idx="37">
                  <c:v>8.4</c:v>
                </c:pt>
                <c:pt idx="38">
                  <c:v>7.5</c:v>
                </c:pt>
                <c:pt idx="39">
                  <c:v>9.1999999999999993</c:v>
                </c:pt>
                <c:pt idx="40">
                  <c:v>7.8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802752"/>
        <c:axId val="189816832"/>
      </c:lineChart>
      <c:catAx>
        <c:axId val="18980275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8981683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89816832"/>
        <c:scaling>
          <c:orientation val="minMax"/>
          <c:max val="12"/>
          <c:min val="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89802752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9033792650918639E-2"/>
          <c:y val="9.0518574477083349E-2"/>
          <c:w val="0.83776515151515152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42457740150564244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Lbls>
            <c:dLbl>
              <c:idx val="0"/>
              <c:layout>
                <c:manualLayout>
                  <c:x val="0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1.877934272300469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1.609657947686116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1.34138162307176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7246663173035446E-1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7246663173035446E-1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8340210912425492E-3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graphiques_trim'!$G$24:$G$32</c:f>
              <c:strCache>
                <c:ptCount val="9"/>
                <c:pt idx="0">
                  <c:v>Ariege</c:v>
                </c:pt>
                <c:pt idx="1">
                  <c:v>Alpes de haute provence</c:v>
                </c:pt>
                <c:pt idx="2">
                  <c:v>Paca</c:v>
                </c:pt>
                <c:pt idx="3">
                  <c:v>Territoire de Belfort</c:v>
                </c:pt>
                <c:pt idx="4">
                  <c:v>Hautes Alpes</c:v>
                </c:pt>
                <c:pt idx="5">
                  <c:v>France métro.</c:v>
                </c:pt>
                <c:pt idx="6">
                  <c:v>Meuse</c:v>
                </c:pt>
                <c:pt idx="7">
                  <c:v>Corse du sud</c:v>
                </c:pt>
                <c:pt idx="8">
                  <c:v>Cantal</c:v>
                </c:pt>
              </c:strCache>
            </c:strRef>
          </c:cat>
          <c:val>
            <c:numRef>
              <c:f>'données graphiques_trim'!$H$24:$H$32</c:f>
              <c:numCache>
                <c:formatCode>#,##0.0</c:formatCode>
                <c:ptCount val="9"/>
                <c:pt idx="0">
                  <c:v>9.6999999999999993</c:v>
                </c:pt>
                <c:pt idx="1">
                  <c:v>9.5</c:v>
                </c:pt>
                <c:pt idx="2">
                  <c:v>9.1</c:v>
                </c:pt>
                <c:pt idx="3">
                  <c:v>9</c:v>
                </c:pt>
                <c:pt idx="4">
                  <c:v>7.8</c:v>
                </c:pt>
                <c:pt idx="5">
                  <c:v>7.8</c:v>
                </c:pt>
                <c:pt idx="6">
                  <c:v>7.6</c:v>
                </c:pt>
                <c:pt idx="7">
                  <c:v>6.8</c:v>
                </c:pt>
                <c:pt idx="8">
                  <c:v>4.4000000000000004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448192"/>
        <c:axId val="189450112"/>
      </c:barChart>
      <c:scatterChart>
        <c:scatterStyle val="lineMarker"/>
        <c:varyColors val="0"/>
        <c:ser>
          <c:idx val="1"/>
          <c:order val="1"/>
          <c:tx>
            <c:v>Variation trimestrielle,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yVal>
            <c:numRef>
              <c:f>'données graphiques_trim'!$J$24:$J$32</c:f>
              <c:numCache>
                <c:formatCode>#,##0.0</c:formatCode>
                <c:ptCount val="9"/>
                <c:pt idx="0">
                  <c:v>-0.30000000000000071</c:v>
                </c:pt>
                <c:pt idx="1">
                  <c:v>9.9999999999999645E-2</c:v>
                </c:pt>
                <c:pt idx="2">
                  <c:v>0</c:v>
                </c:pt>
                <c:pt idx="3">
                  <c:v>0</c:v>
                </c:pt>
                <c:pt idx="4">
                  <c:v>-1.3999999999999995</c:v>
                </c:pt>
                <c:pt idx="5">
                  <c:v>0</c:v>
                </c:pt>
                <c:pt idx="6">
                  <c:v>0.29999999999999982</c:v>
                </c:pt>
                <c:pt idx="7">
                  <c:v>0.20000000000000018</c:v>
                </c:pt>
                <c:pt idx="8">
                  <c:v>-9.9999999999999645E-2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9451648"/>
        <c:axId val="189469824"/>
      </c:scatterChart>
      <c:catAx>
        <c:axId val="189448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89450112"/>
        <c:crosses val="autoZero"/>
        <c:auto val="1"/>
        <c:lblAlgn val="ctr"/>
        <c:lblOffset val="100"/>
        <c:noMultiLvlLbl val="0"/>
      </c:catAx>
      <c:valAx>
        <c:axId val="189450112"/>
        <c:scaling>
          <c:orientation val="minMax"/>
          <c:max val="1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89448192"/>
        <c:crosses val="autoZero"/>
        <c:crossBetween val="between"/>
        <c:majorUnit val="2"/>
      </c:valAx>
      <c:valAx>
        <c:axId val="189451648"/>
        <c:scaling>
          <c:orientation val="minMax"/>
        </c:scaling>
        <c:delete val="1"/>
        <c:axPos val="b"/>
        <c:majorTickMark val="out"/>
        <c:minorTickMark val="none"/>
        <c:tickLblPos val="nextTo"/>
        <c:crossAx val="189469824"/>
        <c:crosses val="autoZero"/>
        <c:crossBetween val="midCat"/>
      </c:valAx>
      <c:valAx>
        <c:axId val="189469824"/>
        <c:scaling>
          <c:orientation val="minMax"/>
          <c:max val="0.5"/>
          <c:min val="-1.5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189451648"/>
        <c:crosses val="max"/>
        <c:crossBetween val="midCat"/>
        <c:majorUnit val="0.5"/>
      </c:valAx>
    </c:plotArea>
    <c:legend>
      <c:legendPos val="t"/>
      <c:layout>
        <c:manualLayout>
          <c:xMode val="edge"/>
          <c:yMode val="edge"/>
          <c:x val="4.4497972829049735E-2"/>
          <c:y val="0.10731052984574112"/>
          <c:w val="0.89999992779444526"/>
          <c:h val="5.1765712384543486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0.02599</cdr:x>
      <cdr:y>0.87469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9317" y="3324225"/>
          <a:ext cx="6720593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0.01951</cdr:x>
      <cdr:y>0.88767</cdr:y>
    </cdr:from>
    <cdr:to>
      <cdr:x>0.99352</cdr:x>
      <cdr:y>1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1124" y="3487421"/>
          <a:ext cx="6546165" cy="4413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0.91149</cdr:x>
      <cdr:y>0.27645</cdr:y>
    </cdr:from>
    <cdr:to>
      <cdr:x>0.91259</cdr:x>
      <cdr:y>0.78415</cdr:y>
    </cdr:to>
    <cdr:cxnSp macro="">
      <cdr:nvCxnSpPr>
        <cdr:cNvPr id="4" name="Connecteur droit 3"/>
        <cdr:cNvCxnSpPr/>
      </cdr:nvCxnSpPr>
      <cdr:spPr>
        <a:xfrm xmlns:a="http://schemas.openxmlformats.org/drawingml/2006/main" flipH="1">
          <a:off x="6841400" y="1316936"/>
          <a:ext cx="8257" cy="241855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0.91276</cdr:x>
      <cdr:y>0.27648</cdr:y>
    </cdr:from>
    <cdr:to>
      <cdr:x>0.97622</cdr:x>
      <cdr:y>0.27648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850906" y="1317079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0.89642</cdr:x>
      <cdr:y>0.21494</cdr:y>
    </cdr:from>
    <cdr:to>
      <cdr:x>0.98863</cdr:x>
      <cdr:y>0.27366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28279" y="1023939"/>
          <a:ext cx="692101" cy="2797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0.01559</cdr:x>
      <cdr:y>0.00998</cdr:y>
    </cdr:from>
    <cdr:to>
      <cdr:x>0.97456</cdr:x>
      <cdr:y>0.19851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17018" y="47625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2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0.91039</cdr:x>
      <cdr:y>0.24324</cdr:y>
    </cdr:from>
    <cdr:to>
      <cdr:x>0.97109</cdr:x>
      <cdr:y>0.24341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833148" y="1158715"/>
          <a:ext cx="455596" cy="81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0.89361</cdr:x>
      <cdr:y>0.18936</cdr:y>
    </cdr:from>
    <cdr:to>
      <cdr:x>0.98202</cdr:x>
      <cdr:y>0.24808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707199" y="902073"/>
          <a:ext cx="663579" cy="2797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0.91235</cdr:x>
      <cdr:y>0.2387</cdr:y>
    </cdr:from>
    <cdr:to>
      <cdr:x>0.9137</cdr:x>
      <cdr:y>0.76154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847856" y="1137118"/>
          <a:ext cx="10133" cy="2490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0.02701</cdr:x>
      <cdr:y>0</cdr:y>
    </cdr:from>
    <cdr:to>
      <cdr:x>0.98598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02758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0.91236</cdr:x>
      <cdr:y>0.27553</cdr:y>
    </cdr:from>
    <cdr:to>
      <cdr:x>0.91259</cdr:x>
      <cdr:y>0.77719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847930" y="1312547"/>
          <a:ext cx="1727" cy="2389779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0.91099</cdr:x>
      <cdr:y>0.27596</cdr:y>
    </cdr:from>
    <cdr:to>
      <cdr:x>0.97445</cdr:x>
      <cdr:y>0.27596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837642" y="1314619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0.89819</cdr:x>
      <cdr:y>0.22164</cdr:y>
    </cdr:from>
    <cdr:to>
      <cdr:x>0.99801</cdr:x>
      <cdr:y>0.28036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41560" y="1055825"/>
          <a:ext cx="749219" cy="2797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</cdr:x>
      <cdr:y>0.82116</cdr:y>
    </cdr:from>
    <cdr:to>
      <cdr:x>0.97866</cdr:x>
      <cdr:y>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3105157"/>
          <a:ext cx="6115050" cy="676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1"/>
            <a:t>* Pour le RSA et la PA, la notion de bénéficiaires renvoie à celle de foyer et non d’individu. Pour l’AAH et l’ASS, elle renvoie à l’individu qui perçoit l’allocation.</a:t>
          </a:r>
        </a:p>
        <a:p xmlns:a="http://schemas.openxmlformats.org/drawingml/2006/main">
          <a:r>
            <a:rPr lang="fr-FR" sz="1000" b="1" i="1"/>
            <a:t>Note : </a:t>
          </a:r>
          <a:r>
            <a:rPr lang="fr-FR" sz="1000"/>
            <a:t>données provisoires</a:t>
          </a:r>
        </a:p>
        <a:p xmlns:a="http://schemas.openxmlformats.org/drawingml/2006/main">
          <a:r>
            <a:rPr lang="fr-FR" sz="1000" b="1" i="1"/>
            <a:t>Sources : </a:t>
          </a:r>
          <a:r>
            <a:rPr lang="fr-FR" sz="1000"/>
            <a:t>Cnaf, Allstat FR6 et FR2 ; MSA ;  Pôle emploi, FNA - </a:t>
          </a:r>
          <a:r>
            <a:rPr lang="fr-FR" sz="1000" b="1" i="1"/>
            <a:t>Traitements : </a:t>
          </a:r>
          <a:r>
            <a:rPr lang="fr-FR" sz="1000"/>
            <a:t>Drees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0.01889</cdr:x>
      <cdr:y>0</cdr:y>
    </cdr:from>
    <cdr:to>
      <cdr:x>0.97786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3000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Hautes-Alpes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(données CVS, en nombre)</a:t>
          </a:r>
          <a:endParaRPr lang="fr-FR" sz="1400" dirty="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 dirty="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 dirty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0.08581</cdr:x>
      <cdr:y>0</cdr:y>
    </cdr:from>
    <cdr:to>
      <cdr:x>0.91891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90579" y="0"/>
          <a:ext cx="5734031" cy="7777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Hautes-Alpes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T1 2021 et le T2 2021) </a:t>
          </a:r>
          <a:endParaRPr lang="fr-FR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29"/>
          <a:ext cx="6708822" cy="786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0.24689</cdr:y>
    </cdr:from>
    <cdr:to>
      <cdr:x>0.26781</cdr:x>
      <cdr:y>0.74539</cdr:y>
    </cdr:to>
    <cdr:cxnSp macro="">
      <cdr:nvCxnSpPr>
        <cdr:cNvPr id="5" name="Connecteur droit 4"/>
        <cdr:cNvCxnSpPr/>
      </cdr:nvCxnSpPr>
      <cdr:spPr>
        <a:xfrm xmlns:a="http://schemas.openxmlformats.org/drawingml/2006/main" flipV="1">
          <a:off x="1843273" y="1090507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0.01232</cdr:y>
    </cdr:from>
    <cdr:to>
      <cdr:x>0.97914</cdr:x>
      <cdr:y>0.16674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1911" y="57281"/>
          <a:ext cx="6653689" cy="7179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Hautes-Alpes 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2011)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0.8741</cdr:y>
    </cdr:from>
    <cdr:to>
      <cdr:x>0.9796</cdr:x>
      <cdr:y>0.99326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703320"/>
          <a:ext cx="6497977" cy="5048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0.8702</cdr:y>
    </cdr:from>
    <cdr:to>
      <cdr:x>1</cdr:x>
      <cdr:y>0.93838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0" y="5470525"/>
          <a:ext cx="945832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0" i="0" baseline="0">
              <a:effectLst/>
              <a:latin typeface="+mn-lt"/>
              <a:ea typeface="+mn-ea"/>
              <a:cs typeface="+mn-cs"/>
            </a:rPr>
            <a:t>* M</a:t>
          </a:r>
          <a:r>
            <a:rPr lang="fr-FR" sz="900">
              <a:effectLst/>
              <a:latin typeface="+mn-lt"/>
              <a:ea typeface="+mn-ea"/>
              <a:cs typeface="+mn-cs"/>
            </a:rPr>
            <a:t>archands et non marchands . Depuis juillet 2014, les  Ateliers et chantiers d’insertion  (ACI)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</a:t>
          </a:r>
          <a:r>
            <a:rPr lang="fr-FR" sz="900">
              <a:effectLst/>
              <a:latin typeface="+mn-lt"/>
              <a:ea typeface="+mn-ea"/>
              <a:cs typeface="+mn-cs"/>
            </a:rPr>
            <a:t>doivent recruter leurs salariés en CDDI.</a:t>
          </a:r>
          <a:endParaRPr lang="fr-FR" sz="900">
            <a:effectLst/>
          </a:endParaRPr>
        </a:p>
        <a:p xmlns:a="http://schemas.openxmlformats.org/drawingml/2006/main">
          <a:r>
            <a:rPr lang="fr-FR" sz="900" b="1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>
              <a:effectLst/>
              <a:latin typeface="+mn-lt"/>
              <a:ea typeface="+mn-ea"/>
              <a:cs typeface="+mn-cs"/>
            </a:rPr>
            <a:t>données arrondies en fin de trimestre, provisoires</a:t>
          </a:r>
          <a:endParaRPr lang="fr-FR" sz="900">
            <a:effectLst/>
          </a:endParaRPr>
        </a:p>
        <a:p xmlns:a="http://schemas.openxmlformats.org/drawingml/2006/main">
          <a:r>
            <a:rPr lang="fr-FR" sz="900" b="1" i="1">
              <a:effectLst/>
              <a:latin typeface="+mn-lt"/>
              <a:ea typeface="+mn-ea"/>
              <a:cs typeface="+mn-cs"/>
            </a:rPr>
            <a:t>Source </a:t>
          </a:r>
          <a:r>
            <a:rPr lang="fr-FR" sz="900" i="1">
              <a:effectLst/>
              <a:latin typeface="+mn-lt"/>
              <a:ea typeface="+mn-ea"/>
              <a:cs typeface="+mn-cs"/>
            </a:rPr>
            <a:t>: ASP - </a:t>
          </a:r>
          <a:r>
            <a:rPr lang="fr-FR" sz="9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900" i="1">
              <a:effectLst/>
              <a:latin typeface="+mn-lt"/>
              <a:ea typeface="+mn-ea"/>
              <a:cs typeface="+mn-cs"/>
            </a:rPr>
            <a:t>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0.01107</cdr:x>
      <cdr:y>0.01267</cdr:y>
    </cdr:from>
    <cdr:to>
      <cdr:x>0.98548</cdr:x>
      <cdr:y>0.07821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755" y="43205"/>
          <a:ext cx="3675377" cy="223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dirty="0"/>
            <a:t>Embauches* en contrat d'apprentissage dans </a:t>
          </a:r>
          <a:r>
            <a:rPr lang="fr-FR" sz="1500" b="1" i="0" baseline="0" dirty="0">
              <a:effectLst/>
              <a:latin typeface="+mn-lt"/>
              <a:ea typeface="+mn-ea"/>
              <a:cs typeface="+mn-cs"/>
            </a:rPr>
            <a:t>les Hautes-Alpes</a:t>
          </a:r>
          <a:endParaRPr lang="fr-FR" sz="1500" b="1" i="0" baseline="0" dirty="0">
            <a:solidFill>
              <a:sysClr val="windowText" lastClr="000000"/>
            </a:solidFill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algn="ctr" rtl="0"/>
          <a:r>
            <a:rPr lang="fr-FR" sz="1000" b="0" i="1" baseline="0" dirty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(données brutes, en nombre)</a:t>
          </a:r>
          <a:endParaRPr lang="fr-FR" sz="1000" b="0" i="1" dirty="0">
            <a:solidFill>
              <a:sysClr val="windowText" lastClr="000000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0.87604</cdr:y>
    </cdr:from>
    <cdr:to>
      <cdr:x>1</cdr:x>
      <cdr:y>1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4918659"/>
          <a:ext cx="8987857" cy="6960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fr-FR" sz="1000" dirty="0">
              <a:effectLst/>
              <a:latin typeface="+mn-lt"/>
              <a:ea typeface="+mn-ea"/>
              <a:cs typeface="+mn-cs"/>
            </a:rPr>
            <a:t>* embauches = nouvelles entrées + reconductions</a:t>
          </a:r>
        </a:p>
        <a:p xmlns:a="http://schemas.openxmlformats.org/drawingml/2006/main">
          <a:pPr algn="l" rtl="0">
            <a:defRPr sz="1000"/>
          </a:pPr>
          <a:r>
            <a:rPr lang="fr-FR" sz="900" b="1" i="0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Note </a:t>
          </a:r>
          <a:r>
            <a:rPr lang="fr-FR" sz="900" b="0" i="0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: données cumulées, provisoires</a:t>
          </a:r>
        </a:p>
        <a:p xmlns:a="http://schemas.openxmlformats.org/drawingml/2006/main">
          <a:pPr algn="l" rtl="0">
            <a:defRPr sz="1000"/>
          </a:pPr>
          <a:r>
            <a:rPr lang="fr-FR" sz="900" b="1" i="0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Champ : </a:t>
          </a:r>
          <a:r>
            <a:rPr lang="fr-FR" sz="900" b="0" i="0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secteurs</a:t>
          </a:r>
          <a:r>
            <a:rPr lang="fr-FR" sz="900" b="0" i="0" baseline="0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 public et privé</a:t>
          </a:r>
          <a:endParaRPr lang="fr-FR" sz="900" b="0" i="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fr-FR" sz="900" b="1" i="1" dirty="0">
              <a:latin typeface="+mn-lt"/>
              <a:ea typeface="+mn-ea"/>
              <a:cs typeface="+mn-cs"/>
            </a:rPr>
            <a:t>Source : 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Système d’information sur l’apprentissage de la Dares </a:t>
          </a:r>
          <a:r>
            <a:rPr lang="fr-FR" sz="900" b="0" i="1" dirty="0">
              <a:latin typeface="+mn-lt"/>
              <a:ea typeface="+mn-ea"/>
              <a:cs typeface="+mn-cs"/>
            </a:rPr>
            <a:t>- </a:t>
          </a:r>
          <a:r>
            <a:rPr lang="fr-FR" sz="900" b="1" i="1" dirty="0">
              <a:latin typeface="+mn-lt"/>
              <a:ea typeface="+mn-ea"/>
              <a:cs typeface="+mn-cs"/>
            </a:rPr>
            <a:t>Traitements : </a:t>
          </a:r>
          <a:r>
            <a:rPr lang="fr-FR" sz="900" b="0" i="1" dirty="0">
              <a:latin typeface="+mn-lt"/>
              <a:ea typeface="+mn-ea"/>
              <a:cs typeface="+mn-cs"/>
            </a:rPr>
            <a:t>Dares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0.04451</cdr:x>
      <cdr:y>0.84911</cdr:y>
    </cdr:from>
    <cdr:to>
      <cdr:x>0.92757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8450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localisés (régional et départementaux)</a:t>
          </a:r>
          <a:endParaRPr lang="fr-FR">
            <a:effectLst/>
          </a:endParaRPr>
        </a:p>
        <a:p xmlns:a="http://schemas.openxmlformats.org/drawingml/2006/main">
          <a:pPr algn="l" rtl="0">
            <a:defRPr sz="1000"/>
          </a:pPr>
          <a:endParaRPr lang="fr-FR" sz="10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0.83501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les Hautes-Alpes, les critères retenus sont le nombre total d'emplois (salariés et non salariés) du département, ainsi que le poids du secteur du tertiaire non marchand dans l'emploi total 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  <cdr:relSizeAnchor xmlns:cdr="http://schemas.openxmlformats.org/drawingml/2006/chartDrawing">
    <cdr:from>
      <cdr:x>0.0055</cdr:x>
      <cdr:y>0.01073</cdr:y>
    </cdr:from>
    <cdr:to>
      <cdr:x>1</cdr:x>
      <cdr:y>0.0892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0800" y="5080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T2 2021</a:t>
          </a:r>
          <a:endParaRPr lang="fr-FR" sz="110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0.24155</cdr:y>
    </cdr:from>
    <cdr:to>
      <cdr:x>0.95431</cdr:x>
      <cdr:y>0.24155</cdr:y>
    </cdr:to>
    <cdr:cxnSp macro="">
      <cdr:nvCxnSpPr>
        <cdr:cNvPr id="4" name="Connecteur droit avec flèche 3"/>
        <cdr:cNvCxnSpPr/>
      </cdr:nvCxnSpPr>
      <cdr:spPr>
        <a:xfrm xmlns:a="http://schemas.openxmlformats.org/drawingml/2006/main" flipV="1">
          <a:off x="6990659" y="1152673"/>
          <a:ext cx="172106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0.92936</cdr:x>
      <cdr:y>0.16434</cdr:y>
    </cdr:from>
    <cdr:to>
      <cdr:x>0.93063</cdr:x>
      <cdr:y>0.73719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975475" y="784225"/>
          <a:ext cx="9525" cy="2733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0.91751</cdr:x>
      <cdr:y>0.17432</cdr:y>
    </cdr:from>
    <cdr:to>
      <cdr:x>1</cdr:x>
      <cdr:y>0.22976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886575" y="831850"/>
          <a:ext cx="61912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0.53352</cdr:x>
      <cdr:y>0.19067</cdr:y>
    </cdr:from>
    <cdr:to>
      <cdr:x>0.89184</cdr:x>
      <cdr:y>0.35368</cdr:y>
    </cdr:to>
    <cdr:sp macro="" textlink="">
      <cdr:nvSpPr>
        <cdr:cNvPr id="7" name="ZoneTexte 17"/>
        <cdr:cNvSpPr txBox="1"/>
      </cdr:nvSpPr>
      <cdr:spPr>
        <a:xfrm xmlns:a="http://schemas.openxmlformats.org/drawingml/2006/main">
          <a:off x="4004454" y="908303"/>
          <a:ext cx="2689443" cy="77653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14 200 demandeurs d’emploi catégories A,B,C en moyenne </a:t>
          </a:r>
        </a:p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au T2 2021</a:t>
          </a:r>
        </a:p>
        <a:p xmlns:a="http://schemas.openxmlformats.org/drawingml/2006/main">
          <a:pPr algn="ctr"/>
          <a:endParaRPr lang="fr-FR" b="1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11/10/2021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 smtClean="0"/>
              <a:t>Edition octobre 2021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 smtClean="0"/>
              <a:t>Les éclairages conjoncturels départementaux - Hautes-Alpes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Edition octobre 2021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ireccte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16139" y="1163765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  <a:endParaRPr lang="fr-FR" sz="2800" b="1" i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fr-FR" sz="15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88611" y="6520993"/>
            <a:ext cx="506946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71392" y="6092268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 smtClean="0"/>
              <a:t>Services études, statistiques, évaluation</a:t>
            </a:r>
            <a:endParaRPr lang="fr-FR" sz="1400" b="1" i="1" dirty="0"/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364642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4" y="5132134"/>
            <a:ext cx="16740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 smtClean="0"/>
              <a:t>Crédit photo : @</a:t>
            </a:r>
            <a:r>
              <a:rPr lang="fr-FR" sz="1000" i="1" dirty="0" err="1" smtClean="0"/>
              <a:t>Shutterstock</a:t>
            </a:r>
            <a:endParaRPr lang="fr-FR" sz="1000" i="1" dirty="0" smtClean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8" y="4418221"/>
            <a:ext cx="2698887" cy="156164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002" y="4284998"/>
            <a:ext cx="2553925" cy="18072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2228" y="1917818"/>
            <a:ext cx="7537512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fr-FR" sz="5000" b="1" baseline="30000" dirty="0" smtClean="0">
                <a:ln/>
                <a:solidFill>
                  <a:schemeClr val="accent1">
                    <a:lumMod val="75000"/>
                  </a:schemeClr>
                </a:solidFill>
              </a:rPr>
              <a:t>ème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 trimestre 2021</a:t>
            </a:r>
            <a:endParaRPr lang="fr-FR" sz="5000" b="1" dirty="0">
              <a:ln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dans les Hautes-Alpes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4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68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699" y="550743"/>
            <a:ext cx="91439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Le taux de chômage </a:t>
            </a:r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retrouve presque son niveau de fin 2020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25699" y="104318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77512" y="4127125"/>
            <a:ext cx="16527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7,8 % (0,0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758002" y="3882684"/>
            <a:ext cx="157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7,8 % (-1,4 pt)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714824" y="3325998"/>
            <a:ext cx="16527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9,1 % (0,0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4932083"/>
              </p:ext>
            </p:extLst>
          </p:nvPr>
        </p:nvGraphicFramePr>
        <p:xfrm>
          <a:off x="60385" y="1199072"/>
          <a:ext cx="8480816" cy="5296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571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7419" y="-13511"/>
            <a:ext cx="8876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La baisse est de loin la plus importante de tous les départements 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91806" y="911463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26832" y="6568767"/>
            <a:ext cx="5297917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8410398"/>
              </p:ext>
            </p:extLst>
          </p:nvPr>
        </p:nvGraphicFramePr>
        <p:xfrm>
          <a:off x="586596" y="1062037"/>
          <a:ext cx="7447741" cy="5217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43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4666" y="0"/>
            <a:ext cx="88893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Très forte diminution de la demande d’emploi au 2</a:t>
            </a:r>
            <a:r>
              <a:rPr lang="fr-FR" sz="2600" b="1" baseline="30000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 trimestre 2021, qui annule la hausse du début d’année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85429" y="822981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26832" y="6568767"/>
            <a:ext cx="5297917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8150775"/>
              </p:ext>
            </p:extLst>
          </p:nvPr>
        </p:nvGraphicFramePr>
        <p:xfrm>
          <a:off x="819150" y="1047129"/>
          <a:ext cx="7505700" cy="4763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330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4" y="374928"/>
            <a:ext cx="8997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Le recul est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 peu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plus prononcé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les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hommes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02135" y="6568767"/>
            <a:ext cx="495591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5037931"/>
              </p:ext>
            </p:extLst>
          </p:nvPr>
        </p:nvGraphicFramePr>
        <p:xfrm>
          <a:off x="388189" y="1047129"/>
          <a:ext cx="7936661" cy="5284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201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5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La demande d’emploi se replie pour toutes les classes, mais surtout pour les jeunes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02135" y="6568767"/>
            <a:ext cx="495591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5086134"/>
              </p:ext>
            </p:extLst>
          </p:nvPr>
        </p:nvGraphicFramePr>
        <p:xfrm>
          <a:off x="422694" y="1047128"/>
          <a:ext cx="7902156" cy="5301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24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36982"/>
            <a:ext cx="89971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 smtClean="0">
                <a:solidFill>
                  <a:schemeClr val="accent1">
                    <a:lumMod val="75000"/>
                  </a:schemeClr>
                </a:solidFill>
              </a:rPr>
              <a:t>Baisse record de la demande d’emploi des inscrits depuis moins d’un an, qui devrait se modérer au 3</a:t>
            </a:r>
            <a:r>
              <a:rPr lang="fr-FR" sz="2500" b="1" baseline="30000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500" b="1" dirty="0" smtClean="0">
                <a:solidFill>
                  <a:schemeClr val="accent1">
                    <a:lumMod val="75000"/>
                  </a:schemeClr>
                </a:solidFill>
              </a:rPr>
              <a:t> trimestre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9" y="6568767"/>
            <a:ext cx="4880946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7755936"/>
              </p:ext>
            </p:extLst>
          </p:nvPr>
        </p:nvGraphicFramePr>
        <p:xfrm>
          <a:off x="336430" y="1047129"/>
          <a:ext cx="7988420" cy="5521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525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5" y="0"/>
            <a:ext cx="89951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nombre </a:t>
            </a:r>
            <a:r>
              <a:rPr lang="fr-FR" sz="2800" b="1" dirty="0" smtClean="0">
                <a:solidFill>
                  <a:srgbClr val="376092"/>
                </a:solidFill>
              </a:rPr>
              <a:t>de foyers </a:t>
            </a:r>
            <a:r>
              <a:rPr lang="fr-FR" sz="2800" b="1" dirty="0">
                <a:solidFill>
                  <a:srgbClr val="376092"/>
                </a:solidFill>
              </a:rPr>
              <a:t>bénéficiaires du RSA recule en rythme annuel pour la première fois depuis le début de la crise </a:t>
            </a:r>
            <a:r>
              <a:rPr lang="fr-FR" sz="2800" b="1" dirty="0" smtClean="0">
                <a:solidFill>
                  <a:srgbClr val="376092"/>
                </a:solidFill>
              </a:rPr>
              <a:t>sanitaire… </a:t>
            </a:r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69720" y="138499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 smtClean="0"/>
              <a:t>Les éclairages conjoncturels départementaux </a:t>
            </a:r>
            <a:r>
              <a:rPr lang="fr-FR" smtClean="0"/>
              <a:t>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0" y="1944915"/>
            <a:ext cx="90201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56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 smtClean="0"/>
              <a:t>Les éclairages conjoncturels départementaux </a:t>
            </a:r>
            <a:r>
              <a:rPr lang="fr-FR" smtClean="0"/>
              <a:t>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46856" y="374928"/>
            <a:ext cx="89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… mais demeure très au-dessus de son niveau d’avant-crise</a:t>
            </a:r>
            <a:endParaRPr lang="fr-FR" sz="2800" dirty="0">
              <a:solidFill>
                <a:srgbClr val="376092"/>
              </a:solidFill>
            </a:endParaRP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4071039"/>
              </p:ext>
            </p:extLst>
          </p:nvPr>
        </p:nvGraphicFramePr>
        <p:xfrm>
          <a:off x="377371" y="1074057"/>
          <a:ext cx="8476343" cy="5225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804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 smtClean="0"/>
              <a:t>Dreets</a:t>
            </a:r>
            <a:r>
              <a:rPr lang="fr-FR" sz="2000" dirty="0" smtClean="0"/>
              <a:t> Provence-Alpes-Côte d’Azur:</a:t>
            </a:r>
          </a:p>
          <a:p>
            <a:pPr algn="ctr">
              <a:defRPr/>
            </a:pPr>
            <a:r>
              <a:rPr lang="fr-FR" dirty="0">
                <a:hlinkClick r:id="rId3"/>
              </a:rPr>
              <a:t/>
            </a: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sz="2000" dirty="0" smtClean="0"/>
          </a:p>
          <a:p>
            <a:pPr algn="ctr">
              <a:defRPr/>
            </a:pPr>
            <a:r>
              <a:rPr lang="fr-FR" sz="2000" dirty="0" smtClean="0"/>
              <a:t>Retrouvez </a:t>
            </a:r>
            <a:r>
              <a:rPr lang="fr-FR" sz="2000" dirty="0"/>
              <a:t>tous nos indicateurs </a:t>
            </a:r>
            <a:r>
              <a:rPr lang="fr-FR" sz="2000" dirty="0" smtClean="0"/>
              <a:t>dans le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Tableau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de bord des indicateurs clés </a:t>
            </a:r>
            <a:endParaRPr 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 smtClean="0"/>
              <a:t>en </a:t>
            </a:r>
            <a:r>
              <a:rPr lang="fr-FR" sz="2000" dirty="0"/>
              <a:t>téléchargement sur le site de la </a:t>
            </a:r>
            <a:r>
              <a:rPr lang="fr-FR" sz="2000" dirty="0" err="1" smtClean="0"/>
              <a:t>Dreets</a:t>
            </a:r>
            <a:r>
              <a:rPr lang="fr-FR" sz="2000" dirty="0" smtClean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marL="0" lvl="1" algn="ctr">
              <a:defRPr/>
            </a:pPr>
            <a:r>
              <a:rPr lang="fr-FR" sz="2000" dirty="0">
                <a:hlinkClick r:id="rId4"/>
              </a:rPr>
              <a:t>https://paca.dreets.gouv.fr/Les-indicateurs-cles-de-la-Direccte-Paca</a:t>
            </a:r>
            <a:endParaRPr lang="fr-FR" sz="2000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273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79501" y="996379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06829" y="42272"/>
            <a:ext cx="8991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Très forte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hausse de l’emploi salarié qui dépasse désormais son niveau d’avant-crise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56562" y="99637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91471" y="6568767"/>
            <a:ext cx="4889583" cy="365125"/>
          </a:xfrm>
        </p:spPr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7844330" y="1554307"/>
            <a:ext cx="1313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T2 2021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8090909" y="1892861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+1,7 %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078034" y="2730512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+1,1 %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056124" y="2200637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+7,1 %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1097698"/>
              </p:ext>
            </p:extLst>
          </p:nvPr>
        </p:nvGraphicFramePr>
        <p:xfrm>
          <a:off x="579501" y="996379"/>
          <a:ext cx="7959643" cy="523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36982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Une hausse tirée essentiellement par l’emploi hors intérim…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8" y="6568767"/>
            <a:ext cx="4833321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7752833" y="2551606"/>
            <a:ext cx="14361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B0F0"/>
                </a:solidFill>
              </a:rPr>
              <a:t>+3 320</a:t>
            </a:r>
          </a:p>
          <a:p>
            <a:pPr algn="ctr"/>
            <a:r>
              <a:rPr lang="fr-FR" b="1" dirty="0" smtClean="0">
                <a:solidFill>
                  <a:srgbClr val="00B0F0"/>
                </a:solidFill>
              </a:rPr>
              <a:t>emplois </a:t>
            </a:r>
            <a:r>
              <a:rPr lang="fr-FR" b="1" dirty="0">
                <a:solidFill>
                  <a:srgbClr val="00B0F0"/>
                </a:solidFill>
              </a:rPr>
              <a:t>hors intérim</a:t>
            </a:r>
          </a:p>
          <a:p>
            <a:pPr algn="ctr"/>
            <a:endParaRPr lang="fr-F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+70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intérimaires</a:t>
            </a: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797820" y="2182100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T2 2021 :</a:t>
            </a:r>
            <a:endParaRPr lang="fr-FR" b="1" dirty="0"/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3891043"/>
              </p:ext>
            </p:extLst>
          </p:nvPr>
        </p:nvGraphicFramePr>
        <p:xfrm>
          <a:off x="664029" y="1120579"/>
          <a:ext cx="7574383" cy="4997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3645" y="991089"/>
            <a:ext cx="8134289" cy="52078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2893" y="6568767"/>
            <a:ext cx="5030882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13645" y="467869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… dans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tertiaire marchand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0279279"/>
              </p:ext>
            </p:extLst>
          </p:nvPr>
        </p:nvGraphicFramePr>
        <p:xfrm>
          <a:off x="620486" y="1257027"/>
          <a:ext cx="7727448" cy="5311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2893" y="6568767"/>
            <a:ext cx="5202332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13645" y="190870"/>
            <a:ext cx="882780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00" b="1" dirty="0" smtClean="0">
                <a:solidFill>
                  <a:schemeClr val="accent1">
                    <a:lumMod val="75000"/>
                  </a:schemeClr>
                </a:solidFill>
              </a:rPr>
              <a:t>Hausse historique dans le tertiaire marchand, très vive dans l’industrie, et soutenue dans le tertiaire non marchand ; recul dans la construction</a:t>
            </a:r>
            <a:endParaRPr lang="fr-FR" sz="23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3824080"/>
              </p:ext>
            </p:extLst>
          </p:nvPr>
        </p:nvGraphicFramePr>
        <p:xfrm>
          <a:off x="456488" y="1104264"/>
          <a:ext cx="8110570" cy="5340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9" y="6568767"/>
            <a:ext cx="5128596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01601" y="66969"/>
            <a:ext cx="8939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La forte croissance dans le tertiaire marchand 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s’explique notamment par une progression sans précédent dans 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l’hébergement-restauration</a:t>
            </a: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82"/>
          <a:stretch/>
        </p:blipFill>
        <p:spPr bwMode="auto">
          <a:xfrm>
            <a:off x="261938" y="1535113"/>
            <a:ext cx="8477460" cy="457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6141" y="88837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133600" y="6568767"/>
            <a:ext cx="51625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La hausse du nombre de bénéficiaires de contrat aidé se poursuit</a:t>
            </a:r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374938"/>
              </p:ext>
            </p:extLst>
          </p:nvPr>
        </p:nvGraphicFramePr>
        <p:xfrm>
          <a:off x="72874" y="1015729"/>
          <a:ext cx="8911072" cy="5516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8390289" y="2896042"/>
            <a:ext cx="583370" cy="22174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 smtClean="0"/>
              <a:t>47</a:t>
            </a:r>
            <a:r>
              <a:rPr lang="fr-FR" sz="1100" b="1" dirty="0" smtClean="0"/>
              <a:t>0</a:t>
            </a:r>
            <a:endParaRPr lang="fr-FR" sz="1100" b="1" dirty="0"/>
          </a:p>
        </p:txBody>
      </p:sp>
      <p:sp>
        <p:nvSpPr>
          <p:cNvPr id="14" name="Flèche vers le bas 13"/>
          <p:cNvSpPr/>
          <p:nvPr/>
        </p:nvSpPr>
        <p:spPr>
          <a:xfrm>
            <a:off x="8612761" y="3223887"/>
            <a:ext cx="138427" cy="46191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6141" y="71816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133600" y="6568767"/>
            <a:ext cx="51625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 dirty="0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7869964"/>
              </p:ext>
            </p:extLst>
          </p:nvPr>
        </p:nvGraphicFramePr>
        <p:xfrm>
          <a:off x="156141" y="954107"/>
          <a:ext cx="8987857" cy="5614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156141" y="117936"/>
            <a:ext cx="8021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Vive croissance des embauches en apprentissage</a:t>
            </a:r>
            <a:endParaRPr lang="fr-FR" sz="2800" b="1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60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20474" y="919873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 smtClean="0"/>
              <a:t>Les éclairages conjoncturels départementaux </a:t>
            </a:r>
            <a:r>
              <a:rPr lang="fr-FR" smtClean="0"/>
              <a:t>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20474" y="247128"/>
            <a:ext cx="8984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Forte baisse du nombre de salariés en activité partielle</a:t>
            </a:r>
            <a:endParaRPr lang="fr-FR" sz="2800" b="1" dirty="0" smtClean="0">
              <a:solidFill>
                <a:srgbClr val="376092"/>
              </a:solidFill>
            </a:endParaRPr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5468094"/>
              </p:ext>
            </p:extLst>
          </p:nvPr>
        </p:nvGraphicFramePr>
        <p:xfrm>
          <a:off x="215452" y="1094704"/>
          <a:ext cx="8523945" cy="4782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56" y="5942432"/>
            <a:ext cx="59055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88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ab994d58-9349-46a1-8cee-b96a64c5dc7e"/>
    <ds:schemaRef ds:uri="http://purl.org/dc/terms/"/>
    <ds:schemaRef ds:uri="http://schemas.openxmlformats.org/package/2006/metadata/core-properties"/>
    <ds:schemaRef ds:uri="2ff91c20-40e6-4ab5-a5ac-9b5646c6652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6950</TotalTime>
  <Words>1574</Words>
  <Application>Microsoft Office PowerPoint</Application>
  <PresentationFormat>Affichage à l'écran (4:3)</PresentationFormat>
  <Paragraphs>280</Paragraphs>
  <Slides>18</Slides>
  <Notes>18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DANGELO Virginie (DR-PACA)</cp:lastModifiedBy>
  <cp:revision>675</cp:revision>
  <cp:lastPrinted>2018-10-09T12:30:48Z</cp:lastPrinted>
  <dcterms:created xsi:type="dcterms:W3CDTF">2018-05-30T13:27:07Z</dcterms:created>
  <dcterms:modified xsi:type="dcterms:W3CDTF">2021-10-11T10:06:21Z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