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1"/>
  </p:notesMasterIdLst>
  <p:sldIdLst>
    <p:sldId id="300" r:id="rId6"/>
    <p:sldId id="299" r:id="rId7"/>
    <p:sldId id="264" r:id="rId8"/>
    <p:sldId id="290" r:id="rId9"/>
    <p:sldId id="293" r:id="rId10"/>
    <p:sldId id="292" r:id="rId11"/>
    <p:sldId id="261" r:id="rId12"/>
    <p:sldId id="301" r:id="rId13"/>
    <p:sldId id="304" r:id="rId14"/>
    <p:sldId id="302" r:id="rId15"/>
    <p:sldId id="296" r:id="rId16"/>
    <p:sldId id="305" r:id="rId17"/>
    <p:sldId id="271" r:id="rId18"/>
    <p:sldId id="272" r:id="rId19"/>
    <p:sldId id="303" r:id="rId20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UVIAC Mathieu (DR-PACA)" initials="S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6" autoAdjust="0"/>
  </p:normalViewPr>
  <p:slideViewPr>
    <p:cSldViewPr snapToGrid="0" snapToObjects="1"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RO-SVC01-20131\USERS\Cab-SESE\10%20-%20Notes%20de%20conjoncture\01%20-%20Notes\2019\2019-T3\01%20-%20Fichiers%20de%20travail\DEFM-Ch&#244;mage\2019_T3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RO-SVC01-20131\USERS\Cab-SESE\10%20-%20Notes%20de%20conjoncture\01%20-%20Notes\2019\2019-T3\01%20-%20Fichiers%20de%20travail\DEFM-Ch&#244;mage\2019_T3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RO-SVC01-20131\USERS\Cab-SESE\10%20-%20Notes%20de%20conjoncture\01%20-%20Notes\2019\2019-T3\01%20-%20Fichiers%20de%20travail\DEFM-Ch&#244;mage\2019_T3_Demandeurs%20d'emploi_ABC_not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RO-SVC01-20131\USERS\Cab-SESE\10%20-%20Notes%20de%20conjoncture\01%20-%20Notes\2019\2019-T3\01%20-%20Fichiers%20de%20travail\Politiques%20emploi\2019_T3_Politiques%20de%20l'emploi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RO-SVC01-20131\USERS\Cab-SESE\10%20-%20Notes%20de%20conjoncture\01%20-%20Notes\2019\2019-T3\01%20-%20Fichiers%20de%20travail\Politiques%20emploi\2019_T3_Politiques%20de%20l'emploi_note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RO-SVC01-20131\USERS\Cab-SESE\10%20-%20Tableau%20de%20bord%20conjoncturel\01%20-%20Indicateurs\Taux%20de%20ch&#244;mag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RO-SVC01-20131\USERS\Cab-SESE\10%20-%20Notes%20de%20conjoncture\01%20-%20Notes\2019\2019-T3\01%20-%20Fichiers%20de%20travail\DEFM-Ch&#244;mage\Tx%20ch&#244;mage%20-%20d&#233;p%20comparables\T201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RO-SVC01-20131\USERS\Cab-SESE\10%20-%20Notes%20de%20conjoncture\01%20-%20Notes\2019\2019-T3\01%20-%20Fichiers%20de%20travail\DEFM-Ch&#244;mage\2019_T3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trimestrielle de l'emploi salarié dans les Hautes-Alpes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(en indice base 100 au 4e trimestre 2010)</a:t>
            </a:r>
          </a:p>
        </c:rich>
      </c:tx>
      <c:layout>
        <c:manualLayout>
          <c:xMode val="edge"/>
          <c:yMode val="edge"/>
          <c:x val="0.16103077760173418"/>
          <c:y val="2.425660102653646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1016253281900454"/>
          <c:w val="0.83764367816092966"/>
          <c:h val="0.5440574696441344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2'!$D$14:$D$49</c:f>
              <c:numCache>
                <c:formatCode>#,##0.0</c:formatCode>
                <c:ptCount val="36"/>
                <c:pt idx="0">
                  <c:v>100</c:v>
                </c:pt>
                <c:pt idx="1">
                  <c:v>100.12615112190662</c:v>
                </c:pt>
                <c:pt idx="2">
                  <c:v>100.19695889127496</c:v>
                </c:pt>
                <c:pt idx="3">
                  <c:v>100.08406298379408</c:v>
                </c:pt>
                <c:pt idx="4">
                  <c:v>100.35749426598683</c:v>
                </c:pt>
                <c:pt idx="5">
                  <c:v>100.45424600205173</c:v>
                </c:pt>
                <c:pt idx="6">
                  <c:v>100.32384641398299</c:v>
                </c:pt>
                <c:pt idx="7">
                  <c:v>100.2305500970633</c:v>
                </c:pt>
                <c:pt idx="8">
                  <c:v>100.24879017845257</c:v>
                </c:pt>
                <c:pt idx="9">
                  <c:v>100.24284232582563</c:v>
                </c:pt>
                <c:pt idx="10">
                  <c:v>100.30526645530075</c:v>
                </c:pt>
                <c:pt idx="11">
                  <c:v>100.52409078575666</c:v>
                </c:pt>
                <c:pt idx="12">
                  <c:v>100.80607564648909</c:v>
                </c:pt>
                <c:pt idx="13">
                  <c:v>100.96100304586702</c:v>
                </c:pt>
                <c:pt idx="14">
                  <c:v>100.85649077827934</c:v>
                </c:pt>
                <c:pt idx="15">
                  <c:v>100.92044435557284</c:v>
                </c:pt>
                <c:pt idx="16">
                  <c:v>101.10703698941225</c:v>
                </c:pt>
                <c:pt idx="17">
                  <c:v>101.06897073259984</c:v>
                </c:pt>
                <c:pt idx="18">
                  <c:v>101.44935006964653</c:v>
                </c:pt>
                <c:pt idx="19">
                  <c:v>101.30864087035778</c:v>
                </c:pt>
                <c:pt idx="20">
                  <c:v>101.80027337463598</c:v>
                </c:pt>
                <c:pt idx="21">
                  <c:v>102.17589442958111</c:v>
                </c:pt>
                <c:pt idx="22">
                  <c:v>102.63637151533725</c:v>
                </c:pt>
                <c:pt idx="23">
                  <c:v>102.74904083795613</c:v>
                </c:pt>
                <c:pt idx="24">
                  <c:v>102.89688746039722</c:v>
                </c:pt>
                <c:pt idx="25">
                  <c:v>103.15836639112059</c:v>
                </c:pt>
                <c:pt idx="26">
                  <c:v>103.44397660964471</c:v>
                </c:pt>
                <c:pt idx="27">
                  <c:v>103.63753672798997</c:v>
                </c:pt>
                <c:pt idx="28">
                  <c:v>103.90128150733314</c:v>
                </c:pt>
                <c:pt idx="29">
                  <c:v>104.41851810101493</c:v>
                </c:pt>
                <c:pt idx="30">
                  <c:v>104.53673875275229</c:v>
                </c:pt>
                <c:pt idx="31">
                  <c:v>104.63932504901314</c:v>
                </c:pt>
                <c:pt idx="32">
                  <c:v>104.79753792888975</c:v>
                </c:pt>
                <c:pt idx="33">
                  <c:v>105.13090090707584</c:v>
                </c:pt>
                <c:pt idx="34">
                  <c:v>105.49717533646437</c:v>
                </c:pt>
                <c:pt idx="35">
                  <c:v>105.70591664056219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2'!$C$14:$C$49</c:f>
              <c:numCache>
                <c:formatCode>#,##0.0</c:formatCode>
                <c:ptCount val="36"/>
                <c:pt idx="0">
                  <c:v>100</c:v>
                </c:pt>
                <c:pt idx="1">
                  <c:v>100.18822146004018</c:v>
                </c:pt>
                <c:pt idx="2">
                  <c:v>100.28687872972297</c:v>
                </c:pt>
                <c:pt idx="3">
                  <c:v>100.229746676296</c:v>
                </c:pt>
                <c:pt idx="4">
                  <c:v>100.28726866810524</c:v>
                </c:pt>
                <c:pt idx="5">
                  <c:v>100.29807762661183</c:v>
                </c:pt>
                <c:pt idx="6">
                  <c:v>100.25083501906636</c:v>
                </c:pt>
                <c:pt idx="7">
                  <c:v>100.13064004184736</c:v>
                </c:pt>
                <c:pt idx="8">
                  <c:v>100.01425666639443</c:v>
                </c:pt>
                <c:pt idx="9">
                  <c:v>100.00451107238162</c:v>
                </c:pt>
                <c:pt idx="10">
                  <c:v>99.882433147823932</c:v>
                </c:pt>
                <c:pt idx="11">
                  <c:v>100.06638119505446</c:v>
                </c:pt>
                <c:pt idx="12">
                  <c:v>100.3368315526958</c:v>
                </c:pt>
                <c:pt idx="13">
                  <c:v>100.36117807924111</c:v>
                </c:pt>
                <c:pt idx="14">
                  <c:v>100.38912258208235</c:v>
                </c:pt>
                <c:pt idx="15">
                  <c:v>100.26855567674377</c:v>
                </c:pt>
                <c:pt idx="16">
                  <c:v>100.36455018858628</c:v>
                </c:pt>
                <c:pt idx="17">
                  <c:v>100.29608611755991</c:v>
                </c:pt>
                <c:pt idx="18">
                  <c:v>100.53959711423714</c:v>
                </c:pt>
                <c:pt idx="19">
                  <c:v>100.60357248967809</c:v>
                </c:pt>
                <c:pt idx="20">
                  <c:v>100.78854004561579</c:v>
                </c:pt>
                <c:pt idx="21">
                  <c:v>100.94651869494558</c:v>
                </c:pt>
                <c:pt idx="22">
                  <c:v>101.22213826056125</c:v>
                </c:pt>
                <c:pt idx="23">
                  <c:v>101.49877013302124</c:v>
                </c:pt>
                <c:pt idx="24">
                  <c:v>101.62201733340351</c:v>
                </c:pt>
                <c:pt idx="25">
                  <c:v>102.03986677292561</c:v>
                </c:pt>
                <c:pt idx="26">
                  <c:v>102.36615452939104</c:v>
                </c:pt>
                <c:pt idx="27">
                  <c:v>102.60821931380049</c:v>
                </c:pt>
                <c:pt idx="28">
                  <c:v>102.97797717756529</c:v>
                </c:pt>
                <c:pt idx="29">
                  <c:v>103.18577665845601</c:v>
                </c:pt>
                <c:pt idx="30">
                  <c:v>103.26113143233981</c:v>
                </c:pt>
                <c:pt idx="31">
                  <c:v>103.38525926425208</c:v>
                </c:pt>
                <c:pt idx="32">
                  <c:v>103.62832820027241</c:v>
                </c:pt>
                <c:pt idx="33">
                  <c:v>104.01745511885959</c:v>
                </c:pt>
                <c:pt idx="34">
                  <c:v>104.22996081735718</c:v>
                </c:pt>
                <c:pt idx="35">
                  <c:v>104.39526168549132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2'!$F$8:$F$9</c:f>
              <c:strCache>
                <c:ptCount val="1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2'!$F$14:$F$49</c:f>
              <c:numCache>
                <c:formatCode>#,##0.0</c:formatCode>
                <c:ptCount val="36"/>
                <c:pt idx="0">
                  <c:v>100</c:v>
                </c:pt>
                <c:pt idx="1">
                  <c:v>98.584650221190913</c:v>
                </c:pt>
                <c:pt idx="2">
                  <c:v>99.271408841218303</c:v>
                </c:pt>
                <c:pt idx="3">
                  <c:v>97.815340782801115</c:v>
                </c:pt>
                <c:pt idx="4">
                  <c:v>99.069927681366238</c:v>
                </c:pt>
                <c:pt idx="5">
                  <c:v>98.735524444865035</c:v>
                </c:pt>
                <c:pt idx="6">
                  <c:v>98.066024732461514</c:v>
                </c:pt>
                <c:pt idx="7">
                  <c:v>97.903161479124762</c:v>
                </c:pt>
                <c:pt idx="8">
                  <c:v>98.526884055981483</c:v>
                </c:pt>
                <c:pt idx="9">
                  <c:v>98.845846523364997</c:v>
                </c:pt>
                <c:pt idx="10">
                  <c:v>97.605954232655407</c:v>
                </c:pt>
                <c:pt idx="11">
                  <c:v>98.345417064312613</c:v>
                </c:pt>
                <c:pt idx="12">
                  <c:v>99.226371803614143</c:v>
                </c:pt>
                <c:pt idx="13">
                  <c:v>99.313145445394184</c:v>
                </c:pt>
                <c:pt idx="14">
                  <c:v>97.895355546824504</c:v>
                </c:pt>
                <c:pt idx="15">
                  <c:v>97.816764520029693</c:v>
                </c:pt>
                <c:pt idx="16">
                  <c:v>98.539021625346606</c:v>
                </c:pt>
                <c:pt idx="17">
                  <c:v>97.671858291246394</c:v>
                </c:pt>
                <c:pt idx="18">
                  <c:v>97.532840967492263</c:v>
                </c:pt>
                <c:pt idx="19">
                  <c:v>97.080829436195842</c:v>
                </c:pt>
                <c:pt idx="20">
                  <c:v>97.843794319567195</c:v>
                </c:pt>
                <c:pt idx="21">
                  <c:v>98.051195950306862</c:v>
                </c:pt>
                <c:pt idx="22">
                  <c:v>98.016485593782249</c:v>
                </c:pt>
                <c:pt idx="23">
                  <c:v>97.70899649398595</c:v>
                </c:pt>
                <c:pt idx="24">
                  <c:v>97.88616396240937</c:v>
                </c:pt>
                <c:pt idx="25">
                  <c:v>97.498747590884378</c:v>
                </c:pt>
                <c:pt idx="26">
                  <c:v>98.234356812128539</c:v>
                </c:pt>
                <c:pt idx="27">
                  <c:v>97.904862457639169</c:v>
                </c:pt>
                <c:pt idx="28">
                  <c:v>98.366629822434874</c:v>
                </c:pt>
                <c:pt idx="29">
                  <c:v>97.768347812322133</c:v>
                </c:pt>
                <c:pt idx="30">
                  <c:v>97.88931233813247</c:v>
                </c:pt>
                <c:pt idx="31">
                  <c:v>97.331094301263803</c:v>
                </c:pt>
                <c:pt idx="32">
                  <c:v>97.542621115854161</c:v>
                </c:pt>
                <c:pt idx="33">
                  <c:v>97.577212855981429</c:v>
                </c:pt>
                <c:pt idx="34">
                  <c:v>97.780199176873396</c:v>
                </c:pt>
                <c:pt idx="35">
                  <c:v>97.296683888305992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913088"/>
        <c:axId val="167065856"/>
      </c:lineChart>
      <c:catAx>
        <c:axId val="1639130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.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67065856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67065856"/>
        <c:scaling>
          <c:orientation val="minMax"/>
          <c:max val="106"/>
          <c:min val="97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63913088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3.5511334892662227E-2"/>
          <c:y val="0.14026794816156304"/>
          <c:w val="0.91903409090909094"/>
          <c:h val="5.2083333333333592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dep05_trim!$V$91:$V$106</c:f>
              <c:numCache>
                <c:formatCode>#,##0.0</c:formatCode>
                <c:ptCount val="16"/>
                <c:pt idx="0">
                  <c:v>6.25</c:v>
                </c:pt>
                <c:pt idx="1">
                  <c:v>2.3026315789473673</c:v>
                </c:pt>
                <c:pt idx="2">
                  <c:v>1.5795206971677578</c:v>
                </c:pt>
                <c:pt idx="3">
                  <c:v>0.21447721179623791</c:v>
                </c:pt>
                <c:pt idx="4">
                  <c:v>0.21197668256491831</c:v>
                </c:pt>
                <c:pt idx="5">
                  <c:v>1.7148981779206984</c:v>
                </c:pt>
                <c:pt idx="6">
                  <c:v>2.5201072386058954</c:v>
                </c:pt>
                <c:pt idx="7">
                  <c:v>4.4408774745853474</c:v>
                </c:pt>
                <c:pt idx="8">
                  <c:v>2.8556319407720743</c:v>
                </c:pt>
                <c:pt idx="9">
                  <c:v>3.0031612223393012</c:v>
                </c:pt>
                <c:pt idx="10">
                  <c:v>2.8242677824267703</c:v>
                </c:pt>
                <c:pt idx="11">
                  <c:v>0.51229508196721785</c:v>
                </c:pt>
                <c:pt idx="12">
                  <c:v>1.2853470437018011</c:v>
                </c:pt>
                <c:pt idx="13">
                  <c:v>1.8414322250639437</c:v>
                </c:pt>
                <c:pt idx="14">
                  <c:v>0.66124109867753411</c:v>
                </c:pt>
                <c:pt idx="15">
                  <c:v>0.10193679918450993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dep05_trim!$W$91:$W$106</c:f>
              <c:numCache>
                <c:formatCode>#,##0.0</c:formatCode>
                <c:ptCount val="16"/>
                <c:pt idx="0">
                  <c:v>4.1111111111111098</c:v>
                </c:pt>
                <c:pt idx="1">
                  <c:v>3.5378662244333725</c:v>
                </c:pt>
                <c:pt idx="2">
                  <c:v>4.4334975369458185</c:v>
                </c:pt>
                <c:pt idx="3">
                  <c:v>4.0171397964649191</c:v>
                </c:pt>
                <c:pt idx="4">
                  <c:v>5.3895410885805628</c:v>
                </c:pt>
                <c:pt idx="5">
                  <c:v>6.4068339562199705</c:v>
                </c:pt>
                <c:pt idx="6">
                  <c:v>6.7085953878406768</c:v>
                </c:pt>
                <c:pt idx="7">
                  <c:v>5.4582904222451267</c:v>
                </c:pt>
                <c:pt idx="8">
                  <c:v>4.9620253164557093</c:v>
                </c:pt>
                <c:pt idx="9">
                  <c:v>4.6161565479177158</c:v>
                </c:pt>
                <c:pt idx="10">
                  <c:v>3.3889980353634552</c:v>
                </c:pt>
                <c:pt idx="11">
                  <c:v>3.7109375</c:v>
                </c:pt>
                <c:pt idx="12">
                  <c:v>3.2320308731307312</c:v>
                </c:pt>
                <c:pt idx="13">
                  <c:v>1.8225419664268605</c:v>
                </c:pt>
                <c:pt idx="14">
                  <c:v>-1.2351543942992871</c:v>
                </c:pt>
                <c:pt idx="15">
                  <c:v>-1.1770244821092235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154816"/>
        <c:axId val="125156352"/>
      </c:barChart>
      <c:catAx>
        <c:axId val="12515481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2515635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25156352"/>
        <c:scaling>
          <c:orientation val="minMax"/>
          <c:max val="8"/>
          <c:min val="-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25154816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4281138510380812"/>
          <c:w val="0.86471641552420164"/>
          <c:h val="0.47524520512780216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trim'!$A$33:$B$52</c:f>
              <c:multiLvlStrCache>
                <c:ptCount val="2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dep05_trim!$X$91:$X$106</c:f>
              <c:numCache>
                <c:formatCode>#,##0.0</c:formatCode>
                <c:ptCount val="16"/>
                <c:pt idx="0">
                  <c:v>0.98814229249011287</c:v>
                </c:pt>
                <c:pt idx="1">
                  <c:v>-1.1811023622047223</c:v>
                </c:pt>
                <c:pt idx="2">
                  <c:v>-0.60483870967742437</c:v>
                </c:pt>
                <c:pt idx="3">
                  <c:v>-6.0665362035224994</c:v>
                </c:pt>
                <c:pt idx="4">
                  <c:v>-5.4794520547945202</c:v>
                </c:pt>
                <c:pt idx="5">
                  <c:v>-4.5816733067729043</c:v>
                </c:pt>
                <c:pt idx="6">
                  <c:v>-3.2454361054766734</c:v>
                </c:pt>
                <c:pt idx="7">
                  <c:v>-1.0416666666666741</c:v>
                </c:pt>
                <c:pt idx="8">
                  <c:v>-3.7267080745341574</c:v>
                </c:pt>
                <c:pt idx="9">
                  <c:v>-1.2526096033402934</c:v>
                </c:pt>
                <c:pt idx="10">
                  <c:v>-2.3060796645702375</c:v>
                </c:pt>
                <c:pt idx="11">
                  <c:v>-3.5789473684210482</c:v>
                </c:pt>
                <c:pt idx="12">
                  <c:v>-1.7204301075268824</c:v>
                </c:pt>
                <c:pt idx="13">
                  <c:v>-3.3826638477801318</c:v>
                </c:pt>
                <c:pt idx="14">
                  <c:v>-3.2188841201716722</c:v>
                </c:pt>
                <c:pt idx="15">
                  <c:v>-2.183406113537123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trim'!$A$33:$B$52</c:f>
              <c:multiLvlStrCache>
                <c:ptCount val="2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dep05_trim!$Y$91:$Y$106</c:f>
              <c:numCache>
                <c:formatCode>#,##0.0</c:formatCode>
                <c:ptCount val="16"/>
                <c:pt idx="0">
                  <c:v>4.0421792618628993</c:v>
                </c:pt>
                <c:pt idx="1">
                  <c:v>2.039930555555558</c:v>
                </c:pt>
                <c:pt idx="2">
                  <c:v>2.5862068965517349</c:v>
                </c:pt>
                <c:pt idx="3">
                  <c:v>2.7612574341546292</c:v>
                </c:pt>
                <c:pt idx="4">
                  <c:v>2.7027027027027195</c:v>
                </c:pt>
                <c:pt idx="5">
                  <c:v>3.9982985963419759</c:v>
                </c:pt>
                <c:pt idx="6">
                  <c:v>4.3697478991596705</c:v>
                </c:pt>
                <c:pt idx="7">
                  <c:v>4.5059942124844987</c:v>
                </c:pt>
                <c:pt idx="8">
                  <c:v>4.7286184210526327</c:v>
                </c:pt>
                <c:pt idx="9">
                  <c:v>4.4171779141104262</c:v>
                </c:pt>
                <c:pt idx="10">
                  <c:v>3.8647342995169032</c:v>
                </c:pt>
                <c:pt idx="11">
                  <c:v>2.1360759493670889</c:v>
                </c:pt>
                <c:pt idx="12">
                  <c:v>1.7275225755791102</c:v>
                </c:pt>
                <c:pt idx="13">
                  <c:v>1.3709361535448439</c:v>
                </c:pt>
                <c:pt idx="14">
                  <c:v>-0.85271317829458404</c:v>
                </c:pt>
                <c:pt idx="15">
                  <c:v>-0.5422153369480931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trim'!$A$33:$B$52</c:f>
              <c:multiLvlStrCache>
                <c:ptCount val="2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dep05_trim!$Z$91:$Z$106</c:f>
              <c:numCache>
                <c:formatCode>#,##0.0</c:formatCode>
                <c:ptCount val="16"/>
                <c:pt idx="0">
                  <c:v>11.083123425692708</c:v>
                </c:pt>
                <c:pt idx="1">
                  <c:v>7.9171741778319316</c:v>
                </c:pt>
                <c:pt idx="2">
                  <c:v>6.2573789846517069</c:v>
                </c:pt>
                <c:pt idx="3">
                  <c:v>5.1903114186851118</c:v>
                </c:pt>
                <c:pt idx="4">
                  <c:v>7.8231292517006779</c:v>
                </c:pt>
                <c:pt idx="5">
                  <c:v>9.1422121896162611</c:v>
                </c:pt>
                <c:pt idx="6">
                  <c:v>9.6666666666666679</c:v>
                </c:pt>
                <c:pt idx="7">
                  <c:v>9.3201754385964897</c:v>
                </c:pt>
                <c:pt idx="8">
                  <c:v>5.7833859095688833</c:v>
                </c:pt>
                <c:pt idx="9">
                  <c:v>4.8603929679420732</c:v>
                </c:pt>
                <c:pt idx="10">
                  <c:v>3.8500506585612992</c:v>
                </c:pt>
                <c:pt idx="11">
                  <c:v>4.9147442326980872</c:v>
                </c:pt>
                <c:pt idx="12">
                  <c:v>5.5666003976143186</c:v>
                </c:pt>
                <c:pt idx="13">
                  <c:v>5.4240631163708031</c:v>
                </c:pt>
                <c:pt idx="14">
                  <c:v>2.3414634146341484</c:v>
                </c:pt>
                <c:pt idx="15">
                  <c:v>9.5602294455066072E-2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232640"/>
        <c:axId val="125234176"/>
      </c:barChart>
      <c:catAx>
        <c:axId val="12523264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2523417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25234176"/>
        <c:scaling>
          <c:orientation val="minMax"/>
          <c:max val="12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25232640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5741516447499901"/>
          <c:y val="0.183632734530938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dep05_trim!$AG$91:$AG$106</c:f>
              <c:numCache>
                <c:formatCode>#,##0.0</c:formatCode>
                <c:ptCount val="16"/>
                <c:pt idx="0">
                  <c:v>-0.2230151650312151</c:v>
                </c:pt>
                <c:pt idx="1">
                  <c:v>-1.7793594306049765</c:v>
                </c:pt>
                <c:pt idx="2">
                  <c:v>0.49549549549550154</c:v>
                </c:pt>
                <c:pt idx="3">
                  <c:v>-0.22381378692928333</c:v>
                </c:pt>
                <c:pt idx="4">
                  <c:v>1.1622708985248087</c:v>
                </c:pt>
                <c:pt idx="5">
                  <c:v>0.54347826086955653</c:v>
                </c:pt>
                <c:pt idx="6">
                  <c:v>-0.4034065441506085</c:v>
                </c:pt>
                <c:pt idx="7">
                  <c:v>-0.67294751009421283</c:v>
                </c:pt>
                <c:pt idx="8">
                  <c:v>-3.2258064516129004</c:v>
                </c:pt>
                <c:pt idx="9">
                  <c:v>-1.9369369369369283</c:v>
                </c:pt>
                <c:pt idx="10">
                  <c:v>-2.0702070207020751</c:v>
                </c:pt>
                <c:pt idx="11">
                  <c:v>-2.5293586269196089</c:v>
                </c:pt>
                <c:pt idx="12">
                  <c:v>-0.45662100456620447</c:v>
                </c:pt>
                <c:pt idx="13">
                  <c:v>-1.6995865870463978</c:v>
                </c:pt>
                <c:pt idx="14">
                  <c:v>-3.0790441176470562</c:v>
                </c:pt>
                <c:pt idx="15">
                  <c:v>-1.1584800741427204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dep05_trim!$AH$91:$AH$106</c:f>
              <c:numCache>
                <c:formatCode>#,##0.0</c:formatCode>
                <c:ptCount val="16"/>
                <c:pt idx="0">
                  <c:v>14.242878560719641</c:v>
                </c:pt>
                <c:pt idx="1">
                  <c:v>10.541516245487358</c:v>
                </c:pt>
                <c:pt idx="2">
                  <c:v>6.8607068607068555</c:v>
                </c:pt>
                <c:pt idx="3">
                  <c:v>5.6074766355140193</c:v>
                </c:pt>
                <c:pt idx="4">
                  <c:v>5.1837270341207331</c:v>
                </c:pt>
                <c:pt idx="5">
                  <c:v>9.1443500979751846</c:v>
                </c:pt>
                <c:pt idx="6">
                  <c:v>11.932555123216604</c:v>
                </c:pt>
                <c:pt idx="7">
                  <c:v>12.895069532237668</c:v>
                </c:pt>
                <c:pt idx="8">
                  <c:v>14.036182158452903</c:v>
                </c:pt>
                <c:pt idx="9">
                  <c:v>11.49012567324954</c:v>
                </c:pt>
                <c:pt idx="10">
                  <c:v>9.7914252607184338</c:v>
                </c:pt>
                <c:pt idx="11">
                  <c:v>7.9507278835386552</c:v>
                </c:pt>
                <c:pt idx="12">
                  <c:v>5.5798687089715582</c:v>
                </c:pt>
                <c:pt idx="13">
                  <c:v>5.9581320450885711</c:v>
                </c:pt>
                <c:pt idx="14">
                  <c:v>2.849604221635893</c:v>
                </c:pt>
                <c:pt idx="15">
                  <c:v>0.10373443983402453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643008"/>
        <c:axId val="125661184"/>
      </c:barChart>
      <c:catAx>
        <c:axId val="1256430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2566118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25661184"/>
        <c:scaling>
          <c:orientation val="minMax"/>
          <c:max val="16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2564300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5516154389330773"/>
          <c:y val="0.20758483033932135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3188830292317358"/>
          <c:w val="0.83764367816092966"/>
          <c:h val="0.5314110898475352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1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Graph3'!$J$10:$J$44</c:f>
              <c:numCache>
                <c:formatCode>#,##0</c:formatCode>
                <c:ptCount val="35"/>
                <c:pt idx="0">
                  <c:v>-800.78900193790469</c:v>
                </c:pt>
                <c:pt idx="1">
                  <c:v>271.29695289883239</c:v>
                </c:pt>
                <c:pt idx="2">
                  <c:v>-698.56319940531102</c:v>
                </c:pt>
                <c:pt idx="3">
                  <c:v>449.24444990003394</c:v>
                </c:pt>
                <c:pt idx="4">
                  <c:v>-24.928308572641981</c:v>
                </c:pt>
                <c:pt idx="5">
                  <c:v>-358.19217765283975</c:v>
                </c:pt>
                <c:pt idx="6">
                  <c:v>-7.1684930427873041</c:v>
                </c:pt>
                <c:pt idx="7">
                  <c:v>333.19561679645267</c:v>
                </c:pt>
                <c:pt idx="8">
                  <c:v>170.51587530353572</c:v>
                </c:pt>
                <c:pt idx="9">
                  <c:v>-547.06419769295462</c:v>
                </c:pt>
                <c:pt idx="10">
                  <c:v>334.76002444157348</c:v>
                </c:pt>
                <c:pt idx="11">
                  <c:v>451.08114068945724</c:v>
                </c:pt>
                <c:pt idx="12">
                  <c:v>7.616679901133466</c:v>
                </c:pt>
                <c:pt idx="13">
                  <c:v>-627.10964624617191</c:v>
                </c:pt>
                <c:pt idx="14">
                  <c:v>-143.21072264937538</c:v>
                </c:pt>
                <c:pt idx="15">
                  <c:v>344.05004734479007</c:v>
                </c:pt>
                <c:pt idx="16">
                  <c:v>-413.42637677909079</c:v>
                </c:pt>
                <c:pt idx="17">
                  <c:v>-97.331691365252482</c:v>
                </c:pt>
                <c:pt idx="18">
                  <c:v>-217.13556785821856</c:v>
                </c:pt>
                <c:pt idx="19">
                  <c:v>333.83658277432551</c:v>
                </c:pt>
                <c:pt idx="20">
                  <c:v>114.78886286288616</c:v>
                </c:pt>
                <c:pt idx="21">
                  <c:v>-87.75555595260812</c:v>
                </c:pt>
                <c:pt idx="22">
                  <c:v>-112.74439632547728</c:v>
                </c:pt>
                <c:pt idx="23">
                  <c:v>80.034595585930219</c:v>
                </c:pt>
                <c:pt idx="24">
                  <c:v>-238.01219080888404</c:v>
                </c:pt>
                <c:pt idx="25">
                  <c:v>354.4622136562175</c:v>
                </c:pt>
                <c:pt idx="26">
                  <c:v>-206.20316969698615</c:v>
                </c:pt>
                <c:pt idx="27">
                  <c:v>186.57731753560074</c:v>
                </c:pt>
                <c:pt idx="28">
                  <c:v>-317.39904373107856</c:v>
                </c:pt>
                <c:pt idx="29">
                  <c:v>37.115730415236612</c:v>
                </c:pt>
                <c:pt idx="30">
                  <c:v>-321.75197645687877</c:v>
                </c:pt>
                <c:pt idx="31">
                  <c:v>174.30948038325005</c:v>
                </c:pt>
                <c:pt idx="32">
                  <c:v>-58.337499371766171</c:v>
                </c:pt>
                <c:pt idx="33">
                  <c:v>97.874680682478356</c:v>
                </c:pt>
                <c:pt idx="34">
                  <c:v>-240.04956595566182</c:v>
                </c:pt>
              </c:numCache>
            </c:numRef>
          </c:val>
        </c:ser>
        <c:ser>
          <c:idx val="2"/>
          <c:order val="1"/>
          <c:tx>
            <c:strRef>
              <c:f>'Données Graph3'!$H$7:$H$8</c:f>
              <c:strCache>
                <c:ptCount val="1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Graph3'!$K$10:$K$44</c:f>
              <c:numCache>
                <c:formatCode>#,##0</c:formatCode>
                <c:ptCount val="35"/>
                <c:pt idx="0">
                  <c:v>109.5311266122273</c:v>
                </c:pt>
                <c:pt idx="1">
                  <c:v>64.116463381329822</c:v>
                </c:pt>
                <c:pt idx="2">
                  <c:v>-12.581513697310356</c:v>
                </c:pt>
                <c:pt idx="3">
                  <c:v>163.4967162046994</c:v>
                </c:pt>
                <c:pt idx="4">
                  <c:v>-138.3944786470297</c:v>
                </c:pt>
                <c:pt idx="5">
                  <c:v>31.208024578950926</c:v>
                </c:pt>
                <c:pt idx="6">
                  <c:v>-72.374039945022332</c:v>
                </c:pt>
                <c:pt idx="7">
                  <c:v>-28.569050469198601</c:v>
                </c:pt>
                <c:pt idx="8">
                  <c:v>-14.734371103433546</c:v>
                </c:pt>
                <c:pt idx="9">
                  <c:v>-58.500111102698781</c:v>
                </c:pt>
                <c:pt idx="10">
                  <c:v>26.394167650624979</c:v>
                </c:pt>
                <c:pt idx="11">
                  <c:v>-20.822196599988047</c:v>
                </c:pt>
                <c:pt idx="12">
                  <c:v>34.763630711286851</c:v>
                </c:pt>
                <c:pt idx="13">
                  <c:v>-65.339985369369231</c:v>
                </c:pt>
                <c:pt idx="14">
                  <c:v>104.82680722773642</c:v>
                </c:pt>
                <c:pt idx="15">
                  <c:v>8.7008553192415548</c:v>
                </c:pt>
                <c:pt idx="16">
                  <c:v>-10.096834843425768</c:v>
                </c:pt>
                <c:pt idx="17">
                  <c:v>29.435527964143148</c:v>
                </c:pt>
                <c:pt idx="18">
                  <c:v>-3.6271972369034984</c:v>
                </c:pt>
                <c:pt idx="19">
                  <c:v>38.796028700103875</c:v>
                </c:pt>
                <c:pt idx="20">
                  <c:v>-13.493753519100551</c:v>
                </c:pt>
                <c:pt idx="21">
                  <c:v>70.802992238510114</c:v>
                </c:pt>
                <c:pt idx="22">
                  <c:v>-37.433506687192789</c:v>
                </c:pt>
                <c:pt idx="23">
                  <c:v>6.494126594852446</c:v>
                </c:pt>
                <c:pt idx="24">
                  <c:v>48.797749363821254</c:v>
                </c:pt>
                <c:pt idx="25">
                  <c:v>4.8098722694835487</c:v>
                </c:pt>
                <c:pt idx="26">
                  <c:v>45.277884070573464</c:v>
                </c:pt>
                <c:pt idx="27">
                  <c:v>38.950203832303373</c:v>
                </c:pt>
                <c:pt idx="28">
                  <c:v>25.197668955647714</c:v>
                </c:pt>
                <c:pt idx="29">
                  <c:v>21.963433162120282</c:v>
                </c:pt>
                <c:pt idx="30">
                  <c:v>49.117875747871722</c:v>
                </c:pt>
                <c:pt idx="31">
                  <c:v>-70.999628205808335</c:v>
                </c:pt>
                <c:pt idx="32">
                  <c:v>75.23213074996022</c:v>
                </c:pt>
                <c:pt idx="33">
                  <c:v>1.263988076867463</c:v>
                </c:pt>
                <c:pt idx="34">
                  <c:v>3.9003425857098364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4256512"/>
        <c:axId val="174258048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1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Graph3'!$I$10:$I$44</c:f>
              <c:numCache>
                <c:formatCode>#,##0</c:formatCode>
                <c:ptCount val="35"/>
                <c:pt idx="0">
                  <c:v>-691.25787532568211</c:v>
                </c:pt>
                <c:pt idx="1">
                  <c:v>335.4134162801638</c:v>
                </c:pt>
                <c:pt idx="2">
                  <c:v>-711.14471310262161</c:v>
                </c:pt>
                <c:pt idx="3">
                  <c:v>612.7411661047372</c:v>
                </c:pt>
                <c:pt idx="4">
                  <c:v>-163.32278721967305</c:v>
                </c:pt>
                <c:pt idx="5">
                  <c:v>-326.98415307389223</c:v>
                </c:pt>
                <c:pt idx="6">
                  <c:v>-79.542532987805316</c:v>
                </c:pt>
                <c:pt idx="7">
                  <c:v>304.62656632724975</c:v>
                </c:pt>
                <c:pt idx="8">
                  <c:v>155.78150420010206</c:v>
                </c:pt>
                <c:pt idx="9">
                  <c:v>-605.56430879564869</c:v>
                </c:pt>
                <c:pt idx="10">
                  <c:v>361.15419209219544</c:v>
                </c:pt>
                <c:pt idx="11">
                  <c:v>430.25894408947352</c:v>
                </c:pt>
                <c:pt idx="12">
                  <c:v>42.380310612417816</c:v>
                </c:pt>
                <c:pt idx="13">
                  <c:v>-692.44963161554188</c:v>
                </c:pt>
                <c:pt idx="14">
                  <c:v>-38.383915421640268</c:v>
                </c:pt>
                <c:pt idx="15">
                  <c:v>352.75090266403276</c:v>
                </c:pt>
                <c:pt idx="16">
                  <c:v>-423.5232116225161</c:v>
                </c:pt>
                <c:pt idx="17">
                  <c:v>-67.896163401106605</c:v>
                </c:pt>
                <c:pt idx="18">
                  <c:v>-220.76276509512536</c:v>
                </c:pt>
                <c:pt idx="19">
                  <c:v>372.63261147442972</c:v>
                </c:pt>
                <c:pt idx="20">
                  <c:v>101.29510934378777</c:v>
                </c:pt>
                <c:pt idx="21">
                  <c:v>-16.952563714097778</c:v>
                </c:pt>
                <c:pt idx="22">
                  <c:v>-150.17790301267087</c:v>
                </c:pt>
                <c:pt idx="23">
                  <c:v>86.528722180781187</c:v>
                </c:pt>
                <c:pt idx="24">
                  <c:v>-189.21444144505949</c:v>
                </c:pt>
                <c:pt idx="25">
                  <c:v>359.27208592569514</c:v>
                </c:pt>
                <c:pt idx="26">
                  <c:v>-160.92528562640655</c:v>
                </c:pt>
                <c:pt idx="27">
                  <c:v>225.52752136789786</c:v>
                </c:pt>
                <c:pt idx="28">
                  <c:v>-292.20137477542448</c:v>
                </c:pt>
                <c:pt idx="29">
                  <c:v>59.079163577356667</c:v>
                </c:pt>
                <c:pt idx="30">
                  <c:v>-272.63410070900864</c:v>
                </c:pt>
                <c:pt idx="31">
                  <c:v>103.30985217743728</c:v>
                </c:pt>
                <c:pt idx="32">
                  <c:v>16.894631378199847</c:v>
                </c:pt>
                <c:pt idx="33">
                  <c:v>99.138668759340362</c:v>
                </c:pt>
                <c:pt idx="34">
                  <c:v>-236.14922336994641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256512"/>
        <c:axId val="174258048"/>
      </c:lineChart>
      <c:catAx>
        <c:axId val="17425651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7425804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4258048"/>
        <c:scaling>
          <c:orientation val="minMax"/>
          <c:max val="750"/>
          <c:min val="-1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74256512"/>
        <c:crosses val="autoZero"/>
        <c:crossBetween val="between"/>
        <c:majorUnit val="250"/>
      </c:valAx>
    </c:plotArea>
    <c:legend>
      <c:legendPos val="t"/>
      <c:layout>
        <c:manualLayout>
          <c:xMode val="edge"/>
          <c:yMode val="edge"/>
          <c:x val="0.21236901158182794"/>
          <c:y val="0.1607915893630179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47344874827E-2"/>
          <c:y val="0.23733121970976617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11009123660204E-3"/>
                  <c:y val="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graph4'!$AQ$43:$AU$43</c:f>
              <c:numCache>
                <c:formatCode>#,##0</c:formatCode>
                <c:ptCount val="5"/>
                <c:pt idx="0">
                  <c:v>-240</c:v>
                </c:pt>
                <c:pt idx="1">
                  <c:v>-220</c:v>
                </c:pt>
                <c:pt idx="2">
                  <c:v>-10</c:v>
                </c:pt>
                <c:pt idx="3">
                  <c:v>30</c:v>
                </c:pt>
                <c:pt idx="4">
                  <c:v>-40</c:v>
                </c:pt>
              </c:numCache>
            </c:numRef>
          </c:val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58262581718621E-5"/>
                  <c:y val="-2.2410839429584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61980622900915E-3"/>
                  <c:y val="-2.87517101311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8.8984548315972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graph4'!$AW$43:$BA$43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10</c:v>
                </c:pt>
                <c:pt idx="3">
                  <c:v>10</c:v>
                </c:pt>
                <c:pt idx="4">
                  <c:v>-10</c:v>
                </c:pt>
              </c:numCache>
            </c:numRef>
          </c:val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4.8381725713681304E-5"/>
                  <c:y val="0.1350319296165163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012972114109976E-5"/>
                  <c:y val="9.77838421447391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539217093597864E-3"/>
                  <c:y val="-5.57420672895698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7316403700606328E-3"/>
                  <c:y val="-2.55781052505750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5355668158896627E-3"/>
                  <c:y val="0.1209250317915155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graph4'!$AK$43:$AO$43</c:f>
              <c:numCache>
                <c:formatCode>#,##0</c:formatCode>
                <c:ptCount val="5"/>
                <c:pt idx="0">
                  <c:v>-240</c:v>
                </c:pt>
                <c:pt idx="1">
                  <c:v>-220</c:v>
                </c:pt>
                <c:pt idx="2">
                  <c:v>0</c:v>
                </c:pt>
                <c:pt idx="3">
                  <c:v>30</c:v>
                </c:pt>
                <c:pt idx="4">
                  <c:v>-50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25664"/>
        <c:axId val="11427200"/>
      </c:barChart>
      <c:catAx>
        <c:axId val="11425664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11427200"/>
        <c:crosses val="autoZero"/>
        <c:auto val="1"/>
        <c:lblAlgn val="ctr"/>
        <c:lblOffset val="100"/>
        <c:noMultiLvlLbl val="0"/>
      </c:catAx>
      <c:valAx>
        <c:axId val="11427200"/>
        <c:scaling>
          <c:orientation val="minMax"/>
          <c:max val="100"/>
          <c:min val="-3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1425664"/>
        <c:crosses val="autoZero"/>
        <c:crossBetween val="between"/>
        <c:majorUnit val="1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31740315373300609"/>
          <c:y val="0.17247788630398644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474588403767E-2"/>
          <c:y val="0.28522245064194562"/>
          <c:w val="0.83764367816092988"/>
          <c:h val="0.4781298757978584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2'!$W$8:$W$9</c:f>
              <c:strCache>
                <c:ptCount val="1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2'!$W$14:$W$49</c:f>
              <c:numCache>
                <c:formatCode>#,##0.0</c:formatCode>
                <c:ptCount val="36"/>
                <c:pt idx="0">
                  <c:v>100</c:v>
                </c:pt>
                <c:pt idx="1">
                  <c:v>105.48066920503119</c:v>
                </c:pt>
                <c:pt idx="2">
                  <c:v>102.3854060992319</c:v>
                </c:pt>
                <c:pt idx="3">
                  <c:v>101.80011374165933</c:v>
                </c:pt>
                <c:pt idx="4">
                  <c:v>104.08721828406856</c:v>
                </c:pt>
                <c:pt idx="5">
                  <c:v>102.49649845185493</c:v>
                </c:pt>
                <c:pt idx="6">
                  <c:v>102.23354590800983</c:v>
                </c:pt>
                <c:pt idx="7">
                  <c:v>100.11375475846866</c:v>
                </c:pt>
                <c:pt idx="8">
                  <c:v>98.726413536240486</c:v>
                </c:pt>
                <c:pt idx="9">
                  <c:v>96.282731593418987</c:v>
                </c:pt>
                <c:pt idx="10">
                  <c:v>95.605273034321513</c:v>
                </c:pt>
                <c:pt idx="11">
                  <c:v>96.005378396118019</c:v>
                </c:pt>
                <c:pt idx="12">
                  <c:v>94.364148191539783</c:v>
                </c:pt>
                <c:pt idx="13">
                  <c:v>95.593883419498454</c:v>
                </c:pt>
                <c:pt idx="14">
                  <c:v>92.626442312004002</c:v>
                </c:pt>
                <c:pt idx="15">
                  <c:v>93.204138891945348</c:v>
                </c:pt>
                <c:pt idx="16">
                  <c:v>92.85293181180603</c:v>
                </c:pt>
                <c:pt idx="17">
                  <c:v>90.723527940474781</c:v>
                </c:pt>
                <c:pt idx="18">
                  <c:v>91.002814116362657</c:v>
                </c:pt>
                <c:pt idx="19">
                  <c:v>90.085389132072862</c:v>
                </c:pt>
                <c:pt idx="20">
                  <c:v>90.759392207020511</c:v>
                </c:pt>
                <c:pt idx="21">
                  <c:v>89.524105026830341</c:v>
                </c:pt>
                <c:pt idx="22">
                  <c:v>90.249275077864169</c:v>
                </c:pt>
                <c:pt idx="23">
                  <c:v>89.420556742330774</c:v>
                </c:pt>
                <c:pt idx="24">
                  <c:v>88.594461875756409</c:v>
                </c:pt>
                <c:pt idx="25">
                  <c:v>90.677941419895518</c:v>
                </c:pt>
                <c:pt idx="26">
                  <c:v>89.624655064796258</c:v>
                </c:pt>
                <c:pt idx="27">
                  <c:v>90.159275074998902</c:v>
                </c:pt>
                <c:pt idx="28">
                  <c:v>92.072472527550985</c:v>
                </c:pt>
                <c:pt idx="29">
                  <c:v>93.160997931128904</c:v>
                </c:pt>
                <c:pt idx="30">
                  <c:v>94.859646720303147</c:v>
                </c:pt>
                <c:pt idx="31">
                  <c:v>94.857443136004207</c:v>
                </c:pt>
                <c:pt idx="32">
                  <c:v>92.917022263613333</c:v>
                </c:pt>
                <c:pt idx="33">
                  <c:v>95.131419045392235</c:v>
                </c:pt>
                <c:pt idx="34">
                  <c:v>94.634720346559732</c:v>
                </c:pt>
                <c:pt idx="35">
                  <c:v>93.563074541619713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'Données graph 1 et 2'!$V$8:$V$9</c:f>
              <c:strCache>
                <c:ptCount val="1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2'!$V$14:$V$49</c:f>
              <c:numCache>
                <c:formatCode>#,##0.0</c:formatCode>
                <c:ptCount val="36"/>
                <c:pt idx="0">
                  <c:v>100</c:v>
                </c:pt>
                <c:pt idx="1">
                  <c:v>99.788598779618226</c:v>
                </c:pt>
                <c:pt idx="2">
                  <c:v>98.582003148959586</c:v>
                </c:pt>
                <c:pt idx="3">
                  <c:v>97.619092799728151</c:v>
                </c:pt>
                <c:pt idx="4">
                  <c:v>96.371975387718919</c:v>
                </c:pt>
                <c:pt idx="5">
                  <c:v>95.182021128293457</c:v>
                </c:pt>
                <c:pt idx="6">
                  <c:v>94.664240961442871</c:v>
                </c:pt>
                <c:pt idx="7">
                  <c:v>94.965998045769837</c:v>
                </c:pt>
                <c:pt idx="8">
                  <c:v>93.22360309283674</c:v>
                </c:pt>
                <c:pt idx="9">
                  <c:v>94.222095375259102</c:v>
                </c:pt>
                <c:pt idx="10">
                  <c:v>93.635510780008303</c:v>
                </c:pt>
                <c:pt idx="11">
                  <c:v>92.566834873258571</c:v>
                </c:pt>
                <c:pt idx="12">
                  <c:v>92.954538683395626</c:v>
                </c:pt>
                <c:pt idx="13">
                  <c:v>91.54189620952728</c:v>
                </c:pt>
                <c:pt idx="14">
                  <c:v>91.520358755358856</c:v>
                </c:pt>
                <c:pt idx="15">
                  <c:v>92.164226204805999</c:v>
                </c:pt>
                <c:pt idx="16">
                  <c:v>92.296524134815115</c:v>
                </c:pt>
                <c:pt idx="17">
                  <c:v>93.780313552044504</c:v>
                </c:pt>
                <c:pt idx="18">
                  <c:v>94.131179084020147</c:v>
                </c:pt>
                <c:pt idx="19">
                  <c:v>94.500071608159843</c:v>
                </c:pt>
                <c:pt idx="20">
                  <c:v>96.145234903190044</c:v>
                </c:pt>
                <c:pt idx="21">
                  <c:v>94.356668473060793</c:v>
                </c:pt>
                <c:pt idx="22">
                  <c:v>96.35884151878173</c:v>
                </c:pt>
                <c:pt idx="23">
                  <c:v>96.978201429666484</c:v>
                </c:pt>
                <c:pt idx="24">
                  <c:v>96.452899262150567</c:v>
                </c:pt>
                <c:pt idx="25">
                  <c:v>97.596599775830214</c:v>
                </c:pt>
                <c:pt idx="26">
                  <c:v>98.971618452351692</c:v>
                </c:pt>
                <c:pt idx="27">
                  <c:v>98.298503612317148</c:v>
                </c:pt>
                <c:pt idx="28">
                  <c:v>98.19406072026753</c:v>
                </c:pt>
                <c:pt idx="29">
                  <c:v>96.314396887318708</c:v>
                </c:pt>
                <c:pt idx="30">
                  <c:v>97.129939855848775</c:v>
                </c:pt>
                <c:pt idx="31">
                  <c:v>96.5031443860303</c:v>
                </c:pt>
                <c:pt idx="32">
                  <c:v>96.086558551029682</c:v>
                </c:pt>
                <c:pt idx="33">
                  <c:v>95.278645469010712</c:v>
                </c:pt>
                <c:pt idx="34">
                  <c:v>95.434583774968758</c:v>
                </c:pt>
                <c:pt idx="35">
                  <c:v>96.799331993359132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2'!$X$8:$X$9</c:f>
              <c:strCache>
                <c:ptCount val="1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2'!$X$14:$X$49</c:f>
              <c:numCache>
                <c:formatCode>#,##0.0</c:formatCode>
                <c:ptCount val="36"/>
                <c:pt idx="0">
                  <c:v>100</c:v>
                </c:pt>
                <c:pt idx="1">
                  <c:v>98.817957998136791</c:v>
                </c:pt>
                <c:pt idx="2">
                  <c:v>100.29426800701768</c:v>
                </c:pt>
                <c:pt idx="3">
                  <c:v>97.152700694886036</c:v>
                </c:pt>
                <c:pt idx="4">
                  <c:v>98.809932594913079</c:v>
                </c:pt>
                <c:pt idx="5">
                  <c:v>98.268555311452971</c:v>
                </c:pt>
                <c:pt idx="6">
                  <c:v>96.856814396324339</c:v>
                </c:pt>
                <c:pt idx="7">
                  <c:v>96.872748415056662</c:v>
                </c:pt>
                <c:pt idx="8">
                  <c:v>98.646397800067163</c:v>
                </c:pt>
                <c:pt idx="9">
                  <c:v>99.514854973958734</c:v>
                </c:pt>
                <c:pt idx="10">
                  <c:v>96.556467458467949</c:v>
                </c:pt>
                <c:pt idx="11">
                  <c:v>97.280614886227909</c:v>
                </c:pt>
                <c:pt idx="12">
                  <c:v>99.616427105079993</c:v>
                </c:pt>
                <c:pt idx="13">
                  <c:v>98.926222615036579</c:v>
                </c:pt>
                <c:pt idx="14">
                  <c:v>96.918353733752809</c:v>
                </c:pt>
                <c:pt idx="15">
                  <c:v>96.818419995625803</c:v>
                </c:pt>
                <c:pt idx="16">
                  <c:v>98.735649187188542</c:v>
                </c:pt>
                <c:pt idx="17">
                  <c:v>97.840223924197659</c:v>
                </c:pt>
                <c:pt idx="18">
                  <c:v>96.409044629340528</c:v>
                </c:pt>
                <c:pt idx="19">
                  <c:v>96.17263447056159</c:v>
                </c:pt>
                <c:pt idx="20">
                  <c:v>97.085481999879292</c:v>
                </c:pt>
                <c:pt idx="21">
                  <c:v>98.401087060019151</c:v>
                </c:pt>
                <c:pt idx="22">
                  <c:v>97.551845734632124</c:v>
                </c:pt>
                <c:pt idx="23">
                  <c:v>96.531654526274565</c:v>
                </c:pt>
                <c:pt idx="24">
                  <c:v>97.787618833900652</c:v>
                </c:pt>
                <c:pt idx="25">
                  <c:v>96.557624405622519</c:v>
                </c:pt>
                <c:pt idx="26">
                  <c:v>97.32431199880007</c:v>
                </c:pt>
                <c:pt idx="27">
                  <c:v>97.162282284680231</c:v>
                </c:pt>
                <c:pt idx="28">
                  <c:v>98.162533156627944</c:v>
                </c:pt>
                <c:pt idx="29">
                  <c:v>97.350002781862614</c:v>
                </c:pt>
                <c:pt idx="30">
                  <c:v>97.456771806190602</c:v>
                </c:pt>
                <c:pt idx="31">
                  <c:v>97.301796758385137</c:v>
                </c:pt>
                <c:pt idx="32">
                  <c:v>97.241109336849831</c:v>
                </c:pt>
                <c:pt idx="33">
                  <c:v>97.643751118626056</c:v>
                </c:pt>
                <c:pt idx="34">
                  <c:v>97.249600486638315</c:v>
                </c:pt>
                <c:pt idx="35">
                  <c:v>96.242806026884679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'Données graph 1 et 2'!$Y$8:$Y$9</c:f>
              <c:strCache>
                <c:ptCount val="1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2'!$Y$14:$Y$49</c:f>
              <c:numCache>
                <c:formatCode>#,##0.0</c:formatCode>
                <c:ptCount val="36"/>
                <c:pt idx="0">
                  <c:v>100</c:v>
                </c:pt>
                <c:pt idx="1">
                  <c:v>99.011015644467548</c:v>
                </c:pt>
                <c:pt idx="2">
                  <c:v>99.290454486540597</c:v>
                </c:pt>
                <c:pt idx="3">
                  <c:v>99.511298459990456</c:v>
                </c:pt>
                <c:pt idx="4">
                  <c:v>100.23435130694325</c:v>
                </c:pt>
                <c:pt idx="5">
                  <c:v>100.58707315589399</c:v>
                </c:pt>
                <c:pt idx="6">
                  <c:v>100.65325370536995</c:v>
                </c:pt>
                <c:pt idx="7">
                  <c:v>102.03172789518769</c:v>
                </c:pt>
                <c:pt idx="8">
                  <c:v>100.91956866865812</c:v>
                </c:pt>
                <c:pt idx="9">
                  <c:v>101.14847314971556</c:v>
                </c:pt>
                <c:pt idx="10">
                  <c:v>101.63686701964522</c:v>
                </c:pt>
                <c:pt idx="11">
                  <c:v>102.63845722320799</c:v>
                </c:pt>
                <c:pt idx="12">
                  <c:v>101.80417433564561</c:v>
                </c:pt>
                <c:pt idx="13">
                  <c:v>102.85623178526629</c:v>
                </c:pt>
                <c:pt idx="14">
                  <c:v>101.23257617624046</c:v>
                </c:pt>
                <c:pt idx="15">
                  <c:v>101.66209306727474</c:v>
                </c:pt>
                <c:pt idx="16">
                  <c:v>101.629454474056</c:v>
                </c:pt>
                <c:pt idx="17">
                  <c:v>101.7766356034989</c:v>
                </c:pt>
                <c:pt idx="18">
                  <c:v>101.54941501721946</c:v>
                </c:pt>
                <c:pt idx="19">
                  <c:v>101.05859891497731</c:v>
                </c:pt>
                <c:pt idx="20">
                  <c:v>101.7229434083206</c:v>
                </c:pt>
                <c:pt idx="21">
                  <c:v>101.69266392092977</c:v>
                </c:pt>
                <c:pt idx="22">
                  <c:v>101.71909395943088</c:v>
                </c:pt>
                <c:pt idx="23">
                  <c:v>102.26602764862007</c:v>
                </c:pt>
                <c:pt idx="24">
                  <c:v>102.13916561427818</c:v>
                </c:pt>
                <c:pt idx="25">
                  <c:v>101.83860059718712</c:v>
                </c:pt>
                <c:pt idx="26">
                  <c:v>102.76051363194223</c:v>
                </c:pt>
                <c:pt idx="27">
                  <c:v>102.10061201237859</c:v>
                </c:pt>
                <c:pt idx="28">
                  <c:v>101.95236612690786</c:v>
                </c:pt>
                <c:pt idx="29">
                  <c:v>101.87701022684668</c:v>
                </c:pt>
                <c:pt idx="30">
                  <c:v>101.1630909868348</c:v>
                </c:pt>
                <c:pt idx="31">
                  <c:v>100.25179369591257</c:v>
                </c:pt>
                <c:pt idx="32">
                  <c:v>100.79981647934564</c:v>
                </c:pt>
                <c:pt idx="33">
                  <c:v>100.45256694662774</c:v>
                </c:pt>
                <c:pt idx="34">
                  <c:v>101.57629214985349</c:v>
                </c:pt>
                <c:pt idx="35">
                  <c:v>101.57998795083279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59968"/>
        <c:axId val="11461760"/>
      </c:lineChart>
      <c:catAx>
        <c:axId val="114599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1461760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1461760"/>
        <c:scaling>
          <c:orientation val="minMax"/>
          <c:max val="106"/>
          <c:min val="8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1459968"/>
        <c:crosses val="autoZero"/>
        <c:crossBetween val="midCat"/>
        <c:majorUnit val="2"/>
      </c:valAx>
      <c:spPr>
        <a:ln w="9525"/>
      </c:spPr>
    </c:plotArea>
    <c:legend>
      <c:legendPos val="r"/>
      <c:layout>
        <c:manualLayout>
          <c:xMode val="edge"/>
          <c:yMode val="edge"/>
          <c:x val="2.9829545454545456E-2"/>
          <c:y val="0.17980295566502474"/>
          <c:w val="0.95596590909090906"/>
          <c:h val="9.1133004926108319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Hautes-Alpes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0980672870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GRAPHIQUE_stocks_bénéf'!$Y$2</c:f>
              <c:strCache>
                <c:ptCount val="1"/>
                <c:pt idx="0">
                  <c:v>CUI-CAE / PEC*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GRAPHIQUE_stocks_bénéf'!$W$3:$X$41</c:f>
              <c:multiLvlStrCache>
                <c:ptCount val="3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GRAPHIQUE_stocks_bénéf'!$Y$3:$Y$41</c:f>
              <c:numCache>
                <c:formatCode>#,##0</c:formatCode>
                <c:ptCount val="39"/>
                <c:pt idx="0">
                  <c:v>172</c:v>
                </c:pt>
                <c:pt idx="1">
                  <c:v>360</c:v>
                </c:pt>
                <c:pt idx="2">
                  <c:v>491</c:v>
                </c:pt>
                <c:pt idx="3">
                  <c:v>520</c:v>
                </c:pt>
                <c:pt idx="4">
                  <c:v>495</c:v>
                </c:pt>
                <c:pt idx="5">
                  <c:v>452</c:v>
                </c:pt>
                <c:pt idx="6">
                  <c:v>389</c:v>
                </c:pt>
                <c:pt idx="7">
                  <c:v>495</c:v>
                </c:pt>
                <c:pt idx="8">
                  <c:v>649</c:v>
                </c:pt>
                <c:pt idx="9">
                  <c:v>640</c:v>
                </c:pt>
                <c:pt idx="10">
                  <c:v>560</c:v>
                </c:pt>
                <c:pt idx="11">
                  <c:v>476</c:v>
                </c:pt>
                <c:pt idx="12">
                  <c:v>456</c:v>
                </c:pt>
                <c:pt idx="13">
                  <c:v>481</c:v>
                </c:pt>
                <c:pt idx="14">
                  <c:v>463</c:v>
                </c:pt>
                <c:pt idx="15">
                  <c:v>560</c:v>
                </c:pt>
                <c:pt idx="16">
                  <c:v>582</c:v>
                </c:pt>
                <c:pt idx="17">
                  <c:v>597</c:v>
                </c:pt>
                <c:pt idx="18">
                  <c:v>497</c:v>
                </c:pt>
                <c:pt idx="19">
                  <c:v>431</c:v>
                </c:pt>
                <c:pt idx="20">
                  <c:v>452</c:v>
                </c:pt>
                <c:pt idx="21">
                  <c:v>464</c:v>
                </c:pt>
                <c:pt idx="22">
                  <c:v>482</c:v>
                </c:pt>
                <c:pt idx="23">
                  <c:v>482</c:v>
                </c:pt>
                <c:pt idx="24">
                  <c:v>499</c:v>
                </c:pt>
                <c:pt idx="25">
                  <c:v>515</c:v>
                </c:pt>
                <c:pt idx="26">
                  <c:v>523</c:v>
                </c:pt>
                <c:pt idx="27">
                  <c:v>486</c:v>
                </c:pt>
                <c:pt idx="28">
                  <c:v>459</c:v>
                </c:pt>
                <c:pt idx="29">
                  <c:v>453</c:v>
                </c:pt>
                <c:pt idx="30">
                  <c:v>373</c:v>
                </c:pt>
                <c:pt idx="31">
                  <c:v>310</c:v>
                </c:pt>
                <c:pt idx="32">
                  <c:v>259</c:v>
                </c:pt>
                <c:pt idx="33">
                  <c:v>176</c:v>
                </c:pt>
                <c:pt idx="34">
                  <c:v>158</c:v>
                </c:pt>
                <c:pt idx="35">
                  <c:v>230</c:v>
                </c:pt>
                <c:pt idx="36">
                  <c:v>241</c:v>
                </c:pt>
                <c:pt idx="37">
                  <c:v>252</c:v>
                </c:pt>
                <c:pt idx="38">
                  <c:v>219</c:v>
                </c:pt>
              </c:numCache>
            </c:numRef>
          </c:val>
        </c:ser>
        <c:ser>
          <c:idx val="3"/>
          <c:order val="1"/>
          <c:tx>
            <c:strRef>
              <c:f>'Données GRAPHIQUE_stocks_bénéf'!$AB$2</c:f>
              <c:strCache>
                <c:ptCount val="1"/>
                <c:pt idx="0">
                  <c:v>CUI-CIE**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GRAPHIQUE_stocks_bénéf'!$W$3:$X$41</c:f>
              <c:multiLvlStrCache>
                <c:ptCount val="3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GRAPHIQUE_stocks_bénéf'!$AB$3:$AB$41</c:f>
              <c:numCache>
                <c:formatCode>#,##0</c:formatCode>
                <c:ptCount val="39"/>
                <c:pt idx="0">
                  <c:v>58</c:v>
                </c:pt>
                <c:pt idx="1">
                  <c:v>117</c:v>
                </c:pt>
                <c:pt idx="2">
                  <c:v>107</c:v>
                </c:pt>
                <c:pt idx="3">
                  <c:v>80</c:v>
                </c:pt>
                <c:pt idx="4">
                  <c:v>74</c:v>
                </c:pt>
                <c:pt idx="5">
                  <c:v>62</c:v>
                </c:pt>
                <c:pt idx="6">
                  <c:v>55</c:v>
                </c:pt>
                <c:pt idx="7">
                  <c:v>67</c:v>
                </c:pt>
                <c:pt idx="8">
                  <c:v>91</c:v>
                </c:pt>
                <c:pt idx="9">
                  <c:v>91</c:v>
                </c:pt>
                <c:pt idx="10">
                  <c:v>75</c:v>
                </c:pt>
                <c:pt idx="11">
                  <c:v>65</c:v>
                </c:pt>
                <c:pt idx="12">
                  <c:v>45</c:v>
                </c:pt>
                <c:pt idx="13">
                  <c:v>45</c:v>
                </c:pt>
                <c:pt idx="14">
                  <c:v>41</c:v>
                </c:pt>
                <c:pt idx="15">
                  <c:v>51</c:v>
                </c:pt>
                <c:pt idx="16">
                  <c:v>59</c:v>
                </c:pt>
                <c:pt idx="17">
                  <c:v>49</c:v>
                </c:pt>
                <c:pt idx="18">
                  <c:v>39</c:v>
                </c:pt>
                <c:pt idx="19">
                  <c:v>42</c:v>
                </c:pt>
                <c:pt idx="20">
                  <c:v>50</c:v>
                </c:pt>
                <c:pt idx="21">
                  <c:v>69</c:v>
                </c:pt>
                <c:pt idx="22">
                  <c:v>94</c:v>
                </c:pt>
                <c:pt idx="23">
                  <c:v>111</c:v>
                </c:pt>
                <c:pt idx="24">
                  <c:v>131</c:v>
                </c:pt>
                <c:pt idx="25">
                  <c:v>106</c:v>
                </c:pt>
                <c:pt idx="26">
                  <c:v>70</c:v>
                </c:pt>
                <c:pt idx="27">
                  <c:v>42</c:v>
                </c:pt>
                <c:pt idx="28">
                  <c:v>30</c:v>
                </c:pt>
                <c:pt idx="29">
                  <c:v>32</c:v>
                </c:pt>
                <c:pt idx="30">
                  <c:v>29</c:v>
                </c:pt>
                <c:pt idx="31">
                  <c:v>20</c:v>
                </c:pt>
                <c:pt idx="32">
                  <c:v>11</c:v>
                </c:pt>
                <c:pt idx="33">
                  <c:v>3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</c:numCache>
            </c:numRef>
          </c:val>
        </c:ser>
        <c:ser>
          <c:idx val="2"/>
          <c:order val="2"/>
          <c:tx>
            <c:strRef>
              <c:f>'Données GRAPHIQUE_stocks_bénéf'!$AE$2</c:f>
              <c:strCache>
                <c:ptCount val="1"/>
                <c:pt idx="0">
                  <c:v>Emploi d'avenir***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GRAPHIQUE_stocks_bénéf'!$W$3:$X$41</c:f>
              <c:multiLvlStrCache>
                <c:ptCount val="3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GRAPHIQUE_stocks_bénéf'!$AE$3:$AE$41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34</c:v>
                </c:pt>
                <c:pt idx="13">
                  <c:v>81</c:v>
                </c:pt>
                <c:pt idx="14">
                  <c:v>143</c:v>
                </c:pt>
                <c:pt idx="15">
                  <c:v>197</c:v>
                </c:pt>
                <c:pt idx="16">
                  <c:v>236</c:v>
                </c:pt>
                <c:pt idx="17">
                  <c:v>255</c:v>
                </c:pt>
                <c:pt idx="18">
                  <c:v>271</c:v>
                </c:pt>
                <c:pt idx="19">
                  <c:v>288</c:v>
                </c:pt>
                <c:pt idx="20">
                  <c:v>306</c:v>
                </c:pt>
                <c:pt idx="21">
                  <c:v>317</c:v>
                </c:pt>
                <c:pt idx="22">
                  <c:v>310</c:v>
                </c:pt>
                <c:pt idx="23">
                  <c:v>321</c:v>
                </c:pt>
                <c:pt idx="24">
                  <c:v>324</c:v>
                </c:pt>
                <c:pt idx="25">
                  <c:v>322</c:v>
                </c:pt>
                <c:pt idx="26">
                  <c:v>302</c:v>
                </c:pt>
                <c:pt idx="27">
                  <c:v>296</c:v>
                </c:pt>
                <c:pt idx="28">
                  <c:v>277</c:v>
                </c:pt>
                <c:pt idx="29">
                  <c:v>270</c:v>
                </c:pt>
                <c:pt idx="30">
                  <c:v>227</c:v>
                </c:pt>
                <c:pt idx="31">
                  <c:v>194</c:v>
                </c:pt>
                <c:pt idx="32">
                  <c:v>168</c:v>
                </c:pt>
                <c:pt idx="33">
                  <c:v>137</c:v>
                </c:pt>
                <c:pt idx="34">
                  <c:v>113</c:v>
                </c:pt>
                <c:pt idx="35">
                  <c:v>90</c:v>
                </c:pt>
                <c:pt idx="36">
                  <c:v>65</c:v>
                </c:pt>
                <c:pt idx="37">
                  <c:v>52</c:v>
                </c:pt>
                <c:pt idx="38">
                  <c:v>32</c:v>
                </c:pt>
              </c:numCache>
            </c:numRef>
          </c:val>
        </c:ser>
        <c:ser>
          <c:idx val="0"/>
          <c:order val="3"/>
          <c:tx>
            <c:strRef>
              <c:f>'Données GRAPHIQUE_stocks_bénéf'!$AF$2</c:f>
              <c:strCache>
                <c:ptCount val="1"/>
                <c:pt idx="0">
                  <c:v>CDDI ****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GRAPHIQUE_stocks_bénéf'!$W$3:$X$41</c:f>
              <c:multiLvlStrCache>
                <c:ptCount val="39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GRAPHIQUE_stocks_bénéf'!$AF$3:$AF$41</c:f>
              <c:numCache>
                <c:formatCode>General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122</c:v>
                </c:pt>
                <c:pt idx="19">
                  <c:v>230</c:v>
                </c:pt>
                <c:pt idx="20">
                  <c:v>234</c:v>
                </c:pt>
                <c:pt idx="21">
                  <c:v>240</c:v>
                </c:pt>
                <c:pt idx="22">
                  <c:v>242</c:v>
                </c:pt>
                <c:pt idx="23">
                  <c:v>258</c:v>
                </c:pt>
                <c:pt idx="24">
                  <c:v>241</c:v>
                </c:pt>
                <c:pt idx="25">
                  <c:v>230</c:v>
                </c:pt>
                <c:pt idx="26">
                  <c:v>239</c:v>
                </c:pt>
                <c:pt idx="27">
                  <c:v>249</c:v>
                </c:pt>
                <c:pt idx="28">
                  <c:v>234</c:v>
                </c:pt>
                <c:pt idx="29">
                  <c:v>240</c:v>
                </c:pt>
                <c:pt idx="30">
                  <c:v>240</c:v>
                </c:pt>
                <c:pt idx="31">
                  <c:v>242</c:v>
                </c:pt>
                <c:pt idx="32">
                  <c:v>223</c:v>
                </c:pt>
                <c:pt idx="33">
                  <c:v>250</c:v>
                </c:pt>
                <c:pt idx="34">
                  <c:v>257</c:v>
                </c:pt>
                <c:pt idx="35">
                  <c:v>254</c:v>
                </c:pt>
                <c:pt idx="36">
                  <c:v>243</c:v>
                </c:pt>
                <c:pt idx="37">
                  <c:v>261</c:v>
                </c:pt>
                <c:pt idx="38">
                  <c:v>245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37824"/>
        <c:axId val="11839360"/>
      </c:areaChart>
      <c:catAx>
        <c:axId val="1183782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1839360"/>
        <c:crossesAt val="0"/>
        <c:auto val="0"/>
        <c:lblAlgn val="ctr"/>
        <c:lblOffset val="100"/>
        <c:tickLblSkip val="4"/>
        <c:noMultiLvlLbl val="0"/>
      </c:catAx>
      <c:valAx>
        <c:axId val="11839360"/>
        <c:scaling>
          <c:orientation val="minMax"/>
          <c:max val="125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1837824"/>
        <c:crosses val="autoZero"/>
        <c:crossBetween val="between"/>
        <c:majorUnit val="250"/>
      </c:valAx>
    </c:plotArea>
    <c:legend>
      <c:legendPos val="t"/>
      <c:layout/>
      <c:overlay val="0"/>
      <c:spPr>
        <a:noFill/>
      </c:spPr>
      <c:txPr>
        <a:bodyPr/>
        <a:lstStyle/>
        <a:p>
          <a:pPr>
            <a:defRPr sz="71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026584126239965E-2"/>
          <c:y val="0.23881826972585365"/>
          <c:w val="0.86985150536832423"/>
          <c:h val="0.55519270617488603"/>
        </c:manualLayout>
      </c:layout>
      <c:lineChart>
        <c:grouping val="standard"/>
        <c:varyColors val="0"/>
        <c:ser>
          <c:idx val="0"/>
          <c:order val="0"/>
          <c:tx>
            <c:strRef>
              <c:f>'Graph appr Note et Diapo'!$B$123</c:f>
              <c:strCache>
                <c:ptCount val="1"/>
                <c:pt idx="0">
                  <c:v>Campagne 2017-2018</c:v>
                </c:pt>
              </c:strCache>
            </c:strRef>
          </c:tx>
          <c:spPr>
            <a:ln w="25400">
              <a:solidFill>
                <a:srgbClr val="0070C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'Graph appr Note et Diapo'!$A$124:$A$135</c:f>
              <c:strCache>
                <c:ptCount val="12"/>
                <c:pt idx="0">
                  <c:v>juin</c:v>
                </c:pt>
                <c:pt idx="1">
                  <c:v>juil.</c:v>
                </c:pt>
                <c:pt idx="2">
                  <c:v>août</c:v>
                </c:pt>
                <c:pt idx="3">
                  <c:v>sept.</c:v>
                </c:pt>
                <c:pt idx="4">
                  <c:v>oct.</c:v>
                </c:pt>
                <c:pt idx="5">
                  <c:v>nov.</c:v>
                </c:pt>
                <c:pt idx="6">
                  <c:v>déc.</c:v>
                </c:pt>
                <c:pt idx="7">
                  <c:v>jan.</c:v>
                </c:pt>
                <c:pt idx="8">
                  <c:v>fév.</c:v>
                </c:pt>
                <c:pt idx="9">
                  <c:v>mars</c:v>
                </c:pt>
                <c:pt idx="10">
                  <c:v>avril</c:v>
                </c:pt>
                <c:pt idx="11">
                  <c:v>mai</c:v>
                </c:pt>
              </c:strCache>
            </c:strRef>
          </c:cat>
          <c:val>
            <c:numRef>
              <c:f>'Graph appr Note et Diapo'!$B$124:$B$135</c:f>
              <c:numCache>
                <c:formatCode>#,##0</c:formatCode>
                <c:ptCount val="12"/>
                <c:pt idx="0">
                  <c:v>26</c:v>
                </c:pt>
                <c:pt idx="1">
                  <c:v>87</c:v>
                </c:pt>
                <c:pt idx="2">
                  <c:v>142</c:v>
                </c:pt>
                <c:pt idx="3">
                  <c:v>268</c:v>
                </c:pt>
                <c:pt idx="4">
                  <c:v>369</c:v>
                </c:pt>
                <c:pt idx="5">
                  <c:v>446</c:v>
                </c:pt>
                <c:pt idx="6">
                  <c:v>490</c:v>
                </c:pt>
                <c:pt idx="7">
                  <c:v>525</c:v>
                </c:pt>
                <c:pt idx="8">
                  <c:v>537</c:v>
                </c:pt>
                <c:pt idx="9">
                  <c:v>546</c:v>
                </c:pt>
                <c:pt idx="10">
                  <c:v>555</c:v>
                </c:pt>
                <c:pt idx="11">
                  <c:v>560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'Graph appr Note et Diapo'!$C$123</c:f>
              <c:strCache>
                <c:ptCount val="1"/>
                <c:pt idx="0">
                  <c:v>Campagne 2018-2019</c:v>
                </c:pt>
              </c:strCache>
            </c:strRef>
          </c:tx>
          <c:spPr>
            <a:ln w="25400">
              <a:solidFill>
                <a:srgbClr val="92D05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strRef>
              <c:f>'Graph appr Note et Diapo'!$A$124:$A$135</c:f>
              <c:strCache>
                <c:ptCount val="12"/>
                <c:pt idx="0">
                  <c:v>juin</c:v>
                </c:pt>
                <c:pt idx="1">
                  <c:v>juil.</c:v>
                </c:pt>
                <c:pt idx="2">
                  <c:v>août</c:v>
                </c:pt>
                <c:pt idx="3">
                  <c:v>sept.</c:v>
                </c:pt>
                <c:pt idx="4">
                  <c:v>oct.</c:v>
                </c:pt>
                <c:pt idx="5">
                  <c:v>nov.</c:v>
                </c:pt>
                <c:pt idx="6">
                  <c:v>déc.</c:v>
                </c:pt>
                <c:pt idx="7">
                  <c:v>jan.</c:v>
                </c:pt>
                <c:pt idx="8">
                  <c:v>fév.</c:v>
                </c:pt>
                <c:pt idx="9">
                  <c:v>mars</c:v>
                </c:pt>
                <c:pt idx="10">
                  <c:v>avril</c:v>
                </c:pt>
                <c:pt idx="11">
                  <c:v>mai</c:v>
                </c:pt>
              </c:strCache>
            </c:strRef>
          </c:cat>
          <c:val>
            <c:numRef>
              <c:f>'Graph appr Note et Diapo'!$C$124:$C$135</c:f>
              <c:numCache>
                <c:formatCode>#,##0</c:formatCode>
                <c:ptCount val="12"/>
                <c:pt idx="0">
                  <c:v>17</c:v>
                </c:pt>
                <c:pt idx="1">
                  <c:v>84</c:v>
                </c:pt>
                <c:pt idx="2">
                  <c:v>151</c:v>
                </c:pt>
                <c:pt idx="3">
                  <c:v>291</c:v>
                </c:pt>
                <c:pt idx="4">
                  <c:v>433</c:v>
                </c:pt>
                <c:pt idx="5">
                  <c:v>502</c:v>
                </c:pt>
                <c:pt idx="6">
                  <c:v>540</c:v>
                </c:pt>
                <c:pt idx="7">
                  <c:v>582</c:v>
                </c:pt>
                <c:pt idx="8">
                  <c:v>595</c:v>
                </c:pt>
                <c:pt idx="9">
                  <c:v>604</c:v>
                </c:pt>
                <c:pt idx="10">
                  <c:v>616</c:v>
                </c:pt>
                <c:pt idx="11">
                  <c:v>626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'Graph appr Note et Diapo'!$D$123</c:f>
              <c:strCache>
                <c:ptCount val="1"/>
                <c:pt idx="0">
                  <c:v>Campagne 2019-2020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'Graph appr Note et Diapo'!$A$124:$A$135</c:f>
              <c:strCache>
                <c:ptCount val="12"/>
                <c:pt idx="0">
                  <c:v>juin</c:v>
                </c:pt>
                <c:pt idx="1">
                  <c:v>juil.</c:v>
                </c:pt>
                <c:pt idx="2">
                  <c:v>août</c:v>
                </c:pt>
                <c:pt idx="3">
                  <c:v>sept.</c:v>
                </c:pt>
                <c:pt idx="4">
                  <c:v>oct.</c:v>
                </c:pt>
                <c:pt idx="5">
                  <c:v>nov.</c:v>
                </c:pt>
                <c:pt idx="6">
                  <c:v>déc.</c:v>
                </c:pt>
                <c:pt idx="7">
                  <c:v>jan.</c:v>
                </c:pt>
                <c:pt idx="8">
                  <c:v>fév.</c:v>
                </c:pt>
                <c:pt idx="9">
                  <c:v>mars</c:v>
                </c:pt>
                <c:pt idx="10">
                  <c:v>avril</c:v>
                </c:pt>
                <c:pt idx="11">
                  <c:v>mai</c:v>
                </c:pt>
              </c:strCache>
            </c:strRef>
          </c:cat>
          <c:val>
            <c:numRef>
              <c:f>'Graph appr Note et Diapo'!$D$124:$D$135</c:f>
              <c:numCache>
                <c:formatCode>#,##0</c:formatCode>
                <c:ptCount val="12"/>
                <c:pt idx="0">
                  <c:v>24</c:v>
                </c:pt>
                <c:pt idx="1">
                  <c:v>81</c:v>
                </c:pt>
                <c:pt idx="2">
                  <c:v>156</c:v>
                </c:pt>
                <c:pt idx="3">
                  <c:v>328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70592"/>
        <c:axId val="11872512"/>
      </c:lineChart>
      <c:catAx>
        <c:axId val="11870592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low"/>
        <c:spPr>
          <a:ln>
            <a:solidFill>
              <a:sysClr val="windowText" lastClr="000000">
                <a:tint val="75000"/>
                <a:shade val="95000"/>
                <a:satMod val="105000"/>
              </a:sysClr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1872512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11872512"/>
        <c:scaling>
          <c:orientation val="minMax"/>
          <c:max val="7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1870592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9.0909116739297982E-2"/>
          <c:y val="0.13101608710394455"/>
          <c:w val="0.90909088326070198"/>
          <c:h val="0.10097150535608887"/>
        </c:manualLayout>
      </c:layout>
      <c:overlay val="0"/>
      <c:txPr>
        <a:bodyPr/>
        <a:lstStyle/>
        <a:p>
          <a:pPr>
            <a:defRPr sz="71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Hautes-Alpes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452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122613934621808E-2"/>
          <c:y val="0.18012020686763267"/>
          <c:w val="0.83764367816092744"/>
          <c:h val="0.53208591529609095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trim'!$B$111:$C$168</c:f>
              <c:multiLvlStrCache>
                <c:ptCount val="58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  <c:pt idx="50">
                    <c:v>T1</c:v>
                  </c:pt>
                  <c:pt idx="51">
                    <c:v>T2</c:v>
                  </c:pt>
                  <c:pt idx="52">
                    <c:v>T3</c:v>
                  </c:pt>
                  <c:pt idx="53">
                    <c:v>T4</c:v>
                  </c:pt>
                  <c:pt idx="54">
                    <c:v>T1</c:v>
                  </c:pt>
                  <c:pt idx="55">
                    <c:v>T2</c:v>
                  </c:pt>
                  <c:pt idx="56">
                    <c:v>T3</c:v>
                  </c:pt>
                  <c:pt idx="57">
                    <c:v>T4</c:v>
                  </c:pt>
                </c:lvl>
                <c:lvl>
                  <c:pt idx="2">
                    <c:v>2010</c:v>
                  </c:pt>
                  <c:pt idx="6">
                    <c:v>2011</c:v>
                  </c:pt>
                  <c:pt idx="10">
                    <c:v>2012</c:v>
                  </c:pt>
                  <c:pt idx="14">
                    <c:v>2013</c:v>
                  </c:pt>
                  <c:pt idx="18">
                    <c:v>2014</c:v>
                  </c:pt>
                  <c:pt idx="22">
                    <c:v>2015</c:v>
                  </c:pt>
                  <c:pt idx="26">
                    <c:v>2016</c:v>
                  </c:pt>
                  <c:pt idx="30">
                    <c:v>2017</c:v>
                  </c:pt>
                  <c:pt idx="34">
                    <c:v>2018</c:v>
                  </c:pt>
                  <c:pt idx="38">
                    <c:v>2019</c:v>
                  </c:pt>
                  <c:pt idx="42">
                    <c:v>2020</c:v>
                  </c:pt>
                  <c:pt idx="46">
                    <c:v>2021</c:v>
                  </c:pt>
                  <c:pt idx="50">
                    <c:v>2022</c:v>
                  </c:pt>
                  <c:pt idx="54">
                    <c:v>2023</c:v>
                  </c:pt>
                </c:lvl>
              </c:multiLvlStrCache>
            </c:multiLvlStrRef>
          </c:cat>
          <c:val>
            <c:numRef>
              <c:f>Données!$C$119:$C$159</c:f>
              <c:numCache>
                <c:formatCode>#,##0.0</c:formatCode>
                <c:ptCount val="41"/>
                <c:pt idx="0">
                  <c:v>10</c:v>
                </c:pt>
                <c:pt idx="1">
                  <c:v>10.4</c:v>
                </c:pt>
                <c:pt idx="2">
                  <c:v>10.199999999999999</c:v>
                </c:pt>
                <c:pt idx="3">
                  <c:v>10.1</c:v>
                </c:pt>
                <c:pt idx="4">
                  <c:v>10.199999999999999</c:v>
                </c:pt>
                <c:pt idx="5">
                  <c:v>10.199999999999999</c:v>
                </c:pt>
                <c:pt idx="6">
                  <c:v>10.3</c:v>
                </c:pt>
                <c:pt idx="7">
                  <c:v>10.3</c:v>
                </c:pt>
                <c:pt idx="8">
                  <c:v>10.5</c:v>
                </c:pt>
                <c:pt idx="9">
                  <c:v>10.6</c:v>
                </c:pt>
                <c:pt idx="10">
                  <c:v>10.7</c:v>
                </c:pt>
                <c:pt idx="11">
                  <c:v>10.9</c:v>
                </c:pt>
                <c:pt idx="12">
                  <c:v>10.9</c:v>
                </c:pt>
                <c:pt idx="13">
                  <c:v>11.2</c:v>
                </c:pt>
                <c:pt idx="14">
                  <c:v>11.4</c:v>
                </c:pt>
                <c:pt idx="15">
                  <c:v>11.6</c:v>
                </c:pt>
                <c:pt idx="16">
                  <c:v>11.4</c:v>
                </c:pt>
                <c:pt idx="17">
                  <c:v>11.3</c:v>
                </c:pt>
                <c:pt idx="18">
                  <c:v>11.3</c:v>
                </c:pt>
                <c:pt idx="19">
                  <c:v>11.4</c:v>
                </c:pt>
                <c:pt idx="20">
                  <c:v>11.5</c:v>
                </c:pt>
                <c:pt idx="21">
                  <c:v>11.6</c:v>
                </c:pt>
                <c:pt idx="22">
                  <c:v>11.5</c:v>
                </c:pt>
                <c:pt idx="23">
                  <c:v>11.8</c:v>
                </c:pt>
                <c:pt idx="24">
                  <c:v>11.6</c:v>
                </c:pt>
                <c:pt idx="25">
                  <c:v>11.5</c:v>
                </c:pt>
                <c:pt idx="26">
                  <c:v>11.4</c:v>
                </c:pt>
                <c:pt idx="27">
                  <c:v>11.2</c:v>
                </c:pt>
                <c:pt idx="28">
                  <c:v>11.2</c:v>
                </c:pt>
                <c:pt idx="29">
                  <c:v>11.5</c:v>
                </c:pt>
                <c:pt idx="30">
                  <c:v>11</c:v>
                </c:pt>
                <c:pt idx="31">
                  <c:v>10.9</c:v>
                </c:pt>
                <c:pt idx="32">
                  <c:v>11</c:v>
                </c:pt>
                <c:pt idx="33">
                  <c:v>10.4</c:v>
                </c:pt>
                <c:pt idx="34">
                  <c:v>10.7</c:v>
                </c:pt>
                <c:pt idx="35">
                  <c:v>10.6</c:v>
                </c:pt>
                <c:pt idx="36">
                  <c:v>10.5</c:v>
                </c:pt>
                <c:pt idx="37">
                  <c:v>10.1</c:v>
                </c:pt>
                <c:pt idx="38">
                  <c:v>10.1</c:v>
                </c:pt>
                <c:pt idx="39">
                  <c:v>9.8000000000000007</c:v>
                </c:pt>
                <c:pt idx="40">
                  <c:v>9.9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trim'!$B$111:$C$168</c:f>
              <c:multiLvlStrCache>
                <c:ptCount val="58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  <c:pt idx="50">
                    <c:v>T1</c:v>
                  </c:pt>
                  <c:pt idx="51">
                    <c:v>T2</c:v>
                  </c:pt>
                  <c:pt idx="52">
                    <c:v>T3</c:v>
                  </c:pt>
                  <c:pt idx="53">
                    <c:v>T4</c:v>
                  </c:pt>
                  <c:pt idx="54">
                    <c:v>T1</c:v>
                  </c:pt>
                  <c:pt idx="55">
                    <c:v>T2</c:v>
                  </c:pt>
                  <c:pt idx="56">
                    <c:v>T3</c:v>
                  </c:pt>
                  <c:pt idx="57">
                    <c:v>T4</c:v>
                  </c:pt>
                </c:lvl>
                <c:lvl>
                  <c:pt idx="2">
                    <c:v>2010</c:v>
                  </c:pt>
                  <c:pt idx="6">
                    <c:v>2011</c:v>
                  </c:pt>
                  <c:pt idx="10">
                    <c:v>2012</c:v>
                  </c:pt>
                  <c:pt idx="14">
                    <c:v>2013</c:v>
                  </c:pt>
                  <c:pt idx="18">
                    <c:v>2014</c:v>
                  </c:pt>
                  <c:pt idx="22">
                    <c:v>2015</c:v>
                  </c:pt>
                  <c:pt idx="26">
                    <c:v>2016</c:v>
                  </c:pt>
                  <c:pt idx="30">
                    <c:v>2017</c:v>
                  </c:pt>
                  <c:pt idx="34">
                    <c:v>2018</c:v>
                  </c:pt>
                  <c:pt idx="38">
                    <c:v>2019</c:v>
                  </c:pt>
                  <c:pt idx="42">
                    <c:v>2020</c:v>
                  </c:pt>
                  <c:pt idx="46">
                    <c:v>2021</c:v>
                  </c:pt>
                  <c:pt idx="50">
                    <c:v>2022</c:v>
                  </c:pt>
                  <c:pt idx="54">
                    <c:v>2023</c:v>
                  </c:pt>
                </c:lvl>
              </c:multiLvlStrCache>
            </c:multiLvlStrRef>
          </c:cat>
          <c:val>
            <c:numRef>
              <c:f>Données!$B$119:$B$159</c:f>
              <c:numCache>
                <c:formatCode>#,##0.0</c:formatCode>
                <c:ptCount val="41"/>
                <c:pt idx="0">
                  <c:v>8.8000000000000007</c:v>
                </c:pt>
                <c:pt idx="1">
                  <c:v>9.1</c:v>
                </c:pt>
                <c:pt idx="2">
                  <c:v>9</c:v>
                </c:pt>
                <c:pt idx="3">
                  <c:v>8.9</c:v>
                </c:pt>
                <c:pt idx="4">
                  <c:v>8.8000000000000007</c:v>
                </c:pt>
                <c:pt idx="5">
                  <c:v>8.8000000000000007</c:v>
                </c:pt>
                <c:pt idx="6">
                  <c:v>8.8000000000000007</c:v>
                </c:pt>
                <c:pt idx="7">
                  <c:v>8.6999999999999993</c:v>
                </c:pt>
                <c:pt idx="8">
                  <c:v>8.8000000000000007</c:v>
                </c:pt>
                <c:pt idx="9">
                  <c:v>9</c:v>
                </c:pt>
                <c:pt idx="10">
                  <c:v>9.1</c:v>
                </c:pt>
                <c:pt idx="11">
                  <c:v>9.3000000000000007</c:v>
                </c:pt>
                <c:pt idx="12">
                  <c:v>9.4</c:v>
                </c:pt>
                <c:pt idx="13">
                  <c:v>9.6999999999999993</c:v>
                </c:pt>
                <c:pt idx="14">
                  <c:v>9.9</c:v>
                </c:pt>
                <c:pt idx="15">
                  <c:v>10.1</c:v>
                </c:pt>
                <c:pt idx="16">
                  <c:v>9.9</c:v>
                </c:pt>
                <c:pt idx="17">
                  <c:v>9.8000000000000007</c:v>
                </c:pt>
                <c:pt idx="18">
                  <c:v>9.8000000000000007</c:v>
                </c:pt>
                <c:pt idx="19">
                  <c:v>9.8000000000000007</c:v>
                </c:pt>
                <c:pt idx="20">
                  <c:v>9.9</c:v>
                </c:pt>
                <c:pt idx="21">
                  <c:v>10.1</c:v>
                </c:pt>
                <c:pt idx="22">
                  <c:v>10</c:v>
                </c:pt>
                <c:pt idx="23">
                  <c:v>10.199999999999999</c:v>
                </c:pt>
                <c:pt idx="24">
                  <c:v>10.1</c:v>
                </c:pt>
                <c:pt idx="25">
                  <c:v>9.9</c:v>
                </c:pt>
                <c:pt idx="26">
                  <c:v>9.9</c:v>
                </c:pt>
                <c:pt idx="27">
                  <c:v>9.6999999999999993</c:v>
                </c:pt>
                <c:pt idx="28">
                  <c:v>9.6</c:v>
                </c:pt>
                <c:pt idx="29">
                  <c:v>9.6999999999999993</c:v>
                </c:pt>
                <c:pt idx="30">
                  <c:v>9.3000000000000007</c:v>
                </c:pt>
                <c:pt idx="31">
                  <c:v>9.1999999999999993</c:v>
                </c:pt>
                <c:pt idx="32">
                  <c:v>9.3000000000000007</c:v>
                </c:pt>
                <c:pt idx="33">
                  <c:v>8.6</c:v>
                </c:pt>
                <c:pt idx="34">
                  <c:v>8.9</c:v>
                </c:pt>
                <c:pt idx="35">
                  <c:v>8.8000000000000007</c:v>
                </c:pt>
                <c:pt idx="36">
                  <c:v>8.8000000000000007</c:v>
                </c:pt>
                <c:pt idx="37">
                  <c:v>8.4</c:v>
                </c:pt>
                <c:pt idx="38">
                  <c:v>8.4</c:v>
                </c:pt>
                <c:pt idx="39">
                  <c:v>8.1999999999999993</c:v>
                </c:pt>
                <c:pt idx="40">
                  <c:v>8.3000000000000007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Données!$E$8</c:f>
              <c:strCache>
                <c:ptCount val="1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'dates trim'!$B$111:$C$168</c:f>
              <c:multiLvlStrCache>
                <c:ptCount val="58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  <c:pt idx="50">
                    <c:v>T1</c:v>
                  </c:pt>
                  <c:pt idx="51">
                    <c:v>T2</c:v>
                  </c:pt>
                  <c:pt idx="52">
                    <c:v>T3</c:v>
                  </c:pt>
                  <c:pt idx="53">
                    <c:v>T4</c:v>
                  </c:pt>
                  <c:pt idx="54">
                    <c:v>T1</c:v>
                  </c:pt>
                  <c:pt idx="55">
                    <c:v>T2</c:v>
                  </c:pt>
                  <c:pt idx="56">
                    <c:v>T3</c:v>
                  </c:pt>
                  <c:pt idx="57">
                    <c:v>T4</c:v>
                  </c:pt>
                </c:lvl>
                <c:lvl>
                  <c:pt idx="2">
                    <c:v>2010</c:v>
                  </c:pt>
                  <c:pt idx="6">
                    <c:v>2011</c:v>
                  </c:pt>
                  <c:pt idx="10">
                    <c:v>2012</c:v>
                  </c:pt>
                  <c:pt idx="14">
                    <c:v>2013</c:v>
                  </c:pt>
                  <c:pt idx="18">
                    <c:v>2014</c:v>
                  </c:pt>
                  <c:pt idx="22">
                    <c:v>2015</c:v>
                  </c:pt>
                  <c:pt idx="26">
                    <c:v>2016</c:v>
                  </c:pt>
                  <c:pt idx="30">
                    <c:v>2017</c:v>
                  </c:pt>
                  <c:pt idx="34">
                    <c:v>2018</c:v>
                  </c:pt>
                  <c:pt idx="38">
                    <c:v>2019</c:v>
                  </c:pt>
                  <c:pt idx="42">
                    <c:v>2020</c:v>
                  </c:pt>
                  <c:pt idx="46">
                    <c:v>2021</c:v>
                  </c:pt>
                  <c:pt idx="50">
                    <c:v>2022</c:v>
                  </c:pt>
                  <c:pt idx="54">
                    <c:v>2023</c:v>
                  </c:pt>
                </c:lvl>
              </c:multiLvlStrCache>
            </c:multiLvlStrRef>
          </c:cat>
          <c:val>
            <c:numRef>
              <c:f>Données!$E$119:$E$159</c:f>
              <c:numCache>
                <c:formatCode>#,##0.0</c:formatCode>
                <c:ptCount val="41"/>
                <c:pt idx="0">
                  <c:v>7.4</c:v>
                </c:pt>
                <c:pt idx="1">
                  <c:v>7.7</c:v>
                </c:pt>
                <c:pt idx="2">
                  <c:v>7.5</c:v>
                </c:pt>
                <c:pt idx="3">
                  <c:v>7.4</c:v>
                </c:pt>
                <c:pt idx="4">
                  <c:v>7.7</c:v>
                </c:pt>
                <c:pt idx="5">
                  <c:v>7.7</c:v>
                </c:pt>
                <c:pt idx="6">
                  <c:v>7.9</c:v>
                </c:pt>
                <c:pt idx="7">
                  <c:v>7.8</c:v>
                </c:pt>
                <c:pt idx="8">
                  <c:v>8.1</c:v>
                </c:pt>
                <c:pt idx="9">
                  <c:v>8.1999999999999993</c:v>
                </c:pt>
                <c:pt idx="10">
                  <c:v>8.1999999999999993</c:v>
                </c:pt>
                <c:pt idx="11">
                  <c:v>8.5</c:v>
                </c:pt>
                <c:pt idx="12">
                  <c:v>8.6</c:v>
                </c:pt>
                <c:pt idx="13">
                  <c:v>8.9</c:v>
                </c:pt>
                <c:pt idx="14">
                  <c:v>9</c:v>
                </c:pt>
                <c:pt idx="15">
                  <c:v>9.3000000000000007</c:v>
                </c:pt>
                <c:pt idx="16">
                  <c:v>9.1999999999999993</c:v>
                </c:pt>
                <c:pt idx="17">
                  <c:v>9.1</c:v>
                </c:pt>
                <c:pt idx="18">
                  <c:v>9</c:v>
                </c:pt>
                <c:pt idx="19">
                  <c:v>9.1999999999999993</c:v>
                </c:pt>
                <c:pt idx="20">
                  <c:v>9.1999999999999993</c:v>
                </c:pt>
                <c:pt idx="21">
                  <c:v>9.3000000000000007</c:v>
                </c:pt>
                <c:pt idx="22">
                  <c:v>9.1999999999999993</c:v>
                </c:pt>
                <c:pt idx="23">
                  <c:v>9.5</c:v>
                </c:pt>
                <c:pt idx="24">
                  <c:v>9.5</c:v>
                </c:pt>
                <c:pt idx="25">
                  <c:v>9.4</c:v>
                </c:pt>
                <c:pt idx="26">
                  <c:v>9.3000000000000007</c:v>
                </c:pt>
                <c:pt idx="27">
                  <c:v>9.1</c:v>
                </c:pt>
                <c:pt idx="28">
                  <c:v>9.1999999999999993</c:v>
                </c:pt>
                <c:pt idx="29">
                  <c:v>9.1999999999999993</c:v>
                </c:pt>
                <c:pt idx="30">
                  <c:v>8.8000000000000007</c:v>
                </c:pt>
                <c:pt idx="31">
                  <c:v>8.6999999999999993</c:v>
                </c:pt>
                <c:pt idx="32">
                  <c:v>8.8000000000000007</c:v>
                </c:pt>
                <c:pt idx="33">
                  <c:v>8.3000000000000007</c:v>
                </c:pt>
                <c:pt idx="34">
                  <c:v>8.5</c:v>
                </c:pt>
                <c:pt idx="35">
                  <c:v>8.5</c:v>
                </c:pt>
                <c:pt idx="36">
                  <c:v>8.6</c:v>
                </c:pt>
                <c:pt idx="37">
                  <c:v>8.3000000000000007</c:v>
                </c:pt>
                <c:pt idx="38">
                  <c:v>8.3000000000000007</c:v>
                </c:pt>
                <c:pt idx="39">
                  <c:v>8.1</c:v>
                </c:pt>
                <c:pt idx="40">
                  <c:v>8.1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71264"/>
        <c:axId val="13372800"/>
      </c:lineChart>
      <c:catAx>
        <c:axId val="1337126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337280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3372800"/>
        <c:scaling>
          <c:orientation val="minMax"/>
          <c:max val="12"/>
          <c:min val="7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.0" sourceLinked="1"/>
        <c:majorTickMark val="out"/>
        <c:minorTickMark val="none"/>
        <c:tickLblPos val="nextTo"/>
        <c:crossAx val="13371264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9033792650918639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42457740150564244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609657947686116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7246663173035446E-1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834021091242482E-3"/>
                  <c:y val="-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2.6827632461435278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graphiques'!$G$24:$G$34</c:f>
              <c:strCache>
                <c:ptCount val="11"/>
                <c:pt idx="0">
                  <c:v>Cantal</c:v>
                </c:pt>
                <c:pt idx="1">
                  <c:v>Corse-du-Sud</c:v>
                </c:pt>
                <c:pt idx="2">
                  <c:v>Meuse</c:v>
                </c:pt>
                <c:pt idx="3">
                  <c:v>Hautes-Alpes</c:v>
                </c:pt>
                <c:pt idx="4">
                  <c:v>France métro.</c:v>
                </c:pt>
                <c:pt idx="5">
                  <c:v>Lot</c:v>
                </c:pt>
                <c:pt idx="6">
                  <c:v>Haute-Corse</c:v>
                </c:pt>
                <c:pt idx="7">
                  <c:v>Territoire de Belfort</c:v>
                </c:pt>
                <c:pt idx="8">
                  <c:v>Paca</c:v>
                </c:pt>
                <c:pt idx="9">
                  <c:v>Alpes-de-Haute-Provence</c:v>
                </c:pt>
                <c:pt idx="10">
                  <c:v>Ariege</c:v>
                </c:pt>
              </c:strCache>
            </c:strRef>
          </c:cat>
          <c:val>
            <c:numRef>
              <c:f>'données graphiques'!$H$24:$H$34</c:f>
              <c:numCache>
                <c:formatCode>#,##0.0</c:formatCode>
                <c:ptCount val="11"/>
                <c:pt idx="0">
                  <c:v>5</c:v>
                </c:pt>
                <c:pt idx="1">
                  <c:v>7.8</c:v>
                </c:pt>
                <c:pt idx="2">
                  <c:v>8</c:v>
                </c:pt>
                <c:pt idx="3">
                  <c:v>8.1</c:v>
                </c:pt>
                <c:pt idx="4">
                  <c:v>8.3000000000000007</c:v>
                </c:pt>
                <c:pt idx="5">
                  <c:v>8.4</c:v>
                </c:pt>
                <c:pt idx="6">
                  <c:v>9</c:v>
                </c:pt>
                <c:pt idx="7">
                  <c:v>9.1</c:v>
                </c:pt>
                <c:pt idx="8">
                  <c:v>9.9</c:v>
                </c:pt>
                <c:pt idx="9">
                  <c:v>10.5</c:v>
                </c:pt>
                <c:pt idx="10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79232"/>
        <c:axId val="124977920"/>
      </c:barChart>
      <c:scatterChart>
        <c:scatterStyle val="lineMarker"/>
        <c:varyColors val="0"/>
        <c:ser>
          <c:idx val="1"/>
          <c:order val="1"/>
          <c:tx>
            <c:v>Variation annuelle,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'données graphiques'!$J$24:$J$34</c:f>
              <c:numCache>
                <c:formatCode>#,##0.0</c:formatCode>
                <c:ptCount val="11"/>
                <c:pt idx="0">
                  <c:v>-0.40000000000000036</c:v>
                </c:pt>
                <c:pt idx="1">
                  <c:v>-0.89999999999999947</c:v>
                </c:pt>
                <c:pt idx="2">
                  <c:v>-0.69999999999999929</c:v>
                </c:pt>
                <c:pt idx="3">
                  <c:v>-0.40000000000000036</c:v>
                </c:pt>
                <c:pt idx="4">
                  <c:v>-0.5</c:v>
                </c:pt>
                <c:pt idx="5">
                  <c:v>-0.29999999999999893</c:v>
                </c:pt>
                <c:pt idx="6">
                  <c:v>-1.0999999999999996</c:v>
                </c:pt>
                <c:pt idx="7">
                  <c:v>-9.9999999999999645E-2</c:v>
                </c:pt>
                <c:pt idx="8">
                  <c:v>-0.69999999999999929</c:v>
                </c:pt>
                <c:pt idx="9">
                  <c:v>-0.5</c:v>
                </c:pt>
                <c:pt idx="10">
                  <c:v>-0.5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979456"/>
        <c:axId val="124981248"/>
      </c:scatterChart>
      <c:catAx>
        <c:axId val="1367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24977920"/>
        <c:crosses val="autoZero"/>
        <c:auto val="1"/>
        <c:lblAlgn val="ctr"/>
        <c:lblOffset val="100"/>
        <c:noMultiLvlLbl val="0"/>
      </c:catAx>
      <c:valAx>
        <c:axId val="12497792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3679232"/>
        <c:crosses val="autoZero"/>
        <c:crossBetween val="between"/>
      </c:valAx>
      <c:valAx>
        <c:axId val="124979456"/>
        <c:scaling>
          <c:orientation val="minMax"/>
        </c:scaling>
        <c:delete val="1"/>
        <c:axPos val="b"/>
        <c:majorTickMark val="out"/>
        <c:minorTickMark val="none"/>
        <c:tickLblPos val="nextTo"/>
        <c:crossAx val="124981248"/>
        <c:crosses val="autoZero"/>
        <c:crossBetween val="midCat"/>
      </c:valAx>
      <c:valAx>
        <c:axId val="124981248"/>
        <c:scaling>
          <c:orientation val="minMax"/>
          <c:max val="0"/>
          <c:min val="-1.8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124979456"/>
        <c:crosses val="max"/>
        <c:crossBetween val="midCat"/>
        <c:majorUnit val="0.30000000000000004"/>
      </c:valAx>
    </c:plotArea>
    <c:legend>
      <c:legendPos val="t"/>
      <c:layout>
        <c:manualLayout>
          <c:xMode val="edge"/>
          <c:yMode val="edge"/>
          <c:x val="4.4497972829049735E-2"/>
          <c:y val="0.12340710932260228"/>
          <c:w val="0.89999992779444526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trim'!$A$5:$B$48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</c:lvl>
              </c:multiLvlStrCache>
            </c:multiLvlStrRef>
          </c:cat>
          <c:val>
            <c:numRef>
              <c:f>dep05_trim!$U$63:$U$106</c:f>
              <c:numCache>
                <c:formatCode>#,##0.0</c:formatCode>
                <c:ptCount val="44"/>
                <c:pt idx="0">
                  <c:v>10.172143974960868</c:v>
                </c:pt>
                <c:pt idx="1">
                  <c:v>11.496633868461936</c:v>
                </c:pt>
                <c:pt idx="2">
                  <c:v>15.015479876160986</c:v>
                </c:pt>
                <c:pt idx="3">
                  <c:v>12.837162837162852</c:v>
                </c:pt>
                <c:pt idx="4">
                  <c:v>10.037878787878785</c:v>
                </c:pt>
                <c:pt idx="5">
                  <c:v>9.9396191360891848</c:v>
                </c:pt>
                <c:pt idx="6">
                  <c:v>8.9726334679228295</c:v>
                </c:pt>
                <c:pt idx="7">
                  <c:v>9.0305444887118114</c:v>
                </c:pt>
                <c:pt idx="8">
                  <c:v>9.0791738382099751</c:v>
                </c:pt>
                <c:pt idx="9">
                  <c:v>7.1820870299957651</c:v>
                </c:pt>
                <c:pt idx="10">
                  <c:v>7.4927953890489896</c:v>
                </c:pt>
                <c:pt idx="11">
                  <c:v>9.987819732034108</c:v>
                </c:pt>
                <c:pt idx="12">
                  <c:v>7.3372781065088821</c:v>
                </c:pt>
                <c:pt idx="13">
                  <c:v>10.208908159243201</c:v>
                </c:pt>
                <c:pt idx="14">
                  <c:v>11.221754117196458</c:v>
                </c:pt>
                <c:pt idx="15">
                  <c:v>10.262089331856771</c:v>
                </c:pt>
                <c:pt idx="16">
                  <c:v>13.083425211319355</c:v>
                </c:pt>
                <c:pt idx="17">
                  <c:v>13.01859799713878</c:v>
                </c:pt>
                <c:pt idx="18">
                  <c:v>9.7451790633608972</c:v>
                </c:pt>
                <c:pt idx="19">
                  <c:v>7.8339471041178443</c:v>
                </c:pt>
                <c:pt idx="20">
                  <c:v>5.6548586285342761</c:v>
                </c:pt>
                <c:pt idx="21">
                  <c:v>4.8417721518987378</c:v>
                </c:pt>
                <c:pt idx="22">
                  <c:v>5.6165673046752351</c:v>
                </c:pt>
                <c:pt idx="23">
                  <c:v>7.482148401117672</c:v>
                </c:pt>
                <c:pt idx="24">
                  <c:v>9.9969240233774173</c:v>
                </c:pt>
                <c:pt idx="25">
                  <c:v>9.6589194083911867</c:v>
                </c:pt>
                <c:pt idx="26">
                  <c:v>8.8235294117646959</c:v>
                </c:pt>
                <c:pt idx="27">
                  <c:v>7.7989601386481811</c:v>
                </c:pt>
                <c:pt idx="28">
                  <c:v>5.1733780760626402</c:v>
                </c:pt>
                <c:pt idx="29">
                  <c:v>2.9176988714560981</c:v>
                </c:pt>
                <c:pt idx="30">
                  <c:v>3.0030030030030019</c:v>
                </c:pt>
                <c:pt idx="31">
                  <c:v>2.1168274383708496</c:v>
                </c:pt>
                <c:pt idx="32">
                  <c:v>2.7918106886466454</c:v>
                </c:pt>
                <c:pt idx="33">
                  <c:v>4.0652580903985047</c:v>
                </c:pt>
                <c:pt idx="34">
                  <c:v>4.6382189239332128</c:v>
                </c:pt>
                <c:pt idx="35">
                  <c:v>4.9593282602991229</c:v>
                </c:pt>
                <c:pt idx="36">
                  <c:v>3.9317123642007346</c:v>
                </c:pt>
                <c:pt idx="37">
                  <c:v>3.8293497815471644</c:v>
                </c:pt>
                <c:pt idx="38">
                  <c:v>3.1155015197568359</c:v>
                </c:pt>
                <c:pt idx="39">
                  <c:v>2.1499999999999853</c:v>
                </c:pt>
                <c:pt idx="40">
                  <c:v>2.2896963663514125</c:v>
                </c:pt>
                <c:pt idx="41">
                  <c:v>1.8316831683168333</c:v>
                </c:pt>
                <c:pt idx="42">
                  <c:v>-0.31933185949398757</c:v>
                </c:pt>
                <c:pt idx="43">
                  <c:v>-0.56289769946157309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5055360"/>
        <c:axId val="125056896"/>
      </c:barChart>
      <c:catAx>
        <c:axId val="12505536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2505689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25056896"/>
        <c:scaling>
          <c:orientation val="minMax"/>
          <c:max val="18"/>
          <c:min val="-3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25055360"/>
        <c:crosses val="autoZero"/>
        <c:crossBetween val="between"/>
        <c:majorUnit val="3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0.87469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3324225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0.01951</cdr:x>
      <cdr:y>0.88767</cdr:y>
    </cdr:from>
    <cdr:to>
      <cdr:x>0.99352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1124" y="3487421"/>
          <a:ext cx="6546165" cy="4413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0.89495</cdr:x>
      <cdr:y>0.26949</cdr:y>
    </cdr:from>
    <cdr:to>
      <cdr:x>0.89605</cdr:x>
      <cdr:y>0.77719</cdr:y>
    </cdr:to>
    <cdr:cxnSp macro="">
      <cdr:nvCxnSpPr>
        <cdr:cNvPr id="4" name="Connecteur droit 3"/>
        <cdr:cNvCxnSpPr/>
      </cdr:nvCxnSpPr>
      <cdr:spPr>
        <a:xfrm xmlns:a="http://schemas.openxmlformats.org/drawingml/2006/main" flipH="1">
          <a:off x="6717196" y="1283804"/>
          <a:ext cx="8282" cy="241852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0.88959</cdr:x>
      <cdr:y>0.33733</cdr:y>
    </cdr:from>
    <cdr:to>
      <cdr:x>0.95305</cdr:x>
      <cdr:y>0.33733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676959" y="1606534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0.87987</cdr:x>
      <cdr:y>0.26015</cdr:y>
    </cdr:from>
    <cdr:to>
      <cdr:x>0.97208</cdr:x>
      <cdr:y>0.31887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04016" y="1241433"/>
          <a:ext cx="692134" cy="28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0.01559</cdr:x>
      <cdr:y>0.00998</cdr:y>
    </cdr:from>
    <cdr:to>
      <cdr:x>0.97456</cdr:x>
      <cdr:y>0.19851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17018" y="47625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2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0.89715</cdr:x>
      <cdr:y>0.3493</cdr:y>
    </cdr:from>
    <cdr:to>
      <cdr:x>0.95785</cdr:x>
      <cdr:y>0.34947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733724" y="1663976"/>
          <a:ext cx="455580" cy="82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0.88368</cdr:x>
      <cdr:y>0.26413</cdr:y>
    </cdr:from>
    <cdr:to>
      <cdr:x>0.97209</cdr:x>
      <cdr:y>0.32285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632601" y="1260435"/>
          <a:ext cx="663579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0.89581</cdr:x>
      <cdr:y>0.24218</cdr:y>
    </cdr:from>
    <cdr:to>
      <cdr:x>0.89716</cdr:x>
      <cdr:y>0.76502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723663" y="1153696"/>
          <a:ext cx="10132" cy="2490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0.02701</cdr:x>
      <cdr:y>0</cdr:y>
    </cdr:from>
    <cdr:to>
      <cdr:x>0.98598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02758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0.89361</cdr:x>
      <cdr:y>0.27379</cdr:y>
    </cdr:from>
    <cdr:to>
      <cdr:x>0.89384</cdr:x>
      <cdr:y>0.77545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707173" y="1304265"/>
          <a:ext cx="1726" cy="2389779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0.89113</cdr:x>
      <cdr:y>0.33334</cdr:y>
    </cdr:from>
    <cdr:to>
      <cdr:x>0.95459</cdr:x>
      <cdr:y>0.33334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688562" y="1587946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0.88495</cdr:x>
      <cdr:y>0.25815</cdr:y>
    </cdr:from>
    <cdr:to>
      <cdr:x>0.98477</cdr:x>
      <cdr:y>0.31687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42147" y="1231908"/>
          <a:ext cx="749219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0.01889</cdr:x>
      <cdr:y>0</cdr:y>
    </cdr:from>
    <cdr:to>
      <cdr:x>0.97786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3000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trimestrielle de l'emploi salarié, dans les Hautes-Alpes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CVS, 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0.08027</cdr:x>
      <cdr:y>0</cdr:y>
    </cdr:from>
    <cdr:to>
      <cdr:x>0.91337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52450" y="0"/>
          <a:ext cx="5734050" cy="7777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Hautes-Alpes</a:t>
          </a: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T2 2019 et le T3 2019) </a:t>
          </a:r>
          <a:endParaRPr lang="fr-FR" sz="1400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0.24689</cdr:y>
    </cdr:from>
    <cdr:to>
      <cdr:x>0.26781</cdr:x>
      <cdr:y>0.74539</cdr:y>
    </cdr:to>
    <cdr:cxnSp macro="">
      <cdr:nvCxnSpPr>
        <cdr:cNvPr id="5" name="Connecteur droit 4"/>
        <cdr:cNvCxnSpPr/>
      </cdr:nvCxnSpPr>
      <cdr:spPr>
        <a:xfrm xmlns:a="http://schemas.openxmlformats.org/drawingml/2006/main" flipV="1">
          <a:off x="1843273" y="1090507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0.01232</cdr:y>
    </cdr:from>
    <cdr:to>
      <cdr:x>0.96655</cdr:x>
      <cdr:y>0.16674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430465" cy="6368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Evolution trimestrielle de l'emploi salarié dans les Hautes-Alpes,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avec intérim réaffecté au secteur d'activité employeur</a:t>
          </a:r>
        </a:p>
        <a:p xmlns:a="http://schemas.openxmlformats.org/drawingml/2006/main">
          <a:pPr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		(en indice base 100 au 4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2010)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0.8741</cdr:y>
    </cdr:from>
    <cdr:to>
      <cdr:x>0.9796</cdr:x>
      <cdr:y>0.99326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703320"/>
          <a:ext cx="6497977" cy="5048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0.8229</cdr:y>
    </cdr:from>
    <cdr:to>
      <cdr:x>0.99738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133975"/>
          <a:ext cx="9804023" cy="1104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b="0" dirty="0">
              <a:effectLst/>
              <a:latin typeface="+mn-lt"/>
              <a:ea typeface="+mn-ea"/>
              <a:cs typeface="+mn-cs"/>
            </a:rPr>
            <a:t>* A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partir de janvier 2018, les CUI-CAE sont transformés en Parcours emploi compétences (PEC). Il n'y a ainsi plus d'embauches en CUI-CAE.</a:t>
          </a:r>
          <a:endParaRPr lang="fr-FR" sz="900" dirty="0">
            <a:effectLst/>
          </a:endParaRPr>
        </a:p>
        <a:p xmlns:a="http://schemas.openxmlformats.org/drawingml/2006/main">
          <a:r>
            <a:rPr lang="fr-FR" sz="900" dirty="0">
              <a:effectLst/>
              <a:latin typeface="+mn-lt"/>
              <a:ea typeface="+mn-ea"/>
              <a:cs typeface="+mn-cs"/>
            </a:rPr>
            <a:t>** Depuis janvier 2018, l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e recours aux CUI-CIE n'est plus autorisé, sauf pour les </a:t>
          </a:r>
          <a:r>
            <a:rPr lang="fr-FR" sz="900" b="0" i="0" baseline="0" dirty="0" err="1">
              <a:effectLst/>
              <a:latin typeface="+mn-lt"/>
              <a:ea typeface="+mn-ea"/>
              <a:cs typeface="+mn-cs"/>
            </a:rPr>
            <a:t>Drom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et les  Conseils départementaux qui les financent entièrement.</a:t>
          </a:r>
          <a:endParaRPr lang="fr-FR" sz="900" dirty="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dirty="0">
              <a:effectLst/>
              <a:latin typeface="+mn-lt"/>
              <a:ea typeface="+mn-ea"/>
              <a:cs typeface="+mn-cs"/>
            </a:rPr>
            <a:t>*** Marchands et non marchands . Les Emplois  d'avenir ont débuté en novembre 2012. A compter de janvier</a:t>
          </a:r>
          <a:r>
            <a:rPr lang="fr-FR" sz="900" baseline="0" dirty="0">
              <a:effectLst/>
              <a:latin typeface="+mn-lt"/>
              <a:ea typeface="+mn-ea"/>
              <a:cs typeface="+mn-cs"/>
            </a:rPr>
            <a:t> 2018, l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e dispositif est mis en </a:t>
          </a:r>
          <a:r>
            <a:rPr lang="fr-FR" sz="900" baseline="0" dirty="0">
              <a:effectLst/>
              <a:latin typeface="+mn-lt"/>
              <a:ea typeface="+mn-ea"/>
              <a:cs typeface="+mn-cs"/>
            </a:rPr>
            <a:t> extinction. E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xcepté quelques cas particuliers de reconduction de contrat pour terminer une formation, il n’y a plus de nouveaux bénéficiaires.</a:t>
          </a:r>
          <a:endParaRPr lang="fr-FR" sz="900" dirty="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**** M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 dirty="0">
            <a:effectLst/>
          </a:endParaRPr>
        </a:p>
        <a:p xmlns:a="http://schemas.openxmlformats.org/drawingml/2006/main">
          <a:r>
            <a:rPr lang="fr-FR" sz="900" b="1" dirty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 dirty="0">
            <a:effectLst/>
          </a:endParaRPr>
        </a:p>
        <a:p xmlns:a="http://schemas.openxmlformats.org/drawingml/2006/main">
          <a:r>
            <a:rPr lang="fr-FR" sz="900" b="1" i="1" dirty="0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 dirty="0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 dirty="0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 dirty="0" err="1">
              <a:effectLst/>
              <a:latin typeface="+mn-lt"/>
              <a:ea typeface="+mn-ea"/>
              <a:cs typeface="+mn-cs"/>
            </a:rPr>
            <a:t>Dares</a:t>
          </a:r>
          <a:endParaRPr lang="fr-FR" sz="900" dirty="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0.01107</cdr:x>
      <cdr:y>0.01267</cdr:y>
    </cdr:from>
    <cdr:to>
      <cdr:x>0.98548</cdr:x>
      <cdr:y>0.07821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755" y="43205"/>
          <a:ext cx="3675377" cy="223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Contrats d'apprentissage enregistrés dans les Hautes-Alpes</a:t>
          </a:r>
          <a:endParaRPr lang="fr-FR" sz="1500" b="1" i="0" baseline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algn="ctr" rtl="0"/>
          <a:r>
            <a:rPr lang="fr-FR" sz="1000" b="0" i="1" baseline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(données brutes, en nombre)</a:t>
          </a:r>
          <a:endParaRPr lang="fr-FR" sz="1000" b="0" i="1">
            <a:solidFill>
              <a:sysClr val="windowText" lastClr="00000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0.87799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495675"/>
          <a:ext cx="7038975" cy="485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900" b="1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Note </a:t>
          </a:r>
          <a:r>
            <a:rPr lang="fr-FR" sz="900" b="0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: données cumulées, provisoires</a:t>
          </a:r>
        </a:p>
        <a:p xmlns:a="http://schemas.openxmlformats.org/drawingml/2006/main">
          <a:pPr algn="l" rtl="0">
            <a:defRPr sz="1000"/>
          </a:pPr>
          <a:r>
            <a:rPr lang="fr-FR" sz="900" b="1" i="0">
              <a:latin typeface="+mn-lt"/>
              <a:ea typeface="+mn-ea"/>
              <a:cs typeface="+mn-cs"/>
            </a:rPr>
            <a:t>Champ : </a:t>
          </a:r>
          <a:r>
            <a:rPr lang="fr-FR" sz="900" b="0" i="0">
              <a:latin typeface="+mn-lt"/>
              <a:ea typeface="+mn-ea"/>
              <a:cs typeface="+mn-cs"/>
            </a:rPr>
            <a:t>hors apprentis du secteur public</a:t>
          </a:r>
        </a:p>
        <a:p xmlns:a="http://schemas.openxmlformats.org/drawingml/2006/main">
          <a:pPr algn="l" rtl="0">
            <a:defRPr sz="1000"/>
          </a:pPr>
          <a:r>
            <a:rPr lang="fr-FR" sz="900" b="1" i="1">
              <a:latin typeface="+mn-lt"/>
              <a:ea typeface="+mn-ea"/>
              <a:cs typeface="+mn-cs"/>
            </a:rPr>
            <a:t>Sources : </a:t>
          </a:r>
          <a:r>
            <a:rPr lang="fr-FR" sz="900" b="0" i="1">
              <a:latin typeface="+mn-lt"/>
              <a:ea typeface="+mn-ea"/>
              <a:cs typeface="+mn-cs"/>
            </a:rPr>
            <a:t> Chambres consulaires, </a:t>
          </a:r>
          <a:r>
            <a:rPr lang="fr-FR" sz="900" b="0" i="1">
              <a:effectLst/>
              <a:latin typeface="+mn-lt"/>
              <a:ea typeface="+mn-ea"/>
              <a:cs typeface="+mn-cs"/>
            </a:rPr>
            <a:t>Direccte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Paca</a:t>
          </a:r>
          <a:r>
            <a:rPr lang="fr-FR" sz="900" b="0" i="1">
              <a:latin typeface="+mn-lt"/>
              <a:ea typeface="+mn-ea"/>
              <a:cs typeface="+mn-cs"/>
            </a:rPr>
            <a:t> - </a:t>
          </a:r>
          <a:r>
            <a:rPr lang="fr-FR" sz="900" b="1" i="1">
              <a:latin typeface="+mn-lt"/>
              <a:ea typeface="+mn-ea"/>
              <a:cs typeface="+mn-cs"/>
            </a:rPr>
            <a:t>Traitements : </a:t>
          </a:r>
          <a:r>
            <a:rPr lang="fr-FR" sz="900" b="0" i="1">
              <a:latin typeface="+mn-lt"/>
              <a:ea typeface="+mn-ea"/>
              <a:cs typeface="+mn-cs"/>
            </a:rPr>
            <a:t>Dares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0.04451</cdr:x>
      <cdr:y>0.84911</cdr:y>
    </cdr:from>
    <cdr:to>
      <cdr:x>0.92757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8450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localisés (régional et départementaux)</a:t>
          </a:r>
          <a:endParaRPr lang="fr-FR">
            <a:effectLst/>
          </a:endParaRPr>
        </a:p>
        <a:p xmlns:a="http://schemas.openxmlformats.org/drawingml/2006/main">
          <a:pPr algn="l" rtl="0">
            <a:defRPr sz="1000"/>
          </a:pPr>
          <a:endParaRPr lang="fr-FR" sz="10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0.12792</cdr:x>
      <cdr:y>0</cdr:y>
    </cdr:from>
    <cdr:to>
      <cdr:x>0.93122</cdr:x>
      <cdr:y>0.12072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85826" y="0"/>
          <a:ext cx="5562600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</a:t>
          </a:r>
        </a:p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au T3 2019</a:t>
          </a:r>
          <a:endParaRPr lang="fr-FR" sz="1100"/>
        </a:p>
      </cdr:txBody>
    </cdr:sp>
  </cdr:relSizeAnchor>
  <cdr:relSizeAnchor xmlns:cdr="http://schemas.openxmlformats.org/drawingml/2006/chartDrawing">
    <cdr:from>
      <cdr:x>0</cdr:x>
      <cdr:y>0.83501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Hautes-Alpes, les critères retenus sont le nombre total d'emplois (salariés et non salariés) du département, ainsi que le poids du secteur du tertiaire non marchand dans l'emploi total 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0.24155</cdr:y>
    </cdr:from>
    <cdr:to>
      <cdr:x>0.95431</cdr:x>
      <cdr:y>0.24155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59" y="1152673"/>
          <a:ext cx="172106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0.92936</cdr:x>
      <cdr:y>0.16434</cdr:y>
    </cdr:from>
    <cdr:to>
      <cdr:x>0.93063</cdr:x>
      <cdr:y>0.73719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975475" y="784225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0.17432</cdr:y>
    </cdr:from>
    <cdr:to>
      <cdr:x>1</cdr:x>
      <cdr:y>0.22976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886575" y="831850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0.5258</cdr:x>
      <cdr:y>0.16633</cdr:y>
    </cdr:from>
    <cdr:to>
      <cdr:x>0.88412</cdr:x>
      <cdr:y>0.32934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3946525" y="793750"/>
          <a:ext cx="2689411" cy="7778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13 500 demandeurs d’emploi catégories A,B,C en moyenne </a:t>
          </a:r>
        </a:p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au T3 2019</a:t>
          </a:r>
        </a:p>
        <a:p xmlns:a="http://schemas.openxmlformats.org/drawingml/2006/main">
          <a:pPr algn="ctr"/>
          <a:endParaRPr lang="fr-FR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07/01/2020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Edition janvier 2020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Les éclairages conjoncturels départementaux - Hautes-Alpes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Edition janvier 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aca.direccte.gouv.fr/Les-indicateurs-cles-de-la-Direccte-Paca" TargetMode="External"/><Relationship Id="rId4" Type="http://schemas.openxmlformats.org/officeDocument/2006/relationships/hyperlink" Target="http://paca.direccte.gouv.fr/Les-publications-periodiques-912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848"/>
            <a:ext cx="914197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44928" y="435278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  <a:endParaRPr lang="fr-FR" sz="28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88611" y="6520993"/>
            <a:ext cx="506946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69362" y="578449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pic>
        <p:nvPicPr>
          <p:cNvPr id="1031" name="Picture 7" descr="Résultat de recherche d'images pour &quot;conjoncture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3834204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5" y="4548117"/>
            <a:ext cx="1674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 smtClean="0"/>
              <a:t>Crédit photo : @</a:t>
            </a:r>
            <a:r>
              <a:rPr lang="fr-FR" sz="1000" i="1" dirty="0" err="1" smtClean="0"/>
              <a:t>Shutterstock</a:t>
            </a:r>
            <a:endParaRPr lang="fr-FR" sz="1000" i="1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3890403"/>
            <a:ext cx="2698887" cy="156164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18" y="3767592"/>
            <a:ext cx="2553925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2228" y="1304451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3</a:t>
            </a:r>
            <a:r>
              <a:rPr lang="fr-FR" sz="5000" b="1" baseline="30000" dirty="0" smtClean="0">
                <a:ln/>
                <a:solidFill>
                  <a:schemeClr val="accent1">
                    <a:lumMod val="75000"/>
                  </a:schemeClr>
                </a:solidFill>
              </a:rPr>
              <a:t>ème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trimestre 2019</a:t>
            </a:r>
          </a:p>
          <a:p>
            <a:pPr algn="ctr"/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dans les Hautes-Alpes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02197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7419" y="-108005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taux de chômage qui reste inférieur à la plupart des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67419" y="81269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  <p:graphicFrame>
        <p:nvGraphicFramePr>
          <p:cNvPr id="19" name="Graphique 18"/>
          <p:cNvGraphicFramePr>
            <a:graphicFrameLocks/>
          </p:cNvGraphicFramePr>
          <p:nvPr/>
        </p:nvGraphicFramePr>
        <p:xfrm>
          <a:off x="1109662" y="1062037"/>
          <a:ext cx="692467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34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02197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7419" y="-108005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Première baisse annuelle du nombre de demandeurs d’emploi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en 11 ans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22981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7129"/>
          <a:ext cx="7505700" cy="476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84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6700" y="-1"/>
            <a:ext cx="8620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Le recul de la demande d’emploi ne concerne que les femmes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02135" y="6568767"/>
            <a:ext cx="495591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819150" y="1047129"/>
          <a:ext cx="7505700" cy="476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314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6700" y="-1"/>
            <a:ext cx="8620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la première fois en 11 ans, le nombre de demandeurs d’emploi de 25 à 49 ans se replie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02135" y="6568767"/>
            <a:ext cx="495591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7129"/>
          <a:ext cx="7505700" cy="476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28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36982"/>
            <a:ext cx="8827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Nouveau recul annuel de la demande d’emploi chez les inscrits depuis moins d’1 an et franche décélération chez les 1 an ou plus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4880946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7129"/>
          <a:ext cx="7505700" cy="476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99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Direccte</a:t>
            </a:r>
            <a:r>
              <a:rPr lang="fr-FR" sz="2000" dirty="0"/>
              <a:t> Paca 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pPr algn="ctr">
              <a:defRPr/>
            </a:pPr>
            <a:r>
              <a:rPr lang="fr-FR" sz="2000" dirty="0">
                <a:hlinkClick r:id="rId4"/>
              </a:rPr>
              <a:t>http://paca.direccte.gouv.fr/Les-publications-periodiques-9124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/>
              <a:t>Direccte</a:t>
            </a:r>
            <a:r>
              <a:rPr lang="fr-FR" sz="2000" dirty="0"/>
              <a:t> </a:t>
            </a:r>
            <a:r>
              <a:rPr lang="fr-FR" sz="2000" dirty="0" smtClean="0"/>
              <a:t>Provence-Alpes-Côte d’Azur : </a:t>
            </a:r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 smtClean="0">
                <a:hlinkClick r:id="rId5"/>
              </a:rPr>
              <a:t>http</a:t>
            </a:r>
            <a:r>
              <a:rPr lang="fr-FR" sz="2000" dirty="0">
                <a:hlinkClick r:id="rId5"/>
              </a:rPr>
              <a:t>://paca.direccte.gouv.fr/Les-indicateurs-cles-de-la-Direccte-Paca</a:t>
            </a:r>
            <a:endParaRPr lang="fr-FR" sz="2000" dirty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6133" y="1054158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42272"/>
            <a:ext cx="9141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Le recul de l’emploi salarié au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fr-FR" sz="2800" b="1" baseline="300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trimestre 2019 efface la hausse des trimestres précédents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91471" y="6568767"/>
            <a:ext cx="4889583" cy="365125"/>
          </a:xfrm>
        </p:spPr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934095" y="2164935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+0,2 %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934094" y="2469641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+0,2 %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912196" y="4435802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0,5 %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691258" y="1800001"/>
            <a:ext cx="1333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T3 2019 :</a:t>
            </a:r>
            <a:endParaRPr lang="fr-FR" b="1" dirty="0"/>
          </a:p>
        </p:txBody>
      </p:sp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4556415"/>
              </p:ext>
            </p:extLst>
          </p:nvPr>
        </p:nvGraphicFramePr>
        <p:xfrm>
          <a:off x="685275" y="1259441"/>
          <a:ext cx="7884543" cy="466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38519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baisse qui s’explique exclusivement par le repli de l’emploi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hors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intérim…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8" y="6568767"/>
            <a:ext cx="4833321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707847" y="2967335"/>
            <a:ext cx="1597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B0F0"/>
                </a:solidFill>
              </a:rPr>
              <a:t>-240 emplois </a:t>
            </a:r>
            <a:r>
              <a:rPr lang="fr-FR" b="1" dirty="0">
                <a:solidFill>
                  <a:srgbClr val="00B0F0"/>
                </a:solidFill>
              </a:rPr>
              <a:t>hors intérim</a:t>
            </a: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Stabilité des emplois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intérimaires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808365" y="2599982"/>
            <a:ext cx="1333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T3 2019 :</a:t>
            </a:r>
            <a:endParaRPr lang="fr-FR" b="1" dirty="0"/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1273665"/>
              </p:ext>
            </p:extLst>
          </p:nvPr>
        </p:nvGraphicFramePr>
        <p:xfrm>
          <a:off x="569343" y="1224951"/>
          <a:ext cx="7789653" cy="473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03088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13644" y="467869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… et se concentre surtout dans le tertiaire marchand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371578"/>
              </p:ext>
            </p:extLst>
          </p:nvPr>
        </p:nvGraphicFramePr>
        <p:xfrm>
          <a:off x="905774" y="1220470"/>
          <a:ext cx="7107608" cy="4705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5128596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4" y="451638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Seule l’industrie crée des emplois ce trimestre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62" y="1648364"/>
            <a:ext cx="8269342" cy="338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20233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10127" y="38519"/>
            <a:ext cx="9180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Nouveau recul dans le tertiaire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marchand et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la construction, stabilité dans le tertiaire non marchand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24196"/>
              </p:ext>
            </p:extLst>
          </p:nvPr>
        </p:nvGraphicFramePr>
        <p:xfrm>
          <a:off x="845390" y="1104264"/>
          <a:ext cx="7393022" cy="4916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045" y="0"/>
            <a:ext cx="9141969" cy="685800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13644" y="95875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133600" y="6568767"/>
            <a:ext cx="51625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4" y="4650"/>
            <a:ext cx="8827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Le nombre de bénéficiaires de contrat aidé repart à la baisse</a:t>
            </a:r>
            <a:endParaRPr lang="fr-FR" sz="28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371197"/>
              </p:ext>
            </p:extLst>
          </p:nvPr>
        </p:nvGraphicFramePr>
        <p:xfrm>
          <a:off x="213643" y="1052421"/>
          <a:ext cx="8721970" cy="502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8330383" y="2545444"/>
            <a:ext cx="661147" cy="26241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 smtClean="0"/>
              <a:t>500</a:t>
            </a:r>
            <a:endParaRPr lang="fr-FR" sz="1100" b="1" dirty="0"/>
          </a:p>
        </p:txBody>
      </p:sp>
      <p:sp>
        <p:nvSpPr>
          <p:cNvPr id="14" name="Flèche vers le bas 13"/>
          <p:cNvSpPr/>
          <p:nvPr/>
        </p:nvSpPr>
        <p:spPr>
          <a:xfrm>
            <a:off x="8582516" y="2883615"/>
            <a:ext cx="156882" cy="54538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133599" y="6568767"/>
            <a:ext cx="519112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76045" y="198407"/>
            <a:ext cx="876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L’apprentissage demeure dynamique </a:t>
            </a:r>
            <a:endParaRPr lang="fr-FR" sz="2800" b="1" dirty="0">
              <a:solidFill>
                <a:srgbClr val="37609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105835" y="958757"/>
            <a:ext cx="8935614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213887"/>
              </p:ext>
            </p:extLst>
          </p:nvPr>
        </p:nvGraphicFramePr>
        <p:xfrm>
          <a:off x="276045" y="1052423"/>
          <a:ext cx="8655923" cy="4986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5374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133599" y="6568767"/>
            <a:ext cx="519112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2020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4" y="95875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27219" y="291990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Le taux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de chômage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se stabilise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458629" y="2968832"/>
            <a:ext cx="14538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9,9 % (+0,1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467597" y="3743706"/>
            <a:ext cx="1448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8,3 % (+0,1 pt)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467595" y="3947785"/>
            <a:ext cx="1367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8,1 % (stable)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832693"/>
              </p:ext>
            </p:extLst>
          </p:nvPr>
        </p:nvGraphicFramePr>
        <p:xfrm>
          <a:off x="213644" y="1161867"/>
          <a:ext cx="7797581" cy="4966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336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ff91c20-40e6-4ab5-a5ac-9b5646c665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4904</TotalTime>
  <Words>1458</Words>
  <Application>Microsoft Office PowerPoint</Application>
  <PresentationFormat>Affichage à l'écran (4:3)</PresentationFormat>
  <Paragraphs>253</Paragraphs>
  <Slides>15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 Virginie (DR-PACA)</cp:lastModifiedBy>
  <cp:revision>537</cp:revision>
  <cp:lastPrinted>2018-10-09T12:30:48Z</cp:lastPrinted>
  <dcterms:created xsi:type="dcterms:W3CDTF">2018-05-30T13:27:07Z</dcterms:created>
  <dcterms:modified xsi:type="dcterms:W3CDTF">2020-01-07T13:48:05Z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