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0"/>
  </p:notesMasterIdLst>
  <p:sldIdLst>
    <p:sldId id="300" r:id="rId6"/>
    <p:sldId id="299" r:id="rId7"/>
    <p:sldId id="264" r:id="rId8"/>
    <p:sldId id="290" r:id="rId9"/>
    <p:sldId id="292" r:id="rId10"/>
    <p:sldId id="293" r:id="rId11"/>
    <p:sldId id="261" r:id="rId12"/>
    <p:sldId id="269" r:id="rId13"/>
    <p:sldId id="302" r:id="rId14"/>
    <p:sldId id="296" r:id="rId15"/>
    <p:sldId id="304" r:id="rId16"/>
    <p:sldId id="271" r:id="rId17"/>
    <p:sldId id="272" r:id="rId18"/>
    <p:sldId id="303" r:id="rId19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 snapToGrid="0" snapToObjects="1">
      <p:cViewPr varScale="1">
        <p:scale>
          <a:sx n="110" d="100"/>
          <a:sy n="110" d="100"/>
        </p:scale>
        <p:origin x="-164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20\2020-T2\01%20-%20Fichiers%20de%20travail\DEFM-Ch&#244;mage\2020_T2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20\2020-T2\01%20-%20Fichiers%20de%20travail\DEFM-Ch&#244;mage\2020_T2_Demandeurs%20d'emploi_ABC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RO-SVC01-20131\USERS\Cab-SESE\10%20-%20Notes%20de%20conjoncture\01%20-%20Notes\2020\2020-T2\01%20-%20Fichiers%20de%20travail\Politiques%20emploi\2020_T2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Tableau%20de%20bord%20conjoncturel\01%20-%20Indicateurs\Taux%20de%20ch&#244;mage_t2_2020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Notes%20de%20conjoncture\01%20-%20Notes\2020\2020-T2\01%20-%20Fichiers%20de%20travail\DEFM-Ch&#244;mage\Tx%20ch&#244;mage%20-%20d&#233;p%20comparables\T201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Notes%20de%20conjoncture\01%20-%20Notes\2020\2020-T2\01%20-%20Fichiers%20de%20travail\DEFM-Ch&#244;mage\2020_T2_Demandeurs%20d'emploi_ABC_not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20\2020-T2\01%20-%20Fichiers%20de%20travail\DEFM-Ch&#244;mage\2020_T2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 dirty="0">
                <a:solidFill>
                  <a:srgbClr val="000000"/>
                </a:solidFill>
                <a:latin typeface="Calibri"/>
              </a:rPr>
              <a:t>Evolution trimestrielle de l'emploi salarié dans les Alpes-Maritimes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 dirty="0">
                <a:solidFill>
                  <a:srgbClr val="000000"/>
                </a:solidFill>
                <a:latin typeface="Calibri"/>
              </a:rPr>
              <a:t>(en indice base 100 au 4e trimestre 2010)</a:t>
            </a:r>
          </a:p>
        </c:rich>
      </c:tx>
      <c:layout>
        <c:manualLayout>
          <c:xMode val="edge"/>
          <c:yMode val="edge"/>
          <c:x val="0.17639262709100195"/>
          <c:y val="2.07106159602390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0316775562629139"/>
          <c:w val="0.83764367816092966"/>
          <c:h val="0.53810800245713974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2'!$D$14:$D$52</c:f>
              <c:numCache>
                <c:formatCode>#,##0.0</c:formatCode>
                <c:ptCount val="39"/>
                <c:pt idx="0">
                  <c:v>100</c:v>
                </c:pt>
                <c:pt idx="1">
                  <c:v>100.13664141848952</c:v>
                </c:pt>
                <c:pt idx="2">
                  <c:v>100.20306511674619</c:v>
                </c:pt>
                <c:pt idx="3">
                  <c:v>100.06580079913367</c:v>
                </c:pt>
                <c:pt idx="4">
                  <c:v>100.36054534253461</c:v>
                </c:pt>
                <c:pt idx="5">
                  <c:v>100.45703808066115</c:v>
                </c:pt>
                <c:pt idx="6">
                  <c:v>100.33817760099937</c:v>
                </c:pt>
                <c:pt idx="7">
                  <c:v>100.2188641037985</c:v>
                </c:pt>
                <c:pt idx="8">
                  <c:v>100.24831024454417</c:v>
                </c:pt>
                <c:pt idx="9">
                  <c:v>100.23783421370065</c:v>
                </c:pt>
                <c:pt idx="10">
                  <c:v>100.32203885078977</c:v>
                </c:pt>
                <c:pt idx="11">
                  <c:v>100.52255574381392</c:v>
                </c:pt>
                <c:pt idx="12">
                  <c:v>100.80059526506288</c:v>
                </c:pt>
                <c:pt idx="13">
                  <c:v>100.95145010917885</c:v>
                </c:pt>
                <c:pt idx="14">
                  <c:v>100.85682606845054</c:v>
                </c:pt>
                <c:pt idx="15">
                  <c:v>100.92664739832496</c:v>
                </c:pt>
                <c:pt idx="16">
                  <c:v>101.0980579137652</c:v>
                </c:pt>
                <c:pt idx="17">
                  <c:v>101.05977793079428</c:v>
                </c:pt>
                <c:pt idx="18">
                  <c:v>101.43464995334345</c:v>
                </c:pt>
                <c:pt idx="19">
                  <c:v>101.31997988602564</c:v>
                </c:pt>
                <c:pt idx="20">
                  <c:v>101.78772050629874</c:v>
                </c:pt>
                <c:pt idx="21">
                  <c:v>102.16582027888386</c:v>
                </c:pt>
                <c:pt idx="22">
                  <c:v>102.61391126293127</c:v>
                </c:pt>
                <c:pt idx="23">
                  <c:v>102.75089244457882</c:v>
                </c:pt>
                <c:pt idx="24">
                  <c:v>102.88204102526453</c:v>
                </c:pt>
                <c:pt idx="25">
                  <c:v>103.24960813982524</c:v>
                </c:pt>
                <c:pt idx="26">
                  <c:v>103.56921202127978</c:v>
                </c:pt>
                <c:pt idx="27">
                  <c:v>103.93372126735278</c:v>
                </c:pt>
                <c:pt idx="28">
                  <c:v>104.30695110128683</c:v>
                </c:pt>
                <c:pt idx="29">
                  <c:v>104.88528463092099</c:v>
                </c:pt>
                <c:pt idx="30">
                  <c:v>104.94655525455816</c:v>
                </c:pt>
                <c:pt idx="31">
                  <c:v>105.00233304039182</c:v>
                </c:pt>
                <c:pt idx="32">
                  <c:v>105.1800291743304</c:v>
                </c:pt>
                <c:pt idx="33">
                  <c:v>105.538139547523</c:v>
                </c:pt>
                <c:pt idx="34">
                  <c:v>105.91997671490046</c:v>
                </c:pt>
                <c:pt idx="35">
                  <c:v>106.19903552564278</c:v>
                </c:pt>
                <c:pt idx="36">
                  <c:v>106.6298552155927</c:v>
                </c:pt>
                <c:pt idx="37">
                  <c:v>104.47088682716328</c:v>
                </c:pt>
                <c:pt idx="38">
                  <c:v>103.03567060188755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2'!$C$14:$C$52</c:f>
              <c:numCache>
                <c:formatCode>#,##0.0</c:formatCode>
                <c:ptCount val="39"/>
                <c:pt idx="0">
                  <c:v>100</c:v>
                </c:pt>
                <c:pt idx="1">
                  <c:v>100.19977446750701</c:v>
                </c:pt>
                <c:pt idx="2">
                  <c:v>100.30144592534505</c:v>
                </c:pt>
                <c:pt idx="3">
                  <c:v>100.22758735655559</c:v>
                </c:pt>
                <c:pt idx="4">
                  <c:v>100.28693529547614</c:v>
                </c:pt>
                <c:pt idx="5">
                  <c:v>100.3114045567457</c:v>
                </c:pt>
                <c:pt idx="6">
                  <c:v>100.26157520794396</c:v>
                </c:pt>
                <c:pt idx="7">
                  <c:v>100.12920135116832</c:v>
                </c:pt>
                <c:pt idx="8">
                  <c:v>100.0145222852146</c:v>
                </c:pt>
                <c:pt idx="9">
                  <c:v>100.01831030042663</c:v>
                </c:pt>
                <c:pt idx="10">
                  <c:v>99.897017515721842</c:v>
                </c:pt>
                <c:pt idx="11">
                  <c:v>100.0736893487859</c:v>
                </c:pt>
                <c:pt idx="12">
                  <c:v>100.33855961153138</c:v>
                </c:pt>
                <c:pt idx="13">
                  <c:v>100.36615751636515</c:v>
                </c:pt>
                <c:pt idx="14">
                  <c:v>100.40286082528628</c:v>
                </c:pt>
                <c:pt idx="15">
                  <c:v>100.27939214828837</c:v>
                </c:pt>
                <c:pt idx="16">
                  <c:v>100.36766785281466</c:v>
                </c:pt>
                <c:pt idx="17">
                  <c:v>100.29933357075458</c:v>
                </c:pt>
                <c:pt idx="18">
                  <c:v>100.54121227493427</c:v>
                </c:pt>
                <c:pt idx="19">
                  <c:v>100.61624953647114</c:v>
                </c:pt>
                <c:pt idx="20">
                  <c:v>100.79132892888354</c:v>
                </c:pt>
                <c:pt idx="21">
                  <c:v>100.9595629718153</c:v>
                </c:pt>
                <c:pt idx="22">
                  <c:v>101.22776050779829</c:v>
                </c:pt>
                <c:pt idx="23">
                  <c:v>101.52435370381234</c:v>
                </c:pt>
                <c:pt idx="24">
                  <c:v>101.62348896490552</c:v>
                </c:pt>
                <c:pt idx="25">
                  <c:v>102.03280064741105</c:v>
                </c:pt>
                <c:pt idx="26">
                  <c:v>102.37045521128441</c:v>
                </c:pt>
                <c:pt idx="27">
                  <c:v>102.65278993559272</c:v>
                </c:pt>
                <c:pt idx="28">
                  <c:v>103.02912721127819</c:v>
                </c:pt>
                <c:pt idx="29">
                  <c:v>103.19384347099032</c:v>
                </c:pt>
                <c:pt idx="30">
                  <c:v>103.269390754456</c:v>
                </c:pt>
                <c:pt idx="31">
                  <c:v>103.39341517809576</c:v>
                </c:pt>
                <c:pt idx="32">
                  <c:v>103.67644447837725</c:v>
                </c:pt>
                <c:pt idx="33">
                  <c:v>104.01748228314527</c:v>
                </c:pt>
                <c:pt idx="34">
                  <c:v>104.25783245765257</c:v>
                </c:pt>
                <c:pt idx="35">
                  <c:v>104.44875759962223</c:v>
                </c:pt>
                <c:pt idx="36">
                  <c:v>104.81503467472852</c:v>
                </c:pt>
                <c:pt idx="37">
                  <c:v>102.74681834705308</c:v>
                </c:pt>
                <c:pt idx="38">
                  <c:v>101.87352915678991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2'!$G$8:$G$9</c:f>
              <c:strCache>
                <c:ptCount val="1"/>
                <c:pt idx="0">
                  <c:v>Alpes-Maritimes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2'!$G$14:$G$52</c:f>
              <c:numCache>
                <c:formatCode>#,##0.0</c:formatCode>
                <c:ptCount val="39"/>
                <c:pt idx="0">
                  <c:v>100</c:v>
                </c:pt>
                <c:pt idx="1">
                  <c:v>100.07574625430267</c:v>
                </c:pt>
                <c:pt idx="2">
                  <c:v>100.13215284668968</c:v>
                </c:pt>
                <c:pt idx="3">
                  <c:v>100.11297301931508</c:v>
                </c:pt>
                <c:pt idx="4">
                  <c:v>100.18686244097835</c:v>
                </c:pt>
                <c:pt idx="5">
                  <c:v>100.51296971562265</c:v>
                </c:pt>
                <c:pt idx="6">
                  <c:v>100.57564342006964</c:v>
                </c:pt>
                <c:pt idx="7">
                  <c:v>100.15250181308355</c:v>
                </c:pt>
                <c:pt idx="8">
                  <c:v>99.777883364492808</c:v>
                </c:pt>
                <c:pt idx="9">
                  <c:v>99.619077751619784</c:v>
                </c:pt>
                <c:pt idx="10">
                  <c:v>99.748786621315531</c:v>
                </c:pt>
                <c:pt idx="11">
                  <c:v>99.692864344304681</c:v>
                </c:pt>
                <c:pt idx="12">
                  <c:v>99.843105042551088</c:v>
                </c:pt>
                <c:pt idx="13">
                  <c:v>99.702389636047585</c:v>
                </c:pt>
                <c:pt idx="14">
                  <c:v>99.582863680210437</c:v>
                </c:pt>
                <c:pt idx="15">
                  <c:v>99.360885007405699</c:v>
                </c:pt>
                <c:pt idx="16">
                  <c:v>99.522511340284666</c:v>
                </c:pt>
                <c:pt idx="17">
                  <c:v>99.493790776075699</c:v>
                </c:pt>
                <c:pt idx="18">
                  <c:v>99.578039337480362</c:v>
                </c:pt>
                <c:pt idx="19">
                  <c:v>99.798876644851632</c:v>
                </c:pt>
                <c:pt idx="20">
                  <c:v>100.41602419245517</c:v>
                </c:pt>
                <c:pt idx="21">
                  <c:v>100.59529632806195</c:v>
                </c:pt>
                <c:pt idx="22">
                  <c:v>100.83742628934608</c:v>
                </c:pt>
                <c:pt idx="23">
                  <c:v>101.10419404536384</c:v>
                </c:pt>
                <c:pt idx="24">
                  <c:v>101.39585579851627</c:v>
                </c:pt>
                <c:pt idx="25">
                  <c:v>101.35107851144191</c:v>
                </c:pt>
                <c:pt idx="26">
                  <c:v>101.81797890470048</c:v>
                </c:pt>
                <c:pt idx="27">
                  <c:v>101.96121498672919</c:v>
                </c:pt>
                <c:pt idx="28">
                  <c:v>102.49251409579297</c:v>
                </c:pt>
                <c:pt idx="29">
                  <c:v>103.0308946206647</c:v>
                </c:pt>
                <c:pt idx="30">
                  <c:v>103.25790359756238</c:v>
                </c:pt>
                <c:pt idx="31">
                  <c:v>103.42642527437704</c:v>
                </c:pt>
                <c:pt idx="32">
                  <c:v>103.4852085802989</c:v>
                </c:pt>
                <c:pt idx="33">
                  <c:v>103.91026816498909</c:v>
                </c:pt>
                <c:pt idx="34">
                  <c:v>104.15683386199063</c:v>
                </c:pt>
                <c:pt idx="35">
                  <c:v>104.13389398733104</c:v>
                </c:pt>
                <c:pt idx="36">
                  <c:v>104.80121749301699</c:v>
                </c:pt>
                <c:pt idx="37">
                  <c:v>102.27159820067749</c:v>
                </c:pt>
                <c:pt idx="38">
                  <c:v>99.520329782144373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289792"/>
        <c:axId val="170312064"/>
      </c:lineChart>
      <c:catAx>
        <c:axId val="17028979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70312064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70312064"/>
        <c:scaling>
          <c:orientation val="minMax"/>
          <c:max val="107"/>
          <c:min val="9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70289792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4.6874944203403143E-2"/>
          <c:y val="0.13475177304964539"/>
          <c:w val="0.91903409090909094"/>
          <c:h val="5.319148936170210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482735316768039"/>
          <c:w val="0.86471641552420164"/>
          <c:h val="0.4832292370639299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trim'!$A$33:$B$51</c:f>
              <c:multiLvlStrCache>
                <c:ptCount val="1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dep06_trim!$X$91:$X$109</c:f>
              <c:numCache>
                <c:formatCode>#,##0.0</c:formatCode>
                <c:ptCount val="19"/>
                <c:pt idx="0">
                  <c:v>-1.52447962474348</c:v>
                </c:pt>
                <c:pt idx="1">
                  <c:v>-5.2193862919415075</c:v>
                </c:pt>
                <c:pt idx="2">
                  <c:v>-1.2526096033402934</c:v>
                </c:pt>
                <c:pt idx="3">
                  <c:v>-1.2635379061371799</c:v>
                </c:pt>
                <c:pt idx="4">
                  <c:v>-2.3816612086930533</c:v>
                </c:pt>
                <c:pt idx="5">
                  <c:v>-1.1800302571860821</c:v>
                </c:pt>
                <c:pt idx="6">
                  <c:v>-1.208094231350032</c:v>
                </c:pt>
                <c:pt idx="7">
                  <c:v>0.27422303473492171</c:v>
                </c:pt>
                <c:pt idx="8">
                  <c:v>9.1491308325708509E-2</c:v>
                </c:pt>
                <c:pt idx="9">
                  <c:v>-0.15309246785057962</c:v>
                </c:pt>
                <c:pt idx="10">
                  <c:v>-0.39743197798838281</c:v>
                </c:pt>
                <c:pt idx="11">
                  <c:v>-1.0635065329686944</c:v>
                </c:pt>
                <c:pt idx="12">
                  <c:v>-0.70079219987811969</c:v>
                </c:pt>
                <c:pt idx="13">
                  <c:v>0.85863232137382006</c:v>
                </c:pt>
                <c:pt idx="14">
                  <c:v>-1.1970534069981609</c:v>
                </c:pt>
                <c:pt idx="15">
                  <c:v>-4.8218673218673231</c:v>
                </c:pt>
                <c:pt idx="16">
                  <c:v>-4.1423749616446788</c:v>
                </c:pt>
                <c:pt idx="17">
                  <c:v>21.830343569473996</c:v>
                </c:pt>
                <c:pt idx="18">
                  <c:v>18.949984467225846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trim'!$A$33:$B$51</c:f>
              <c:multiLvlStrCache>
                <c:ptCount val="1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dep06_trim!$Y$91:$Y$109</c:f>
              <c:numCache>
                <c:formatCode>#,##0.0</c:formatCode>
                <c:ptCount val="19"/>
                <c:pt idx="0">
                  <c:v>5.0664832645575419</c:v>
                </c:pt>
                <c:pt idx="1">
                  <c:v>2.0601242792364083</c:v>
                </c:pt>
                <c:pt idx="2">
                  <c:v>2.5200713648528161</c:v>
                </c:pt>
                <c:pt idx="3">
                  <c:v>2.1178282633808276</c:v>
                </c:pt>
                <c:pt idx="4">
                  <c:v>1.8437704560331669</c:v>
                </c:pt>
                <c:pt idx="5">
                  <c:v>3.1704240030716813</c:v>
                </c:pt>
                <c:pt idx="6">
                  <c:v>2.9693278224929287</c:v>
                </c:pt>
                <c:pt idx="7">
                  <c:v>2.6395173453997112</c:v>
                </c:pt>
                <c:pt idx="8">
                  <c:v>1.4729512587037918</c:v>
                </c:pt>
                <c:pt idx="9">
                  <c:v>0.28177999893668204</c:v>
                </c:pt>
                <c:pt idx="10">
                  <c:v>-0.85032217175452507</c:v>
                </c:pt>
                <c:pt idx="11">
                  <c:v>-2.4089430040936333</c:v>
                </c:pt>
                <c:pt idx="12">
                  <c:v>-2.1536025336500342</c:v>
                </c:pt>
                <c:pt idx="13">
                  <c:v>-2.4069557841162159</c:v>
                </c:pt>
                <c:pt idx="14">
                  <c:v>-3.2120598732221839</c:v>
                </c:pt>
                <c:pt idx="15">
                  <c:v>-4.3667652594783668</c:v>
                </c:pt>
                <c:pt idx="16">
                  <c:v>-3.560446674219131</c:v>
                </c:pt>
                <c:pt idx="17">
                  <c:v>9.5719252498913434</c:v>
                </c:pt>
                <c:pt idx="18">
                  <c:v>9.6973032471106215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trim'!$A$33:$B$51</c:f>
              <c:multiLvlStrCache>
                <c:ptCount val="1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dep06_trim!$Z$91:$Z$109</c:f>
              <c:numCache>
                <c:formatCode>#,##0.0</c:formatCode>
                <c:ptCount val="19"/>
                <c:pt idx="0">
                  <c:v>11.615598885793865</c:v>
                </c:pt>
                <c:pt idx="1">
                  <c:v>8.3310973973705451</c:v>
                </c:pt>
                <c:pt idx="2">
                  <c:v>6.6658004158004269</c:v>
                </c:pt>
                <c:pt idx="3">
                  <c:v>5.3321568133114949</c:v>
                </c:pt>
                <c:pt idx="4">
                  <c:v>6.5011230346893045</c:v>
                </c:pt>
                <c:pt idx="5">
                  <c:v>7.0835913312693455</c:v>
                </c:pt>
                <c:pt idx="6">
                  <c:v>7.3943233036910749</c:v>
                </c:pt>
                <c:pt idx="7">
                  <c:v>7.1445667783628597</c:v>
                </c:pt>
                <c:pt idx="8">
                  <c:v>5.3192735793790247</c:v>
                </c:pt>
                <c:pt idx="9">
                  <c:v>4.6605759222851928</c:v>
                </c:pt>
                <c:pt idx="10">
                  <c:v>3.7885662431941913</c:v>
                </c:pt>
                <c:pt idx="11">
                  <c:v>2.1445325589187991</c:v>
                </c:pt>
                <c:pt idx="12">
                  <c:v>1.9356991878963115</c:v>
                </c:pt>
                <c:pt idx="13">
                  <c:v>1.1823204419889377</c:v>
                </c:pt>
                <c:pt idx="14">
                  <c:v>-0.53551912568305937</c:v>
                </c:pt>
                <c:pt idx="15">
                  <c:v>-0.995079278294142</c:v>
                </c:pt>
                <c:pt idx="16">
                  <c:v>-1.1786532794936133</c:v>
                </c:pt>
                <c:pt idx="17">
                  <c:v>5.099923555749708</c:v>
                </c:pt>
                <c:pt idx="18">
                  <c:v>5.9004504999450536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034112"/>
        <c:axId val="171035648"/>
      </c:barChart>
      <c:catAx>
        <c:axId val="17103411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7103564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1035648"/>
        <c:scaling>
          <c:orientation val="minMax"/>
          <c:max val="24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034112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741516447499901"/>
          <c:y val="0.172987358616101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trim'!$A$33:$B$51</c:f>
              <c:multiLvlStrCache>
                <c:ptCount val="1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dep06_trim!$AG$91:$AG$109</c:f>
              <c:numCache>
                <c:formatCode>#,##0.0</c:formatCode>
                <c:ptCount val="19"/>
                <c:pt idx="0">
                  <c:v>0.9102358598580329</c:v>
                </c:pt>
                <c:pt idx="1">
                  <c:v>-0.30383165475721396</c:v>
                </c:pt>
                <c:pt idx="2">
                  <c:v>2.8713040505896403</c:v>
                </c:pt>
                <c:pt idx="3">
                  <c:v>3.0514434802336732</c:v>
                </c:pt>
                <c:pt idx="4">
                  <c:v>3.8350258126737424</c:v>
                </c:pt>
                <c:pt idx="5">
                  <c:v>3.3861956092330336</c:v>
                </c:pt>
                <c:pt idx="6">
                  <c:v>1.4675749017001749</c:v>
                </c:pt>
                <c:pt idx="7">
                  <c:v>0.11558148494688059</c:v>
                </c:pt>
                <c:pt idx="8">
                  <c:v>-2.7044746762825755</c:v>
                </c:pt>
                <c:pt idx="9">
                  <c:v>-3.3571701512091323</c:v>
                </c:pt>
                <c:pt idx="10">
                  <c:v>-3.8314594476585473</c:v>
                </c:pt>
                <c:pt idx="11">
                  <c:v>-4.5849367784497002</c:v>
                </c:pt>
                <c:pt idx="12">
                  <c:v>-2.6673405211141143</c:v>
                </c:pt>
                <c:pt idx="13">
                  <c:v>-2.4966109353818378</c:v>
                </c:pt>
                <c:pt idx="14">
                  <c:v>-3.3371169125993139</c:v>
                </c:pt>
                <c:pt idx="15">
                  <c:v>-4.1196128140124522</c:v>
                </c:pt>
                <c:pt idx="16">
                  <c:v>-2.0885017019558028</c:v>
                </c:pt>
                <c:pt idx="17">
                  <c:v>14.569574788552874</c:v>
                </c:pt>
                <c:pt idx="18">
                  <c:v>11.443165805542499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trim'!$A$33:$B$51</c:f>
              <c:multiLvlStrCache>
                <c:ptCount val="1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dep06_trim!$AH$91:$AH$109</c:f>
              <c:numCache>
                <c:formatCode>#,##0.0</c:formatCode>
                <c:ptCount val="19"/>
                <c:pt idx="0">
                  <c:v>14.255983350676393</c:v>
                </c:pt>
                <c:pt idx="1">
                  <c:v>7.8052760402502086</c:v>
                </c:pt>
                <c:pt idx="2">
                  <c:v>3.6651504548635527</c:v>
                </c:pt>
                <c:pt idx="3">
                  <c:v>1.9313850063532367</c:v>
                </c:pt>
                <c:pt idx="4">
                  <c:v>0.85279019705248871</c:v>
                </c:pt>
                <c:pt idx="5">
                  <c:v>4.2970063908509992</c:v>
                </c:pt>
                <c:pt idx="6">
                  <c:v>7.1555143025904933</c:v>
                </c:pt>
                <c:pt idx="7">
                  <c:v>8.9337654782680964</c:v>
                </c:pt>
                <c:pt idx="8">
                  <c:v>10.073064608817006</c:v>
                </c:pt>
                <c:pt idx="9">
                  <c:v>8.5946948318954988</c:v>
                </c:pt>
                <c:pt idx="10">
                  <c:v>6.7879360579573333</c:v>
                </c:pt>
                <c:pt idx="11">
                  <c:v>4.0585901739395691</c:v>
                </c:pt>
                <c:pt idx="12">
                  <c:v>1.6258949880668228</c:v>
                </c:pt>
                <c:pt idx="13">
                  <c:v>0.91320810750612491</c:v>
                </c:pt>
                <c:pt idx="14">
                  <c:v>-0.75953100803776152</c:v>
                </c:pt>
                <c:pt idx="15">
                  <c:v>-2.5293255131964787</c:v>
                </c:pt>
                <c:pt idx="16">
                  <c:v>-3.9703507999412913</c:v>
                </c:pt>
                <c:pt idx="17">
                  <c:v>3.178340200117713</c:v>
                </c:pt>
                <c:pt idx="18">
                  <c:v>7.1333036112349424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111936"/>
        <c:axId val="171113472"/>
      </c:barChart>
      <c:catAx>
        <c:axId val="1711119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7111347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1113472"/>
        <c:scaling>
          <c:orientation val="minMax"/>
          <c:max val="16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11193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748257990593813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Graph3'!$M$10:$M$47</c:f>
              <c:numCache>
                <c:formatCode>#,##0</c:formatCode>
                <c:ptCount val="38"/>
                <c:pt idx="0">
                  <c:v>284.41553281171946</c:v>
                </c:pt>
                <c:pt idx="1">
                  <c:v>762.99766951100901</c:v>
                </c:pt>
                <c:pt idx="2">
                  <c:v>-95.261631480359938</c:v>
                </c:pt>
                <c:pt idx="3">
                  <c:v>156.84668308100663</c:v>
                </c:pt>
                <c:pt idx="4">
                  <c:v>1481.9412716871593</c:v>
                </c:pt>
                <c:pt idx="5">
                  <c:v>367.58422856620746</c:v>
                </c:pt>
                <c:pt idx="6">
                  <c:v>-1327.597689711838</c:v>
                </c:pt>
                <c:pt idx="7">
                  <c:v>-1342.4041310495231</c:v>
                </c:pt>
                <c:pt idx="8">
                  <c:v>-1071.3636920441641</c:v>
                </c:pt>
                <c:pt idx="9">
                  <c:v>352.02489744650666</c:v>
                </c:pt>
                <c:pt idx="10">
                  <c:v>261.75920190179022</c:v>
                </c:pt>
                <c:pt idx="11">
                  <c:v>596.96987488202285</c:v>
                </c:pt>
                <c:pt idx="12">
                  <c:v>-442.71892090805341</c:v>
                </c:pt>
                <c:pt idx="13">
                  <c:v>-387.80138067936059</c:v>
                </c:pt>
                <c:pt idx="14">
                  <c:v>-940.53905277268495</c:v>
                </c:pt>
                <c:pt idx="15">
                  <c:v>532.23757430841215</c:v>
                </c:pt>
                <c:pt idx="16">
                  <c:v>103.16312007984379</c:v>
                </c:pt>
                <c:pt idx="17">
                  <c:v>-343.87597918411484</c:v>
                </c:pt>
                <c:pt idx="18">
                  <c:v>252.49847193824826</c:v>
                </c:pt>
                <c:pt idx="19">
                  <c:v>2460.4871488562203</c:v>
                </c:pt>
                <c:pt idx="20">
                  <c:v>840.3296917824191</c:v>
                </c:pt>
                <c:pt idx="21">
                  <c:v>931.84270333766472</c:v>
                </c:pt>
                <c:pt idx="22">
                  <c:v>815.01407913118601</c:v>
                </c:pt>
                <c:pt idx="23">
                  <c:v>660.40170092688641</c:v>
                </c:pt>
                <c:pt idx="24">
                  <c:v>-656.99317798775155</c:v>
                </c:pt>
                <c:pt idx="25">
                  <c:v>2285.9976419698214</c:v>
                </c:pt>
                <c:pt idx="26">
                  <c:v>170.53936829708982</c:v>
                </c:pt>
                <c:pt idx="27">
                  <c:v>1402.3831704403856</c:v>
                </c:pt>
                <c:pt idx="28">
                  <c:v>1967.5437414732878</c:v>
                </c:pt>
                <c:pt idx="29">
                  <c:v>737.4569512886228</c:v>
                </c:pt>
                <c:pt idx="30">
                  <c:v>896.89393429504707</c:v>
                </c:pt>
                <c:pt idx="31">
                  <c:v>249.04586297099013</c:v>
                </c:pt>
                <c:pt idx="32">
                  <c:v>1324.0095883579925</c:v>
                </c:pt>
                <c:pt idx="33">
                  <c:v>1002.1722973392461</c:v>
                </c:pt>
                <c:pt idx="34">
                  <c:v>-388.29338147887029</c:v>
                </c:pt>
                <c:pt idx="35">
                  <c:v>2949.4094483159133</c:v>
                </c:pt>
                <c:pt idx="36">
                  <c:v>-5883.9642534602899</c:v>
                </c:pt>
                <c:pt idx="37">
                  <c:v>-11739.757547319925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Graph3'!$N$10:$N$47</c:f>
              <c:numCache>
                <c:formatCode>#,##0</c:formatCode>
                <c:ptCount val="38"/>
                <c:pt idx="0">
                  <c:v>13.542444659099601</c:v>
                </c:pt>
                <c:pt idx="1">
                  <c:v>-541.11482740360043</c:v>
                </c:pt>
                <c:pt idx="2">
                  <c:v>19.815226567099671</c:v>
                </c:pt>
                <c:pt idx="3">
                  <c:v>133.80719595180108</c:v>
                </c:pt>
                <c:pt idx="4">
                  <c:v>-199.15488328969968</c:v>
                </c:pt>
                <c:pt idx="5">
                  <c:v>-121.0488666588999</c:v>
                </c:pt>
                <c:pt idx="6">
                  <c:v>-336.88616578759957</c:v>
                </c:pt>
                <c:pt idx="7">
                  <c:v>-131.20741968610037</c:v>
                </c:pt>
                <c:pt idx="8">
                  <c:v>446.68066767179971</c:v>
                </c:pt>
                <c:pt idx="9">
                  <c:v>158.20221319249958</c:v>
                </c:pt>
                <c:pt idx="10">
                  <c:v>-481.73692498679975</c:v>
                </c:pt>
                <c:pt idx="11">
                  <c:v>-5.978082674900179</c:v>
                </c:pt>
                <c:pt idx="12">
                  <c:v>-110.80386786569943</c:v>
                </c:pt>
                <c:pt idx="13">
                  <c:v>-82.369882366901038</c:v>
                </c:pt>
                <c:pt idx="14">
                  <c:v>67.356385201000194</c:v>
                </c:pt>
                <c:pt idx="15">
                  <c:v>103.54112780700052</c:v>
                </c:pt>
                <c:pt idx="16">
                  <c:v>-216.13928375039995</c:v>
                </c:pt>
                <c:pt idx="17">
                  <c:v>675.27891378549884</c:v>
                </c:pt>
                <c:pt idx="18">
                  <c:v>616.19448271970032</c:v>
                </c:pt>
                <c:pt idx="19">
                  <c:v>-32.855092618999151</c:v>
                </c:pt>
                <c:pt idx="20">
                  <c:v>-135.1388749687012</c:v>
                </c:pt>
                <c:pt idx="21">
                  <c:v>20.607740760201523</c:v>
                </c:pt>
                <c:pt idx="22">
                  <c:v>234.35241125499942</c:v>
                </c:pt>
                <c:pt idx="23">
                  <c:v>486.88864200749958</c:v>
                </c:pt>
                <c:pt idx="24">
                  <c:v>480.85575685540061</c:v>
                </c:pt>
                <c:pt idx="25">
                  <c:v>-449.38277386299978</c:v>
                </c:pt>
                <c:pt idx="26">
                  <c:v>392.89883330149951</c:v>
                </c:pt>
                <c:pt idx="27">
                  <c:v>687.55262144920016</c:v>
                </c:pt>
                <c:pt idx="28">
                  <c:v>150.24774243960019</c:v>
                </c:pt>
                <c:pt idx="29">
                  <c:v>155.51308725459967</c:v>
                </c:pt>
                <c:pt idx="30">
                  <c:v>-233.99147864279985</c:v>
                </c:pt>
                <c:pt idx="31">
                  <c:v>-17.813901697500114</c:v>
                </c:pt>
                <c:pt idx="32">
                  <c:v>348.01888783349932</c:v>
                </c:pt>
                <c:pt idx="33">
                  <c:v>-32.273296146200664</c:v>
                </c:pt>
                <c:pt idx="34">
                  <c:v>298.05632989210062</c:v>
                </c:pt>
                <c:pt idx="35">
                  <c:v>-324.40357966329793</c:v>
                </c:pt>
                <c:pt idx="36">
                  <c:v>-4066.6300703863008</c:v>
                </c:pt>
                <c:pt idx="37">
                  <c:v>917.27687137809971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607360"/>
        <c:axId val="170608896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Graph3'!$L$10:$L$47</c:f>
              <c:numCache>
                <c:formatCode>#,##0</c:formatCode>
                <c:ptCount val="38"/>
                <c:pt idx="0">
                  <c:v>297.95797747082543</c:v>
                </c:pt>
                <c:pt idx="1">
                  <c:v>221.88284210738493</c:v>
                </c:pt>
                <c:pt idx="2">
                  <c:v>-75.446404913265724</c:v>
                </c:pt>
                <c:pt idx="3">
                  <c:v>290.65387903281953</c:v>
                </c:pt>
                <c:pt idx="4">
                  <c:v>1282.7863883974496</c:v>
                </c:pt>
                <c:pt idx="5">
                  <c:v>246.53536190732848</c:v>
                </c:pt>
                <c:pt idx="6">
                  <c:v>-1664.4838554994203</c:v>
                </c:pt>
                <c:pt idx="7">
                  <c:v>-1473.611550735659</c:v>
                </c:pt>
                <c:pt idx="8">
                  <c:v>-624.68302437232342</c:v>
                </c:pt>
                <c:pt idx="9">
                  <c:v>510.22711063898169</c:v>
                </c:pt>
                <c:pt idx="10">
                  <c:v>-219.97772308503045</c:v>
                </c:pt>
                <c:pt idx="11">
                  <c:v>590.99179220711812</c:v>
                </c:pt>
                <c:pt idx="12">
                  <c:v>-553.52278877369827</c:v>
                </c:pt>
                <c:pt idx="13">
                  <c:v>-470.17126304627163</c:v>
                </c:pt>
                <c:pt idx="14">
                  <c:v>-873.18266757170204</c:v>
                </c:pt>
                <c:pt idx="15">
                  <c:v>635.77870211540721</c:v>
                </c:pt>
                <c:pt idx="16">
                  <c:v>-112.97616367053706</c:v>
                </c:pt>
                <c:pt idx="17">
                  <c:v>331.40293460135581</c:v>
                </c:pt>
                <c:pt idx="18">
                  <c:v>868.69295465794858</c:v>
                </c:pt>
                <c:pt idx="19">
                  <c:v>2427.6320562372566</c:v>
                </c:pt>
                <c:pt idx="20">
                  <c:v>705.19081681367243</c:v>
                </c:pt>
                <c:pt idx="21">
                  <c:v>952.45044409786351</c:v>
                </c:pt>
                <c:pt idx="22">
                  <c:v>1049.3664903861936</c:v>
                </c:pt>
                <c:pt idx="23">
                  <c:v>1147.2903429344296</c:v>
                </c:pt>
                <c:pt idx="24">
                  <c:v>-176.13742113235639</c:v>
                </c:pt>
                <c:pt idx="25">
                  <c:v>1836.6148681067862</c:v>
                </c:pt>
                <c:pt idx="26">
                  <c:v>563.43820159859024</c:v>
                </c:pt>
                <c:pt idx="27">
                  <c:v>2089.935791889613</c:v>
                </c:pt>
                <c:pt idx="28">
                  <c:v>2117.7914839128498</c:v>
                </c:pt>
                <c:pt idx="29">
                  <c:v>892.97003854322247</c:v>
                </c:pt>
                <c:pt idx="30">
                  <c:v>662.90245565224905</c:v>
                </c:pt>
                <c:pt idx="31">
                  <c:v>231.23196127353003</c:v>
                </c:pt>
                <c:pt idx="32">
                  <c:v>1672.0284761914518</c:v>
                </c:pt>
                <c:pt idx="33">
                  <c:v>969.89900119305821</c:v>
                </c:pt>
                <c:pt idx="34">
                  <c:v>-90.237051586736925</c:v>
                </c:pt>
                <c:pt idx="35">
                  <c:v>2625.0058686526027</c:v>
                </c:pt>
                <c:pt idx="36">
                  <c:v>-9950.5943238465698</c:v>
                </c:pt>
                <c:pt idx="37">
                  <c:v>-10822.480675941857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607360"/>
        <c:axId val="170608896"/>
      </c:lineChart>
      <c:catAx>
        <c:axId val="1706073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7060889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0608896"/>
        <c:scaling>
          <c:orientation val="minMax"/>
          <c:max val="3000"/>
          <c:min val="-12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70607360"/>
        <c:crosses val="autoZero"/>
        <c:crossBetween val="between"/>
        <c:majorUnit val="1500"/>
      </c:valAx>
    </c:plotArea>
    <c:legend>
      <c:legendPos val="t"/>
      <c:layout>
        <c:manualLayout>
          <c:xMode val="edge"/>
          <c:yMode val="edge"/>
          <c:x val="0.21074350206639333"/>
          <c:y val="0.2040816326530612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1145427308079878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451889386298876E-3"/>
                  <c:y val="-1.7251297752644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graph4'!$BH$46:$BL$46</c:f>
              <c:numCache>
                <c:formatCode>#,##0</c:formatCode>
                <c:ptCount val="5"/>
                <c:pt idx="0">
                  <c:v>-11740</c:v>
                </c:pt>
                <c:pt idx="1">
                  <c:v>-10370</c:v>
                </c:pt>
                <c:pt idx="2">
                  <c:v>-1130</c:v>
                </c:pt>
                <c:pt idx="3">
                  <c:v>-340</c:v>
                </c:pt>
                <c:pt idx="4">
                  <c:v>70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5.1160738400822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658201850303164E-3"/>
                  <c:y val="-2.874084317189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451889386298876E-3"/>
                  <c:y val="-1.464866102082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graph4'!$BN$46:$BR$46</c:f>
              <c:numCache>
                <c:formatCode>#,##0</c:formatCode>
                <c:ptCount val="5"/>
                <c:pt idx="0">
                  <c:v>920</c:v>
                </c:pt>
                <c:pt idx="1">
                  <c:v>-180</c:v>
                </c:pt>
                <c:pt idx="2">
                  <c:v>-50</c:v>
                </c:pt>
                <c:pt idx="3">
                  <c:v>0</c:v>
                </c:pt>
                <c:pt idx="4">
                  <c:v>1140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5.5490518650693375E-3"/>
                  <c:y val="0.1654007580841393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012972114109976E-5"/>
                  <c:y val="0.1351618803371201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540669998274625E-3"/>
                  <c:y val="-3.84903167469577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262492800857331E-5"/>
                  <c:y val="-3.99539603161288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451889386298876E-3"/>
                  <c:y val="-2.709042374122691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graph4'!$BB$46:$BF$46</c:f>
              <c:numCache>
                <c:formatCode>#,##0</c:formatCode>
                <c:ptCount val="5"/>
                <c:pt idx="0">
                  <c:v>-10820</c:v>
                </c:pt>
                <c:pt idx="1">
                  <c:v>-10550</c:v>
                </c:pt>
                <c:pt idx="2">
                  <c:v>-1180</c:v>
                </c:pt>
                <c:pt idx="3">
                  <c:v>-340</c:v>
                </c:pt>
                <c:pt idx="4">
                  <c:v>1200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519744"/>
        <c:axId val="169533824"/>
      </c:barChart>
      <c:catAx>
        <c:axId val="169519744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169533824"/>
        <c:crosses val="autoZero"/>
        <c:auto val="1"/>
        <c:lblAlgn val="ctr"/>
        <c:lblOffset val="100"/>
        <c:noMultiLvlLbl val="0"/>
      </c:catAx>
      <c:valAx>
        <c:axId val="169533824"/>
        <c:scaling>
          <c:orientation val="minMax"/>
          <c:max val="3000"/>
          <c:min val="-120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69519744"/>
        <c:crosses val="autoZero"/>
        <c:crossBetween val="between"/>
        <c:majorUnit val="15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93E-2"/>
          <c:y val="0.28336664135257206"/>
          <c:w val="0.83764367816092988"/>
          <c:h val="0.47868375590107076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2'!$AB$8:$AB$9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2'!$AB$14:$AB$52</c:f>
              <c:numCache>
                <c:formatCode>#,##0.0</c:formatCode>
                <c:ptCount val="39"/>
                <c:pt idx="0">
                  <c:v>100</c:v>
                </c:pt>
                <c:pt idx="1">
                  <c:v>98.550358539989887</c:v>
                </c:pt>
                <c:pt idx="2">
                  <c:v>98.179511582182428</c:v>
                </c:pt>
                <c:pt idx="3">
                  <c:v>96.590595811435179</c:v>
                </c:pt>
                <c:pt idx="4">
                  <c:v>97.116940148218262</c:v>
                </c:pt>
                <c:pt idx="5">
                  <c:v>96.20713631424195</c:v>
                </c:pt>
                <c:pt idx="6">
                  <c:v>94.381650466729866</c:v>
                </c:pt>
                <c:pt idx="7">
                  <c:v>92.776248110263055</c:v>
                </c:pt>
                <c:pt idx="8">
                  <c:v>91.362489059259403</c:v>
                </c:pt>
                <c:pt idx="9">
                  <c:v>90.956404411334773</c:v>
                </c:pt>
                <c:pt idx="10">
                  <c:v>91.046641595138269</c:v>
                </c:pt>
                <c:pt idx="11">
                  <c:v>89.985336277807832</c:v>
                </c:pt>
                <c:pt idx="12">
                  <c:v>88.800400886035078</c:v>
                </c:pt>
                <c:pt idx="13">
                  <c:v>87.632934257184232</c:v>
                </c:pt>
                <c:pt idx="14">
                  <c:v>86.274074133643154</c:v>
                </c:pt>
                <c:pt idx="15">
                  <c:v>85.714531662024001</c:v>
                </c:pt>
                <c:pt idx="16">
                  <c:v>84.593228374515903</c:v>
                </c:pt>
                <c:pt idx="17">
                  <c:v>83.951261542489291</c:v>
                </c:pt>
                <c:pt idx="18">
                  <c:v>84.865934239845799</c:v>
                </c:pt>
                <c:pt idx="19">
                  <c:v>85.564067034464685</c:v>
                </c:pt>
                <c:pt idx="20">
                  <c:v>85.750496130869578</c:v>
                </c:pt>
                <c:pt idx="21">
                  <c:v>85.692094866170393</c:v>
                </c:pt>
                <c:pt idx="22">
                  <c:v>85.530068181242086</c:v>
                </c:pt>
                <c:pt idx="23">
                  <c:v>86.237993851394805</c:v>
                </c:pt>
                <c:pt idx="24">
                  <c:v>87.356812899677308</c:v>
                </c:pt>
                <c:pt idx="25">
                  <c:v>88.271097758725858</c:v>
                </c:pt>
                <c:pt idx="26">
                  <c:v>86.903753276305324</c:v>
                </c:pt>
                <c:pt idx="27">
                  <c:v>87.826463799426406</c:v>
                </c:pt>
                <c:pt idx="28">
                  <c:v>89.365585812328021</c:v>
                </c:pt>
                <c:pt idx="29">
                  <c:v>89.563577089288742</c:v>
                </c:pt>
                <c:pt idx="30">
                  <c:v>90.322344878608945</c:v>
                </c:pt>
                <c:pt idx="31">
                  <c:v>90.685042827829193</c:v>
                </c:pt>
                <c:pt idx="32">
                  <c:v>91.541390230989734</c:v>
                </c:pt>
                <c:pt idx="33">
                  <c:v>93.043945823065187</c:v>
                </c:pt>
                <c:pt idx="34">
                  <c:v>93.487890163739991</c:v>
                </c:pt>
                <c:pt idx="35">
                  <c:v>93.708994933730821</c:v>
                </c:pt>
                <c:pt idx="36">
                  <c:v>93.751709184076077</c:v>
                </c:pt>
                <c:pt idx="37">
                  <c:v>84.685969199251119</c:v>
                </c:pt>
                <c:pt idx="38">
                  <c:v>89.158801028380523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2'!$AA$8:$AA$9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2'!$AA$14:$AA$52</c:f>
              <c:numCache>
                <c:formatCode>#,##0.0</c:formatCode>
                <c:ptCount val="39"/>
                <c:pt idx="0">
                  <c:v>100</c:v>
                </c:pt>
                <c:pt idx="1">
                  <c:v>100.33895020633317</c:v>
                </c:pt>
                <c:pt idx="2">
                  <c:v>100.33993005341388</c:v>
                </c:pt>
                <c:pt idx="3">
                  <c:v>99.763853195584701</c:v>
                </c:pt>
                <c:pt idx="4">
                  <c:v>100.74258170198816</c:v>
                </c:pt>
                <c:pt idx="5">
                  <c:v>100.46568667597411</c:v>
                </c:pt>
                <c:pt idx="6">
                  <c:v>100.63327129199222</c:v>
                </c:pt>
                <c:pt idx="7">
                  <c:v>100.17829858264469</c:v>
                </c:pt>
                <c:pt idx="8">
                  <c:v>99.499908807643266</c:v>
                </c:pt>
                <c:pt idx="9">
                  <c:v>100.11793259141182</c:v>
                </c:pt>
                <c:pt idx="10">
                  <c:v>100.11252096196937</c:v>
                </c:pt>
                <c:pt idx="11">
                  <c:v>99.683051030102874</c:v>
                </c:pt>
                <c:pt idx="12">
                  <c:v>99.936030421882492</c:v>
                </c:pt>
                <c:pt idx="13">
                  <c:v>99.939056711653848</c:v>
                </c:pt>
                <c:pt idx="14">
                  <c:v>99.577608686659573</c:v>
                </c:pt>
                <c:pt idx="15">
                  <c:v>99.423567377905414</c:v>
                </c:pt>
                <c:pt idx="16">
                  <c:v>98.969108003837221</c:v>
                </c:pt>
                <c:pt idx="17">
                  <c:v>98.41414858764378</c:v>
                </c:pt>
                <c:pt idx="18">
                  <c:v>98.321912111761989</c:v>
                </c:pt>
                <c:pt idx="19">
                  <c:v>99.208500147625287</c:v>
                </c:pt>
                <c:pt idx="20">
                  <c:v>98.931071647574996</c:v>
                </c:pt>
                <c:pt idx="21">
                  <c:v>98.859938524477826</c:v>
                </c:pt>
                <c:pt idx="22">
                  <c:v>98.409477290593088</c:v>
                </c:pt>
                <c:pt idx="23">
                  <c:v>98.576458022065509</c:v>
                </c:pt>
                <c:pt idx="24">
                  <c:v>98.624484843287647</c:v>
                </c:pt>
                <c:pt idx="25">
                  <c:v>98.124185066322482</c:v>
                </c:pt>
                <c:pt idx="26">
                  <c:v>98.371154913670026</c:v>
                </c:pt>
                <c:pt idx="27">
                  <c:v>98.577507246903807</c:v>
                </c:pt>
                <c:pt idx="28">
                  <c:v>99.358693876955016</c:v>
                </c:pt>
                <c:pt idx="29">
                  <c:v>99.63314190435112</c:v>
                </c:pt>
                <c:pt idx="30">
                  <c:v>99.158144930397469</c:v>
                </c:pt>
                <c:pt idx="31">
                  <c:v>99.464144960770696</c:v>
                </c:pt>
                <c:pt idx="32">
                  <c:v>98.93053541727312</c:v>
                </c:pt>
                <c:pt idx="33">
                  <c:v>99.363268418082029</c:v>
                </c:pt>
                <c:pt idx="34">
                  <c:v>99.660055990505498</c:v>
                </c:pt>
                <c:pt idx="35">
                  <c:v>99.421769468957336</c:v>
                </c:pt>
                <c:pt idx="36">
                  <c:v>99.741508408686542</c:v>
                </c:pt>
                <c:pt idx="37">
                  <c:v>98.730338239016874</c:v>
                </c:pt>
                <c:pt idx="38">
                  <c:v>97.670933742298701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2'!$AC$8:$AC$9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2'!$AC$14:$AC$52</c:f>
              <c:numCache>
                <c:formatCode>#,##0.0</c:formatCode>
                <c:ptCount val="39"/>
                <c:pt idx="0">
                  <c:v>100</c:v>
                </c:pt>
                <c:pt idx="1">
                  <c:v>100.42713250859504</c:v>
                </c:pt>
                <c:pt idx="2">
                  <c:v>100.77429691253018</c:v>
                </c:pt>
                <c:pt idx="3">
                  <c:v>100.45421491806705</c:v>
                </c:pt>
                <c:pt idx="4">
                  <c:v>100.35609073512708</c:v>
                </c:pt>
                <c:pt idx="5">
                  <c:v>100.80213827319244</c:v>
                </c:pt>
                <c:pt idx="6">
                  <c:v>101.22292387193367</c:v>
                </c:pt>
                <c:pt idx="7">
                  <c:v>100.83254078124047</c:v>
                </c:pt>
                <c:pt idx="8">
                  <c:v>100.62748887939665</c:v>
                </c:pt>
                <c:pt idx="9">
                  <c:v>100.77529984012853</c:v>
                </c:pt>
                <c:pt idx="10">
                  <c:v>100.73479949810829</c:v>
                </c:pt>
                <c:pt idx="11">
                  <c:v>100.9516154834521</c:v>
                </c:pt>
                <c:pt idx="12">
                  <c:v>100.86611391313176</c:v>
                </c:pt>
                <c:pt idx="13">
                  <c:v>100.7399334063964</c:v>
                </c:pt>
                <c:pt idx="14">
                  <c:v>100.6986185665407</c:v>
                </c:pt>
                <c:pt idx="15">
                  <c:v>100.17951985712421</c:v>
                </c:pt>
                <c:pt idx="16">
                  <c:v>100.40278726198535</c:v>
                </c:pt>
                <c:pt idx="17">
                  <c:v>100.35467088863072</c:v>
                </c:pt>
                <c:pt idx="18">
                  <c:v>100.80626871933882</c:v>
                </c:pt>
                <c:pt idx="19">
                  <c:v>101.17282237114131</c:v>
                </c:pt>
                <c:pt idx="20">
                  <c:v>101.74026458771519</c:v>
                </c:pt>
                <c:pt idx="21">
                  <c:v>102.47756557282122</c:v>
                </c:pt>
                <c:pt idx="22">
                  <c:v>102.91550056667116</c:v>
                </c:pt>
                <c:pt idx="23">
                  <c:v>103.48745871364187</c:v>
                </c:pt>
                <c:pt idx="24">
                  <c:v>103.33619422260891</c:v>
                </c:pt>
                <c:pt idx="25">
                  <c:v>103.24727900039063</c:v>
                </c:pt>
                <c:pt idx="26">
                  <c:v>103.76433319647005</c:v>
                </c:pt>
                <c:pt idx="27">
                  <c:v>104.44122436508991</c:v>
                </c:pt>
                <c:pt idx="28">
                  <c:v>104.90880211625628</c:v>
                </c:pt>
                <c:pt idx="29">
                  <c:v>105.45719556239686</c:v>
                </c:pt>
                <c:pt idx="30">
                  <c:v>105.73054796777193</c:v>
                </c:pt>
                <c:pt idx="31">
                  <c:v>105.70808745694937</c:v>
                </c:pt>
                <c:pt idx="32">
                  <c:v>105.73107577101047</c:v>
                </c:pt>
                <c:pt idx="33">
                  <c:v>106.13371914545044</c:v>
                </c:pt>
                <c:pt idx="34">
                  <c:v>106.36349559869464</c:v>
                </c:pt>
                <c:pt idx="35">
                  <c:v>106.67818501015923</c:v>
                </c:pt>
                <c:pt idx="36">
                  <c:v>107.35876839710947</c:v>
                </c:pt>
                <c:pt idx="37">
                  <c:v>104.19362822849243</c:v>
                </c:pt>
                <c:pt idx="38">
                  <c:v>99.147065285682658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2'!$AD$8:$AD$9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2'!$AD$14:$AD$52</c:f>
              <c:numCache>
                <c:formatCode>#,##0.0</c:formatCode>
                <c:ptCount val="39"/>
                <c:pt idx="0">
                  <c:v>100</c:v>
                </c:pt>
                <c:pt idx="1">
                  <c:v>99.77310580129074</c:v>
                </c:pt>
                <c:pt idx="2">
                  <c:v>99.397765066345713</c:v>
                </c:pt>
                <c:pt idx="3">
                  <c:v>100.39240970157921</c:v>
                </c:pt>
                <c:pt idx="4">
                  <c:v>100.38519296608743</c:v>
                </c:pt>
                <c:pt idx="5">
                  <c:v>100.92782216795138</c:v>
                </c:pt>
                <c:pt idx="6">
                  <c:v>100.84345218769992</c:v>
                </c:pt>
                <c:pt idx="7">
                  <c:v>100.65303882858603</c:v>
                </c:pt>
                <c:pt idx="8">
                  <c:v>100.26897985893794</c:v>
                </c:pt>
                <c:pt idx="9">
                  <c:v>99.661909885507356</c:v>
                </c:pt>
                <c:pt idx="10">
                  <c:v>100.08023123260969</c:v>
                </c:pt>
                <c:pt idx="11">
                  <c:v>99.923610458033039</c:v>
                </c:pt>
                <c:pt idx="12">
                  <c:v>100.71607156901683</c:v>
                </c:pt>
                <c:pt idx="13">
                  <c:v>100.73025762270302</c:v>
                </c:pt>
                <c:pt idx="14">
                  <c:v>100.84358956131045</c:v>
                </c:pt>
                <c:pt idx="15">
                  <c:v>101.14148121310289</c:v>
                </c:pt>
                <c:pt idx="16">
                  <c:v>101.62758097720068</c:v>
                </c:pt>
                <c:pt idx="17">
                  <c:v>101.87848668248584</c:v>
                </c:pt>
                <c:pt idx="18">
                  <c:v>101.24481300813733</c:v>
                </c:pt>
                <c:pt idx="19">
                  <c:v>100.95520458723651</c:v>
                </c:pt>
                <c:pt idx="20">
                  <c:v>101.98329731921288</c:v>
                </c:pt>
                <c:pt idx="21">
                  <c:v>101.32477814152705</c:v>
                </c:pt>
                <c:pt idx="22">
                  <c:v>101.46370371454296</c:v>
                </c:pt>
                <c:pt idx="23">
                  <c:v>101.19839714039631</c:v>
                </c:pt>
                <c:pt idx="24">
                  <c:v>102.1075847291248</c:v>
                </c:pt>
                <c:pt idx="25">
                  <c:v>102.00107607928368</c:v>
                </c:pt>
                <c:pt idx="26">
                  <c:v>102.83147156686456</c:v>
                </c:pt>
                <c:pt idx="27">
                  <c:v>101.91073027161089</c:v>
                </c:pt>
                <c:pt idx="28">
                  <c:v>102.2041251226396</c:v>
                </c:pt>
                <c:pt idx="29">
                  <c:v>102.8574618578657</c:v>
                </c:pt>
                <c:pt idx="30">
                  <c:v>103.07754962828544</c:v>
                </c:pt>
                <c:pt idx="31">
                  <c:v>103.48465582579472</c:v>
                </c:pt>
                <c:pt idx="32">
                  <c:v>103.58411531241771</c:v>
                </c:pt>
                <c:pt idx="33">
                  <c:v>103.82397283176034</c:v>
                </c:pt>
                <c:pt idx="34">
                  <c:v>104.03670606128259</c:v>
                </c:pt>
                <c:pt idx="35">
                  <c:v>103.41375025493645</c:v>
                </c:pt>
                <c:pt idx="36">
                  <c:v>104.33648059664694</c:v>
                </c:pt>
                <c:pt idx="37">
                  <c:v>103.89782738934296</c:v>
                </c:pt>
                <c:pt idx="38">
                  <c:v>102.95094944703651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697664"/>
        <c:axId val="169699200"/>
      </c:lineChart>
      <c:catAx>
        <c:axId val="16969766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69699200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69699200"/>
        <c:scaling>
          <c:orientation val="minMax"/>
          <c:max val="108"/>
          <c:min val="8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69697664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1.988631520976614E-2"/>
          <c:y val="0.18581766746161807"/>
          <c:w val="0.95596590909090906"/>
          <c:h val="8.585858585858585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Alpes-Maritimes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7138260943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GRAPHIQUE_stocks_bénéf'!$AJ$2</c:f>
              <c:strCache>
                <c:ptCount val="1"/>
                <c:pt idx="0">
                  <c:v>CUI-CAE / PEC*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GRAPHIQUE_stocks_bénéf'!$AH$3:$AI$44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'Données GRAPHIQUE_stocks_bénéf'!$AJ$3:$AJ$44</c:f>
              <c:numCache>
                <c:formatCode>#,##0</c:formatCode>
                <c:ptCount val="42"/>
                <c:pt idx="0">
                  <c:v>1177</c:v>
                </c:pt>
                <c:pt idx="1">
                  <c:v>2375</c:v>
                </c:pt>
                <c:pt idx="2">
                  <c:v>2990</c:v>
                </c:pt>
                <c:pt idx="3">
                  <c:v>3191</c:v>
                </c:pt>
                <c:pt idx="4">
                  <c:v>3153</c:v>
                </c:pt>
                <c:pt idx="5">
                  <c:v>2452</c:v>
                </c:pt>
                <c:pt idx="6">
                  <c:v>1768</c:v>
                </c:pt>
                <c:pt idx="7">
                  <c:v>2140</c:v>
                </c:pt>
                <c:pt idx="8">
                  <c:v>2556</c:v>
                </c:pt>
                <c:pt idx="9">
                  <c:v>2603</c:v>
                </c:pt>
                <c:pt idx="10">
                  <c:v>2372</c:v>
                </c:pt>
                <c:pt idx="11">
                  <c:v>2569</c:v>
                </c:pt>
                <c:pt idx="12">
                  <c:v>2507</c:v>
                </c:pt>
                <c:pt idx="13">
                  <c:v>2499</c:v>
                </c:pt>
                <c:pt idx="14">
                  <c:v>2419</c:v>
                </c:pt>
                <c:pt idx="15">
                  <c:v>2684</c:v>
                </c:pt>
                <c:pt idx="16">
                  <c:v>2756</c:v>
                </c:pt>
                <c:pt idx="17">
                  <c:v>2896</c:v>
                </c:pt>
                <c:pt idx="18">
                  <c:v>2810</c:v>
                </c:pt>
                <c:pt idx="19">
                  <c:v>2827</c:v>
                </c:pt>
                <c:pt idx="20">
                  <c:v>2913</c:v>
                </c:pt>
                <c:pt idx="21">
                  <c:v>2933</c:v>
                </c:pt>
                <c:pt idx="22">
                  <c:v>2888</c:v>
                </c:pt>
                <c:pt idx="23">
                  <c:v>2898</c:v>
                </c:pt>
                <c:pt idx="24">
                  <c:v>3013</c:v>
                </c:pt>
                <c:pt idx="25">
                  <c:v>3050</c:v>
                </c:pt>
                <c:pt idx="26">
                  <c:v>2941</c:v>
                </c:pt>
                <c:pt idx="27">
                  <c:v>2986</c:v>
                </c:pt>
                <c:pt idx="28">
                  <c:v>3117</c:v>
                </c:pt>
                <c:pt idx="29">
                  <c:v>2997</c:v>
                </c:pt>
                <c:pt idx="30">
                  <c:v>2033</c:v>
                </c:pt>
                <c:pt idx="31">
                  <c:v>1783</c:v>
                </c:pt>
                <c:pt idx="32">
                  <c:v>1526</c:v>
                </c:pt>
                <c:pt idx="33">
                  <c:v>1305</c:v>
                </c:pt>
                <c:pt idx="34">
                  <c:v>1307</c:v>
                </c:pt>
                <c:pt idx="35">
                  <c:v>1331</c:v>
                </c:pt>
                <c:pt idx="36">
                  <c:v>1325</c:v>
                </c:pt>
                <c:pt idx="37">
                  <c:v>1257</c:v>
                </c:pt>
                <c:pt idx="38">
                  <c:v>1162</c:v>
                </c:pt>
                <c:pt idx="39">
                  <c:v>1001</c:v>
                </c:pt>
                <c:pt idx="40">
                  <c:v>996</c:v>
                </c:pt>
                <c:pt idx="41">
                  <c:v>936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GRAPHIQUE_stocks_bénéf'!$AM$2</c:f>
              <c:strCache>
                <c:ptCount val="1"/>
                <c:pt idx="0">
                  <c:v>CUI-CIE**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GRAPHIQUE_stocks_bénéf'!$AH$3:$AI$44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'Données GRAPHIQUE_stocks_bénéf'!$AM$3:$AM$44</c:f>
              <c:numCache>
                <c:formatCode>#,##0</c:formatCode>
                <c:ptCount val="42"/>
                <c:pt idx="0">
                  <c:v>648</c:v>
                </c:pt>
                <c:pt idx="1">
                  <c:v>954</c:v>
                </c:pt>
                <c:pt idx="2">
                  <c:v>857</c:v>
                </c:pt>
                <c:pt idx="3">
                  <c:v>744</c:v>
                </c:pt>
                <c:pt idx="4">
                  <c:v>590</c:v>
                </c:pt>
                <c:pt idx="5">
                  <c:v>391</c:v>
                </c:pt>
                <c:pt idx="6">
                  <c:v>374</c:v>
                </c:pt>
                <c:pt idx="7">
                  <c:v>509</c:v>
                </c:pt>
                <c:pt idx="8">
                  <c:v>483</c:v>
                </c:pt>
                <c:pt idx="9">
                  <c:v>449</c:v>
                </c:pt>
                <c:pt idx="10">
                  <c:v>369</c:v>
                </c:pt>
                <c:pt idx="11">
                  <c:v>260</c:v>
                </c:pt>
                <c:pt idx="12">
                  <c:v>240</c:v>
                </c:pt>
                <c:pt idx="13">
                  <c:v>245</c:v>
                </c:pt>
                <c:pt idx="14">
                  <c:v>263</c:v>
                </c:pt>
                <c:pt idx="15">
                  <c:v>313</c:v>
                </c:pt>
                <c:pt idx="16">
                  <c:v>380</c:v>
                </c:pt>
                <c:pt idx="17">
                  <c:v>319</c:v>
                </c:pt>
                <c:pt idx="18">
                  <c:v>276</c:v>
                </c:pt>
                <c:pt idx="19">
                  <c:v>259</c:v>
                </c:pt>
                <c:pt idx="20">
                  <c:v>272</c:v>
                </c:pt>
                <c:pt idx="21">
                  <c:v>443</c:v>
                </c:pt>
                <c:pt idx="22">
                  <c:v>605</c:v>
                </c:pt>
                <c:pt idx="23">
                  <c:v>731</c:v>
                </c:pt>
                <c:pt idx="24">
                  <c:v>863</c:v>
                </c:pt>
                <c:pt idx="25">
                  <c:v>705</c:v>
                </c:pt>
                <c:pt idx="26">
                  <c:v>485</c:v>
                </c:pt>
                <c:pt idx="27">
                  <c:v>360</c:v>
                </c:pt>
                <c:pt idx="28">
                  <c:v>271</c:v>
                </c:pt>
                <c:pt idx="29">
                  <c:v>272</c:v>
                </c:pt>
                <c:pt idx="30">
                  <c:v>207</c:v>
                </c:pt>
                <c:pt idx="31">
                  <c:v>130</c:v>
                </c:pt>
                <c:pt idx="32">
                  <c:v>70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GRAPHIQUE_stocks_bénéf'!$AP$2</c:f>
              <c:strCache>
                <c:ptCount val="1"/>
                <c:pt idx="0">
                  <c:v>Emploi d'avenir***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GRAPHIQUE_stocks_bénéf'!$AH$3:$AI$44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'Données GRAPHIQUE_stocks_bénéf'!$AP$3:$AP$44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96</c:v>
                </c:pt>
                <c:pt idx="13">
                  <c:v>200</c:v>
                </c:pt>
                <c:pt idx="14">
                  <c:v>504</c:v>
                </c:pt>
                <c:pt idx="15">
                  <c:v>825</c:v>
                </c:pt>
                <c:pt idx="16">
                  <c:v>1047</c:v>
                </c:pt>
                <c:pt idx="17">
                  <c:v>1118</c:v>
                </c:pt>
                <c:pt idx="18">
                  <c:v>1202</c:v>
                </c:pt>
                <c:pt idx="19">
                  <c:v>1257</c:v>
                </c:pt>
                <c:pt idx="20">
                  <c:v>1268</c:v>
                </c:pt>
                <c:pt idx="21">
                  <c:v>1316</c:v>
                </c:pt>
                <c:pt idx="22">
                  <c:v>1333</c:v>
                </c:pt>
                <c:pt idx="23">
                  <c:v>1350</c:v>
                </c:pt>
                <c:pt idx="24">
                  <c:v>1366</c:v>
                </c:pt>
                <c:pt idx="25">
                  <c:v>1345</c:v>
                </c:pt>
                <c:pt idx="26">
                  <c:v>1216</c:v>
                </c:pt>
                <c:pt idx="27">
                  <c:v>1094</c:v>
                </c:pt>
                <c:pt idx="28">
                  <c:v>1024</c:v>
                </c:pt>
                <c:pt idx="29">
                  <c:v>942</c:v>
                </c:pt>
                <c:pt idx="30">
                  <c:v>743</c:v>
                </c:pt>
                <c:pt idx="31">
                  <c:v>592</c:v>
                </c:pt>
                <c:pt idx="32">
                  <c:v>462</c:v>
                </c:pt>
                <c:pt idx="33">
                  <c:v>331</c:v>
                </c:pt>
                <c:pt idx="34">
                  <c:v>236</c:v>
                </c:pt>
                <c:pt idx="35">
                  <c:v>190</c:v>
                </c:pt>
                <c:pt idx="36">
                  <c:v>152</c:v>
                </c:pt>
                <c:pt idx="37">
                  <c:v>111</c:v>
                </c:pt>
                <c:pt idx="38">
                  <c:v>68</c:v>
                </c:pt>
                <c:pt idx="39">
                  <c:v>43</c:v>
                </c:pt>
                <c:pt idx="40">
                  <c:v>17</c:v>
                </c:pt>
                <c:pt idx="41">
                  <c:v>2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GRAPHIQUE_stocks_bénéf'!$AQ$2</c:f>
              <c:strCache>
                <c:ptCount val="1"/>
                <c:pt idx="0">
                  <c:v>CDDI ****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GRAPHIQUE_stocks_bénéf'!$AH$3:$AI$44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'Données GRAPHIQUE_stocks_bénéf'!$AQ$3:$AQ$44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106</c:v>
                </c:pt>
                <c:pt idx="19">
                  <c:v>251</c:v>
                </c:pt>
                <c:pt idx="20">
                  <c:v>284</c:v>
                </c:pt>
                <c:pt idx="21">
                  <c:v>292</c:v>
                </c:pt>
                <c:pt idx="22">
                  <c:v>357</c:v>
                </c:pt>
                <c:pt idx="23">
                  <c:v>384</c:v>
                </c:pt>
                <c:pt idx="24">
                  <c:v>319</c:v>
                </c:pt>
                <c:pt idx="25">
                  <c:v>354</c:v>
                </c:pt>
                <c:pt idx="26">
                  <c:v>349</c:v>
                </c:pt>
                <c:pt idx="27">
                  <c:v>372</c:v>
                </c:pt>
                <c:pt idx="28">
                  <c:v>348</c:v>
                </c:pt>
                <c:pt idx="29">
                  <c:v>400</c:v>
                </c:pt>
                <c:pt idx="30">
                  <c:v>428</c:v>
                </c:pt>
                <c:pt idx="31">
                  <c:v>605</c:v>
                </c:pt>
                <c:pt idx="32">
                  <c:v>522</c:v>
                </c:pt>
                <c:pt idx="33">
                  <c:v>413</c:v>
                </c:pt>
                <c:pt idx="34">
                  <c:v>434</c:v>
                </c:pt>
                <c:pt idx="35">
                  <c:v>429</c:v>
                </c:pt>
                <c:pt idx="36">
                  <c:v>436</c:v>
                </c:pt>
                <c:pt idx="37">
                  <c:v>431</c:v>
                </c:pt>
                <c:pt idx="38">
                  <c:v>426</c:v>
                </c:pt>
                <c:pt idx="39">
                  <c:v>449</c:v>
                </c:pt>
                <c:pt idx="40">
                  <c:v>430</c:v>
                </c:pt>
                <c:pt idx="41">
                  <c:v>410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776832"/>
        <c:axId val="170786816"/>
      </c:areaChart>
      <c:catAx>
        <c:axId val="17077683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70786816"/>
        <c:crossesAt val="0"/>
        <c:auto val="0"/>
        <c:lblAlgn val="ctr"/>
        <c:lblOffset val="100"/>
        <c:tickLblSkip val="4"/>
        <c:noMultiLvlLbl val="0"/>
      </c:catAx>
      <c:valAx>
        <c:axId val="170786816"/>
        <c:scaling>
          <c:orientation val="minMax"/>
          <c:max val="6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70776832"/>
        <c:crosses val="autoZero"/>
        <c:crossBetween val="between"/>
        <c:majorUnit val="1000"/>
      </c:valAx>
    </c:plotArea>
    <c:legend>
      <c:legendPos val="t"/>
      <c:layout/>
      <c:overlay val="0"/>
      <c:spPr>
        <a:noFill/>
      </c:spPr>
      <c:txPr>
        <a:bodyPr/>
        <a:lstStyle/>
        <a:p>
          <a:pPr>
            <a:defRPr sz="71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Alpes-Maritimes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84937962300169E-2"/>
          <c:y val="0.16797558589200018"/>
          <c:w val="0.83764367816092766"/>
          <c:h val="0.55180978117380297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trim'!$B$113:$C$168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Données!$C$121:$C$162</c:f>
              <c:numCache>
                <c:formatCode>#,##0.0</c:formatCode>
                <c:ptCount val="42"/>
                <c:pt idx="0">
                  <c:v>10.199999999999999</c:v>
                </c:pt>
                <c:pt idx="1">
                  <c:v>10.1</c:v>
                </c:pt>
                <c:pt idx="2">
                  <c:v>10.1</c:v>
                </c:pt>
                <c:pt idx="3">
                  <c:v>10.1</c:v>
                </c:pt>
                <c:pt idx="4">
                  <c:v>10.199999999999999</c:v>
                </c:pt>
                <c:pt idx="5">
                  <c:v>10.3</c:v>
                </c:pt>
                <c:pt idx="6">
                  <c:v>10.5</c:v>
                </c:pt>
                <c:pt idx="7">
                  <c:v>10.5</c:v>
                </c:pt>
                <c:pt idx="8">
                  <c:v>10.6</c:v>
                </c:pt>
                <c:pt idx="9">
                  <c:v>10.8</c:v>
                </c:pt>
                <c:pt idx="10">
                  <c:v>10.8</c:v>
                </c:pt>
                <c:pt idx="11">
                  <c:v>11.1</c:v>
                </c:pt>
                <c:pt idx="12">
                  <c:v>11.3</c:v>
                </c:pt>
                <c:pt idx="13">
                  <c:v>11.5</c:v>
                </c:pt>
                <c:pt idx="14">
                  <c:v>11.3</c:v>
                </c:pt>
                <c:pt idx="15">
                  <c:v>11.2</c:v>
                </c:pt>
                <c:pt idx="16">
                  <c:v>11.2</c:v>
                </c:pt>
                <c:pt idx="17">
                  <c:v>11.3</c:v>
                </c:pt>
                <c:pt idx="18">
                  <c:v>11.4</c:v>
                </c:pt>
                <c:pt idx="19">
                  <c:v>11.6</c:v>
                </c:pt>
                <c:pt idx="20">
                  <c:v>11.5</c:v>
                </c:pt>
                <c:pt idx="21">
                  <c:v>11.7</c:v>
                </c:pt>
                <c:pt idx="22">
                  <c:v>11.5</c:v>
                </c:pt>
                <c:pt idx="23">
                  <c:v>11.4</c:v>
                </c:pt>
                <c:pt idx="24">
                  <c:v>11.4</c:v>
                </c:pt>
                <c:pt idx="25">
                  <c:v>11.2</c:v>
                </c:pt>
                <c:pt idx="26">
                  <c:v>11.1</c:v>
                </c:pt>
                <c:pt idx="27">
                  <c:v>11.4</c:v>
                </c:pt>
                <c:pt idx="28">
                  <c:v>10.9</c:v>
                </c:pt>
                <c:pt idx="29">
                  <c:v>10.8</c:v>
                </c:pt>
                <c:pt idx="30">
                  <c:v>10.9</c:v>
                </c:pt>
                <c:pt idx="31">
                  <c:v>10.3</c:v>
                </c:pt>
                <c:pt idx="32">
                  <c:v>10.6</c:v>
                </c:pt>
                <c:pt idx="33">
                  <c:v>10.4</c:v>
                </c:pt>
                <c:pt idx="34">
                  <c:v>10.3</c:v>
                </c:pt>
                <c:pt idx="35">
                  <c:v>10</c:v>
                </c:pt>
                <c:pt idx="36">
                  <c:v>10</c:v>
                </c:pt>
                <c:pt idx="37">
                  <c:v>9.6999999999999993</c:v>
                </c:pt>
                <c:pt idx="38">
                  <c:v>9.6</c:v>
                </c:pt>
                <c:pt idx="39">
                  <c:v>9.1</c:v>
                </c:pt>
                <c:pt idx="40">
                  <c:v>8.8000000000000007</c:v>
                </c:pt>
                <c:pt idx="41">
                  <c:v>8.3000000000000007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trim'!$B$113:$C$168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Données!$B$121:$B$162</c:f>
              <c:numCache>
                <c:formatCode>#,##0.0</c:formatCode>
                <c:ptCount val="42"/>
                <c:pt idx="0">
                  <c:v>9</c:v>
                </c:pt>
                <c:pt idx="1">
                  <c:v>8.9</c:v>
                </c:pt>
                <c:pt idx="2">
                  <c:v>8.8000000000000007</c:v>
                </c:pt>
                <c:pt idx="3">
                  <c:v>8.8000000000000007</c:v>
                </c:pt>
                <c:pt idx="4">
                  <c:v>8.8000000000000007</c:v>
                </c:pt>
                <c:pt idx="5">
                  <c:v>8.6999999999999993</c:v>
                </c:pt>
                <c:pt idx="6">
                  <c:v>8.8000000000000007</c:v>
                </c:pt>
                <c:pt idx="7">
                  <c:v>9</c:v>
                </c:pt>
                <c:pt idx="8">
                  <c:v>9.1</c:v>
                </c:pt>
                <c:pt idx="9">
                  <c:v>9.3000000000000007</c:v>
                </c:pt>
                <c:pt idx="10">
                  <c:v>9.4</c:v>
                </c:pt>
                <c:pt idx="11">
                  <c:v>9.6999999999999993</c:v>
                </c:pt>
                <c:pt idx="12">
                  <c:v>9.9</c:v>
                </c:pt>
                <c:pt idx="13">
                  <c:v>10.1</c:v>
                </c:pt>
                <c:pt idx="14">
                  <c:v>9.9</c:v>
                </c:pt>
                <c:pt idx="15">
                  <c:v>9.8000000000000007</c:v>
                </c:pt>
                <c:pt idx="16">
                  <c:v>9.8000000000000007</c:v>
                </c:pt>
                <c:pt idx="17">
                  <c:v>9.8000000000000007</c:v>
                </c:pt>
                <c:pt idx="18">
                  <c:v>9.9</c:v>
                </c:pt>
                <c:pt idx="19">
                  <c:v>10.1</c:v>
                </c:pt>
                <c:pt idx="20">
                  <c:v>10</c:v>
                </c:pt>
                <c:pt idx="21">
                  <c:v>10.199999999999999</c:v>
                </c:pt>
                <c:pt idx="22">
                  <c:v>10</c:v>
                </c:pt>
                <c:pt idx="23">
                  <c:v>9.9</c:v>
                </c:pt>
                <c:pt idx="24">
                  <c:v>9.9</c:v>
                </c:pt>
                <c:pt idx="25">
                  <c:v>9.6999999999999993</c:v>
                </c:pt>
                <c:pt idx="26">
                  <c:v>9.6</c:v>
                </c:pt>
                <c:pt idx="27">
                  <c:v>9.6999999999999993</c:v>
                </c:pt>
                <c:pt idx="28">
                  <c:v>9.3000000000000007</c:v>
                </c:pt>
                <c:pt idx="29">
                  <c:v>9.1999999999999993</c:v>
                </c:pt>
                <c:pt idx="30">
                  <c:v>9.1999999999999993</c:v>
                </c:pt>
                <c:pt idx="31">
                  <c:v>8.6</c:v>
                </c:pt>
                <c:pt idx="32">
                  <c:v>8.9</c:v>
                </c:pt>
                <c:pt idx="33">
                  <c:v>8.8000000000000007</c:v>
                </c:pt>
                <c:pt idx="34">
                  <c:v>8.6999999999999993</c:v>
                </c:pt>
                <c:pt idx="35">
                  <c:v>8.4</c:v>
                </c:pt>
                <c:pt idx="36">
                  <c:v>8.4</c:v>
                </c:pt>
                <c:pt idx="37">
                  <c:v>8.1999999999999993</c:v>
                </c:pt>
                <c:pt idx="38">
                  <c:v>8.1999999999999993</c:v>
                </c:pt>
                <c:pt idx="39">
                  <c:v>7.8</c:v>
                </c:pt>
                <c:pt idx="40">
                  <c:v>7.6</c:v>
                </c:pt>
                <c:pt idx="41">
                  <c:v>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Données!$F$8</c:f>
              <c:strCache>
                <c:ptCount val="1"/>
                <c:pt idx="0">
                  <c:v>Alpes-Maritimes</c:v>
                </c:pt>
              </c:strCache>
            </c:strRef>
          </c:tx>
          <c:marker>
            <c:symbol val="none"/>
          </c:marker>
          <c:cat>
            <c:multiLvlStrRef>
              <c:f>'dates trim'!$B$113:$C$168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Données!$F$121:$F$162</c:f>
              <c:numCache>
                <c:formatCode>#,##0.0</c:formatCode>
                <c:ptCount val="42"/>
                <c:pt idx="0">
                  <c:v>8.6</c:v>
                </c:pt>
                <c:pt idx="1">
                  <c:v>8.5</c:v>
                </c:pt>
                <c:pt idx="2">
                  <c:v>8.5</c:v>
                </c:pt>
                <c:pt idx="3">
                  <c:v>8.5</c:v>
                </c:pt>
                <c:pt idx="4">
                  <c:v>8.5</c:v>
                </c:pt>
                <c:pt idx="5">
                  <c:v>8.5</c:v>
                </c:pt>
                <c:pt idx="6">
                  <c:v>8.8000000000000007</c:v>
                </c:pt>
                <c:pt idx="7">
                  <c:v>8.9</c:v>
                </c:pt>
                <c:pt idx="8">
                  <c:v>9.1</c:v>
                </c:pt>
                <c:pt idx="9">
                  <c:v>9.3000000000000007</c:v>
                </c:pt>
                <c:pt idx="10">
                  <c:v>9.4</c:v>
                </c:pt>
                <c:pt idx="11">
                  <c:v>9.8000000000000007</c:v>
                </c:pt>
                <c:pt idx="12">
                  <c:v>10</c:v>
                </c:pt>
                <c:pt idx="13">
                  <c:v>10.199999999999999</c:v>
                </c:pt>
                <c:pt idx="14">
                  <c:v>10.199999999999999</c:v>
                </c:pt>
                <c:pt idx="15">
                  <c:v>10.1</c:v>
                </c:pt>
                <c:pt idx="16">
                  <c:v>10.199999999999999</c:v>
                </c:pt>
                <c:pt idx="17">
                  <c:v>10.3</c:v>
                </c:pt>
                <c:pt idx="18">
                  <c:v>10.5</c:v>
                </c:pt>
                <c:pt idx="19">
                  <c:v>10.7</c:v>
                </c:pt>
                <c:pt idx="20">
                  <c:v>10.6</c:v>
                </c:pt>
                <c:pt idx="21">
                  <c:v>10.9</c:v>
                </c:pt>
                <c:pt idx="22">
                  <c:v>10.6</c:v>
                </c:pt>
                <c:pt idx="23">
                  <c:v>10.5</c:v>
                </c:pt>
                <c:pt idx="24">
                  <c:v>10.6</c:v>
                </c:pt>
                <c:pt idx="25">
                  <c:v>10.4</c:v>
                </c:pt>
                <c:pt idx="26">
                  <c:v>10.199999999999999</c:v>
                </c:pt>
                <c:pt idx="27">
                  <c:v>10.6</c:v>
                </c:pt>
                <c:pt idx="28">
                  <c:v>10.199999999999999</c:v>
                </c:pt>
                <c:pt idx="29">
                  <c:v>10</c:v>
                </c:pt>
                <c:pt idx="30">
                  <c:v>10</c:v>
                </c:pt>
                <c:pt idx="31">
                  <c:v>9.5</c:v>
                </c:pt>
                <c:pt idx="32">
                  <c:v>9.8000000000000007</c:v>
                </c:pt>
                <c:pt idx="33">
                  <c:v>9.5</c:v>
                </c:pt>
                <c:pt idx="34">
                  <c:v>9.4</c:v>
                </c:pt>
                <c:pt idx="35">
                  <c:v>9.1</c:v>
                </c:pt>
                <c:pt idx="36">
                  <c:v>9.1999999999999993</c:v>
                </c:pt>
                <c:pt idx="37">
                  <c:v>8.8000000000000007</c:v>
                </c:pt>
                <c:pt idx="38">
                  <c:v>8.8000000000000007</c:v>
                </c:pt>
                <c:pt idx="39">
                  <c:v>8.4</c:v>
                </c:pt>
                <c:pt idx="40">
                  <c:v>8.1</c:v>
                </c:pt>
                <c:pt idx="41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459328"/>
        <c:axId val="171460864"/>
      </c:lineChart>
      <c:catAx>
        <c:axId val="1714593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7146086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1460864"/>
        <c:scaling>
          <c:orientation val="minMax"/>
          <c:max val="12"/>
          <c:min val="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.0" sourceLinked="1"/>
        <c:majorTickMark val="out"/>
        <c:minorTickMark val="none"/>
        <c:tickLblPos val="nextTo"/>
        <c:crossAx val="171459328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5292591267000728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8017775947020711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1"/>
              <c:layout>
                <c:manualLayout>
                  <c:x val="1.8340210912425492E-3"/>
                  <c:y val="-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8340210912425492E-3"/>
                  <c:y val="-4.0241448692152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graphiques'!$G$39:$G$45</c:f>
              <c:strCache>
                <c:ptCount val="7"/>
                <c:pt idx="0">
                  <c:v>Herault</c:v>
                </c:pt>
                <c:pt idx="1">
                  <c:v>Paca</c:v>
                </c:pt>
                <c:pt idx="2">
                  <c:v>Alpes-Maritimes</c:v>
                </c:pt>
                <c:pt idx="3">
                  <c:v>Val-d'Oise</c:v>
                </c:pt>
                <c:pt idx="4">
                  <c:v>France métro.</c:v>
                </c:pt>
                <c:pt idx="5">
                  <c:v>Seine-et-Marne</c:v>
                </c:pt>
                <c:pt idx="6">
                  <c:v>Ille-et-Vilaine</c:v>
                </c:pt>
              </c:strCache>
            </c:strRef>
          </c:cat>
          <c:val>
            <c:numRef>
              <c:f>'données graphiques'!$H$39:$H$45</c:f>
              <c:numCache>
                <c:formatCode>#,##0.0</c:formatCode>
                <c:ptCount val="7"/>
                <c:pt idx="0">
                  <c:v>10.199999999999999</c:v>
                </c:pt>
                <c:pt idx="1">
                  <c:v>8.3000000000000007</c:v>
                </c:pt>
                <c:pt idx="2">
                  <c:v>8</c:v>
                </c:pt>
                <c:pt idx="3">
                  <c:v>7.3</c:v>
                </c:pt>
                <c:pt idx="4">
                  <c:v>7</c:v>
                </c:pt>
                <c:pt idx="5">
                  <c:v>6.1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191296"/>
        <c:axId val="171205760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graphiques'!$J$39:$J$45</c:f>
              <c:numCache>
                <c:formatCode>#,##0.0</c:formatCode>
                <c:ptCount val="7"/>
                <c:pt idx="0">
                  <c:v>-1.8000000000000007</c:v>
                </c:pt>
                <c:pt idx="1">
                  <c:v>-1.3999999999999986</c:v>
                </c:pt>
                <c:pt idx="2">
                  <c:v>-0.80000000000000071</c:v>
                </c:pt>
                <c:pt idx="3">
                  <c:v>-1.2999999999999998</c:v>
                </c:pt>
                <c:pt idx="4">
                  <c:v>-1.1999999999999993</c:v>
                </c:pt>
                <c:pt idx="5">
                  <c:v>-0.80000000000000071</c:v>
                </c:pt>
                <c:pt idx="6">
                  <c:v>-0.29999999999999982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207296"/>
        <c:axId val="171209088"/>
      </c:scatterChart>
      <c:catAx>
        <c:axId val="171191296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71205760"/>
        <c:crosses val="autoZero"/>
        <c:auto val="1"/>
        <c:lblAlgn val="ctr"/>
        <c:lblOffset val="100"/>
        <c:noMultiLvlLbl val="0"/>
      </c:catAx>
      <c:valAx>
        <c:axId val="17120576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71191296"/>
        <c:crosses val="autoZero"/>
        <c:crossBetween val="between"/>
      </c:valAx>
      <c:valAx>
        <c:axId val="171207296"/>
        <c:scaling>
          <c:orientation val="minMax"/>
        </c:scaling>
        <c:delete val="1"/>
        <c:axPos val="b"/>
        <c:majorTickMark val="out"/>
        <c:minorTickMark val="none"/>
        <c:tickLblPos val="nextTo"/>
        <c:crossAx val="171209088"/>
        <c:crosses val="autoZero"/>
        <c:crossBetween val="midCat"/>
      </c:valAx>
      <c:valAx>
        <c:axId val="171209088"/>
        <c:scaling>
          <c:orientation val="minMax"/>
          <c:max val="0"/>
          <c:min val="-1.8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171207296"/>
        <c:crosses val="max"/>
        <c:crossBetween val="midCat"/>
        <c:majorUnit val="0.2"/>
        <c:minorUnit val="1.0000000000000002E-2"/>
      </c:valAx>
    </c:plotArea>
    <c:legend>
      <c:legendPos val="t"/>
      <c:layout>
        <c:manualLayout>
          <c:xMode val="edge"/>
          <c:yMode val="edge"/>
          <c:x val="4.4497972829049735E-2"/>
          <c:y val="0.12340710932260228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trim'!$A$9:$B$51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dep06_trim!$U$67:$U$109</c:f>
              <c:numCache>
                <c:formatCode>#,##0.0</c:formatCode>
                <c:ptCount val="43"/>
                <c:pt idx="0">
                  <c:v>14.578840347526034</c:v>
                </c:pt>
                <c:pt idx="1">
                  <c:v>8.5770317817384765</c:v>
                </c:pt>
                <c:pt idx="2">
                  <c:v>5.6146768650925605</c:v>
                </c:pt>
                <c:pt idx="3">
                  <c:v>4.4278040045580225</c:v>
                </c:pt>
                <c:pt idx="4">
                  <c:v>4.9099220220489403</c:v>
                </c:pt>
                <c:pt idx="5">
                  <c:v>5.3070548236294313</c:v>
                </c:pt>
                <c:pt idx="6">
                  <c:v>6.5757019155077368</c:v>
                </c:pt>
                <c:pt idx="7">
                  <c:v>7.7578591842036859</c:v>
                </c:pt>
                <c:pt idx="8">
                  <c:v>8.6938691818741134</c:v>
                </c:pt>
                <c:pt idx="9">
                  <c:v>9.1005397770266718</c:v>
                </c:pt>
                <c:pt idx="10">
                  <c:v>10.257041559976376</c:v>
                </c:pt>
                <c:pt idx="11">
                  <c:v>11.669399170604677</c:v>
                </c:pt>
                <c:pt idx="12">
                  <c:v>12.285417845689484</c:v>
                </c:pt>
                <c:pt idx="13">
                  <c:v>13.182595829287468</c:v>
                </c:pt>
                <c:pt idx="14">
                  <c:v>11.241123665758558</c:v>
                </c:pt>
                <c:pt idx="15">
                  <c:v>9.5431384402798294</c:v>
                </c:pt>
                <c:pt idx="16">
                  <c:v>8.1943802763660969</c:v>
                </c:pt>
                <c:pt idx="17">
                  <c:v>7.1533622027943444</c:v>
                </c:pt>
                <c:pt idx="18">
                  <c:v>7.5397462662598391</c:v>
                </c:pt>
                <c:pt idx="19">
                  <c:v>8.0298013245033051</c:v>
                </c:pt>
                <c:pt idx="20">
                  <c:v>8.8470496894409898</c:v>
                </c:pt>
                <c:pt idx="21">
                  <c:v>9.8173777116931547</c:v>
                </c:pt>
                <c:pt idx="22">
                  <c:v>8.2095124318673829</c:v>
                </c:pt>
                <c:pt idx="23">
                  <c:v>7.4110563765736215</c:v>
                </c:pt>
                <c:pt idx="24">
                  <c:v>5.9417240272477745</c:v>
                </c:pt>
                <c:pt idx="25">
                  <c:v>2.8016942091376285</c:v>
                </c:pt>
                <c:pt idx="26">
                  <c:v>3.1844057271002146</c:v>
                </c:pt>
                <c:pt idx="27">
                  <c:v>2.6022557412691993</c:v>
                </c:pt>
                <c:pt idx="28">
                  <c:v>2.6224541323009554</c:v>
                </c:pt>
                <c:pt idx="29">
                  <c:v>3.7519840599777199</c:v>
                </c:pt>
                <c:pt idx="30">
                  <c:v>3.7214123311488656</c:v>
                </c:pt>
                <c:pt idx="31">
                  <c:v>3.6288987484272672</c:v>
                </c:pt>
                <c:pt idx="32">
                  <c:v>2.4012596772077233</c:v>
                </c:pt>
                <c:pt idx="33">
                  <c:v>1.4680033851962815</c:v>
                </c:pt>
                <c:pt idx="34">
                  <c:v>0.51577963315174724</c:v>
                </c:pt>
                <c:pt idx="35">
                  <c:v>-0.96491788612691476</c:v>
                </c:pt>
                <c:pt idx="36">
                  <c:v>-0.82329574577139075</c:v>
                </c:pt>
                <c:pt idx="37">
                  <c:v>-1.0233214640875121</c:v>
                </c:pt>
                <c:pt idx="38">
                  <c:v>-2.2160931336390854</c:v>
                </c:pt>
                <c:pt idx="39">
                  <c:v>-3.4197961027229273</c:v>
                </c:pt>
                <c:pt idx="40">
                  <c:v>-2.916760877289315</c:v>
                </c:pt>
                <c:pt idx="41">
                  <c:v>9.5514357943864638</c:v>
                </c:pt>
                <c:pt idx="42">
                  <c:v>9.5408330600196933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1258624"/>
        <c:axId val="171260160"/>
      </c:barChart>
      <c:catAx>
        <c:axId val="17125862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126016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1260160"/>
        <c:scaling>
          <c:orientation val="minMax"/>
          <c:max val="15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258624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trim'!$A$33:$B$51</c:f>
              <c:multiLvlStrCache>
                <c:ptCount val="1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dep06_trim!$V$91:$V$109</c:f>
              <c:numCache>
                <c:formatCode>#,##0.0</c:formatCode>
                <c:ptCount val="19"/>
                <c:pt idx="0">
                  <c:v>5.0425442879062699</c:v>
                </c:pt>
                <c:pt idx="1">
                  <c:v>1.6524991499490049</c:v>
                </c:pt>
                <c:pt idx="2">
                  <c:v>1.8907563025210017</c:v>
                </c:pt>
                <c:pt idx="3">
                  <c:v>1.3028663058729295</c:v>
                </c:pt>
                <c:pt idx="4">
                  <c:v>1.4009693911426702</c:v>
                </c:pt>
                <c:pt idx="5">
                  <c:v>2.4685576665774756</c:v>
                </c:pt>
                <c:pt idx="6">
                  <c:v>2.3279015630196298</c:v>
                </c:pt>
                <c:pt idx="7">
                  <c:v>1.8335311964120748</c:v>
                </c:pt>
                <c:pt idx="8">
                  <c:v>0.34049240440021666</c:v>
                </c:pt>
                <c:pt idx="9">
                  <c:v>-0.37866422928770627</c:v>
                </c:pt>
                <c:pt idx="10">
                  <c:v>-0.95547611309717562</c:v>
                </c:pt>
                <c:pt idx="11">
                  <c:v>-2.1373056994818618</c:v>
                </c:pt>
                <c:pt idx="12">
                  <c:v>-1.3769250848342462</c:v>
                </c:pt>
                <c:pt idx="13">
                  <c:v>-1.6711448980929244</c:v>
                </c:pt>
                <c:pt idx="14">
                  <c:v>-2.8809555059719161</c:v>
                </c:pt>
                <c:pt idx="15">
                  <c:v>-4.2885506287226978</c:v>
                </c:pt>
                <c:pt idx="16">
                  <c:v>-3.5466154965923313</c:v>
                </c:pt>
                <c:pt idx="17">
                  <c:v>12.323380431884811</c:v>
                </c:pt>
                <c:pt idx="18">
                  <c:v>11.041286573417119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trim'!$A$33:$B$51</c:f>
              <c:multiLvlStrCache>
                <c:ptCount val="1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dep06_trim!$W$91:$W$109</c:f>
              <c:numCache>
                <c:formatCode>#,##0.0</c:formatCode>
                <c:ptCount val="19"/>
                <c:pt idx="0">
                  <c:v>6.8827092912926213</c:v>
                </c:pt>
                <c:pt idx="1">
                  <c:v>4.0002837080644005</c:v>
                </c:pt>
                <c:pt idx="2">
                  <c:v>4.5259680933305235</c:v>
                </c:pt>
                <c:pt idx="3">
                  <c:v>3.9463680973115034</c:v>
                </c:pt>
                <c:pt idx="4">
                  <c:v>3.8787216607484298</c:v>
                </c:pt>
                <c:pt idx="5">
                  <c:v>5.0603559980904267</c:v>
                </c:pt>
                <c:pt idx="6">
                  <c:v>5.1301015262556371</c:v>
                </c:pt>
                <c:pt idx="7">
                  <c:v>5.4388297872340452</c:v>
                </c:pt>
                <c:pt idx="8">
                  <c:v>4.4701551406784112</c:v>
                </c:pt>
                <c:pt idx="9">
                  <c:v>3.3041220382992398</c:v>
                </c:pt>
                <c:pt idx="10">
                  <c:v>1.9634177539012532</c:v>
                </c:pt>
                <c:pt idx="11">
                  <c:v>0.17656703241266669</c:v>
                </c:pt>
                <c:pt idx="12">
                  <c:v>-0.28945381323937092</c:v>
                </c:pt>
                <c:pt idx="13">
                  <c:v>-0.40216161870050282</c:v>
                </c:pt>
                <c:pt idx="14">
                  <c:v>-1.5806309979301214</c:v>
                </c:pt>
                <c:pt idx="15">
                  <c:v>-2.5934785345587352</c:v>
                </c:pt>
                <c:pt idx="16">
                  <c:v>-2.3160419033194546</c:v>
                </c:pt>
                <c:pt idx="17">
                  <c:v>6.9274447949526863</c:v>
                </c:pt>
                <c:pt idx="18">
                  <c:v>8.1256771397616454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939136"/>
        <c:axId val="170940672"/>
      </c:barChart>
      <c:catAx>
        <c:axId val="1709391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094067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0940672"/>
        <c:scaling>
          <c:orientation val="minMax"/>
          <c:max val="14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093913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0.01226</cdr:x>
      <cdr:y>0.8435</cdr:y>
    </cdr:from>
    <cdr:to>
      <cdr:x>0.98627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2367" y="3020911"/>
          <a:ext cx="6546166" cy="5604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 : Insee, estimations d'emploi ; estimations trimestrielles </a:t>
          </a:r>
          <a:r>
            <a:rPr lang="fr-FR" sz="900" b="0" i="1" baseline="0" dirty="0" err="1">
              <a:effectLst/>
              <a:latin typeface="+mn-lt"/>
              <a:ea typeface="+mn-ea"/>
              <a:cs typeface="+mn-cs"/>
            </a:rPr>
            <a:t>Acoss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-Urssaf, </a:t>
          </a:r>
          <a:r>
            <a:rPr lang="fr-FR" sz="900" b="0" i="1" baseline="0" dirty="0" err="1">
              <a:effectLst/>
              <a:latin typeface="+mn-lt"/>
              <a:ea typeface="+mn-ea"/>
              <a:cs typeface="+mn-cs"/>
            </a:rPr>
            <a:t>Dares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, Insee</a:t>
          </a:r>
          <a:endParaRPr lang="fr-FR" sz="900" dirty="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0.02447</cdr:x>
      <cdr:y>0</cdr:y>
    </cdr:from>
    <cdr:to>
      <cdr:x>0.98344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83693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0.89985</cdr:x>
      <cdr:y>0.2701</cdr:y>
    </cdr:from>
    <cdr:to>
      <cdr:x>0.96076</cdr:x>
      <cdr:y>0.27206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 flipV="1">
          <a:off x="6754038" y="1288940"/>
          <a:ext cx="457172" cy="935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0.89266</cdr:x>
      <cdr:y>0.20685</cdr:y>
    </cdr:from>
    <cdr:to>
      <cdr:x>0.98107</cdr:x>
      <cdr:y>0.26557</cdr:y>
    </cdr:to>
    <cdr:sp macro="" textlink="">
      <cdr:nvSpPr>
        <cdr:cNvPr id="8" name="ZoneTexte 15"/>
        <cdr:cNvSpPr txBox="1"/>
      </cdr:nvSpPr>
      <cdr:spPr>
        <a:xfrm xmlns:a="http://schemas.openxmlformats.org/drawingml/2006/main">
          <a:off x="6700072" y="987109"/>
          <a:ext cx="663579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0.89825</cdr:x>
      <cdr:y>0.23793</cdr:y>
    </cdr:from>
    <cdr:to>
      <cdr:x>0.89895</cdr:x>
      <cdr:y>0.7689</cdr:y>
    </cdr:to>
    <cdr:cxnSp macro="">
      <cdr:nvCxnSpPr>
        <cdr:cNvPr id="7" name="Connecteur droit 6"/>
        <cdr:cNvCxnSpPr/>
      </cdr:nvCxnSpPr>
      <cdr:spPr>
        <a:xfrm xmlns:a="http://schemas.openxmlformats.org/drawingml/2006/main" flipH="1">
          <a:off x="6742026" y="1135408"/>
          <a:ext cx="5254" cy="253380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0.0359</cdr:x>
      <cdr:y>0</cdr:y>
    </cdr:from>
    <cdr:to>
      <cdr:x>0.99487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69433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0.90022</cdr:x>
      <cdr:y>0.28175</cdr:y>
    </cdr:from>
    <cdr:to>
      <cdr:x>0.90157</cdr:x>
      <cdr:y>0.77758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756763" y="1344524"/>
          <a:ext cx="10132" cy="2366113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0.89223</cdr:x>
      <cdr:y>0.33481</cdr:y>
    </cdr:from>
    <cdr:to>
      <cdr:x>0.95569</cdr:x>
      <cdr:y>0.33481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96845" y="1597729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0.88373</cdr:x>
      <cdr:y>0.27013</cdr:y>
    </cdr:from>
    <cdr:to>
      <cdr:x>0.98229</cdr:x>
      <cdr:y>0.32885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33027" y="1289067"/>
          <a:ext cx="739761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0.03427</cdr:x>
      <cdr:y>0</cdr:y>
    </cdr:from>
    <cdr:to>
      <cdr:x>0.99324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3588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trimestrielle de l'emploi salarié, dans les Alpes-Maritimes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0.08303</cdr:x>
      <cdr:y>0</cdr:y>
    </cdr:from>
    <cdr:to>
      <cdr:x>0.91614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71500" y="0"/>
          <a:ext cx="5734050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Alpes-Maritimes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T1 2020 et le T2 2020) </a:t>
          </a:r>
          <a:endParaRPr lang="fr-FR" sz="1400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0.01255</cdr:y>
    </cdr:from>
    <cdr:to>
      <cdr:x>0.96655</cdr:x>
      <cdr:y>0.16988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0800" y="50800"/>
          <a:ext cx="6430465" cy="6368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Evolution trimestrielle de l'emploi salarié dans les Alpes-Maritimes,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avec intérim réaffecté au secteur d'activité employeur</a:t>
          </a:r>
        </a:p>
        <a:p xmlns:a="http://schemas.openxmlformats.org/drawingml/2006/main">
          <a:pPr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		(en indice base 100 au 4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2010)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0.00992</cdr:x>
      <cdr:y>0.86141</cdr:y>
    </cdr:from>
    <cdr:to>
      <cdr:x>1</cdr:x>
      <cdr:y>0.98588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675" y="3487115"/>
          <a:ext cx="6654165" cy="5038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0.82674</cdr:y>
    </cdr:from>
    <cdr:to>
      <cdr:x>0</cdr:x>
      <cdr:y>0.82699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968688"/>
          <a:ext cx="9828119" cy="107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>
            <a:effectLst/>
          </a:endParaRPr>
        </a:p>
        <a:p xmlns:a="http://schemas.openxmlformats.org/drawingml/2006/main">
          <a:r>
            <a:rPr lang="fr-FR" sz="90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 recours aux CUI-CIE n'est plus autorisé, sauf pour les Drom et les  Conseils départementaux qui les financent entièrement.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>
              <a:effectLst/>
              <a:latin typeface="+mn-lt"/>
              <a:ea typeface="+mn-ea"/>
              <a:cs typeface="+mn-cs"/>
            </a:rPr>
            <a:t>xcepté quelques cas particuliers de reconduction de contrat pour terminer une formation, il n’y a plus de nouveaux bénéficiaires.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  <cdr:relSizeAnchor xmlns:cdr="http://schemas.openxmlformats.org/drawingml/2006/chartDrawing">
    <cdr:from>
      <cdr:x>0.96375</cdr:x>
      <cdr:y>0.46724</cdr:y>
    </cdr:from>
    <cdr:to>
      <cdr:x>0.97869</cdr:x>
      <cdr:y>0.56331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8466023" y="2442555"/>
          <a:ext cx="131241" cy="502216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0.05161</cdr:x>
      <cdr:y>0.84911</cdr:y>
    </cdr:from>
    <cdr:to>
      <cdr:x>0.93467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60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localisés (régional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0.12792</cdr:x>
      <cdr:y>0</cdr:y>
    </cdr:from>
    <cdr:to>
      <cdr:x>0.93122</cdr:x>
      <cdr:y>0.12072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85826" y="0"/>
          <a:ext cx="5562600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</a:t>
          </a:r>
        </a:p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au T2 2020</a:t>
          </a:r>
          <a:endParaRPr lang="fr-FR" sz="1100"/>
        </a:p>
      </cdr:txBody>
    </cdr:sp>
  </cdr:relSizeAnchor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Alpes-Maritimes, les critères retenus sont le nombre total d'emplois (salariés et non salariés) du département, ainsi que le poids du tertiaire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0.92936</cdr:x>
      <cdr:y>0.17033</cdr:y>
    </cdr:from>
    <cdr:to>
      <cdr:x>0.93063</cdr:x>
      <cdr:y>0.74318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75475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0.17831</cdr:y>
    </cdr:from>
    <cdr:to>
      <cdr:x>1</cdr:x>
      <cdr:y>0.23375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50900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0.54057</cdr:x>
      <cdr:y>0.17214</cdr:y>
    </cdr:from>
    <cdr:to>
      <cdr:x>0.89888</cdr:x>
      <cdr:y>0.32811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4057360" y="821445"/>
          <a:ext cx="2689367" cy="74429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112 700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T2 2020</a:t>
          </a:r>
        </a:p>
        <a:p xmlns:a="http://schemas.openxmlformats.org/drawingml/2006/main">
          <a:pPr algn="ctr"/>
          <a:endParaRPr lang="fr-FR" b="1" dirty="0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0.90012</cdr:x>
      <cdr:y>0.27586</cdr:y>
    </cdr:from>
    <cdr:to>
      <cdr:x>0.90223</cdr:x>
      <cdr:y>0.7702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756015" y="1316389"/>
          <a:ext cx="15837" cy="2359003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0.90299</cdr:x>
      <cdr:y>0.29715</cdr:y>
    </cdr:from>
    <cdr:to>
      <cdr:x>0.96645</cdr:x>
      <cdr:y>0.29715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777562" y="1417986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0.89201</cdr:x>
      <cdr:y>0.22197</cdr:y>
    </cdr:from>
    <cdr:to>
      <cdr:x>0.98422</cdr:x>
      <cdr:y>0.28069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95149" y="1059225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octobre 2020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octobre 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aca.direccte.gouv.fr/Les-indicateurs-cles-de-la-Direccte-Paca" TargetMode="External"/><Relationship Id="rId4" Type="http://schemas.openxmlformats.org/officeDocument/2006/relationships/hyperlink" Target="http://paca.direccte.gouv.fr/Les-publications-periodiques-912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848"/>
            <a:ext cx="914197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4928" y="435278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1201" y="6520993"/>
            <a:ext cx="541972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Edition octobre 2020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578449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pic>
        <p:nvPicPr>
          <p:cNvPr id="1031" name="Picture 7" descr="Résultat de recherche d'images pour &quot;conjonctur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383420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548116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©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3853646"/>
            <a:ext cx="2452743" cy="16351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19" y="3764971"/>
            <a:ext cx="2553926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2228" y="1304451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2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ème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trimestre 2020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dans les Alpes-Maritimes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7419" y="-108005"/>
            <a:ext cx="88765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Forte croissance du nombre de demandeurs d’emploi qui devrait se consolider au 3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ème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8913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602795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6700" y="-1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hommes plus impactés que les femmes par la hausse de la demande d’emploi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7639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15030" y="-617"/>
            <a:ext cx="8911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jeunes plus durement touchés par la croissance du nombre d’inscrits 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36982"/>
            <a:ext cx="8827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L’augmentation de la demande d’emploi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resterait plus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franche chez les inscrits depuis moins d’un an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471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585131" y="6492875"/>
            <a:ext cx="621091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Direccte</a:t>
            </a:r>
            <a:r>
              <a:rPr lang="fr-FR" sz="2000" dirty="0"/>
              <a:t> Paca 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http://paca.direccte.gouv.fr/Les-publications-periodiques-9124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/>
              <a:t>Direccte</a:t>
            </a:r>
            <a:r>
              <a:rPr lang="fr-FR" sz="2000" dirty="0"/>
              <a:t> </a:t>
            </a:r>
            <a:r>
              <a:rPr lang="fr-FR" sz="2000" dirty="0" smtClean="0"/>
              <a:t>Provence-Alpes-Côte d’Azur : 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 smtClean="0">
                <a:hlinkClick r:id="rId5"/>
              </a:rPr>
              <a:t>http</a:t>
            </a:r>
            <a:r>
              <a:rPr lang="fr-FR" sz="2000" dirty="0">
                <a:hlinkClick r:id="rId5"/>
              </a:rPr>
              <a:t>://paca.direccte.gouv.fr/Les-indicateurs-cles-de-la-Direccte-Paca</a:t>
            </a:r>
            <a:endParaRPr lang="fr-FR" sz="2000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6822" y="130628"/>
            <a:ext cx="892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Les destructions d’emploi s’accélèrent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971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92" y="6568767"/>
            <a:ext cx="540462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Edition octobre 2020</a:t>
            </a:r>
            <a:endParaRPr lang="fr-FR" dirty="0"/>
          </a:p>
        </p:txBody>
      </p:sp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730953"/>
              </p:ext>
            </p:extLst>
          </p:nvPr>
        </p:nvGraphicFramePr>
        <p:xfrm>
          <a:off x="213645" y="1120580"/>
          <a:ext cx="8827805" cy="4952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8293532" y="3121223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-1,4 %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293533" y="3630621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-0,8 %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293534" y="4408508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-2,7 %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365437" y="2536448"/>
            <a:ext cx="74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T2 2020 :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38519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 repli s’explique par une forte diminution de l’emploi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08172" y="6555759"/>
            <a:ext cx="52387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07847" y="2967335"/>
            <a:ext cx="14361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-11 740 emplois hors intérim</a:t>
            </a: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+920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808365" y="2536601"/>
            <a:ext cx="133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T2 2020 :</a:t>
            </a:r>
            <a:endParaRPr lang="fr-FR" b="1" dirty="0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773088"/>
              </p:ext>
            </p:extLst>
          </p:nvPr>
        </p:nvGraphicFramePr>
        <p:xfrm>
          <a:off x="213645" y="1120580"/>
          <a:ext cx="8024767" cy="4909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625" y="6492875"/>
            <a:ext cx="518160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13645" y="300129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L’intérim ne progresse que dans le construction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136037"/>
              </p:ext>
            </p:extLst>
          </p:nvPr>
        </p:nvGraphicFramePr>
        <p:xfrm>
          <a:off x="293914" y="1077686"/>
          <a:ext cx="8531908" cy="49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38360" y="6568767"/>
            <a:ext cx="537837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5" y="259663"/>
            <a:ext cx="909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Baisse très marquée dans le tertiaire marchand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663322"/>
              </p:ext>
            </p:extLst>
          </p:nvPr>
        </p:nvGraphicFramePr>
        <p:xfrm>
          <a:off x="284672" y="1120580"/>
          <a:ext cx="8454726" cy="4986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85977" y="6511309"/>
            <a:ext cx="54482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57081" y="199884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Baisse très marquée dans le tertiaire marchand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38" y="1690778"/>
            <a:ext cx="8532018" cy="347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045" y="0"/>
            <a:ext cx="9141969" cy="6858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-45096" y="128238"/>
            <a:ext cx="872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contrats aidés toujours orienté à la baisse</a:t>
            </a:r>
            <a:endParaRPr lang="fr-FR" sz="2800" b="1" dirty="0" smtClean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84248" y="777602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7" name="Groupe 16"/>
          <p:cNvGrpSpPr>
            <a:grpSpLocks/>
          </p:cNvGrpSpPr>
          <p:nvPr/>
        </p:nvGrpSpPr>
        <p:grpSpPr bwMode="auto">
          <a:xfrm>
            <a:off x="0" y="815196"/>
            <a:ext cx="8784494" cy="5227607"/>
            <a:chOff x="202694" y="-727484"/>
            <a:chExt cx="9458325" cy="6042212"/>
          </a:xfrm>
        </p:grpSpPr>
        <p:graphicFrame>
          <p:nvGraphicFramePr>
            <p:cNvPr id="18" name="Graphique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58864023"/>
                </p:ext>
              </p:extLst>
            </p:nvPr>
          </p:nvGraphicFramePr>
          <p:xfrm>
            <a:off x="202694" y="-727484"/>
            <a:ext cx="9458325" cy="6042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9" name="ZoneTexte 16"/>
            <p:cNvSpPr txBox="1"/>
            <p:nvPr/>
          </p:nvSpPr>
          <p:spPr>
            <a:xfrm>
              <a:off x="8975219" y="1791251"/>
              <a:ext cx="685800" cy="24363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/>
                <a:t>1 300</a:t>
              </a:r>
            </a:p>
          </p:txBody>
        </p:sp>
      </p:grpSp>
      <p:sp>
        <p:nvSpPr>
          <p:cNvPr id="20" name="ZoneTexte 1"/>
          <p:cNvSpPr txBox="1"/>
          <p:nvPr/>
        </p:nvSpPr>
        <p:spPr>
          <a:xfrm>
            <a:off x="-45096" y="5034226"/>
            <a:ext cx="9433544" cy="11123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b="0" dirty="0">
                <a:effectLst/>
                <a:latin typeface="+mn-lt"/>
                <a:ea typeface="+mn-ea"/>
                <a:cs typeface="+mn-cs"/>
              </a:rPr>
              <a:t>* A</a:t>
            </a:r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 partir de janvier 2018, les CUI-CAE sont transformés en Parcours emploi compétences (PEC). Il n'y a ainsi plus d'embauches en CUI-CAE.</a:t>
            </a:r>
            <a:endParaRPr lang="fr-FR" sz="900" dirty="0">
              <a:effectLst/>
            </a:endParaRPr>
          </a:p>
          <a:p>
            <a:r>
              <a:rPr lang="fr-FR" sz="900" dirty="0">
                <a:effectLst/>
                <a:latin typeface="+mn-lt"/>
                <a:ea typeface="+mn-ea"/>
                <a:cs typeface="+mn-cs"/>
              </a:rPr>
              <a:t>** Depuis janvier 2018, l</a:t>
            </a:r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e recours aux CUI-CIE n'est plus autorisé, sauf pour les </a:t>
            </a:r>
            <a:r>
              <a:rPr lang="fr-FR" sz="900" b="0" i="0" baseline="0" dirty="0" err="1">
                <a:effectLst/>
                <a:latin typeface="+mn-lt"/>
                <a:ea typeface="+mn-ea"/>
                <a:cs typeface="+mn-cs"/>
              </a:rPr>
              <a:t>Drom</a:t>
            </a:r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 et les  Conseils départementaux qui les financent entièrement.</a:t>
            </a:r>
            <a:endParaRPr lang="fr-FR" sz="900" dirty="0">
              <a:effectLst/>
            </a:endParaRPr>
          </a:p>
          <a:p>
            <a:pPr rtl="0" eaLnBrk="1" fontAlgn="auto" latinLnBrk="0" hangingPunct="1"/>
            <a:r>
              <a:rPr lang="fr-FR" sz="900" dirty="0">
                <a:effectLst/>
                <a:latin typeface="+mn-lt"/>
                <a:ea typeface="+mn-ea"/>
                <a:cs typeface="+mn-cs"/>
              </a:rPr>
              <a:t>*** Marchands et non marchands . Les Emplois  d'avenir ont débuté en novembre 2012. A compter de janvier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2018, l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e dispositif est mis en 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extinction. E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xcepté quelques cas particuliers de reconduction de contrat pour terminer une formation, il n’y a plus de nouveaux bénéficiaires.</a:t>
            </a:r>
            <a:endParaRPr lang="fr-FR" sz="900" dirty="0">
              <a:effectLst/>
            </a:endParaRPr>
          </a:p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****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 err="1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900" i="1" dirty="0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75892"/>
            <a:ext cx="9141969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59112" y="73257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90725" y="6568767"/>
            <a:ext cx="534352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27221" y="59717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Nouvelle baisse de façade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du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taux de chômage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678381" y="4448066"/>
            <a:ext cx="152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7,0 % (-0,6 pt)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798302" y="3954714"/>
            <a:ext cx="1406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8,0 % (-0,1 pt)</a:t>
            </a:r>
            <a:endParaRPr lang="fr-FR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98302" y="3523908"/>
            <a:ext cx="14063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8,3 % (-0,5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434799"/>
              </p:ext>
            </p:extLst>
          </p:nvPr>
        </p:nvGraphicFramePr>
        <p:xfrm>
          <a:off x="159112" y="881743"/>
          <a:ext cx="8222888" cy="5159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7419" y="-108005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taux de chômage qui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reste supérieur à </a:t>
            </a:r>
            <a:r>
              <a:rPr lang="fr-FR" sz="2800" b="1" smtClean="0">
                <a:solidFill>
                  <a:schemeClr val="accent1">
                    <a:lumMod val="75000"/>
                  </a:schemeClr>
                </a:solidFill>
              </a:rPr>
              <a:t>la plupart des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46102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771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2ff91c20-40e6-4ab5-a5ac-9b5646c665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5767</TotalTime>
  <Words>1515</Words>
  <Application>Microsoft Office PowerPoint</Application>
  <PresentationFormat>Affichage à l'écran (4:3)</PresentationFormat>
  <Paragraphs>255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SAUVIAC Mathieu (DR-PACA)</cp:lastModifiedBy>
  <cp:revision>565</cp:revision>
  <cp:lastPrinted>2018-10-09T12:30:48Z</cp:lastPrinted>
  <dcterms:created xsi:type="dcterms:W3CDTF">2018-05-30T13:27:07Z</dcterms:created>
  <dcterms:modified xsi:type="dcterms:W3CDTF">2020-10-08T14:06:58Z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