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drawings/drawing4.xml" ContentType="application/vnd.openxmlformats-officedocument.drawingml.chartshape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Override PartName="/ppt/theme/themeOverride1.xml" ContentType="application/vnd.openxmlformats-officedocument.themeOverride+xml"/>
  <Override PartName="/ppt/drawings/drawing5.xml" ContentType="application/vnd.openxmlformats-officedocument.drawingml.chartshapes+xml"/>
  <Override PartName="/ppt/notesSlides/notesSlide8.xml" ContentType="application/vnd.openxmlformats-officedocument.presentationml.notesSlide+xml"/>
  <Override PartName="/ppt/charts/chart6.xml" ContentType="application/vnd.openxmlformats-officedocument.drawingml.chart+xml"/>
  <Override PartName="/ppt/theme/themeOverride2.xml" ContentType="application/vnd.openxmlformats-officedocument.themeOverride+xml"/>
  <Override PartName="/ppt/drawings/drawing6.xml" ContentType="application/vnd.openxmlformats-officedocument.drawingml.chartshapes+xml"/>
  <Override PartName="/ppt/notesSlides/notesSlide9.xml" ContentType="application/vnd.openxmlformats-officedocument.presentationml.notesSlide+xml"/>
  <Override PartName="/ppt/charts/chart7.xml" ContentType="application/vnd.openxmlformats-officedocument.drawingml.chart+xml"/>
  <Override PartName="/ppt/notesSlides/notesSlide10.xml" ContentType="application/vnd.openxmlformats-officedocument.presentationml.notesSlide+xml"/>
  <Override PartName="/ppt/charts/chart8.xml" ContentType="application/vnd.openxmlformats-officedocument.drawingml.chart+xml"/>
  <Override PartName="/ppt/drawings/drawing7.xml" ContentType="application/vnd.openxmlformats-officedocument.drawingml.chartshapes+xml"/>
  <Override PartName="/ppt/notesSlides/notesSlide11.xml" ContentType="application/vnd.openxmlformats-officedocument.presentationml.notesSlide+xml"/>
  <Override PartName="/ppt/charts/chart9.xml" ContentType="application/vnd.openxmlformats-officedocument.drawingml.chart+xml"/>
  <Override PartName="/ppt/drawings/drawing8.xml" ContentType="application/vnd.openxmlformats-officedocument.drawingml.chartshapes+xml"/>
  <Override PartName="/ppt/notesSlides/notesSlide12.xml" ContentType="application/vnd.openxmlformats-officedocument.presentationml.notesSlide+xml"/>
  <Override PartName="/ppt/charts/chart10.xml" ContentType="application/vnd.openxmlformats-officedocument.drawingml.chart+xml"/>
  <Override PartName="/ppt/drawings/drawing9.xml" ContentType="application/vnd.openxmlformats-officedocument.drawingml.chartshapes+xml"/>
  <Override PartName="/ppt/notesSlides/notesSlide13.xml" ContentType="application/vnd.openxmlformats-officedocument.presentationml.notesSlide+xml"/>
  <Override PartName="/ppt/charts/chart11.xml" ContentType="application/vnd.openxmlformats-officedocument.drawingml.chart+xml"/>
  <Override PartName="/ppt/drawings/drawing10.xml" ContentType="application/vnd.openxmlformats-officedocument.drawingml.chartshapes+xml"/>
  <Override PartName="/ppt/notesSlides/notesSlide14.xml" ContentType="application/vnd.openxmlformats-officedocument.presentationml.notesSlide+xml"/>
  <Override PartName="/ppt/charts/chart12.xml" ContentType="application/vnd.openxmlformats-officedocument.drawingml.chart+xml"/>
  <Override PartName="/ppt/drawings/drawing11.xml" ContentType="application/vnd.openxmlformats-officedocument.drawingml.chartshapes+xml"/>
  <Override PartName="/ppt/notesSlides/notesSlide15.xml" ContentType="application/vnd.openxmlformats-officedocument.presentationml.notesSlide+xml"/>
  <Override PartName="/ppt/charts/chart13.xml" ContentType="application/vnd.openxmlformats-officedocument.drawingml.chart+xml"/>
  <Override PartName="/ppt/drawings/drawing12.xml" ContentType="application/vnd.openxmlformats-officedocument.drawingml.chartshape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14.xml" ContentType="application/vnd.openxmlformats-officedocument.drawingml.chart+xml"/>
  <Override PartName="/ppt/drawings/drawing13.xml" ContentType="application/vnd.openxmlformats-officedocument.drawingml.chartshapes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</p:sldMasterIdLst>
  <p:notesMasterIdLst>
    <p:notesMasterId r:id="rId24"/>
  </p:notesMasterIdLst>
  <p:sldIdLst>
    <p:sldId id="300" r:id="rId6"/>
    <p:sldId id="299" r:id="rId7"/>
    <p:sldId id="264" r:id="rId8"/>
    <p:sldId id="292" r:id="rId9"/>
    <p:sldId id="290" r:id="rId10"/>
    <p:sldId id="293" r:id="rId11"/>
    <p:sldId id="261" r:id="rId12"/>
    <p:sldId id="314" r:id="rId13"/>
    <p:sldId id="312" r:id="rId14"/>
    <p:sldId id="305" r:id="rId15"/>
    <p:sldId id="302" r:id="rId16"/>
    <p:sldId id="306" r:id="rId17"/>
    <p:sldId id="307" r:id="rId18"/>
    <p:sldId id="308" r:id="rId19"/>
    <p:sldId id="309" r:id="rId20"/>
    <p:sldId id="311" r:id="rId21"/>
    <p:sldId id="313" r:id="rId22"/>
    <p:sldId id="310" r:id="rId23"/>
  </p:sldIdLst>
  <p:sldSz cx="9144000" cy="6858000" type="screen4x3"/>
  <p:notesSz cx="6797675" cy="9926638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60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603" autoAdjust="0"/>
    <p:restoredTop sz="94306" autoAdjust="0"/>
  </p:normalViewPr>
  <p:slideViewPr>
    <p:cSldViewPr snapToGrid="0" snapToObjects="1">
      <p:cViewPr varScale="1">
        <p:scale>
          <a:sx n="74" d="100"/>
          <a:sy n="74" d="100"/>
        </p:scale>
        <p:origin x="-13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polaris.social.gouv.fr\DREETS-PACA$\Users\Cab-SESE\10%20-%20Tableau%20de%20bord%20conjoncturel\01%20-%20Indicateurs\Emploi%20salari&#233;%20total%20yc%20int&#233;rim.xlsx" TargetMode="Externa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oleObject" Target="file:///\\polaris.social.gouv.fr\DREETS-PACA$\Users\Cab-SESE\10%20-%20Notes%20de%20conjoncture\01%20-%20Notes\2022\2022-T2\01%20-%20Fichiers%20de%20travail\DEFM-Ch&#244;mage\2022_T2_Demandeurs%20d'emploi_ABC_note.xlsx" TargetMode="Externa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0.xml"/><Relationship Id="rId1" Type="http://schemas.openxmlformats.org/officeDocument/2006/relationships/oleObject" Target="file:///\\polaris.social.gouv.fr\DREETS-PACA$\Users\Cab-SESE\10%20-%20Notes%20de%20conjoncture\01%20-%20Notes\2022\2022-T2\01%20-%20Fichiers%20de%20travail\DEFM-Ch&#244;mage\2022_T2_Demandeurs%20d'emploi_ABC_note.xlsx" TargetMode="Externa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1.xml"/><Relationship Id="rId1" Type="http://schemas.openxmlformats.org/officeDocument/2006/relationships/oleObject" Target="file:///\\polaris.social.gouv.fr\DREETS-PACA$\Users\Cab-SESE\10%20-%20Notes%20de%20conjoncture\01%20-%20Notes\2022\2022-T2\01%20-%20Fichiers%20de%20travail\DEFM-Ch&#244;mage\2022_T2_Demandeurs%20d'emploi_ABC_note.xlsx" TargetMode="Externa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2.xml"/><Relationship Id="rId1" Type="http://schemas.openxmlformats.org/officeDocument/2006/relationships/oleObject" Target="file:///\\polaris.social.gouv.fr\DREETS-PACA$\Users\Cab-SESE\10%20-%20Notes%20de%20conjoncture\01%20-%20Notes\2022\2022-T2\01%20-%20Fichiers%20de%20travail\DEFM-Ch&#244;mage\2022_T2_Demandeurs%20d'emploi_ABC_note.xlsx" TargetMode="Externa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3.xml"/><Relationship Id="rId1" Type="http://schemas.openxmlformats.org/officeDocument/2006/relationships/oleObject" Target="file:///\\polaris.social.gouv.fr\DREETS-PACA$\Users\Cab-SESE\10%20-%20Notes%20de%20conjoncture\01%20-%20Notes\2022\2022-T2\01%20-%20Fichiers%20de%20travail\Prestations%20sociales\2022-T2%20-%20Prestations%20sociales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\\polaris.social.gouv.fr\DREETS-PACA$\Users\Cab-SESE\10%20-%20Tableau%20de%20bord%20conjoncturel\01%20-%20Indicateurs\Emploi%20salari&#233;%20total%20yc%20int&#233;rim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\\polaris.social.gouv.fr\DREETS-PACA$\Users\Cab-SESE\10%20-%20Tableau%20de%20bord%20conjoncturel\01%20-%20Indicateurs\Emploi%20salari&#233;%20total%20yc%20int&#233;rim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file:///\\polaris.social.gouv.fr\DREETS-PACA$\Users\Cab-SESE\10%20-%20Tableau%20de%20bord%20conjoncturel\01%20-%20Indicateurs\Emploi%20salari&#233;%20total%20yc%20int&#233;rim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5.xml"/><Relationship Id="rId2" Type="http://schemas.openxmlformats.org/officeDocument/2006/relationships/oleObject" Target="file:///\\polaris.social.gouv.fr\DREETS-PACA$\Users\Cab-SESE\10%20-%20Notes%20de%20conjoncture\01%20-%20Notes\2022\2022-T2\01%20-%20Fichiers%20de%20travail\Politiques%20emploi\2022_T2_Politiques%20de%20l'emploi_note.xls" TargetMode="External"/><Relationship Id="rId1" Type="http://schemas.openxmlformats.org/officeDocument/2006/relationships/themeOverride" Target="../theme/themeOverride1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6.xml"/><Relationship Id="rId2" Type="http://schemas.openxmlformats.org/officeDocument/2006/relationships/oleObject" Target="file:///\\polaris.social.gouv.fr\DREETS-PACA$\Users\Cab-SESE\10%20-%20Notes%20de%20conjoncture\01%20-%20Notes\2022\2022-T2\01%20-%20Fichiers%20de%20travail\Politiques%20emploi\2022_T2_Politiques%20de%20l'emploi_note.xls" TargetMode="External"/><Relationship Id="rId1" Type="http://schemas.openxmlformats.org/officeDocument/2006/relationships/themeOverride" Target="../theme/themeOverride2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\\polaris.social.gouv.fr\DREETS-PACA$\Users\Cab-SESE\10%20-%20Notes%20de%20conjoncture\01%20-%20Notes\2022\2022-T2\01%20-%20Fichiers%20de%20travail\Activit&#233;%20partielle\Figures%20AP%20pour%20diapos%20d&#233;partementaux%20note%20de%20conj%204T2021.xlsx" TargetMode="Externa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oleObject" Target="file:///\\polaris.social.gouv.fr\DREETS-PACA$\Users\Cab-SESE\10%20-%20Tableau%20de%20bord%20conjoncturel\01%20-%20Indicateurs\Taux%20de%20ch&#244;mage.xlsx" TargetMode="Externa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oleObject" Target="file:///\\polaris.social.gouv.fr\DREETS-PACA$\Users\Cab-SESE\10%20-%20Notes%20de%20conjoncture\01%20-%20Notes\2022\2022-T2\01%20-%20Fichiers%20de%20travail\DEFM-Ch&#244;mage\Tx%20ch&#244;mage%20-%20d&#233;p%20comparables\T201_&#233;clairages_d&#233;p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400" b="1" i="0" u="none" strike="noStrike" baseline="0">
                <a:solidFill>
                  <a:srgbClr val="000000"/>
                </a:solidFill>
                <a:latin typeface="Calibri"/>
              </a:rPr>
              <a:t>Evolution de l'emploi salarié dans les Alpes-Maritimes </a:t>
            </a:r>
          </a:p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100" b="0" i="1" u="none" strike="noStrike" baseline="0">
                <a:solidFill>
                  <a:srgbClr val="000000"/>
                </a:solidFill>
                <a:latin typeface="Calibri"/>
              </a:rPr>
              <a:t>(en indice base 100 au 1</a:t>
            </a:r>
            <a:r>
              <a:rPr lang="fr-FR" sz="1100" b="0" i="1" u="none" strike="noStrike" baseline="30000">
                <a:solidFill>
                  <a:srgbClr val="000000"/>
                </a:solidFill>
                <a:latin typeface="Calibri"/>
              </a:rPr>
              <a:t>er</a:t>
            </a:r>
            <a:r>
              <a:rPr lang="fr-FR" sz="1100" b="0" i="1" u="none" strike="noStrike" baseline="0">
                <a:solidFill>
                  <a:srgbClr val="000000"/>
                </a:solidFill>
                <a:latin typeface="Calibri"/>
              </a:rPr>
              <a:t> trimestre 2012)</a:t>
            </a:r>
          </a:p>
        </c:rich>
      </c:tx>
      <c:layout>
        <c:manualLayout>
          <c:xMode val="edge"/>
          <c:yMode val="edge"/>
          <c:x val="0.17639262709100195"/>
          <c:y val="2.0710615960239011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8.1896608162074974E-2"/>
          <c:y val="0.20316775562629139"/>
          <c:w val="0.83764367816092966"/>
          <c:h val="0.53810800245713974"/>
        </c:manualLayout>
      </c:layout>
      <c:lineChart>
        <c:grouping val="standard"/>
        <c:varyColors val="0"/>
        <c:ser>
          <c:idx val="0"/>
          <c:order val="0"/>
          <c:tx>
            <c:v>Provence-Alpes-Côte d'Azur</c:v>
          </c:tx>
          <c:spPr>
            <a:ln w="28575">
              <a:solidFill>
                <a:srgbClr val="FF0000"/>
              </a:solidFill>
              <a:prstDash val="solid"/>
            </a:ln>
          </c:spPr>
          <c:marker>
            <c:symbol val="none"/>
          </c:marker>
          <c:cat>
            <c:multiLvlStrRef>
              <c:f>'Données graph 1 et 2'!$A$10:$B$56</c:f>
              <c:multiLvlStrCache>
                <c:ptCount val="47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</c:lvl>
                <c:lvl>
                  <c:pt idx="0">
                    <c:v>2012</c:v>
                  </c:pt>
                  <c:pt idx="4">
                    <c:v>2013</c:v>
                  </c:pt>
                  <c:pt idx="8">
                    <c:v>2014</c:v>
                  </c:pt>
                  <c:pt idx="12">
                    <c:v>2015</c:v>
                  </c:pt>
                  <c:pt idx="16">
                    <c:v>2016</c:v>
                  </c:pt>
                  <c:pt idx="20">
                    <c:v>2017</c:v>
                  </c:pt>
                  <c:pt idx="24">
                    <c:v>2018</c:v>
                  </c:pt>
                  <c:pt idx="28">
                    <c:v>2019</c:v>
                  </c:pt>
                  <c:pt idx="32">
                    <c:v>2020</c:v>
                  </c:pt>
                  <c:pt idx="36">
                    <c:v>2021</c:v>
                  </c:pt>
                  <c:pt idx="40">
                    <c:v>2022</c:v>
                  </c:pt>
                  <c:pt idx="44">
                    <c:v>2023</c:v>
                  </c:pt>
                </c:lvl>
              </c:multiLvlStrCache>
            </c:multiLvlStrRef>
          </c:cat>
          <c:val>
            <c:numRef>
              <c:f>'Données graph 1 et 2'!$E$10:$E$51</c:f>
              <c:numCache>
                <c:formatCode>#,##0.0</c:formatCode>
                <c:ptCount val="42"/>
                <c:pt idx="0">
                  <c:v>100</c:v>
                </c:pt>
                <c:pt idx="1">
                  <c:v>99.860145260888686</c:v>
                </c:pt>
                <c:pt idx="2">
                  <c:v>99.733330199333579</c:v>
                </c:pt>
                <c:pt idx="3">
                  <c:v>99.750231412303407</c:v>
                </c:pt>
                <c:pt idx="4">
                  <c:v>99.724040128628303</c:v>
                </c:pt>
                <c:pt idx="5">
                  <c:v>99.81514997867761</c:v>
                </c:pt>
                <c:pt idx="6">
                  <c:v>100.00755517798321</c:v>
                </c:pt>
                <c:pt idx="7">
                  <c:v>100.3196120108302</c:v>
                </c:pt>
                <c:pt idx="8">
                  <c:v>100.47245046321636</c:v>
                </c:pt>
                <c:pt idx="9">
                  <c:v>100.36572657866843</c:v>
                </c:pt>
                <c:pt idx="10">
                  <c:v>100.41570268192028</c:v>
                </c:pt>
                <c:pt idx="11">
                  <c:v>100.57906241920156</c:v>
                </c:pt>
                <c:pt idx="12">
                  <c:v>100.54374895766527</c:v>
                </c:pt>
                <c:pt idx="13">
                  <c:v>100.92570517792723</c:v>
                </c:pt>
                <c:pt idx="14">
                  <c:v>100.82228318597939</c:v>
                </c:pt>
                <c:pt idx="15">
                  <c:v>101.26305786594764</c:v>
                </c:pt>
                <c:pt idx="16">
                  <c:v>101.64898755018596</c:v>
                </c:pt>
                <c:pt idx="17">
                  <c:v>102.07207751724539</c:v>
                </c:pt>
                <c:pt idx="18">
                  <c:v>102.22637104094683</c:v>
                </c:pt>
                <c:pt idx="19">
                  <c:v>102.32861778298621</c:v>
                </c:pt>
                <c:pt idx="20">
                  <c:v>102.76804932020187</c:v>
                </c:pt>
                <c:pt idx="21">
                  <c:v>103.20742489313621</c:v>
                </c:pt>
                <c:pt idx="22">
                  <c:v>103.34856681071874</c:v>
                </c:pt>
                <c:pt idx="23">
                  <c:v>103.67187246411851</c:v>
                </c:pt>
                <c:pt idx="24">
                  <c:v>104.16536549712512</c:v>
                </c:pt>
                <c:pt idx="25">
                  <c:v>104.19480270911893</c:v>
                </c:pt>
                <c:pt idx="26">
                  <c:v>104.21813981444484</c:v>
                </c:pt>
                <c:pt idx="27">
                  <c:v>104.46326336678877</c:v>
                </c:pt>
                <c:pt idx="28">
                  <c:v>104.90325454681803</c:v>
                </c:pt>
                <c:pt idx="29">
                  <c:v>105.38717768771259</c:v>
                </c:pt>
                <c:pt idx="30">
                  <c:v>105.92874403840493</c:v>
                </c:pt>
                <c:pt idx="31">
                  <c:v>106.26592883358126</c:v>
                </c:pt>
                <c:pt idx="32">
                  <c:v>103.93261005096109</c:v>
                </c:pt>
                <c:pt idx="33">
                  <c:v>102.98412741052149</c:v>
                </c:pt>
                <c:pt idx="34">
                  <c:v>105.36484793945114</c:v>
                </c:pt>
                <c:pt idx="35">
                  <c:v>105.75088955225218</c:v>
                </c:pt>
                <c:pt idx="36">
                  <c:v>106.40835792963499</c:v>
                </c:pt>
                <c:pt idx="37">
                  <c:v>108.19065239801348</c:v>
                </c:pt>
                <c:pt idx="38">
                  <c:v>109.12581553949008</c:v>
                </c:pt>
                <c:pt idx="39">
                  <c:v>110.27112455746244</c:v>
                </c:pt>
                <c:pt idx="40">
                  <c:v>110.62974367239853</c:v>
                </c:pt>
                <c:pt idx="41">
                  <c:v>111.27243747950308</c:v>
                </c:pt>
              </c:numCache>
            </c:numRef>
          </c:val>
          <c:smooth val="0"/>
        </c:ser>
        <c:ser>
          <c:idx val="1"/>
          <c:order val="1"/>
          <c:tx>
            <c:v>France métropolitaine</c:v>
          </c:tx>
          <c:spPr>
            <a:ln w="28575">
              <a:solidFill>
                <a:srgbClr val="0000FF"/>
              </a:solidFill>
              <a:prstDash val="solid"/>
            </a:ln>
          </c:spPr>
          <c:marker>
            <c:symbol val="none"/>
          </c:marker>
          <c:cat>
            <c:multiLvlStrRef>
              <c:f>'Données graph 1 et 2'!$A$10:$B$56</c:f>
              <c:multiLvlStrCache>
                <c:ptCount val="47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</c:lvl>
                <c:lvl>
                  <c:pt idx="0">
                    <c:v>2012</c:v>
                  </c:pt>
                  <c:pt idx="4">
                    <c:v>2013</c:v>
                  </c:pt>
                  <c:pt idx="8">
                    <c:v>2014</c:v>
                  </c:pt>
                  <c:pt idx="12">
                    <c:v>2015</c:v>
                  </c:pt>
                  <c:pt idx="16">
                    <c:v>2016</c:v>
                  </c:pt>
                  <c:pt idx="20">
                    <c:v>2017</c:v>
                  </c:pt>
                  <c:pt idx="24">
                    <c:v>2018</c:v>
                  </c:pt>
                  <c:pt idx="28">
                    <c:v>2019</c:v>
                  </c:pt>
                  <c:pt idx="32">
                    <c:v>2020</c:v>
                  </c:pt>
                  <c:pt idx="36">
                    <c:v>2021</c:v>
                  </c:pt>
                  <c:pt idx="40">
                    <c:v>2022</c:v>
                  </c:pt>
                  <c:pt idx="44">
                    <c:v>2023</c:v>
                  </c:pt>
                </c:lvl>
              </c:multiLvlStrCache>
            </c:multiLvlStrRef>
          </c:cat>
          <c:val>
            <c:numRef>
              <c:f>'Données graph 1 et 2'!$C$10:$C$51</c:f>
              <c:numCache>
                <c:formatCode>#,##0.0</c:formatCode>
                <c:ptCount val="42"/>
                <c:pt idx="0">
                  <c:v>100</c:v>
                </c:pt>
                <c:pt idx="1">
                  <c:v>99.951521087614566</c:v>
                </c:pt>
                <c:pt idx="2">
                  <c:v>99.824479050682712</c:v>
                </c:pt>
                <c:pt idx="3">
                  <c:v>99.72141462080566</c:v>
                </c:pt>
                <c:pt idx="4">
                  <c:v>99.704103967381272</c:v>
                </c:pt>
                <c:pt idx="5">
                  <c:v>99.593281048223886</c:v>
                </c:pt>
                <c:pt idx="6">
                  <c:v>99.761465080315233</c:v>
                </c:pt>
                <c:pt idx="7">
                  <c:v>100.03883056570224</c:v>
                </c:pt>
                <c:pt idx="8">
                  <c:v>100.06075032323697</c:v>
                </c:pt>
                <c:pt idx="9">
                  <c:v>100.10340643322387</c:v>
                </c:pt>
                <c:pt idx="10">
                  <c:v>99.971583257722088</c:v>
                </c:pt>
                <c:pt idx="11">
                  <c:v>100.05208257128686</c:v>
                </c:pt>
                <c:pt idx="12">
                  <c:v>99.990729168688759</c:v>
                </c:pt>
                <c:pt idx="13">
                  <c:v>100.23380306978815</c:v>
                </c:pt>
                <c:pt idx="14">
                  <c:v>100.31146237799857</c:v>
                </c:pt>
                <c:pt idx="15">
                  <c:v>100.44286368622303</c:v>
                </c:pt>
                <c:pt idx="16">
                  <c:v>100.62975058891854</c:v>
                </c:pt>
                <c:pt idx="17">
                  <c:v>100.87412987013822</c:v>
                </c:pt>
                <c:pt idx="18">
                  <c:v>101.18736470054046</c:v>
                </c:pt>
                <c:pt idx="19">
                  <c:v>101.22863270204263</c:v>
                </c:pt>
                <c:pt idx="20">
                  <c:v>101.68673346837247</c:v>
                </c:pt>
                <c:pt idx="21">
                  <c:v>102.0939455424342</c:v>
                </c:pt>
                <c:pt idx="22">
                  <c:v>102.19925336899954</c:v>
                </c:pt>
                <c:pt idx="23">
                  <c:v>102.57566819693282</c:v>
                </c:pt>
                <c:pt idx="24">
                  <c:v>102.80331739571153</c:v>
                </c:pt>
                <c:pt idx="25">
                  <c:v>102.87972839803552</c:v>
                </c:pt>
                <c:pt idx="26">
                  <c:v>102.86818366484563</c:v>
                </c:pt>
                <c:pt idx="27">
                  <c:v>103.20477973598932</c:v>
                </c:pt>
                <c:pt idx="28">
                  <c:v>103.72928267209109</c:v>
                </c:pt>
                <c:pt idx="29">
                  <c:v>103.95662116578677</c:v>
                </c:pt>
                <c:pt idx="30">
                  <c:v>104.36589147265811</c:v>
                </c:pt>
                <c:pt idx="31">
                  <c:v>104.70055766205222</c:v>
                </c:pt>
                <c:pt idx="32">
                  <c:v>102.53209372251277</c:v>
                </c:pt>
                <c:pt idx="33">
                  <c:v>101.97184276616274</c:v>
                </c:pt>
                <c:pt idx="34">
                  <c:v>103.8033162223698</c:v>
                </c:pt>
                <c:pt idx="35">
                  <c:v>103.78181561431245</c:v>
                </c:pt>
                <c:pt idx="36">
                  <c:v>104.48464356467846</c:v>
                </c:pt>
                <c:pt idx="37">
                  <c:v>105.74750379841342</c:v>
                </c:pt>
                <c:pt idx="38">
                  <c:v>106.59850945766061</c:v>
                </c:pt>
                <c:pt idx="39">
                  <c:v>107.2585164759499</c:v>
                </c:pt>
                <c:pt idx="40">
                  <c:v>107.62771973228391</c:v>
                </c:pt>
                <c:pt idx="41">
                  <c:v>108.00182200160044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'Données graph 1 et 2'!$I$8:$I$9</c:f>
              <c:strCache>
                <c:ptCount val="1"/>
                <c:pt idx="0">
                  <c:v>Alpes-Maritimes</c:v>
                </c:pt>
              </c:strCache>
            </c:strRef>
          </c:tx>
          <c:spPr>
            <a:ln w="28575"/>
          </c:spPr>
          <c:marker>
            <c:symbol val="none"/>
          </c:marker>
          <c:cat>
            <c:multiLvlStrRef>
              <c:f>'Données graph 1 et 2'!$A$10:$B$56</c:f>
              <c:multiLvlStrCache>
                <c:ptCount val="47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</c:lvl>
                <c:lvl>
                  <c:pt idx="0">
                    <c:v>2012</c:v>
                  </c:pt>
                  <c:pt idx="4">
                    <c:v>2013</c:v>
                  </c:pt>
                  <c:pt idx="8">
                    <c:v>2014</c:v>
                  </c:pt>
                  <c:pt idx="12">
                    <c:v>2015</c:v>
                  </c:pt>
                  <c:pt idx="16">
                    <c:v>2016</c:v>
                  </c:pt>
                  <c:pt idx="20">
                    <c:v>2017</c:v>
                  </c:pt>
                  <c:pt idx="24">
                    <c:v>2018</c:v>
                  </c:pt>
                  <c:pt idx="28">
                    <c:v>2019</c:v>
                  </c:pt>
                  <c:pt idx="32">
                    <c:v>2020</c:v>
                  </c:pt>
                  <c:pt idx="36">
                    <c:v>2021</c:v>
                  </c:pt>
                  <c:pt idx="40">
                    <c:v>2022</c:v>
                  </c:pt>
                  <c:pt idx="44">
                    <c:v>2023</c:v>
                  </c:pt>
                </c:lvl>
              </c:multiLvlStrCache>
            </c:multiLvlStrRef>
          </c:cat>
          <c:val>
            <c:numRef>
              <c:f>'Données graph 1 et 2'!$I$10:$I$51</c:f>
              <c:numCache>
                <c:formatCode>#,##0.0</c:formatCode>
                <c:ptCount val="42"/>
                <c:pt idx="0">
                  <c:v>100</c:v>
                </c:pt>
                <c:pt idx="1">
                  <c:v>100.00952698029657</c:v>
                </c:pt>
                <c:pt idx="2">
                  <c:v>99.589231157011213</c:v>
                </c:pt>
                <c:pt idx="3">
                  <c:v>99.207576808003594</c:v>
                </c:pt>
                <c:pt idx="4">
                  <c:v>99.014991701555758</c:v>
                </c:pt>
                <c:pt idx="5">
                  <c:v>99.133414247858937</c:v>
                </c:pt>
                <c:pt idx="6">
                  <c:v>99.067717970545644</c:v>
                </c:pt>
                <c:pt idx="7">
                  <c:v>99.268001314241175</c:v>
                </c:pt>
                <c:pt idx="8">
                  <c:v>99.116923626849655</c:v>
                </c:pt>
                <c:pt idx="9">
                  <c:v>98.993540566660101</c:v>
                </c:pt>
                <c:pt idx="10">
                  <c:v>98.770205091389073</c:v>
                </c:pt>
                <c:pt idx="11">
                  <c:v>98.93826097871235</c:v>
                </c:pt>
                <c:pt idx="12">
                  <c:v>98.925424801033273</c:v>
                </c:pt>
                <c:pt idx="13">
                  <c:v>99.004998495223646</c:v>
                </c:pt>
                <c:pt idx="14">
                  <c:v>99.209074107104783</c:v>
                </c:pt>
                <c:pt idx="15">
                  <c:v>99.826814395962984</c:v>
                </c:pt>
                <c:pt idx="16">
                  <c:v>100.01230587115228</c:v>
                </c:pt>
                <c:pt idx="17">
                  <c:v>100.24417813192437</c:v>
                </c:pt>
                <c:pt idx="18">
                  <c:v>100.50782229308182</c:v>
                </c:pt>
                <c:pt idx="19">
                  <c:v>100.76995480990887</c:v>
                </c:pt>
                <c:pt idx="20">
                  <c:v>100.71801220789374</c:v>
                </c:pt>
                <c:pt idx="21">
                  <c:v>101.34189353838229</c:v>
                </c:pt>
                <c:pt idx="22">
                  <c:v>101.15195297219049</c:v>
                </c:pt>
                <c:pt idx="23">
                  <c:v>101.75510606372096</c:v>
                </c:pt>
                <c:pt idx="24">
                  <c:v>102.05714434199153</c:v>
                </c:pt>
                <c:pt idx="25">
                  <c:v>102.35765974908384</c:v>
                </c:pt>
                <c:pt idx="26">
                  <c:v>102.25944546210879</c:v>
                </c:pt>
                <c:pt idx="27">
                  <c:v>102.02226054398851</c:v>
                </c:pt>
                <c:pt idx="28">
                  <c:v>102.3304417481489</c:v>
                </c:pt>
                <c:pt idx="29">
                  <c:v>102.87589543110714</c:v>
                </c:pt>
                <c:pt idx="30">
                  <c:v>102.9187254012185</c:v>
                </c:pt>
                <c:pt idx="31">
                  <c:v>103.43526922159299</c:v>
                </c:pt>
                <c:pt idx="32">
                  <c:v>100.66699865466549</c:v>
                </c:pt>
                <c:pt idx="33">
                  <c:v>98.706212804391527</c:v>
                </c:pt>
                <c:pt idx="34">
                  <c:v>100.80647458734515</c:v>
                </c:pt>
                <c:pt idx="35">
                  <c:v>101.37811947217628</c:v>
                </c:pt>
                <c:pt idx="36">
                  <c:v>101.53256989146283</c:v>
                </c:pt>
                <c:pt idx="37">
                  <c:v>103.22098623815651</c:v>
                </c:pt>
                <c:pt idx="38">
                  <c:v>104.09857790605781</c:v>
                </c:pt>
                <c:pt idx="39">
                  <c:v>105.57456763323066</c:v>
                </c:pt>
                <c:pt idx="40">
                  <c:v>106.28140201587175</c:v>
                </c:pt>
                <c:pt idx="41">
                  <c:v>107.46112454560446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1734400"/>
        <c:axId val="201756672"/>
      </c:lineChart>
      <c:catAx>
        <c:axId val="201734400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900"/>
            </a:pPr>
            <a:endParaRPr lang="fr-FR"/>
          </a:p>
        </c:txPr>
        <c:crossAx val="201756672"/>
        <c:crossesAt val="100"/>
        <c:auto val="0"/>
        <c:lblAlgn val="ctr"/>
        <c:lblOffset val="100"/>
        <c:tickLblSkip val="4"/>
        <c:tickMarkSkip val="4"/>
        <c:noMultiLvlLbl val="0"/>
      </c:catAx>
      <c:valAx>
        <c:axId val="201756672"/>
        <c:scaling>
          <c:orientation val="minMax"/>
          <c:max val="112"/>
          <c:min val="98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#,##0" sourceLinked="0"/>
        <c:majorTickMark val="out"/>
        <c:minorTickMark val="none"/>
        <c:tickLblPos val="nextTo"/>
        <c:crossAx val="201734400"/>
        <c:crosses val="autoZero"/>
        <c:crossBetween val="midCat"/>
        <c:majorUnit val="2"/>
      </c:valAx>
    </c:plotArea>
    <c:legend>
      <c:legendPos val="r"/>
      <c:layout>
        <c:manualLayout>
          <c:xMode val="edge"/>
          <c:yMode val="edge"/>
          <c:x val="4.6874944203403143E-2"/>
          <c:y val="0.13475177304964539"/>
          <c:w val="0.91903409090909094"/>
          <c:h val="5.3191489361702107E-2"/>
        </c:manualLayout>
      </c:layout>
      <c:overlay val="0"/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280653370105389E-2"/>
          <c:y val="0.16563240972123994"/>
          <c:w val="0.86471641552420164"/>
          <c:h val="0.52314939674456862"/>
        </c:manualLayout>
      </c:layout>
      <c:barChart>
        <c:barDir val="col"/>
        <c:grouping val="stacked"/>
        <c:varyColors val="0"/>
        <c:ser>
          <c:idx val="1"/>
          <c:order val="0"/>
          <c:spPr>
            <a:solidFill>
              <a:srgbClr val="00B0F0"/>
            </a:solidFill>
            <a:ln w="28575">
              <a:noFill/>
              <a:prstDash val="solid"/>
            </a:ln>
          </c:spPr>
          <c:invertIfNegative val="0"/>
          <c:cat>
            <c:multiLvlStrRef>
              <c:f>'dates trim'!$A$17:$B$100</c:f>
              <c:multiLvlStrCache>
                <c:ptCount val="48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</c:lvl>
                <c:lvl>
                  <c:pt idx="0">
                    <c:v>2012</c:v>
                  </c:pt>
                  <c:pt idx="4">
                    <c:v>2013</c:v>
                  </c:pt>
                  <c:pt idx="8">
                    <c:v>2014</c:v>
                  </c:pt>
                  <c:pt idx="12">
                    <c:v>2015</c:v>
                  </c:pt>
                  <c:pt idx="16">
                    <c:v>2016</c:v>
                  </c:pt>
                  <c:pt idx="20">
                    <c:v>2017</c:v>
                  </c:pt>
                  <c:pt idx="24">
                    <c:v>2018</c:v>
                  </c:pt>
                  <c:pt idx="28">
                    <c:v>2019</c:v>
                  </c:pt>
                  <c:pt idx="32">
                    <c:v>2020</c:v>
                  </c:pt>
                  <c:pt idx="36">
                    <c:v>2021</c:v>
                  </c:pt>
                  <c:pt idx="40">
                    <c:v>2022</c:v>
                  </c:pt>
                  <c:pt idx="44">
                    <c:v>2023</c:v>
                  </c:pt>
                </c:lvl>
              </c:multiLvlStrCache>
            </c:multiLvlStrRef>
          </c:cat>
          <c:val>
            <c:numRef>
              <c:f>dep06_trim!$BG$75:$BG$117</c:f>
              <c:numCache>
                <c:formatCode>#,##0.0</c:formatCode>
                <c:ptCount val="43"/>
                <c:pt idx="0">
                  <c:v>2.5079579434744925</c:v>
                </c:pt>
                <c:pt idx="1">
                  <c:v>1.802013738590369</c:v>
                </c:pt>
                <c:pt idx="2">
                  <c:v>3.2213338263160418</c:v>
                </c:pt>
                <c:pt idx="3">
                  <c:v>3.5282528879734709</c:v>
                </c:pt>
                <c:pt idx="4">
                  <c:v>3.2047400743880239</c:v>
                </c:pt>
                <c:pt idx="5">
                  <c:v>2.652642165695851</c:v>
                </c:pt>
                <c:pt idx="6">
                  <c:v>1.6410842586544794</c:v>
                </c:pt>
                <c:pt idx="7">
                  <c:v>1.7390955096795002</c:v>
                </c:pt>
                <c:pt idx="8">
                  <c:v>1.7764794125774808</c:v>
                </c:pt>
                <c:pt idx="9">
                  <c:v>1.7842597261549242</c:v>
                </c:pt>
                <c:pt idx="10">
                  <c:v>2.1569299950459309</c:v>
                </c:pt>
                <c:pt idx="11">
                  <c:v>2.0591636512851119</c:v>
                </c:pt>
                <c:pt idx="12">
                  <c:v>2.4050586644248639</c:v>
                </c:pt>
                <c:pt idx="13">
                  <c:v>3.0160259842238801</c:v>
                </c:pt>
                <c:pt idx="14">
                  <c:v>0.44695447300948654</c:v>
                </c:pt>
                <c:pt idx="15">
                  <c:v>1.4487254665241034</c:v>
                </c:pt>
                <c:pt idx="16">
                  <c:v>0.89082316140218776</c:v>
                </c:pt>
                <c:pt idx="17">
                  <c:v>-0.11458228018736971</c:v>
                </c:pt>
                <c:pt idx="18">
                  <c:v>0.86035291339114917</c:v>
                </c:pt>
                <c:pt idx="19">
                  <c:v>1.0236167792868178</c:v>
                </c:pt>
                <c:pt idx="20">
                  <c:v>0.93377483443708442</c:v>
                </c:pt>
                <c:pt idx="21">
                  <c:v>0.89889114887473642</c:v>
                </c:pt>
                <c:pt idx="22">
                  <c:v>0.8161009233970562</c:v>
                </c:pt>
                <c:pt idx="23">
                  <c:v>0.91269713290547116</c:v>
                </c:pt>
                <c:pt idx="24">
                  <c:v>-0.18855864493448893</c:v>
                </c:pt>
                <c:pt idx="25">
                  <c:v>-0.16650123274950523</c:v>
                </c:pt>
                <c:pt idx="26">
                  <c:v>-0.30469226081657474</c:v>
                </c:pt>
                <c:pt idx="27">
                  <c:v>-8.6861407798222157E-2</c:v>
                </c:pt>
                <c:pt idx="28">
                  <c:v>-3.8638632192422584E-2</c:v>
                </c:pt>
                <c:pt idx="29">
                  <c:v>-0.89225318086647576</c:v>
                </c:pt>
                <c:pt idx="30">
                  <c:v>-1.5340613624544974</c:v>
                </c:pt>
                <c:pt idx="31">
                  <c:v>-0.64034856086612191</c:v>
                </c:pt>
                <c:pt idx="32">
                  <c:v>0.29233937944321831</c:v>
                </c:pt>
                <c:pt idx="33">
                  <c:v>11.980788340510106</c:v>
                </c:pt>
                <c:pt idx="34">
                  <c:v>-1.8605614221906763</c:v>
                </c:pt>
                <c:pt idx="35">
                  <c:v>-2.7699077702091679</c:v>
                </c:pt>
                <c:pt idx="36">
                  <c:v>-0.48668588610929486</c:v>
                </c:pt>
                <c:pt idx="37">
                  <c:v>1.137000809918387</c:v>
                </c:pt>
                <c:pt idx="38">
                  <c:v>-4.4599131425755338</c:v>
                </c:pt>
                <c:pt idx="39">
                  <c:v>-4.5778393887617401</c:v>
                </c:pt>
                <c:pt idx="40">
                  <c:v>-3.0710496976249169</c:v>
                </c:pt>
                <c:pt idx="41">
                  <c:v>-1.9379574764726293</c:v>
                </c:pt>
                <c:pt idx="42">
                  <c:v>-0.33766972346627178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03142656"/>
        <c:axId val="203144192"/>
      </c:barChart>
      <c:catAx>
        <c:axId val="203142656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#,##0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1000"/>
            </a:pPr>
            <a:endParaRPr lang="fr-FR"/>
          </a:p>
        </c:txPr>
        <c:crossAx val="203144192"/>
        <c:crosses val="autoZero"/>
        <c:auto val="0"/>
        <c:lblAlgn val="ctr"/>
        <c:lblOffset val="100"/>
        <c:tickLblSkip val="4"/>
        <c:tickMarkSkip val="4"/>
        <c:noMultiLvlLbl val="0"/>
      </c:catAx>
      <c:valAx>
        <c:axId val="203144192"/>
        <c:scaling>
          <c:orientation val="minMax"/>
          <c:max val="14"/>
          <c:min val="-6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[Blue][&lt;0]\-&quot;&quot;0&quot;&quot;;[Red][&gt;0]\+&quot;&quot;0&quot;&quot;;0" sourceLinked="0"/>
        <c:majorTickMark val="out"/>
        <c:minorTickMark val="none"/>
        <c:tickLblPos val="nextTo"/>
        <c:crossAx val="203142656"/>
        <c:crosses val="autoZero"/>
        <c:crossBetween val="between"/>
        <c:majorUnit val="2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280653370105389E-2"/>
          <c:y val="0.27474751284831911"/>
          <c:w val="0.86471641552420164"/>
          <c:h val="0.44330907738329117"/>
        </c:manualLayout>
      </c:layout>
      <c:barChart>
        <c:barDir val="col"/>
        <c:grouping val="clustered"/>
        <c:varyColors val="0"/>
        <c:ser>
          <c:idx val="1"/>
          <c:order val="0"/>
          <c:tx>
            <c:v>Hommes</c:v>
          </c:tx>
          <c:spPr>
            <a:solidFill>
              <a:srgbClr val="00B0F0"/>
            </a:solidFill>
            <a:ln w="28575">
              <a:noFill/>
              <a:prstDash val="solid"/>
            </a:ln>
          </c:spPr>
          <c:invertIfNegative val="0"/>
          <c:cat>
            <c:multiLvlStrRef>
              <c:f>'dates trim'!$A$41:$B$100</c:f>
              <c:multiLvlStrCache>
                <c:ptCount val="24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</c:lvl>
                <c:lvl>
                  <c:pt idx="0">
                    <c:v>2018</c:v>
                  </c:pt>
                  <c:pt idx="4">
                    <c:v>2019</c:v>
                  </c:pt>
                  <c:pt idx="8">
                    <c:v>2020</c:v>
                  </c:pt>
                  <c:pt idx="12">
                    <c:v>2021</c:v>
                  </c:pt>
                  <c:pt idx="16">
                    <c:v>2022</c:v>
                  </c:pt>
                  <c:pt idx="20">
                    <c:v>2023</c:v>
                  </c:pt>
                </c:lvl>
              </c:multiLvlStrCache>
            </c:multiLvlStrRef>
          </c:cat>
          <c:val>
            <c:numRef>
              <c:f>dep06_trim!$BH$99:$BH$117</c:f>
              <c:numCache>
                <c:formatCode>#,##0.0</c:formatCode>
                <c:ptCount val="19"/>
                <c:pt idx="0">
                  <c:v>-0.79005310192981071</c:v>
                </c:pt>
                <c:pt idx="1">
                  <c:v>-0.44386422976501194</c:v>
                </c:pt>
                <c:pt idx="2">
                  <c:v>-0.3671649619721995</c:v>
                </c:pt>
                <c:pt idx="3">
                  <c:v>-0.2829692024216901</c:v>
                </c:pt>
                <c:pt idx="4">
                  <c:v>-8.5791592423944962E-2</c:v>
                </c:pt>
                <c:pt idx="5">
                  <c:v>-1.1624834874504608</c:v>
                </c:pt>
                <c:pt idx="6">
                  <c:v>-1.7642341619887758</c:v>
                </c:pt>
                <c:pt idx="7">
                  <c:v>-0.96598639455782731</c:v>
                </c:pt>
                <c:pt idx="8">
                  <c:v>0.46709712872647913</c:v>
                </c:pt>
                <c:pt idx="9">
                  <c:v>15.486120607137966</c:v>
                </c:pt>
                <c:pt idx="10">
                  <c:v>-3.2088094251376598</c:v>
                </c:pt>
                <c:pt idx="11">
                  <c:v>-3.0154749525964752</c:v>
                </c:pt>
                <c:pt idx="12">
                  <c:v>-0.4099394550958757</c:v>
                </c:pt>
                <c:pt idx="13">
                  <c:v>1.203217022354508</c:v>
                </c:pt>
                <c:pt idx="14">
                  <c:v>-5.9070145798135183</c:v>
                </c:pt>
                <c:pt idx="15">
                  <c:v>-4.7948393961561475</c:v>
                </c:pt>
                <c:pt idx="16">
                  <c:v>-3.4716401229393679</c:v>
                </c:pt>
                <c:pt idx="17">
                  <c:v>-2.764310007960058</c:v>
                </c:pt>
                <c:pt idx="18">
                  <c:v>-0.78142442509488985</c:v>
                </c:pt>
              </c:numCache>
            </c:numRef>
          </c:val>
        </c:ser>
        <c:ser>
          <c:idx val="0"/>
          <c:order val="1"/>
          <c:tx>
            <c:v>Femmes</c:v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multiLvlStrRef>
              <c:f>'dates trim'!$A$41:$B$100</c:f>
              <c:multiLvlStrCache>
                <c:ptCount val="24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</c:lvl>
                <c:lvl>
                  <c:pt idx="0">
                    <c:v>2018</c:v>
                  </c:pt>
                  <c:pt idx="4">
                    <c:v>2019</c:v>
                  </c:pt>
                  <c:pt idx="8">
                    <c:v>2020</c:v>
                  </c:pt>
                  <c:pt idx="12">
                    <c:v>2021</c:v>
                  </c:pt>
                  <c:pt idx="16">
                    <c:v>2022</c:v>
                  </c:pt>
                  <c:pt idx="20">
                    <c:v>2023</c:v>
                  </c:pt>
                </c:lvl>
              </c:multiLvlStrCache>
            </c:multiLvlStrRef>
          </c:cat>
          <c:val>
            <c:numRef>
              <c:f>dep06_trim!$BI$99:$BI$117</c:f>
              <c:numCache>
                <c:formatCode>#,##0.0</c:formatCode>
                <c:ptCount val="19"/>
                <c:pt idx="0">
                  <c:v>0.39752650176678728</c:v>
                </c:pt>
                <c:pt idx="1">
                  <c:v>0.10055936144806044</c:v>
                </c:pt>
                <c:pt idx="2">
                  <c:v>-0.24486720663025041</c:v>
                </c:pt>
                <c:pt idx="3">
                  <c:v>0.10070493454179541</c:v>
                </c:pt>
                <c:pt idx="4">
                  <c:v>6.2877263581340159E-3</c:v>
                </c:pt>
                <c:pt idx="5">
                  <c:v>-0.63502043382583917</c:v>
                </c:pt>
                <c:pt idx="6">
                  <c:v>-1.3161225006327548</c:v>
                </c:pt>
                <c:pt idx="7">
                  <c:v>-0.33341882533982625</c:v>
                </c:pt>
                <c:pt idx="8">
                  <c:v>0.1286670097786935</c:v>
                </c:pt>
                <c:pt idx="9">
                  <c:v>8.6867129272680579</c:v>
                </c:pt>
                <c:pt idx="10">
                  <c:v>-0.51430598250177262</c:v>
                </c:pt>
                <c:pt idx="11">
                  <c:v>-2.5313447025967051</c:v>
                </c:pt>
                <c:pt idx="12">
                  <c:v>-0.56087301103455722</c:v>
                </c:pt>
                <c:pt idx="13">
                  <c:v>1.0728955919318217</c:v>
                </c:pt>
                <c:pt idx="14">
                  <c:v>-3.0571393909984201</c:v>
                </c:pt>
                <c:pt idx="15">
                  <c:v>-4.3736703791765752</c:v>
                </c:pt>
                <c:pt idx="16">
                  <c:v>-2.6958057972911176</c:v>
                </c:pt>
                <c:pt idx="17">
                  <c:v>-1.1700625378253005</c:v>
                </c:pt>
                <c:pt idx="18">
                  <c:v>6.804109682247983E-2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3208192"/>
        <c:axId val="203209728"/>
      </c:barChart>
      <c:catAx>
        <c:axId val="203208192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#,##0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1000"/>
            </a:pPr>
            <a:endParaRPr lang="fr-FR"/>
          </a:p>
        </c:txPr>
        <c:crossAx val="203209728"/>
        <c:crosses val="autoZero"/>
        <c:auto val="0"/>
        <c:lblAlgn val="ctr"/>
        <c:lblOffset val="100"/>
        <c:tickLblSkip val="4"/>
        <c:tickMarkSkip val="4"/>
        <c:noMultiLvlLbl val="0"/>
      </c:catAx>
      <c:valAx>
        <c:axId val="203209728"/>
        <c:scaling>
          <c:orientation val="minMax"/>
          <c:max val="18"/>
          <c:min val="-6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[Blue][&lt;0]\-&quot;&quot;0&quot;&quot;;[Red][&gt;0]\+&quot;&quot;0&quot;&quot;;0" sourceLinked="0"/>
        <c:majorTickMark val="out"/>
        <c:minorTickMark val="none"/>
        <c:tickLblPos val="nextTo"/>
        <c:crossAx val="203208192"/>
        <c:crosses val="autoZero"/>
        <c:crossBetween val="between"/>
        <c:majorUnit val="3"/>
      </c:valAx>
    </c:plotArea>
    <c:legend>
      <c:legendPos val="t"/>
      <c:layout>
        <c:manualLayout>
          <c:xMode val="edge"/>
          <c:yMode val="edge"/>
          <c:x val="0.36531382815726715"/>
          <c:y val="0.21556886227544911"/>
          <c:w val="0.33028591603714508"/>
          <c:h val="5.4566981522519258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280653370105389E-2"/>
          <c:y val="0.23482735316768039"/>
          <c:w val="0.86471641552420164"/>
          <c:h val="0.4832292370639299"/>
        </c:manualLayout>
      </c:layout>
      <c:barChart>
        <c:barDir val="col"/>
        <c:grouping val="clustered"/>
        <c:varyColors val="0"/>
        <c:ser>
          <c:idx val="1"/>
          <c:order val="0"/>
          <c:tx>
            <c:v>Moins de 25 ans</c:v>
          </c:tx>
          <c:spPr>
            <a:solidFill>
              <a:srgbClr val="00B0F0"/>
            </a:solidFill>
            <a:ln w="28575">
              <a:noFill/>
              <a:prstDash val="solid"/>
            </a:ln>
          </c:spPr>
          <c:invertIfNegative val="0"/>
          <c:cat>
            <c:multiLvlStrRef>
              <c:f>'dates trim'!$A$41:$B$100</c:f>
              <c:multiLvlStrCache>
                <c:ptCount val="24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</c:lvl>
                <c:lvl>
                  <c:pt idx="0">
                    <c:v>2018</c:v>
                  </c:pt>
                  <c:pt idx="4">
                    <c:v>2019</c:v>
                  </c:pt>
                  <c:pt idx="8">
                    <c:v>2020</c:v>
                  </c:pt>
                  <c:pt idx="12">
                    <c:v>2021</c:v>
                  </c:pt>
                  <c:pt idx="16">
                    <c:v>2022</c:v>
                  </c:pt>
                  <c:pt idx="20">
                    <c:v>2023</c:v>
                  </c:pt>
                </c:lvl>
              </c:multiLvlStrCache>
            </c:multiLvlStrRef>
          </c:cat>
          <c:val>
            <c:numRef>
              <c:f>dep06_trim!$BJ$99:$BJ$117</c:f>
              <c:numCache>
                <c:formatCode>#,##0.0</c:formatCode>
                <c:ptCount val="19"/>
                <c:pt idx="0">
                  <c:v>-0.60624431645952548</c:v>
                </c:pt>
                <c:pt idx="1">
                  <c:v>-0.64043915827995956</c:v>
                </c:pt>
                <c:pt idx="2">
                  <c:v>9.2081031307555961E-2</c:v>
                </c:pt>
                <c:pt idx="3">
                  <c:v>0.12266176019626318</c:v>
                </c:pt>
                <c:pt idx="4">
                  <c:v>-0.21439509954058744</c:v>
                </c:pt>
                <c:pt idx="5">
                  <c:v>0.49109883364026885</c:v>
                </c:pt>
                <c:pt idx="6">
                  <c:v>-1.7104459376909076</c:v>
                </c:pt>
                <c:pt idx="7">
                  <c:v>-3.2007458048477155</c:v>
                </c:pt>
                <c:pt idx="8">
                  <c:v>-6.4205457463895055E-2</c:v>
                </c:pt>
                <c:pt idx="9">
                  <c:v>27.240603919049168</c:v>
                </c:pt>
                <c:pt idx="10">
                  <c:v>-4.5443069931835449</c:v>
                </c:pt>
                <c:pt idx="11">
                  <c:v>-7.0616239090187776</c:v>
                </c:pt>
                <c:pt idx="12">
                  <c:v>-1.9920318725099695</c:v>
                </c:pt>
                <c:pt idx="13">
                  <c:v>1.7131242740998864</c:v>
                </c:pt>
                <c:pt idx="14">
                  <c:v>-8.7068227233799593</c:v>
                </c:pt>
                <c:pt idx="15">
                  <c:v>-8.9743589743589638</c:v>
                </c:pt>
                <c:pt idx="16">
                  <c:v>-4.4314668498797616</c:v>
                </c:pt>
                <c:pt idx="17">
                  <c:v>-1.0783608914450071</c:v>
                </c:pt>
                <c:pt idx="18">
                  <c:v>0.61773255813952765</c:v>
                </c:pt>
              </c:numCache>
            </c:numRef>
          </c:val>
        </c:ser>
        <c:ser>
          <c:idx val="0"/>
          <c:order val="1"/>
          <c:tx>
            <c:v>25 à 49 ans</c:v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multiLvlStrRef>
              <c:f>'dates trim'!$A$41:$B$100</c:f>
              <c:multiLvlStrCache>
                <c:ptCount val="24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</c:lvl>
                <c:lvl>
                  <c:pt idx="0">
                    <c:v>2018</c:v>
                  </c:pt>
                  <c:pt idx="4">
                    <c:v>2019</c:v>
                  </c:pt>
                  <c:pt idx="8">
                    <c:v>2020</c:v>
                  </c:pt>
                  <c:pt idx="12">
                    <c:v>2021</c:v>
                  </c:pt>
                  <c:pt idx="16">
                    <c:v>2022</c:v>
                  </c:pt>
                  <c:pt idx="20">
                    <c:v>2023</c:v>
                  </c:pt>
                </c:lvl>
              </c:multiLvlStrCache>
            </c:multiLvlStrRef>
          </c:cat>
          <c:val>
            <c:numRef>
              <c:f>dep06_trim!$BK$99:$BK$117</c:f>
              <c:numCache>
                <c:formatCode>#,##0.0</c:formatCode>
                <c:ptCount val="19"/>
                <c:pt idx="0">
                  <c:v>-0.40959932783699582</c:v>
                </c:pt>
                <c:pt idx="1">
                  <c:v>-0.58001581861323315</c:v>
                </c:pt>
                <c:pt idx="2">
                  <c:v>-0.89631397507292654</c:v>
                </c:pt>
                <c:pt idx="3">
                  <c:v>-0.20871240500909272</c:v>
                </c:pt>
                <c:pt idx="4">
                  <c:v>-0.15552099533436836</c:v>
                </c:pt>
                <c:pt idx="5">
                  <c:v>-1.5254055215382922</c:v>
                </c:pt>
                <c:pt idx="6">
                  <c:v>-1.7999345478346251</c:v>
                </c:pt>
                <c:pt idx="7">
                  <c:v>-0.4332370584314571</c:v>
                </c:pt>
                <c:pt idx="8">
                  <c:v>0.45743612629698394</c:v>
                </c:pt>
                <c:pt idx="9">
                  <c:v>12.266770324300325</c:v>
                </c:pt>
                <c:pt idx="10">
                  <c:v>-2.2159568679823827</c:v>
                </c:pt>
                <c:pt idx="11">
                  <c:v>-2.8276594668420252</c:v>
                </c:pt>
                <c:pt idx="12">
                  <c:v>-0.53097345132743223</c:v>
                </c:pt>
                <c:pt idx="13">
                  <c:v>0.6489428511618156</c:v>
                </c:pt>
                <c:pt idx="14">
                  <c:v>-4.9656821963394275</c:v>
                </c:pt>
                <c:pt idx="15">
                  <c:v>-4.694424686764787</c:v>
                </c:pt>
                <c:pt idx="16">
                  <c:v>-3.2722888799586625</c:v>
                </c:pt>
                <c:pt idx="17">
                  <c:v>-2.6529764377707821</c:v>
                </c:pt>
                <c:pt idx="18">
                  <c:v>0.15851725399340655</c:v>
                </c:pt>
              </c:numCache>
            </c:numRef>
          </c:val>
        </c:ser>
        <c:ser>
          <c:idx val="2"/>
          <c:order val="2"/>
          <c:tx>
            <c:v>50 ans ou plus</c:v>
          </c:tx>
          <c:spPr>
            <a:solidFill>
              <a:srgbClr val="92D050"/>
            </a:solidFill>
          </c:spPr>
          <c:invertIfNegative val="0"/>
          <c:cat>
            <c:multiLvlStrRef>
              <c:f>'dates trim'!$A$41:$B$100</c:f>
              <c:multiLvlStrCache>
                <c:ptCount val="24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</c:lvl>
                <c:lvl>
                  <c:pt idx="0">
                    <c:v>2018</c:v>
                  </c:pt>
                  <c:pt idx="4">
                    <c:v>2019</c:v>
                  </c:pt>
                  <c:pt idx="8">
                    <c:v>2020</c:v>
                  </c:pt>
                  <c:pt idx="12">
                    <c:v>2021</c:v>
                  </c:pt>
                  <c:pt idx="16">
                    <c:v>2022</c:v>
                  </c:pt>
                  <c:pt idx="20">
                    <c:v>2023</c:v>
                  </c:pt>
                </c:lvl>
              </c:multiLvlStrCache>
            </c:multiLvlStrRef>
          </c:cat>
          <c:val>
            <c:numRef>
              <c:f>dep06_trim!$BL$99:$BL$117</c:f>
              <c:numCache>
                <c:formatCode>#,##0.0</c:formatCode>
                <c:ptCount val="19"/>
                <c:pt idx="0">
                  <c:v>0.43585158694681159</c:v>
                </c:pt>
                <c:pt idx="1">
                  <c:v>0.87904751307443796</c:v>
                </c:pt>
                <c:pt idx="2">
                  <c:v>0.78314581954554985</c:v>
                </c:pt>
                <c:pt idx="3">
                  <c:v>8.7556090620544147E-2</c:v>
                </c:pt>
                <c:pt idx="4">
                  <c:v>0.26243849097866701</c:v>
                </c:pt>
                <c:pt idx="5">
                  <c:v>-9.8156832806195471E-2</c:v>
                </c:pt>
                <c:pt idx="6">
                  <c:v>-0.93886462882095678</c:v>
                </c:pt>
                <c:pt idx="7">
                  <c:v>-0.14326647564470996</c:v>
                </c:pt>
                <c:pt idx="8">
                  <c:v>8.8290475664942747E-2</c:v>
                </c:pt>
                <c:pt idx="9">
                  <c:v>6.1748814643290295</c:v>
                </c:pt>
                <c:pt idx="10">
                  <c:v>-1.0385294423109759E-2</c:v>
                </c:pt>
                <c:pt idx="11">
                  <c:v>-0.96593269630245171</c:v>
                </c:pt>
                <c:pt idx="12">
                  <c:v>0.15731515469323831</c:v>
                </c:pt>
                <c:pt idx="13">
                  <c:v>1.9057591623036663</c:v>
                </c:pt>
                <c:pt idx="14">
                  <c:v>-1.9317714755445969</c:v>
                </c:pt>
                <c:pt idx="15">
                  <c:v>-2.8813914501257254</c:v>
                </c:pt>
                <c:pt idx="16">
                  <c:v>-2.2656165713669241</c:v>
                </c:pt>
                <c:pt idx="17">
                  <c:v>-0.87206093387791617</c:v>
                </c:pt>
                <c:pt idx="18">
                  <c:v>-1.5367483296213846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3286784"/>
        <c:axId val="203288576"/>
      </c:barChart>
      <c:catAx>
        <c:axId val="203286784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#,##0" sourceLinked="1"/>
        <c:majorTickMark val="in"/>
        <c:minorTickMark val="none"/>
        <c:tickLblPos val="low"/>
        <c:spPr>
          <a:ln w="19050"/>
        </c:spPr>
        <c:crossAx val="203288576"/>
        <c:crosses val="autoZero"/>
        <c:auto val="0"/>
        <c:lblAlgn val="ctr"/>
        <c:lblOffset val="100"/>
        <c:tickLblSkip val="4"/>
        <c:tickMarkSkip val="4"/>
        <c:noMultiLvlLbl val="0"/>
      </c:catAx>
      <c:valAx>
        <c:axId val="203288576"/>
        <c:scaling>
          <c:orientation val="minMax"/>
          <c:max val="28"/>
          <c:min val="-12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[Blue][&lt;0]\-&quot;&quot;0&quot;&quot;;[Red][&gt;0]\+&quot;&quot;0&quot;&quot;;0" sourceLinked="0"/>
        <c:majorTickMark val="out"/>
        <c:minorTickMark val="none"/>
        <c:tickLblPos val="nextTo"/>
        <c:crossAx val="203286784"/>
        <c:crosses val="autoZero"/>
        <c:crossBetween val="between"/>
        <c:majorUnit val="4"/>
      </c:valAx>
    </c:plotArea>
    <c:legend>
      <c:legendPos val="t"/>
      <c:layout>
        <c:manualLayout>
          <c:xMode val="edge"/>
          <c:yMode val="edge"/>
          <c:x val="0.25741516447499901"/>
          <c:y val="0.17298735861610112"/>
          <c:w val="0.49532195531396139"/>
          <c:h val="5.4566981522519258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txPr>
    <a:bodyPr/>
    <a:lstStyle/>
    <a:p>
      <a:pPr>
        <a:defRPr sz="1000"/>
      </a:pPr>
      <a:endParaRPr lang="fr-FR"/>
    </a:p>
  </c:txPr>
  <c:externalData r:id="rId1">
    <c:autoUpdate val="0"/>
  </c:externalData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280653370105389E-2"/>
          <c:y val="0.27474751284831911"/>
          <c:w val="0.86471641552420164"/>
          <c:h val="0.44330907738329117"/>
        </c:manualLayout>
      </c:layout>
      <c:barChart>
        <c:barDir val="col"/>
        <c:grouping val="clustered"/>
        <c:varyColors val="0"/>
        <c:ser>
          <c:idx val="1"/>
          <c:order val="0"/>
          <c:tx>
            <c:v>Moins d'un an</c:v>
          </c:tx>
          <c:spPr>
            <a:solidFill>
              <a:srgbClr val="00B0F0"/>
            </a:solidFill>
            <a:ln w="28575">
              <a:noFill/>
              <a:prstDash val="solid"/>
            </a:ln>
          </c:spPr>
          <c:invertIfNegative val="0"/>
          <c:cat>
            <c:multiLvlStrRef>
              <c:f>'dates trim'!$A$41:$B$100</c:f>
              <c:multiLvlStrCache>
                <c:ptCount val="24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</c:lvl>
                <c:lvl>
                  <c:pt idx="0">
                    <c:v>2018</c:v>
                  </c:pt>
                  <c:pt idx="4">
                    <c:v>2019</c:v>
                  </c:pt>
                  <c:pt idx="8">
                    <c:v>2020</c:v>
                  </c:pt>
                  <c:pt idx="12">
                    <c:v>2021</c:v>
                  </c:pt>
                  <c:pt idx="16">
                    <c:v>2022</c:v>
                  </c:pt>
                  <c:pt idx="20">
                    <c:v>2023</c:v>
                  </c:pt>
                </c:lvl>
              </c:multiLvlStrCache>
            </c:multiLvlStrRef>
          </c:cat>
          <c:val>
            <c:numRef>
              <c:f>dep06_trim!$BS$99:$BS$117</c:f>
              <c:numCache>
                <c:formatCode>#,##0.0</c:formatCode>
                <c:ptCount val="19"/>
                <c:pt idx="0">
                  <c:v>-2.0063764291996411</c:v>
                </c:pt>
                <c:pt idx="1">
                  <c:v>-0.75727828574634337</c:v>
                </c:pt>
                <c:pt idx="2">
                  <c:v>-0.92697264300249937</c:v>
                </c:pt>
                <c:pt idx="3">
                  <c:v>-0.53628480146050705</c:v>
                </c:pt>
                <c:pt idx="4">
                  <c:v>-0.20649305953883701</c:v>
                </c:pt>
                <c:pt idx="5">
                  <c:v>-1.2817565237383644</c:v>
                </c:pt>
                <c:pt idx="6">
                  <c:v>-1.7176128093158716</c:v>
                </c:pt>
                <c:pt idx="7">
                  <c:v>-0.59834123222748392</c:v>
                </c:pt>
                <c:pt idx="8">
                  <c:v>1.7402705763156279</c:v>
                </c:pt>
                <c:pt idx="9">
                  <c:v>15.704996778161796</c:v>
                </c:pt>
                <c:pt idx="10">
                  <c:v>-5.4222357229647633</c:v>
                </c:pt>
                <c:pt idx="11">
                  <c:v>-7.3657727102403481</c:v>
                </c:pt>
                <c:pt idx="12">
                  <c:v>-3.6983530771453332</c:v>
                </c:pt>
                <c:pt idx="13">
                  <c:v>1.1881188118811892</c:v>
                </c:pt>
                <c:pt idx="14">
                  <c:v>-3.2793690327936997</c:v>
                </c:pt>
                <c:pt idx="15">
                  <c:v>-3.9423666462293006</c:v>
                </c:pt>
                <c:pt idx="16">
                  <c:v>-2.5531371672948833E-2</c:v>
                </c:pt>
                <c:pt idx="17">
                  <c:v>1.7876524292919749</c:v>
                </c:pt>
                <c:pt idx="18">
                  <c:v>1.9444270212632508</c:v>
                </c:pt>
              </c:numCache>
            </c:numRef>
          </c:val>
        </c:ser>
        <c:ser>
          <c:idx val="0"/>
          <c:order val="1"/>
          <c:tx>
            <c:v>Un an ou plus</c:v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multiLvlStrRef>
              <c:f>'dates trim'!$A$41:$B$100</c:f>
              <c:multiLvlStrCache>
                <c:ptCount val="24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</c:lvl>
                <c:lvl>
                  <c:pt idx="0">
                    <c:v>2018</c:v>
                  </c:pt>
                  <c:pt idx="4">
                    <c:v>2019</c:v>
                  </c:pt>
                  <c:pt idx="8">
                    <c:v>2020</c:v>
                  </c:pt>
                  <c:pt idx="12">
                    <c:v>2021</c:v>
                  </c:pt>
                  <c:pt idx="16">
                    <c:v>2022</c:v>
                  </c:pt>
                  <c:pt idx="20">
                    <c:v>2023</c:v>
                  </c:pt>
                </c:lvl>
              </c:multiLvlStrCache>
            </c:multiLvlStrRef>
          </c:cat>
          <c:val>
            <c:numRef>
              <c:f>dep06_trim!$BT$99:$BT$117</c:f>
              <c:numCache>
                <c:formatCode>#,##0.0</c:formatCode>
                <c:ptCount val="19"/>
                <c:pt idx="0">
                  <c:v>2.3362345396243711</c:v>
                </c:pt>
                <c:pt idx="1">
                  <c:v>0.61921814383765206</c:v>
                </c:pt>
                <c:pt idx="2">
                  <c:v>0.51160376659005191</c:v>
                </c:pt>
                <c:pt idx="3">
                  <c:v>0.49424609029211641</c:v>
                </c:pt>
                <c:pt idx="4">
                  <c:v>0.17617264919620457</c:v>
                </c:pt>
                <c:pt idx="5">
                  <c:v>-0.39569136073862587</c:v>
                </c:pt>
                <c:pt idx="6">
                  <c:v>-1.3021408077687036</c:v>
                </c:pt>
                <c:pt idx="7">
                  <c:v>-0.69320214669051916</c:v>
                </c:pt>
                <c:pt idx="8">
                  <c:v>-1.5311866696689935</c:v>
                </c:pt>
                <c:pt idx="9">
                  <c:v>7.1346901440658694</c:v>
                </c:pt>
                <c:pt idx="10">
                  <c:v>3.1447883315546044</c:v>
                </c:pt>
                <c:pt idx="11">
                  <c:v>3.1523763537283367</c:v>
                </c:pt>
                <c:pt idx="12">
                  <c:v>3.2299050421291886</c:v>
                </c:pt>
                <c:pt idx="13">
                  <c:v>1.0818164151065623</c:v>
                </c:pt>
                <c:pt idx="14">
                  <c:v>-5.7357087926172774</c:v>
                </c:pt>
                <c:pt idx="15">
                  <c:v>-5.2824801142157813</c:v>
                </c:pt>
                <c:pt idx="16">
                  <c:v>-6.4958369221935097</c:v>
                </c:pt>
                <c:pt idx="17">
                  <c:v>-6.4174407000844536</c:v>
                </c:pt>
                <c:pt idx="18">
                  <c:v>-3.3221228775326073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3491584"/>
        <c:axId val="203497472"/>
      </c:barChart>
      <c:catAx>
        <c:axId val="203491584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#,##0" sourceLinked="1"/>
        <c:majorTickMark val="in"/>
        <c:minorTickMark val="none"/>
        <c:tickLblPos val="low"/>
        <c:spPr>
          <a:ln w="19050"/>
        </c:spPr>
        <c:crossAx val="203497472"/>
        <c:crosses val="autoZero"/>
        <c:auto val="0"/>
        <c:lblAlgn val="ctr"/>
        <c:lblOffset val="100"/>
        <c:tickLblSkip val="4"/>
        <c:tickMarkSkip val="4"/>
        <c:noMultiLvlLbl val="0"/>
      </c:catAx>
      <c:valAx>
        <c:axId val="203497472"/>
        <c:scaling>
          <c:orientation val="minMax"/>
          <c:max val="18"/>
          <c:min val="-9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[Blue][&lt;0]\-&quot;&quot;0&quot;&quot;;[Red][&gt;0]\+&quot;&quot;0&quot;&quot;;0" sourceLinked="0"/>
        <c:majorTickMark val="out"/>
        <c:minorTickMark val="none"/>
        <c:tickLblPos val="nextTo"/>
        <c:crossAx val="203491584"/>
        <c:crosses val="autoZero"/>
        <c:crossBetween val="between"/>
        <c:majorUnit val="3"/>
      </c:valAx>
    </c:plotArea>
    <c:legend>
      <c:legendPos val="t"/>
      <c:layout>
        <c:manualLayout>
          <c:xMode val="edge"/>
          <c:yMode val="edge"/>
          <c:x val="0.36748257990593813"/>
          <c:y val="0.21556886227544911"/>
          <c:w val="0.33028591603714508"/>
          <c:h val="5.4566981522519258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txPr>
    <a:bodyPr/>
    <a:lstStyle/>
    <a:p>
      <a:pPr>
        <a:defRPr sz="1000"/>
      </a:pPr>
      <a:endParaRPr lang="fr-FR"/>
    </a:p>
  </c:txPr>
  <c:externalData r:id="rId1">
    <c:autoUpdate val="0"/>
  </c:externalData>
  <c:userShapes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fr-FR" sz="1500" b="1" i="0" u="none" strike="noStrike" baseline="0">
                <a:effectLst/>
              </a:rPr>
              <a:t>Evolution du nombre de bénéficiaires* des principales prestations sociales </a:t>
            </a:r>
            <a:r>
              <a:rPr lang="fr-FR" sz="1500" baseline="0"/>
              <a:t>dans les Alpes-Maritimes</a:t>
            </a:r>
          </a:p>
          <a:p>
            <a:pPr>
              <a:defRPr/>
            </a:pPr>
            <a:r>
              <a:rPr lang="fr-FR" sz="1100" b="0" i="1"/>
              <a:t>(données brutes, base 100 à</a:t>
            </a:r>
            <a:r>
              <a:rPr lang="fr-FR" sz="1100" b="0" i="1" baseline="0"/>
              <a:t> fin </a:t>
            </a:r>
            <a:r>
              <a:rPr lang="fr-FR" sz="1100" b="0" i="1"/>
              <a:t>février 2020)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8.6251506297561856E-2"/>
          <c:y val="0.24805130490764127"/>
          <c:w val="0.88312922262587745"/>
          <c:h val="0.40263523272608676"/>
        </c:manualLayout>
      </c:layout>
      <c:lineChart>
        <c:grouping val="standard"/>
        <c:varyColors val="0"/>
        <c:ser>
          <c:idx val="1"/>
          <c:order val="0"/>
          <c:tx>
            <c:v>RSA</c:v>
          </c:tx>
          <c:spPr>
            <a:ln>
              <a:solidFill>
                <a:schemeClr val="accent2">
                  <a:lumMod val="75000"/>
                </a:schemeClr>
              </a:solidFill>
            </a:ln>
          </c:spPr>
          <c:marker>
            <c:symbol val="none"/>
          </c:marker>
          <c:cat>
            <c:numRef>
              <c:f>RSA!$A$40:$A$92</c:f>
              <c:numCache>
                <c:formatCode>mmm\-yy</c:formatCode>
                <c:ptCount val="53"/>
                <c:pt idx="0">
                  <c:v>43862</c:v>
                </c:pt>
                <c:pt idx="1">
                  <c:v>43891</c:v>
                </c:pt>
                <c:pt idx="2">
                  <c:v>43922</c:v>
                </c:pt>
                <c:pt idx="3">
                  <c:v>43952</c:v>
                </c:pt>
                <c:pt idx="4">
                  <c:v>43983</c:v>
                </c:pt>
                <c:pt idx="5">
                  <c:v>44013</c:v>
                </c:pt>
                <c:pt idx="6">
                  <c:v>44044</c:v>
                </c:pt>
                <c:pt idx="7">
                  <c:v>44075</c:v>
                </c:pt>
                <c:pt idx="8">
                  <c:v>44105</c:v>
                </c:pt>
                <c:pt idx="9">
                  <c:v>44136</c:v>
                </c:pt>
                <c:pt idx="10">
                  <c:v>44166</c:v>
                </c:pt>
                <c:pt idx="11">
                  <c:v>44197</c:v>
                </c:pt>
                <c:pt idx="12">
                  <c:v>44228</c:v>
                </c:pt>
                <c:pt idx="13">
                  <c:v>44256</c:v>
                </c:pt>
                <c:pt idx="14">
                  <c:v>44287</c:v>
                </c:pt>
                <c:pt idx="15">
                  <c:v>44317</c:v>
                </c:pt>
                <c:pt idx="16">
                  <c:v>44348</c:v>
                </c:pt>
                <c:pt idx="17">
                  <c:v>44378</c:v>
                </c:pt>
                <c:pt idx="18">
                  <c:v>44409</c:v>
                </c:pt>
                <c:pt idx="19">
                  <c:v>44440</c:v>
                </c:pt>
                <c:pt idx="20">
                  <c:v>44470</c:v>
                </c:pt>
                <c:pt idx="21">
                  <c:v>44501</c:v>
                </c:pt>
                <c:pt idx="22">
                  <c:v>44531</c:v>
                </c:pt>
                <c:pt idx="23">
                  <c:v>44562</c:v>
                </c:pt>
                <c:pt idx="24">
                  <c:v>44593</c:v>
                </c:pt>
                <c:pt idx="25">
                  <c:v>44621</c:v>
                </c:pt>
                <c:pt idx="26">
                  <c:v>44652</c:v>
                </c:pt>
                <c:pt idx="27">
                  <c:v>44682</c:v>
                </c:pt>
                <c:pt idx="28">
                  <c:v>44713</c:v>
                </c:pt>
              </c:numCache>
            </c:numRef>
          </c:cat>
          <c:val>
            <c:numRef>
              <c:f>RSA!$AT$40:$AT$68</c:f>
              <c:numCache>
                <c:formatCode>0.0</c:formatCode>
                <c:ptCount val="29"/>
                <c:pt idx="0">
                  <c:v>100</c:v>
                </c:pt>
                <c:pt idx="1">
                  <c:v>104.60693153000847</c:v>
                </c:pt>
                <c:pt idx="2">
                  <c:v>109.5097210481826</c:v>
                </c:pt>
                <c:pt idx="3">
                  <c:v>111.83431952662721</c:v>
                </c:pt>
                <c:pt idx="4">
                  <c:v>113.82079459002537</c:v>
                </c:pt>
                <c:pt idx="5">
                  <c:v>113.6094674556213</c:v>
                </c:pt>
                <c:pt idx="6">
                  <c:v>113.27134404057482</c:v>
                </c:pt>
                <c:pt idx="7">
                  <c:v>113.56720202874048</c:v>
                </c:pt>
                <c:pt idx="8">
                  <c:v>114.96196111580727</c:v>
                </c:pt>
                <c:pt idx="9">
                  <c:v>118.42772612003381</c:v>
                </c:pt>
                <c:pt idx="10">
                  <c:v>117.96280642434489</c:v>
                </c:pt>
                <c:pt idx="11">
                  <c:v>115.97633136094674</c:v>
                </c:pt>
                <c:pt idx="12">
                  <c:v>113.9475908706678</c:v>
                </c:pt>
                <c:pt idx="13">
                  <c:v>111.58072696534236</c:v>
                </c:pt>
                <c:pt idx="14">
                  <c:v>109.25612848689772</c:v>
                </c:pt>
                <c:pt idx="15">
                  <c:v>106.33981403212172</c:v>
                </c:pt>
                <c:pt idx="16">
                  <c:v>103.38123415046492</c:v>
                </c:pt>
                <c:pt idx="17">
                  <c:v>103.21217244294168</c:v>
                </c:pt>
                <c:pt idx="18">
                  <c:v>100.50718512256974</c:v>
                </c:pt>
                <c:pt idx="19">
                  <c:v>98.562975486052409</c:v>
                </c:pt>
                <c:pt idx="20">
                  <c:v>97.252747252747255</c:v>
                </c:pt>
                <c:pt idx="21">
                  <c:v>97.041420118343197</c:v>
                </c:pt>
                <c:pt idx="22">
                  <c:v>95.857988165680467</c:v>
                </c:pt>
                <c:pt idx="23">
                  <c:v>94.88588334742181</c:v>
                </c:pt>
                <c:pt idx="24">
                  <c:v>93.998309382924774</c:v>
                </c:pt>
                <c:pt idx="25">
                  <c:v>93.829247675401518</c:v>
                </c:pt>
                <c:pt idx="26">
                  <c:v>92.392223161453941</c:v>
                </c:pt>
                <c:pt idx="27">
                  <c:v>90.997464074387153</c:v>
                </c:pt>
                <c:pt idx="28">
                  <c:v>89.095519864750642</c:v>
                </c:pt>
              </c:numCache>
            </c:numRef>
          </c:val>
          <c:smooth val="0"/>
        </c:ser>
        <c:ser>
          <c:idx val="0"/>
          <c:order val="1"/>
          <c:tx>
            <c:v>ASS**</c:v>
          </c:tx>
          <c:marker>
            <c:symbol val="none"/>
          </c:marker>
          <c:cat>
            <c:numRef>
              <c:f>RSA!$A$40:$A$92</c:f>
              <c:numCache>
                <c:formatCode>mmm\-yy</c:formatCode>
                <c:ptCount val="53"/>
                <c:pt idx="0">
                  <c:v>43862</c:v>
                </c:pt>
                <c:pt idx="1">
                  <c:v>43891</c:v>
                </c:pt>
                <c:pt idx="2">
                  <c:v>43922</c:v>
                </c:pt>
                <c:pt idx="3">
                  <c:v>43952</c:v>
                </c:pt>
                <c:pt idx="4">
                  <c:v>43983</c:v>
                </c:pt>
                <c:pt idx="5">
                  <c:v>44013</c:v>
                </c:pt>
                <c:pt idx="6">
                  <c:v>44044</c:v>
                </c:pt>
                <c:pt idx="7">
                  <c:v>44075</c:v>
                </c:pt>
                <c:pt idx="8">
                  <c:v>44105</c:v>
                </c:pt>
                <c:pt idx="9">
                  <c:v>44136</c:v>
                </c:pt>
                <c:pt idx="10">
                  <c:v>44166</c:v>
                </c:pt>
                <c:pt idx="11">
                  <c:v>44197</c:v>
                </c:pt>
                <c:pt idx="12">
                  <c:v>44228</c:v>
                </c:pt>
                <c:pt idx="13">
                  <c:v>44256</c:v>
                </c:pt>
                <c:pt idx="14">
                  <c:v>44287</c:v>
                </c:pt>
                <c:pt idx="15">
                  <c:v>44317</c:v>
                </c:pt>
                <c:pt idx="16">
                  <c:v>44348</c:v>
                </c:pt>
                <c:pt idx="17">
                  <c:v>44378</c:v>
                </c:pt>
                <c:pt idx="18">
                  <c:v>44409</c:v>
                </c:pt>
                <c:pt idx="19">
                  <c:v>44440</c:v>
                </c:pt>
                <c:pt idx="20">
                  <c:v>44470</c:v>
                </c:pt>
                <c:pt idx="21">
                  <c:v>44501</c:v>
                </c:pt>
                <c:pt idx="22">
                  <c:v>44531</c:v>
                </c:pt>
                <c:pt idx="23">
                  <c:v>44562</c:v>
                </c:pt>
                <c:pt idx="24">
                  <c:v>44593</c:v>
                </c:pt>
                <c:pt idx="25">
                  <c:v>44621</c:v>
                </c:pt>
                <c:pt idx="26">
                  <c:v>44652</c:v>
                </c:pt>
                <c:pt idx="27">
                  <c:v>44682</c:v>
                </c:pt>
                <c:pt idx="28">
                  <c:v>44713</c:v>
                </c:pt>
              </c:numCache>
            </c:numRef>
          </c:cat>
          <c:val>
            <c:numRef>
              <c:f>ASS!$AT$40:$AT$67</c:f>
              <c:numCache>
                <c:formatCode>0.0</c:formatCode>
                <c:ptCount val="28"/>
                <c:pt idx="0">
                  <c:v>100</c:v>
                </c:pt>
                <c:pt idx="1">
                  <c:v>99.63963963963964</c:v>
                </c:pt>
                <c:pt idx="2">
                  <c:v>100.90090090090089</c:v>
                </c:pt>
                <c:pt idx="3">
                  <c:v>98.378378378378386</c:v>
                </c:pt>
                <c:pt idx="4">
                  <c:v>108.10810810810811</c:v>
                </c:pt>
                <c:pt idx="5">
                  <c:v>111.17117117117117</c:v>
                </c:pt>
                <c:pt idx="6">
                  <c:v>113.33333333333333</c:v>
                </c:pt>
                <c:pt idx="7">
                  <c:v>112.25225225225226</c:v>
                </c:pt>
                <c:pt idx="8">
                  <c:v>111.17117117117117</c:v>
                </c:pt>
                <c:pt idx="9">
                  <c:v>108.46846846846847</c:v>
                </c:pt>
                <c:pt idx="10">
                  <c:v>104.32432432432432</c:v>
                </c:pt>
                <c:pt idx="11">
                  <c:v>101.44144144144146</c:v>
                </c:pt>
                <c:pt idx="12">
                  <c:v>98.378378378378386</c:v>
                </c:pt>
                <c:pt idx="13">
                  <c:v>96.936936936936931</c:v>
                </c:pt>
                <c:pt idx="14">
                  <c:v>94.054054054054063</c:v>
                </c:pt>
                <c:pt idx="15">
                  <c:v>91.171171171171167</c:v>
                </c:pt>
                <c:pt idx="16">
                  <c:v>88.64864864864866</c:v>
                </c:pt>
                <c:pt idx="17">
                  <c:v>110.27027027027027</c:v>
                </c:pt>
                <c:pt idx="18">
                  <c:v>109.72972972972971</c:v>
                </c:pt>
                <c:pt idx="19">
                  <c:v>107.2072072072072</c:v>
                </c:pt>
                <c:pt idx="20">
                  <c:v>100</c:v>
                </c:pt>
                <c:pt idx="21">
                  <c:v>98.558558558558559</c:v>
                </c:pt>
                <c:pt idx="22">
                  <c:v>93.873873873873876</c:v>
                </c:pt>
                <c:pt idx="23">
                  <c:v>93.153153153153156</c:v>
                </c:pt>
                <c:pt idx="24">
                  <c:v>93.333333333333329</c:v>
                </c:pt>
                <c:pt idx="25">
                  <c:v>92.252252252252248</c:v>
                </c:pt>
                <c:pt idx="26">
                  <c:v>90.63063063063062</c:v>
                </c:pt>
                <c:pt idx="27">
                  <c:v>88.288288288288285</c:v>
                </c:pt>
              </c:numCache>
            </c:numRef>
          </c:val>
          <c:smooth val="0"/>
        </c:ser>
        <c:ser>
          <c:idx val="2"/>
          <c:order val="2"/>
          <c:tx>
            <c:v>AAH</c:v>
          </c:tx>
          <c:marker>
            <c:symbol val="none"/>
          </c:marker>
          <c:cat>
            <c:numRef>
              <c:f>RSA!$A$40:$A$92</c:f>
              <c:numCache>
                <c:formatCode>mmm\-yy</c:formatCode>
                <c:ptCount val="53"/>
                <c:pt idx="0">
                  <c:v>43862</c:v>
                </c:pt>
                <c:pt idx="1">
                  <c:v>43891</c:v>
                </c:pt>
                <c:pt idx="2">
                  <c:v>43922</c:v>
                </c:pt>
                <c:pt idx="3">
                  <c:v>43952</c:v>
                </c:pt>
                <c:pt idx="4">
                  <c:v>43983</c:v>
                </c:pt>
                <c:pt idx="5">
                  <c:v>44013</c:v>
                </c:pt>
                <c:pt idx="6">
                  <c:v>44044</c:v>
                </c:pt>
                <c:pt idx="7">
                  <c:v>44075</c:v>
                </c:pt>
                <c:pt idx="8">
                  <c:v>44105</c:v>
                </c:pt>
                <c:pt idx="9">
                  <c:v>44136</c:v>
                </c:pt>
                <c:pt idx="10">
                  <c:v>44166</c:v>
                </c:pt>
                <c:pt idx="11">
                  <c:v>44197</c:v>
                </c:pt>
                <c:pt idx="12">
                  <c:v>44228</c:v>
                </c:pt>
                <c:pt idx="13">
                  <c:v>44256</c:v>
                </c:pt>
                <c:pt idx="14">
                  <c:v>44287</c:v>
                </c:pt>
                <c:pt idx="15">
                  <c:v>44317</c:v>
                </c:pt>
                <c:pt idx="16">
                  <c:v>44348</c:v>
                </c:pt>
                <c:pt idx="17">
                  <c:v>44378</c:v>
                </c:pt>
                <c:pt idx="18">
                  <c:v>44409</c:v>
                </c:pt>
                <c:pt idx="19">
                  <c:v>44440</c:v>
                </c:pt>
                <c:pt idx="20">
                  <c:v>44470</c:v>
                </c:pt>
                <c:pt idx="21">
                  <c:v>44501</c:v>
                </c:pt>
                <c:pt idx="22">
                  <c:v>44531</c:v>
                </c:pt>
                <c:pt idx="23">
                  <c:v>44562</c:v>
                </c:pt>
                <c:pt idx="24">
                  <c:v>44593</c:v>
                </c:pt>
                <c:pt idx="25">
                  <c:v>44621</c:v>
                </c:pt>
                <c:pt idx="26">
                  <c:v>44652</c:v>
                </c:pt>
                <c:pt idx="27">
                  <c:v>44682</c:v>
                </c:pt>
                <c:pt idx="28">
                  <c:v>44713</c:v>
                </c:pt>
              </c:numCache>
            </c:numRef>
          </c:cat>
          <c:val>
            <c:numRef>
              <c:f>AAH!$AT$40:$AT$68</c:f>
              <c:numCache>
                <c:formatCode>0.0</c:formatCode>
                <c:ptCount val="29"/>
                <c:pt idx="0">
                  <c:v>100</c:v>
                </c:pt>
                <c:pt idx="1">
                  <c:v>100.2754820936639</c:v>
                </c:pt>
                <c:pt idx="2">
                  <c:v>100.59687786960514</c:v>
                </c:pt>
                <c:pt idx="3">
                  <c:v>100.82644628099173</c:v>
                </c:pt>
                <c:pt idx="4">
                  <c:v>101.01010101010101</c:v>
                </c:pt>
                <c:pt idx="5">
                  <c:v>101.05601469237833</c:v>
                </c:pt>
                <c:pt idx="6">
                  <c:v>101.42332415059687</c:v>
                </c:pt>
                <c:pt idx="7">
                  <c:v>101.2396694214876</c:v>
                </c:pt>
                <c:pt idx="8">
                  <c:v>101.01010101010101</c:v>
                </c:pt>
                <c:pt idx="9">
                  <c:v>101.37741046831957</c:v>
                </c:pt>
                <c:pt idx="10">
                  <c:v>101.56106519742882</c:v>
                </c:pt>
                <c:pt idx="11">
                  <c:v>100.32139577594124</c:v>
                </c:pt>
                <c:pt idx="12">
                  <c:v>100.22956841138659</c:v>
                </c:pt>
                <c:pt idx="13">
                  <c:v>100.2754820936639</c:v>
                </c:pt>
                <c:pt idx="14">
                  <c:v>100.18365472910928</c:v>
                </c:pt>
                <c:pt idx="15">
                  <c:v>100.32139577594124</c:v>
                </c:pt>
                <c:pt idx="16">
                  <c:v>100.41322314049587</c:v>
                </c:pt>
                <c:pt idx="17">
                  <c:v>100.32139577594124</c:v>
                </c:pt>
                <c:pt idx="18">
                  <c:v>100.32139577594124</c:v>
                </c:pt>
                <c:pt idx="19">
                  <c:v>100.13774104683195</c:v>
                </c:pt>
                <c:pt idx="20">
                  <c:v>100.96418732782368</c:v>
                </c:pt>
                <c:pt idx="21">
                  <c:v>101.42332415059687</c:v>
                </c:pt>
                <c:pt idx="22">
                  <c:v>101.37741046831957</c:v>
                </c:pt>
                <c:pt idx="23">
                  <c:v>100.22956841138659</c:v>
                </c:pt>
                <c:pt idx="24">
                  <c:v>98.806244260789711</c:v>
                </c:pt>
                <c:pt idx="25">
                  <c:v>99.816345270890722</c:v>
                </c:pt>
                <c:pt idx="26">
                  <c:v>101.10192837465564</c:v>
                </c:pt>
                <c:pt idx="27">
                  <c:v>101.2396694214876</c:v>
                </c:pt>
                <c:pt idx="28">
                  <c:v>101.79063360881541</c:v>
                </c:pt>
              </c:numCache>
            </c:numRef>
          </c:val>
          <c:smooth val="0"/>
        </c:ser>
        <c:ser>
          <c:idx val="3"/>
          <c:order val="3"/>
          <c:tx>
            <c:v>PA</c:v>
          </c:tx>
          <c:marker>
            <c:symbol val="none"/>
          </c:marker>
          <c:val>
            <c:numRef>
              <c:f>PA!$AT$40:$AT$68</c:f>
              <c:numCache>
                <c:formatCode>0.0</c:formatCode>
                <c:ptCount val="29"/>
                <c:pt idx="0">
                  <c:v>100</c:v>
                </c:pt>
                <c:pt idx="1">
                  <c:v>100.37767519932859</c:v>
                </c:pt>
                <c:pt idx="2">
                  <c:v>100.39166316967408</c:v>
                </c:pt>
                <c:pt idx="3">
                  <c:v>100.89523010211219</c:v>
                </c:pt>
                <c:pt idx="4">
                  <c:v>100.5175549027836</c:v>
                </c:pt>
                <c:pt idx="5">
                  <c:v>98.461323261994679</c:v>
                </c:pt>
                <c:pt idx="6">
                  <c:v>97.454189397118469</c:v>
                </c:pt>
                <c:pt idx="7">
                  <c:v>98.559239054413212</c:v>
                </c:pt>
                <c:pt idx="8">
                  <c:v>99.888096237235985</c:v>
                </c:pt>
                <c:pt idx="9">
                  <c:v>101.70653238215135</c:v>
                </c:pt>
                <c:pt idx="10">
                  <c:v>102.4339068401175</c:v>
                </c:pt>
                <c:pt idx="11">
                  <c:v>101.28689327178625</c:v>
                </c:pt>
                <c:pt idx="12">
                  <c:v>100.61547069520213</c:v>
                </c:pt>
                <c:pt idx="13">
                  <c:v>100.16785564414603</c:v>
                </c:pt>
                <c:pt idx="14">
                  <c:v>99.314589453070354</c:v>
                </c:pt>
                <c:pt idx="15">
                  <c:v>99.27262554203385</c:v>
                </c:pt>
                <c:pt idx="16">
                  <c:v>99.608336830325911</c:v>
                </c:pt>
                <c:pt idx="17">
                  <c:v>99.426493215834384</c:v>
                </c:pt>
                <c:pt idx="18">
                  <c:v>100.18184361449154</c:v>
                </c:pt>
                <c:pt idx="19">
                  <c:v>101.9583158483704</c:v>
                </c:pt>
                <c:pt idx="20">
                  <c:v>102.58777451391803</c:v>
                </c:pt>
                <c:pt idx="21">
                  <c:v>103.20324520912017</c:v>
                </c:pt>
                <c:pt idx="22">
                  <c:v>103.56693243810322</c:v>
                </c:pt>
                <c:pt idx="23">
                  <c:v>103.48300461603021</c:v>
                </c:pt>
                <c:pt idx="24">
                  <c:v>102.67170233599106</c:v>
                </c:pt>
                <c:pt idx="25">
                  <c:v>103.24520912015667</c:v>
                </c:pt>
                <c:pt idx="26">
                  <c:v>102.67170233599106</c:v>
                </c:pt>
                <c:pt idx="27">
                  <c:v>103.79073996363128</c:v>
                </c:pt>
                <c:pt idx="28">
                  <c:v>103.8466918450133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3834496"/>
        <c:axId val="203836032"/>
      </c:lineChart>
      <c:dateAx>
        <c:axId val="203834496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low"/>
        <c:spPr>
          <a:ln w="19050"/>
        </c:spPr>
        <c:crossAx val="203836032"/>
        <c:crossesAt val="100"/>
        <c:auto val="1"/>
        <c:lblOffset val="100"/>
        <c:baseTimeUnit val="months"/>
      </c:dateAx>
      <c:valAx>
        <c:axId val="203836032"/>
        <c:scaling>
          <c:orientation val="minMax"/>
          <c:max val="122"/>
          <c:min val="86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crossAx val="203834496"/>
        <c:crossesAt val="43862"/>
        <c:crossBetween val="midCat"/>
        <c:majorUnit val="4"/>
      </c:valAx>
    </c:plotArea>
    <c:legend>
      <c:legendPos val="b"/>
      <c:layout>
        <c:manualLayout>
          <c:xMode val="edge"/>
          <c:yMode val="edge"/>
          <c:x val="0.30279783423298501"/>
          <c:y val="0.76150844352003166"/>
          <c:w val="0.39128377820696941"/>
          <c:h val="5.6864507502599908E-2"/>
        </c:manualLayout>
      </c:layout>
      <c:overlay val="0"/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896545228499124E-2"/>
          <c:y val="0.27208624345685795"/>
          <c:w val="0.83764367816092966"/>
          <c:h val="0.49121318168562289"/>
        </c:manualLayout>
      </c:layout>
      <c:barChart>
        <c:barDir val="col"/>
        <c:grouping val="stacked"/>
        <c:varyColors val="0"/>
        <c:ser>
          <c:idx val="1"/>
          <c:order val="0"/>
          <c:tx>
            <c:strRef>
              <c:f>'Données Graph3'!$G$7:$G$8</c:f>
              <c:strCache>
                <c:ptCount val="1"/>
                <c:pt idx="0">
                  <c:v>Emploi hors intérim</c:v>
                </c:pt>
              </c:strCache>
            </c:strRef>
          </c:tx>
          <c:spPr>
            <a:solidFill>
              <a:srgbClr val="00B0F0"/>
            </a:solidFill>
            <a:ln w="28575">
              <a:noFill/>
              <a:prstDash val="solid"/>
            </a:ln>
          </c:spPr>
          <c:invertIfNegative val="0"/>
          <c:cat>
            <c:multiLvlStrRef>
              <c:f>'Données Graph3'!$A$10:$B$62</c:f>
              <c:multiLvlStrCache>
                <c:ptCount val="48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</c:lvl>
                <c:lvl>
                  <c:pt idx="0">
                    <c:v>2012</c:v>
                  </c:pt>
                  <c:pt idx="4">
                    <c:v>2013</c:v>
                  </c:pt>
                  <c:pt idx="8">
                    <c:v>2014</c:v>
                  </c:pt>
                  <c:pt idx="12">
                    <c:v>2015</c:v>
                  </c:pt>
                  <c:pt idx="16">
                    <c:v>2016</c:v>
                  </c:pt>
                  <c:pt idx="20">
                    <c:v>2017</c:v>
                  </c:pt>
                  <c:pt idx="24">
                    <c:v>2018</c:v>
                  </c:pt>
                  <c:pt idx="28">
                    <c:v>2019</c:v>
                  </c:pt>
                  <c:pt idx="32">
                    <c:v>2020</c:v>
                  </c:pt>
                  <c:pt idx="36">
                    <c:v>2021</c:v>
                  </c:pt>
                  <c:pt idx="40">
                    <c:v>2022</c:v>
                  </c:pt>
                  <c:pt idx="44">
                    <c:v>2023</c:v>
                  </c:pt>
                </c:lvl>
              </c:multiLvlStrCache>
            </c:multiLvlStrRef>
          </c:cat>
          <c:val>
            <c:numRef>
              <c:f>'Données Graph3'!$M$10:$M$51</c:f>
              <c:numCache>
                <c:formatCode>#,##0</c:formatCode>
                <c:ptCount val="42"/>
                <c:pt idx="0">
                  <c:v>1423.2722436686745</c:v>
                </c:pt>
                <c:pt idx="1">
                  <c:v>162.08662119321525</c:v>
                </c:pt>
                <c:pt idx="2">
                  <c:v>-1337.489314895065</c:v>
                </c:pt>
                <c:pt idx="3">
                  <c:v>-1396.2676140865078</c:v>
                </c:pt>
                <c:pt idx="4">
                  <c:v>-1236.2218121288461</c:v>
                </c:pt>
                <c:pt idx="5">
                  <c:v>304.03991050017066</c:v>
                </c:pt>
                <c:pt idx="6">
                  <c:v>241.76420010469155</c:v>
                </c:pt>
                <c:pt idx="7">
                  <c:v>821.94695603486616</c:v>
                </c:pt>
                <c:pt idx="8">
                  <c:v>-508.29955535917543</c:v>
                </c:pt>
                <c:pt idx="9">
                  <c:v>-412.69378807075555</c:v>
                </c:pt>
                <c:pt idx="10">
                  <c:v>-924.60761873045703</c:v>
                </c:pt>
                <c:pt idx="11">
                  <c:v>567.03127205010969</c:v>
                </c:pt>
                <c:pt idx="12">
                  <c:v>131.33418934128713</c:v>
                </c:pt>
                <c:pt idx="13">
                  <c:v>-375.34277065866627</c:v>
                </c:pt>
                <c:pt idx="14">
                  <c:v>256.83546737011056</c:v>
                </c:pt>
                <c:pt idx="15">
                  <c:v>2529.9131670786301</c:v>
                </c:pt>
                <c:pt idx="16">
                  <c:v>807.95177665853407</c:v>
                </c:pt>
                <c:pt idx="17">
                  <c:v>930.0232824482373</c:v>
                </c:pt>
                <c:pt idx="18">
                  <c:v>915.82725096645299</c:v>
                </c:pt>
                <c:pt idx="19">
                  <c:v>557.69209866126766</c:v>
                </c:pt>
                <c:pt idx="20">
                  <c:v>-587.60949157748837</c:v>
                </c:pt>
                <c:pt idx="21">
                  <c:v>2456.950867377338</c:v>
                </c:pt>
                <c:pt idx="22">
                  <c:v>-792.50128578039585</c:v>
                </c:pt>
                <c:pt idx="23">
                  <c:v>1943.7384849429945</c:v>
                </c:pt>
                <c:pt idx="24">
                  <c:v>692.19552758091595</c:v>
                </c:pt>
                <c:pt idx="25">
                  <c:v>1153.5116712564486</c:v>
                </c:pt>
                <c:pt idx="26">
                  <c:v>0.21908732719020918</c:v>
                </c:pt>
                <c:pt idx="27">
                  <c:v>-682.03024611424189</c:v>
                </c:pt>
                <c:pt idx="28">
                  <c:v>521.04169763188111</c:v>
                </c:pt>
                <c:pt idx="29">
                  <c:v>2189.6878254862968</c:v>
                </c:pt>
                <c:pt idx="30">
                  <c:v>177.90665330557385</c:v>
                </c:pt>
                <c:pt idx="31">
                  <c:v>2359.7569877016358</c:v>
                </c:pt>
                <c:pt idx="32">
                  <c:v>-7500.5498669385561</c:v>
                </c:pt>
                <c:pt idx="33">
                  <c:v>-8898.6617184603238</c:v>
                </c:pt>
                <c:pt idx="34">
                  <c:v>7080.9488419882837</c:v>
                </c:pt>
                <c:pt idx="35">
                  <c:v>1860.7907847508322</c:v>
                </c:pt>
                <c:pt idx="36">
                  <c:v>369.28555541438982</c:v>
                </c:pt>
                <c:pt idx="37">
                  <c:v>6611.9772509640898</c:v>
                </c:pt>
                <c:pt idx="38">
                  <c:v>3304.438302130613</c:v>
                </c:pt>
                <c:pt idx="39">
                  <c:v>5432.9246046530898</c:v>
                </c:pt>
                <c:pt idx="40">
                  <c:v>3114.8537921312382</c:v>
                </c:pt>
                <c:pt idx="41">
                  <c:v>4817.0727067027474</c:v>
                </c:pt>
              </c:numCache>
            </c:numRef>
          </c:val>
        </c:ser>
        <c:ser>
          <c:idx val="2"/>
          <c:order val="1"/>
          <c:tx>
            <c:strRef>
              <c:f>'Données Graph3'!$H$7:$H$8</c:f>
              <c:strCache>
                <c:ptCount val="1"/>
                <c:pt idx="0">
                  <c:v>Intérim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 w="28575">
              <a:noFill/>
            </a:ln>
          </c:spPr>
          <c:invertIfNegative val="0"/>
          <c:cat>
            <c:multiLvlStrRef>
              <c:f>'Données Graph3'!$A$10:$B$62</c:f>
              <c:multiLvlStrCache>
                <c:ptCount val="48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</c:lvl>
                <c:lvl>
                  <c:pt idx="0">
                    <c:v>2012</c:v>
                  </c:pt>
                  <c:pt idx="4">
                    <c:v>2013</c:v>
                  </c:pt>
                  <c:pt idx="8">
                    <c:v>2014</c:v>
                  </c:pt>
                  <c:pt idx="12">
                    <c:v>2015</c:v>
                  </c:pt>
                  <c:pt idx="16">
                    <c:v>2016</c:v>
                  </c:pt>
                  <c:pt idx="20">
                    <c:v>2017</c:v>
                  </c:pt>
                  <c:pt idx="24">
                    <c:v>2018</c:v>
                  </c:pt>
                  <c:pt idx="28">
                    <c:v>2019</c:v>
                  </c:pt>
                  <c:pt idx="32">
                    <c:v>2020</c:v>
                  </c:pt>
                  <c:pt idx="36">
                    <c:v>2021</c:v>
                  </c:pt>
                  <c:pt idx="40">
                    <c:v>2022</c:v>
                  </c:pt>
                  <c:pt idx="44">
                    <c:v>2023</c:v>
                  </c:pt>
                </c:lvl>
              </c:multiLvlStrCache>
            </c:multiLvlStrRef>
          </c:cat>
          <c:val>
            <c:numRef>
              <c:f>'Données Graph3'!$N$10:$N$51</c:f>
              <c:numCache>
                <c:formatCode>#,##0</c:formatCode>
                <c:ptCount val="42"/>
                <c:pt idx="0">
                  <c:v>-208.95438622120764</c:v>
                </c:pt>
                <c:pt idx="1">
                  <c:v>-123.82252526064622</c:v>
                </c:pt>
                <c:pt idx="2">
                  <c:v>-350.58384171861144</c:v>
                </c:pt>
                <c:pt idx="3">
                  <c:v>-136.60619995376237</c:v>
                </c:pt>
                <c:pt idx="4">
                  <c:v>462.72435974640757</c:v>
                </c:pt>
                <c:pt idx="5">
                  <c:v>171.59156256477127</c:v>
                </c:pt>
                <c:pt idx="6">
                  <c:v>-505.62626124805865</c:v>
                </c:pt>
                <c:pt idx="7">
                  <c:v>-17.53035830031331</c:v>
                </c:pt>
                <c:pt idx="8">
                  <c:v>-98.487794216129259</c:v>
                </c:pt>
                <c:pt idx="9">
                  <c:v>-82.861057701327809</c:v>
                </c:pt>
                <c:pt idx="10">
                  <c:v>27.604603621718525</c:v>
                </c:pt>
                <c:pt idx="11">
                  <c:v>107.94719902721044</c:v>
                </c:pt>
                <c:pt idx="12">
                  <c:v>-182.88932211473002</c:v>
                </c:pt>
                <c:pt idx="13">
                  <c:v>694.94199028774347</c:v>
                </c:pt>
                <c:pt idx="14">
                  <c:v>562.81236934454409</c:v>
                </c:pt>
                <c:pt idx="15">
                  <c:v>-48.825462639843863</c:v>
                </c:pt>
                <c:pt idx="16">
                  <c:v>-62.945134431804036</c:v>
                </c:pt>
                <c:pt idx="17">
                  <c:v>1.2668172559588129</c:v>
                </c:pt>
                <c:pt idx="18">
                  <c:v>143.07128356796238</c:v>
                </c:pt>
                <c:pt idx="19">
                  <c:v>495.13507833149743</c:v>
                </c:pt>
                <c:pt idx="20">
                  <c:v>378.98759412189247</c:v>
                </c:pt>
                <c:pt idx="21">
                  <c:v>48.801673006899364</c:v>
                </c:pt>
                <c:pt idx="22">
                  <c:v>29.625346081370481</c:v>
                </c:pt>
                <c:pt idx="23">
                  <c:v>478.7613038541831</c:v>
                </c:pt>
                <c:pt idx="24">
                  <c:v>520.90886596957898</c:v>
                </c:pt>
                <c:pt idx="25">
                  <c:v>53.476273320173277</c:v>
                </c:pt>
                <c:pt idx="26">
                  <c:v>-394.68625129416068</c:v>
                </c:pt>
                <c:pt idx="27">
                  <c:v>-270.59757279368023</c:v>
                </c:pt>
                <c:pt idx="28">
                  <c:v>716.73509979014852</c:v>
                </c:pt>
                <c:pt idx="29">
                  <c:v>1.0684689266945497</c:v>
                </c:pt>
                <c:pt idx="30">
                  <c:v>-5.884665843555922</c:v>
                </c:pt>
                <c:pt idx="31">
                  <c:v>-285.11405983978511</c:v>
                </c:pt>
                <c:pt idx="32">
                  <c:v>-3617.9123574677496</c:v>
                </c:pt>
                <c:pt idx="33">
                  <c:v>1023.3753693307581</c:v>
                </c:pt>
                <c:pt idx="34">
                  <c:v>1354.5276515728228</c:v>
                </c:pt>
                <c:pt idx="35">
                  <c:v>435.15966666195072</c:v>
                </c:pt>
                <c:pt idx="36">
                  <c:v>251.04801056622819</c:v>
                </c:pt>
                <c:pt idx="37">
                  <c:v>169.3661603555538</c:v>
                </c:pt>
                <c:pt idx="38">
                  <c:v>220.31463372284634</c:v>
                </c:pt>
                <c:pt idx="39">
                  <c:v>495.2300422379576</c:v>
                </c:pt>
                <c:pt idx="40">
                  <c:v>-275.92920282382147</c:v>
                </c:pt>
                <c:pt idx="41">
                  <c:v>-78.843525343345391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02065408"/>
        <c:axId val="202066944"/>
      </c:barChart>
      <c:lineChart>
        <c:grouping val="standard"/>
        <c:varyColors val="0"/>
        <c:ser>
          <c:idx val="0"/>
          <c:order val="2"/>
          <c:tx>
            <c:strRef>
              <c:f>'Données Graph3'!$F$7:$F$8</c:f>
              <c:strCache>
                <c:ptCount val="1"/>
                <c:pt idx="0">
                  <c:v>Emploi total</c:v>
                </c:pt>
              </c:strCache>
            </c:strRef>
          </c:tx>
          <c:spPr>
            <a:ln w="28575">
              <a:solidFill>
                <a:srgbClr val="002060"/>
              </a:solidFill>
              <a:prstDash val="solid"/>
            </a:ln>
          </c:spPr>
          <c:marker>
            <c:symbol val="none"/>
          </c:marker>
          <c:cat>
            <c:multiLvlStrRef>
              <c:f>'Données Graph3'!$A$10:$B$57</c:f>
              <c:multiLvlStrCache>
                <c:ptCount val="48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</c:lvl>
                <c:lvl>
                  <c:pt idx="0">
                    <c:v>2012</c:v>
                  </c:pt>
                  <c:pt idx="4">
                    <c:v>2013</c:v>
                  </c:pt>
                  <c:pt idx="8">
                    <c:v>2014</c:v>
                  </c:pt>
                  <c:pt idx="12">
                    <c:v>2015</c:v>
                  </c:pt>
                  <c:pt idx="16">
                    <c:v>2016</c:v>
                  </c:pt>
                  <c:pt idx="20">
                    <c:v>2017</c:v>
                  </c:pt>
                  <c:pt idx="24">
                    <c:v>2018</c:v>
                  </c:pt>
                  <c:pt idx="28">
                    <c:v>2019</c:v>
                  </c:pt>
                  <c:pt idx="32">
                    <c:v>2020</c:v>
                  </c:pt>
                  <c:pt idx="36">
                    <c:v>2021</c:v>
                  </c:pt>
                  <c:pt idx="40">
                    <c:v>2022</c:v>
                  </c:pt>
                  <c:pt idx="44">
                    <c:v>2023</c:v>
                  </c:pt>
                </c:lvl>
              </c:multiLvlStrCache>
            </c:multiLvlStrRef>
          </c:cat>
          <c:val>
            <c:numRef>
              <c:f>'Données Graph3'!$L$10:$L$51</c:f>
              <c:numCache>
                <c:formatCode>#,##0</c:formatCode>
                <c:ptCount val="42"/>
                <c:pt idx="0">
                  <c:v>1214.3178574474878</c:v>
                </c:pt>
                <c:pt idx="1">
                  <c:v>38.264095932536293</c:v>
                </c:pt>
                <c:pt idx="2">
                  <c:v>-1688.0731566136819</c:v>
                </c:pt>
                <c:pt idx="3">
                  <c:v>-1532.8738140402711</c:v>
                </c:pt>
                <c:pt idx="4">
                  <c:v>-773.49745238240575</c:v>
                </c:pt>
                <c:pt idx="5">
                  <c:v>475.63147306494648</c:v>
                </c:pt>
                <c:pt idx="6">
                  <c:v>-263.86206114338711</c:v>
                </c:pt>
                <c:pt idx="7">
                  <c:v>804.41659773455467</c:v>
                </c:pt>
                <c:pt idx="8">
                  <c:v>-606.7873495753156</c:v>
                </c:pt>
                <c:pt idx="9">
                  <c:v>-495.55484577210154</c:v>
                </c:pt>
                <c:pt idx="10">
                  <c:v>-897.00301510869758</c:v>
                </c:pt>
                <c:pt idx="11">
                  <c:v>674.97847107728012</c:v>
                </c:pt>
                <c:pt idx="12">
                  <c:v>-51.555132773413789</c:v>
                </c:pt>
                <c:pt idx="13">
                  <c:v>319.59921962907538</c:v>
                </c:pt>
                <c:pt idx="14">
                  <c:v>819.64783671463374</c:v>
                </c:pt>
                <c:pt idx="15">
                  <c:v>2481.0877044388326</c:v>
                </c:pt>
                <c:pt idx="16">
                  <c:v>745.00664222671185</c:v>
                </c:pt>
                <c:pt idx="17">
                  <c:v>931.29009970417246</c:v>
                </c:pt>
                <c:pt idx="18">
                  <c:v>1058.8985345344408</c:v>
                </c:pt>
                <c:pt idx="19">
                  <c:v>1052.8271769927233</c:v>
                </c:pt>
                <c:pt idx="20">
                  <c:v>-208.62189745553769</c:v>
                </c:pt>
                <c:pt idx="21">
                  <c:v>2505.7525403841864</c:v>
                </c:pt>
                <c:pt idx="22">
                  <c:v>-762.87593969900627</c:v>
                </c:pt>
                <c:pt idx="23">
                  <c:v>2422.4997887971695</c:v>
                </c:pt>
                <c:pt idx="24">
                  <c:v>1213.1043935504858</c:v>
                </c:pt>
                <c:pt idx="25">
                  <c:v>1206.9879445766564</c:v>
                </c:pt>
                <c:pt idx="26">
                  <c:v>-394.46716396696866</c:v>
                </c:pt>
                <c:pt idx="27">
                  <c:v>-952.62781890796032</c:v>
                </c:pt>
                <c:pt idx="28">
                  <c:v>1237.7767974220333</c:v>
                </c:pt>
                <c:pt idx="29">
                  <c:v>2190.7562944130041</c:v>
                </c:pt>
                <c:pt idx="30">
                  <c:v>172.02198746200884</c:v>
                </c:pt>
                <c:pt idx="31">
                  <c:v>2074.6429278618889</c:v>
                </c:pt>
                <c:pt idx="32">
                  <c:v>-11118.462224406307</c:v>
                </c:pt>
                <c:pt idx="33">
                  <c:v>-7875.286349129572</c:v>
                </c:pt>
                <c:pt idx="34">
                  <c:v>8435.4764935611165</c:v>
                </c:pt>
                <c:pt idx="35">
                  <c:v>2295.950451412762</c:v>
                </c:pt>
                <c:pt idx="36">
                  <c:v>620.33356598060345</c:v>
                </c:pt>
                <c:pt idx="37">
                  <c:v>6781.3434113196563</c:v>
                </c:pt>
                <c:pt idx="38">
                  <c:v>3524.7529358534375</c:v>
                </c:pt>
                <c:pt idx="39">
                  <c:v>5928.1546468910528</c:v>
                </c:pt>
                <c:pt idx="40">
                  <c:v>2838.9245893074549</c:v>
                </c:pt>
                <c:pt idx="41">
                  <c:v>4738.2291813593474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2065408"/>
        <c:axId val="202066944"/>
      </c:lineChart>
      <c:catAx>
        <c:axId val="202065408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#,##0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900"/>
            </a:pPr>
            <a:endParaRPr lang="fr-FR"/>
          </a:p>
        </c:txPr>
        <c:crossAx val="202066944"/>
        <c:crosses val="autoZero"/>
        <c:auto val="0"/>
        <c:lblAlgn val="ctr"/>
        <c:lblOffset val="100"/>
        <c:tickLblSkip val="4"/>
        <c:tickMarkSkip val="4"/>
        <c:noMultiLvlLbl val="0"/>
      </c:catAx>
      <c:valAx>
        <c:axId val="202066944"/>
        <c:scaling>
          <c:orientation val="minMax"/>
          <c:max val="10000"/>
          <c:min val="-12500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[Red][&lt;0]\-&quot;&quot;0&quot;&quot;;[Blue][&gt;0]\+&quot;&quot;0&quot;&quot;;0" sourceLinked="0"/>
        <c:majorTickMark val="out"/>
        <c:minorTickMark val="none"/>
        <c:tickLblPos val="nextTo"/>
        <c:crossAx val="202065408"/>
        <c:crosses val="autoZero"/>
        <c:crossBetween val="between"/>
        <c:majorUnit val="2500"/>
      </c:valAx>
    </c:plotArea>
    <c:legend>
      <c:legendPos val="t"/>
      <c:layout>
        <c:manualLayout>
          <c:xMode val="edge"/>
          <c:yMode val="edge"/>
          <c:x val="0.21074350206639333"/>
          <c:y val="0.20408163265306123"/>
          <c:w val="0.58264258622806397"/>
          <c:h val="6.3399948383075486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7115175578887233E-2"/>
          <c:y val="0.2533705628201619"/>
          <c:w val="0.90516390406154157"/>
          <c:h val="0.50871373175295609"/>
        </c:manualLayout>
      </c:layout>
      <c:barChart>
        <c:barDir val="col"/>
        <c:grouping val="stacked"/>
        <c:varyColors val="0"/>
        <c:ser>
          <c:idx val="0"/>
          <c:order val="0"/>
          <c:tx>
            <c:v>Emploi hors intérim</c:v>
          </c:tx>
          <c:spPr>
            <a:solidFill>
              <a:srgbClr val="00B0F0"/>
            </a:solidFill>
          </c:spPr>
          <c:invertIfNegative val="0"/>
          <c:dPt>
            <c:idx val="4"/>
            <c:invertIfNegative val="0"/>
            <c:bubble3D val="0"/>
          </c:dPt>
          <c:dLbls>
            <c:dLbl>
              <c:idx val="1"/>
              <c:layout>
                <c:manualLayout>
                  <c:x val="-1.8451889386298876E-3"/>
                  <c:y val="-8.625648876322458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711009123660204E-3"/>
                  <c:y val="2.875216292107486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8451339921768473E-3"/>
                  <c:y val="7.1266931790025883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3.5987409507250187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[&lt;0]\-&quot;&quot;#,###&quot;&quot;;[&gt;0]\+&quot;&quot;#,###&quot;&quot;;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'Données graph4'!$B$8:$F$8</c:f>
              <c:strCache>
                <c:ptCount val="5"/>
                <c:pt idx="0">
                  <c:v>Ensemble</c:v>
                </c:pt>
                <c:pt idx="1">
                  <c:v>Tertiaire marchand</c:v>
                </c:pt>
                <c:pt idx="2">
                  <c:v>Tertiaire non marchand</c:v>
                </c:pt>
                <c:pt idx="3">
                  <c:v>Industrie</c:v>
                </c:pt>
                <c:pt idx="4">
                  <c:v>Construction 
</c:v>
                </c:pt>
              </c:strCache>
            </c:strRef>
          </c:cat>
          <c:val>
            <c:numRef>
              <c:f>'Données graph4'!$BH$50:$BL$50</c:f>
              <c:numCache>
                <c:formatCode>#,##0</c:formatCode>
                <c:ptCount val="5"/>
                <c:pt idx="0">
                  <c:v>4820</c:v>
                </c:pt>
                <c:pt idx="1">
                  <c:v>4310</c:v>
                </c:pt>
                <c:pt idx="2">
                  <c:v>480</c:v>
                </c:pt>
                <c:pt idx="3">
                  <c:v>120</c:v>
                </c:pt>
                <c:pt idx="4">
                  <c:v>-120</c:v>
                </c:pt>
              </c:numCache>
            </c:numRef>
          </c:val>
        </c:ser>
        <c:ser>
          <c:idx val="1"/>
          <c:order val="1"/>
          <c:tx>
            <c:v>Intérim</c:v>
          </c:tx>
          <c:spPr>
            <a:solidFill>
              <a:schemeClr val="accent6">
                <a:lumMod val="75000"/>
              </a:schemeClr>
            </a:solidFill>
          </c:spPr>
          <c:invertIfNegative val="0"/>
          <c:dPt>
            <c:idx val="4"/>
            <c:invertIfNegative val="0"/>
            <c:bubble3D val="0"/>
          </c:dPt>
          <c:dLbls>
            <c:dLbl>
              <c:idx val="0"/>
              <c:layout>
                <c:manualLayout>
                  <c:x val="-3.7316393370155727E-3"/>
                  <c:y val="-1.68423822062290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6.9158262581718621E-5"/>
                  <c:y val="-5.116073840082281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8658201850303164E-3"/>
                  <c:y val="-2.01251556748506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9368027085201183E-3"/>
                  <c:y val="-2.30359807242163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7993704753625093E-3"/>
                  <c:y val="-1.10839763977501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[&lt;0]\-&quot;&quot;#,###&quot;&quot;;[&gt;0]\+&quot;&quot;#,###&quot;&quot;;0" sourceLinked="0"/>
            <c:txPr>
              <a:bodyPr/>
              <a:lstStyle/>
              <a:p>
                <a:pPr>
                  <a:defRPr sz="1100" b="0"/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'Données graph4'!$B$8:$F$8</c:f>
              <c:strCache>
                <c:ptCount val="5"/>
                <c:pt idx="0">
                  <c:v>Ensemble</c:v>
                </c:pt>
                <c:pt idx="1">
                  <c:v>Tertiaire marchand</c:v>
                </c:pt>
                <c:pt idx="2">
                  <c:v>Tertiaire non marchand</c:v>
                </c:pt>
                <c:pt idx="3">
                  <c:v>Industrie</c:v>
                </c:pt>
                <c:pt idx="4">
                  <c:v>Construction 
</c:v>
                </c:pt>
              </c:strCache>
            </c:strRef>
          </c:cat>
          <c:val>
            <c:numRef>
              <c:f>'Données graph4'!$BN$50:$BR$50</c:f>
              <c:numCache>
                <c:formatCode>#,##0</c:formatCode>
                <c:ptCount val="5"/>
                <c:pt idx="0">
                  <c:v>-80</c:v>
                </c:pt>
                <c:pt idx="1">
                  <c:v>260</c:v>
                </c:pt>
                <c:pt idx="2">
                  <c:v>-30</c:v>
                </c:pt>
                <c:pt idx="3">
                  <c:v>-50</c:v>
                </c:pt>
                <c:pt idx="4">
                  <c:v>-280</c:v>
                </c:pt>
              </c:numCache>
            </c:numRef>
          </c:val>
        </c:ser>
        <c:ser>
          <c:idx val="2"/>
          <c:order val="2"/>
          <c:tx>
            <c:v>Total</c:v>
          </c:tx>
          <c:spPr>
            <a:noFill/>
          </c:spPr>
          <c:invertIfNegative val="0"/>
          <c:dLbls>
            <c:dLbl>
              <c:idx val="0"/>
              <c:layout>
                <c:manualLayout>
                  <c:x val="1.7050097874419243E-3"/>
                  <c:y val="0.1823422090485664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6387022770112428E-3"/>
                  <c:y val="0.15481355905831465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4080428176498786E-3"/>
                  <c:y val="-1.35871595990286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3.603274797592074E-3"/>
                  <c:y val="-5.0741678236050317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7.1517183846356996E-3"/>
                  <c:y val="-2.307275757290715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[&lt;0]\-&quot;&quot;#,###&quot;&quot;;[&gt;0]\+&quot;&quot;#,###&quot;&quot;;0" sourceLinked="0"/>
            <c:txPr>
              <a:bodyPr/>
              <a:lstStyle/>
              <a:p>
                <a:pPr>
                  <a:defRPr sz="1200" b="1"/>
                </a:pPr>
                <a:endParaRPr lang="fr-FR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'Données graph4'!$B$8:$F$8</c:f>
              <c:strCache>
                <c:ptCount val="5"/>
                <c:pt idx="0">
                  <c:v>Ensemble</c:v>
                </c:pt>
                <c:pt idx="1">
                  <c:v>Tertiaire marchand</c:v>
                </c:pt>
                <c:pt idx="2">
                  <c:v>Tertiaire non marchand</c:v>
                </c:pt>
                <c:pt idx="3">
                  <c:v>Industrie</c:v>
                </c:pt>
                <c:pt idx="4">
                  <c:v>Construction 
</c:v>
                </c:pt>
              </c:strCache>
            </c:strRef>
          </c:cat>
          <c:val>
            <c:numRef>
              <c:f>'Données graph4'!$BB$50:$BF$50</c:f>
              <c:numCache>
                <c:formatCode>#,##0</c:formatCode>
                <c:ptCount val="5"/>
                <c:pt idx="0">
                  <c:v>4740</c:v>
                </c:pt>
                <c:pt idx="1">
                  <c:v>4570</c:v>
                </c:pt>
                <c:pt idx="2">
                  <c:v>450</c:v>
                </c:pt>
                <c:pt idx="3">
                  <c:v>80</c:v>
                </c:pt>
                <c:pt idx="4">
                  <c:v>-390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00899200"/>
        <c:axId val="200905088"/>
      </c:barChart>
      <c:catAx>
        <c:axId val="200899200"/>
        <c:scaling>
          <c:orientation val="minMax"/>
        </c:scaling>
        <c:delete val="0"/>
        <c:axPos val="b"/>
        <c:majorTickMark val="out"/>
        <c:minorTickMark val="none"/>
        <c:tickLblPos val="low"/>
        <c:spPr>
          <a:ln w="22225" cmpd="sng"/>
        </c:spPr>
        <c:txPr>
          <a:bodyPr rot="0" vert="horz"/>
          <a:lstStyle/>
          <a:p>
            <a:pPr>
              <a:defRPr sz="1000" b="0" baseline="0"/>
            </a:pPr>
            <a:endParaRPr lang="fr-FR"/>
          </a:p>
        </c:txPr>
        <c:crossAx val="200905088"/>
        <c:crosses val="autoZero"/>
        <c:auto val="1"/>
        <c:lblAlgn val="ctr"/>
        <c:lblOffset val="100"/>
        <c:noMultiLvlLbl val="0"/>
      </c:catAx>
      <c:valAx>
        <c:axId val="200905088"/>
        <c:scaling>
          <c:orientation val="minMax"/>
          <c:max val="5000"/>
          <c:min val="-1000"/>
        </c:scaling>
        <c:delete val="0"/>
        <c:axPos val="l"/>
        <c:majorGridlines>
          <c:spPr>
            <a:ln>
              <a:prstDash val="sysDot"/>
            </a:ln>
          </c:spPr>
        </c:majorGridlines>
        <c:numFmt formatCode="[Red][&lt;0]\-&quot;&quot;0&quot;&quot;;[Blue][&gt;0]\+&quot;&quot;0&quot;&quot;;0" sourceLinked="0"/>
        <c:majorTickMark val="out"/>
        <c:minorTickMark val="none"/>
        <c:tickLblPos val="nextTo"/>
        <c:crossAx val="200899200"/>
        <c:crosses val="autoZero"/>
        <c:crossBetween val="between"/>
        <c:majorUnit val="1000"/>
      </c:valAx>
    </c:plotArea>
    <c:legend>
      <c:legendPos val="r"/>
      <c:legendEntry>
        <c:idx val="0"/>
        <c:delete val="1"/>
      </c:legendEntry>
      <c:layout>
        <c:manualLayout>
          <c:xMode val="edge"/>
          <c:yMode val="edge"/>
          <c:x val="0.27865425198382032"/>
          <c:y val="0.15810180484344899"/>
          <c:w val="0.4416481968830514"/>
          <c:h val="5.7485996694990923E-2"/>
        </c:manualLayout>
      </c:layout>
      <c:overlay val="0"/>
      <c:txPr>
        <a:bodyPr/>
        <a:lstStyle/>
        <a:p>
          <a:pPr>
            <a:defRPr sz="1200" baseline="0"/>
          </a:pPr>
          <a:endParaRPr lang="fr-FR"/>
        </a:p>
      </c:txPr>
    </c:legend>
    <c:plotVisOnly val="1"/>
    <c:dispBlanksAs val="gap"/>
    <c:showDLblsOverMax val="0"/>
  </c:chart>
  <c:spPr>
    <a:ln>
      <a:solidFill>
        <a:schemeClr val="tx1">
          <a:tint val="75000"/>
          <a:shade val="95000"/>
          <a:satMod val="105000"/>
        </a:schemeClr>
      </a:solidFill>
    </a:ln>
  </c:sp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896545228499193E-2"/>
          <c:y val="0.28336664135257206"/>
          <c:w val="0.83764367816092988"/>
          <c:h val="0.47868375590107076"/>
        </c:manualLayout>
      </c:layout>
      <c:lineChart>
        <c:grouping val="standard"/>
        <c:varyColors val="0"/>
        <c:ser>
          <c:idx val="0"/>
          <c:order val="0"/>
          <c:tx>
            <c:strRef>
              <c:f>'Données graph 1 et 2'!$AD$8:$AD$9</c:f>
              <c:strCache>
                <c:ptCount val="1"/>
                <c:pt idx="0">
                  <c:v>Construction </c:v>
                </c:pt>
              </c:strCache>
            </c:strRef>
          </c:tx>
          <c:spPr>
            <a:ln w="28575">
              <a:solidFill>
                <a:srgbClr val="00B050"/>
              </a:solidFill>
              <a:prstDash val="solid"/>
            </a:ln>
          </c:spPr>
          <c:marker>
            <c:symbol val="none"/>
          </c:marker>
          <c:cat>
            <c:multiLvlStrRef>
              <c:f>'Données graph 1 et 2'!$A$10:$B$56</c:f>
              <c:multiLvlStrCache>
                <c:ptCount val="47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</c:lvl>
                <c:lvl>
                  <c:pt idx="0">
                    <c:v>2012</c:v>
                  </c:pt>
                  <c:pt idx="4">
                    <c:v>2013</c:v>
                  </c:pt>
                  <c:pt idx="8">
                    <c:v>2014</c:v>
                  </c:pt>
                  <c:pt idx="12">
                    <c:v>2015</c:v>
                  </c:pt>
                  <c:pt idx="16">
                    <c:v>2016</c:v>
                  </c:pt>
                  <c:pt idx="20">
                    <c:v>2017</c:v>
                  </c:pt>
                  <c:pt idx="24">
                    <c:v>2018</c:v>
                  </c:pt>
                  <c:pt idx="28">
                    <c:v>2019</c:v>
                  </c:pt>
                  <c:pt idx="32">
                    <c:v>2020</c:v>
                  </c:pt>
                  <c:pt idx="36">
                    <c:v>2021</c:v>
                  </c:pt>
                  <c:pt idx="40">
                    <c:v>2022</c:v>
                  </c:pt>
                  <c:pt idx="44">
                    <c:v>2023</c:v>
                  </c:pt>
                </c:lvl>
              </c:multiLvlStrCache>
            </c:multiLvlStrRef>
          </c:cat>
          <c:val>
            <c:numRef>
              <c:f>'Données graph 1 et 2'!$AD$10:$AD$51</c:f>
              <c:numCache>
                <c:formatCode>#,##0.0</c:formatCode>
                <c:ptCount val="42"/>
                <c:pt idx="0">
                  <c:v>100</c:v>
                </c:pt>
                <c:pt idx="1">
                  <c:v>98.200491445936862</c:v>
                </c:pt>
                <c:pt idx="2">
                  <c:v>96.500763822995751</c:v>
                </c:pt>
                <c:pt idx="3">
                  <c:v>95.046852487898278</c:v>
                </c:pt>
                <c:pt idx="4">
                  <c:v>94.647033187564517</c:v>
                </c:pt>
                <c:pt idx="5">
                  <c:v>94.723246149176049</c:v>
                </c:pt>
                <c:pt idx="6">
                  <c:v>93.632693988940176</c:v>
                </c:pt>
                <c:pt idx="7">
                  <c:v>92.394702123178718</c:v>
                </c:pt>
                <c:pt idx="8">
                  <c:v>91.237918642381757</c:v>
                </c:pt>
                <c:pt idx="9">
                  <c:v>89.766733715852283</c:v>
                </c:pt>
                <c:pt idx="10">
                  <c:v>89.131368261702065</c:v>
                </c:pt>
                <c:pt idx="11">
                  <c:v>87.995667300385321</c:v>
                </c:pt>
                <c:pt idx="12">
                  <c:v>87.284605278806708</c:v>
                </c:pt>
                <c:pt idx="13">
                  <c:v>88.136209296562612</c:v>
                </c:pt>
                <c:pt idx="14">
                  <c:v>88.815068808062406</c:v>
                </c:pt>
                <c:pt idx="15">
                  <c:v>88.906201296080368</c:v>
                </c:pt>
                <c:pt idx="16">
                  <c:v>88.987651432203535</c:v>
                </c:pt>
                <c:pt idx="17">
                  <c:v>88.702307277372839</c:v>
                </c:pt>
                <c:pt idx="18">
                  <c:v>89.38308373630511</c:v>
                </c:pt>
                <c:pt idx="19">
                  <c:v>90.443853874558627</c:v>
                </c:pt>
                <c:pt idx="20">
                  <c:v>91.04740272594475</c:v>
                </c:pt>
                <c:pt idx="21">
                  <c:v>90.368918039137043</c:v>
                </c:pt>
                <c:pt idx="22">
                  <c:v>90.871503495548126</c:v>
                </c:pt>
                <c:pt idx="23">
                  <c:v>92.321264559144581</c:v>
                </c:pt>
                <c:pt idx="24">
                  <c:v>93.082722754544676</c:v>
                </c:pt>
                <c:pt idx="25">
                  <c:v>93.741892845959129</c:v>
                </c:pt>
                <c:pt idx="26">
                  <c:v>94.391173049703212</c:v>
                </c:pt>
                <c:pt idx="27">
                  <c:v>94.625645393468929</c:v>
                </c:pt>
                <c:pt idx="28">
                  <c:v>97.26500194575452</c:v>
                </c:pt>
                <c:pt idx="29">
                  <c:v>97.923790921075977</c:v>
                </c:pt>
                <c:pt idx="30">
                  <c:v>97.371346866315761</c:v>
                </c:pt>
                <c:pt idx="31">
                  <c:v>97.809428224186263</c:v>
                </c:pt>
                <c:pt idx="32">
                  <c:v>88.773905213062847</c:v>
                </c:pt>
                <c:pt idx="33">
                  <c:v>94.542462541701184</c:v>
                </c:pt>
                <c:pt idx="34">
                  <c:v>98.059397272363753</c:v>
                </c:pt>
                <c:pt idx="35">
                  <c:v>99.409616084195179</c:v>
                </c:pt>
                <c:pt idx="36">
                  <c:v>100.61904060968423</c:v>
                </c:pt>
                <c:pt idx="37">
                  <c:v>100.73674390778866</c:v>
                </c:pt>
                <c:pt idx="38">
                  <c:v>101.54600629414614</c:v>
                </c:pt>
                <c:pt idx="39">
                  <c:v>102.65979125826439</c:v>
                </c:pt>
                <c:pt idx="40">
                  <c:v>101.64788513022242</c:v>
                </c:pt>
                <c:pt idx="41">
                  <c:v>100.1969257323522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'Données graph 1 et 2'!$AC$8:$AC$9</c:f>
              <c:strCache>
                <c:ptCount val="1"/>
                <c:pt idx="0">
                  <c:v>Industrie </c:v>
                </c:pt>
              </c:strCache>
            </c:strRef>
          </c:tx>
          <c:spPr>
            <a:ln w="28575">
              <a:solidFill>
                <a:srgbClr val="0070C0"/>
              </a:solidFill>
              <a:prstDash val="solid"/>
            </a:ln>
          </c:spPr>
          <c:marker>
            <c:symbol val="none"/>
          </c:marker>
          <c:cat>
            <c:multiLvlStrRef>
              <c:f>'Données graph 1 et 2'!$A$10:$B$56</c:f>
              <c:multiLvlStrCache>
                <c:ptCount val="47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</c:lvl>
                <c:lvl>
                  <c:pt idx="0">
                    <c:v>2012</c:v>
                  </c:pt>
                  <c:pt idx="4">
                    <c:v>2013</c:v>
                  </c:pt>
                  <c:pt idx="8">
                    <c:v>2014</c:v>
                  </c:pt>
                  <c:pt idx="12">
                    <c:v>2015</c:v>
                  </c:pt>
                  <c:pt idx="16">
                    <c:v>2016</c:v>
                  </c:pt>
                  <c:pt idx="20">
                    <c:v>2017</c:v>
                  </c:pt>
                  <c:pt idx="24">
                    <c:v>2018</c:v>
                  </c:pt>
                  <c:pt idx="28">
                    <c:v>2019</c:v>
                  </c:pt>
                  <c:pt idx="32">
                    <c:v>2020</c:v>
                  </c:pt>
                  <c:pt idx="36">
                    <c:v>2021</c:v>
                  </c:pt>
                  <c:pt idx="40">
                    <c:v>2022</c:v>
                  </c:pt>
                  <c:pt idx="44">
                    <c:v>2023</c:v>
                  </c:pt>
                </c:lvl>
              </c:multiLvlStrCache>
            </c:multiLvlStrRef>
          </c:cat>
          <c:val>
            <c:numRef>
              <c:f>'Données graph 1 et 2'!$AC$10:$AC$51</c:f>
              <c:numCache>
                <c:formatCode>#,##0.0</c:formatCode>
                <c:ptCount val="42"/>
                <c:pt idx="0">
                  <c:v>100</c:v>
                </c:pt>
                <c:pt idx="1">
                  <c:v>100.06669553172938</c:v>
                </c:pt>
                <c:pt idx="2">
                  <c:v>99.788003028091453</c:v>
                </c:pt>
                <c:pt idx="3">
                  <c:v>98.85324455158532</c:v>
                </c:pt>
                <c:pt idx="4">
                  <c:v>99.451429512218439</c:v>
                </c:pt>
                <c:pt idx="5">
                  <c:v>99.341178822759531</c:v>
                </c:pt>
                <c:pt idx="6">
                  <c:v>98.851254024128593</c:v>
                </c:pt>
                <c:pt idx="7">
                  <c:v>99.172695329837438</c:v>
                </c:pt>
                <c:pt idx="8">
                  <c:v>99.087618493270057</c:v>
                </c:pt>
                <c:pt idx="9">
                  <c:v>98.823721049154784</c:v>
                </c:pt>
                <c:pt idx="10">
                  <c:v>98.697302324975041</c:v>
                </c:pt>
                <c:pt idx="11">
                  <c:v>98.219585162032331</c:v>
                </c:pt>
                <c:pt idx="12">
                  <c:v>97.719915529188242</c:v>
                </c:pt>
                <c:pt idx="13">
                  <c:v>97.645613029912198</c:v>
                </c:pt>
                <c:pt idx="14">
                  <c:v>98.210081481430549</c:v>
                </c:pt>
                <c:pt idx="15">
                  <c:v>98.050388318981177</c:v>
                </c:pt>
                <c:pt idx="16">
                  <c:v>97.986218631450612</c:v>
                </c:pt>
                <c:pt idx="17">
                  <c:v>97.794544249762893</c:v>
                </c:pt>
                <c:pt idx="18">
                  <c:v>98.026371293008253</c:v>
                </c:pt>
                <c:pt idx="19">
                  <c:v>98.226514861407111</c:v>
                </c:pt>
                <c:pt idx="20">
                  <c:v>97.8242295188453</c:v>
                </c:pt>
                <c:pt idx="21">
                  <c:v>98.588912378294523</c:v>
                </c:pt>
                <c:pt idx="22">
                  <c:v>98.547343880353552</c:v>
                </c:pt>
                <c:pt idx="23">
                  <c:v>99.073747438652347</c:v>
                </c:pt>
                <c:pt idx="24">
                  <c:v>99.7391177597503</c:v>
                </c:pt>
                <c:pt idx="25">
                  <c:v>99.417877002315521</c:v>
                </c:pt>
                <c:pt idx="26">
                  <c:v>98.753428217471424</c:v>
                </c:pt>
                <c:pt idx="27">
                  <c:v>98.049475194058061</c:v>
                </c:pt>
                <c:pt idx="28">
                  <c:v>98.478191572592095</c:v>
                </c:pt>
                <c:pt idx="29">
                  <c:v>98.657589697927833</c:v>
                </c:pt>
                <c:pt idx="30">
                  <c:v>98.715128623969321</c:v>
                </c:pt>
                <c:pt idx="31">
                  <c:v>98.97956010619572</c:v>
                </c:pt>
                <c:pt idx="32">
                  <c:v>97.838764579620545</c:v>
                </c:pt>
                <c:pt idx="33">
                  <c:v>97.216189196274669</c:v>
                </c:pt>
                <c:pt idx="34">
                  <c:v>97.961285754705159</c:v>
                </c:pt>
                <c:pt idx="35">
                  <c:v>98.1990321346006</c:v>
                </c:pt>
                <c:pt idx="36">
                  <c:v>98.725146769779954</c:v>
                </c:pt>
                <c:pt idx="37">
                  <c:v>99.146296286967569</c:v>
                </c:pt>
                <c:pt idx="38">
                  <c:v>99.578690750516856</c:v>
                </c:pt>
                <c:pt idx="39">
                  <c:v>100.31813964898599</c:v>
                </c:pt>
                <c:pt idx="40">
                  <c:v>100.43071425934535</c:v>
                </c:pt>
                <c:pt idx="41">
                  <c:v>100.67971783697625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'Données graph 1 et 2'!$AE$8:$AE$9</c:f>
              <c:strCache>
                <c:ptCount val="1"/>
                <c:pt idx="0">
                  <c:v>Tertiaire marchand </c:v>
                </c:pt>
              </c:strCache>
            </c:strRef>
          </c:tx>
          <c:spPr>
            <a:ln w="28575">
              <a:solidFill>
                <a:srgbClr val="FF0000"/>
              </a:solidFill>
            </a:ln>
          </c:spPr>
          <c:marker>
            <c:symbol val="none"/>
          </c:marker>
          <c:cat>
            <c:multiLvlStrRef>
              <c:f>'Données graph 1 et 2'!$A$10:$B$56</c:f>
              <c:multiLvlStrCache>
                <c:ptCount val="47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</c:lvl>
                <c:lvl>
                  <c:pt idx="0">
                    <c:v>2012</c:v>
                  </c:pt>
                  <c:pt idx="4">
                    <c:v>2013</c:v>
                  </c:pt>
                  <c:pt idx="8">
                    <c:v>2014</c:v>
                  </c:pt>
                  <c:pt idx="12">
                    <c:v>2015</c:v>
                  </c:pt>
                  <c:pt idx="16">
                    <c:v>2016</c:v>
                  </c:pt>
                  <c:pt idx="20">
                    <c:v>2017</c:v>
                  </c:pt>
                  <c:pt idx="24">
                    <c:v>2018</c:v>
                  </c:pt>
                  <c:pt idx="28">
                    <c:v>2019</c:v>
                  </c:pt>
                  <c:pt idx="32">
                    <c:v>2020</c:v>
                  </c:pt>
                  <c:pt idx="36">
                    <c:v>2021</c:v>
                  </c:pt>
                  <c:pt idx="40">
                    <c:v>2022</c:v>
                  </c:pt>
                  <c:pt idx="44">
                    <c:v>2023</c:v>
                  </c:pt>
                </c:lvl>
              </c:multiLvlStrCache>
            </c:multiLvlStrRef>
          </c:cat>
          <c:val>
            <c:numRef>
              <c:f>'Données graph 1 et 2'!$AE$10:$AE$51</c:f>
              <c:numCache>
                <c:formatCode>#,##0.0</c:formatCode>
                <c:ptCount val="42"/>
                <c:pt idx="0">
                  <c:v>100</c:v>
                </c:pt>
                <c:pt idx="1">
                  <c:v>100.32660940037206</c:v>
                </c:pt>
                <c:pt idx="2">
                  <c:v>99.969834985871316</c:v>
                </c:pt>
                <c:pt idx="3">
                  <c:v>99.80055204617743</c:v>
                </c:pt>
                <c:pt idx="4">
                  <c:v>99.918516775563077</c:v>
                </c:pt>
                <c:pt idx="5">
                  <c:v>99.828886145091417</c:v>
                </c:pt>
                <c:pt idx="6">
                  <c:v>100.07605106072037</c:v>
                </c:pt>
                <c:pt idx="7">
                  <c:v>100.01755141099677</c:v>
                </c:pt>
                <c:pt idx="8">
                  <c:v>99.873247404087849</c:v>
                </c:pt>
                <c:pt idx="9">
                  <c:v>99.799253127625263</c:v>
                </c:pt>
                <c:pt idx="10">
                  <c:v>99.303479028328653</c:v>
                </c:pt>
                <c:pt idx="11">
                  <c:v>99.528601263668605</c:v>
                </c:pt>
                <c:pt idx="12">
                  <c:v>99.510434307502436</c:v>
                </c:pt>
                <c:pt idx="13">
                  <c:v>99.95442413779088</c:v>
                </c:pt>
                <c:pt idx="14">
                  <c:v>100.32002411832745</c:v>
                </c:pt>
                <c:pt idx="15">
                  <c:v>100.9062219118902</c:v>
                </c:pt>
                <c:pt idx="16">
                  <c:v>101.65260299603788</c:v>
                </c:pt>
                <c:pt idx="17">
                  <c:v>102.0479085899896</c:v>
                </c:pt>
                <c:pt idx="18">
                  <c:v>102.56079320576281</c:v>
                </c:pt>
                <c:pt idx="19">
                  <c:v>102.3897757417334</c:v>
                </c:pt>
                <c:pt idx="20">
                  <c:v>102.25265352712447</c:v>
                </c:pt>
                <c:pt idx="21">
                  <c:v>102.8902200696763</c:v>
                </c:pt>
                <c:pt idx="22">
                  <c:v>103.23143945974185</c:v>
                </c:pt>
                <c:pt idx="23">
                  <c:v>103.83898219969529</c:v>
                </c:pt>
                <c:pt idx="24">
                  <c:v>104.17045757853343</c:v>
                </c:pt>
                <c:pt idx="25">
                  <c:v>104.67480758311689</c:v>
                </c:pt>
                <c:pt idx="26">
                  <c:v>104.51980926121394</c:v>
                </c:pt>
                <c:pt idx="27">
                  <c:v>104.15200180893798</c:v>
                </c:pt>
                <c:pt idx="28">
                  <c:v>104.30422294172894</c:v>
                </c:pt>
                <c:pt idx="29">
                  <c:v>105.06423429398795</c:v>
                </c:pt>
                <c:pt idx="30">
                  <c:v>105.58845243882793</c:v>
                </c:pt>
                <c:pt idx="31">
                  <c:v>106.000584378299</c:v>
                </c:pt>
                <c:pt idx="32">
                  <c:v>102.4268005466368</c:v>
                </c:pt>
                <c:pt idx="33">
                  <c:v>98.394541394362207</c:v>
                </c:pt>
                <c:pt idx="34">
                  <c:v>101.39368042305048</c:v>
                </c:pt>
                <c:pt idx="35">
                  <c:v>101.48259398589528</c:v>
                </c:pt>
                <c:pt idx="36">
                  <c:v>101.14164449209258</c:v>
                </c:pt>
                <c:pt idx="37">
                  <c:v>104.11912741751701</c:v>
                </c:pt>
                <c:pt idx="38">
                  <c:v>106.16528752359309</c:v>
                </c:pt>
                <c:pt idx="39">
                  <c:v>107.7356961399025</c:v>
                </c:pt>
                <c:pt idx="40">
                  <c:v>108.91485394688931</c:v>
                </c:pt>
                <c:pt idx="41">
                  <c:v>111.07402185423385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'Données graph 1 et 2'!$AF$8:$AF$9</c:f>
              <c:strCache>
                <c:ptCount val="1"/>
                <c:pt idx="0">
                  <c:v>Tertiaire non marchand </c:v>
                </c:pt>
              </c:strCache>
            </c:strRef>
          </c:tx>
          <c:spPr>
            <a:ln w="28575">
              <a:solidFill>
                <a:schemeClr val="accent6">
                  <a:lumMod val="75000"/>
                </a:schemeClr>
              </a:solidFill>
              <a:prstDash val="solid"/>
            </a:ln>
          </c:spPr>
          <c:marker>
            <c:symbol val="none"/>
          </c:marker>
          <c:cat>
            <c:multiLvlStrRef>
              <c:f>'Données graph 1 et 2'!$A$10:$B$56</c:f>
              <c:multiLvlStrCache>
                <c:ptCount val="47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</c:lvl>
                <c:lvl>
                  <c:pt idx="0">
                    <c:v>2012</c:v>
                  </c:pt>
                  <c:pt idx="4">
                    <c:v>2013</c:v>
                  </c:pt>
                  <c:pt idx="8">
                    <c:v>2014</c:v>
                  </c:pt>
                  <c:pt idx="12">
                    <c:v>2015</c:v>
                  </c:pt>
                  <c:pt idx="16">
                    <c:v>2016</c:v>
                  </c:pt>
                  <c:pt idx="20">
                    <c:v>2017</c:v>
                  </c:pt>
                  <c:pt idx="24">
                    <c:v>2018</c:v>
                  </c:pt>
                  <c:pt idx="28">
                    <c:v>2019</c:v>
                  </c:pt>
                  <c:pt idx="32">
                    <c:v>2020</c:v>
                  </c:pt>
                  <c:pt idx="36">
                    <c:v>2021</c:v>
                  </c:pt>
                  <c:pt idx="40">
                    <c:v>2022</c:v>
                  </c:pt>
                  <c:pt idx="44">
                    <c:v>2023</c:v>
                  </c:pt>
                </c:lvl>
              </c:multiLvlStrCache>
            </c:multiLvlStrRef>
          </c:cat>
          <c:val>
            <c:numRef>
              <c:f>'Données graph 1 et 2'!$AF$10:$AF$51</c:f>
              <c:numCache>
                <c:formatCode>#,##0.0</c:formatCode>
                <c:ptCount val="42"/>
                <c:pt idx="0">
                  <c:v>100</c:v>
                </c:pt>
                <c:pt idx="1">
                  <c:v>99.921162275247099</c:v>
                </c:pt>
                <c:pt idx="2">
                  <c:v>99.650151077561461</c:v>
                </c:pt>
                <c:pt idx="3">
                  <c:v>99.257402482473339</c:v>
                </c:pt>
                <c:pt idx="4">
                  <c:v>98.593953460937982</c:v>
                </c:pt>
                <c:pt idx="5">
                  <c:v>99.074429279649095</c:v>
                </c:pt>
                <c:pt idx="6">
                  <c:v>98.84714019598097</c:v>
                </c:pt>
                <c:pt idx="7">
                  <c:v>99.720603224446464</c:v>
                </c:pt>
                <c:pt idx="8">
                  <c:v>99.749362201777416</c:v>
                </c:pt>
                <c:pt idx="9">
                  <c:v>99.887833995309975</c:v>
                </c:pt>
                <c:pt idx="10">
                  <c:v>100.13607015976775</c:v>
                </c:pt>
                <c:pt idx="11">
                  <c:v>100.63154454609138</c:v>
                </c:pt>
                <c:pt idx="12">
                  <c:v>100.87105393587608</c:v>
                </c:pt>
                <c:pt idx="13">
                  <c:v>100.26416813776964</c:v>
                </c:pt>
                <c:pt idx="14">
                  <c:v>100.02702540272543</c:v>
                </c:pt>
                <c:pt idx="15">
                  <c:v>100.99601751404271</c:v>
                </c:pt>
                <c:pt idx="16">
                  <c:v>100.35172508504162</c:v>
                </c:pt>
                <c:pt idx="17">
                  <c:v>100.49303098816193</c:v>
                </c:pt>
                <c:pt idx="18">
                  <c:v>100.30978910398194</c:v>
                </c:pt>
                <c:pt idx="19">
                  <c:v>101.12217808715187</c:v>
                </c:pt>
                <c:pt idx="20">
                  <c:v>101.1149090138519</c:v>
                </c:pt>
                <c:pt idx="21">
                  <c:v>101.95267569331014</c:v>
                </c:pt>
                <c:pt idx="22">
                  <c:v>100.73836574350885</c:v>
                </c:pt>
                <c:pt idx="23">
                  <c:v>101.13710145994139</c:v>
                </c:pt>
                <c:pt idx="24">
                  <c:v>101.20489935015489</c:v>
                </c:pt>
                <c:pt idx="25">
                  <c:v>101.22833382593414</c:v>
                </c:pt>
                <c:pt idx="26">
                  <c:v>101.18125547447036</c:v>
                </c:pt>
                <c:pt idx="27">
                  <c:v>101.17262947038863</c:v>
                </c:pt>
                <c:pt idx="28">
                  <c:v>101.22813189640576</c:v>
                </c:pt>
                <c:pt idx="29">
                  <c:v>101.48485750752438</c:v>
                </c:pt>
                <c:pt idx="30">
                  <c:v>100.86958834603561</c:v>
                </c:pt>
                <c:pt idx="31">
                  <c:v>101.65077068562699</c:v>
                </c:pt>
                <c:pt idx="32">
                  <c:v>101.10044187845628</c:v>
                </c:pt>
                <c:pt idx="33">
                  <c:v>100.52193620553373</c:v>
                </c:pt>
                <c:pt idx="34">
                  <c:v>101.25507586227079</c:v>
                </c:pt>
                <c:pt idx="35">
                  <c:v>102.48819364960109</c:v>
                </c:pt>
                <c:pt idx="36">
                  <c:v>103.10630019827953</c:v>
                </c:pt>
                <c:pt idx="37">
                  <c:v>103.36331377686572</c:v>
                </c:pt>
                <c:pt idx="38">
                  <c:v>102.4508273610369</c:v>
                </c:pt>
                <c:pt idx="39">
                  <c:v>104.03803960142841</c:v>
                </c:pt>
                <c:pt idx="40">
                  <c:v>104.46444221206799</c:v>
                </c:pt>
                <c:pt idx="41">
                  <c:v>104.80769895994754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1078656"/>
        <c:axId val="201080192"/>
      </c:lineChart>
      <c:catAx>
        <c:axId val="201078656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900"/>
            </a:pPr>
            <a:endParaRPr lang="fr-FR"/>
          </a:p>
        </c:txPr>
        <c:crossAx val="201080192"/>
        <c:crossesAt val="100"/>
        <c:auto val="0"/>
        <c:lblAlgn val="ctr"/>
        <c:lblOffset val="100"/>
        <c:tickLblSkip val="4"/>
        <c:tickMarkSkip val="4"/>
        <c:noMultiLvlLbl val="0"/>
      </c:catAx>
      <c:valAx>
        <c:axId val="201080192"/>
        <c:scaling>
          <c:orientation val="minMax"/>
          <c:max val="112"/>
          <c:min val="85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#,##0" sourceLinked="0"/>
        <c:majorTickMark val="out"/>
        <c:minorTickMark val="none"/>
        <c:tickLblPos val="nextTo"/>
        <c:crossAx val="201078656"/>
        <c:crosses val="autoZero"/>
        <c:crossBetween val="midCat"/>
        <c:majorUnit val="5"/>
      </c:valAx>
    </c:plotArea>
    <c:legend>
      <c:legendPos val="r"/>
      <c:layout>
        <c:manualLayout>
          <c:xMode val="edge"/>
          <c:yMode val="edge"/>
          <c:x val="1.988631520976614E-2"/>
          <c:y val="0.18581766746161807"/>
          <c:w val="0.95596590909090906"/>
          <c:h val="8.5858585858585856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500" b="1" i="0" u="none" strike="noStrike" baseline="0">
                <a:solidFill>
                  <a:srgbClr val="000000"/>
                </a:solidFill>
                <a:latin typeface="Calibri"/>
                <a:cs typeface="Calibri"/>
              </a:rPr>
              <a:t>Stock de bénéficiaires des principaux contrats aidés, dans les Alpes-Maritimes</a:t>
            </a:r>
          </a:p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000" b="0" i="1" u="none" strike="noStrike" baseline="0">
                <a:solidFill>
                  <a:srgbClr val="000000"/>
                </a:solidFill>
                <a:latin typeface="Calibri"/>
                <a:cs typeface="Calibri"/>
              </a:rPr>
              <a:t>(données brutes, en nombre)</a:t>
            </a:r>
          </a:p>
        </c:rich>
      </c:tx>
      <c:layout>
        <c:manualLayout>
          <c:xMode val="edge"/>
          <c:yMode val="edge"/>
          <c:x val="0.13790063251157048"/>
          <c:y val="1.8357971382609434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2094879587940811E-2"/>
          <c:y val="0.17791309936205024"/>
          <c:w val="0.93016067977190131"/>
          <c:h val="0.50499133191202406"/>
        </c:manualLayout>
      </c:layout>
      <c:areaChart>
        <c:grouping val="stacked"/>
        <c:varyColors val="0"/>
        <c:ser>
          <c:idx val="1"/>
          <c:order val="0"/>
          <c:tx>
            <c:strRef>
              <c:f>'Données GRAPHIQUE_stocks_bénéf'!$AJ$2</c:f>
              <c:strCache>
                <c:ptCount val="1"/>
                <c:pt idx="0">
                  <c:v>CUI-CAE / PEC</c:v>
                </c:pt>
              </c:strCache>
            </c:strRef>
          </c:tx>
          <c:spPr>
            <a:solidFill>
              <a:srgbClr val="4F81BD">
                <a:lumMod val="40000"/>
                <a:lumOff val="60000"/>
                <a:alpha val="70000"/>
              </a:srgbClr>
            </a:solidFill>
            <a:ln w="28575">
              <a:noFill/>
              <a:prstDash val="solid"/>
            </a:ln>
          </c:spPr>
          <c:cat>
            <c:multiLvlStrRef>
              <c:f>'Données GRAPHIQUE_stocks_bénéf'!$AH$3:$AI$52</c:f>
              <c:multiLvlStrCache>
                <c:ptCount val="50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  <c:pt idx="48">
                    <c:v>T1</c:v>
                  </c:pt>
                  <c:pt idx="49">
                    <c:v>T2</c:v>
                  </c:pt>
                </c:lvl>
                <c:lvl>
                  <c:pt idx="0">
                    <c:v>2010</c:v>
                  </c:pt>
                  <c:pt idx="4">
                    <c:v>2011</c:v>
                  </c:pt>
                  <c:pt idx="8">
                    <c:v>2012</c:v>
                  </c:pt>
                  <c:pt idx="12">
                    <c:v>2013</c:v>
                  </c:pt>
                  <c:pt idx="16">
                    <c:v>2014</c:v>
                  </c:pt>
                  <c:pt idx="20">
                    <c:v>2015</c:v>
                  </c:pt>
                  <c:pt idx="24">
                    <c:v>2016</c:v>
                  </c:pt>
                  <c:pt idx="28">
                    <c:v>2017</c:v>
                  </c:pt>
                  <c:pt idx="32">
                    <c:v>2018</c:v>
                  </c:pt>
                  <c:pt idx="36">
                    <c:v>2019</c:v>
                  </c:pt>
                  <c:pt idx="40">
                    <c:v>2020</c:v>
                  </c:pt>
                  <c:pt idx="44">
                    <c:v>2021</c:v>
                  </c:pt>
                  <c:pt idx="48">
                    <c:v>2022</c:v>
                  </c:pt>
                </c:lvl>
              </c:multiLvlStrCache>
            </c:multiLvlStrRef>
          </c:cat>
          <c:val>
            <c:numRef>
              <c:f>'Données GRAPHIQUE_stocks_bénéf'!$AJ$3:$AJ$52</c:f>
              <c:numCache>
                <c:formatCode>#,##0</c:formatCode>
                <c:ptCount val="50"/>
                <c:pt idx="0">
                  <c:v>1177</c:v>
                </c:pt>
                <c:pt idx="1">
                  <c:v>2375</c:v>
                </c:pt>
                <c:pt idx="2">
                  <c:v>2990</c:v>
                </c:pt>
                <c:pt idx="3">
                  <c:v>3191</c:v>
                </c:pt>
                <c:pt idx="4">
                  <c:v>3153</c:v>
                </c:pt>
                <c:pt idx="5">
                  <c:v>2452</c:v>
                </c:pt>
                <c:pt idx="6">
                  <c:v>1768</c:v>
                </c:pt>
                <c:pt idx="7">
                  <c:v>2140</c:v>
                </c:pt>
                <c:pt idx="8">
                  <c:v>2556</c:v>
                </c:pt>
                <c:pt idx="9">
                  <c:v>2603</c:v>
                </c:pt>
                <c:pt idx="10">
                  <c:v>2372</c:v>
                </c:pt>
                <c:pt idx="11">
                  <c:v>2571</c:v>
                </c:pt>
                <c:pt idx="12">
                  <c:v>2509</c:v>
                </c:pt>
                <c:pt idx="13">
                  <c:v>2500</c:v>
                </c:pt>
                <c:pt idx="14">
                  <c:v>2421</c:v>
                </c:pt>
                <c:pt idx="15">
                  <c:v>2691</c:v>
                </c:pt>
                <c:pt idx="16">
                  <c:v>2776</c:v>
                </c:pt>
                <c:pt idx="17">
                  <c:v>2929</c:v>
                </c:pt>
                <c:pt idx="18">
                  <c:v>2847</c:v>
                </c:pt>
                <c:pt idx="19">
                  <c:v>2851</c:v>
                </c:pt>
                <c:pt idx="20">
                  <c:v>2922</c:v>
                </c:pt>
                <c:pt idx="21">
                  <c:v>2947</c:v>
                </c:pt>
                <c:pt idx="22">
                  <c:v>2889</c:v>
                </c:pt>
                <c:pt idx="23">
                  <c:v>2889</c:v>
                </c:pt>
                <c:pt idx="24">
                  <c:v>3011</c:v>
                </c:pt>
                <c:pt idx="25">
                  <c:v>3029</c:v>
                </c:pt>
                <c:pt idx="26">
                  <c:v>2891</c:v>
                </c:pt>
                <c:pt idx="27">
                  <c:v>2939</c:v>
                </c:pt>
                <c:pt idx="28">
                  <c:v>3097</c:v>
                </c:pt>
                <c:pt idx="29">
                  <c:v>2996</c:v>
                </c:pt>
                <c:pt idx="30">
                  <c:v>2032</c:v>
                </c:pt>
                <c:pt idx="31">
                  <c:v>1783</c:v>
                </c:pt>
                <c:pt idx="32">
                  <c:v>1526</c:v>
                </c:pt>
                <c:pt idx="33">
                  <c:v>1305</c:v>
                </c:pt>
                <c:pt idx="34">
                  <c:v>1307</c:v>
                </c:pt>
                <c:pt idx="35">
                  <c:v>1331</c:v>
                </c:pt>
                <c:pt idx="36">
                  <c:v>1323</c:v>
                </c:pt>
                <c:pt idx="37">
                  <c:v>1254</c:v>
                </c:pt>
                <c:pt idx="38">
                  <c:v>1157</c:v>
                </c:pt>
                <c:pt idx="39">
                  <c:v>995</c:v>
                </c:pt>
                <c:pt idx="40">
                  <c:v>994</c:v>
                </c:pt>
                <c:pt idx="41">
                  <c:v>936</c:v>
                </c:pt>
                <c:pt idx="42">
                  <c:v>977</c:v>
                </c:pt>
                <c:pt idx="43">
                  <c:v>1000</c:v>
                </c:pt>
                <c:pt idx="44">
                  <c:v>1023</c:v>
                </c:pt>
                <c:pt idx="45">
                  <c:v>1040</c:v>
                </c:pt>
                <c:pt idx="46">
                  <c:v>1056</c:v>
                </c:pt>
                <c:pt idx="47">
                  <c:v>1090</c:v>
                </c:pt>
                <c:pt idx="48">
                  <c:v>1095</c:v>
                </c:pt>
                <c:pt idx="49">
                  <c:v>970</c:v>
                </c:pt>
              </c:numCache>
            </c:numRef>
          </c:val>
        </c:ser>
        <c:ser>
          <c:idx val="3"/>
          <c:order val="1"/>
          <c:tx>
            <c:strRef>
              <c:f>'Données GRAPHIQUE_stocks_bénéf'!$AM$2</c:f>
              <c:strCache>
                <c:ptCount val="1"/>
                <c:pt idx="0">
                  <c:v>CUI-CIE</c:v>
                </c:pt>
              </c:strCache>
            </c:strRef>
          </c:tx>
          <c:spPr>
            <a:solidFill>
              <a:srgbClr val="1F497D">
                <a:alpha val="80000"/>
              </a:srgbClr>
            </a:solidFill>
            <a:ln w="25400">
              <a:noFill/>
            </a:ln>
          </c:spPr>
          <c:cat>
            <c:multiLvlStrRef>
              <c:f>'Données GRAPHIQUE_stocks_bénéf'!$AH$3:$AI$52</c:f>
              <c:multiLvlStrCache>
                <c:ptCount val="50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  <c:pt idx="48">
                    <c:v>T1</c:v>
                  </c:pt>
                  <c:pt idx="49">
                    <c:v>T2</c:v>
                  </c:pt>
                </c:lvl>
                <c:lvl>
                  <c:pt idx="0">
                    <c:v>2010</c:v>
                  </c:pt>
                  <c:pt idx="4">
                    <c:v>2011</c:v>
                  </c:pt>
                  <c:pt idx="8">
                    <c:v>2012</c:v>
                  </c:pt>
                  <c:pt idx="12">
                    <c:v>2013</c:v>
                  </c:pt>
                  <c:pt idx="16">
                    <c:v>2014</c:v>
                  </c:pt>
                  <c:pt idx="20">
                    <c:v>2015</c:v>
                  </c:pt>
                  <c:pt idx="24">
                    <c:v>2016</c:v>
                  </c:pt>
                  <c:pt idx="28">
                    <c:v>2017</c:v>
                  </c:pt>
                  <c:pt idx="32">
                    <c:v>2018</c:v>
                  </c:pt>
                  <c:pt idx="36">
                    <c:v>2019</c:v>
                  </c:pt>
                  <c:pt idx="40">
                    <c:v>2020</c:v>
                  </c:pt>
                  <c:pt idx="44">
                    <c:v>2021</c:v>
                  </c:pt>
                  <c:pt idx="48">
                    <c:v>2022</c:v>
                  </c:pt>
                </c:lvl>
              </c:multiLvlStrCache>
            </c:multiLvlStrRef>
          </c:cat>
          <c:val>
            <c:numRef>
              <c:f>'Données GRAPHIQUE_stocks_bénéf'!$AM$3:$AM$52</c:f>
              <c:numCache>
                <c:formatCode>#,##0</c:formatCode>
                <c:ptCount val="50"/>
                <c:pt idx="0">
                  <c:v>648</c:v>
                </c:pt>
                <c:pt idx="1">
                  <c:v>954</c:v>
                </c:pt>
                <c:pt idx="2">
                  <c:v>857</c:v>
                </c:pt>
                <c:pt idx="3">
                  <c:v>744</c:v>
                </c:pt>
                <c:pt idx="4">
                  <c:v>590</c:v>
                </c:pt>
                <c:pt idx="5">
                  <c:v>391</c:v>
                </c:pt>
                <c:pt idx="6">
                  <c:v>374</c:v>
                </c:pt>
                <c:pt idx="7">
                  <c:v>509</c:v>
                </c:pt>
                <c:pt idx="8">
                  <c:v>483</c:v>
                </c:pt>
                <c:pt idx="9">
                  <c:v>449</c:v>
                </c:pt>
                <c:pt idx="10">
                  <c:v>369</c:v>
                </c:pt>
                <c:pt idx="11">
                  <c:v>260</c:v>
                </c:pt>
                <c:pt idx="12">
                  <c:v>240</c:v>
                </c:pt>
                <c:pt idx="13">
                  <c:v>245</c:v>
                </c:pt>
                <c:pt idx="14">
                  <c:v>263</c:v>
                </c:pt>
                <c:pt idx="15">
                  <c:v>313</c:v>
                </c:pt>
                <c:pt idx="16">
                  <c:v>380</c:v>
                </c:pt>
                <c:pt idx="17">
                  <c:v>319</c:v>
                </c:pt>
                <c:pt idx="18">
                  <c:v>277</c:v>
                </c:pt>
                <c:pt idx="19">
                  <c:v>260</c:v>
                </c:pt>
                <c:pt idx="20">
                  <c:v>273</c:v>
                </c:pt>
                <c:pt idx="21">
                  <c:v>446</c:v>
                </c:pt>
                <c:pt idx="22">
                  <c:v>610</c:v>
                </c:pt>
                <c:pt idx="23">
                  <c:v>737</c:v>
                </c:pt>
                <c:pt idx="24">
                  <c:v>866</c:v>
                </c:pt>
                <c:pt idx="25">
                  <c:v>703</c:v>
                </c:pt>
                <c:pt idx="26">
                  <c:v>475</c:v>
                </c:pt>
                <c:pt idx="27">
                  <c:v>346</c:v>
                </c:pt>
                <c:pt idx="28">
                  <c:v>267</c:v>
                </c:pt>
                <c:pt idx="29">
                  <c:v>271</c:v>
                </c:pt>
                <c:pt idx="30">
                  <c:v>205</c:v>
                </c:pt>
                <c:pt idx="31">
                  <c:v>129</c:v>
                </c:pt>
                <c:pt idx="32">
                  <c:v>69</c:v>
                </c:pt>
                <c:pt idx="33">
                  <c:v>1</c:v>
                </c:pt>
                <c:pt idx="34">
                  <c:v>0</c:v>
                </c:pt>
                <c:pt idx="35">
                  <c:v>1</c:v>
                </c:pt>
                <c:pt idx="36">
                  <c:v>2</c:v>
                </c:pt>
                <c:pt idx="37">
                  <c:v>3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1</c:v>
                </c:pt>
                <c:pt idx="43">
                  <c:v>9</c:v>
                </c:pt>
                <c:pt idx="44">
                  <c:v>105</c:v>
                </c:pt>
                <c:pt idx="45">
                  <c:v>273</c:v>
                </c:pt>
                <c:pt idx="46">
                  <c:v>362</c:v>
                </c:pt>
                <c:pt idx="47">
                  <c:v>484</c:v>
                </c:pt>
                <c:pt idx="48">
                  <c:v>549</c:v>
                </c:pt>
                <c:pt idx="49">
                  <c:v>467</c:v>
                </c:pt>
              </c:numCache>
            </c:numRef>
          </c:val>
        </c:ser>
        <c:ser>
          <c:idx val="2"/>
          <c:order val="2"/>
          <c:tx>
            <c:strRef>
              <c:f>'Données GRAPHIQUE_stocks_bénéf'!$AP$2</c:f>
              <c:strCache>
                <c:ptCount val="1"/>
                <c:pt idx="0">
                  <c:v>Emploi d'avenir</c:v>
                </c:pt>
              </c:strCache>
            </c:strRef>
          </c:tx>
          <c:spPr>
            <a:solidFill>
              <a:srgbClr val="F79646">
                <a:lumMod val="75000"/>
                <a:alpha val="70000"/>
              </a:srgbClr>
            </a:solidFill>
            <a:ln w="25400">
              <a:noFill/>
            </a:ln>
          </c:spPr>
          <c:cat>
            <c:multiLvlStrRef>
              <c:f>'Données GRAPHIQUE_stocks_bénéf'!$AH$3:$AI$52</c:f>
              <c:multiLvlStrCache>
                <c:ptCount val="50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  <c:pt idx="48">
                    <c:v>T1</c:v>
                  </c:pt>
                  <c:pt idx="49">
                    <c:v>T2</c:v>
                  </c:pt>
                </c:lvl>
                <c:lvl>
                  <c:pt idx="0">
                    <c:v>2010</c:v>
                  </c:pt>
                  <c:pt idx="4">
                    <c:v>2011</c:v>
                  </c:pt>
                  <c:pt idx="8">
                    <c:v>2012</c:v>
                  </c:pt>
                  <c:pt idx="12">
                    <c:v>2013</c:v>
                  </c:pt>
                  <c:pt idx="16">
                    <c:v>2014</c:v>
                  </c:pt>
                  <c:pt idx="20">
                    <c:v>2015</c:v>
                  </c:pt>
                  <c:pt idx="24">
                    <c:v>2016</c:v>
                  </c:pt>
                  <c:pt idx="28">
                    <c:v>2017</c:v>
                  </c:pt>
                  <c:pt idx="32">
                    <c:v>2018</c:v>
                  </c:pt>
                  <c:pt idx="36">
                    <c:v>2019</c:v>
                  </c:pt>
                  <c:pt idx="40">
                    <c:v>2020</c:v>
                  </c:pt>
                  <c:pt idx="44">
                    <c:v>2021</c:v>
                  </c:pt>
                  <c:pt idx="48">
                    <c:v>2022</c:v>
                  </c:pt>
                </c:lvl>
              </c:multiLvlStrCache>
            </c:multiLvlStrRef>
          </c:cat>
          <c:val>
            <c:numRef>
              <c:f>'Données GRAPHIQUE_stocks_bénéf'!$AP$3:$AP$52</c:f>
              <c:numCache>
                <c:formatCode>General</c:formatCode>
                <c:ptCount val="5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96</c:v>
                </c:pt>
                <c:pt idx="13">
                  <c:v>200</c:v>
                </c:pt>
                <c:pt idx="14">
                  <c:v>505</c:v>
                </c:pt>
                <c:pt idx="15">
                  <c:v>827</c:v>
                </c:pt>
                <c:pt idx="16">
                  <c:v>1049</c:v>
                </c:pt>
                <c:pt idx="17">
                  <c:v>1120</c:v>
                </c:pt>
                <c:pt idx="18">
                  <c:v>1208</c:v>
                </c:pt>
                <c:pt idx="19">
                  <c:v>1265</c:v>
                </c:pt>
                <c:pt idx="20">
                  <c:v>1273</c:v>
                </c:pt>
                <c:pt idx="21">
                  <c:v>1320</c:v>
                </c:pt>
                <c:pt idx="22">
                  <c:v>1335</c:v>
                </c:pt>
                <c:pt idx="23">
                  <c:v>1349</c:v>
                </c:pt>
                <c:pt idx="24">
                  <c:v>1363</c:v>
                </c:pt>
                <c:pt idx="25">
                  <c:v>1337</c:v>
                </c:pt>
                <c:pt idx="26">
                  <c:v>1210</c:v>
                </c:pt>
                <c:pt idx="27">
                  <c:v>1089</c:v>
                </c:pt>
                <c:pt idx="28">
                  <c:v>1020</c:v>
                </c:pt>
                <c:pt idx="29">
                  <c:v>937</c:v>
                </c:pt>
                <c:pt idx="30">
                  <c:v>740</c:v>
                </c:pt>
                <c:pt idx="31">
                  <c:v>590</c:v>
                </c:pt>
                <c:pt idx="32">
                  <c:v>461</c:v>
                </c:pt>
                <c:pt idx="33">
                  <c:v>331</c:v>
                </c:pt>
                <c:pt idx="34">
                  <c:v>236</c:v>
                </c:pt>
                <c:pt idx="35">
                  <c:v>189</c:v>
                </c:pt>
                <c:pt idx="36">
                  <c:v>151</c:v>
                </c:pt>
                <c:pt idx="37">
                  <c:v>110</c:v>
                </c:pt>
                <c:pt idx="38">
                  <c:v>67</c:v>
                </c:pt>
                <c:pt idx="39">
                  <c:v>43</c:v>
                </c:pt>
                <c:pt idx="40">
                  <c:v>17</c:v>
                </c:pt>
                <c:pt idx="41">
                  <c:v>2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</c:numCache>
            </c:numRef>
          </c:val>
        </c:ser>
        <c:ser>
          <c:idx val="0"/>
          <c:order val="3"/>
          <c:tx>
            <c:strRef>
              <c:f>'Données GRAPHIQUE_stocks_bénéf'!$AQ$2</c:f>
              <c:strCache>
                <c:ptCount val="1"/>
                <c:pt idx="0">
                  <c:v>CDDI *</c:v>
                </c:pt>
              </c:strCache>
            </c:strRef>
          </c:tx>
          <c:spPr>
            <a:solidFill>
              <a:srgbClr val="FFFF00">
                <a:alpha val="70000"/>
              </a:srgbClr>
            </a:solidFill>
            <a:ln w="25400">
              <a:noFill/>
            </a:ln>
          </c:spPr>
          <c:cat>
            <c:multiLvlStrRef>
              <c:f>'Données GRAPHIQUE_stocks_bénéf'!$AH$3:$AI$52</c:f>
              <c:multiLvlStrCache>
                <c:ptCount val="50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  <c:pt idx="48">
                    <c:v>T1</c:v>
                  </c:pt>
                  <c:pt idx="49">
                    <c:v>T2</c:v>
                  </c:pt>
                </c:lvl>
                <c:lvl>
                  <c:pt idx="0">
                    <c:v>2010</c:v>
                  </c:pt>
                  <c:pt idx="4">
                    <c:v>2011</c:v>
                  </c:pt>
                  <c:pt idx="8">
                    <c:v>2012</c:v>
                  </c:pt>
                  <c:pt idx="12">
                    <c:v>2013</c:v>
                  </c:pt>
                  <c:pt idx="16">
                    <c:v>2014</c:v>
                  </c:pt>
                  <c:pt idx="20">
                    <c:v>2015</c:v>
                  </c:pt>
                  <c:pt idx="24">
                    <c:v>2016</c:v>
                  </c:pt>
                  <c:pt idx="28">
                    <c:v>2017</c:v>
                  </c:pt>
                  <c:pt idx="32">
                    <c:v>2018</c:v>
                  </c:pt>
                  <c:pt idx="36">
                    <c:v>2019</c:v>
                  </c:pt>
                  <c:pt idx="40">
                    <c:v>2020</c:v>
                  </c:pt>
                  <c:pt idx="44">
                    <c:v>2021</c:v>
                  </c:pt>
                  <c:pt idx="48">
                    <c:v>2022</c:v>
                  </c:pt>
                </c:lvl>
              </c:multiLvlStrCache>
            </c:multiLvlStrRef>
          </c:cat>
          <c:val>
            <c:numRef>
              <c:f>'Données GRAPHIQUE_stocks_bénéf'!$AQ$3:$AQ$52</c:f>
              <c:numCache>
                <c:formatCode>General</c:formatCode>
                <c:ptCount val="5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106</c:v>
                </c:pt>
                <c:pt idx="19">
                  <c:v>251</c:v>
                </c:pt>
                <c:pt idx="20">
                  <c:v>284</c:v>
                </c:pt>
                <c:pt idx="21">
                  <c:v>292</c:v>
                </c:pt>
                <c:pt idx="22">
                  <c:v>357</c:v>
                </c:pt>
                <c:pt idx="23">
                  <c:v>384</c:v>
                </c:pt>
                <c:pt idx="24">
                  <c:v>319</c:v>
                </c:pt>
                <c:pt idx="25">
                  <c:v>354</c:v>
                </c:pt>
                <c:pt idx="26">
                  <c:v>349</c:v>
                </c:pt>
                <c:pt idx="27">
                  <c:v>372</c:v>
                </c:pt>
                <c:pt idx="28">
                  <c:v>348</c:v>
                </c:pt>
                <c:pt idx="29">
                  <c:v>400</c:v>
                </c:pt>
                <c:pt idx="30">
                  <c:v>429</c:v>
                </c:pt>
                <c:pt idx="31">
                  <c:v>609</c:v>
                </c:pt>
                <c:pt idx="32">
                  <c:v>524</c:v>
                </c:pt>
                <c:pt idx="33">
                  <c:v>415</c:v>
                </c:pt>
                <c:pt idx="34">
                  <c:v>434</c:v>
                </c:pt>
                <c:pt idx="35">
                  <c:v>429</c:v>
                </c:pt>
                <c:pt idx="36">
                  <c:v>436</c:v>
                </c:pt>
                <c:pt idx="37">
                  <c:v>431</c:v>
                </c:pt>
                <c:pt idx="38">
                  <c:v>426</c:v>
                </c:pt>
                <c:pt idx="39">
                  <c:v>449</c:v>
                </c:pt>
                <c:pt idx="40">
                  <c:v>429</c:v>
                </c:pt>
                <c:pt idx="41">
                  <c:v>409</c:v>
                </c:pt>
                <c:pt idx="42">
                  <c:v>393</c:v>
                </c:pt>
                <c:pt idx="43">
                  <c:v>419</c:v>
                </c:pt>
                <c:pt idx="44">
                  <c:v>411</c:v>
                </c:pt>
                <c:pt idx="45">
                  <c:v>420</c:v>
                </c:pt>
                <c:pt idx="46">
                  <c:v>396</c:v>
                </c:pt>
                <c:pt idx="47">
                  <c:v>414</c:v>
                </c:pt>
                <c:pt idx="48">
                  <c:v>444</c:v>
                </c:pt>
                <c:pt idx="49">
                  <c:v>441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2208768"/>
        <c:axId val="202210304"/>
      </c:areaChart>
      <c:catAx>
        <c:axId val="202208768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/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fr-FR"/>
          </a:p>
        </c:txPr>
        <c:crossAx val="202210304"/>
        <c:crossesAt val="0"/>
        <c:auto val="0"/>
        <c:lblAlgn val="ctr"/>
        <c:lblOffset val="100"/>
        <c:tickLblSkip val="4"/>
        <c:noMultiLvlLbl val="0"/>
      </c:catAx>
      <c:valAx>
        <c:axId val="202210304"/>
        <c:scaling>
          <c:orientation val="minMax"/>
          <c:max val="6000"/>
          <c:min val="0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#,##0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fr-FR"/>
          </a:p>
        </c:txPr>
        <c:crossAx val="202208768"/>
        <c:crosses val="autoZero"/>
        <c:crossBetween val="between"/>
        <c:majorUnit val="1000"/>
      </c:valAx>
    </c:plotArea>
    <c:legend>
      <c:legendPos val="t"/>
      <c:layout/>
      <c:overlay val="0"/>
      <c:spPr>
        <a:noFill/>
      </c:spPr>
      <c:txPr>
        <a:bodyPr/>
        <a:lstStyle/>
        <a:p>
          <a:pPr>
            <a:defRPr sz="110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fr-FR"/>
        </a:p>
      </c:txPr>
    </c:legend>
    <c:plotVisOnly val="1"/>
    <c:dispBlanksAs val="gap"/>
    <c:showDLblsOverMax val="0"/>
  </c:chart>
  <c:spPr>
    <a:solidFill>
      <a:sysClr val="window" lastClr="FFFFFF"/>
    </a:solidFill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fr-FR"/>
    </a:p>
  </c:txPr>
  <c:externalData r:id="rId2">
    <c:autoUpdate val="0"/>
  </c:externalData>
  <c:userShapes r:id="rId3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800" b="1" i="0" baseline="0">
                <a:effectLst/>
              </a:rPr>
              <a:t>Stock de bénéficiaires de contrats d'apprentissage dans les Alpes-Maritimes</a:t>
            </a:r>
          </a:p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400" b="0" i="0" baseline="0">
                <a:effectLst/>
              </a:rPr>
              <a:t>(données brutes, en nombre)</a:t>
            </a:r>
            <a:endParaRPr lang="fr-FR" sz="1200" b="0">
              <a:effectLst/>
            </a:endParaRPr>
          </a:p>
        </c:rich>
      </c:tx>
      <c:layout>
        <c:manualLayout>
          <c:xMode val="edge"/>
          <c:yMode val="edge"/>
          <c:x val="0.13772870579535643"/>
          <c:y val="2.0027936422232951E-3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2094879587940811E-2"/>
          <c:y val="0.17791309936205024"/>
          <c:w val="0.93016067977190131"/>
          <c:h val="0.50499133191202406"/>
        </c:manualLayout>
      </c:layout>
      <c:areaChart>
        <c:grouping val="stacked"/>
        <c:varyColors val="0"/>
        <c:ser>
          <c:idx val="0"/>
          <c:order val="0"/>
          <c:tx>
            <c:v>Secteur privé</c:v>
          </c:tx>
          <c:spPr>
            <a:ln w="25400">
              <a:noFill/>
            </a:ln>
          </c:spPr>
          <c:cat>
            <c:multiLvlStrRef>
              <c:f>'Graph appr'!$A$2:$B$21</c:f>
              <c:multiLvlStrCache>
                <c:ptCount val="20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</c:lvl>
                <c:lvl>
                  <c:pt idx="0">
                    <c:v>2018</c:v>
                  </c:pt>
                  <c:pt idx="4">
                    <c:v>2019</c:v>
                  </c:pt>
                  <c:pt idx="8">
                    <c:v>2020</c:v>
                  </c:pt>
                  <c:pt idx="12">
                    <c:v>2021</c:v>
                  </c:pt>
                  <c:pt idx="16">
                    <c:v>2022</c:v>
                  </c:pt>
                </c:lvl>
              </c:multiLvlStrCache>
            </c:multiLvlStrRef>
          </c:cat>
          <c:val>
            <c:numRef>
              <c:f>'Graph appr'!$L$2:$L$19</c:f>
              <c:numCache>
                <c:formatCode>#,##0</c:formatCode>
                <c:ptCount val="18"/>
                <c:pt idx="0">
                  <c:v>5340</c:v>
                </c:pt>
                <c:pt idx="1">
                  <c:v>5080</c:v>
                </c:pt>
                <c:pt idx="2">
                  <c:v>5172</c:v>
                </c:pt>
                <c:pt idx="3">
                  <c:v>5488</c:v>
                </c:pt>
                <c:pt idx="4">
                  <c:v>5353</c:v>
                </c:pt>
                <c:pt idx="5">
                  <c:v>5149</c:v>
                </c:pt>
                <c:pt idx="6">
                  <c:v>5749</c:v>
                </c:pt>
                <c:pt idx="7">
                  <c:v>6337</c:v>
                </c:pt>
                <c:pt idx="8">
                  <c:v>6341</c:v>
                </c:pt>
                <c:pt idx="9">
                  <c:v>6225</c:v>
                </c:pt>
                <c:pt idx="10">
                  <c:v>8119</c:v>
                </c:pt>
                <c:pt idx="11">
                  <c:v>9677</c:v>
                </c:pt>
                <c:pt idx="12">
                  <c:v>10284</c:v>
                </c:pt>
                <c:pt idx="13">
                  <c:v>10089</c:v>
                </c:pt>
                <c:pt idx="14">
                  <c:v>12419</c:v>
                </c:pt>
                <c:pt idx="15">
                  <c:v>13974</c:v>
                </c:pt>
                <c:pt idx="16">
                  <c:v>14360</c:v>
                </c:pt>
                <c:pt idx="17">
                  <c:v>14332</c:v>
                </c:pt>
              </c:numCache>
            </c:numRef>
          </c:val>
        </c:ser>
        <c:ser>
          <c:idx val="1"/>
          <c:order val="1"/>
          <c:tx>
            <c:v>Secteur public</c:v>
          </c:tx>
          <c:spPr>
            <a:ln w="25400">
              <a:noFill/>
            </a:ln>
          </c:spPr>
          <c:cat>
            <c:multiLvlStrRef>
              <c:f>'Graph appr'!$A$2:$B$21</c:f>
              <c:multiLvlStrCache>
                <c:ptCount val="20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</c:lvl>
                <c:lvl>
                  <c:pt idx="0">
                    <c:v>2018</c:v>
                  </c:pt>
                  <c:pt idx="4">
                    <c:v>2019</c:v>
                  </c:pt>
                  <c:pt idx="8">
                    <c:v>2020</c:v>
                  </c:pt>
                  <c:pt idx="12">
                    <c:v>2021</c:v>
                  </c:pt>
                  <c:pt idx="16">
                    <c:v>2022</c:v>
                  </c:pt>
                </c:lvl>
              </c:multiLvlStrCache>
            </c:multiLvlStrRef>
          </c:cat>
          <c:val>
            <c:numRef>
              <c:f>'Graph appr'!$M$2:$M$19</c:f>
              <c:numCache>
                <c:formatCode>#,##0</c:formatCode>
                <c:ptCount val="18"/>
                <c:pt idx="0">
                  <c:v>249</c:v>
                </c:pt>
                <c:pt idx="1">
                  <c:v>246</c:v>
                </c:pt>
                <c:pt idx="2">
                  <c:v>220</c:v>
                </c:pt>
                <c:pt idx="3">
                  <c:v>251</c:v>
                </c:pt>
                <c:pt idx="4">
                  <c:v>247</c:v>
                </c:pt>
                <c:pt idx="5">
                  <c:v>244</c:v>
                </c:pt>
                <c:pt idx="6">
                  <c:v>227</c:v>
                </c:pt>
                <c:pt idx="7">
                  <c:v>254</c:v>
                </c:pt>
                <c:pt idx="8">
                  <c:v>255</c:v>
                </c:pt>
                <c:pt idx="9">
                  <c:v>251</c:v>
                </c:pt>
                <c:pt idx="10">
                  <c:v>222</c:v>
                </c:pt>
                <c:pt idx="11">
                  <c:v>275</c:v>
                </c:pt>
                <c:pt idx="12">
                  <c:v>277</c:v>
                </c:pt>
                <c:pt idx="13">
                  <c:v>262</c:v>
                </c:pt>
                <c:pt idx="14">
                  <c:v>278</c:v>
                </c:pt>
                <c:pt idx="15">
                  <c:v>348</c:v>
                </c:pt>
                <c:pt idx="16">
                  <c:v>350</c:v>
                </c:pt>
                <c:pt idx="17">
                  <c:v>345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2307456"/>
        <c:axId val="202308992"/>
      </c:areaChart>
      <c:catAx>
        <c:axId val="202307456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/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fr-FR"/>
          </a:p>
        </c:txPr>
        <c:crossAx val="202308992"/>
        <c:crossesAt val="100"/>
        <c:auto val="0"/>
        <c:lblAlgn val="ctr"/>
        <c:lblOffset val="100"/>
        <c:tickLblSkip val="4"/>
        <c:noMultiLvlLbl val="0"/>
      </c:catAx>
      <c:valAx>
        <c:axId val="202308992"/>
        <c:scaling>
          <c:orientation val="minMax"/>
          <c:max val="16000"/>
          <c:min val="0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#,##0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fr-FR"/>
          </a:p>
        </c:txPr>
        <c:crossAx val="202307456"/>
        <c:crosses val="autoZero"/>
        <c:crossBetween val="between"/>
        <c:majorUnit val="2000"/>
      </c:valAx>
    </c:plotArea>
    <c:legend>
      <c:legendPos val="t"/>
      <c:layout>
        <c:manualLayout>
          <c:xMode val="edge"/>
          <c:yMode val="edge"/>
          <c:x val="0.35930958379931205"/>
          <c:y val="0.14482562051859274"/>
          <c:w val="0.26109099886222137"/>
          <c:h val="3.9825942809780357E-2"/>
        </c:manualLayout>
      </c:layout>
      <c:overlay val="0"/>
      <c:spPr>
        <a:noFill/>
      </c:spPr>
      <c:txPr>
        <a:bodyPr/>
        <a:lstStyle/>
        <a:p>
          <a:pPr>
            <a:defRPr sz="110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fr-FR"/>
        </a:p>
      </c:txPr>
    </c:legend>
    <c:plotVisOnly val="1"/>
    <c:dispBlanksAs val="gap"/>
    <c:showDLblsOverMax val="0"/>
  </c:chart>
  <c:spPr>
    <a:solidFill>
      <a:sysClr val="window" lastClr="FFFFFF"/>
    </a:solidFill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fr-FR"/>
    </a:p>
  </c:txPr>
  <c:externalData r:id="rId2">
    <c:autoUpdate val="0"/>
  </c:externalData>
  <c:userShapes r:id="rId3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500" b="1" i="0" u="none" strike="noStrike" baseline="0">
                <a:effectLst/>
              </a:rPr>
              <a:t>Nombre de salariés en activité partielle depuis le début de la crise sanitaire </a:t>
            </a:r>
            <a:r>
              <a:rPr lang="en-US" sz="1500"/>
              <a:t>dans les Alpes-Maritimes</a:t>
            </a:r>
          </a:p>
          <a:p>
            <a:pPr>
              <a:defRPr/>
            </a:pPr>
            <a:r>
              <a:rPr lang="en-US" sz="1100" b="0" i="1"/>
              <a:t>(données brutes, en nombre, échelle logarithmique)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numRef>
              <c:f>'recap (2)'!$A$2:$A$31</c:f>
              <c:numCache>
                <c:formatCode>mmm\-yy</c:formatCode>
                <c:ptCount val="30"/>
                <c:pt idx="0">
                  <c:v>43831</c:v>
                </c:pt>
                <c:pt idx="1">
                  <c:v>43862</c:v>
                </c:pt>
                <c:pt idx="2">
                  <c:v>43891</c:v>
                </c:pt>
                <c:pt idx="3">
                  <c:v>43922</c:v>
                </c:pt>
                <c:pt idx="4">
                  <c:v>43952</c:v>
                </c:pt>
                <c:pt idx="5">
                  <c:v>43983</c:v>
                </c:pt>
                <c:pt idx="6">
                  <c:v>44013</c:v>
                </c:pt>
                <c:pt idx="7">
                  <c:v>44044</c:v>
                </c:pt>
                <c:pt idx="8">
                  <c:v>44075</c:v>
                </c:pt>
                <c:pt idx="9">
                  <c:v>44105</c:v>
                </c:pt>
                <c:pt idx="10">
                  <c:v>44136</c:v>
                </c:pt>
                <c:pt idx="11">
                  <c:v>44166</c:v>
                </c:pt>
                <c:pt idx="12">
                  <c:v>44197</c:v>
                </c:pt>
                <c:pt idx="13">
                  <c:v>44228</c:v>
                </c:pt>
                <c:pt idx="14">
                  <c:v>44256</c:v>
                </c:pt>
                <c:pt idx="15">
                  <c:v>44287</c:v>
                </c:pt>
                <c:pt idx="16">
                  <c:v>44317</c:v>
                </c:pt>
                <c:pt idx="17">
                  <c:v>44348</c:v>
                </c:pt>
                <c:pt idx="18">
                  <c:v>44378</c:v>
                </c:pt>
                <c:pt idx="19">
                  <c:v>44409</c:v>
                </c:pt>
                <c:pt idx="20">
                  <c:v>44440</c:v>
                </c:pt>
                <c:pt idx="21">
                  <c:v>44470</c:v>
                </c:pt>
                <c:pt idx="22">
                  <c:v>44501</c:v>
                </c:pt>
                <c:pt idx="23">
                  <c:v>44531</c:v>
                </c:pt>
                <c:pt idx="24">
                  <c:v>44562</c:v>
                </c:pt>
                <c:pt idx="25">
                  <c:v>44593</c:v>
                </c:pt>
                <c:pt idx="26">
                  <c:v>44621</c:v>
                </c:pt>
                <c:pt idx="27">
                  <c:v>44652</c:v>
                </c:pt>
                <c:pt idx="28">
                  <c:v>44682</c:v>
                </c:pt>
                <c:pt idx="29">
                  <c:v>44713</c:v>
                </c:pt>
              </c:numCache>
            </c:numRef>
          </c:cat>
          <c:val>
            <c:numRef>
              <c:f>'recap (2)'!$E$2:$E$31</c:f>
              <c:numCache>
                <c:formatCode>General</c:formatCode>
                <c:ptCount val="30"/>
                <c:pt idx="0">
                  <c:v>645</c:v>
                </c:pt>
                <c:pt idx="1">
                  <c:v>335</c:v>
                </c:pt>
                <c:pt idx="2" formatCode="#,##0">
                  <c:v>114460</c:v>
                </c:pt>
                <c:pt idx="3" formatCode="#,##0">
                  <c:v>138885</c:v>
                </c:pt>
                <c:pt idx="4" formatCode="#,##0">
                  <c:v>120460</c:v>
                </c:pt>
                <c:pt idx="5" formatCode="#,##0">
                  <c:v>56280</c:v>
                </c:pt>
                <c:pt idx="6" formatCode="#,##0">
                  <c:v>31900</c:v>
                </c:pt>
                <c:pt idx="7" formatCode="#,##0">
                  <c:v>19215</c:v>
                </c:pt>
                <c:pt idx="8" formatCode="#,##0">
                  <c:v>25170</c:v>
                </c:pt>
                <c:pt idx="9" formatCode="#,##0">
                  <c:v>39065</c:v>
                </c:pt>
                <c:pt idx="10" formatCode="#,##0">
                  <c:v>63780</c:v>
                </c:pt>
                <c:pt idx="11" formatCode="#,##0">
                  <c:v>49775</c:v>
                </c:pt>
                <c:pt idx="12" formatCode="#,##0">
                  <c:v>45155</c:v>
                </c:pt>
                <c:pt idx="13" formatCode="#,##0">
                  <c:v>48450</c:v>
                </c:pt>
                <c:pt idx="14" formatCode="#,##0">
                  <c:v>57610</c:v>
                </c:pt>
                <c:pt idx="15" formatCode="#,##0">
                  <c:v>55045</c:v>
                </c:pt>
                <c:pt idx="16" formatCode="#,##0">
                  <c:v>43070</c:v>
                </c:pt>
                <c:pt idx="17" formatCode="#,##0">
                  <c:v>22280</c:v>
                </c:pt>
                <c:pt idx="18" formatCode="#,##0">
                  <c:v>8060</c:v>
                </c:pt>
                <c:pt idx="19" formatCode="#,##0">
                  <c:v>6015</c:v>
                </c:pt>
                <c:pt idx="20" formatCode="#,##0">
                  <c:v>5645</c:v>
                </c:pt>
                <c:pt idx="21" formatCode="#,##0">
                  <c:v>3415</c:v>
                </c:pt>
                <c:pt idx="22">
                  <c:v>3360</c:v>
                </c:pt>
                <c:pt idx="23">
                  <c:v>4110</c:v>
                </c:pt>
                <c:pt idx="24">
                  <c:v>5235</c:v>
                </c:pt>
                <c:pt idx="25">
                  <c:v>4580</c:v>
                </c:pt>
                <c:pt idx="26">
                  <c:v>3420</c:v>
                </c:pt>
                <c:pt idx="27">
                  <c:v>1390</c:v>
                </c:pt>
                <c:pt idx="28">
                  <c:v>1030</c:v>
                </c:pt>
                <c:pt idx="29">
                  <c:v>745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2368512"/>
        <c:axId val="202370048"/>
      </c:barChart>
      <c:dateAx>
        <c:axId val="202368512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crossAx val="202370048"/>
        <c:crosses val="autoZero"/>
        <c:auto val="1"/>
        <c:lblOffset val="100"/>
        <c:baseTimeUnit val="months"/>
        <c:majorUnit val="1"/>
        <c:majorTimeUnit val="months"/>
      </c:dateAx>
      <c:valAx>
        <c:axId val="202370048"/>
        <c:scaling>
          <c:logBase val="10"/>
          <c:orientation val="minMax"/>
          <c:max val="1400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02368512"/>
        <c:crosses val="autoZero"/>
        <c:crossBetween val="between"/>
        <c:majorUnit val="10"/>
      </c:valAx>
    </c:plotArea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5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500" b="1" i="0" u="none" strike="noStrike" baseline="0">
                <a:solidFill>
                  <a:srgbClr val="000000"/>
                </a:solidFill>
                <a:latin typeface="Calibri"/>
              </a:rPr>
              <a:t>Taux de chômage dans les Alpes-Maritimes </a:t>
            </a:r>
            <a:r>
              <a:rPr lang="fr-FR" sz="1500" b="0" i="1" u="none" strike="noStrike" baseline="0">
                <a:solidFill>
                  <a:srgbClr val="000000"/>
                </a:solidFill>
                <a:latin typeface="Calibri"/>
              </a:rPr>
              <a:t>(en %)</a:t>
            </a:r>
          </a:p>
        </c:rich>
      </c:tx>
      <c:layout>
        <c:manualLayout>
          <c:xMode val="edge"/>
          <c:yMode val="edge"/>
          <c:x val="0.22257113457408734"/>
          <c:y val="2.4256627684853017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8.7484937962300169E-2"/>
          <c:y val="0.16797558589200018"/>
          <c:w val="0.83764367816092766"/>
          <c:h val="0.55180978117380297"/>
        </c:manualLayout>
      </c:layout>
      <c:lineChart>
        <c:grouping val="standard"/>
        <c:varyColors val="0"/>
        <c:ser>
          <c:idx val="0"/>
          <c:order val="0"/>
          <c:tx>
            <c:v>Provence-Alpes-Côte d'Azur</c:v>
          </c:tx>
          <c:spPr>
            <a:ln w="25400">
              <a:solidFill>
                <a:srgbClr val="FF0000"/>
              </a:solidFill>
              <a:prstDash val="solid"/>
            </a:ln>
          </c:spPr>
          <c:marker>
            <c:symbol val="none"/>
          </c:marker>
          <c:cat>
            <c:multiLvlStrRef>
              <c:f>'dates trim'!$B$122:$C$168</c:f>
              <c:multiLvlStrCache>
                <c:ptCount val="47"/>
                <c:lvl>
                  <c:pt idx="0">
                    <c:v>T2</c:v>
                  </c:pt>
                  <c:pt idx="1">
                    <c:v>T3</c:v>
                  </c:pt>
                  <c:pt idx="2">
                    <c:v>T4</c:v>
                  </c:pt>
                  <c:pt idx="3">
                    <c:v>T1</c:v>
                  </c:pt>
                  <c:pt idx="4">
                    <c:v>T2</c:v>
                  </c:pt>
                  <c:pt idx="5">
                    <c:v>T3</c:v>
                  </c:pt>
                  <c:pt idx="6">
                    <c:v>T4</c:v>
                  </c:pt>
                  <c:pt idx="7">
                    <c:v>T1</c:v>
                  </c:pt>
                  <c:pt idx="8">
                    <c:v>T2</c:v>
                  </c:pt>
                  <c:pt idx="9">
                    <c:v>T3</c:v>
                  </c:pt>
                  <c:pt idx="10">
                    <c:v>T4</c:v>
                  </c:pt>
                  <c:pt idx="11">
                    <c:v>T1</c:v>
                  </c:pt>
                  <c:pt idx="12">
                    <c:v>T2</c:v>
                  </c:pt>
                  <c:pt idx="13">
                    <c:v>T3</c:v>
                  </c:pt>
                  <c:pt idx="14">
                    <c:v>T4</c:v>
                  </c:pt>
                  <c:pt idx="15">
                    <c:v>T1</c:v>
                  </c:pt>
                  <c:pt idx="16">
                    <c:v>T2</c:v>
                  </c:pt>
                  <c:pt idx="17">
                    <c:v>T3</c:v>
                  </c:pt>
                  <c:pt idx="18">
                    <c:v>T4</c:v>
                  </c:pt>
                  <c:pt idx="19">
                    <c:v>T1</c:v>
                  </c:pt>
                  <c:pt idx="20">
                    <c:v>T2</c:v>
                  </c:pt>
                  <c:pt idx="21">
                    <c:v>T3</c:v>
                  </c:pt>
                  <c:pt idx="22">
                    <c:v>T4</c:v>
                  </c:pt>
                  <c:pt idx="23">
                    <c:v>T1</c:v>
                  </c:pt>
                  <c:pt idx="24">
                    <c:v>T2</c:v>
                  </c:pt>
                  <c:pt idx="25">
                    <c:v>T3</c:v>
                  </c:pt>
                  <c:pt idx="26">
                    <c:v>T4</c:v>
                  </c:pt>
                  <c:pt idx="27">
                    <c:v>T1</c:v>
                  </c:pt>
                  <c:pt idx="28">
                    <c:v>T2</c:v>
                  </c:pt>
                  <c:pt idx="29">
                    <c:v>T3</c:v>
                  </c:pt>
                  <c:pt idx="30">
                    <c:v>T4</c:v>
                  </c:pt>
                  <c:pt idx="31">
                    <c:v>T1</c:v>
                  </c:pt>
                  <c:pt idx="32">
                    <c:v>T2</c:v>
                  </c:pt>
                  <c:pt idx="33">
                    <c:v>T3</c:v>
                  </c:pt>
                  <c:pt idx="34">
                    <c:v>T4</c:v>
                  </c:pt>
                  <c:pt idx="35">
                    <c:v>T1</c:v>
                  </c:pt>
                  <c:pt idx="36">
                    <c:v>T2</c:v>
                  </c:pt>
                  <c:pt idx="37">
                    <c:v>T3</c:v>
                  </c:pt>
                  <c:pt idx="38">
                    <c:v>T4</c:v>
                  </c:pt>
                  <c:pt idx="39">
                    <c:v>T1</c:v>
                  </c:pt>
                  <c:pt idx="40">
                    <c:v>T2</c:v>
                  </c:pt>
                  <c:pt idx="41">
                    <c:v>T3</c:v>
                  </c:pt>
                  <c:pt idx="42">
                    <c:v>T4</c:v>
                  </c:pt>
                  <c:pt idx="43">
                    <c:v>T1</c:v>
                  </c:pt>
                  <c:pt idx="44">
                    <c:v>T2</c:v>
                  </c:pt>
                  <c:pt idx="45">
                    <c:v>T3</c:v>
                  </c:pt>
                  <c:pt idx="46">
                    <c:v>T4</c:v>
                  </c:pt>
                </c:lvl>
                <c:lvl>
                  <c:pt idx="3">
                    <c:v>2013</c:v>
                  </c:pt>
                  <c:pt idx="7">
                    <c:v>2014</c:v>
                  </c:pt>
                  <c:pt idx="11">
                    <c:v>2015</c:v>
                  </c:pt>
                  <c:pt idx="15">
                    <c:v>2016</c:v>
                  </c:pt>
                  <c:pt idx="19">
                    <c:v>2017</c:v>
                  </c:pt>
                  <c:pt idx="23">
                    <c:v>2018</c:v>
                  </c:pt>
                  <c:pt idx="27">
                    <c:v>2019</c:v>
                  </c:pt>
                  <c:pt idx="31">
                    <c:v>2020</c:v>
                  </c:pt>
                  <c:pt idx="35">
                    <c:v>2021</c:v>
                  </c:pt>
                  <c:pt idx="39">
                    <c:v>2022</c:v>
                  </c:pt>
                  <c:pt idx="43">
                    <c:v>2023</c:v>
                  </c:pt>
                </c:lvl>
              </c:multiLvlStrCache>
            </c:multiLvlStrRef>
          </c:cat>
          <c:val>
            <c:numRef>
              <c:f>Données!$C$130:$C$170</c:f>
              <c:numCache>
                <c:formatCode>#,##0.0</c:formatCode>
                <c:ptCount val="41"/>
                <c:pt idx="0">
                  <c:v>10.8</c:v>
                </c:pt>
                <c:pt idx="1">
                  <c:v>10.8</c:v>
                </c:pt>
                <c:pt idx="2">
                  <c:v>11.2</c:v>
                </c:pt>
                <c:pt idx="3">
                  <c:v>11.4</c:v>
                </c:pt>
                <c:pt idx="4">
                  <c:v>11.5</c:v>
                </c:pt>
                <c:pt idx="5">
                  <c:v>11.3</c:v>
                </c:pt>
                <c:pt idx="6">
                  <c:v>11.2</c:v>
                </c:pt>
                <c:pt idx="7">
                  <c:v>11.2</c:v>
                </c:pt>
                <c:pt idx="8">
                  <c:v>11.2</c:v>
                </c:pt>
                <c:pt idx="9">
                  <c:v>11.4</c:v>
                </c:pt>
                <c:pt idx="10">
                  <c:v>11.6</c:v>
                </c:pt>
                <c:pt idx="11">
                  <c:v>11.4</c:v>
                </c:pt>
                <c:pt idx="12">
                  <c:v>11.7</c:v>
                </c:pt>
                <c:pt idx="13">
                  <c:v>11.5</c:v>
                </c:pt>
                <c:pt idx="14">
                  <c:v>11.4</c:v>
                </c:pt>
                <c:pt idx="15">
                  <c:v>11.4</c:v>
                </c:pt>
                <c:pt idx="16">
                  <c:v>11.2</c:v>
                </c:pt>
                <c:pt idx="17">
                  <c:v>11.1</c:v>
                </c:pt>
                <c:pt idx="18">
                  <c:v>11.4</c:v>
                </c:pt>
                <c:pt idx="19">
                  <c:v>10.9</c:v>
                </c:pt>
                <c:pt idx="20">
                  <c:v>10.8</c:v>
                </c:pt>
                <c:pt idx="21">
                  <c:v>10.8</c:v>
                </c:pt>
                <c:pt idx="22">
                  <c:v>10.3</c:v>
                </c:pt>
                <c:pt idx="23">
                  <c:v>10.6</c:v>
                </c:pt>
                <c:pt idx="24">
                  <c:v>10.4</c:v>
                </c:pt>
                <c:pt idx="25">
                  <c:v>10.3</c:v>
                </c:pt>
                <c:pt idx="26">
                  <c:v>10.1</c:v>
                </c:pt>
                <c:pt idx="27">
                  <c:v>10.1</c:v>
                </c:pt>
                <c:pt idx="28">
                  <c:v>9.6</c:v>
                </c:pt>
                <c:pt idx="29">
                  <c:v>9.5</c:v>
                </c:pt>
                <c:pt idx="30">
                  <c:v>9.3000000000000007</c:v>
                </c:pt>
                <c:pt idx="31">
                  <c:v>8.9</c:v>
                </c:pt>
                <c:pt idx="32">
                  <c:v>8.1999999999999993</c:v>
                </c:pt>
                <c:pt idx="33">
                  <c:v>10.199999999999999</c:v>
                </c:pt>
                <c:pt idx="34">
                  <c:v>9.1</c:v>
                </c:pt>
                <c:pt idx="35">
                  <c:v>9.1999999999999993</c:v>
                </c:pt>
                <c:pt idx="36">
                  <c:v>9.1</c:v>
                </c:pt>
                <c:pt idx="37">
                  <c:v>9</c:v>
                </c:pt>
                <c:pt idx="38">
                  <c:v>8.3000000000000007</c:v>
                </c:pt>
                <c:pt idx="39">
                  <c:v>8.1999999999999993</c:v>
                </c:pt>
                <c:pt idx="40">
                  <c:v>8.1999999999999993</c:v>
                </c:pt>
              </c:numCache>
            </c:numRef>
          </c:val>
          <c:smooth val="0"/>
        </c:ser>
        <c:ser>
          <c:idx val="1"/>
          <c:order val="1"/>
          <c:tx>
            <c:v>France métropolitaine</c:v>
          </c:tx>
          <c:spPr>
            <a:ln w="25400">
              <a:solidFill>
                <a:srgbClr val="0000FF"/>
              </a:solidFill>
              <a:prstDash val="solid"/>
            </a:ln>
          </c:spPr>
          <c:marker>
            <c:symbol val="none"/>
          </c:marker>
          <c:cat>
            <c:multiLvlStrRef>
              <c:f>'dates trim'!$B$122:$C$168</c:f>
              <c:multiLvlStrCache>
                <c:ptCount val="47"/>
                <c:lvl>
                  <c:pt idx="0">
                    <c:v>T2</c:v>
                  </c:pt>
                  <c:pt idx="1">
                    <c:v>T3</c:v>
                  </c:pt>
                  <c:pt idx="2">
                    <c:v>T4</c:v>
                  </c:pt>
                  <c:pt idx="3">
                    <c:v>T1</c:v>
                  </c:pt>
                  <c:pt idx="4">
                    <c:v>T2</c:v>
                  </c:pt>
                  <c:pt idx="5">
                    <c:v>T3</c:v>
                  </c:pt>
                  <c:pt idx="6">
                    <c:v>T4</c:v>
                  </c:pt>
                  <c:pt idx="7">
                    <c:v>T1</c:v>
                  </c:pt>
                  <c:pt idx="8">
                    <c:v>T2</c:v>
                  </c:pt>
                  <c:pt idx="9">
                    <c:v>T3</c:v>
                  </c:pt>
                  <c:pt idx="10">
                    <c:v>T4</c:v>
                  </c:pt>
                  <c:pt idx="11">
                    <c:v>T1</c:v>
                  </c:pt>
                  <c:pt idx="12">
                    <c:v>T2</c:v>
                  </c:pt>
                  <c:pt idx="13">
                    <c:v>T3</c:v>
                  </c:pt>
                  <c:pt idx="14">
                    <c:v>T4</c:v>
                  </c:pt>
                  <c:pt idx="15">
                    <c:v>T1</c:v>
                  </c:pt>
                  <c:pt idx="16">
                    <c:v>T2</c:v>
                  </c:pt>
                  <c:pt idx="17">
                    <c:v>T3</c:v>
                  </c:pt>
                  <c:pt idx="18">
                    <c:v>T4</c:v>
                  </c:pt>
                  <c:pt idx="19">
                    <c:v>T1</c:v>
                  </c:pt>
                  <c:pt idx="20">
                    <c:v>T2</c:v>
                  </c:pt>
                  <c:pt idx="21">
                    <c:v>T3</c:v>
                  </c:pt>
                  <c:pt idx="22">
                    <c:v>T4</c:v>
                  </c:pt>
                  <c:pt idx="23">
                    <c:v>T1</c:v>
                  </c:pt>
                  <c:pt idx="24">
                    <c:v>T2</c:v>
                  </c:pt>
                  <c:pt idx="25">
                    <c:v>T3</c:v>
                  </c:pt>
                  <c:pt idx="26">
                    <c:v>T4</c:v>
                  </c:pt>
                  <c:pt idx="27">
                    <c:v>T1</c:v>
                  </c:pt>
                  <c:pt idx="28">
                    <c:v>T2</c:v>
                  </c:pt>
                  <c:pt idx="29">
                    <c:v>T3</c:v>
                  </c:pt>
                  <c:pt idx="30">
                    <c:v>T4</c:v>
                  </c:pt>
                  <c:pt idx="31">
                    <c:v>T1</c:v>
                  </c:pt>
                  <c:pt idx="32">
                    <c:v>T2</c:v>
                  </c:pt>
                  <c:pt idx="33">
                    <c:v>T3</c:v>
                  </c:pt>
                  <c:pt idx="34">
                    <c:v>T4</c:v>
                  </c:pt>
                  <c:pt idx="35">
                    <c:v>T1</c:v>
                  </c:pt>
                  <c:pt idx="36">
                    <c:v>T2</c:v>
                  </c:pt>
                  <c:pt idx="37">
                    <c:v>T3</c:v>
                  </c:pt>
                  <c:pt idx="38">
                    <c:v>T4</c:v>
                  </c:pt>
                  <c:pt idx="39">
                    <c:v>T1</c:v>
                  </c:pt>
                  <c:pt idx="40">
                    <c:v>T2</c:v>
                  </c:pt>
                  <c:pt idx="41">
                    <c:v>T3</c:v>
                  </c:pt>
                  <c:pt idx="42">
                    <c:v>T4</c:v>
                  </c:pt>
                  <c:pt idx="43">
                    <c:v>T1</c:v>
                  </c:pt>
                  <c:pt idx="44">
                    <c:v>T2</c:v>
                  </c:pt>
                  <c:pt idx="45">
                    <c:v>T3</c:v>
                  </c:pt>
                  <c:pt idx="46">
                    <c:v>T4</c:v>
                  </c:pt>
                </c:lvl>
                <c:lvl>
                  <c:pt idx="3">
                    <c:v>2013</c:v>
                  </c:pt>
                  <c:pt idx="7">
                    <c:v>2014</c:v>
                  </c:pt>
                  <c:pt idx="11">
                    <c:v>2015</c:v>
                  </c:pt>
                  <c:pt idx="15">
                    <c:v>2016</c:v>
                  </c:pt>
                  <c:pt idx="19">
                    <c:v>2017</c:v>
                  </c:pt>
                  <c:pt idx="23">
                    <c:v>2018</c:v>
                  </c:pt>
                  <c:pt idx="27">
                    <c:v>2019</c:v>
                  </c:pt>
                  <c:pt idx="31">
                    <c:v>2020</c:v>
                  </c:pt>
                  <c:pt idx="35">
                    <c:v>2021</c:v>
                  </c:pt>
                  <c:pt idx="39">
                    <c:v>2022</c:v>
                  </c:pt>
                  <c:pt idx="43">
                    <c:v>2023</c:v>
                  </c:pt>
                </c:lvl>
              </c:multiLvlStrCache>
            </c:multiLvlStrRef>
          </c:cat>
          <c:val>
            <c:numRef>
              <c:f>Données!$B$130:$B$170</c:f>
              <c:numCache>
                <c:formatCode>#,##0.0</c:formatCode>
                <c:ptCount val="41"/>
                <c:pt idx="0">
                  <c:v>9.4</c:v>
                </c:pt>
                <c:pt idx="1">
                  <c:v>9.4</c:v>
                </c:pt>
                <c:pt idx="2">
                  <c:v>9.8000000000000007</c:v>
                </c:pt>
                <c:pt idx="3">
                  <c:v>10</c:v>
                </c:pt>
                <c:pt idx="4">
                  <c:v>10.1</c:v>
                </c:pt>
                <c:pt idx="5">
                  <c:v>9.9</c:v>
                </c:pt>
                <c:pt idx="6">
                  <c:v>9.8000000000000007</c:v>
                </c:pt>
                <c:pt idx="7">
                  <c:v>9.8000000000000007</c:v>
                </c:pt>
                <c:pt idx="8">
                  <c:v>9.8000000000000007</c:v>
                </c:pt>
                <c:pt idx="9">
                  <c:v>9.9</c:v>
                </c:pt>
                <c:pt idx="10">
                  <c:v>10.1</c:v>
                </c:pt>
                <c:pt idx="11">
                  <c:v>10</c:v>
                </c:pt>
                <c:pt idx="12">
                  <c:v>10.199999999999999</c:v>
                </c:pt>
                <c:pt idx="13">
                  <c:v>10.1</c:v>
                </c:pt>
                <c:pt idx="14">
                  <c:v>9.9</c:v>
                </c:pt>
                <c:pt idx="15">
                  <c:v>9.9</c:v>
                </c:pt>
                <c:pt idx="16">
                  <c:v>9.6999999999999993</c:v>
                </c:pt>
                <c:pt idx="17">
                  <c:v>9.6</c:v>
                </c:pt>
                <c:pt idx="18">
                  <c:v>9.6999999999999993</c:v>
                </c:pt>
                <c:pt idx="19">
                  <c:v>9.3000000000000007</c:v>
                </c:pt>
                <c:pt idx="20">
                  <c:v>9.1999999999999993</c:v>
                </c:pt>
                <c:pt idx="21">
                  <c:v>9.1999999999999993</c:v>
                </c:pt>
                <c:pt idx="22">
                  <c:v>8.6999999999999993</c:v>
                </c:pt>
                <c:pt idx="23">
                  <c:v>8.9</c:v>
                </c:pt>
                <c:pt idx="24">
                  <c:v>8.8000000000000007</c:v>
                </c:pt>
                <c:pt idx="25">
                  <c:v>8.6</c:v>
                </c:pt>
                <c:pt idx="26">
                  <c:v>8.4</c:v>
                </c:pt>
                <c:pt idx="27">
                  <c:v>8.4</c:v>
                </c:pt>
                <c:pt idx="28">
                  <c:v>8.1999999999999993</c:v>
                </c:pt>
                <c:pt idx="29">
                  <c:v>8.1</c:v>
                </c:pt>
                <c:pt idx="30">
                  <c:v>7.9</c:v>
                </c:pt>
                <c:pt idx="31">
                  <c:v>7.6</c:v>
                </c:pt>
                <c:pt idx="32">
                  <c:v>7.1</c:v>
                </c:pt>
                <c:pt idx="33">
                  <c:v>8.8000000000000007</c:v>
                </c:pt>
                <c:pt idx="34">
                  <c:v>7.8</c:v>
                </c:pt>
                <c:pt idx="35">
                  <c:v>7.9</c:v>
                </c:pt>
                <c:pt idx="36">
                  <c:v>7.8</c:v>
                </c:pt>
                <c:pt idx="37">
                  <c:v>7.8</c:v>
                </c:pt>
                <c:pt idx="38">
                  <c:v>7.2</c:v>
                </c:pt>
                <c:pt idx="39">
                  <c:v>7.1</c:v>
                </c:pt>
                <c:pt idx="40">
                  <c:v>7.2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Données!$F$8</c:f>
              <c:strCache>
                <c:ptCount val="1"/>
                <c:pt idx="0">
                  <c:v>Alpes-Maritimes</c:v>
                </c:pt>
              </c:strCache>
            </c:strRef>
          </c:tx>
          <c:marker>
            <c:symbol val="none"/>
          </c:marker>
          <c:cat>
            <c:multiLvlStrRef>
              <c:f>'dates trim'!$B$122:$C$168</c:f>
              <c:multiLvlStrCache>
                <c:ptCount val="47"/>
                <c:lvl>
                  <c:pt idx="0">
                    <c:v>T2</c:v>
                  </c:pt>
                  <c:pt idx="1">
                    <c:v>T3</c:v>
                  </c:pt>
                  <c:pt idx="2">
                    <c:v>T4</c:v>
                  </c:pt>
                  <c:pt idx="3">
                    <c:v>T1</c:v>
                  </c:pt>
                  <c:pt idx="4">
                    <c:v>T2</c:v>
                  </c:pt>
                  <c:pt idx="5">
                    <c:v>T3</c:v>
                  </c:pt>
                  <c:pt idx="6">
                    <c:v>T4</c:v>
                  </c:pt>
                  <c:pt idx="7">
                    <c:v>T1</c:v>
                  </c:pt>
                  <c:pt idx="8">
                    <c:v>T2</c:v>
                  </c:pt>
                  <c:pt idx="9">
                    <c:v>T3</c:v>
                  </c:pt>
                  <c:pt idx="10">
                    <c:v>T4</c:v>
                  </c:pt>
                  <c:pt idx="11">
                    <c:v>T1</c:v>
                  </c:pt>
                  <c:pt idx="12">
                    <c:v>T2</c:v>
                  </c:pt>
                  <c:pt idx="13">
                    <c:v>T3</c:v>
                  </c:pt>
                  <c:pt idx="14">
                    <c:v>T4</c:v>
                  </c:pt>
                  <c:pt idx="15">
                    <c:v>T1</c:v>
                  </c:pt>
                  <c:pt idx="16">
                    <c:v>T2</c:v>
                  </c:pt>
                  <c:pt idx="17">
                    <c:v>T3</c:v>
                  </c:pt>
                  <c:pt idx="18">
                    <c:v>T4</c:v>
                  </c:pt>
                  <c:pt idx="19">
                    <c:v>T1</c:v>
                  </c:pt>
                  <c:pt idx="20">
                    <c:v>T2</c:v>
                  </c:pt>
                  <c:pt idx="21">
                    <c:v>T3</c:v>
                  </c:pt>
                  <c:pt idx="22">
                    <c:v>T4</c:v>
                  </c:pt>
                  <c:pt idx="23">
                    <c:v>T1</c:v>
                  </c:pt>
                  <c:pt idx="24">
                    <c:v>T2</c:v>
                  </c:pt>
                  <c:pt idx="25">
                    <c:v>T3</c:v>
                  </c:pt>
                  <c:pt idx="26">
                    <c:v>T4</c:v>
                  </c:pt>
                  <c:pt idx="27">
                    <c:v>T1</c:v>
                  </c:pt>
                  <c:pt idx="28">
                    <c:v>T2</c:v>
                  </c:pt>
                  <c:pt idx="29">
                    <c:v>T3</c:v>
                  </c:pt>
                  <c:pt idx="30">
                    <c:v>T4</c:v>
                  </c:pt>
                  <c:pt idx="31">
                    <c:v>T1</c:v>
                  </c:pt>
                  <c:pt idx="32">
                    <c:v>T2</c:v>
                  </c:pt>
                  <c:pt idx="33">
                    <c:v>T3</c:v>
                  </c:pt>
                  <c:pt idx="34">
                    <c:v>T4</c:v>
                  </c:pt>
                  <c:pt idx="35">
                    <c:v>T1</c:v>
                  </c:pt>
                  <c:pt idx="36">
                    <c:v>T2</c:v>
                  </c:pt>
                  <c:pt idx="37">
                    <c:v>T3</c:v>
                  </c:pt>
                  <c:pt idx="38">
                    <c:v>T4</c:v>
                  </c:pt>
                  <c:pt idx="39">
                    <c:v>T1</c:v>
                  </c:pt>
                  <c:pt idx="40">
                    <c:v>T2</c:v>
                  </c:pt>
                  <c:pt idx="41">
                    <c:v>T3</c:v>
                  </c:pt>
                  <c:pt idx="42">
                    <c:v>T4</c:v>
                  </c:pt>
                  <c:pt idx="43">
                    <c:v>T1</c:v>
                  </c:pt>
                  <c:pt idx="44">
                    <c:v>T2</c:v>
                  </c:pt>
                  <c:pt idx="45">
                    <c:v>T3</c:v>
                  </c:pt>
                  <c:pt idx="46">
                    <c:v>T4</c:v>
                  </c:pt>
                </c:lvl>
                <c:lvl>
                  <c:pt idx="3">
                    <c:v>2013</c:v>
                  </c:pt>
                  <c:pt idx="7">
                    <c:v>2014</c:v>
                  </c:pt>
                  <c:pt idx="11">
                    <c:v>2015</c:v>
                  </c:pt>
                  <c:pt idx="15">
                    <c:v>2016</c:v>
                  </c:pt>
                  <c:pt idx="19">
                    <c:v>2017</c:v>
                  </c:pt>
                  <c:pt idx="23">
                    <c:v>2018</c:v>
                  </c:pt>
                  <c:pt idx="27">
                    <c:v>2019</c:v>
                  </c:pt>
                  <c:pt idx="31">
                    <c:v>2020</c:v>
                  </c:pt>
                  <c:pt idx="35">
                    <c:v>2021</c:v>
                  </c:pt>
                  <c:pt idx="39">
                    <c:v>2022</c:v>
                  </c:pt>
                  <c:pt idx="43">
                    <c:v>2023</c:v>
                  </c:pt>
                </c:lvl>
              </c:multiLvlStrCache>
            </c:multiLvlStrRef>
          </c:cat>
          <c:val>
            <c:numRef>
              <c:f>Données!$F$130:$F$170</c:f>
              <c:numCache>
                <c:formatCode>#,##0.0</c:formatCode>
                <c:ptCount val="41"/>
                <c:pt idx="0">
                  <c:v>9.3000000000000007</c:v>
                </c:pt>
                <c:pt idx="1">
                  <c:v>9.3000000000000007</c:v>
                </c:pt>
                <c:pt idx="2">
                  <c:v>9.6999999999999993</c:v>
                </c:pt>
                <c:pt idx="3">
                  <c:v>9.9</c:v>
                </c:pt>
                <c:pt idx="4">
                  <c:v>10.199999999999999</c:v>
                </c:pt>
                <c:pt idx="5">
                  <c:v>10.1</c:v>
                </c:pt>
                <c:pt idx="6">
                  <c:v>10.1</c:v>
                </c:pt>
                <c:pt idx="7">
                  <c:v>10.1</c:v>
                </c:pt>
                <c:pt idx="8">
                  <c:v>10.199999999999999</c:v>
                </c:pt>
                <c:pt idx="9">
                  <c:v>10.4</c:v>
                </c:pt>
                <c:pt idx="10">
                  <c:v>10.6</c:v>
                </c:pt>
                <c:pt idx="11">
                  <c:v>10.5</c:v>
                </c:pt>
                <c:pt idx="12">
                  <c:v>10.8</c:v>
                </c:pt>
                <c:pt idx="13">
                  <c:v>10.6</c:v>
                </c:pt>
                <c:pt idx="14">
                  <c:v>10.4</c:v>
                </c:pt>
                <c:pt idx="15">
                  <c:v>10.4</c:v>
                </c:pt>
                <c:pt idx="16">
                  <c:v>10.3</c:v>
                </c:pt>
                <c:pt idx="17">
                  <c:v>10.199999999999999</c:v>
                </c:pt>
                <c:pt idx="18">
                  <c:v>10.5</c:v>
                </c:pt>
                <c:pt idx="19">
                  <c:v>10.1</c:v>
                </c:pt>
                <c:pt idx="20">
                  <c:v>9.9</c:v>
                </c:pt>
                <c:pt idx="21">
                  <c:v>9.9</c:v>
                </c:pt>
                <c:pt idx="22">
                  <c:v>9.5</c:v>
                </c:pt>
                <c:pt idx="23">
                  <c:v>9.6999999999999993</c:v>
                </c:pt>
                <c:pt idx="24">
                  <c:v>9.4</c:v>
                </c:pt>
                <c:pt idx="25">
                  <c:v>9.1999999999999993</c:v>
                </c:pt>
                <c:pt idx="26">
                  <c:v>9.1999999999999993</c:v>
                </c:pt>
                <c:pt idx="27">
                  <c:v>9.1999999999999993</c:v>
                </c:pt>
                <c:pt idx="28">
                  <c:v>8.6999999999999993</c:v>
                </c:pt>
                <c:pt idx="29">
                  <c:v>8.6999999999999993</c:v>
                </c:pt>
                <c:pt idx="30">
                  <c:v>8.5</c:v>
                </c:pt>
                <c:pt idx="31">
                  <c:v>8.3000000000000007</c:v>
                </c:pt>
                <c:pt idx="32">
                  <c:v>7.9</c:v>
                </c:pt>
                <c:pt idx="33">
                  <c:v>10.1</c:v>
                </c:pt>
                <c:pt idx="34">
                  <c:v>9</c:v>
                </c:pt>
                <c:pt idx="35">
                  <c:v>9</c:v>
                </c:pt>
                <c:pt idx="36">
                  <c:v>8.9</c:v>
                </c:pt>
                <c:pt idx="37">
                  <c:v>8.6</c:v>
                </c:pt>
                <c:pt idx="38">
                  <c:v>7.9</c:v>
                </c:pt>
                <c:pt idx="39">
                  <c:v>7.7</c:v>
                </c:pt>
                <c:pt idx="40">
                  <c:v>7.4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3303552"/>
        <c:axId val="203321728"/>
      </c:lineChart>
      <c:catAx>
        <c:axId val="203303552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cross"/>
        <c:minorTickMark val="none"/>
        <c:tickLblPos val="nextTo"/>
        <c:txPr>
          <a:bodyPr/>
          <a:lstStyle/>
          <a:p>
            <a:pPr>
              <a:defRPr sz="900"/>
            </a:pPr>
            <a:endParaRPr lang="fr-FR"/>
          </a:p>
        </c:txPr>
        <c:crossAx val="203321728"/>
        <c:crosses val="autoZero"/>
        <c:auto val="0"/>
        <c:lblAlgn val="ctr"/>
        <c:lblOffset val="100"/>
        <c:tickLblSkip val="4"/>
        <c:tickMarkSkip val="4"/>
        <c:noMultiLvlLbl val="0"/>
      </c:catAx>
      <c:valAx>
        <c:axId val="203321728"/>
        <c:scaling>
          <c:orientation val="minMax"/>
          <c:max val="12"/>
          <c:min val="7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#,##0" sourceLinked="0"/>
        <c:majorTickMark val="out"/>
        <c:minorTickMark val="none"/>
        <c:tickLblPos val="nextTo"/>
        <c:crossAx val="203303552"/>
        <c:crosses val="autoZero"/>
        <c:crossBetween val="midCat"/>
        <c:majorUnit val="1"/>
      </c:valAx>
    </c:plotArea>
    <c:legend>
      <c:legendPos val="r"/>
      <c:layout>
        <c:manualLayout>
          <c:xMode val="edge"/>
          <c:yMode val="edge"/>
          <c:x val="8.5292591267000728E-2"/>
          <c:y val="9.0518574477083349E-2"/>
          <c:w val="0.83776515151515152"/>
          <c:h val="8.3821460187299218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6906668268667008E-2"/>
          <c:y val="0.1861788714061014"/>
          <c:w val="0.87735585029537844"/>
          <c:h val="0.58017775947020711"/>
        </c:manualLayout>
      </c:layout>
      <c:barChart>
        <c:barDir val="col"/>
        <c:grouping val="clustered"/>
        <c:varyColors val="0"/>
        <c:ser>
          <c:idx val="0"/>
          <c:order val="0"/>
          <c:tx>
            <c:v>Taux de chômage, en % (échelle de gauche)</c:v>
          </c:tx>
          <c:spPr>
            <a:solidFill>
              <a:srgbClr val="00B0F0"/>
            </a:solidFill>
          </c:spPr>
          <c:invertIfNegative val="0"/>
          <c:dPt>
            <c:idx val="1"/>
            <c:invertIfNegative val="0"/>
            <c:bubble3D val="0"/>
          </c:dPt>
          <c:dPt>
            <c:idx val="2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3"/>
            <c:invertIfNegative val="0"/>
            <c:bubble3D val="0"/>
            <c:spPr>
              <a:solidFill>
                <a:srgbClr val="92D050"/>
              </a:solidFill>
            </c:spPr>
          </c:dPt>
          <c:dPt>
            <c:idx val="4"/>
            <c:invertIfNegative val="0"/>
            <c:bubble3D val="0"/>
            <c:spPr>
              <a:solidFill>
                <a:srgbClr val="0070C0"/>
              </a:solidFill>
            </c:spPr>
          </c:dPt>
          <c:dPt>
            <c:idx val="6"/>
            <c:invertIfNegative val="0"/>
            <c:bubble3D val="0"/>
          </c:dPt>
          <c:dPt>
            <c:idx val="7"/>
            <c:invertIfNegative val="0"/>
            <c:bubble3D val="0"/>
          </c:dPt>
          <c:dPt>
            <c:idx val="8"/>
            <c:invertIfNegative val="0"/>
            <c:bubble3D val="0"/>
          </c:dPt>
          <c:dLbls>
            <c:dLbl>
              <c:idx val="1"/>
              <c:layout>
                <c:manualLayout>
                  <c:x val="-1.4441110954665742E-7"/>
                  <c:y val="8.0482897384305842E-3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1.341381623071764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3.6680421824850313E-3"/>
                  <c:y val="-1.8779342723004695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"/>
                  <c:y val="5.3655264922870555E-3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1.8340210912425492E-3"/>
                  <c:y val="-2.1124120048374236E-7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1.8340210912425492E-3"/>
                  <c:y val="1.0731052984574111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'données graphiques_trim'!$G$39:$G$46</c:f>
              <c:strCache>
                <c:ptCount val="8"/>
                <c:pt idx="0">
                  <c:v>Herault</c:v>
                </c:pt>
                <c:pt idx="1">
                  <c:v>Val d'oise</c:v>
                </c:pt>
                <c:pt idx="2">
                  <c:v>Paca</c:v>
                </c:pt>
                <c:pt idx="3">
                  <c:v>Alpes maritimes</c:v>
                </c:pt>
                <c:pt idx="4">
                  <c:v>France métro.</c:v>
                </c:pt>
                <c:pt idx="5">
                  <c:v>Essonne</c:v>
                </c:pt>
                <c:pt idx="6">
                  <c:v>Bas Rhin</c:v>
                </c:pt>
                <c:pt idx="7">
                  <c:v>Ille et Vilaine</c:v>
                </c:pt>
              </c:strCache>
            </c:strRef>
          </c:cat>
          <c:val>
            <c:numRef>
              <c:f>'données graphiques_trim'!$H$39:$H$46</c:f>
              <c:numCache>
                <c:formatCode>#,##0.0</c:formatCode>
                <c:ptCount val="8"/>
                <c:pt idx="0">
                  <c:v>10.199999999999999</c:v>
                </c:pt>
                <c:pt idx="1">
                  <c:v>8.1999999999999993</c:v>
                </c:pt>
                <c:pt idx="2">
                  <c:v>8.1999999999999993</c:v>
                </c:pt>
                <c:pt idx="3">
                  <c:v>7.4</c:v>
                </c:pt>
                <c:pt idx="4">
                  <c:v>7.2</c:v>
                </c:pt>
                <c:pt idx="5">
                  <c:v>6.5</c:v>
                </c:pt>
                <c:pt idx="6">
                  <c:v>6.3</c:v>
                </c:pt>
                <c:pt idx="7">
                  <c:v>5.3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3062656"/>
        <c:axId val="203077120"/>
      </c:barChart>
      <c:scatterChart>
        <c:scatterStyle val="lineMarker"/>
        <c:varyColors val="0"/>
        <c:ser>
          <c:idx val="1"/>
          <c:order val="1"/>
          <c:tx>
            <c:v>Variation trimestrielle, en point (échelle de droite)</c:v>
          </c:tx>
          <c:spPr>
            <a:ln w="28575">
              <a:noFill/>
            </a:ln>
          </c:spPr>
          <c:marker>
            <c:spPr>
              <a:solidFill>
                <a:schemeClr val="accent6">
                  <a:lumMod val="75000"/>
                </a:schemeClr>
              </a:solidFill>
            </c:spPr>
          </c:marker>
          <c:xVal>
            <c:strRef>
              <c:f>'données graphiques_trim'!$G$39:$G$46</c:f>
              <c:strCache>
                <c:ptCount val="8"/>
                <c:pt idx="0">
                  <c:v>Herault</c:v>
                </c:pt>
                <c:pt idx="1">
                  <c:v>Val d'oise</c:v>
                </c:pt>
                <c:pt idx="2">
                  <c:v>Paca</c:v>
                </c:pt>
                <c:pt idx="3">
                  <c:v>Alpes maritimes</c:v>
                </c:pt>
                <c:pt idx="4">
                  <c:v>France métro.</c:v>
                </c:pt>
                <c:pt idx="5">
                  <c:v>Essonne</c:v>
                </c:pt>
                <c:pt idx="6">
                  <c:v>Bas Rhin</c:v>
                </c:pt>
                <c:pt idx="7">
                  <c:v>Ille et Vilaine</c:v>
                </c:pt>
              </c:strCache>
            </c:strRef>
          </c:xVal>
          <c:yVal>
            <c:numRef>
              <c:f>'données graphiques_trim'!$J$39:$J$46</c:f>
              <c:numCache>
                <c:formatCode>#,##0.0</c:formatCode>
                <c:ptCount val="8"/>
                <c:pt idx="0">
                  <c:v>0</c:v>
                </c:pt>
                <c:pt idx="1">
                  <c:v>9.9999999999999645E-2</c:v>
                </c:pt>
                <c:pt idx="2">
                  <c:v>-0.10000000000000142</c:v>
                </c:pt>
                <c:pt idx="3">
                  <c:v>-0.19999999999999929</c:v>
                </c:pt>
                <c:pt idx="4">
                  <c:v>0.10000000000000053</c:v>
                </c:pt>
                <c:pt idx="5">
                  <c:v>0.20000000000000018</c:v>
                </c:pt>
                <c:pt idx="6">
                  <c:v>0.20000000000000018</c:v>
                </c:pt>
                <c:pt idx="7">
                  <c:v>9.9999999999999645E-2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3078656"/>
        <c:axId val="203092736"/>
      </c:scatterChart>
      <c:catAx>
        <c:axId val="203062656"/>
        <c:scaling>
          <c:orientation val="minMax"/>
        </c:scaling>
        <c:delete val="0"/>
        <c:axPos val="b"/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fr-FR"/>
          </a:p>
        </c:txPr>
        <c:crossAx val="203077120"/>
        <c:crosses val="autoZero"/>
        <c:auto val="1"/>
        <c:lblAlgn val="ctr"/>
        <c:lblOffset val="100"/>
        <c:noMultiLvlLbl val="0"/>
      </c:catAx>
      <c:valAx>
        <c:axId val="203077120"/>
        <c:scaling>
          <c:orientation val="minMax"/>
        </c:scaling>
        <c:delete val="0"/>
        <c:axPos val="l"/>
        <c:majorGridlines/>
        <c:numFmt formatCode="#,##0" sourceLinked="0"/>
        <c:majorTickMark val="out"/>
        <c:minorTickMark val="none"/>
        <c:tickLblPos val="nextTo"/>
        <c:crossAx val="203062656"/>
        <c:crosses val="autoZero"/>
        <c:crossBetween val="between"/>
      </c:valAx>
      <c:valAx>
        <c:axId val="203078656"/>
        <c:scaling>
          <c:orientation val="minMax"/>
        </c:scaling>
        <c:delete val="1"/>
        <c:axPos val="b"/>
        <c:majorTickMark val="out"/>
        <c:minorTickMark val="none"/>
        <c:tickLblPos val="nextTo"/>
        <c:crossAx val="203092736"/>
        <c:crosses val="autoZero"/>
        <c:crossBetween val="midCat"/>
      </c:valAx>
      <c:valAx>
        <c:axId val="203092736"/>
        <c:scaling>
          <c:orientation val="minMax"/>
          <c:max val="0.2"/>
          <c:min val="-0.2"/>
        </c:scaling>
        <c:delete val="0"/>
        <c:axPos val="r"/>
        <c:numFmt formatCode="[Blue][&lt;0]\-&quot;&quot;0.0&quot;&quot;;[Red][&gt;0]\+&quot;&quot;0.0&quot;&quot;;0" sourceLinked="0"/>
        <c:majorTickMark val="out"/>
        <c:minorTickMark val="none"/>
        <c:tickLblPos val="nextTo"/>
        <c:crossAx val="203078656"/>
        <c:crosses val="max"/>
        <c:crossBetween val="midCat"/>
        <c:majorUnit val="0.2"/>
        <c:minorUnit val="1.0000000000000002E-2"/>
      </c:valAx>
    </c:plotArea>
    <c:legend>
      <c:legendPos val="t"/>
      <c:layout>
        <c:manualLayout>
          <c:xMode val="edge"/>
          <c:yMode val="edge"/>
          <c:x val="4.4497972829049735E-2"/>
          <c:y val="0.12340710932260228"/>
          <c:w val="0.89999992779444526"/>
          <c:h val="5.1765712384543486E-2"/>
        </c:manualLayout>
      </c:layout>
      <c:overlay val="0"/>
      <c:txPr>
        <a:bodyPr/>
        <a:lstStyle/>
        <a:p>
          <a:pPr>
            <a:defRPr sz="11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0.00755</cdr:x>
      <cdr:y>0.85116</cdr:y>
    </cdr:from>
    <cdr:to>
      <cdr:x>0.98156</cdr:x>
      <cdr:y>1</cdr:y>
    </cdr:to>
    <cdr:sp macro="" textlink="">
      <cdr:nvSpPr>
        <cdr:cNvPr id="5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3340" y="2941320"/>
          <a:ext cx="6883865" cy="51435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Note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 : données provisoires, corrigées des variations saisonnières  </a:t>
          </a:r>
          <a:endParaRPr lang="fr-FR" sz="900">
            <a:effectLst/>
          </a:endParaRPr>
        </a:p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Champ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 : emploi salarié en fin de trimestre </a:t>
          </a:r>
          <a:endParaRPr lang="fr-FR" sz="900">
            <a:effectLst/>
          </a:endParaRPr>
        </a:p>
        <a:p xmlns:a="http://schemas.openxmlformats.org/drawingml/2006/main">
          <a:pPr rtl="0" eaLnBrk="1" fontAlgn="auto" latinLnBrk="0" hangingPunct="1"/>
          <a:r>
            <a:rPr lang="fr-FR" sz="900" b="1" i="1" baseline="0">
              <a:effectLst/>
              <a:latin typeface="+mn-lt"/>
              <a:ea typeface="+mn-ea"/>
              <a:cs typeface="+mn-cs"/>
            </a:rPr>
            <a:t>Sources</a:t>
          </a:r>
          <a:r>
            <a:rPr lang="fr-FR" sz="900" b="0" i="1" baseline="0">
              <a:effectLst/>
              <a:latin typeface="+mn-lt"/>
              <a:ea typeface="+mn-ea"/>
              <a:cs typeface="+mn-cs"/>
            </a:rPr>
            <a:t> : Insee, estimations d'emploi ; estimations trimestrielles Acoss-Urssaf, Dares, Insee</a:t>
          </a:r>
          <a:endParaRPr lang="fr-FR" sz="900">
            <a:effectLst/>
          </a:endParaRP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0.04103</cdr:x>
      <cdr:y>0</cdr:y>
    </cdr:from>
    <cdr:to>
      <cdr:x>1</cdr:x>
      <cdr:y>0.18853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307959" y="0"/>
          <a:ext cx="7197741" cy="89967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/>
            <a:t>Evolution trimestrielle du nombre moyen</a:t>
          </a:r>
          <a:r>
            <a:rPr lang="fr-FR" sz="1500" baseline="0"/>
            <a:t> de demandeurs d'emploi de catégories A, B, C, </a:t>
          </a:r>
        </a:p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 baseline="0"/>
            <a:t>par sexe, dans les Alpes-Maritimes</a:t>
          </a:r>
          <a:endParaRPr lang="fr-FR" sz="1500"/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100" b="0" i="1" baseline="0">
              <a:effectLst/>
              <a:latin typeface="+mn-lt"/>
              <a:ea typeface="+mn-ea"/>
              <a:cs typeface="+mn-cs"/>
            </a:rPr>
            <a:t>(données CVS-CJO, en %)</a:t>
          </a:r>
          <a:endParaRPr lang="fr-FR" sz="1400">
            <a:effectLst/>
          </a:endParaRP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400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 b="1"/>
        </a:p>
      </cdr:txBody>
    </cdr:sp>
  </cdr:relSizeAnchor>
  <cdr:relSizeAnchor xmlns:cdr="http://schemas.openxmlformats.org/drawingml/2006/chartDrawing">
    <cdr:from>
      <cdr:x>0.01904</cdr:x>
      <cdr:y>0.8508</cdr:y>
    </cdr:from>
    <cdr:to>
      <cdr:x>1</cdr:x>
      <cdr:y>0.98683</cdr:y>
    </cdr:to>
    <cdr:sp macro="" textlink="">
      <cdr:nvSpPr>
        <cdr:cNvPr id="2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42874" y="4060035"/>
          <a:ext cx="7362825" cy="64915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/>
          <a:r>
            <a:rPr lang="fr-FR" sz="1000" b="0">
              <a:effectLst/>
              <a:latin typeface="+mn-lt"/>
              <a:ea typeface="+mn-ea"/>
              <a:cs typeface="+mn-cs"/>
            </a:rPr>
            <a:t>* Les</a:t>
          </a:r>
          <a:r>
            <a:rPr lang="fr-FR" sz="1000" b="0" baseline="0">
              <a:effectLst/>
              <a:latin typeface="+mn-lt"/>
              <a:ea typeface="+mn-ea"/>
              <a:cs typeface="+mn-cs"/>
            </a:rPr>
            <a:t> deux premiers mois du dernier trimestre étant connu, l'acquis de croissance correspond à la variation qui serait obtenue si le nombre de demandeurs d'emploi ne variait pas entre le 2e mois et le 3e mois du trimestre.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>
              <a:effectLst/>
              <a:latin typeface="+mn-lt"/>
              <a:ea typeface="+mn-ea"/>
              <a:cs typeface="+mn-cs"/>
            </a:rPr>
            <a:t>Note</a:t>
          </a:r>
          <a:r>
            <a:rPr lang="fr-FR" sz="1000">
              <a:effectLst/>
              <a:latin typeface="+mn-lt"/>
              <a:ea typeface="+mn-ea"/>
              <a:cs typeface="+mn-cs"/>
            </a:rPr>
            <a:t> : données corrigées des variations</a:t>
          </a:r>
          <a:r>
            <a:rPr lang="fr-FR" sz="1000" baseline="0">
              <a:effectLst/>
              <a:latin typeface="+mn-lt"/>
              <a:ea typeface="+mn-ea"/>
              <a:cs typeface="+mn-cs"/>
            </a:rPr>
            <a:t> saisonnières et des jours ouvrables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 i="1">
              <a:effectLst/>
              <a:latin typeface="+mn-lt"/>
              <a:ea typeface="+mn-ea"/>
              <a:cs typeface="+mn-cs"/>
            </a:rPr>
            <a:t>Source</a:t>
          </a:r>
          <a:r>
            <a:rPr lang="fr-FR" sz="1000">
              <a:effectLst/>
              <a:latin typeface="+mn-lt"/>
              <a:ea typeface="+mn-ea"/>
              <a:cs typeface="+mn-cs"/>
            </a:rPr>
            <a:t> : </a:t>
          </a:r>
          <a:r>
            <a:rPr lang="fr-FR" sz="1000" i="1">
              <a:effectLst/>
              <a:latin typeface="+mn-lt"/>
              <a:ea typeface="+mn-ea"/>
              <a:cs typeface="+mn-cs"/>
            </a:rPr>
            <a:t>Pôle emploi, Dares (STMT) - Calculs des CVS-CJO : Dares</a:t>
          </a:r>
          <a:endParaRPr lang="fr-FR" sz="1000" i="1">
            <a:effectLst/>
          </a:endParaRPr>
        </a:p>
      </cdr:txBody>
    </cdr:sp>
  </cdr:relSizeAnchor>
  <cdr:relSizeAnchor xmlns:cdr="http://schemas.openxmlformats.org/drawingml/2006/chartDrawing">
    <cdr:from>
      <cdr:x>0.90377</cdr:x>
      <cdr:y>0.27597</cdr:y>
    </cdr:from>
    <cdr:to>
      <cdr:x>0.90488</cdr:x>
      <cdr:y>0.76543</cdr:y>
    </cdr:to>
    <cdr:cxnSp macro="">
      <cdr:nvCxnSpPr>
        <cdr:cNvPr id="4" name="Connecteur droit 3"/>
        <cdr:cNvCxnSpPr/>
      </cdr:nvCxnSpPr>
      <cdr:spPr>
        <a:xfrm xmlns:a="http://schemas.openxmlformats.org/drawingml/2006/main">
          <a:off x="6783445" y="1316936"/>
          <a:ext cx="8331" cy="2335715"/>
        </a:xfrm>
        <a:prstGeom xmlns:a="http://schemas.openxmlformats.org/drawingml/2006/main" prst="line">
          <a:avLst/>
        </a:prstGeom>
        <a:ln xmlns:a="http://schemas.openxmlformats.org/drawingml/2006/main" w="15875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0.9052</cdr:x>
      <cdr:y>0.29506</cdr:y>
    </cdr:from>
    <cdr:to>
      <cdr:x>0.95785</cdr:x>
      <cdr:y>0.29541</cdr:y>
    </cdr:to>
    <cdr:cxnSp macro="">
      <cdr:nvCxnSpPr>
        <cdr:cNvPr id="6" name="Connecteur droit avec flèche 5"/>
        <cdr:cNvCxnSpPr/>
      </cdr:nvCxnSpPr>
      <cdr:spPr>
        <a:xfrm xmlns:a="http://schemas.openxmlformats.org/drawingml/2006/main" flipV="1">
          <a:off x="6794126" y="1408055"/>
          <a:ext cx="395175" cy="167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0.89201</cdr:x>
      <cdr:y>0.22197</cdr:y>
    </cdr:from>
    <cdr:to>
      <cdr:x>0.98422</cdr:x>
      <cdr:y>0.28069</cdr:y>
    </cdr:to>
    <cdr:sp macro="" textlink="">
      <cdr:nvSpPr>
        <cdr:cNvPr id="9" name="ZoneTexte 15"/>
        <cdr:cNvSpPr txBox="1"/>
      </cdr:nvSpPr>
      <cdr:spPr>
        <a:xfrm xmlns:a="http://schemas.openxmlformats.org/drawingml/2006/main">
          <a:off x="6695149" y="1059225"/>
          <a:ext cx="692101" cy="28021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200" dirty="0" smtClean="0">
              <a:solidFill>
                <a:schemeClr val="accent1">
                  <a:lumMod val="75000"/>
                </a:schemeClr>
              </a:solidFill>
            </a:rPr>
            <a:t>*acquis</a:t>
          </a:r>
          <a:endParaRPr lang="fr-FR" sz="1200" dirty="0">
            <a:solidFill>
              <a:schemeClr val="accent1">
                <a:lumMod val="75000"/>
              </a:schemeClr>
            </a:solidFill>
          </a:endParaRPr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0.02447</cdr:x>
      <cdr:y>0</cdr:y>
    </cdr:from>
    <cdr:to>
      <cdr:x>0.98344</cdr:x>
      <cdr:y>0.18853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183693" y="0"/>
          <a:ext cx="7197742" cy="89967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/>
            <a:t>Evolution trimestrielle du nombre moyen</a:t>
          </a:r>
          <a:r>
            <a:rPr lang="fr-FR" sz="1500" baseline="0"/>
            <a:t> de demandeurs d'emploi de catégories A, B, C, </a:t>
          </a:r>
        </a:p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 baseline="0"/>
            <a:t>par âge, dans les Alpes-Maritimes</a:t>
          </a:r>
          <a:endParaRPr lang="fr-FR" sz="1500"/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100" b="0" i="1" baseline="0">
              <a:effectLst/>
              <a:latin typeface="+mn-lt"/>
              <a:ea typeface="+mn-ea"/>
              <a:cs typeface="+mn-cs"/>
            </a:rPr>
            <a:t>(données CVS-CJO, en %)</a:t>
          </a:r>
          <a:endParaRPr lang="fr-FR" sz="1400">
            <a:effectLst/>
          </a:endParaRP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400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 b="1"/>
        </a:p>
      </cdr:txBody>
    </cdr:sp>
  </cdr:relSizeAnchor>
  <cdr:relSizeAnchor xmlns:cdr="http://schemas.openxmlformats.org/drawingml/2006/chartDrawing">
    <cdr:from>
      <cdr:x>0.01904</cdr:x>
      <cdr:y>0.8508</cdr:y>
    </cdr:from>
    <cdr:to>
      <cdr:x>1</cdr:x>
      <cdr:y>0.98683</cdr:y>
    </cdr:to>
    <cdr:sp macro="" textlink="">
      <cdr:nvSpPr>
        <cdr:cNvPr id="2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42874" y="4060035"/>
          <a:ext cx="7362825" cy="64915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/>
          <a:r>
            <a:rPr lang="fr-FR" sz="1000" b="0">
              <a:effectLst/>
              <a:latin typeface="+mn-lt"/>
              <a:ea typeface="+mn-ea"/>
              <a:cs typeface="+mn-cs"/>
            </a:rPr>
            <a:t>* Les</a:t>
          </a:r>
          <a:r>
            <a:rPr lang="fr-FR" sz="1000" b="0" baseline="0">
              <a:effectLst/>
              <a:latin typeface="+mn-lt"/>
              <a:ea typeface="+mn-ea"/>
              <a:cs typeface="+mn-cs"/>
            </a:rPr>
            <a:t> deux premiers mois du dernier trimestre étant connu, l'acquis de croissance correspond à la variation qui serait obtenue si le nombre de demandeurs d'emploi ne variait pas entre le 2e mois et le 3e mois du trimestre.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>
              <a:effectLst/>
              <a:latin typeface="+mn-lt"/>
              <a:ea typeface="+mn-ea"/>
              <a:cs typeface="+mn-cs"/>
            </a:rPr>
            <a:t>Note</a:t>
          </a:r>
          <a:r>
            <a:rPr lang="fr-FR" sz="1000">
              <a:effectLst/>
              <a:latin typeface="+mn-lt"/>
              <a:ea typeface="+mn-ea"/>
              <a:cs typeface="+mn-cs"/>
            </a:rPr>
            <a:t> : données corrigées des variations</a:t>
          </a:r>
          <a:r>
            <a:rPr lang="fr-FR" sz="1000" baseline="0">
              <a:effectLst/>
              <a:latin typeface="+mn-lt"/>
              <a:ea typeface="+mn-ea"/>
              <a:cs typeface="+mn-cs"/>
            </a:rPr>
            <a:t> saisonnières et des jours ouvrables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 i="1">
              <a:effectLst/>
              <a:latin typeface="+mn-lt"/>
              <a:ea typeface="+mn-ea"/>
              <a:cs typeface="+mn-cs"/>
            </a:rPr>
            <a:t>Source</a:t>
          </a:r>
          <a:r>
            <a:rPr lang="fr-FR" sz="1000">
              <a:effectLst/>
              <a:latin typeface="+mn-lt"/>
              <a:ea typeface="+mn-ea"/>
              <a:cs typeface="+mn-cs"/>
            </a:rPr>
            <a:t> : </a:t>
          </a:r>
          <a:r>
            <a:rPr lang="fr-FR" sz="1000" i="1">
              <a:effectLst/>
              <a:latin typeface="+mn-lt"/>
              <a:ea typeface="+mn-ea"/>
              <a:cs typeface="+mn-cs"/>
            </a:rPr>
            <a:t>Pôle emploi, Dares (STMT) - Calculs des CVS-CJO : Dares</a:t>
          </a:r>
          <a:endParaRPr lang="fr-FR" sz="1000" i="1">
            <a:effectLst/>
          </a:endParaRPr>
        </a:p>
      </cdr:txBody>
    </cdr:sp>
  </cdr:relSizeAnchor>
  <cdr:relSizeAnchor xmlns:cdr="http://schemas.openxmlformats.org/drawingml/2006/chartDrawing">
    <cdr:from>
      <cdr:x>0.9126</cdr:x>
      <cdr:y>0.26903</cdr:y>
    </cdr:from>
    <cdr:to>
      <cdr:x>0.97069</cdr:x>
      <cdr:y>0.2701</cdr:y>
    </cdr:to>
    <cdr:cxnSp macro="">
      <cdr:nvCxnSpPr>
        <cdr:cNvPr id="6" name="Connecteur droit avec flèche 5"/>
        <cdr:cNvCxnSpPr/>
      </cdr:nvCxnSpPr>
      <cdr:spPr>
        <a:xfrm xmlns:a="http://schemas.openxmlformats.org/drawingml/2006/main">
          <a:off x="6849717" y="1283805"/>
          <a:ext cx="435991" cy="5121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0.90259</cdr:x>
      <cdr:y>0.20338</cdr:y>
    </cdr:from>
    <cdr:to>
      <cdr:x>0.991</cdr:x>
      <cdr:y>0.2621</cdr:y>
    </cdr:to>
    <cdr:sp macro="" textlink="">
      <cdr:nvSpPr>
        <cdr:cNvPr id="8" name="ZoneTexte 15"/>
        <cdr:cNvSpPr txBox="1"/>
      </cdr:nvSpPr>
      <cdr:spPr>
        <a:xfrm xmlns:a="http://schemas.openxmlformats.org/drawingml/2006/main">
          <a:off x="6774582" y="970528"/>
          <a:ext cx="663579" cy="28021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200" dirty="0" smtClean="0">
              <a:solidFill>
                <a:schemeClr val="accent1">
                  <a:lumMod val="75000"/>
                </a:schemeClr>
              </a:solidFill>
            </a:rPr>
            <a:t>*acquis</a:t>
          </a:r>
          <a:endParaRPr lang="fr-FR" sz="1200" dirty="0">
            <a:solidFill>
              <a:schemeClr val="accent1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0.90266</cdr:x>
      <cdr:y>0.22925</cdr:y>
    </cdr:from>
    <cdr:to>
      <cdr:x>0.90336</cdr:x>
      <cdr:y>0.76022</cdr:y>
    </cdr:to>
    <cdr:cxnSp macro="">
      <cdr:nvCxnSpPr>
        <cdr:cNvPr id="7" name="Connecteur droit 6"/>
        <cdr:cNvCxnSpPr/>
      </cdr:nvCxnSpPr>
      <cdr:spPr>
        <a:xfrm xmlns:a="http://schemas.openxmlformats.org/drawingml/2006/main" flipH="1">
          <a:off x="6775060" y="1094001"/>
          <a:ext cx="5254" cy="2533802"/>
        </a:xfrm>
        <a:prstGeom xmlns:a="http://schemas.openxmlformats.org/drawingml/2006/main" prst="line">
          <a:avLst/>
        </a:prstGeom>
        <a:ln xmlns:a="http://schemas.openxmlformats.org/drawingml/2006/main" w="15875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0.0359</cdr:x>
      <cdr:y>0</cdr:y>
    </cdr:from>
    <cdr:to>
      <cdr:x>0.99487</cdr:x>
      <cdr:y>0.18853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269433" y="0"/>
          <a:ext cx="7197741" cy="89967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/>
            <a:t>Evolution trimestrielle du nombre moyen</a:t>
          </a:r>
          <a:r>
            <a:rPr lang="fr-FR" sz="1500" baseline="0"/>
            <a:t> de demandeurs d'emploi de catégories A, B, C, </a:t>
          </a:r>
        </a:p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 baseline="0"/>
            <a:t>par ancienneté d'inscription, dans les Alpes-Maritimes</a:t>
          </a:r>
          <a:endParaRPr lang="fr-FR" sz="1500"/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100" b="0" i="1" baseline="0">
              <a:effectLst/>
              <a:latin typeface="+mn-lt"/>
              <a:ea typeface="+mn-ea"/>
              <a:cs typeface="+mn-cs"/>
            </a:rPr>
            <a:t>(données CVS-CJO, en %)</a:t>
          </a:r>
          <a:endParaRPr lang="fr-FR" sz="1400">
            <a:effectLst/>
          </a:endParaRP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400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 b="1"/>
        </a:p>
      </cdr:txBody>
    </cdr:sp>
  </cdr:relSizeAnchor>
  <cdr:relSizeAnchor xmlns:cdr="http://schemas.openxmlformats.org/drawingml/2006/chartDrawing">
    <cdr:from>
      <cdr:x>0.01904</cdr:x>
      <cdr:y>0.8508</cdr:y>
    </cdr:from>
    <cdr:to>
      <cdr:x>1</cdr:x>
      <cdr:y>0.98683</cdr:y>
    </cdr:to>
    <cdr:sp macro="" textlink="">
      <cdr:nvSpPr>
        <cdr:cNvPr id="2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42874" y="4060035"/>
          <a:ext cx="7362825" cy="64915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/>
          <a:r>
            <a:rPr lang="fr-FR" sz="1000" b="0">
              <a:effectLst/>
              <a:latin typeface="+mn-lt"/>
              <a:ea typeface="+mn-ea"/>
              <a:cs typeface="+mn-cs"/>
            </a:rPr>
            <a:t>* Les</a:t>
          </a:r>
          <a:r>
            <a:rPr lang="fr-FR" sz="1000" b="0" baseline="0">
              <a:effectLst/>
              <a:latin typeface="+mn-lt"/>
              <a:ea typeface="+mn-ea"/>
              <a:cs typeface="+mn-cs"/>
            </a:rPr>
            <a:t> deux premiers mois du dernier trimestre étant connu, l'acquis de croissance correspond à la variation qui serait obtenue si le nombre de demandeurs d'emploi ne variait pas entre le 2e mois et le 3e mois du trimestre.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>
              <a:effectLst/>
              <a:latin typeface="+mn-lt"/>
              <a:ea typeface="+mn-ea"/>
              <a:cs typeface="+mn-cs"/>
            </a:rPr>
            <a:t>Note</a:t>
          </a:r>
          <a:r>
            <a:rPr lang="fr-FR" sz="1000">
              <a:effectLst/>
              <a:latin typeface="+mn-lt"/>
              <a:ea typeface="+mn-ea"/>
              <a:cs typeface="+mn-cs"/>
            </a:rPr>
            <a:t> : données corrigées des variations</a:t>
          </a:r>
          <a:r>
            <a:rPr lang="fr-FR" sz="1000" baseline="0">
              <a:effectLst/>
              <a:latin typeface="+mn-lt"/>
              <a:ea typeface="+mn-ea"/>
              <a:cs typeface="+mn-cs"/>
            </a:rPr>
            <a:t> saisonnières et des jours ouvrables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 i="1">
              <a:effectLst/>
              <a:latin typeface="+mn-lt"/>
              <a:ea typeface="+mn-ea"/>
              <a:cs typeface="+mn-cs"/>
            </a:rPr>
            <a:t>Source</a:t>
          </a:r>
          <a:r>
            <a:rPr lang="fr-FR" sz="1000">
              <a:effectLst/>
              <a:latin typeface="+mn-lt"/>
              <a:ea typeface="+mn-ea"/>
              <a:cs typeface="+mn-cs"/>
            </a:rPr>
            <a:t> : </a:t>
          </a:r>
          <a:r>
            <a:rPr lang="fr-FR" sz="1000" i="1">
              <a:effectLst/>
              <a:latin typeface="+mn-lt"/>
              <a:ea typeface="+mn-ea"/>
              <a:cs typeface="+mn-cs"/>
            </a:rPr>
            <a:t>Pôle emploi, Dares (STMT) - Calculs des CVS-CJO : Dares</a:t>
          </a:r>
          <a:endParaRPr lang="fr-FR" sz="1000" i="1">
            <a:effectLst/>
          </a:endParaRPr>
        </a:p>
      </cdr:txBody>
    </cdr:sp>
  </cdr:relSizeAnchor>
  <cdr:relSizeAnchor xmlns:cdr="http://schemas.openxmlformats.org/drawingml/2006/chartDrawing">
    <cdr:from>
      <cdr:x>0.90157</cdr:x>
      <cdr:y>0.27944</cdr:y>
    </cdr:from>
    <cdr:to>
      <cdr:x>0.90267</cdr:x>
      <cdr:y>0.76542</cdr:y>
    </cdr:to>
    <cdr:cxnSp macro="">
      <cdr:nvCxnSpPr>
        <cdr:cNvPr id="4" name="Connecteur droit 3"/>
        <cdr:cNvCxnSpPr/>
      </cdr:nvCxnSpPr>
      <cdr:spPr>
        <a:xfrm xmlns:a="http://schemas.openxmlformats.org/drawingml/2006/main">
          <a:off x="6766928" y="1333509"/>
          <a:ext cx="8257" cy="2319109"/>
        </a:xfrm>
        <a:prstGeom xmlns:a="http://schemas.openxmlformats.org/drawingml/2006/main" prst="line">
          <a:avLst/>
        </a:prstGeom>
        <a:ln xmlns:a="http://schemas.openxmlformats.org/drawingml/2006/main" w="15875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0.90437</cdr:x>
      <cdr:y>0.33481</cdr:y>
    </cdr:from>
    <cdr:to>
      <cdr:x>0.96783</cdr:x>
      <cdr:y>0.33481</cdr:y>
    </cdr:to>
    <cdr:cxnSp macro="">
      <cdr:nvCxnSpPr>
        <cdr:cNvPr id="6" name="Connecteur droit avec flèche 5"/>
        <cdr:cNvCxnSpPr/>
      </cdr:nvCxnSpPr>
      <cdr:spPr>
        <a:xfrm xmlns:a="http://schemas.openxmlformats.org/drawingml/2006/main">
          <a:off x="6787920" y="1597722"/>
          <a:ext cx="476311" cy="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0.89477</cdr:x>
      <cdr:y>0.27013</cdr:y>
    </cdr:from>
    <cdr:to>
      <cdr:x>0.99333</cdr:x>
      <cdr:y>0.32885</cdr:y>
    </cdr:to>
    <cdr:sp macro="" textlink="">
      <cdr:nvSpPr>
        <cdr:cNvPr id="9" name="ZoneTexte 15"/>
        <cdr:cNvSpPr txBox="1"/>
      </cdr:nvSpPr>
      <cdr:spPr>
        <a:xfrm xmlns:a="http://schemas.openxmlformats.org/drawingml/2006/main">
          <a:off x="6715838" y="1289067"/>
          <a:ext cx="739762" cy="280213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200" dirty="0" smtClean="0">
              <a:solidFill>
                <a:schemeClr val="accent1">
                  <a:lumMod val="75000"/>
                </a:schemeClr>
              </a:solidFill>
            </a:rPr>
            <a:t>*acquis</a:t>
          </a:r>
          <a:endParaRPr lang="fr-FR" sz="1200" dirty="0">
            <a:solidFill>
              <a:schemeClr val="accent1">
                <a:lumMod val="75000"/>
              </a:schemeClr>
            </a:solidFill>
          </a:endParaRPr>
        </a:p>
      </cdr:txBody>
    </cdr:sp>
  </cdr:relSizeAnchor>
</c:userShapes>
</file>

<file path=ppt/drawings/drawing13.xml><?xml version="1.0" encoding="utf-8"?>
<c:userShapes xmlns:c="http://schemas.openxmlformats.org/drawingml/2006/chart">
  <cdr:relSizeAnchor xmlns:cdr="http://schemas.openxmlformats.org/drawingml/2006/chartDrawing">
    <cdr:from>
      <cdr:x>0</cdr:x>
      <cdr:y>0.83255</cdr:y>
    </cdr:from>
    <cdr:to>
      <cdr:x>1</cdr:x>
      <cdr:y>1</cdr:y>
    </cdr:to>
    <cdr:sp macro="" textlink="">
      <cdr:nvSpPr>
        <cdr:cNvPr id="3" name="ZoneTexte 1"/>
        <cdr:cNvSpPr txBox="1"/>
      </cdr:nvSpPr>
      <cdr:spPr>
        <a:xfrm xmlns:a="http://schemas.openxmlformats.org/drawingml/2006/main">
          <a:off x="0" y="3663679"/>
          <a:ext cx="6057900" cy="7368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000" b="0" i="0"/>
            <a:t>* Pour le RSA et la PA, la notion de bénéficiaires renvoie à celle de foyer et non d’individu. Pour l’AAH et l’ASS, elle renvoie à l’individu qui perçoit l’allocation.</a:t>
          </a:r>
        </a:p>
        <a:p xmlns:a="http://schemas.openxmlformats.org/drawingml/2006/main"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000" b="0" i="0">
              <a:effectLst/>
              <a:latin typeface="+mn-lt"/>
              <a:ea typeface="+mn-ea"/>
              <a:cs typeface="+mn-cs"/>
            </a:rPr>
            <a:t>** Données à fin mai</a:t>
          </a:r>
          <a:endParaRPr lang="fr-FR" sz="1000" b="1" i="0"/>
        </a:p>
        <a:p xmlns:a="http://schemas.openxmlformats.org/drawingml/2006/main">
          <a:r>
            <a:rPr lang="fr-FR" sz="1000" b="1" i="0"/>
            <a:t>Note : </a:t>
          </a:r>
          <a:r>
            <a:rPr lang="fr-FR" sz="1000" i="0"/>
            <a:t>données provisoires</a:t>
          </a:r>
        </a:p>
        <a:p xmlns:a="http://schemas.openxmlformats.org/drawingml/2006/main">
          <a:r>
            <a:rPr lang="fr-FR" sz="1000" b="1" i="1"/>
            <a:t>Sources : </a:t>
          </a:r>
          <a:r>
            <a:rPr lang="fr-FR" sz="1000"/>
            <a:t>Cnaf, Allstat FR6 et FR2 ; MSA ;  Pôle emploi, FNA - </a:t>
          </a:r>
          <a:r>
            <a:rPr lang="fr-FR" sz="1000" b="1" i="1"/>
            <a:t>Traitements : </a:t>
          </a:r>
          <a:r>
            <a:rPr lang="fr-FR" sz="1000"/>
            <a:t>Drees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0.03427</cdr:x>
      <cdr:y>0</cdr:y>
    </cdr:from>
    <cdr:to>
      <cdr:x>0.99324</cdr:x>
      <cdr:y>0.18853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241530" y="0"/>
          <a:ext cx="6758691" cy="72404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fr-FR" sz="15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rPr>
            <a:t>Contribution de l'emploi hors intérim et de l'intérim </a:t>
          </a:r>
        </a:p>
        <a:p xmlns:a="http://schemas.openxmlformats.org/drawingml/2006/main"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fr-FR" sz="15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rPr>
            <a:t>à l'évolution de l'emploi salarié, dans les Alpes-Maritimes</a:t>
          </a: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100" b="0" i="1" baseline="0">
              <a:effectLst/>
              <a:latin typeface="+mn-lt"/>
              <a:ea typeface="+mn-ea"/>
              <a:cs typeface="+mn-cs"/>
            </a:rPr>
            <a:t>(en nombre)</a:t>
          </a:r>
          <a:endParaRPr lang="fr-FR" sz="1400">
            <a:effectLst/>
          </a:endParaRP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400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/>
        </a:p>
      </cdr:txBody>
    </cdr:sp>
  </cdr:relSizeAnchor>
  <cdr:relSizeAnchor xmlns:cdr="http://schemas.openxmlformats.org/drawingml/2006/chartDrawing">
    <cdr:from>
      <cdr:x>0.01276</cdr:x>
      <cdr:y>0.8743</cdr:y>
    </cdr:from>
    <cdr:to>
      <cdr:x>0.99775</cdr:x>
      <cdr:y>1</cdr:y>
    </cdr:to>
    <cdr:sp macro="" textlink="">
      <cdr:nvSpPr>
        <cdr:cNvPr id="6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85758" y="3590925"/>
          <a:ext cx="6619960" cy="51625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Note : 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données provisoires , corrigées des variations saisonnières</a:t>
          </a:r>
          <a:endParaRPr lang="fr-FR" sz="900">
            <a:effectLst/>
          </a:endParaRPr>
        </a:p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Champ : 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emploi salarié en fin de trimestre </a:t>
          </a:r>
        </a:p>
        <a:p xmlns:a="http://schemas.openxmlformats.org/drawingml/2006/main">
          <a:pPr rtl="0" eaLnBrk="1" fontAlgn="auto" latinLnBrk="0" hangingPunct="1"/>
          <a:r>
            <a:rPr lang="fr-FR" sz="900" b="1" i="1" baseline="0">
              <a:effectLst/>
              <a:latin typeface="+mn-lt"/>
              <a:ea typeface="+mn-ea"/>
              <a:cs typeface="+mn-cs"/>
            </a:rPr>
            <a:t>Sources</a:t>
          </a:r>
          <a:r>
            <a:rPr lang="fr-FR" sz="900" b="0" i="1" baseline="0">
              <a:effectLst/>
              <a:latin typeface="+mn-lt"/>
              <a:ea typeface="+mn-ea"/>
              <a:cs typeface="+mn-cs"/>
            </a:rPr>
            <a:t> : Insee, estimations d'emploi ; estimations trimestrielles Acoss-Urssaf, Dares, Insee </a:t>
          </a:r>
          <a:endParaRPr lang="fr-FR" sz="900">
            <a:effectLst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0.10103</cdr:x>
      <cdr:y>0</cdr:y>
    </cdr:from>
    <cdr:to>
      <cdr:x>0.93414</cdr:x>
      <cdr:y>0.17608</cdr:y>
    </cdr:to>
    <cdr:sp macro="" textlink="">
      <cdr:nvSpPr>
        <cdr:cNvPr id="2" name="ZoneTexte 1"/>
        <cdr:cNvSpPr txBox="1"/>
      </cdr:nvSpPr>
      <cdr:spPr>
        <a:xfrm xmlns:a="http://schemas.openxmlformats.org/drawingml/2006/main">
          <a:off x="713094" y="0"/>
          <a:ext cx="5880110" cy="74689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fr-FR" sz="1500" b="1" i="0" baseline="0"/>
            <a:t>Evolution de la contribution de l'intérim et de l'emploi hors intérim </a:t>
          </a:r>
        </a:p>
        <a:p xmlns:a="http://schemas.openxmlformats.org/drawingml/2006/main">
          <a:pPr algn="ctr"/>
          <a:r>
            <a:rPr lang="fr-FR" sz="1500" b="1" i="0" baseline="0"/>
            <a:t>à l'emploi salarié, dans les Alpes-Maritimes</a:t>
          </a:r>
        </a:p>
        <a:p xmlns:a="http://schemas.openxmlformats.org/drawingml/2006/main">
          <a:pPr algn="ctr" eaLnBrk="1" fontAlgn="auto" latinLnBrk="0" hangingPunct="1"/>
          <a:r>
            <a:rPr lang="fr-FR" sz="1100" b="0" i="1" baseline="0">
              <a:effectLst/>
              <a:latin typeface="+mn-lt"/>
              <a:ea typeface="+mn-ea"/>
              <a:cs typeface="+mn-cs"/>
            </a:rPr>
            <a:t>(en nombre, entre le T1 2022 et le T2 2022) </a:t>
          </a:r>
          <a:endParaRPr lang="fr-FR">
            <a:effectLst/>
          </a:endParaRPr>
        </a:p>
        <a:p xmlns:a="http://schemas.openxmlformats.org/drawingml/2006/main">
          <a:pPr algn="ctr"/>
          <a:endParaRPr lang="fr-FR" sz="1400" b="1" i="0" baseline="0"/>
        </a:p>
        <a:p xmlns:a="http://schemas.openxmlformats.org/drawingml/2006/main">
          <a:pPr algn="ctr"/>
          <a:endParaRPr lang="fr-FR" sz="1400" b="1" i="0" baseline="0"/>
        </a:p>
      </cdr:txBody>
    </cdr:sp>
  </cdr:relSizeAnchor>
  <cdr:relSizeAnchor xmlns:cdr="http://schemas.openxmlformats.org/drawingml/2006/chartDrawing">
    <cdr:from>
      <cdr:x>0</cdr:x>
      <cdr:y>0.82202</cdr:y>
    </cdr:from>
    <cdr:to>
      <cdr:x>0.98564</cdr:x>
      <cdr:y>1</cdr:y>
    </cdr:to>
    <cdr:sp macro="" textlink="">
      <cdr:nvSpPr>
        <cdr:cNvPr id="4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0" y="3630929"/>
          <a:ext cx="6708822" cy="78613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Note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 : données arrondies provisoires, corrigées des variations saisonnières ; l'addition des quatre sous-secteurs d'activité ne correspond pas au total de l'emploi salarié , car le secteur </a:t>
          </a:r>
          <a:r>
            <a:rPr lang="fr-FR" sz="900" b="0" i="1" baseline="0">
              <a:effectLst/>
              <a:latin typeface="+mn-lt"/>
              <a:ea typeface="+mn-ea"/>
              <a:cs typeface="+mn-cs"/>
            </a:rPr>
            <a:t>Agriculture, sylviculture et pêche 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qui représente 1 % de l'emploi salarié total n'est pas représenté</a:t>
          </a:r>
          <a:endParaRPr lang="fr-FR" sz="900">
            <a:effectLst/>
          </a:endParaRPr>
        </a:p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Champ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 : emploi salarié en fin de trimestre </a:t>
          </a:r>
          <a:endParaRPr lang="fr-FR" sz="900">
            <a:effectLst/>
          </a:endParaRPr>
        </a:p>
        <a:p xmlns:a="http://schemas.openxmlformats.org/drawingml/2006/main">
          <a:pPr rtl="0" eaLnBrk="1" fontAlgn="auto" latinLnBrk="0" hangingPunct="1"/>
          <a:r>
            <a:rPr lang="fr-FR" sz="900" b="1" i="1" baseline="0">
              <a:effectLst/>
              <a:latin typeface="+mn-lt"/>
              <a:ea typeface="+mn-ea"/>
              <a:cs typeface="+mn-cs"/>
            </a:rPr>
            <a:t>Sources</a:t>
          </a:r>
          <a:r>
            <a:rPr lang="fr-FR" sz="900" b="0" i="1" baseline="0">
              <a:effectLst/>
              <a:latin typeface="+mn-lt"/>
              <a:ea typeface="+mn-ea"/>
              <a:cs typeface="+mn-cs"/>
            </a:rPr>
            <a:t> : Insee, estimations d'emploi ; estimations trimestrielles Acoss-Urssaf, Dares, Insee</a:t>
          </a:r>
          <a:endParaRPr lang="fr-FR" sz="900">
            <a:effectLst/>
          </a:endParaRPr>
        </a:p>
        <a:p xmlns:a="http://schemas.openxmlformats.org/drawingml/2006/main">
          <a:pPr algn="l" rtl="0">
            <a:defRPr sz="1000"/>
          </a:pPr>
          <a:endParaRPr lang="fr-FR" sz="900" b="0" i="1" u="none" strike="noStrike" baseline="0">
            <a:solidFill>
              <a:srgbClr val="000000"/>
            </a:solidFill>
            <a:latin typeface="Calibri"/>
          </a:endParaRPr>
        </a:p>
      </cdr:txBody>
    </cdr:sp>
  </cdr:relSizeAnchor>
  <cdr:relSizeAnchor xmlns:cdr="http://schemas.openxmlformats.org/drawingml/2006/chartDrawing">
    <cdr:from>
      <cdr:x>0.26781</cdr:x>
      <cdr:y>0.20807</cdr:y>
    </cdr:from>
    <cdr:to>
      <cdr:x>0.26781</cdr:x>
      <cdr:y>0.70657</cdr:y>
    </cdr:to>
    <cdr:cxnSp macro="">
      <cdr:nvCxnSpPr>
        <cdr:cNvPr id="5" name="Connecteur droit 4"/>
        <cdr:cNvCxnSpPr/>
      </cdr:nvCxnSpPr>
      <cdr:spPr>
        <a:xfrm xmlns:a="http://schemas.openxmlformats.org/drawingml/2006/main" flipV="1">
          <a:off x="1843299" y="919071"/>
          <a:ext cx="0" cy="2201904"/>
        </a:xfrm>
        <a:prstGeom xmlns:a="http://schemas.openxmlformats.org/drawingml/2006/main" prst="line">
          <a:avLst/>
        </a:prstGeom>
        <a:ln xmlns:a="http://schemas.openxmlformats.org/drawingml/2006/main" w="12700">
          <a:solidFill>
            <a:sysClr val="windowText" lastClr="000000"/>
          </a:solidFill>
          <a:prstDash val="sys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0.00758</cdr:x>
      <cdr:y>0.01255</cdr:y>
    </cdr:from>
    <cdr:to>
      <cdr:x>0.97835</cdr:x>
      <cdr:y>0.16988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52027" y="56518"/>
          <a:ext cx="6663098" cy="708523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/>
          <a:r>
            <a:rPr lang="fr-FR" sz="1500" b="1" i="0" u="none" strike="noStrike" kern="1200" baseline="0" dirty="0">
              <a:solidFill>
                <a:srgbClr val="000000"/>
              </a:solidFill>
              <a:latin typeface="+mn-lt"/>
              <a:ea typeface="Calibri"/>
              <a:cs typeface="Calibri"/>
            </a:rPr>
            <a:t>Evolution de l'emploi salarié par secteur d'activité y compris intérim, </a:t>
          </a:r>
        </a:p>
        <a:p xmlns:a="http://schemas.openxmlformats.org/drawingml/2006/main">
          <a:pPr algn="ctr" rtl="0"/>
          <a:r>
            <a:rPr lang="fr-FR" sz="1500" b="1" i="0" u="none" strike="noStrike" kern="1200" baseline="0" dirty="0">
              <a:solidFill>
                <a:srgbClr val="000000"/>
              </a:solidFill>
              <a:latin typeface="Calibri"/>
              <a:ea typeface="Calibri"/>
              <a:cs typeface="Calibri"/>
            </a:rPr>
            <a:t>dans les Alpes-Maritimes</a:t>
          </a:r>
        </a:p>
        <a:p xmlns:a="http://schemas.openxmlformats.org/drawingml/2006/main">
          <a:pPr algn="ctr" rtl="0"/>
          <a:r>
            <a:rPr lang="fr-FR" sz="1100" b="0" i="1" baseline="0" dirty="0">
              <a:effectLst/>
              <a:latin typeface="+mn-lt"/>
              <a:ea typeface="+mn-ea"/>
              <a:cs typeface="+mn-cs"/>
            </a:rPr>
            <a:t>(en indice base 100 au 1</a:t>
          </a:r>
          <a:r>
            <a:rPr lang="fr-FR" sz="1100" b="0" i="1" baseline="30000" dirty="0">
              <a:effectLst/>
              <a:latin typeface="+mn-lt"/>
              <a:ea typeface="+mn-ea"/>
              <a:cs typeface="+mn-cs"/>
            </a:rPr>
            <a:t>er</a:t>
          </a:r>
          <a:r>
            <a:rPr lang="fr-FR" sz="1100" b="0" i="1" baseline="0" dirty="0">
              <a:effectLst/>
              <a:latin typeface="+mn-lt"/>
              <a:ea typeface="+mn-ea"/>
              <a:cs typeface="+mn-cs"/>
            </a:rPr>
            <a:t> trimestre 2012)</a:t>
          </a:r>
          <a:endParaRPr lang="fr-FR" dirty="0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 dirty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 dirty="0"/>
        </a:p>
      </cdr:txBody>
    </cdr:sp>
  </cdr:relSizeAnchor>
  <cdr:relSizeAnchor xmlns:cdr="http://schemas.openxmlformats.org/drawingml/2006/chartDrawing">
    <cdr:from>
      <cdr:x>0.00992</cdr:x>
      <cdr:y>0.86141</cdr:y>
    </cdr:from>
    <cdr:to>
      <cdr:x>1</cdr:x>
      <cdr:y>0.98588</cdr:y>
    </cdr:to>
    <cdr:sp macro="" textlink="">
      <cdr:nvSpPr>
        <cdr:cNvPr id="6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66675" y="3487115"/>
          <a:ext cx="6654165" cy="50386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Note : 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données provisoires, corrigées des variations saisonnières</a:t>
          </a:r>
          <a:endParaRPr lang="fr-FR" sz="900">
            <a:effectLst/>
          </a:endParaRPr>
        </a:p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Champ : 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emploi salarié en fin de trimestre </a:t>
          </a:r>
          <a:endParaRPr lang="fr-FR" sz="900">
            <a:effectLst/>
          </a:endParaRPr>
        </a:p>
        <a:p xmlns:a="http://schemas.openxmlformats.org/drawingml/2006/main">
          <a:pPr rtl="0"/>
          <a:r>
            <a:rPr lang="fr-FR" sz="900" b="1" i="1" baseline="0">
              <a:effectLst/>
              <a:latin typeface="+mn-lt"/>
              <a:ea typeface="+mn-ea"/>
              <a:cs typeface="+mn-cs"/>
            </a:rPr>
            <a:t>Sources</a:t>
          </a:r>
          <a:r>
            <a:rPr lang="fr-FR" sz="900" b="0" i="1" baseline="0">
              <a:effectLst/>
              <a:latin typeface="+mn-lt"/>
              <a:ea typeface="+mn-ea"/>
              <a:cs typeface="+mn-cs"/>
            </a:rPr>
            <a:t> : Insee, estimations d'emploi ; estimations trimestrielles Acoss-Urssaf, Dares, Insee</a:t>
          </a:r>
          <a:endParaRPr lang="fr-FR" sz="900">
            <a:effectLst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</cdr:x>
      <cdr:y>0.82674</cdr:y>
    </cdr:from>
    <cdr:to>
      <cdr:x>0</cdr:x>
      <cdr:y>0.82699</cdr:y>
    </cdr:to>
    <cdr:sp macro="" textlink="">
      <cdr:nvSpPr>
        <cdr:cNvPr id="3" name="ZoneTexte 1"/>
        <cdr:cNvSpPr txBox="1"/>
      </cdr:nvSpPr>
      <cdr:spPr>
        <a:xfrm xmlns:a="http://schemas.openxmlformats.org/drawingml/2006/main">
          <a:off x="0" y="4968688"/>
          <a:ext cx="9828119" cy="107352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900" b="0">
              <a:effectLst/>
              <a:latin typeface="+mn-lt"/>
              <a:ea typeface="+mn-ea"/>
              <a:cs typeface="+mn-cs"/>
            </a:rPr>
            <a:t>* A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 partir de janvier 2018, les CUI-CAE sont transformés en Parcours emploi compétences (PEC). Il n'y a ainsi plus d'embauches en CUI-CAE.</a:t>
          </a:r>
          <a:endParaRPr lang="fr-FR" sz="900">
            <a:effectLst/>
          </a:endParaRPr>
        </a:p>
        <a:p xmlns:a="http://schemas.openxmlformats.org/drawingml/2006/main">
          <a:r>
            <a:rPr lang="fr-FR" sz="900">
              <a:effectLst/>
              <a:latin typeface="+mn-lt"/>
              <a:ea typeface="+mn-ea"/>
              <a:cs typeface="+mn-cs"/>
            </a:rPr>
            <a:t>** Depuis janvier 2018, l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e recours aux CUI-CIE n'est plus autorisé, sauf pour les Drom et les  Conseils départementaux qui les financent entièrement.</a:t>
          </a:r>
          <a:endParaRPr lang="fr-FR" sz="900">
            <a:effectLst/>
          </a:endParaRPr>
        </a:p>
        <a:p xmlns:a="http://schemas.openxmlformats.org/drawingml/2006/main">
          <a:pPr rtl="0" eaLnBrk="1" fontAlgn="auto" latinLnBrk="0" hangingPunct="1"/>
          <a:r>
            <a:rPr lang="fr-FR" sz="900">
              <a:effectLst/>
              <a:latin typeface="+mn-lt"/>
              <a:ea typeface="+mn-ea"/>
              <a:cs typeface="+mn-cs"/>
            </a:rPr>
            <a:t>*** Marchands et non marchands . Les Emplois  d'avenir ont débuté en novembre 2012. A compter de janvier</a:t>
          </a:r>
          <a:r>
            <a:rPr lang="fr-FR" sz="900" baseline="0">
              <a:effectLst/>
              <a:latin typeface="+mn-lt"/>
              <a:ea typeface="+mn-ea"/>
              <a:cs typeface="+mn-cs"/>
            </a:rPr>
            <a:t> 2018, l</a:t>
          </a:r>
          <a:r>
            <a:rPr lang="fr-FR" sz="900">
              <a:effectLst/>
              <a:latin typeface="+mn-lt"/>
              <a:ea typeface="+mn-ea"/>
              <a:cs typeface="+mn-cs"/>
            </a:rPr>
            <a:t>e dispositif est mis en </a:t>
          </a:r>
          <a:r>
            <a:rPr lang="fr-FR" sz="900" baseline="0">
              <a:effectLst/>
              <a:latin typeface="+mn-lt"/>
              <a:ea typeface="+mn-ea"/>
              <a:cs typeface="+mn-cs"/>
            </a:rPr>
            <a:t> extinction. E</a:t>
          </a:r>
          <a:r>
            <a:rPr lang="fr-FR" sz="900">
              <a:effectLst/>
              <a:latin typeface="+mn-lt"/>
              <a:ea typeface="+mn-ea"/>
              <a:cs typeface="+mn-cs"/>
            </a:rPr>
            <a:t>xcepté quelques cas particuliers de reconduction de contrat pour terminer une formation, il n’y a plus de nouveaux bénéficiaires.</a:t>
          </a:r>
          <a:endParaRPr lang="fr-FR" sz="900">
            <a:effectLst/>
          </a:endParaRPr>
        </a:p>
        <a:p xmlns:a="http://schemas.openxmlformats.org/drawingml/2006/main">
          <a:pPr rtl="0" eaLnBrk="1" fontAlgn="auto" latinLnBrk="0" hangingPunct="1"/>
          <a:r>
            <a:rPr lang="fr-FR" sz="900" b="0" i="0" baseline="0">
              <a:effectLst/>
              <a:latin typeface="+mn-lt"/>
              <a:ea typeface="+mn-ea"/>
              <a:cs typeface="+mn-cs"/>
            </a:rPr>
            <a:t>**** M</a:t>
          </a:r>
          <a:r>
            <a:rPr lang="fr-FR" sz="900">
              <a:effectLst/>
              <a:latin typeface="+mn-lt"/>
              <a:ea typeface="+mn-ea"/>
              <a:cs typeface="+mn-cs"/>
            </a:rPr>
            <a:t>archands et non marchands . Depuis juillet 2014, les  Ateliers et chantiers d’insertion  (ACI)</a:t>
          </a:r>
          <a:r>
            <a:rPr lang="fr-FR" sz="900" baseline="0">
              <a:effectLst/>
              <a:latin typeface="+mn-lt"/>
              <a:ea typeface="+mn-ea"/>
              <a:cs typeface="+mn-cs"/>
            </a:rPr>
            <a:t> </a:t>
          </a:r>
          <a:r>
            <a:rPr lang="fr-FR" sz="900">
              <a:effectLst/>
              <a:latin typeface="+mn-lt"/>
              <a:ea typeface="+mn-ea"/>
              <a:cs typeface="+mn-cs"/>
            </a:rPr>
            <a:t>doivent recruter leurs salariés en CDDI.</a:t>
          </a:r>
          <a:endParaRPr lang="fr-FR" sz="900">
            <a:effectLst/>
          </a:endParaRPr>
        </a:p>
        <a:p xmlns:a="http://schemas.openxmlformats.org/drawingml/2006/main">
          <a:r>
            <a:rPr lang="fr-FR" sz="900" b="1">
              <a:effectLst/>
              <a:latin typeface="+mn-lt"/>
              <a:ea typeface="+mn-ea"/>
              <a:cs typeface="+mn-cs"/>
            </a:rPr>
            <a:t>Note : </a:t>
          </a:r>
          <a:r>
            <a:rPr lang="fr-FR" sz="900">
              <a:effectLst/>
              <a:latin typeface="+mn-lt"/>
              <a:ea typeface="+mn-ea"/>
              <a:cs typeface="+mn-cs"/>
            </a:rPr>
            <a:t>données arrondies en fin de trimestre, provisoires</a:t>
          </a:r>
          <a:endParaRPr lang="fr-FR" sz="900">
            <a:effectLst/>
          </a:endParaRPr>
        </a:p>
        <a:p xmlns:a="http://schemas.openxmlformats.org/drawingml/2006/main">
          <a:r>
            <a:rPr lang="fr-FR" sz="900" b="1" i="1">
              <a:effectLst/>
              <a:latin typeface="+mn-lt"/>
              <a:ea typeface="+mn-ea"/>
              <a:cs typeface="+mn-cs"/>
            </a:rPr>
            <a:t>Source </a:t>
          </a:r>
          <a:r>
            <a:rPr lang="fr-FR" sz="900" i="1">
              <a:effectLst/>
              <a:latin typeface="+mn-lt"/>
              <a:ea typeface="+mn-ea"/>
              <a:cs typeface="+mn-cs"/>
            </a:rPr>
            <a:t>: ASP - </a:t>
          </a:r>
          <a:r>
            <a:rPr lang="fr-FR" sz="900" b="1" i="1">
              <a:effectLst/>
              <a:latin typeface="+mn-lt"/>
              <a:ea typeface="+mn-ea"/>
              <a:cs typeface="+mn-cs"/>
            </a:rPr>
            <a:t>Traitements : </a:t>
          </a:r>
          <a:r>
            <a:rPr lang="fr-FR" sz="900" i="1">
              <a:effectLst/>
              <a:latin typeface="+mn-lt"/>
              <a:ea typeface="+mn-ea"/>
              <a:cs typeface="+mn-cs"/>
            </a:rPr>
            <a:t>Dares</a:t>
          </a:r>
          <a:endParaRPr lang="fr-FR" sz="900">
            <a:effectLst/>
          </a:endParaRPr>
        </a:p>
        <a:p xmlns:a="http://schemas.openxmlformats.org/drawingml/2006/main">
          <a:pPr marL="0" marR="0" indent="0" defTabSz="914400" rtl="0" eaLnBrk="1" fontAlgn="auto" latinLnBrk="0" hangingPunct="1">
            <a:lnSpc>
              <a:spcPts val="12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900" i="1"/>
        </a:p>
      </cdr:txBody>
    </cdr:sp>
  </cdr:relSizeAnchor>
  <cdr:relSizeAnchor xmlns:cdr="http://schemas.openxmlformats.org/drawingml/2006/chartDrawing">
    <cdr:from>
      <cdr:x>0.96252</cdr:x>
      <cdr:y>0.42497</cdr:y>
    </cdr:from>
    <cdr:to>
      <cdr:x>0.97746</cdr:x>
      <cdr:y>0.52104</cdr:y>
    </cdr:to>
    <cdr:sp macro="" textlink="">
      <cdr:nvSpPr>
        <cdr:cNvPr id="5" name="Flèche vers le bas 4"/>
        <cdr:cNvSpPr/>
      </cdr:nvSpPr>
      <cdr:spPr>
        <a:xfrm xmlns:a="http://schemas.openxmlformats.org/drawingml/2006/main">
          <a:off x="9103827" y="2530464"/>
          <a:ext cx="141307" cy="572047"/>
        </a:xfrm>
        <a:prstGeom xmlns:a="http://schemas.openxmlformats.org/drawingml/2006/main" prst="downArrow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t"/>
        <a:lstStyle xmlns:a="http://schemas.openxmlformats.org/drawingml/2006/main"/>
        <a:p xmlns:a="http://schemas.openxmlformats.org/drawingml/2006/main">
          <a:endParaRPr lang="fr-FR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</cdr:x>
      <cdr:y>0.85868</cdr:y>
    </cdr:from>
    <cdr:to>
      <cdr:x>1</cdr:x>
      <cdr:y>0.95688</cdr:y>
    </cdr:to>
    <cdr:sp macro="" textlink="">
      <cdr:nvSpPr>
        <cdr:cNvPr id="3" name="ZoneTexte 1"/>
        <cdr:cNvSpPr txBox="1"/>
      </cdr:nvSpPr>
      <cdr:spPr>
        <a:xfrm xmlns:a="http://schemas.openxmlformats.org/drawingml/2006/main">
          <a:off x="0" y="5243542"/>
          <a:ext cx="11227254" cy="6347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/>
          <a:r>
            <a:rPr lang="fr-FR" sz="1100" b="1" i="0" baseline="0">
              <a:effectLst/>
              <a:latin typeface="+mn-lt"/>
              <a:ea typeface="+mn-ea"/>
              <a:cs typeface="+mn-cs"/>
            </a:rPr>
            <a:t>Note</a:t>
          </a:r>
          <a:r>
            <a:rPr lang="fr-FR" sz="1100" b="0" i="0" baseline="0">
              <a:effectLst/>
              <a:latin typeface="+mn-lt"/>
              <a:ea typeface="+mn-ea"/>
              <a:cs typeface="+mn-cs"/>
            </a:rPr>
            <a:t> : données provisoires</a:t>
          </a:r>
          <a:endParaRPr lang="fr-FR" sz="900">
            <a:effectLst/>
          </a:endParaRPr>
        </a:p>
        <a:p xmlns:a="http://schemas.openxmlformats.org/drawingml/2006/main">
          <a:pPr rtl="0"/>
          <a:r>
            <a:rPr lang="fr-FR" sz="1100" b="1" i="1" baseline="0">
              <a:effectLst/>
              <a:latin typeface="+mn-lt"/>
              <a:ea typeface="+mn-ea"/>
              <a:cs typeface="+mn-cs"/>
            </a:rPr>
            <a:t>Source : </a:t>
          </a:r>
          <a:r>
            <a:rPr lang="fr-FR" sz="1100" b="0" i="1" baseline="0">
              <a:effectLst/>
              <a:latin typeface="+mn-lt"/>
              <a:ea typeface="+mn-ea"/>
              <a:cs typeface="+mn-cs"/>
            </a:rPr>
            <a:t>Système d’information sur l’apprentissage de la Dares - </a:t>
          </a:r>
          <a:r>
            <a:rPr lang="fr-FR" sz="1100" b="1" i="1" baseline="0">
              <a:effectLst/>
              <a:latin typeface="+mn-lt"/>
              <a:ea typeface="+mn-ea"/>
              <a:cs typeface="+mn-cs"/>
            </a:rPr>
            <a:t>Traitements</a:t>
          </a:r>
          <a:r>
            <a:rPr lang="fr-FR" sz="1100" b="0" i="1" baseline="0">
              <a:effectLst/>
              <a:latin typeface="+mn-lt"/>
              <a:ea typeface="+mn-ea"/>
              <a:cs typeface="+mn-cs"/>
            </a:rPr>
            <a:t> : Dares</a:t>
          </a:r>
          <a:endParaRPr lang="fr-FR" sz="900">
            <a:effectLst/>
          </a:endParaRPr>
        </a:p>
        <a:p xmlns:a="http://schemas.openxmlformats.org/drawingml/2006/main">
          <a:pPr marL="0" marR="0" indent="0" defTabSz="914400" rtl="0" eaLnBrk="1" fontAlgn="auto" latinLnBrk="0" hangingPunct="1">
            <a:lnSpc>
              <a:spcPts val="12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100" i="1"/>
        </a:p>
      </cdr:txBody>
    </cdr:sp>
  </cdr:relSizeAnchor>
  <cdr:relSizeAnchor xmlns:cdr="http://schemas.openxmlformats.org/drawingml/2006/chartDrawing">
    <cdr:from>
      <cdr:x>0.90981</cdr:x>
      <cdr:y>0.12157</cdr:y>
    </cdr:from>
    <cdr:to>
      <cdr:x>1</cdr:x>
      <cdr:y>0.21883</cdr:y>
    </cdr:to>
    <cdr:sp macro="" textlink="">
      <cdr:nvSpPr>
        <cdr:cNvPr id="2" name="ZoneTexte 1"/>
        <cdr:cNvSpPr txBox="1"/>
      </cdr:nvSpPr>
      <cdr:spPr>
        <a:xfrm xmlns:a="http://schemas.openxmlformats.org/drawingml/2006/main">
          <a:off x="10994571" y="748392"/>
          <a:ext cx="1089933" cy="59871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fr-FR" sz="2400" dirty="0"/>
        </a:p>
      </cdr:txBody>
    </cdr:sp>
  </cdr:relSizeAnchor>
  <cdr:relSizeAnchor xmlns:cdr="http://schemas.openxmlformats.org/drawingml/2006/chartDrawing">
    <cdr:from>
      <cdr:x>0.91375</cdr:x>
      <cdr:y>0.0852</cdr:y>
    </cdr:from>
    <cdr:to>
      <cdr:x>0.98755</cdr:x>
      <cdr:y>0.12673</cdr:y>
    </cdr:to>
    <cdr:sp macro="" textlink="">
      <cdr:nvSpPr>
        <cdr:cNvPr id="4" name="ZoneTexte 16"/>
        <cdr:cNvSpPr txBox="1"/>
      </cdr:nvSpPr>
      <cdr:spPr bwMode="auto">
        <a:xfrm xmlns:a="http://schemas.openxmlformats.org/drawingml/2006/main">
          <a:off x="7994832" y="469621"/>
          <a:ext cx="645747" cy="228880"/>
        </a:xfrm>
        <a:prstGeom xmlns:a="http://schemas.openxmlformats.org/drawingml/2006/main" prst="rect">
          <a:avLst/>
        </a:prstGeom>
        <a:ln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defPPr>
            <a:defRPr lang="fr-FR"/>
          </a:defPPr>
          <a:lvl1pPr marL="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fr-FR" sz="1100" b="1" dirty="0" smtClean="0"/>
            <a:t>14 700</a:t>
          </a:r>
          <a:endParaRPr lang="fr-FR" sz="1100" b="1" dirty="0"/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0.05161</cdr:x>
      <cdr:y>0.84911</cdr:y>
    </cdr:from>
    <cdr:to>
      <cdr:x>0.93467</cdr:x>
      <cdr:y>1</cdr:y>
    </cdr:to>
    <cdr:sp macro="" textlink="">
      <cdr:nvSpPr>
        <cdr:cNvPr id="3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46075" y="2733677"/>
          <a:ext cx="5921432" cy="48577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>
            <a:defRPr sz="1000"/>
          </a:pPr>
          <a:r>
            <a:rPr lang="fr-FR" sz="1000" b="1" i="0" u="none" strike="noStrike" baseline="0">
              <a:solidFill>
                <a:srgbClr val="000000"/>
              </a:solidFill>
              <a:latin typeface="+mn-lt"/>
            </a:rPr>
            <a:t>Note : </a:t>
          </a:r>
          <a:r>
            <a:rPr lang="fr-FR" sz="1000" b="0" i="0" u="none" strike="noStrike" baseline="0">
              <a:solidFill>
                <a:srgbClr val="000000"/>
              </a:solidFill>
              <a:latin typeface="+mn-lt"/>
            </a:rPr>
            <a:t>données trimestrielles provisoires, corrigées des variations saisonnières ; estimation à +/- 0,3 point près du</a:t>
          </a:r>
        </a:p>
        <a:p xmlns:a="http://schemas.openxmlformats.org/drawingml/2006/main">
          <a:pPr algn="l" rtl="0">
            <a:defRPr sz="1000"/>
          </a:pPr>
          <a:r>
            <a:rPr lang="fr-FR" sz="1000" b="0" i="0" u="none" strike="noStrike" baseline="0">
              <a:solidFill>
                <a:srgbClr val="000000"/>
              </a:solidFill>
              <a:latin typeface="+mn-lt"/>
            </a:rPr>
            <a:t>niveau du taux de chômage national et de son évolution d’un trimestre à l’autre</a:t>
          </a:r>
        </a:p>
        <a:p xmlns:a="http://schemas.openxmlformats.org/drawingml/2006/main">
          <a:pPr algn="l" rtl="0">
            <a:defRPr sz="1000"/>
          </a:pPr>
          <a:r>
            <a:rPr lang="fr-FR" sz="1000" b="1" i="1" u="none" strike="noStrike" baseline="0">
              <a:solidFill>
                <a:srgbClr val="000000"/>
              </a:solidFill>
              <a:latin typeface="Calibri"/>
            </a:rPr>
            <a:t>Source : </a:t>
          </a:r>
          <a:r>
            <a:rPr lang="fr-FR" sz="1000" b="0" i="1" u="none" strike="noStrike" baseline="0">
              <a:solidFill>
                <a:srgbClr val="000000"/>
              </a:solidFill>
              <a:latin typeface="+mn-lt"/>
            </a:rPr>
            <a:t>Insee, taux de chômage au sens du BIT (national ) et localisés (régional et départementaux)</a:t>
          </a: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</cdr:x>
      <cdr:y>0.83501</cdr:y>
    </cdr:from>
    <cdr:to>
      <cdr:x>1</cdr:x>
      <cdr:y>1</cdr:y>
    </cdr:to>
    <cdr:sp macro="" textlink="">
      <cdr:nvSpPr>
        <cdr:cNvPr id="3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0" y="3952875"/>
          <a:ext cx="6924675" cy="78105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>
            <a:lnSpc>
              <a:spcPts val="1100"/>
            </a:lnSpc>
            <a:defRPr sz="1000"/>
          </a:pPr>
          <a:r>
            <a:rPr lang="fr-FR" sz="1000" b="0" i="0" u="none" strike="noStrike" baseline="0">
              <a:solidFill>
                <a:srgbClr val="000000"/>
              </a:solidFill>
              <a:latin typeface="+mn-lt"/>
            </a:rPr>
            <a:t>* Pour évaluer la comparabilité avec les Alpes-Maritimes, les critères retenus sont le nombre total d'emplois (salariés et non salariés) du département, ainsi que le poids du tertiaire marchand dans l'emploi total </a:t>
          </a:r>
        </a:p>
        <a:p xmlns:a="http://schemas.openxmlformats.org/drawingml/2006/main">
          <a:pPr algn="l" rtl="0">
            <a:lnSpc>
              <a:spcPts val="1100"/>
            </a:lnSpc>
            <a:defRPr sz="1000"/>
          </a:pPr>
          <a:r>
            <a:rPr lang="fr-FR" sz="1000" b="1" i="0" u="none" strike="noStrike" baseline="0">
              <a:solidFill>
                <a:srgbClr val="000000"/>
              </a:solidFill>
              <a:latin typeface="+mn-lt"/>
            </a:rPr>
            <a:t>Note : </a:t>
          </a:r>
          <a:r>
            <a:rPr lang="fr-FR" sz="1000" b="0" i="0" u="none" strike="noStrike" baseline="0">
              <a:solidFill>
                <a:srgbClr val="000000"/>
              </a:solidFill>
              <a:latin typeface="+mn-lt"/>
            </a:rPr>
            <a:t>données trimestrielles provisoires, corrigées des variations saisonnières ; estimation à +/- 0,3 point près du niveau du taux de chômage national et de son évolution d’un trimestre à l’autre</a:t>
          </a:r>
        </a:p>
        <a:p xmlns:a="http://schemas.openxmlformats.org/drawingml/2006/main">
          <a:pPr algn="l" rtl="0">
            <a:lnSpc>
              <a:spcPts val="1000"/>
            </a:lnSpc>
            <a:defRPr sz="1000"/>
          </a:pPr>
          <a:r>
            <a:rPr lang="fr-FR" sz="1000" b="1" i="1" u="none" strike="noStrike" baseline="0">
              <a:solidFill>
                <a:srgbClr val="000000"/>
              </a:solidFill>
              <a:latin typeface="Calibri"/>
            </a:rPr>
            <a:t>Source : </a:t>
          </a:r>
          <a:r>
            <a:rPr lang="fr-FR" sz="1000" b="0" i="1" u="none" strike="noStrike" baseline="0">
              <a:solidFill>
                <a:srgbClr val="000000"/>
              </a:solidFill>
              <a:latin typeface="Calibri"/>
            </a:rPr>
            <a:t>Insee, taux de chômage au sens du BIT (national ) et taux de chômage localisés (régional</a:t>
          </a:r>
          <a:r>
            <a:rPr lang="fr-FR" sz="1000" b="0" i="1" baseline="0">
              <a:effectLst/>
              <a:latin typeface="+mn-lt"/>
              <a:ea typeface="+mn-ea"/>
              <a:cs typeface="+mn-cs"/>
            </a:rPr>
            <a:t> et départementaux</a:t>
          </a:r>
          <a:r>
            <a:rPr lang="fr-FR" sz="1000" b="0" i="1" u="none" strike="noStrike" baseline="0">
              <a:solidFill>
                <a:srgbClr val="000000"/>
              </a:solidFill>
              <a:latin typeface="Calibri"/>
            </a:rPr>
            <a:t>)</a:t>
          </a:r>
        </a:p>
      </cdr:txBody>
    </cdr:sp>
  </cdr:relSizeAnchor>
  <cdr:relSizeAnchor xmlns:cdr="http://schemas.openxmlformats.org/drawingml/2006/chartDrawing">
    <cdr:from>
      <cdr:x>0.0055</cdr:x>
      <cdr:y>0.01073</cdr:y>
    </cdr:from>
    <cdr:to>
      <cdr:x>1</cdr:x>
      <cdr:y>0.0892</cdr:y>
    </cdr:to>
    <cdr:sp macro="" textlink="">
      <cdr:nvSpPr>
        <cdr:cNvPr id="4" name="ZoneTexte 1"/>
        <cdr:cNvSpPr txBox="1"/>
      </cdr:nvSpPr>
      <cdr:spPr>
        <a:xfrm xmlns:a="http://schemas.openxmlformats.org/drawingml/2006/main">
          <a:off x="50800" y="50800"/>
          <a:ext cx="6886575" cy="3714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/>
          <a:r>
            <a:rPr lang="fr-FR" sz="1500" b="1" i="0" baseline="0">
              <a:effectLst/>
              <a:latin typeface="+mn-lt"/>
              <a:ea typeface="+mn-ea"/>
              <a:cs typeface="+mn-cs"/>
            </a:rPr>
            <a:t>Taux de chômage localisés dans les départements comparables* au T2 2022</a:t>
          </a:r>
          <a:endParaRPr lang="fr-FR" sz="1100"/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0.02828</cdr:x>
      <cdr:y>0</cdr:y>
    </cdr:from>
    <cdr:to>
      <cdr:x>0.98725</cdr:x>
      <cdr:y>0.18853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212232" y="0"/>
          <a:ext cx="7197741" cy="89967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/>
            <a:t>Evolution trimestrielle du nombre moyen</a:t>
          </a:r>
          <a:r>
            <a:rPr lang="fr-FR" sz="1500" baseline="0"/>
            <a:t> de demandeurs d'emploi de catégories A, B, C, </a:t>
          </a:r>
        </a:p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 baseline="0"/>
            <a:t>dans les Alpes-Maritimes</a:t>
          </a:r>
          <a:endParaRPr lang="fr-FR" sz="1500"/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100" b="0" i="1" baseline="0">
              <a:effectLst/>
              <a:latin typeface="+mn-lt"/>
              <a:ea typeface="+mn-ea"/>
              <a:cs typeface="+mn-cs"/>
            </a:rPr>
            <a:t>(données CVS-CJO, en %)</a:t>
          </a:r>
          <a:endParaRPr lang="fr-FR" sz="1400">
            <a:effectLst/>
          </a:endParaRP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400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 b="1"/>
        </a:p>
      </cdr:txBody>
    </cdr:sp>
  </cdr:relSizeAnchor>
  <cdr:relSizeAnchor xmlns:cdr="http://schemas.openxmlformats.org/drawingml/2006/chartDrawing">
    <cdr:from>
      <cdr:x>0.01276</cdr:x>
      <cdr:y>0.85629</cdr:y>
    </cdr:from>
    <cdr:to>
      <cdr:x>0.99775</cdr:x>
      <cdr:y>1</cdr:y>
    </cdr:to>
    <cdr:sp macro="" textlink="">
      <cdr:nvSpPr>
        <cdr:cNvPr id="6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95773" y="4086226"/>
          <a:ext cx="7393039" cy="68579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/>
          <a:r>
            <a:rPr lang="fr-FR" sz="1000" b="0">
              <a:effectLst/>
              <a:latin typeface="+mn-lt"/>
              <a:ea typeface="+mn-ea"/>
              <a:cs typeface="+mn-cs"/>
            </a:rPr>
            <a:t>* Les</a:t>
          </a:r>
          <a:r>
            <a:rPr lang="fr-FR" sz="1000" b="0" baseline="0">
              <a:effectLst/>
              <a:latin typeface="+mn-lt"/>
              <a:ea typeface="+mn-ea"/>
              <a:cs typeface="+mn-cs"/>
            </a:rPr>
            <a:t> deux premiers mois du dernier trimestre étant connu, l'acquis de croissance correspond à la variation qui serait obtenue si le nombre de demandeurs d'emploi ne variait pas entre le 2e mois et le 3e mois du trimestre.</a:t>
          </a:r>
          <a:endParaRPr lang="fr-FR" sz="1000" b="0">
            <a:effectLst/>
            <a:latin typeface="+mn-lt"/>
            <a:ea typeface="+mn-ea"/>
            <a:cs typeface="+mn-cs"/>
          </a:endParaRPr>
        </a:p>
        <a:p xmlns:a="http://schemas.openxmlformats.org/drawingml/2006/main">
          <a:pPr rtl="0"/>
          <a:r>
            <a:rPr lang="fr-FR" sz="1000" b="1">
              <a:effectLst/>
              <a:latin typeface="+mn-lt"/>
              <a:ea typeface="+mn-ea"/>
              <a:cs typeface="+mn-cs"/>
            </a:rPr>
            <a:t>Note</a:t>
          </a:r>
          <a:r>
            <a:rPr lang="fr-FR" sz="1000">
              <a:effectLst/>
              <a:latin typeface="+mn-lt"/>
              <a:ea typeface="+mn-ea"/>
              <a:cs typeface="+mn-cs"/>
            </a:rPr>
            <a:t> : données corrigées des variations</a:t>
          </a:r>
          <a:r>
            <a:rPr lang="fr-FR" sz="1000" baseline="0">
              <a:effectLst/>
              <a:latin typeface="+mn-lt"/>
              <a:ea typeface="+mn-ea"/>
              <a:cs typeface="+mn-cs"/>
            </a:rPr>
            <a:t> saisonnières et des jours ouvrables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 i="1">
              <a:effectLst/>
              <a:latin typeface="+mn-lt"/>
              <a:ea typeface="+mn-ea"/>
              <a:cs typeface="+mn-cs"/>
            </a:rPr>
            <a:t>Source</a:t>
          </a:r>
          <a:r>
            <a:rPr lang="fr-FR" sz="1000">
              <a:effectLst/>
              <a:latin typeface="+mn-lt"/>
              <a:ea typeface="+mn-ea"/>
              <a:cs typeface="+mn-cs"/>
            </a:rPr>
            <a:t> : </a:t>
          </a:r>
          <a:r>
            <a:rPr lang="fr-FR" sz="1000" i="1">
              <a:effectLst/>
              <a:latin typeface="+mn-lt"/>
              <a:ea typeface="+mn-ea"/>
              <a:cs typeface="+mn-cs"/>
            </a:rPr>
            <a:t>Pôle emploi, Dares (STMT) - Calculs des CVS-CJO : Dares</a:t>
          </a:r>
          <a:endParaRPr lang="fr-FR" sz="1000" i="1">
            <a:effectLst/>
          </a:endParaRPr>
        </a:p>
      </cdr:txBody>
    </cdr:sp>
  </cdr:relSizeAnchor>
  <cdr:relSizeAnchor xmlns:cdr="http://schemas.openxmlformats.org/drawingml/2006/chartDrawing">
    <cdr:from>
      <cdr:x>0.93138</cdr:x>
      <cdr:y>0.23556</cdr:y>
    </cdr:from>
    <cdr:to>
      <cdr:x>0.95431</cdr:x>
      <cdr:y>0.23556</cdr:y>
    </cdr:to>
    <cdr:cxnSp macro="">
      <cdr:nvCxnSpPr>
        <cdr:cNvPr id="4" name="Connecteur droit avec flèche 3"/>
        <cdr:cNvCxnSpPr/>
      </cdr:nvCxnSpPr>
      <cdr:spPr>
        <a:xfrm xmlns:a="http://schemas.openxmlformats.org/drawingml/2006/main" flipV="1">
          <a:off x="6990678" y="1124101"/>
          <a:ext cx="172122" cy="2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0.92936</cdr:x>
      <cdr:y>0.17033</cdr:y>
    </cdr:from>
    <cdr:to>
      <cdr:x>0.93063</cdr:x>
      <cdr:y>0.74318</cdr:y>
    </cdr:to>
    <cdr:cxnSp macro="">
      <cdr:nvCxnSpPr>
        <cdr:cNvPr id="8" name="Connecteur droit 7"/>
        <cdr:cNvCxnSpPr/>
      </cdr:nvCxnSpPr>
      <cdr:spPr>
        <a:xfrm xmlns:a="http://schemas.openxmlformats.org/drawingml/2006/main">
          <a:off x="6975475" y="812800"/>
          <a:ext cx="9525" cy="2733675"/>
        </a:xfrm>
        <a:prstGeom xmlns:a="http://schemas.openxmlformats.org/drawingml/2006/main" prst="line">
          <a:avLst/>
        </a:prstGeom>
        <a:ln xmlns:a="http://schemas.openxmlformats.org/drawingml/2006/main" w="15875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0.91751</cdr:x>
      <cdr:y>0.17831</cdr:y>
    </cdr:from>
    <cdr:to>
      <cdr:x>1</cdr:x>
      <cdr:y>0.23375</cdr:y>
    </cdr:to>
    <cdr:sp macro="" textlink="">
      <cdr:nvSpPr>
        <cdr:cNvPr id="9" name="ZoneTexte 15"/>
        <cdr:cNvSpPr txBox="1"/>
      </cdr:nvSpPr>
      <cdr:spPr>
        <a:xfrm xmlns:a="http://schemas.openxmlformats.org/drawingml/2006/main">
          <a:off x="6886575" y="850900"/>
          <a:ext cx="619125" cy="26456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100" dirty="0" smtClean="0">
              <a:solidFill>
                <a:schemeClr val="accent1">
                  <a:lumMod val="75000"/>
                </a:schemeClr>
              </a:solidFill>
            </a:rPr>
            <a:t>*acquis</a:t>
          </a:r>
          <a:endParaRPr lang="fr-FR" sz="1100" dirty="0">
            <a:solidFill>
              <a:schemeClr val="accent1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0.42044</cdr:x>
      <cdr:y>0.17901</cdr:y>
    </cdr:from>
    <cdr:to>
      <cdr:x>0.74598</cdr:x>
      <cdr:y>0.34019</cdr:y>
    </cdr:to>
    <cdr:sp macro="" textlink="">
      <cdr:nvSpPr>
        <cdr:cNvPr id="7" name="ZoneTexte 17"/>
        <cdr:cNvSpPr txBox="1"/>
      </cdr:nvSpPr>
      <cdr:spPr>
        <a:xfrm xmlns:a="http://schemas.openxmlformats.org/drawingml/2006/main">
          <a:off x="3155690" y="854252"/>
          <a:ext cx="2443406" cy="769155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square" rtlCol="0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fr-FR" sz="1400" b="1" dirty="0" smtClean="0">
              <a:solidFill>
                <a:srgbClr val="FF0000"/>
              </a:solidFill>
            </a:rPr>
            <a:t>93 800 demandeurs d’emploi catégories A,B,C en moyenne </a:t>
          </a:r>
        </a:p>
        <a:p xmlns:a="http://schemas.openxmlformats.org/drawingml/2006/main">
          <a:pPr algn="ctr"/>
          <a:r>
            <a:rPr lang="fr-FR" sz="1400" b="1" dirty="0" smtClean="0">
              <a:solidFill>
                <a:srgbClr val="FF0000"/>
              </a:solidFill>
            </a:rPr>
            <a:t>au T2 2022</a:t>
          </a:r>
        </a:p>
        <a:p xmlns:a="http://schemas.openxmlformats.org/drawingml/2006/main">
          <a:pPr algn="ctr"/>
          <a:endParaRPr lang="fr-FR" sz="1400" b="1" dirty="0" smtClean="0">
            <a:solidFill>
              <a:srgbClr val="FF0000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81BDC1-2E55-4A3B-A51F-0A4221669760}" type="datetimeFigureOut">
              <a:rPr lang="fr-FR" smtClean="0"/>
              <a:t>07/10/2022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025E1C-9CFD-400D-8595-7A8158A95F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05864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fr-FR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08692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fr-F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Edition octobre 2021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b="0" i="0" u="none" strike="noStrike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/>
              <a:ea typeface="MS Gothic" pitchFamily="2"/>
              <a:cs typeface="Tahoma" pitchFamily="2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b="0" i="0" u="none" strike="noStrike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/>
              <a:ea typeface="MS Gothic" pitchFamily="2"/>
              <a:cs typeface="Tahoma" pitchFamily="2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120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120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120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120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Edition octobre 2021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120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Edition octobre 2021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Edition octobre 2021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dirty="0">
              <a:latin typeface="+mj-lt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dirty="0">
              <a:latin typeface="+mj-lt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120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Edition octobre 2021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0" y="6568767"/>
            <a:ext cx="2133600" cy="36512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fr-FR" sz="1500" smtClean="0"/>
              <a:t>Edition octobre 2022</a:t>
            </a:r>
            <a:endParaRPr lang="fr-FR" sz="150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568767"/>
            <a:ext cx="2895600" cy="365125"/>
          </a:xfrm>
        </p:spPr>
        <p:txBody>
          <a:bodyPr/>
          <a:lstStyle>
            <a:lvl1pPr>
              <a:defRPr sz="1500" baseline="0"/>
            </a:lvl1pPr>
          </a:lstStyle>
          <a:p>
            <a:r>
              <a:rPr lang="fr-FR" smtClean="0"/>
              <a:t>Les éclairages conjoncturels départementaux - Alpes-Maritimes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739398" y="6568767"/>
            <a:ext cx="404601" cy="289233"/>
          </a:xfrm>
          <a:solidFill>
            <a:schemeClr val="accent6">
              <a:lumMod val="75000"/>
            </a:schemeClr>
          </a:solidFill>
        </p:spPr>
        <p:txBody>
          <a:bodyPr/>
          <a:lstStyle>
            <a:lvl1pPr>
              <a:defRPr sz="1700" baseline="0">
                <a:solidFill>
                  <a:schemeClr val="bg1"/>
                </a:solidFill>
              </a:defRPr>
            </a:lvl1pPr>
          </a:lstStyle>
          <a:p>
            <a:fld id="{3C7AC07C-28E4-BD4F-9FFB-37ABAC856C34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400546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octobre 2022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Les éclairages conjoncturels départementaux - Alpes-Maritimes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7806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octobre 2022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Les éclairages conjoncturels départementaux - Alpes-Maritimes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9862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octobre 2022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Les éclairages conjoncturels départementaux - Alpes-Maritimes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86332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octobre 2022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Les éclairages conjoncturels départementaux - Alpes-Maritimes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39476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octobre 2022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Les éclairages conjoncturels départementaux - Alpes-Maritimes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48108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octobre 2022</a:t>
            </a:r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Les éclairages conjoncturels départementaux - Alpes-Maritimes</a:t>
            </a: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6953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octobre 2022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Les éclairages conjoncturels départementaux - Alpes-Maritimes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3859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octobre 2022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Les éclairages conjoncturels départementaux - Alpes-Maritimes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250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octobre 2022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Les éclairages conjoncturels départementaux - Alpes-Maritimes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0105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octobre 2022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Les éclairages conjoncturels départementaux - Alpes-Maritimes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0357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Edition octobre 2022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Les éclairages conjoncturels départementaux - Alpes-Maritimes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6495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rct=j&amp;q=&amp;esrc=s&amp;source=images&amp;cd=&amp;cad=rja&amp;uact=8&amp;ved=2ahUKEwimsOizzOjgAhVWAGMBHXMQAxYQjRx6BAgBEAU&amp;url=https://www.ania.net/economie-export/ega-point-de-conjoncture&amp;psig=AOvVaw0wwhQEom1VbtCAOZvqCiu4&amp;ust=1551792264050881" TargetMode="External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paca.dreets.gouv.fr/Les-publications-periodiques-9124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paca.dreets.gouv.fr/Les-indicateurs-cles-de-la-Direccte-Paca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1981201" y="6520993"/>
            <a:ext cx="5419724" cy="365125"/>
          </a:xfrm>
        </p:spPr>
        <p:txBody>
          <a:bodyPr/>
          <a:lstStyle/>
          <a:p>
            <a:r>
              <a:rPr lang="fr-FR" dirty="0" smtClean="0"/>
              <a:t>Les éclairages conjoncturels départementaux - Alpes-Maritimes</a:t>
            </a:r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octobre 2022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3671392" y="6118587"/>
            <a:ext cx="54726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400" b="1" i="1" dirty="0" smtClean="0"/>
              <a:t>Services études, statistiques, évaluation</a:t>
            </a:r>
            <a:endParaRPr lang="fr-FR" sz="1400" b="1" i="1" dirty="0"/>
          </a:p>
        </p:txBody>
      </p:sp>
      <p:pic>
        <p:nvPicPr>
          <p:cNvPr id="1031" name="Picture 7" descr="Résultat de recherche d'images pour &quot;conjoncture&quot;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867" y="4394215"/>
            <a:ext cx="2409504" cy="1668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ZoneTexte 11"/>
          <p:cNvSpPr txBox="1"/>
          <p:nvPr/>
        </p:nvSpPr>
        <p:spPr>
          <a:xfrm rot="5400000">
            <a:off x="8181834" y="5158452"/>
            <a:ext cx="1674047" cy="2462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000" i="1" dirty="0" smtClean="0"/>
              <a:t>Crédit photo : ©</a:t>
            </a:r>
            <a:r>
              <a:rPr lang="fr-FR" sz="1000" i="1" dirty="0" err="1" smtClean="0"/>
              <a:t>Shutterstock</a:t>
            </a:r>
            <a:endParaRPr lang="fr-FR" sz="1000" i="1" dirty="0" smtClean="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3049" y="4427857"/>
            <a:ext cx="2452743" cy="1635162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713" y="4377928"/>
            <a:ext cx="2553926" cy="180727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918126" y="1678805"/>
            <a:ext cx="7385099" cy="489364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0" h="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fr-FR" sz="5000" b="1" dirty="0">
                <a:ln/>
                <a:solidFill>
                  <a:schemeClr val="accent1">
                    <a:lumMod val="75000"/>
                  </a:schemeClr>
                </a:solidFill>
              </a:rPr>
              <a:t>La situation conjoncturelle </a:t>
            </a:r>
          </a:p>
          <a:p>
            <a:pPr algn="ctr"/>
            <a:r>
              <a:rPr lang="fr-FR" sz="5000" b="1" dirty="0">
                <a:ln/>
                <a:solidFill>
                  <a:schemeClr val="accent1">
                    <a:lumMod val="75000"/>
                  </a:schemeClr>
                </a:solidFill>
              </a:rPr>
              <a:t>au </a:t>
            </a:r>
            <a:r>
              <a:rPr lang="fr-FR" sz="5000" b="1" dirty="0" smtClean="0">
                <a:ln/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fr-FR" sz="5000" b="1" baseline="30000" dirty="0" smtClean="0">
                <a:ln/>
                <a:solidFill>
                  <a:schemeClr val="accent1">
                    <a:lumMod val="75000"/>
                  </a:schemeClr>
                </a:solidFill>
              </a:rPr>
              <a:t>e</a:t>
            </a:r>
            <a:r>
              <a:rPr lang="fr-FR" sz="5000" b="1" dirty="0" smtClean="0">
                <a:ln/>
                <a:solidFill>
                  <a:schemeClr val="accent1">
                    <a:lumMod val="75000"/>
                  </a:schemeClr>
                </a:solidFill>
              </a:rPr>
              <a:t> trimestre 2022</a:t>
            </a:r>
            <a:endParaRPr lang="fr-FR" sz="5000" b="1" dirty="0">
              <a:ln/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fr-FR" sz="5000" b="1" dirty="0" smtClean="0">
                <a:ln/>
                <a:solidFill>
                  <a:schemeClr val="accent1">
                    <a:lumMod val="75000"/>
                  </a:schemeClr>
                </a:solidFill>
              </a:rPr>
              <a:t>dans les Alpes-Maritimes</a:t>
            </a:r>
          </a:p>
          <a:p>
            <a:pPr algn="ctr"/>
            <a:endParaRPr lang="fr-FR" sz="5400" b="1" dirty="0">
              <a:ln/>
              <a:solidFill>
                <a:schemeClr val="accent3"/>
              </a:solidFill>
            </a:endParaRPr>
          </a:p>
          <a:p>
            <a:pPr algn="ctr"/>
            <a:endParaRPr lang="fr-FR" sz="5400" b="1" dirty="0" smtClean="0">
              <a:ln/>
              <a:solidFill>
                <a:schemeClr val="accent3"/>
              </a:solidFill>
            </a:endParaRPr>
          </a:p>
          <a:p>
            <a:pPr algn="ctr"/>
            <a:endParaRPr lang="fr-FR" sz="5400" b="1" dirty="0">
              <a:ln/>
              <a:solidFill>
                <a:schemeClr val="accent3"/>
              </a:solidFill>
            </a:endParaRPr>
          </a:p>
        </p:txBody>
      </p:sp>
      <p:pic>
        <p:nvPicPr>
          <p:cNvPr id="15" name="Picture 4" descr="http://intranet.direccte.gouv.fr/paca/Etudes%20et%20statistiques/Les%20logos/Cartouche%20Pr%C3%A9fet%20de%20r%C3%A9gion%20%E2%80%93%20DREETS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054197" cy="1275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38676" y="1092100"/>
            <a:ext cx="9144000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i="1" dirty="0" smtClean="0">
                <a:solidFill>
                  <a:schemeClr val="bg1">
                    <a:lumMod val="65000"/>
                  </a:schemeClr>
                </a:solidFill>
              </a:rPr>
              <a:t>Les éclairages conjoncturels départementaux</a:t>
            </a:r>
            <a:endParaRPr lang="fr-FR" sz="2800" b="1" i="1" dirty="0">
              <a:solidFill>
                <a:schemeClr val="bg1">
                  <a:lumMod val="65000"/>
                </a:schemeClr>
              </a:solidFill>
            </a:endParaRPr>
          </a:p>
          <a:p>
            <a:pPr algn="ctr"/>
            <a:endParaRPr lang="fr-FR" sz="1500" i="1" dirty="0"/>
          </a:p>
        </p:txBody>
      </p:sp>
    </p:spTree>
    <p:extLst>
      <p:ext uri="{BB962C8B-B14F-4D97-AF65-F5344CB8AC3E}">
        <p14:creationId xmlns:p14="http://schemas.microsoft.com/office/powerpoint/2010/main" val="3113583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25698" y="407357"/>
            <a:ext cx="88278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Le taux de chômage </a:t>
            </a:r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poursuit sa baisse</a:t>
            </a:r>
            <a:endParaRPr lang="fr-FR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125698" y="930577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10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733909" y="6568767"/>
            <a:ext cx="6003985" cy="365125"/>
          </a:xfrm>
        </p:spPr>
        <p:txBody>
          <a:bodyPr/>
          <a:lstStyle/>
          <a:p>
            <a:r>
              <a:rPr lang="fr-FR" dirty="0" smtClean="0"/>
              <a:t>Les éclairages conjoncturels départementaux </a:t>
            </a:r>
            <a:r>
              <a:rPr lang="fr-FR" smtClean="0"/>
              <a:t>- Alpes-Maritimes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octobre 2022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7657964" y="4560326"/>
            <a:ext cx="165275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solidFill>
                  <a:schemeClr val="accent1">
                    <a:lumMod val="75000"/>
                  </a:schemeClr>
                </a:solidFill>
              </a:rPr>
              <a:t>7,2 % (+0,1 pt) </a:t>
            </a:r>
          </a:p>
          <a:p>
            <a:pPr algn="ctr"/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7600495" y="4296008"/>
            <a:ext cx="16702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solidFill>
                  <a:schemeClr val="accent3">
                    <a:lumMod val="75000"/>
                  </a:schemeClr>
                </a:solidFill>
              </a:rPr>
              <a:t>7,4 % (-</a:t>
            </a:r>
            <a:r>
              <a:rPr lang="fr-FR" sz="1600" b="1" dirty="0">
                <a:solidFill>
                  <a:schemeClr val="accent3">
                    <a:lumMod val="75000"/>
                  </a:schemeClr>
                </a:solidFill>
              </a:rPr>
              <a:t>0</a:t>
            </a:r>
            <a:r>
              <a:rPr lang="fr-FR" sz="1600" b="1" dirty="0" smtClean="0">
                <a:solidFill>
                  <a:schemeClr val="accent3">
                    <a:lumMod val="75000"/>
                  </a:schemeClr>
                </a:solidFill>
              </a:rPr>
              <a:t>,2 pt)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7619864" y="3980129"/>
            <a:ext cx="161279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solidFill>
                  <a:srgbClr val="FF0000"/>
                </a:solidFill>
              </a:rPr>
              <a:t>8,2 % (-0,1 pt) </a:t>
            </a:r>
          </a:p>
          <a:p>
            <a:pPr algn="ctr"/>
            <a:endParaRPr lang="fr-FR" b="1" dirty="0">
              <a:solidFill>
                <a:srgbClr val="FF0000"/>
              </a:solidFill>
            </a:endParaRPr>
          </a:p>
        </p:txBody>
      </p:sp>
      <p:graphicFrame>
        <p:nvGraphicFramePr>
          <p:cNvPr id="15" name="Graphique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15964182"/>
              </p:ext>
            </p:extLst>
          </p:nvPr>
        </p:nvGraphicFramePr>
        <p:xfrm>
          <a:off x="266699" y="1095375"/>
          <a:ext cx="8168928" cy="51625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26108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54668" y="189532"/>
            <a:ext cx="88893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Stabilité ou hausse dans les départements comparables</a:t>
            </a:r>
            <a:endParaRPr lang="fr-F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254668" y="846102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11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892032" y="6479867"/>
            <a:ext cx="5553075" cy="365125"/>
          </a:xfrm>
        </p:spPr>
        <p:txBody>
          <a:bodyPr/>
          <a:lstStyle/>
          <a:p>
            <a:r>
              <a:rPr lang="fr-FR" dirty="0" smtClean="0"/>
              <a:t>Les éclairages conjoncturels départementaux - Alpes-Maritimes</a:t>
            </a:r>
            <a:endParaRPr lang="fr-FR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octobre 2022</a:t>
            </a:r>
            <a:endParaRPr lang="fr-FR" dirty="0"/>
          </a:p>
        </p:txBody>
      </p:sp>
      <p:graphicFrame>
        <p:nvGraphicFramePr>
          <p:cNvPr id="10" name="Graphique 9"/>
          <p:cNvGraphicFramePr>
            <a:graphicFrameLocks/>
          </p:cNvGraphicFramePr>
          <p:nvPr/>
        </p:nvGraphicFramePr>
        <p:xfrm>
          <a:off x="1109662" y="1062037"/>
          <a:ext cx="6924675" cy="4733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77125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54668" y="265915"/>
            <a:ext cx="88765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2800" b="1" dirty="0">
                <a:solidFill>
                  <a:srgbClr val="4F81BD">
                    <a:lumMod val="75000"/>
                  </a:srgbClr>
                </a:solidFill>
              </a:rPr>
              <a:t>La demande d’emploi recule sur un rythme </a:t>
            </a:r>
            <a:r>
              <a:rPr lang="fr-FR" sz="2800" b="1" dirty="0" smtClean="0">
                <a:solidFill>
                  <a:srgbClr val="4F81BD">
                    <a:lumMod val="75000"/>
                  </a:srgbClr>
                </a:solidFill>
              </a:rPr>
              <a:t>ralenti</a:t>
            </a:r>
            <a:endParaRPr lang="fr-FR" sz="2800" dirty="0">
              <a:solidFill>
                <a:srgbClr val="FF0000"/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254668" y="789135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12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892032" y="6479867"/>
            <a:ext cx="5553075" cy="365125"/>
          </a:xfrm>
        </p:spPr>
        <p:txBody>
          <a:bodyPr/>
          <a:lstStyle/>
          <a:p>
            <a:r>
              <a:rPr lang="fr-FR" dirty="0" smtClean="0"/>
              <a:t>Les éclairages conjoncturels départementaux - Alpes-Maritimes</a:t>
            </a:r>
            <a:endParaRPr lang="fr-FR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octobre 2022</a:t>
            </a:r>
            <a:endParaRPr lang="fr-FR" dirty="0"/>
          </a:p>
        </p:txBody>
      </p:sp>
      <p:graphicFrame>
        <p:nvGraphicFramePr>
          <p:cNvPr id="10" name="Graphique 9"/>
          <p:cNvGraphicFramePr>
            <a:graphicFrameLocks/>
          </p:cNvGraphicFramePr>
          <p:nvPr/>
        </p:nvGraphicFramePr>
        <p:xfrm>
          <a:off x="819150" y="1042987"/>
          <a:ext cx="7505700" cy="4772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45102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19154" y="374928"/>
            <a:ext cx="86202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La baisse est deux fois plus rapide chez les hommes</a:t>
            </a:r>
            <a:endParaRPr lang="fr-FR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146856" y="898148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13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834855" y="6492875"/>
            <a:ext cx="5483934" cy="365125"/>
          </a:xfrm>
        </p:spPr>
        <p:txBody>
          <a:bodyPr/>
          <a:lstStyle/>
          <a:p>
            <a:r>
              <a:rPr lang="fr-FR" dirty="0" smtClean="0"/>
              <a:t>Les éclairages conjoncturels départementaux - Alpes-Maritimes</a:t>
            </a:r>
            <a:endParaRPr lang="fr-FR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octobre 2022</a:t>
            </a:r>
            <a:endParaRPr lang="fr-FR" dirty="0"/>
          </a:p>
        </p:txBody>
      </p:sp>
      <p:graphicFrame>
        <p:nvGraphicFramePr>
          <p:cNvPr id="9" name="Graphique 8"/>
          <p:cNvGraphicFramePr>
            <a:graphicFrameLocks/>
          </p:cNvGraphicFramePr>
          <p:nvPr/>
        </p:nvGraphicFramePr>
        <p:xfrm>
          <a:off x="819150" y="1042987"/>
          <a:ext cx="7505700" cy="4772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87012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46856" y="374928"/>
            <a:ext cx="89119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Un repli plus marqué chez les 25-49 ans</a:t>
            </a:r>
            <a:endParaRPr lang="fr-FR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146856" y="898148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14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834855" y="6492875"/>
            <a:ext cx="5483934" cy="365125"/>
          </a:xfrm>
        </p:spPr>
        <p:txBody>
          <a:bodyPr/>
          <a:lstStyle/>
          <a:p>
            <a:r>
              <a:rPr lang="fr-FR" dirty="0" smtClean="0"/>
              <a:t>Les éclairages conjoncturels départementaux - Alpes-Maritimes</a:t>
            </a:r>
            <a:endParaRPr lang="fr-FR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octobre 2022</a:t>
            </a:r>
            <a:endParaRPr lang="fr-FR" dirty="0"/>
          </a:p>
        </p:txBody>
      </p:sp>
      <p:graphicFrame>
        <p:nvGraphicFramePr>
          <p:cNvPr id="10" name="Graphique 9"/>
          <p:cNvGraphicFramePr>
            <a:graphicFrameLocks/>
          </p:cNvGraphicFramePr>
          <p:nvPr/>
        </p:nvGraphicFramePr>
        <p:xfrm>
          <a:off x="819150" y="1042987"/>
          <a:ext cx="7505700" cy="4772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91976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68786" y="36982"/>
            <a:ext cx="89058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700" b="1" dirty="0">
                <a:solidFill>
                  <a:schemeClr val="accent1">
                    <a:lumMod val="75000"/>
                  </a:schemeClr>
                </a:solidFill>
              </a:rPr>
              <a:t>La demande d’emploi des inscrits depuis moins d’un an repart à la </a:t>
            </a:r>
            <a:r>
              <a:rPr lang="fr-FR" sz="2700" b="1" dirty="0" smtClean="0">
                <a:solidFill>
                  <a:schemeClr val="accent1">
                    <a:lumMod val="75000"/>
                  </a:schemeClr>
                </a:solidFill>
              </a:rPr>
              <a:t>hausse</a:t>
            </a:r>
            <a:endParaRPr lang="fr-FR" sz="27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146856" y="947128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15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585131" y="6492875"/>
            <a:ext cx="6210913" cy="365125"/>
          </a:xfrm>
        </p:spPr>
        <p:txBody>
          <a:bodyPr/>
          <a:lstStyle/>
          <a:p>
            <a:r>
              <a:rPr lang="fr-FR" dirty="0" smtClean="0"/>
              <a:t>Les éclairages conjoncturels départementaux - Alpes-Maritimes</a:t>
            </a:r>
            <a:endParaRPr lang="fr-FR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octobre 2022</a:t>
            </a:r>
            <a:endParaRPr lang="fr-FR" dirty="0"/>
          </a:p>
        </p:txBody>
      </p:sp>
      <p:graphicFrame>
        <p:nvGraphicFramePr>
          <p:cNvPr id="9" name="Graphique 8"/>
          <p:cNvGraphicFramePr>
            <a:graphicFrameLocks/>
          </p:cNvGraphicFramePr>
          <p:nvPr/>
        </p:nvGraphicFramePr>
        <p:xfrm>
          <a:off x="819150" y="1042987"/>
          <a:ext cx="7505700" cy="4772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94743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46856" y="14320"/>
            <a:ext cx="89951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376092"/>
                </a:solidFill>
              </a:rPr>
              <a:t>Le nombre de foyers bénéficiaires du RSA continue de reculer en rythme annuel… 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146856" y="898148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16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708030" y="6568767"/>
            <a:ext cx="5900468" cy="365125"/>
          </a:xfrm>
        </p:spPr>
        <p:txBody>
          <a:bodyPr/>
          <a:lstStyle/>
          <a:p>
            <a:r>
              <a:rPr lang="fr-FR" smtClean="0"/>
              <a:t>Les éclairages conjoncturels départementaux - Alpes-Maritimes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octobre 2022</a:t>
            </a:r>
            <a:endParaRPr lang="fr-FR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25" y="1757129"/>
            <a:ext cx="8954750" cy="3343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568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cteur droit 5"/>
          <p:cNvCxnSpPr/>
          <p:nvPr/>
        </p:nvCxnSpPr>
        <p:spPr>
          <a:xfrm>
            <a:off x="146856" y="898148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17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708030" y="6568767"/>
            <a:ext cx="5900468" cy="365125"/>
          </a:xfrm>
        </p:spPr>
        <p:txBody>
          <a:bodyPr/>
          <a:lstStyle/>
          <a:p>
            <a:r>
              <a:rPr lang="fr-FR" smtClean="0"/>
              <a:t>Les éclairages conjoncturels départementaux - Alpes-Maritimes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octobre 2022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146855" y="366385"/>
            <a:ext cx="89951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376092"/>
                </a:solidFill>
              </a:rPr>
              <a:t>… et </a:t>
            </a:r>
            <a:r>
              <a:rPr lang="fr-FR" sz="2800" b="1" smtClean="0">
                <a:solidFill>
                  <a:srgbClr val="376092"/>
                </a:solidFill>
              </a:rPr>
              <a:t>continue de s’éloigner </a:t>
            </a:r>
            <a:r>
              <a:rPr lang="fr-FR" sz="2800" b="1" dirty="0" smtClean="0">
                <a:solidFill>
                  <a:srgbClr val="376092"/>
                </a:solidFill>
              </a:rPr>
              <a:t>de son </a:t>
            </a:r>
            <a:r>
              <a:rPr lang="fr-FR" sz="2800" b="1" dirty="0">
                <a:solidFill>
                  <a:srgbClr val="376092"/>
                </a:solidFill>
              </a:rPr>
              <a:t>niveau d’avant-crise</a:t>
            </a:r>
          </a:p>
        </p:txBody>
      </p:sp>
      <p:graphicFrame>
        <p:nvGraphicFramePr>
          <p:cNvPr id="8" name="Graphique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63164686"/>
              </p:ext>
            </p:extLst>
          </p:nvPr>
        </p:nvGraphicFramePr>
        <p:xfrm>
          <a:off x="558800" y="976312"/>
          <a:ext cx="7912100" cy="5348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77588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456487" y="1120580"/>
            <a:ext cx="8282911" cy="5078313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>
              <a:defRPr/>
            </a:pPr>
            <a:endParaRPr lang="fr-FR" dirty="0" smtClean="0"/>
          </a:p>
          <a:p>
            <a:pPr algn="ctr">
              <a:defRPr/>
            </a:pPr>
            <a:endParaRPr lang="fr-FR" dirty="0"/>
          </a:p>
          <a:p>
            <a:pPr algn="ctr">
              <a:defRPr/>
            </a:pPr>
            <a:r>
              <a:rPr lang="fr-FR" sz="2000" dirty="0"/>
              <a:t>La </a:t>
            </a:r>
            <a:r>
              <a:rPr lang="fr-FR" sz="2000" b="1" dirty="0">
                <a:solidFill>
                  <a:schemeClr val="accent6">
                    <a:lumMod val="75000"/>
                  </a:schemeClr>
                </a:solidFill>
              </a:rPr>
              <a:t>Note de conjoncture </a:t>
            </a:r>
            <a:r>
              <a:rPr lang="fr-FR" sz="2000" dirty="0"/>
              <a:t>de la </a:t>
            </a:r>
            <a:r>
              <a:rPr lang="fr-FR" sz="2000" dirty="0" err="1" smtClean="0"/>
              <a:t>Dreets</a:t>
            </a:r>
            <a:r>
              <a:rPr lang="fr-FR" sz="2000" dirty="0" smtClean="0"/>
              <a:t> Provence-Alpes-Côte d’Azur:</a:t>
            </a:r>
          </a:p>
          <a:p>
            <a:pPr algn="ctr">
              <a:defRPr/>
            </a:pPr>
            <a:r>
              <a:rPr lang="fr-FR" dirty="0">
                <a:hlinkClick r:id="rId3"/>
              </a:rPr>
              <a:t/>
            </a:r>
            <a:br>
              <a:rPr lang="fr-FR" dirty="0">
                <a:hlinkClick r:id="rId3"/>
              </a:rPr>
            </a:br>
            <a:r>
              <a:rPr lang="fr-FR" sz="2000" dirty="0">
                <a:hlinkClick r:id="rId3"/>
              </a:rPr>
              <a:t>https://paca.dreets.gouv.fr/Les-publications-periodiques-9124</a:t>
            </a:r>
            <a:endParaRPr lang="fr-FR" sz="2000" dirty="0"/>
          </a:p>
          <a:p>
            <a:pPr algn="ctr">
              <a:defRPr/>
            </a:pPr>
            <a:endParaRPr lang="fr-FR" dirty="0" smtClean="0"/>
          </a:p>
          <a:p>
            <a:pPr algn="ctr">
              <a:defRPr/>
            </a:pPr>
            <a:endParaRPr lang="fr-FR" sz="2000" dirty="0" smtClean="0"/>
          </a:p>
          <a:p>
            <a:pPr algn="ctr">
              <a:defRPr/>
            </a:pPr>
            <a:r>
              <a:rPr lang="fr-FR" sz="2000" dirty="0" smtClean="0"/>
              <a:t>Retrouvez </a:t>
            </a:r>
            <a:r>
              <a:rPr lang="fr-FR" sz="2000" dirty="0"/>
              <a:t>tous nos indicateurs </a:t>
            </a:r>
            <a:r>
              <a:rPr lang="fr-FR" sz="2000" dirty="0" smtClean="0"/>
              <a:t>dans le </a:t>
            </a:r>
            <a:r>
              <a:rPr lang="fr-FR" sz="2000" b="1" dirty="0" smtClean="0">
                <a:solidFill>
                  <a:schemeClr val="accent6">
                    <a:lumMod val="75000"/>
                  </a:schemeClr>
                </a:solidFill>
              </a:rPr>
              <a:t>Tableau </a:t>
            </a:r>
            <a:r>
              <a:rPr lang="fr-FR" sz="2000" b="1" dirty="0">
                <a:solidFill>
                  <a:schemeClr val="accent6">
                    <a:lumMod val="75000"/>
                  </a:schemeClr>
                </a:solidFill>
              </a:rPr>
              <a:t>de bord des indicateurs clés </a:t>
            </a:r>
            <a:endParaRPr lang="fr-FR" sz="20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>
              <a:defRPr/>
            </a:pPr>
            <a:endParaRPr lang="fr-FR" sz="2000" dirty="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fr-FR" sz="2000" dirty="0" smtClean="0"/>
              <a:t>en </a:t>
            </a:r>
            <a:r>
              <a:rPr lang="fr-FR" sz="2000" dirty="0"/>
              <a:t>téléchargement sur le site de la </a:t>
            </a:r>
            <a:r>
              <a:rPr lang="fr-FR" sz="2000" dirty="0" err="1" smtClean="0"/>
              <a:t>Dreets</a:t>
            </a:r>
            <a:r>
              <a:rPr lang="fr-FR" sz="2000" dirty="0" smtClean="0"/>
              <a:t> Provence-Alpes-Côte d’Azur : </a:t>
            </a:r>
          </a:p>
          <a:p>
            <a:pPr algn="ctr">
              <a:defRPr/>
            </a:pPr>
            <a:endParaRPr lang="fr-FR" sz="2400" dirty="0"/>
          </a:p>
          <a:p>
            <a:pPr marL="0" lvl="1" algn="ctr">
              <a:defRPr/>
            </a:pPr>
            <a:r>
              <a:rPr lang="fr-FR" sz="2000" dirty="0">
                <a:hlinkClick r:id="rId4"/>
              </a:rPr>
              <a:t>https://paca.dreets.gouv.fr/Les-indicateurs-cles-de-la-Direccte-Paca</a:t>
            </a:r>
            <a:endParaRPr lang="fr-FR" sz="2000" dirty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/>
          </a:p>
          <a:p>
            <a:pPr lvl="1"/>
            <a:endParaRPr lang="fr-FR" dirty="0" smtClean="0"/>
          </a:p>
          <a:p>
            <a:pPr lvl="1"/>
            <a:endParaRPr lang="fr-FR" dirty="0"/>
          </a:p>
          <a:p>
            <a:pPr lvl="1"/>
            <a:endParaRPr lang="fr-FR" dirty="0" smtClean="0"/>
          </a:p>
          <a:p>
            <a:pPr lvl="1"/>
            <a:endParaRPr lang="fr-FR" dirty="0"/>
          </a:p>
          <a:p>
            <a:pPr lvl="1"/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264895" y="465363"/>
            <a:ext cx="86121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Pour en savoir plus</a:t>
            </a:r>
            <a:endParaRPr lang="fr-F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213645" y="9910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18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768415" y="6568767"/>
            <a:ext cx="5840083" cy="365125"/>
          </a:xfrm>
        </p:spPr>
        <p:txBody>
          <a:bodyPr/>
          <a:lstStyle/>
          <a:p>
            <a:r>
              <a:rPr lang="fr-FR" smtClean="0"/>
              <a:t>Les éclairages conjoncturels départementaux - Alpes-Maritimes</a:t>
            </a:r>
            <a:endParaRPr lang="fr-FR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octobre 2022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78296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456486" y="1219082"/>
            <a:ext cx="7781925" cy="5078313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endParaRPr lang="fr-FR" dirty="0" smtClean="0">
              <a:sym typeface="Wingdings" panose="05000000000000000000" pitchFamily="2" charset="2"/>
            </a:endParaRPr>
          </a:p>
          <a:p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213645" y="126292"/>
            <a:ext cx="88366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Forte croissance de l’emploi salarié, pour le 5</a:t>
            </a:r>
            <a:r>
              <a:rPr lang="fr-FR" sz="2800" b="1" baseline="30000" dirty="0" smtClean="0">
                <a:solidFill>
                  <a:schemeClr val="accent1">
                    <a:lumMod val="75000"/>
                  </a:schemeClr>
                </a:solidFill>
              </a:rPr>
              <a:t>e</a:t>
            </a:r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 trimestre consécutif</a:t>
            </a:r>
            <a:endParaRPr lang="fr-FR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213645" y="999715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2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975492" y="6568767"/>
            <a:ext cx="5404629" cy="365125"/>
          </a:xfrm>
        </p:spPr>
        <p:txBody>
          <a:bodyPr/>
          <a:lstStyle/>
          <a:p>
            <a:r>
              <a:rPr lang="fr-FR" dirty="0" smtClean="0"/>
              <a:t>Les éclairages conjoncturels départementaux - Alpes-Maritimes</a:t>
            </a:r>
            <a:endParaRPr lang="fr-FR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octobre 2022</a:t>
            </a:r>
            <a:endParaRPr lang="fr-FR" dirty="0"/>
          </a:p>
        </p:txBody>
      </p:sp>
      <p:sp>
        <p:nvSpPr>
          <p:cNvPr id="17" name="ZoneTexte 16"/>
          <p:cNvSpPr txBox="1"/>
          <p:nvPr/>
        </p:nvSpPr>
        <p:spPr>
          <a:xfrm>
            <a:off x="7868991" y="1747897"/>
            <a:ext cx="12750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/>
              <a:t>Au T2 2022 :</a:t>
            </a:r>
            <a:endParaRPr lang="fr-FR" b="1" dirty="0"/>
          </a:p>
        </p:txBody>
      </p:sp>
      <p:sp>
        <p:nvSpPr>
          <p:cNvPr id="12" name="ZoneTexte 11"/>
          <p:cNvSpPr txBox="1"/>
          <p:nvPr/>
        </p:nvSpPr>
        <p:spPr>
          <a:xfrm>
            <a:off x="7847671" y="2086451"/>
            <a:ext cx="89172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solidFill>
                  <a:srgbClr val="FF0000"/>
                </a:solidFill>
              </a:rPr>
              <a:t>+0,6 %</a:t>
            </a:r>
          </a:p>
          <a:p>
            <a:pPr algn="ctr"/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7847671" y="2702004"/>
            <a:ext cx="89172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solidFill>
                  <a:schemeClr val="accent1">
                    <a:lumMod val="75000"/>
                  </a:schemeClr>
                </a:solidFill>
              </a:rPr>
              <a:t>+0,3 %</a:t>
            </a:r>
          </a:p>
          <a:p>
            <a:pPr algn="ctr"/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7847671" y="2982656"/>
            <a:ext cx="8917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solidFill>
                  <a:schemeClr val="accent3">
                    <a:lumMod val="75000"/>
                  </a:schemeClr>
                </a:solidFill>
              </a:rPr>
              <a:t>+1,1 %</a:t>
            </a:r>
            <a:r>
              <a:rPr lang="fr-FR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</a:p>
          <a:p>
            <a:pPr algn="ctr"/>
            <a:endParaRPr lang="fr-FR" b="1" dirty="0">
              <a:solidFill>
                <a:srgbClr val="FF0000"/>
              </a:solidFill>
            </a:endParaRPr>
          </a:p>
        </p:txBody>
      </p:sp>
      <p:graphicFrame>
        <p:nvGraphicFramePr>
          <p:cNvPr id="16" name="Graphique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97619891"/>
              </p:ext>
            </p:extLst>
          </p:nvPr>
        </p:nvGraphicFramePr>
        <p:xfrm>
          <a:off x="456486" y="1158240"/>
          <a:ext cx="8050009" cy="42900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23360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13641" y="7243"/>
            <a:ext cx="86121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Une croissance </a:t>
            </a:r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exclusivement tirée par </a:t>
            </a:r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l’emploi hors intérim…</a:t>
            </a:r>
            <a:endParaRPr lang="fr-FR" sz="2800" b="1" dirty="0">
              <a:solidFill>
                <a:srgbClr val="FF0000"/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213645" y="9910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3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008172" y="6555759"/>
            <a:ext cx="5238750" cy="365125"/>
          </a:xfrm>
        </p:spPr>
        <p:txBody>
          <a:bodyPr/>
          <a:lstStyle/>
          <a:p>
            <a:r>
              <a:rPr lang="fr-FR" dirty="0" smtClean="0"/>
              <a:t>Les éclairages conjoncturels départementaux - Alpes-Maritimes</a:t>
            </a:r>
            <a:endParaRPr lang="fr-FR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octobre 2022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7759121" y="2505574"/>
            <a:ext cx="143615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b="1" dirty="0" smtClean="0">
              <a:solidFill>
                <a:srgbClr val="00B0F0"/>
              </a:solidFill>
            </a:endParaRPr>
          </a:p>
          <a:p>
            <a:pPr algn="ctr"/>
            <a:r>
              <a:rPr lang="fr-FR" b="1" dirty="0" smtClean="0">
                <a:solidFill>
                  <a:srgbClr val="00B0F0"/>
                </a:solidFill>
              </a:rPr>
              <a:t>+4 820</a:t>
            </a:r>
            <a:endParaRPr lang="fr-FR" b="1" dirty="0">
              <a:solidFill>
                <a:srgbClr val="00B0F0"/>
              </a:solidFill>
            </a:endParaRPr>
          </a:p>
          <a:p>
            <a:pPr algn="ctr"/>
            <a:r>
              <a:rPr lang="fr-FR" b="1" dirty="0">
                <a:solidFill>
                  <a:srgbClr val="00B0F0"/>
                </a:solidFill>
              </a:rPr>
              <a:t>emplois hors intérim</a:t>
            </a:r>
          </a:p>
          <a:p>
            <a:pPr algn="ctr"/>
            <a:endParaRPr lang="fr-FR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fr-FR" b="1" dirty="0" smtClean="0">
                <a:solidFill>
                  <a:schemeClr val="accent6">
                    <a:lumMod val="75000"/>
                  </a:schemeClr>
                </a:solidFill>
              </a:rPr>
              <a:t>-80</a:t>
            </a:r>
            <a:endParaRPr lang="fr-FR" b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fr-FR" b="1" dirty="0">
                <a:solidFill>
                  <a:schemeClr val="accent6">
                    <a:lumMod val="75000"/>
                  </a:schemeClr>
                </a:solidFill>
              </a:rPr>
              <a:t> intérimaires</a:t>
            </a:r>
          </a:p>
          <a:p>
            <a:pPr algn="ctr"/>
            <a:endParaRPr lang="fr-FR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endParaRPr lang="fr-FR" b="1" dirty="0">
              <a:solidFill>
                <a:srgbClr val="00B0F0"/>
              </a:solidFill>
            </a:endParaRPr>
          </a:p>
          <a:p>
            <a:pPr algn="ctr"/>
            <a:endParaRPr lang="fr-FR" b="1" dirty="0" smtClean="0">
              <a:solidFill>
                <a:srgbClr val="00B0F0"/>
              </a:solidFill>
            </a:endParaRPr>
          </a:p>
          <a:p>
            <a:pPr algn="ctr"/>
            <a:endParaRPr lang="fr-FR" b="1" dirty="0" smtClean="0">
              <a:solidFill>
                <a:srgbClr val="00B0F0"/>
              </a:solidFill>
            </a:endParaRPr>
          </a:p>
          <a:p>
            <a:pPr algn="ctr"/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7849094" y="2150536"/>
            <a:ext cx="13461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/>
              <a:t>Au T1 2022 :</a:t>
            </a:r>
            <a:endParaRPr lang="fr-FR" b="1" dirty="0"/>
          </a:p>
        </p:txBody>
      </p:sp>
      <p:graphicFrame>
        <p:nvGraphicFramePr>
          <p:cNvPr id="13" name="Graphique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09055695"/>
              </p:ext>
            </p:extLst>
          </p:nvPr>
        </p:nvGraphicFramePr>
        <p:xfrm>
          <a:off x="411480" y="1104900"/>
          <a:ext cx="8110703" cy="49453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25084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456487" y="1120580"/>
            <a:ext cx="7781925" cy="5078313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endParaRPr lang="fr-FR" dirty="0" smtClean="0">
              <a:sym typeface="Wingdings" panose="05000000000000000000" pitchFamily="2" charset="2"/>
            </a:endParaRPr>
          </a:p>
          <a:p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/>
          </a:p>
        </p:txBody>
      </p:sp>
      <p:cxnSp>
        <p:nvCxnSpPr>
          <p:cNvPr id="6" name="Connecteur droit 5"/>
          <p:cNvCxnSpPr/>
          <p:nvPr/>
        </p:nvCxnSpPr>
        <p:spPr>
          <a:xfrm>
            <a:off x="213645" y="9910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4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938360" y="6568767"/>
            <a:ext cx="5378374" cy="365125"/>
          </a:xfrm>
        </p:spPr>
        <p:txBody>
          <a:bodyPr/>
          <a:lstStyle/>
          <a:p>
            <a:r>
              <a:rPr lang="fr-FR" dirty="0" smtClean="0"/>
              <a:t>Les éclairages conjoncturels départementaux - Alpes-Maritimes</a:t>
            </a:r>
            <a:endParaRPr lang="fr-FR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octobre 2022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213644" y="467869"/>
            <a:ext cx="89869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… principalement dans le tertiaire marchand</a:t>
            </a:r>
            <a:endParaRPr lang="fr-FR" sz="2800" b="1" dirty="0">
              <a:solidFill>
                <a:srgbClr val="FF0000"/>
              </a:solidFill>
            </a:endParaRPr>
          </a:p>
        </p:txBody>
      </p:sp>
      <p:graphicFrame>
        <p:nvGraphicFramePr>
          <p:cNvPr id="9" name="Graphique 8"/>
          <p:cNvGraphicFramePr>
            <a:graphicFrameLocks/>
          </p:cNvGraphicFramePr>
          <p:nvPr/>
        </p:nvGraphicFramePr>
        <p:xfrm>
          <a:off x="1042988" y="1308100"/>
          <a:ext cx="7058024" cy="42417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34510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213645" y="991089"/>
            <a:ext cx="8134289" cy="5207805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endParaRPr lang="fr-FR" dirty="0" smtClean="0">
              <a:sym typeface="Wingdings" panose="05000000000000000000" pitchFamily="2" charset="2"/>
            </a:endParaRPr>
          </a:p>
          <a:p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/>
          </a:p>
        </p:txBody>
      </p:sp>
      <p:cxnSp>
        <p:nvCxnSpPr>
          <p:cNvPr id="6" name="Connecteur droit 5"/>
          <p:cNvCxnSpPr/>
          <p:nvPr/>
        </p:nvCxnSpPr>
        <p:spPr>
          <a:xfrm>
            <a:off x="213645" y="9910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5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952625" y="6492875"/>
            <a:ext cx="5181600" cy="365125"/>
          </a:xfrm>
        </p:spPr>
        <p:txBody>
          <a:bodyPr/>
          <a:lstStyle/>
          <a:p>
            <a:r>
              <a:rPr lang="fr-FR" dirty="0" smtClean="0"/>
              <a:t>Les éclairages conjoncturels départementaux - Alpes-Maritimes</a:t>
            </a:r>
            <a:endParaRPr lang="fr-FR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octobre 2022</a:t>
            </a:r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213644" y="41212"/>
            <a:ext cx="86121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smtClean="0">
                <a:solidFill>
                  <a:schemeClr val="accent1">
                    <a:lumMod val="75000"/>
                  </a:schemeClr>
                </a:solidFill>
              </a:rPr>
              <a:t>Faible progression </a:t>
            </a:r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dans l’industrie, nouveau recul marqué dans la construction </a:t>
            </a:r>
            <a:endParaRPr lang="fr-F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10" name="Graphique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61020296"/>
              </p:ext>
            </p:extLst>
          </p:nvPr>
        </p:nvGraphicFramePr>
        <p:xfrm>
          <a:off x="646982" y="1095555"/>
          <a:ext cx="7789652" cy="51033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05623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456487" y="1120580"/>
            <a:ext cx="7781925" cy="5078313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endParaRPr lang="fr-FR" dirty="0" smtClean="0">
              <a:sym typeface="Wingdings" panose="05000000000000000000" pitchFamily="2" charset="2"/>
            </a:endParaRPr>
          </a:p>
          <a:p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/>
          </a:p>
        </p:txBody>
      </p:sp>
      <p:cxnSp>
        <p:nvCxnSpPr>
          <p:cNvPr id="6" name="Connecteur droit 5"/>
          <p:cNvCxnSpPr/>
          <p:nvPr/>
        </p:nvCxnSpPr>
        <p:spPr>
          <a:xfrm>
            <a:off x="213645" y="9910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6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885977" y="6511309"/>
            <a:ext cx="5448299" cy="365125"/>
          </a:xfrm>
        </p:spPr>
        <p:txBody>
          <a:bodyPr/>
          <a:lstStyle/>
          <a:p>
            <a:r>
              <a:rPr lang="fr-FR" dirty="0" smtClean="0"/>
              <a:t>Les éclairages conjoncturels départementaux - Alpes-Maritimes</a:t>
            </a:r>
            <a:endParaRPr lang="fr-FR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octobre 2022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213644" y="45390"/>
            <a:ext cx="882780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Pour </a:t>
            </a:r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la 1</a:t>
            </a:r>
            <a:r>
              <a:rPr lang="fr-FR" sz="2800" b="1" baseline="30000" dirty="0">
                <a:solidFill>
                  <a:schemeClr val="accent1">
                    <a:lumMod val="75000"/>
                  </a:schemeClr>
                </a:solidFill>
              </a:rPr>
              <a:t>ère</a:t>
            </a:r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 fois depuis le début de la crise </a:t>
            </a:r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sanitaire, les effectifs se replient sur un an dans la construction</a:t>
            </a:r>
            <a:endParaRPr lang="fr-FR" sz="2800" b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594" y="1893238"/>
            <a:ext cx="8413804" cy="3189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6306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859786" y="6513868"/>
            <a:ext cx="5200650" cy="365125"/>
          </a:xfrm>
        </p:spPr>
        <p:txBody>
          <a:bodyPr/>
          <a:lstStyle/>
          <a:p>
            <a:r>
              <a:rPr lang="fr-FR" dirty="0" smtClean="0"/>
              <a:t>Les éclairages conjoncturels départementaux - Alpes-Maritimes</a:t>
            </a:r>
            <a:endParaRPr lang="fr-FR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octobre 2022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72977" y="91017"/>
            <a:ext cx="90452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Coup d’arrêt de la croissance des contrats aidés</a:t>
            </a:r>
            <a:endParaRPr lang="fr-FR" sz="2800" b="1" dirty="0">
              <a:solidFill>
                <a:srgbClr val="376092"/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-45096" y="614237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pPr/>
              <a:t>7</a:t>
            </a:fld>
            <a:endParaRPr lang="fr-FR" dirty="0"/>
          </a:p>
        </p:txBody>
      </p:sp>
      <p:grpSp>
        <p:nvGrpSpPr>
          <p:cNvPr id="11" name="Groupe 10"/>
          <p:cNvGrpSpPr>
            <a:grpSpLocks/>
          </p:cNvGrpSpPr>
          <p:nvPr/>
        </p:nvGrpSpPr>
        <p:grpSpPr bwMode="auto">
          <a:xfrm>
            <a:off x="72977" y="740145"/>
            <a:ext cx="8905923" cy="5548668"/>
            <a:chOff x="341037" y="-638017"/>
            <a:chExt cx="9458325" cy="5906434"/>
          </a:xfrm>
        </p:grpSpPr>
        <p:graphicFrame>
          <p:nvGraphicFramePr>
            <p:cNvPr id="14" name="Graphique 13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54707726"/>
                </p:ext>
              </p:extLst>
            </p:nvPr>
          </p:nvGraphicFramePr>
          <p:xfrm>
            <a:off x="341037" y="-638017"/>
            <a:ext cx="9458325" cy="590643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5" name="ZoneTexte 16"/>
            <p:cNvSpPr txBox="1"/>
            <p:nvPr/>
          </p:nvSpPr>
          <p:spPr>
            <a:xfrm>
              <a:off x="9113562" y="1728663"/>
              <a:ext cx="685800" cy="243638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1100" b="1" dirty="0"/>
                <a:t>1 900</a:t>
              </a:r>
            </a:p>
          </p:txBody>
        </p:sp>
      </p:grpSp>
      <p:sp>
        <p:nvSpPr>
          <p:cNvPr id="21" name="ZoneTexte 1"/>
          <p:cNvSpPr txBox="1"/>
          <p:nvPr/>
        </p:nvSpPr>
        <p:spPr>
          <a:xfrm>
            <a:off x="243347" y="5576552"/>
            <a:ext cx="8900653" cy="598218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rtl="0" eaLnBrk="1" fontAlgn="auto" latinLnBrk="0" hangingPunct="1"/>
            <a:r>
              <a:rPr lang="fr-FR" sz="900" b="0" i="0" baseline="0" dirty="0">
                <a:effectLst/>
                <a:latin typeface="+mn-lt"/>
                <a:ea typeface="+mn-ea"/>
                <a:cs typeface="+mn-cs"/>
              </a:rPr>
              <a:t>* M</a:t>
            </a:r>
            <a:r>
              <a:rPr lang="fr-FR" sz="900" dirty="0">
                <a:effectLst/>
                <a:latin typeface="+mn-lt"/>
                <a:ea typeface="+mn-ea"/>
                <a:cs typeface="+mn-cs"/>
              </a:rPr>
              <a:t>archands et non marchands . Depuis juillet 2014, les  Ateliers et chantiers d’insertion  (ACI)</a:t>
            </a:r>
            <a:r>
              <a:rPr lang="fr-FR" sz="900" baseline="0" dirty="0"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900" dirty="0">
                <a:effectLst/>
                <a:latin typeface="+mn-lt"/>
                <a:ea typeface="+mn-ea"/>
                <a:cs typeface="+mn-cs"/>
              </a:rPr>
              <a:t>doivent recruter leurs salariés en CDDI.</a:t>
            </a:r>
            <a:endParaRPr lang="fr-FR" sz="900" dirty="0">
              <a:effectLst/>
            </a:endParaRPr>
          </a:p>
          <a:p>
            <a:r>
              <a:rPr lang="fr-FR" sz="900" b="1" dirty="0">
                <a:effectLst/>
                <a:latin typeface="+mn-lt"/>
                <a:ea typeface="+mn-ea"/>
                <a:cs typeface="+mn-cs"/>
              </a:rPr>
              <a:t>Note : </a:t>
            </a:r>
            <a:r>
              <a:rPr lang="fr-FR" sz="900" dirty="0">
                <a:effectLst/>
                <a:latin typeface="+mn-lt"/>
                <a:ea typeface="+mn-ea"/>
                <a:cs typeface="+mn-cs"/>
              </a:rPr>
              <a:t>données arrondies en fin de trimestre, provisoires</a:t>
            </a:r>
            <a:endParaRPr lang="fr-FR" sz="900" dirty="0">
              <a:effectLst/>
            </a:endParaRPr>
          </a:p>
          <a:p>
            <a:r>
              <a:rPr lang="fr-FR" sz="900" b="1" i="1" dirty="0">
                <a:effectLst/>
                <a:latin typeface="+mn-lt"/>
                <a:ea typeface="+mn-ea"/>
                <a:cs typeface="+mn-cs"/>
              </a:rPr>
              <a:t>Source </a:t>
            </a:r>
            <a:r>
              <a:rPr lang="fr-FR" sz="900" i="1" dirty="0">
                <a:effectLst/>
                <a:latin typeface="+mn-lt"/>
                <a:ea typeface="+mn-ea"/>
                <a:cs typeface="+mn-cs"/>
              </a:rPr>
              <a:t>: ASP - </a:t>
            </a:r>
            <a:r>
              <a:rPr lang="fr-FR" sz="900" b="1" i="1" dirty="0">
                <a:effectLst/>
                <a:latin typeface="+mn-lt"/>
                <a:ea typeface="+mn-ea"/>
                <a:cs typeface="+mn-cs"/>
              </a:rPr>
              <a:t>Traitements : </a:t>
            </a:r>
            <a:r>
              <a:rPr lang="fr-FR" sz="900" i="1" dirty="0">
                <a:effectLst/>
                <a:latin typeface="+mn-lt"/>
                <a:ea typeface="+mn-ea"/>
                <a:cs typeface="+mn-cs"/>
              </a:rPr>
              <a:t>Dares</a:t>
            </a:r>
            <a:endParaRPr lang="fr-FR" sz="900" dirty="0">
              <a:effectLst/>
            </a:endParaRPr>
          </a:p>
          <a:p>
            <a:pPr marL="0" marR="0" indent="0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100" i="1" dirty="0"/>
          </a:p>
        </p:txBody>
      </p:sp>
    </p:spTree>
    <p:extLst>
      <p:ext uri="{BB962C8B-B14F-4D97-AF65-F5344CB8AC3E}">
        <p14:creationId xmlns:p14="http://schemas.microsoft.com/office/powerpoint/2010/main" val="155513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8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859786" y="6513868"/>
            <a:ext cx="5200650" cy="365125"/>
          </a:xfrm>
        </p:spPr>
        <p:txBody>
          <a:bodyPr/>
          <a:lstStyle/>
          <a:p>
            <a:r>
              <a:rPr lang="fr-FR" dirty="0" smtClean="0"/>
              <a:t>Les éclairages conjoncturels départementaux - Alpes-Maritimes</a:t>
            </a:r>
            <a:endParaRPr lang="fr-FR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octobre 2022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244929" y="126074"/>
            <a:ext cx="90452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Le nombre d’apprentis se stabilise</a:t>
            </a:r>
            <a:endParaRPr lang="fr-FR" sz="2800" b="1" dirty="0">
              <a:solidFill>
                <a:srgbClr val="376092"/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244929" y="649294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graphicFrame>
        <p:nvGraphicFramePr>
          <p:cNvPr id="10" name="Graphique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95127067"/>
              </p:ext>
            </p:extLst>
          </p:nvPr>
        </p:nvGraphicFramePr>
        <p:xfrm>
          <a:off x="216694" y="863599"/>
          <a:ext cx="8749505" cy="55118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Flèche vers le bas 2"/>
          <p:cNvSpPr/>
          <p:nvPr/>
        </p:nvSpPr>
        <p:spPr>
          <a:xfrm>
            <a:off x="8483150" y="1562100"/>
            <a:ext cx="102499" cy="43180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3576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cteur droit 5"/>
          <p:cNvCxnSpPr/>
          <p:nvPr/>
        </p:nvCxnSpPr>
        <p:spPr>
          <a:xfrm>
            <a:off x="180875" y="97100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9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708030" y="6568767"/>
            <a:ext cx="5900468" cy="365125"/>
          </a:xfrm>
        </p:spPr>
        <p:txBody>
          <a:bodyPr/>
          <a:lstStyle/>
          <a:p>
            <a:r>
              <a:rPr lang="fr-FR" smtClean="0"/>
              <a:t>Les éclairages conjoncturels départementaux - Alpes-Maritimes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octobre 2022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180877" y="7131"/>
            <a:ext cx="85585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376092"/>
                </a:solidFill>
              </a:rPr>
              <a:t>Le nombre de salariés en activité partielle retrouve son niveau d’avant-crise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77" y="6043758"/>
            <a:ext cx="3305175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0" name="Graphique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67381981"/>
              </p:ext>
            </p:extLst>
          </p:nvPr>
        </p:nvGraphicFramePr>
        <p:xfrm>
          <a:off x="180877" y="1130300"/>
          <a:ext cx="8827804" cy="49134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ZoneTexte 16"/>
          <p:cNvSpPr txBox="1"/>
          <p:nvPr/>
        </p:nvSpPr>
        <p:spPr bwMode="auto">
          <a:xfrm>
            <a:off x="8362967" y="2615741"/>
            <a:ext cx="645714" cy="228906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100" b="1" dirty="0" smtClean="0"/>
              <a:t>750</a:t>
            </a:r>
            <a:endParaRPr lang="fr-FR" sz="1100" b="1" dirty="0"/>
          </a:p>
        </p:txBody>
      </p:sp>
      <p:sp>
        <p:nvSpPr>
          <p:cNvPr id="2" name="Flèche vers le bas 1"/>
          <p:cNvSpPr/>
          <p:nvPr/>
        </p:nvSpPr>
        <p:spPr>
          <a:xfrm>
            <a:off x="8595945" y="2978379"/>
            <a:ext cx="191477" cy="495147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3742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Jour xmlns="ab994d58-9349-46a1-8cee-b96a64c5dc7e">07</Jour>
    <Auteur xmlns="2ff91c20-40e6-4ab5-a5ac-9b5646c66526">
      <UserInfo>
        <DisplayName/>
        <AccountId xsi:nil="true"/>
        <AccountType/>
      </UserInfo>
    </Auteur>
    <DIRECCTE xmlns="2ff91c20-40e6-4ab5-a5ac-9b5646c66526" xsi:nil="true"/>
    <Mots_x0020_Clefs xmlns="2ff91c20-40e6-4ab5-a5ac-9b5646c66526" xsi:nil="true"/>
    <Resume xmlns="ab994d58-9349-46a1-8cee-b96a64c5dc7e" xsi:nil="true"/>
    <Année xmlns="ab994d58-9349-46a1-8cee-b96a64c5dc7e">2018</Année>
    <RubriqueNiv3 xmlns="2ff91c20-40e6-4ab5-a5ac-9b5646c66526" xsi:nil="true"/>
    <Rubrique xmlns="2ff91c20-40e6-4ab5-a5ac-9b5646c66526" xsi:nil="true"/>
    <RubriqueNiv2 xmlns="2ff91c20-40e6-4ab5-a5ac-9b5646c66526" xsi:nil="true"/>
    <Mois xmlns="ab994d58-9349-46a1-8cee-b96a64c5dc7e">06 - Juin</Mois>
    <_dlc_DocId xmlns="ab994d58-9349-46a1-8cee-b96a64c5dc7e">PACA-1195-1</_dlc_DocId>
    <_dlc_DocIdUrl xmlns="ab994d58-9349-46a1-8cee-b96a64c5dc7e">
      <Url>http://intranet.direccte.gouv.fr/paca/Etudes%20et%20statistiques/_layouts/15/DocIdRedir.aspx?ID=PACA-1195-1</Url>
      <Description>PACA-1195-1</Description>
    </_dlc_DocIdUrl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ireccte - Document" ma:contentTypeID="0x0101002B9C2962A44E47E49C985B3DB63656AE0096388B916A9B264DBD77EFB5256EEC22" ma:contentTypeVersion="8" ma:contentTypeDescription="Document pour les portails de type Direccte" ma:contentTypeScope="" ma:versionID="c11fc93c9e7ea15410097cfb7479afe7">
  <xsd:schema xmlns:xsd="http://www.w3.org/2001/XMLSchema" xmlns:xs="http://www.w3.org/2001/XMLSchema" xmlns:p="http://schemas.microsoft.com/office/2006/metadata/properties" xmlns:ns2="2ff91c20-40e6-4ab5-a5ac-9b5646c66526" xmlns:ns3="ab994d58-9349-46a1-8cee-b96a64c5dc7e" targetNamespace="http://schemas.microsoft.com/office/2006/metadata/properties" ma:root="true" ma:fieldsID="dcf6eb2dcc919f976b99dd89427cdf59" ns2:_="" ns3:_="">
    <xsd:import namespace="2ff91c20-40e6-4ab5-a5ac-9b5646c66526"/>
    <xsd:import namespace="ab994d58-9349-46a1-8cee-b96a64c5dc7e"/>
    <xsd:element name="properties">
      <xsd:complexType>
        <xsd:sequence>
          <xsd:element name="documentManagement">
            <xsd:complexType>
              <xsd:all>
                <xsd:element ref="ns2:DIRECCTE" minOccurs="0"/>
                <xsd:element ref="ns2:Rubrique" minOccurs="0"/>
                <xsd:element ref="ns2:RubriqueNiv2" minOccurs="0"/>
                <xsd:element ref="ns2:RubriqueNiv3" minOccurs="0"/>
                <xsd:element ref="ns2:Auteur" minOccurs="0"/>
                <xsd:element ref="ns2:Mots_x0020_Clefs" minOccurs="0"/>
                <xsd:element ref="ns3:_dlc_DocId" minOccurs="0"/>
                <xsd:element ref="ns3:_dlc_DocIdUrl" minOccurs="0"/>
                <xsd:element ref="ns3:_dlc_DocIdPersistId" minOccurs="0"/>
                <xsd:element ref="ns3:Resume" minOccurs="0"/>
                <xsd:element ref="ns3:Année" minOccurs="0"/>
                <xsd:element ref="ns3:Mois" minOccurs="0"/>
                <xsd:element ref="ns3:Jou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f91c20-40e6-4ab5-a5ac-9b5646c66526" elementFormDefault="qualified">
    <xsd:import namespace="http://schemas.microsoft.com/office/2006/documentManagement/types"/>
    <xsd:import namespace="http://schemas.microsoft.com/office/infopath/2007/PartnerControls"/>
    <xsd:element name="DIRECCTE" ma:index="8" nillable="true" ma:displayName="DIRECCTE" ma:internalName="DIRECCTE">
      <xsd:simpleType>
        <xsd:restriction base="dms:Text">
          <xsd:maxLength value="255"/>
        </xsd:restriction>
      </xsd:simpleType>
    </xsd:element>
    <xsd:element name="Rubrique" ma:index="9" nillable="true" ma:displayName="Rubrique" ma:internalName="Rubrique">
      <xsd:simpleType>
        <xsd:restriction base="dms:Text">
          <xsd:maxLength value="255"/>
        </xsd:restriction>
      </xsd:simpleType>
    </xsd:element>
    <xsd:element name="RubriqueNiv2" ma:index="10" nillable="true" ma:displayName="Rubrique Niveau 2" ma:internalName="RubriqueNiv2">
      <xsd:simpleType>
        <xsd:restriction base="dms:Text">
          <xsd:maxLength value="255"/>
        </xsd:restriction>
      </xsd:simpleType>
    </xsd:element>
    <xsd:element name="RubriqueNiv3" ma:index="11" nillable="true" ma:displayName="Rubrique Niveau 3" ma:internalName="RubriqueNiv3">
      <xsd:simpleType>
        <xsd:restriction base="dms:Text">
          <xsd:maxLength value="255"/>
        </xsd:restriction>
      </xsd:simpleType>
    </xsd:element>
    <xsd:element name="Auteur" ma:index="12" nillable="true" ma:displayName="Auteur" ma:list="UserInfo" ma:SharePointGroup="0" ma:internalName="Auteu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ots_x0020_Clefs" ma:index="13" nillable="true" ma:displayName="Mots Clefs" ma:internalName="Mots_x0020_Clefs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994d58-9349-46a1-8cee-b96a64c5dc7e" elementFormDefault="qualified">
    <xsd:import namespace="http://schemas.microsoft.com/office/2006/documentManagement/types"/>
    <xsd:import namespace="http://schemas.microsoft.com/office/infopath/2007/PartnerControls"/>
    <xsd:element name="_dlc_DocId" ma:index="14" nillable="true" ma:displayName="Valeur d’ID de document" ma:description="Valeur de l’ID de document affecté à cet élément." ma:internalName="_dlc_DocId" ma:readOnly="true">
      <xsd:simpleType>
        <xsd:restriction base="dms:Text"/>
      </xsd:simpleType>
    </xsd:element>
    <xsd:element name="_dlc_DocIdUrl" ma:index="15" nillable="true" ma:displayName="ID de document" ma:description="Lien permanent vers ce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6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Resume" ma:index="17" nillable="true" ma:displayName="Résumé" ma:internalName="Resume">
      <xsd:simpleType>
        <xsd:restriction base="dms:Text">
          <xsd:maxLength value="255"/>
        </xsd:restriction>
      </xsd:simpleType>
    </xsd:element>
    <xsd:element name="Année" ma:index="18" nillable="true" ma:displayName="Année" ma:description="" ma:format="Dropdown" ma:internalName="Ann_x00e9_e">
      <xsd:simpleType>
        <xsd:union memberTypes="dms:Text">
          <xsd:simpleType>
            <xsd:restriction base="dms:Choice">
              <xsd:enumeration value="2004"/>
              <xsd:enumeration value="2005"/>
              <xsd:enumeration value="2006"/>
              <xsd:enumeration value="2007"/>
              <xsd:enumeration value="2008"/>
              <xsd:enumeration value="2009"/>
              <xsd:enumeration value="2010"/>
              <xsd:enumeration value="2011"/>
              <xsd:enumeration value="2012"/>
              <xsd:enumeration value="2013"/>
              <xsd:enumeration value="2014"/>
              <xsd:enumeration value="2015"/>
              <xsd:enumeration value="2016"/>
              <xsd:enumeration value="2017"/>
              <xsd:enumeration value="2018"/>
            </xsd:restriction>
          </xsd:simpleType>
        </xsd:union>
      </xsd:simpleType>
    </xsd:element>
    <xsd:element name="Mois" ma:index="19" nillable="true" ma:displayName="Mois" ma:format="Dropdown" ma:internalName="Mois">
      <xsd:simpleType>
        <xsd:restriction base="dms:Choice">
          <xsd:enumeration value="01 - Janvier"/>
          <xsd:enumeration value="02 - Février"/>
          <xsd:enumeration value="03 - Mars"/>
          <xsd:enumeration value="04 - Avril"/>
          <xsd:enumeration value="05 - Mai"/>
          <xsd:enumeration value="06 - Juin"/>
          <xsd:enumeration value="07 - Juillet"/>
          <xsd:enumeration value="08 - Août"/>
          <xsd:enumeration value="09 - Septembre"/>
          <xsd:enumeration value="10 - Octobre"/>
          <xsd:enumeration value="11 - Novembre"/>
          <xsd:enumeration value="12 - Décembre"/>
        </xsd:restriction>
      </xsd:simpleType>
    </xsd:element>
    <xsd:element name="Jour" ma:index="20" nillable="true" ma:displayName="Jour" ma:format="Dropdown" ma:internalName="Jour">
      <xsd:simpleType>
        <xsd:restriction base="dms:Choice">
          <xsd:enumeration value="01"/>
          <xsd:enumeration value="02"/>
          <xsd:enumeration value="03"/>
          <xsd:enumeration value="04"/>
          <xsd:enumeration value="05"/>
          <xsd:enumeration value="06"/>
          <xsd:enumeration value="07"/>
          <xsd:enumeration value="08"/>
          <xsd:enumeration value="09"/>
          <xsd:enumeration value="10"/>
          <xsd:enumeration value="11"/>
          <xsd:enumeration value="12"/>
          <xsd:enumeration value="13"/>
          <xsd:enumeration value="14"/>
          <xsd:enumeration value="15"/>
          <xsd:enumeration value="16"/>
          <xsd:enumeration value="17"/>
          <xsd:enumeration value="18"/>
          <xsd:enumeration value="19"/>
          <xsd:enumeration value="20"/>
          <xsd:enumeration value="21"/>
          <xsd:enumeration value="22"/>
          <xsd:enumeration value="23"/>
          <xsd:enumeration value="24"/>
          <xsd:enumeration value="25"/>
          <xsd:enumeration value="26"/>
          <xsd:enumeration value="27"/>
          <xsd:enumeration value="28"/>
          <xsd:enumeration value="29"/>
          <xsd:enumeration value="30"/>
          <xsd:enumeration value="31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B2AE89B-080E-49C5-92D1-0FC918E24C08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9F75A013-2665-47DA-9765-AD20C70A5351}">
  <ds:schemaRefs>
    <ds:schemaRef ds:uri="http://schemas.microsoft.com/office/infopath/2007/PartnerControls"/>
    <ds:schemaRef ds:uri="http://purl.org/dc/terms/"/>
    <ds:schemaRef ds:uri="http://schemas.microsoft.com/office/2006/documentManagement/types"/>
    <ds:schemaRef ds:uri="ab994d58-9349-46a1-8cee-b96a64c5dc7e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2ff91c20-40e6-4ab5-a5ac-9b5646c66526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608BEFDB-FD80-49BF-933E-2ABC1EFC7D3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ff91c20-40e6-4ab5-a5ac-9b5646c66526"/>
    <ds:schemaRef ds:uri="ab994d58-9349-46a1-8cee-b96a64c5dc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4CD4B930-2EF4-44AA-B4F3-1B1D22FE6A5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10069</TotalTime>
  <Words>1662</Words>
  <Application>Microsoft Office PowerPoint</Application>
  <PresentationFormat>Affichage à l'écran (4:3)</PresentationFormat>
  <Paragraphs>287</Paragraphs>
  <Slides>18</Slides>
  <Notes>18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19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L'agence Mars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Pascale Lami</dc:creator>
  <cp:lastModifiedBy>BLANCHE Jerome (DR-PACA)</cp:lastModifiedBy>
  <cp:revision>785</cp:revision>
  <cp:lastPrinted>2018-10-09T12:30:48Z</cp:lastPrinted>
  <dcterms:created xsi:type="dcterms:W3CDTF">2018-05-30T13:27:07Z</dcterms:created>
  <dcterms:modified xsi:type="dcterms:W3CDTF">2022-10-07T07:35:41Z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0x0101002B9C2962A44E47E49C985B3DB63656AE0096388B916A9B264DBD77EFB5256EEC22</vt:lpwstr>
  </property>
  <property fmtid="{D5CDD505-2E9C-101B-9397-08002B2CF9AE}" pid="3" name="_dlc_DocIdItemGuid">
    <vt:lpwstr>e2e11c4f-34e3-4fd7-820e-3307ce29c67b</vt:lpwstr>
  </property>
</Properties>
</file>