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300" r:id="rId6"/>
    <p:sldId id="299" r:id="rId7"/>
    <p:sldId id="264" r:id="rId8"/>
    <p:sldId id="290" r:id="rId9"/>
    <p:sldId id="293" r:id="rId10"/>
    <p:sldId id="292" r:id="rId11"/>
    <p:sldId id="303" r:id="rId12"/>
    <p:sldId id="301" r:id="rId13"/>
    <p:sldId id="269" r:id="rId14"/>
    <p:sldId id="302" r:id="rId15"/>
    <p:sldId id="296" r:id="rId16"/>
    <p:sldId id="305" r:id="rId17"/>
    <p:sldId id="271" r:id="rId18"/>
    <p:sldId id="272" r:id="rId19"/>
    <p:sldId id="304" r:id="rId2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06" autoAdjust="0"/>
  </p:normalViewPr>
  <p:slideViewPr>
    <p:cSldViewPr snapToGrid="0" snapToObjects="1">
      <p:cViewPr>
        <p:scale>
          <a:sx n="80" d="100"/>
          <a:sy n="80" d="100"/>
        </p:scale>
        <p:origin x="-251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RO-SVC01-20131\USERS\Cab-SESE\10%20-%20Notes%20de%20conjoncture\01%20-%20Notes\2019\2019-T2\01%20-%20Fichiers%20de%20travail\DEFM-Ch&#244;mage\2019_T2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RO-SVC01-20131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RO-SVC01-20131\USERS\Cab-SESE\10%20-%20Notes%20de%20conjoncture\01%20-%20Notes\2019\2019-T2\01%20-%20Fichiers%20de%20travail\Politiques%20emploi\2019_T2_Politiques%20de%20l'emploi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RO-SVC01-20131\USERS\Cab-SESE\10%20-%20Notes%20de%20conjoncture\01%20-%20Notes\2019\2019-T2\01%20-%20Fichiers%20de%20travail\Politiques%20emploi\2019_T2_Politiques%20de%20l'emploi_note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RO-SVC01-20131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RO-SVC01-20131\USERS\Cab-SESE\10%20-%20Notes%20de%20conjoncture\01%20-%20Notes\2019\2019-T2\01%20-%20Fichiers%20de%20travail\DEFM-Ch&#244;mage\Tx%20ch&#244;mage%20-%20d&#233;p%20comparables\T20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trimestrielle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4e trimestre 2010)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2'!$D$14:$D$48</c:f>
              <c:numCache>
                <c:formatCode>#,##0.0</c:formatCode>
                <c:ptCount val="35"/>
                <c:pt idx="0">
                  <c:v>100</c:v>
                </c:pt>
                <c:pt idx="1">
                  <c:v>100.13732449045982</c:v>
                </c:pt>
                <c:pt idx="2">
                  <c:v>100.26223706865771</c:v>
                </c:pt>
                <c:pt idx="3">
                  <c:v>100.07798534827599</c:v>
                </c:pt>
                <c:pt idx="4">
                  <c:v>100.35223760140646</c:v>
                </c:pt>
                <c:pt idx="5">
                  <c:v>100.44631876284407</c:v>
                </c:pt>
                <c:pt idx="6">
                  <c:v>100.32769715387484</c:v>
                </c:pt>
                <c:pt idx="7">
                  <c:v>100.23843340130603</c:v>
                </c:pt>
                <c:pt idx="8">
                  <c:v>100.24342083637019</c:v>
                </c:pt>
                <c:pt idx="9">
                  <c:v>100.17240656210433</c:v>
                </c:pt>
                <c:pt idx="10">
                  <c:v>100.22568143665333</c:v>
                </c:pt>
                <c:pt idx="11">
                  <c:v>100.45034271613447</c:v>
                </c:pt>
                <c:pt idx="12">
                  <c:v>100.80116343257953</c:v>
                </c:pt>
                <c:pt idx="13">
                  <c:v>100.94234185013437</c:v>
                </c:pt>
                <c:pt idx="14">
                  <c:v>100.84548359417241</c:v>
                </c:pt>
                <c:pt idx="15">
                  <c:v>100.916837920829</c:v>
                </c:pt>
                <c:pt idx="16">
                  <c:v>101.103980086532</c:v>
                </c:pt>
                <c:pt idx="17">
                  <c:v>101.06289042265111</c:v>
                </c:pt>
                <c:pt idx="18">
                  <c:v>101.4553675569616</c:v>
                </c:pt>
                <c:pt idx="19">
                  <c:v>101.31928992526782</c:v>
                </c:pt>
                <c:pt idx="20">
                  <c:v>101.80227767091317</c:v>
                </c:pt>
                <c:pt idx="21">
                  <c:v>102.14476710378513</c:v>
                </c:pt>
                <c:pt idx="22">
                  <c:v>102.62860498040732</c:v>
                </c:pt>
                <c:pt idx="23">
                  <c:v>102.747906694158</c:v>
                </c:pt>
                <c:pt idx="24">
                  <c:v>102.90467084628838</c:v>
                </c:pt>
                <c:pt idx="25">
                  <c:v>103.16690791494609</c:v>
                </c:pt>
                <c:pt idx="26">
                  <c:v>103.46768425455414</c:v>
                </c:pt>
                <c:pt idx="27">
                  <c:v>103.62830233377956</c:v>
                </c:pt>
                <c:pt idx="28">
                  <c:v>103.90567173382512</c:v>
                </c:pt>
                <c:pt idx="29">
                  <c:v>104.43065594972664</c:v>
                </c:pt>
                <c:pt idx="30">
                  <c:v>104.51561237201278</c:v>
                </c:pt>
                <c:pt idx="31">
                  <c:v>104.71970048185423</c:v>
                </c:pt>
                <c:pt idx="32">
                  <c:v>104.80051960005305</c:v>
                </c:pt>
                <c:pt idx="33">
                  <c:v>105.17508730845134</c:v>
                </c:pt>
                <c:pt idx="34">
                  <c:v>105.54880488587276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2'!$C$14:$C$48</c:f>
              <c:numCache>
                <c:formatCode>#,##0.0</c:formatCode>
                <c:ptCount val="35"/>
                <c:pt idx="0">
                  <c:v>100</c:v>
                </c:pt>
                <c:pt idx="1">
                  <c:v>100.19668542470856</c:v>
                </c:pt>
                <c:pt idx="2">
                  <c:v>100.33296465087614</c:v>
                </c:pt>
                <c:pt idx="3">
                  <c:v>100.21831317475002</c:v>
                </c:pt>
                <c:pt idx="4">
                  <c:v>100.28587973349137</c:v>
                </c:pt>
                <c:pt idx="5">
                  <c:v>100.29365887192935</c:v>
                </c:pt>
                <c:pt idx="6">
                  <c:v>100.25582904035623</c:v>
                </c:pt>
                <c:pt idx="7">
                  <c:v>100.13018002750236</c:v>
                </c:pt>
                <c:pt idx="8">
                  <c:v>100.01190706331651</c:v>
                </c:pt>
                <c:pt idx="9">
                  <c:v>99.942103538446744</c:v>
                </c:pt>
                <c:pt idx="10">
                  <c:v>99.828099736910332</c:v>
                </c:pt>
                <c:pt idx="11">
                  <c:v>100.03086331361418</c:v>
                </c:pt>
                <c:pt idx="12">
                  <c:v>100.3371645125512</c:v>
                </c:pt>
                <c:pt idx="13">
                  <c:v>100.36445356213119</c:v>
                </c:pt>
                <c:pt idx="14">
                  <c:v>100.39806933821043</c:v>
                </c:pt>
                <c:pt idx="15">
                  <c:v>100.26652349206404</c:v>
                </c:pt>
                <c:pt idx="16">
                  <c:v>100.3691095592054</c:v>
                </c:pt>
                <c:pt idx="17">
                  <c:v>100.29962891570095</c:v>
                </c:pt>
                <c:pt idx="18">
                  <c:v>100.54887834518433</c:v>
                </c:pt>
                <c:pt idx="19">
                  <c:v>100.60778709780205</c:v>
                </c:pt>
                <c:pt idx="20">
                  <c:v>100.79821169380416</c:v>
                </c:pt>
                <c:pt idx="21">
                  <c:v>100.9361716652466</c:v>
                </c:pt>
                <c:pt idx="22">
                  <c:v>101.22297564240203</c:v>
                </c:pt>
                <c:pt idx="23">
                  <c:v>101.51356783000251</c:v>
                </c:pt>
                <c:pt idx="24">
                  <c:v>101.6352599254748</c:v>
                </c:pt>
                <c:pt idx="25">
                  <c:v>102.04357611277999</c:v>
                </c:pt>
                <c:pt idx="26">
                  <c:v>102.3936132015493</c:v>
                </c:pt>
                <c:pt idx="27">
                  <c:v>102.60441526737489</c:v>
                </c:pt>
                <c:pt idx="28">
                  <c:v>102.99374342762302</c:v>
                </c:pt>
                <c:pt idx="29">
                  <c:v>103.17921803085974</c:v>
                </c:pt>
                <c:pt idx="30">
                  <c:v>103.23276179546563</c:v>
                </c:pt>
                <c:pt idx="31">
                  <c:v>103.42444354034312</c:v>
                </c:pt>
                <c:pt idx="32">
                  <c:v>103.68058807784126</c:v>
                </c:pt>
                <c:pt idx="33">
                  <c:v>104.08199515481292</c:v>
                </c:pt>
                <c:pt idx="34">
                  <c:v>104.30915736659678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2'!$H$8:$H$9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2'!$H$14:$H$48</c:f>
              <c:numCache>
                <c:formatCode>#,##0.0</c:formatCode>
                <c:ptCount val="35"/>
                <c:pt idx="0">
                  <c:v>100</c:v>
                </c:pt>
                <c:pt idx="1">
                  <c:v>100.44277828277137</c:v>
                </c:pt>
                <c:pt idx="2">
                  <c:v>100.38085801300571</c:v>
                </c:pt>
                <c:pt idx="3">
                  <c:v>100.16298506784416</c:v>
                </c:pt>
                <c:pt idx="4">
                  <c:v>100.3713855515963</c:v>
                </c:pt>
                <c:pt idx="5">
                  <c:v>100.34524313255746</c:v>
                </c:pt>
                <c:pt idx="6">
                  <c:v>100.19817821382951</c:v>
                </c:pt>
                <c:pt idx="7">
                  <c:v>100.4414586184961</c:v>
                </c:pt>
                <c:pt idx="8">
                  <c:v>100.55626768386475</c:v>
                </c:pt>
                <c:pt idx="9">
                  <c:v>100.44855080704924</c:v>
                </c:pt>
                <c:pt idx="10">
                  <c:v>100.62550395996459</c:v>
                </c:pt>
                <c:pt idx="11">
                  <c:v>100.94978486248102</c:v>
                </c:pt>
                <c:pt idx="12">
                  <c:v>101.54447849057662</c:v>
                </c:pt>
                <c:pt idx="13">
                  <c:v>101.84602488562895</c:v>
                </c:pt>
                <c:pt idx="14">
                  <c:v>102.01731966388689</c:v>
                </c:pt>
                <c:pt idx="15">
                  <c:v>102.32695474793358</c:v>
                </c:pt>
                <c:pt idx="16">
                  <c:v>102.59147090950032</c:v>
                </c:pt>
                <c:pt idx="17">
                  <c:v>102.76984465154153</c:v>
                </c:pt>
                <c:pt idx="18">
                  <c:v>103.34776719704826</c:v>
                </c:pt>
                <c:pt idx="19">
                  <c:v>103.05439107067025</c:v>
                </c:pt>
                <c:pt idx="20">
                  <c:v>103.54753231218143</c:v>
                </c:pt>
                <c:pt idx="21">
                  <c:v>104.02780639894004</c:v>
                </c:pt>
                <c:pt idx="22">
                  <c:v>104.45739625049453</c:v>
                </c:pt>
                <c:pt idx="23">
                  <c:v>104.75129114217422</c:v>
                </c:pt>
                <c:pt idx="24">
                  <c:v>104.82190268113554</c:v>
                </c:pt>
                <c:pt idx="25">
                  <c:v>105.24036771808609</c:v>
                </c:pt>
                <c:pt idx="26">
                  <c:v>105.52213121469822</c:v>
                </c:pt>
                <c:pt idx="27">
                  <c:v>106.04142983198366</c:v>
                </c:pt>
                <c:pt idx="28">
                  <c:v>106.37159117051709</c:v>
                </c:pt>
                <c:pt idx="29">
                  <c:v>106.95198182143655</c:v>
                </c:pt>
                <c:pt idx="30">
                  <c:v>107.12745133699909</c:v>
                </c:pt>
                <c:pt idx="31">
                  <c:v>107.45440335988845</c:v>
                </c:pt>
                <c:pt idx="32">
                  <c:v>107.66266853956785</c:v>
                </c:pt>
                <c:pt idx="33">
                  <c:v>107.80941211301607</c:v>
                </c:pt>
                <c:pt idx="34">
                  <c:v>108.27715479066345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63200"/>
        <c:axId val="142564736"/>
      </c:lineChart>
      <c:catAx>
        <c:axId val="142563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4256473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142564736"/>
        <c:scaling>
          <c:orientation val="minMax"/>
          <c:max val="109"/>
          <c:min val="9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425632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trim'!$A$5:$B$48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2009</c:v>
                  </c:pt>
                  <c:pt idx="4">
                    <c:v>2010</c:v>
                  </c:pt>
                  <c:pt idx="8">
                    <c:v>2011</c:v>
                  </c:pt>
                  <c:pt idx="12">
                    <c:v>2012</c:v>
                  </c:pt>
                  <c:pt idx="16">
                    <c:v>2013</c:v>
                  </c:pt>
                  <c:pt idx="20">
                    <c:v>2014</c:v>
                  </c:pt>
                  <c:pt idx="24">
                    <c:v>2015</c:v>
                  </c:pt>
                  <c:pt idx="28">
                    <c:v>2016</c:v>
                  </c:pt>
                  <c:pt idx="32">
                    <c:v>2017</c:v>
                  </c:pt>
                  <c:pt idx="36">
                    <c:v>2018</c:v>
                  </c:pt>
                  <c:pt idx="40">
                    <c:v>2019</c:v>
                  </c:pt>
                </c:lvl>
              </c:multiLvlStrCache>
            </c:multiLvlStrRef>
          </c:cat>
          <c:val>
            <c:numRef>
              <c:f>dep13_trim!$U$63:$U$105</c:f>
              <c:numCache>
                <c:formatCode>#,##0.0</c:formatCode>
                <c:ptCount val="43"/>
                <c:pt idx="0">
                  <c:v>6.2630946727379566</c:v>
                </c:pt>
                <c:pt idx="1">
                  <c:v>12.074469587818172</c:v>
                </c:pt>
                <c:pt idx="2">
                  <c:v>15.497823339418627</c:v>
                </c:pt>
                <c:pt idx="3">
                  <c:v>16.196699706213447</c:v>
                </c:pt>
                <c:pt idx="4">
                  <c:v>12.915691790005003</c:v>
                </c:pt>
                <c:pt idx="5">
                  <c:v>10.597161654609177</c:v>
                </c:pt>
                <c:pt idx="6">
                  <c:v>8.4356686039442685</c:v>
                </c:pt>
                <c:pt idx="7">
                  <c:v>6.5879017013232621</c:v>
                </c:pt>
                <c:pt idx="8">
                  <c:v>6.5375302663438273</c:v>
                </c:pt>
                <c:pt idx="9">
                  <c:v>5.7800569800569912</c:v>
                </c:pt>
                <c:pt idx="10">
                  <c:v>4.8820416218155582</c:v>
                </c:pt>
                <c:pt idx="11">
                  <c:v>5.0545357807927571</c:v>
                </c:pt>
                <c:pt idx="12">
                  <c:v>4.6590909090909127</c:v>
                </c:pt>
                <c:pt idx="13">
                  <c:v>3.802977742345548</c:v>
                </c:pt>
                <c:pt idx="14">
                  <c:v>5.3817699758387016</c:v>
                </c:pt>
                <c:pt idx="15">
                  <c:v>6.1028108381868895</c:v>
                </c:pt>
                <c:pt idx="16">
                  <c:v>7.3415184164369762</c:v>
                </c:pt>
                <c:pt idx="17">
                  <c:v>8.1202258385918213</c:v>
                </c:pt>
                <c:pt idx="18">
                  <c:v>5.9895304954753925</c:v>
                </c:pt>
                <c:pt idx="19">
                  <c:v>4.8150357995226711</c:v>
                </c:pt>
                <c:pt idx="20">
                  <c:v>3.3457827575474663</c:v>
                </c:pt>
                <c:pt idx="21">
                  <c:v>3.1158808170787866</c:v>
                </c:pt>
                <c:pt idx="22">
                  <c:v>4.1521497760251158</c:v>
                </c:pt>
                <c:pt idx="23">
                  <c:v>4.9334927230982206</c:v>
                </c:pt>
                <c:pt idx="24">
                  <c:v>5.7916729408221679</c:v>
                </c:pt>
                <c:pt idx="25">
                  <c:v>6.9091992329318064</c:v>
                </c:pt>
                <c:pt idx="26">
                  <c:v>5.3651184590218115</c:v>
                </c:pt>
                <c:pt idx="27">
                  <c:v>4.5677293358167059</c:v>
                </c:pt>
                <c:pt idx="28">
                  <c:v>3.2648340894938066</c:v>
                </c:pt>
                <c:pt idx="29">
                  <c:v>0.66350875970881962</c:v>
                </c:pt>
                <c:pt idx="30">
                  <c:v>2.2973868750654214</c:v>
                </c:pt>
                <c:pt idx="31">
                  <c:v>2.3535718608954426</c:v>
                </c:pt>
                <c:pt idx="32">
                  <c:v>3.2425913163335762</c:v>
                </c:pt>
                <c:pt idx="33">
                  <c:v>4.7852187602719587</c:v>
                </c:pt>
                <c:pt idx="34">
                  <c:v>4.8889040465187827</c:v>
                </c:pt>
                <c:pt idx="35">
                  <c:v>4.6901398932215788</c:v>
                </c:pt>
                <c:pt idx="36">
                  <c:v>3.9134207803477761</c:v>
                </c:pt>
                <c:pt idx="37">
                  <c:v>3.0130925060674718</c:v>
                </c:pt>
                <c:pt idx="38">
                  <c:v>1.7769468379125186</c:v>
                </c:pt>
                <c:pt idx="39">
                  <c:v>0.19204699502937128</c:v>
                </c:pt>
                <c:pt idx="40">
                  <c:v>-0.40310276711580384</c:v>
                </c:pt>
                <c:pt idx="41">
                  <c:v>-1.2789691316472784</c:v>
                </c:pt>
                <c:pt idx="42">
                  <c:v>-2.6819800968004737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998272"/>
        <c:axId val="201020544"/>
      </c:barChart>
      <c:catAx>
        <c:axId val="2009982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102054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1020544"/>
        <c:scaling>
          <c:orientation val="minMax"/>
          <c:max val="18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200998272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dep13_trim!$V$91:$V$105</c:f>
              <c:numCache>
                <c:formatCode>#,##0.0</c:formatCode>
                <c:ptCount val="15"/>
                <c:pt idx="0">
                  <c:v>2.498714652956302</c:v>
                </c:pt>
                <c:pt idx="1">
                  <c:v>-0.16111167052663689</c:v>
                </c:pt>
                <c:pt idx="2">
                  <c:v>1.2889113242470218</c:v>
                </c:pt>
                <c:pt idx="3">
                  <c:v>1.7179023508137492</c:v>
                </c:pt>
                <c:pt idx="4">
                  <c:v>2.2973515248796206</c:v>
                </c:pt>
                <c:pt idx="5">
                  <c:v>3.2980332829046999</c:v>
                </c:pt>
                <c:pt idx="6">
                  <c:v>3.099873745763837</c:v>
                </c:pt>
                <c:pt idx="7">
                  <c:v>2.3473251028806708</c:v>
                </c:pt>
                <c:pt idx="8">
                  <c:v>1.6344676538851299</c:v>
                </c:pt>
                <c:pt idx="9">
                  <c:v>0.96009893900930177</c:v>
                </c:pt>
                <c:pt idx="10">
                  <c:v>1.9335503206474591E-2</c:v>
                </c:pt>
                <c:pt idx="11">
                  <c:v>-1.096886258363361</c:v>
                </c:pt>
                <c:pt idx="12">
                  <c:v>-1.4570132835868943</c:v>
                </c:pt>
                <c:pt idx="13">
                  <c:v>-2.017987814706157</c:v>
                </c:pt>
                <c:pt idx="14">
                  <c:v>-3.254180494248804</c:v>
                </c:pt>
              </c:numCache>
            </c:numRef>
          </c:val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dep13_trim!$W$91:$W$105</c:f>
              <c:numCache>
                <c:formatCode>#,##0.0</c:formatCode>
                <c:ptCount val="15"/>
                <c:pt idx="0">
                  <c:v>4.0917499075101782</c:v>
                </c:pt>
                <c:pt idx="1">
                  <c:v>1.5527163487639717</c:v>
                </c:pt>
                <c:pt idx="2">
                  <c:v>3.3827097895766212</c:v>
                </c:pt>
                <c:pt idx="3">
                  <c:v>3.0323618809225739</c:v>
                </c:pt>
                <c:pt idx="4">
                  <c:v>4.2472277509240763</c:v>
                </c:pt>
                <c:pt idx="5">
                  <c:v>6.3618219402665988</c:v>
                </c:pt>
                <c:pt idx="6">
                  <c:v>6.7752671220879357</c:v>
                </c:pt>
                <c:pt idx="7">
                  <c:v>7.1599625169194603</c:v>
                </c:pt>
                <c:pt idx="8">
                  <c:v>6.2902730899048853</c:v>
                </c:pt>
                <c:pt idx="9">
                  <c:v>5.126830412492045</c:v>
                </c:pt>
                <c:pt idx="10">
                  <c:v>3.566389973424311</c:v>
                </c:pt>
                <c:pt idx="11">
                  <c:v>1.4898302888975312</c:v>
                </c:pt>
                <c:pt idx="12">
                  <c:v>0.64793430844238831</c:v>
                </c:pt>
                <c:pt idx="13">
                  <c:v>-0.54824211901954856</c:v>
                </c:pt>
                <c:pt idx="14">
                  <c:v>-2.11936894126592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15904"/>
        <c:axId val="142317440"/>
      </c:barChart>
      <c:catAx>
        <c:axId val="1423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423174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231744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23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dep13_trim!$X$91:$X$105</c:f>
              <c:numCache>
                <c:formatCode>#,##0.0</c:formatCode>
                <c:ptCount val="15"/>
                <c:pt idx="0">
                  <c:v>-1.0444563470808799</c:v>
                </c:pt>
                <c:pt idx="1">
                  <c:v>-4.0519276160503548</c:v>
                </c:pt>
                <c:pt idx="2">
                  <c:v>0.16075016744809822</c:v>
                </c:pt>
                <c:pt idx="3">
                  <c:v>0.8246586453967808</c:v>
                </c:pt>
                <c:pt idx="4">
                  <c:v>0.64952638700948029</c:v>
                </c:pt>
                <c:pt idx="5">
                  <c:v>2.1730217302172949</c:v>
                </c:pt>
                <c:pt idx="6">
                  <c:v>2.2201417680888236</c:v>
                </c:pt>
                <c:pt idx="7">
                  <c:v>1.9039957093054394</c:v>
                </c:pt>
                <c:pt idx="8">
                  <c:v>2.9846732992739877</c:v>
                </c:pt>
                <c:pt idx="9">
                  <c:v>3.4644194756554336</c:v>
                </c:pt>
                <c:pt idx="10">
                  <c:v>1.8709930655501639</c:v>
                </c:pt>
                <c:pt idx="11">
                  <c:v>0.69736842105263541</c:v>
                </c:pt>
                <c:pt idx="12">
                  <c:v>0.37859007832898861</c:v>
                </c:pt>
                <c:pt idx="13">
                  <c:v>-0.33613445378150031</c:v>
                </c:pt>
                <c:pt idx="14">
                  <c:v>-2.6714615977395328</c:v>
                </c:pt>
              </c:numCache>
            </c:numRef>
          </c:val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dep13_trim!$Y$91:$Y$105</c:f>
              <c:numCache>
                <c:formatCode>#,##0.0</c:formatCode>
                <c:ptCount val="15"/>
                <c:pt idx="0">
                  <c:v>2.3980352116562687</c:v>
                </c:pt>
                <c:pt idx="1">
                  <c:v>-0.20309242059086685</c:v>
                </c:pt>
                <c:pt idx="2">
                  <c:v>1.4016275208883267</c:v>
                </c:pt>
                <c:pt idx="3">
                  <c:v>1.2853401020711308</c:v>
                </c:pt>
                <c:pt idx="4">
                  <c:v>2.0804699921847636</c:v>
                </c:pt>
                <c:pt idx="5">
                  <c:v>3.6631030552992883</c:v>
                </c:pt>
                <c:pt idx="6">
                  <c:v>3.6019109989800846</c:v>
                </c:pt>
                <c:pt idx="7">
                  <c:v>3.5404836172651999</c:v>
                </c:pt>
                <c:pt idx="8">
                  <c:v>2.8406240925050952</c:v>
                </c:pt>
                <c:pt idx="9">
                  <c:v>1.8139461836456983</c:v>
                </c:pt>
                <c:pt idx="10">
                  <c:v>0.81865284974091956</c:v>
                </c:pt>
                <c:pt idx="11">
                  <c:v>-0.88060354816283937</c:v>
                </c:pt>
                <c:pt idx="12">
                  <c:v>-1.6095494801694255</c:v>
                </c:pt>
                <c:pt idx="13">
                  <c:v>-2.4166388153328056</c:v>
                </c:pt>
                <c:pt idx="14">
                  <c:v>-3.6231884057971064</c:v>
                </c:pt>
              </c:numCache>
            </c:numRef>
          </c:val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dep13_trim!$Z$91:$Z$105</c:f>
              <c:numCache>
                <c:formatCode>#,##0.0</c:formatCode>
                <c:ptCount val="15"/>
                <c:pt idx="0">
                  <c:v>8.3526682134570827</c:v>
                </c:pt>
                <c:pt idx="1">
                  <c:v>5.9454418279319299</c:v>
                </c:pt>
                <c:pt idx="2">
                  <c:v>6.0222594907760385</c:v>
                </c:pt>
                <c:pt idx="3">
                  <c:v>6.1506307382249936</c:v>
                </c:pt>
                <c:pt idx="4">
                  <c:v>7.8416894336557519</c:v>
                </c:pt>
                <c:pt idx="5">
                  <c:v>9.2209507042253502</c:v>
                </c:pt>
                <c:pt idx="6">
                  <c:v>9.7713546160483222</c:v>
                </c:pt>
                <c:pt idx="7">
                  <c:v>9.1836017157724381</c:v>
                </c:pt>
                <c:pt idx="8">
                  <c:v>7.1687778158165072</c:v>
                </c:pt>
                <c:pt idx="9">
                  <c:v>5.8633890791859766</c:v>
                </c:pt>
                <c:pt idx="10">
                  <c:v>4.1527477565991955</c:v>
                </c:pt>
                <c:pt idx="11">
                  <c:v>2.6276808140658137</c:v>
                </c:pt>
                <c:pt idx="12">
                  <c:v>2.2169690774341833</c:v>
                </c:pt>
                <c:pt idx="13">
                  <c:v>1.0658545869813407</c:v>
                </c:pt>
                <c:pt idx="14">
                  <c:v>-0.38362367146720366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387840"/>
        <c:axId val="142393728"/>
      </c:barChart>
      <c:catAx>
        <c:axId val="14238784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4239372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2393728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2387840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dep13_trim!$AG$91:$AG$105</c:f>
              <c:numCache>
                <c:formatCode>#,##0.0</c:formatCode>
                <c:ptCount val="15"/>
                <c:pt idx="0">
                  <c:v>0.67261066791803881</c:v>
                </c:pt>
                <c:pt idx="1">
                  <c:v>-2.7702536321105864E-2</c:v>
                </c:pt>
                <c:pt idx="2">
                  <c:v>5.6225151050308231</c:v>
                </c:pt>
                <c:pt idx="3">
                  <c:v>6.475223471517122</c:v>
                </c:pt>
                <c:pt idx="4">
                  <c:v>7.8091982597886744</c:v>
                </c:pt>
                <c:pt idx="5">
                  <c:v>6.4965054342806194</c:v>
                </c:pt>
                <c:pt idx="6">
                  <c:v>2.8275882509855021</c:v>
                </c:pt>
                <c:pt idx="7">
                  <c:v>0.80149768911250696</c:v>
                </c:pt>
                <c:pt idx="8">
                  <c:v>-1.6977488254114603</c:v>
                </c:pt>
                <c:pt idx="9">
                  <c:v>-2.4979039579056894</c:v>
                </c:pt>
                <c:pt idx="10">
                  <c:v>-3.0755483815178786</c:v>
                </c:pt>
                <c:pt idx="11">
                  <c:v>-4.1671503192106885</c:v>
                </c:pt>
                <c:pt idx="12">
                  <c:v>-3.84412385643913</c:v>
                </c:pt>
                <c:pt idx="13">
                  <c:v>-3.3891771682727945</c:v>
                </c:pt>
                <c:pt idx="14">
                  <c:v>-4.9307083804199126</c:v>
                </c:pt>
              </c:numCache>
            </c:numRef>
          </c:val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trim'!$A$33:$B$48</c:f>
              <c:multiLvlStrCache>
                <c:ptCount val="16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</c:lvl>
              </c:multiLvlStrCache>
            </c:multiLvlStrRef>
          </c:cat>
          <c:val>
            <c:numRef>
              <c:f>dep13_trim!$AH$91:$AH$105</c:f>
              <c:numCache>
                <c:formatCode>#,##0.0</c:formatCode>
                <c:ptCount val="15"/>
                <c:pt idx="0">
                  <c:v>6.6831683168316891</c:v>
                </c:pt>
                <c:pt idx="1">
                  <c:v>1.5641293013555879</c:v>
                </c:pt>
                <c:pt idx="2">
                  <c:v>-1.8870897845014389</c:v>
                </c:pt>
                <c:pt idx="3">
                  <c:v>-2.791601866251936</c:v>
                </c:pt>
                <c:pt idx="4">
                  <c:v>-2.4400618716163947</c:v>
                </c:pt>
                <c:pt idx="5">
                  <c:v>2.5904280524403855</c:v>
                </c:pt>
                <c:pt idx="6">
                  <c:v>7.6814969482813966</c:v>
                </c:pt>
                <c:pt idx="7">
                  <c:v>10.007199424046087</c:v>
                </c:pt>
                <c:pt idx="8">
                  <c:v>11.629474017995168</c:v>
                </c:pt>
                <c:pt idx="9">
                  <c:v>10.350269438029258</c:v>
                </c:pt>
                <c:pt idx="10">
                  <c:v>8.0545922362680322</c:v>
                </c:pt>
                <c:pt idx="11">
                  <c:v>5.6537230948225714</c:v>
                </c:pt>
                <c:pt idx="12">
                  <c:v>3.7638035720626295</c:v>
                </c:pt>
                <c:pt idx="13">
                  <c:v>1.2033904217098712</c:v>
                </c:pt>
                <c:pt idx="14">
                  <c:v>-7.2471270317842063E-2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452992"/>
        <c:axId val="142462976"/>
      </c:barChart>
      <c:catAx>
        <c:axId val="1424529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crossAx val="14246297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2462976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42452992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1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Graph3'!$P$10:$P$43</c:f>
              <c:numCache>
                <c:formatCode>#,##0</c:formatCode>
                <c:ptCount val="34"/>
                <c:pt idx="0">
                  <c:v>3194.8680237757508</c:v>
                </c:pt>
                <c:pt idx="1">
                  <c:v>131.53401915903669</c:v>
                </c:pt>
                <c:pt idx="2">
                  <c:v>-1811.5326033879537</c:v>
                </c:pt>
                <c:pt idx="3">
                  <c:v>1638.178611255018</c:v>
                </c:pt>
                <c:pt idx="4">
                  <c:v>562.48253092542291</c:v>
                </c:pt>
                <c:pt idx="5">
                  <c:v>-450.92266770312563</c:v>
                </c:pt>
                <c:pt idx="6">
                  <c:v>1423.3626578160329</c:v>
                </c:pt>
                <c:pt idx="7">
                  <c:v>1075.3104483134812</c:v>
                </c:pt>
                <c:pt idx="8">
                  <c:v>-849.30896169762127</c:v>
                </c:pt>
                <c:pt idx="9">
                  <c:v>1547.871970904409</c:v>
                </c:pt>
                <c:pt idx="10">
                  <c:v>2381.8161383505212</c:v>
                </c:pt>
                <c:pt idx="11">
                  <c:v>4253.3053585498128</c:v>
                </c:pt>
                <c:pt idx="12">
                  <c:v>2322.7074708939763</c:v>
                </c:pt>
                <c:pt idx="13">
                  <c:v>1188.8877825790551</c:v>
                </c:pt>
                <c:pt idx="14">
                  <c:v>2337.0560556616401</c:v>
                </c:pt>
                <c:pt idx="15">
                  <c:v>1639.8057577318978</c:v>
                </c:pt>
                <c:pt idx="16">
                  <c:v>1920.0485693559749</c:v>
                </c:pt>
                <c:pt idx="17">
                  <c:v>3013.4793335418217</c:v>
                </c:pt>
                <c:pt idx="18">
                  <c:v>-2246.4259089692496</c:v>
                </c:pt>
                <c:pt idx="19">
                  <c:v>3644.0525037775515</c:v>
                </c:pt>
                <c:pt idx="20">
                  <c:v>3278.5354032204486</c:v>
                </c:pt>
                <c:pt idx="21">
                  <c:v>2699.8607845054939</c:v>
                </c:pt>
                <c:pt idx="22">
                  <c:v>2108.5385563726304</c:v>
                </c:pt>
                <c:pt idx="23">
                  <c:v>341.50647904945072</c:v>
                </c:pt>
                <c:pt idx="24">
                  <c:v>2052.4129592577228</c:v>
                </c:pt>
                <c:pt idx="25">
                  <c:v>1168.0333405283745</c:v>
                </c:pt>
                <c:pt idx="26">
                  <c:v>3442.4314556060126</c:v>
                </c:pt>
                <c:pt idx="27">
                  <c:v>1114.4430453826208</c:v>
                </c:pt>
                <c:pt idx="28">
                  <c:v>3909.1046802593628</c:v>
                </c:pt>
                <c:pt idx="29">
                  <c:v>1402.7085390400607</c:v>
                </c:pt>
                <c:pt idx="30">
                  <c:v>1735.3453748498578</c:v>
                </c:pt>
                <c:pt idx="31">
                  <c:v>1566.7112849724945</c:v>
                </c:pt>
                <c:pt idx="32">
                  <c:v>1693.8265427359147</c:v>
                </c:pt>
                <c:pt idx="33">
                  <c:v>3365.5590217984281</c:v>
                </c:pt>
              </c:numCache>
            </c:numRef>
          </c:val>
        </c:ser>
        <c:ser>
          <c:idx val="2"/>
          <c:order val="1"/>
          <c:tx>
            <c:strRef>
              <c:f>'Données Graph3'!$H$7:$H$8</c:f>
              <c:strCache>
                <c:ptCount val="1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Graph3'!$A$10:$B$66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Graph3'!$Q$10:$Q$43</c:f>
              <c:numCache>
                <c:formatCode>#,##0</c:formatCode>
                <c:ptCount val="34"/>
                <c:pt idx="0">
                  <c:v>164.39245803309313</c:v>
                </c:pt>
                <c:pt idx="1">
                  <c:v>-601.30935218763625</c:v>
                </c:pt>
                <c:pt idx="2">
                  <c:v>158.57896222123964</c:v>
                </c:pt>
                <c:pt idx="3">
                  <c:v>-57.090430785436183</c:v>
                </c:pt>
                <c:pt idx="4">
                  <c:v>-760.81925743875399</c:v>
                </c:pt>
                <c:pt idx="5">
                  <c:v>-664.82620473720817</c:v>
                </c:pt>
                <c:pt idx="6">
                  <c:v>422.3517351297196</c:v>
                </c:pt>
                <c:pt idx="7">
                  <c:v>-204.27957066445379</c:v>
                </c:pt>
                <c:pt idx="8">
                  <c:v>32.084943289737566</c:v>
                </c:pt>
                <c:pt idx="9">
                  <c:v>-205.36770443635396</c:v>
                </c:pt>
                <c:pt idx="10">
                  <c:v>78.431040012757876</c:v>
                </c:pt>
                <c:pt idx="11">
                  <c:v>258.50310491216806</c:v>
                </c:pt>
                <c:pt idx="12">
                  <c:v>-34.941950889220607</c:v>
                </c:pt>
                <c:pt idx="13">
                  <c:v>110.68765219716806</c:v>
                </c:pt>
                <c:pt idx="14">
                  <c:v>12.076551089630811</c:v>
                </c:pt>
                <c:pt idx="15">
                  <c:v>367.01960594495176</c:v>
                </c:pt>
                <c:pt idx="16">
                  <c:v>-566.76660872986395</c:v>
                </c:pt>
                <c:pt idx="17">
                  <c:v>1371.0906514986091</c:v>
                </c:pt>
                <c:pt idx="18">
                  <c:v>20.646402622653113</c:v>
                </c:pt>
                <c:pt idx="19">
                  <c:v>97.300559407987748</c:v>
                </c:pt>
                <c:pt idx="20">
                  <c:v>365.19741489991429</c:v>
                </c:pt>
                <c:pt idx="21">
                  <c:v>559.34199906518188</c:v>
                </c:pt>
                <c:pt idx="22">
                  <c:v>121.17670709006052</c:v>
                </c:pt>
                <c:pt idx="23">
                  <c:v>194.20758286821001</c:v>
                </c:pt>
                <c:pt idx="24">
                  <c:v>1122.3883269484832</c:v>
                </c:pt>
                <c:pt idx="25">
                  <c:v>969.64372317285233</c:v>
                </c:pt>
                <c:pt idx="26">
                  <c:v>497.37180752216955</c:v>
                </c:pt>
                <c:pt idx="27">
                  <c:v>1390.4176948834101</c:v>
                </c:pt>
                <c:pt idx="28">
                  <c:v>494.19027233399174</c:v>
                </c:pt>
                <c:pt idx="29">
                  <c:v>-71.460299623366154</c:v>
                </c:pt>
                <c:pt idx="30">
                  <c:v>745.16700047543054</c:v>
                </c:pt>
                <c:pt idx="31">
                  <c:v>13.350373550991208</c:v>
                </c:pt>
                <c:pt idx="32">
                  <c:v>-580.51564555595905</c:v>
                </c:pt>
                <c:pt idx="33">
                  <c:v>183.10077886212457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2627968"/>
        <c:axId val="142629504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1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Graph3'!$A$10:$B$61</c:f>
              <c:multiLvlStrCache>
                <c:ptCount val="5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</c:lvl>
                <c:lvl>
                  <c:pt idx="0">
                    <c:v>2011</c:v>
                  </c:pt>
                  <c:pt idx="4">
                    <c:v>2012</c:v>
                  </c:pt>
                  <c:pt idx="8">
                    <c:v>2013</c:v>
                  </c:pt>
                  <c:pt idx="12">
                    <c:v>2014</c:v>
                  </c:pt>
                  <c:pt idx="16">
                    <c:v>2015</c:v>
                  </c:pt>
                  <c:pt idx="20">
                    <c:v>2016</c:v>
                  </c:pt>
                  <c:pt idx="24">
                    <c:v>2017</c:v>
                  </c:pt>
                  <c:pt idx="28">
                    <c:v>2018</c:v>
                  </c:pt>
                  <c:pt idx="32">
                    <c:v>2019</c:v>
                  </c:pt>
                  <c:pt idx="36">
                    <c:v>2020</c:v>
                  </c:pt>
                  <c:pt idx="40">
                    <c:v>2021</c:v>
                  </c:pt>
                  <c:pt idx="44">
                    <c:v>2022</c:v>
                  </c:pt>
                  <c:pt idx="48">
                    <c:v>2023</c:v>
                  </c:pt>
                </c:lvl>
              </c:multiLvlStrCache>
            </c:multiLvlStrRef>
          </c:cat>
          <c:val>
            <c:numRef>
              <c:f>'Données Graph3'!$O$10:$O$43</c:f>
              <c:numCache>
                <c:formatCode>#,##0</c:formatCode>
                <c:ptCount val="34"/>
                <c:pt idx="0">
                  <c:v>3359.2604818088003</c:v>
                </c:pt>
                <c:pt idx="1">
                  <c:v>-469.77533302851953</c:v>
                </c:pt>
                <c:pt idx="2">
                  <c:v>-1652.9536411667941</c:v>
                </c:pt>
                <c:pt idx="3">
                  <c:v>1581.0881804695819</c:v>
                </c:pt>
                <c:pt idx="4">
                  <c:v>-198.336726513342</c:v>
                </c:pt>
                <c:pt idx="5">
                  <c:v>-1115.7488724403083</c:v>
                </c:pt>
                <c:pt idx="6">
                  <c:v>1845.7143929457525</c:v>
                </c:pt>
                <c:pt idx="7">
                  <c:v>871.0308776490856</c:v>
                </c:pt>
                <c:pt idx="8">
                  <c:v>-817.22401840786915</c:v>
                </c:pt>
                <c:pt idx="9">
                  <c:v>1342.5042664679931</c:v>
                </c:pt>
                <c:pt idx="10">
                  <c:v>2460.2471783632645</c:v>
                </c:pt>
                <c:pt idx="11">
                  <c:v>4511.8084634620463</c:v>
                </c:pt>
                <c:pt idx="12">
                  <c:v>2287.765520004672</c:v>
                </c:pt>
                <c:pt idx="13">
                  <c:v>1299.5754347762559</c:v>
                </c:pt>
                <c:pt idx="14">
                  <c:v>2349.1326067512855</c:v>
                </c:pt>
                <c:pt idx="15">
                  <c:v>2006.8253636768786</c:v>
                </c:pt>
                <c:pt idx="16">
                  <c:v>1353.2819606260164</c:v>
                </c:pt>
                <c:pt idx="17">
                  <c:v>4384.5699850404635</c:v>
                </c:pt>
                <c:pt idx="18">
                  <c:v>-2225.7795063465601</c:v>
                </c:pt>
                <c:pt idx="19">
                  <c:v>3741.3530631855829</c:v>
                </c:pt>
                <c:pt idx="20">
                  <c:v>3643.7328181202756</c:v>
                </c:pt>
                <c:pt idx="21">
                  <c:v>3259.2027835707413</c:v>
                </c:pt>
                <c:pt idx="22">
                  <c:v>2229.7152634626254</c:v>
                </c:pt>
                <c:pt idx="23">
                  <c:v>535.71406191773713</c:v>
                </c:pt>
                <c:pt idx="24">
                  <c:v>3174.801286206115</c:v>
                </c:pt>
                <c:pt idx="25">
                  <c:v>2137.6770637013251</c:v>
                </c:pt>
                <c:pt idx="26">
                  <c:v>3939.803263128153</c:v>
                </c:pt>
                <c:pt idx="27">
                  <c:v>2504.8607402660418</c:v>
                </c:pt>
                <c:pt idx="28">
                  <c:v>4403.2949525932781</c:v>
                </c:pt>
                <c:pt idx="29">
                  <c:v>1331.2482394167455</c:v>
                </c:pt>
                <c:pt idx="30">
                  <c:v>2480.5123753253138</c:v>
                </c:pt>
                <c:pt idx="31">
                  <c:v>1580.0616585233947</c:v>
                </c:pt>
                <c:pt idx="32">
                  <c:v>1113.3108971799957</c:v>
                </c:pt>
                <c:pt idx="33">
                  <c:v>3548.6598006605636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27968"/>
        <c:axId val="142629504"/>
      </c:lineChart>
      <c:catAx>
        <c:axId val="1426279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#,##0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1426295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42629504"/>
        <c:scaling>
          <c:orientation val="minMax"/>
          <c:max val="5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142627968"/>
        <c:crosses val="autoZero"/>
        <c:crossBetween val="between"/>
        <c:majorUnit val="1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812159184885608E-2"/>
                  <c:y val="-8.62542248133882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graph4'!$BY$42:$CC$42</c:f>
              <c:numCache>
                <c:formatCode>#,##0</c:formatCode>
                <c:ptCount val="5"/>
                <c:pt idx="0">
                  <c:v>3370</c:v>
                </c:pt>
                <c:pt idx="1">
                  <c:v>2630</c:v>
                </c:pt>
                <c:pt idx="2">
                  <c:v>-30</c:v>
                </c:pt>
                <c:pt idx="3">
                  <c:v>130</c:v>
                </c:pt>
                <c:pt idx="4">
                  <c:v>510</c:v>
                </c:pt>
              </c:numCache>
            </c:numRef>
          </c:val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853276387218856E-2"/>
                  <c:y val="-8.6247432963879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4836639448584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graph4'!$CE$42:$CI$42</c:f>
              <c:numCache>
                <c:formatCode>#,##0</c:formatCode>
                <c:ptCount val="5"/>
                <c:pt idx="0">
                  <c:v>180</c:v>
                </c:pt>
                <c:pt idx="1">
                  <c:v>130</c:v>
                </c:pt>
                <c:pt idx="2">
                  <c:v>-20</c:v>
                </c:pt>
                <c:pt idx="3">
                  <c:v>-170</c:v>
                </c:pt>
                <c:pt idx="4">
                  <c:v>240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072129162232E-3"/>
                  <c:y val="0.155157538081334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012972114109976E-5"/>
                  <c:y val="0.112159470815309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363108774323803E-3"/>
                  <c:y val="-2.98648942656188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8039264458290303E-3"/>
                  <c:y val="-1.982789906134375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51889386298876E-3"/>
                  <c:y val="3.040937420125019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[&lt;0]\-&quot;&quot;#,###&quot;&quot;;[&gt;0]\+&quot;&quot;#,###&quot;&quot;;0" sourceLinked="0"/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graph4'!$BS$42:$BW$42</c:f>
              <c:numCache>
                <c:formatCode>#,##0</c:formatCode>
                <c:ptCount val="5"/>
                <c:pt idx="0">
                  <c:v>3550</c:v>
                </c:pt>
                <c:pt idx="1">
                  <c:v>2770</c:v>
                </c:pt>
                <c:pt idx="2">
                  <c:v>-50</c:v>
                </c:pt>
                <c:pt idx="3">
                  <c:v>-40</c:v>
                </c:pt>
                <c:pt idx="4">
                  <c:v>750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583424"/>
        <c:axId val="200597504"/>
      </c:barChart>
      <c:catAx>
        <c:axId val="200583424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00597504"/>
        <c:crosses val="autoZero"/>
        <c:auto val="1"/>
        <c:lblAlgn val="ctr"/>
        <c:lblOffset val="100"/>
        <c:noMultiLvlLbl val="0"/>
      </c:catAx>
      <c:valAx>
        <c:axId val="200597504"/>
        <c:scaling>
          <c:orientation val="minMax"/>
          <c:max val="4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0583424"/>
        <c:crosses val="autoZero"/>
        <c:crossBetween val="between"/>
        <c:majorUnit val="500"/>
      </c:valAx>
      <c:spPr>
        <a:ln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2'!$AG$8:$AG$9</c:f>
              <c:strCache>
                <c:ptCount val="1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2'!$AG$14:$AG$48</c:f>
              <c:numCache>
                <c:formatCode>#,##0.0</c:formatCode>
                <c:ptCount val="35"/>
                <c:pt idx="0">
                  <c:v>100</c:v>
                </c:pt>
                <c:pt idx="1">
                  <c:v>99.79139589974578</c:v>
                </c:pt>
                <c:pt idx="2">
                  <c:v>100.58533873391518</c:v>
                </c:pt>
                <c:pt idx="3">
                  <c:v>100.23037027721816</c:v>
                </c:pt>
                <c:pt idx="4">
                  <c:v>100.87393792812614</c:v>
                </c:pt>
                <c:pt idx="5">
                  <c:v>100.2625202680137</c:v>
                </c:pt>
                <c:pt idx="6">
                  <c:v>98.787496543345242</c:v>
                </c:pt>
                <c:pt idx="7">
                  <c:v>98.039324725294193</c:v>
                </c:pt>
                <c:pt idx="8">
                  <c:v>98.336026700254521</c:v>
                </c:pt>
                <c:pt idx="9">
                  <c:v>96.915392214153911</c:v>
                </c:pt>
                <c:pt idx="10">
                  <c:v>97.150819159408229</c:v>
                </c:pt>
                <c:pt idx="11">
                  <c:v>97.336015563827033</c:v>
                </c:pt>
                <c:pt idx="12">
                  <c:v>97.073282850367619</c:v>
                </c:pt>
                <c:pt idx="13">
                  <c:v>96.584770209084922</c:v>
                </c:pt>
                <c:pt idx="14">
                  <c:v>95.670835311769537</c:v>
                </c:pt>
                <c:pt idx="15">
                  <c:v>94.636176670231038</c:v>
                </c:pt>
                <c:pt idx="16">
                  <c:v>93.838349246889393</c:v>
                </c:pt>
                <c:pt idx="17">
                  <c:v>93.138456570143518</c:v>
                </c:pt>
                <c:pt idx="18">
                  <c:v>93.749277564250463</c:v>
                </c:pt>
                <c:pt idx="19">
                  <c:v>92.721727781905145</c:v>
                </c:pt>
                <c:pt idx="20">
                  <c:v>93.403509068148978</c:v>
                </c:pt>
                <c:pt idx="21">
                  <c:v>93.680127305948531</c:v>
                </c:pt>
                <c:pt idx="22">
                  <c:v>94.028999377479337</c:v>
                </c:pt>
                <c:pt idx="23">
                  <c:v>94.230332195197931</c:v>
                </c:pt>
                <c:pt idx="24">
                  <c:v>94.703938920116244</c:v>
                </c:pt>
                <c:pt idx="25">
                  <c:v>96.148456881871326</c:v>
                </c:pt>
                <c:pt idx="26">
                  <c:v>96.701430950437199</c:v>
                </c:pt>
                <c:pt idx="27">
                  <c:v>97.390939728475757</c:v>
                </c:pt>
                <c:pt idx="28">
                  <c:v>98.63390088001853</c:v>
                </c:pt>
                <c:pt idx="29">
                  <c:v>98.60449679345146</c:v>
                </c:pt>
                <c:pt idx="30">
                  <c:v>98.152570768674892</c:v>
                </c:pt>
                <c:pt idx="31">
                  <c:v>99.741981221920582</c:v>
                </c:pt>
                <c:pt idx="32">
                  <c:v>99.987780646913066</c:v>
                </c:pt>
                <c:pt idx="33">
                  <c:v>102.15105075382516</c:v>
                </c:pt>
                <c:pt idx="34">
                  <c:v>103.7114701549142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'Données graph 1 et 2'!$AF$8:$AF$9</c:f>
              <c:strCache>
                <c:ptCount val="1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2'!$AF$14:$AF$48</c:f>
              <c:numCache>
                <c:formatCode>#,##0.0</c:formatCode>
                <c:ptCount val="35"/>
                <c:pt idx="0">
                  <c:v>100</c:v>
                </c:pt>
                <c:pt idx="1">
                  <c:v>100.08245678738244</c:v>
                </c:pt>
                <c:pt idx="2">
                  <c:v>100.56316746448168</c:v>
                </c:pt>
                <c:pt idx="3">
                  <c:v>100.2695817820666</c:v>
                </c:pt>
                <c:pt idx="4">
                  <c:v>100.71807675854775</c:v>
                </c:pt>
                <c:pt idx="5">
                  <c:v>100.0896638621968</c:v>
                </c:pt>
                <c:pt idx="6">
                  <c:v>100.18686715511873</c:v>
                </c:pt>
                <c:pt idx="7">
                  <c:v>100.62069522668646</c:v>
                </c:pt>
                <c:pt idx="8">
                  <c:v>100.87230430263222</c:v>
                </c:pt>
                <c:pt idx="9">
                  <c:v>100.69309793803336</c:v>
                </c:pt>
                <c:pt idx="10">
                  <c:v>100.46359498409134</c:v>
                </c:pt>
                <c:pt idx="11">
                  <c:v>100.22282119532689</c:v>
                </c:pt>
                <c:pt idx="12">
                  <c:v>100.29022794058973</c:v>
                </c:pt>
                <c:pt idx="13">
                  <c:v>100.24056391250336</c:v>
                </c:pt>
                <c:pt idx="14">
                  <c:v>100.13279478637152</c:v>
                </c:pt>
                <c:pt idx="15">
                  <c:v>99.854125749741087</c:v>
                </c:pt>
                <c:pt idx="16">
                  <c:v>100.10316065514036</c:v>
                </c:pt>
                <c:pt idx="17">
                  <c:v>99.622837988148945</c:v>
                </c:pt>
                <c:pt idx="18">
                  <c:v>99.951815015769228</c:v>
                </c:pt>
                <c:pt idx="19">
                  <c:v>99.837788308697057</c:v>
                </c:pt>
                <c:pt idx="20">
                  <c:v>99.56227956576673</c:v>
                </c:pt>
                <c:pt idx="21">
                  <c:v>99.946461116353362</c:v>
                </c:pt>
                <c:pt idx="22">
                  <c:v>99.548943219707937</c:v>
                </c:pt>
                <c:pt idx="23">
                  <c:v>99.213160470589969</c:v>
                </c:pt>
                <c:pt idx="24">
                  <c:v>98.87752774293152</c:v>
                </c:pt>
                <c:pt idx="25">
                  <c:v>98.833450434704716</c:v>
                </c:pt>
                <c:pt idx="26">
                  <c:v>98.517031825002604</c:v>
                </c:pt>
                <c:pt idx="27">
                  <c:v>98.446358403630384</c:v>
                </c:pt>
                <c:pt idx="28">
                  <c:v>98.976206167335306</c:v>
                </c:pt>
                <c:pt idx="29">
                  <c:v>99.173720020265748</c:v>
                </c:pt>
                <c:pt idx="30">
                  <c:v>99.771977400946184</c:v>
                </c:pt>
                <c:pt idx="31">
                  <c:v>100.33648549009855</c:v>
                </c:pt>
                <c:pt idx="32">
                  <c:v>100.37775003695766</c:v>
                </c:pt>
                <c:pt idx="33">
                  <c:v>100.07407153715388</c:v>
                </c:pt>
                <c:pt idx="34">
                  <c:v>100.0228172134336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'Données graph 1 et 2'!$AH$8:$AH$9</c:f>
              <c:strCache>
                <c:ptCount val="1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2'!$AH$14:$AH$48</c:f>
              <c:numCache>
                <c:formatCode>#,##0.0</c:formatCode>
                <c:ptCount val="35"/>
                <c:pt idx="0">
                  <c:v>100</c:v>
                </c:pt>
                <c:pt idx="1">
                  <c:v>100.5972531202095</c:v>
                </c:pt>
                <c:pt idx="2">
                  <c:v>100.45156294664737</c:v>
                </c:pt>
                <c:pt idx="3">
                  <c:v>100.17722092620438</c:v>
                </c:pt>
                <c:pt idx="4">
                  <c:v>100.43917691946149</c:v>
                </c:pt>
                <c:pt idx="5">
                  <c:v>100.49931716581577</c:v>
                </c:pt>
                <c:pt idx="6">
                  <c:v>100.35357280877555</c:v>
                </c:pt>
                <c:pt idx="7">
                  <c:v>100.72242435765521</c:v>
                </c:pt>
                <c:pt idx="8">
                  <c:v>100.76226656532987</c:v>
                </c:pt>
                <c:pt idx="9">
                  <c:v>100.82663537525048</c:v>
                </c:pt>
                <c:pt idx="10">
                  <c:v>100.75927172373089</c:v>
                </c:pt>
                <c:pt idx="11">
                  <c:v>101.16638902114319</c:v>
                </c:pt>
                <c:pt idx="12">
                  <c:v>101.4073787947557</c:v>
                </c:pt>
                <c:pt idx="13">
                  <c:v>101.53105097657232</c:v>
                </c:pt>
                <c:pt idx="14">
                  <c:v>102.18377696844986</c:v>
                </c:pt>
                <c:pt idx="15">
                  <c:v>102.50051189697578</c:v>
                </c:pt>
                <c:pt idx="16">
                  <c:v>102.76404857888244</c:v>
                </c:pt>
                <c:pt idx="17">
                  <c:v>103.00206265893237</c:v>
                </c:pt>
                <c:pt idx="18">
                  <c:v>103.54756573110922</c:v>
                </c:pt>
                <c:pt idx="19">
                  <c:v>103.6179382010518</c:v>
                </c:pt>
                <c:pt idx="20">
                  <c:v>104.18928388706699</c:v>
                </c:pt>
                <c:pt idx="21">
                  <c:v>104.78895569293059</c:v>
                </c:pt>
                <c:pt idx="22">
                  <c:v>105.10516657995623</c:v>
                </c:pt>
                <c:pt idx="23">
                  <c:v>105.42965102198521</c:v>
                </c:pt>
                <c:pt idx="24">
                  <c:v>105.27726809508889</c:v>
                </c:pt>
                <c:pt idx="25">
                  <c:v>105.83638017691159</c:v>
                </c:pt>
                <c:pt idx="26">
                  <c:v>106.46821593471252</c:v>
                </c:pt>
                <c:pt idx="27">
                  <c:v>107.18014024242035</c:v>
                </c:pt>
                <c:pt idx="28">
                  <c:v>107.85232098068525</c:v>
                </c:pt>
                <c:pt idx="29">
                  <c:v>108.74774835209664</c:v>
                </c:pt>
                <c:pt idx="30">
                  <c:v>108.98441228615046</c:v>
                </c:pt>
                <c:pt idx="31">
                  <c:v>109.40604962787577</c:v>
                </c:pt>
                <c:pt idx="32">
                  <c:v>109.9757575056836</c:v>
                </c:pt>
                <c:pt idx="33">
                  <c:v>110.19697407944049</c:v>
                </c:pt>
                <c:pt idx="34">
                  <c:v>110.9498884782041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'Données graph 1 et 2'!$AI$8:$AI$9</c:f>
              <c:strCache>
                <c:ptCount val="1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2'!$A$14:$B$65</c:f>
              <c:multiLvlStrCache>
                <c:ptCount val="52"/>
                <c:lvl>
                  <c:pt idx="0">
                    <c:v>T4</c:v>
                  </c:pt>
                  <c:pt idx="1">
                    <c:v>T1</c:v>
                  </c:pt>
                  <c:pt idx="2">
                    <c:v>T2</c:v>
                  </c:pt>
                  <c:pt idx="3">
                    <c:v>T3</c:v>
                  </c:pt>
                  <c:pt idx="4">
                    <c:v>T4</c:v>
                  </c:pt>
                  <c:pt idx="5">
                    <c:v>T1</c:v>
                  </c:pt>
                  <c:pt idx="6">
                    <c:v>T2</c:v>
                  </c:pt>
                  <c:pt idx="7">
                    <c:v>T3</c:v>
                  </c:pt>
                  <c:pt idx="8">
                    <c:v>T4</c:v>
                  </c:pt>
                  <c:pt idx="9">
                    <c:v>T1</c:v>
                  </c:pt>
                  <c:pt idx="10">
                    <c:v>T2</c:v>
                  </c:pt>
                  <c:pt idx="11">
                    <c:v>T3</c:v>
                  </c:pt>
                  <c:pt idx="12">
                    <c:v>T4</c:v>
                  </c:pt>
                  <c:pt idx="13">
                    <c:v>T1</c:v>
                  </c:pt>
                  <c:pt idx="14">
                    <c:v>T2</c:v>
                  </c:pt>
                  <c:pt idx="15">
                    <c:v>T3</c:v>
                  </c:pt>
                  <c:pt idx="16">
                    <c:v>T4</c:v>
                  </c:pt>
                  <c:pt idx="17">
                    <c:v>T1</c:v>
                  </c:pt>
                  <c:pt idx="18">
                    <c:v>T2</c:v>
                  </c:pt>
                  <c:pt idx="19">
                    <c:v>T3</c:v>
                  </c:pt>
                  <c:pt idx="20">
                    <c:v>T4</c:v>
                  </c:pt>
                  <c:pt idx="21">
                    <c:v>T1</c:v>
                  </c:pt>
                  <c:pt idx="22">
                    <c:v>T2</c:v>
                  </c:pt>
                  <c:pt idx="23">
                    <c:v>T3</c:v>
                  </c:pt>
                  <c:pt idx="24">
                    <c:v>T4</c:v>
                  </c:pt>
                  <c:pt idx="25">
                    <c:v>T1</c:v>
                  </c:pt>
                  <c:pt idx="26">
                    <c:v>T2</c:v>
                  </c:pt>
                  <c:pt idx="27">
                    <c:v>T3</c:v>
                  </c:pt>
                  <c:pt idx="28">
                    <c:v>T4</c:v>
                  </c:pt>
                  <c:pt idx="29">
                    <c:v>T1</c:v>
                  </c:pt>
                  <c:pt idx="30">
                    <c:v>T2</c:v>
                  </c:pt>
                  <c:pt idx="31">
                    <c:v>T3</c:v>
                  </c:pt>
                  <c:pt idx="32">
                    <c:v>T4</c:v>
                  </c:pt>
                  <c:pt idx="33">
                    <c:v>T1</c:v>
                  </c:pt>
                  <c:pt idx="34">
                    <c:v>T2</c:v>
                  </c:pt>
                  <c:pt idx="35">
                    <c:v>T3</c:v>
                  </c:pt>
                  <c:pt idx="36">
                    <c:v>T4</c:v>
                  </c:pt>
                  <c:pt idx="37">
                    <c:v>T1</c:v>
                  </c:pt>
                  <c:pt idx="38">
                    <c:v>T2</c:v>
                  </c:pt>
                  <c:pt idx="39">
                    <c:v>T3</c:v>
                  </c:pt>
                  <c:pt idx="40">
                    <c:v>T4</c:v>
                  </c:pt>
                  <c:pt idx="41">
                    <c:v>T1</c:v>
                  </c:pt>
                  <c:pt idx="42">
                    <c:v>T2</c:v>
                  </c:pt>
                  <c:pt idx="43">
                    <c:v>T3</c:v>
                  </c:pt>
                  <c:pt idx="44">
                    <c:v>T4</c:v>
                  </c:pt>
                  <c:pt idx="45">
                    <c:v>T1</c:v>
                  </c:pt>
                  <c:pt idx="46">
                    <c:v>T2</c:v>
                  </c:pt>
                  <c:pt idx="47">
                    <c:v>T3</c:v>
                  </c:pt>
                  <c:pt idx="48">
                    <c:v>T4</c:v>
                  </c:pt>
                  <c:pt idx="49">
                    <c:v>T1</c:v>
                  </c:pt>
                  <c:pt idx="50">
                    <c:v>T2</c:v>
                  </c:pt>
                  <c:pt idx="51">
                    <c:v>T3</c:v>
                  </c:pt>
                </c:lvl>
                <c:lvl>
                  <c:pt idx="1">
                    <c:v>2011</c:v>
                  </c:pt>
                  <c:pt idx="5">
                    <c:v>2012</c:v>
                  </c:pt>
                  <c:pt idx="9">
                    <c:v>2013</c:v>
                  </c:pt>
                  <c:pt idx="13">
                    <c:v>2014</c:v>
                  </c:pt>
                  <c:pt idx="17">
                    <c:v>2015</c:v>
                  </c:pt>
                  <c:pt idx="21">
                    <c:v>2016</c:v>
                  </c:pt>
                  <c:pt idx="25">
                    <c:v>2017</c:v>
                  </c:pt>
                  <c:pt idx="29">
                    <c:v>2018</c:v>
                  </c:pt>
                  <c:pt idx="33">
                    <c:v>2019</c:v>
                  </c:pt>
                  <c:pt idx="37">
                    <c:v>2020</c:v>
                  </c:pt>
                  <c:pt idx="41">
                    <c:v>2021</c:v>
                  </c:pt>
                  <c:pt idx="45">
                    <c:v>2022</c:v>
                  </c:pt>
                  <c:pt idx="49">
                    <c:v>2023</c:v>
                  </c:pt>
                </c:lvl>
              </c:multiLvlStrCache>
            </c:multiLvlStrRef>
          </c:cat>
          <c:val>
            <c:numRef>
              <c:f>'Données graph 1 et 2'!$AI$14:$AI$48</c:f>
              <c:numCache>
                <c:formatCode>#,##0.0</c:formatCode>
                <c:ptCount val="35"/>
                <c:pt idx="0">
                  <c:v>100</c:v>
                </c:pt>
                <c:pt idx="1">
                  <c:v>100.61298625708619</c:v>
                </c:pt>
                <c:pt idx="2">
                  <c:v>100.47895527047355</c:v>
                </c:pt>
                <c:pt idx="3">
                  <c:v>100.2337728100519</c:v>
                </c:pt>
                <c:pt idx="4">
                  <c:v>100.16463079712545</c:v>
                </c:pt>
                <c:pt idx="5">
                  <c:v>100.32535930135799</c:v>
                </c:pt>
                <c:pt idx="6">
                  <c:v>100.29746176799928</c:v>
                </c:pt>
                <c:pt idx="7">
                  <c:v>100.54626006401597</c:v>
                </c:pt>
                <c:pt idx="8">
                  <c:v>100.68484470359624</c:v>
                </c:pt>
                <c:pt idx="9">
                  <c:v>100.62672668853996</c:v>
                </c:pt>
                <c:pt idx="10">
                  <c:v>101.29743477161577</c:v>
                </c:pt>
                <c:pt idx="11">
                  <c:v>101.45158414165658</c:v>
                </c:pt>
                <c:pt idx="12">
                  <c:v>103.02432385379319</c:v>
                </c:pt>
                <c:pt idx="13">
                  <c:v>103.83390048428029</c:v>
                </c:pt>
                <c:pt idx="14">
                  <c:v>103.66066739693638</c:v>
                </c:pt>
                <c:pt idx="15">
                  <c:v>104.44635491943359</c:v>
                </c:pt>
                <c:pt idx="16">
                  <c:v>104.90505412372354</c:v>
                </c:pt>
                <c:pt idx="17">
                  <c:v>105.29927692206019</c:v>
                </c:pt>
                <c:pt idx="18">
                  <c:v>105.95895384925782</c:v>
                </c:pt>
                <c:pt idx="19">
                  <c:v>105.25134939380709</c:v>
                </c:pt>
                <c:pt idx="20">
                  <c:v>105.85221513221575</c:v>
                </c:pt>
                <c:pt idx="21">
                  <c:v>106.24556653450425</c:v>
                </c:pt>
                <c:pt idx="22">
                  <c:v>107.05159767701144</c:v>
                </c:pt>
                <c:pt idx="23">
                  <c:v>107.62153334426439</c:v>
                </c:pt>
                <c:pt idx="24">
                  <c:v>108.00942566931313</c:v>
                </c:pt>
                <c:pt idx="25">
                  <c:v>108.20639753967514</c:v>
                </c:pt>
                <c:pt idx="26">
                  <c:v>108.1320716035781</c:v>
                </c:pt>
                <c:pt idx="27">
                  <c:v>108.53274430154892</c:v>
                </c:pt>
                <c:pt idx="28">
                  <c:v>108.17337479136258</c:v>
                </c:pt>
                <c:pt idx="29">
                  <c:v>108.58083494103423</c:v>
                </c:pt>
                <c:pt idx="30">
                  <c:v>108.60624663985577</c:v>
                </c:pt>
                <c:pt idx="31">
                  <c:v>108.47747657841964</c:v>
                </c:pt>
                <c:pt idx="32">
                  <c:v>108.23386026970472</c:v>
                </c:pt>
                <c:pt idx="33">
                  <c:v>108.04125704044591</c:v>
                </c:pt>
                <c:pt idx="34">
                  <c:v>108.02231874768775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25472"/>
        <c:axId val="200427008"/>
      </c:lineChart>
      <c:catAx>
        <c:axId val="2004254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0427008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00427008"/>
        <c:scaling>
          <c:orientation val="minMax"/>
          <c:max val="112"/>
          <c:min val="92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0425472"/>
        <c:crosses val="autoZero"/>
        <c:crossBetween val="midCat"/>
        <c:majorUnit val="2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7138260943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PEC*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GRAPHIQUE_stocks_bénéf'!$AU$3:$AU$40</c:f>
              <c:numCache>
                <c:formatCode>#,##0</c:formatCode>
                <c:ptCount val="38"/>
                <c:pt idx="0">
                  <c:v>2941</c:v>
                </c:pt>
                <c:pt idx="1">
                  <c:v>6426</c:v>
                </c:pt>
                <c:pt idx="2">
                  <c:v>9321</c:v>
                </c:pt>
                <c:pt idx="3">
                  <c:v>9344</c:v>
                </c:pt>
                <c:pt idx="4">
                  <c:v>8041</c:v>
                </c:pt>
                <c:pt idx="5">
                  <c:v>7285</c:v>
                </c:pt>
                <c:pt idx="6">
                  <c:v>6283</c:v>
                </c:pt>
                <c:pt idx="7">
                  <c:v>7537</c:v>
                </c:pt>
                <c:pt idx="8">
                  <c:v>9176</c:v>
                </c:pt>
                <c:pt idx="9">
                  <c:v>9732</c:v>
                </c:pt>
                <c:pt idx="10">
                  <c:v>9120</c:v>
                </c:pt>
                <c:pt idx="11">
                  <c:v>7973</c:v>
                </c:pt>
                <c:pt idx="12">
                  <c:v>8256</c:v>
                </c:pt>
                <c:pt idx="13">
                  <c:v>8260</c:v>
                </c:pt>
                <c:pt idx="14">
                  <c:v>7614</c:v>
                </c:pt>
                <c:pt idx="15">
                  <c:v>8322</c:v>
                </c:pt>
                <c:pt idx="16">
                  <c:v>9086</c:v>
                </c:pt>
                <c:pt idx="17">
                  <c:v>9913</c:v>
                </c:pt>
                <c:pt idx="18">
                  <c:v>9288</c:v>
                </c:pt>
                <c:pt idx="19">
                  <c:v>8810</c:v>
                </c:pt>
                <c:pt idx="20">
                  <c:v>9126</c:v>
                </c:pt>
                <c:pt idx="21">
                  <c:v>9684</c:v>
                </c:pt>
                <c:pt idx="22">
                  <c:v>9651</c:v>
                </c:pt>
                <c:pt idx="23">
                  <c:v>9659</c:v>
                </c:pt>
                <c:pt idx="24">
                  <c:v>10286</c:v>
                </c:pt>
                <c:pt idx="25">
                  <c:v>10885</c:v>
                </c:pt>
                <c:pt idx="26">
                  <c:v>11035</c:v>
                </c:pt>
                <c:pt idx="27">
                  <c:v>10869</c:v>
                </c:pt>
                <c:pt idx="28">
                  <c:v>10952</c:v>
                </c:pt>
                <c:pt idx="29">
                  <c:v>9969</c:v>
                </c:pt>
                <c:pt idx="30">
                  <c:v>7459</c:v>
                </c:pt>
                <c:pt idx="31">
                  <c:v>5445</c:v>
                </c:pt>
                <c:pt idx="32">
                  <c:v>4574</c:v>
                </c:pt>
                <c:pt idx="33">
                  <c:v>4126</c:v>
                </c:pt>
                <c:pt idx="34">
                  <c:v>3598</c:v>
                </c:pt>
                <c:pt idx="35">
                  <c:v>3613</c:v>
                </c:pt>
                <c:pt idx="36">
                  <c:v>3663</c:v>
                </c:pt>
                <c:pt idx="37">
                  <c:v>3694</c:v>
                </c:pt>
              </c:numCache>
            </c:numRef>
          </c:val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CUI-CIE**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GRAPHIQUE_stocks_bénéf'!$AX$3:$AX$40</c:f>
              <c:numCache>
                <c:formatCode>#,##0</c:formatCode>
                <c:ptCount val="38"/>
                <c:pt idx="0">
                  <c:v>1768</c:v>
                </c:pt>
                <c:pt idx="1">
                  <c:v>3629</c:v>
                </c:pt>
                <c:pt idx="2">
                  <c:v>3183</c:v>
                </c:pt>
                <c:pt idx="3">
                  <c:v>2617</c:v>
                </c:pt>
                <c:pt idx="4">
                  <c:v>2542</c:v>
                </c:pt>
                <c:pt idx="5">
                  <c:v>2236</c:v>
                </c:pt>
                <c:pt idx="6">
                  <c:v>2199</c:v>
                </c:pt>
                <c:pt idx="7">
                  <c:v>2602</c:v>
                </c:pt>
                <c:pt idx="8">
                  <c:v>2325</c:v>
                </c:pt>
                <c:pt idx="9">
                  <c:v>1538</c:v>
                </c:pt>
                <c:pt idx="10">
                  <c:v>1233</c:v>
                </c:pt>
                <c:pt idx="11">
                  <c:v>976</c:v>
                </c:pt>
                <c:pt idx="12">
                  <c:v>941</c:v>
                </c:pt>
                <c:pt idx="13">
                  <c:v>970</c:v>
                </c:pt>
                <c:pt idx="14">
                  <c:v>1034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1113</c:v>
                </c:pt>
                <c:pt idx="19">
                  <c:v>1056</c:v>
                </c:pt>
                <c:pt idx="20">
                  <c:v>1133</c:v>
                </c:pt>
                <c:pt idx="21">
                  <c:v>1469</c:v>
                </c:pt>
                <c:pt idx="22">
                  <c:v>1855</c:v>
                </c:pt>
                <c:pt idx="23">
                  <c:v>2214</c:v>
                </c:pt>
                <c:pt idx="24">
                  <c:v>2748</c:v>
                </c:pt>
                <c:pt idx="25">
                  <c:v>2629</c:v>
                </c:pt>
                <c:pt idx="26">
                  <c:v>2024</c:v>
                </c:pt>
                <c:pt idx="27">
                  <c:v>1727</c:v>
                </c:pt>
                <c:pt idx="28">
                  <c:v>1392</c:v>
                </c:pt>
                <c:pt idx="29">
                  <c:v>1019</c:v>
                </c:pt>
                <c:pt idx="30">
                  <c:v>694</c:v>
                </c:pt>
                <c:pt idx="31">
                  <c:v>416</c:v>
                </c:pt>
                <c:pt idx="32">
                  <c:v>171</c:v>
                </c:pt>
                <c:pt idx="33">
                  <c:v>76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</c:numCache>
            </c:numRef>
          </c:val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d'avenir***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GRAPHIQUE_stocks_bénéf'!$BA$3:$BA$40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46</c:v>
                </c:pt>
                <c:pt idx="12">
                  <c:v>340</c:v>
                </c:pt>
                <c:pt idx="13">
                  <c:v>765</c:v>
                </c:pt>
                <c:pt idx="14">
                  <c:v>1860</c:v>
                </c:pt>
                <c:pt idx="15">
                  <c:v>3185</c:v>
                </c:pt>
                <c:pt idx="16">
                  <c:v>4010</c:v>
                </c:pt>
                <c:pt idx="17">
                  <c:v>4350</c:v>
                </c:pt>
                <c:pt idx="18">
                  <c:v>4391</c:v>
                </c:pt>
                <c:pt idx="19">
                  <c:v>4550</c:v>
                </c:pt>
                <c:pt idx="20">
                  <c:v>4650</c:v>
                </c:pt>
                <c:pt idx="21">
                  <c:v>4645</c:v>
                </c:pt>
                <c:pt idx="22">
                  <c:v>4604</c:v>
                </c:pt>
                <c:pt idx="23">
                  <c:v>4612</c:v>
                </c:pt>
                <c:pt idx="24">
                  <c:v>4454</c:v>
                </c:pt>
                <c:pt idx="25">
                  <c:v>4332</c:v>
                </c:pt>
                <c:pt idx="26">
                  <c:v>3931</c:v>
                </c:pt>
                <c:pt idx="27">
                  <c:v>3424</c:v>
                </c:pt>
                <c:pt idx="28">
                  <c:v>3180</c:v>
                </c:pt>
                <c:pt idx="29">
                  <c:v>2976</c:v>
                </c:pt>
                <c:pt idx="30">
                  <c:v>2401</c:v>
                </c:pt>
                <c:pt idx="31">
                  <c:v>1940</c:v>
                </c:pt>
                <c:pt idx="32">
                  <c:v>1490</c:v>
                </c:pt>
                <c:pt idx="33">
                  <c:v>1191</c:v>
                </c:pt>
                <c:pt idx="34">
                  <c:v>904</c:v>
                </c:pt>
                <c:pt idx="35">
                  <c:v>654</c:v>
                </c:pt>
                <c:pt idx="36">
                  <c:v>518</c:v>
                </c:pt>
                <c:pt idx="37">
                  <c:v>418</c:v>
                </c:pt>
              </c:numCache>
            </c:numRef>
          </c:val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****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GRAPHIQUE_stocks_bénéf'!$AS$3:$AT$40</c:f>
              <c:multiLvlStrCache>
                <c:ptCount val="3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</c:lvl>
              </c:multiLvlStrCache>
            </c:multiLvlStrRef>
          </c:cat>
          <c:val>
            <c:numRef>
              <c:f>'Données GRAPHIQUE_stocks_bénéf'!$BB$3:$BB$40</c:f>
              <c:numCache>
                <c:formatCode>General</c:formatCode>
                <c:ptCount val="3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1662</c:v>
                </c:pt>
                <c:pt idx="21">
                  <c:v>1769</c:v>
                </c:pt>
                <c:pt idx="22">
                  <c:v>1731</c:v>
                </c:pt>
                <c:pt idx="23">
                  <c:v>1663</c:v>
                </c:pt>
                <c:pt idx="24">
                  <c:v>1749</c:v>
                </c:pt>
                <c:pt idx="25">
                  <c:v>1781</c:v>
                </c:pt>
                <c:pt idx="26">
                  <c:v>1763</c:v>
                </c:pt>
                <c:pt idx="27">
                  <c:v>1853</c:v>
                </c:pt>
                <c:pt idx="28">
                  <c:v>1849</c:v>
                </c:pt>
                <c:pt idx="29">
                  <c:v>1779</c:v>
                </c:pt>
                <c:pt idx="30">
                  <c:v>1804</c:v>
                </c:pt>
                <c:pt idx="31">
                  <c:v>1861</c:v>
                </c:pt>
                <c:pt idx="32">
                  <c:v>1828</c:v>
                </c:pt>
                <c:pt idx="33">
                  <c:v>1809</c:v>
                </c:pt>
                <c:pt idx="34">
                  <c:v>1806</c:v>
                </c:pt>
                <c:pt idx="35">
                  <c:v>1981</c:v>
                </c:pt>
                <c:pt idx="36">
                  <c:v>2005</c:v>
                </c:pt>
                <c:pt idx="37">
                  <c:v>2037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655232"/>
        <c:axId val="200656768"/>
      </c:areaChart>
      <c:catAx>
        <c:axId val="2006552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656768"/>
        <c:crossesAt val="0"/>
        <c:auto val="0"/>
        <c:lblAlgn val="ctr"/>
        <c:lblOffset val="100"/>
        <c:tickLblSkip val="4"/>
        <c:noMultiLvlLbl val="0"/>
      </c:catAx>
      <c:valAx>
        <c:axId val="200656768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655232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427501692871781"/>
          <c:y val="0.10941115233192004"/>
          <c:w val="0.50852539401752406"/>
          <c:h val="5.6833169291338581E-2"/>
        </c:manualLayout>
      </c:layout>
      <c:overlay val="0"/>
      <c:spPr>
        <a:noFill/>
      </c:spPr>
      <c:txPr>
        <a:bodyPr/>
        <a:lstStyle/>
        <a:p>
          <a:pPr>
            <a:defRPr sz="105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26584126239965E-2"/>
          <c:y val="0.23881826972585365"/>
          <c:w val="0.86985150536832423"/>
          <c:h val="0.55519270617488603"/>
        </c:manualLayout>
      </c:layout>
      <c:lineChart>
        <c:grouping val="standard"/>
        <c:varyColors val="0"/>
        <c:ser>
          <c:idx val="0"/>
          <c:order val="0"/>
          <c:tx>
            <c:strRef>
              <c:f>'Graph appr Note et Diapo'!$B$209</c:f>
              <c:strCache>
                <c:ptCount val="1"/>
                <c:pt idx="0">
                  <c:v>Campagne 2017-2018</c:v>
                </c:pt>
              </c:strCache>
            </c:strRef>
          </c:tx>
          <c:spPr>
            <a:ln w="25400">
              <a:solidFill>
                <a:srgbClr val="0070C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Diapo'!$B$210:$B$221</c:f>
              <c:numCache>
                <c:formatCode>#,##0</c:formatCode>
                <c:ptCount val="12"/>
                <c:pt idx="0">
                  <c:v>218</c:v>
                </c:pt>
                <c:pt idx="1">
                  <c:v>635</c:v>
                </c:pt>
                <c:pt idx="2">
                  <c:v>1267</c:v>
                </c:pt>
                <c:pt idx="3">
                  <c:v>2756</c:v>
                </c:pt>
                <c:pt idx="4">
                  <c:v>4371</c:v>
                </c:pt>
                <c:pt idx="5">
                  <c:v>5871</c:v>
                </c:pt>
                <c:pt idx="6">
                  <c:v>6671</c:v>
                </c:pt>
                <c:pt idx="7">
                  <c:v>7142</c:v>
                </c:pt>
                <c:pt idx="8">
                  <c:v>7424</c:v>
                </c:pt>
                <c:pt idx="9">
                  <c:v>7565</c:v>
                </c:pt>
                <c:pt idx="10">
                  <c:v>7633</c:v>
                </c:pt>
                <c:pt idx="11">
                  <c:v>7710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'Graph appr Note et Diapo'!$C$209</c:f>
              <c:strCache>
                <c:ptCount val="1"/>
                <c:pt idx="0">
                  <c:v>Campagne 2018-2019</c:v>
                </c:pt>
              </c:strCache>
            </c:strRef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Diapo'!$C$210:$C$221</c:f>
              <c:numCache>
                <c:formatCode>#,##0</c:formatCode>
                <c:ptCount val="12"/>
                <c:pt idx="0">
                  <c:v>207</c:v>
                </c:pt>
                <c:pt idx="1">
                  <c:v>660</c:v>
                </c:pt>
                <c:pt idx="2">
                  <c:v>1407</c:v>
                </c:pt>
                <c:pt idx="3">
                  <c:v>2448</c:v>
                </c:pt>
                <c:pt idx="4">
                  <c:v>4444</c:v>
                </c:pt>
                <c:pt idx="5">
                  <c:v>6204</c:v>
                </c:pt>
                <c:pt idx="6">
                  <c:v>7008</c:v>
                </c:pt>
                <c:pt idx="7">
                  <c:v>7458</c:v>
                </c:pt>
                <c:pt idx="8">
                  <c:v>7672</c:v>
                </c:pt>
                <c:pt idx="9">
                  <c:v>7837</c:v>
                </c:pt>
                <c:pt idx="10">
                  <c:v>7951</c:v>
                </c:pt>
                <c:pt idx="11">
                  <c:v>8014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'Graph appr Note et Diapo'!$D$209</c:f>
              <c:strCache>
                <c:ptCount val="1"/>
                <c:pt idx="0">
                  <c:v>Campagne 2019-2020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'Graph appr Note et Diapo'!$A$210:$A$221</c:f>
              <c:strCache>
                <c:ptCount val="12"/>
                <c:pt idx="0">
                  <c:v>juin</c:v>
                </c:pt>
                <c:pt idx="1">
                  <c:v>juil.</c:v>
                </c:pt>
                <c:pt idx="2">
                  <c:v>août</c:v>
                </c:pt>
                <c:pt idx="3">
                  <c:v>sept.</c:v>
                </c:pt>
                <c:pt idx="4">
                  <c:v>oct.</c:v>
                </c:pt>
                <c:pt idx="5">
                  <c:v>nov.</c:v>
                </c:pt>
                <c:pt idx="6">
                  <c:v>déc.</c:v>
                </c:pt>
                <c:pt idx="7">
                  <c:v>jan.</c:v>
                </c:pt>
                <c:pt idx="8">
                  <c:v>fév.</c:v>
                </c:pt>
                <c:pt idx="9">
                  <c:v>mars</c:v>
                </c:pt>
                <c:pt idx="10">
                  <c:v>avril</c:v>
                </c:pt>
                <c:pt idx="11">
                  <c:v>mai</c:v>
                </c:pt>
              </c:strCache>
            </c:strRef>
          </c:cat>
          <c:val>
            <c:numRef>
              <c:f>'Graph appr Note et Diapo'!$D$210:$D$221</c:f>
              <c:numCache>
                <c:formatCode>#,##0</c:formatCode>
                <c:ptCount val="12"/>
                <c:pt idx="0">
                  <c:v>210</c:v>
                </c:pt>
                <c:pt idx="1">
                  <c:v>785</c:v>
                </c:pt>
                <c:pt idx="2">
                  <c:v>1626</c:v>
                </c:pt>
                <c:pt idx="3">
                  <c:v>3208</c:v>
                </c:pt>
                <c:pt idx="4">
                  <c:v>5403</c:v>
                </c:pt>
                <c:pt idx="5">
                  <c:v>6549</c:v>
                </c:pt>
                <c:pt idx="6">
                  <c:v>7054</c:v>
                </c:pt>
                <c:pt idx="7">
                  <c:v>7584</c:v>
                </c:pt>
                <c:pt idx="8">
                  <c:v>7792</c:v>
                </c:pt>
                <c:pt idx="9">
                  <c:v>7974</c:v>
                </c:pt>
                <c:pt idx="10">
                  <c:v>8123</c:v>
                </c:pt>
                <c:pt idx="11">
                  <c:v>8214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25632"/>
        <c:axId val="200727552"/>
      </c:lineChart>
      <c:catAx>
        <c:axId val="200725632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low"/>
        <c:spPr>
          <a:ln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72755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200727552"/>
        <c:scaling>
          <c:orientation val="minMax"/>
          <c:max val="900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00725632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9.0909116739297982E-2"/>
          <c:y val="0.13101608710394455"/>
          <c:w val="0.90909088326070198"/>
          <c:h val="0.10097150535608887"/>
        </c:manualLayout>
      </c:layout>
      <c:overlay val="0"/>
      <c:txPr>
        <a:bodyPr/>
        <a:lstStyle/>
        <a:p>
          <a:pPr>
            <a:defRPr sz="71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Données!$C$118:$C$158</c:f>
              <c:numCache>
                <c:formatCode>#,##0.0</c:formatCode>
                <c:ptCount val="41"/>
                <c:pt idx="0">
                  <c:v>9.9</c:v>
                </c:pt>
                <c:pt idx="1">
                  <c:v>10</c:v>
                </c:pt>
                <c:pt idx="2">
                  <c:v>10.4</c:v>
                </c:pt>
                <c:pt idx="3">
                  <c:v>10.199999999999999</c:v>
                </c:pt>
                <c:pt idx="4">
                  <c:v>10.1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10.3</c:v>
                </c:pt>
                <c:pt idx="8">
                  <c:v>10.3</c:v>
                </c:pt>
                <c:pt idx="9">
                  <c:v>10.5</c:v>
                </c:pt>
                <c:pt idx="10">
                  <c:v>10.6</c:v>
                </c:pt>
                <c:pt idx="11">
                  <c:v>10.7</c:v>
                </c:pt>
                <c:pt idx="12">
                  <c:v>10.9</c:v>
                </c:pt>
                <c:pt idx="13">
                  <c:v>10.9</c:v>
                </c:pt>
                <c:pt idx="14">
                  <c:v>11.2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11.3</c:v>
                </c:pt>
                <c:pt idx="19">
                  <c:v>11.3</c:v>
                </c:pt>
                <c:pt idx="20">
                  <c:v>11.4</c:v>
                </c:pt>
                <c:pt idx="21">
                  <c:v>11.5</c:v>
                </c:pt>
                <c:pt idx="22">
                  <c:v>11.6</c:v>
                </c:pt>
                <c:pt idx="23">
                  <c:v>11.5</c:v>
                </c:pt>
                <c:pt idx="24">
                  <c:v>11.8</c:v>
                </c:pt>
                <c:pt idx="25">
                  <c:v>11.6</c:v>
                </c:pt>
                <c:pt idx="26">
                  <c:v>11.5</c:v>
                </c:pt>
                <c:pt idx="27">
                  <c:v>11.4</c:v>
                </c:pt>
                <c:pt idx="28">
                  <c:v>11.2</c:v>
                </c:pt>
                <c:pt idx="29">
                  <c:v>11.3</c:v>
                </c:pt>
                <c:pt idx="30">
                  <c:v>11.5</c:v>
                </c:pt>
                <c:pt idx="31">
                  <c:v>11</c:v>
                </c:pt>
                <c:pt idx="32">
                  <c:v>10.8</c:v>
                </c:pt>
                <c:pt idx="33">
                  <c:v>11</c:v>
                </c:pt>
                <c:pt idx="34">
                  <c:v>10.4</c:v>
                </c:pt>
                <c:pt idx="35">
                  <c:v>10.7</c:v>
                </c:pt>
                <c:pt idx="36">
                  <c:v>10.6</c:v>
                </c:pt>
                <c:pt idx="37">
                  <c:v>10.6</c:v>
                </c:pt>
                <c:pt idx="38">
                  <c:v>10.199999999999999</c:v>
                </c:pt>
                <c:pt idx="39">
                  <c:v>10.1</c:v>
                </c:pt>
                <c:pt idx="40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Données!$B$118:$B$158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9.1</c:v>
                </c:pt>
                <c:pt idx="3">
                  <c:v>9</c:v>
                </c:pt>
                <c:pt idx="4">
                  <c:v>8.9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8.8000000000000007</c:v>
                </c:pt>
                <c:pt idx="10">
                  <c:v>9</c:v>
                </c:pt>
                <c:pt idx="11">
                  <c:v>9.1</c:v>
                </c:pt>
                <c:pt idx="12">
                  <c:v>9.3000000000000007</c:v>
                </c:pt>
                <c:pt idx="13">
                  <c:v>9.4</c:v>
                </c:pt>
                <c:pt idx="14">
                  <c:v>9.6999999999999993</c:v>
                </c:pt>
                <c:pt idx="15">
                  <c:v>9.9</c:v>
                </c:pt>
                <c:pt idx="16">
                  <c:v>10.1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10</c:v>
                </c:pt>
                <c:pt idx="22">
                  <c:v>10.1</c:v>
                </c:pt>
                <c:pt idx="23">
                  <c:v>10</c:v>
                </c:pt>
                <c:pt idx="24">
                  <c:v>10.199999999999999</c:v>
                </c:pt>
                <c:pt idx="25">
                  <c:v>10.1</c:v>
                </c:pt>
                <c:pt idx="26">
                  <c:v>9.9</c:v>
                </c:pt>
                <c:pt idx="27">
                  <c:v>9.9</c:v>
                </c:pt>
                <c:pt idx="28">
                  <c:v>9.6999999999999993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9.3000000000000007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8.6</c:v>
                </c:pt>
                <c:pt idx="35">
                  <c:v>8.9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8.5</c:v>
                </c:pt>
                <c:pt idx="39">
                  <c:v>8.4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Données!$G$118:$G$158</c:f>
              <c:numCache>
                <c:formatCode>#,##0.0</c:formatCode>
                <c:ptCount val="41"/>
                <c:pt idx="0">
                  <c:v>10.9</c:v>
                </c:pt>
                <c:pt idx="1">
                  <c:v>10.9</c:v>
                </c:pt>
                <c:pt idx="2">
                  <c:v>11.4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11.3</c:v>
                </c:pt>
                <c:pt idx="7">
                  <c:v>11.4</c:v>
                </c:pt>
                <c:pt idx="8">
                  <c:v>11.3</c:v>
                </c:pt>
                <c:pt idx="9">
                  <c:v>11.5</c:v>
                </c:pt>
                <c:pt idx="10">
                  <c:v>11.6</c:v>
                </c:pt>
                <c:pt idx="11">
                  <c:v>11.6</c:v>
                </c:pt>
                <c:pt idx="12">
                  <c:v>11.7</c:v>
                </c:pt>
                <c:pt idx="13">
                  <c:v>11.7</c:v>
                </c:pt>
                <c:pt idx="14">
                  <c:v>11.9</c:v>
                </c:pt>
                <c:pt idx="15">
                  <c:v>12.1</c:v>
                </c:pt>
                <c:pt idx="16">
                  <c:v>12.3</c:v>
                </c:pt>
                <c:pt idx="17">
                  <c:v>12</c:v>
                </c:pt>
                <c:pt idx="18">
                  <c:v>11.8</c:v>
                </c:pt>
                <c:pt idx="19">
                  <c:v>11.8</c:v>
                </c:pt>
                <c:pt idx="20">
                  <c:v>11.8</c:v>
                </c:pt>
                <c:pt idx="21">
                  <c:v>12</c:v>
                </c:pt>
                <c:pt idx="22">
                  <c:v>12.1</c:v>
                </c:pt>
                <c:pt idx="23">
                  <c:v>11.9</c:v>
                </c:pt>
                <c:pt idx="24">
                  <c:v>12.1</c:v>
                </c:pt>
                <c:pt idx="25">
                  <c:v>12</c:v>
                </c:pt>
                <c:pt idx="26">
                  <c:v>11.8</c:v>
                </c:pt>
                <c:pt idx="27">
                  <c:v>11.7</c:v>
                </c:pt>
                <c:pt idx="28">
                  <c:v>11.5</c:v>
                </c:pt>
                <c:pt idx="29">
                  <c:v>11.6</c:v>
                </c:pt>
                <c:pt idx="30">
                  <c:v>11.9</c:v>
                </c:pt>
                <c:pt idx="31">
                  <c:v>11.3</c:v>
                </c:pt>
                <c:pt idx="32">
                  <c:v>11.2</c:v>
                </c:pt>
                <c:pt idx="33">
                  <c:v>11.5</c:v>
                </c:pt>
                <c:pt idx="34">
                  <c:v>10.7</c:v>
                </c:pt>
                <c:pt idx="35">
                  <c:v>11.1</c:v>
                </c:pt>
                <c:pt idx="36">
                  <c:v>11</c:v>
                </c:pt>
                <c:pt idx="37">
                  <c:v>11</c:v>
                </c:pt>
                <c:pt idx="38">
                  <c:v>10.5</c:v>
                </c:pt>
                <c:pt idx="39">
                  <c:v>10.4</c:v>
                </c:pt>
                <c:pt idx="40">
                  <c:v>10.1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804992"/>
        <c:axId val="200806784"/>
      </c:lineChart>
      <c:catAx>
        <c:axId val="20080499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0080678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0806784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200804992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Données!$C$118:$C$158</c:f>
              <c:numCache>
                <c:formatCode>#,##0.0</c:formatCode>
                <c:ptCount val="41"/>
                <c:pt idx="0">
                  <c:v>9.9</c:v>
                </c:pt>
                <c:pt idx="1">
                  <c:v>10</c:v>
                </c:pt>
                <c:pt idx="2">
                  <c:v>10.4</c:v>
                </c:pt>
                <c:pt idx="3">
                  <c:v>10.199999999999999</c:v>
                </c:pt>
                <c:pt idx="4">
                  <c:v>10.1</c:v>
                </c:pt>
                <c:pt idx="5">
                  <c:v>10.199999999999999</c:v>
                </c:pt>
                <c:pt idx="6">
                  <c:v>10.199999999999999</c:v>
                </c:pt>
                <c:pt idx="7">
                  <c:v>10.3</c:v>
                </c:pt>
                <c:pt idx="8">
                  <c:v>10.3</c:v>
                </c:pt>
                <c:pt idx="9">
                  <c:v>10.5</c:v>
                </c:pt>
                <c:pt idx="10">
                  <c:v>10.6</c:v>
                </c:pt>
                <c:pt idx="11">
                  <c:v>10.7</c:v>
                </c:pt>
                <c:pt idx="12">
                  <c:v>10.9</c:v>
                </c:pt>
                <c:pt idx="13">
                  <c:v>10.9</c:v>
                </c:pt>
                <c:pt idx="14">
                  <c:v>11.2</c:v>
                </c:pt>
                <c:pt idx="15">
                  <c:v>11.4</c:v>
                </c:pt>
                <c:pt idx="16">
                  <c:v>11.6</c:v>
                </c:pt>
                <c:pt idx="17">
                  <c:v>11.4</c:v>
                </c:pt>
                <c:pt idx="18">
                  <c:v>11.3</c:v>
                </c:pt>
                <c:pt idx="19">
                  <c:v>11.3</c:v>
                </c:pt>
                <c:pt idx="20">
                  <c:v>11.4</c:v>
                </c:pt>
                <c:pt idx="21">
                  <c:v>11.5</c:v>
                </c:pt>
                <c:pt idx="22">
                  <c:v>11.6</c:v>
                </c:pt>
                <c:pt idx="23">
                  <c:v>11.5</c:v>
                </c:pt>
                <c:pt idx="24">
                  <c:v>11.8</c:v>
                </c:pt>
                <c:pt idx="25">
                  <c:v>11.6</c:v>
                </c:pt>
                <c:pt idx="26">
                  <c:v>11.5</c:v>
                </c:pt>
                <c:pt idx="27">
                  <c:v>11.4</c:v>
                </c:pt>
                <c:pt idx="28">
                  <c:v>11.2</c:v>
                </c:pt>
                <c:pt idx="29">
                  <c:v>11.3</c:v>
                </c:pt>
                <c:pt idx="30">
                  <c:v>11.5</c:v>
                </c:pt>
                <c:pt idx="31">
                  <c:v>11</c:v>
                </c:pt>
                <c:pt idx="32">
                  <c:v>10.8</c:v>
                </c:pt>
                <c:pt idx="33">
                  <c:v>11</c:v>
                </c:pt>
                <c:pt idx="34">
                  <c:v>10.4</c:v>
                </c:pt>
                <c:pt idx="35">
                  <c:v>10.7</c:v>
                </c:pt>
                <c:pt idx="36">
                  <c:v>10.6</c:v>
                </c:pt>
                <c:pt idx="37">
                  <c:v>10.6</c:v>
                </c:pt>
                <c:pt idx="38">
                  <c:v>10.199999999999999</c:v>
                </c:pt>
                <c:pt idx="39">
                  <c:v>10.1</c:v>
                </c:pt>
                <c:pt idx="40">
                  <c:v>9.8000000000000007</c:v>
                </c:pt>
              </c:numCache>
            </c:numRef>
          </c:val>
          <c:smooth val="0"/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Données!$B$118:$B$158</c:f>
              <c:numCache>
                <c:formatCode>#,##0.0</c:formatCode>
                <c:ptCount val="41"/>
                <c:pt idx="0">
                  <c:v>8.8000000000000007</c:v>
                </c:pt>
                <c:pt idx="1">
                  <c:v>8.8000000000000007</c:v>
                </c:pt>
                <c:pt idx="2">
                  <c:v>9.1</c:v>
                </c:pt>
                <c:pt idx="3">
                  <c:v>9</c:v>
                </c:pt>
                <c:pt idx="4">
                  <c:v>8.9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8.8000000000000007</c:v>
                </c:pt>
                <c:pt idx="10">
                  <c:v>9</c:v>
                </c:pt>
                <c:pt idx="11">
                  <c:v>9.1</c:v>
                </c:pt>
                <c:pt idx="12">
                  <c:v>9.3000000000000007</c:v>
                </c:pt>
                <c:pt idx="13">
                  <c:v>9.4</c:v>
                </c:pt>
                <c:pt idx="14">
                  <c:v>9.6999999999999993</c:v>
                </c:pt>
                <c:pt idx="15">
                  <c:v>9.9</c:v>
                </c:pt>
                <c:pt idx="16">
                  <c:v>10.1</c:v>
                </c:pt>
                <c:pt idx="17">
                  <c:v>9.9</c:v>
                </c:pt>
                <c:pt idx="18">
                  <c:v>9.8000000000000007</c:v>
                </c:pt>
                <c:pt idx="19">
                  <c:v>9.8000000000000007</c:v>
                </c:pt>
                <c:pt idx="20">
                  <c:v>9.8000000000000007</c:v>
                </c:pt>
                <c:pt idx="21">
                  <c:v>10</c:v>
                </c:pt>
                <c:pt idx="22">
                  <c:v>10.1</c:v>
                </c:pt>
                <c:pt idx="23">
                  <c:v>10</c:v>
                </c:pt>
                <c:pt idx="24">
                  <c:v>10.199999999999999</c:v>
                </c:pt>
                <c:pt idx="25">
                  <c:v>10.1</c:v>
                </c:pt>
                <c:pt idx="26">
                  <c:v>9.9</c:v>
                </c:pt>
                <c:pt idx="27">
                  <c:v>9.9</c:v>
                </c:pt>
                <c:pt idx="28">
                  <c:v>9.6999999999999993</c:v>
                </c:pt>
                <c:pt idx="29">
                  <c:v>9.6999999999999993</c:v>
                </c:pt>
                <c:pt idx="30">
                  <c:v>9.6999999999999993</c:v>
                </c:pt>
                <c:pt idx="31">
                  <c:v>9.3000000000000007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8.6</c:v>
                </c:pt>
                <c:pt idx="35">
                  <c:v>8.9</c:v>
                </c:pt>
                <c:pt idx="36">
                  <c:v>8.8000000000000007</c:v>
                </c:pt>
                <c:pt idx="37">
                  <c:v>8.8000000000000007</c:v>
                </c:pt>
                <c:pt idx="38">
                  <c:v>8.5</c:v>
                </c:pt>
                <c:pt idx="39">
                  <c:v>8.4</c:v>
                </c:pt>
                <c:pt idx="40">
                  <c:v>8.1999999999999993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trim'!$B$110:$C$168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2010</c:v>
                  </c:pt>
                  <c:pt idx="7">
                    <c:v>2011</c:v>
                  </c:pt>
                  <c:pt idx="11">
                    <c:v>2012</c:v>
                  </c:pt>
                  <c:pt idx="15">
                    <c:v>2013</c:v>
                  </c:pt>
                  <c:pt idx="19">
                    <c:v>2014</c:v>
                  </c:pt>
                  <c:pt idx="23">
                    <c:v>2015</c:v>
                  </c:pt>
                  <c:pt idx="27">
                    <c:v>2016</c:v>
                  </c:pt>
                  <c:pt idx="31">
                    <c:v>2017</c:v>
                  </c:pt>
                  <c:pt idx="35">
                    <c:v>2018</c:v>
                  </c:pt>
                  <c:pt idx="39">
                    <c:v>2019</c:v>
                  </c:pt>
                  <c:pt idx="43">
                    <c:v>2020</c:v>
                  </c:pt>
                  <c:pt idx="47">
                    <c:v>2021</c:v>
                  </c:pt>
                  <c:pt idx="51">
                    <c:v>2022</c:v>
                  </c:pt>
                  <c:pt idx="55">
                    <c:v>2023</c:v>
                  </c:pt>
                </c:lvl>
              </c:multiLvlStrCache>
            </c:multiLvlStrRef>
          </c:cat>
          <c:val>
            <c:numRef>
              <c:f>Données!$G$118:$G$158</c:f>
              <c:numCache>
                <c:formatCode>#,##0.0</c:formatCode>
                <c:ptCount val="41"/>
                <c:pt idx="0">
                  <c:v>10.9</c:v>
                </c:pt>
                <c:pt idx="1">
                  <c:v>10.9</c:v>
                </c:pt>
                <c:pt idx="2">
                  <c:v>11.4</c:v>
                </c:pt>
                <c:pt idx="3">
                  <c:v>11.2</c:v>
                </c:pt>
                <c:pt idx="4">
                  <c:v>11.2</c:v>
                </c:pt>
                <c:pt idx="5">
                  <c:v>11.2</c:v>
                </c:pt>
                <c:pt idx="6">
                  <c:v>11.3</c:v>
                </c:pt>
                <c:pt idx="7">
                  <c:v>11.4</c:v>
                </c:pt>
                <c:pt idx="8">
                  <c:v>11.3</c:v>
                </c:pt>
                <c:pt idx="9">
                  <c:v>11.5</c:v>
                </c:pt>
                <c:pt idx="10">
                  <c:v>11.6</c:v>
                </c:pt>
                <c:pt idx="11">
                  <c:v>11.6</c:v>
                </c:pt>
                <c:pt idx="12">
                  <c:v>11.7</c:v>
                </c:pt>
                <c:pt idx="13">
                  <c:v>11.7</c:v>
                </c:pt>
                <c:pt idx="14">
                  <c:v>11.9</c:v>
                </c:pt>
                <c:pt idx="15">
                  <c:v>12.1</c:v>
                </c:pt>
                <c:pt idx="16">
                  <c:v>12.3</c:v>
                </c:pt>
                <c:pt idx="17">
                  <c:v>12</c:v>
                </c:pt>
                <c:pt idx="18">
                  <c:v>11.8</c:v>
                </c:pt>
                <c:pt idx="19">
                  <c:v>11.8</c:v>
                </c:pt>
                <c:pt idx="20">
                  <c:v>11.8</c:v>
                </c:pt>
                <c:pt idx="21">
                  <c:v>12</c:v>
                </c:pt>
                <c:pt idx="22">
                  <c:v>12.1</c:v>
                </c:pt>
                <c:pt idx="23">
                  <c:v>11.9</c:v>
                </c:pt>
                <c:pt idx="24">
                  <c:v>12.1</c:v>
                </c:pt>
                <c:pt idx="25">
                  <c:v>12</c:v>
                </c:pt>
                <c:pt idx="26">
                  <c:v>11.8</c:v>
                </c:pt>
                <c:pt idx="27">
                  <c:v>11.7</c:v>
                </c:pt>
                <c:pt idx="28">
                  <c:v>11.5</c:v>
                </c:pt>
                <c:pt idx="29">
                  <c:v>11.6</c:v>
                </c:pt>
                <c:pt idx="30">
                  <c:v>11.9</c:v>
                </c:pt>
                <c:pt idx="31">
                  <c:v>11.3</c:v>
                </c:pt>
                <c:pt idx="32">
                  <c:v>11.2</c:v>
                </c:pt>
                <c:pt idx="33">
                  <c:v>11.5</c:v>
                </c:pt>
                <c:pt idx="34">
                  <c:v>10.7</c:v>
                </c:pt>
                <c:pt idx="35">
                  <c:v>11.1</c:v>
                </c:pt>
                <c:pt idx="36">
                  <c:v>11</c:v>
                </c:pt>
                <c:pt idx="37">
                  <c:v>11</c:v>
                </c:pt>
                <c:pt idx="38">
                  <c:v>10.5</c:v>
                </c:pt>
                <c:pt idx="39">
                  <c:v>10.4</c:v>
                </c:pt>
                <c:pt idx="40">
                  <c:v>10.1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850816"/>
        <c:axId val="200852608"/>
      </c:lineChart>
      <c:catAx>
        <c:axId val="20085081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00852608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00852608"/>
        <c:scaling>
          <c:orientation val="minMax"/>
          <c:max val="12.5"/>
          <c:min val="7.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.0" sourceLinked="1"/>
        <c:majorTickMark val="out"/>
        <c:minorTickMark val="none"/>
        <c:tickLblPos val="nextTo"/>
        <c:crossAx val="20085081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4245774015056424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</c:dPt>
          <c:dLbls>
            <c:dLbl>
              <c:idx val="1"/>
              <c:layout>
                <c:manualLayout>
                  <c:x val="0"/>
                  <c:y val="-2.9510395707578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5.36552649228705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'données graphiques'!$G$50:$G$58</c:f>
              <c:strCache>
                <c:ptCount val="9"/>
                <c:pt idx="0">
                  <c:v>Loire-Atlantique</c:v>
                </c:pt>
                <c:pt idx="1">
                  <c:v>Rhone</c:v>
                </c:pt>
                <c:pt idx="2">
                  <c:v>Haute-Garonne</c:v>
                </c:pt>
                <c:pt idx="3">
                  <c:v>Gironde</c:v>
                </c:pt>
                <c:pt idx="4">
                  <c:v>France métro.</c:v>
                </c:pt>
                <c:pt idx="5">
                  <c:v>Paca</c:v>
                </c:pt>
                <c:pt idx="6">
                  <c:v>Bouches-du-Rhone</c:v>
                </c:pt>
                <c:pt idx="7">
                  <c:v>Seine-Saint-Denis</c:v>
                </c:pt>
                <c:pt idx="8">
                  <c:v>Nord</c:v>
                </c:pt>
              </c:strCache>
            </c:strRef>
          </c:cat>
          <c:val>
            <c:numRef>
              <c:f>'données graphiques'!$H$50:$H$58</c:f>
              <c:numCache>
                <c:formatCode>#,##0.0</c:formatCode>
                <c:ptCount val="9"/>
                <c:pt idx="0">
                  <c:v>6.8</c:v>
                </c:pt>
                <c:pt idx="1">
                  <c:v>7.5</c:v>
                </c:pt>
                <c:pt idx="2">
                  <c:v>8</c:v>
                </c:pt>
                <c:pt idx="3">
                  <c:v>8.1</c:v>
                </c:pt>
                <c:pt idx="4">
                  <c:v>8.1999999999999993</c:v>
                </c:pt>
                <c:pt idx="5">
                  <c:v>9.8000000000000007</c:v>
                </c:pt>
                <c:pt idx="6">
                  <c:v>10.1</c:v>
                </c:pt>
                <c:pt idx="7">
                  <c:v>10.8</c:v>
                </c:pt>
                <c:pt idx="8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935296"/>
        <c:axId val="200945664"/>
      </c:barChart>
      <c:scatterChart>
        <c:scatterStyle val="lineMarker"/>
        <c:varyColors val="0"/>
        <c:ser>
          <c:idx val="1"/>
          <c:order val="1"/>
          <c:tx>
            <c:v>Variation annuelle,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yVal>
            <c:numRef>
              <c:f>'données graphiques'!$J$50:$J$58</c:f>
              <c:numCache>
                <c:formatCode>#,##0.0</c:formatCode>
                <c:ptCount val="9"/>
                <c:pt idx="0">
                  <c:v>-0.5</c:v>
                </c:pt>
                <c:pt idx="1">
                  <c:v>-0.59999999999999964</c:v>
                </c:pt>
                <c:pt idx="2">
                  <c:v>-0.69999999999999929</c:v>
                </c:pt>
                <c:pt idx="3">
                  <c:v>-0.90000000000000036</c:v>
                </c:pt>
                <c:pt idx="4">
                  <c:v>-0.70000000000000107</c:v>
                </c:pt>
                <c:pt idx="5">
                  <c:v>-0.89999999999999858</c:v>
                </c:pt>
                <c:pt idx="6">
                  <c:v>-1</c:v>
                </c:pt>
                <c:pt idx="7">
                  <c:v>-1</c:v>
                </c:pt>
                <c:pt idx="8">
                  <c:v>-1.1999999999999993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947200"/>
        <c:axId val="200948736"/>
      </c:scatterChart>
      <c:catAx>
        <c:axId val="20093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200945664"/>
        <c:crosses val="autoZero"/>
        <c:auto val="1"/>
        <c:lblAlgn val="ctr"/>
        <c:lblOffset val="100"/>
        <c:noMultiLvlLbl val="0"/>
      </c:catAx>
      <c:valAx>
        <c:axId val="20094566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200935296"/>
        <c:crosses val="autoZero"/>
        <c:crossBetween val="between"/>
      </c:valAx>
      <c:valAx>
        <c:axId val="200947200"/>
        <c:scaling>
          <c:orientation val="minMax"/>
        </c:scaling>
        <c:delete val="1"/>
        <c:axPos val="b"/>
        <c:majorTickMark val="out"/>
        <c:minorTickMark val="none"/>
        <c:tickLblPos val="nextTo"/>
        <c:crossAx val="200948736"/>
        <c:crosses val="autoZero"/>
        <c:crossBetween val="midCat"/>
      </c:valAx>
      <c:valAx>
        <c:axId val="200948736"/>
        <c:scaling>
          <c:orientation val="minMax"/>
          <c:max val="-0.30000000000000004"/>
          <c:min val="-1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200947200"/>
        <c:crosses val="max"/>
        <c:crossBetween val="midCat"/>
        <c:majorUnit val="0.1"/>
        <c:minorUnit val="1.0000000000000002E-2"/>
      </c:valAx>
    </c:plotArea>
    <c:legend>
      <c:legendPos val="t"/>
      <c:layout>
        <c:manualLayout>
          <c:xMode val="edge"/>
          <c:yMode val="edge"/>
          <c:x val="4.4497972829049735E-2"/>
          <c:y val="0.12340710932260228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/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1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0.53215</cdr:x>
      <cdr:y>0.17033</cdr:y>
    </cdr:from>
    <cdr:to>
      <cdr:x>0.89046</cdr:x>
      <cdr:y>0.36355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3994150" y="812800"/>
          <a:ext cx="2689411" cy="92204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205 300 demandeurs d’emploi catégories A,B,C en moyenne </a:t>
          </a:r>
        </a:p>
        <a:p xmlns:a="http://schemas.openxmlformats.org/drawingml/2006/main">
          <a:pPr algn="ctr"/>
          <a:r>
            <a:rPr lang="fr-FR" sz="1400" b="1" dirty="0" smtClean="0">
              <a:solidFill>
                <a:srgbClr val="FF0000"/>
              </a:solidFill>
            </a:rPr>
            <a:t>au T2 2019</a:t>
          </a:r>
        </a:p>
        <a:p xmlns:a="http://schemas.openxmlformats.org/drawingml/2006/main">
          <a:pPr algn="ctr"/>
          <a:endParaRPr lang="fr-FR" b="1" dirty="0">
            <a:solidFill>
              <a:srgbClr val="FF0000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0.89212</cdr:x>
      <cdr:y>0.33733</cdr:y>
    </cdr:from>
    <cdr:to>
      <cdr:x>0.95558</cdr:x>
      <cdr:y>0.33733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6009" y="1609728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0.89256</cdr:x>
      <cdr:y>0.27611</cdr:y>
    </cdr:from>
    <cdr:to>
      <cdr:x>0.8934</cdr:x>
      <cdr:y>0.77844</cdr:y>
    </cdr:to>
    <cdr:cxnSp macro="">
      <cdr:nvCxnSpPr>
        <cdr:cNvPr id="8" name="Connecteur droit 3"/>
        <cdr:cNvCxnSpPr/>
      </cdr:nvCxnSpPr>
      <cdr:spPr>
        <a:xfrm xmlns:a="http://schemas.openxmlformats.org/drawingml/2006/main">
          <a:off x="6699312" y="1317623"/>
          <a:ext cx="6288" cy="239712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0.87987</cdr:x>
      <cdr:y>0.26015</cdr:y>
    </cdr:from>
    <cdr:to>
      <cdr:x>0.97208</cdr:x>
      <cdr:y>0.31887</cdr:y>
    </cdr:to>
    <cdr:sp macro="" textlink="">
      <cdr:nvSpPr>
        <cdr:cNvPr id="11" name="ZoneTexte 15"/>
        <cdr:cNvSpPr txBox="1"/>
      </cdr:nvSpPr>
      <cdr:spPr>
        <a:xfrm xmlns:a="http://schemas.openxmlformats.org/drawingml/2006/main">
          <a:off x="6604016" y="1241433"/>
          <a:ext cx="692134" cy="2802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0.89246</cdr:x>
      <cdr:y>0.33845</cdr:y>
    </cdr:from>
    <cdr:to>
      <cdr:x>0.95564</cdr:x>
      <cdr:y>0.33845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698559" y="1615102"/>
          <a:ext cx="474180" cy="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0.88472</cdr:x>
      <cdr:y>0.27559</cdr:y>
    </cdr:from>
    <cdr:to>
      <cdr:x>0.97313</cdr:x>
      <cdr:y>0.32978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640454" y="1315128"/>
          <a:ext cx="663579" cy="2585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0.89123</cdr:x>
      <cdr:y>0.23819</cdr:y>
    </cdr:from>
    <cdr:to>
      <cdr:x>0.89164</cdr:x>
      <cdr:y>0.7689</cdr:y>
    </cdr:to>
    <cdr:cxnSp macro="">
      <cdr:nvCxnSpPr>
        <cdr:cNvPr id="7" name="Connecteur droit 6"/>
        <cdr:cNvCxnSpPr/>
      </cdr:nvCxnSpPr>
      <cdr:spPr>
        <a:xfrm xmlns:a="http://schemas.openxmlformats.org/drawingml/2006/main">
          <a:off x="6689291" y="1136649"/>
          <a:ext cx="3057" cy="253254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annuelle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0.89124</cdr:x>
      <cdr:y>0.27472</cdr:y>
    </cdr:from>
    <cdr:to>
      <cdr:x>0.89164</cdr:x>
      <cdr:y>0.76369</cdr:y>
    </cdr:to>
    <cdr:cxnSp macro="">
      <cdr:nvCxnSpPr>
        <cdr:cNvPr id="4" name="Connecteur droit 3"/>
        <cdr:cNvCxnSpPr/>
      </cdr:nvCxnSpPr>
      <cdr:spPr>
        <a:xfrm xmlns:a="http://schemas.openxmlformats.org/drawingml/2006/main">
          <a:off x="6689365" y="1310988"/>
          <a:ext cx="2983" cy="233336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0.89285</cdr:x>
      <cdr:y>0.34479</cdr:y>
    </cdr:from>
    <cdr:to>
      <cdr:x>0.95631</cdr:x>
      <cdr:y>0.34479</cdr:y>
    </cdr:to>
    <cdr:cxnSp macro="">
      <cdr:nvCxnSpPr>
        <cdr:cNvPr id="6" name="Connecteur droit avec flèche 5"/>
        <cdr:cNvCxnSpPr/>
      </cdr:nvCxnSpPr>
      <cdr:spPr>
        <a:xfrm xmlns:a="http://schemas.openxmlformats.org/drawingml/2006/main">
          <a:off x="6701453" y="164535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0.88241</cdr:x>
      <cdr:y>0.26414</cdr:y>
    </cdr:from>
    <cdr:to>
      <cdr:x>0.97209</cdr:x>
      <cdr:y>0.32286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23069" y="1260464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 smtClean="0">
              <a:solidFill>
                <a:schemeClr val="accent1">
                  <a:lumMod val="75000"/>
                </a:schemeClr>
              </a:solidFill>
            </a:rPr>
            <a:t>*acquis</a:t>
          </a:r>
          <a:endParaRPr lang="fr-FR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trimestrielle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CVS, 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0.08165</cdr:x>
      <cdr:y>0</cdr:y>
    </cdr:from>
    <cdr:to>
      <cdr:x>0.91337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61974" y="0"/>
          <a:ext cx="5724525" cy="777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2019 et le T2 2019) </a:t>
          </a:r>
          <a:endParaRPr lang="fr-FR" sz="1400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Acoss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-Urssaf, </a:t>
          </a:r>
          <a:r>
            <a:rPr lang="fr-FR" sz="900" b="0" i="1" baseline="0" dirty="0" err="1">
              <a:effectLst/>
              <a:latin typeface="+mn-lt"/>
              <a:ea typeface="+mn-ea"/>
              <a:cs typeface="+mn-cs"/>
            </a:rPr>
            <a:t>Dares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/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0.96655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0800" y="50800"/>
          <a:ext cx="6430465" cy="63689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Evolution trimestrielle de l'emploi salarié dans les Bouches-du-Rhône,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avec intérim réaffecté au secteur d'activité employeur</a:t>
          </a:r>
        </a:p>
        <a:p xmlns:a="http://schemas.openxmlformats.org/drawingml/2006/main">
          <a:pPr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		(en indice base 100 au 4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2010)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0.95836</cdr:x>
      <cdr:y>0.42075</cdr:y>
    </cdr:from>
    <cdr:to>
      <cdr:x>0.9733</cdr:x>
      <cdr:y>0.51657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418918" y="2549712"/>
          <a:ext cx="146797" cy="580465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</cdr:x>
      <cdr:y>0.81036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912658"/>
          <a:ext cx="9828119" cy="11295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900" b="0" dirty="0">
              <a:effectLst/>
              <a:latin typeface="+mn-lt"/>
              <a:ea typeface="+mn-ea"/>
              <a:cs typeface="+mn-cs"/>
            </a:rPr>
            <a:t>* A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partir de janvier 2018, les CUI-CAE sont transformés en Parcours emploi compétences (PEC). Il n'y a ainsi plus d'embauches en CUI-CAE.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dirty="0">
              <a:effectLst/>
              <a:latin typeface="+mn-lt"/>
              <a:ea typeface="+mn-ea"/>
              <a:cs typeface="+mn-cs"/>
            </a:rPr>
            <a:t>** Depuis janvier 2018, l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e recours aux CUI-CIE n'est plus autorisé, sauf pour les </a:t>
          </a:r>
          <a:r>
            <a:rPr lang="fr-FR" sz="900" b="0" i="0" baseline="0" dirty="0" err="1">
              <a:effectLst/>
              <a:latin typeface="+mn-lt"/>
              <a:ea typeface="+mn-ea"/>
              <a:cs typeface="+mn-cs"/>
            </a:rPr>
            <a:t>Drom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et les  Conseils départementaux qui les financent entièrement.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dirty="0">
              <a:effectLst/>
              <a:latin typeface="+mn-lt"/>
              <a:ea typeface="+mn-ea"/>
              <a:cs typeface="+mn-cs"/>
            </a:rPr>
            <a:t>*** Marchands et non marchands . Les Emplois  d'avenir ont débuté en novembre 2012. A compter de janvier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2018, l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e dispositif est mis en 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extinction. E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xcepté quelques cas particuliers de reconduction de contrat pour terminer une formation, il n’y a plus de nouveaux bénéficiaires.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**** M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archands et non marchands . Depuis juillet 2014, les  Ateliers et chantiers d’insertion  (ACI)</a:t>
          </a:r>
          <a:r>
            <a:rPr lang="fr-FR" sz="9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doivent recruter leurs salariés en CDDI.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dirty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dirty="0">
              <a:effectLst/>
              <a:latin typeface="+mn-lt"/>
              <a:ea typeface="+mn-ea"/>
              <a:cs typeface="+mn-cs"/>
            </a:rPr>
            <a:t>données arrondies en fin de trimestre, provisoires</a:t>
          </a:r>
          <a:endParaRPr lang="fr-FR" sz="900" dirty="0">
            <a:effectLst/>
          </a:endParaRPr>
        </a:p>
        <a:p xmlns:a="http://schemas.openxmlformats.org/drawingml/2006/main">
          <a:r>
            <a:rPr lang="fr-FR" sz="900" b="1" i="1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i="1" dirty="0">
              <a:effectLst/>
              <a:latin typeface="+mn-lt"/>
              <a:ea typeface="+mn-ea"/>
              <a:cs typeface="+mn-cs"/>
            </a:rPr>
            <a:t>: ASP - </a:t>
          </a:r>
          <a:r>
            <a:rPr lang="fr-FR" sz="900" b="1" i="1" dirty="0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900" i="1" dirty="0" err="1">
              <a:effectLst/>
              <a:latin typeface="+mn-lt"/>
              <a:ea typeface="+mn-ea"/>
              <a:cs typeface="+mn-cs"/>
            </a:rPr>
            <a:t>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  <cdr:relSizeAnchor xmlns:cdr="http://schemas.openxmlformats.org/drawingml/2006/chartDrawing">
    <cdr:from>
      <cdr:x>0.93055</cdr:x>
      <cdr:y>0.36446</cdr:y>
    </cdr:from>
    <cdr:to>
      <cdr:x>1</cdr:x>
      <cdr:y>0.40723</cdr:y>
    </cdr:to>
    <cdr:sp macro="" textlink="">
      <cdr:nvSpPr>
        <cdr:cNvPr id="4" name="ZoneTexte 19"/>
        <cdr:cNvSpPr txBox="1"/>
      </cdr:nvSpPr>
      <cdr:spPr bwMode="auto">
        <a:xfrm xmlns:a="http://schemas.openxmlformats.org/drawingml/2006/main">
          <a:off x="7912752" y="1866900"/>
          <a:ext cx="590550" cy="21907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/>
            <a:t>6 200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0.01267</cdr:y>
    </cdr:from>
    <cdr:to>
      <cdr:x>0.98548</cdr:x>
      <cdr:y>0.07821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755" y="43205"/>
          <a:ext cx="3675377" cy="223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Contrats d'apprentissage enregistrés dans les Bouches-du-Rhône</a:t>
          </a:r>
          <a:endParaRPr lang="fr-FR" sz="1500" b="1" i="0" baseline="0">
            <a:solidFill>
              <a:sysClr val="windowText" lastClr="000000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algn="ctr" rtl="0"/>
          <a:r>
            <a:rPr lang="fr-FR" sz="1000" b="0" i="1" baseline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rPr>
            <a:t>(données brutes, en nombre)</a:t>
          </a:r>
          <a:endParaRPr lang="fr-FR" sz="1000" b="0" i="1">
            <a:solidFill>
              <a:sysClr val="windowText" lastClr="000000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</cdr:x>
      <cdr:y>0.87799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95675"/>
          <a:ext cx="7038975" cy="4857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900" b="1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Note </a:t>
          </a:r>
          <a:r>
            <a:rPr lang="fr-FR" sz="900" b="0" i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: données cumulées, provisoires</a:t>
          </a:r>
        </a:p>
        <a:p xmlns:a="http://schemas.openxmlformats.org/drawingml/2006/main">
          <a:pPr algn="l" rtl="0">
            <a:defRPr sz="1000"/>
          </a:pPr>
          <a:r>
            <a:rPr lang="fr-FR" sz="900" b="1" i="0">
              <a:latin typeface="+mn-lt"/>
              <a:ea typeface="+mn-ea"/>
              <a:cs typeface="+mn-cs"/>
            </a:rPr>
            <a:t>Champ : </a:t>
          </a:r>
          <a:r>
            <a:rPr lang="fr-FR" sz="900" b="0" i="0">
              <a:latin typeface="+mn-lt"/>
              <a:ea typeface="+mn-ea"/>
              <a:cs typeface="+mn-cs"/>
            </a:rPr>
            <a:t>hors apprentis du secteur public</a:t>
          </a:r>
        </a:p>
        <a:p xmlns:a="http://schemas.openxmlformats.org/drawingml/2006/main">
          <a:pPr algn="l" rtl="0">
            <a:defRPr sz="1000"/>
          </a:pPr>
          <a:r>
            <a:rPr lang="fr-FR" sz="900" b="1" i="1">
              <a:latin typeface="+mn-lt"/>
              <a:ea typeface="+mn-ea"/>
              <a:cs typeface="+mn-cs"/>
            </a:rPr>
            <a:t>Sources : </a:t>
          </a:r>
          <a:r>
            <a:rPr lang="fr-FR" sz="900" b="0" i="1">
              <a:latin typeface="+mn-lt"/>
              <a:ea typeface="+mn-ea"/>
              <a:cs typeface="+mn-cs"/>
            </a:rPr>
            <a:t> Chambres consulaires, </a:t>
          </a:r>
          <a:r>
            <a:rPr lang="fr-FR" sz="900" b="0" i="1">
              <a:effectLst/>
              <a:latin typeface="+mn-lt"/>
              <a:ea typeface="+mn-ea"/>
              <a:cs typeface="+mn-cs"/>
            </a:rPr>
            <a:t>Direccte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Paca</a:t>
          </a:r>
          <a:r>
            <a:rPr lang="fr-FR" sz="900" b="0" i="1">
              <a:latin typeface="+mn-lt"/>
              <a:ea typeface="+mn-ea"/>
              <a:cs typeface="+mn-cs"/>
            </a:rPr>
            <a:t> - </a:t>
          </a:r>
          <a:r>
            <a:rPr lang="fr-FR" sz="900" b="1" i="1">
              <a:latin typeface="+mn-lt"/>
              <a:ea typeface="+mn-ea"/>
              <a:cs typeface="+mn-cs"/>
            </a:rPr>
            <a:t>Traitements : </a:t>
          </a:r>
          <a:r>
            <a:rPr lang="fr-FR" sz="900" b="0" i="1">
              <a:latin typeface="+mn-lt"/>
              <a:ea typeface="+mn-ea"/>
              <a:cs typeface="+mn-cs"/>
            </a:rPr>
            <a:t>Dares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0.12792</cdr:x>
      <cdr:y>0</cdr:y>
    </cdr:from>
    <cdr:to>
      <cdr:x>0.93122</cdr:x>
      <cdr:y>0.12072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85826" y="0"/>
          <a:ext cx="5562600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</a:t>
          </a:r>
        </a:p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au T2 2019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Edition avril 2019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 smtClean="0"/>
              <a:t>Edition octobre 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Les éclairages conjoncturels départementaux - Bouches-du-Rhône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aca.direccte.gouv.fr/Les-indicateurs-cles-de-la-Direccte-Paca" TargetMode="External"/><Relationship Id="rId4" Type="http://schemas.openxmlformats.org/officeDocument/2006/relationships/hyperlink" Target="http://paca.direccte.gouv.fr/Les-publications-periodiques-91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848"/>
            <a:ext cx="914197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4928" y="435278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  <a:endParaRPr lang="fr-FR" sz="2800" b="1" i="1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578449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 smtClean="0"/>
              <a:t>Services études, statistiques, évaluation</a:t>
            </a:r>
            <a:endParaRPr lang="fr-FR" sz="1400" b="1" i="1" dirty="0"/>
          </a:p>
        </p:txBody>
      </p:sp>
      <p:pic>
        <p:nvPicPr>
          <p:cNvPr id="1031" name="Picture 7" descr="Résultat de recherche d'images pour &quot;conjoncture&quot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383420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548116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 smtClean="0"/>
              <a:t>Crédit photo : </a:t>
            </a:r>
            <a:r>
              <a:rPr lang="fr-FR" sz="1000" i="1" dirty="0"/>
              <a:t>©</a:t>
            </a:r>
            <a:r>
              <a:rPr lang="fr-FR" sz="1000" i="1" dirty="0" err="1" smtClean="0"/>
              <a:t>Shutterstock</a:t>
            </a:r>
            <a:endParaRPr lang="fr-FR" sz="1000" i="1" dirty="0" smtClean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3834204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2" y="3745016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8" y="1304451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5000" b="1" baseline="30000" dirty="0" smtClean="0">
                <a:ln/>
                <a:solidFill>
                  <a:schemeClr val="accent1">
                    <a:lumMod val="75000"/>
                  </a:schemeClr>
                </a:solidFill>
              </a:rPr>
              <a:t>ème</a:t>
            </a:r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trimestre 2019</a:t>
            </a:r>
          </a:p>
          <a:p>
            <a:pPr algn="ctr"/>
            <a:r>
              <a:rPr lang="fr-FR" sz="5000" b="1" dirty="0" smtClean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7419" y="-123180"/>
            <a:ext cx="8876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Un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taux de chômage qui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reste néanmoins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supérieur à la plupart des départements comparables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763501"/>
              </p:ext>
            </p:extLst>
          </p:nvPr>
        </p:nvGraphicFramePr>
        <p:xfrm>
          <a:off x="444500" y="838200"/>
          <a:ext cx="8294898" cy="514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02197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0279" y="230664"/>
            <a:ext cx="8876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 smtClean="0">
                <a:solidFill>
                  <a:schemeClr val="accent1">
                    <a:lumMod val="75000"/>
                  </a:schemeClr>
                </a:solidFill>
              </a:rPr>
              <a:t>Poursuite de la baisse annuelle de la demande d’emploi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7388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0636" y="12699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des femmes recule en rythme annuel pour la 1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ère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fois depuis fin 2008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60862" y="9070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Repli chez les jeunes et les 25-49 ans, décélération chez les 50 ans ou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36982"/>
            <a:ext cx="8827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solidFill>
                  <a:schemeClr val="accent1">
                    <a:lumMod val="75000"/>
                  </a:schemeClr>
                </a:solidFill>
              </a:rPr>
              <a:t>La demande d’emploi poursuit sa baisse chez les inscrits depuis moins d’1 an et son ralentissement chez les 1 an ou plus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/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Direccte</a:t>
            </a:r>
            <a:r>
              <a:rPr lang="fr-FR" sz="2000" dirty="0"/>
              <a:t> Paca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http://paca.direccte.gouv.fr/Les-publications-periodiques-9124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dirty="0" smtClean="0"/>
          </a:p>
          <a:p>
            <a:pPr algn="ctr">
              <a:defRPr/>
            </a:pPr>
            <a:endParaRPr lang="fr-FR" sz="2000" dirty="0" smtClean="0"/>
          </a:p>
          <a:p>
            <a:pPr algn="ctr">
              <a:defRPr/>
            </a:pPr>
            <a:r>
              <a:rPr lang="fr-FR" sz="2000" dirty="0" smtClean="0"/>
              <a:t>Retrouvez </a:t>
            </a:r>
            <a:r>
              <a:rPr lang="fr-FR" sz="2000" dirty="0"/>
              <a:t>tous nos indicateurs </a:t>
            </a:r>
            <a:r>
              <a:rPr lang="fr-FR" sz="2000" dirty="0" smtClean="0"/>
              <a:t>dans le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Tableau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de bord des indicateurs clés </a:t>
            </a:r>
            <a:endParaRPr lang="fr-F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 smtClean="0"/>
              <a:t>en </a:t>
            </a:r>
            <a:r>
              <a:rPr lang="fr-FR" sz="2000" dirty="0"/>
              <a:t>téléchargement sur le site de la </a:t>
            </a:r>
            <a:r>
              <a:rPr lang="fr-FR" sz="2000" dirty="0" err="1"/>
              <a:t>Direccte</a:t>
            </a:r>
            <a:r>
              <a:rPr lang="fr-FR" sz="2000" dirty="0"/>
              <a:t> </a:t>
            </a:r>
            <a:r>
              <a:rPr lang="fr-FR" sz="2000" dirty="0" smtClean="0"/>
              <a:t>Provence-Alpes-Côte d’Azur : 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 smtClean="0">
                <a:hlinkClick r:id="rId5"/>
              </a:rPr>
              <a:t>http</a:t>
            </a:r>
            <a:r>
              <a:rPr lang="fr-FR" sz="2000" dirty="0">
                <a:hlinkClick r:id="rId5"/>
              </a:rPr>
              <a:t>://paca.direccte.gouv.fr/Les-indicateurs-cles-de-la-Direccte-Paca</a:t>
            </a:r>
            <a:endParaRPr lang="fr-FR" sz="2000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2272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Rebond de l’emploi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salarié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dans les Bouches-du-Rhône au 2</a:t>
            </a:r>
            <a:r>
              <a:rPr lang="fr-FR" sz="2800" b="1" baseline="30000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 trimestre 2019, après un an de croissance modérée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847671" y="2795898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+0,4 %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847671" y="3111057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+0,2 %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47671" y="198969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+0,4 %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1258" y="16984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2019 :</a:t>
            </a:r>
            <a:endParaRPr lang="fr-FR" b="1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715963"/>
              </p:ext>
            </p:extLst>
          </p:nvPr>
        </p:nvGraphicFramePr>
        <p:xfrm>
          <a:off x="532384" y="991089"/>
          <a:ext cx="8077200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Une croissance exclusivement portée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706070" y="2967335"/>
            <a:ext cx="1463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F0"/>
                </a:solidFill>
              </a:rPr>
              <a:t>+ 3 370 emplois hors intérim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+180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</a:p>
          <a:p>
            <a:pPr algn="ctr"/>
            <a:endParaRPr lang="fr-FR" b="1" dirty="0" smtClean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808365" y="2536601"/>
            <a:ext cx="1333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Au T2 2019:</a:t>
            </a:r>
            <a:endParaRPr lang="fr-FR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1917"/>
              </p:ext>
            </p:extLst>
          </p:nvPr>
        </p:nvGraphicFramePr>
        <p:xfrm>
          <a:off x="590550" y="1120580"/>
          <a:ext cx="7847128" cy="493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3645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389975"/>
              </p:ext>
            </p:extLst>
          </p:nvPr>
        </p:nvGraphicFramePr>
        <p:xfrm>
          <a:off x="676275" y="1114425"/>
          <a:ext cx="7867650" cy="488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13645" y="38519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Forte hausse des besoins de main d’œuvre dans le tertiaire marchand et la construction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8805" y="6863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Les effectifs se stabilisent dans l’industrie et le tertiaire non marchand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15" y="1571626"/>
            <a:ext cx="8498224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96224" y="329829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construction, encore très dynamique ce trimestre 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i="1" smtClean="0"/>
              <a:t>6</a:t>
            </a:fld>
            <a:endParaRPr lang="fr-FR" i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octobre 2019</a:t>
            </a:r>
            <a:endParaRPr lang="fr-FR" i="1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674817"/>
              </p:ext>
            </p:extLst>
          </p:nvPr>
        </p:nvGraphicFramePr>
        <p:xfrm>
          <a:off x="838200" y="991090"/>
          <a:ext cx="7400211" cy="508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3"/>
            <a:ext cx="9141969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 smtClean="0">
              <a:sym typeface="Wingdings" panose="05000000000000000000" pitchFamily="2" charset="2"/>
            </a:endParaRPr>
          </a:p>
          <a:p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 smtClean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159263"/>
            <a:ext cx="8862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contrats aidés ne recule presque plus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70414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 smtClean="0"/>
              <a:t>Edition octobre 2019</a:t>
            </a:r>
            <a:endParaRPr lang="fr-FR" i="1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043305"/>
              </p:ext>
            </p:extLst>
          </p:nvPr>
        </p:nvGraphicFramePr>
        <p:xfrm>
          <a:off x="319333" y="800100"/>
          <a:ext cx="8503302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7" y="6568767"/>
            <a:ext cx="5840083" cy="365125"/>
          </a:xfrm>
        </p:spPr>
        <p:txBody>
          <a:bodyPr/>
          <a:lstStyle/>
          <a:p>
            <a:r>
              <a:rPr lang="fr-FR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9998" y="4650"/>
            <a:ext cx="8721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76092"/>
                </a:solidFill>
              </a:rPr>
              <a:t>Une hausse de l’apprentissage moins marquée que dans les autres départements de la région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4" y="95875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974228"/>
              </p:ext>
            </p:extLst>
          </p:nvPr>
        </p:nvGraphicFramePr>
        <p:xfrm>
          <a:off x="308758" y="1116280"/>
          <a:ext cx="8623210" cy="492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94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386593"/>
              </p:ext>
            </p:extLst>
          </p:nvPr>
        </p:nvGraphicFramePr>
        <p:xfrm>
          <a:off x="157079" y="1092200"/>
          <a:ext cx="8827805" cy="4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69" cy="6858000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00225" y="6492875"/>
            <a:ext cx="5676900" cy="365125"/>
          </a:xfrm>
        </p:spPr>
        <p:txBody>
          <a:bodyPr/>
          <a:lstStyle/>
          <a:p>
            <a:r>
              <a:rPr lang="fr-FR" dirty="0" smtClean="0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Edition octobre 2019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27218" y="426490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La baisse du taux de chômage se poursuit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711052"/>
              </p:ext>
            </p:extLst>
          </p:nvPr>
        </p:nvGraphicFramePr>
        <p:xfrm>
          <a:off x="317500" y="1092200"/>
          <a:ext cx="8667384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8148578" y="406271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8,2 %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188473" y="2986985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75000"/>
                  </a:schemeClr>
                </a:solidFill>
              </a:rPr>
              <a:t>10,1 %</a:t>
            </a: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88473" y="3335275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</a:rPr>
              <a:t>9,8 %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1620</Words>
  <Application>Microsoft Office PowerPoint</Application>
  <PresentationFormat>Affichage à l'écran (4:3)</PresentationFormat>
  <Paragraphs>285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 Virginie (DR-PACA)</cp:lastModifiedBy>
  <cp:revision>526</cp:revision>
  <cp:lastPrinted>2019-04-05T08:16:29Z</cp:lastPrinted>
  <dcterms:created xsi:type="dcterms:W3CDTF">2018-05-30T13:27:07Z</dcterms:created>
  <dcterms:modified xsi:type="dcterms:W3CDTF">2019-10-03T12:20:48Z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