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drawings/drawing13.xml" ContentType="application/vnd.openxmlformats-officedocument.drawingml.chartshape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300" r:id="rId6"/>
    <p:sldId id="299" r:id="rId7"/>
    <p:sldId id="264" r:id="rId8"/>
    <p:sldId id="290" r:id="rId9"/>
    <p:sldId id="292" r:id="rId10"/>
    <p:sldId id="293" r:id="rId11"/>
    <p:sldId id="303" r:id="rId12"/>
    <p:sldId id="315" r:id="rId13"/>
    <p:sldId id="313" r:id="rId14"/>
    <p:sldId id="306" r:id="rId15"/>
    <p:sldId id="302" r:id="rId16"/>
    <p:sldId id="296" r:id="rId17"/>
    <p:sldId id="305" r:id="rId18"/>
    <p:sldId id="271" r:id="rId19"/>
    <p:sldId id="272" r:id="rId20"/>
    <p:sldId id="312" r:id="rId21"/>
    <p:sldId id="314" r:id="rId22"/>
    <p:sldId id="311" r:id="rId23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6" autoAdjust="0"/>
    <p:restoredTop sz="94306" autoAdjust="0"/>
  </p:normalViewPr>
  <p:slideViewPr>
    <p:cSldViewPr snapToGrid="0" snapToObjects="1">
      <p:cViewPr varScale="1">
        <p:scale>
          <a:sx n="74" d="100"/>
          <a:sy n="74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RO-SVC01-20131\USERS\Cab-SESE\10%20-%20Notes%20de%20conjoncture\01%20-%20Notes\2021\2021-T3\01%20-%20Fichiers%20de%20travail\DEFM-Ch&#244;mage\2021_T3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RO-SVC01-20131\USERS\Cab-SESE\10%20-%20Notes%20de%20conjoncture\01%20-%20Notes\2021\2021-T3\01%20-%20Fichiers%20de%20travail\DEFM-Ch&#244;mage\2021_T3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RO-SVC01-20131\USERS\Cab-SESE\10%20-%20Notes%20de%20conjoncture\01%20-%20Notes\2021\2021-T3\01%20-%20Fichiers%20de%20travail\DEFM-Ch&#244;mage\2021_T3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RO-SVC01-20131\USERS\Cab-SESE\10%20-%20Notes%20de%20conjoncture\01%20-%20Notes\2021\2021-T3\01%20-%20Fichiers%20de%20travail\DEFM-Ch&#244;mage\2021_T3_Demandeurs%20d'emploi_ABC_note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RO-SVC01-20131\USERS\Cab-SESE\10%20-%20Notes%20de%20conjoncture\01%20-%20Notes\2021\2021-T3\01%20-%20Fichiers%20de%20travail\Indicateurs%20sociaux\2021-T3%20-%20Indicateurs%20sociaux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RO-SVC01-20131\USERS\Cab-SESE\10%20-%20Notes%20de%20conjoncture\01%20-%20Notes\2021\2021-T3\01%20-%20Fichiers%20de%20travail\Politiques%20emploi\2021_T3_Politiques%20de%20l'emploi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RO-SVC01-20131\USERS\Cab-SESE\10%20-%20Notes%20de%20conjoncture\01%20-%20Notes\2021\2021-T3\01%20-%20Fichiers%20de%20travail\Politiques%20emploi\2021_T3_Politiques%20de%20l'emploi_note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-SVC01-20131\USERS\Cab-SESE\10%20-%20Notes%20de%20conjoncture\01%20-%20Notes\2021\2021-T3\01%20-%20Fichiers%20de%20travail\Activit&#233;%20partielle\Figures%20AP%20pour%20diapos%20d&#233;partementaux%20note%20de%20conj%203T2021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RO-SVC01-20131\USERS\Cab-SESE\10%20-%20Tableau%20de%20bord%20conjoncturel\01%20-%20Indicateurs\Taux%20de%20ch&#244;mage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RO-SVC01-20131\USERS\Cab-SESE\10%20-%20Notes%20de%20conjoncture\01%20-%20Notes\2021\2021-T3\01%20-%20Fichiers%20de%20travail\DEFM-Ch&#244;mage\Tx%20ch&#244;mage%20-%20d&#233;p%20comparables\T201_&#233;clairages_d&#233;p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Bouches-du-Rhône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 trimestre 2011)</a:t>
            </a:r>
          </a:p>
        </c:rich>
      </c:tx>
      <c:layout>
        <c:manualLayout>
          <c:xMode val="edge"/>
          <c:yMode val="edge"/>
          <c:x val="0.14133404235071226"/>
          <c:y val="2.08467419833390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86252908862588E-2"/>
          <c:y val="0.20139006920810093"/>
          <c:w val="0.83764367816092988"/>
          <c:h val="0.54432337086895966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2'!$E$10:$E$52</c:f>
              <c:numCache>
                <c:formatCode>#,##0.0</c:formatCode>
                <c:ptCount val="43"/>
                <c:pt idx="0">
                  <c:v>100</c:v>
                </c:pt>
                <c:pt idx="1">
                  <c:v>100.05218592890954</c:v>
                </c:pt>
                <c:pt idx="2">
                  <c:v>99.883528696041566</c:v>
                </c:pt>
                <c:pt idx="3">
                  <c:v>100.20749984734343</c:v>
                </c:pt>
                <c:pt idx="4">
                  <c:v>100.31277633664956</c:v>
                </c:pt>
                <c:pt idx="5">
                  <c:v>100.19104686217261</c:v>
                </c:pt>
                <c:pt idx="6">
                  <c:v>99.987052461841515</c:v>
                </c:pt>
                <c:pt idx="7">
                  <c:v>100.10363684473585</c:v>
                </c:pt>
                <c:pt idx="8">
                  <c:v>100.0960040165638</c:v>
                </c:pt>
                <c:pt idx="9">
                  <c:v>100.1744807980659</c:v>
                </c:pt>
                <c:pt idx="10">
                  <c:v>100.36897656778289</c:v>
                </c:pt>
                <c:pt idx="11">
                  <c:v>100.647716144732</c:v>
                </c:pt>
                <c:pt idx="12">
                  <c:v>100.79958115562148</c:v>
                </c:pt>
                <c:pt idx="13">
                  <c:v>100.69543545567419</c:v>
                </c:pt>
                <c:pt idx="14">
                  <c:v>100.76938907974102</c:v>
                </c:pt>
                <c:pt idx="15">
                  <c:v>100.9469230090757</c:v>
                </c:pt>
                <c:pt idx="16">
                  <c:v>100.91102044693318</c:v>
                </c:pt>
                <c:pt idx="17">
                  <c:v>101.27937508056874</c:v>
                </c:pt>
                <c:pt idx="18">
                  <c:v>101.13949643688274</c:v>
                </c:pt>
                <c:pt idx="19">
                  <c:v>101.63608258380845</c:v>
                </c:pt>
                <c:pt idx="20">
                  <c:v>102.00308027021343</c:v>
                </c:pt>
                <c:pt idx="21">
                  <c:v>102.44363580440962</c:v>
                </c:pt>
                <c:pt idx="22">
                  <c:v>102.57384619907772</c:v>
                </c:pt>
                <c:pt idx="23">
                  <c:v>102.73673640621573</c:v>
                </c:pt>
                <c:pt idx="24">
                  <c:v>103.11713394652271</c:v>
                </c:pt>
                <c:pt idx="25">
                  <c:v>103.38569641924242</c:v>
                </c:pt>
                <c:pt idx="26">
                  <c:v>103.81076013922279</c:v>
                </c:pt>
                <c:pt idx="27">
                  <c:v>104.12743769916028</c:v>
                </c:pt>
                <c:pt idx="28">
                  <c:v>104.70798495597838</c:v>
                </c:pt>
                <c:pt idx="29">
                  <c:v>104.6772840248864</c:v>
                </c:pt>
                <c:pt idx="30">
                  <c:v>104.83734725862736</c:v>
                </c:pt>
                <c:pt idx="31">
                  <c:v>104.94369799782437</c:v>
                </c:pt>
                <c:pt idx="32">
                  <c:v>105.37792111161117</c:v>
                </c:pt>
                <c:pt idx="33">
                  <c:v>105.62533782332095</c:v>
                </c:pt>
                <c:pt idx="34">
                  <c:v>106.03490972908548</c:v>
                </c:pt>
                <c:pt idx="35">
                  <c:v>106.2634987979709</c:v>
                </c:pt>
                <c:pt idx="36">
                  <c:v>104.29253294554796</c:v>
                </c:pt>
                <c:pt idx="37">
                  <c:v>102.57661663300684</c:v>
                </c:pt>
                <c:pt idx="38">
                  <c:v>104.88048687266634</c:v>
                </c:pt>
                <c:pt idx="39">
                  <c:v>105.26280675488331</c:v>
                </c:pt>
                <c:pt idx="40">
                  <c:v>105.8386612358623</c:v>
                </c:pt>
                <c:pt idx="41">
                  <c:v>107.70090169143471</c:v>
                </c:pt>
                <c:pt idx="42">
                  <c:v>108.06292390466088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2'!$C$10:$C$52</c:f>
              <c:numCache>
                <c:formatCode>#,##0.0</c:formatCode>
                <c:ptCount val="43"/>
                <c:pt idx="0">
                  <c:v>100</c:v>
                </c:pt>
                <c:pt idx="1">
                  <c:v>100.10336620792518</c:v>
                </c:pt>
                <c:pt idx="2">
                  <c:v>100.03084666671795</c:v>
                </c:pt>
                <c:pt idx="3">
                  <c:v>100.08991278872176</c:v>
                </c:pt>
                <c:pt idx="4">
                  <c:v>100.11162466799203</c:v>
                </c:pt>
                <c:pt idx="5">
                  <c:v>100.06424202635051</c:v>
                </c:pt>
                <c:pt idx="6">
                  <c:v>99.927084003761223</c:v>
                </c:pt>
                <c:pt idx="7">
                  <c:v>99.816307337792949</c:v>
                </c:pt>
                <c:pt idx="8">
                  <c:v>99.820143463518392</c:v>
                </c:pt>
                <c:pt idx="9">
                  <c:v>99.701511961858316</c:v>
                </c:pt>
                <c:pt idx="10">
                  <c:v>99.875517271998106</c:v>
                </c:pt>
                <c:pt idx="11">
                  <c:v>100.13900080723357</c:v>
                </c:pt>
                <c:pt idx="12">
                  <c:v>100.1663766113019</c:v>
                </c:pt>
                <c:pt idx="13">
                  <c:v>100.20475321392306</c:v>
                </c:pt>
                <c:pt idx="14">
                  <c:v>100.07670192018534</c:v>
                </c:pt>
                <c:pt idx="15">
                  <c:v>100.16753912293382</c:v>
                </c:pt>
                <c:pt idx="16">
                  <c:v>100.10281268446013</c:v>
                </c:pt>
                <c:pt idx="17">
                  <c:v>100.34385265000891</c:v>
                </c:pt>
                <c:pt idx="18">
                  <c:v>100.40886917309547</c:v>
                </c:pt>
                <c:pt idx="19">
                  <c:v>100.59019396810865</c:v>
                </c:pt>
                <c:pt idx="20">
                  <c:v>100.76452487237194</c:v>
                </c:pt>
                <c:pt idx="21">
                  <c:v>101.02565219582588</c:v>
                </c:pt>
                <c:pt idx="22">
                  <c:v>101.31610088964682</c:v>
                </c:pt>
                <c:pt idx="23">
                  <c:v>101.41904759392489</c:v>
                </c:pt>
                <c:pt idx="24">
                  <c:v>101.84002176422599</c:v>
                </c:pt>
                <c:pt idx="25">
                  <c:v>102.17503762365065</c:v>
                </c:pt>
                <c:pt idx="26">
                  <c:v>102.45143447506462</c:v>
                </c:pt>
                <c:pt idx="27">
                  <c:v>102.81584794416293</c:v>
                </c:pt>
                <c:pt idx="28">
                  <c:v>102.99211597520892</c:v>
                </c:pt>
                <c:pt idx="29">
                  <c:v>103.07222190366355</c:v>
                </c:pt>
                <c:pt idx="30">
                  <c:v>103.20610241269503</c:v>
                </c:pt>
                <c:pt idx="31">
                  <c:v>103.45902292012461</c:v>
                </c:pt>
                <c:pt idx="32">
                  <c:v>103.90853466088734</c:v>
                </c:pt>
                <c:pt idx="33">
                  <c:v>104.12650524955464</c:v>
                </c:pt>
                <c:pt idx="34">
                  <c:v>104.26000106264779</c:v>
                </c:pt>
                <c:pt idx="35">
                  <c:v>104.56118993551947</c:v>
                </c:pt>
                <c:pt idx="36">
                  <c:v>102.58193943776919</c:v>
                </c:pt>
                <c:pt idx="37">
                  <c:v>101.75123255983358</c:v>
                </c:pt>
                <c:pt idx="38">
                  <c:v>103.34111574064266</c:v>
                </c:pt>
                <c:pt idx="39">
                  <c:v>103.23466967296572</c:v>
                </c:pt>
                <c:pt idx="40">
                  <c:v>103.87232965159532</c:v>
                </c:pt>
                <c:pt idx="41">
                  <c:v>105.1368713363686</c:v>
                </c:pt>
                <c:pt idx="42">
                  <c:v>105.58194801915953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2'!$J$8:$J$9</c:f>
              <c:strCache>
                <c:ptCount val="1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2'!$J$10:$J$52</c:f>
              <c:numCache>
                <c:formatCode>#,##0.0</c:formatCode>
                <c:ptCount val="43"/>
                <c:pt idx="0">
                  <c:v>100</c:v>
                </c:pt>
                <c:pt idx="1">
                  <c:v>99.890033566256221</c:v>
                </c:pt>
                <c:pt idx="2">
                  <c:v>99.67991098567019</c:v>
                </c:pt>
                <c:pt idx="3">
                  <c:v>99.941987937801059</c:v>
                </c:pt>
                <c:pt idx="4">
                  <c:v>99.890478801915961</c:v>
                </c:pt>
                <c:pt idx="5">
                  <c:v>99.755565856556586</c:v>
                </c:pt>
                <c:pt idx="6">
                  <c:v>99.956225892741969</c:v>
                </c:pt>
                <c:pt idx="7">
                  <c:v>100.11831938803306</c:v>
                </c:pt>
                <c:pt idx="8">
                  <c:v>100.03791750239958</c:v>
                </c:pt>
                <c:pt idx="9">
                  <c:v>100.23077104425924</c:v>
                </c:pt>
                <c:pt idx="10">
                  <c:v>100.59082879185117</c:v>
                </c:pt>
                <c:pt idx="11">
                  <c:v>101.08402951619185</c:v>
                </c:pt>
                <c:pt idx="12">
                  <c:v>101.39389101185452</c:v>
                </c:pt>
                <c:pt idx="13">
                  <c:v>101.56464555349807</c:v>
                </c:pt>
                <c:pt idx="14">
                  <c:v>101.86059933054423</c:v>
                </c:pt>
                <c:pt idx="15">
                  <c:v>102.11592014024238</c:v>
                </c:pt>
                <c:pt idx="16">
                  <c:v>102.31352317152331</c:v>
                </c:pt>
                <c:pt idx="17">
                  <c:v>102.88075852818963</c:v>
                </c:pt>
                <c:pt idx="18">
                  <c:v>102.59255342320712</c:v>
                </c:pt>
                <c:pt idx="19">
                  <c:v>103.05378562025625</c:v>
                </c:pt>
                <c:pt idx="20">
                  <c:v>103.54210773866228</c:v>
                </c:pt>
                <c:pt idx="21">
                  <c:v>103.9520161866065</c:v>
                </c:pt>
                <c:pt idx="22">
                  <c:v>104.2162524096597</c:v>
                </c:pt>
                <c:pt idx="23">
                  <c:v>104.32013775597638</c:v>
                </c:pt>
                <c:pt idx="24">
                  <c:v>104.73290186049684</c:v>
                </c:pt>
                <c:pt idx="25">
                  <c:v>104.96734471839024</c:v>
                </c:pt>
                <c:pt idx="26">
                  <c:v>105.63127807082608</c:v>
                </c:pt>
                <c:pt idx="27">
                  <c:v>105.83038832173797</c:v>
                </c:pt>
                <c:pt idx="28">
                  <c:v>106.48642834256594</c:v>
                </c:pt>
                <c:pt idx="29">
                  <c:v>106.5959830621678</c:v>
                </c:pt>
                <c:pt idx="30">
                  <c:v>106.83927723318831</c:v>
                </c:pt>
                <c:pt idx="31">
                  <c:v>107.1220068350153</c:v>
                </c:pt>
                <c:pt idx="32">
                  <c:v>107.3570453152993</c:v>
                </c:pt>
                <c:pt idx="33">
                  <c:v>107.69262948649509</c:v>
                </c:pt>
                <c:pt idx="34">
                  <c:v>108.45017500586842</c:v>
                </c:pt>
                <c:pt idx="35">
                  <c:v>108.62488868916016</c:v>
                </c:pt>
                <c:pt idx="36">
                  <c:v>106.60486596483113</c:v>
                </c:pt>
                <c:pt idx="37">
                  <c:v>105.89551428543214</c:v>
                </c:pt>
                <c:pt idx="38">
                  <c:v>108.10006427995742</c:v>
                </c:pt>
                <c:pt idx="39">
                  <c:v>108.27354214915397</c:v>
                </c:pt>
                <c:pt idx="40">
                  <c:v>108.99935150412912</c:v>
                </c:pt>
                <c:pt idx="41">
                  <c:v>110.82501675089036</c:v>
                </c:pt>
                <c:pt idx="42">
                  <c:v>111.23409277537428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615616"/>
        <c:axId val="199617152"/>
      </c:lineChart>
      <c:catAx>
        <c:axId val="19961561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99617152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99617152"/>
        <c:scaling>
          <c:orientation val="minMax"/>
          <c:max val="112"/>
          <c:min val="9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99615616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2.5568232542360778E-2"/>
          <c:y val="0.1418748615502346"/>
          <c:w val="0.91903409090909094"/>
          <c:h val="5.376344086021524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trim'!$A$9:$B$56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dep13_trim!$BG$67:$BG$114</c:f>
              <c:numCache>
                <c:formatCode>#,##0.0</c:formatCode>
                <c:ptCount val="48"/>
                <c:pt idx="0">
                  <c:v>1.5099957464908442</c:v>
                </c:pt>
                <c:pt idx="1">
                  <c:v>2.1114137393207333</c:v>
                </c:pt>
                <c:pt idx="2">
                  <c:v>1.6733540032828786</c:v>
                </c:pt>
                <c:pt idx="3">
                  <c:v>1.0874927126776956</c:v>
                </c:pt>
                <c:pt idx="4">
                  <c:v>1.4883659028902319</c:v>
                </c:pt>
                <c:pt idx="5">
                  <c:v>1.4643528434672204</c:v>
                </c:pt>
                <c:pt idx="6">
                  <c:v>0.7539203860072563</c:v>
                </c:pt>
                <c:pt idx="7">
                  <c:v>1.3212468465386706</c:v>
                </c:pt>
                <c:pt idx="8">
                  <c:v>1.006498987170823</c:v>
                </c:pt>
                <c:pt idx="9">
                  <c:v>0.67475819423843397</c:v>
                </c:pt>
                <c:pt idx="10">
                  <c:v>2.2783864541832566</c:v>
                </c:pt>
                <c:pt idx="11">
                  <c:v>2.0024345709068747</c:v>
                </c:pt>
                <c:pt idx="12">
                  <c:v>2.2296477514569313</c:v>
                </c:pt>
                <c:pt idx="13">
                  <c:v>1.3346822833573357</c:v>
                </c:pt>
                <c:pt idx="14">
                  <c:v>0.32255587128484642</c:v>
                </c:pt>
                <c:pt idx="15">
                  <c:v>0.82676261195744338</c:v>
                </c:pt>
                <c:pt idx="16">
                  <c:v>0.82947384405132052</c:v>
                </c:pt>
                <c:pt idx="17">
                  <c:v>1.1144368517159053</c:v>
                </c:pt>
                <c:pt idx="18">
                  <c:v>1.3218401504291322</c:v>
                </c:pt>
                <c:pt idx="19">
                  <c:v>1.5967513735001715</c:v>
                </c:pt>
                <c:pt idx="20">
                  <c:v>1.5915503146929133</c:v>
                </c:pt>
                <c:pt idx="21">
                  <c:v>2.2965178380687901</c:v>
                </c:pt>
                <c:pt idx="22">
                  <c:v>-0.17576833385540835</c:v>
                </c:pt>
                <c:pt idx="23">
                  <c:v>0.78276180680252327</c:v>
                </c:pt>
                <c:pt idx="24">
                  <c:v>0.32693305656461558</c:v>
                </c:pt>
                <c:pt idx="25">
                  <c:v>-0.29138433421266319</c:v>
                </c:pt>
                <c:pt idx="26">
                  <c:v>1.4144907487463332</c:v>
                </c:pt>
                <c:pt idx="27">
                  <c:v>0.91904242258900037</c:v>
                </c:pt>
                <c:pt idx="28">
                  <c:v>1.2080355483467642</c:v>
                </c:pt>
                <c:pt idx="29">
                  <c:v>1.1518814062969618</c:v>
                </c:pt>
                <c:pt idx="30">
                  <c:v>1.5200026406126277</c:v>
                </c:pt>
                <c:pt idx="31">
                  <c:v>0.70716759059059608</c:v>
                </c:pt>
                <c:pt idx="32">
                  <c:v>0.48104862142441807</c:v>
                </c:pt>
                <c:pt idx="33">
                  <c:v>0.26668380297529826</c:v>
                </c:pt>
                <c:pt idx="34">
                  <c:v>0.25475870024995739</c:v>
                </c:pt>
                <c:pt idx="35">
                  <c:v>-0.72397756149015224</c:v>
                </c:pt>
                <c:pt idx="36">
                  <c:v>-0.18996104188802043</c:v>
                </c:pt>
                <c:pt idx="37">
                  <c:v>-0.65161290322580667</c:v>
                </c:pt>
                <c:pt idx="38">
                  <c:v>-1.1169556464705521</c:v>
                </c:pt>
                <c:pt idx="39">
                  <c:v>-1.6188349642083044</c:v>
                </c:pt>
                <c:pt idx="40">
                  <c:v>-0.42054671072394578</c:v>
                </c:pt>
                <c:pt idx="41">
                  <c:v>5.7834757834757777</c:v>
                </c:pt>
                <c:pt idx="42">
                  <c:v>-0.979071941192311</c:v>
                </c:pt>
                <c:pt idx="43">
                  <c:v>-1.6879189798889693</c:v>
                </c:pt>
                <c:pt idx="44">
                  <c:v>0.47845332638978277</c:v>
                </c:pt>
                <c:pt idx="45">
                  <c:v>0.22675002429466407</c:v>
                </c:pt>
                <c:pt idx="46">
                  <c:v>-1.2087521411719093</c:v>
                </c:pt>
                <c:pt idx="47">
                  <c:v>-3.2911309582229209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0028032"/>
        <c:axId val="250029568"/>
      </c:barChart>
      <c:catAx>
        <c:axId val="25002803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5002956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50029568"/>
        <c:scaling>
          <c:orientation val="minMax"/>
          <c:max val="6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50028032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trim'!$A$33:$B$56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dep13_trim!$BH$91:$BH$114</c:f>
              <c:numCache>
                <c:formatCode>#,##0.0</c:formatCode>
                <c:ptCount val="24"/>
                <c:pt idx="0">
                  <c:v>5.0251256281397261E-2</c:v>
                </c:pt>
                <c:pt idx="1">
                  <c:v>-0.31474970701489413</c:v>
                </c:pt>
                <c:pt idx="2">
                  <c:v>1.1353330422222863</c:v>
                </c:pt>
                <c:pt idx="3">
                  <c:v>0.85356537912253394</c:v>
                </c:pt>
                <c:pt idx="4">
                  <c:v>0.69814924586708571</c:v>
                </c:pt>
                <c:pt idx="5">
                  <c:v>0.54614428674208959</c:v>
                </c:pt>
                <c:pt idx="6">
                  <c:v>0.93348511953164071</c:v>
                </c:pt>
                <c:pt idx="7">
                  <c:v>0.14178912090745399</c:v>
                </c:pt>
                <c:pt idx="8">
                  <c:v>9.6537520916539776E-3</c:v>
                </c:pt>
                <c:pt idx="9">
                  <c:v>-0.16088033720519368</c:v>
                </c:pt>
                <c:pt idx="10">
                  <c:v>-1.9336749492415706E-2</c:v>
                </c:pt>
                <c:pt idx="11">
                  <c:v>-0.8445347000612391</c:v>
                </c:pt>
                <c:pt idx="12">
                  <c:v>-0.43561652742108992</c:v>
                </c:pt>
                <c:pt idx="13">
                  <c:v>-0.7411760864596606</c:v>
                </c:pt>
                <c:pt idx="14">
                  <c:v>-1.0921052631578831</c:v>
                </c:pt>
                <c:pt idx="15">
                  <c:v>-1.7260875349208504</c:v>
                </c:pt>
                <c:pt idx="16">
                  <c:v>-0.21320518460861138</c:v>
                </c:pt>
                <c:pt idx="17">
                  <c:v>6.9015804110425183</c:v>
                </c:pt>
                <c:pt idx="18">
                  <c:v>-1.1484407220583193</c:v>
                </c:pt>
                <c:pt idx="19">
                  <c:v>-1.3126223563015404</c:v>
                </c:pt>
                <c:pt idx="20">
                  <c:v>0.32520325203251321</c:v>
                </c:pt>
                <c:pt idx="21">
                  <c:v>0.13614262560777135</c:v>
                </c:pt>
                <c:pt idx="22">
                  <c:v>-1.6282532694548602</c:v>
                </c:pt>
                <c:pt idx="23">
                  <c:v>-3.3334430221461764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trim'!$A$33:$B$56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dep13_trim!$BI$91:$BI$114</c:f>
              <c:numCache>
                <c:formatCode>#,##0.0</c:formatCode>
                <c:ptCount val="24"/>
                <c:pt idx="0">
                  <c:v>0.62231759656652397</c:v>
                </c:pt>
                <c:pt idx="1">
                  <c:v>-0.26658136063126836</c:v>
                </c:pt>
                <c:pt idx="2">
                  <c:v>1.7106810648989557</c:v>
                </c:pt>
                <c:pt idx="3">
                  <c:v>0.98812151792284642</c:v>
                </c:pt>
                <c:pt idx="4">
                  <c:v>1.745255195864126</c:v>
                </c:pt>
                <c:pt idx="5">
                  <c:v>1.7835220297367282</c:v>
                </c:pt>
                <c:pt idx="6">
                  <c:v>2.1241665829061507</c:v>
                </c:pt>
                <c:pt idx="7">
                  <c:v>1.2827663134411749</c:v>
                </c:pt>
                <c:pt idx="8">
                  <c:v>0.95555843482766356</c:v>
                </c:pt>
                <c:pt idx="9">
                  <c:v>0.69304071614206819</c:v>
                </c:pt>
                <c:pt idx="10">
                  <c:v>0.52576235541534899</c:v>
                </c:pt>
                <c:pt idx="11">
                  <c:v>-0.605426651451757</c:v>
                </c:pt>
                <c:pt idx="12">
                  <c:v>5.1025289409079022E-2</c:v>
                </c:pt>
                <c:pt idx="13">
                  <c:v>-0.56417938992127104</c:v>
                </c:pt>
                <c:pt idx="14">
                  <c:v>-1.1411719451211777</c:v>
                </c:pt>
                <c:pt idx="15">
                  <c:v>-1.5142671854734169</c:v>
                </c:pt>
                <c:pt idx="16">
                  <c:v>-0.62226319428440036</c:v>
                </c:pt>
                <c:pt idx="17">
                  <c:v>4.6912271402067329</c:v>
                </c:pt>
                <c:pt idx="18">
                  <c:v>-0.81012658227848089</c:v>
                </c:pt>
                <c:pt idx="19">
                  <c:v>-2.0610005104645168</c:v>
                </c:pt>
                <c:pt idx="20">
                  <c:v>0.63196299433185832</c:v>
                </c:pt>
                <c:pt idx="21">
                  <c:v>0.31723423540075402</c:v>
                </c:pt>
                <c:pt idx="22">
                  <c:v>-0.79057760567925461</c:v>
                </c:pt>
                <c:pt idx="23">
                  <c:v>-3.2493088307041784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337088"/>
        <c:axId val="199338624"/>
      </c:barChart>
      <c:catAx>
        <c:axId val="19933708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9933862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99338624"/>
        <c:scaling>
          <c:orientation val="minMax"/>
          <c:max val="8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99337088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3748869714638965"/>
          <c:w val="0.86471641552420164"/>
          <c:h val="0.48056789308522063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trim'!$A$33:$B$56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dep13_trim!$BJ$91:$BJ$114</c:f>
              <c:numCache>
                <c:formatCode>#,##0.0</c:formatCode>
                <c:ptCount val="24"/>
                <c:pt idx="0">
                  <c:v>9.4696969696972388E-2</c:v>
                </c:pt>
                <c:pt idx="1">
                  <c:v>-1.1488038924178934</c:v>
                </c:pt>
                <c:pt idx="2">
                  <c:v>2.0918785890073899</c:v>
                </c:pt>
                <c:pt idx="3">
                  <c:v>-6.6961296370704471E-2</c:v>
                </c:pt>
                <c:pt idx="4">
                  <c:v>-0.22782095952826875</c:v>
                </c:pt>
                <c:pt idx="5">
                  <c:v>0.44325050369375951</c:v>
                </c:pt>
                <c:pt idx="6">
                  <c:v>1.939021128644014</c:v>
                </c:pt>
                <c:pt idx="7">
                  <c:v>-0.24924570379115663</c:v>
                </c:pt>
                <c:pt idx="8">
                  <c:v>0.89426617569698941</c:v>
                </c:pt>
                <c:pt idx="9">
                  <c:v>0.76903023983316832</c:v>
                </c:pt>
                <c:pt idx="10">
                  <c:v>0.27163368257663301</c:v>
                </c:pt>
                <c:pt idx="11">
                  <c:v>-1.044891640866874</c:v>
                </c:pt>
                <c:pt idx="12">
                  <c:v>0.53448051101552263</c:v>
                </c:pt>
                <c:pt idx="13">
                  <c:v>-0.18153526970954292</c:v>
                </c:pt>
                <c:pt idx="14">
                  <c:v>-2.2992985190958715</c:v>
                </c:pt>
                <c:pt idx="15">
                  <c:v>-3.0714000797766206</c:v>
                </c:pt>
                <c:pt idx="16">
                  <c:v>-0.54869684499313509</c:v>
                </c:pt>
                <c:pt idx="17">
                  <c:v>11.324137931034461</c:v>
                </c:pt>
                <c:pt idx="18">
                  <c:v>-2.6390781811423625</c:v>
                </c:pt>
                <c:pt idx="19">
                  <c:v>-3.4105370323237461</c:v>
                </c:pt>
                <c:pt idx="20">
                  <c:v>0.38208168642952511</c:v>
                </c:pt>
                <c:pt idx="21">
                  <c:v>-1.0368814805092663</c:v>
                </c:pt>
                <c:pt idx="22">
                  <c:v>-4.1777188328912418</c:v>
                </c:pt>
                <c:pt idx="23">
                  <c:v>-5.1349480968858057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trim'!$A$33:$B$56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dep13_trim!$BK$91:$BK$114</c:f>
              <c:numCache>
                <c:formatCode>#,##0.0</c:formatCode>
                <c:ptCount val="24"/>
                <c:pt idx="0">
                  <c:v>0.10799136069115089</c:v>
                </c:pt>
                <c:pt idx="1">
                  <c:v>-0.58252427184466438</c:v>
                </c:pt>
                <c:pt idx="2">
                  <c:v>1.0823567708333259</c:v>
                </c:pt>
                <c:pt idx="3">
                  <c:v>0.67627405200869628</c:v>
                </c:pt>
                <c:pt idx="4">
                  <c:v>0.91696654671464817</c:v>
                </c:pt>
                <c:pt idx="5">
                  <c:v>0.93504846932037644</c:v>
                </c:pt>
                <c:pt idx="6">
                  <c:v>1.0546149216235312</c:v>
                </c:pt>
                <c:pt idx="7">
                  <c:v>0.56712243629584158</c:v>
                </c:pt>
                <c:pt idx="8">
                  <c:v>0.25492468134413748</c:v>
                </c:pt>
                <c:pt idx="9">
                  <c:v>-9.5032619304458166E-2</c:v>
                </c:pt>
                <c:pt idx="10">
                  <c:v>2.8279815924103779E-2</c:v>
                </c:pt>
                <c:pt idx="11">
                  <c:v>-1.0254960419451065</c:v>
                </c:pt>
                <c:pt idx="12">
                  <c:v>-0.52974629307435128</c:v>
                </c:pt>
                <c:pt idx="13">
                  <c:v>-0.90066570943740931</c:v>
                </c:pt>
                <c:pt idx="14">
                  <c:v>-1.167017913593249</c:v>
                </c:pt>
                <c:pt idx="15">
                  <c:v>-1.7485406615667554</c:v>
                </c:pt>
                <c:pt idx="16">
                  <c:v>-0.56699492688749853</c:v>
                </c:pt>
                <c:pt idx="17">
                  <c:v>5.7241078249481658</c:v>
                </c:pt>
                <c:pt idx="18">
                  <c:v>-1.2438709677419446</c:v>
                </c:pt>
                <c:pt idx="19">
                  <c:v>-1.6880944914811291</c:v>
                </c:pt>
                <c:pt idx="20">
                  <c:v>0.50502365637126179</c:v>
                </c:pt>
                <c:pt idx="21">
                  <c:v>0.20628371945414781</c:v>
                </c:pt>
                <c:pt idx="22">
                  <c:v>-1.163895486935862</c:v>
                </c:pt>
                <c:pt idx="23">
                  <c:v>-3.4740580522844455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trim'!$A$33:$B$56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dep13_trim!$BL$91:$BL$114</c:f>
              <c:numCache>
                <c:formatCode>#,##0.0</c:formatCode>
                <c:ptCount val="24"/>
                <c:pt idx="0">
                  <c:v>1.0614441620570902</c:v>
                </c:pt>
                <c:pt idx="1">
                  <c:v>0.97633136094674722</c:v>
                </c:pt>
                <c:pt idx="2">
                  <c:v>1.9484324641078299</c:v>
                </c:pt>
                <c:pt idx="3">
                  <c:v>2.098002586578529</c:v>
                </c:pt>
                <c:pt idx="4">
                  <c:v>2.730471498944409</c:v>
                </c:pt>
                <c:pt idx="5">
                  <c:v>2.0756267981915322</c:v>
                </c:pt>
                <c:pt idx="6">
                  <c:v>2.5031877055231133</c:v>
                </c:pt>
                <c:pt idx="7">
                  <c:v>1.5385622626685747</c:v>
                </c:pt>
                <c:pt idx="8">
                  <c:v>0.84467083628860795</c:v>
                </c:pt>
                <c:pt idx="9">
                  <c:v>0.92071611253197183</c:v>
                </c:pt>
                <c:pt idx="10">
                  <c:v>0.80461226558539156</c:v>
                </c:pt>
                <c:pt idx="11">
                  <c:v>0.16969392244359227</c:v>
                </c:pt>
                <c:pt idx="12">
                  <c:v>0.28234408332288297</c:v>
                </c:pt>
                <c:pt idx="13">
                  <c:v>-0.28154914596758562</c:v>
                </c:pt>
                <c:pt idx="14">
                  <c:v>-0.42665328146567205</c:v>
                </c:pt>
                <c:pt idx="15">
                  <c:v>-0.62381852551984807</c:v>
                </c:pt>
                <c:pt idx="16">
                  <c:v>-1.9022256039569196E-2</c:v>
                </c:pt>
                <c:pt idx="17">
                  <c:v>3.373921867072549</c:v>
                </c:pt>
                <c:pt idx="18">
                  <c:v>0.47239263803680043</c:v>
                </c:pt>
                <c:pt idx="19">
                  <c:v>-0.86096354643707684</c:v>
                </c:pt>
                <c:pt idx="20">
                  <c:v>0.4619364375461954</c:v>
                </c:pt>
                <c:pt idx="21">
                  <c:v>0.86444730549934956</c:v>
                </c:pt>
                <c:pt idx="22">
                  <c:v>4.862630683200031E-2</c:v>
                </c:pt>
                <c:pt idx="23">
                  <c:v>-2.0656136087484733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400064"/>
        <c:axId val="199418240"/>
      </c:barChart>
      <c:catAx>
        <c:axId val="19940006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19941824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99418240"/>
        <c:scaling>
          <c:orientation val="minMax"/>
          <c:max val="12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9940006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25572311709767243"/>
          <c:y val="0.17032601463739189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trim'!$A$33:$B$56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dep13_trim!$BS$91:$BS$114</c:f>
              <c:numCache>
                <c:formatCode>#,##0.0</c:formatCode>
                <c:ptCount val="24"/>
                <c:pt idx="0">
                  <c:v>0.10281975385573183</c:v>
                </c:pt>
                <c:pt idx="1">
                  <c:v>1.1796563745019917</c:v>
                </c:pt>
                <c:pt idx="2">
                  <c:v>3.7468852862460489</c:v>
                </c:pt>
                <c:pt idx="3">
                  <c:v>1.3639733135655918</c:v>
                </c:pt>
                <c:pt idx="4">
                  <c:v>1.3953488372093092</c:v>
                </c:pt>
                <c:pt idx="5">
                  <c:v>-0.10674513876867131</c:v>
                </c:pt>
                <c:pt idx="6">
                  <c:v>0.23971119133572305</c:v>
                </c:pt>
                <c:pt idx="7">
                  <c:v>-0.83266105796934164</c:v>
                </c:pt>
                <c:pt idx="8">
                  <c:v>-1.0372178157413092</c:v>
                </c:pt>
                <c:pt idx="9">
                  <c:v>-0.89249016499324263</c:v>
                </c:pt>
                <c:pt idx="10">
                  <c:v>-0.42360329403401398</c:v>
                </c:pt>
                <c:pt idx="11">
                  <c:v>-1.6391491893499976</c:v>
                </c:pt>
                <c:pt idx="12">
                  <c:v>-0.91942898620855917</c:v>
                </c:pt>
                <c:pt idx="13">
                  <c:v>-0.57692307692307487</c:v>
                </c:pt>
                <c:pt idx="14">
                  <c:v>-1.7008995732400001</c:v>
                </c:pt>
                <c:pt idx="15">
                  <c:v>-1.4960802073898161</c:v>
                </c:pt>
                <c:pt idx="16">
                  <c:v>0.50415371932273079</c:v>
                </c:pt>
                <c:pt idx="17">
                  <c:v>6.3823074738934338</c:v>
                </c:pt>
                <c:pt idx="18">
                  <c:v>-3.5260972716488648</c:v>
                </c:pt>
                <c:pt idx="19">
                  <c:v>-4.3773631305524034</c:v>
                </c:pt>
                <c:pt idx="20">
                  <c:v>-1.1090751277847422</c:v>
                </c:pt>
                <c:pt idx="21">
                  <c:v>1.4758468240036349</c:v>
                </c:pt>
                <c:pt idx="22">
                  <c:v>0.35879036391595065</c:v>
                </c:pt>
                <c:pt idx="23">
                  <c:v>-3.016470888661904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trim'!$A$33:$B$56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dep13_trim!$BT$91:$BT$114</c:f>
              <c:numCache>
                <c:formatCode>#,##0.0</c:formatCode>
                <c:ptCount val="24"/>
                <c:pt idx="0">
                  <c:v>0.6066498152829114</c:v>
                </c:pt>
                <c:pt idx="1">
                  <c:v>-2.1182018476286202</c:v>
                </c:pt>
                <c:pt idx="2">
                  <c:v>-1.5795916755518613</c:v>
                </c:pt>
                <c:pt idx="3">
                  <c:v>0.31697628696383262</c:v>
                </c:pt>
                <c:pt idx="4">
                  <c:v>0.95192384609230629</c:v>
                </c:pt>
                <c:pt idx="5">
                  <c:v>2.8803486529318745</c:v>
                </c:pt>
                <c:pt idx="6">
                  <c:v>3.2271729502830526</c:v>
                </c:pt>
                <c:pt idx="7">
                  <c:v>2.700988621525835</c:v>
                </c:pt>
                <c:pt idx="8">
                  <c:v>2.3793090922300308</c:v>
                </c:pt>
                <c:pt idx="9">
                  <c:v>1.6676128299744519</c:v>
                </c:pt>
                <c:pt idx="10">
                  <c:v>1.0539540727298125</c:v>
                </c:pt>
                <c:pt idx="11">
                  <c:v>0.33844453653819606</c:v>
                </c:pt>
                <c:pt idx="12">
                  <c:v>0.6401872375576545</c:v>
                </c:pt>
                <c:pt idx="13">
                  <c:v>-0.73529411764706731</c:v>
                </c:pt>
                <c:pt idx="14">
                  <c:v>-0.46167097329888884</c:v>
                </c:pt>
                <c:pt idx="15">
                  <c:v>-1.7548717593714347</c:v>
                </c:pt>
                <c:pt idx="16">
                  <c:v>-1.4479988726042836</c:v>
                </c:pt>
                <c:pt idx="17">
                  <c:v>5.1049226039395101</c:v>
                </c:pt>
                <c:pt idx="18">
                  <c:v>1.942110812557396</c:v>
                </c:pt>
                <c:pt idx="19">
                  <c:v>1.231149072467641</c:v>
                </c:pt>
                <c:pt idx="20">
                  <c:v>2.1060611054348977</c:v>
                </c:pt>
                <c:pt idx="21">
                  <c:v>-1.0135571336346128</c:v>
                </c:pt>
                <c:pt idx="22">
                  <c:v>-2.8044087914954718</c:v>
                </c:pt>
                <c:pt idx="23">
                  <c:v>-3.5798161444004495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469312"/>
        <c:axId val="199475200"/>
      </c:barChart>
      <c:catAx>
        <c:axId val="19946931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19947520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99475200"/>
        <c:scaling>
          <c:orientation val="minMax"/>
          <c:max val="8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99469312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192973340261403"/>
          <c:y val="0.21290751829673984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Bouches-du-Rhône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6251431514693236E-2"/>
          <c:y val="0.25748528475360699"/>
          <c:w val="0.88312922262587745"/>
          <c:h val="0.40263523272608676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</c:numCache>
            </c:numRef>
          </c:cat>
          <c:val>
            <c:numRef>
              <c:f>RSA!$AU$40:$AU$59</c:f>
              <c:numCache>
                <c:formatCode>0.0</c:formatCode>
                <c:ptCount val="20"/>
                <c:pt idx="0">
                  <c:v>100</c:v>
                </c:pt>
                <c:pt idx="1">
                  <c:v>101.65885779409902</c:v>
                </c:pt>
                <c:pt idx="2">
                  <c:v>102.9758136001013</c:v>
                </c:pt>
                <c:pt idx="3">
                  <c:v>103.9761934911992</c:v>
                </c:pt>
                <c:pt idx="4">
                  <c:v>105.59706217550968</c:v>
                </c:pt>
                <c:pt idx="5">
                  <c:v>107.23059389641637</c:v>
                </c:pt>
                <c:pt idx="6">
                  <c:v>107.81309357984044</c:v>
                </c:pt>
                <c:pt idx="7">
                  <c:v>107.99037609218691</c:v>
                </c:pt>
                <c:pt idx="8">
                  <c:v>108.34494111687982</c:v>
                </c:pt>
                <c:pt idx="9">
                  <c:v>108.57287577561098</c:v>
                </c:pt>
                <c:pt idx="10">
                  <c:v>107.85108268962898</c:v>
                </c:pt>
                <c:pt idx="11">
                  <c:v>106.44548562745346</c:v>
                </c:pt>
                <c:pt idx="12">
                  <c:v>105.00189945548944</c:v>
                </c:pt>
                <c:pt idx="13">
                  <c:v>103.77358490566037</c:v>
                </c:pt>
                <c:pt idx="14">
                  <c:v>101.97543370900341</c:v>
                </c:pt>
                <c:pt idx="15">
                  <c:v>100.89907559832847</c:v>
                </c:pt>
                <c:pt idx="16">
                  <c:v>99.366848170191219</c:v>
                </c:pt>
                <c:pt idx="17">
                  <c:v>100.70913004938585</c:v>
                </c:pt>
                <c:pt idx="18">
                  <c:v>100.01266303659617</c:v>
                </c:pt>
                <c:pt idx="19">
                  <c:v>99.379511206787384</c:v>
                </c:pt>
              </c:numCache>
            </c:numRef>
          </c:val>
          <c:smooth val="0"/>
        </c:ser>
        <c:ser>
          <c:idx val="0"/>
          <c:order val="1"/>
          <c:tx>
            <c:v>ASS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</c:numCache>
            </c:numRef>
          </c:cat>
          <c:val>
            <c:numRef>
              <c:f>ASS!$AU$40:$AU$59</c:f>
              <c:numCache>
                <c:formatCode>0.0</c:formatCode>
                <c:ptCount val="20"/>
                <c:pt idx="0">
                  <c:v>100</c:v>
                </c:pt>
                <c:pt idx="1">
                  <c:v>99.416666666666657</c:v>
                </c:pt>
                <c:pt idx="2">
                  <c:v>99.75</c:v>
                </c:pt>
                <c:pt idx="3">
                  <c:v>97.416666666666657</c:v>
                </c:pt>
                <c:pt idx="4">
                  <c:v>105.66666666666666</c:v>
                </c:pt>
                <c:pt idx="5">
                  <c:v>107.83333333333334</c:v>
                </c:pt>
                <c:pt idx="6">
                  <c:v>110.08333333333333</c:v>
                </c:pt>
                <c:pt idx="7">
                  <c:v>110.16666666666666</c:v>
                </c:pt>
                <c:pt idx="8">
                  <c:v>108.58333333333334</c:v>
                </c:pt>
                <c:pt idx="9">
                  <c:v>104.83333333333333</c:v>
                </c:pt>
                <c:pt idx="10">
                  <c:v>101.75</c:v>
                </c:pt>
                <c:pt idx="11">
                  <c:v>98.333333333333329</c:v>
                </c:pt>
                <c:pt idx="12">
                  <c:v>95.666666666666671</c:v>
                </c:pt>
                <c:pt idx="13">
                  <c:v>94.416666666666671</c:v>
                </c:pt>
                <c:pt idx="14">
                  <c:v>91.333333333333329</c:v>
                </c:pt>
                <c:pt idx="15">
                  <c:v>90.333333333333329</c:v>
                </c:pt>
                <c:pt idx="16">
                  <c:v>87.916666666666671</c:v>
                </c:pt>
                <c:pt idx="17">
                  <c:v>103.25</c:v>
                </c:pt>
                <c:pt idx="18">
                  <c:v>103.16666666666667</c:v>
                </c:pt>
                <c:pt idx="19">
                  <c:v>101.75</c:v>
                </c:pt>
              </c:numCache>
            </c:numRef>
          </c:val>
          <c:smooth val="0"/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</c:numCache>
            </c:numRef>
          </c:cat>
          <c:val>
            <c:numRef>
              <c:f>AAH!$AU$40:$AU$59</c:f>
              <c:numCache>
                <c:formatCode>0.0</c:formatCode>
                <c:ptCount val="20"/>
                <c:pt idx="0">
                  <c:v>100</c:v>
                </c:pt>
                <c:pt idx="1">
                  <c:v>100.71448985424408</c:v>
                </c:pt>
                <c:pt idx="2">
                  <c:v>101.22892254929981</c:v>
                </c:pt>
                <c:pt idx="3">
                  <c:v>101.48613889682767</c:v>
                </c:pt>
                <c:pt idx="4">
                  <c:v>101.74335524435554</c:v>
                </c:pt>
                <c:pt idx="5">
                  <c:v>101.9148328093741</c:v>
                </c:pt>
                <c:pt idx="6">
                  <c:v>102.40068591026008</c:v>
                </c:pt>
                <c:pt idx="7">
                  <c:v>102.54358388110889</c:v>
                </c:pt>
                <c:pt idx="8">
                  <c:v>102.54358388110889</c:v>
                </c:pt>
                <c:pt idx="9">
                  <c:v>102.62932266361817</c:v>
                </c:pt>
                <c:pt idx="10">
                  <c:v>102.91511860531581</c:v>
                </c:pt>
                <c:pt idx="11">
                  <c:v>100.94312660760217</c:v>
                </c:pt>
                <c:pt idx="12">
                  <c:v>101.20034295513003</c:v>
                </c:pt>
                <c:pt idx="13">
                  <c:v>101.68619605601602</c:v>
                </c:pt>
                <c:pt idx="14">
                  <c:v>102.0005715918834</c:v>
                </c:pt>
                <c:pt idx="15">
                  <c:v>102.34352672192055</c:v>
                </c:pt>
                <c:pt idx="16">
                  <c:v>102.11488996856244</c:v>
                </c:pt>
                <c:pt idx="17">
                  <c:v>102.28636753358103</c:v>
                </c:pt>
                <c:pt idx="18">
                  <c:v>102.22920834524149</c:v>
                </c:pt>
                <c:pt idx="19">
                  <c:v>102.08631037439268</c:v>
                </c:pt>
              </c:numCache>
            </c:numRef>
          </c:val>
          <c:smooth val="0"/>
        </c:ser>
        <c:ser>
          <c:idx val="3"/>
          <c:order val="3"/>
          <c:tx>
            <c:v>PA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</c:numCache>
            </c:numRef>
          </c:cat>
          <c:val>
            <c:numRef>
              <c:f>PA!$AU$40:$AU$59</c:f>
              <c:numCache>
                <c:formatCode>0.0</c:formatCode>
                <c:ptCount val="20"/>
                <c:pt idx="0">
                  <c:v>100</c:v>
                </c:pt>
                <c:pt idx="1">
                  <c:v>100.4205888243541</c:v>
                </c:pt>
                <c:pt idx="2">
                  <c:v>100.99472594966285</c:v>
                </c:pt>
                <c:pt idx="3">
                  <c:v>101.84925562454103</c:v>
                </c:pt>
                <c:pt idx="4">
                  <c:v>101.82255157220108</c:v>
                </c:pt>
                <c:pt idx="5">
                  <c:v>99.652847319580758</c:v>
                </c:pt>
                <c:pt idx="6">
                  <c:v>98.704853461512783</c:v>
                </c:pt>
                <c:pt idx="7">
                  <c:v>99.586087188730886</c:v>
                </c:pt>
                <c:pt idx="8">
                  <c:v>101.12824621136258</c:v>
                </c:pt>
                <c:pt idx="9">
                  <c:v>102.89071366579878</c:v>
                </c:pt>
                <c:pt idx="10">
                  <c:v>103.81867948461179</c:v>
                </c:pt>
                <c:pt idx="11">
                  <c:v>103.11102209760332</c:v>
                </c:pt>
                <c:pt idx="12">
                  <c:v>102.65037719473931</c:v>
                </c:pt>
                <c:pt idx="13">
                  <c:v>102.62367314239935</c:v>
                </c:pt>
                <c:pt idx="14">
                  <c:v>102.17638026570532</c:v>
                </c:pt>
                <c:pt idx="15">
                  <c:v>102.5635890246345</c:v>
                </c:pt>
                <c:pt idx="16">
                  <c:v>102.91741771813874</c:v>
                </c:pt>
                <c:pt idx="17">
                  <c:v>102.35663261899994</c:v>
                </c:pt>
                <c:pt idx="18">
                  <c:v>103.25121837238802</c:v>
                </c:pt>
                <c:pt idx="19">
                  <c:v>104.64650510715001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556480"/>
        <c:axId val="250086528"/>
      </c:lineChart>
      <c:dateAx>
        <c:axId val="1995564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crossAx val="250086528"/>
        <c:crossesAt val="100"/>
        <c:auto val="1"/>
        <c:lblOffset val="100"/>
        <c:baseTimeUnit val="months"/>
      </c:dateAx>
      <c:valAx>
        <c:axId val="250086528"/>
        <c:scaling>
          <c:orientation val="minMax"/>
          <c:max val="114"/>
          <c:min val="86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99556480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860496620713917"/>
          <c:y val="0.78591409000704182"/>
          <c:w val="0.38762698385573036"/>
          <c:h val="5.880622239293258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1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Graph3'!$P$10:$P$52</c:f>
              <c:numCache>
                <c:formatCode>#,##0</c:formatCode>
                <c:ptCount val="43"/>
                <c:pt idx="0">
                  <c:v>3146.4581307077315</c:v>
                </c:pt>
                <c:pt idx="1">
                  <c:v>-92.141542970668525</c:v>
                </c:pt>
                <c:pt idx="2">
                  <c:v>-1805.0111118552741</c:v>
                </c:pt>
                <c:pt idx="3">
                  <c:v>2009.6253773979843</c:v>
                </c:pt>
                <c:pt idx="4">
                  <c:v>370.82168496993836</c:v>
                </c:pt>
                <c:pt idx="5">
                  <c:v>-356.34597250726074</c:v>
                </c:pt>
                <c:pt idx="6">
                  <c:v>1115.4446737960679</c:v>
                </c:pt>
                <c:pt idx="7">
                  <c:v>1443.0100053750211</c:v>
                </c:pt>
                <c:pt idx="8">
                  <c:v>-600.20863304054365</c:v>
                </c:pt>
                <c:pt idx="9">
                  <c:v>1567.4525165203959</c:v>
                </c:pt>
                <c:pt idx="10">
                  <c:v>2727.2046245674137</c:v>
                </c:pt>
                <c:pt idx="11">
                  <c:v>3504.5937346455175</c:v>
                </c:pt>
                <c:pt idx="12">
                  <c:v>2448.1552942616399</c:v>
                </c:pt>
                <c:pt idx="13">
                  <c:v>1110.4874748951988</c:v>
                </c:pt>
                <c:pt idx="14">
                  <c:v>2264.3386281199055</c:v>
                </c:pt>
                <c:pt idx="15">
                  <c:v>1580.1756579822395</c:v>
                </c:pt>
                <c:pt idx="16">
                  <c:v>2166.2399186399998</c:v>
                </c:pt>
                <c:pt idx="17">
                  <c:v>2832.8399811779382</c:v>
                </c:pt>
                <c:pt idx="18">
                  <c:v>-2198.1309698898112</c:v>
                </c:pt>
                <c:pt idx="19">
                  <c:v>3410.0072339201579</c:v>
                </c:pt>
                <c:pt idx="20">
                  <c:v>3465.419083280256</c:v>
                </c:pt>
                <c:pt idx="21">
                  <c:v>2501.3698533307761</c:v>
                </c:pt>
                <c:pt idx="22">
                  <c:v>1867.9293358485447</c:v>
                </c:pt>
                <c:pt idx="23">
                  <c:v>574.85945065633859</c:v>
                </c:pt>
                <c:pt idx="24">
                  <c:v>2112.2547297239071</c:v>
                </c:pt>
                <c:pt idx="25">
                  <c:v>939.3142816167092</c:v>
                </c:pt>
                <c:pt idx="26">
                  <c:v>4375.9213686123258</c:v>
                </c:pt>
                <c:pt idx="27">
                  <c:v>103.89566874550655</c:v>
                </c:pt>
                <c:pt idx="28">
                  <c:v>4576.8297186944401</c:v>
                </c:pt>
                <c:pt idx="29">
                  <c:v>1140.4716915530153</c:v>
                </c:pt>
                <c:pt idx="30">
                  <c:v>831.68830889603123</c:v>
                </c:pt>
                <c:pt idx="31">
                  <c:v>2114.9208459143993</c:v>
                </c:pt>
                <c:pt idx="32">
                  <c:v>2476.5364937690319</c:v>
                </c:pt>
                <c:pt idx="33">
                  <c:v>2635.5382338092895</c:v>
                </c:pt>
                <c:pt idx="34">
                  <c:v>5279.3004694234114</c:v>
                </c:pt>
                <c:pt idx="35">
                  <c:v>1045.1541830950882</c:v>
                </c:pt>
                <c:pt idx="36">
                  <c:v>-5120.6696541373385</c:v>
                </c:pt>
                <c:pt idx="37">
                  <c:v>-10371.454151379527</c:v>
                </c:pt>
                <c:pt idx="38">
                  <c:v>13868.306934629683</c:v>
                </c:pt>
                <c:pt idx="39">
                  <c:v>-485.76230968709569</c:v>
                </c:pt>
                <c:pt idx="40">
                  <c:v>5726.3412235227879</c:v>
                </c:pt>
                <c:pt idx="41">
                  <c:v>11268.202302034595</c:v>
                </c:pt>
                <c:pt idx="42">
                  <c:v>3623.8877733702539</c:v>
                </c:pt>
              </c:numCache>
            </c:numRef>
          </c:val>
        </c:ser>
        <c:ser>
          <c:idx val="2"/>
          <c:order val="1"/>
          <c:tx>
            <c:strRef>
              <c:f>'Données Graph3'!$H$7:$H$8</c:f>
              <c:strCache>
                <c:ptCount val="1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Graph3'!$Q$10:$Q$52</c:f>
              <c:numCache>
                <c:formatCode>#,##0</c:formatCode>
                <c:ptCount val="43"/>
                <c:pt idx="0">
                  <c:v>214.00373035878874</c:v>
                </c:pt>
                <c:pt idx="1">
                  <c:v>-746.58728583404081</c:v>
                </c:pt>
                <c:pt idx="2">
                  <c:v>202.3778362235098</c:v>
                </c:pt>
                <c:pt idx="3">
                  <c:v>-10.729099379372201</c:v>
                </c:pt>
                <c:pt idx="4">
                  <c:v>-763.68881490076819</c:v>
                </c:pt>
                <c:pt idx="5">
                  <c:v>-672.65326661962172</c:v>
                </c:pt>
                <c:pt idx="6">
                  <c:v>415.01649883583013</c:v>
                </c:pt>
                <c:pt idx="7">
                  <c:v>-206.70104423208977</c:v>
                </c:pt>
                <c:pt idx="8">
                  <c:v>-13.027397948502767</c:v>
                </c:pt>
                <c:pt idx="9">
                  <c:v>-96.532529502783291</c:v>
                </c:pt>
                <c:pt idx="10">
                  <c:v>19.004401756483276</c:v>
                </c:pt>
                <c:pt idx="11">
                  <c:v>257.11474137633559</c:v>
                </c:pt>
                <c:pt idx="12">
                  <c:v>-84.799854779688758</c:v>
                </c:pt>
                <c:pt idx="13">
                  <c:v>191.88045548142691</c:v>
                </c:pt>
                <c:pt idx="14">
                  <c:v>-7.0592352044513973</c:v>
                </c:pt>
                <c:pt idx="15">
                  <c:v>367.19061004207833</c:v>
                </c:pt>
                <c:pt idx="16">
                  <c:v>-659.09493491997637</c:v>
                </c:pt>
                <c:pt idx="17">
                  <c:v>1493.5406256700662</c:v>
                </c:pt>
                <c:pt idx="18">
                  <c:v>-4.8255606514430838E-2</c:v>
                </c:pt>
                <c:pt idx="19">
                  <c:v>107.87297068259795</c:v>
                </c:pt>
                <c:pt idx="20">
                  <c:v>259.0796069689859</c:v>
                </c:pt>
                <c:pt idx="21">
                  <c:v>625.05719132962622</c:v>
                </c:pt>
                <c:pt idx="22">
                  <c:v>147.43599286203971</c:v>
                </c:pt>
                <c:pt idx="23">
                  <c:v>217.48810377250629</c:v>
                </c:pt>
                <c:pt idx="24">
                  <c:v>1035.9527929796495</c:v>
                </c:pt>
                <c:pt idx="25">
                  <c:v>848.81303076581389</c:v>
                </c:pt>
                <c:pt idx="26">
                  <c:v>687.98790019539229</c:v>
                </c:pt>
                <c:pt idx="27">
                  <c:v>1414.7450824807675</c:v>
                </c:pt>
                <c:pt idx="28">
                  <c:v>426.87604483051109</c:v>
                </c:pt>
                <c:pt idx="29">
                  <c:v>-304.88306206474226</c:v>
                </c:pt>
                <c:pt idx="30">
                  <c:v>1023.949163084606</c:v>
                </c:pt>
                <c:pt idx="31">
                  <c:v>41.495978161903622</c:v>
                </c:pt>
                <c:pt idx="32">
                  <c:v>-683.86628904147801</c:v>
                </c:pt>
                <c:pt idx="33">
                  <c:v>-75.992477071886242</c:v>
                </c:pt>
                <c:pt idx="34">
                  <c:v>498.60142844676739</c:v>
                </c:pt>
                <c:pt idx="35">
                  <c:v>287.41065487029846</c:v>
                </c:pt>
                <c:pt idx="36">
                  <c:v>-10286.316241966415</c:v>
                </c:pt>
                <c:pt idx="37">
                  <c:v>4961.1331741695176</c:v>
                </c:pt>
                <c:pt idx="38">
                  <c:v>2946.0933509853894</c:v>
                </c:pt>
                <c:pt idx="39">
                  <c:v>1808.9014267904786</c:v>
                </c:pt>
                <c:pt idx="40">
                  <c:v>-190.49533392916783</c:v>
                </c:pt>
                <c:pt idx="41">
                  <c:v>2656.3928864679001</c:v>
                </c:pt>
                <c:pt idx="42">
                  <c:v>-503.80973476733561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9709056"/>
        <c:axId val="199710592"/>
      </c:barChart>
      <c:lineChart>
        <c:grouping val="standard"/>
        <c:varyColors val="0"/>
        <c:ser>
          <c:idx val="0"/>
          <c:order val="2"/>
          <c:tx>
            <c:strRef>
              <c:f>'Données Graph3'!$O$7:$O$8</c:f>
              <c:strCache>
                <c:ptCount val="1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Graph3'!$O$10:$O$52</c:f>
              <c:numCache>
                <c:formatCode>#,##0</c:formatCode>
                <c:ptCount val="43"/>
                <c:pt idx="0">
                  <c:v>3360.4618610665202</c:v>
                </c:pt>
                <c:pt idx="1">
                  <c:v>-838.72882880468387</c:v>
                </c:pt>
                <c:pt idx="2">
                  <c:v>-1602.6332756316988</c:v>
                </c:pt>
                <c:pt idx="3">
                  <c:v>1998.8962780185975</c:v>
                </c:pt>
                <c:pt idx="4">
                  <c:v>-392.86712993087713</c:v>
                </c:pt>
                <c:pt idx="5">
                  <c:v>-1028.9992391269188</c:v>
                </c:pt>
                <c:pt idx="6">
                  <c:v>1530.4611726319417</c:v>
                </c:pt>
                <c:pt idx="7">
                  <c:v>1236.3089611429023</c:v>
                </c:pt>
                <c:pt idx="8">
                  <c:v>-613.23603098897729</c:v>
                </c:pt>
                <c:pt idx="9">
                  <c:v>1470.9199870175216</c:v>
                </c:pt>
                <c:pt idx="10">
                  <c:v>2746.2090263239807</c:v>
                </c:pt>
                <c:pt idx="11">
                  <c:v>3761.7084760217695</c:v>
                </c:pt>
                <c:pt idx="12">
                  <c:v>2363.3554394820239</c:v>
                </c:pt>
                <c:pt idx="13">
                  <c:v>1302.367930376553</c:v>
                </c:pt>
                <c:pt idx="14">
                  <c:v>2257.279392915545</c:v>
                </c:pt>
                <c:pt idx="15">
                  <c:v>1947.3662680243142</c:v>
                </c:pt>
                <c:pt idx="16">
                  <c:v>1507.1449837200344</c:v>
                </c:pt>
                <c:pt idx="17">
                  <c:v>4326.3806068479316</c:v>
                </c:pt>
                <c:pt idx="18">
                  <c:v>-2198.1792254962493</c:v>
                </c:pt>
                <c:pt idx="19">
                  <c:v>3517.8802046027267</c:v>
                </c:pt>
                <c:pt idx="20">
                  <c:v>3724.4986902492819</c:v>
                </c:pt>
                <c:pt idx="21">
                  <c:v>3126.4270446603186</c:v>
                </c:pt>
                <c:pt idx="22">
                  <c:v>2015.3653287106426</c:v>
                </c:pt>
                <c:pt idx="23">
                  <c:v>792.34755442885216</c:v>
                </c:pt>
                <c:pt idx="24">
                  <c:v>3148.2075227035675</c:v>
                </c:pt>
                <c:pt idx="25">
                  <c:v>1788.1273123824503</c:v>
                </c:pt>
                <c:pt idx="26">
                  <c:v>5063.9092688077362</c:v>
                </c:pt>
                <c:pt idx="27">
                  <c:v>1518.6407512262231</c:v>
                </c:pt>
                <c:pt idx="28">
                  <c:v>5003.7057635249803</c:v>
                </c:pt>
                <c:pt idx="29">
                  <c:v>835.58862948825117</c:v>
                </c:pt>
                <c:pt idx="30">
                  <c:v>1855.6374719806481</c:v>
                </c:pt>
                <c:pt idx="31">
                  <c:v>2156.4168240763247</c:v>
                </c:pt>
                <c:pt idx="32">
                  <c:v>1792.6702047275612</c:v>
                </c:pt>
                <c:pt idx="33">
                  <c:v>2559.5457567373523</c:v>
                </c:pt>
                <c:pt idx="34">
                  <c:v>5777.901897870237</c:v>
                </c:pt>
                <c:pt idx="35">
                  <c:v>1332.5648379654158</c:v>
                </c:pt>
                <c:pt idx="36">
                  <c:v>-15406.985896103783</c:v>
                </c:pt>
                <c:pt idx="37">
                  <c:v>-5410.3209772100672</c:v>
                </c:pt>
                <c:pt idx="38">
                  <c:v>16814.40028561512</c:v>
                </c:pt>
                <c:pt idx="39">
                  <c:v>1323.1391171034193</c:v>
                </c:pt>
                <c:pt idx="40">
                  <c:v>5535.845889593591</c:v>
                </c:pt>
                <c:pt idx="41">
                  <c:v>13924.595188502455</c:v>
                </c:pt>
                <c:pt idx="42">
                  <c:v>3120.078038602951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709056"/>
        <c:axId val="199710592"/>
      </c:lineChart>
      <c:catAx>
        <c:axId val="1997090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9971059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99710592"/>
        <c:scaling>
          <c:orientation val="minMax"/>
          <c:max val="20000"/>
          <c:min val="-20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99709056"/>
        <c:crosses val="autoZero"/>
        <c:crossBetween val="between"/>
        <c:majorUnit val="5000"/>
      </c:valAx>
    </c:plotArea>
    <c:legend>
      <c:legendPos val="t"/>
      <c:layout>
        <c:manualLayout>
          <c:xMode val="edge"/>
          <c:yMode val="edge"/>
          <c:x val="0.21052382291128638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1145427308079878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655296040950989E-3"/>
                  <c:y val="-2.8747635021402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993704753625093E-3"/>
                  <c:y val="-2.7183513410229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1.5564386714221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graph4'!$BY$51:$CC$51</c:f>
              <c:numCache>
                <c:formatCode>#,##0</c:formatCode>
                <c:ptCount val="5"/>
                <c:pt idx="0">
                  <c:v>3620</c:v>
                </c:pt>
                <c:pt idx="1">
                  <c:v>4290</c:v>
                </c:pt>
                <c:pt idx="2">
                  <c:v>-430</c:v>
                </c:pt>
                <c:pt idx="3">
                  <c:v>90</c:v>
                </c:pt>
                <c:pt idx="4">
                  <c:v>-30</c:v>
                </c:pt>
              </c:numCache>
            </c:numRef>
          </c:val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58262581718621E-5"/>
                  <c:y val="-7.99129013218976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656748945627077E-3"/>
                  <c:y val="-2.2999919176990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993704753625093E-3"/>
                  <c:y val="5.83384549810115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2.498468220677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graph4'!$CE$51:$CI$51</c:f>
              <c:numCache>
                <c:formatCode>#,##0</c:formatCode>
                <c:ptCount val="5"/>
                <c:pt idx="0">
                  <c:v>-500</c:v>
                </c:pt>
                <c:pt idx="1">
                  <c:v>-360</c:v>
                </c:pt>
                <c:pt idx="2">
                  <c:v>80</c:v>
                </c:pt>
                <c:pt idx="3">
                  <c:v>-180</c:v>
                </c:pt>
                <c:pt idx="4">
                  <c:v>-60</c:v>
                </c:pt>
              </c:numCache>
            </c:numRef>
          </c:val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1.4012420473492299E-4"/>
                  <c:y val="0.1063037168899327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476299882233327E-4"/>
                  <c:y val="0.1455934144922944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540896998933412E-3"/>
                  <c:y val="-1.15429797592955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0439046395988454E-5"/>
                  <c:y val="-3.491608159651129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451889386298876E-3"/>
                  <c:y val="-6.308903729834715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graph4'!$BS$51:$BW$51</c:f>
              <c:numCache>
                <c:formatCode>#,##0</c:formatCode>
                <c:ptCount val="5"/>
                <c:pt idx="0">
                  <c:v>3120</c:v>
                </c:pt>
                <c:pt idx="1">
                  <c:v>3940</c:v>
                </c:pt>
                <c:pt idx="2">
                  <c:v>-350</c:v>
                </c:pt>
                <c:pt idx="3">
                  <c:v>-90</c:v>
                </c:pt>
                <c:pt idx="4">
                  <c:v>-90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9780224"/>
        <c:axId val="199781760"/>
      </c:barChart>
      <c:catAx>
        <c:axId val="199780224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199781760"/>
        <c:crosses val="autoZero"/>
        <c:auto val="1"/>
        <c:lblAlgn val="ctr"/>
        <c:lblOffset val="100"/>
        <c:noMultiLvlLbl val="0"/>
      </c:catAx>
      <c:valAx>
        <c:axId val="199781760"/>
        <c:scaling>
          <c:orientation val="minMax"/>
          <c:max val="5000"/>
          <c:min val="-10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99780224"/>
        <c:crosses val="autoZero"/>
        <c:crossBetween val="between"/>
        <c:majorUnit val="10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25198382032"/>
          <c:y val="0.15810180484344899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608162074974E-2"/>
          <c:y val="0.2627623295339831"/>
          <c:w val="0.83764367816093011"/>
          <c:h val="0.4913180258062150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2'!$AI$8:$AI$9</c:f>
              <c:strCache>
                <c:ptCount val="1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2'!$AI$10:$AI$52</c:f>
              <c:numCache>
                <c:formatCode>#,##0.0</c:formatCode>
                <c:ptCount val="43"/>
                <c:pt idx="0">
                  <c:v>100</c:v>
                </c:pt>
                <c:pt idx="1">
                  <c:v>100.69727319789867</c:v>
                </c:pt>
                <c:pt idx="2">
                  <c:v>100.36015232003331</c:v>
                </c:pt>
                <c:pt idx="3">
                  <c:v>101.04762215805225</c:v>
                </c:pt>
                <c:pt idx="4">
                  <c:v>100.4320479470075</c:v>
                </c:pt>
                <c:pt idx="5">
                  <c:v>98.943220587199505</c:v>
                </c:pt>
                <c:pt idx="6">
                  <c:v>98.167088852089591</c:v>
                </c:pt>
                <c:pt idx="7">
                  <c:v>98.501375784870405</c:v>
                </c:pt>
                <c:pt idx="8">
                  <c:v>97.014961403256834</c:v>
                </c:pt>
                <c:pt idx="9">
                  <c:v>97.339574079840432</c:v>
                </c:pt>
                <c:pt idx="10">
                  <c:v>97.473622143089884</c:v>
                </c:pt>
                <c:pt idx="11">
                  <c:v>97.251217401089477</c:v>
                </c:pt>
                <c:pt idx="12">
                  <c:v>96.700712574755215</c:v>
                </c:pt>
                <c:pt idx="13">
                  <c:v>95.814467822666188</c:v>
                </c:pt>
                <c:pt idx="14">
                  <c:v>94.78867417998211</c:v>
                </c:pt>
                <c:pt idx="15">
                  <c:v>94.022999246710341</c:v>
                </c:pt>
                <c:pt idx="16">
                  <c:v>93.244734166544987</c:v>
                </c:pt>
                <c:pt idx="17">
                  <c:v>93.875681518746489</c:v>
                </c:pt>
                <c:pt idx="18">
                  <c:v>92.885669870390885</c:v>
                </c:pt>
                <c:pt idx="19">
                  <c:v>93.619794394542154</c:v>
                </c:pt>
                <c:pt idx="20">
                  <c:v>93.794417349100286</c:v>
                </c:pt>
                <c:pt idx="21">
                  <c:v>94.109896772754425</c:v>
                </c:pt>
                <c:pt idx="22">
                  <c:v>94.38918647523991</c:v>
                </c:pt>
                <c:pt idx="23">
                  <c:v>94.999228067524484</c:v>
                </c:pt>
                <c:pt idx="24">
                  <c:v>95.767154919756308</c:v>
                </c:pt>
                <c:pt idx="25">
                  <c:v>96.498548946270219</c:v>
                </c:pt>
                <c:pt idx="26">
                  <c:v>97.559390007191311</c:v>
                </c:pt>
                <c:pt idx="27">
                  <c:v>99.032739697054893</c:v>
                </c:pt>
                <c:pt idx="28">
                  <c:v>99.14944949122355</c:v>
                </c:pt>
                <c:pt idx="29">
                  <c:v>98.935949001245916</c:v>
                </c:pt>
                <c:pt idx="30">
                  <c:v>101.1422377117198</c:v>
                </c:pt>
                <c:pt idx="31">
                  <c:v>102.11086538496062</c:v>
                </c:pt>
                <c:pt idx="32">
                  <c:v>103.96181730790164</c:v>
                </c:pt>
                <c:pt idx="33">
                  <c:v>105.37397678574172</c:v>
                </c:pt>
                <c:pt idx="34">
                  <c:v>105.45371671295899</c:v>
                </c:pt>
                <c:pt idx="35">
                  <c:v>105.42661869251103</c:v>
                </c:pt>
                <c:pt idx="36">
                  <c:v>96.776174068445968</c:v>
                </c:pt>
                <c:pt idx="37">
                  <c:v>103.46644457246524</c:v>
                </c:pt>
                <c:pt idx="38">
                  <c:v>106.80851372107341</c:v>
                </c:pt>
                <c:pt idx="39">
                  <c:v>108.62111037747886</c:v>
                </c:pt>
                <c:pt idx="40">
                  <c:v>110.56964062545083</c:v>
                </c:pt>
                <c:pt idx="41">
                  <c:v>111.32116989268712</c:v>
                </c:pt>
                <c:pt idx="42">
                  <c:v>111.12779650087978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'Données graph 1 et 2'!$AH$8:$AH$9</c:f>
              <c:strCache>
                <c:ptCount val="1"/>
                <c:pt idx="0">
                  <c:v>Industrie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2'!$AH$10:$AH$52</c:f>
              <c:numCache>
                <c:formatCode>#,##0.0</c:formatCode>
                <c:ptCount val="43"/>
                <c:pt idx="0">
                  <c:v>100</c:v>
                </c:pt>
                <c:pt idx="1">
                  <c:v>100.40388349186244</c:v>
                </c:pt>
                <c:pt idx="2">
                  <c:v>100.1539240406472</c:v>
                </c:pt>
                <c:pt idx="3">
                  <c:v>100.62626277182784</c:v>
                </c:pt>
                <c:pt idx="4">
                  <c:v>99.983592387536874</c:v>
                </c:pt>
                <c:pt idx="5">
                  <c:v>100.06661910813797</c:v>
                </c:pt>
                <c:pt idx="6">
                  <c:v>100.49923012987354</c:v>
                </c:pt>
                <c:pt idx="7">
                  <c:v>100.77820338226229</c:v>
                </c:pt>
                <c:pt idx="8">
                  <c:v>100.54762345974595</c:v>
                </c:pt>
                <c:pt idx="9">
                  <c:v>100.3566748383405</c:v>
                </c:pt>
                <c:pt idx="10">
                  <c:v>100.11061088230342</c:v>
                </c:pt>
                <c:pt idx="11">
                  <c:v>100.19763420665491</c:v>
                </c:pt>
                <c:pt idx="12">
                  <c:v>100.10662130186422</c:v>
                </c:pt>
                <c:pt idx="13">
                  <c:v>100.01576755354189</c:v>
                </c:pt>
                <c:pt idx="14">
                  <c:v>99.754288946441449</c:v>
                </c:pt>
                <c:pt idx="15">
                  <c:v>100.02094105458912</c:v>
                </c:pt>
                <c:pt idx="16">
                  <c:v>99.477570197697617</c:v>
                </c:pt>
                <c:pt idx="17">
                  <c:v>99.825699277634243</c:v>
                </c:pt>
                <c:pt idx="18">
                  <c:v>99.749722749887752</c:v>
                </c:pt>
                <c:pt idx="19">
                  <c:v>99.477611400671023</c:v>
                </c:pt>
                <c:pt idx="20">
                  <c:v>99.801490352053065</c:v>
                </c:pt>
                <c:pt idx="21">
                  <c:v>99.38840063211785</c:v>
                </c:pt>
                <c:pt idx="22">
                  <c:v>99.117835919100628</c:v>
                </c:pt>
                <c:pt idx="23">
                  <c:v>98.778521805466355</c:v>
                </c:pt>
                <c:pt idx="24">
                  <c:v>98.841905608340056</c:v>
                </c:pt>
                <c:pt idx="25">
                  <c:v>98.576572596999469</c:v>
                </c:pt>
                <c:pt idx="26">
                  <c:v>98.680365441874486</c:v>
                </c:pt>
                <c:pt idx="27">
                  <c:v>99.084423350838208</c:v>
                </c:pt>
                <c:pt idx="28">
                  <c:v>99.363742940739115</c:v>
                </c:pt>
                <c:pt idx="29">
                  <c:v>100.03741360449978</c:v>
                </c:pt>
                <c:pt idx="30">
                  <c:v>100.51860473198668</c:v>
                </c:pt>
                <c:pt idx="31">
                  <c:v>100.3488177010988</c:v>
                </c:pt>
                <c:pt idx="32">
                  <c:v>99.945670747769981</c:v>
                </c:pt>
                <c:pt idx="33">
                  <c:v>100.33209962445318</c:v>
                </c:pt>
                <c:pt idx="34">
                  <c:v>100.39506434674261</c:v>
                </c:pt>
                <c:pt idx="35">
                  <c:v>100.04399276143081</c:v>
                </c:pt>
                <c:pt idx="36">
                  <c:v>96.448115604256884</c:v>
                </c:pt>
                <c:pt idx="37">
                  <c:v>97.398069490418735</c:v>
                </c:pt>
                <c:pt idx="38">
                  <c:v>98.37080985313564</c:v>
                </c:pt>
                <c:pt idx="39">
                  <c:v>98.883507553194889</c:v>
                </c:pt>
                <c:pt idx="40">
                  <c:v>99.561622522038547</c:v>
                </c:pt>
                <c:pt idx="41">
                  <c:v>100.17810523388179</c:v>
                </c:pt>
                <c:pt idx="42">
                  <c:v>100.06581004334703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2'!$AJ$8:$AJ$9</c:f>
              <c:strCache>
                <c:ptCount val="1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2'!$AJ$10:$AJ$52</c:f>
              <c:numCache>
                <c:formatCode>#,##0.0</c:formatCode>
                <c:ptCount val="43"/>
                <c:pt idx="0">
                  <c:v>100</c:v>
                </c:pt>
                <c:pt idx="1">
                  <c:v>99.775401821155924</c:v>
                </c:pt>
                <c:pt idx="2">
                  <c:v>99.456748008499986</c:v>
                </c:pt>
                <c:pt idx="3">
                  <c:v>99.745572806166933</c:v>
                </c:pt>
                <c:pt idx="4">
                  <c:v>99.850969496141346</c:v>
                </c:pt>
                <c:pt idx="5">
                  <c:v>99.715126564026335</c:v>
                </c:pt>
                <c:pt idx="6">
                  <c:v>100.02137118042309</c:v>
                </c:pt>
                <c:pt idx="7">
                  <c:v>100.06139416802264</c:v>
                </c:pt>
                <c:pt idx="8">
                  <c:v>100.25070397376234</c:v>
                </c:pt>
                <c:pt idx="9">
                  <c:v>100.18095397648521</c:v>
                </c:pt>
                <c:pt idx="10">
                  <c:v>100.61513723337909</c:v>
                </c:pt>
                <c:pt idx="11">
                  <c:v>100.69896259522089</c:v>
                </c:pt>
                <c:pt idx="12">
                  <c:v>100.82663261330885</c:v>
                </c:pt>
                <c:pt idx="13">
                  <c:v>101.48729539359024</c:v>
                </c:pt>
                <c:pt idx="14">
                  <c:v>101.801151193599</c:v>
                </c:pt>
                <c:pt idx="15">
                  <c:v>102.04837290965246</c:v>
                </c:pt>
                <c:pt idx="16">
                  <c:v>102.28122408845468</c:v>
                </c:pt>
                <c:pt idx="17">
                  <c:v>102.85007277608251</c:v>
                </c:pt>
                <c:pt idx="18">
                  <c:v>102.9262362705696</c:v>
                </c:pt>
                <c:pt idx="19">
                  <c:v>103.46732353853447</c:v>
                </c:pt>
                <c:pt idx="20">
                  <c:v>104.04868407145867</c:v>
                </c:pt>
                <c:pt idx="21">
                  <c:v>104.37560892026593</c:v>
                </c:pt>
                <c:pt idx="22">
                  <c:v>104.73998503614442</c:v>
                </c:pt>
                <c:pt idx="23">
                  <c:v>104.54447052908517</c:v>
                </c:pt>
                <c:pt idx="24">
                  <c:v>105.16144070719137</c:v>
                </c:pt>
                <c:pt idx="25">
                  <c:v>105.683725835964</c:v>
                </c:pt>
                <c:pt idx="26">
                  <c:v>106.82472080589767</c:v>
                </c:pt>
                <c:pt idx="27">
                  <c:v>107.40684611073092</c:v>
                </c:pt>
                <c:pt idx="28">
                  <c:v>108.31645554257447</c:v>
                </c:pt>
                <c:pt idx="29">
                  <c:v>108.33177674725248</c:v>
                </c:pt>
                <c:pt idx="30">
                  <c:v>108.91646985183039</c:v>
                </c:pt>
                <c:pt idx="31">
                  <c:v>109.33372696839257</c:v>
                </c:pt>
                <c:pt idx="32">
                  <c:v>109.69941118676509</c:v>
                </c:pt>
                <c:pt idx="33">
                  <c:v>110.04150414903113</c:v>
                </c:pt>
                <c:pt idx="34">
                  <c:v>111.10765666279106</c:v>
                </c:pt>
                <c:pt idx="35">
                  <c:v>111.72243104656414</c:v>
                </c:pt>
                <c:pt idx="36">
                  <c:v>109.42126651591435</c:v>
                </c:pt>
                <c:pt idx="37">
                  <c:v>107.62716088709941</c:v>
                </c:pt>
                <c:pt idx="38">
                  <c:v>110.29061607113941</c:v>
                </c:pt>
                <c:pt idx="39">
                  <c:v>109.87578805620292</c:v>
                </c:pt>
                <c:pt idx="40">
                  <c:v>110.83553663894862</c:v>
                </c:pt>
                <c:pt idx="41">
                  <c:v>114.22229003956063</c:v>
                </c:pt>
                <c:pt idx="42">
                  <c:v>115.28579503965202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'Données graph 1 et 2'!$AK$8:$AK$9</c:f>
              <c:strCache>
                <c:ptCount val="1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2'!$AK$10:$AK$52</c:f>
              <c:numCache>
                <c:formatCode>#,##0.0</c:formatCode>
                <c:ptCount val="43"/>
                <c:pt idx="0">
                  <c:v>100</c:v>
                </c:pt>
                <c:pt idx="1">
                  <c:v>99.928939120013666</c:v>
                </c:pt>
                <c:pt idx="2">
                  <c:v>99.760806421051967</c:v>
                </c:pt>
                <c:pt idx="3">
                  <c:v>99.743757673581285</c:v>
                </c:pt>
                <c:pt idx="4">
                  <c:v>99.755662403443296</c:v>
                </c:pt>
                <c:pt idx="5">
                  <c:v>99.762045101348576</c:v>
                </c:pt>
                <c:pt idx="6">
                  <c:v>100.02777762351478</c:v>
                </c:pt>
                <c:pt idx="7">
                  <c:v>100.24280587202814</c:v>
                </c:pt>
                <c:pt idx="8">
                  <c:v>100.09817364325038</c:v>
                </c:pt>
                <c:pt idx="9">
                  <c:v>100.84330016037055</c:v>
                </c:pt>
                <c:pt idx="10">
                  <c:v>101.06625652201453</c:v>
                </c:pt>
                <c:pt idx="11">
                  <c:v>102.53802271458568</c:v>
                </c:pt>
                <c:pt idx="12">
                  <c:v>103.36211411682379</c:v>
                </c:pt>
                <c:pt idx="13">
                  <c:v>103.20572669559904</c:v>
                </c:pt>
                <c:pt idx="14">
                  <c:v>103.97777264769408</c:v>
                </c:pt>
                <c:pt idx="15">
                  <c:v>104.36367371036019</c:v>
                </c:pt>
                <c:pt idx="16">
                  <c:v>104.83377955599002</c:v>
                </c:pt>
                <c:pt idx="17">
                  <c:v>105.44265194346305</c:v>
                </c:pt>
                <c:pt idx="18">
                  <c:v>104.76191622984021</c:v>
                </c:pt>
                <c:pt idx="19">
                  <c:v>105.27547917154736</c:v>
                </c:pt>
                <c:pt idx="20">
                  <c:v>105.71670410236833</c:v>
                </c:pt>
                <c:pt idx="21">
                  <c:v>106.48528359102183</c:v>
                </c:pt>
                <c:pt idx="22">
                  <c:v>106.89348428452725</c:v>
                </c:pt>
                <c:pt idx="23">
                  <c:v>107.42049754054104</c:v>
                </c:pt>
                <c:pt idx="24">
                  <c:v>107.51790801179996</c:v>
                </c:pt>
                <c:pt idx="25">
                  <c:v>107.46092241168945</c:v>
                </c:pt>
                <c:pt idx="26">
                  <c:v>107.45818779795636</c:v>
                </c:pt>
                <c:pt idx="27">
                  <c:v>106.80090159566475</c:v>
                </c:pt>
                <c:pt idx="28">
                  <c:v>107.33172385110925</c:v>
                </c:pt>
                <c:pt idx="29">
                  <c:v>107.4468365241882</c:v>
                </c:pt>
                <c:pt idx="30">
                  <c:v>106.79740353500404</c:v>
                </c:pt>
                <c:pt idx="31">
                  <c:v>106.8382916375276</c:v>
                </c:pt>
                <c:pt idx="32">
                  <c:v>106.73027579732759</c:v>
                </c:pt>
                <c:pt idx="33">
                  <c:v>106.68950461259496</c:v>
                </c:pt>
                <c:pt idx="34">
                  <c:v>107.38548202638462</c:v>
                </c:pt>
                <c:pt idx="35">
                  <c:v>107.27209105554816</c:v>
                </c:pt>
                <c:pt idx="36">
                  <c:v>107.28489646705013</c:v>
                </c:pt>
                <c:pt idx="37">
                  <c:v>106.48351220468257</c:v>
                </c:pt>
                <c:pt idx="38">
                  <c:v>108.19870963434819</c:v>
                </c:pt>
                <c:pt idx="39">
                  <c:v>108.67347640434883</c:v>
                </c:pt>
                <c:pt idx="40">
                  <c:v>108.76553378898488</c:v>
                </c:pt>
                <c:pt idx="41">
                  <c:v>109.06148182250539</c:v>
                </c:pt>
                <c:pt idx="42">
                  <c:v>108.92416344436803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873280"/>
        <c:axId val="199874816"/>
      </c:lineChart>
      <c:catAx>
        <c:axId val="19987328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99874816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99874816"/>
        <c:scaling>
          <c:orientation val="minMax"/>
          <c:max val="116"/>
          <c:min val="9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99873280"/>
        <c:crosses val="autoZero"/>
        <c:crossBetween val="midCat"/>
        <c:majorUnit val="4"/>
      </c:valAx>
      <c:spPr>
        <a:ln w="28575"/>
      </c:spPr>
    </c:plotArea>
    <c:legend>
      <c:legendPos val="r"/>
      <c:layout>
        <c:manualLayout>
          <c:xMode val="edge"/>
          <c:yMode val="edge"/>
          <c:x val="3.2670454545454551E-2"/>
          <c:y val="0.18203883495145681"/>
          <c:w val="0.95596590909090906"/>
          <c:h val="8.737864077669922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Bouches-du-Rhône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2125984252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GRAPHIQUE_stocks_bénéf'!$AU$2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GRAPHIQUE_stocks_bénéf'!$AS$3:$AT$49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'Données GRAPHIQUE_stocks_bénéf'!$AU$3:$AU$49</c:f>
              <c:numCache>
                <c:formatCode>#,##0</c:formatCode>
                <c:ptCount val="47"/>
                <c:pt idx="0">
                  <c:v>2942</c:v>
                </c:pt>
                <c:pt idx="1">
                  <c:v>6428</c:v>
                </c:pt>
                <c:pt idx="2">
                  <c:v>9325</c:v>
                </c:pt>
                <c:pt idx="3">
                  <c:v>9348</c:v>
                </c:pt>
                <c:pt idx="4">
                  <c:v>8042</c:v>
                </c:pt>
                <c:pt idx="5">
                  <c:v>7287</c:v>
                </c:pt>
                <c:pt idx="6">
                  <c:v>6287</c:v>
                </c:pt>
                <c:pt idx="7">
                  <c:v>7545</c:v>
                </c:pt>
                <c:pt idx="8">
                  <c:v>9182</c:v>
                </c:pt>
                <c:pt idx="9">
                  <c:v>9742</c:v>
                </c:pt>
                <c:pt idx="10">
                  <c:v>9132</c:v>
                </c:pt>
                <c:pt idx="11">
                  <c:v>7985</c:v>
                </c:pt>
                <c:pt idx="12">
                  <c:v>8269</c:v>
                </c:pt>
                <c:pt idx="13">
                  <c:v>8287</c:v>
                </c:pt>
                <c:pt idx="14">
                  <c:v>7651</c:v>
                </c:pt>
                <c:pt idx="15">
                  <c:v>8367</c:v>
                </c:pt>
                <c:pt idx="16">
                  <c:v>9145</c:v>
                </c:pt>
                <c:pt idx="17">
                  <c:v>9961</c:v>
                </c:pt>
                <c:pt idx="18">
                  <c:v>9310</c:v>
                </c:pt>
                <c:pt idx="19">
                  <c:v>8797</c:v>
                </c:pt>
                <c:pt idx="20">
                  <c:v>9105</c:v>
                </c:pt>
                <c:pt idx="21">
                  <c:v>9661</c:v>
                </c:pt>
                <c:pt idx="22">
                  <c:v>9604</c:v>
                </c:pt>
                <c:pt idx="23">
                  <c:v>9597</c:v>
                </c:pt>
                <c:pt idx="24">
                  <c:v>10262</c:v>
                </c:pt>
                <c:pt idx="25">
                  <c:v>10883</c:v>
                </c:pt>
                <c:pt idx="26">
                  <c:v>11034</c:v>
                </c:pt>
                <c:pt idx="27">
                  <c:v>10868</c:v>
                </c:pt>
                <c:pt idx="28">
                  <c:v>10952</c:v>
                </c:pt>
                <c:pt idx="29">
                  <c:v>9970</c:v>
                </c:pt>
                <c:pt idx="30">
                  <c:v>7461</c:v>
                </c:pt>
                <c:pt idx="31">
                  <c:v>5449</c:v>
                </c:pt>
                <c:pt idx="32">
                  <c:v>4575</c:v>
                </c:pt>
                <c:pt idx="33">
                  <c:v>4127</c:v>
                </c:pt>
                <c:pt idx="34">
                  <c:v>3599</c:v>
                </c:pt>
                <c:pt idx="35">
                  <c:v>3614</c:v>
                </c:pt>
                <c:pt idx="36">
                  <c:v>3665</c:v>
                </c:pt>
                <c:pt idx="37">
                  <c:v>3671</c:v>
                </c:pt>
                <c:pt idx="38">
                  <c:v>3334</c:v>
                </c:pt>
                <c:pt idx="39">
                  <c:v>2708</c:v>
                </c:pt>
                <c:pt idx="40">
                  <c:v>2302</c:v>
                </c:pt>
                <c:pt idx="41">
                  <c:v>1888</c:v>
                </c:pt>
                <c:pt idx="42">
                  <c:v>1947</c:v>
                </c:pt>
                <c:pt idx="43">
                  <c:v>2047</c:v>
                </c:pt>
                <c:pt idx="44">
                  <c:v>2128</c:v>
                </c:pt>
                <c:pt idx="45">
                  <c:v>2281</c:v>
                </c:pt>
                <c:pt idx="46">
                  <c:v>2264</c:v>
                </c:pt>
              </c:numCache>
            </c:numRef>
          </c:val>
        </c:ser>
        <c:ser>
          <c:idx val="3"/>
          <c:order val="1"/>
          <c:tx>
            <c:strRef>
              <c:f>'Données GRAPHIQUE_stocks_bénéf'!$AX$2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GRAPHIQUE_stocks_bénéf'!$AS$3:$AT$49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'Données GRAPHIQUE_stocks_bénéf'!$AX$3:$AX$49</c:f>
              <c:numCache>
                <c:formatCode>#,##0</c:formatCode>
                <c:ptCount val="47"/>
                <c:pt idx="0">
                  <c:v>1770</c:v>
                </c:pt>
                <c:pt idx="1">
                  <c:v>3632</c:v>
                </c:pt>
                <c:pt idx="2">
                  <c:v>3186</c:v>
                </c:pt>
                <c:pt idx="3">
                  <c:v>2621</c:v>
                </c:pt>
                <c:pt idx="4">
                  <c:v>2545</c:v>
                </c:pt>
                <c:pt idx="5">
                  <c:v>2239</c:v>
                </c:pt>
                <c:pt idx="6">
                  <c:v>2202</c:v>
                </c:pt>
                <c:pt idx="7">
                  <c:v>2605</c:v>
                </c:pt>
                <c:pt idx="8">
                  <c:v>2326</c:v>
                </c:pt>
                <c:pt idx="9">
                  <c:v>1538</c:v>
                </c:pt>
                <c:pt idx="10">
                  <c:v>1234</c:v>
                </c:pt>
                <c:pt idx="11">
                  <c:v>976</c:v>
                </c:pt>
                <c:pt idx="12">
                  <c:v>943</c:v>
                </c:pt>
                <c:pt idx="13">
                  <c:v>974</c:v>
                </c:pt>
                <c:pt idx="14">
                  <c:v>1038</c:v>
                </c:pt>
                <c:pt idx="15">
                  <c:v>1296</c:v>
                </c:pt>
                <c:pt idx="16">
                  <c:v>1391</c:v>
                </c:pt>
                <c:pt idx="17">
                  <c:v>1256</c:v>
                </c:pt>
                <c:pt idx="18">
                  <c:v>1112</c:v>
                </c:pt>
                <c:pt idx="19">
                  <c:v>1064</c:v>
                </c:pt>
                <c:pt idx="20">
                  <c:v>1146</c:v>
                </c:pt>
                <c:pt idx="21">
                  <c:v>1476</c:v>
                </c:pt>
                <c:pt idx="22">
                  <c:v>1853</c:v>
                </c:pt>
                <c:pt idx="23">
                  <c:v>2205</c:v>
                </c:pt>
                <c:pt idx="24">
                  <c:v>2744</c:v>
                </c:pt>
                <c:pt idx="25">
                  <c:v>2632</c:v>
                </c:pt>
                <c:pt idx="26">
                  <c:v>2031</c:v>
                </c:pt>
                <c:pt idx="27">
                  <c:v>1735</c:v>
                </c:pt>
                <c:pt idx="28">
                  <c:v>1402</c:v>
                </c:pt>
                <c:pt idx="29">
                  <c:v>1028</c:v>
                </c:pt>
                <c:pt idx="30">
                  <c:v>705</c:v>
                </c:pt>
                <c:pt idx="31">
                  <c:v>419</c:v>
                </c:pt>
                <c:pt idx="32">
                  <c:v>174</c:v>
                </c:pt>
                <c:pt idx="33">
                  <c:v>76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72</c:v>
                </c:pt>
                <c:pt idx="44">
                  <c:v>324</c:v>
                </c:pt>
                <c:pt idx="45">
                  <c:v>760</c:v>
                </c:pt>
                <c:pt idx="46">
                  <c:v>1034</c:v>
                </c:pt>
              </c:numCache>
            </c:numRef>
          </c:val>
        </c:ser>
        <c:ser>
          <c:idx val="2"/>
          <c:order val="2"/>
          <c:tx>
            <c:strRef>
              <c:f>'Données GRAPHIQUE_stocks_bénéf'!$BA$2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GRAPHIQUE_stocks_bénéf'!$AS$3:$AT$49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'Données GRAPHIQUE_stocks_bénéf'!$BA$3:$BA$49</c:f>
              <c:numCache>
                <c:formatCode>General</c:formatCode>
                <c:ptCount val="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341</c:v>
                </c:pt>
                <c:pt idx="13">
                  <c:v>768</c:v>
                </c:pt>
                <c:pt idx="14">
                  <c:v>1864</c:v>
                </c:pt>
                <c:pt idx="15">
                  <c:v>3193</c:v>
                </c:pt>
                <c:pt idx="16">
                  <c:v>4025</c:v>
                </c:pt>
                <c:pt idx="17">
                  <c:v>4365</c:v>
                </c:pt>
                <c:pt idx="18">
                  <c:v>4410</c:v>
                </c:pt>
                <c:pt idx="19">
                  <c:v>4565</c:v>
                </c:pt>
                <c:pt idx="20">
                  <c:v>4659</c:v>
                </c:pt>
                <c:pt idx="21">
                  <c:v>4657</c:v>
                </c:pt>
                <c:pt idx="22">
                  <c:v>4618</c:v>
                </c:pt>
                <c:pt idx="23">
                  <c:v>4622</c:v>
                </c:pt>
                <c:pt idx="24">
                  <c:v>4461</c:v>
                </c:pt>
                <c:pt idx="25">
                  <c:v>4335</c:v>
                </c:pt>
                <c:pt idx="26">
                  <c:v>3944</c:v>
                </c:pt>
                <c:pt idx="27">
                  <c:v>3437</c:v>
                </c:pt>
                <c:pt idx="28">
                  <c:v>3187</c:v>
                </c:pt>
                <c:pt idx="29">
                  <c:v>2986</c:v>
                </c:pt>
                <c:pt idx="30">
                  <c:v>2411</c:v>
                </c:pt>
                <c:pt idx="31">
                  <c:v>1948</c:v>
                </c:pt>
                <c:pt idx="32">
                  <c:v>1500</c:v>
                </c:pt>
                <c:pt idx="33">
                  <c:v>1197</c:v>
                </c:pt>
                <c:pt idx="34">
                  <c:v>907</c:v>
                </c:pt>
                <c:pt idx="35">
                  <c:v>654</c:v>
                </c:pt>
                <c:pt idx="36">
                  <c:v>513</c:v>
                </c:pt>
                <c:pt idx="37">
                  <c:v>409</c:v>
                </c:pt>
                <c:pt idx="38">
                  <c:v>272</c:v>
                </c:pt>
                <c:pt idx="39">
                  <c:v>176</c:v>
                </c:pt>
                <c:pt idx="40">
                  <c:v>70</c:v>
                </c:pt>
                <c:pt idx="41">
                  <c:v>7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</c:numCache>
            </c:numRef>
          </c:val>
        </c:ser>
        <c:ser>
          <c:idx val="0"/>
          <c:order val="3"/>
          <c:tx>
            <c:strRef>
              <c:f>'Données GRAPHIQUE_stocks_bénéf'!$BB$2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GRAPHIQUE_stocks_bénéf'!$AS$3:$AT$49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'Données GRAPHIQUE_stocks_bénéf'!$BB$3:$BB$49</c:f>
              <c:numCache>
                <c:formatCode>General</c:formatCode>
                <c:ptCount val="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872</c:v>
                </c:pt>
                <c:pt idx="19">
                  <c:v>1514</c:v>
                </c:pt>
                <c:pt idx="20">
                  <c:v>1663</c:v>
                </c:pt>
                <c:pt idx="21">
                  <c:v>1770</c:v>
                </c:pt>
                <c:pt idx="22">
                  <c:v>1733</c:v>
                </c:pt>
                <c:pt idx="23">
                  <c:v>1665</c:v>
                </c:pt>
                <c:pt idx="24">
                  <c:v>1754</c:v>
                </c:pt>
                <c:pt idx="25">
                  <c:v>1788</c:v>
                </c:pt>
                <c:pt idx="26">
                  <c:v>1777</c:v>
                </c:pt>
                <c:pt idx="27">
                  <c:v>1870</c:v>
                </c:pt>
                <c:pt idx="28">
                  <c:v>1888</c:v>
                </c:pt>
                <c:pt idx="29">
                  <c:v>1831</c:v>
                </c:pt>
                <c:pt idx="30">
                  <c:v>1931</c:v>
                </c:pt>
                <c:pt idx="31">
                  <c:v>2078</c:v>
                </c:pt>
                <c:pt idx="32">
                  <c:v>1949</c:v>
                </c:pt>
                <c:pt idx="33">
                  <c:v>1861</c:v>
                </c:pt>
                <c:pt idx="34">
                  <c:v>1816</c:v>
                </c:pt>
                <c:pt idx="35">
                  <c:v>1992</c:v>
                </c:pt>
                <c:pt idx="36">
                  <c:v>2019</c:v>
                </c:pt>
                <c:pt idx="37">
                  <c:v>2061</c:v>
                </c:pt>
                <c:pt idx="38">
                  <c:v>2078</c:v>
                </c:pt>
                <c:pt idx="39">
                  <c:v>2138</c:v>
                </c:pt>
                <c:pt idx="40">
                  <c:v>2140</c:v>
                </c:pt>
                <c:pt idx="41">
                  <c:v>2182</c:v>
                </c:pt>
                <c:pt idx="42">
                  <c:v>2240</c:v>
                </c:pt>
                <c:pt idx="43">
                  <c:v>2320</c:v>
                </c:pt>
                <c:pt idx="44">
                  <c:v>2496</c:v>
                </c:pt>
                <c:pt idx="45">
                  <c:v>2577</c:v>
                </c:pt>
                <c:pt idx="46">
                  <c:v>2528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043136"/>
        <c:axId val="200044928"/>
      </c:areaChart>
      <c:catAx>
        <c:axId val="20004313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00044928"/>
        <c:crossesAt val="0"/>
        <c:auto val="0"/>
        <c:lblAlgn val="ctr"/>
        <c:lblOffset val="100"/>
        <c:tickLblSkip val="4"/>
        <c:noMultiLvlLbl val="0"/>
      </c:catAx>
      <c:valAx>
        <c:axId val="200044928"/>
        <c:scaling>
          <c:orientation val="minMax"/>
          <c:max val="20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00043136"/>
        <c:crosses val="autoZero"/>
        <c:crossBetween val="between"/>
        <c:majorUnit val="5000"/>
      </c:valAx>
    </c:plotArea>
    <c:legend>
      <c:legendPos val="t"/>
      <c:layout/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026584126239965E-2"/>
          <c:y val="0.23881826972585365"/>
          <c:w val="0.86985150536832423"/>
          <c:h val="0.55519270617488603"/>
        </c:manualLayout>
      </c:layout>
      <c:lineChart>
        <c:grouping val="standard"/>
        <c:varyColors val="0"/>
        <c:ser>
          <c:idx val="0"/>
          <c:order val="0"/>
          <c:tx>
            <c:strRef>
              <c:f>'Graph appr Note et Diapo'!$B$209</c:f>
              <c:strCache>
                <c:ptCount val="1"/>
                <c:pt idx="0">
                  <c:v>2019</c:v>
                </c:pt>
              </c:strCache>
            </c:strRef>
          </c:tx>
          <c:spPr>
            <a:ln w="25400">
              <a:solidFill>
                <a:srgbClr val="0070C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'Graph appr Note et Diapo'!$A$210:$A$221</c:f>
              <c:strCache>
                <c:ptCount val="12"/>
                <c:pt idx="0">
                  <c:v>Jan.</c:v>
                </c:pt>
                <c:pt idx="1">
                  <c:v>Fév.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Juil.</c:v>
                </c:pt>
                <c:pt idx="7">
                  <c:v>Août</c:v>
                </c:pt>
                <c:pt idx="8">
                  <c:v>Sept.</c:v>
                </c:pt>
                <c:pt idx="9">
                  <c:v>Oct.</c:v>
                </c:pt>
                <c:pt idx="10">
                  <c:v>Nov.</c:v>
                </c:pt>
                <c:pt idx="11">
                  <c:v>Déc.</c:v>
                </c:pt>
              </c:strCache>
            </c:strRef>
          </c:cat>
          <c:val>
            <c:numRef>
              <c:f>'Graph appr Note et Diapo'!$B$210:$B$221</c:f>
              <c:numCache>
                <c:formatCode>#,##0</c:formatCode>
                <c:ptCount val="12"/>
                <c:pt idx="0">
                  <c:v>195</c:v>
                </c:pt>
                <c:pt idx="1">
                  <c:v>310</c:v>
                </c:pt>
                <c:pt idx="2">
                  <c:v>401</c:v>
                </c:pt>
                <c:pt idx="3">
                  <c:v>494</c:v>
                </c:pt>
                <c:pt idx="4">
                  <c:v>560</c:v>
                </c:pt>
                <c:pt idx="5">
                  <c:v>712</c:v>
                </c:pt>
                <c:pt idx="6">
                  <c:v>1573</c:v>
                </c:pt>
                <c:pt idx="7">
                  <c:v>2641</c:v>
                </c:pt>
                <c:pt idx="8">
                  <c:v>8553</c:v>
                </c:pt>
                <c:pt idx="9">
                  <c:v>10017</c:v>
                </c:pt>
                <c:pt idx="10">
                  <c:v>10618</c:v>
                </c:pt>
                <c:pt idx="11">
                  <c:v>10995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'Graph appr Note et Diapo'!$C$209</c:f>
              <c:strCache>
                <c:ptCount val="1"/>
                <c:pt idx="0">
                  <c:v>2020</c:v>
                </c:pt>
              </c:strCache>
            </c:strRef>
          </c:tx>
          <c:spPr>
            <a:ln w="25400">
              <a:solidFill>
                <a:srgbClr val="92D05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strRef>
              <c:f>'Graph appr Note et Diapo'!$A$210:$A$221</c:f>
              <c:strCache>
                <c:ptCount val="12"/>
                <c:pt idx="0">
                  <c:v>Jan.</c:v>
                </c:pt>
                <c:pt idx="1">
                  <c:v>Fév.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Juil.</c:v>
                </c:pt>
                <c:pt idx="7">
                  <c:v>Août</c:v>
                </c:pt>
                <c:pt idx="8">
                  <c:v>Sept.</c:v>
                </c:pt>
                <c:pt idx="9">
                  <c:v>Oct.</c:v>
                </c:pt>
                <c:pt idx="10">
                  <c:v>Nov.</c:v>
                </c:pt>
                <c:pt idx="11">
                  <c:v>Déc.</c:v>
                </c:pt>
              </c:strCache>
            </c:strRef>
          </c:cat>
          <c:val>
            <c:numRef>
              <c:f>'Graph appr Note et Diapo'!$C$210:$C$221</c:f>
              <c:numCache>
                <c:formatCode>#,##0</c:formatCode>
                <c:ptCount val="12"/>
                <c:pt idx="0">
                  <c:v>309</c:v>
                </c:pt>
                <c:pt idx="1">
                  <c:v>509</c:v>
                </c:pt>
                <c:pt idx="2">
                  <c:v>651</c:v>
                </c:pt>
                <c:pt idx="3">
                  <c:v>668</c:v>
                </c:pt>
                <c:pt idx="4">
                  <c:v>724</c:v>
                </c:pt>
                <c:pt idx="5">
                  <c:v>850</c:v>
                </c:pt>
                <c:pt idx="6">
                  <c:v>1981</c:v>
                </c:pt>
                <c:pt idx="7">
                  <c:v>4044</c:v>
                </c:pt>
                <c:pt idx="8">
                  <c:v>12426</c:v>
                </c:pt>
                <c:pt idx="9">
                  <c:v>15612</c:v>
                </c:pt>
                <c:pt idx="10">
                  <c:v>16830</c:v>
                </c:pt>
                <c:pt idx="11">
                  <c:v>17472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'Graph appr Note et Diapo'!$D$209</c:f>
              <c:strCache>
                <c:ptCount val="1"/>
                <c:pt idx="0">
                  <c:v>2021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'Graph appr Note et Diapo'!$A$210:$A$221</c:f>
              <c:strCache>
                <c:ptCount val="12"/>
                <c:pt idx="0">
                  <c:v>Jan.</c:v>
                </c:pt>
                <c:pt idx="1">
                  <c:v>Fév.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Juil.</c:v>
                </c:pt>
                <c:pt idx="7">
                  <c:v>Août</c:v>
                </c:pt>
                <c:pt idx="8">
                  <c:v>Sept.</c:v>
                </c:pt>
                <c:pt idx="9">
                  <c:v>Oct.</c:v>
                </c:pt>
                <c:pt idx="10">
                  <c:v>Nov.</c:v>
                </c:pt>
                <c:pt idx="11">
                  <c:v>Déc.</c:v>
                </c:pt>
              </c:strCache>
            </c:strRef>
          </c:cat>
          <c:val>
            <c:numRef>
              <c:f>'Graph appr Note et Diapo'!$D$210:$D$221</c:f>
              <c:numCache>
                <c:formatCode>#,##0</c:formatCode>
                <c:ptCount val="12"/>
                <c:pt idx="0">
                  <c:v>786</c:v>
                </c:pt>
                <c:pt idx="1">
                  <c:v>1545</c:v>
                </c:pt>
                <c:pt idx="2">
                  <c:v>1983</c:v>
                </c:pt>
                <c:pt idx="3">
                  <c:v>2153</c:v>
                </c:pt>
                <c:pt idx="4">
                  <c:v>2383</c:v>
                </c:pt>
                <c:pt idx="5">
                  <c:v>2680</c:v>
                </c:pt>
                <c:pt idx="6">
                  <c:v>4104</c:v>
                </c:pt>
                <c:pt idx="7">
                  <c:v>6652</c:v>
                </c:pt>
                <c:pt idx="8">
                  <c:v>17874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096768"/>
        <c:axId val="200107136"/>
      </c:lineChart>
      <c:catAx>
        <c:axId val="200096768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low"/>
        <c:spPr>
          <a:ln>
            <a:solidFill>
              <a:sysClr val="windowText" lastClr="000000">
                <a:tint val="75000"/>
                <a:shade val="95000"/>
                <a:satMod val="105000"/>
              </a:sysClr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00107136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200107136"/>
        <c:scaling>
          <c:orientation val="minMax"/>
          <c:max val="180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00096768"/>
        <c:crosses val="autoZero"/>
        <c:crossBetween val="between"/>
        <c:majorUnit val="3000"/>
      </c:valAx>
    </c:plotArea>
    <c:legend>
      <c:legendPos val="r"/>
      <c:layout>
        <c:manualLayout>
          <c:xMode val="edge"/>
          <c:yMode val="edge"/>
          <c:x val="9.0909116739297982E-2"/>
          <c:y val="0.13101608710394455"/>
          <c:w val="0.90909088326070198"/>
          <c:h val="0.10097150535608887"/>
        </c:manualLayout>
      </c:layout>
      <c:overlay val="0"/>
      <c:txPr>
        <a:bodyPr/>
        <a:lstStyle/>
        <a:p>
          <a:pPr>
            <a:defRPr sz="65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500"/>
              <a:t>Nombre de salariés en activité partielle en équivalent temps plein</a:t>
            </a:r>
            <a:r>
              <a:rPr lang="en-US" sz="1500" baseline="0"/>
              <a:t> </a:t>
            </a:r>
            <a:r>
              <a:rPr lang="en-US" sz="1500"/>
              <a:t>(ETP)</a:t>
            </a:r>
          </a:p>
          <a:p>
            <a:pPr>
              <a:defRPr/>
            </a:pPr>
            <a:r>
              <a:rPr lang="en-US" sz="1500"/>
              <a:t> dans les Bouches</a:t>
            </a:r>
            <a:r>
              <a:rPr lang="en-US" sz="1500" baseline="0"/>
              <a:t>-du-Rhône</a:t>
            </a:r>
          </a:p>
          <a:p>
            <a:pPr>
              <a:defRPr/>
            </a:pPr>
            <a:r>
              <a:rPr lang="en-US" sz="1100" b="0" i="1" baseline="0"/>
              <a:t>(données brutes, en nombre)</a:t>
            </a:r>
            <a:endParaRPr lang="en-US" sz="1100" b="0" i="1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'recap (2)'!$B$2</c:f>
              <c:strCache>
                <c:ptCount val="1"/>
                <c:pt idx="0">
                  <c:v>Nombre de salariés effectivement en Activité Partielle</c:v>
                </c:pt>
              </c:strCache>
            </c:strRef>
          </c:tx>
          <c:invertIfNegative val="0"/>
          <c:cat>
            <c:numRef>
              <c:f>'recap (2)'!$A$3:$A$21</c:f>
              <c:numCache>
                <c:formatCode>mmm\-yy</c:formatCode>
                <c:ptCount val="19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  <c:pt idx="13">
                  <c:v>44287</c:v>
                </c:pt>
                <c:pt idx="14">
                  <c:v>44317</c:v>
                </c:pt>
                <c:pt idx="15">
                  <c:v>44348</c:v>
                </c:pt>
                <c:pt idx="16">
                  <c:v>44378</c:v>
                </c:pt>
                <c:pt idx="17">
                  <c:v>44409</c:v>
                </c:pt>
                <c:pt idx="18">
                  <c:v>44440</c:v>
                </c:pt>
              </c:numCache>
            </c:numRef>
          </c:cat>
          <c:val>
            <c:numRef>
              <c:f>'recap (2)'!$H$27:$H$45</c:f>
              <c:numCache>
                <c:formatCode>#,##0</c:formatCode>
                <c:ptCount val="19"/>
                <c:pt idx="0">
                  <c:v>72408.004357142403</c:v>
                </c:pt>
                <c:pt idx="1">
                  <c:v>150173.79800000635</c:v>
                </c:pt>
                <c:pt idx="2">
                  <c:v>99921.162785712295</c:v>
                </c:pt>
                <c:pt idx="3">
                  <c:v>39824.090357142464</c:v>
                </c:pt>
                <c:pt idx="4">
                  <c:v>16503.957142857038</c:v>
                </c:pt>
                <c:pt idx="5">
                  <c:v>11755.177571428554</c:v>
                </c:pt>
                <c:pt idx="6">
                  <c:v>11798.521599999944</c:v>
                </c:pt>
                <c:pt idx="7">
                  <c:v>18509.783714285597</c:v>
                </c:pt>
                <c:pt idx="8">
                  <c:v>55506.963071427839</c:v>
                </c:pt>
                <c:pt idx="9">
                  <c:v>31486.664571428169</c:v>
                </c:pt>
                <c:pt idx="10">
                  <c:v>32898.701071428142</c:v>
                </c:pt>
                <c:pt idx="11">
                  <c:v>35468.334857142283</c:v>
                </c:pt>
                <c:pt idx="12">
                  <c:v>40799.554799999394</c:v>
                </c:pt>
                <c:pt idx="13">
                  <c:v>68517.708714284396</c:v>
                </c:pt>
                <c:pt idx="14">
                  <c:v>39878.517357142373</c:v>
                </c:pt>
                <c:pt idx="15">
                  <c:v>13930.863657142727</c:v>
                </c:pt>
                <c:pt idx="16">
                  <c:v>6515.2176428571665</c:v>
                </c:pt>
                <c:pt idx="17">
                  <c:v>4457.5049285714358</c:v>
                </c:pt>
                <c:pt idx="18">
                  <c:v>3392.4617142857137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173440"/>
        <c:axId val="200174976"/>
      </c:barChart>
      <c:dateAx>
        <c:axId val="2001734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200174976"/>
        <c:crosses val="autoZero"/>
        <c:auto val="1"/>
        <c:lblOffset val="100"/>
        <c:baseTimeUnit val="months"/>
      </c:dateAx>
      <c:valAx>
        <c:axId val="2001749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001734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Bouches-du-Rhône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4388570746838E-2"/>
          <c:y val="0.18816505924925064"/>
          <c:w val="0.83764367816092788"/>
          <c:h val="0.5360306884716333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trim'!$B$119:$C$168</c:f>
              <c:multiLvlStrCache>
                <c:ptCount val="50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</c:lvl>
                <c:lvl>
                  <c:pt idx="2">
                    <c:v>2012</c:v>
                  </c:pt>
                  <c:pt idx="6">
                    <c:v>2013</c:v>
                  </c:pt>
                  <c:pt idx="10">
                    <c:v>2014</c:v>
                  </c:pt>
                  <c:pt idx="14">
                    <c:v>2015</c:v>
                  </c:pt>
                  <c:pt idx="18">
                    <c:v>2016</c:v>
                  </c:pt>
                  <c:pt idx="22">
                    <c:v>2017</c:v>
                  </c:pt>
                  <c:pt idx="26">
                    <c:v>2018</c:v>
                  </c:pt>
                  <c:pt idx="30">
                    <c:v>2019</c:v>
                  </c:pt>
                  <c:pt idx="34">
                    <c:v>2020</c:v>
                  </c:pt>
                  <c:pt idx="38">
                    <c:v>2021</c:v>
                  </c:pt>
                  <c:pt idx="42">
                    <c:v>2022</c:v>
                  </c:pt>
                  <c:pt idx="46">
                    <c:v>2023</c:v>
                  </c:pt>
                </c:lvl>
              </c:multiLvlStrCache>
            </c:multiLvlStrRef>
          </c:cat>
          <c:val>
            <c:numRef>
              <c:f>Données!$C$127:$C$167</c:f>
              <c:numCache>
                <c:formatCode>#,##0.0</c:formatCode>
                <c:ptCount val="41"/>
                <c:pt idx="0">
                  <c:v>10.4</c:v>
                </c:pt>
                <c:pt idx="1">
                  <c:v>10.6</c:v>
                </c:pt>
                <c:pt idx="2">
                  <c:v>10.6</c:v>
                </c:pt>
                <c:pt idx="3">
                  <c:v>10.8</c:v>
                </c:pt>
                <c:pt idx="4">
                  <c:v>10.8</c:v>
                </c:pt>
                <c:pt idx="5">
                  <c:v>11.2</c:v>
                </c:pt>
                <c:pt idx="6">
                  <c:v>11.3</c:v>
                </c:pt>
                <c:pt idx="7">
                  <c:v>11.5</c:v>
                </c:pt>
                <c:pt idx="8">
                  <c:v>11.3</c:v>
                </c:pt>
                <c:pt idx="9">
                  <c:v>11.2</c:v>
                </c:pt>
                <c:pt idx="10">
                  <c:v>11.2</c:v>
                </c:pt>
                <c:pt idx="11">
                  <c:v>11.2</c:v>
                </c:pt>
                <c:pt idx="12">
                  <c:v>11.4</c:v>
                </c:pt>
                <c:pt idx="13">
                  <c:v>11.6</c:v>
                </c:pt>
                <c:pt idx="14">
                  <c:v>11.4</c:v>
                </c:pt>
                <c:pt idx="15">
                  <c:v>11.7</c:v>
                </c:pt>
                <c:pt idx="16">
                  <c:v>11.5</c:v>
                </c:pt>
                <c:pt idx="17">
                  <c:v>11.4</c:v>
                </c:pt>
                <c:pt idx="18">
                  <c:v>11.4</c:v>
                </c:pt>
                <c:pt idx="19">
                  <c:v>11.2</c:v>
                </c:pt>
                <c:pt idx="20">
                  <c:v>11.1</c:v>
                </c:pt>
                <c:pt idx="21">
                  <c:v>11.4</c:v>
                </c:pt>
                <c:pt idx="22">
                  <c:v>10.9</c:v>
                </c:pt>
                <c:pt idx="23">
                  <c:v>10.8</c:v>
                </c:pt>
                <c:pt idx="24">
                  <c:v>10.9</c:v>
                </c:pt>
                <c:pt idx="25">
                  <c:v>10.3</c:v>
                </c:pt>
                <c:pt idx="26">
                  <c:v>10.6</c:v>
                </c:pt>
                <c:pt idx="27">
                  <c:v>10.4</c:v>
                </c:pt>
                <c:pt idx="28">
                  <c:v>10.3</c:v>
                </c:pt>
                <c:pt idx="29">
                  <c:v>10</c:v>
                </c:pt>
                <c:pt idx="30">
                  <c:v>10</c:v>
                </c:pt>
                <c:pt idx="31">
                  <c:v>9.6999999999999993</c:v>
                </c:pt>
                <c:pt idx="32">
                  <c:v>9.6999999999999993</c:v>
                </c:pt>
                <c:pt idx="33">
                  <c:v>9.1999999999999993</c:v>
                </c:pt>
                <c:pt idx="34">
                  <c:v>8.8000000000000007</c:v>
                </c:pt>
                <c:pt idx="35">
                  <c:v>8.3000000000000007</c:v>
                </c:pt>
                <c:pt idx="36">
                  <c:v>10.4</c:v>
                </c:pt>
                <c:pt idx="37">
                  <c:v>9</c:v>
                </c:pt>
                <c:pt idx="38">
                  <c:v>9</c:v>
                </c:pt>
                <c:pt idx="39">
                  <c:v>9.1</c:v>
                </c:pt>
                <c:pt idx="40">
                  <c:v>9.1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trim'!$B$119:$C$168</c:f>
              <c:multiLvlStrCache>
                <c:ptCount val="50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</c:lvl>
                <c:lvl>
                  <c:pt idx="2">
                    <c:v>2012</c:v>
                  </c:pt>
                  <c:pt idx="6">
                    <c:v>2013</c:v>
                  </c:pt>
                  <c:pt idx="10">
                    <c:v>2014</c:v>
                  </c:pt>
                  <c:pt idx="14">
                    <c:v>2015</c:v>
                  </c:pt>
                  <c:pt idx="18">
                    <c:v>2016</c:v>
                  </c:pt>
                  <c:pt idx="22">
                    <c:v>2017</c:v>
                  </c:pt>
                  <c:pt idx="26">
                    <c:v>2018</c:v>
                  </c:pt>
                  <c:pt idx="30">
                    <c:v>2019</c:v>
                  </c:pt>
                  <c:pt idx="34">
                    <c:v>2020</c:v>
                  </c:pt>
                  <c:pt idx="38">
                    <c:v>2021</c:v>
                  </c:pt>
                  <c:pt idx="42">
                    <c:v>2022</c:v>
                  </c:pt>
                  <c:pt idx="46">
                    <c:v>2023</c:v>
                  </c:pt>
                </c:lvl>
              </c:multiLvlStrCache>
            </c:multiLvlStrRef>
          </c:cat>
          <c:val>
            <c:numRef>
              <c:f>Données!$B$127:$B$167</c:f>
              <c:numCache>
                <c:formatCode>#,##0.0</c:formatCode>
                <c:ptCount val="41"/>
                <c:pt idx="0">
                  <c:v>8.8000000000000007</c:v>
                </c:pt>
                <c:pt idx="1">
                  <c:v>9</c:v>
                </c:pt>
                <c:pt idx="2">
                  <c:v>9.1</c:v>
                </c:pt>
                <c:pt idx="3">
                  <c:v>9.4</c:v>
                </c:pt>
                <c:pt idx="4">
                  <c:v>9.4</c:v>
                </c:pt>
                <c:pt idx="5">
                  <c:v>9.8000000000000007</c:v>
                </c:pt>
                <c:pt idx="6">
                  <c:v>10</c:v>
                </c:pt>
                <c:pt idx="7">
                  <c:v>10.1</c:v>
                </c:pt>
                <c:pt idx="8">
                  <c:v>9.9</c:v>
                </c:pt>
                <c:pt idx="9">
                  <c:v>9.8000000000000007</c:v>
                </c:pt>
                <c:pt idx="10">
                  <c:v>9.8000000000000007</c:v>
                </c:pt>
                <c:pt idx="11">
                  <c:v>9.8000000000000007</c:v>
                </c:pt>
                <c:pt idx="12">
                  <c:v>9.9</c:v>
                </c:pt>
                <c:pt idx="13">
                  <c:v>10.1</c:v>
                </c:pt>
                <c:pt idx="14">
                  <c:v>10</c:v>
                </c:pt>
                <c:pt idx="15">
                  <c:v>10.199999999999999</c:v>
                </c:pt>
                <c:pt idx="16">
                  <c:v>10.1</c:v>
                </c:pt>
                <c:pt idx="17">
                  <c:v>9.9</c:v>
                </c:pt>
                <c:pt idx="18">
                  <c:v>9.9</c:v>
                </c:pt>
                <c:pt idx="19">
                  <c:v>9.8000000000000007</c:v>
                </c:pt>
                <c:pt idx="20">
                  <c:v>9.6</c:v>
                </c:pt>
                <c:pt idx="21">
                  <c:v>9.6999999999999993</c:v>
                </c:pt>
                <c:pt idx="22">
                  <c:v>9.3000000000000007</c:v>
                </c:pt>
                <c:pt idx="23">
                  <c:v>9.1999999999999993</c:v>
                </c:pt>
                <c:pt idx="24">
                  <c:v>9.3000000000000007</c:v>
                </c:pt>
                <c:pt idx="25">
                  <c:v>8.6999999999999993</c:v>
                </c:pt>
                <c:pt idx="26">
                  <c:v>8.9</c:v>
                </c:pt>
                <c:pt idx="27">
                  <c:v>8.8000000000000007</c:v>
                </c:pt>
                <c:pt idx="28">
                  <c:v>8.6999999999999993</c:v>
                </c:pt>
                <c:pt idx="29">
                  <c:v>8.4</c:v>
                </c:pt>
                <c:pt idx="30">
                  <c:v>8.4</c:v>
                </c:pt>
                <c:pt idx="31">
                  <c:v>8.1999999999999993</c:v>
                </c:pt>
                <c:pt idx="32">
                  <c:v>8.1999999999999993</c:v>
                </c:pt>
                <c:pt idx="33">
                  <c:v>7.9</c:v>
                </c:pt>
                <c:pt idx="34">
                  <c:v>7.6</c:v>
                </c:pt>
                <c:pt idx="35">
                  <c:v>7.1</c:v>
                </c:pt>
                <c:pt idx="36">
                  <c:v>8.9</c:v>
                </c:pt>
                <c:pt idx="37">
                  <c:v>7.8</c:v>
                </c:pt>
                <c:pt idx="38">
                  <c:v>7.8</c:v>
                </c:pt>
                <c:pt idx="39">
                  <c:v>7.8</c:v>
                </c:pt>
                <c:pt idx="40">
                  <c:v>7.9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Données!$G$8</c:f>
              <c:strCache>
                <c:ptCount val="1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'dates trim'!$B$119:$C$168</c:f>
              <c:multiLvlStrCache>
                <c:ptCount val="50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</c:lvl>
                <c:lvl>
                  <c:pt idx="2">
                    <c:v>2012</c:v>
                  </c:pt>
                  <c:pt idx="6">
                    <c:v>2013</c:v>
                  </c:pt>
                  <c:pt idx="10">
                    <c:v>2014</c:v>
                  </c:pt>
                  <c:pt idx="14">
                    <c:v>2015</c:v>
                  </c:pt>
                  <c:pt idx="18">
                    <c:v>2016</c:v>
                  </c:pt>
                  <c:pt idx="22">
                    <c:v>2017</c:v>
                  </c:pt>
                  <c:pt idx="26">
                    <c:v>2018</c:v>
                  </c:pt>
                  <c:pt idx="30">
                    <c:v>2019</c:v>
                  </c:pt>
                  <c:pt idx="34">
                    <c:v>2020</c:v>
                  </c:pt>
                  <c:pt idx="38">
                    <c:v>2021</c:v>
                  </c:pt>
                  <c:pt idx="42">
                    <c:v>2022</c:v>
                  </c:pt>
                  <c:pt idx="46">
                    <c:v>2023</c:v>
                  </c:pt>
                </c:lvl>
              </c:multiLvlStrCache>
            </c:multiLvlStrRef>
          </c:cat>
          <c:val>
            <c:numRef>
              <c:f>Données!$G$127:$G$167</c:f>
              <c:numCache>
                <c:formatCode>#,##0.0</c:formatCode>
                <c:ptCount val="41"/>
                <c:pt idx="0">
                  <c:v>11.4</c:v>
                </c:pt>
                <c:pt idx="1">
                  <c:v>11.6</c:v>
                </c:pt>
                <c:pt idx="2">
                  <c:v>11.5</c:v>
                </c:pt>
                <c:pt idx="3">
                  <c:v>11.7</c:v>
                </c:pt>
                <c:pt idx="4">
                  <c:v>11.7</c:v>
                </c:pt>
                <c:pt idx="5">
                  <c:v>11.9</c:v>
                </c:pt>
                <c:pt idx="6">
                  <c:v>12.1</c:v>
                </c:pt>
                <c:pt idx="7">
                  <c:v>12.2</c:v>
                </c:pt>
                <c:pt idx="8">
                  <c:v>12</c:v>
                </c:pt>
                <c:pt idx="9">
                  <c:v>11.8</c:v>
                </c:pt>
                <c:pt idx="10">
                  <c:v>11.8</c:v>
                </c:pt>
                <c:pt idx="11">
                  <c:v>11.8</c:v>
                </c:pt>
                <c:pt idx="12">
                  <c:v>11.9</c:v>
                </c:pt>
                <c:pt idx="13">
                  <c:v>12</c:v>
                </c:pt>
                <c:pt idx="14">
                  <c:v>11.9</c:v>
                </c:pt>
                <c:pt idx="15">
                  <c:v>12.1</c:v>
                </c:pt>
                <c:pt idx="16">
                  <c:v>11.9</c:v>
                </c:pt>
                <c:pt idx="17">
                  <c:v>11.8</c:v>
                </c:pt>
                <c:pt idx="18">
                  <c:v>11.7</c:v>
                </c:pt>
                <c:pt idx="19">
                  <c:v>11.5</c:v>
                </c:pt>
                <c:pt idx="20">
                  <c:v>11.5</c:v>
                </c:pt>
                <c:pt idx="21">
                  <c:v>11.9</c:v>
                </c:pt>
                <c:pt idx="22">
                  <c:v>11.4</c:v>
                </c:pt>
                <c:pt idx="23">
                  <c:v>11.3</c:v>
                </c:pt>
                <c:pt idx="24">
                  <c:v>11.4</c:v>
                </c:pt>
                <c:pt idx="25">
                  <c:v>10.8</c:v>
                </c:pt>
                <c:pt idx="26">
                  <c:v>11.1</c:v>
                </c:pt>
                <c:pt idx="27">
                  <c:v>10.9</c:v>
                </c:pt>
                <c:pt idx="28">
                  <c:v>10.8</c:v>
                </c:pt>
                <c:pt idx="29">
                  <c:v>10.5</c:v>
                </c:pt>
                <c:pt idx="30">
                  <c:v>10.4</c:v>
                </c:pt>
                <c:pt idx="31">
                  <c:v>10.1</c:v>
                </c:pt>
                <c:pt idx="32">
                  <c:v>10</c:v>
                </c:pt>
                <c:pt idx="33">
                  <c:v>9.6</c:v>
                </c:pt>
                <c:pt idx="34">
                  <c:v>9.1999999999999993</c:v>
                </c:pt>
                <c:pt idx="35">
                  <c:v>8.3000000000000007</c:v>
                </c:pt>
                <c:pt idx="36">
                  <c:v>10.5</c:v>
                </c:pt>
                <c:pt idx="37">
                  <c:v>9.1999999999999993</c:v>
                </c:pt>
                <c:pt idx="38">
                  <c:v>9.1999999999999993</c:v>
                </c:pt>
                <c:pt idx="39">
                  <c:v>9.3000000000000007</c:v>
                </c:pt>
                <c:pt idx="40">
                  <c:v>9.4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9916032"/>
        <c:axId val="249921920"/>
      </c:lineChart>
      <c:catAx>
        <c:axId val="24991603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24992192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49921920"/>
        <c:scaling>
          <c:orientation val="minMax"/>
          <c:max val="13"/>
          <c:min val="7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49916032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1644893820090658E-2"/>
          <c:y val="0.10281869747831336"/>
          <c:w val="0.8415530303030303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42457740150564244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-1.609657947686116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graphiques_trim'!$G$50:$G$58</c:f>
              <c:strCache>
                <c:ptCount val="9"/>
                <c:pt idx="0">
                  <c:v>Seine saint denis</c:v>
                </c:pt>
                <c:pt idx="1">
                  <c:v>Nord</c:v>
                </c:pt>
                <c:pt idx="2">
                  <c:v>Bouches du rhone</c:v>
                </c:pt>
                <c:pt idx="3">
                  <c:v>Paca</c:v>
                </c:pt>
                <c:pt idx="4">
                  <c:v>Haute garonne</c:v>
                </c:pt>
                <c:pt idx="5">
                  <c:v>France métro.</c:v>
                </c:pt>
                <c:pt idx="6">
                  <c:v>Gironde</c:v>
                </c:pt>
                <c:pt idx="7">
                  <c:v>Rhone</c:v>
                </c:pt>
                <c:pt idx="8">
                  <c:v>Loire atlantique</c:v>
                </c:pt>
              </c:strCache>
            </c:strRef>
          </c:cat>
          <c:val>
            <c:numRef>
              <c:f>'données graphiques_trim'!$H$50:$H$58</c:f>
              <c:numCache>
                <c:formatCode>#,##0.0</c:formatCode>
                <c:ptCount val="9"/>
                <c:pt idx="0">
                  <c:v>11</c:v>
                </c:pt>
                <c:pt idx="1">
                  <c:v>10.1</c:v>
                </c:pt>
                <c:pt idx="2">
                  <c:v>9.4</c:v>
                </c:pt>
                <c:pt idx="3">
                  <c:v>9.1</c:v>
                </c:pt>
                <c:pt idx="4">
                  <c:v>8.1</c:v>
                </c:pt>
                <c:pt idx="5">
                  <c:v>7.9</c:v>
                </c:pt>
                <c:pt idx="6">
                  <c:v>7.4</c:v>
                </c:pt>
                <c:pt idx="7">
                  <c:v>7.2</c:v>
                </c:pt>
                <c:pt idx="8">
                  <c:v>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956224"/>
        <c:axId val="249966592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yVal>
            <c:numRef>
              <c:f>'données graphiques_trim'!$J$50:$J$58</c:f>
              <c:numCache>
                <c:formatCode>#,##0.0</c:formatCode>
                <c:ptCount val="9"/>
                <c:pt idx="0">
                  <c:v>0</c:v>
                </c:pt>
                <c:pt idx="1">
                  <c:v>0.40000000000000036</c:v>
                </c:pt>
                <c:pt idx="2">
                  <c:v>9.9999999999999645E-2</c:v>
                </c:pt>
                <c:pt idx="3">
                  <c:v>0</c:v>
                </c:pt>
                <c:pt idx="4">
                  <c:v>0</c:v>
                </c:pt>
                <c:pt idx="5">
                  <c:v>0.10000000000000053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9968128"/>
        <c:axId val="249969664"/>
      </c:scatterChart>
      <c:catAx>
        <c:axId val="249956224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249966592"/>
        <c:crosses val="autoZero"/>
        <c:auto val="1"/>
        <c:lblAlgn val="ctr"/>
        <c:lblOffset val="100"/>
        <c:noMultiLvlLbl val="0"/>
      </c:catAx>
      <c:valAx>
        <c:axId val="24996659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249956224"/>
        <c:crosses val="autoZero"/>
        <c:crossBetween val="between"/>
      </c:valAx>
      <c:valAx>
        <c:axId val="249968128"/>
        <c:scaling>
          <c:orientation val="minMax"/>
        </c:scaling>
        <c:delete val="1"/>
        <c:axPos val="b"/>
        <c:majorTickMark val="out"/>
        <c:minorTickMark val="none"/>
        <c:tickLblPos val="nextTo"/>
        <c:crossAx val="249969664"/>
        <c:crosses val="autoZero"/>
        <c:crossBetween val="midCat"/>
      </c:valAx>
      <c:valAx>
        <c:axId val="249969664"/>
        <c:scaling>
          <c:orientation val="minMax"/>
          <c:max val="0.4"/>
          <c:min val="0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249968128"/>
        <c:crosses val="max"/>
        <c:crossBetween val="midCat"/>
        <c:majorUnit val="0.1"/>
        <c:minorUnit val="1.0000000000000002E-2"/>
      </c:valAx>
    </c:plotArea>
    <c:legend>
      <c:legendPos val="t"/>
      <c:layout>
        <c:manualLayout>
          <c:xMode val="edge"/>
          <c:yMode val="edge"/>
          <c:x val="4.2663951737807189E-2"/>
          <c:y val="0.10194500335345406"/>
          <c:w val="0.89999992779444515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0.86096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2948940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0.02599</cdr:x>
      <cdr:y>0.85678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75" y="3190875"/>
          <a:ext cx="6546165" cy="533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0.90978</cdr:x>
      <cdr:y>0.33386</cdr:y>
    </cdr:from>
    <cdr:to>
      <cdr:x>0.97324</cdr:x>
      <cdr:y>0.33386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28507" y="1593182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0.90194</cdr:x>
      <cdr:y>0.25494</cdr:y>
    </cdr:from>
    <cdr:to>
      <cdr:x>0.99415</cdr:x>
      <cdr:y>0.31366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69673" y="1216586"/>
          <a:ext cx="692100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0.91242</cdr:x>
      <cdr:y>0.27437</cdr:y>
    </cdr:from>
    <cdr:to>
      <cdr:x>0.91326</cdr:x>
      <cdr:y>0.7767</cdr:y>
    </cdr:to>
    <cdr:cxnSp macro="">
      <cdr:nvCxnSpPr>
        <cdr:cNvPr id="8" name="Connecteur droit 3"/>
        <cdr:cNvCxnSpPr/>
      </cdr:nvCxnSpPr>
      <cdr:spPr>
        <a:xfrm xmlns:a="http://schemas.openxmlformats.org/drawingml/2006/main">
          <a:off x="6848381" y="1309300"/>
          <a:ext cx="6304" cy="239713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0.0232</cdr:x>
      <cdr:y>0</cdr:y>
    </cdr:from>
    <cdr:to>
      <cdr:x>0.98217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74168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0.91122</cdr:x>
      <cdr:y>0.33845</cdr:y>
    </cdr:from>
    <cdr:to>
      <cdr:x>0.9744</cdr:x>
      <cdr:y>0.33845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39341" y="1615092"/>
          <a:ext cx="47421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0.89796</cdr:x>
      <cdr:y>0.27038</cdr:y>
    </cdr:from>
    <cdr:to>
      <cdr:x>0.98637</cdr:x>
      <cdr:y>0.32457</cdr:y>
    </cdr:to>
    <cdr:sp macro="" textlink="">
      <cdr:nvSpPr>
        <cdr:cNvPr id="8" name="ZoneTexte 15"/>
        <cdr:cNvSpPr txBox="1"/>
      </cdr:nvSpPr>
      <cdr:spPr>
        <a:xfrm xmlns:a="http://schemas.openxmlformats.org/drawingml/2006/main">
          <a:off x="6739834" y="1290274"/>
          <a:ext cx="663579" cy="2585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0.90999</cdr:x>
      <cdr:y>0.23472</cdr:y>
    </cdr:from>
    <cdr:to>
      <cdr:x>0.9104</cdr:x>
      <cdr:y>0.76543</cdr:y>
    </cdr:to>
    <cdr:cxnSp macro="">
      <cdr:nvCxnSpPr>
        <cdr:cNvPr id="7" name="Connecteur droit 6"/>
        <cdr:cNvCxnSpPr/>
      </cdr:nvCxnSpPr>
      <cdr:spPr>
        <a:xfrm xmlns:a="http://schemas.openxmlformats.org/drawingml/2006/main">
          <a:off x="6830090" y="1120104"/>
          <a:ext cx="3078" cy="2532561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0.0194</cdr:x>
      <cdr:y>0.00399</cdr:y>
    </cdr:from>
    <cdr:to>
      <cdr:x>0.97837</cdr:x>
      <cdr:y>0.19252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45608" y="1905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0.9104</cdr:x>
      <cdr:y>0.28638</cdr:y>
    </cdr:from>
    <cdr:to>
      <cdr:x>0.9126</cdr:x>
      <cdr:y>0.77063</cdr:y>
    </cdr:to>
    <cdr:cxnSp macro="">
      <cdr:nvCxnSpPr>
        <cdr:cNvPr id="4" name="Connecteur droit 3"/>
        <cdr:cNvCxnSpPr/>
      </cdr:nvCxnSpPr>
      <cdr:spPr>
        <a:xfrm xmlns:a="http://schemas.openxmlformats.org/drawingml/2006/main" flipH="1">
          <a:off x="6833152" y="1366631"/>
          <a:ext cx="16565" cy="2310848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0.9083</cdr:x>
      <cdr:y>0.34132</cdr:y>
    </cdr:from>
    <cdr:to>
      <cdr:x>0.97176</cdr:x>
      <cdr:y>0.34132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17421" y="1628781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0.89786</cdr:x>
      <cdr:y>0.27282</cdr:y>
    </cdr:from>
    <cdr:to>
      <cdr:x>0.98754</cdr:x>
      <cdr:y>0.33154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39062" y="1301896"/>
          <a:ext cx="673111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0.82683</cdr:y>
    </cdr:from>
    <cdr:to>
      <cdr:x>0.99065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228975"/>
          <a:ext cx="6057900" cy="676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/>
            <a:t>* Pour le RSA et la PA, la notion de bénéficiaires renvoie à celle de foyer et non d’individu. Pour l’AAH et l’ASS, elle renvoie à l’individu qui perçoit l’allocation.</a:t>
          </a:r>
        </a:p>
        <a:p xmlns:a="http://schemas.openxmlformats.org/drawingml/2006/main">
          <a:r>
            <a:rPr lang="fr-FR" sz="1000" b="1" i="0"/>
            <a:t>Note : </a:t>
          </a:r>
          <a:r>
            <a:rPr lang="fr-FR" sz="1000" i="0"/>
            <a:t>données provisoires</a:t>
          </a:r>
        </a:p>
        <a:p xmlns:a="http://schemas.openxmlformats.org/drawingml/2006/main">
          <a:r>
            <a:rPr lang="fr-FR" sz="1000" b="1" i="1"/>
            <a:t>Sources : </a:t>
          </a:r>
          <a:r>
            <a:rPr lang="fr-FR" sz="1000"/>
            <a:t>Cnaf, Allstat FR6 et FR2 ; MSA ;  Pôle emploi, FNA - </a:t>
          </a:r>
          <a:r>
            <a:rPr lang="fr-FR" sz="1000" b="1" i="1"/>
            <a:t>Traitements : </a:t>
          </a:r>
          <a:r>
            <a:rPr lang="fr-FR" sz="1000"/>
            <a:t>Drees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0.01213</cdr:x>
      <cdr:y>0</cdr:y>
    </cdr:from>
    <cdr:to>
      <cdr:x>0.9711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8348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Bouches-du-Rhône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CVS, 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0.0858</cdr:x>
      <cdr:y>0</cdr:y>
    </cdr:from>
    <cdr:to>
      <cdr:x>0.91337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90550" y="0"/>
          <a:ext cx="5695960" cy="777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Bouches-du-Rhône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T2 2021 et le T3 2021)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11"/>
          <a:ext cx="6783928" cy="7861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0.20807</cdr:y>
    </cdr:from>
    <cdr:to>
      <cdr:x>0.26781</cdr:x>
      <cdr:y>0.70657</cdr:y>
    </cdr:to>
    <cdr:cxnSp macro="">
      <cdr:nvCxnSpPr>
        <cdr:cNvPr id="5" name="Connecteur droit 4"/>
        <cdr:cNvCxnSpPr/>
      </cdr:nvCxnSpPr>
      <cdr:spPr>
        <a:xfrm xmlns:a="http://schemas.openxmlformats.org/drawingml/2006/main" flipV="1">
          <a:off x="1843299" y="919071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0.01243</cdr:y>
    </cdr:from>
    <cdr:to>
      <cdr:x>0.97288</cdr:x>
      <cdr:y>0.16829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2171" y="56238"/>
          <a:ext cx="6643904" cy="7051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Bouches-du-Rhône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2011)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0.00709</cdr:x>
      <cdr:y>0.85781</cdr:y>
    </cdr:from>
    <cdr:to>
      <cdr:x>0.97062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625" y="3505201"/>
          <a:ext cx="6475775" cy="581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0.9621</cdr:x>
      <cdr:y>0.42586</cdr:y>
    </cdr:from>
    <cdr:to>
      <cdr:x>0.97704</cdr:x>
      <cdr:y>0.52168</cdr:y>
    </cdr:to>
    <cdr:sp macro="" textlink="">
      <cdr:nvSpPr>
        <cdr:cNvPr id="5" name="Flèche vers le bas 4"/>
        <cdr:cNvSpPr/>
      </cdr:nvSpPr>
      <cdr:spPr>
        <a:xfrm xmlns:a="http://schemas.openxmlformats.org/drawingml/2006/main">
          <a:off x="9099892" y="2535761"/>
          <a:ext cx="141308" cy="570559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0.01107</cdr:x>
      <cdr:y>0.01267</cdr:y>
    </cdr:from>
    <cdr:to>
      <cdr:x>0.98548</cdr:x>
      <cdr:y>0.07821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755" y="43205"/>
          <a:ext cx="3675377" cy="223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Embauches* en contrat d'apprentissage dans les Bouches-du-Rhône</a:t>
          </a:r>
          <a:endParaRPr lang="fr-FR" sz="1500" b="1" i="0" baseline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algn="ctr" rtl="0"/>
          <a:r>
            <a:rPr lang="fr-FR" sz="1000" b="0" i="1" baseline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(données brutes, en nombre)</a:t>
          </a:r>
          <a:endParaRPr lang="fr-FR" sz="1000" b="0" i="1">
            <a:solidFill>
              <a:sysClr val="windowText" lastClr="00000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0.85548</cdr:y>
    </cdr:from>
    <cdr:to>
      <cdr:x>1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406031"/>
          <a:ext cx="7038975" cy="5754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fr-FR" sz="1000">
              <a:effectLst/>
              <a:latin typeface="+mn-lt"/>
              <a:ea typeface="+mn-ea"/>
              <a:cs typeface="+mn-cs"/>
            </a:rPr>
            <a:t>* embauches = nouvelles entrées + reconductions</a:t>
          </a:r>
        </a:p>
        <a:p xmlns:a="http://schemas.openxmlformats.org/drawingml/2006/main">
          <a:pPr algn="l" rtl="0">
            <a:defRPr sz="1000"/>
          </a:pPr>
          <a:r>
            <a:rPr lang="fr-FR" sz="900" b="1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Note </a:t>
          </a:r>
          <a:r>
            <a:rPr lang="fr-FR" sz="900" b="0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: données cumulées, provisoires</a:t>
          </a:r>
        </a:p>
        <a:p xmlns:a="http://schemas.openxmlformats.org/drawingml/2006/main">
          <a:pPr algn="l" rtl="0">
            <a:defRPr sz="1000"/>
          </a:pPr>
          <a:r>
            <a:rPr lang="fr-FR" sz="900" b="1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Champ : </a:t>
          </a:r>
          <a:r>
            <a:rPr lang="fr-FR" sz="900" b="0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secteurs</a:t>
          </a:r>
          <a:r>
            <a:rPr lang="fr-FR" sz="900" b="0" i="0" baseline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 public et privé</a:t>
          </a:r>
          <a:endParaRPr lang="fr-FR" sz="900" b="0" i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fr-FR" sz="900" b="1" i="1">
              <a:latin typeface="+mn-lt"/>
              <a:ea typeface="+mn-ea"/>
              <a:cs typeface="+mn-cs"/>
            </a:rPr>
            <a:t>Source :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Système d’information sur l’apprentissage de la Dares </a:t>
          </a:r>
          <a:r>
            <a:rPr lang="fr-FR" sz="900" b="0" i="1">
              <a:latin typeface="+mn-lt"/>
              <a:ea typeface="+mn-ea"/>
              <a:cs typeface="+mn-cs"/>
            </a:rPr>
            <a:t>- </a:t>
          </a:r>
          <a:r>
            <a:rPr lang="fr-FR" sz="900" b="1" i="1">
              <a:latin typeface="+mn-lt"/>
              <a:ea typeface="+mn-ea"/>
              <a:cs typeface="+mn-cs"/>
            </a:rPr>
            <a:t>Traitements : </a:t>
          </a:r>
          <a:r>
            <a:rPr lang="fr-FR" sz="900" b="0" i="1">
              <a:latin typeface="+mn-lt"/>
              <a:ea typeface="+mn-ea"/>
              <a:cs typeface="+mn-cs"/>
            </a:rPr>
            <a:t>Dares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0.02604</cdr:x>
      <cdr:y>0.84615</cdr:y>
    </cdr:from>
    <cdr:to>
      <cdr:x>0.9091</cdr:x>
      <cdr:y>0.99704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23" y="2724142"/>
          <a:ext cx="5921447" cy="4857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taux de chômage localisés (régional et départementaux)</a:t>
          </a:r>
        </a:p>
        <a:p xmlns:a="http://schemas.openxmlformats.org/drawingml/2006/main">
          <a:pPr algn="l" rtl="0">
            <a:defRPr sz="1000"/>
          </a:pP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0.83501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Bouches-du-Rhône, les critères retenus sont le nombre total d'emplois (salariés et non salariés) du département, ainsi qu'une structurelle sectorielle proche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T3 2021</a:t>
          </a:r>
          <a:endParaRPr lang="fr-FR" sz="110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0.93063</cdr:x>
      <cdr:y>0.17033</cdr:y>
    </cdr:from>
    <cdr:to>
      <cdr:x>0.9319</cdr:x>
      <cdr:y>0.74318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985000" y="812800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0.1843</cdr:y>
    </cdr:from>
    <cdr:to>
      <cdr:x>1</cdr:x>
      <cdr:y>0.23974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886575" y="879475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0.45049</cdr:x>
      <cdr:y>0.17727</cdr:y>
    </cdr:from>
    <cdr:to>
      <cdr:x>0.8088</cdr:x>
      <cdr:y>0.34019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3381256" y="845931"/>
          <a:ext cx="2689367" cy="77745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203 800 demandeurs d’emploi catégories A,B,C en moyenne </a:t>
          </a:r>
        </a:p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au T3 2021</a:t>
          </a:r>
        </a:p>
        <a:p xmlns:a="http://schemas.openxmlformats.org/drawingml/2006/main">
          <a:pPr algn="ctr"/>
          <a:endParaRPr lang="fr-FR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B42B4-5B0C-4F64-B942-15A058E52D3B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25D0B-1863-49FE-BB0E-BE766CD873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805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Edition janvier 2022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Edition janvier 2022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ireccte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1426952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  <a:endParaRPr lang="fr-FR" sz="28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66951" y="6520993"/>
            <a:ext cx="556256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69362" y="6213216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56280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253081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 smtClean="0"/>
              <a:t>Crédit photo : </a:t>
            </a:r>
            <a:r>
              <a:rPr lang="fr-FR" sz="1000" i="1" dirty="0"/>
              <a:t>©</a:t>
            </a:r>
            <a:r>
              <a:rPr lang="fr-FR" sz="1000" i="1" dirty="0" err="1" smtClean="0"/>
              <a:t>Shutterstock</a:t>
            </a:r>
            <a:endParaRPr lang="fr-FR" sz="1000" i="1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400875"/>
            <a:ext cx="2528714" cy="168580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824" y="4356280"/>
            <a:ext cx="2508319" cy="17749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02227" y="1964353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3</a:t>
            </a:r>
            <a:r>
              <a:rPr lang="fr-FR" sz="5000" b="1" baseline="30000" dirty="0" smtClean="0">
                <a:ln/>
                <a:solidFill>
                  <a:schemeClr val="accent1">
                    <a:lumMod val="75000"/>
                  </a:schemeClr>
                </a:solidFill>
              </a:rPr>
              <a:t>ème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trimestre 2021</a:t>
            </a:r>
            <a:endParaRPr lang="fr-FR" sz="5000" b="1" dirty="0">
              <a:ln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dans les Bouches-du-Rhône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5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6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699" y="525329"/>
            <a:ext cx="8765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taux de chômage est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quasi-stable…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48937" y="4356576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7,9 % (+0,1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751267" y="3536698"/>
            <a:ext cx="1601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9,4 % (+0,1 pt)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99740" y="3785100"/>
            <a:ext cx="1652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9</a:t>
            </a:r>
            <a:r>
              <a:rPr lang="fr-FR" sz="1600" b="1" dirty="0" smtClean="0">
                <a:solidFill>
                  <a:srgbClr val="FF0000"/>
                </a:solidFill>
              </a:rPr>
              <a:t>,1 % (0,0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634039"/>
              </p:ext>
            </p:extLst>
          </p:nvPr>
        </p:nvGraphicFramePr>
        <p:xfrm>
          <a:off x="64127" y="1043186"/>
          <a:ext cx="8461990" cy="5525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583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668" y="-6771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… et reste supérieur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à la plupart des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3092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5470515"/>
              </p:ext>
            </p:extLst>
          </p:nvPr>
        </p:nvGraphicFramePr>
        <p:xfrm>
          <a:off x="516467" y="1062037"/>
          <a:ext cx="7721599" cy="5430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152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7419" y="-52440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baisse de la demande d’emploi au 3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trimestre 2021 devrait être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trois fois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plus rapide en fin d’année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2098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4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69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repli est deux fois plus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vif pour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hommes que pour les femmes, mais cela devrait s’équilibrer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au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trimestre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522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27195"/>
            <a:ext cx="8620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Très fort recul de la demande d’emploi des jeunes,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stabilité chez les seniors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28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122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b="1" dirty="0">
                <a:solidFill>
                  <a:schemeClr val="accent1">
                    <a:lumMod val="75000"/>
                  </a:schemeClr>
                </a:solidFill>
              </a:rPr>
              <a:t>La baisse qui ne concerne que les demandeurs d’emploi de longue durée au 3</a:t>
            </a:r>
            <a:r>
              <a:rPr lang="fr-FR" sz="2300" b="1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300" b="1" dirty="0">
                <a:solidFill>
                  <a:schemeClr val="accent1">
                    <a:lumMod val="75000"/>
                  </a:schemeClr>
                </a:solidFill>
              </a:rPr>
              <a:t> trimestre, devrait concerner les deux tranches d’ancienneté fin 2021</a:t>
            </a:r>
            <a:endParaRPr lang="fr-FR" sz="23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19300" y="6492875"/>
            <a:ext cx="535764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99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887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foyers bénéficiaires du RSA continue de reculer en rythme annuel…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4" y="96164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0" y="2076450"/>
            <a:ext cx="898838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5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46856" y="-29374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… et passe pour la première fois </a:t>
            </a:r>
            <a:r>
              <a:rPr lang="fr-FR" sz="2800" b="1" dirty="0" smtClean="0">
                <a:solidFill>
                  <a:srgbClr val="376092"/>
                </a:solidFill>
              </a:rPr>
              <a:t>en-deçà </a:t>
            </a:r>
            <a:r>
              <a:rPr lang="fr-FR" sz="2800" b="1" dirty="0">
                <a:solidFill>
                  <a:srgbClr val="376092"/>
                </a:solidFill>
              </a:rPr>
              <a:t>de son niveau d’avant-crise</a:t>
            </a:r>
            <a:endParaRPr lang="fr-FR" sz="2800" dirty="0">
              <a:solidFill>
                <a:srgbClr val="376092"/>
              </a:solidFill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001830"/>
              </p:ext>
            </p:extLst>
          </p:nvPr>
        </p:nvGraphicFramePr>
        <p:xfrm>
          <a:off x="237067" y="1109133"/>
          <a:ext cx="8502331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525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 smtClean="0"/>
              <a:t>Dreets</a:t>
            </a:r>
            <a:r>
              <a:rPr lang="fr-FR" sz="2000" dirty="0" smtClean="0"/>
              <a:t> Provence-Alpes-Côte d’Azur:</a:t>
            </a:r>
          </a:p>
          <a:p>
            <a:pPr algn="ctr">
              <a:defRPr/>
            </a:pPr>
            <a:r>
              <a:rPr lang="fr-FR" dirty="0">
                <a:hlinkClick r:id="rId3"/>
              </a:rPr>
              <a:t/>
            </a: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 smtClean="0"/>
              <a:t>Retrouvez </a:t>
            </a:r>
            <a:r>
              <a:rPr lang="fr-FR" sz="2000" dirty="0"/>
              <a:t>tous nos indicateurs </a:t>
            </a:r>
            <a:r>
              <a:rPr lang="fr-FR" sz="2000" dirty="0" smtClean="0"/>
              <a:t>dans 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Tableau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bord des indicateurs clés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 smtClean="0"/>
              <a:t>en </a:t>
            </a:r>
            <a:r>
              <a:rPr lang="fr-FR" sz="2000" dirty="0"/>
              <a:t>téléchargement sur le site de la </a:t>
            </a:r>
            <a:r>
              <a:rPr lang="fr-FR" sz="2000" dirty="0" err="1" smtClean="0"/>
              <a:t>Dreets</a:t>
            </a:r>
            <a:r>
              <a:rPr lang="fr-FR" sz="2000" dirty="0" smtClean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marL="0" lvl="1" algn="ctr">
              <a:defRPr/>
            </a:pPr>
            <a:r>
              <a:rPr lang="fr-FR" sz="2000" dirty="0">
                <a:hlinkClick r:id="rId4"/>
              </a:rPr>
              <a:t>https://paca.dreets.gouv.fr/Les-indicateurs-cles-de-la-Direccte-Paca</a:t>
            </a:r>
            <a:endParaRPr lang="fr-FR" sz="2000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309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6" y="112057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4355" y="20802"/>
            <a:ext cx="87233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Après une forte hausse au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fr-FR" sz="2800" b="1" baseline="300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 trimestre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, l’emploi salarié ralentit 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00116" y="6492875"/>
            <a:ext cx="579515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7954969" y="2071417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0</a:t>
            </a:r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,4 %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969410" y="2729980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+</a:t>
            </a:r>
            <a:r>
              <a:rPr lang="fr-FR" sz="1600" b="1" dirty="0">
                <a:solidFill>
                  <a:srgbClr val="FF0000"/>
                </a:solidFill>
              </a:rPr>
              <a:t>0</a:t>
            </a:r>
            <a:r>
              <a:rPr lang="fr-FR" sz="1600" b="1" dirty="0" smtClean="0">
                <a:solidFill>
                  <a:srgbClr val="FF0000"/>
                </a:solidFill>
              </a:rPr>
              <a:t>,3 %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954968" y="3313350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+0,4 %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695270" y="1602551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T3 2021 :</a:t>
            </a:r>
            <a:endParaRPr lang="fr-FR" b="1" dirty="0"/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465186"/>
              </p:ext>
            </p:extLst>
          </p:nvPr>
        </p:nvGraphicFramePr>
        <p:xfrm>
          <a:off x="566670" y="1120579"/>
          <a:ext cx="7848603" cy="5078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58762"/>
            <a:ext cx="86121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Les effectifs hors intérim décélèrent, tandis que l’intérim recule</a:t>
            </a:r>
            <a:endParaRPr lang="fr-FR" sz="2800" b="1" dirty="0">
              <a:solidFill>
                <a:srgbClr val="FF0000"/>
              </a:solidFill>
            </a:endParaRPr>
          </a:p>
          <a:p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57422" y="6492875"/>
            <a:ext cx="53307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641263" y="2897352"/>
            <a:ext cx="14632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B0F0"/>
                </a:solidFill>
              </a:rPr>
              <a:t>+3 620 </a:t>
            </a:r>
            <a:endParaRPr lang="fr-FR" b="1" dirty="0">
              <a:solidFill>
                <a:srgbClr val="00B0F0"/>
              </a:solidFill>
            </a:endParaRP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emplois hors intérim</a:t>
            </a:r>
          </a:p>
          <a:p>
            <a:pPr algn="ctr"/>
            <a:endParaRPr lang="fr-F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-500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58300" y="2233616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T3 2021 :</a:t>
            </a:r>
            <a:endParaRPr lang="fr-FR" b="1" dirty="0"/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5253204"/>
              </p:ext>
            </p:extLst>
          </p:nvPr>
        </p:nvGraphicFramePr>
        <p:xfrm>
          <a:off x="456487" y="1236371"/>
          <a:ext cx="7781925" cy="4855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49970" y="6492875"/>
            <a:ext cx="540280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13641" y="42866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tertiaire marchand est le seul secteur d’activité où les effectifs progressent ce trimestre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87923"/>
              </p:ext>
            </p:extLst>
          </p:nvPr>
        </p:nvGraphicFramePr>
        <p:xfrm>
          <a:off x="798490" y="1094704"/>
          <a:ext cx="7456868" cy="5048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998622"/>
            <a:ext cx="8045256" cy="520027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 smtClean="0">
              <a:sym typeface="Wingdings" panose="05000000000000000000" pitchFamily="2" charset="2"/>
            </a:endParaRPr>
          </a:p>
          <a:p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78805" y="66969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La croissance s’interrompt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dans la construction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et l’industrie, après plusieurs trimestres dynamiques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 smtClean="0"/>
              <a:t>Edition janvier 2022</a:t>
            </a:r>
            <a:endParaRPr lang="fr-FR" i="1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6827889"/>
              </p:ext>
            </p:extLst>
          </p:nvPr>
        </p:nvGraphicFramePr>
        <p:xfrm>
          <a:off x="605307" y="1166813"/>
          <a:ext cx="7624293" cy="5326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49945" y="6492875"/>
            <a:ext cx="574570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96224" y="467869"/>
            <a:ext cx="8862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Sur un an néanmoins, les progressions sont soutenues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24" y="1779767"/>
            <a:ext cx="8427846" cy="375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645" y="1192664"/>
            <a:ext cx="8525753" cy="519525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 smtClean="0">
              <a:sym typeface="Wingdings" panose="05000000000000000000" pitchFamily="2" charset="2"/>
            </a:endParaRPr>
          </a:p>
          <a:p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62618" y="314025"/>
            <a:ext cx="8928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contrats aidés toujours plus sollicités 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62618" y="83724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 smtClean="0"/>
              <a:t>Edition janvier 2022</a:t>
            </a:r>
            <a:endParaRPr lang="fr-FR" i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pPr/>
              <a:t>7</a:t>
            </a:fld>
            <a:endParaRPr lang="fr-FR" dirty="0"/>
          </a:p>
        </p:txBody>
      </p:sp>
      <p:grpSp>
        <p:nvGrpSpPr>
          <p:cNvPr id="16" name="Groupe 15"/>
          <p:cNvGrpSpPr>
            <a:grpSpLocks/>
          </p:cNvGrpSpPr>
          <p:nvPr/>
        </p:nvGrpSpPr>
        <p:grpSpPr bwMode="auto">
          <a:xfrm>
            <a:off x="213645" y="1192664"/>
            <a:ext cx="8409051" cy="5079347"/>
            <a:chOff x="606091" y="-353817"/>
            <a:chExt cx="9458325" cy="6042212"/>
          </a:xfrm>
        </p:grpSpPr>
        <p:graphicFrame>
          <p:nvGraphicFramePr>
            <p:cNvPr id="17" name="Graphique 1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92579874"/>
                </p:ext>
              </p:extLst>
            </p:nvPr>
          </p:nvGraphicFramePr>
          <p:xfrm>
            <a:off x="606091" y="-353817"/>
            <a:ext cx="9458325" cy="60422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8" name="ZoneTexte 19"/>
            <p:cNvSpPr txBox="1"/>
            <p:nvPr/>
          </p:nvSpPr>
          <p:spPr>
            <a:xfrm>
              <a:off x="9439275" y="1894674"/>
              <a:ext cx="590550" cy="22414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 dirty="0"/>
                <a:t>5 800</a:t>
              </a:r>
            </a:p>
          </p:txBody>
        </p:sp>
      </p:grpSp>
      <p:sp>
        <p:nvSpPr>
          <p:cNvPr id="12" name="ZoneTexte 1"/>
          <p:cNvSpPr txBox="1"/>
          <p:nvPr/>
        </p:nvSpPr>
        <p:spPr>
          <a:xfrm>
            <a:off x="826160" y="5655487"/>
            <a:ext cx="8648494" cy="3683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 eaLnBrk="1" fontAlgn="auto" latinLnBrk="0" hangingPunct="1"/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* M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archands et non marchands . Depuis juillet 2014, les  Ateliers et chantiers d’insertion  (ACI)</a:t>
            </a:r>
            <a:r>
              <a:rPr lang="fr-FR" sz="900" baseline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doivent recruter leurs salariés en CDDI.</a:t>
            </a:r>
            <a:endParaRPr lang="fr-FR" sz="900" dirty="0">
              <a:effectLst/>
            </a:endParaRPr>
          </a:p>
          <a:p>
            <a:r>
              <a:rPr lang="fr-FR" sz="900" b="1" dirty="0">
                <a:effectLst/>
                <a:latin typeface="+mn-lt"/>
                <a:ea typeface="+mn-ea"/>
                <a:cs typeface="+mn-cs"/>
              </a:rPr>
              <a:t>Note :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données arrondies en fin de trimestre, provisoires</a:t>
            </a:r>
            <a:endParaRPr lang="fr-FR" sz="900" dirty="0">
              <a:effectLst/>
            </a:endParaRPr>
          </a:p>
          <a:p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Source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: ASP - </a:t>
            </a:r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Traitements :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Dares</a:t>
            </a:r>
            <a:endParaRPr lang="fr-FR" sz="900" dirty="0">
              <a:effectLst/>
            </a:endParaRPr>
          </a:p>
          <a:p>
            <a:pPr marL="0" marR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243963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645" y="1192664"/>
            <a:ext cx="8525753" cy="519525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 smtClean="0">
              <a:sym typeface="Wingdings" panose="05000000000000000000" pitchFamily="2" charset="2"/>
            </a:endParaRPr>
          </a:p>
          <a:p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57081" y="53787"/>
            <a:ext cx="8928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cumul des entrées en apprentissage sur les neuf premiers mois dépasse déjà celui de l’année 2020.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991792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 smtClean="0"/>
              <a:t>Edition janvier 2022</a:t>
            </a:r>
            <a:endParaRPr lang="fr-FR" i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pPr/>
              <a:t>8</a:t>
            </a:fld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665795"/>
              </p:ext>
            </p:extLst>
          </p:nvPr>
        </p:nvGraphicFramePr>
        <p:xfrm>
          <a:off x="308106" y="1622737"/>
          <a:ext cx="8525753" cy="487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746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049" y="95410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2977" y="0"/>
            <a:ext cx="8800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salariés en activité partielle au plus bas depuis le début de la crise sanitaire</a:t>
            </a:r>
            <a:endParaRPr lang="fr-FR" sz="2800" b="1" dirty="0">
              <a:solidFill>
                <a:srgbClr val="376092"/>
              </a:solidFill>
            </a:endParaRP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266254"/>
              </p:ext>
            </p:extLst>
          </p:nvPr>
        </p:nvGraphicFramePr>
        <p:xfrm>
          <a:off x="146049" y="1068946"/>
          <a:ext cx="8828612" cy="4873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49" y="5942431"/>
            <a:ext cx="59055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9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ff91c20-40e6-4ab5-a5ac-9b5646c6652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7292</TotalTime>
  <Words>1650</Words>
  <Application>Microsoft Office PowerPoint</Application>
  <PresentationFormat>Affichage à l'écran (4:3)</PresentationFormat>
  <Paragraphs>299</Paragraphs>
  <Slides>18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SAUVIAC Mathieu (DR-PACA)</cp:lastModifiedBy>
  <cp:revision>721</cp:revision>
  <cp:lastPrinted>2019-04-05T08:16:29Z</cp:lastPrinted>
  <dcterms:created xsi:type="dcterms:W3CDTF">2018-05-30T13:27:07Z</dcterms:created>
  <dcterms:modified xsi:type="dcterms:W3CDTF">2022-01-13T09:45:56Z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