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drawings/drawing15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drawings/drawing16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7.xml" ContentType="application/vnd.openxmlformats-officedocument.drawingml.chart+xml"/>
  <Override PartName="/ppt/drawings/drawing17.xml" ContentType="application/vnd.openxmlformats-officedocument.drawingml.chartshape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7"/>
  </p:notesMasterIdLst>
  <p:handoutMasterIdLst>
    <p:handoutMasterId r:id="rId28"/>
  </p:handoutMasterIdLst>
  <p:sldIdLst>
    <p:sldId id="300" r:id="rId6"/>
    <p:sldId id="299" r:id="rId7"/>
    <p:sldId id="264" r:id="rId8"/>
    <p:sldId id="292" r:id="rId9"/>
    <p:sldId id="290" r:id="rId10"/>
    <p:sldId id="293" r:id="rId11"/>
    <p:sldId id="303" r:id="rId12"/>
    <p:sldId id="315" r:id="rId13"/>
    <p:sldId id="306" r:id="rId14"/>
    <p:sldId id="302" r:id="rId15"/>
    <p:sldId id="296" r:id="rId16"/>
    <p:sldId id="320" r:id="rId17"/>
    <p:sldId id="305" r:id="rId18"/>
    <p:sldId id="317" r:id="rId19"/>
    <p:sldId id="271" r:id="rId20"/>
    <p:sldId id="318" r:id="rId21"/>
    <p:sldId id="272" r:id="rId22"/>
    <p:sldId id="319" r:id="rId23"/>
    <p:sldId id="312" r:id="rId24"/>
    <p:sldId id="314" r:id="rId25"/>
    <p:sldId id="316" r:id="rId26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68" autoAdjust="0"/>
    <p:restoredTop sz="94306" autoAdjust="0"/>
  </p:normalViewPr>
  <p:slideViewPr>
    <p:cSldViewPr snapToGrid="0" snapToObjects="1">
      <p:cViewPr varScale="1">
        <p:scale>
          <a:sx n="88" d="100"/>
          <a:sy n="88" d="100"/>
        </p:scale>
        <p:origin x="1229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2\2022-T4\01%20-%20Fichiers%20de%20travail\DEFM-Ch&#244;mage\2022_T4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olaris.social.gouv.fr\DREETS-PACA$\Users\Cab-SESE\10%20-%20Notes%20de%20conjoncture\01%20-%20Notes\2022\2022-T4\01%20-%20Fichiers%20de%20travail\DEFM-Ch&#244;mage\2022_T4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olaris.social.gouv.fr\DREETS-PACA$\Users\Cab-SESE\10%20-%20Notes%20de%20conjoncture\01%20-%20Notes\2022\2022-T4\01%20-%20Fichiers%20de%20travail\DEFM-Ch&#244;mage\2022_T4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polaris.social.gouv.fr\DREETS-PACA$\Users\Cab-SESE\10%20-%20Notes%20de%20conjoncture\01%20-%20Notes\2022\2022-T4\01%20-%20Fichiers%20de%20travail\DEFM-Ch&#244;mage\2022_T4_Demandeurs%20d'emploi_ABC_note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\\polaris.social.gouv.fr\DREETS-PACA$\Users\Cab-SESE\10%20-%20Notes%20de%20conjoncture\01%20-%20Notes\2022\2022-T4\01%20-%20Fichiers%20de%20travail\DEFM-Ch&#244;mage\2022_T4_Demandeurs%20d'emploi_ABC_note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\\polaris.social.gouv.fr\DREETS-PACA$\Users\Cab-SESE\10%20-%20Notes%20de%20conjoncture\01%20-%20Notes\2022\2022-T4\01%20-%20Fichiers%20de%20travail\DEFM-Ch&#244;mage\2022_T4_Demandeurs%20d'emploi_ABC_note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\\polaris.social.gouv.fr\DREETS-PACA$\Users\Cab-SESE\10%20-%20Notes%20de%20conjoncture\01%20-%20Notes\2022\2022-T4\01%20-%20Fichiers%20de%20travail\DEFM-Ch&#244;mage\2022_T4_Demandeurs%20d'emploi_ABC_note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\\polaris.social.gouv.fr\DREETS-PACA$\Users\Cab-SESE\10%20-%20Notes%20de%20conjoncture\01%20-%20Notes\2022\2022-T4\01%20-%20Fichiers%20de%20travail\Prestations%20sociales\2022-T4%20-%20Prestations%20social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2\2022-T4\01%20-%20Fichiers%20de%20travail\Politiques%20emploi\2022_T4_Politiques%20de%20l'emploi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polaris.social.gouv.fr\DREETS-PACA$\Users\Cab-SESE\10%20-%20Tableau%20de%20bord%20conjoncturel\01%20-%20Indicateurs\Contrats%20d'apprentissage.xlsx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2\2022-T4\01%20-%20Fichiers%20de%20travail\DEFM-Ch&#244;mage\Tx%20ch&#244;mage%20-%20d&#233;p%20comparables\T201_&#233;clairages_d&#233;p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olaris.social.gouv.fr\DREETS-PACA$\Users\Cab-SESE\10%20-%20Notes%20de%20conjoncture\01%20-%20Notes\2022\2022-T4\01%20-%20Fichiers%20de%20travail\DEFM-Ch&#244;mage\2022_T4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Bouches-du-Rhône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 trimestre 2012)</a:t>
            </a:r>
          </a:p>
        </c:rich>
      </c:tx>
      <c:layout>
        <c:manualLayout>
          <c:xMode val="edge"/>
          <c:yMode val="edge"/>
          <c:x val="0.14133404235071226"/>
          <c:y val="2.08467419833390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86252908862588E-2"/>
          <c:y val="0.20139006920810093"/>
          <c:w val="0.83764367816092988"/>
          <c:h val="0.54432337086895966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2'!$E$10:$E$53</c:f>
              <c:numCache>
                <c:formatCode>#\ ##0.0</c:formatCode>
                <c:ptCount val="44"/>
                <c:pt idx="0">
                  <c:v>100</c:v>
                </c:pt>
                <c:pt idx="1">
                  <c:v>99.879176091752285</c:v>
                </c:pt>
                <c:pt idx="2">
                  <c:v>99.711902973756779</c:v>
                </c:pt>
                <c:pt idx="3">
                  <c:v>99.753539373819862</c:v>
                </c:pt>
                <c:pt idx="4">
                  <c:v>99.719625854413636</c:v>
                </c:pt>
                <c:pt idx="5">
                  <c:v>99.827466369093258</c:v>
                </c:pt>
                <c:pt idx="6">
                  <c:v>99.981532241907473</c:v>
                </c:pt>
                <c:pt idx="7">
                  <c:v>100.32312980371572</c:v>
                </c:pt>
                <c:pt idx="8">
                  <c:v>100.4759644926571</c:v>
                </c:pt>
                <c:pt idx="9">
                  <c:v>100.37920463283298</c:v>
                </c:pt>
                <c:pt idx="10">
                  <c:v>100.41686766676105</c:v>
                </c:pt>
                <c:pt idx="11">
                  <c:v>100.58313345249701</c:v>
                </c:pt>
                <c:pt idx="12">
                  <c:v>100.52868154757574</c:v>
                </c:pt>
                <c:pt idx="13">
                  <c:v>100.91734391106823</c:v>
                </c:pt>
                <c:pt idx="14">
                  <c:v>100.82897848674071</c:v>
                </c:pt>
                <c:pt idx="15">
                  <c:v>101.26347446804462</c:v>
                </c:pt>
                <c:pt idx="16">
                  <c:v>101.64239928636106</c:v>
                </c:pt>
                <c:pt idx="17">
                  <c:v>102.06939623862132</c:v>
                </c:pt>
                <c:pt idx="18">
                  <c:v>102.23767668887649</c:v>
                </c:pt>
                <c:pt idx="19">
                  <c:v>102.32928796159601</c:v>
                </c:pt>
                <c:pt idx="20">
                  <c:v>102.81907529137086</c:v>
                </c:pt>
                <c:pt idx="21">
                  <c:v>103.22547789521282</c:v>
                </c:pt>
                <c:pt idx="22">
                  <c:v>103.40674173903604</c:v>
                </c:pt>
                <c:pt idx="23">
                  <c:v>103.64676663133542</c:v>
                </c:pt>
                <c:pt idx="24">
                  <c:v>104.21451028542199</c:v>
                </c:pt>
                <c:pt idx="25">
                  <c:v>104.23264226609463</c:v>
                </c:pt>
                <c:pt idx="26">
                  <c:v>104.2785318468094</c:v>
                </c:pt>
                <c:pt idx="27">
                  <c:v>104.41026852120268</c:v>
                </c:pt>
                <c:pt idx="28">
                  <c:v>104.94107665910421</c:v>
                </c:pt>
                <c:pt idx="29">
                  <c:v>105.41804848402091</c:v>
                </c:pt>
                <c:pt idx="30">
                  <c:v>105.91119358799439</c:v>
                </c:pt>
                <c:pt idx="31">
                  <c:v>106.1928548803569</c:v>
                </c:pt>
                <c:pt idx="32">
                  <c:v>104.11439265139923</c:v>
                </c:pt>
                <c:pt idx="33">
                  <c:v>103.46046612621424</c:v>
                </c:pt>
                <c:pt idx="34">
                  <c:v>105.94790525256619</c:v>
                </c:pt>
                <c:pt idx="35">
                  <c:v>106.051996252724</c:v>
                </c:pt>
                <c:pt idx="36">
                  <c:v>106.73368037795106</c:v>
                </c:pt>
                <c:pt idx="37">
                  <c:v>108.45302865636425</c:v>
                </c:pt>
                <c:pt idx="38">
                  <c:v>109.51263026764819</c:v>
                </c:pt>
                <c:pt idx="39">
                  <c:v>110.72238034851458</c:v>
                </c:pt>
                <c:pt idx="40">
                  <c:v>111.14165442011799</c:v>
                </c:pt>
                <c:pt idx="41">
                  <c:v>111.77840033398661</c:v>
                </c:pt>
                <c:pt idx="42">
                  <c:v>111.8397916389184</c:v>
                </c:pt>
                <c:pt idx="43">
                  <c:v>112.06112492151203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67-4613-98EF-53853D55C9DB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2'!$C$10:$C$53</c:f>
              <c:numCache>
                <c:formatCode>#\ ##0.0</c:formatCode>
                <c:ptCount val="44"/>
                <c:pt idx="0">
                  <c:v>100</c:v>
                </c:pt>
                <c:pt idx="1">
                  <c:v>99.953326235002038</c:v>
                </c:pt>
                <c:pt idx="2">
                  <c:v>99.820521078701489</c:v>
                </c:pt>
                <c:pt idx="3">
                  <c:v>99.72311370653243</c:v>
                </c:pt>
                <c:pt idx="4">
                  <c:v>99.704924134619318</c:v>
                </c:pt>
                <c:pt idx="5">
                  <c:v>99.594007284075374</c:v>
                </c:pt>
                <c:pt idx="6">
                  <c:v>99.758306204064155</c:v>
                </c:pt>
                <c:pt idx="7">
                  <c:v>100.04065397150465</c:v>
                </c:pt>
                <c:pt idx="8">
                  <c:v>100.06228330861646</c:v>
                </c:pt>
                <c:pt idx="9">
                  <c:v>100.10252761744331</c:v>
                </c:pt>
                <c:pt idx="10">
                  <c:v>99.969483989075343</c:v>
                </c:pt>
                <c:pt idx="11">
                  <c:v>100.05501095203438</c:v>
                </c:pt>
                <c:pt idx="12">
                  <c:v>99.99201948274667</c:v>
                </c:pt>
                <c:pt idx="13">
                  <c:v>100.23061340379533</c:v>
                </c:pt>
                <c:pt idx="14">
                  <c:v>100.30932154501519</c:v>
                </c:pt>
                <c:pt idx="15">
                  <c:v>100.44728814006459</c:v>
                </c:pt>
                <c:pt idx="16">
                  <c:v>100.63148543976517</c:v>
                </c:pt>
                <c:pt idx="17">
                  <c:v>100.86898460859956</c:v>
                </c:pt>
                <c:pt idx="18">
                  <c:v>101.1856218750378</c:v>
                </c:pt>
                <c:pt idx="19">
                  <c:v>101.23479430666183</c:v>
                </c:pt>
                <c:pt idx="20">
                  <c:v>101.73682146016954</c:v>
                </c:pt>
                <c:pt idx="21">
                  <c:v>102.13272425314753</c:v>
                </c:pt>
                <c:pt idx="22">
                  <c:v>102.24051458762749</c:v>
                </c:pt>
                <c:pt idx="23">
                  <c:v>102.55256243536198</c:v>
                </c:pt>
                <c:pt idx="24">
                  <c:v>102.86874376159307</c:v>
                </c:pt>
                <c:pt idx="25">
                  <c:v>102.95976456831075</c:v>
                </c:pt>
                <c:pt idx="26">
                  <c:v>102.91282251768131</c:v>
                </c:pt>
                <c:pt idx="27">
                  <c:v>103.14616576744795</c:v>
                </c:pt>
                <c:pt idx="28">
                  <c:v>103.77937051288708</c:v>
                </c:pt>
                <c:pt idx="29">
                  <c:v>104.02346255761061</c:v>
                </c:pt>
                <c:pt idx="30">
                  <c:v>104.33299415643242</c:v>
                </c:pt>
                <c:pt idx="31">
                  <c:v>104.60985758471367</c:v>
                </c:pt>
                <c:pt idx="32">
                  <c:v>102.77442876876366</c:v>
                </c:pt>
                <c:pt idx="33">
                  <c:v>102.56122740915616</c:v>
                </c:pt>
                <c:pt idx="34">
                  <c:v>104.45627492154448</c:v>
                </c:pt>
                <c:pt idx="35">
                  <c:v>104.27370091686834</c:v>
                </c:pt>
                <c:pt idx="36">
                  <c:v>104.97249000829325</c:v>
                </c:pt>
                <c:pt idx="37">
                  <c:v>106.23175040471502</c:v>
                </c:pt>
                <c:pt idx="38">
                  <c:v>107.17419419767128</c:v>
                </c:pt>
                <c:pt idx="39">
                  <c:v>107.88614921306998</c:v>
                </c:pt>
                <c:pt idx="40">
                  <c:v>108.32550971216783</c:v>
                </c:pt>
                <c:pt idx="41">
                  <c:v>108.71351920494028</c:v>
                </c:pt>
                <c:pt idx="42">
                  <c:v>109.05232258508451</c:v>
                </c:pt>
                <c:pt idx="43">
                  <c:v>109.22107016520945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67-4613-98EF-53853D55C9DB}"/>
            </c:ext>
          </c:extLst>
        </c:ser>
        <c:ser>
          <c:idx val="2"/>
          <c:order val="2"/>
          <c:tx>
            <c:strRef>
              <c:f>'Données graph 1 et 2'!$J$8:$J$9</c:f>
              <c:strCache>
                <c:ptCount val="2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2'!$J$10:$J$53</c:f>
              <c:numCache>
                <c:formatCode>#\ ##0.0</c:formatCode>
                <c:ptCount val="44"/>
                <c:pt idx="0">
                  <c:v>100</c:v>
                </c:pt>
                <c:pt idx="1">
                  <c:v>99.856973516200753</c:v>
                </c:pt>
                <c:pt idx="2">
                  <c:v>100.02512200505669</c:v>
                </c:pt>
                <c:pt idx="3">
                  <c:v>100.19319941624016</c:v>
                </c:pt>
                <c:pt idx="4">
                  <c:v>100.10549642687813</c:v>
                </c:pt>
                <c:pt idx="5">
                  <c:v>100.30434223075871</c:v>
                </c:pt>
                <c:pt idx="6">
                  <c:v>100.60139748528481</c:v>
                </c:pt>
                <c:pt idx="7">
                  <c:v>101.19005946976145</c:v>
                </c:pt>
                <c:pt idx="8">
                  <c:v>101.5391187130366</c:v>
                </c:pt>
                <c:pt idx="9">
                  <c:v>101.6794654454541</c:v>
                </c:pt>
                <c:pt idx="10">
                  <c:v>101.94899377117392</c:v>
                </c:pt>
                <c:pt idx="11">
                  <c:v>102.19097074329252</c:v>
                </c:pt>
                <c:pt idx="12">
                  <c:v>102.40756376536547</c:v>
                </c:pt>
                <c:pt idx="13">
                  <c:v>102.95883969813093</c:v>
                </c:pt>
                <c:pt idx="14">
                  <c:v>102.68804301517295</c:v>
                </c:pt>
                <c:pt idx="15">
                  <c:v>103.11962500431522</c:v>
                </c:pt>
                <c:pt idx="16">
                  <c:v>103.65277239775368</c:v>
                </c:pt>
                <c:pt idx="17">
                  <c:v>104.0148701155756</c:v>
                </c:pt>
                <c:pt idx="18">
                  <c:v>104.32289026080267</c:v>
                </c:pt>
                <c:pt idx="19">
                  <c:v>104.36838618929318</c:v>
                </c:pt>
                <c:pt idx="20">
                  <c:v>104.96494195572323</c:v>
                </c:pt>
                <c:pt idx="21">
                  <c:v>105.25256979571911</c:v>
                </c:pt>
                <c:pt idx="22">
                  <c:v>105.78250273715439</c:v>
                </c:pt>
                <c:pt idx="23">
                  <c:v>105.86488884159992</c:v>
                </c:pt>
                <c:pt idx="24">
                  <c:v>106.40328091090909</c:v>
                </c:pt>
                <c:pt idx="25">
                  <c:v>106.54926082184895</c:v>
                </c:pt>
                <c:pt idx="26">
                  <c:v>106.71353660289724</c:v>
                </c:pt>
                <c:pt idx="27">
                  <c:v>107.15885236070615</c:v>
                </c:pt>
                <c:pt idx="28">
                  <c:v>107.61896421027586</c:v>
                </c:pt>
                <c:pt idx="29">
                  <c:v>108.16664538613125</c:v>
                </c:pt>
                <c:pt idx="30">
                  <c:v>108.91691135102786</c:v>
                </c:pt>
                <c:pt idx="31">
                  <c:v>109.15211458874141</c:v>
                </c:pt>
                <c:pt idx="32">
                  <c:v>107.29758271433938</c:v>
                </c:pt>
                <c:pt idx="33">
                  <c:v>107.4643580334323</c:v>
                </c:pt>
                <c:pt idx="34">
                  <c:v>109.81448434069294</c:v>
                </c:pt>
                <c:pt idx="35">
                  <c:v>109.91732589879284</c:v>
                </c:pt>
                <c:pt idx="36">
                  <c:v>110.79063434208859</c:v>
                </c:pt>
                <c:pt idx="37">
                  <c:v>112.32633683980598</c:v>
                </c:pt>
                <c:pt idx="38">
                  <c:v>113.33973695733405</c:v>
                </c:pt>
                <c:pt idx="39">
                  <c:v>114.58709180369449</c:v>
                </c:pt>
                <c:pt idx="40">
                  <c:v>114.81414794360401</c:v>
                </c:pt>
                <c:pt idx="41">
                  <c:v>115.42806216126991</c:v>
                </c:pt>
                <c:pt idx="42">
                  <c:v>115.78382212360623</c:v>
                </c:pt>
                <c:pt idx="43">
                  <c:v>115.78744525273828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667-4613-98EF-53853D55C9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870656"/>
        <c:axId val="210872192"/>
      </c:lineChart>
      <c:catAx>
        <c:axId val="2108706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872192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10872192"/>
        <c:scaling>
          <c:orientation val="minMax"/>
          <c:max val="116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870656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2.5568232542360778E-2"/>
          <c:y val="0.1418748615502346"/>
          <c:w val="0.91903409090909094"/>
          <c:h val="5.376344086021524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63226449987164779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2012</c:v>
                </c:pt>
                <c:pt idx="1">
                  <c:v>T4 2013</c:v>
                </c:pt>
                <c:pt idx="2">
                  <c:v>T4 2014</c:v>
                </c:pt>
                <c:pt idx="3">
                  <c:v>T4 2015</c:v>
                </c:pt>
                <c:pt idx="4">
                  <c:v>T4 2016</c:v>
                </c:pt>
                <c:pt idx="5">
                  <c:v>T4 2017</c:v>
                </c:pt>
                <c:pt idx="6">
                  <c:v>T4 2018</c:v>
                </c:pt>
                <c:pt idx="7">
                  <c:v>T4 2019</c:v>
                </c:pt>
                <c:pt idx="8">
                  <c:v>T4 2020</c:v>
                </c:pt>
                <c:pt idx="9">
                  <c:v>T4 2021</c:v>
                </c:pt>
                <c:pt idx="10">
                  <c:v>T4 2022</c:v>
                </c:pt>
              </c:strCache>
            </c:strRef>
          </c:cat>
          <c:val>
            <c:numRef>
              <c:f>'GRAPHIQUES ANN (données)'!$G$3:$G$13</c:f>
              <c:numCache>
                <c:formatCode>0.0</c:formatCode>
                <c:ptCount val="11"/>
                <c:pt idx="0">
                  <c:v>6.0769750168804926</c:v>
                </c:pt>
                <c:pt idx="1">
                  <c:v>4.7680617441120399</c:v>
                </c:pt>
                <c:pt idx="2">
                  <c:v>4.9782604568151978</c:v>
                </c:pt>
                <c:pt idx="3">
                  <c:v>4.5721726863322987</c:v>
                </c:pt>
                <c:pt idx="4">
                  <c:v>2.42826752451617</c:v>
                </c:pt>
                <c:pt idx="5">
                  <c:v>4.6687942184624243</c:v>
                </c:pt>
                <c:pt idx="6">
                  <c:v>0.41782280441375885</c:v>
                </c:pt>
                <c:pt idx="7">
                  <c:v>-3.3736565617620173</c:v>
                </c:pt>
                <c:pt idx="8">
                  <c:v>2.7299782200276068</c:v>
                </c:pt>
                <c:pt idx="9">
                  <c:v>-3.9990936898153473</c:v>
                </c:pt>
                <c:pt idx="10">
                  <c:v>-4.4387875518392299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42-4B7D-9533-FACB88ED66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3213184"/>
        <c:axId val="173214720"/>
      </c:barChart>
      <c:catAx>
        <c:axId val="17321318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32147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3214720"/>
        <c:scaling>
          <c:orientation val="minMax"/>
          <c:max val="8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3213184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trim'!$A$41:$B$61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dep13_trim!$BH$99:$BH$119</c:f>
              <c:numCache>
                <c:formatCode>#\ ##0.0</c:formatCode>
                <c:ptCount val="21"/>
                <c:pt idx="0">
                  <c:v>1.2863804470164553E-2</c:v>
                </c:pt>
                <c:pt idx="1">
                  <c:v>-0.28939837293803228</c:v>
                </c:pt>
                <c:pt idx="2">
                  <c:v>-9.6746105969214291E-3</c:v>
                </c:pt>
                <c:pt idx="3">
                  <c:v>-0.63858608011352347</c:v>
                </c:pt>
                <c:pt idx="4">
                  <c:v>-0.50636198390028309</c:v>
                </c:pt>
                <c:pt idx="5">
                  <c:v>-1.034190264909296</c:v>
                </c:pt>
                <c:pt idx="6">
                  <c:v>-0.95599142904236878</c:v>
                </c:pt>
                <c:pt idx="7">
                  <c:v>-1.3413213513063682</c:v>
                </c:pt>
                <c:pt idx="8">
                  <c:v>-0.50266513730518048</c:v>
                </c:pt>
                <c:pt idx="9">
                  <c:v>6.1879089953548183</c:v>
                </c:pt>
                <c:pt idx="10">
                  <c:v>-0.57474934542435241</c:v>
                </c:pt>
                <c:pt idx="11">
                  <c:v>-0.80930053311066841</c:v>
                </c:pt>
                <c:pt idx="12">
                  <c:v>0</c:v>
                </c:pt>
                <c:pt idx="13">
                  <c:v>-0.53746033801721493</c:v>
                </c:pt>
                <c:pt idx="14">
                  <c:v>-1.2076822916666674</c:v>
                </c:pt>
                <c:pt idx="15">
                  <c:v>-3.024811361165114</c:v>
                </c:pt>
                <c:pt idx="16">
                  <c:v>-2.8881111752913524</c:v>
                </c:pt>
                <c:pt idx="17">
                  <c:v>-1.4695077149155078</c:v>
                </c:pt>
                <c:pt idx="18">
                  <c:v>0.4829373956890759</c:v>
                </c:pt>
                <c:pt idx="19">
                  <c:v>-0.57603279499592874</c:v>
                </c:pt>
                <c:pt idx="20">
                  <c:v>-0.46918319471102032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EC-4D88-9BAC-554990D55CC2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trim'!$A$41:$B$61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dep13_trim!$BI$99:$BI$119</c:f>
              <c:numCache>
                <c:formatCode>#\ ##0.0</c:formatCode>
                <c:ptCount val="21"/>
                <c:pt idx="0">
                  <c:v>1.1556015925938024</c:v>
                </c:pt>
                <c:pt idx="1">
                  <c:v>0.31359999999998056</c:v>
                </c:pt>
                <c:pt idx="2">
                  <c:v>0.24562970524435457</c:v>
                </c:pt>
                <c:pt idx="3">
                  <c:v>4.455051710421376E-2</c:v>
                </c:pt>
                <c:pt idx="4">
                  <c:v>0.14631508635769563</c:v>
                </c:pt>
                <c:pt idx="5">
                  <c:v>-1.2577417818008585</c:v>
                </c:pt>
                <c:pt idx="6">
                  <c:v>-1.2544629933416984</c:v>
                </c:pt>
                <c:pt idx="7">
                  <c:v>-0.63194240854751449</c:v>
                </c:pt>
                <c:pt idx="8">
                  <c:v>-0.53761678413374314</c:v>
                </c:pt>
                <c:pt idx="9">
                  <c:v>3.3881546422332764</c:v>
                </c:pt>
                <c:pt idx="10">
                  <c:v>-0.62482068283974401</c:v>
                </c:pt>
                <c:pt idx="11">
                  <c:v>-0.86613415455683018</c:v>
                </c:pt>
                <c:pt idx="12">
                  <c:v>0.48862569977023984</c:v>
                </c:pt>
                <c:pt idx="13">
                  <c:v>-0.82115025439556399</c:v>
                </c:pt>
                <c:pt idx="14">
                  <c:v>-0.86041754602421694</c:v>
                </c:pt>
                <c:pt idx="15">
                  <c:v>-2.1189493679177329</c:v>
                </c:pt>
                <c:pt idx="16">
                  <c:v>-2.0544049252183116</c:v>
                </c:pt>
                <c:pt idx="17">
                  <c:v>-2.128241041232537</c:v>
                </c:pt>
                <c:pt idx="18">
                  <c:v>-6.2827225130890341E-2</c:v>
                </c:pt>
                <c:pt idx="19">
                  <c:v>-0.2829002514668888</c:v>
                </c:pt>
                <c:pt idx="20">
                  <c:v>-0.61644075513993535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EC-4D88-9BAC-554990D55C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253568"/>
        <c:axId val="172255104"/>
      </c:barChart>
      <c:catAx>
        <c:axId val="1722535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25510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2255104"/>
        <c:scaling>
          <c:orientation val="minMax"/>
          <c:max val="8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253568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52581074072327783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2012</c:v>
                </c:pt>
                <c:pt idx="1">
                  <c:v>T4 2013</c:v>
                </c:pt>
                <c:pt idx="2">
                  <c:v>T4 2014</c:v>
                </c:pt>
                <c:pt idx="3">
                  <c:v>T4 2015</c:v>
                </c:pt>
                <c:pt idx="4">
                  <c:v>T4 2016</c:v>
                </c:pt>
                <c:pt idx="5">
                  <c:v>T4 2017</c:v>
                </c:pt>
                <c:pt idx="6">
                  <c:v>T4 2018</c:v>
                </c:pt>
                <c:pt idx="7">
                  <c:v>T4 2019</c:v>
                </c:pt>
                <c:pt idx="8">
                  <c:v>T4 2020</c:v>
                </c:pt>
                <c:pt idx="9">
                  <c:v>T4 2021</c:v>
                </c:pt>
                <c:pt idx="10">
                  <c:v>T4 2022</c:v>
                </c:pt>
              </c:strCache>
            </c:strRef>
          </c:cat>
          <c:val>
            <c:numRef>
              <c:f>'GRAPHIQUES ANN (données)'!$N$3:$N$13</c:f>
              <c:numCache>
                <c:formatCode>0.0</c:formatCode>
                <c:ptCount val="11"/>
                <c:pt idx="0">
                  <c:v>7.014154311394849</c:v>
                </c:pt>
                <c:pt idx="1">
                  <c:v>6.0991404686212114</c:v>
                </c:pt>
                <c:pt idx="2">
                  <c:v>6.1813339252025257</c:v>
                </c:pt>
                <c:pt idx="3">
                  <c:v>3.9889910813823981</c:v>
                </c:pt>
                <c:pt idx="4">
                  <c:v>1.7823042647994836</c:v>
                </c:pt>
                <c:pt idx="5">
                  <c:v>2.3501530561864215</c:v>
                </c:pt>
                <c:pt idx="6">
                  <c:v>-0.92297797073485066</c:v>
                </c:pt>
                <c:pt idx="7">
                  <c:v>-3.7847312386393051</c:v>
                </c:pt>
                <c:pt idx="8">
                  <c:v>4.1967478577693784</c:v>
                </c:pt>
                <c:pt idx="9">
                  <c:v>-4.7108722398497722</c:v>
                </c:pt>
                <c:pt idx="10">
                  <c:v>-4.406917875709282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9-4013-9798-FBC747E1EC13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2012</c:v>
                </c:pt>
                <c:pt idx="1">
                  <c:v>T4 2013</c:v>
                </c:pt>
                <c:pt idx="2">
                  <c:v>T4 2014</c:v>
                </c:pt>
                <c:pt idx="3">
                  <c:v>T4 2015</c:v>
                </c:pt>
                <c:pt idx="4">
                  <c:v>T4 2016</c:v>
                </c:pt>
                <c:pt idx="5">
                  <c:v>T4 2017</c:v>
                </c:pt>
                <c:pt idx="6">
                  <c:v>T4 2018</c:v>
                </c:pt>
                <c:pt idx="7">
                  <c:v>T4 2019</c:v>
                </c:pt>
                <c:pt idx="8">
                  <c:v>T4 2020</c:v>
                </c:pt>
                <c:pt idx="9">
                  <c:v>T4 2021</c:v>
                </c:pt>
                <c:pt idx="10">
                  <c:v>T4 2022</c:v>
                </c:pt>
              </c:strCache>
            </c:strRef>
          </c:cat>
          <c:val>
            <c:numRef>
              <c:f>'GRAPHIQUES ANN (données)'!$U$3:$U$13</c:f>
              <c:numCache>
                <c:formatCode>0.0</c:formatCode>
                <c:ptCount val="11"/>
                <c:pt idx="0">
                  <c:v>5.1308145698172325</c:v>
                </c:pt>
                <c:pt idx="1">
                  <c:v>3.4001532690678848</c:v>
                </c:pt>
                <c:pt idx="2">
                  <c:v>3.7096270869090286</c:v>
                </c:pt>
                <c:pt idx="3">
                  <c:v>5.201790348666635</c:v>
                </c:pt>
                <c:pt idx="4">
                  <c:v>3.1176260278870327</c:v>
                </c:pt>
                <c:pt idx="5">
                  <c:v>7.1111573399903039</c:v>
                </c:pt>
                <c:pt idx="6">
                  <c:v>1.7673906710258036</c:v>
                </c:pt>
                <c:pt idx="7">
                  <c:v>-2.9708324056108792</c:v>
                </c:pt>
                <c:pt idx="8">
                  <c:v>1.3047041468611686</c:v>
                </c:pt>
                <c:pt idx="9">
                  <c:v>-3.2877066951428668</c:v>
                </c:pt>
                <c:pt idx="10">
                  <c:v>-4.4701709773480092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9-4013-9798-FBC747E1EC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196032"/>
        <c:axId val="177206016"/>
      </c:barChart>
      <c:catAx>
        <c:axId val="17719603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72060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7206016"/>
        <c:scaling>
          <c:orientation val="minMax"/>
          <c:max val="8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7196032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3748869714638965"/>
          <c:w val="0.86471641552420164"/>
          <c:h val="0.48056789308522063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trim'!$A$41:$B$61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dep13_trim!$BJ$99:$BJ$119</c:f>
              <c:numCache>
                <c:formatCode>#\ ##0.0</c:formatCode>
                <c:ptCount val="21"/>
                <c:pt idx="0">
                  <c:v>0.61687885549284172</c:v>
                </c:pt>
                <c:pt idx="1">
                  <c:v>0.79572136707539709</c:v>
                </c:pt>
                <c:pt idx="2">
                  <c:v>0.24589103144816438</c:v>
                </c:pt>
                <c:pt idx="3">
                  <c:v>-0.50348567002324041</c:v>
                </c:pt>
                <c:pt idx="4">
                  <c:v>-0.16867782535356923</c:v>
                </c:pt>
                <c:pt idx="5">
                  <c:v>-0.32492851572655246</c:v>
                </c:pt>
                <c:pt idx="6">
                  <c:v>-1.9168079280219019</c:v>
                </c:pt>
                <c:pt idx="7">
                  <c:v>-2.4195692634937371</c:v>
                </c:pt>
                <c:pt idx="8">
                  <c:v>-1.7029972752043654</c:v>
                </c:pt>
                <c:pt idx="9">
                  <c:v>10.963270963270965</c:v>
                </c:pt>
                <c:pt idx="10">
                  <c:v>-1.7736697476892438</c:v>
                </c:pt>
                <c:pt idx="11">
                  <c:v>-2.4033570701932905</c:v>
                </c:pt>
                <c:pt idx="12">
                  <c:v>-1.1726384364820874</c:v>
                </c:pt>
                <c:pt idx="13">
                  <c:v>-1.4106789716545665</c:v>
                </c:pt>
                <c:pt idx="14">
                  <c:v>-3.262904519925125</c:v>
                </c:pt>
                <c:pt idx="15">
                  <c:v>-4.4788498755874979</c:v>
                </c:pt>
                <c:pt idx="16">
                  <c:v>-4.5441389290882706</c:v>
                </c:pt>
                <c:pt idx="17">
                  <c:v>-1.6525166767738186</c:v>
                </c:pt>
                <c:pt idx="18">
                  <c:v>1.5877909665484857</c:v>
                </c:pt>
                <c:pt idx="19">
                  <c:v>-0.12139605462823111</c:v>
                </c:pt>
                <c:pt idx="20">
                  <c:v>-2.0358553631115273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42-4AE2-9A6A-ED82D55B55A2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trim'!$A$41:$B$61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dep13_trim!$BK$99:$BK$119</c:f>
              <c:numCache>
                <c:formatCode>#\ ##0.0</c:formatCode>
                <c:ptCount val="21"/>
                <c:pt idx="0">
                  <c:v>0.46860114833029431</c:v>
                </c:pt>
                <c:pt idx="1">
                  <c:v>-0.40491017657159345</c:v>
                </c:pt>
                <c:pt idx="2">
                  <c:v>-0.12865707742582</c:v>
                </c:pt>
                <c:pt idx="3">
                  <c:v>-0.6312318037770881</c:v>
                </c:pt>
                <c:pt idx="4">
                  <c:v>-0.41485169052063453</c:v>
                </c:pt>
                <c:pt idx="5">
                  <c:v>-1.4241824619870891</c:v>
                </c:pt>
                <c:pt idx="6">
                  <c:v>-1.1885581469057827</c:v>
                </c:pt>
                <c:pt idx="7">
                  <c:v>-1.1226644569778954</c:v>
                </c:pt>
                <c:pt idx="8">
                  <c:v>-0.61095942256224056</c:v>
                </c:pt>
                <c:pt idx="9">
                  <c:v>4.5695634434924415</c:v>
                </c:pt>
                <c:pt idx="10">
                  <c:v>-0.76212771491741549</c:v>
                </c:pt>
                <c:pt idx="11">
                  <c:v>-0.84923464038582086</c:v>
                </c:pt>
                <c:pt idx="12">
                  <c:v>0.34894786930315114</c:v>
                </c:pt>
                <c:pt idx="13">
                  <c:v>-0.81664910432033277</c:v>
                </c:pt>
                <c:pt idx="14">
                  <c:v>-0.95086321381141481</c:v>
                </c:pt>
                <c:pt idx="15">
                  <c:v>-2.7861203475276319</c:v>
                </c:pt>
                <c:pt idx="16">
                  <c:v>-2.4053181805643642</c:v>
                </c:pt>
                <c:pt idx="17">
                  <c:v>-1.9558520109663413</c:v>
                </c:pt>
                <c:pt idx="18">
                  <c:v>0.21620686673009537</c:v>
                </c:pt>
                <c:pt idx="19">
                  <c:v>-0.60982625704752991</c:v>
                </c:pt>
                <c:pt idx="20">
                  <c:v>-0.52384811298911149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42-4AE2-9A6A-ED82D55B55A2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trim'!$A$41:$B$61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dep13_trim!$BL$99:$BL$119</c:f>
              <c:numCache>
                <c:formatCode>#\ ##0.0</c:formatCode>
                <c:ptCount val="21"/>
                <c:pt idx="0">
                  <c:v>0.84996780424984042</c:v>
                </c:pt>
                <c:pt idx="1">
                  <c:v>0.67041246328694015</c:v>
                </c:pt>
                <c:pt idx="2">
                  <c:v>0.66594786579565746</c:v>
                </c:pt>
                <c:pt idx="3">
                  <c:v>0.63004032258064946</c:v>
                </c:pt>
                <c:pt idx="4">
                  <c:v>0.39444027047332852</c:v>
                </c:pt>
                <c:pt idx="5">
                  <c:v>-0.87932647333957004</c:v>
                </c:pt>
                <c:pt idx="6">
                  <c:v>-0.52220963885742933</c:v>
                </c:pt>
                <c:pt idx="7">
                  <c:v>3.1623553222437373E-2</c:v>
                </c:pt>
                <c:pt idx="8">
                  <c:v>0.2402630247850146</c:v>
                </c:pt>
                <c:pt idx="9">
                  <c:v>2.4094865649047614</c:v>
                </c:pt>
                <c:pt idx="10">
                  <c:v>0.36338999753633416</c:v>
                </c:pt>
                <c:pt idx="11">
                  <c:v>-5.5231666155264314E-2</c:v>
                </c:pt>
                <c:pt idx="12">
                  <c:v>0.66928650374555865</c:v>
                </c:pt>
                <c:pt idx="13">
                  <c:v>-2.4397682220189676E-2</c:v>
                </c:pt>
                <c:pt idx="14">
                  <c:v>-0.20743090720516388</c:v>
                </c:pt>
                <c:pt idx="15">
                  <c:v>-1.2349452833649299</c:v>
                </c:pt>
                <c:pt idx="16">
                  <c:v>-1.7208294645620459</c:v>
                </c:pt>
                <c:pt idx="17">
                  <c:v>-1.5242174214272319</c:v>
                </c:pt>
                <c:pt idx="18">
                  <c:v>-0.38375439718579818</c:v>
                </c:pt>
                <c:pt idx="19">
                  <c:v>-0.15409309791332149</c:v>
                </c:pt>
                <c:pt idx="20">
                  <c:v>4.501318243199659E-2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42-4AE2-9A6A-ED82D55B55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515904"/>
        <c:axId val="171517440"/>
      </c:barChart>
      <c:catAx>
        <c:axId val="1715159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151744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1517440"/>
        <c:scaling>
          <c:orientation val="minMax"/>
          <c:max val="12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515904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25572311709767243"/>
          <c:y val="0.17032601463739189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3748869714638965"/>
          <c:w val="0.86471641552420164"/>
          <c:h val="0.55508552448907955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2012</c:v>
                </c:pt>
                <c:pt idx="1">
                  <c:v>T4 2013</c:v>
                </c:pt>
                <c:pt idx="2">
                  <c:v>T4 2014</c:v>
                </c:pt>
                <c:pt idx="3">
                  <c:v>T4 2015</c:v>
                </c:pt>
                <c:pt idx="4">
                  <c:v>T4 2016</c:v>
                </c:pt>
                <c:pt idx="5">
                  <c:v>T4 2017</c:v>
                </c:pt>
                <c:pt idx="6">
                  <c:v>T4 2018</c:v>
                </c:pt>
                <c:pt idx="7">
                  <c:v>T4 2019</c:v>
                </c:pt>
                <c:pt idx="8">
                  <c:v>T4 2020</c:v>
                </c:pt>
                <c:pt idx="9">
                  <c:v>T4 2021</c:v>
                </c:pt>
                <c:pt idx="10">
                  <c:v>T4 2022</c:v>
                </c:pt>
              </c:strCache>
            </c:strRef>
          </c:cat>
          <c:val>
            <c:numRef>
              <c:f>'GRAPHIQUES ANN (données)'!$AB$3:$AB$13</c:f>
              <c:numCache>
                <c:formatCode>0.0</c:formatCode>
                <c:ptCount val="11"/>
                <c:pt idx="0">
                  <c:v>6.0408518035636627</c:v>
                </c:pt>
                <c:pt idx="1">
                  <c:v>1.2295081967213184</c:v>
                </c:pt>
                <c:pt idx="2">
                  <c:v>-0.2564102564102555</c:v>
                </c:pt>
                <c:pt idx="3">
                  <c:v>0.18941956433500273</c:v>
                </c:pt>
                <c:pt idx="4">
                  <c:v>0.94530722484809093</c:v>
                </c:pt>
                <c:pt idx="5">
                  <c:v>1.9264214046822659</c:v>
                </c:pt>
                <c:pt idx="6">
                  <c:v>1.1550072187951121</c:v>
                </c:pt>
                <c:pt idx="7">
                  <c:v>-4.7619047619047556</c:v>
                </c:pt>
                <c:pt idx="8">
                  <c:v>4.5640326975476819</c:v>
                </c:pt>
                <c:pt idx="9">
                  <c:v>-9.9674267100977154</c:v>
                </c:pt>
                <c:pt idx="10">
                  <c:v>-4.7467438494934839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2D-4682-893A-A8980CFE56E5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2012</c:v>
                </c:pt>
                <c:pt idx="1">
                  <c:v>T4 2013</c:v>
                </c:pt>
                <c:pt idx="2">
                  <c:v>T4 2014</c:v>
                </c:pt>
                <c:pt idx="3">
                  <c:v>T4 2015</c:v>
                </c:pt>
                <c:pt idx="4">
                  <c:v>T4 2016</c:v>
                </c:pt>
                <c:pt idx="5">
                  <c:v>T4 2017</c:v>
                </c:pt>
                <c:pt idx="6">
                  <c:v>T4 2018</c:v>
                </c:pt>
                <c:pt idx="7">
                  <c:v>T4 2019</c:v>
                </c:pt>
                <c:pt idx="8">
                  <c:v>T4 2020</c:v>
                </c:pt>
                <c:pt idx="9">
                  <c:v>T4 2021</c:v>
                </c:pt>
                <c:pt idx="10">
                  <c:v>T4 2022</c:v>
                </c:pt>
              </c:strCache>
            </c:strRef>
          </c:cat>
          <c:val>
            <c:numRef>
              <c:f>'GRAPHIQUES ANN (données)'!$AI$3:$AI$13</c:f>
              <c:numCache>
                <c:formatCode>0.0</c:formatCode>
                <c:ptCount val="11"/>
                <c:pt idx="0">
                  <c:v>3.7560454745305005</c:v>
                </c:pt>
                <c:pt idx="1">
                  <c:v>3.7744415521520525</c:v>
                </c:pt>
                <c:pt idx="2">
                  <c:v>4.1067522240046728</c:v>
                </c:pt>
                <c:pt idx="3">
                  <c:v>3.743030846384432</c:v>
                </c:pt>
                <c:pt idx="4">
                  <c:v>1.3232871533122692</c:v>
                </c:pt>
                <c:pt idx="5">
                  <c:v>3.5182174364988494</c:v>
                </c:pt>
                <c:pt idx="6">
                  <c:v>-0.69775225932696694</c:v>
                </c:pt>
                <c:pt idx="7">
                  <c:v>-4.088881974694047</c:v>
                </c:pt>
                <c:pt idx="8">
                  <c:v>2.2627125517017621</c:v>
                </c:pt>
                <c:pt idx="9">
                  <c:v>-4.1635825314581769</c:v>
                </c:pt>
                <c:pt idx="10">
                  <c:v>-4.6920254875458589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2D-4682-893A-A8980CFE56E5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2012</c:v>
                </c:pt>
                <c:pt idx="1">
                  <c:v>T4 2013</c:v>
                </c:pt>
                <c:pt idx="2">
                  <c:v>T4 2014</c:v>
                </c:pt>
                <c:pt idx="3">
                  <c:v>T4 2015</c:v>
                </c:pt>
                <c:pt idx="4">
                  <c:v>T4 2016</c:v>
                </c:pt>
                <c:pt idx="5">
                  <c:v>T4 2017</c:v>
                </c:pt>
                <c:pt idx="6">
                  <c:v>T4 2018</c:v>
                </c:pt>
                <c:pt idx="7">
                  <c:v>T4 2019</c:v>
                </c:pt>
                <c:pt idx="8">
                  <c:v>T4 2020</c:v>
                </c:pt>
                <c:pt idx="9">
                  <c:v>T4 2021</c:v>
                </c:pt>
                <c:pt idx="10">
                  <c:v>T4 2022</c:v>
                </c:pt>
              </c:strCache>
            </c:strRef>
          </c:cat>
          <c:val>
            <c:numRef>
              <c:f>'GRAPHIQUES ANN (données)'!$AP$3:$AP$13</c:f>
              <c:numCache>
                <c:formatCode>0.0</c:formatCode>
                <c:ptCount val="11"/>
                <c:pt idx="0">
                  <c:v>14.652480629119925</c:v>
                </c:pt>
                <c:pt idx="1">
                  <c:v>10.691950776679459</c:v>
                </c:pt>
                <c:pt idx="2">
                  <c:v>11.235647895024602</c:v>
                </c:pt>
                <c:pt idx="3">
                  <c:v>9.6502007045137894</c:v>
                </c:pt>
                <c:pt idx="4">
                  <c:v>6.3055659320134572</c:v>
                </c:pt>
                <c:pt idx="5">
                  <c:v>9.1432988966195783</c:v>
                </c:pt>
                <c:pt idx="6">
                  <c:v>2.8461043142305353</c:v>
                </c:pt>
                <c:pt idx="7">
                  <c:v>-0.97670924117204683</c:v>
                </c:pt>
                <c:pt idx="8">
                  <c:v>2.9716742539200869</c:v>
                </c:pt>
                <c:pt idx="9">
                  <c:v>-0.80437185312537407</c:v>
                </c:pt>
                <c:pt idx="10">
                  <c:v>-3.7387805632930982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2D-4682-893A-A8980CFE5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420928"/>
        <c:axId val="173422464"/>
      </c:barChart>
      <c:catAx>
        <c:axId val="1734209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34224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3422464"/>
        <c:scaling>
          <c:orientation val="minMax"/>
          <c:max val="15"/>
          <c:min val="-1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3420928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5572311709767243"/>
          <c:y val="0.17032601463739189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trim'!$A$41:$B$61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dep13_trim!$BS$99:$BS$119</c:f>
              <c:numCache>
                <c:formatCode>#\ ##0.0</c:formatCode>
                <c:ptCount val="21"/>
                <c:pt idx="0">
                  <c:v>-0.89585990954423877</c:v>
                </c:pt>
                <c:pt idx="1">
                  <c:v>-1.5417020156217931</c:v>
                </c:pt>
                <c:pt idx="2">
                  <c:v>-0.4545994770620343</c:v>
                </c:pt>
                <c:pt idx="3">
                  <c:v>-0.98498641912664331</c:v>
                </c:pt>
                <c:pt idx="4">
                  <c:v>-0.8320019292798353</c:v>
                </c:pt>
                <c:pt idx="5">
                  <c:v>-1.474298568258503</c:v>
                </c:pt>
                <c:pt idx="6">
                  <c:v>-1.6105146242132551</c:v>
                </c:pt>
                <c:pt idx="7">
                  <c:v>-0.57071182188774827</c:v>
                </c:pt>
                <c:pt idx="8">
                  <c:v>0.42576006055254911</c:v>
                </c:pt>
                <c:pt idx="9">
                  <c:v>4.8362277423609656</c:v>
                </c:pt>
                <c:pt idx="10">
                  <c:v>-3.1003804331546037</c:v>
                </c:pt>
                <c:pt idx="11">
                  <c:v>-3.0140966984048445</c:v>
                </c:pt>
                <c:pt idx="12">
                  <c:v>-1.4088547477130065</c:v>
                </c:pt>
                <c:pt idx="13">
                  <c:v>0.11962109210825744</c:v>
                </c:pt>
                <c:pt idx="14">
                  <c:v>0.53603719968999819</c:v>
                </c:pt>
                <c:pt idx="15">
                  <c:v>-1.538510952656269</c:v>
                </c:pt>
                <c:pt idx="16">
                  <c:v>-4.5669548197679877E-2</c:v>
                </c:pt>
                <c:pt idx="17">
                  <c:v>0.39815932900362228</c:v>
                </c:pt>
                <c:pt idx="18">
                  <c:v>2.0999252348600672</c:v>
                </c:pt>
                <c:pt idx="19">
                  <c:v>1.3817695564965371</c:v>
                </c:pt>
                <c:pt idx="20">
                  <c:v>0.51816725811011377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21-43D3-AFC8-3271B07456F8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trim'!$A$41:$B$61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dep13_trim!$BT$99:$BT$119</c:f>
              <c:numCache>
                <c:formatCode>#\ ##0.0</c:formatCode>
                <c:ptCount val="21"/>
                <c:pt idx="0">
                  <c:v>2.4367180680826328</c:v>
                </c:pt>
                <c:pt idx="1">
                  <c:v>1.899453241496829</c:v>
                </c:pt>
                <c:pt idx="2">
                  <c:v>0.79091320859900893</c:v>
                </c:pt>
                <c:pt idx="3">
                  <c:v>0.50470132743360985</c:v>
                </c:pt>
                <c:pt idx="4">
                  <c:v>0.57095686867993933</c:v>
                </c:pt>
                <c:pt idx="5">
                  <c:v>-0.77975376196990354</c:v>
                </c:pt>
                <c:pt idx="6">
                  <c:v>-0.54460223355853321</c:v>
                </c:pt>
                <c:pt idx="7">
                  <c:v>-1.4382754557426991</c:v>
                </c:pt>
                <c:pt idx="8">
                  <c:v>-1.5753015225570599</c:v>
                </c:pt>
                <c:pt idx="9">
                  <c:v>4.6907934693294351</c:v>
                </c:pt>
                <c:pt idx="10">
                  <c:v>2.2488397488397593</c:v>
                </c:pt>
                <c:pt idx="11">
                  <c:v>1.5118646330474217</c:v>
                </c:pt>
                <c:pt idx="12">
                  <c:v>1.9496317727511814</c:v>
                </c:pt>
                <c:pt idx="13">
                  <c:v>-1.4769905511303083</c:v>
                </c:pt>
                <c:pt idx="14">
                  <c:v>-2.6251186540538818</c:v>
                </c:pt>
                <c:pt idx="15">
                  <c:v>-3.650542875390772</c:v>
                </c:pt>
                <c:pt idx="16">
                  <c:v>-5.0587865889823114</c:v>
                </c:pt>
                <c:pt idx="17">
                  <c:v>-4.2810421489729134</c:v>
                </c:pt>
                <c:pt idx="18">
                  <c:v>-2.0270270270270285</c:v>
                </c:pt>
                <c:pt idx="19">
                  <c:v>-2.6567398119122232</c:v>
                </c:pt>
                <c:pt idx="20">
                  <c:v>-1.9040334916673451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21-43D3-AFC8-3271B07456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645568"/>
        <c:axId val="171647360"/>
      </c:barChart>
      <c:catAx>
        <c:axId val="1716455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164736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1647360"/>
        <c:scaling>
          <c:orientation val="minMax"/>
          <c:max val="6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645568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192973340261403"/>
          <c:y val="0.21290751829673984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52048805276585941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2012</c:v>
                </c:pt>
                <c:pt idx="1">
                  <c:v>T4 2013</c:v>
                </c:pt>
                <c:pt idx="2">
                  <c:v>T4 2014</c:v>
                </c:pt>
                <c:pt idx="3">
                  <c:v>T4 2015</c:v>
                </c:pt>
                <c:pt idx="4">
                  <c:v>T4 2016</c:v>
                </c:pt>
                <c:pt idx="5">
                  <c:v>T4 2017</c:v>
                </c:pt>
                <c:pt idx="6">
                  <c:v>T4 2018</c:v>
                </c:pt>
                <c:pt idx="7">
                  <c:v>T4 2019</c:v>
                </c:pt>
                <c:pt idx="8">
                  <c:v>T4 2020</c:v>
                </c:pt>
                <c:pt idx="9">
                  <c:v>T4 2021</c:v>
                </c:pt>
                <c:pt idx="10">
                  <c:v>T4 2022</c:v>
                </c:pt>
              </c:strCache>
            </c:strRef>
          </c:cat>
          <c:val>
            <c:numRef>
              <c:f>'GRAPHIQUES ANN (données)'!$AW$3:$AW$13</c:f>
              <c:numCache>
                <c:formatCode>0.0</c:formatCode>
                <c:ptCount val="11"/>
                <c:pt idx="0">
                  <c:v>4.7878090455766076</c:v>
                </c:pt>
                <c:pt idx="1">
                  <c:v>1.5906821963394213</c:v>
                </c:pt>
                <c:pt idx="2">
                  <c:v>3.5475628930817571</c:v>
                </c:pt>
                <c:pt idx="3">
                  <c:v>1.4994780297997501</c:v>
                </c:pt>
                <c:pt idx="4">
                  <c:v>6.5918653576437558</c:v>
                </c:pt>
                <c:pt idx="5">
                  <c:v>0.85380116959064001</c:v>
                </c:pt>
                <c:pt idx="6">
                  <c:v>-3.8240751478603618</c:v>
                </c:pt>
                <c:pt idx="7">
                  <c:v>-4.4162421246194299</c:v>
                </c:pt>
                <c:pt idx="8">
                  <c:v>-1.0565157058155528</c:v>
                </c:pt>
                <c:pt idx="9">
                  <c:v>-2.2885921014885513</c:v>
                </c:pt>
                <c:pt idx="10">
                  <c:v>3.8753873756320445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DC-4ECE-AECD-BE588920EC08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2012</c:v>
                </c:pt>
                <c:pt idx="1">
                  <c:v>T4 2013</c:v>
                </c:pt>
                <c:pt idx="2">
                  <c:v>T4 2014</c:v>
                </c:pt>
                <c:pt idx="3">
                  <c:v>T4 2015</c:v>
                </c:pt>
                <c:pt idx="4">
                  <c:v>T4 2016</c:v>
                </c:pt>
                <c:pt idx="5">
                  <c:v>T4 2017</c:v>
                </c:pt>
                <c:pt idx="6">
                  <c:v>T4 2018</c:v>
                </c:pt>
                <c:pt idx="7">
                  <c:v>T4 2019</c:v>
                </c:pt>
                <c:pt idx="8">
                  <c:v>T4 2020</c:v>
                </c:pt>
                <c:pt idx="9">
                  <c:v>T4 2021</c:v>
                </c:pt>
                <c:pt idx="10">
                  <c:v>T4 2022</c:v>
                </c:pt>
              </c:strCache>
            </c:strRef>
          </c:cat>
          <c:val>
            <c:numRef>
              <c:f>'GRAPHIQUES ANN (données)'!$BD$3:$BD$13</c:f>
              <c:numCache>
                <c:formatCode>0.0</c:formatCode>
                <c:ptCount val="11"/>
                <c:pt idx="0">
                  <c:v>8.0523644135720005</c:v>
                </c:pt>
                <c:pt idx="1">
                  <c:v>9.4896647215903407</c:v>
                </c:pt>
                <c:pt idx="2">
                  <c:v>6.9509055598211411</c:v>
                </c:pt>
                <c:pt idx="3">
                  <c:v>8.6739864864864948</c:v>
                </c:pt>
                <c:pt idx="4">
                  <c:v>-2.7628817906271808</c:v>
                </c:pt>
                <c:pt idx="5">
                  <c:v>9.8829077248930872</c:v>
                </c:pt>
                <c:pt idx="6">
                  <c:v>5.7390165842304386</c:v>
                </c:pt>
                <c:pt idx="7">
                  <c:v>-2.1840819976611359</c:v>
                </c:pt>
                <c:pt idx="8">
                  <c:v>6.9517212278912721</c:v>
                </c:pt>
                <c:pt idx="9">
                  <c:v>-5.7634139926354688</c:v>
                </c:pt>
                <c:pt idx="10">
                  <c:v>-13.330774866552686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DC-4ECE-AECD-BE588920EC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410624"/>
        <c:axId val="176412160"/>
      </c:barChart>
      <c:catAx>
        <c:axId val="17641062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64121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6412160"/>
        <c:scaling>
          <c:orientation val="minMax"/>
          <c:max val="12"/>
          <c:min val="-1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6410624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192973340261403"/>
          <c:y val="0.21290751829673984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Bouches-du-Rhône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6251431514693236E-2"/>
          <c:y val="0.25748528475360699"/>
          <c:w val="0.88312922262587745"/>
          <c:h val="0.40263523272608676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</c:numCache>
            </c:numRef>
          </c:cat>
          <c:val>
            <c:numRef>
              <c:f>RSA!$AU$40:$AU$74</c:f>
              <c:numCache>
                <c:formatCode>0.0</c:formatCode>
                <c:ptCount val="35"/>
                <c:pt idx="0">
                  <c:v>100</c:v>
                </c:pt>
                <c:pt idx="1">
                  <c:v>101.65885779409902</c:v>
                </c:pt>
                <c:pt idx="2">
                  <c:v>102.9758136001013</c:v>
                </c:pt>
                <c:pt idx="3">
                  <c:v>103.9761934911992</c:v>
                </c:pt>
                <c:pt idx="4">
                  <c:v>105.59706217550968</c:v>
                </c:pt>
                <c:pt idx="5">
                  <c:v>107.23059389641637</c:v>
                </c:pt>
                <c:pt idx="6">
                  <c:v>107.81309357984044</c:v>
                </c:pt>
                <c:pt idx="7">
                  <c:v>107.99037609218691</c:v>
                </c:pt>
                <c:pt idx="8">
                  <c:v>108.34494111687982</c:v>
                </c:pt>
                <c:pt idx="9">
                  <c:v>108.57287577561098</c:v>
                </c:pt>
                <c:pt idx="10">
                  <c:v>107.85108268962898</c:v>
                </c:pt>
                <c:pt idx="11">
                  <c:v>106.44548562745346</c:v>
                </c:pt>
                <c:pt idx="12">
                  <c:v>105.00189945548944</c:v>
                </c:pt>
                <c:pt idx="13">
                  <c:v>103.77358490566037</c:v>
                </c:pt>
                <c:pt idx="14">
                  <c:v>101.97543370900341</c:v>
                </c:pt>
                <c:pt idx="15">
                  <c:v>100.89907559832847</c:v>
                </c:pt>
                <c:pt idx="16">
                  <c:v>100.07597821957705</c:v>
                </c:pt>
                <c:pt idx="17">
                  <c:v>101.58287957452197</c:v>
                </c:pt>
                <c:pt idx="18">
                  <c:v>100.6838039761935</c:v>
                </c:pt>
                <c:pt idx="19">
                  <c:v>100.12663036596177</c:v>
                </c:pt>
                <c:pt idx="20">
                  <c:v>99.265543877421806</c:v>
                </c:pt>
                <c:pt idx="21">
                  <c:v>99.417500316575911</c:v>
                </c:pt>
                <c:pt idx="22">
                  <c:v>98.65771812080537</c:v>
                </c:pt>
                <c:pt idx="23">
                  <c:v>97.087501582879582</c:v>
                </c:pt>
                <c:pt idx="24">
                  <c:v>95.846523996454351</c:v>
                </c:pt>
                <c:pt idx="25">
                  <c:v>95.567937191338487</c:v>
                </c:pt>
                <c:pt idx="26">
                  <c:v>95.580600227934653</c:v>
                </c:pt>
                <c:pt idx="27">
                  <c:v>95.137393947068503</c:v>
                </c:pt>
                <c:pt idx="28">
                  <c:v>94.985437507914398</c:v>
                </c:pt>
                <c:pt idx="29">
                  <c:v>94.339622641509436</c:v>
                </c:pt>
                <c:pt idx="30">
                  <c:v>93.655818665315934</c:v>
                </c:pt>
                <c:pt idx="31">
                  <c:v>93.655818665315934</c:v>
                </c:pt>
                <c:pt idx="32">
                  <c:v>94.023046726605045</c:v>
                </c:pt>
                <c:pt idx="33">
                  <c:v>95.074078764087631</c:v>
                </c:pt>
                <c:pt idx="34">
                  <c:v>93.959731543624159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B2-4C22-A4DD-C828ED30DCDD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</c:numCache>
            </c:numRef>
          </c:cat>
          <c:val>
            <c:numRef>
              <c:f>ASS!$AU$40:$AU$73</c:f>
              <c:numCache>
                <c:formatCode>0.0</c:formatCode>
                <c:ptCount val="34"/>
                <c:pt idx="0">
                  <c:v>100</c:v>
                </c:pt>
                <c:pt idx="1">
                  <c:v>99.416666666666657</c:v>
                </c:pt>
                <c:pt idx="2">
                  <c:v>99.75</c:v>
                </c:pt>
                <c:pt idx="3">
                  <c:v>97.416666666666657</c:v>
                </c:pt>
                <c:pt idx="4">
                  <c:v>105.66666666666666</c:v>
                </c:pt>
                <c:pt idx="5">
                  <c:v>107.83333333333334</c:v>
                </c:pt>
                <c:pt idx="6">
                  <c:v>110.08333333333333</c:v>
                </c:pt>
                <c:pt idx="7">
                  <c:v>110.16666666666666</c:v>
                </c:pt>
                <c:pt idx="8">
                  <c:v>108.58333333333334</c:v>
                </c:pt>
                <c:pt idx="9">
                  <c:v>104.83333333333333</c:v>
                </c:pt>
                <c:pt idx="10">
                  <c:v>101.75</c:v>
                </c:pt>
                <c:pt idx="11">
                  <c:v>98.333333333333329</c:v>
                </c:pt>
                <c:pt idx="12">
                  <c:v>95.666666666666671</c:v>
                </c:pt>
                <c:pt idx="13">
                  <c:v>94.416666666666671</c:v>
                </c:pt>
                <c:pt idx="14">
                  <c:v>91.333333333333329</c:v>
                </c:pt>
                <c:pt idx="15">
                  <c:v>89.416666666666671</c:v>
                </c:pt>
                <c:pt idx="16">
                  <c:v>87.25</c:v>
                </c:pt>
                <c:pt idx="17">
                  <c:v>103.75000000000001</c:v>
                </c:pt>
                <c:pt idx="18">
                  <c:v>103.25</c:v>
                </c:pt>
                <c:pt idx="19">
                  <c:v>101.83333333333333</c:v>
                </c:pt>
                <c:pt idx="20">
                  <c:v>97.333333333333343</c:v>
                </c:pt>
                <c:pt idx="21">
                  <c:v>95.583333333333329</c:v>
                </c:pt>
                <c:pt idx="22">
                  <c:v>91.916666666666671</c:v>
                </c:pt>
                <c:pt idx="23">
                  <c:v>91.166666666666657</c:v>
                </c:pt>
                <c:pt idx="24">
                  <c:v>90.416666666666671</c:v>
                </c:pt>
                <c:pt idx="25">
                  <c:v>88.666666666666671</c:v>
                </c:pt>
                <c:pt idx="26">
                  <c:v>87.25</c:v>
                </c:pt>
                <c:pt idx="27">
                  <c:v>86.666666666666671</c:v>
                </c:pt>
                <c:pt idx="28">
                  <c:v>84.666666666666671</c:v>
                </c:pt>
                <c:pt idx="29">
                  <c:v>85.25</c:v>
                </c:pt>
                <c:pt idx="30">
                  <c:v>85</c:v>
                </c:pt>
                <c:pt idx="31">
                  <c:v>82.416666666666671</c:v>
                </c:pt>
                <c:pt idx="32">
                  <c:v>81.333333333333329</c:v>
                </c:pt>
                <c:pt idx="33">
                  <c:v>80.5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B2-4C22-A4DD-C828ED30DCDD}"/>
            </c:ext>
          </c:extLst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</c:numCache>
            </c:numRef>
          </c:cat>
          <c:val>
            <c:numRef>
              <c:f>AAH!$AU$40:$AU$74</c:f>
              <c:numCache>
                <c:formatCode>0.0</c:formatCode>
                <c:ptCount val="35"/>
                <c:pt idx="0">
                  <c:v>100</c:v>
                </c:pt>
                <c:pt idx="1">
                  <c:v>100.71448985424408</c:v>
                </c:pt>
                <c:pt idx="2">
                  <c:v>101.22892254929981</c:v>
                </c:pt>
                <c:pt idx="3">
                  <c:v>101.48613889682767</c:v>
                </c:pt>
                <c:pt idx="4">
                  <c:v>101.74335524435554</c:v>
                </c:pt>
                <c:pt idx="5">
                  <c:v>101.9148328093741</c:v>
                </c:pt>
                <c:pt idx="6">
                  <c:v>102.40068591026008</c:v>
                </c:pt>
                <c:pt idx="7">
                  <c:v>102.54358388110889</c:v>
                </c:pt>
                <c:pt idx="8">
                  <c:v>102.54358388110889</c:v>
                </c:pt>
                <c:pt idx="9">
                  <c:v>102.62932266361817</c:v>
                </c:pt>
                <c:pt idx="10">
                  <c:v>102.91511860531581</c:v>
                </c:pt>
                <c:pt idx="11">
                  <c:v>100.94312660760217</c:v>
                </c:pt>
                <c:pt idx="12">
                  <c:v>101.20034295513003</c:v>
                </c:pt>
                <c:pt idx="13">
                  <c:v>101.68619605601602</c:v>
                </c:pt>
                <c:pt idx="14">
                  <c:v>102.0005715918834</c:v>
                </c:pt>
                <c:pt idx="15">
                  <c:v>102.34352672192055</c:v>
                </c:pt>
                <c:pt idx="16">
                  <c:v>102.62932266361817</c:v>
                </c:pt>
                <c:pt idx="17">
                  <c:v>102.68648185195769</c:v>
                </c:pt>
                <c:pt idx="18">
                  <c:v>102.60074306944841</c:v>
                </c:pt>
                <c:pt idx="19">
                  <c:v>102.51500428693912</c:v>
                </c:pt>
                <c:pt idx="20">
                  <c:v>102.54358388110889</c:v>
                </c:pt>
                <c:pt idx="21">
                  <c:v>102.57216347527864</c:v>
                </c:pt>
                <c:pt idx="22">
                  <c:v>102.54358388110889</c:v>
                </c:pt>
                <c:pt idx="23">
                  <c:v>101.71477565018576</c:v>
                </c:pt>
                <c:pt idx="24">
                  <c:v>101.71477565018576</c:v>
                </c:pt>
                <c:pt idx="25">
                  <c:v>101.85767362103458</c:v>
                </c:pt>
                <c:pt idx="26">
                  <c:v>102.77222063446698</c:v>
                </c:pt>
                <c:pt idx="27">
                  <c:v>102.91511860531581</c:v>
                </c:pt>
                <c:pt idx="28">
                  <c:v>103.1437553586739</c:v>
                </c:pt>
                <c:pt idx="29">
                  <c:v>103.25807373535297</c:v>
                </c:pt>
                <c:pt idx="30">
                  <c:v>102.71506144612748</c:v>
                </c:pt>
                <c:pt idx="31">
                  <c:v>102.57216347527864</c:v>
                </c:pt>
                <c:pt idx="32">
                  <c:v>102.54358388110889</c:v>
                </c:pt>
                <c:pt idx="33">
                  <c:v>103.17233495284368</c:v>
                </c:pt>
                <c:pt idx="34">
                  <c:v>103.05801657616462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5B2-4C22-A4DD-C828ED30DCDD}"/>
            </c:ext>
          </c:extLst>
        </c:ser>
        <c:ser>
          <c:idx val="3"/>
          <c:order val="3"/>
          <c:tx>
            <c:v>PA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</c:numCache>
            </c:numRef>
          </c:cat>
          <c:val>
            <c:numRef>
              <c:f>PA!$AU$40:$AU$74</c:f>
              <c:numCache>
                <c:formatCode>0.0</c:formatCode>
                <c:ptCount val="35"/>
                <c:pt idx="0">
                  <c:v>100</c:v>
                </c:pt>
                <c:pt idx="1">
                  <c:v>100.4205888243541</c:v>
                </c:pt>
                <c:pt idx="2">
                  <c:v>100.99472594966285</c:v>
                </c:pt>
                <c:pt idx="3">
                  <c:v>101.84925562454102</c:v>
                </c:pt>
                <c:pt idx="4">
                  <c:v>101.82255157220108</c:v>
                </c:pt>
                <c:pt idx="5">
                  <c:v>99.652847319580758</c:v>
                </c:pt>
                <c:pt idx="6">
                  <c:v>98.704853461512783</c:v>
                </c:pt>
                <c:pt idx="7">
                  <c:v>99.586087188730886</c:v>
                </c:pt>
                <c:pt idx="8">
                  <c:v>101.12824621136258</c:v>
                </c:pt>
                <c:pt idx="9">
                  <c:v>102.89071366579878</c:v>
                </c:pt>
                <c:pt idx="10">
                  <c:v>103.81867948461179</c:v>
                </c:pt>
                <c:pt idx="11">
                  <c:v>103.11102209760332</c:v>
                </c:pt>
                <c:pt idx="12">
                  <c:v>102.65037719473931</c:v>
                </c:pt>
                <c:pt idx="13">
                  <c:v>102.62367314239935</c:v>
                </c:pt>
                <c:pt idx="14">
                  <c:v>102.17638026570532</c:v>
                </c:pt>
                <c:pt idx="15">
                  <c:v>102.5635890246345</c:v>
                </c:pt>
                <c:pt idx="16">
                  <c:v>102.77054543026904</c:v>
                </c:pt>
                <c:pt idx="17">
                  <c:v>102.45009680218973</c:v>
                </c:pt>
                <c:pt idx="18">
                  <c:v>102.71713732558916</c:v>
                </c:pt>
                <c:pt idx="19">
                  <c:v>104.13245209960611</c:v>
                </c:pt>
                <c:pt idx="20">
                  <c:v>104.67320915948994</c:v>
                </c:pt>
                <c:pt idx="21">
                  <c:v>105.60785099138795</c:v>
                </c:pt>
                <c:pt idx="22">
                  <c:v>105.80813138393752</c:v>
                </c:pt>
                <c:pt idx="23">
                  <c:v>105.31410641564858</c:v>
                </c:pt>
                <c:pt idx="24">
                  <c:v>104.48628079311035</c:v>
                </c:pt>
                <c:pt idx="25">
                  <c:v>104.61312504172508</c:v>
                </c:pt>
                <c:pt idx="26">
                  <c:v>104.43954870151546</c:v>
                </c:pt>
                <c:pt idx="27">
                  <c:v>105.17391014086388</c:v>
                </c:pt>
                <c:pt idx="28">
                  <c:v>105.75472327925763</c:v>
                </c:pt>
                <c:pt idx="29">
                  <c:v>105.44095066426331</c:v>
                </c:pt>
                <c:pt idx="30">
                  <c:v>106.51578877094599</c:v>
                </c:pt>
                <c:pt idx="31">
                  <c:v>107.47045864209895</c:v>
                </c:pt>
                <c:pt idx="32">
                  <c:v>108.07797583283264</c:v>
                </c:pt>
                <c:pt idx="33">
                  <c:v>108.91915348154082</c:v>
                </c:pt>
                <c:pt idx="34">
                  <c:v>108.99926563856066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5B2-4C22-A4DD-C828ED30DC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594624"/>
        <c:axId val="229596160"/>
      </c:lineChart>
      <c:dateAx>
        <c:axId val="229594624"/>
        <c:scaling>
          <c:orientation val="minMax"/>
          <c:max val="44896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900" baseline="0"/>
            </a:pPr>
            <a:endParaRPr lang="fr-FR"/>
          </a:p>
        </c:txPr>
        <c:crossAx val="229596160"/>
        <c:crossesAt val="100"/>
        <c:auto val="1"/>
        <c:lblOffset val="100"/>
        <c:baseTimeUnit val="months"/>
      </c:dateAx>
      <c:valAx>
        <c:axId val="229596160"/>
        <c:scaling>
          <c:orientation val="minMax"/>
          <c:max val="112"/>
          <c:min val="8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29594624"/>
        <c:crossesAt val="43862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29860496620713917"/>
          <c:y val="0.78591409000704182"/>
          <c:w val="0.38762698385573036"/>
          <c:h val="5.880622239293258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Graph3'!$A$10:$B$62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Graph3'!$P$10:$P$53</c:f>
              <c:numCache>
                <c:formatCode>#,##0</c:formatCode>
                <c:ptCount val="44"/>
                <c:pt idx="0">
                  <c:v>401.43246946879663</c:v>
                </c:pt>
                <c:pt idx="1">
                  <c:v>-397.56519431341439</c:v>
                </c:pt>
                <c:pt idx="2">
                  <c:v>819.41308320895769</c:v>
                </c:pt>
                <c:pt idx="3">
                  <c:v>1529.4524195925333</c:v>
                </c:pt>
                <c:pt idx="4">
                  <c:v>-676.39980140619446</c:v>
                </c:pt>
                <c:pt idx="5">
                  <c:v>1596.4324041656218</c:v>
                </c:pt>
                <c:pt idx="6">
                  <c:v>2222.8057462782599</c:v>
                </c:pt>
                <c:pt idx="7">
                  <c:v>4247.6636421044823</c:v>
                </c:pt>
                <c:pt idx="8">
                  <c:v>2692.3244523993926</c:v>
                </c:pt>
                <c:pt idx="9">
                  <c:v>923.38645420025568</c:v>
                </c:pt>
                <c:pt idx="10">
                  <c:v>1996.8389944403898</c:v>
                </c:pt>
                <c:pt idx="11">
                  <c:v>1514.0100436019711</c:v>
                </c:pt>
                <c:pt idx="12">
                  <c:v>2197.3639142640168</c:v>
                </c:pt>
                <c:pt idx="13">
                  <c:v>2778.040498346556</c:v>
                </c:pt>
                <c:pt idx="14">
                  <c:v>-2081.5052653299645</c:v>
                </c:pt>
                <c:pt idx="15">
                  <c:v>3227.3786203893833</c:v>
                </c:pt>
                <c:pt idx="16">
                  <c:v>3683.9627582771936</c:v>
                </c:pt>
                <c:pt idx="17">
                  <c:v>2247.5050157806836</c:v>
                </c:pt>
                <c:pt idx="18">
                  <c:v>2147.5849755374948</c:v>
                </c:pt>
                <c:pt idx="19">
                  <c:v>145.61141428072006</c:v>
                </c:pt>
                <c:pt idx="20">
                  <c:v>3365.5680954912677</c:v>
                </c:pt>
                <c:pt idx="21">
                  <c:v>1169.5701640697662</c:v>
                </c:pt>
                <c:pt idx="22">
                  <c:v>3373.2404327464756</c:v>
                </c:pt>
                <c:pt idx="23">
                  <c:v>-678.53887773712631</c:v>
                </c:pt>
                <c:pt idx="24">
                  <c:v>3558.1895580441924</c:v>
                </c:pt>
                <c:pt idx="25">
                  <c:v>1377.5601060757181</c:v>
                </c:pt>
                <c:pt idx="26">
                  <c:v>257.20869590423536</c:v>
                </c:pt>
                <c:pt idx="27">
                  <c:v>3716.272879133001</c:v>
                </c:pt>
                <c:pt idx="28">
                  <c:v>3242.7994749511126</c:v>
                </c:pt>
                <c:pt idx="29">
                  <c:v>4627.0901215393096</c:v>
                </c:pt>
                <c:pt idx="30">
                  <c:v>5353.3601700837025</c:v>
                </c:pt>
                <c:pt idx="31">
                  <c:v>1847.3561657549581</c:v>
                </c:pt>
                <c:pt idx="32">
                  <c:v>-4348.9940010189312</c:v>
                </c:pt>
                <c:pt idx="33">
                  <c:v>-3589.1620730257127</c:v>
                </c:pt>
                <c:pt idx="34">
                  <c:v>14831.757377761765</c:v>
                </c:pt>
                <c:pt idx="35">
                  <c:v>-740.71468928968534</c:v>
                </c:pt>
                <c:pt idx="36">
                  <c:v>6317.8178388401866</c:v>
                </c:pt>
                <c:pt idx="37">
                  <c:v>9350.7923805734608</c:v>
                </c:pt>
                <c:pt idx="38">
                  <c:v>8200.5696960419882</c:v>
                </c:pt>
                <c:pt idx="39">
                  <c:v>8080.3869670033455</c:v>
                </c:pt>
                <c:pt idx="40">
                  <c:v>2639.9827550816117</c:v>
                </c:pt>
                <c:pt idx="41">
                  <c:v>5162.3769562015077</c:v>
                </c:pt>
                <c:pt idx="42">
                  <c:v>2155.3694360464578</c:v>
                </c:pt>
                <c:pt idx="43">
                  <c:v>-198.23122260300443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76-477B-9924-45AF5B86A733}"/>
            </c:ext>
          </c:extLst>
        </c:ser>
        <c:ser>
          <c:idx val="2"/>
          <c:order val="1"/>
          <c:tx>
            <c:strRef>
              <c:f>'Données Graph3'!$H$7:$H$8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Graph3'!$A$10:$B$62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Graph3'!$Q$10:$Q$53</c:f>
              <c:numCache>
                <c:formatCode>#,##0</c:formatCode>
                <c:ptCount val="44"/>
                <c:pt idx="0">
                  <c:v>-773.17328143425402</c:v>
                </c:pt>
                <c:pt idx="1">
                  <c:v>-686.51017214691819</c:v>
                </c:pt>
                <c:pt idx="2">
                  <c:v>455.07559772715831</c:v>
                </c:pt>
                <c:pt idx="3">
                  <c:v>-255.50247492237395</c:v>
                </c:pt>
                <c:pt idx="4">
                  <c:v>11.651233121705445</c:v>
                </c:pt>
                <c:pt idx="5">
                  <c:v>-89.272107800486992</c:v>
                </c:pt>
                <c:pt idx="6">
                  <c:v>28.737292151570728</c:v>
                </c:pt>
                <c:pt idx="7">
                  <c:v>214.1251091203776</c:v>
                </c:pt>
                <c:pt idx="8">
                  <c:v>-46.614951486444625</c:v>
                </c:pt>
                <c:pt idx="9">
                  <c:v>140.37762176309479</c:v>
                </c:pt>
                <c:pt idx="10">
                  <c:v>46.062506838436093</c:v>
                </c:pt>
                <c:pt idx="11">
                  <c:v>320.06479174542619</c:v>
                </c:pt>
                <c:pt idx="12">
                  <c:v>-555.68781666801806</c:v>
                </c:pt>
                <c:pt idx="13">
                  <c:v>1400.3790709428904</c:v>
                </c:pt>
                <c:pt idx="14">
                  <c:v>28.990195981492434</c:v>
                </c:pt>
                <c:pt idx="15">
                  <c:v>43.815571126484429</c:v>
                </c:pt>
                <c:pt idx="16">
                  <c:v>357.05076989105874</c:v>
                </c:pt>
                <c:pt idx="17">
                  <c:v>497.03016200639831</c:v>
                </c:pt>
                <c:pt idx="18">
                  <c:v>187.06692209876928</c:v>
                </c:pt>
                <c:pt idx="19">
                  <c:v>199.22692642847687</c:v>
                </c:pt>
                <c:pt idx="20">
                  <c:v>1156.0519145086619</c:v>
                </c:pt>
                <c:pt idx="21">
                  <c:v>1010.5173817120194</c:v>
                </c:pt>
                <c:pt idx="22">
                  <c:v>643.40901863863837</c:v>
                </c:pt>
                <c:pt idx="23">
                  <c:v>1302.9878888264393</c:v>
                </c:pt>
                <c:pt idx="24">
                  <c:v>522.57621576050587</c:v>
                </c:pt>
                <c:pt idx="25">
                  <c:v>-271.09911197011752</c:v>
                </c:pt>
                <c:pt idx="26">
                  <c:v>987.92663015498329</c:v>
                </c:pt>
                <c:pt idx="27">
                  <c:v>-340.98299914957897</c:v>
                </c:pt>
                <c:pt idx="28">
                  <c:v>244.63801694082213</c:v>
                </c:pt>
                <c:pt idx="29">
                  <c:v>-475.91716638115031</c:v>
                </c:pt>
                <c:pt idx="30">
                  <c:v>333.31287977968896</c:v>
                </c:pt>
                <c:pt idx="31">
                  <c:v>-64.623140766088909</c:v>
                </c:pt>
                <c:pt idx="32">
                  <c:v>-9707.5098572205588</c:v>
                </c:pt>
                <c:pt idx="33">
                  <c:v>4853.242754866149</c:v>
                </c:pt>
                <c:pt idx="34">
                  <c:v>2981.1257337839161</c:v>
                </c:pt>
                <c:pt idx="35">
                  <c:v>1520.2066884146043</c:v>
                </c:pt>
                <c:pt idx="36">
                  <c:v>301.46095170536501</c:v>
                </c:pt>
                <c:pt idx="37">
                  <c:v>2289.1305467325001</c:v>
                </c:pt>
                <c:pt idx="38">
                  <c:v>-519.46005398367924</c:v>
                </c:pt>
                <c:pt idx="39">
                  <c:v>1373.992573446696</c:v>
                </c:pt>
                <c:pt idx="40">
                  <c:v>-919.00100721911076</c:v>
                </c:pt>
                <c:pt idx="41">
                  <c:v>-509.18782078637742</c:v>
                </c:pt>
                <c:pt idx="42">
                  <c:v>541.12845229554659</c:v>
                </c:pt>
                <c:pt idx="43">
                  <c:v>225.69288520702321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76-477B-9924-45AF5B86A7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574144"/>
        <c:axId val="211575936"/>
      </c:barChart>
      <c:lineChart>
        <c:grouping val="standard"/>
        <c:varyColors val="0"/>
        <c:ser>
          <c:idx val="0"/>
          <c:order val="2"/>
          <c:tx>
            <c:strRef>
              <c:f>'Données Graph3'!$O$7:$O$8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Graph3'!$A$10:$B$57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Graph3'!$O$10:$O$53</c:f>
              <c:numCache>
                <c:formatCode>#,##0</c:formatCode>
                <c:ptCount val="44"/>
                <c:pt idx="0">
                  <c:v>-371.74081196554471</c:v>
                </c:pt>
                <c:pt idx="1">
                  <c:v>-1084.0753664602526</c:v>
                </c:pt>
                <c:pt idx="2">
                  <c:v>1274.4886809360469</c:v>
                </c:pt>
                <c:pt idx="3">
                  <c:v>1273.9499446701957</c:v>
                </c:pt>
                <c:pt idx="4">
                  <c:v>-664.74856828444172</c:v>
                </c:pt>
                <c:pt idx="5">
                  <c:v>1507.1602963650366</c:v>
                </c:pt>
                <c:pt idx="6">
                  <c:v>2251.5430384299252</c:v>
                </c:pt>
                <c:pt idx="7">
                  <c:v>4461.7887512248708</c:v>
                </c:pt>
                <c:pt idx="8">
                  <c:v>2645.7095009129262</c:v>
                </c:pt>
                <c:pt idx="9">
                  <c:v>1063.7640759632923</c:v>
                </c:pt>
                <c:pt idx="10">
                  <c:v>2042.9015012788586</c:v>
                </c:pt>
                <c:pt idx="11">
                  <c:v>1834.0748353473609</c:v>
                </c:pt>
                <c:pt idx="12">
                  <c:v>1641.6760975960642</c:v>
                </c:pt>
                <c:pt idx="13">
                  <c:v>4178.4195692894282</c:v>
                </c:pt>
                <c:pt idx="14">
                  <c:v>-2052.5150693485048</c:v>
                </c:pt>
                <c:pt idx="15">
                  <c:v>3271.1941915159114</c:v>
                </c:pt>
                <c:pt idx="16">
                  <c:v>4041.0135281682014</c:v>
                </c:pt>
                <c:pt idx="17">
                  <c:v>2744.5351777870674</c:v>
                </c:pt>
                <c:pt idx="18">
                  <c:v>2334.6518976362422</c:v>
                </c:pt>
                <c:pt idx="19">
                  <c:v>344.83834070921876</c:v>
                </c:pt>
                <c:pt idx="20">
                  <c:v>4521.6200099999551</c:v>
                </c:pt>
                <c:pt idx="21">
                  <c:v>2180.0875457817456</c:v>
                </c:pt>
                <c:pt idx="22">
                  <c:v>4016.6494513851358</c:v>
                </c:pt>
                <c:pt idx="23">
                  <c:v>624.44901108939666</c:v>
                </c:pt>
                <c:pt idx="24">
                  <c:v>4080.7657738046255</c:v>
                </c:pt>
                <c:pt idx="25">
                  <c:v>1106.4609941056697</c:v>
                </c:pt>
                <c:pt idx="26">
                  <c:v>1245.1353260591859</c:v>
                </c:pt>
                <c:pt idx="27">
                  <c:v>3375.2898799834074</c:v>
                </c:pt>
                <c:pt idx="28">
                  <c:v>3487.4374918919057</c:v>
                </c:pt>
                <c:pt idx="29">
                  <c:v>4151.1729551581666</c:v>
                </c:pt>
                <c:pt idx="30">
                  <c:v>5686.6730498634279</c:v>
                </c:pt>
                <c:pt idx="31">
                  <c:v>1782.7330249889055</c:v>
                </c:pt>
                <c:pt idx="32">
                  <c:v>-14056.503858239506</c:v>
                </c:pt>
                <c:pt idx="33">
                  <c:v>1264.0806818404235</c:v>
                </c:pt>
                <c:pt idx="34">
                  <c:v>17812.8831115457</c:v>
                </c:pt>
                <c:pt idx="35">
                  <c:v>779.49199912487529</c:v>
                </c:pt>
                <c:pt idx="36">
                  <c:v>6619.2787905455334</c:v>
                </c:pt>
                <c:pt idx="37">
                  <c:v>11639.922927306034</c:v>
                </c:pt>
                <c:pt idx="38">
                  <c:v>7681.1096420582617</c:v>
                </c:pt>
                <c:pt idx="39">
                  <c:v>9454.3795404500561</c:v>
                </c:pt>
                <c:pt idx="40">
                  <c:v>1720.9817478625337</c:v>
                </c:pt>
                <c:pt idx="41">
                  <c:v>4653.1891354151303</c:v>
                </c:pt>
                <c:pt idx="42">
                  <c:v>2696.4978883418953</c:v>
                </c:pt>
                <c:pt idx="43">
                  <c:v>27.461662604124285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376-477B-9924-45AF5B86A7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574144"/>
        <c:axId val="211575936"/>
      </c:lineChart>
      <c:catAx>
        <c:axId val="2115741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157593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11575936"/>
        <c:scaling>
          <c:orientation val="minMax"/>
          <c:max val="20000"/>
          <c:min val="-15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1574144"/>
        <c:crosses val="autoZero"/>
        <c:crossBetween val="between"/>
        <c:majorUnit val="5000"/>
      </c:valAx>
    </c:plotArea>
    <c:legend>
      <c:legendPos val="t"/>
      <c:layout>
        <c:manualLayout>
          <c:xMode val="edge"/>
          <c:yMode val="edge"/>
          <c:x val="0.21052382291128638"/>
          <c:y val="0.2071737786023500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608162074974E-2"/>
          <c:y val="0.2627623295339831"/>
          <c:w val="0.83764367816093011"/>
          <c:h val="0.49131802580621503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2'!$AI$8:$AI$9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2'!$AI$10:$AI$53</c:f>
              <c:numCache>
                <c:formatCode>#\ ##0.0</c:formatCode>
                <c:ptCount val="44"/>
                <c:pt idx="0">
                  <c:v>100</c:v>
                </c:pt>
                <c:pt idx="1">
                  <c:v>98.548950045294632</c:v>
                </c:pt>
                <c:pt idx="2">
                  <c:v>97.801487164491661</c:v>
                </c:pt>
                <c:pt idx="3">
                  <c:v>98.099464355063631</c:v>
                </c:pt>
                <c:pt idx="4">
                  <c:v>96.616748161616911</c:v>
                </c:pt>
                <c:pt idx="5">
                  <c:v>96.913006432075889</c:v>
                </c:pt>
                <c:pt idx="6">
                  <c:v>97.025666306969086</c:v>
                </c:pt>
                <c:pt idx="7">
                  <c:v>96.775235283007348</c:v>
                </c:pt>
                <c:pt idx="8">
                  <c:v>96.220280424882731</c:v>
                </c:pt>
                <c:pt idx="9">
                  <c:v>95.256689344710509</c:v>
                </c:pt>
                <c:pt idx="10">
                  <c:v>94.268539411866243</c:v>
                </c:pt>
                <c:pt idx="11">
                  <c:v>93.519478033011964</c:v>
                </c:pt>
                <c:pt idx="12">
                  <c:v>92.733855612297205</c:v>
                </c:pt>
                <c:pt idx="13">
                  <c:v>93.264378008971349</c:v>
                </c:pt>
                <c:pt idx="14">
                  <c:v>92.323707962240036</c:v>
                </c:pt>
                <c:pt idx="15">
                  <c:v>92.936295782742434</c:v>
                </c:pt>
                <c:pt idx="16">
                  <c:v>93.258134776929239</c:v>
                </c:pt>
                <c:pt idx="17">
                  <c:v>93.435536283765288</c:v>
                </c:pt>
                <c:pt idx="18">
                  <c:v>93.742994056934052</c:v>
                </c:pt>
                <c:pt idx="19">
                  <c:v>94.182822147017518</c:v>
                </c:pt>
                <c:pt idx="20">
                  <c:v>95.323888592509448</c:v>
                </c:pt>
                <c:pt idx="21">
                  <c:v>96.576538897887986</c:v>
                </c:pt>
                <c:pt idx="22">
                  <c:v>97.639810126386323</c:v>
                </c:pt>
                <c:pt idx="23">
                  <c:v>98.370954538268364</c:v>
                </c:pt>
                <c:pt idx="24">
                  <c:v>98.985268637963983</c:v>
                </c:pt>
                <c:pt idx="25">
                  <c:v>98.811828735983312</c:v>
                </c:pt>
                <c:pt idx="26">
                  <c:v>100.60434731217549</c:v>
                </c:pt>
                <c:pt idx="27">
                  <c:v>100.8972479232757</c:v>
                </c:pt>
                <c:pt idx="28">
                  <c:v>104.11000104123073</c:v>
                </c:pt>
                <c:pt idx="29">
                  <c:v>105.27055203511262</c:v>
                </c:pt>
                <c:pt idx="30">
                  <c:v>106.19472205072435</c:v>
                </c:pt>
                <c:pt idx="31">
                  <c:v>105.88363737633632</c:v>
                </c:pt>
                <c:pt idx="32">
                  <c:v>98.798214033538528</c:v>
                </c:pt>
                <c:pt idx="33">
                  <c:v>105.56209298064718</c:v>
                </c:pt>
                <c:pt idx="34">
                  <c:v>108.7953203761423</c:v>
                </c:pt>
                <c:pt idx="35">
                  <c:v>109.54351129468645</c:v>
                </c:pt>
                <c:pt idx="36">
                  <c:v>111.38456199864055</c:v>
                </c:pt>
                <c:pt idx="37">
                  <c:v>112.10309143755109</c:v>
                </c:pt>
                <c:pt idx="38">
                  <c:v>112.79043526163326</c:v>
                </c:pt>
                <c:pt idx="39">
                  <c:v>114.94963342247924</c:v>
                </c:pt>
                <c:pt idx="40">
                  <c:v>113.40492600255855</c:v>
                </c:pt>
                <c:pt idx="41">
                  <c:v>113.78725822333233</c:v>
                </c:pt>
                <c:pt idx="42">
                  <c:v>114.40258603947856</c:v>
                </c:pt>
                <c:pt idx="43">
                  <c:v>114.76716127953151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80-4ECB-9382-226FC16FF535}"/>
            </c:ext>
          </c:extLst>
        </c:ser>
        <c:ser>
          <c:idx val="1"/>
          <c:order val="1"/>
          <c:tx>
            <c:strRef>
              <c:f>'Données graph 1 et 2'!$AH$8:$AH$9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2'!$AH$10:$AH$53</c:f>
              <c:numCache>
                <c:formatCode>#\ ##0.0</c:formatCode>
                <c:ptCount val="44"/>
                <c:pt idx="0">
                  <c:v>100</c:v>
                </c:pt>
                <c:pt idx="1">
                  <c:v>100.12232813212567</c:v>
                </c:pt>
                <c:pt idx="2">
                  <c:v>100.56415160791035</c:v>
                </c:pt>
                <c:pt idx="3">
                  <c:v>100.81266423480375</c:v>
                </c:pt>
                <c:pt idx="4">
                  <c:v>100.54827199678374</c:v>
                </c:pt>
                <c:pt idx="5">
                  <c:v>100.36492833077459</c:v>
                </c:pt>
                <c:pt idx="6">
                  <c:v>100.14144539348959</c:v>
                </c:pt>
                <c:pt idx="7">
                  <c:v>100.1864903558069</c:v>
                </c:pt>
                <c:pt idx="8">
                  <c:v>100.11875206891195</c:v>
                </c:pt>
                <c:pt idx="9">
                  <c:v>100.06101278376651</c:v>
                </c:pt>
                <c:pt idx="10">
                  <c:v>99.83696704430956</c:v>
                </c:pt>
                <c:pt idx="11">
                  <c:v>100.04960352250501</c:v>
                </c:pt>
                <c:pt idx="12">
                  <c:v>99.198186190995628</c:v>
                </c:pt>
                <c:pt idx="13">
                  <c:v>99.690845972148864</c:v>
                </c:pt>
                <c:pt idx="14">
                  <c:v>99.680207036600649</c:v>
                </c:pt>
                <c:pt idx="15">
                  <c:v>99.489493484346397</c:v>
                </c:pt>
                <c:pt idx="16">
                  <c:v>99.839973466261213</c:v>
                </c:pt>
                <c:pt idx="17">
                  <c:v>99.439498257229488</c:v>
                </c:pt>
                <c:pt idx="18">
                  <c:v>99.138573476442517</c:v>
                </c:pt>
                <c:pt idx="19">
                  <c:v>98.735485319224708</c:v>
                </c:pt>
                <c:pt idx="20">
                  <c:v>98.976969614688088</c:v>
                </c:pt>
                <c:pt idx="21">
                  <c:v>98.935565980701654</c:v>
                </c:pt>
                <c:pt idx="22">
                  <c:v>99.140787824342581</c:v>
                </c:pt>
                <c:pt idx="23">
                  <c:v>99.271944598498294</c:v>
                </c:pt>
                <c:pt idx="24">
                  <c:v>99.369561333007027</c:v>
                </c:pt>
                <c:pt idx="25">
                  <c:v>99.939879333924637</c:v>
                </c:pt>
                <c:pt idx="26">
                  <c:v>100.74068307701363</c:v>
                </c:pt>
                <c:pt idx="27">
                  <c:v>100.46694364564648</c:v>
                </c:pt>
                <c:pt idx="28">
                  <c:v>100.4693712083205</c:v>
                </c:pt>
                <c:pt idx="29">
                  <c:v>100.74412063766987</c:v>
                </c:pt>
                <c:pt idx="30">
                  <c:v>101.19901118495254</c:v>
                </c:pt>
                <c:pt idx="31">
                  <c:v>101.04706453781411</c:v>
                </c:pt>
                <c:pt idx="32">
                  <c:v>98.283298647884664</c:v>
                </c:pt>
                <c:pt idx="33">
                  <c:v>98.909195159982303</c:v>
                </c:pt>
                <c:pt idx="34">
                  <c:v>100.09897121388656</c:v>
                </c:pt>
                <c:pt idx="35">
                  <c:v>100.7056628786893</c:v>
                </c:pt>
                <c:pt idx="36">
                  <c:v>101.47424498645874</c:v>
                </c:pt>
                <c:pt idx="37">
                  <c:v>102.12821354555012</c:v>
                </c:pt>
                <c:pt idx="38">
                  <c:v>102.70520594151506</c:v>
                </c:pt>
                <c:pt idx="39">
                  <c:v>103.8686395273904</c:v>
                </c:pt>
                <c:pt idx="40">
                  <c:v>103.65858613761625</c:v>
                </c:pt>
                <c:pt idx="41">
                  <c:v>103.62330927559991</c:v>
                </c:pt>
                <c:pt idx="42">
                  <c:v>104.02176190235784</c:v>
                </c:pt>
                <c:pt idx="43">
                  <c:v>104.47938289735737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80-4ECB-9382-226FC16FF535}"/>
            </c:ext>
          </c:extLst>
        </c:ser>
        <c:ser>
          <c:idx val="2"/>
          <c:order val="2"/>
          <c:tx>
            <c:strRef>
              <c:f>'Données graph 1 et 2'!$AJ$8:$AJ$9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2'!$AJ$10:$AJ$53</c:f>
              <c:numCache>
                <c:formatCode>#\ ##0.0</c:formatCode>
                <c:ptCount val="44"/>
                <c:pt idx="0">
                  <c:v>100</c:v>
                </c:pt>
                <c:pt idx="1">
                  <c:v>99.832217079533379</c:v>
                </c:pt>
                <c:pt idx="2">
                  <c:v>100.12552264553224</c:v>
                </c:pt>
                <c:pt idx="3">
                  <c:v>100.16701322328252</c:v>
                </c:pt>
                <c:pt idx="4">
                  <c:v>100.37921069819964</c:v>
                </c:pt>
                <c:pt idx="5">
                  <c:v>100.32323117428584</c:v>
                </c:pt>
                <c:pt idx="6">
                  <c:v>100.77291794762522</c:v>
                </c:pt>
                <c:pt idx="7">
                  <c:v>100.88111833110874</c:v>
                </c:pt>
                <c:pt idx="8">
                  <c:v>101.02332643297684</c:v>
                </c:pt>
                <c:pt idx="9">
                  <c:v>101.67245816576616</c:v>
                </c:pt>
                <c:pt idx="10">
                  <c:v>101.9546858887264</c:v>
                </c:pt>
                <c:pt idx="11">
                  <c:v>102.18495374981234</c:v>
                </c:pt>
                <c:pt idx="12">
                  <c:v>102.43652287526245</c:v>
                </c:pt>
                <c:pt idx="13">
                  <c:v>102.9784689093284</c:v>
                </c:pt>
                <c:pt idx="14">
                  <c:v>103.03659002666305</c:v>
                </c:pt>
                <c:pt idx="15">
                  <c:v>103.57676858863502</c:v>
                </c:pt>
                <c:pt idx="16">
                  <c:v>104.20189965453004</c:v>
                </c:pt>
                <c:pt idx="17">
                  <c:v>104.49422470653829</c:v>
                </c:pt>
                <c:pt idx="18">
                  <c:v>104.83951132411022</c:v>
                </c:pt>
                <c:pt idx="19">
                  <c:v>104.68055657505913</c:v>
                </c:pt>
                <c:pt idx="20">
                  <c:v>105.52282667405859</c:v>
                </c:pt>
                <c:pt idx="21">
                  <c:v>106.09140021986634</c:v>
                </c:pt>
                <c:pt idx="22">
                  <c:v>106.98084659463341</c:v>
                </c:pt>
                <c:pt idx="23">
                  <c:v>107.55555745594043</c:v>
                </c:pt>
                <c:pt idx="24">
                  <c:v>108.38823561949511</c:v>
                </c:pt>
                <c:pt idx="25">
                  <c:v>108.5096996173607</c:v>
                </c:pt>
                <c:pt idx="26">
                  <c:v>108.79872724040898</c:v>
                </c:pt>
                <c:pt idx="27">
                  <c:v>109.56727751488226</c:v>
                </c:pt>
                <c:pt idx="28">
                  <c:v>109.99950681447955</c:v>
                </c:pt>
                <c:pt idx="29">
                  <c:v>110.8322885899841</c:v>
                </c:pt>
                <c:pt idx="30">
                  <c:v>111.52779509127204</c:v>
                </c:pt>
                <c:pt idx="31">
                  <c:v>112.39444509278734</c:v>
                </c:pt>
                <c:pt idx="32">
                  <c:v>110.20440650855943</c:v>
                </c:pt>
                <c:pt idx="33">
                  <c:v>110.14900618388313</c:v>
                </c:pt>
                <c:pt idx="34">
                  <c:v>113.14144071448872</c:v>
                </c:pt>
                <c:pt idx="35">
                  <c:v>112.53768452700747</c:v>
                </c:pt>
                <c:pt idx="36">
                  <c:v>113.55319548210558</c:v>
                </c:pt>
                <c:pt idx="37">
                  <c:v>116.38719917564507</c:v>
                </c:pt>
                <c:pt idx="38">
                  <c:v>118.07672122350871</c:v>
                </c:pt>
                <c:pt idx="39">
                  <c:v>119.59380235762734</c:v>
                </c:pt>
                <c:pt idx="40">
                  <c:v>120.32055422382027</c:v>
                </c:pt>
                <c:pt idx="41">
                  <c:v>121.24317294103184</c:v>
                </c:pt>
                <c:pt idx="42">
                  <c:v>121.88722894025446</c:v>
                </c:pt>
                <c:pt idx="43">
                  <c:v>121.92329802741028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780-4ECB-9382-226FC16FF535}"/>
            </c:ext>
          </c:extLst>
        </c:ser>
        <c:ser>
          <c:idx val="3"/>
          <c:order val="3"/>
          <c:tx>
            <c:strRef>
              <c:f>'Données graph 1 et 2'!$AK$8:$AK$9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2'!$AK$10:$AK$53</c:f>
              <c:numCache>
                <c:formatCode>#\ ##0.0</c:formatCode>
                <c:ptCount val="44"/>
                <c:pt idx="0">
                  <c:v>100</c:v>
                </c:pt>
                <c:pt idx="1">
                  <c:v>100.02353049546792</c:v>
                </c:pt>
                <c:pt idx="2">
                  <c:v>100.20570322445404</c:v>
                </c:pt>
                <c:pt idx="3">
                  <c:v>100.45735250881751</c:v>
                </c:pt>
                <c:pt idx="4">
                  <c:v>100.28475630654997</c:v>
                </c:pt>
                <c:pt idx="5">
                  <c:v>100.99007717269943</c:v>
                </c:pt>
                <c:pt idx="6">
                  <c:v>101.07281811591982</c:v>
                </c:pt>
                <c:pt idx="7">
                  <c:v>102.76320862955643</c:v>
                </c:pt>
                <c:pt idx="8">
                  <c:v>103.70445664752097</c:v>
                </c:pt>
                <c:pt idx="9">
                  <c:v>103.45233293398412</c:v>
                </c:pt>
                <c:pt idx="10">
                  <c:v>104.15978178140017</c:v>
                </c:pt>
                <c:pt idx="11">
                  <c:v>104.57974277013503</c:v>
                </c:pt>
                <c:pt idx="12">
                  <c:v>105.19922443140273</c:v>
                </c:pt>
                <c:pt idx="13">
                  <c:v>105.765462484933</c:v>
                </c:pt>
                <c:pt idx="14">
                  <c:v>105.11899616963778</c:v>
                </c:pt>
                <c:pt idx="15">
                  <c:v>105.54228266417769</c:v>
                </c:pt>
                <c:pt idx="16">
                  <c:v>106.04157208321405</c:v>
                </c:pt>
                <c:pt idx="17">
                  <c:v>106.73294803585574</c:v>
                </c:pt>
                <c:pt idx="18">
                  <c:v>107.28126831894839</c:v>
                </c:pt>
                <c:pt idx="19">
                  <c:v>107.63628067246809</c:v>
                </c:pt>
                <c:pt idx="20">
                  <c:v>107.86706419308523</c:v>
                </c:pt>
                <c:pt idx="21">
                  <c:v>107.66147746681239</c:v>
                </c:pt>
                <c:pt idx="22">
                  <c:v>107.62366154840639</c:v>
                </c:pt>
                <c:pt idx="23">
                  <c:v>106.84666399168322</c:v>
                </c:pt>
                <c:pt idx="24">
                  <c:v>107.11761530105079</c:v>
                </c:pt>
                <c:pt idx="25">
                  <c:v>107.17857876011838</c:v>
                </c:pt>
                <c:pt idx="26">
                  <c:v>106.68904542953442</c:v>
                </c:pt>
                <c:pt idx="27">
                  <c:v>106.86372785618046</c:v>
                </c:pt>
                <c:pt idx="28">
                  <c:v>106.90855943131226</c:v>
                </c:pt>
                <c:pt idx="29">
                  <c:v>106.90931186620681</c:v>
                </c:pt>
                <c:pt idx="30">
                  <c:v>107.78269165668833</c:v>
                </c:pt>
                <c:pt idx="31">
                  <c:v>107.43596793170084</c:v>
                </c:pt>
                <c:pt idx="32">
                  <c:v>107.17663851458612</c:v>
                </c:pt>
                <c:pt idx="33">
                  <c:v>106.47051674161216</c:v>
                </c:pt>
                <c:pt idx="34">
                  <c:v>108.15530264434072</c:v>
                </c:pt>
                <c:pt idx="35">
                  <c:v>108.8113471724712</c:v>
                </c:pt>
                <c:pt idx="36">
                  <c:v>109.13293139764599</c:v>
                </c:pt>
                <c:pt idx="37">
                  <c:v>109.44090642021132</c:v>
                </c:pt>
                <c:pt idx="38">
                  <c:v>109.72235549052967</c:v>
                </c:pt>
                <c:pt idx="39">
                  <c:v>110.18510413202094</c:v>
                </c:pt>
                <c:pt idx="40">
                  <c:v>110.35342918754156</c:v>
                </c:pt>
                <c:pt idx="41">
                  <c:v>110.591207018367</c:v>
                </c:pt>
                <c:pt idx="42">
                  <c:v>110.50174403362789</c:v>
                </c:pt>
                <c:pt idx="43">
                  <c:v>110.30010153702563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780-4ECB-9382-226FC16FF5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507456"/>
        <c:axId val="211521536"/>
      </c:lineChart>
      <c:catAx>
        <c:axId val="2115074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1521536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11521536"/>
        <c:scaling>
          <c:orientation val="minMax"/>
          <c:max val="125"/>
          <c:min val="9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1507456"/>
        <c:crosses val="autoZero"/>
        <c:crossBetween val="midCat"/>
        <c:majorUnit val="5"/>
      </c:valAx>
      <c:spPr>
        <a:ln w="28575"/>
      </c:spPr>
    </c:plotArea>
    <c:legend>
      <c:legendPos val="r"/>
      <c:layout>
        <c:manualLayout>
          <c:xMode val="edge"/>
          <c:yMode val="edge"/>
          <c:x val="3.2670454545454551E-2"/>
          <c:y val="0.18203883495145681"/>
          <c:w val="0.95596590909090906"/>
          <c:h val="8.737864077669922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3445600341765868"/>
          <c:w val="0.90516390406154157"/>
          <c:h val="0.51446426230666154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D93-4C86-8DEB-5010040A7198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D93-4C86-8DEB-5010040A7198}"/>
                </c:ext>
              </c:extLst>
            </c:dLbl>
            <c:dLbl>
              <c:idx val="2"/>
              <c:layout>
                <c:manualLayout>
                  <c:x val="5.5560337142891618E-3"/>
                  <c:y val="-2.4902170046246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D93-4C86-8DEB-5010040A7198}"/>
                </c:ext>
              </c:extLst>
            </c:dLbl>
            <c:dLbl>
              <c:idx val="4"/>
              <c:layout>
                <c:manualLayout>
                  <c:x val="0"/>
                  <c:y val="-2.6946114136950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D93-4C86-8DEB-5010040A7198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annuel'!$BY$56:$CC$56</c:f>
              <c:numCache>
                <c:formatCode>#,##0</c:formatCode>
                <c:ptCount val="5"/>
                <c:pt idx="0">
                  <c:v>9760</c:v>
                </c:pt>
                <c:pt idx="1">
                  <c:v>8260</c:v>
                </c:pt>
                <c:pt idx="2">
                  <c:v>-90</c:v>
                </c:pt>
                <c:pt idx="3">
                  <c:v>1590</c:v>
                </c:pt>
                <c:pt idx="4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93-4C86-8DEB-5010040A7198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D93-4C86-8DEB-5010040A7198}"/>
              </c:ext>
            </c:extLst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D93-4C86-8DEB-5010040A7198}"/>
                </c:ext>
              </c:extLst>
            </c:dLbl>
            <c:dLbl>
              <c:idx val="1"/>
              <c:layout>
                <c:manualLayout>
                  <c:x val="-6.9158262581718621E-5"/>
                  <c:y val="-2.2408575479747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D93-4C86-8DEB-5010040A7198}"/>
                </c:ext>
              </c:extLst>
            </c:dLbl>
            <c:dLbl>
              <c:idx val="2"/>
              <c:layout>
                <c:manualLayout>
                  <c:x val="7.3304994045060813E-3"/>
                  <c:y val="-5.39370205896141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D93-4C86-8DEB-5010040A7198}"/>
                </c:ext>
              </c:extLst>
            </c:dLbl>
            <c:dLbl>
              <c:idx val="3"/>
              <c:layout>
                <c:manualLayout>
                  <c:x val="0"/>
                  <c:y val="-3.14836639448584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D93-4C86-8DEB-5010040A7198}"/>
                </c:ext>
              </c:extLst>
            </c:dLbl>
            <c:dLbl>
              <c:idx val="4"/>
              <c:layout>
                <c:manualLayout>
                  <c:x val="0"/>
                  <c:y val="-1.10840720035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D93-4C86-8DEB-5010040A7198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annuel'!$CE$56:$CI$56</c:f>
              <c:numCache>
                <c:formatCode>#,##0</c:formatCode>
                <c:ptCount val="5"/>
                <c:pt idx="0">
                  <c:v>-660</c:v>
                </c:pt>
                <c:pt idx="1">
                  <c:v>300</c:v>
                </c:pt>
                <c:pt idx="2">
                  <c:v>380</c:v>
                </c:pt>
                <c:pt idx="3">
                  <c:v>-1090</c:v>
                </c:pt>
                <c:pt idx="4">
                  <c:v>-220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D93-4C86-8DEB-5010040A7198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1.8228094011472037E-3"/>
                  <c:y val="0.1737868767473423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D93-4C86-8DEB-5010040A7198}"/>
                </c:ext>
              </c:extLst>
            </c:dLbl>
            <c:dLbl>
              <c:idx val="1"/>
              <c:layout>
                <c:manualLayout>
                  <c:x val="-1.3972170789109084E-4"/>
                  <c:y val="0.1544328243747523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D93-4C86-8DEB-5010040A7198}"/>
                </c:ext>
              </c:extLst>
            </c:dLbl>
            <c:dLbl>
              <c:idx val="2"/>
              <c:layout>
                <c:manualLayout>
                  <c:x val="-3.2052159790216239E-4"/>
                  <c:y val="-3.055401729313435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D93-4C86-8DEB-5010040A7198}"/>
                </c:ext>
              </c:extLst>
            </c:dLbl>
            <c:dLbl>
              <c:idx val="3"/>
              <c:layout>
                <c:manualLayout>
                  <c:x val="-1.8039469705818738E-3"/>
                  <c:y val="-1.12023224108450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FD93-4C86-8DEB-5010040A7198}"/>
                </c:ext>
              </c:extLst>
            </c:dLbl>
            <c:dLbl>
              <c:idx val="4"/>
              <c:layout>
                <c:manualLayout>
                  <c:x val="7.0699184192891959E-5"/>
                  <c:y val="-2.92991252060741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FD93-4C86-8DEB-5010040A7198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annuel'!$BS$56:$BW$56</c:f>
              <c:numCache>
                <c:formatCode>#,##0</c:formatCode>
                <c:ptCount val="5"/>
                <c:pt idx="0">
                  <c:v>9100</c:v>
                </c:pt>
                <c:pt idx="1">
                  <c:v>8570</c:v>
                </c:pt>
                <c:pt idx="2">
                  <c:v>290</c:v>
                </c:pt>
                <c:pt idx="3">
                  <c:v>500</c:v>
                </c:pt>
                <c:pt idx="4">
                  <c:v>-90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D93-4C86-8DEB-5010040A7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376448"/>
        <c:axId val="134390528"/>
      </c:barChart>
      <c:catAx>
        <c:axId val="134376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134390528"/>
        <c:crosses val="autoZero"/>
        <c:auto val="1"/>
        <c:lblAlgn val="ctr"/>
        <c:lblOffset val="100"/>
        <c:noMultiLvlLbl val="0"/>
      </c:catAx>
      <c:valAx>
        <c:axId val="134390528"/>
        <c:scaling>
          <c:orientation val="minMax"/>
          <c:max val="10000"/>
          <c:min val="-10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34376448"/>
        <c:crosses val="autoZero"/>
        <c:crossBetween val="between"/>
        <c:majorUnit val="10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6573786345136924"/>
          <c:y val="0.14947615596712654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Bouches-du-Rhône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97138260943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GRAPHIQUE_stocks_bénéf'!$AU$2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GRAPHIQUE_stocks_bénéf'!$AS$3:$AT$54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'Données GRAPHIQUE_stocks_bénéf'!$AU$3:$AU$54</c:f>
              <c:numCache>
                <c:formatCode>#,##0</c:formatCode>
                <c:ptCount val="52"/>
                <c:pt idx="0">
                  <c:v>2942</c:v>
                </c:pt>
                <c:pt idx="1">
                  <c:v>6428</c:v>
                </c:pt>
                <c:pt idx="2">
                  <c:v>9325</c:v>
                </c:pt>
                <c:pt idx="3">
                  <c:v>9348</c:v>
                </c:pt>
                <c:pt idx="4">
                  <c:v>8042</c:v>
                </c:pt>
                <c:pt idx="5">
                  <c:v>7287</c:v>
                </c:pt>
                <c:pt idx="6">
                  <c:v>6287</c:v>
                </c:pt>
                <c:pt idx="7">
                  <c:v>7545</c:v>
                </c:pt>
                <c:pt idx="8">
                  <c:v>9183</c:v>
                </c:pt>
                <c:pt idx="9">
                  <c:v>9743</c:v>
                </c:pt>
                <c:pt idx="10">
                  <c:v>9132</c:v>
                </c:pt>
                <c:pt idx="11">
                  <c:v>7985</c:v>
                </c:pt>
                <c:pt idx="12">
                  <c:v>8269</c:v>
                </c:pt>
                <c:pt idx="13">
                  <c:v>8287</c:v>
                </c:pt>
                <c:pt idx="14">
                  <c:v>7652</c:v>
                </c:pt>
                <c:pt idx="15">
                  <c:v>8372</c:v>
                </c:pt>
                <c:pt idx="16">
                  <c:v>9154</c:v>
                </c:pt>
                <c:pt idx="17">
                  <c:v>9981</c:v>
                </c:pt>
                <c:pt idx="18">
                  <c:v>9336</c:v>
                </c:pt>
                <c:pt idx="19">
                  <c:v>8820</c:v>
                </c:pt>
                <c:pt idx="20">
                  <c:v>9141</c:v>
                </c:pt>
                <c:pt idx="21">
                  <c:v>9736</c:v>
                </c:pt>
                <c:pt idx="22">
                  <c:v>9697</c:v>
                </c:pt>
                <c:pt idx="23">
                  <c:v>9695</c:v>
                </c:pt>
                <c:pt idx="24">
                  <c:v>10343</c:v>
                </c:pt>
                <c:pt idx="25">
                  <c:v>10863</c:v>
                </c:pt>
                <c:pt idx="26">
                  <c:v>10915</c:v>
                </c:pt>
                <c:pt idx="27">
                  <c:v>10757</c:v>
                </c:pt>
                <c:pt idx="28">
                  <c:v>10890</c:v>
                </c:pt>
                <c:pt idx="29">
                  <c:v>9935</c:v>
                </c:pt>
                <c:pt idx="30">
                  <c:v>7421</c:v>
                </c:pt>
                <c:pt idx="31">
                  <c:v>5407</c:v>
                </c:pt>
                <c:pt idx="32">
                  <c:v>4556</c:v>
                </c:pt>
                <c:pt idx="33">
                  <c:v>4125</c:v>
                </c:pt>
                <c:pt idx="34">
                  <c:v>3595</c:v>
                </c:pt>
                <c:pt idx="35">
                  <c:v>3613</c:v>
                </c:pt>
                <c:pt idx="36">
                  <c:v>3664</c:v>
                </c:pt>
                <c:pt idx="37">
                  <c:v>3671</c:v>
                </c:pt>
                <c:pt idx="38">
                  <c:v>3331</c:v>
                </c:pt>
                <c:pt idx="39">
                  <c:v>2704</c:v>
                </c:pt>
                <c:pt idx="40">
                  <c:v>2293</c:v>
                </c:pt>
                <c:pt idx="41">
                  <c:v>1880</c:v>
                </c:pt>
                <c:pt idx="42">
                  <c:v>1941</c:v>
                </c:pt>
                <c:pt idx="43">
                  <c:v>2032</c:v>
                </c:pt>
                <c:pt idx="44">
                  <c:v>2098</c:v>
                </c:pt>
                <c:pt idx="45">
                  <c:v>2234</c:v>
                </c:pt>
                <c:pt idx="46">
                  <c:v>2223</c:v>
                </c:pt>
                <c:pt idx="47">
                  <c:v>2352</c:v>
                </c:pt>
                <c:pt idx="48">
                  <c:v>2433</c:v>
                </c:pt>
                <c:pt idx="49">
                  <c:v>2272</c:v>
                </c:pt>
                <c:pt idx="50">
                  <c:v>1675</c:v>
                </c:pt>
                <c:pt idx="51">
                  <c:v>1181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4A-4659-BE33-F1D23859C6AB}"/>
            </c:ext>
          </c:extLst>
        </c:ser>
        <c:ser>
          <c:idx val="3"/>
          <c:order val="1"/>
          <c:tx>
            <c:strRef>
              <c:f>'Données GRAPHIQUE_stocks_bénéf'!$AX$2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GRAPHIQUE_stocks_bénéf'!$AS$3:$AT$54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'Données GRAPHIQUE_stocks_bénéf'!$AX$3:$AX$54</c:f>
              <c:numCache>
                <c:formatCode>#,##0</c:formatCode>
                <c:ptCount val="52"/>
                <c:pt idx="0">
                  <c:v>1770</c:v>
                </c:pt>
                <c:pt idx="1">
                  <c:v>3632</c:v>
                </c:pt>
                <c:pt idx="2">
                  <c:v>3186</c:v>
                </c:pt>
                <c:pt idx="3">
                  <c:v>2621</c:v>
                </c:pt>
                <c:pt idx="4">
                  <c:v>2545</c:v>
                </c:pt>
                <c:pt idx="5">
                  <c:v>2239</c:v>
                </c:pt>
                <c:pt idx="6">
                  <c:v>2202</c:v>
                </c:pt>
                <c:pt idx="7">
                  <c:v>2605</c:v>
                </c:pt>
                <c:pt idx="8">
                  <c:v>2326</c:v>
                </c:pt>
                <c:pt idx="9">
                  <c:v>1538</c:v>
                </c:pt>
                <c:pt idx="10">
                  <c:v>1234</c:v>
                </c:pt>
                <c:pt idx="11">
                  <c:v>976</c:v>
                </c:pt>
                <c:pt idx="12">
                  <c:v>943</c:v>
                </c:pt>
                <c:pt idx="13">
                  <c:v>974</c:v>
                </c:pt>
                <c:pt idx="14">
                  <c:v>1038</c:v>
                </c:pt>
                <c:pt idx="15">
                  <c:v>1296</c:v>
                </c:pt>
                <c:pt idx="16">
                  <c:v>1391</c:v>
                </c:pt>
                <c:pt idx="17">
                  <c:v>1256</c:v>
                </c:pt>
                <c:pt idx="18">
                  <c:v>1112</c:v>
                </c:pt>
                <c:pt idx="19">
                  <c:v>1066</c:v>
                </c:pt>
                <c:pt idx="20">
                  <c:v>1156</c:v>
                </c:pt>
                <c:pt idx="21">
                  <c:v>1499</c:v>
                </c:pt>
                <c:pt idx="22">
                  <c:v>1877</c:v>
                </c:pt>
                <c:pt idx="23">
                  <c:v>2228</c:v>
                </c:pt>
                <c:pt idx="24">
                  <c:v>2765</c:v>
                </c:pt>
                <c:pt idx="25">
                  <c:v>2638</c:v>
                </c:pt>
                <c:pt idx="26">
                  <c:v>2012</c:v>
                </c:pt>
                <c:pt idx="27">
                  <c:v>1698</c:v>
                </c:pt>
                <c:pt idx="28">
                  <c:v>1374</c:v>
                </c:pt>
                <c:pt idx="29">
                  <c:v>1000</c:v>
                </c:pt>
                <c:pt idx="30">
                  <c:v>673</c:v>
                </c:pt>
                <c:pt idx="31">
                  <c:v>409</c:v>
                </c:pt>
                <c:pt idx="32">
                  <c:v>171</c:v>
                </c:pt>
                <c:pt idx="33">
                  <c:v>75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71</c:v>
                </c:pt>
                <c:pt idx="44">
                  <c:v>310</c:v>
                </c:pt>
                <c:pt idx="45">
                  <c:v>722</c:v>
                </c:pt>
                <c:pt idx="46">
                  <c:v>937</c:v>
                </c:pt>
                <c:pt idx="47">
                  <c:v>1188</c:v>
                </c:pt>
                <c:pt idx="48">
                  <c:v>1399</c:v>
                </c:pt>
                <c:pt idx="49">
                  <c:v>1134</c:v>
                </c:pt>
                <c:pt idx="50">
                  <c:v>775</c:v>
                </c:pt>
                <c:pt idx="51">
                  <c:v>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4A-4659-BE33-F1D23859C6AB}"/>
            </c:ext>
          </c:extLst>
        </c:ser>
        <c:ser>
          <c:idx val="2"/>
          <c:order val="2"/>
          <c:tx>
            <c:strRef>
              <c:f>'Données GRAPHIQUE_stocks_bénéf'!$BA$2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GRAPHIQUE_stocks_bénéf'!$AS$3:$AT$54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'Données GRAPHIQUE_stocks_bénéf'!$BA$3:$BA$54</c:f>
              <c:numCache>
                <c:formatCode>General</c:formatCode>
                <c:ptCount val="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341</c:v>
                </c:pt>
                <c:pt idx="13">
                  <c:v>768</c:v>
                </c:pt>
                <c:pt idx="14">
                  <c:v>1865</c:v>
                </c:pt>
                <c:pt idx="15">
                  <c:v>3195</c:v>
                </c:pt>
                <c:pt idx="16">
                  <c:v>4026</c:v>
                </c:pt>
                <c:pt idx="17">
                  <c:v>4367</c:v>
                </c:pt>
                <c:pt idx="18">
                  <c:v>4414</c:v>
                </c:pt>
                <c:pt idx="19">
                  <c:v>4568</c:v>
                </c:pt>
                <c:pt idx="20">
                  <c:v>4662</c:v>
                </c:pt>
                <c:pt idx="21">
                  <c:v>4660</c:v>
                </c:pt>
                <c:pt idx="22">
                  <c:v>4622</c:v>
                </c:pt>
                <c:pt idx="23">
                  <c:v>4626</c:v>
                </c:pt>
                <c:pt idx="24">
                  <c:v>4463</c:v>
                </c:pt>
                <c:pt idx="25">
                  <c:v>4333</c:v>
                </c:pt>
                <c:pt idx="26">
                  <c:v>3939</c:v>
                </c:pt>
                <c:pt idx="27">
                  <c:v>3433</c:v>
                </c:pt>
                <c:pt idx="28">
                  <c:v>3183</c:v>
                </c:pt>
                <c:pt idx="29">
                  <c:v>2979</c:v>
                </c:pt>
                <c:pt idx="30">
                  <c:v>2404</c:v>
                </c:pt>
                <c:pt idx="31">
                  <c:v>1941</c:v>
                </c:pt>
                <c:pt idx="32">
                  <c:v>1494</c:v>
                </c:pt>
                <c:pt idx="33">
                  <c:v>1190</c:v>
                </c:pt>
                <c:pt idx="34">
                  <c:v>904</c:v>
                </c:pt>
                <c:pt idx="35">
                  <c:v>650</c:v>
                </c:pt>
                <c:pt idx="36">
                  <c:v>512</c:v>
                </c:pt>
                <c:pt idx="37">
                  <c:v>409</c:v>
                </c:pt>
                <c:pt idx="38">
                  <c:v>272</c:v>
                </c:pt>
                <c:pt idx="39">
                  <c:v>176</c:v>
                </c:pt>
                <c:pt idx="40">
                  <c:v>70</c:v>
                </c:pt>
                <c:pt idx="41">
                  <c:v>7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4A-4659-BE33-F1D23859C6AB}"/>
            </c:ext>
          </c:extLst>
        </c:ser>
        <c:ser>
          <c:idx val="0"/>
          <c:order val="3"/>
          <c:tx>
            <c:strRef>
              <c:f>'Données GRAPHIQUE_stocks_bénéf'!$BB$2</c:f>
              <c:strCache>
                <c:ptCount val="1"/>
                <c:pt idx="0">
                  <c:v>CDDI 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GRAPHIQUE_stocks_bénéf'!$AS$3:$AT$54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'Données GRAPHIQUE_stocks_bénéf'!$BB$3:$BB$54</c:f>
              <c:numCache>
                <c:formatCode>General</c:formatCode>
                <c:ptCount val="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872</c:v>
                </c:pt>
                <c:pt idx="19">
                  <c:v>1514</c:v>
                </c:pt>
                <c:pt idx="20">
                  <c:v>1663</c:v>
                </c:pt>
                <c:pt idx="21">
                  <c:v>1770</c:v>
                </c:pt>
                <c:pt idx="22">
                  <c:v>1733</c:v>
                </c:pt>
                <c:pt idx="23">
                  <c:v>1665</c:v>
                </c:pt>
                <c:pt idx="24">
                  <c:v>1753</c:v>
                </c:pt>
                <c:pt idx="25">
                  <c:v>1785</c:v>
                </c:pt>
                <c:pt idx="26">
                  <c:v>1770</c:v>
                </c:pt>
                <c:pt idx="27">
                  <c:v>1861</c:v>
                </c:pt>
                <c:pt idx="28">
                  <c:v>1860</c:v>
                </c:pt>
                <c:pt idx="29">
                  <c:v>1796</c:v>
                </c:pt>
                <c:pt idx="30">
                  <c:v>1858</c:v>
                </c:pt>
                <c:pt idx="31">
                  <c:v>1971</c:v>
                </c:pt>
                <c:pt idx="32">
                  <c:v>1981</c:v>
                </c:pt>
                <c:pt idx="33">
                  <c:v>1862</c:v>
                </c:pt>
                <c:pt idx="34">
                  <c:v>1818</c:v>
                </c:pt>
                <c:pt idx="35">
                  <c:v>1994</c:v>
                </c:pt>
                <c:pt idx="36">
                  <c:v>2021</c:v>
                </c:pt>
                <c:pt idx="37">
                  <c:v>2063</c:v>
                </c:pt>
                <c:pt idx="38">
                  <c:v>2080</c:v>
                </c:pt>
                <c:pt idx="39">
                  <c:v>2138</c:v>
                </c:pt>
                <c:pt idx="40">
                  <c:v>2140</c:v>
                </c:pt>
                <c:pt idx="41">
                  <c:v>2182</c:v>
                </c:pt>
                <c:pt idx="42">
                  <c:v>2240</c:v>
                </c:pt>
                <c:pt idx="43">
                  <c:v>2320</c:v>
                </c:pt>
                <c:pt idx="44">
                  <c:v>2497</c:v>
                </c:pt>
                <c:pt idx="45">
                  <c:v>2582</c:v>
                </c:pt>
                <c:pt idx="46">
                  <c:v>2553</c:v>
                </c:pt>
                <c:pt idx="47">
                  <c:v>2615</c:v>
                </c:pt>
                <c:pt idx="48">
                  <c:v>2746</c:v>
                </c:pt>
                <c:pt idx="49">
                  <c:v>2805</c:v>
                </c:pt>
                <c:pt idx="50">
                  <c:v>2736</c:v>
                </c:pt>
                <c:pt idx="51">
                  <c:v>2794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4A-4659-BE33-F1D23859C6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6974208"/>
        <c:axId val="1"/>
      </c:areaChart>
      <c:catAx>
        <c:axId val="4069742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0"/>
        <c:auto val="0"/>
        <c:lblAlgn val="ctr"/>
        <c:lblOffset val="100"/>
        <c:tickLblSkip val="4"/>
        <c:noMultiLvlLbl val="0"/>
      </c:catAx>
      <c:valAx>
        <c:axId val="1"/>
        <c:scaling>
          <c:orientation val="minMax"/>
          <c:max val="20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406974208"/>
        <c:crosses val="autoZero"/>
        <c:crossBetween val="between"/>
        <c:majorUnit val="5000"/>
      </c:valAx>
    </c:plotArea>
    <c:legend>
      <c:legendPos val="t"/>
      <c:layout/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600" b="1" i="0" baseline="0" dirty="0">
                <a:effectLst/>
              </a:rPr>
              <a:t>Stock de bénéficiaires de contrats d'apprentissage dans les Bouches-du-Rhône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0" i="0" baseline="0" dirty="0">
                <a:effectLst/>
              </a:rPr>
              <a:t>(données brutes, en nombre)</a:t>
            </a:r>
            <a:endParaRPr lang="fr-FR" sz="1200" b="0" dirty="0">
              <a:effectLst/>
            </a:endParaRPr>
          </a:p>
        </c:rich>
      </c:tx>
      <c:layout>
        <c:manualLayout>
          <c:xMode val="edge"/>
          <c:yMode val="edge"/>
          <c:x val="0.13268055684359126"/>
          <c:y val="1.36987415661590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0"/>
          <c:order val="0"/>
          <c:tx>
            <c:v>Secteur privé</c:v>
          </c:tx>
          <c:spPr>
            <a:ln w="25400">
              <a:noFill/>
            </a:ln>
          </c:spPr>
          <c:cat>
            <c:multiLvlStrRef>
              <c:f>'Graph à masquer'!$A$2:$B$21</c:f>
              <c:multiLvlStrCache>
                <c:ptCount val="2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'Graph à masquer'!$N$2:$N$21</c:f>
              <c:numCache>
                <c:formatCode>#,##0</c:formatCode>
                <c:ptCount val="20"/>
                <c:pt idx="0">
                  <c:v>10354</c:v>
                </c:pt>
                <c:pt idx="1">
                  <c:v>9927</c:v>
                </c:pt>
                <c:pt idx="2">
                  <c:v>10420</c:v>
                </c:pt>
                <c:pt idx="3">
                  <c:v>10729</c:v>
                </c:pt>
                <c:pt idx="4">
                  <c:v>10392</c:v>
                </c:pt>
                <c:pt idx="5">
                  <c:v>10010</c:v>
                </c:pt>
                <c:pt idx="6">
                  <c:v>12248</c:v>
                </c:pt>
                <c:pt idx="7">
                  <c:v>13023</c:v>
                </c:pt>
                <c:pt idx="8">
                  <c:v>12803</c:v>
                </c:pt>
                <c:pt idx="9">
                  <c:v>12432</c:v>
                </c:pt>
                <c:pt idx="10">
                  <c:v>16782</c:v>
                </c:pt>
                <c:pt idx="11">
                  <c:v>19823</c:v>
                </c:pt>
                <c:pt idx="12">
                  <c:v>20632</c:v>
                </c:pt>
                <c:pt idx="13">
                  <c:v>19995</c:v>
                </c:pt>
                <c:pt idx="14">
                  <c:v>24357</c:v>
                </c:pt>
                <c:pt idx="15">
                  <c:v>26480</c:v>
                </c:pt>
                <c:pt idx="16">
                  <c:v>25991</c:v>
                </c:pt>
                <c:pt idx="17">
                  <c:v>25025</c:v>
                </c:pt>
                <c:pt idx="18">
                  <c:v>28010</c:v>
                </c:pt>
                <c:pt idx="19">
                  <c:v>29953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E9-49BF-ABC8-27E8EF9993E4}"/>
            </c:ext>
          </c:extLst>
        </c:ser>
        <c:ser>
          <c:idx val="1"/>
          <c:order val="1"/>
          <c:tx>
            <c:v>Secteur public</c:v>
          </c:tx>
          <c:spPr>
            <a:ln w="25400">
              <a:noFill/>
            </a:ln>
          </c:spPr>
          <c:cat>
            <c:multiLvlStrRef>
              <c:f>'Graph à masquer'!$A$2:$B$21</c:f>
              <c:multiLvlStrCache>
                <c:ptCount val="2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'Graph à masquer'!$O$2:$O$21</c:f>
              <c:numCache>
                <c:formatCode>#,##0</c:formatCode>
                <c:ptCount val="20"/>
                <c:pt idx="0">
                  <c:v>648</c:v>
                </c:pt>
                <c:pt idx="1">
                  <c:v>639</c:v>
                </c:pt>
                <c:pt idx="2">
                  <c:v>520</c:v>
                </c:pt>
                <c:pt idx="3">
                  <c:v>573</c:v>
                </c:pt>
                <c:pt idx="4">
                  <c:v>560</c:v>
                </c:pt>
                <c:pt idx="5">
                  <c:v>548</c:v>
                </c:pt>
                <c:pt idx="6">
                  <c:v>513</c:v>
                </c:pt>
                <c:pt idx="7">
                  <c:v>590</c:v>
                </c:pt>
                <c:pt idx="8">
                  <c:v>592</c:v>
                </c:pt>
                <c:pt idx="9">
                  <c:v>588</c:v>
                </c:pt>
                <c:pt idx="10">
                  <c:v>539</c:v>
                </c:pt>
                <c:pt idx="11">
                  <c:v>733</c:v>
                </c:pt>
                <c:pt idx="12">
                  <c:v>738</c:v>
                </c:pt>
                <c:pt idx="13">
                  <c:v>734</c:v>
                </c:pt>
                <c:pt idx="14">
                  <c:v>711</c:v>
                </c:pt>
                <c:pt idx="15">
                  <c:v>904</c:v>
                </c:pt>
                <c:pt idx="16">
                  <c:v>895</c:v>
                </c:pt>
                <c:pt idx="17">
                  <c:v>871</c:v>
                </c:pt>
                <c:pt idx="18">
                  <c:v>839</c:v>
                </c:pt>
                <c:pt idx="19">
                  <c:v>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E9-49BF-ABC8-27E8EF9993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813824"/>
        <c:axId val="36815616"/>
      </c:areaChart>
      <c:catAx>
        <c:axId val="3681382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6815616"/>
        <c:crossesAt val="100"/>
        <c:auto val="0"/>
        <c:lblAlgn val="ctr"/>
        <c:lblOffset val="100"/>
        <c:noMultiLvlLbl val="0"/>
      </c:catAx>
      <c:valAx>
        <c:axId val="36815616"/>
        <c:scaling>
          <c:orientation val="minMax"/>
          <c:max val="35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6813824"/>
        <c:crosses val="autoZero"/>
        <c:crossBetween val="between"/>
        <c:majorUnit val="5000"/>
      </c:valAx>
    </c:plotArea>
    <c:legend>
      <c:legendPos val="t"/>
      <c:layout>
        <c:manualLayout>
          <c:xMode val="edge"/>
          <c:yMode val="edge"/>
          <c:x val="0.34691460569755317"/>
          <c:y val="0.11487176494616753"/>
          <c:w val="0.29450835341548987"/>
          <c:h val="3.98083325969091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Bouches-du-Rhône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2257113457408734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4388570746838E-2"/>
          <c:y val="0.18816505924925064"/>
          <c:w val="0.83764367816092788"/>
          <c:h val="0.5360306884716333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trim'!$B$124:$C$300</c:f>
              <c:multiLvlStrCache>
                <c:ptCount val="61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  <c:pt idx="52">
                    <c:v>T4</c:v>
                  </c:pt>
                  <c:pt idx="53">
                    <c:v>T1</c:v>
                  </c:pt>
                  <c:pt idx="54">
                    <c:v>T2</c:v>
                  </c:pt>
                  <c:pt idx="55">
                    <c:v>T3</c:v>
                  </c:pt>
                  <c:pt idx="56">
                    <c:v>T4</c:v>
                  </c:pt>
                  <c:pt idx="57">
                    <c:v>T1</c:v>
                  </c:pt>
                  <c:pt idx="58">
                    <c:v>T2</c:v>
                  </c:pt>
                  <c:pt idx="59">
                    <c:v>T3</c:v>
                  </c:pt>
                  <c:pt idx="60">
                    <c:v>T4</c:v>
                  </c:pt>
                </c:lvl>
                <c:lvl>
                  <c:pt idx="1">
                    <c:v>2013</c:v>
                  </c:pt>
                  <c:pt idx="5">
                    <c:v>2014</c:v>
                  </c:pt>
                  <c:pt idx="9">
                    <c:v>2015</c:v>
                  </c:pt>
                  <c:pt idx="13">
                    <c:v>2016</c:v>
                  </c:pt>
                  <c:pt idx="17">
                    <c:v>2017</c:v>
                  </c:pt>
                  <c:pt idx="21">
                    <c:v>2018</c:v>
                  </c:pt>
                  <c:pt idx="25">
                    <c:v>2019</c:v>
                  </c:pt>
                  <c:pt idx="29">
                    <c:v>2020</c:v>
                  </c:pt>
                  <c:pt idx="33">
                    <c:v>2021</c:v>
                  </c:pt>
                  <c:pt idx="37">
                    <c:v>2022</c:v>
                  </c:pt>
                  <c:pt idx="41">
                    <c:v>2023</c:v>
                  </c:pt>
                  <c:pt idx="45">
                    <c:v>2024</c:v>
                  </c:pt>
                  <c:pt idx="49">
                    <c:v>2025</c:v>
                  </c:pt>
                  <c:pt idx="53">
                    <c:v>2026</c:v>
                  </c:pt>
                  <c:pt idx="57">
                    <c:v>2027</c:v>
                  </c:pt>
                </c:lvl>
              </c:multiLvlStrCache>
            </c:multiLvlStrRef>
          </c:cat>
          <c:val>
            <c:numRef>
              <c:f>Données!$C$132:$C$172</c:f>
              <c:numCache>
                <c:formatCode>#\ ##0.0</c:formatCode>
                <c:ptCount val="41"/>
                <c:pt idx="0">
                  <c:v>11.2</c:v>
                </c:pt>
                <c:pt idx="1">
                  <c:v>11.3</c:v>
                </c:pt>
                <c:pt idx="2">
                  <c:v>11.5</c:v>
                </c:pt>
                <c:pt idx="3">
                  <c:v>11.3</c:v>
                </c:pt>
                <c:pt idx="4">
                  <c:v>11.2</c:v>
                </c:pt>
                <c:pt idx="5">
                  <c:v>11.2</c:v>
                </c:pt>
                <c:pt idx="6">
                  <c:v>11.2</c:v>
                </c:pt>
                <c:pt idx="7">
                  <c:v>11.4</c:v>
                </c:pt>
                <c:pt idx="8">
                  <c:v>11.6</c:v>
                </c:pt>
                <c:pt idx="9">
                  <c:v>11.4</c:v>
                </c:pt>
                <c:pt idx="10">
                  <c:v>11.7</c:v>
                </c:pt>
                <c:pt idx="11">
                  <c:v>11.5</c:v>
                </c:pt>
                <c:pt idx="12">
                  <c:v>11.4</c:v>
                </c:pt>
                <c:pt idx="13">
                  <c:v>11.3</c:v>
                </c:pt>
                <c:pt idx="14">
                  <c:v>11.1</c:v>
                </c:pt>
                <c:pt idx="15">
                  <c:v>11.1</c:v>
                </c:pt>
                <c:pt idx="16">
                  <c:v>11.4</c:v>
                </c:pt>
                <c:pt idx="17">
                  <c:v>10.9</c:v>
                </c:pt>
                <c:pt idx="18">
                  <c:v>10.8</c:v>
                </c:pt>
                <c:pt idx="19">
                  <c:v>10.8</c:v>
                </c:pt>
                <c:pt idx="20">
                  <c:v>10.4</c:v>
                </c:pt>
                <c:pt idx="21">
                  <c:v>10.6</c:v>
                </c:pt>
                <c:pt idx="22">
                  <c:v>10.4</c:v>
                </c:pt>
                <c:pt idx="23">
                  <c:v>10.199999999999999</c:v>
                </c:pt>
                <c:pt idx="24">
                  <c:v>10.1</c:v>
                </c:pt>
                <c:pt idx="25">
                  <c:v>10.1</c:v>
                </c:pt>
                <c:pt idx="26">
                  <c:v>9.6</c:v>
                </c:pt>
                <c:pt idx="27">
                  <c:v>9.5</c:v>
                </c:pt>
                <c:pt idx="28">
                  <c:v>9.3000000000000007</c:v>
                </c:pt>
                <c:pt idx="29">
                  <c:v>8.9</c:v>
                </c:pt>
                <c:pt idx="30">
                  <c:v>8.1999999999999993</c:v>
                </c:pt>
                <c:pt idx="31">
                  <c:v>10.1</c:v>
                </c:pt>
                <c:pt idx="32">
                  <c:v>9.1</c:v>
                </c:pt>
                <c:pt idx="33">
                  <c:v>9.3000000000000007</c:v>
                </c:pt>
                <c:pt idx="34">
                  <c:v>9</c:v>
                </c:pt>
                <c:pt idx="35">
                  <c:v>8.9</c:v>
                </c:pt>
                <c:pt idx="36">
                  <c:v>8.4</c:v>
                </c:pt>
                <c:pt idx="37">
                  <c:v>8.3000000000000007</c:v>
                </c:pt>
                <c:pt idx="38">
                  <c:v>8.1999999999999993</c:v>
                </c:pt>
                <c:pt idx="39">
                  <c:v>8.1999999999999993</c:v>
                </c:pt>
                <c:pt idx="40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35-41A9-8E9D-85F7CAB572AA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trim'!$B$124:$C$300</c:f>
              <c:multiLvlStrCache>
                <c:ptCount val="61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  <c:pt idx="52">
                    <c:v>T4</c:v>
                  </c:pt>
                  <c:pt idx="53">
                    <c:v>T1</c:v>
                  </c:pt>
                  <c:pt idx="54">
                    <c:v>T2</c:v>
                  </c:pt>
                  <c:pt idx="55">
                    <c:v>T3</c:v>
                  </c:pt>
                  <c:pt idx="56">
                    <c:v>T4</c:v>
                  </c:pt>
                  <c:pt idx="57">
                    <c:v>T1</c:v>
                  </c:pt>
                  <c:pt idx="58">
                    <c:v>T2</c:v>
                  </c:pt>
                  <c:pt idx="59">
                    <c:v>T3</c:v>
                  </c:pt>
                  <c:pt idx="60">
                    <c:v>T4</c:v>
                  </c:pt>
                </c:lvl>
                <c:lvl>
                  <c:pt idx="1">
                    <c:v>2013</c:v>
                  </c:pt>
                  <c:pt idx="5">
                    <c:v>2014</c:v>
                  </c:pt>
                  <c:pt idx="9">
                    <c:v>2015</c:v>
                  </c:pt>
                  <c:pt idx="13">
                    <c:v>2016</c:v>
                  </c:pt>
                  <c:pt idx="17">
                    <c:v>2017</c:v>
                  </c:pt>
                  <c:pt idx="21">
                    <c:v>2018</c:v>
                  </c:pt>
                  <c:pt idx="25">
                    <c:v>2019</c:v>
                  </c:pt>
                  <c:pt idx="29">
                    <c:v>2020</c:v>
                  </c:pt>
                  <c:pt idx="33">
                    <c:v>2021</c:v>
                  </c:pt>
                  <c:pt idx="37">
                    <c:v>2022</c:v>
                  </c:pt>
                  <c:pt idx="41">
                    <c:v>2023</c:v>
                  </c:pt>
                  <c:pt idx="45">
                    <c:v>2024</c:v>
                  </c:pt>
                  <c:pt idx="49">
                    <c:v>2025</c:v>
                  </c:pt>
                  <c:pt idx="53">
                    <c:v>2026</c:v>
                  </c:pt>
                  <c:pt idx="57">
                    <c:v>2027</c:v>
                  </c:pt>
                </c:lvl>
              </c:multiLvlStrCache>
            </c:multiLvlStrRef>
          </c:cat>
          <c:val>
            <c:numRef>
              <c:f>Données!$B$132:$B$172</c:f>
              <c:numCache>
                <c:formatCode>#\ ##0.0</c:formatCode>
                <c:ptCount val="41"/>
                <c:pt idx="0">
                  <c:v>9.8000000000000007</c:v>
                </c:pt>
                <c:pt idx="1">
                  <c:v>10</c:v>
                </c:pt>
                <c:pt idx="2">
                  <c:v>10.1</c:v>
                </c:pt>
                <c:pt idx="3">
                  <c:v>9.9</c:v>
                </c:pt>
                <c:pt idx="4">
                  <c:v>9.8000000000000007</c:v>
                </c:pt>
                <c:pt idx="5">
                  <c:v>9.8000000000000007</c:v>
                </c:pt>
                <c:pt idx="6">
                  <c:v>9.8000000000000007</c:v>
                </c:pt>
                <c:pt idx="7">
                  <c:v>9.9</c:v>
                </c:pt>
                <c:pt idx="8">
                  <c:v>10.1</c:v>
                </c:pt>
                <c:pt idx="9">
                  <c:v>10</c:v>
                </c:pt>
                <c:pt idx="10">
                  <c:v>10.199999999999999</c:v>
                </c:pt>
                <c:pt idx="11">
                  <c:v>10</c:v>
                </c:pt>
                <c:pt idx="12">
                  <c:v>9.9</c:v>
                </c:pt>
                <c:pt idx="13">
                  <c:v>9.9</c:v>
                </c:pt>
                <c:pt idx="14">
                  <c:v>9.6999999999999993</c:v>
                </c:pt>
                <c:pt idx="15">
                  <c:v>9.6</c:v>
                </c:pt>
                <c:pt idx="16">
                  <c:v>9.8000000000000007</c:v>
                </c:pt>
                <c:pt idx="17">
                  <c:v>9.3000000000000007</c:v>
                </c:pt>
                <c:pt idx="18">
                  <c:v>9.1999999999999993</c:v>
                </c:pt>
                <c:pt idx="19">
                  <c:v>9.1999999999999993</c:v>
                </c:pt>
                <c:pt idx="20">
                  <c:v>8.6999999999999993</c:v>
                </c:pt>
                <c:pt idx="21">
                  <c:v>8.9</c:v>
                </c:pt>
                <c:pt idx="22">
                  <c:v>8.8000000000000007</c:v>
                </c:pt>
                <c:pt idx="23">
                  <c:v>8.6</c:v>
                </c:pt>
                <c:pt idx="24">
                  <c:v>8.5</c:v>
                </c:pt>
                <c:pt idx="25">
                  <c:v>8.4</c:v>
                </c:pt>
                <c:pt idx="26">
                  <c:v>8.1</c:v>
                </c:pt>
                <c:pt idx="27">
                  <c:v>8.1</c:v>
                </c:pt>
                <c:pt idx="28">
                  <c:v>8</c:v>
                </c:pt>
                <c:pt idx="29">
                  <c:v>7.6</c:v>
                </c:pt>
                <c:pt idx="30">
                  <c:v>7</c:v>
                </c:pt>
                <c:pt idx="31">
                  <c:v>8.8000000000000007</c:v>
                </c:pt>
                <c:pt idx="32">
                  <c:v>7.9</c:v>
                </c:pt>
                <c:pt idx="33">
                  <c:v>8</c:v>
                </c:pt>
                <c:pt idx="34">
                  <c:v>7.7</c:v>
                </c:pt>
                <c:pt idx="35">
                  <c:v>7.8</c:v>
                </c:pt>
                <c:pt idx="36">
                  <c:v>7.3</c:v>
                </c:pt>
                <c:pt idx="37">
                  <c:v>7.1</c:v>
                </c:pt>
                <c:pt idx="38">
                  <c:v>7.2</c:v>
                </c:pt>
                <c:pt idx="39">
                  <c:v>7.1</c:v>
                </c:pt>
                <c:pt idx="40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35-41A9-8E9D-85F7CAB572AA}"/>
            </c:ext>
          </c:extLst>
        </c:ser>
        <c:ser>
          <c:idx val="2"/>
          <c:order val="2"/>
          <c:tx>
            <c:strRef>
              <c:f>Données!$G$8</c:f>
              <c:strCache>
                <c:ptCount val="1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'dates trim'!$B$124:$C$300</c:f>
              <c:multiLvlStrCache>
                <c:ptCount val="61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  <c:pt idx="52">
                    <c:v>T4</c:v>
                  </c:pt>
                  <c:pt idx="53">
                    <c:v>T1</c:v>
                  </c:pt>
                  <c:pt idx="54">
                    <c:v>T2</c:v>
                  </c:pt>
                  <c:pt idx="55">
                    <c:v>T3</c:v>
                  </c:pt>
                  <c:pt idx="56">
                    <c:v>T4</c:v>
                  </c:pt>
                  <c:pt idx="57">
                    <c:v>T1</c:v>
                  </c:pt>
                  <c:pt idx="58">
                    <c:v>T2</c:v>
                  </c:pt>
                  <c:pt idx="59">
                    <c:v>T3</c:v>
                  </c:pt>
                  <c:pt idx="60">
                    <c:v>T4</c:v>
                  </c:pt>
                </c:lvl>
                <c:lvl>
                  <c:pt idx="1">
                    <c:v>2013</c:v>
                  </c:pt>
                  <c:pt idx="5">
                    <c:v>2014</c:v>
                  </c:pt>
                  <c:pt idx="9">
                    <c:v>2015</c:v>
                  </c:pt>
                  <c:pt idx="13">
                    <c:v>2016</c:v>
                  </c:pt>
                  <c:pt idx="17">
                    <c:v>2017</c:v>
                  </c:pt>
                  <c:pt idx="21">
                    <c:v>2018</c:v>
                  </c:pt>
                  <c:pt idx="25">
                    <c:v>2019</c:v>
                  </c:pt>
                  <c:pt idx="29">
                    <c:v>2020</c:v>
                  </c:pt>
                  <c:pt idx="33">
                    <c:v>2021</c:v>
                  </c:pt>
                  <c:pt idx="37">
                    <c:v>2022</c:v>
                  </c:pt>
                  <c:pt idx="41">
                    <c:v>2023</c:v>
                  </c:pt>
                  <c:pt idx="45">
                    <c:v>2024</c:v>
                  </c:pt>
                  <c:pt idx="49">
                    <c:v>2025</c:v>
                  </c:pt>
                  <c:pt idx="53">
                    <c:v>2026</c:v>
                  </c:pt>
                  <c:pt idx="57">
                    <c:v>2027</c:v>
                  </c:pt>
                </c:lvl>
              </c:multiLvlStrCache>
            </c:multiLvlStrRef>
          </c:cat>
          <c:val>
            <c:numRef>
              <c:f>Données!$G$132:$G$172</c:f>
              <c:numCache>
                <c:formatCode>#\ ##0.0</c:formatCode>
                <c:ptCount val="41"/>
                <c:pt idx="0">
                  <c:v>12.1</c:v>
                </c:pt>
                <c:pt idx="1">
                  <c:v>12.3</c:v>
                </c:pt>
                <c:pt idx="2">
                  <c:v>12.4</c:v>
                </c:pt>
                <c:pt idx="3">
                  <c:v>12.1</c:v>
                </c:pt>
                <c:pt idx="4">
                  <c:v>11.9</c:v>
                </c:pt>
                <c:pt idx="5">
                  <c:v>11.9</c:v>
                </c:pt>
                <c:pt idx="6">
                  <c:v>11.9</c:v>
                </c:pt>
                <c:pt idx="7">
                  <c:v>12</c:v>
                </c:pt>
                <c:pt idx="8">
                  <c:v>12.2</c:v>
                </c:pt>
                <c:pt idx="9">
                  <c:v>12</c:v>
                </c:pt>
                <c:pt idx="10">
                  <c:v>12.2</c:v>
                </c:pt>
                <c:pt idx="11">
                  <c:v>12</c:v>
                </c:pt>
                <c:pt idx="12">
                  <c:v>11.9</c:v>
                </c:pt>
                <c:pt idx="13">
                  <c:v>11.8</c:v>
                </c:pt>
                <c:pt idx="14">
                  <c:v>11.6</c:v>
                </c:pt>
                <c:pt idx="15">
                  <c:v>11.5</c:v>
                </c:pt>
                <c:pt idx="16">
                  <c:v>12</c:v>
                </c:pt>
                <c:pt idx="17">
                  <c:v>11.5</c:v>
                </c:pt>
                <c:pt idx="18">
                  <c:v>11.3</c:v>
                </c:pt>
                <c:pt idx="19">
                  <c:v>11.4</c:v>
                </c:pt>
                <c:pt idx="20">
                  <c:v>10.9</c:v>
                </c:pt>
                <c:pt idx="21">
                  <c:v>11.3</c:v>
                </c:pt>
                <c:pt idx="22">
                  <c:v>11</c:v>
                </c:pt>
                <c:pt idx="23">
                  <c:v>10.8</c:v>
                </c:pt>
                <c:pt idx="24">
                  <c:v>10.6</c:v>
                </c:pt>
                <c:pt idx="25">
                  <c:v>10.6</c:v>
                </c:pt>
                <c:pt idx="26">
                  <c:v>10.1</c:v>
                </c:pt>
                <c:pt idx="27">
                  <c:v>9.9</c:v>
                </c:pt>
                <c:pt idx="28">
                  <c:v>9.8000000000000007</c:v>
                </c:pt>
                <c:pt idx="29">
                  <c:v>9.5</c:v>
                </c:pt>
                <c:pt idx="30">
                  <c:v>8.3000000000000007</c:v>
                </c:pt>
                <c:pt idx="31">
                  <c:v>10.3</c:v>
                </c:pt>
                <c:pt idx="32">
                  <c:v>9.4</c:v>
                </c:pt>
                <c:pt idx="33">
                  <c:v>9.6</c:v>
                </c:pt>
                <c:pt idx="34">
                  <c:v>9.1999999999999993</c:v>
                </c:pt>
                <c:pt idx="35">
                  <c:v>9.3000000000000007</c:v>
                </c:pt>
                <c:pt idx="36">
                  <c:v>8.8000000000000007</c:v>
                </c:pt>
                <c:pt idx="37">
                  <c:v>8.8000000000000007</c:v>
                </c:pt>
                <c:pt idx="38">
                  <c:v>8.8000000000000007</c:v>
                </c:pt>
                <c:pt idx="39">
                  <c:v>8.6999999999999993</c:v>
                </c:pt>
                <c:pt idx="40">
                  <c:v>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35-41A9-8E9D-85F7CAB572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152768"/>
        <c:axId val="139162752"/>
      </c:lineChart>
      <c:catAx>
        <c:axId val="1391527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3916275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39162752"/>
        <c:scaling>
          <c:orientation val="minMax"/>
          <c:max val="13"/>
          <c:min val="7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39152768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1644893820090658E-2"/>
          <c:y val="0.10281869747831336"/>
          <c:w val="0.8415530303030303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4530183727034121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0AEF-40A1-9316-0B38B67E2D76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0AEF-40A1-9316-0B38B67E2D7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AEF-40A1-9316-0B38B67E2D76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6-0AEF-40A1-9316-0B38B67E2D7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AEF-40A1-9316-0B38B67E2D7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0AEF-40A1-9316-0B38B67E2D76}"/>
              </c:ext>
            </c:extLst>
          </c:dPt>
          <c:dLbls>
            <c:dLbl>
              <c:idx val="0"/>
              <c:layout>
                <c:manualLayout>
                  <c:x val="0"/>
                  <c:y val="-1.609657947686116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AEF-40A1-9316-0B38B67E2D76}"/>
                </c:ext>
              </c:extLst>
            </c:dLbl>
            <c:dLbl>
              <c:idx val="2"/>
              <c:layout>
                <c:manualLayout>
                  <c:x val="0"/>
                  <c:y val="-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EF-40A1-9316-0B38B67E2D76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graphiques_ann'!$G$50:$G$59</c:f>
              <c:strCache>
                <c:ptCount val="10"/>
                <c:pt idx="0">
                  <c:v>Seine Saint Denis</c:v>
                </c:pt>
                <c:pt idx="1">
                  <c:v>Nord</c:v>
                </c:pt>
                <c:pt idx="2">
                  <c:v>Bouches du rhone</c:v>
                </c:pt>
                <c:pt idx="3">
                  <c:v>Paca</c:v>
                </c:pt>
                <c:pt idx="4">
                  <c:v>Haute Garonne</c:v>
                </c:pt>
                <c:pt idx="5">
                  <c:v>France métro.</c:v>
                </c:pt>
                <c:pt idx="6">
                  <c:v>Gironde</c:v>
                </c:pt>
                <c:pt idx="7">
                  <c:v>Rhone</c:v>
                </c:pt>
                <c:pt idx="8">
                  <c:v>Hauts de Seine</c:v>
                </c:pt>
                <c:pt idx="9">
                  <c:v>Loire Atlantique</c:v>
                </c:pt>
              </c:strCache>
            </c:strRef>
          </c:cat>
          <c:val>
            <c:numRef>
              <c:f>'données graphiques_ann'!$H$50:$H$59</c:f>
              <c:numCache>
                <c:formatCode>#\ ##0.0</c:formatCode>
                <c:ptCount val="10"/>
                <c:pt idx="0">
                  <c:v>10.1</c:v>
                </c:pt>
                <c:pt idx="1">
                  <c:v>9.1999999999999993</c:v>
                </c:pt>
                <c:pt idx="2">
                  <c:v>8.6</c:v>
                </c:pt>
                <c:pt idx="3">
                  <c:v>8</c:v>
                </c:pt>
                <c:pt idx="4">
                  <c:v>7.2</c:v>
                </c:pt>
                <c:pt idx="5">
                  <c:v>7</c:v>
                </c:pt>
                <c:pt idx="6">
                  <c:v>6.4</c:v>
                </c:pt>
                <c:pt idx="7">
                  <c:v>6.2</c:v>
                </c:pt>
                <c:pt idx="8">
                  <c:v>5.8</c:v>
                </c:pt>
                <c:pt idx="9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AEF-40A1-9316-0B38B67E2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0421392"/>
        <c:axId val="1"/>
      </c:barChart>
      <c:scatterChart>
        <c:scatterStyle val="lineMarker"/>
        <c:varyColors val="0"/>
        <c:ser>
          <c:idx val="1"/>
          <c:order val="1"/>
          <c:tx>
            <c:v>Variation annuelle,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yVal>
            <c:numRef>
              <c:f>'données graphiques_ann'!$J$50:$J$59</c:f>
              <c:numCache>
                <c:formatCode>#\ ##0.0</c:formatCode>
                <c:ptCount val="10"/>
                <c:pt idx="0">
                  <c:v>-0.40000000000000036</c:v>
                </c:pt>
                <c:pt idx="1">
                  <c:v>-0.20000000000000107</c:v>
                </c:pt>
                <c:pt idx="2">
                  <c:v>-0.20000000000000107</c:v>
                </c:pt>
                <c:pt idx="3">
                  <c:v>-0.40000000000000036</c:v>
                </c:pt>
                <c:pt idx="4">
                  <c:v>-0.39999999999999947</c:v>
                </c:pt>
                <c:pt idx="5">
                  <c:v>-0.29999999999999982</c:v>
                </c:pt>
                <c:pt idx="6">
                  <c:v>-0.39999999999999947</c:v>
                </c:pt>
                <c:pt idx="7">
                  <c:v>-0.5</c:v>
                </c:pt>
                <c:pt idx="8">
                  <c:v>-0.40000000000000036</c:v>
                </c:pt>
                <c:pt idx="9">
                  <c:v>-0.5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0AEF-40A1-9316-0B38B67E2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810421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810421392"/>
        <c:crosses val="autoZero"/>
        <c:crossBetween val="between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-0.2"/>
          <c:min val="-0.5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1"/>
        <c:minorUnit val="1.0000000000000002E-2"/>
      </c:valAx>
    </c:plotArea>
    <c:legend>
      <c:legendPos val="t"/>
      <c:layout>
        <c:manualLayout>
          <c:xMode val="edge"/>
          <c:yMode val="edge"/>
          <c:x val="4.2663951737807189E-2"/>
          <c:y val="0.10194500335345406"/>
          <c:w val="0.89999992779444526"/>
          <c:h val="5.1765712384543486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trim'!$A$17:$B$100</c:f>
              <c:multiLvlStrCache>
                <c:ptCount val="6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  <c:pt idx="64">
                    <c:v>T1</c:v>
                  </c:pt>
                  <c:pt idx="65">
                    <c:v>T2</c:v>
                  </c:pt>
                  <c:pt idx="66">
                    <c:v>T3</c:v>
                  </c:pt>
                  <c:pt idx="6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  <c:pt idx="48">
                    <c:v>2024</c:v>
                  </c:pt>
                  <c:pt idx="52">
                    <c:v>2025</c:v>
                  </c:pt>
                  <c:pt idx="56">
                    <c:v>2026</c:v>
                  </c:pt>
                  <c:pt idx="60">
                    <c:v>2027</c:v>
                  </c:pt>
                  <c:pt idx="64">
                    <c:v>2028</c:v>
                  </c:pt>
                </c:lvl>
              </c:multiLvlStrCache>
            </c:multiLvlStrRef>
          </c:cat>
          <c:val>
            <c:numRef>
              <c:f>dep13_trim!$BG$75:$BG$119</c:f>
              <c:numCache>
                <c:formatCode>#\ ##0.0</c:formatCode>
                <c:ptCount val="45"/>
                <c:pt idx="0">
                  <c:v>1.0339297771775779</c:v>
                </c:pt>
                <c:pt idx="1">
                  <c:v>0.6891942692452302</c:v>
                </c:pt>
                <c:pt idx="2">
                  <c:v>2.1882518874968948</c:v>
                </c:pt>
                <c:pt idx="3">
                  <c:v>2.0399050074086045</c:v>
                </c:pt>
                <c:pt idx="4">
                  <c:v>2.2935232336091627</c:v>
                </c:pt>
                <c:pt idx="5">
                  <c:v>1.2445308701993341</c:v>
                </c:pt>
                <c:pt idx="6">
                  <c:v>0.33419763756843412</c:v>
                </c:pt>
                <c:pt idx="7">
                  <c:v>0.82313979976647023</c:v>
                </c:pt>
                <c:pt idx="8">
                  <c:v>0.92274392906643854</c:v>
                </c:pt>
                <c:pt idx="9">
                  <c:v>1.0215407769730067</c:v>
                </c:pt>
                <c:pt idx="10">
                  <c:v>1.2942753920071493</c:v>
                </c:pt>
                <c:pt idx="11">
                  <c:v>1.6509477322449673</c:v>
                </c:pt>
                <c:pt idx="12">
                  <c:v>1.6892441807889069</c:v>
                </c:pt>
                <c:pt idx="13">
                  <c:v>2.1574032903512785</c:v>
                </c:pt>
                <c:pt idx="14">
                  <c:v>-0.23329503116403805</c:v>
                </c:pt>
                <c:pt idx="15">
                  <c:v>0.89871562194610011</c:v>
                </c:pt>
                <c:pt idx="16">
                  <c:v>0.47043359449314703</c:v>
                </c:pt>
                <c:pt idx="17">
                  <c:v>-0.48028093852747755</c:v>
                </c:pt>
                <c:pt idx="18">
                  <c:v>1.3163357088493921</c:v>
                </c:pt>
                <c:pt idx="19">
                  <c:v>1.109726324415683</c:v>
                </c:pt>
                <c:pt idx="20">
                  <c:v>1.2849737433091812</c:v>
                </c:pt>
                <c:pt idx="21">
                  <c:v>0.96859162443319047</c:v>
                </c:pt>
                <c:pt idx="22">
                  <c:v>1.4348220919673027</c:v>
                </c:pt>
                <c:pt idx="23">
                  <c:v>0.90178077286193759</c:v>
                </c:pt>
                <c:pt idx="24">
                  <c:v>0.58237078144156573</c:v>
                </c:pt>
                <c:pt idx="25">
                  <c:v>1.2830999695268019E-2</c:v>
                </c:pt>
                <c:pt idx="26">
                  <c:v>0.11867152043876228</c:v>
                </c:pt>
                <c:pt idx="27">
                  <c:v>-0.29472537681600741</c:v>
                </c:pt>
                <c:pt idx="28">
                  <c:v>-0.17671534371134223</c:v>
                </c:pt>
                <c:pt idx="29">
                  <c:v>-1.1474644736630402</c:v>
                </c:pt>
                <c:pt idx="30">
                  <c:v>-1.1070591299817578</c:v>
                </c:pt>
                <c:pt idx="31">
                  <c:v>-0.98281311734492727</c:v>
                </c:pt>
                <c:pt idx="32">
                  <c:v>-0.52039170698455761</c:v>
                </c:pt>
                <c:pt idx="33">
                  <c:v>4.7681919978607379</c:v>
                </c:pt>
                <c:pt idx="34">
                  <c:v>-0.5998053822961591</c:v>
                </c:pt>
                <c:pt idx="35">
                  <c:v>-0.83773330551587533</c:v>
                </c:pt>
                <c:pt idx="36">
                  <c:v>0.24438006764957443</c:v>
                </c:pt>
                <c:pt idx="37">
                  <c:v>-0.67969002260250821</c:v>
                </c:pt>
                <c:pt idx="38">
                  <c:v>-1.0338269477722317</c:v>
                </c:pt>
                <c:pt idx="39">
                  <c:v>-2.5705040815991453</c:v>
                </c:pt>
                <c:pt idx="40">
                  <c:v>-2.4680535419265626</c:v>
                </c:pt>
                <c:pt idx="41">
                  <c:v>-1.8028139800186582</c:v>
                </c:pt>
                <c:pt idx="42">
                  <c:v>0.20770625407051657</c:v>
                </c:pt>
                <c:pt idx="43">
                  <c:v>-0.42860405065959783</c:v>
                </c:pt>
                <c:pt idx="44">
                  <c:v>-0.54335362088735462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41-40F6-A037-E35EFE1E7A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916928"/>
        <c:axId val="151918464"/>
      </c:barChart>
      <c:catAx>
        <c:axId val="1519169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191846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51918464"/>
        <c:scaling>
          <c:orientation val="minMax"/>
          <c:max val="5"/>
          <c:min val="-3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1916928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0.86096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17" y="2948940"/>
          <a:ext cx="672059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0.02599</cdr:x>
      <cdr:y>0.85678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75" y="3190875"/>
          <a:ext cx="6546165" cy="533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 dirty="0" smtClean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 dirty="0" smtClean="0">
              <a:effectLst/>
              <a:latin typeface="+mn-lt"/>
              <a:ea typeface="+mn-ea"/>
              <a:cs typeface="+mn-cs"/>
            </a:rPr>
            <a:t>Note</a:t>
          </a:r>
          <a:r>
            <a:rPr lang="fr-FR" sz="1000" dirty="0" smtClean="0">
              <a:effectLst/>
              <a:latin typeface="+mn-lt"/>
              <a:ea typeface="+mn-ea"/>
              <a:cs typeface="+mn-cs"/>
            </a:rPr>
            <a:t> 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: données corrigées des variations</a:t>
          </a:r>
          <a:r>
            <a:rPr lang="fr-FR" sz="1000" baseline="0" dirty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 dirty="0">
            <a:effectLst/>
          </a:endParaRPr>
        </a:p>
        <a:p xmlns:a="http://schemas.openxmlformats.org/drawingml/2006/main">
          <a:pPr rtl="0"/>
          <a:r>
            <a:rPr lang="fr-FR" sz="1000" b="1" i="1" dirty="0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Pôle emploi, </a:t>
          </a:r>
          <a:r>
            <a:rPr lang="fr-FR" sz="1000" i="1" dirty="0" err="1">
              <a:effectLst/>
              <a:latin typeface="+mn-lt"/>
              <a:ea typeface="+mn-ea"/>
              <a:cs typeface="+mn-cs"/>
            </a:rPr>
            <a:t>Dares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 (STMT) - Calculs des CVS-CJO : </a:t>
          </a:r>
          <a:r>
            <a:rPr lang="fr-FR" sz="1000" i="1" dirty="0" err="1">
              <a:effectLst/>
              <a:latin typeface="+mn-lt"/>
              <a:ea typeface="+mn-ea"/>
              <a:cs typeface="+mn-cs"/>
            </a:rPr>
            <a:t>Dares</a:t>
          </a:r>
          <a:endParaRPr lang="fr-FR" sz="1000" i="1" dirty="0">
            <a:effectLst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0.90537</cdr:x>
      <cdr:y>0.33039</cdr:y>
    </cdr:from>
    <cdr:to>
      <cdr:x>0.96883</cdr:x>
      <cdr:y>0.33039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64599578-D788-4B63-922B-BB9E58781527}"/>
            </a:ext>
          </a:extLst>
        </cdr:cNvPr>
        <cdr:cNvCxnSpPr/>
      </cdr:nvCxnSpPr>
      <cdr:spPr>
        <a:xfrm xmlns:a="http://schemas.openxmlformats.org/drawingml/2006/main">
          <a:off x="6795405" y="1576623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0.90194</cdr:x>
      <cdr:y>0.25494</cdr:y>
    </cdr:from>
    <cdr:to>
      <cdr:x>0.99415</cdr:x>
      <cdr:y>0.31366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69673" y="1216586"/>
          <a:ext cx="692100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  <cdr:relSizeAnchor xmlns:cdr="http://schemas.openxmlformats.org/drawingml/2006/chartDrawing">
    <cdr:from>
      <cdr:x>0.90774</cdr:x>
      <cdr:y>0.2725</cdr:y>
    </cdr:from>
    <cdr:to>
      <cdr:x>0.9115</cdr:x>
      <cdr:y>0.77843</cdr:y>
    </cdr:to>
    <cdr:cxnSp macro="">
      <cdr:nvCxnSpPr>
        <cdr:cNvPr id="8" name="Connecteur droit 3">
          <a:extLst xmlns:a="http://schemas.openxmlformats.org/drawingml/2006/main">
            <a:ext uri="{FF2B5EF4-FFF2-40B4-BE49-F238E27FC236}">
              <a16:creationId xmlns:a16="http://schemas.microsoft.com/office/drawing/2014/main" id="{A31B8413-0513-4F8D-B4A7-3C0FC51B1576}"/>
            </a:ext>
          </a:extLst>
        </cdr:cNvPr>
        <cdr:cNvCxnSpPr/>
      </cdr:nvCxnSpPr>
      <cdr:spPr>
        <a:xfrm xmlns:a="http://schemas.openxmlformats.org/drawingml/2006/main" flipH="1">
          <a:off x="6813251" y="1300370"/>
          <a:ext cx="28184" cy="2414309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0.83117</cdr:y>
    </cdr:from>
    <cdr:to>
      <cdr:x>1</cdr:x>
      <cdr:y>0.965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66364"/>
          <a:ext cx="7362791" cy="6386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endParaRPr lang="fr-FR" sz="1000" b="0" dirty="0" smtClean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 dirty="0" smtClean="0">
              <a:effectLst/>
              <a:latin typeface="+mn-lt"/>
              <a:ea typeface="+mn-ea"/>
              <a:cs typeface="+mn-cs"/>
            </a:rPr>
            <a:t>Note</a:t>
          </a:r>
          <a:r>
            <a:rPr lang="fr-FR" sz="1000" dirty="0" smtClean="0">
              <a:effectLst/>
              <a:latin typeface="+mn-lt"/>
              <a:ea typeface="+mn-ea"/>
              <a:cs typeface="+mn-cs"/>
            </a:rPr>
            <a:t> 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: données corrigées des variations</a:t>
          </a:r>
          <a:r>
            <a:rPr lang="fr-FR" sz="1000" baseline="0" dirty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 dirty="0">
            <a:effectLst/>
          </a:endParaRPr>
        </a:p>
        <a:p xmlns:a="http://schemas.openxmlformats.org/drawingml/2006/main">
          <a:pPr rtl="0"/>
          <a:r>
            <a:rPr lang="fr-FR" sz="1000" b="1" i="1" dirty="0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Pôle emploi, </a:t>
          </a:r>
          <a:r>
            <a:rPr lang="fr-FR" sz="1000" i="1" dirty="0" err="1">
              <a:effectLst/>
              <a:latin typeface="+mn-lt"/>
              <a:ea typeface="+mn-ea"/>
              <a:cs typeface="+mn-cs"/>
            </a:rPr>
            <a:t>Dares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 (STMT) - Calculs des CVS-CJO : </a:t>
          </a:r>
          <a:r>
            <a:rPr lang="fr-FR" sz="1000" i="1" dirty="0" err="1">
              <a:effectLst/>
              <a:latin typeface="+mn-lt"/>
              <a:ea typeface="+mn-ea"/>
              <a:cs typeface="+mn-cs"/>
            </a:rPr>
            <a:t>Dares</a:t>
          </a:r>
          <a:endParaRPr lang="fr-FR" sz="1000" i="1" dirty="0">
            <a:effectLst/>
          </a:endParaRPr>
        </a:p>
      </cdr:txBody>
    </cdr:sp>
  </cdr:relSizeAnchor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0.0232</cdr:x>
      <cdr:y>0</cdr:y>
    </cdr:from>
    <cdr:to>
      <cdr:x>0.98217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74168" y="0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0.91122</cdr:x>
      <cdr:y>0.33845</cdr:y>
    </cdr:from>
    <cdr:to>
      <cdr:x>0.9744</cdr:x>
      <cdr:y>0.33845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FDC93A6A-A079-4029-B55A-1906A38843F3}"/>
            </a:ext>
          </a:extLst>
        </cdr:cNvPr>
        <cdr:cNvCxnSpPr/>
      </cdr:nvCxnSpPr>
      <cdr:spPr>
        <a:xfrm xmlns:a="http://schemas.openxmlformats.org/drawingml/2006/main">
          <a:off x="6839341" y="1615092"/>
          <a:ext cx="47421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0.89796</cdr:x>
      <cdr:y>0.27038</cdr:y>
    </cdr:from>
    <cdr:to>
      <cdr:x>0.98637</cdr:x>
      <cdr:y>0.32457</cdr:y>
    </cdr:to>
    <cdr:sp macro="" textlink="">
      <cdr:nvSpPr>
        <cdr:cNvPr id="8" name="ZoneTexte 15"/>
        <cdr:cNvSpPr txBox="1"/>
      </cdr:nvSpPr>
      <cdr:spPr>
        <a:xfrm xmlns:a="http://schemas.openxmlformats.org/drawingml/2006/main">
          <a:off x="6739834" y="1290274"/>
          <a:ext cx="663579" cy="2585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  <cdr:relSizeAnchor xmlns:cdr="http://schemas.openxmlformats.org/drawingml/2006/chartDrawing">
    <cdr:from>
      <cdr:x>0.90668</cdr:x>
      <cdr:y>0.23645</cdr:y>
    </cdr:from>
    <cdr:to>
      <cdr:x>0.90709</cdr:x>
      <cdr:y>0.76716</cdr:y>
    </cdr:to>
    <cdr:cxnSp macro="">
      <cdr:nvCxnSpPr>
        <cdr:cNvPr id="7" name="Connecteur droit 6">
          <a:extLst xmlns:a="http://schemas.openxmlformats.org/drawingml/2006/main">
            <a:ext uri="{FF2B5EF4-FFF2-40B4-BE49-F238E27FC236}">
              <a16:creationId xmlns:a16="http://schemas.microsoft.com/office/drawing/2014/main" id="{70960F47-FC7B-40D9-B7EF-615CAD4F208B}"/>
            </a:ext>
          </a:extLst>
        </cdr:cNvPr>
        <cdr:cNvCxnSpPr/>
      </cdr:nvCxnSpPr>
      <cdr:spPr>
        <a:xfrm xmlns:a="http://schemas.openxmlformats.org/drawingml/2006/main">
          <a:off x="6805271" y="1128351"/>
          <a:ext cx="3078" cy="253256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0.0232</cdr:x>
      <cdr:y>0</cdr:y>
    </cdr:from>
    <cdr:to>
      <cdr:x>0.98217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74168" y="0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0.83117</cdr:y>
    </cdr:from>
    <cdr:to>
      <cdr:x>1</cdr:x>
      <cdr:y>0.965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66364"/>
          <a:ext cx="7362791" cy="6386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endParaRPr lang="fr-FR" sz="1000" b="0" dirty="0" smtClean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 dirty="0" smtClean="0">
              <a:effectLst/>
              <a:latin typeface="+mn-lt"/>
              <a:ea typeface="+mn-ea"/>
              <a:cs typeface="+mn-cs"/>
            </a:rPr>
            <a:t>Note</a:t>
          </a:r>
          <a:r>
            <a:rPr lang="fr-FR" sz="1000" dirty="0" smtClean="0">
              <a:effectLst/>
              <a:latin typeface="+mn-lt"/>
              <a:ea typeface="+mn-ea"/>
              <a:cs typeface="+mn-cs"/>
            </a:rPr>
            <a:t> 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: données corrigées des variations</a:t>
          </a:r>
          <a:r>
            <a:rPr lang="fr-FR" sz="1000" baseline="0" dirty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 dirty="0">
            <a:effectLst/>
          </a:endParaRPr>
        </a:p>
        <a:p xmlns:a="http://schemas.openxmlformats.org/drawingml/2006/main">
          <a:pPr rtl="0"/>
          <a:r>
            <a:rPr lang="fr-FR" sz="1000" b="1" i="1" dirty="0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Pôle emploi, </a:t>
          </a:r>
          <a:r>
            <a:rPr lang="fr-FR" sz="1000" i="1" dirty="0" err="1">
              <a:effectLst/>
              <a:latin typeface="+mn-lt"/>
              <a:ea typeface="+mn-ea"/>
              <a:cs typeface="+mn-cs"/>
            </a:rPr>
            <a:t>Dares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 (STMT) - Calculs des CVS-CJO : </a:t>
          </a:r>
          <a:r>
            <a:rPr lang="fr-FR" sz="1000" i="1" dirty="0" err="1">
              <a:effectLst/>
              <a:latin typeface="+mn-lt"/>
              <a:ea typeface="+mn-ea"/>
              <a:cs typeface="+mn-cs"/>
            </a:rPr>
            <a:t>Dares</a:t>
          </a:r>
          <a:endParaRPr lang="fr-FR" sz="1000" i="1" dirty="0">
            <a:effectLst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0.0194</cdr:x>
      <cdr:y>0.00399</cdr:y>
    </cdr:from>
    <cdr:to>
      <cdr:x>0.97837</cdr:x>
      <cdr:y>0.19252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45608" y="1905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0.90708</cdr:x>
      <cdr:y>0.2725</cdr:y>
    </cdr:from>
    <cdr:to>
      <cdr:x>0.90708</cdr:x>
      <cdr:y>0.75848</cdr:y>
    </cdr:to>
    <cdr:cxnSp macro="">
      <cdr:nvCxnSpPr>
        <cdr:cNvPr id="4" name="Connecteur droit 3">
          <a:extLst xmlns:a="http://schemas.openxmlformats.org/drawingml/2006/main">
            <a:ext uri="{FF2B5EF4-FFF2-40B4-BE49-F238E27FC236}">
              <a16:creationId xmlns:a16="http://schemas.microsoft.com/office/drawing/2014/main" id="{67032937-CB5C-4232-A686-DB42BB74D600}"/>
            </a:ext>
          </a:extLst>
        </cdr:cNvPr>
        <cdr:cNvCxnSpPr/>
      </cdr:nvCxnSpPr>
      <cdr:spPr>
        <a:xfrm xmlns:a="http://schemas.openxmlformats.org/drawingml/2006/main" flipH="1">
          <a:off x="6808274" y="1300370"/>
          <a:ext cx="30" cy="2319137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0.9083</cdr:x>
      <cdr:y>0.34132</cdr:y>
    </cdr:from>
    <cdr:to>
      <cdr:x>0.97176</cdr:x>
      <cdr:y>0.34132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7977AE00-A285-4051-AFE8-0F7C481863BE}"/>
            </a:ext>
          </a:extLst>
        </cdr:cNvPr>
        <cdr:cNvCxnSpPr/>
      </cdr:nvCxnSpPr>
      <cdr:spPr>
        <a:xfrm xmlns:a="http://schemas.openxmlformats.org/drawingml/2006/main">
          <a:off x="6817421" y="1628781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0.89786</cdr:x>
      <cdr:y>0.27282</cdr:y>
    </cdr:from>
    <cdr:to>
      <cdr:x>0.98754</cdr:x>
      <cdr:y>0.33154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39062" y="1301896"/>
          <a:ext cx="673111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0.0194</cdr:x>
      <cdr:y>0.00399</cdr:y>
    </cdr:from>
    <cdr:to>
      <cdr:x>0.97837</cdr:x>
      <cdr:y>0.19252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45608" y="1905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0.83117</cdr:y>
    </cdr:from>
    <cdr:to>
      <cdr:x>1</cdr:x>
      <cdr:y>0.965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66364"/>
          <a:ext cx="7362791" cy="6386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endParaRPr lang="fr-FR" sz="1000" b="0" dirty="0" smtClean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 dirty="0" smtClean="0">
              <a:effectLst/>
              <a:latin typeface="+mn-lt"/>
              <a:ea typeface="+mn-ea"/>
              <a:cs typeface="+mn-cs"/>
            </a:rPr>
            <a:t>Note</a:t>
          </a:r>
          <a:r>
            <a:rPr lang="fr-FR" sz="1000" dirty="0" smtClean="0">
              <a:effectLst/>
              <a:latin typeface="+mn-lt"/>
              <a:ea typeface="+mn-ea"/>
              <a:cs typeface="+mn-cs"/>
            </a:rPr>
            <a:t> 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: données corrigées des variations</a:t>
          </a:r>
          <a:r>
            <a:rPr lang="fr-FR" sz="1000" baseline="0" dirty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 dirty="0">
            <a:effectLst/>
          </a:endParaRPr>
        </a:p>
        <a:p xmlns:a="http://schemas.openxmlformats.org/drawingml/2006/main">
          <a:pPr rtl="0"/>
          <a:r>
            <a:rPr lang="fr-FR" sz="1000" b="1" i="1" dirty="0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Pôle emploi, </a:t>
          </a:r>
          <a:r>
            <a:rPr lang="fr-FR" sz="1000" i="1" dirty="0" err="1">
              <a:effectLst/>
              <a:latin typeface="+mn-lt"/>
              <a:ea typeface="+mn-ea"/>
              <a:cs typeface="+mn-cs"/>
            </a:rPr>
            <a:t>Dares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 (STMT) - Calculs des CVS-CJO : </a:t>
          </a:r>
          <a:r>
            <a:rPr lang="fr-FR" sz="1000" i="1" dirty="0" err="1">
              <a:effectLst/>
              <a:latin typeface="+mn-lt"/>
              <a:ea typeface="+mn-ea"/>
              <a:cs typeface="+mn-cs"/>
            </a:rPr>
            <a:t>Dares</a:t>
          </a:r>
          <a:endParaRPr lang="fr-FR" sz="1000" i="1" dirty="0">
            <a:effectLst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</cdr:x>
      <cdr:y>0.81637</cdr:y>
    </cdr:from>
    <cdr:to>
      <cdr:x>0.99065</cdr:x>
      <cdr:y>0.99738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567584"/>
          <a:ext cx="6299433" cy="791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/>
            <a:t>* Pour le RSA et la PA, la notion de bénéficiaires renvoie à celle de foyer et non d’individu. Pour l’AAH et l’ASS, elle renvoie à l’individu qui perçoit l’allocation.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0" i="0">
              <a:effectLst/>
              <a:latin typeface="+mn-lt"/>
              <a:ea typeface="+mn-ea"/>
              <a:cs typeface="+mn-cs"/>
            </a:rPr>
            <a:t>** Données à fin novembre</a:t>
          </a:r>
          <a:r>
            <a:rPr lang="fr-FR" sz="1000"/>
            <a:t> 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1" i="0"/>
            <a:t>Note : </a:t>
          </a:r>
          <a:r>
            <a:rPr lang="fr-FR" sz="1000" i="0"/>
            <a:t>données provisoires</a:t>
          </a:r>
        </a:p>
        <a:p xmlns:a="http://schemas.openxmlformats.org/drawingml/2006/main">
          <a:r>
            <a:rPr lang="fr-FR" sz="1000" b="1" i="1"/>
            <a:t>Sources : </a:t>
          </a:r>
          <a:r>
            <a:rPr lang="fr-FR" sz="1000"/>
            <a:t>Cnaf, Allstat FR6 et FR2 ; MSA ;  Pôle emploi, FNA - </a:t>
          </a:r>
          <a:r>
            <a:rPr lang="fr-FR" sz="1000" b="1" i="1"/>
            <a:t>Traitements : </a:t>
          </a:r>
          <a:r>
            <a:rPr lang="fr-FR" sz="1000"/>
            <a:t>Drees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0.01213</cdr:x>
      <cdr:y>0</cdr:y>
    </cdr:from>
    <cdr:to>
      <cdr:x>0.9711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8348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Bouches-du-Rhône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0.01243</cdr:y>
    </cdr:from>
    <cdr:to>
      <cdr:x>0.97288</cdr:x>
      <cdr:y>0.16829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52171" y="56238"/>
          <a:ext cx="6643904" cy="7051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Bouches-du-Rhône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2012)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0.00709</cdr:x>
      <cdr:y>0.85781</cdr:y>
    </cdr:from>
    <cdr:to>
      <cdr:x>0.97062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625" y="3505201"/>
          <a:ext cx="6475775" cy="581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0.07473</cdr:x>
      <cdr:y>0</cdr:y>
    </cdr:from>
    <cdr:to>
      <cdr:x>0.91614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14350" y="0"/>
          <a:ext cx="5791200" cy="777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Bouches-du-Rhône</a:t>
          </a:r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fin 2021 et fin 2022) </a:t>
          </a:r>
          <a:endParaRPr lang="fr-FR" sz="1400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11"/>
          <a:ext cx="6783928" cy="7861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 dirty="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 dirty="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 dirty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 : Insee, estimations d'emploi ; estimations trimestrielles </a:t>
          </a:r>
          <a:r>
            <a:rPr lang="fr-FR" sz="900" b="0" i="1" baseline="0" dirty="0" err="1">
              <a:effectLst/>
              <a:latin typeface="+mn-lt"/>
              <a:ea typeface="+mn-ea"/>
              <a:cs typeface="+mn-cs"/>
            </a:rPr>
            <a:t>Acoss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-Urssaf, Dares, Insee</a:t>
          </a:r>
          <a:endParaRPr lang="fr-FR" sz="900" dirty="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 dirty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0.26723</cdr:x>
      <cdr:y>0.23892</cdr:y>
    </cdr:from>
    <cdr:to>
      <cdr:x>0.26781</cdr:x>
      <cdr:y>0.75507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72BE667B-E9C5-48B0-889B-A7269883324A}"/>
            </a:ext>
          </a:extLst>
        </cdr:cNvPr>
        <cdr:cNvCxnSpPr/>
      </cdr:nvCxnSpPr>
      <cdr:spPr>
        <a:xfrm xmlns:a="http://schemas.openxmlformats.org/drawingml/2006/main" flipH="1" flipV="1">
          <a:off x="1912620" y="1013460"/>
          <a:ext cx="4119" cy="2189409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0.9621</cdr:x>
      <cdr:y>0.42586</cdr:y>
    </cdr:from>
    <cdr:to>
      <cdr:x>0.97704</cdr:x>
      <cdr:y>0.52168</cdr:y>
    </cdr:to>
    <cdr:sp macro="" textlink="">
      <cdr:nvSpPr>
        <cdr:cNvPr id="5" name="Flèche vers le bas 4"/>
        <cdr:cNvSpPr/>
      </cdr:nvSpPr>
      <cdr:spPr>
        <a:xfrm xmlns:a="http://schemas.openxmlformats.org/drawingml/2006/main">
          <a:off x="9099892" y="2535761"/>
          <a:ext cx="141308" cy="570559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0.8518</cdr:y>
    </cdr:from>
    <cdr:to>
      <cdr:x>1</cdr:x>
      <cdr:y>0.95491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5243542"/>
          <a:ext cx="11227254" cy="634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1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1100" b="1" i="1" baseline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1100" b="1" i="1" baseline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: 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0.02604</cdr:x>
      <cdr:y>0.84615</cdr:y>
    </cdr:from>
    <cdr:to>
      <cdr:x>0.9091</cdr:x>
      <cdr:y>0.99704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23" y="2724142"/>
          <a:ext cx="5921447" cy="4857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Insee, taux de chômage au sens du BIT (national ) et taux de chômage localisés (régional et départementaux)</a:t>
          </a:r>
        </a:p>
        <a:p xmlns:a="http://schemas.openxmlformats.org/drawingml/2006/main">
          <a:pPr algn="l" rtl="0">
            <a:defRPr sz="1000"/>
          </a:pP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 et départementaux)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0.83501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Bouches-du-Rhône, les critères retenus sont le nombre total d'emplois (salariés et non salariés) du département, ainsi qu'une structurelle sectorielle proche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0.0892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T4 2022</a:t>
          </a:r>
          <a:endParaRPr lang="fr-FR" sz="110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>
          <a:extLst xmlns:a="http://schemas.openxmlformats.org/drawingml/2006/main">
            <a:ext uri="{FF2B5EF4-FFF2-40B4-BE49-F238E27FC236}">
              <a16:creationId xmlns:a16="http://schemas.microsoft.com/office/drawing/2014/main" id="{EDBA7801-221B-4A56-89EA-67B7CB4FA104}"/>
            </a:ext>
          </a:extLst>
        </cdr:cNvPr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0.93063</cdr:x>
      <cdr:y>0.17033</cdr:y>
    </cdr:from>
    <cdr:to>
      <cdr:x>0.9319</cdr:x>
      <cdr:y>0.74318</cdr:y>
    </cdr:to>
    <cdr:cxnSp macro="">
      <cdr:nvCxnSpPr>
        <cdr:cNvPr id="8" name="Connecteur droit 7">
          <a:extLst xmlns:a="http://schemas.openxmlformats.org/drawingml/2006/main">
            <a:ext uri="{FF2B5EF4-FFF2-40B4-BE49-F238E27FC236}">
              <a16:creationId xmlns:a16="http://schemas.microsoft.com/office/drawing/2014/main" id="{892AE0F5-52A5-4B4A-B16B-CA8B181E7BCC}"/>
            </a:ext>
          </a:extLst>
        </cdr:cNvPr>
        <cdr:cNvCxnSpPr/>
      </cdr:nvCxnSpPr>
      <cdr:spPr>
        <a:xfrm xmlns:a="http://schemas.openxmlformats.org/drawingml/2006/main">
          <a:off x="6985000" y="812800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0.1843</cdr:y>
    </cdr:from>
    <cdr:to>
      <cdr:x>1</cdr:x>
      <cdr:y>0.23974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886575" y="879475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  <cdr:relSizeAnchor xmlns:cdr="http://schemas.openxmlformats.org/drawingml/2006/chartDrawing">
    <cdr:from>
      <cdr:x>0.35339</cdr:x>
      <cdr:y>0.17206</cdr:y>
    </cdr:from>
    <cdr:to>
      <cdr:x>0.69191</cdr:x>
      <cdr:y>0.33498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2652427" y="821069"/>
          <a:ext cx="2540829" cy="77745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189 000 demandeurs d’emploi catégories A,B,C en moyenne </a:t>
          </a:r>
        </a:p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au T4 2022</a:t>
          </a:r>
        </a:p>
        <a:p xmlns:a="http://schemas.openxmlformats.org/drawingml/2006/main">
          <a:pPr algn="ctr"/>
          <a:endParaRPr lang="fr-FR" sz="1400" b="1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B42B4-5B0C-4F64-B942-15A058E52D3B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25D0B-1863-49FE-BB0E-BE766CD873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805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304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185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340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915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857017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mars 2023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mars 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1426952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266951" y="6520993"/>
            <a:ext cx="556256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69362" y="6213216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56280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253081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©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400875"/>
            <a:ext cx="2528714" cy="168580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824" y="4356280"/>
            <a:ext cx="2508319" cy="17749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02227" y="1964353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4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2022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Bouches-du-Rhône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5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667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4667" y="-67718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et demeure supérieur à la plupart des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3092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984" y="6492875"/>
            <a:ext cx="5505450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086666"/>
              </p:ext>
            </p:extLst>
          </p:nvPr>
        </p:nvGraphicFramePr>
        <p:xfrm>
          <a:off x="1109662" y="1062037"/>
          <a:ext cx="6924675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1528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4668" y="-38668"/>
            <a:ext cx="8985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C’est le seul département de la région, avec les Alpes-Maritimes, où la demande d’emploi recule sur un trimestre</a:t>
            </a:r>
            <a:endParaRPr lang="fr-FR" sz="2800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2098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984" y="6492875"/>
            <a:ext cx="5505450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0792604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447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63214" y="297760"/>
            <a:ext cx="8876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La baisse annuelle se confirme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2098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984" y="6492875"/>
            <a:ext cx="5505450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7303452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4166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5" y="-14838"/>
            <a:ext cx="8997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repli trimestriel est deux fois plus rapide pour les hommes que les femmes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43100" y="6517967"/>
            <a:ext cx="5553075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3948859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5227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5" y="0"/>
            <a:ext cx="8997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Sur un an, la demande d’emploi des femmes diminue au même rythme que celle des hommes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43100" y="6517967"/>
            <a:ext cx="5553075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3947828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0005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16461"/>
            <a:ext cx="8767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demande d’emploi se replie pour les 25-49 ans pendant qu’elle se stabilise pour les autres tranches d’âge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43100" y="6517967"/>
            <a:ext cx="5553075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8479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2806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9154" y="16461"/>
            <a:ext cx="8620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baisse annuelle concerne toutes les tranches d’âge, mais elle est moins forte pour seniors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43100" y="6517967"/>
            <a:ext cx="5553075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903306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0343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3893" y="5466"/>
            <a:ext cx="9030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Contrairement aux inscrits depuis moins d’un an, la demande d’emploi de longue durée se replie sur un trimestre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19300" y="6492875"/>
            <a:ext cx="535764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19128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9900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365124"/>
            <a:ext cx="882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comme sur un an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19300" y="6492875"/>
            <a:ext cx="535764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644502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74642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887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foyers bénéficiaires du RSA continue de reculer en rythme annuel…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4" y="96164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D979438-169F-415E-8C4B-7AD65A244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10" y="2188019"/>
            <a:ext cx="8756049" cy="3299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8568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6" y="1120579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467869"/>
            <a:ext cx="8723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L’emploi salarié se stabilise en fin d’année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00116" y="6492875"/>
            <a:ext cx="579515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943094" y="2071417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0,0 %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969410" y="2729980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+0,2 %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954968" y="3313350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+0,2 %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695270" y="1602551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T4 2022 :</a:t>
            </a:r>
            <a:endParaRPr lang="fr-FR" b="1" dirty="0"/>
          </a:p>
        </p:txBody>
      </p:sp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883354"/>
              </p:ext>
            </p:extLst>
          </p:nvPr>
        </p:nvGraphicFramePr>
        <p:xfrm>
          <a:off x="696687" y="1420189"/>
          <a:ext cx="8042712" cy="4421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48887" y="374928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… et reste </a:t>
            </a:r>
            <a:r>
              <a:rPr lang="fr-FR" sz="2800" b="1">
                <a:solidFill>
                  <a:srgbClr val="376092"/>
                </a:solidFill>
              </a:rPr>
              <a:t>très en-dessous de </a:t>
            </a:r>
            <a:r>
              <a:rPr lang="fr-FR" sz="2800" b="1" dirty="0">
                <a:solidFill>
                  <a:srgbClr val="376092"/>
                </a:solidFill>
              </a:rPr>
              <a:t>son niveau d’avant-crise</a:t>
            </a: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063886"/>
              </p:ext>
            </p:extLst>
          </p:nvPr>
        </p:nvGraphicFramePr>
        <p:xfrm>
          <a:off x="300446" y="1152524"/>
          <a:ext cx="8438951" cy="5313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5253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r>
              <a:rPr lang="fr-FR" dirty="0">
                <a:hlinkClick r:id="rId3"/>
              </a:rPr>
              <a:t/>
            </a: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0186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467869"/>
            <a:ext cx="882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Quasi-stabilité des effectifs intérimaires et hors 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57422" y="6492875"/>
            <a:ext cx="5330750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641263" y="2897352"/>
            <a:ext cx="14632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B0F0"/>
                </a:solidFill>
              </a:rPr>
              <a:t>-200</a:t>
            </a: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emplois hors intérim</a:t>
            </a: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+230</a:t>
            </a: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58300" y="2233616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T4 2022 :</a:t>
            </a:r>
            <a:endParaRPr lang="fr-FR" b="1" dirty="0"/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343814"/>
              </p:ext>
            </p:extLst>
          </p:nvPr>
        </p:nvGraphicFramePr>
        <p:xfrm>
          <a:off x="456487" y="1285071"/>
          <a:ext cx="7903742" cy="4913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998622"/>
            <a:ext cx="8045256" cy="520027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>
              <a:sym typeface="Wingdings" panose="05000000000000000000" pitchFamily="2" charset="2"/>
            </a:endParaRPr>
          </a:p>
          <a:p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122146"/>
            <a:ext cx="8862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Légère progression dans l’industrie et la construction, stabilité dans le tertiaire marchand et recul dans le tertiaire non marchand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/>
              <a:t>Edition mars 2023</a:t>
            </a:r>
            <a:endParaRPr lang="fr-FR" i="1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5641777"/>
              </p:ext>
            </p:extLst>
          </p:nvPr>
        </p:nvGraphicFramePr>
        <p:xfrm>
          <a:off x="757647" y="1258253"/>
          <a:ext cx="7576456" cy="494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49970" y="6492875"/>
            <a:ext cx="540280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13642" y="37139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Plus de 9 000 emplois créés en 2022, dont l’essentiel dans le tertiaire marchand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8785843"/>
              </p:ext>
            </p:extLst>
          </p:nvPr>
        </p:nvGraphicFramePr>
        <p:xfrm>
          <a:off x="783771" y="1308100"/>
          <a:ext cx="7366771" cy="4674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49945" y="6492875"/>
            <a:ext cx="574570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96224" y="36982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croissance annuelle légèrement moins rapide qu’aux niveaux régional </a:t>
            </a:r>
            <a:r>
              <a:rPr lang="fr-FR" sz="2800" b="1">
                <a:solidFill>
                  <a:schemeClr val="accent1">
                    <a:lumMod val="75000"/>
                  </a:schemeClr>
                </a:solidFill>
              </a:rPr>
              <a:t>et national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35" y="1706335"/>
            <a:ext cx="8250631" cy="378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40686" y="733948"/>
            <a:ext cx="8525753" cy="496215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>
              <a:sym typeface="Wingdings" panose="05000000000000000000" pitchFamily="2" charset="2"/>
            </a:endParaRPr>
          </a:p>
          <a:p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62618" y="190200"/>
            <a:ext cx="8928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recours aux contrats aidés diminue vivement en 2022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62618" y="83724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/>
              <a:t>Edition mars 2023</a:t>
            </a:r>
            <a:endParaRPr lang="fr-FR" i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pPr/>
              <a:t>7</a:t>
            </a:fld>
            <a:endParaRPr lang="fr-FR" dirty="0"/>
          </a:p>
        </p:txBody>
      </p:sp>
      <p:grpSp>
        <p:nvGrpSpPr>
          <p:cNvPr id="13" name="Groupe 12"/>
          <p:cNvGrpSpPr>
            <a:grpSpLocks/>
          </p:cNvGrpSpPr>
          <p:nvPr/>
        </p:nvGrpSpPr>
        <p:grpSpPr bwMode="auto">
          <a:xfrm>
            <a:off x="379518" y="1131915"/>
            <a:ext cx="8686921" cy="5027816"/>
            <a:chOff x="-1131574" y="-1993886"/>
            <a:chExt cx="10663524" cy="6042212"/>
          </a:xfrm>
        </p:grpSpPr>
        <p:graphicFrame>
          <p:nvGraphicFramePr>
            <p:cNvPr id="14" name="Graphique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72376178"/>
                </p:ext>
              </p:extLst>
            </p:nvPr>
          </p:nvGraphicFramePr>
          <p:xfrm>
            <a:off x="-1131574" y="-1993886"/>
            <a:ext cx="10663524" cy="60422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ZoneTexte 19"/>
            <p:cNvSpPr txBox="1"/>
            <p:nvPr/>
          </p:nvSpPr>
          <p:spPr>
            <a:xfrm>
              <a:off x="8794872" y="133846"/>
              <a:ext cx="671243" cy="34809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/>
                <a:t>4 500</a:t>
              </a:r>
            </a:p>
          </p:txBody>
        </p:sp>
      </p:grpSp>
      <p:sp>
        <p:nvSpPr>
          <p:cNvPr id="12" name="ZoneTexte 1"/>
          <p:cNvSpPr txBox="1"/>
          <p:nvPr/>
        </p:nvSpPr>
        <p:spPr>
          <a:xfrm>
            <a:off x="417945" y="5480671"/>
            <a:ext cx="8648494" cy="3683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 eaLnBrk="1" fontAlgn="auto" latinLnBrk="0" hangingPunct="1"/>
            <a:r>
              <a:rPr lang="fr-FR" sz="900" b="0" i="0" baseline="0" dirty="0">
                <a:effectLst/>
                <a:latin typeface="+mn-lt"/>
                <a:ea typeface="+mn-ea"/>
                <a:cs typeface="+mn-cs"/>
              </a:rPr>
              <a:t>* M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archands et non marchands . Depuis juillet 2014, les  Ateliers et chantiers d’insertion  (ACI)</a:t>
            </a:r>
            <a:r>
              <a:rPr lang="fr-FR" sz="900" baseline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doivent recruter leurs salariés en CDDI.</a:t>
            </a:r>
            <a:endParaRPr lang="fr-FR" sz="900" dirty="0">
              <a:effectLst/>
            </a:endParaRPr>
          </a:p>
          <a:p>
            <a:r>
              <a:rPr lang="fr-FR" sz="900" b="1" dirty="0">
                <a:effectLst/>
                <a:latin typeface="+mn-lt"/>
                <a:ea typeface="+mn-ea"/>
                <a:cs typeface="+mn-cs"/>
              </a:rPr>
              <a:t>Note :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données arrondies en fin de trimestre, provisoires</a:t>
            </a:r>
            <a:endParaRPr lang="fr-FR" sz="900" dirty="0">
              <a:effectLst/>
            </a:endParaRPr>
          </a:p>
          <a:p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Source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: ASP - </a:t>
            </a:r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Traitements :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Dares</a:t>
            </a:r>
            <a:endParaRPr lang="fr-FR" sz="900" dirty="0">
              <a:effectLst/>
            </a:endParaRPr>
          </a:p>
          <a:p>
            <a:pPr marL="0" marR="0" indent="0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2439635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645" y="1192664"/>
            <a:ext cx="8525753" cy="519525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>
              <a:sym typeface="Wingdings" panose="05000000000000000000" pitchFamily="2" charset="2"/>
            </a:endParaRPr>
          </a:p>
          <a:p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3374" y="147825"/>
            <a:ext cx="8928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L’apprentissage progresse moins vite en 2022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81" y="68971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/>
              <a:t>Edition mars 2023</a:t>
            </a:r>
            <a:endParaRPr lang="fr-FR" i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pPr/>
              <a:t>8</a:t>
            </a:fld>
            <a:endParaRPr lang="fr-FR" dirty="0"/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00000000-0008-0000-0C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6897505"/>
              </p:ext>
            </p:extLst>
          </p:nvPr>
        </p:nvGraphicFramePr>
        <p:xfrm>
          <a:off x="56562" y="851891"/>
          <a:ext cx="8928324" cy="5655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Flèche vers le bas 3">
            <a:extLst>
              <a:ext uri="{FF2B5EF4-FFF2-40B4-BE49-F238E27FC236}">
                <a16:creationId xmlns:a16="http://schemas.microsoft.com/office/drawing/2014/main" id="{A38FE389-4EE3-46F6-B908-C8D898907A8B}"/>
              </a:ext>
            </a:extLst>
          </p:cNvPr>
          <p:cNvSpPr/>
          <p:nvPr/>
        </p:nvSpPr>
        <p:spPr>
          <a:xfrm>
            <a:off x="8489776" y="1555663"/>
            <a:ext cx="138410" cy="46193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8267296" y="1290779"/>
            <a:ext cx="583370" cy="22174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30 900</a:t>
            </a:r>
            <a:endParaRPr lang="fr-FR" sz="1100" b="1" dirty="0"/>
          </a:p>
        </p:txBody>
      </p:sp>
    </p:spTree>
    <p:extLst>
      <p:ext uri="{BB962C8B-B14F-4D97-AF65-F5344CB8AC3E}">
        <p14:creationId xmlns:p14="http://schemas.microsoft.com/office/powerpoint/2010/main" val="1837464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3901" y="495051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Le taux de chômage baisse légèrement sur un an…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16868" y="4658081"/>
            <a:ext cx="1652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7,0 % (-0,3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25398" y="3811215"/>
            <a:ext cx="1601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8,6 % (-0,2 pt)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09146" y="4183029"/>
            <a:ext cx="16527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8,0 % (-0,4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588813"/>
              </p:ext>
            </p:extLst>
          </p:nvPr>
        </p:nvGraphicFramePr>
        <p:xfrm>
          <a:off x="534837" y="1098879"/>
          <a:ext cx="7772401" cy="5077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58359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F75A013-2665-47DA-9765-AD20C70A5351}">
  <ds:schemaRefs>
    <ds:schemaRef ds:uri="ab994d58-9349-46a1-8cee-b96a64c5dc7e"/>
    <ds:schemaRef ds:uri="http://schemas.microsoft.com/office/2006/documentManagement/types"/>
    <ds:schemaRef ds:uri="2ff91c20-40e6-4ab5-a5ac-9b5646c66526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9301</TotalTime>
  <Words>1840</Words>
  <Application>Microsoft Office PowerPoint</Application>
  <PresentationFormat>Affichage à l'écran (4:3)</PresentationFormat>
  <Paragraphs>340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MS Gothic</vt:lpstr>
      <vt:lpstr>Arial</vt:lpstr>
      <vt:lpstr>Calibri</vt:lpstr>
      <vt:lpstr>Tahoma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MEYER, Virginie (DREETS-PACA)</cp:lastModifiedBy>
  <cp:revision>849</cp:revision>
  <cp:lastPrinted>2019-04-05T08:16:29Z</cp:lastPrinted>
  <dcterms:created xsi:type="dcterms:W3CDTF">2018-05-30T13:27:07Z</dcterms:created>
  <dcterms:modified xsi:type="dcterms:W3CDTF">2023-06-05T07:56:24Z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