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7.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drawings/drawing6.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drawings/drawing7.xml" ContentType="application/vnd.openxmlformats-officedocument.drawingml.chartshapes+xml"/>
  <Override PartName="/ppt/notesSlides/notesSlide10.xml" ContentType="application/vnd.openxmlformats-officedocument.presentationml.notesSlide+xml"/>
  <Override PartName="/ppt/charts/chart8.xml" ContentType="application/vnd.openxmlformats-officedocument.drawingml.chart+xml"/>
  <Override PartName="/ppt/drawings/drawing8.xml" ContentType="application/vnd.openxmlformats-officedocument.drawingml.chartshapes+xml"/>
  <Override PartName="/ppt/notesSlides/notesSlide11.xml" ContentType="application/vnd.openxmlformats-officedocument.presentationml.notesSlide+xml"/>
  <Override PartName="/ppt/charts/chart9.xml" ContentType="application/vnd.openxmlformats-officedocument.drawingml.chart+xml"/>
  <Override PartName="/ppt/drawings/drawing9.xml" ContentType="application/vnd.openxmlformats-officedocument.drawingml.chartshapes+xml"/>
  <Override PartName="/ppt/notesSlides/notesSlide12.xml" ContentType="application/vnd.openxmlformats-officedocument.presentationml.notesSlide+xml"/>
  <Override PartName="/ppt/charts/chart10.xml" ContentType="application/vnd.openxmlformats-officedocument.drawingml.chart+xml"/>
  <Override PartName="/ppt/drawings/drawing10.xml" ContentType="application/vnd.openxmlformats-officedocument.drawingml.chartshapes+xml"/>
  <Override PartName="/ppt/notesSlides/notesSlide13.xml" ContentType="application/vnd.openxmlformats-officedocument.presentationml.notesSlide+xml"/>
  <Override PartName="/ppt/charts/chart11.xml" ContentType="application/vnd.openxmlformats-officedocument.drawingml.chart+xml"/>
  <Override PartName="/ppt/drawings/drawing11.xml" ContentType="application/vnd.openxmlformats-officedocument.drawingml.chartshape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0"/>
  </p:notesMasterIdLst>
  <p:sldIdLst>
    <p:sldId id="300" r:id="rId6"/>
    <p:sldId id="299" r:id="rId7"/>
    <p:sldId id="264" r:id="rId8"/>
    <p:sldId id="292" r:id="rId9"/>
    <p:sldId id="293" r:id="rId10"/>
    <p:sldId id="290" r:id="rId11"/>
    <p:sldId id="261" r:id="rId12"/>
    <p:sldId id="269" r:id="rId13"/>
    <p:sldId id="302" r:id="rId14"/>
    <p:sldId id="296" r:id="rId15"/>
    <p:sldId id="304" r:id="rId16"/>
    <p:sldId id="271" r:id="rId17"/>
    <p:sldId id="272" r:id="rId18"/>
    <p:sldId id="303" r:id="rId19"/>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YER Virginie (DR-PACA)" initials="M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06" autoAdjust="0"/>
  </p:normalViewPr>
  <p:slideViewPr>
    <p:cSldViewPr snapToGrid="0" snapToObjects="1">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PRO-SVC01-20131\USERS\Cab-SESE\10%20-%20Tableau%20de%20bord%20conjoncturel\01%20-%20Indicateurs\Emploi%20salari&#233;%20total%20yc%20int&#233;rim.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PRO-SVC01-20131\USERS\Cab-SESE\10%20-%20Notes%20de%20conjoncture\01%20-%20Notes\2020\2020-T1\01%20-%20Fichiers%20de%20travail\DEFM-Ch&#244;mage\2020_T1_Demandeurs%20d'emploi_ABC_note.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PRO-SVC01-20131\USERS\Cab-SESE\10%20-%20Notes%20de%20conjoncture\01%20-%20Notes\2020\2020-T1\01%20-%20Fichiers%20de%20travail\DEFM-Ch&#244;mage\2020_T1_Demandeurs%20d'emploi_ABC_note.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PRO-SVC01-20131\USERS\Cab-SESE\10%20-%20Tableau%20de%20bord%20conjoncturel\01%20-%20Indicateurs\Emploi%20salari&#233;%20total%20yc%20int&#233;rim.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PRO-SVC01-20131\USERS\Cab-SESE\10%20-%20Tableau%20de%20bord%20conjoncturel\01%20-%20Indicateurs\Emploi%20salari&#233;%20total%20yc%20int&#233;rim.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PRO-SVC01-20131\USERS\Cab-SESE\10%20-%20Tableau%20de%20bord%20conjoncturel\01%20-%20Indicateurs\Emploi%20salari&#233;%20total%20yc%20int&#233;rim.xlsx"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PRO-SVC01-20131\USERS\Cab-SESE\10%20-%20Notes%20de%20conjoncture\01%20-%20Notes\2020\2020-T1\01%20-%20Fichiers%20de%20travail\Politiques%20emploi\2020_T1_Politiques%20de%20l'emploi_note.xls"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PRO-SVC01-20131\USERS\Cab-SESE\10%20-%20Tableau%20de%20bord%20conjoncturel\01%20-%20Indicateurs\Taux%20de%20ch&#244;mage.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PRO-SVC01-20131\USERS\Cab-SESE\10%20-%20Notes%20de%20conjoncture\01%20-%20Notes\2020\2020-T1\01%20-%20Fichiers%20de%20travail\DEFM-Ch&#244;mage\Tx%20ch&#244;mage%20-%20d&#233;p%20comparables\T201.xls"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PRO-SVC01-20131\USERS\Cab-SESE\10%20-%20Notes%20de%20conjoncture\01%20-%20Notes\2020\2020-T1\01%20-%20Fichiers%20de%20travail\DEFM-Ch&#244;mage\2020_T1_Demandeurs%20d'emploi_ABC_note.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PRO-SVC01-20131\USERS\Cab-SESE\10%20-%20Notes%20de%20conjoncture\01%20-%20Notes\2020\2020-T1\01%20-%20Fichiers%20de%20travail\DEFM-Ch&#244;mage\2020_T1_Demandeurs%20d'emploi_ABC_no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fr-FR" sz="1400" b="1" i="0" u="none" strike="noStrike" baseline="0">
                <a:solidFill>
                  <a:srgbClr val="000000"/>
                </a:solidFill>
                <a:latin typeface="Calibri"/>
              </a:rPr>
              <a:t>Evolution trimestrielle de l'emploi salarié dans le Var </a:t>
            </a:r>
          </a:p>
          <a:p>
            <a:pPr>
              <a:defRPr sz="1000" b="0" i="0" u="none" strike="noStrike" baseline="0">
                <a:solidFill>
                  <a:srgbClr val="000000"/>
                </a:solidFill>
                <a:latin typeface="Calibri"/>
                <a:ea typeface="Calibri"/>
                <a:cs typeface="Calibri"/>
              </a:defRPr>
            </a:pPr>
            <a:r>
              <a:rPr lang="fr-FR" sz="1000" b="0" i="1" u="none" strike="noStrike" baseline="0">
                <a:solidFill>
                  <a:srgbClr val="000000"/>
                </a:solidFill>
                <a:latin typeface="Calibri"/>
              </a:rPr>
              <a:t>(en indice base 100 au 4e trimestre 2010)</a:t>
            </a:r>
          </a:p>
        </c:rich>
      </c:tx>
      <c:layout>
        <c:manualLayout>
          <c:xMode val="edge"/>
          <c:yMode val="edge"/>
          <c:x val="0.23543866454833196"/>
          <c:y val="2.4256801659383369E-2"/>
        </c:manualLayout>
      </c:layout>
      <c:overlay val="0"/>
      <c:spPr>
        <a:noFill/>
        <a:ln w="25400">
          <a:noFill/>
        </a:ln>
      </c:spPr>
    </c:title>
    <c:autoTitleDeleted val="0"/>
    <c:plotArea>
      <c:layout>
        <c:manualLayout>
          <c:layoutTarget val="inner"/>
          <c:xMode val="edge"/>
          <c:yMode val="edge"/>
          <c:x val="8.7565542402437788E-2"/>
          <c:y val="0.20139006920810093"/>
          <c:w val="0.83764367816093011"/>
          <c:h val="0.55855945116834815"/>
        </c:manualLayout>
      </c:layout>
      <c:lineChart>
        <c:grouping val="standard"/>
        <c:varyColors val="0"/>
        <c:ser>
          <c:idx val="0"/>
          <c:order val="0"/>
          <c:tx>
            <c:v>Provence-Alpes-Côte d'Azur</c:v>
          </c:tx>
          <c:spPr>
            <a:ln w="28575">
              <a:solidFill>
                <a:srgbClr val="FF0000"/>
              </a:solidFill>
              <a:prstDash val="solid"/>
            </a:ln>
          </c:spPr>
          <c:marker>
            <c:symbol val="none"/>
          </c:marker>
          <c:cat>
            <c:multiLvlStrRef>
              <c:f>'Données graph 1 et 2'!$A$14:$B$65</c:f>
              <c:multiLvlStrCache>
                <c:ptCount val="52"/>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lvl>
                <c:lvl>
                  <c:pt idx="1">
                    <c:v>2011</c:v>
                  </c:pt>
                  <c:pt idx="5">
                    <c:v>2012</c:v>
                  </c:pt>
                  <c:pt idx="9">
                    <c:v>2013</c:v>
                  </c:pt>
                  <c:pt idx="13">
                    <c:v>2014</c:v>
                  </c:pt>
                  <c:pt idx="17">
                    <c:v>2015</c:v>
                  </c:pt>
                  <c:pt idx="21">
                    <c:v>2016</c:v>
                  </c:pt>
                  <c:pt idx="25">
                    <c:v>2017</c:v>
                  </c:pt>
                  <c:pt idx="29">
                    <c:v>2018</c:v>
                  </c:pt>
                  <c:pt idx="33">
                    <c:v>2019</c:v>
                  </c:pt>
                  <c:pt idx="37">
                    <c:v>2020</c:v>
                  </c:pt>
                  <c:pt idx="41">
                    <c:v>2021</c:v>
                  </c:pt>
                  <c:pt idx="45">
                    <c:v>2022</c:v>
                  </c:pt>
                  <c:pt idx="49">
                    <c:v>2023</c:v>
                  </c:pt>
                </c:lvl>
              </c:multiLvlStrCache>
            </c:multiLvlStrRef>
          </c:cat>
          <c:val>
            <c:numRef>
              <c:f>'Données graph 1 et 2'!$D$14:$D$51</c:f>
              <c:numCache>
                <c:formatCode>#,##0.0</c:formatCode>
                <c:ptCount val="38"/>
                <c:pt idx="0">
                  <c:v>100</c:v>
                </c:pt>
                <c:pt idx="1">
                  <c:v>100.13647254155475</c:v>
                </c:pt>
                <c:pt idx="2">
                  <c:v>100.20436904666852</c:v>
                </c:pt>
                <c:pt idx="3">
                  <c:v>100.07180381024541</c:v>
                </c:pt>
                <c:pt idx="4">
                  <c:v>100.35907567883764</c:v>
                </c:pt>
                <c:pt idx="5">
                  <c:v>100.45539924447442</c:v>
                </c:pt>
                <c:pt idx="6">
                  <c:v>100.33976566362179</c:v>
                </c:pt>
                <c:pt idx="7">
                  <c:v>100.22498149692825</c:v>
                </c:pt>
                <c:pt idx="8">
                  <c:v>100.24514092630312</c:v>
                </c:pt>
                <c:pt idx="9">
                  <c:v>100.23783596453526</c:v>
                </c:pt>
                <c:pt idx="10">
                  <c:v>100.32334365654674</c:v>
                </c:pt>
                <c:pt idx="11">
                  <c:v>100.52584399206535</c:v>
                </c:pt>
                <c:pt idx="12">
                  <c:v>100.79901558561725</c:v>
                </c:pt>
                <c:pt idx="13">
                  <c:v>100.95140048575163</c:v>
                </c:pt>
                <c:pt idx="14">
                  <c:v>100.86113607444945</c:v>
                </c:pt>
                <c:pt idx="15">
                  <c:v>100.92495539159975</c:v>
                </c:pt>
                <c:pt idx="16">
                  <c:v>101.09823588004687</c:v>
                </c:pt>
                <c:pt idx="17">
                  <c:v>101.06029538094243</c:v>
                </c:pt>
                <c:pt idx="18">
                  <c:v>101.43709550189901</c:v>
                </c:pt>
                <c:pt idx="19">
                  <c:v>101.31579915998603</c:v>
                </c:pt>
                <c:pt idx="20">
                  <c:v>101.7905084196763</c:v>
                </c:pt>
                <c:pt idx="21">
                  <c:v>102.16640249886319</c:v>
                </c:pt>
                <c:pt idx="22">
                  <c:v>102.61511968528639</c:v>
                </c:pt>
                <c:pt idx="23">
                  <c:v>102.7491006119746</c:v>
                </c:pt>
                <c:pt idx="24">
                  <c:v>102.88761174751106</c:v>
                </c:pt>
                <c:pt idx="25">
                  <c:v>103.24153431378377</c:v>
                </c:pt>
                <c:pt idx="26">
                  <c:v>103.57558058873462</c:v>
                </c:pt>
                <c:pt idx="27">
                  <c:v>103.93182488704207</c:v>
                </c:pt>
                <c:pt idx="28">
                  <c:v>104.31819507419067</c:v>
                </c:pt>
                <c:pt idx="29">
                  <c:v>104.89607984040074</c:v>
                </c:pt>
                <c:pt idx="30">
                  <c:v>104.97162107294599</c:v>
                </c:pt>
                <c:pt idx="31">
                  <c:v>105.01392189806691</c:v>
                </c:pt>
                <c:pt idx="32">
                  <c:v>105.19513025199853</c:v>
                </c:pt>
                <c:pt idx="33">
                  <c:v>105.54803352128035</c:v>
                </c:pt>
                <c:pt idx="34">
                  <c:v>105.88989440649451</c:v>
                </c:pt>
                <c:pt idx="35">
                  <c:v>106.13747032005358</c:v>
                </c:pt>
                <c:pt idx="36">
                  <c:v>106.5974564009869</c:v>
                </c:pt>
                <c:pt idx="37">
                  <c:v>104.45664958211655</c:v>
                </c:pt>
              </c:numCache>
            </c:numRef>
          </c:val>
          <c:smooth val="0"/>
        </c:ser>
        <c:ser>
          <c:idx val="1"/>
          <c:order val="1"/>
          <c:tx>
            <c:v>France métropolitaine</c:v>
          </c:tx>
          <c:spPr>
            <a:ln w="28575">
              <a:solidFill>
                <a:srgbClr val="0000FF"/>
              </a:solidFill>
              <a:prstDash val="solid"/>
            </a:ln>
          </c:spPr>
          <c:marker>
            <c:symbol val="none"/>
          </c:marker>
          <c:cat>
            <c:multiLvlStrRef>
              <c:f>'Données graph 1 et 2'!$A$14:$B$65</c:f>
              <c:multiLvlStrCache>
                <c:ptCount val="52"/>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lvl>
                <c:lvl>
                  <c:pt idx="1">
                    <c:v>2011</c:v>
                  </c:pt>
                  <c:pt idx="5">
                    <c:v>2012</c:v>
                  </c:pt>
                  <c:pt idx="9">
                    <c:v>2013</c:v>
                  </c:pt>
                  <c:pt idx="13">
                    <c:v>2014</c:v>
                  </c:pt>
                  <c:pt idx="17">
                    <c:v>2015</c:v>
                  </c:pt>
                  <c:pt idx="21">
                    <c:v>2016</c:v>
                  </c:pt>
                  <c:pt idx="25">
                    <c:v>2017</c:v>
                  </c:pt>
                  <c:pt idx="29">
                    <c:v>2018</c:v>
                  </c:pt>
                  <c:pt idx="33">
                    <c:v>2019</c:v>
                  </c:pt>
                  <c:pt idx="37">
                    <c:v>2020</c:v>
                  </c:pt>
                  <c:pt idx="41">
                    <c:v>2021</c:v>
                  </c:pt>
                  <c:pt idx="45">
                    <c:v>2022</c:v>
                  </c:pt>
                  <c:pt idx="49">
                    <c:v>2023</c:v>
                  </c:pt>
                </c:lvl>
              </c:multiLvlStrCache>
            </c:multiLvlStrRef>
          </c:cat>
          <c:val>
            <c:numRef>
              <c:f>'Données graph 1 et 2'!$C$14:$C$51</c:f>
              <c:numCache>
                <c:formatCode>#,##0.0</c:formatCode>
                <c:ptCount val="38"/>
                <c:pt idx="0">
                  <c:v>100</c:v>
                </c:pt>
                <c:pt idx="1">
                  <c:v>100.19852659430302</c:v>
                </c:pt>
                <c:pt idx="2">
                  <c:v>100.29979325083414</c:v>
                </c:pt>
                <c:pt idx="3">
                  <c:v>100.23097899239146</c:v>
                </c:pt>
                <c:pt idx="4">
                  <c:v>100.28712353465829</c:v>
                </c:pt>
                <c:pt idx="5">
                  <c:v>100.31057122717732</c:v>
                </c:pt>
                <c:pt idx="6">
                  <c:v>100.25969859830748</c:v>
                </c:pt>
                <c:pt idx="7">
                  <c:v>100.13259688450573</c:v>
                </c:pt>
                <c:pt idx="8">
                  <c:v>100.01479762647665</c:v>
                </c:pt>
                <c:pt idx="9">
                  <c:v>100.01794664017534</c:v>
                </c:pt>
                <c:pt idx="10">
                  <c:v>99.895053496217727</c:v>
                </c:pt>
                <c:pt idx="11">
                  <c:v>100.07623791423161</c:v>
                </c:pt>
                <c:pt idx="12">
                  <c:v>100.33909536801202</c:v>
                </c:pt>
                <c:pt idx="13">
                  <c:v>100.36646108175651</c:v>
                </c:pt>
                <c:pt idx="14">
                  <c:v>100.40124921803333</c:v>
                </c:pt>
                <c:pt idx="15">
                  <c:v>100.28090626424815</c:v>
                </c:pt>
                <c:pt idx="16">
                  <c:v>100.36808670100285</c:v>
                </c:pt>
                <c:pt idx="17">
                  <c:v>100.30033087936022</c:v>
                </c:pt>
                <c:pt idx="18">
                  <c:v>100.54051210868474</c:v>
                </c:pt>
                <c:pt idx="19">
                  <c:v>100.61576779297812</c:v>
                </c:pt>
                <c:pt idx="20">
                  <c:v>100.79184148319598</c:v>
                </c:pt>
                <c:pt idx="21">
                  <c:v>100.96120074420705</c:v>
                </c:pt>
                <c:pt idx="22">
                  <c:v>101.22743352946506</c:v>
                </c:pt>
                <c:pt idx="23">
                  <c:v>101.52431876402692</c:v>
                </c:pt>
                <c:pt idx="24">
                  <c:v>101.62436005423257</c:v>
                </c:pt>
                <c:pt idx="25">
                  <c:v>102.04196802221388</c:v>
                </c:pt>
                <c:pt idx="26">
                  <c:v>102.37645649206904</c:v>
                </c:pt>
                <c:pt idx="27">
                  <c:v>102.6541069360688</c:v>
                </c:pt>
                <c:pt idx="28">
                  <c:v>103.0284954786745</c:v>
                </c:pt>
                <c:pt idx="29">
                  <c:v>103.21097396129335</c:v>
                </c:pt>
                <c:pt idx="30">
                  <c:v>103.27721371332505</c:v>
                </c:pt>
                <c:pt idx="31">
                  <c:v>103.38610686549721</c:v>
                </c:pt>
                <c:pt idx="32">
                  <c:v>103.67325016474038</c:v>
                </c:pt>
                <c:pt idx="33">
                  <c:v>104.02356273948905</c:v>
                </c:pt>
                <c:pt idx="34">
                  <c:v>104.24174634271581</c:v>
                </c:pt>
                <c:pt idx="35">
                  <c:v>104.4179361566683</c:v>
                </c:pt>
                <c:pt idx="36">
                  <c:v>104.80270826764307</c:v>
                </c:pt>
                <c:pt idx="37">
                  <c:v>102.73008053550856</c:v>
                </c:pt>
              </c:numCache>
            </c:numRef>
          </c:val>
          <c:smooth val="0"/>
        </c:ser>
        <c:ser>
          <c:idx val="2"/>
          <c:order val="2"/>
          <c:tx>
            <c:strRef>
              <c:f>'Données graph 1 et 2'!$I$8:$I$9</c:f>
              <c:strCache>
                <c:ptCount val="1"/>
                <c:pt idx="0">
                  <c:v>Var</c:v>
                </c:pt>
              </c:strCache>
            </c:strRef>
          </c:tx>
          <c:spPr>
            <a:ln w="28575"/>
          </c:spPr>
          <c:marker>
            <c:symbol val="none"/>
          </c:marker>
          <c:cat>
            <c:multiLvlStrRef>
              <c:f>'Données graph 1 et 2'!$A$14:$B$65</c:f>
              <c:multiLvlStrCache>
                <c:ptCount val="52"/>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lvl>
                <c:lvl>
                  <c:pt idx="1">
                    <c:v>2011</c:v>
                  </c:pt>
                  <c:pt idx="5">
                    <c:v>2012</c:v>
                  </c:pt>
                  <c:pt idx="9">
                    <c:v>2013</c:v>
                  </c:pt>
                  <c:pt idx="13">
                    <c:v>2014</c:v>
                  </c:pt>
                  <c:pt idx="17">
                    <c:v>2015</c:v>
                  </c:pt>
                  <c:pt idx="21">
                    <c:v>2016</c:v>
                  </c:pt>
                  <c:pt idx="25">
                    <c:v>2017</c:v>
                  </c:pt>
                  <c:pt idx="29">
                    <c:v>2018</c:v>
                  </c:pt>
                  <c:pt idx="33">
                    <c:v>2019</c:v>
                  </c:pt>
                  <c:pt idx="37">
                    <c:v>2020</c:v>
                  </c:pt>
                  <c:pt idx="41">
                    <c:v>2021</c:v>
                  </c:pt>
                  <c:pt idx="45">
                    <c:v>2022</c:v>
                  </c:pt>
                  <c:pt idx="49">
                    <c:v>2023</c:v>
                  </c:pt>
                </c:lvl>
              </c:multiLvlStrCache>
            </c:multiLvlStrRef>
          </c:cat>
          <c:val>
            <c:numRef>
              <c:f>'Données graph 1 et 2'!$I$14:$I$51</c:f>
              <c:numCache>
                <c:formatCode>#,##0.0</c:formatCode>
                <c:ptCount val="38"/>
                <c:pt idx="0">
                  <c:v>100</c:v>
                </c:pt>
                <c:pt idx="1">
                  <c:v>100.13691034527599</c:v>
                </c:pt>
                <c:pt idx="2">
                  <c:v>100.47332942343562</c:v>
                </c:pt>
                <c:pt idx="3">
                  <c:v>100.52083831419569</c:v>
                </c:pt>
                <c:pt idx="4">
                  <c:v>100.63556662331585</c:v>
                </c:pt>
                <c:pt idx="5">
                  <c:v>100.610801739382</c:v>
                </c:pt>
                <c:pt idx="6">
                  <c:v>100.42046749793163</c:v>
                </c:pt>
                <c:pt idx="7">
                  <c:v>100.63210683139962</c:v>
                </c:pt>
                <c:pt idx="8">
                  <c:v>100.49497990836669</c:v>
                </c:pt>
                <c:pt idx="9">
                  <c:v>100.62320328912666</c:v>
                </c:pt>
                <c:pt idx="10">
                  <c:v>100.4567875405999</c:v>
                </c:pt>
                <c:pt idx="11">
                  <c:v>100.90424887790275</c:v>
                </c:pt>
                <c:pt idx="12">
                  <c:v>100.65798338681277</c:v>
                </c:pt>
                <c:pt idx="13">
                  <c:v>100.9503327379237</c:v>
                </c:pt>
                <c:pt idx="14">
                  <c:v>100.69092958633405</c:v>
                </c:pt>
                <c:pt idx="15">
                  <c:v>100.69088966623336</c:v>
                </c:pt>
                <c:pt idx="16">
                  <c:v>100.71738069434717</c:v>
                </c:pt>
                <c:pt idx="17">
                  <c:v>100.19118651506832</c:v>
                </c:pt>
                <c:pt idx="18">
                  <c:v>100.77690533847496</c:v>
                </c:pt>
                <c:pt idx="19">
                  <c:v>100.72736402100443</c:v>
                </c:pt>
                <c:pt idx="20">
                  <c:v>101.04784172045341</c:v>
                </c:pt>
                <c:pt idx="21">
                  <c:v>101.47055416193405</c:v>
                </c:pt>
                <c:pt idx="22">
                  <c:v>101.88200099028992</c:v>
                </c:pt>
                <c:pt idx="23">
                  <c:v>101.67683460252515</c:v>
                </c:pt>
                <c:pt idx="24">
                  <c:v>101.76773645068589</c:v>
                </c:pt>
                <c:pt idx="25">
                  <c:v>102.35212956050599</c:v>
                </c:pt>
                <c:pt idx="26">
                  <c:v>102.68756519232159</c:v>
                </c:pt>
                <c:pt idx="27">
                  <c:v>103.20057752685025</c:v>
                </c:pt>
                <c:pt idx="28">
                  <c:v>103.34550401334654</c:v>
                </c:pt>
                <c:pt idx="29">
                  <c:v>103.93361689431613</c:v>
                </c:pt>
                <c:pt idx="30">
                  <c:v>103.91210969135824</c:v>
                </c:pt>
                <c:pt idx="31">
                  <c:v>104.04466297393003</c:v>
                </c:pt>
                <c:pt idx="32">
                  <c:v>103.97883628626757</c:v>
                </c:pt>
                <c:pt idx="33">
                  <c:v>104.53216122179036</c:v>
                </c:pt>
                <c:pt idx="34">
                  <c:v>104.94547935661774</c:v>
                </c:pt>
                <c:pt idx="35">
                  <c:v>105.13196250524437</c:v>
                </c:pt>
                <c:pt idx="36">
                  <c:v>105.56434263281298</c:v>
                </c:pt>
                <c:pt idx="37">
                  <c:v>103.91907626298847</c:v>
                </c:pt>
              </c:numCache>
            </c:numRef>
          </c:val>
          <c:smooth val="0"/>
        </c:ser>
        <c:dLbls>
          <c:showLegendKey val="0"/>
          <c:showVal val="0"/>
          <c:showCatName val="0"/>
          <c:showSerName val="0"/>
          <c:showPercent val="0"/>
          <c:showBubbleSize val="0"/>
        </c:dLbls>
        <c:marker val="1"/>
        <c:smooth val="0"/>
        <c:axId val="163246464"/>
        <c:axId val="163248000"/>
      </c:lineChart>
      <c:catAx>
        <c:axId val="16324646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163248000"/>
        <c:crossesAt val="100"/>
        <c:auto val="0"/>
        <c:lblAlgn val="ctr"/>
        <c:lblOffset val="100"/>
        <c:tickLblSkip val="4"/>
        <c:tickMarkSkip val="4"/>
        <c:noMultiLvlLbl val="0"/>
      </c:catAx>
      <c:valAx>
        <c:axId val="163248000"/>
        <c:scaling>
          <c:orientation val="minMax"/>
          <c:max val="107"/>
          <c:min val="99"/>
        </c:scaling>
        <c:delete val="0"/>
        <c:axPos val="l"/>
        <c:majorGridlines>
          <c:spPr>
            <a:ln>
              <a:prstDash val="sysDash"/>
            </a:ln>
          </c:spPr>
        </c:majorGridlines>
        <c:numFmt formatCode="#,##0" sourceLinked="0"/>
        <c:majorTickMark val="out"/>
        <c:minorTickMark val="none"/>
        <c:tickLblPos val="nextTo"/>
        <c:crossAx val="163246464"/>
        <c:crosses val="autoZero"/>
        <c:crossBetween val="midCat"/>
        <c:majorUnit val="1"/>
      </c:valAx>
    </c:plotArea>
    <c:legend>
      <c:legendPos val="r"/>
      <c:layout>
        <c:manualLayout>
          <c:xMode val="edge"/>
          <c:yMode val="edge"/>
          <c:x val="2.5568232542360778E-2"/>
          <c:y val="0.12702472293265132"/>
          <c:w val="0.91903409090909094"/>
          <c:h val="5.1150895140664808E-2"/>
        </c:manualLayout>
      </c:layout>
      <c:overlay val="0"/>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4547272908251738"/>
          <c:w val="0.86471641552420164"/>
          <c:h val="0.4725838611490929"/>
        </c:manualLayout>
      </c:layout>
      <c:barChart>
        <c:barDir val="col"/>
        <c:grouping val="clustered"/>
        <c:varyColors val="0"/>
        <c:ser>
          <c:idx val="1"/>
          <c:order val="0"/>
          <c:tx>
            <c:v>Moins de 25 ans</c:v>
          </c:tx>
          <c:spPr>
            <a:solidFill>
              <a:srgbClr val="00B0F0"/>
            </a:solidFill>
            <a:ln w="28575">
              <a:noFill/>
              <a:prstDash val="solid"/>
            </a:ln>
          </c:spPr>
          <c:invertIfNegative val="0"/>
          <c:cat>
            <c:multiLvlStrRef>
              <c:f>'dates trim'!$A$33:$B$50</c:f>
              <c:multiLvlStrCache>
                <c:ptCount val="1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lvl>
                <c:lvl>
                  <c:pt idx="0">
                    <c:v>2016</c:v>
                  </c:pt>
                  <c:pt idx="4">
                    <c:v>2017</c:v>
                  </c:pt>
                  <c:pt idx="8">
                    <c:v>2018</c:v>
                  </c:pt>
                  <c:pt idx="12">
                    <c:v>2019</c:v>
                  </c:pt>
                  <c:pt idx="16">
                    <c:v>2020</c:v>
                  </c:pt>
                </c:lvl>
              </c:multiLvlStrCache>
            </c:multiLvlStrRef>
          </c:cat>
          <c:val>
            <c:numRef>
              <c:f>dep83_trim!$X$91:$X$108</c:f>
              <c:numCache>
                <c:formatCode>#,##0.0</c:formatCode>
                <c:ptCount val="18"/>
                <c:pt idx="0">
                  <c:v>-3.3750958834057765</c:v>
                </c:pt>
                <c:pt idx="1">
                  <c:v>-5.2993630573248467</c:v>
                </c:pt>
                <c:pt idx="2">
                  <c:v>-2.3752969121140111</c:v>
                </c:pt>
                <c:pt idx="3">
                  <c:v>-3.9282889533351018</c:v>
                </c:pt>
                <c:pt idx="4">
                  <c:v>-2.9108229690394283</c:v>
                </c:pt>
                <c:pt idx="5">
                  <c:v>-0.91471616895346664</c:v>
                </c:pt>
                <c:pt idx="6">
                  <c:v>0.91916734252501797</c:v>
                </c:pt>
                <c:pt idx="7">
                  <c:v>4.2810098792535722</c:v>
                </c:pt>
                <c:pt idx="8">
                  <c:v>3.8157536113382351</c:v>
                </c:pt>
                <c:pt idx="9">
                  <c:v>3.8012489818083139</c:v>
                </c:pt>
                <c:pt idx="10">
                  <c:v>1.5804982587730887</c:v>
                </c:pt>
                <c:pt idx="11">
                  <c:v>-0.81578947368420307</c:v>
                </c:pt>
                <c:pt idx="12">
                  <c:v>0.4200577579417164</c:v>
                </c:pt>
                <c:pt idx="13">
                  <c:v>-1.0724561862411774</c:v>
                </c:pt>
                <c:pt idx="14">
                  <c:v>-2.9272151898734222</c:v>
                </c:pt>
                <c:pt idx="15">
                  <c:v>-5.5983019368532787</c:v>
                </c:pt>
                <c:pt idx="16">
                  <c:v>-8.9934640522875817</c:v>
                </c:pt>
                <c:pt idx="17">
                  <c:v>9.571655208884188</c:v>
                </c:pt>
              </c:numCache>
            </c:numRef>
          </c:val>
        </c:ser>
        <c:ser>
          <c:idx val="0"/>
          <c:order val="1"/>
          <c:tx>
            <c:v>25 à 49 ans</c:v>
          </c:tx>
          <c:spPr>
            <a:solidFill>
              <a:schemeClr val="accent6">
                <a:lumMod val="75000"/>
              </a:schemeClr>
            </a:solidFill>
          </c:spPr>
          <c:invertIfNegative val="0"/>
          <c:cat>
            <c:multiLvlStrRef>
              <c:f>'dates trim'!$A$33:$B$50</c:f>
              <c:multiLvlStrCache>
                <c:ptCount val="1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lvl>
                <c:lvl>
                  <c:pt idx="0">
                    <c:v>2016</c:v>
                  </c:pt>
                  <c:pt idx="4">
                    <c:v>2017</c:v>
                  </c:pt>
                  <c:pt idx="8">
                    <c:v>2018</c:v>
                  </c:pt>
                  <c:pt idx="12">
                    <c:v>2019</c:v>
                  </c:pt>
                  <c:pt idx="16">
                    <c:v>2020</c:v>
                  </c:pt>
                </c:lvl>
              </c:multiLvlStrCache>
            </c:multiLvlStrRef>
          </c:cat>
          <c:val>
            <c:numRef>
              <c:f>dep83_trim!$Y$91:$Y$108</c:f>
              <c:numCache>
                <c:formatCode>#,##0.0</c:formatCode>
                <c:ptCount val="18"/>
                <c:pt idx="0">
                  <c:v>4.8249224339897312</c:v>
                </c:pt>
                <c:pt idx="1">
                  <c:v>1.0812803342139299</c:v>
                </c:pt>
                <c:pt idx="2">
                  <c:v>1.3475609756097739</c:v>
                </c:pt>
                <c:pt idx="3">
                  <c:v>0.10860383733559686</c:v>
                </c:pt>
                <c:pt idx="4">
                  <c:v>1.2745394140742938</c:v>
                </c:pt>
                <c:pt idx="5">
                  <c:v>2.3521546222573297</c:v>
                </c:pt>
                <c:pt idx="6">
                  <c:v>1.8891763431803099</c:v>
                </c:pt>
                <c:pt idx="7">
                  <c:v>2.3445033751205546</c:v>
                </c:pt>
                <c:pt idx="8">
                  <c:v>1.353930573780282</c:v>
                </c:pt>
                <c:pt idx="9">
                  <c:v>1.2945368171021432</c:v>
                </c:pt>
                <c:pt idx="10">
                  <c:v>1.0333628579864307</c:v>
                </c:pt>
                <c:pt idx="11">
                  <c:v>3.5333608150289741E-2</c:v>
                </c:pt>
                <c:pt idx="12">
                  <c:v>-0.42958865415171354</c:v>
                </c:pt>
                <c:pt idx="13">
                  <c:v>-2.356665494196275</c:v>
                </c:pt>
                <c:pt idx="14">
                  <c:v>-4.4827586206896637</c:v>
                </c:pt>
                <c:pt idx="15">
                  <c:v>-5.8691940895979293</c:v>
                </c:pt>
                <c:pt idx="16">
                  <c:v>-6.1347517730496399</c:v>
                </c:pt>
                <c:pt idx="17">
                  <c:v>6.3460614793467762</c:v>
                </c:pt>
              </c:numCache>
            </c:numRef>
          </c:val>
        </c:ser>
        <c:ser>
          <c:idx val="2"/>
          <c:order val="2"/>
          <c:tx>
            <c:v>50 ans ou plus</c:v>
          </c:tx>
          <c:spPr>
            <a:solidFill>
              <a:srgbClr val="92D050"/>
            </a:solidFill>
          </c:spPr>
          <c:invertIfNegative val="0"/>
          <c:cat>
            <c:multiLvlStrRef>
              <c:f>'dates trim'!$A$33:$B$50</c:f>
              <c:multiLvlStrCache>
                <c:ptCount val="1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lvl>
                <c:lvl>
                  <c:pt idx="0">
                    <c:v>2016</c:v>
                  </c:pt>
                  <c:pt idx="4">
                    <c:v>2017</c:v>
                  </c:pt>
                  <c:pt idx="8">
                    <c:v>2018</c:v>
                  </c:pt>
                  <c:pt idx="12">
                    <c:v>2019</c:v>
                  </c:pt>
                  <c:pt idx="16">
                    <c:v>2020</c:v>
                  </c:pt>
                </c:lvl>
              </c:multiLvlStrCache>
            </c:multiLvlStrRef>
          </c:cat>
          <c:val>
            <c:numRef>
              <c:f>dep83_trim!$Z$91:$Z$108</c:f>
              <c:numCache>
                <c:formatCode>#,##0.0</c:formatCode>
                <c:ptCount val="18"/>
                <c:pt idx="0">
                  <c:v>9.3034055727554197</c:v>
                </c:pt>
                <c:pt idx="1">
                  <c:v>7.0915619389587015</c:v>
                </c:pt>
                <c:pt idx="2">
                  <c:v>6.7377959660917641</c:v>
                </c:pt>
                <c:pt idx="3">
                  <c:v>6.165758531689125</c:v>
                </c:pt>
                <c:pt idx="4">
                  <c:v>6.9961761790114707</c:v>
                </c:pt>
                <c:pt idx="5">
                  <c:v>7.1248952221290907</c:v>
                </c:pt>
                <c:pt idx="6">
                  <c:v>6.8738874435163799</c:v>
                </c:pt>
                <c:pt idx="7">
                  <c:v>6.4559697460832011</c:v>
                </c:pt>
                <c:pt idx="8">
                  <c:v>4.9106551952349475</c:v>
                </c:pt>
                <c:pt idx="9">
                  <c:v>4.7339593114241074</c:v>
                </c:pt>
                <c:pt idx="10">
                  <c:v>3.3055733504163909</c:v>
                </c:pt>
                <c:pt idx="11">
                  <c:v>2.8672925653387527</c:v>
                </c:pt>
                <c:pt idx="12">
                  <c:v>2.7504415846580921</c:v>
                </c:pt>
                <c:pt idx="13">
                  <c:v>1.0334952060764513</c:v>
                </c:pt>
                <c:pt idx="14">
                  <c:v>2.4804663276678518E-2</c:v>
                </c:pt>
                <c:pt idx="15">
                  <c:v>-1.2333497779970504</c:v>
                </c:pt>
                <c:pt idx="16">
                  <c:v>-1.9891944990176769</c:v>
                </c:pt>
                <c:pt idx="17">
                  <c:v>4.3258565442445107</c:v>
                </c:pt>
              </c:numCache>
            </c:numRef>
          </c:val>
        </c:ser>
        <c:dLbls>
          <c:showLegendKey val="0"/>
          <c:showVal val="0"/>
          <c:showCatName val="0"/>
          <c:showSerName val="0"/>
          <c:showPercent val="0"/>
          <c:showBubbleSize val="0"/>
        </c:dLbls>
        <c:gapWidth val="150"/>
        <c:axId val="181287936"/>
        <c:axId val="181293824"/>
      </c:barChart>
      <c:catAx>
        <c:axId val="181287936"/>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crossAx val="181293824"/>
        <c:crosses val="autoZero"/>
        <c:auto val="0"/>
        <c:lblAlgn val="ctr"/>
        <c:lblOffset val="100"/>
        <c:tickLblSkip val="4"/>
        <c:tickMarkSkip val="4"/>
        <c:noMultiLvlLbl val="0"/>
      </c:catAx>
      <c:valAx>
        <c:axId val="181293824"/>
        <c:scaling>
          <c:orientation val="minMax"/>
          <c:max val="12"/>
          <c:min val="-12"/>
        </c:scaling>
        <c:delete val="0"/>
        <c:axPos val="l"/>
        <c:majorGridlines>
          <c:spPr>
            <a:ln>
              <a:prstDash val="sysDash"/>
            </a:ln>
          </c:spPr>
        </c:majorGridlines>
        <c:numFmt formatCode="[Blue][&lt;0]\-&quot;&quot;0&quot;&quot;;[Red][&gt;0]\+&quot;&quot;0&quot;&quot;;0" sourceLinked="0"/>
        <c:majorTickMark val="out"/>
        <c:minorTickMark val="none"/>
        <c:tickLblPos val="nextTo"/>
        <c:crossAx val="181287936"/>
        <c:crosses val="autoZero"/>
        <c:crossBetween val="between"/>
        <c:majorUnit val="3"/>
      </c:valAx>
    </c:plotArea>
    <c:legend>
      <c:legendPos val="t"/>
      <c:layout>
        <c:manualLayout>
          <c:xMode val="edge"/>
          <c:yMode val="edge"/>
          <c:x val="0.26925949611628497"/>
          <c:y val="0.18097139055222888"/>
          <c:w val="0.49532195531396139"/>
          <c:h val="5.4566981522519258E-2"/>
        </c:manualLayout>
      </c:layout>
      <c:overlay val="0"/>
      <c:txPr>
        <a:bodyPr/>
        <a:lstStyle/>
        <a:p>
          <a:pPr>
            <a:defRPr sz="1200"/>
          </a:pPr>
          <a:endParaRPr lang="fr-FR"/>
        </a:p>
      </c:txPr>
    </c:legend>
    <c:plotVisOnly val="1"/>
    <c:dispBlanksAs val="gap"/>
    <c:showDLblsOverMax val="0"/>
  </c:chart>
  <c:txPr>
    <a:bodyPr/>
    <a:lstStyle/>
    <a:p>
      <a:pPr>
        <a:defRPr sz="1000"/>
      </a:pPr>
      <a:endParaRPr lang="fr-FR"/>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7474751284831911"/>
          <c:w val="0.86471641552420164"/>
          <c:h val="0.44330907738329117"/>
        </c:manualLayout>
      </c:layout>
      <c:barChart>
        <c:barDir val="col"/>
        <c:grouping val="clustered"/>
        <c:varyColors val="0"/>
        <c:ser>
          <c:idx val="1"/>
          <c:order val="0"/>
          <c:tx>
            <c:v>Moins d'un an</c:v>
          </c:tx>
          <c:spPr>
            <a:solidFill>
              <a:srgbClr val="00B0F0"/>
            </a:solidFill>
            <a:ln w="28575">
              <a:noFill/>
              <a:prstDash val="solid"/>
            </a:ln>
          </c:spPr>
          <c:invertIfNegative val="0"/>
          <c:cat>
            <c:multiLvlStrRef>
              <c:f>'dates trim'!$A$33:$B$50</c:f>
              <c:multiLvlStrCache>
                <c:ptCount val="1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lvl>
                <c:lvl>
                  <c:pt idx="0">
                    <c:v>2016</c:v>
                  </c:pt>
                  <c:pt idx="4">
                    <c:v>2017</c:v>
                  </c:pt>
                  <c:pt idx="8">
                    <c:v>2018</c:v>
                  </c:pt>
                  <c:pt idx="12">
                    <c:v>2019</c:v>
                  </c:pt>
                  <c:pt idx="16">
                    <c:v>2020</c:v>
                  </c:pt>
                </c:lvl>
              </c:multiLvlStrCache>
            </c:multiLvlStrRef>
          </c:cat>
          <c:val>
            <c:numRef>
              <c:f>dep83_trim!$AG$91:$AG$108</c:f>
              <c:numCache>
                <c:formatCode>#,##0.0</c:formatCode>
                <c:ptCount val="18"/>
                <c:pt idx="0">
                  <c:v>-0.81645372390153348</c:v>
                </c:pt>
                <c:pt idx="1">
                  <c:v>-2.4692867184157419</c:v>
                </c:pt>
                <c:pt idx="2">
                  <c:v>1.0789359459291825</c:v>
                </c:pt>
                <c:pt idx="3">
                  <c:v>1.4592647789369195</c:v>
                </c:pt>
                <c:pt idx="4">
                  <c:v>4.3609400527837128</c:v>
                </c:pt>
                <c:pt idx="5">
                  <c:v>4.1925173904869384</c:v>
                </c:pt>
                <c:pt idx="6">
                  <c:v>2.0305502729893954</c:v>
                </c:pt>
                <c:pt idx="7">
                  <c:v>1.1200195850419314</c:v>
                </c:pt>
                <c:pt idx="8">
                  <c:v>-1.3367052023121384</c:v>
                </c:pt>
                <c:pt idx="9">
                  <c:v>-1.8645495007819091</c:v>
                </c:pt>
                <c:pt idx="10">
                  <c:v>-2.5132275132275228</c:v>
                </c:pt>
                <c:pt idx="11">
                  <c:v>-3.5407335673647289</c:v>
                </c:pt>
                <c:pt idx="12">
                  <c:v>-3.0696936409129738</c:v>
                </c:pt>
                <c:pt idx="13">
                  <c:v>-3.7509193429762222</c:v>
                </c:pt>
                <c:pt idx="14">
                  <c:v>-4.9216726285925771</c:v>
                </c:pt>
                <c:pt idx="15">
                  <c:v>-5.2707535922695614</c:v>
                </c:pt>
                <c:pt idx="16">
                  <c:v>-4.2498268589057471</c:v>
                </c:pt>
                <c:pt idx="17">
                  <c:v>10.404992358634747</c:v>
                </c:pt>
              </c:numCache>
            </c:numRef>
          </c:val>
        </c:ser>
        <c:ser>
          <c:idx val="0"/>
          <c:order val="1"/>
          <c:tx>
            <c:v>Un an ou plus</c:v>
          </c:tx>
          <c:spPr>
            <a:solidFill>
              <a:schemeClr val="accent6">
                <a:lumMod val="75000"/>
              </a:schemeClr>
            </a:solidFill>
          </c:spPr>
          <c:invertIfNegative val="0"/>
          <c:cat>
            <c:multiLvlStrRef>
              <c:f>'dates trim'!$A$33:$B$50</c:f>
              <c:multiLvlStrCache>
                <c:ptCount val="1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lvl>
                <c:lvl>
                  <c:pt idx="0">
                    <c:v>2016</c:v>
                  </c:pt>
                  <c:pt idx="4">
                    <c:v>2017</c:v>
                  </c:pt>
                  <c:pt idx="8">
                    <c:v>2018</c:v>
                  </c:pt>
                  <c:pt idx="12">
                    <c:v>2019</c:v>
                  </c:pt>
                  <c:pt idx="16">
                    <c:v>2020</c:v>
                  </c:pt>
                </c:lvl>
              </c:multiLvlStrCache>
            </c:multiLvlStrRef>
          </c:cat>
          <c:val>
            <c:numRef>
              <c:f>dep83_trim!$AH$91:$AH$108</c:f>
              <c:numCache>
                <c:formatCode>#,##0.0</c:formatCode>
                <c:ptCount val="18"/>
                <c:pt idx="0">
                  <c:v>13.459828046249633</c:v>
                </c:pt>
                <c:pt idx="1">
                  <c:v>8.038004750593819</c:v>
                </c:pt>
                <c:pt idx="2">
                  <c:v>3.8334556126192298</c:v>
                </c:pt>
                <c:pt idx="3">
                  <c:v>0.56954703212601654</c:v>
                </c:pt>
                <c:pt idx="4">
                  <c:v>-0.86229422524169985</c:v>
                </c:pt>
                <c:pt idx="5">
                  <c:v>1.7060944507958808</c:v>
                </c:pt>
                <c:pt idx="6">
                  <c:v>4.5839957604663528</c:v>
                </c:pt>
                <c:pt idx="7">
                  <c:v>7.4329705335810958</c:v>
                </c:pt>
                <c:pt idx="8">
                  <c:v>8.4343700579862855</c:v>
                </c:pt>
                <c:pt idx="9">
                  <c:v>8.9148292261132625</c:v>
                </c:pt>
                <c:pt idx="10">
                  <c:v>7.6851617262055694</c:v>
                </c:pt>
                <c:pt idx="11">
                  <c:v>6.4739313071410898</c:v>
                </c:pt>
                <c:pt idx="12">
                  <c:v>5.3800032409658138</c:v>
                </c:pt>
                <c:pt idx="13">
                  <c:v>2.0006351222610297</c:v>
                </c:pt>
                <c:pt idx="14">
                  <c:v>-0.61171672809975375</c:v>
                </c:pt>
                <c:pt idx="15">
                  <c:v>-3.6203295428173576</c:v>
                </c:pt>
                <c:pt idx="16">
                  <c:v>-6.681531600799639</c:v>
                </c:pt>
                <c:pt idx="17">
                  <c:v>1.0585305105853093</c:v>
                </c:pt>
              </c:numCache>
            </c:numRef>
          </c:val>
        </c:ser>
        <c:dLbls>
          <c:showLegendKey val="0"/>
          <c:showVal val="0"/>
          <c:showCatName val="0"/>
          <c:showSerName val="0"/>
          <c:showPercent val="0"/>
          <c:showBubbleSize val="0"/>
        </c:dLbls>
        <c:gapWidth val="150"/>
        <c:axId val="215986176"/>
        <c:axId val="215987712"/>
      </c:barChart>
      <c:catAx>
        <c:axId val="215986176"/>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txPr>
          <a:bodyPr/>
          <a:lstStyle/>
          <a:p>
            <a:pPr>
              <a:defRPr sz="1000"/>
            </a:pPr>
            <a:endParaRPr lang="fr-FR"/>
          </a:p>
        </c:txPr>
        <c:crossAx val="215987712"/>
        <c:crosses val="autoZero"/>
        <c:auto val="0"/>
        <c:lblAlgn val="ctr"/>
        <c:lblOffset val="100"/>
        <c:tickLblSkip val="4"/>
        <c:tickMarkSkip val="4"/>
        <c:noMultiLvlLbl val="0"/>
      </c:catAx>
      <c:valAx>
        <c:axId val="215987712"/>
        <c:scaling>
          <c:orientation val="minMax"/>
          <c:max val="14"/>
          <c:min val="-6"/>
        </c:scaling>
        <c:delete val="0"/>
        <c:axPos val="l"/>
        <c:majorGridlines>
          <c:spPr>
            <a:ln>
              <a:prstDash val="sysDash"/>
            </a:ln>
          </c:spPr>
        </c:majorGridlines>
        <c:numFmt formatCode="[Blue][&lt;0]\-&quot;&quot;0&quot;&quot;;[Red][&gt;0]\+&quot;&quot;0&quot;&quot;;0" sourceLinked="0"/>
        <c:majorTickMark val="out"/>
        <c:minorTickMark val="none"/>
        <c:tickLblPos val="nextTo"/>
        <c:crossAx val="215986176"/>
        <c:crosses val="autoZero"/>
        <c:crossBetween val="between"/>
        <c:majorUnit val="2"/>
      </c:valAx>
    </c:plotArea>
    <c:legend>
      <c:legendPos val="t"/>
      <c:layout>
        <c:manualLayout>
          <c:xMode val="edge"/>
          <c:yMode val="edge"/>
          <c:x val="0.35516154389330773"/>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124E-2"/>
          <c:y val="0.27208624345685795"/>
          <c:w val="0.83764367816092966"/>
          <c:h val="0.49121318168562289"/>
        </c:manualLayout>
      </c:layout>
      <c:barChart>
        <c:barDir val="col"/>
        <c:grouping val="stacked"/>
        <c:varyColors val="0"/>
        <c:ser>
          <c:idx val="1"/>
          <c:order val="0"/>
          <c:tx>
            <c:strRef>
              <c:f>'Données Graph3'!$G$7:$G$8</c:f>
              <c:strCache>
                <c:ptCount val="1"/>
                <c:pt idx="0">
                  <c:v>Emploi hors intérim</c:v>
                </c:pt>
              </c:strCache>
            </c:strRef>
          </c:tx>
          <c:spPr>
            <a:solidFill>
              <a:srgbClr val="00B0F0"/>
            </a:solidFill>
            <a:ln w="28575">
              <a:noFill/>
              <a:prstDash val="solid"/>
            </a:ln>
          </c:spPr>
          <c:invertIfNegative val="0"/>
          <c:cat>
            <c:multiLvlStrRef>
              <c:f>'Données Graph3'!$A$10:$B$66</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Graph3'!$S$10:$S$46</c:f>
              <c:numCache>
                <c:formatCode>#,##0</c:formatCode>
                <c:ptCount val="37"/>
                <c:pt idx="0">
                  <c:v>501.1565222570789</c:v>
                </c:pt>
                <c:pt idx="1">
                  <c:v>1243.192684453039</c:v>
                </c:pt>
                <c:pt idx="2">
                  <c:v>83.917113193077967</c:v>
                </c:pt>
                <c:pt idx="3">
                  <c:v>474.28821908659302</c:v>
                </c:pt>
                <c:pt idx="4">
                  <c:v>573.6701811485691</c:v>
                </c:pt>
                <c:pt idx="5">
                  <c:v>-803.62119224073831</c:v>
                </c:pt>
                <c:pt idx="6">
                  <c:v>443.961689842341</c:v>
                </c:pt>
                <c:pt idx="7">
                  <c:v>-475.18202174484031</c:v>
                </c:pt>
                <c:pt idx="8">
                  <c:v>342.13534566754242</c:v>
                </c:pt>
                <c:pt idx="9">
                  <c:v>-440.76323625724763</c:v>
                </c:pt>
                <c:pt idx="10">
                  <c:v>1492.7604411413195</c:v>
                </c:pt>
                <c:pt idx="11">
                  <c:v>-782.0903540859581</c:v>
                </c:pt>
                <c:pt idx="12">
                  <c:v>739.50932755321264</c:v>
                </c:pt>
                <c:pt idx="13">
                  <c:v>-465.11758031952195</c:v>
                </c:pt>
                <c:pt idx="14">
                  <c:v>63.047275390883442</c:v>
                </c:pt>
                <c:pt idx="15">
                  <c:v>-334.64968390238937</c:v>
                </c:pt>
                <c:pt idx="16">
                  <c:v>-1134.268017467868</c:v>
                </c:pt>
                <c:pt idx="17">
                  <c:v>879.06242797803134</c:v>
                </c:pt>
                <c:pt idx="18">
                  <c:v>507.52560784405796</c:v>
                </c:pt>
                <c:pt idx="19">
                  <c:v>801.82732476328965</c:v>
                </c:pt>
                <c:pt idx="20">
                  <c:v>852.55050343764015</c:v>
                </c:pt>
                <c:pt idx="21">
                  <c:v>969.8953311216319</c:v>
                </c:pt>
                <c:pt idx="22">
                  <c:v>-763.10540327936178</c:v>
                </c:pt>
                <c:pt idx="23">
                  <c:v>-474.03443526168121</c:v>
                </c:pt>
                <c:pt idx="24">
                  <c:v>1546.8857708291034</c:v>
                </c:pt>
                <c:pt idx="25">
                  <c:v>1017.5314792119898</c:v>
                </c:pt>
                <c:pt idx="26">
                  <c:v>1196.2721353761153</c:v>
                </c:pt>
                <c:pt idx="27">
                  <c:v>174.02273147040978</c:v>
                </c:pt>
                <c:pt idx="28">
                  <c:v>2353.8233858606545</c:v>
                </c:pt>
                <c:pt idx="29">
                  <c:v>-149.59102725656703</c:v>
                </c:pt>
                <c:pt idx="30">
                  <c:v>452.33136010810267</c:v>
                </c:pt>
                <c:pt idx="31">
                  <c:v>15.94473618757911</c:v>
                </c:pt>
                <c:pt idx="32">
                  <c:v>1422.6585456498433</c:v>
                </c:pt>
                <c:pt idx="33">
                  <c:v>1622.3903438405832</c:v>
                </c:pt>
                <c:pt idx="34">
                  <c:v>199.75120914948639</c:v>
                </c:pt>
                <c:pt idx="35">
                  <c:v>1589.7444677976891</c:v>
                </c:pt>
                <c:pt idx="36">
                  <c:v>-2532.005608735024</c:v>
                </c:pt>
              </c:numCache>
            </c:numRef>
          </c:val>
        </c:ser>
        <c:ser>
          <c:idx val="2"/>
          <c:order val="1"/>
          <c:tx>
            <c:strRef>
              <c:f>'Données Graph3'!$H$7:$H$8</c:f>
              <c:strCache>
                <c:ptCount val="1"/>
                <c:pt idx="0">
                  <c:v>Intérim</c:v>
                </c:pt>
              </c:strCache>
            </c:strRef>
          </c:tx>
          <c:spPr>
            <a:solidFill>
              <a:schemeClr val="accent6">
                <a:lumMod val="75000"/>
              </a:schemeClr>
            </a:solidFill>
            <a:ln w="28575">
              <a:noFill/>
            </a:ln>
          </c:spPr>
          <c:invertIfNegative val="0"/>
          <c:cat>
            <c:multiLvlStrRef>
              <c:f>'Données Graph3'!$A$10:$B$66</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Graph3'!$T$10:$T$46</c:f>
              <c:numCache>
                <c:formatCode>#,##0</c:formatCode>
                <c:ptCount val="37"/>
                <c:pt idx="0">
                  <c:v>-60.816975347968764</c:v>
                </c:pt>
                <c:pt idx="1">
                  <c:v>-161.18077257172718</c:v>
                </c:pt>
                <c:pt idx="2">
                  <c:v>68.883928899635066</c:v>
                </c:pt>
                <c:pt idx="3">
                  <c:v>-105.29191311871273</c:v>
                </c:pt>
                <c:pt idx="4">
                  <c:v>-653.32053736314811</c:v>
                </c:pt>
                <c:pt idx="5">
                  <c:v>191.45639583618458</c:v>
                </c:pt>
                <c:pt idx="6">
                  <c:v>236.7258653573349</c:v>
                </c:pt>
                <c:pt idx="7">
                  <c:v>34.145904016426357</c:v>
                </c:pt>
                <c:pt idx="8">
                  <c:v>70.264646993254246</c:v>
                </c:pt>
                <c:pt idx="9">
                  <c:v>-94.473419213101806</c:v>
                </c:pt>
                <c:pt idx="10">
                  <c:v>-53.607525924426227</c:v>
                </c:pt>
                <c:pt idx="11">
                  <c:v>-9.9639975944610342</c:v>
                </c:pt>
                <c:pt idx="12">
                  <c:v>200.76279394252379</c:v>
                </c:pt>
                <c:pt idx="13">
                  <c:v>-369.19093016976421</c:v>
                </c:pt>
                <c:pt idx="14">
                  <c:v>-63.175668895578838</c:v>
                </c:pt>
                <c:pt idx="15">
                  <c:v>419.85177212500139</c:v>
                </c:pt>
                <c:pt idx="16">
                  <c:v>-558.11034899374408</c:v>
                </c:pt>
                <c:pt idx="17">
                  <c:v>1004.7627920601399</c:v>
                </c:pt>
                <c:pt idx="18">
                  <c:v>-666.86346682238491</c:v>
                </c:pt>
                <c:pt idx="19">
                  <c:v>228.91293584570758</c:v>
                </c:pt>
                <c:pt idx="20">
                  <c:v>507.00347752139351</c:v>
                </c:pt>
                <c:pt idx="21">
                  <c:v>353.42548594448363</c:v>
                </c:pt>
                <c:pt idx="22">
                  <c:v>103.23653765629933</c:v>
                </c:pt>
                <c:pt idx="23">
                  <c:v>766.39859920867093</c:v>
                </c:pt>
                <c:pt idx="24">
                  <c:v>332.67560691971539</c:v>
                </c:pt>
                <c:pt idx="25">
                  <c:v>61.317411520881251</c:v>
                </c:pt>
                <c:pt idx="26">
                  <c:v>453.70996414881847</c:v>
                </c:pt>
                <c:pt idx="27">
                  <c:v>292.09882618294159</c:v>
                </c:pt>
                <c:pt idx="28">
                  <c:v>-462.2982493522386</c:v>
                </c:pt>
                <c:pt idx="29">
                  <c:v>80.418226715682067</c:v>
                </c:pt>
                <c:pt idx="30">
                  <c:v>-26.005268596810311</c:v>
                </c:pt>
                <c:pt idx="31">
                  <c:v>-227.6606131827557</c:v>
                </c:pt>
                <c:pt idx="32">
                  <c:v>356.97944233767612</c:v>
                </c:pt>
                <c:pt idx="33">
                  <c:v>-293.05091479793191</c:v>
                </c:pt>
                <c:pt idx="34">
                  <c:v>400.02746357909382</c:v>
                </c:pt>
                <c:pt idx="35">
                  <c:v>-199.0966750229727</c:v>
                </c:pt>
                <c:pt idx="36">
                  <c:v>-2759.6021684051657</c:v>
                </c:pt>
              </c:numCache>
            </c:numRef>
          </c:val>
        </c:ser>
        <c:dLbls>
          <c:showLegendKey val="0"/>
          <c:showVal val="0"/>
          <c:showCatName val="0"/>
          <c:showSerName val="0"/>
          <c:showPercent val="0"/>
          <c:showBubbleSize val="0"/>
        </c:dLbls>
        <c:gapWidth val="150"/>
        <c:overlap val="100"/>
        <c:axId val="163395840"/>
        <c:axId val="163418112"/>
      </c:barChart>
      <c:lineChart>
        <c:grouping val="standard"/>
        <c:varyColors val="0"/>
        <c:ser>
          <c:idx val="0"/>
          <c:order val="2"/>
          <c:tx>
            <c:strRef>
              <c:f>'Données Graph3'!$F$7:$F$8</c:f>
              <c:strCache>
                <c:ptCount val="1"/>
                <c:pt idx="0">
                  <c:v>Emploi total</c:v>
                </c:pt>
              </c:strCache>
            </c:strRef>
          </c:tx>
          <c:spPr>
            <a:ln w="28575">
              <a:solidFill>
                <a:srgbClr val="002060"/>
              </a:solidFill>
              <a:prstDash val="solid"/>
            </a:ln>
          </c:spPr>
          <c:marker>
            <c:symbol val="none"/>
          </c:marker>
          <c:cat>
            <c:multiLvlStrRef>
              <c:f>'Données Graph3'!$A$10:$B$61</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Graph3'!$R$10:$R$46</c:f>
              <c:numCache>
                <c:formatCode>#,##0</c:formatCode>
                <c:ptCount val="37"/>
                <c:pt idx="0">
                  <c:v>440.33954690914834</c:v>
                </c:pt>
                <c:pt idx="1">
                  <c:v>1082.0119118812727</c:v>
                </c:pt>
                <c:pt idx="2">
                  <c:v>152.80104209273122</c:v>
                </c:pt>
                <c:pt idx="3">
                  <c:v>368.99630596785573</c:v>
                </c:pt>
                <c:pt idx="4">
                  <c:v>-79.650356214551721</c:v>
                </c:pt>
                <c:pt idx="5">
                  <c:v>-612.16479640454054</c:v>
                </c:pt>
                <c:pt idx="6">
                  <c:v>680.68755519966362</c:v>
                </c:pt>
                <c:pt idx="7">
                  <c:v>-441.03611772839213</c:v>
                </c:pt>
                <c:pt idx="8">
                  <c:v>412.39999266079394</c:v>
                </c:pt>
                <c:pt idx="9">
                  <c:v>-535.23665547039127</c:v>
                </c:pt>
                <c:pt idx="10">
                  <c:v>1439.1529152169242</c:v>
                </c:pt>
                <c:pt idx="11">
                  <c:v>-792.05435168044642</c:v>
                </c:pt>
                <c:pt idx="12">
                  <c:v>940.27212149574189</c:v>
                </c:pt>
                <c:pt idx="13">
                  <c:v>-834.30851048929617</c:v>
                </c:pt>
                <c:pt idx="14">
                  <c:v>-0.12839350465219468</c:v>
                </c:pt>
                <c:pt idx="15">
                  <c:v>85.202088222606108</c:v>
                </c:pt>
                <c:pt idx="16">
                  <c:v>-1692.3783664616058</c:v>
                </c:pt>
                <c:pt idx="17">
                  <c:v>1883.8252200381248</c:v>
                </c:pt>
                <c:pt idx="18">
                  <c:v>-159.33785897830967</c:v>
                </c:pt>
                <c:pt idx="19">
                  <c:v>1030.7402606090182</c:v>
                </c:pt>
                <c:pt idx="20">
                  <c:v>1359.5539809589973</c:v>
                </c:pt>
                <c:pt idx="21">
                  <c:v>1323.3208170661237</c:v>
                </c:pt>
                <c:pt idx="22">
                  <c:v>-659.86886562302243</c:v>
                </c:pt>
                <c:pt idx="23">
                  <c:v>292.36416394694243</c:v>
                </c:pt>
                <c:pt idx="24">
                  <c:v>1879.561377748847</c:v>
                </c:pt>
                <c:pt idx="25">
                  <c:v>1078.8488907328574</c:v>
                </c:pt>
                <c:pt idx="26">
                  <c:v>1649.982099524932</c:v>
                </c:pt>
                <c:pt idx="27">
                  <c:v>466.12155765335774</c:v>
                </c:pt>
                <c:pt idx="28">
                  <c:v>1891.5251365083968</c:v>
                </c:pt>
                <c:pt idx="29">
                  <c:v>-69.172800540865865</c:v>
                </c:pt>
                <c:pt idx="30">
                  <c:v>426.32609151129145</c:v>
                </c:pt>
                <c:pt idx="31">
                  <c:v>-211.71587699517841</c:v>
                </c:pt>
                <c:pt idx="32">
                  <c:v>1779.6379879875458</c:v>
                </c:pt>
                <c:pt idx="33">
                  <c:v>1329.3394290426513</c:v>
                </c:pt>
                <c:pt idx="34">
                  <c:v>599.77867272857111</c:v>
                </c:pt>
                <c:pt idx="35">
                  <c:v>1390.6477927747183</c:v>
                </c:pt>
                <c:pt idx="36">
                  <c:v>-5291.6077771402197</c:v>
                </c:pt>
              </c:numCache>
            </c:numRef>
          </c:val>
          <c:smooth val="0"/>
        </c:ser>
        <c:dLbls>
          <c:showLegendKey val="0"/>
          <c:showVal val="0"/>
          <c:showCatName val="0"/>
          <c:showSerName val="0"/>
          <c:showPercent val="0"/>
          <c:showBubbleSize val="0"/>
        </c:dLbls>
        <c:marker val="1"/>
        <c:smooth val="0"/>
        <c:axId val="163395840"/>
        <c:axId val="163418112"/>
      </c:lineChart>
      <c:catAx>
        <c:axId val="163395840"/>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txPr>
          <a:bodyPr/>
          <a:lstStyle/>
          <a:p>
            <a:pPr>
              <a:defRPr sz="900"/>
            </a:pPr>
            <a:endParaRPr lang="fr-FR"/>
          </a:p>
        </c:txPr>
        <c:crossAx val="163418112"/>
        <c:crosses val="autoZero"/>
        <c:auto val="0"/>
        <c:lblAlgn val="ctr"/>
        <c:lblOffset val="100"/>
        <c:tickLblSkip val="4"/>
        <c:tickMarkSkip val="4"/>
        <c:noMultiLvlLbl val="0"/>
      </c:catAx>
      <c:valAx>
        <c:axId val="163418112"/>
        <c:scaling>
          <c:orientation val="minMax"/>
          <c:max val="3000"/>
          <c:min val="-6000"/>
        </c:scaling>
        <c:delete val="0"/>
        <c:axPos val="l"/>
        <c:majorGridlines>
          <c:spPr>
            <a:ln>
              <a:prstDash val="sysDash"/>
            </a:ln>
          </c:spPr>
        </c:majorGridlines>
        <c:numFmt formatCode="[Red][&lt;0]\-&quot;&quot;0&quot;&quot;;[Blue][&gt;0]\+&quot;&quot;0&quot;&quot;;0" sourceLinked="0"/>
        <c:majorTickMark val="out"/>
        <c:minorTickMark val="none"/>
        <c:tickLblPos val="nextTo"/>
        <c:crossAx val="163395840"/>
        <c:crosses val="autoZero"/>
        <c:crossBetween val="between"/>
        <c:majorUnit val="1000"/>
      </c:valAx>
    </c:plotArea>
    <c:legend>
      <c:legendPos val="t"/>
      <c:layout>
        <c:manualLayout>
          <c:xMode val="edge"/>
          <c:yMode val="edge"/>
          <c:x val="0.20314306822912012"/>
          <c:y val="0.20098948670377242"/>
          <c:w val="0.58264258622806397"/>
          <c:h val="6.3399948383075486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318E-2"/>
          <c:y val="0.27208624345685828"/>
          <c:w val="0.83764367816093033"/>
          <c:h val="0.49141655087231767"/>
        </c:manualLayout>
      </c:layout>
      <c:lineChart>
        <c:grouping val="standard"/>
        <c:varyColors val="0"/>
        <c:ser>
          <c:idx val="0"/>
          <c:order val="0"/>
          <c:tx>
            <c:strRef>
              <c:f>'Données graph 1 et 2'!$AL$8:$AL$9</c:f>
              <c:strCache>
                <c:ptCount val="1"/>
                <c:pt idx="0">
                  <c:v>Construction </c:v>
                </c:pt>
              </c:strCache>
            </c:strRef>
          </c:tx>
          <c:spPr>
            <a:ln w="28575">
              <a:solidFill>
                <a:srgbClr val="00B050"/>
              </a:solidFill>
              <a:prstDash val="solid"/>
            </a:ln>
          </c:spPr>
          <c:marker>
            <c:symbol val="none"/>
          </c:marker>
          <c:cat>
            <c:multiLvlStrRef>
              <c:f>'Données graph 1 et 2'!$A$14:$B$65</c:f>
              <c:multiLvlStrCache>
                <c:ptCount val="52"/>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lvl>
                <c:lvl>
                  <c:pt idx="1">
                    <c:v>2011</c:v>
                  </c:pt>
                  <c:pt idx="5">
                    <c:v>2012</c:v>
                  </c:pt>
                  <c:pt idx="9">
                    <c:v>2013</c:v>
                  </c:pt>
                  <c:pt idx="13">
                    <c:v>2014</c:v>
                  </c:pt>
                  <c:pt idx="17">
                    <c:v>2015</c:v>
                  </c:pt>
                  <c:pt idx="21">
                    <c:v>2016</c:v>
                  </c:pt>
                  <c:pt idx="25">
                    <c:v>2017</c:v>
                  </c:pt>
                  <c:pt idx="29">
                    <c:v>2018</c:v>
                  </c:pt>
                  <c:pt idx="33">
                    <c:v>2019</c:v>
                  </c:pt>
                  <c:pt idx="37">
                    <c:v>2020</c:v>
                  </c:pt>
                  <c:pt idx="41">
                    <c:v>2021</c:v>
                  </c:pt>
                  <c:pt idx="45">
                    <c:v>2022</c:v>
                  </c:pt>
                  <c:pt idx="49">
                    <c:v>2023</c:v>
                  </c:pt>
                </c:lvl>
              </c:multiLvlStrCache>
            </c:multiLvlStrRef>
          </c:cat>
          <c:val>
            <c:numRef>
              <c:f>'Données graph 1 et 2'!$AL$14:$AL$51</c:f>
              <c:numCache>
                <c:formatCode>#,##0.0</c:formatCode>
                <c:ptCount val="38"/>
                <c:pt idx="0">
                  <c:v>100</c:v>
                </c:pt>
                <c:pt idx="1">
                  <c:v>100.49822610546859</c:v>
                </c:pt>
                <c:pt idx="2">
                  <c:v>99.088180839029377</c:v>
                </c:pt>
                <c:pt idx="3">
                  <c:v>98.256038917098266</c:v>
                </c:pt>
                <c:pt idx="4">
                  <c:v>97.295553233297397</c:v>
                </c:pt>
                <c:pt idx="5">
                  <c:v>94.606824086789288</c:v>
                </c:pt>
                <c:pt idx="6">
                  <c:v>94.177176082211233</c:v>
                </c:pt>
                <c:pt idx="7">
                  <c:v>94.027346291189829</c:v>
                </c:pt>
                <c:pt idx="8">
                  <c:v>92.906907492916332</c:v>
                </c:pt>
                <c:pt idx="9">
                  <c:v>92.250373459885225</c:v>
                </c:pt>
                <c:pt idx="10">
                  <c:v>92.768052713710262</c:v>
                </c:pt>
                <c:pt idx="11">
                  <c:v>92.3699703325765</c:v>
                </c:pt>
                <c:pt idx="12">
                  <c:v>91.066187049294925</c:v>
                </c:pt>
                <c:pt idx="13">
                  <c:v>91.101996772214463</c:v>
                </c:pt>
                <c:pt idx="14">
                  <c:v>89.146308403602433</c:v>
                </c:pt>
                <c:pt idx="15">
                  <c:v>88.208856546150159</c:v>
                </c:pt>
                <c:pt idx="16">
                  <c:v>87.984301688570682</c:v>
                </c:pt>
                <c:pt idx="17">
                  <c:v>85.577337135032451</c:v>
                </c:pt>
                <c:pt idx="18">
                  <c:v>86.015128217697495</c:v>
                </c:pt>
                <c:pt idx="19">
                  <c:v>84.1604204041369</c:v>
                </c:pt>
                <c:pt idx="20">
                  <c:v>84.008067546211578</c:v>
                </c:pt>
                <c:pt idx="21">
                  <c:v>84.185025592905092</c:v>
                </c:pt>
                <c:pt idx="22">
                  <c:v>84.808416736538888</c:v>
                </c:pt>
                <c:pt idx="23">
                  <c:v>85.556713426246787</c:v>
                </c:pt>
                <c:pt idx="24">
                  <c:v>87.13200297120278</c:v>
                </c:pt>
                <c:pt idx="25">
                  <c:v>87.897636180019845</c:v>
                </c:pt>
                <c:pt idx="26">
                  <c:v>87.846144422850841</c:v>
                </c:pt>
                <c:pt idx="27">
                  <c:v>88.476667657086097</c:v>
                </c:pt>
                <c:pt idx="28">
                  <c:v>90.923168574344999</c:v>
                </c:pt>
                <c:pt idx="29">
                  <c:v>89.774266846973816</c:v>
                </c:pt>
                <c:pt idx="30">
                  <c:v>90.37554384691046</c:v>
                </c:pt>
                <c:pt idx="31">
                  <c:v>91.737698795777817</c:v>
                </c:pt>
                <c:pt idx="32">
                  <c:v>90.607219482214418</c:v>
                </c:pt>
                <c:pt idx="33">
                  <c:v>93.419631562174246</c:v>
                </c:pt>
                <c:pt idx="34">
                  <c:v>93.481120590491571</c:v>
                </c:pt>
                <c:pt idx="35">
                  <c:v>93.925917260473184</c:v>
                </c:pt>
                <c:pt idx="36">
                  <c:v>94.052448958881584</c:v>
                </c:pt>
                <c:pt idx="37">
                  <c:v>86.77955440656585</c:v>
                </c:pt>
              </c:numCache>
            </c:numRef>
          </c:val>
          <c:smooth val="0"/>
        </c:ser>
        <c:ser>
          <c:idx val="1"/>
          <c:order val="1"/>
          <c:tx>
            <c:strRef>
              <c:f>'Données graph 1 et 2'!$AK$8:$AK$9</c:f>
              <c:strCache>
                <c:ptCount val="1"/>
                <c:pt idx="0">
                  <c:v>Industrie </c:v>
                </c:pt>
              </c:strCache>
            </c:strRef>
          </c:tx>
          <c:spPr>
            <a:ln w="28575">
              <a:solidFill>
                <a:srgbClr val="0070C0"/>
              </a:solidFill>
              <a:prstDash val="solid"/>
            </a:ln>
          </c:spPr>
          <c:marker>
            <c:symbol val="none"/>
          </c:marker>
          <c:cat>
            <c:multiLvlStrRef>
              <c:f>'Données graph 1 et 2'!$A$14:$B$65</c:f>
              <c:multiLvlStrCache>
                <c:ptCount val="52"/>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lvl>
                <c:lvl>
                  <c:pt idx="1">
                    <c:v>2011</c:v>
                  </c:pt>
                  <c:pt idx="5">
                    <c:v>2012</c:v>
                  </c:pt>
                  <c:pt idx="9">
                    <c:v>2013</c:v>
                  </c:pt>
                  <c:pt idx="13">
                    <c:v>2014</c:v>
                  </c:pt>
                  <c:pt idx="17">
                    <c:v>2015</c:v>
                  </c:pt>
                  <c:pt idx="21">
                    <c:v>2016</c:v>
                  </c:pt>
                  <c:pt idx="25">
                    <c:v>2017</c:v>
                  </c:pt>
                  <c:pt idx="29">
                    <c:v>2018</c:v>
                  </c:pt>
                  <c:pt idx="33">
                    <c:v>2019</c:v>
                  </c:pt>
                  <c:pt idx="37">
                    <c:v>2020</c:v>
                  </c:pt>
                  <c:pt idx="41">
                    <c:v>2021</c:v>
                  </c:pt>
                  <c:pt idx="45">
                    <c:v>2022</c:v>
                  </c:pt>
                  <c:pt idx="49">
                    <c:v>2023</c:v>
                  </c:pt>
                </c:lvl>
              </c:multiLvlStrCache>
            </c:multiLvlStrRef>
          </c:cat>
          <c:val>
            <c:numRef>
              <c:f>'Données graph 1 et 2'!$AK$14:$AK$51</c:f>
              <c:numCache>
                <c:formatCode>#,##0.0</c:formatCode>
                <c:ptCount val="38"/>
                <c:pt idx="0">
                  <c:v>100</c:v>
                </c:pt>
                <c:pt idx="1">
                  <c:v>101.10581703297119</c:v>
                </c:pt>
                <c:pt idx="2">
                  <c:v>101.7952267990313</c:v>
                </c:pt>
                <c:pt idx="3">
                  <c:v>101.64092416837678</c:v>
                </c:pt>
                <c:pt idx="4">
                  <c:v>100.80073429236963</c:v>
                </c:pt>
                <c:pt idx="5">
                  <c:v>100.59574235635769</c:v>
                </c:pt>
                <c:pt idx="6">
                  <c:v>100.28292665580469</c:v>
                </c:pt>
                <c:pt idx="7">
                  <c:v>101.43792728913203</c:v>
                </c:pt>
                <c:pt idx="8">
                  <c:v>101.19017849669115</c:v>
                </c:pt>
                <c:pt idx="9">
                  <c:v>101.00184957268927</c:v>
                </c:pt>
                <c:pt idx="10">
                  <c:v>100.58447625099336</c:v>
                </c:pt>
                <c:pt idx="11">
                  <c:v>99.997842623088758</c:v>
                </c:pt>
                <c:pt idx="12">
                  <c:v>100.66927127085459</c:v>
                </c:pt>
                <c:pt idx="13">
                  <c:v>100.61736360113616</c:v>
                </c:pt>
                <c:pt idx="14">
                  <c:v>99.818476887629686</c:v>
                </c:pt>
                <c:pt idx="15">
                  <c:v>99.977883099914024</c:v>
                </c:pt>
                <c:pt idx="16">
                  <c:v>100.60505415245169</c:v>
                </c:pt>
                <c:pt idx="17">
                  <c:v>99.067255788208357</c:v>
                </c:pt>
                <c:pt idx="18">
                  <c:v>100.15446178113278</c:v>
                </c:pt>
                <c:pt idx="19">
                  <c:v>99.278696279306928</c:v>
                </c:pt>
                <c:pt idx="20">
                  <c:v>99.408035504933039</c:v>
                </c:pt>
                <c:pt idx="21">
                  <c:v>100.15617321325479</c:v>
                </c:pt>
                <c:pt idx="22">
                  <c:v>99.860545617970885</c:v>
                </c:pt>
                <c:pt idx="23">
                  <c:v>99.931785549377594</c:v>
                </c:pt>
                <c:pt idx="24">
                  <c:v>100.53576530931765</c:v>
                </c:pt>
                <c:pt idx="25">
                  <c:v>100.5544764497202</c:v>
                </c:pt>
                <c:pt idx="26">
                  <c:v>101.11193243064838</c:v>
                </c:pt>
                <c:pt idx="27">
                  <c:v>101.60141738554556</c:v>
                </c:pt>
                <c:pt idx="28">
                  <c:v>102.44824245667388</c:v>
                </c:pt>
                <c:pt idx="29">
                  <c:v>102.84939794755017</c:v>
                </c:pt>
                <c:pt idx="30">
                  <c:v>103.12464142814059</c:v>
                </c:pt>
                <c:pt idx="31">
                  <c:v>104.09726095293937</c:v>
                </c:pt>
                <c:pt idx="32">
                  <c:v>104.42592501043259</c:v>
                </c:pt>
                <c:pt idx="33">
                  <c:v>105.3383696027052</c:v>
                </c:pt>
                <c:pt idx="34">
                  <c:v>105.15400371322256</c:v>
                </c:pt>
                <c:pt idx="35">
                  <c:v>106.2739598910631</c:v>
                </c:pt>
                <c:pt idx="36">
                  <c:v>106.76533070755825</c:v>
                </c:pt>
                <c:pt idx="37">
                  <c:v>102.28635282765792</c:v>
                </c:pt>
              </c:numCache>
            </c:numRef>
          </c:val>
          <c:smooth val="0"/>
        </c:ser>
        <c:ser>
          <c:idx val="2"/>
          <c:order val="2"/>
          <c:tx>
            <c:strRef>
              <c:f>'Données graph 1 et 2'!$AM$8:$AM$9</c:f>
              <c:strCache>
                <c:ptCount val="1"/>
                <c:pt idx="0">
                  <c:v>Tertiaire marchand </c:v>
                </c:pt>
              </c:strCache>
            </c:strRef>
          </c:tx>
          <c:spPr>
            <a:ln w="28575">
              <a:solidFill>
                <a:srgbClr val="FF0000"/>
              </a:solidFill>
            </a:ln>
          </c:spPr>
          <c:marker>
            <c:symbol val="none"/>
          </c:marker>
          <c:cat>
            <c:multiLvlStrRef>
              <c:f>'Données graph 1 et 2'!$A$14:$B$65</c:f>
              <c:multiLvlStrCache>
                <c:ptCount val="52"/>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lvl>
                <c:lvl>
                  <c:pt idx="1">
                    <c:v>2011</c:v>
                  </c:pt>
                  <c:pt idx="5">
                    <c:v>2012</c:v>
                  </c:pt>
                  <c:pt idx="9">
                    <c:v>2013</c:v>
                  </c:pt>
                  <c:pt idx="13">
                    <c:v>2014</c:v>
                  </c:pt>
                  <c:pt idx="17">
                    <c:v>2015</c:v>
                  </c:pt>
                  <c:pt idx="21">
                    <c:v>2016</c:v>
                  </c:pt>
                  <c:pt idx="25">
                    <c:v>2017</c:v>
                  </c:pt>
                  <c:pt idx="29">
                    <c:v>2018</c:v>
                  </c:pt>
                  <c:pt idx="33">
                    <c:v>2019</c:v>
                  </c:pt>
                  <c:pt idx="37">
                    <c:v>2020</c:v>
                  </c:pt>
                  <c:pt idx="41">
                    <c:v>2021</c:v>
                  </c:pt>
                  <c:pt idx="45">
                    <c:v>2022</c:v>
                  </c:pt>
                  <c:pt idx="49">
                    <c:v>2023</c:v>
                  </c:pt>
                </c:lvl>
              </c:multiLvlStrCache>
            </c:multiLvlStrRef>
          </c:cat>
          <c:val>
            <c:numRef>
              <c:f>'Données graph 1 et 2'!$AM$14:$AM$51</c:f>
              <c:numCache>
                <c:formatCode>#,##0.0</c:formatCode>
                <c:ptCount val="38"/>
                <c:pt idx="0">
                  <c:v>100</c:v>
                </c:pt>
                <c:pt idx="1">
                  <c:v>100.55273218128787</c:v>
                </c:pt>
                <c:pt idx="2">
                  <c:v>101.62385091082238</c:v>
                </c:pt>
                <c:pt idx="3">
                  <c:v>100.91348068772021</c:v>
                </c:pt>
                <c:pt idx="4">
                  <c:v>101.59523131818086</c:v>
                </c:pt>
                <c:pt idx="5">
                  <c:v>101.45694927177942</c:v>
                </c:pt>
                <c:pt idx="6">
                  <c:v>101.01487258217017</c:v>
                </c:pt>
                <c:pt idx="7">
                  <c:v>101.16898198134407</c:v>
                </c:pt>
                <c:pt idx="8">
                  <c:v>100.95505586181585</c:v>
                </c:pt>
                <c:pt idx="9">
                  <c:v>101.08649382221391</c:v>
                </c:pt>
                <c:pt idx="10">
                  <c:v>100.62898233243607</c:v>
                </c:pt>
                <c:pt idx="11">
                  <c:v>100.38550640651903</c:v>
                </c:pt>
                <c:pt idx="12">
                  <c:v>100.8448139516297</c:v>
                </c:pt>
                <c:pt idx="13">
                  <c:v>100.88361336760047</c:v>
                </c:pt>
                <c:pt idx="14">
                  <c:v>101.14351405648961</c:v>
                </c:pt>
                <c:pt idx="15">
                  <c:v>101.14353734893069</c:v>
                </c:pt>
                <c:pt idx="16">
                  <c:v>101.24731031459295</c:v>
                </c:pt>
                <c:pt idx="17">
                  <c:v>101.02978490815913</c:v>
                </c:pt>
                <c:pt idx="18">
                  <c:v>101.68454835545495</c:v>
                </c:pt>
                <c:pt idx="19">
                  <c:v>101.81999069496264</c:v>
                </c:pt>
                <c:pt idx="20">
                  <c:v>102.15673791689663</c:v>
                </c:pt>
                <c:pt idx="21">
                  <c:v>102.96473933382131</c:v>
                </c:pt>
                <c:pt idx="22">
                  <c:v>103.44473625244488</c:v>
                </c:pt>
                <c:pt idx="23">
                  <c:v>103.13221329569693</c:v>
                </c:pt>
                <c:pt idx="24">
                  <c:v>102.91038637163351</c:v>
                </c:pt>
                <c:pt idx="25">
                  <c:v>103.74855067284</c:v>
                </c:pt>
                <c:pt idx="26">
                  <c:v>104.45446108383767</c:v>
                </c:pt>
                <c:pt idx="27">
                  <c:v>105.12433190250559</c:v>
                </c:pt>
                <c:pt idx="28">
                  <c:v>105.37883409899263</c:v>
                </c:pt>
                <c:pt idx="29">
                  <c:v>106.88681713194146</c:v>
                </c:pt>
                <c:pt idx="30">
                  <c:v>106.46010483825883</c:v>
                </c:pt>
                <c:pt idx="31">
                  <c:v>106.41928342542812</c:v>
                </c:pt>
                <c:pt idx="32">
                  <c:v>105.93913121419889</c:v>
                </c:pt>
                <c:pt idx="33">
                  <c:v>106.71247439240994</c:v>
                </c:pt>
                <c:pt idx="34">
                  <c:v>107.36678526416871</c:v>
                </c:pt>
                <c:pt idx="35">
                  <c:v>107.29365198204732</c:v>
                </c:pt>
                <c:pt idx="36">
                  <c:v>108.17866629603247</c:v>
                </c:pt>
                <c:pt idx="37">
                  <c:v>106.53468270244915</c:v>
                </c:pt>
              </c:numCache>
            </c:numRef>
          </c:val>
          <c:smooth val="0"/>
        </c:ser>
        <c:ser>
          <c:idx val="3"/>
          <c:order val="3"/>
          <c:tx>
            <c:strRef>
              <c:f>'Données graph 1 et 2'!$AN$8:$AN$9</c:f>
              <c:strCache>
                <c:ptCount val="1"/>
                <c:pt idx="0">
                  <c:v>Tertiaire non marchand </c:v>
                </c:pt>
              </c:strCache>
            </c:strRef>
          </c:tx>
          <c:spPr>
            <a:ln w="28575">
              <a:solidFill>
                <a:schemeClr val="accent6">
                  <a:lumMod val="75000"/>
                </a:schemeClr>
              </a:solidFill>
              <a:prstDash val="solid"/>
            </a:ln>
          </c:spPr>
          <c:marker>
            <c:symbol val="none"/>
          </c:marker>
          <c:cat>
            <c:multiLvlStrRef>
              <c:f>'Données graph 1 et 2'!$A$14:$B$65</c:f>
              <c:multiLvlStrCache>
                <c:ptCount val="52"/>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lvl>
                <c:lvl>
                  <c:pt idx="1">
                    <c:v>2011</c:v>
                  </c:pt>
                  <c:pt idx="5">
                    <c:v>2012</c:v>
                  </c:pt>
                  <c:pt idx="9">
                    <c:v>2013</c:v>
                  </c:pt>
                  <c:pt idx="13">
                    <c:v>2014</c:v>
                  </c:pt>
                  <c:pt idx="17">
                    <c:v>2015</c:v>
                  </c:pt>
                  <c:pt idx="21">
                    <c:v>2016</c:v>
                  </c:pt>
                  <c:pt idx="25">
                    <c:v>2017</c:v>
                  </c:pt>
                  <c:pt idx="29">
                    <c:v>2018</c:v>
                  </c:pt>
                  <c:pt idx="33">
                    <c:v>2019</c:v>
                  </c:pt>
                  <c:pt idx="37">
                    <c:v>2020</c:v>
                  </c:pt>
                  <c:pt idx="41">
                    <c:v>2021</c:v>
                  </c:pt>
                  <c:pt idx="45">
                    <c:v>2022</c:v>
                  </c:pt>
                  <c:pt idx="49">
                    <c:v>2023</c:v>
                  </c:pt>
                </c:lvl>
              </c:multiLvlStrCache>
            </c:multiLvlStrRef>
          </c:cat>
          <c:val>
            <c:numRef>
              <c:f>'Données graph 1 et 2'!$AN$14:$AN$51</c:f>
              <c:numCache>
                <c:formatCode>#,##0.0</c:formatCode>
                <c:ptCount val="38"/>
                <c:pt idx="0">
                  <c:v>100</c:v>
                </c:pt>
                <c:pt idx="1">
                  <c:v>99.537774685174611</c:v>
                </c:pt>
                <c:pt idx="2">
                  <c:v>99.557823843144746</c:v>
                </c:pt>
                <c:pt idx="3">
                  <c:v>100.60746668775413</c:v>
                </c:pt>
                <c:pt idx="4">
                  <c:v>100.30794193263979</c:v>
                </c:pt>
                <c:pt idx="5">
                  <c:v>100.88663076121287</c:v>
                </c:pt>
                <c:pt idx="6">
                  <c:v>101.01422812998193</c:v>
                </c:pt>
                <c:pt idx="7">
                  <c:v>101.07983562973155</c:v>
                </c:pt>
                <c:pt idx="8">
                  <c:v>101.32466502263169</c:v>
                </c:pt>
                <c:pt idx="9">
                  <c:v>101.66545471698515</c:v>
                </c:pt>
                <c:pt idx="10">
                  <c:v>101.70614074435261</c:v>
                </c:pt>
                <c:pt idx="11">
                  <c:v>102.33808146225529</c:v>
                </c:pt>
                <c:pt idx="12">
                  <c:v>102.23111116931894</c:v>
                </c:pt>
                <c:pt idx="13">
                  <c:v>102.8826625946915</c:v>
                </c:pt>
                <c:pt idx="14">
                  <c:v>102.48195583135364</c:v>
                </c:pt>
                <c:pt idx="15">
                  <c:v>102.00861406005998</c:v>
                </c:pt>
                <c:pt idx="16">
                  <c:v>102.57185938668898</c:v>
                </c:pt>
                <c:pt idx="17">
                  <c:v>102.12261671929433</c:v>
                </c:pt>
                <c:pt idx="18">
                  <c:v>102.57919219530662</c:v>
                </c:pt>
                <c:pt idx="19">
                  <c:v>102.83940971331464</c:v>
                </c:pt>
                <c:pt idx="20">
                  <c:v>103.25790439150508</c:v>
                </c:pt>
                <c:pt idx="21">
                  <c:v>103.22803499485285</c:v>
                </c:pt>
                <c:pt idx="22">
                  <c:v>103.55903430528085</c:v>
                </c:pt>
                <c:pt idx="23">
                  <c:v>103.29865959053046</c:v>
                </c:pt>
                <c:pt idx="24">
                  <c:v>103.30124580380942</c:v>
                </c:pt>
                <c:pt idx="25">
                  <c:v>103.29382575260639</c:v>
                </c:pt>
                <c:pt idx="26">
                  <c:v>103.35345069424049</c:v>
                </c:pt>
                <c:pt idx="27">
                  <c:v>103.40911219224242</c:v>
                </c:pt>
                <c:pt idx="28">
                  <c:v>103.07745739506069</c:v>
                </c:pt>
                <c:pt idx="29">
                  <c:v>102.96760819311648</c:v>
                </c:pt>
                <c:pt idx="30">
                  <c:v>103.19079176905819</c:v>
                </c:pt>
                <c:pt idx="31">
                  <c:v>103.33451196919555</c:v>
                </c:pt>
                <c:pt idx="32">
                  <c:v>103.80146037409726</c:v>
                </c:pt>
                <c:pt idx="33">
                  <c:v>103.67180235929689</c:v>
                </c:pt>
                <c:pt idx="34">
                  <c:v>103.97825783202575</c:v>
                </c:pt>
                <c:pt idx="35">
                  <c:v>104.26019139904679</c:v>
                </c:pt>
                <c:pt idx="36">
                  <c:v>104.25336045767872</c:v>
                </c:pt>
                <c:pt idx="37">
                  <c:v>104.09421407943529</c:v>
                </c:pt>
              </c:numCache>
            </c:numRef>
          </c:val>
          <c:smooth val="0"/>
        </c:ser>
        <c:dLbls>
          <c:showLegendKey val="0"/>
          <c:showVal val="0"/>
          <c:showCatName val="0"/>
          <c:showSerName val="0"/>
          <c:showPercent val="0"/>
          <c:showBubbleSize val="0"/>
        </c:dLbls>
        <c:marker val="1"/>
        <c:smooth val="0"/>
        <c:axId val="163929472"/>
        <c:axId val="163951744"/>
      </c:lineChart>
      <c:catAx>
        <c:axId val="163929472"/>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163951744"/>
        <c:crossesAt val="100"/>
        <c:auto val="0"/>
        <c:lblAlgn val="ctr"/>
        <c:lblOffset val="100"/>
        <c:tickLblSkip val="4"/>
        <c:tickMarkSkip val="4"/>
        <c:noMultiLvlLbl val="0"/>
      </c:catAx>
      <c:valAx>
        <c:axId val="163951744"/>
        <c:scaling>
          <c:orientation val="minMax"/>
          <c:max val="110"/>
          <c:min val="82"/>
        </c:scaling>
        <c:delete val="0"/>
        <c:axPos val="l"/>
        <c:majorGridlines>
          <c:spPr>
            <a:ln>
              <a:prstDash val="sysDash"/>
            </a:ln>
          </c:spPr>
        </c:majorGridlines>
        <c:numFmt formatCode="#,##0" sourceLinked="0"/>
        <c:majorTickMark val="out"/>
        <c:minorTickMark val="none"/>
        <c:tickLblPos val="nextTo"/>
        <c:crossAx val="163929472"/>
        <c:crosses val="autoZero"/>
        <c:crossBetween val="midCat"/>
        <c:majorUnit val="2"/>
      </c:valAx>
    </c:plotArea>
    <c:legend>
      <c:legendPos val="r"/>
      <c:layout>
        <c:manualLayout>
          <c:xMode val="edge"/>
          <c:yMode val="edge"/>
          <c:x val="3.2670454545454551E-2"/>
          <c:y val="0.18066157760814217"/>
          <c:w val="0.95596590909090906"/>
          <c:h val="8.142493638676846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115172941883742E-2"/>
          <c:y val="0.21145427308079878"/>
          <c:w val="0.90516390406154157"/>
          <c:h val="0.50871373175295609"/>
        </c:manualLayout>
      </c:layout>
      <c:barChart>
        <c:barDir val="col"/>
        <c:grouping val="stacked"/>
        <c:varyColors val="0"/>
        <c:ser>
          <c:idx val="0"/>
          <c:order val="0"/>
          <c:tx>
            <c:v>Emploi hors intérim</c:v>
          </c:tx>
          <c:spPr>
            <a:solidFill>
              <a:srgbClr val="00B0F0"/>
            </a:solidFill>
          </c:spPr>
          <c:invertIfNegative val="0"/>
          <c:dPt>
            <c:idx val="4"/>
            <c:invertIfNegative val="0"/>
            <c:bubble3D val="0"/>
          </c:dPt>
          <c:dLbls>
            <c:dLbl>
              <c:idx val="1"/>
              <c:layout>
                <c:manualLayout>
                  <c:x val="-1.8451889386298876E-3"/>
                  <c:y val="-8.6256488763224587E-3"/>
                </c:manualLayout>
              </c:layout>
              <c:showLegendKey val="0"/>
              <c:showVal val="1"/>
              <c:showCatName val="0"/>
              <c:showSerName val="0"/>
              <c:showPercent val="0"/>
              <c:showBubbleSize val="0"/>
            </c:dLbl>
            <c:dLbl>
              <c:idx val="2"/>
              <c:layout>
                <c:manualLayout>
                  <c:x val="1.8655296040950989E-3"/>
                  <c:y val="-1.7250618567694026E-2"/>
                </c:manualLayout>
              </c:layout>
              <c:showLegendKey val="0"/>
              <c:showVal val="1"/>
              <c:showCatName val="0"/>
              <c:showSerName val="0"/>
              <c:showPercent val="0"/>
              <c:showBubbleSize val="0"/>
            </c:dLbl>
            <c:numFmt formatCode="[&lt;0]\-&quot;&quot;#,###&quot;&quot;;[&gt;0]\+&quot;&quot;#,###&quot;&quot;;0" sourceLinked="0"/>
            <c:showLegendKey val="0"/>
            <c:showVal val="1"/>
            <c:showCatName val="0"/>
            <c:showSerName val="0"/>
            <c:showPercent val="0"/>
            <c:showBubbleSize val="0"/>
            <c:showLeaderLines val="0"/>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graph4'!$CP$45:$CT$45</c:f>
              <c:numCache>
                <c:formatCode>#,##0</c:formatCode>
                <c:ptCount val="5"/>
                <c:pt idx="0">
                  <c:v>-2530</c:v>
                </c:pt>
                <c:pt idx="1">
                  <c:v>-1740</c:v>
                </c:pt>
                <c:pt idx="2">
                  <c:v>-230</c:v>
                </c:pt>
                <c:pt idx="3">
                  <c:v>-400</c:v>
                </c:pt>
                <c:pt idx="4">
                  <c:v>-100</c:v>
                </c:pt>
              </c:numCache>
            </c:numRef>
          </c:val>
        </c:ser>
        <c:ser>
          <c:idx val="1"/>
          <c:order val="1"/>
          <c:tx>
            <c:v>Intérim</c:v>
          </c:tx>
          <c:spPr>
            <a:solidFill>
              <a:schemeClr val="accent6">
                <a:lumMod val="75000"/>
              </a:schemeClr>
            </a:solidFill>
          </c:spPr>
          <c:invertIfNegative val="0"/>
          <c:dPt>
            <c:idx val="4"/>
            <c:invertIfNegative val="0"/>
            <c:bubble3D val="0"/>
          </c:dPt>
          <c:dLbls>
            <c:dLbl>
              <c:idx val="0"/>
              <c:layout>
                <c:manualLayout>
                  <c:x val="-3.7316403700606328E-3"/>
                  <c:y val="-7.8606602266349627E-3"/>
                </c:manualLayout>
              </c:layout>
              <c:showLegendKey val="0"/>
              <c:showVal val="1"/>
              <c:showCatName val="0"/>
              <c:showSerName val="0"/>
              <c:showPercent val="0"/>
              <c:showBubbleSize val="0"/>
            </c:dLbl>
            <c:dLbl>
              <c:idx val="1"/>
              <c:layout>
                <c:manualLayout>
                  <c:x val="-6.9158262581718621E-5"/>
                  <c:y val="6.3435874413263833E-4"/>
                </c:manualLayout>
              </c:layout>
              <c:showLegendKey val="0"/>
              <c:showVal val="1"/>
              <c:showCatName val="0"/>
              <c:showSerName val="0"/>
              <c:showPercent val="0"/>
              <c:showBubbleSize val="0"/>
            </c:dLbl>
            <c:dLbl>
              <c:idx val="2"/>
              <c:layout>
                <c:manualLayout>
                  <c:x val="3.711009123660204E-3"/>
                  <c:y val="-1.7249712987759503E-2"/>
                </c:manualLayout>
              </c:layout>
              <c:showLegendKey val="0"/>
              <c:showVal val="1"/>
              <c:showCatName val="0"/>
              <c:showSerName val="0"/>
              <c:showPercent val="0"/>
              <c:showBubbleSize val="0"/>
            </c:dLbl>
            <c:dLbl>
              <c:idx val="3"/>
              <c:layout>
                <c:manualLayout>
                  <c:x val="0"/>
                  <c:y val="-3.1483663944858482E-3"/>
                </c:manualLayout>
              </c:layout>
              <c:showLegendKey val="0"/>
              <c:showVal val="1"/>
              <c:showCatName val="0"/>
              <c:showSerName val="0"/>
              <c:showPercent val="0"/>
              <c:showBubbleSize val="0"/>
            </c:dLbl>
            <c:dLbl>
              <c:idx val="4"/>
              <c:layout>
                <c:manualLayout>
                  <c:x val="0"/>
                  <c:y val="-1.1084072003566174E-2"/>
                </c:manualLayout>
              </c:layout>
              <c:showLegendKey val="0"/>
              <c:showVal val="1"/>
              <c:showCatName val="0"/>
              <c:showSerName val="0"/>
              <c:showPercent val="0"/>
              <c:showBubbleSize val="0"/>
            </c:dLbl>
            <c:numFmt formatCode="[&lt;0]\-&quot;&quot;#,###&quot;&quot;;[&gt;0]\+&quot;&quot;#,###&quot;&quot;;0" sourceLinked="0"/>
            <c:txPr>
              <a:bodyPr/>
              <a:lstStyle/>
              <a:p>
                <a:pPr>
                  <a:defRPr sz="1100" b="0"/>
                </a:pPr>
                <a:endParaRPr lang="fr-FR"/>
              </a:p>
            </c:txPr>
            <c:showLegendKey val="0"/>
            <c:showVal val="1"/>
            <c:showCatName val="0"/>
            <c:showSerName val="0"/>
            <c:showPercent val="0"/>
            <c:showBubbleSize val="0"/>
            <c:showLeaderLines val="0"/>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graph4'!$CV$45:$CZ$45</c:f>
              <c:numCache>
                <c:formatCode>#,##0</c:formatCode>
                <c:ptCount val="5"/>
                <c:pt idx="0">
                  <c:v>-2760</c:v>
                </c:pt>
                <c:pt idx="1">
                  <c:v>-560</c:v>
                </c:pt>
                <c:pt idx="2">
                  <c:v>20</c:v>
                </c:pt>
                <c:pt idx="3">
                  <c:v>-540</c:v>
                </c:pt>
                <c:pt idx="4">
                  <c:v>-1640</c:v>
                </c:pt>
              </c:numCache>
            </c:numRef>
          </c:val>
        </c:ser>
        <c:ser>
          <c:idx val="2"/>
          <c:order val="2"/>
          <c:tx>
            <c:v>Total</c:v>
          </c:tx>
          <c:spPr>
            <a:noFill/>
          </c:spPr>
          <c:invertIfNegative val="0"/>
          <c:dLbls>
            <c:dLbl>
              <c:idx val="0"/>
              <c:layout>
                <c:manualLayout>
                  <c:x val="1.7968072129162062E-3"/>
                  <c:y val="0.15803320716340885"/>
                </c:manualLayout>
              </c:layout>
              <c:dLblPos val="ctr"/>
              <c:showLegendKey val="0"/>
              <c:showVal val="1"/>
              <c:showCatName val="0"/>
              <c:showSerName val="0"/>
              <c:showPercent val="0"/>
              <c:showBubbleSize val="0"/>
            </c:dLbl>
            <c:dLbl>
              <c:idx val="1"/>
              <c:layout>
                <c:manualLayout>
                  <c:x val="-1.9142019107439977E-3"/>
                  <c:y val="5.4656050553094263E-2"/>
                </c:manualLayout>
              </c:layout>
              <c:dLblPos val="ctr"/>
              <c:showLegendKey val="0"/>
              <c:showVal val="1"/>
              <c:showCatName val="0"/>
              <c:showSerName val="0"/>
              <c:showPercent val="0"/>
              <c:showBubbleSize val="0"/>
            </c:dLbl>
            <c:dLbl>
              <c:idx val="2"/>
              <c:layout>
                <c:manualLayout>
                  <c:x val="1.4540669998273949E-3"/>
                  <c:y val="-4.7116192018263739E-2"/>
                </c:manualLayout>
              </c:layout>
              <c:dLblPos val="ctr"/>
              <c:showLegendKey val="0"/>
              <c:showVal val="1"/>
              <c:showCatName val="0"/>
              <c:showSerName val="0"/>
              <c:showPercent val="0"/>
              <c:showBubbleSize val="0"/>
            </c:dLbl>
            <c:dLbl>
              <c:idx val="3"/>
              <c:layout>
                <c:manualLayout>
                  <c:x val="3.7316403700606328E-3"/>
                  <c:y val="-1.6952682769236272E-2"/>
                </c:manualLayout>
              </c:layout>
              <c:dLblPos val="ctr"/>
              <c:showLegendKey val="0"/>
              <c:showVal val="1"/>
              <c:showCatName val="0"/>
              <c:showSerName val="0"/>
              <c:showPercent val="0"/>
              <c:showBubbleSize val="0"/>
            </c:dLbl>
            <c:dLbl>
              <c:idx val="4"/>
              <c:layout>
                <c:manualLayout>
                  <c:x val="1.8451889386298876E-3"/>
                  <c:y val="-4.2962070463627496E-2"/>
                </c:manualLayout>
              </c:layout>
              <c:dLblPos val="ctr"/>
              <c:showLegendKey val="0"/>
              <c:showVal val="1"/>
              <c:showCatName val="0"/>
              <c:showSerName val="0"/>
              <c:showPercent val="0"/>
              <c:showBubbleSize val="0"/>
            </c:dLbl>
            <c:numFmt formatCode="[&lt;0]\-&quot;&quot;#,###&quot;&quot;;[&gt;0]\+&quot;&quot;#,###&quot;&quot;;0" sourceLinked="0"/>
            <c:txPr>
              <a:bodyPr/>
              <a:lstStyle/>
              <a:p>
                <a:pPr>
                  <a:defRPr sz="1200" b="1"/>
                </a:pPr>
                <a:endParaRPr lang="fr-FR"/>
              </a:p>
            </c:txPr>
            <c:dLblPos val="inBase"/>
            <c:showLegendKey val="0"/>
            <c:showVal val="1"/>
            <c:showCatName val="0"/>
            <c:showSerName val="0"/>
            <c:showPercent val="0"/>
            <c:showBubbleSize val="0"/>
            <c:showLeaderLines val="0"/>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graph4'!$CJ$45:$CN$45</c:f>
              <c:numCache>
                <c:formatCode>#,##0</c:formatCode>
                <c:ptCount val="5"/>
                <c:pt idx="0">
                  <c:v>-5290</c:v>
                </c:pt>
                <c:pt idx="1">
                  <c:v>-2300</c:v>
                </c:pt>
                <c:pt idx="2">
                  <c:v>-210</c:v>
                </c:pt>
                <c:pt idx="3">
                  <c:v>-950</c:v>
                </c:pt>
                <c:pt idx="4">
                  <c:v>-1750</c:v>
                </c:pt>
              </c:numCache>
            </c:numRef>
          </c:val>
        </c:ser>
        <c:dLbls>
          <c:showLegendKey val="0"/>
          <c:showVal val="0"/>
          <c:showCatName val="0"/>
          <c:showSerName val="0"/>
          <c:showPercent val="0"/>
          <c:showBubbleSize val="0"/>
        </c:dLbls>
        <c:gapWidth val="150"/>
        <c:overlap val="100"/>
        <c:axId val="175624960"/>
        <c:axId val="175626496"/>
      </c:barChart>
      <c:catAx>
        <c:axId val="175624960"/>
        <c:scaling>
          <c:orientation val="minMax"/>
        </c:scaling>
        <c:delete val="0"/>
        <c:axPos val="b"/>
        <c:majorTickMark val="out"/>
        <c:minorTickMark val="none"/>
        <c:tickLblPos val="low"/>
        <c:spPr>
          <a:ln w="22225" cmpd="sng"/>
        </c:spPr>
        <c:txPr>
          <a:bodyPr rot="0" vert="horz"/>
          <a:lstStyle/>
          <a:p>
            <a:pPr>
              <a:defRPr sz="1000" b="0" baseline="0"/>
            </a:pPr>
            <a:endParaRPr lang="fr-FR"/>
          </a:p>
        </c:txPr>
        <c:crossAx val="175626496"/>
        <c:crosses val="autoZero"/>
        <c:auto val="1"/>
        <c:lblAlgn val="ctr"/>
        <c:lblOffset val="100"/>
        <c:noMultiLvlLbl val="0"/>
      </c:catAx>
      <c:valAx>
        <c:axId val="175626496"/>
        <c:scaling>
          <c:orientation val="minMax"/>
          <c:max val="1000"/>
          <c:min val="-6000"/>
        </c:scaling>
        <c:delete val="0"/>
        <c:axPos val="l"/>
        <c:majorGridlines>
          <c:spPr>
            <a:ln>
              <a:prstDash val="sysDot"/>
            </a:ln>
          </c:spPr>
        </c:majorGridlines>
        <c:numFmt formatCode="[Red][&lt;0]\-&quot;&quot;0&quot;&quot;;[Blue][&gt;0]\+&quot;&quot;0&quot;&quot;;0" sourceLinked="0"/>
        <c:majorTickMark val="out"/>
        <c:minorTickMark val="none"/>
        <c:tickLblPos val="nextTo"/>
        <c:crossAx val="175624960"/>
        <c:crosses val="autoZero"/>
        <c:crossBetween val="between"/>
        <c:majorUnit val="1000"/>
      </c:valAx>
    </c:plotArea>
    <c:legend>
      <c:legendPos val="r"/>
      <c:legendEntry>
        <c:idx val="0"/>
        <c:delete val="1"/>
      </c:legendEntry>
      <c:layout>
        <c:manualLayout>
          <c:xMode val="edge"/>
          <c:yMode val="edge"/>
          <c:x val="0.27865425198382032"/>
          <c:y val="0.15810180484344899"/>
          <c:w val="0.4416481968830514"/>
          <c:h val="5.7485996694990923E-2"/>
        </c:manualLayout>
      </c:layout>
      <c:overlay val="0"/>
      <c:txPr>
        <a:bodyPr/>
        <a:lstStyle/>
        <a:p>
          <a:pPr>
            <a:defRPr sz="1200" baseline="0"/>
          </a:pPr>
          <a:endParaRPr lang="fr-FR"/>
        </a:p>
      </c:txPr>
    </c:legend>
    <c:plotVisOnly val="1"/>
    <c:dispBlanksAs val="gap"/>
    <c:showDLblsOverMax val="0"/>
  </c:chart>
  <c:spPr>
    <a:ln>
      <a:solidFill>
        <a:schemeClr val="tx1">
          <a:tint val="75000"/>
          <a:shade val="95000"/>
          <a:satMod val="105000"/>
        </a:schemeClr>
      </a:solid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fr-FR" sz="1500" b="1" i="0" u="none" strike="noStrike" baseline="0">
                <a:solidFill>
                  <a:srgbClr val="000000"/>
                </a:solidFill>
                <a:latin typeface="Calibri"/>
                <a:cs typeface="Calibri"/>
              </a:rPr>
              <a:t>Stock de bénéficiaires des principaux contrats aidés, dans le Var</a:t>
            </a:r>
          </a:p>
          <a:p>
            <a:pPr>
              <a:defRPr sz="1000" b="0" i="0" u="none" strike="noStrike" baseline="0">
                <a:solidFill>
                  <a:srgbClr val="000000"/>
                </a:solidFill>
                <a:latin typeface="Calibri"/>
                <a:ea typeface="Calibri"/>
                <a:cs typeface="Calibri"/>
              </a:defRPr>
            </a:pPr>
            <a:r>
              <a:rPr lang="fr-FR" sz="1000" b="0" i="1" u="none" strike="noStrike" baseline="0">
                <a:solidFill>
                  <a:srgbClr val="000000"/>
                </a:solidFill>
                <a:latin typeface="Calibri"/>
                <a:cs typeface="Calibri"/>
              </a:rPr>
              <a:t>(données brutes, en nombre)</a:t>
            </a:r>
          </a:p>
        </c:rich>
      </c:tx>
      <c:layout>
        <c:manualLayout>
          <c:xMode val="edge"/>
          <c:yMode val="edge"/>
          <c:x val="0.21930996528659724"/>
          <c:y val="1.6256032512065022E-2"/>
        </c:manualLayout>
      </c:layout>
      <c:overlay val="0"/>
      <c:spPr>
        <a:noFill/>
        <a:ln w="25400">
          <a:noFill/>
        </a:ln>
      </c:spPr>
    </c:title>
    <c:autoTitleDeleted val="0"/>
    <c:plotArea>
      <c:layout>
        <c:manualLayout>
          <c:layoutTarget val="inner"/>
          <c:xMode val="edge"/>
          <c:yMode val="edge"/>
          <c:x val="5.2094879587940811E-2"/>
          <c:y val="0.17791309936205024"/>
          <c:w val="0.93016067977190131"/>
          <c:h val="0.50499133191202406"/>
        </c:manualLayout>
      </c:layout>
      <c:areaChart>
        <c:grouping val="stacked"/>
        <c:varyColors val="0"/>
        <c:ser>
          <c:idx val="1"/>
          <c:order val="0"/>
          <c:tx>
            <c:strRef>
              <c:f>'Données GRAPHIQUE_stocks_bénéf'!$BF$2</c:f>
              <c:strCache>
                <c:ptCount val="1"/>
                <c:pt idx="0">
                  <c:v>CUI-CAE / PEC*</c:v>
                </c:pt>
              </c:strCache>
            </c:strRef>
          </c:tx>
          <c:spPr>
            <a:solidFill>
              <a:srgbClr val="4F81BD">
                <a:lumMod val="40000"/>
                <a:lumOff val="60000"/>
                <a:alpha val="70000"/>
              </a:srgbClr>
            </a:solidFill>
            <a:ln w="28575">
              <a:noFill/>
              <a:prstDash val="solid"/>
            </a:ln>
          </c:spPr>
          <c:cat>
            <c:multiLvlStrRef>
              <c:f>'Données GRAPHIQUE_stocks_bénéf'!$BD$3:$BE$43</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2010</c:v>
                  </c:pt>
                  <c:pt idx="4">
                    <c:v>2011</c:v>
                  </c:pt>
                  <c:pt idx="8">
                    <c:v>2012</c:v>
                  </c:pt>
                  <c:pt idx="12">
                    <c:v>2013</c:v>
                  </c:pt>
                  <c:pt idx="16">
                    <c:v>2014</c:v>
                  </c:pt>
                  <c:pt idx="20">
                    <c:v>2015</c:v>
                  </c:pt>
                  <c:pt idx="24">
                    <c:v>2016</c:v>
                  </c:pt>
                  <c:pt idx="28">
                    <c:v>2017</c:v>
                  </c:pt>
                  <c:pt idx="32">
                    <c:v>2018</c:v>
                  </c:pt>
                  <c:pt idx="36">
                    <c:v>2019</c:v>
                  </c:pt>
                  <c:pt idx="40">
                    <c:v>2020</c:v>
                  </c:pt>
                </c:lvl>
              </c:multiLvlStrCache>
            </c:multiLvlStrRef>
          </c:cat>
          <c:val>
            <c:numRef>
              <c:f>'Données GRAPHIQUE_stocks_bénéf'!$BF$3:$BF$43</c:f>
              <c:numCache>
                <c:formatCode>#,##0</c:formatCode>
                <c:ptCount val="41"/>
                <c:pt idx="0">
                  <c:v>1515</c:v>
                </c:pt>
                <c:pt idx="1">
                  <c:v>3371</c:v>
                </c:pt>
                <c:pt idx="2">
                  <c:v>4479</c:v>
                </c:pt>
                <c:pt idx="3">
                  <c:v>4439</c:v>
                </c:pt>
                <c:pt idx="4">
                  <c:v>3595</c:v>
                </c:pt>
                <c:pt idx="5">
                  <c:v>2712</c:v>
                </c:pt>
                <c:pt idx="6">
                  <c:v>2117</c:v>
                </c:pt>
                <c:pt idx="7">
                  <c:v>2924</c:v>
                </c:pt>
                <c:pt idx="8">
                  <c:v>3873</c:v>
                </c:pt>
                <c:pt idx="9">
                  <c:v>3962</c:v>
                </c:pt>
                <c:pt idx="10">
                  <c:v>3562</c:v>
                </c:pt>
                <c:pt idx="11">
                  <c:v>3314</c:v>
                </c:pt>
                <c:pt idx="12">
                  <c:v>3215</c:v>
                </c:pt>
                <c:pt idx="13">
                  <c:v>3221</c:v>
                </c:pt>
                <c:pt idx="14">
                  <c:v>3018</c:v>
                </c:pt>
                <c:pt idx="15">
                  <c:v>3390</c:v>
                </c:pt>
                <c:pt idx="16">
                  <c:v>3427</c:v>
                </c:pt>
                <c:pt idx="17">
                  <c:v>3502</c:v>
                </c:pt>
                <c:pt idx="18">
                  <c:v>3201</c:v>
                </c:pt>
                <c:pt idx="19">
                  <c:v>3133</c:v>
                </c:pt>
                <c:pt idx="20">
                  <c:v>3313</c:v>
                </c:pt>
                <c:pt idx="21">
                  <c:v>3426</c:v>
                </c:pt>
                <c:pt idx="22">
                  <c:v>3404</c:v>
                </c:pt>
                <c:pt idx="23">
                  <c:v>3582</c:v>
                </c:pt>
                <c:pt idx="24">
                  <c:v>3692</c:v>
                </c:pt>
                <c:pt idx="25">
                  <c:v>3705</c:v>
                </c:pt>
                <c:pt idx="26">
                  <c:v>3607</c:v>
                </c:pt>
                <c:pt idx="27">
                  <c:v>3634</c:v>
                </c:pt>
                <c:pt idx="28">
                  <c:v>3660</c:v>
                </c:pt>
                <c:pt idx="29">
                  <c:v>3506</c:v>
                </c:pt>
                <c:pt idx="30">
                  <c:v>2498</c:v>
                </c:pt>
                <c:pt idx="31">
                  <c:v>1871</c:v>
                </c:pt>
                <c:pt idx="32">
                  <c:v>1654</c:v>
                </c:pt>
                <c:pt idx="33">
                  <c:v>1407</c:v>
                </c:pt>
                <c:pt idx="34">
                  <c:v>1478</c:v>
                </c:pt>
                <c:pt idx="35">
                  <c:v>1487</c:v>
                </c:pt>
                <c:pt idx="36">
                  <c:v>1563</c:v>
                </c:pt>
                <c:pt idx="37">
                  <c:v>1598</c:v>
                </c:pt>
                <c:pt idx="38">
                  <c:v>1618</c:v>
                </c:pt>
                <c:pt idx="39">
                  <c:v>1409</c:v>
                </c:pt>
                <c:pt idx="40">
                  <c:v>1276</c:v>
                </c:pt>
              </c:numCache>
            </c:numRef>
          </c:val>
        </c:ser>
        <c:ser>
          <c:idx val="3"/>
          <c:order val="1"/>
          <c:tx>
            <c:strRef>
              <c:f>'Données GRAPHIQUE_stocks_bénéf'!$BI$2</c:f>
              <c:strCache>
                <c:ptCount val="1"/>
                <c:pt idx="0">
                  <c:v>CUI-CIE**</c:v>
                </c:pt>
              </c:strCache>
            </c:strRef>
          </c:tx>
          <c:spPr>
            <a:solidFill>
              <a:srgbClr val="1F497D">
                <a:alpha val="80000"/>
              </a:srgbClr>
            </a:solidFill>
            <a:ln w="25400">
              <a:noFill/>
            </a:ln>
          </c:spPr>
          <c:cat>
            <c:multiLvlStrRef>
              <c:f>'Données GRAPHIQUE_stocks_bénéf'!$BD$3:$BE$43</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2010</c:v>
                  </c:pt>
                  <c:pt idx="4">
                    <c:v>2011</c:v>
                  </c:pt>
                  <c:pt idx="8">
                    <c:v>2012</c:v>
                  </c:pt>
                  <c:pt idx="12">
                    <c:v>2013</c:v>
                  </c:pt>
                  <c:pt idx="16">
                    <c:v>2014</c:v>
                  </c:pt>
                  <c:pt idx="20">
                    <c:v>2015</c:v>
                  </c:pt>
                  <c:pt idx="24">
                    <c:v>2016</c:v>
                  </c:pt>
                  <c:pt idx="28">
                    <c:v>2017</c:v>
                  </c:pt>
                  <c:pt idx="32">
                    <c:v>2018</c:v>
                  </c:pt>
                  <c:pt idx="36">
                    <c:v>2019</c:v>
                  </c:pt>
                  <c:pt idx="40">
                    <c:v>2020</c:v>
                  </c:pt>
                </c:lvl>
              </c:multiLvlStrCache>
            </c:multiLvlStrRef>
          </c:cat>
          <c:val>
            <c:numRef>
              <c:f>'Données GRAPHIQUE_stocks_bénéf'!$BI$3:$BI$43</c:f>
              <c:numCache>
                <c:formatCode>#,##0</c:formatCode>
                <c:ptCount val="41"/>
                <c:pt idx="0">
                  <c:v>946</c:v>
                </c:pt>
                <c:pt idx="1">
                  <c:v>1786</c:v>
                </c:pt>
                <c:pt idx="2">
                  <c:v>1486</c:v>
                </c:pt>
                <c:pt idx="3">
                  <c:v>1254</c:v>
                </c:pt>
                <c:pt idx="4">
                  <c:v>1122</c:v>
                </c:pt>
                <c:pt idx="5">
                  <c:v>918</c:v>
                </c:pt>
                <c:pt idx="6">
                  <c:v>915</c:v>
                </c:pt>
                <c:pt idx="7">
                  <c:v>1016</c:v>
                </c:pt>
                <c:pt idx="8">
                  <c:v>902</c:v>
                </c:pt>
                <c:pt idx="9">
                  <c:v>604</c:v>
                </c:pt>
                <c:pt idx="10">
                  <c:v>460</c:v>
                </c:pt>
                <c:pt idx="11">
                  <c:v>327</c:v>
                </c:pt>
                <c:pt idx="12">
                  <c:v>245</c:v>
                </c:pt>
                <c:pt idx="13">
                  <c:v>265</c:v>
                </c:pt>
                <c:pt idx="14">
                  <c:v>282</c:v>
                </c:pt>
                <c:pt idx="15">
                  <c:v>338</c:v>
                </c:pt>
                <c:pt idx="16">
                  <c:v>417</c:v>
                </c:pt>
                <c:pt idx="17">
                  <c:v>380</c:v>
                </c:pt>
                <c:pt idx="18">
                  <c:v>331</c:v>
                </c:pt>
                <c:pt idx="19">
                  <c:v>353</c:v>
                </c:pt>
                <c:pt idx="20">
                  <c:v>393</c:v>
                </c:pt>
                <c:pt idx="21">
                  <c:v>563</c:v>
                </c:pt>
                <c:pt idx="22">
                  <c:v>646</c:v>
                </c:pt>
                <c:pt idx="23">
                  <c:v>724</c:v>
                </c:pt>
                <c:pt idx="24">
                  <c:v>869</c:v>
                </c:pt>
                <c:pt idx="25">
                  <c:v>796</c:v>
                </c:pt>
                <c:pt idx="26">
                  <c:v>631</c:v>
                </c:pt>
                <c:pt idx="27">
                  <c:v>564</c:v>
                </c:pt>
                <c:pt idx="28">
                  <c:v>521</c:v>
                </c:pt>
                <c:pt idx="29">
                  <c:v>400</c:v>
                </c:pt>
                <c:pt idx="30">
                  <c:v>298</c:v>
                </c:pt>
                <c:pt idx="31">
                  <c:v>195</c:v>
                </c:pt>
                <c:pt idx="32">
                  <c:v>66</c:v>
                </c:pt>
                <c:pt idx="33">
                  <c:v>5</c:v>
                </c:pt>
                <c:pt idx="34">
                  <c:v>0</c:v>
                </c:pt>
                <c:pt idx="35">
                  <c:v>1</c:v>
                </c:pt>
                <c:pt idx="36">
                  <c:v>2</c:v>
                </c:pt>
                <c:pt idx="37">
                  <c:v>3</c:v>
                </c:pt>
                <c:pt idx="38">
                  <c:v>0</c:v>
                </c:pt>
                <c:pt idx="39">
                  <c:v>1</c:v>
                </c:pt>
                <c:pt idx="40">
                  <c:v>1</c:v>
                </c:pt>
              </c:numCache>
            </c:numRef>
          </c:val>
        </c:ser>
        <c:ser>
          <c:idx val="2"/>
          <c:order val="2"/>
          <c:tx>
            <c:strRef>
              <c:f>'Données GRAPHIQUE_stocks_bénéf'!$BL$2</c:f>
              <c:strCache>
                <c:ptCount val="1"/>
                <c:pt idx="0">
                  <c:v>Emploi d'avenir***</c:v>
                </c:pt>
              </c:strCache>
            </c:strRef>
          </c:tx>
          <c:spPr>
            <a:solidFill>
              <a:srgbClr val="F79646">
                <a:lumMod val="75000"/>
                <a:alpha val="70000"/>
              </a:srgbClr>
            </a:solidFill>
            <a:ln w="25400">
              <a:noFill/>
            </a:ln>
          </c:spPr>
          <c:cat>
            <c:multiLvlStrRef>
              <c:f>'Données GRAPHIQUE_stocks_bénéf'!$BD$3:$BE$43</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2010</c:v>
                  </c:pt>
                  <c:pt idx="4">
                    <c:v>2011</c:v>
                  </c:pt>
                  <c:pt idx="8">
                    <c:v>2012</c:v>
                  </c:pt>
                  <c:pt idx="12">
                    <c:v>2013</c:v>
                  </c:pt>
                  <c:pt idx="16">
                    <c:v>2014</c:v>
                  </c:pt>
                  <c:pt idx="20">
                    <c:v>2015</c:v>
                  </c:pt>
                  <c:pt idx="24">
                    <c:v>2016</c:v>
                  </c:pt>
                  <c:pt idx="28">
                    <c:v>2017</c:v>
                  </c:pt>
                  <c:pt idx="32">
                    <c:v>2018</c:v>
                  </c:pt>
                  <c:pt idx="36">
                    <c:v>2019</c:v>
                  </c:pt>
                  <c:pt idx="40">
                    <c:v>2020</c:v>
                  </c:pt>
                </c:lvl>
              </c:multiLvlStrCache>
            </c:multiLvlStrRef>
          </c:cat>
          <c:val>
            <c:numRef>
              <c:f>'Données GRAPHIQUE_stocks_bénéf'!$BL$3:$BL$43</c:f>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151</c:v>
                </c:pt>
                <c:pt idx="13">
                  <c:v>293</c:v>
                </c:pt>
                <c:pt idx="14">
                  <c:v>495</c:v>
                </c:pt>
                <c:pt idx="15">
                  <c:v>769</c:v>
                </c:pt>
                <c:pt idx="16">
                  <c:v>1041</c:v>
                </c:pt>
                <c:pt idx="17">
                  <c:v>1217</c:v>
                </c:pt>
                <c:pt idx="18">
                  <c:v>1473</c:v>
                </c:pt>
                <c:pt idx="19">
                  <c:v>1694</c:v>
                </c:pt>
                <c:pt idx="20">
                  <c:v>1763</c:v>
                </c:pt>
                <c:pt idx="21">
                  <c:v>1830</c:v>
                </c:pt>
                <c:pt idx="22">
                  <c:v>1867</c:v>
                </c:pt>
                <c:pt idx="23">
                  <c:v>1943</c:v>
                </c:pt>
                <c:pt idx="24">
                  <c:v>1933</c:v>
                </c:pt>
                <c:pt idx="25">
                  <c:v>1913</c:v>
                </c:pt>
                <c:pt idx="26">
                  <c:v>1810</c:v>
                </c:pt>
                <c:pt idx="27">
                  <c:v>1688</c:v>
                </c:pt>
                <c:pt idx="28">
                  <c:v>1687</c:v>
                </c:pt>
                <c:pt idx="29">
                  <c:v>1555</c:v>
                </c:pt>
                <c:pt idx="30">
                  <c:v>1241</c:v>
                </c:pt>
                <c:pt idx="31">
                  <c:v>1035</c:v>
                </c:pt>
                <c:pt idx="32">
                  <c:v>824</c:v>
                </c:pt>
                <c:pt idx="33">
                  <c:v>664</c:v>
                </c:pt>
                <c:pt idx="34">
                  <c:v>501</c:v>
                </c:pt>
                <c:pt idx="35">
                  <c:v>371</c:v>
                </c:pt>
                <c:pt idx="36">
                  <c:v>281</c:v>
                </c:pt>
                <c:pt idx="37">
                  <c:v>219</c:v>
                </c:pt>
                <c:pt idx="38">
                  <c:v>146</c:v>
                </c:pt>
                <c:pt idx="39">
                  <c:v>94</c:v>
                </c:pt>
                <c:pt idx="40">
                  <c:v>24</c:v>
                </c:pt>
              </c:numCache>
            </c:numRef>
          </c:val>
        </c:ser>
        <c:ser>
          <c:idx val="0"/>
          <c:order val="3"/>
          <c:tx>
            <c:strRef>
              <c:f>'Données GRAPHIQUE_stocks_bénéf'!$BM$2</c:f>
              <c:strCache>
                <c:ptCount val="1"/>
                <c:pt idx="0">
                  <c:v>CDDI ****</c:v>
                </c:pt>
              </c:strCache>
            </c:strRef>
          </c:tx>
          <c:spPr>
            <a:solidFill>
              <a:srgbClr val="FFFF00">
                <a:alpha val="70000"/>
              </a:srgbClr>
            </a:solidFill>
            <a:ln w="25400">
              <a:noFill/>
            </a:ln>
          </c:spPr>
          <c:cat>
            <c:multiLvlStrRef>
              <c:f>'Données GRAPHIQUE_stocks_bénéf'!$BD$3:$BE$43</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2010</c:v>
                  </c:pt>
                  <c:pt idx="4">
                    <c:v>2011</c:v>
                  </c:pt>
                  <c:pt idx="8">
                    <c:v>2012</c:v>
                  </c:pt>
                  <c:pt idx="12">
                    <c:v>2013</c:v>
                  </c:pt>
                  <c:pt idx="16">
                    <c:v>2014</c:v>
                  </c:pt>
                  <c:pt idx="20">
                    <c:v>2015</c:v>
                  </c:pt>
                  <c:pt idx="24">
                    <c:v>2016</c:v>
                  </c:pt>
                  <c:pt idx="28">
                    <c:v>2017</c:v>
                  </c:pt>
                  <c:pt idx="32">
                    <c:v>2018</c:v>
                  </c:pt>
                  <c:pt idx="36">
                    <c:v>2019</c:v>
                  </c:pt>
                  <c:pt idx="40">
                    <c:v>2020</c:v>
                  </c:pt>
                </c:lvl>
              </c:multiLvlStrCache>
            </c:multiLvlStrRef>
          </c:cat>
          <c:val>
            <c:numRef>
              <c:f>'Données GRAPHIQUE_stocks_bénéf'!$BM$3:$BM$43</c:f>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441</c:v>
                </c:pt>
                <c:pt idx="19">
                  <c:v>721</c:v>
                </c:pt>
                <c:pt idx="20">
                  <c:v>781</c:v>
                </c:pt>
                <c:pt idx="21">
                  <c:v>831</c:v>
                </c:pt>
                <c:pt idx="22">
                  <c:v>806</c:v>
                </c:pt>
                <c:pt idx="23">
                  <c:v>809</c:v>
                </c:pt>
                <c:pt idx="24">
                  <c:v>807</c:v>
                </c:pt>
                <c:pt idx="25">
                  <c:v>812</c:v>
                </c:pt>
                <c:pt idx="26">
                  <c:v>876</c:v>
                </c:pt>
                <c:pt idx="27">
                  <c:v>860</c:v>
                </c:pt>
                <c:pt idx="28">
                  <c:v>832</c:v>
                </c:pt>
                <c:pt idx="29">
                  <c:v>870</c:v>
                </c:pt>
                <c:pt idx="30">
                  <c:v>863</c:v>
                </c:pt>
                <c:pt idx="31">
                  <c:v>934</c:v>
                </c:pt>
                <c:pt idx="32">
                  <c:v>886</c:v>
                </c:pt>
                <c:pt idx="33">
                  <c:v>902</c:v>
                </c:pt>
                <c:pt idx="34">
                  <c:v>869</c:v>
                </c:pt>
                <c:pt idx="35">
                  <c:v>919</c:v>
                </c:pt>
                <c:pt idx="36">
                  <c:v>866</c:v>
                </c:pt>
                <c:pt idx="37">
                  <c:v>850</c:v>
                </c:pt>
                <c:pt idx="38">
                  <c:v>818</c:v>
                </c:pt>
                <c:pt idx="39">
                  <c:v>855</c:v>
                </c:pt>
                <c:pt idx="40">
                  <c:v>836</c:v>
                </c:pt>
              </c:numCache>
            </c:numRef>
          </c:val>
        </c:ser>
        <c:dLbls>
          <c:showLegendKey val="0"/>
          <c:showVal val="0"/>
          <c:showCatName val="0"/>
          <c:showSerName val="0"/>
          <c:showPercent val="0"/>
          <c:showBubbleSize val="0"/>
        </c:dLbls>
        <c:axId val="175725568"/>
        <c:axId val="175731456"/>
      </c:areaChart>
      <c:catAx>
        <c:axId val="175725568"/>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175731456"/>
        <c:crossesAt val="0"/>
        <c:auto val="0"/>
        <c:lblAlgn val="ctr"/>
        <c:lblOffset val="100"/>
        <c:tickLblSkip val="4"/>
        <c:noMultiLvlLbl val="0"/>
      </c:catAx>
      <c:valAx>
        <c:axId val="175731456"/>
        <c:scaling>
          <c:orientation val="minMax"/>
          <c:max val="8000"/>
          <c:min val="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175725568"/>
        <c:crosses val="autoZero"/>
        <c:crossBetween val="between"/>
        <c:majorUnit val="2000"/>
      </c:valAx>
    </c:plotArea>
    <c:legend>
      <c:legendPos val="t"/>
      <c:layout/>
      <c:overlay val="0"/>
      <c:spPr>
        <a:noFill/>
      </c:spPr>
      <c:txPr>
        <a:bodyPr/>
        <a:lstStyle/>
        <a:p>
          <a:pPr>
            <a:defRPr sz="715"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a:pPr>
            <a:r>
              <a:rPr lang="fr-FR" sz="1500"/>
              <a:t>Taux de chômage dans le Var </a:t>
            </a:r>
            <a:r>
              <a:rPr lang="fr-FR" sz="1500" b="0" i="1"/>
              <a:t>(en %)</a:t>
            </a:r>
          </a:p>
        </c:rich>
      </c:tx>
      <c:layout>
        <c:manualLayout>
          <c:xMode val="edge"/>
          <c:yMode val="edge"/>
          <c:x val="0.30595121993790675"/>
          <c:y val="1.1956623503242907E-2"/>
        </c:manualLayout>
      </c:layout>
      <c:overlay val="0"/>
      <c:spPr>
        <a:noFill/>
        <a:ln w="25400">
          <a:noFill/>
        </a:ln>
      </c:spPr>
    </c:title>
    <c:autoTitleDeleted val="0"/>
    <c:plotArea>
      <c:layout>
        <c:manualLayout>
          <c:layoutTarget val="inner"/>
          <c:xMode val="edge"/>
          <c:yMode val="edge"/>
          <c:x val="9.1272816750178953E-2"/>
          <c:y val="0.17602012766155709"/>
          <c:w val="0.83764367816092811"/>
          <c:h val="0.52814114212054852"/>
        </c:manualLayout>
      </c:layout>
      <c:lineChart>
        <c:grouping val="standard"/>
        <c:varyColors val="0"/>
        <c:ser>
          <c:idx val="0"/>
          <c:order val="0"/>
          <c:tx>
            <c:v>Provence-Alpes-Côte d'Azur</c:v>
          </c:tx>
          <c:spPr>
            <a:ln w="25400">
              <a:solidFill>
                <a:srgbClr val="FF0000"/>
              </a:solidFill>
              <a:prstDash val="solid"/>
            </a:ln>
          </c:spPr>
          <c:marker>
            <c:symbol val="none"/>
          </c:marker>
          <c:cat>
            <c:multiLvlStrRef>
              <c:f>'dates trim'!$B$113:$C$168</c:f>
              <c:multiLvlStrCache>
                <c:ptCount val="56"/>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pt idx="55">
                    <c:v>T4</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pt idx="52">
                    <c:v>2023</c:v>
                  </c:pt>
                </c:lvl>
              </c:multiLvlStrCache>
            </c:multiLvlStrRef>
          </c:cat>
          <c:val>
            <c:numRef>
              <c:f>Données!$C$121:$C$161</c:f>
              <c:numCache>
                <c:formatCode>#,##0.0</c:formatCode>
                <c:ptCount val="41"/>
                <c:pt idx="0">
                  <c:v>10.199999999999999</c:v>
                </c:pt>
                <c:pt idx="1">
                  <c:v>10.1</c:v>
                </c:pt>
                <c:pt idx="2">
                  <c:v>10.199999999999999</c:v>
                </c:pt>
                <c:pt idx="3">
                  <c:v>10.199999999999999</c:v>
                </c:pt>
                <c:pt idx="4">
                  <c:v>10.3</c:v>
                </c:pt>
                <c:pt idx="5">
                  <c:v>10.3</c:v>
                </c:pt>
                <c:pt idx="6">
                  <c:v>10.5</c:v>
                </c:pt>
                <c:pt idx="7">
                  <c:v>10.6</c:v>
                </c:pt>
                <c:pt idx="8">
                  <c:v>10.7</c:v>
                </c:pt>
                <c:pt idx="9">
                  <c:v>10.9</c:v>
                </c:pt>
                <c:pt idx="10">
                  <c:v>10.9</c:v>
                </c:pt>
                <c:pt idx="11">
                  <c:v>11.2</c:v>
                </c:pt>
                <c:pt idx="12">
                  <c:v>11.4</c:v>
                </c:pt>
                <c:pt idx="13">
                  <c:v>11.6</c:v>
                </c:pt>
                <c:pt idx="14">
                  <c:v>11.4</c:v>
                </c:pt>
                <c:pt idx="15">
                  <c:v>11.3</c:v>
                </c:pt>
                <c:pt idx="16">
                  <c:v>11.3</c:v>
                </c:pt>
                <c:pt idx="17">
                  <c:v>11.4</c:v>
                </c:pt>
                <c:pt idx="18">
                  <c:v>11.5</c:v>
                </c:pt>
                <c:pt idx="19">
                  <c:v>11.7</c:v>
                </c:pt>
                <c:pt idx="20">
                  <c:v>11.5</c:v>
                </c:pt>
                <c:pt idx="21">
                  <c:v>11.8</c:v>
                </c:pt>
                <c:pt idx="22">
                  <c:v>11.6</c:v>
                </c:pt>
                <c:pt idx="23">
                  <c:v>11.5</c:v>
                </c:pt>
                <c:pt idx="24">
                  <c:v>11.5</c:v>
                </c:pt>
                <c:pt idx="25">
                  <c:v>11.3</c:v>
                </c:pt>
                <c:pt idx="26">
                  <c:v>11.1</c:v>
                </c:pt>
                <c:pt idx="27">
                  <c:v>11.5</c:v>
                </c:pt>
                <c:pt idx="28">
                  <c:v>11</c:v>
                </c:pt>
                <c:pt idx="29">
                  <c:v>10.9</c:v>
                </c:pt>
                <c:pt idx="30">
                  <c:v>10.9</c:v>
                </c:pt>
                <c:pt idx="31">
                  <c:v>10.4</c:v>
                </c:pt>
                <c:pt idx="32">
                  <c:v>10.7</c:v>
                </c:pt>
                <c:pt idx="33">
                  <c:v>10.5</c:v>
                </c:pt>
                <c:pt idx="34">
                  <c:v>10.4</c:v>
                </c:pt>
                <c:pt idx="35">
                  <c:v>10.1</c:v>
                </c:pt>
                <c:pt idx="36">
                  <c:v>10.1</c:v>
                </c:pt>
                <c:pt idx="37">
                  <c:v>9.6999999999999993</c:v>
                </c:pt>
                <c:pt idx="38">
                  <c:v>9.6999999999999993</c:v>
                </c:pt>
                <c:pt idx="39">
                  <c:v>9.1999999999999993</c:v>
                </c:pt>
                <c:pt idx="40">
                  <c:v>8.9</c:v>
                </c:pt>
              </c:numCache>
            </c:numRef>
          </c:val>
          <c:smooth val="0"/>
        </c:ser>
        <c:ser>
          <c:idx val="1"/>
          <c:order val="1"/>
          <c:tx>
            <c:v>France métropolitaine</c:v>
          </c:tx>
          <c:spPr>
            <a:ln w="25400">
              <a:solidFill>
                <a:srgbClr val="0000FF"/>
              </a:solidFill>
              <a:prstDash val="solid"/>
            </a:ln>
          </c:spPr>
          <c:marker>
            <c:symbol val="none"/>
          </c:marker>
          <c:cat>
            <c:multiLvlStrRef>
              <c:f>'dates trim'!$B$113:$C$168</c:f>
              <c:multiLvlStrCache>
                <c:ptCount val="56"/>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pt idx="55">
                    <c:v>T4</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pt idx="52">
                    <c:v>2023</c:v>
                  </c:pt>
                </c:lvl>
              </c:multiLvlStrCache>
            </c:multiLvlStrRef>
          </c:cat>
          <c:val>
            <c:numRef>
              <c:f>Données!$B$121:$B$161</c:f>
              <c:numCache>
                <c:formatCode>#,##0.0</c:formatCode>
                <c:ptCount val="41"/>
                <c:pt idx="0">
                  <c:v>9</c:v>
                </c:pt>
                <c:pt idx="1">
                  <c:v>8.9</c:v>
                </c:pt>
                <c:pt idx="2">
                  <c:v>8.8000000000000007</c:v>
                </c:pt>
                <c:pt idx="3">
                  <c:v>8.8000000000000007</c:v>
                </c:pt>
                <c:pt idx="4">
                  <c:v>8.8000000000000007</c:v>
                </c:pt>
                <c:pt idx="5">
                  <c:v>8.6999999999999993</c:v>
                </c:pt>
                <c:pt idx="6">
                  <c:v>8.8000000000000007</c:v>
                </c:pt>
                <c:pt idx="7">
                  <c:v>9</c:v>
                </c:pt>
                <c:pt idx="8">
                  <c:v>9.1</c:v>
                </c:pt>
                <c:pt idx="9">
                  <c:v>9.3000000000000007</c:v>
                </c:pt>
                <c:pt idx="10">
                  <c:v>9.4</c:v>
                </c:pt>
                <c:pt idx="11">
                  <c:v>9.6999999999999993</c:v>
                </c:pt>
                <c:pt idx="12">
                  <c:v>9.9</c:v>
                </c:pt>
                <c:pt idx="13">
                  <c:v>10.1</c:v>
                </c:pt>
                <c:pt idx="14">
                  <c:v>9.9</c:v>
                </c:pt>
                <c:pt idx="15">
                  <c:v>9.8000000000000007</c:v>
                </c:pt>
                <c:pt idx="16">
                  <c:v>9.8000000000000007</c:v>
                </c:pt>
                <c:pt idx="17">
                  <c:v>9.8000000000000007</c:v>
                </c:pt>
                <c:pt idx="18">
                  <c:v>9.9</c:v>
                </c:pt>
                <c:pt idx="19">
                  <c:v>10.1</c:v>
                </c:pt>
                <c:pt idx="20">
                  <c:v>10</c:v>
                </c:pt>
                <c:pt idx="21">
                  <c:v>10.199999999999999</c:v>
                </c:pt>
                <c:pt idx="22">
                  <c:v>10</c:v>
                </c:pt>
                <c:pt idx="23">
                  <c:v>9.9</c:v>
                </c:pt>
                <c:pt idx="24">
                  <c:v>9.9</c:v>
                </c:pt>
                <c:pt idx="25">
                  <c:v>9.6999999999999993</c:v>
                </c:pt>
                <c:pt idx="26">
                  <c:v>9.6</c:v>
                </c:pt>
                <c:pt idx="27">
                  <c:v>9.6999999999999993</c:v>
                </c:pt>
                <c:pt idx="28">
                  <c:v>9.3000000000000007</c:v>
                </c:pt>
                <c:pt idx="29">
                  <c:v>9.1999999999999993</c:v>
                </c:pt>
                <c:pt idx="30">
                  <c:v>9.1999999999999993</c:v>
                </c:pt>
                <c:pt idx="31">
                  <c:v>8.6</c:v>
                </c:pt>
                <c:pt idx="32">
                  <c:v>8.9</c:v>
                </c:pt>
                <c:pt idx="33">
                  <c:v>8.8000000000000007</c:v>
                </c:pt>
                <c:pt idx="34">
                  <c:v>8.6999999999999993</c:v>
                </c:pt>
                <c:pt idx="35">
                  <c:v>8.4</c:v>
                </c:pt>
                <c:pt idx="36">
                  <c:v>8.4</c:v>
                </c:pt>
                <c:pt idx="37">
                  <c:v>8.1999999999999993</c:v>
                </c:pt>
                <c:pt idx="38">
                  <c:v>8.1999999999999993</c:v>
                </c:pt>
                <c:pt idx="39">
                  <c:v>7.8</c:v>
                </c:pt>
                <c:pt idx="40">
                  <c:v>7.6</c:v>
                </c:pt>
              </c:numCache>
            </c:numRef>
          </c:val>
          <c:smooth val="0"/>
        </c:ser>
        <c:ser>
          <c:idx val="2"/>
          <c:order val="2"/>
          <c:tx>
            <c:strRef>
              <c:f>Données!$H$8</c:f>
              <c:strCache>
                <c:ptCount val="1"/>
                <c:pt idx="0">
                  <c:v>Var</c:v>
                </c:pt>
              </c:strCache>
            </c:strRef>
          </c:tx>
          <c:marker>
            <c:symbol val="none"/>
          </c:marker>
          <c:cat>
            <c:multiLvlStrRef>
              <c:f>'dates trim'!$B$113:$C$168</c:f>
              <c:multiLvlStrCache>
                <c:ptCount val="56"/>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pt idx="55">
                    <c:v>T4</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pt idx="52">
                    <c:v>2023</c:v>
                  </c:pt>
                </c:lvl>
              </c:multiLvlStrCache>
            </c:multiLvlStrRef>
          </c:cat>
          <c:val>
            <c:numRef>
              <c:f>Données!$H$121:$H$161</c:f>
              <c:numCache>
                <c:formatCode>#,##0.0</c:formatCode>
                <c:ptCount val="41"/>
                <c:pt idx="0">
                  <c:v>10.1</c:v>
                </c:pt>
                <c:pt idx="1">
                  <c:v>9.9</c:v>
                </c:pt>
                <c:pt idx="2">
                  <c:v>9.9</c:v>
                </c:pt>
                <c:pt idx="3">
                  <c:v>9.9</c:v>
                </c:pt>
                <c:pt idx="4">
                  <c:v>10.1</c:v>
                </c:pt>
                <c:pt idx="5">
                  <c:v>10.199999999999999</c:v>
                </c:pt>
                <c:pt idx="6">
                  <c:v>10.199999999999999</c:v>
                </c:pt>
                <c:pt idx="7">
                  <c:v>10.3</c:v>
                </c:pt>
                <c:pt idx="8">
                  <c:v>10.4</c:v>
                </c:pt>
                <c:pt idx="9">
                  <c:v>10.7</c:v>
                </c:pt>
                <c:pt idx="10">
                  <c:v>10.6</c:v>
                </c:pt>
                <c:pt idx="11">
                  <c:v>10.9</c:v>
                </c:pt>
                <c:pt idx="12">
                  <c:v>11.1</c:v>
                </c:pt>
                <c:pt idx="13">
                  <c:v>11.2</c:v>
                </c:pt>
                <c:pt idx="14">
                  <c:v>11.1</c:v>
                </c:pt>
                <c:pt idx="15">
                  <c:v>11</c:v>
                </c:pt>
                <c:pt idx="16">
                  <c:v>11</c:v>
                </c:pt>
                <c:pt idx="17">
                  <c:v>11.2</c:v>
                </c:pt>
                <c:pt idx="18">
                  <c:v>11.3</c:v>
                </c:pt>
                <c:pt idx="19">
                  <c:v>11.4</c:v>
                </c:pt>
                <c:pt idx="20">
                  <c:v>11.3</c:v>
                </c:pt>
                <c:pt idx="21">
                  <c:v>11.6</c:v>
                </c:pt>
                <c:pt idx="22">
                  <c:v>11.4</c:v>
                </c:pt>
                <c:pt idx="23">
                  <c:v>11.3</c:v>
                </c:pt>
                <c:pt idx="24">
                  <c:v>11.2</c:v>
                </c:pt>
                <c:pt idx="25">
                  <c:v>11</c:v>
                </c:pt>
                <c:pt idx="26">
                  <c:v>10.9</c:v>
                </c:pt>
                <c:pt idx="27">
                  <c:v>11.1</c:v>
                </c:pt>
                <c:pt idx="28">
                  <c:v>10.7</c:v>
                </c:pt>
                <c:pt idx="29">
                  <c:v>10.6</c:v>
                </c:pt>
                <c:pt idx="30">
                  <c:v>10.6</c:v>
                </c:pt>
                <c:pt idx="31">
                  <c:v>10</c:v>
                </c:pt>
                <c:pt idx="32">
                  <c:v>10.3</c:v>
                </c:pt>
                <c:pt idx="33">
                  <c:v>10.199999999999999</c:v>
                </c:pt>
                <c:pt idx="34">
                  <c:v>10</c:v>
                </c:pt>
                <c:pt idx="35">
                  <c:v>9.6999999999999993</c:v>
                </c:pt>
                <c:pt idx="36">
                  <c:v>9.8000000000000007</c:v>
                </c:pt>
                <c:pt idx="37">
                  <c:v>9.4</c:v>
                </c:pt>
                <c:pt idx="38">
                  <c:v>9.3000000000000007</c:v>
                </c:pt>
                <c:pt idx="39">
                  <c:v>8.9</c:v>
                </c:pt>
                <c:pt idx="40">
                  <c:v>8.5</c:v>
                </c:pt>
              </c:numCache>
            </c:numRef>
          </c:val>
          <c:smooth val="0"/>
        </c:ser>
        <c:dLbls>
          <c:showLegendKey val="0"/>
          <c:showVal val="0"/>
          <c:showCatName val="0"/>
          <c:showSerName val="0"/>
          <c:showPercent val="0"/>
          <c:showBubbleSize val="0"/>
        </c:dLbls>
        <c:marker val="1"/>
        <c:smooth val="0"/>
        <c:axId val="163689600"/>
        <c:axId val="163691136"/>
      </c:lineChart>
      <c:catAx>
        <c:axId val="163689600"/>
        <c:scaling>
          <c:orientation val="minMax"/>
        </c:scaling>
        <c:delete val="0"/>
        <c:axPos val="b"/>
        <c:majorGridlines>
          <c:spPr>
            <a:ln w="3175">
              <a:solidFill>
                <a:srgbClr val="969696"/>
              </a:solidFill>
              <a:prstDash val="sysDash"/>
            </a:ln>
          </c:spPr>
        </c:majorGridlines>
        <c:numFmt formatCode="General" sourceLinked="1"/>
        <c:majorTickMark val="cross"/>
        <c:minorTickMark val="none"/>
        <c:tickLblPos val="nextTo"/>
        <c:crossAx val="163691136"/>
        <c:crosses val="autoZero"/>
        <c:auto val="0"/>
        <c:lblAlgn val="ctr"/>
        <c:lblOffset val="100"/>
        <c:tickLblSkip val="4"/>
        <c:tickMarkSkip val="4"/>
        <c:noMultiLvlLbl val="0"/>
      </c:catAx>
      <c:valAx>
        <c:axId val="163691136"/>
        <c:scaling>
          <c:orientation val="minMax"/>
          <c:max val="12.5"/>
          <c:min val="7.5"/>
        </c:scaling>
        <c:delete val="0"/>
        <c:axPos val="l"/>
        <c:majorGridlines>
          <c:spPr>
            <a:ln>
              <a:prstDash val="sysDash"/>
            </a:ln>
          </c:spPr>
        </c:majorGridlines>
        <c:numFmt formatCode="#,##0.0" sourceLinked="1"/>
        <c:majorTickMark val="out"/>
        <c:minorTickMark val="none"/>
        <c:tickLblPos val="nextTo"/>
        <c:crossAx val="163689600"/>
        <c:crosses val="autoZero"/>
        <c:crossBetween val="midCat"/>
        <c:majorUnit val="1"/>
      </c:valAx>
    </c:plotArea>
    <c:legend>
      <c:legendPos val="r"/>
      <c:layout>
        <c:manualLayout>
          <c:xMode val="edge"/>
          <c:yMode val="edge"/>
          <c:x val="9.2821671438797423E-2"/>
          <c:y val="8.6418533476673345E-2"/>
          <c:w val="0.83397727272727273"/>
          <c:h val="8.3821460187299218E-2"/>
        </c:manualLayout>
      </c:layout>
      <c:overlay val="0"/>
      <c:txPr>
        <a:bodyPr/>
        <a:lstStyle/>
        <a:p>
          <a:pPr>
            <a:defRPr sz="1200"/>
          </a:pPr>
          <a:endParaRPr lang="fr-FR"/>
        </a:p>
      </c:txPr>
    </c:legend>
    <c:plotVisOnly val="1"/>
    <c:dispBlanksAs val="gap"/>
    <c:showDLblsOverMax val="0"/>
  </c:chart>
  <c:txPr>
    <a:bodyPr/>
    <a:lstStyle/>
    <a:p>
      <a:pPr>
        <a:defRPr sz="900"/>
      </a:pPr>
      <a:endParaRPr lang="fr-FR"/>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906668268667008E-2"/>
          <c:y val="0.1861788714061014"/>
          <c:w val="0.87735585029537844"/>
          <c:h val="0.57749499622406353"/>
        </c:manualLayout>
      </c:layout>
      <c:barChart>
        <c:barDir val="col"/>
        <c:grouping val="clustered"/>
        <c:varyColors val="0"/>
        <c:ser>
          <c:idx val="0"/>
          <c:order val="0"/>
          <c:tx>
            <c:v>Taux de chômage, en % (échelle de gauche)</c:v>
          </c:tx>
          <c:spPr>
            <a:solidFill>
              <a:srgbClr val="00B0F0"/>
            </a:solidFill>
          </c:spPr>
          <c:invertIfNegative val="0"/>
          <c:dPt>
            <c:idx val="1"/>
            <c:invertIfNegative val="0"/>
            <c:bubble3D val="0"/>
            <c:spPr>
              <a:solidFill>
                <a:srgbClr val="FF0000"/>
              </a:solidFill>
            </c:spPr>
          </c:dPt>
          <c:dPt>
            <c:idx val="2"/>
            <c:invertIfNegative val="0"/>
            <c:bubble3D val="0"/>
            <c:spPr>
              <a:solidFill>
                <a:srgbClr val="92D050"/>
              </a:solidFill>
            </c:spPr>
          </c:dPt>
          <c:dPt>
            <c:idx val="3"/>
            <c:invertIfNegative val="0"/>
            <c:bubble3D val="0"/>
          </c:dPt>
          <c:dPt>
            <c:idx val="4"/>
            <c:invertIfNegative val="0"/>
            <c:bubble3D val="0"/>
            <c:spPr>
              <a:solidFill>
                <a:srgbClr val="0070C0"/>
              </a:solidFill>
            </c:spPr>
          </c:dPt>
          <c:dPt>
            <c:idx val="5"/>
            <c:invertIfNegative val="0"/>
            <c:bubble3D val="0"/>
          </c:dPt>
          <c:dPt>
            <c:idx val="6"/>
            <c:invertIfNegative val="0"/>
            <c:bubble3D val="0"/>
          </c:dPt>
          <c:dPt>
            <c:idx val="7"/>
            <c:invertIfNegative val="0"/>
            <c:bubble3D val="0"/>
          </c:dPt>
          <c:dPt>
            <c:idx val="8"/>
            <c:invertIfNegative val="0"/>
            <c:bubble3D val="0"/>
          </c:dPt>
          <c:dLbls>
            <c:dLbl>
              <c:idx val="0"/>
              <c:layout>
                <c:manualLayout>
                  <c:x val="0"/>
                  <c:y val="5.3655264922870313E-3"/>
                </c:manualLayout>
              </c:layout>
              <c:spPr/>
              <c:txPr>
                <a:bodyPr/>
                <a:lstStyle/>
                <a:p>
                  <a:pPr>
                    <a:defRPr/>
                  </a:pPr>
                  <a:endParaRPr lang="fr-FR"/>
                </a:p>
              </c:txPr>
              <c:dLblPos val="outEnd"/>
              <c:showLegendKey val="0"/>
              <c:showVal val="1"/>
              <c:showCatName val="0"/>
              <c:showSerName val="0"/>
              <c:showPercent val="0"/>
              <c:showBubbleSize val="0"/>
            </c:dLbl>
            <c:dLbl>
              <c:idx val="1"/>
              <c:layout>
                <c:manualLayout>
                  <c:x val="-1.8340210912425492E-3"/>
                  <c:y val="2.6827632461435278E-3"/>
                </c:manualLayout>
              </c:layout>
              <c:spPr/>
              <c:txPr>
                <a:bodyPr/>
                <a:lstStyle/>
                <a:p>
                  <a:pPr>
                    <a:defRPr/>
                  </a:pPr>
                  <a:endParaRPr lang="fr-FR"/>
                </a:p>
              </c:txPr>
              <c:dLblPos val="outEnd"/>
              <c:showLegendKey val="0"/>
              <c:showVal val="1"/>
              <c:showCatName val="0"/>
              <c:showSerName val="0"/>
              <c:showPercent val="0"/>
              <c:showBubbleSize val="0"/>
            </c:dLbl>
            <c:dLbl>
              <c:idx val="4"/>
              <c:layout>
                <c:manualLayout>
                  <c:x val="1.8340210912425492E-3"/>
                  <c:y val="5.3655264922870555E-3"/>
                </c:manualLayout>
              </c:layout>
              <c:spPr/>
              <c:txPr>
                <a:bodyPr/>
                <a:lstStyle/>
                <a:p>
                  <a:pPr>
                    <a:defRPr/>
                  </a:pPr>
                  <a:endParaRPr lang="fr-FR"/>
                </a:p>
              </c:txPr>
              <c:dLblPos val="outEnd"/>
              <c:showLegendKey val="0"/>
              <c:showVal val="1"/>
              <c:showCatName val="0"/>
              <c:showSerName val="0"/>
              <c:showPercent val="0"/>
              <c:showBubbleSize val="0"/>
            </c:dLbl>
            <c:showLegendKey val="0"/>
            <c:showVal val="1"/>
            <c:showCatName val="0"/>
            <c:showSerName val="0"/>
            <c:showPercent val="0"/>
            <c:showBubbleSize val="0"/>
            <c:showLeaderLines val="0"/>
          </c:dLbls>
          <c:cat>
            <c:strRef>
              <c:f>'données graphiques'!$G$63:$G$69</c:f>
              <c:strCache>
                <c:ptCount val="7"/>
                <c:pt idx="0">
                  <c:v>Herault</c:v>
                </c:pt>
                <c:pt idx="1">
                  <c:v>Paca</c:v>
                </c:pt>
                <c:pt idx="2">
                  <c:v>Var</c:v>
                </c:pt>
                <c:pt idx="3">
                  <c:v>Val-d'Oise</c:v>
                </c:pt>
                <c:pt idx="4">
                  <c:v>France métro.</c:v>
                </c:pt>
                <c:pt idx="5">
                  <c:v>Moselle</c:v>
                </c:pt>
                <c:pt idx="6">
                  <c:v>Finistere</c:v>
                </c:pt>
              </c:strCache>
            </c:strRef>
          </c:cat>
          <c:val>
            <c:numRef>
              <c:f>'données graphiques'!$H$63:$H$69</c:f>
              <c:numCache>
                <c:formatCode>#,##0.0</c:formatCode>
                <c:ptCount val="7"/>
                <c:pt idx="0">
                  <c:v>11.2</c:v>
                </c:pt>
                <c:pt idx="1">
                  <c:v>8.9</c:v>
                </c:pt>
                <c:pt idx="2">
                  <c:v>8.5</c:v>
                </c:pt>
                <c:pt idx="3">
                  <c:v>8</c:v>
                </c:pt>
                <c:pt idx="4">
                  <c:v>7.6</c:v>
                </c:pt>
                <c:pt idx="5">
                  <c:v>7.5</c:v>
                </c:pt>
                <c:pt idx="6">
                  <c:v>6.7</c:v>
                </c:pt>
              </c:numCache>
            </c:numRef>
          </c:val>
        </c:ser>
        <c:dLbls>
          <c:showLegendKey val="0"/>
          <c:showVal val="0"/>
          <c:showCatName val="0"/>
          <c:showSerName val="0"/>
          <c:showPercent val="0"/>
          <c:showBubbleSize val="0"/>
        </c:dLbls>
        <c:gapWidth val="150"/>
        <c:axId val="163770752"/>
        <c:axId val="163772672"/>
      </c:barChart>
      <c:scatterChart>
        <c:scatterStyle val="lineMarker"/>
        <c:varyColors val="0"/>
        <c:ser>
          <c:idx val="1"/>
          <c:order val="1"/>
          <c:tx>
            <c:v>Variation annuelle, en point (échelle de droite)</c:v>
          </c:tx>
          <c:spPr>
            <a:ln w="28575">
              <a:noFill/>
            </a:ln>
          </c:spPr>
          <c:marker>
            <c:spPr>
              <a:solidFill>
                <a:schemeClr val="accent6">
                  <a:lumMod val="75000"/>
                </a:schemeClr>
              </a:solidFill>
            </c:spPr>
          </c:marker>
          <c:yVal>
            <c:numRef>
              <c:f>'données graphiques'!$J$63:$J$69</c:f>
              <c:numCache>
                <c:formatCode>#,##0.0</c:formatCode>
                <c:ptCount val="7"/>
                <c:pt idx="0">
                  <c:v>-1.2000000000000011</c:v>
                </c:pt>
                <c:pt idx="1">
                  <c:v>-1.1999999999999993</c:v>
                </c:pt>
                <c:pt idx="2">
                  <c:v>-1.3000000000000007</c:v>
                </c:pt>
                <c:pt idx="3">
                  <c:v>-0.80000000000000071</c:v>
                </c:pt>
                <c:pt idx="4">
                  <c:v>-0.80000000000000071</c:v>
                </c:pt>
                <c:pt idx="5">
                  <c:v>-0.90000000000000036</c:v>
                </c:pt>
                <c:pt idx="6">
                  <c:v>-0.89999999999999947</c:v>
                </c:pt>
              </c:numCache>
            </c:numRef>
          </c:yVal>
          <c:smooth val="0"/>
        </c:ser>
        <c:dLbls>
          <c:showLegendKey val="0"/>
          <c:showVal val="0"/>
          <c:showCatName val="0"/>
          <c:showSerName val="0"/>
          <c:showPercent val="0"/>
          <c:showBubbleSize val="0"/>
        </c:dLbls>
        <c:axId val="163778560"/>
        <c:axId val="163780096"/>
      </c:scatterChart>
      <c:catAx>
        <c:axId val="163770752"/>
        <c:scaling>
          <c:orientation val="minMax"/>
        </c:scaling>
        <c:delete val="0"/>
        <c:axPos val="b"/>
        <c:numFmt formatCode="#,##0" sourceLinked="1"/>
        <c:majorTickMark val="out"/>
        <c:minorTickMark val="none"/>
        <c:tickLblPos val="nextTo"/>
        <c:txPr>
          <a:bodyPr/>
          <a:lstStyle/>
          <a:p>
            <a:pPr>
              <a:defRPr sz="1000"/>
            </a:pPr>
            <a:endParaRPr lang="fr-FR"/>
          </a:p>
        </c:txPr>
        <c:crossAx val="163772672"/>
        <c:crosses val="autoZero"/>
        <c:auto val="1"/>
        <c:lblAlgn val="ctr"/>
        <c:lblOffset val="100"/>
        <c:noMultiLvlLbl val="0"/>
      </c:catAx>
      <c:valAx>
        <c:axId val="163772672"/>
        <c:scaling>
          <c:orientation val="minMax"/>
        </c:scaling>
        <c:delete val="0"/>
        <c:axPos val="l"/>
        <c:majorGridlines/>
        <c:numFmt formatCode="#,##0" sourceLinked="0"/>
        <c:majorTickMark val="out"/>
        <c:minorTickMark val="none"/>
        <c:tickLblPos val="nextTo"/>
        <c:crossAx val="163770752"/>
        <c:crosses val="autoZero"/>
        <c:crossBetween val="between"/>
      </c:valAx>
      <c:valAx>
        <c:axId val="163778560"/>
        <c:scaling>
          <c:orientation val="minMax"/>
        </c:scaling>
        <c:delete val="1"/>
        <c:axPos val="b"/>
        <c:majorTickMark val="out"/>
        <c:minorTickMark val="none"/>
        <c:tickLblPos val="nextTo"/>
        <c:crossAx val="163780096"/>
        <c:crosses val="autoZero"/>
        <c:crossBetween val="midCat"/>
      </c:valAx>
      <c:valAx>
        <c:axId val="163780096"/>
        <c:scaling>
          <c:orientation val="minMax"/>
          <c:max val="-0.30000000000000004"/>
          <c:min val="-1.2"/>
        </c:scaling>
        <c:delete val="0"/>
        <c:axPos val="r"/>
        <c:numFmt formatCode="[Blue][&lt;0]\-&quot;&quot;0.0&quot;&quot;;[Red][&gt;0]\+&quot;&quot;0.0&quot;&quot;;0" sourceLinked="0"/>
        <c:majorTickMark val="out"/>
        <c:minorTickMark val="none"/>
        <c:tickLblPos val="nextTo"/>
        <c:crossAx val="163778560"/>
        <c:crosses val="max"/>
        <c:crossBetween val="midCat"/>
        <c:minorUnit val="0.1"/>
      </c:valAx>
    </c:plotArea>
    <c:legend>
      <c:legendPos val="t"/>
      <c:layout>
        <c:manualLayout>
          <c:xMode val="edge"/>
          <c:yMode val="edge"/>
          <c:x val="4.4497972829049735E-2"/>
          <c:y val="0.12340710932260228"/>
          <c:w val="0.89999992779444526"/>
          <c:h val="5.1765712384543486E-2"/>
        </c:manualLayout>
      </c:layout>
      <c:overlay val="0"/>
      <c:txPr>
        <a:bodyPr/>
        <a:lstStyle/>
        <a:p>
          <a:pPr>
            <a:defRPr sz="1100"/>
          </a:pPr>
          <a:endParaRPr lang="fr-FR"/>
        </a:p>
      </c:txPr>
    </c:legend>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16829375369994917"/>
          <c:w val="0.86471641552420164"/>
          <c:h val="0.52314939674456862"/>
        </c:manualLayout>
      </c:layout>
      <c:barChart>
        <c:barDir val="col"/>
        <c:grouping val="stacked"/>
        <c:varyColors val="0"/>
        <c:ser>
          <c:idx val="1"/>
          <c:order val="0"/>
          <c:spPr>
            <a:solidFill>
              <a:srgbClr val="00B0F0"/>
            </a:solidFill>
            <a:ln w="28575">
              <a:noFill/>
              <a:prstDash val="solid"/>
            </a:ln>
          </c:spPr>
          <c:invertIfNegative val="0"/>
          <c:cat>
            <c:multiLvlStrRef>
              <c:f>'dates trim'!$A$9:$B$50</c:f>
              <c:multiLvlStrCache>
                <c:ptCount val="4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lvl>
                <c:lvl>
                  <c:pt idx="0">
                    <c:v>2010</c:v>
                  </c:pt>
                  <c:pt idx="4">
                    <c:v>2011</c:v>
                  </c:pt>
                  <c:pt idx="8">
                    <c:v>2012</c:v>
                  </c:pt>
                  <c:pt idx="12">
                    <c:v>2013</c:v>
                  </c:pt>
                  <c:pt idx="16">
                    <c:v>2014</c:v>
                  </c:pt>
                  <c:pt idx="20">
                    <c:v>2015</c:v>
                  </c:pt>
                  <c:pt idx="24">
                    <c:v>2016</c:v>
                  </c:pt>
                  <c:pt idx="28">
                    <c:v>2017</c:v>
                  </c:pt>
                  <c:pt idx="32">
                    <c:v>2018</c:v>
                  </c:pt>
                  <c:pt idx="36">
                    <c:v>2019</c:v>
                  </c:pt>
                  <c:pt idx="40">
                    <c:v>2020</c:v>
                  </c:pt>
                </c:lvl>
              </c:multiLvlStrCache>
            </c:multiLvlStrRef>
          </c:cat>
          <c:val>
            <c:numRef>
              <c:f>dep83_trim!$U$67:$U$108</c:f>
              <c:numCache>
                <c:formatCode>#,##0.0</c:formatCode>
                <c:ptCount val="42"/>
                <c:pt idx="0">
                  <c:v>11.838099217957133</c:v>
                </c:pt>
                <c:pt idx="1">
                  <c:v>8.009114212475076</c:v>
                </c:pt>
                <c:pt idx="2">
                  <c:v>6.5348618264384983</c:v>
                </c:pt>
                <c:pt idx="3">
                  <c:v>5.0013517166801913</c:v>
                </c:pt>
                <c:pt idx="4">
                  <c:v>6.1866125760649204</c:v>
                </c:pt>
                <c:pt idx="5">
                  <c:v>7.1831654448604843</c:v>
                </c:pt>
                <c:pt idx="6">
                  <c:v>6.7890003638821028</c:v>
                </c:pt>
                <c:pt idx="7">
                  <c:v>7.3120494335736419</c:v>
                </c:pt>
                <c:pt idx="8">
                  <c:v>6.2484290956617894</c:v>
                </c:pt>
                <c:pt idx="9">
                  <c:v>5.1517984549525275</c:v>
                </c:pt>
                <c:pt idx="10">
                  <c:v>6.6007885897872765</c:v>
                </c:pt>
                <c:pt idx="11">
                  <c:v>7.7255278310940367</c:v>
                </c:pt>
                <c:pt idx="12">
                  <c:v>8.4405753217259729</c:v>
                </c:pt>
                <c:pt idx="13">
                  <c:v>9.0126345343940031</c:v>
                </c:pt>
                <c:pt idx="14">
                  <c:v>7.603086898945155</c:v>
                </c:pt>
                <c:pt idx="15">
                  <c:v>7.1314031180401027</c:v>
                </c:pt>
                <c:pt idx="16">
                  <c:v>6.3787085514834141</c:v>
                </c:pt>
                <c:pt idx="17">
                  <c:v>6.3658997252747485</c:v>
                </c:pt>
                <c:pt idx="18">
                  <c:v>6.9979629943982324</c:v>
                </c:pt>
                <c:pt idx="19">
                  <c:v>6.3822710074425304</c:v>
                </c:pt>
                <c:pt idx="20">
                  <c:v>7.3086703305717426</c:v>
                </c:pt>
                <c:pt idx="21">
                  <c:v>8.5031680051656622</c:v>
                </c:pt>
                <c:pt idx="22">
                  <c:v>7.2105659778685549</c:v>
                </c:pt>
                <c:pt idx="23">
                  <c:v>6.8592198858750786</c:v>
                </c:pt>
                <c:pt idx="24">
                  <c:v>4.7049380828619647</c:v>
                </c:pt>
                <c:pt idx="25">
                  <c:v>1.6439782786580315</c:v>
                </c:pt>
                <c:pt idx="26">
                  <c:v>2.190078058525402</c:v>
                </c:pt>
                <c:pt idx="27">
                  <c:v>1.0935956987674134</c:v>
                </c:pt>
                <c:pt idx="28">
                  <c:v>2.1719291841576949</c:v>
                </c:pt>
                <c:pt idx="29">
                  <c:v>3.1579332552693185</c:v>
                </c:pt>
                <c:pt idx="30">
                  <c:v>3.0771458567135923</c:v>
                </c:pt>
                <c:pt idx="31">
                  <c:v>3.7011577424023168</c:v>
                </c:pt>
                <c:pt idx="32">
                  <c:v>2.6366559485530461</c:v>
                </c:pt>
                <c:pt idx="33">
                  <c:v>2.5575538292362809</c:v>
                </c:pt>
                <c:pt idx="34">
                  <c:v>1.7279527973870001</c:v>
                </c:pt>
                <c:pt idx="35">
                  <c:v>0.70125248578305488</c:v>
                </c:pt>
                <c:pt idx="36">
                  <c:v>0.56042884990255004</c:v>
                </c:pt>
                <c:pt idx="37">
                  <c:v>-1.245157719977863</c:v>
                </c:pt>
                <c:pt idx="38">
                  <c:v>-3.0243397203521538</c:v>
                </c:pt>
                <c:pt idx="39">
                  <c:v>-4.5315964523281576</c:v>
                </c:pt>
                <c:pt idx="40">
                  <c:v>-5.34459482848143</c:v>
                </c:pt>
                <c:pt idx="41">
                  <c:v>6.1992154665172272</c:v>
                </c:pt>
              </c:numCache>
            </c:numRef>
          </c:val>
        </c:ser>
        <c:dLbls>
          <c:showLegendKey val="0"/>
          <c:showVal val="0"/>
          <c:showCatName val="0"/>
          <c:showSerName val="0"/>
          <c:showPercent val="0"/>
          <c:showBubbleSize val="0"/>
        </c:dLbls>
        <c:gapWidth val="150"/>
        <c:overlap val="100"/>
        <c:axId val="163829632"/>
        <c:axId val="163831168"/>
      </c:barChart>
      <c:catAx>
        <c:axId val="163829632"/>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crossAx val="163831168"/>
        <c:crosses val="autoZero"/>
        <c:auto val="0"/>
        <c:lblAlgn val="ctr"/>
        <c:lblOffset val="100"/>
        <c:tickLblSkip val="4"/>
        <c:tickMarkSkip val="4"/>
        <c:noMultiLvlLbl val="0"/>
      </c:catAx>
      <c:valAx>
        <c:axId val="163831168"/>
        <c:scaling>
          <c:orientation val="minMax"/>
          <c:max val="12"/>
          <c:min val="-6"/>
        </c:scaling>
        <c:delete val="0"/>
        <c:axPos val="l"/>
        <c:majorGridlines>
          <c:spPr>
            <a:ln>
              <a:prstDash val="sysDash"/>
            </a:ln>
          </c:spPr>
        </c:majorGridlines>
        <c:numFmt formatCode="[Blue][&lt;0]\-&quot;&quot;0&quot;&quot;;[Red][&gt;0]\+&quot;&quot;0&quot;&quot;;0" sourceLinked="0"/>
        <c:majorTickMark val="out"/>
        <c:minorTickMark val="none"/>
        <c:tickLblPos val="nextTo"/>
        <c:crossAx val="163829632"/>
        <c:crosses val="autoZero"/>
        <c:crossBetween val="between"/>
        <c:majorUnit val="3"/>
      </c:valAx>
    </c:plotArea>
    <c:plotVisOnly val="1"/>
    <c:dispBlanksAs val="gap"/>
    <c:showDLblsOverMax val="0"/>
  </c:chart>
  <c:txPr>
    <a:bodyPr/>
    <a:lstStyle/>
    <a:p>
      <a:pPr>
        <a:defRPr sz="1000"/>
      </a:pPr>
      <a:endParaRPr lang="fr-FR"/>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7474751284831911"/>
          <c:w val="0.86471641552420164"/>
          <c:h val="0.44330907738329117"/>
        </c:manualLayout>
      </c:layout>
      <c:barChart>
        <c:barDir val="col"/>
        <c:grouping val="clustered"/>
        <c:varyColors val="0"/>
        <c:ser>
          <c:idx val="1"/>
          <c:order val="0"/>
          <c:tx>
            <c:v>Hommes</c:v>
          </c:tx>
          <c:spPr>
            <a:solidFill>
              <a:srgbClr val="00B0F0"/>
            </a:solidFill>
            <a:ln w="28575">
              <a:noFill/>
              <a:prstDash val="solid"/>
            </a:ln>
          </c:spPr>
          <c:invertIfNegative val="0"/>
          <c:cat>
            <c:multiLvlStrRef>
              <c:f>'dates trim'!$A$33:$B$50</c:f>
              <c:multiLvlStrCache>
                <c:ptCount val="1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lvl>
                <c:lvl>
                  <c:pt idx="0">
                    <c:v>2016</c:v>
                  </c:pt>
                  <c:pt idx="4">
                    <c:v>2017</c:v>
                  </c:pt>
                  <c:pt idx="8">
                    <c:v>2018</c:v>
                  </c:pt>
                  <c:pt idx="12">
                    <c:v>2019</c:v>
                  </c:pt>
                  <c:pt idx="16">
                    <c:v>2020</c:v>
                  </c:pt>
                </c:lvl>
              </c:multiLvlStrCache>
            </c:multiLvlStrRef>
          </c:cat>
          <c:val>
            <c:numRef>
              <c:f>dep83_trim!$V$91:$V$108</c:f>
              <c:numCache>
                <c:formatCode>#,##0.0</c:formatCode>
                <c:ptCount val="18"/>
                <c:pt idx="0">
                  <c:v>4.3250430157985242</c:v>
                </c:pt>
                <c:pt idx="1">
                  <c:v>1.1720831113479102</c:v>
                </c:pt>
                <c:pt idx="2">
                  <c:v>1.453884597910049</c:v>
                </c:pt>
                <c:pt idx="3">
                  <c:v>0.68395340097708868</c:v>
                </c:pt>
                <c:pt idx="4">
                  <c:v>1.5818277232176214</c:v>
                </c:pt>
                <c:pt idx="5">
                  <c:v>1.7828932520875584</c:v>
                </c:pt>
                <c:pt idx="6">
                  <c:v>1.5300791162860206</c:v>
                </c:pt>
                <c:pt idx="7">
                  <c:v>1.716930426993124</c:v>
                </c:pt>
                <c:pt idx="8">
                  <c:v>0.51660516605167572</c:v>
                </c:pt>
                <c:pt idx="9">
                  <c:v>0.81300813008129413</c:v>
                </c:pt>
                <c:pt idx="10">
                  <c:v>0.36756597809306513</c:v>
                </c:pt>
                <c:pt idx="11">
                  <c:v>-0.22016732716865217</c:v>
                </c:pt>
                <c:pt idx="12">
                  <c:v>-0.19089574155652933</c:v>
                </c:pt>
                <c:pt idx="13">
                  <c:v>-1.8255131964809435</c:v>
                </c:pt>
                <c:pt idx="14">
                  <c:v>-3.4790888449425128</c:v>
                </c:pt>
                <c:pt idx="15">
                  <c:v>-5.3030303030303099</c:v>
                </c:pt>
                <c:pt idx="16">
                  <c:v>-5.9217301750772444</c:v>
                </c:pt>
                <c:pt idx="17">
                  <c:v>8.5803898140542234</c:v>
                </c:pt>
              </c:numCache>
            </c:numRef>
          </c:val>
        </c:ser>
        <c:ser>
          <c:idx val="0"/>
          <c:order val="1"/>
          <c:tx>
            <c:v>Femmes</c:v>
          </c:tx>
          <c:spPr>
            <a:solidFill>
              <a:schemeClr val="accent6">
                <a:lumMod val="75000"/>
              </a:schemeClr>
            </a:solidFill>
          </c:spPr>
          <c:invertIfNegative val="0"/>
          <c:cat>
            <c:multiLvlStrRef>
              <c:f>'dates trim'!$A$33:$B$50</c:f>
              <c:multiLvlStrCache>
                <c:ptCount val="1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lvl>
                <c:lvl>
                  <c:pt idx="0">
                    <c:v>2016</c:v>
                  </c:pt>
                  <c:pt idx="4">
                    <c:v>2017</c:v>
                  </c:pt>
                  <c:pt idx="8">
                    <c:v>2018</c:v>
                  </c:pt>
                  <c:pt idx="12">
                    <c:v>2019</c:v>
                  </c:pt>
                  <c:pt idx="16">
                    <c:v>2020</c:v>
                  </c:pt>
                </c:lvl>
              </c:multiLvlStrCache>
            </c:multiLvlStrRef>
          </c:cat>
          <c:val>
            <c:numRef>
              <c:f>dep83_trim!$W$91:$W$108</c:f>
              <c:numCache>
                <c:formatCode>#,##0.0</c:formatCode>
                <c:ptCount val="18"/>
                <c:pt idx="0">
                  <c:v>5.0680221258783131</c:v>
                </c:pt>
                <c:pt idx="1">
                  <c:v>2.0950025460100274</c:v>
                </c:pt>
                <c:pt idx="2">
                  <c:v>2.893309222423146</c:v>
                </c:pt>
                <c:pt idx="3">
                  <c:v>1.4819036762610427</c:v>
                </c:pt>
                <c:pt idx="4">
                  <c:v>2.7319294251565207</c:v>
                </c:pt>
                <c:pt idx="5">
                  <c:v>4.460277876736729</c:v>
                </c:pt>
                <c:pt idx="6">
                  <c:v>4.5342706502636165</c:v>
                </c:pt>
                <c:pt idx="7">
                  <c:v>5.5672563886548732</c:v>
                </c:pt>
                <c:pt idx="8">
                  <c:v>4.6260387811634329</c:v>
                </c:pt>
                <c:pt idx="9">
                  <c:v>4.1675192688084062</c:v>
                </c:pt>
                <c:pt idx="10">
                  <c:v>2.9724277067922023</c:v>
                </c:pt>
                <c:pt idx="11">
                  <c:v>1.5362106803218811</c:v>
                </c:pt>
                <c:pt idx="12">
                  <c:v>1.2377548318771581</c:v>
                </c:pt>
                <c:pt idx="13">
                  <c:v>-0.72682032477736636</c:v>
                </c:pt>
                <c:pt idx="14">
                  <c:v>-2.6188610240334365</c:v>
                </c:pt>
                <c:pt idx="15">
                  <c:v>-3.8446423893109816</c:v>
                </c:pt>
                <c:pt idx="16">
                  <c:v>-4.8316443282118371</c:v>
                </c:pt>
                <c:pt idx="17">
                  <c:v>4.0960358815381515</c:v>
                </c:pt>
              </c:numCache>
            </c:numRef>
          </c:val>
        </c:ser>
        <c:dLbls>
          <c:showLegendKey val="0"/>
          <c:showVal val="0"/>
          <c:showCatName val="0"/>
          <c:showSerName val="0"/>
          <c:showPercent val="0"/>
          <c:showBubbleSize val="0"/>
        </c:dLbls>
        <c:gapWidth val="150"/>
        <c:axId val="181942144"/>
        <c:axId val="181943680"/>
      </c:barChart>
      <c:catAx>
        <c:axId val="181942144"/>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txPr>
          <a:bodyPr/>
          <a:lstStyle/>
          <a:p>
            <a:pPr>
              <a:defRPr sz="1000"/>
            </a:pPr>
            <a:endParaRPr lang="fr-FR"/>
          </a:p>
        </c:txPr>
        <c:crossAx val="181943680"/>
        <c:crosses val="autoZero"/>
        <c:auto val="0"/>
        <c:lblAlgn val="ctr"/>
        <c:lblOffset val="100"/>
        <c:tickLblSkip val="4"/>
        <c:tickMarkSkip val="4"/>
        <c:noMultiLvlLbl val="0"/>
      </c:catAx>
      <c:valAx>
        <c:axId val="181943680"/>
        <c:scaling>
          <c:orientation val="minMax"/>
          <c:max val="10"/>
          <c:min val="-6"/>
        </c:scaling>
        <c:delete val="0"/>
        <c:axPos val="l"/>
        <c:majorGridlines>
          <c:spPr>
            <a:ln>
              <a:prstDash val="sysDash"/>
            </a:ln>
          </c:spPr>
        </c:majorGridlines>
        <c:numFmt formatCode="[Blue][&lt;0]\-&quot;&quot;0&quot;&quot;;[Red][&gt;0]\+&quot;&quot;0&quot;&quot;;0" sourceLinked="0"/>
        <c:majorTickMark val="out"/>
        <c:minorTickMark val="none"/>
        <c:tickLblPos val="nextTo"/>
        <c:crossAx val="181942144"/>
        <c:crosses val="autoZero"/>
        <c:crossBetween val="between"/>
        <c:majorUnit val="2"/>
      </c:valAx>
    </c:plotArea>
    <c:legend>
      <c:legendPos val="t"/>
      <c:layout>
        <c:manualLayout>
          <c:xMode val="edge"/>
          <c:yMode val="edge"/>
          <c:x val="0.36531382815726715"/>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0.02599</cdr:x>
      <cdr:y>0.86765</cdr:y>
    </cdr:from>
    <cdr:to>
      <cdr:x>1</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179317" y="3122295"/>
          <a:ext cx="6720593" cy="4762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0.02599</cdr:x>
      <cdr:y>0.87242</cdr:y>
    </cdr:from>
    <cdr:to>
      <cdr:x>1</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179317" y="3139439"/>
          <a:ext cx="6720593" cy="4591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0.0194</cdr:x>
      <cdr:y>0</cdr:y>
    </cdr:from>
    <cdr:to>
      <cdr:x>0.97837</cdr:x>
      <cdr:y>0.18853</cdr:y>
    </cdr:to>
    <cdr:sp macro="" textlink="">
      <cdr:nvSpPr>
        <cdr:cNvPr id="5" name="ZoneTexte 1"/>
        <cdr:cNvSpPr txBox="1"/>
      </cdr:nvSpPr>
      <cdr:spPr>
        <a:xfrm xmlns:a="http://schemas.openxmlformats.org/drawingml/2006/main">
          <a:off x="145593" y="0"/>
          <a:ext cx="7197742"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annuelle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âge,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0.90527</cdr:x>
      <cdr:y>0.27771</cdr:y>
    </cdr:from>
    <cdr:to>
      <cdr:x>0.96447</cdr:x>
      <cdr:y>0.27893</cdr:y>
    </cdr:to>
    <cdr:cxnSp macro="">
      <cdr:nvCxnSpPr>
        <cdr:cNvPr id="6" name="Connecteur droit avec flèche 5"/>
        <cdr:cNvCxnSpPr/>
      </cdr:nvCxnSpPr>
      <cdr:spPr>
        <a:xfrm xmlns:a="http://schemas.openxmlformats.org/drawingml/2006/main" flipV="1">
          <a:off x="6794696" y="1325216"/>
          <a:ext cx="444338" cy="5822"/>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0.8898</cdr:x>
      <cdr:y>0.20001</cdr:y>
    </cdr:from>
    <cdr:to>
      <cdr:x>0.97821</cdr:x>
      <cdr:y>0.25873</cdr:y>
    </cdr:to>
    <cdr:sp macro="" textlink="">
      <cdr:nvSpPr>
        <cdr:cNvPr id="8" name="ZoneTexte 15"/>
        <cdr:cNvSpPr txBox="1"/>
      </cdr:nvSpPr>
      <cdr:spPr>
        <a:xfrm xmlns:a="http://schemas.openxmlformats.org/drawingml/2006/main">
          <a:off x="6678583" y="954430"/>
          <a:ext cx="663579" cy="2802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smtClean="0">
              <a:solidFill>
                <a:schemeClr val="accent1">
                  <a:lumMod val="75000"/>
                </a:schemeClr>
              </a:solidFill>
            </a:rPr>
            <a:t>*acquis</a:t>
          </a:r>
          <a:endParaRPr lang="fr-FR" sz="1200" dirty="0">
            <a:solidFill>
              <a:schemeClr val="accent1">
                <a:lumMod val="75000"/>
              </a:schemeClr>
            </a:solidFill>
          </a:endParaRPr>
        </a:p>
      </cdr:txBody>
    </cdr:sp>
  </cdr:relSizeAnchor>
  <cdr:relSizeAnchor xmlns:cdr="http://schemas.openxmlformats.org/drawingml/2006/chartDrawing">
    <cdr:from>
      <cdr:x>0.89901</cdr:x>
      <cdr:y>0.24713</cdr:y>
    </cdr:from>
    <cdr:to>
      <cdr:x>0.90046</cdr:x>
      <cdr:y>0.77584</cdr:y>
    </cdr:to>
    <cdr:cxnSp macro="">
      <cdr:nvCxnSpPr>
        <cdr:cNvPr id="7" name="Connecteur droit 6"/>
        <cdr:cNvCxnSpPr/>
      </cdr:nvCxnSpPr>
      <cdr:spPr>
        <a:xfrm xmlns:a="http://schemas.openxmlformats.org/drawingml/2006/main">
          <a:off x="6747729" y="1179311"/>
          <a:ext cx="10883" cy="2523017"/>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1.xml><?xml version="1.0" encoding="utf-8"?>
<c:userShapes xmlns:c="http://schemas.openxmlformats.org/drawingml/2006/chart">
  <cdr:relSizeAnchor xmlns:cdr="http://schemas.openxmlformats.org/drawingml/2006/chartDrawing">
    <cdr:from>
      <cdr:x>0.02701</cdr:x>
      <cdr:y>0</cdr:y>
    </cdr:from>
    <cdr:to>
      <cdr:x>0.98598</cdr:x>
      <cdr:y>0.18853</cdr:y>
    </cdr:to>
    <cdr:sp macro="" textlink="">
      <cdr:nvSpPr>
        <cdr:cNvPr id="5" name="ZoneTexte 1"/>
        <cdr:cNvSpPr txBox="1"/>
      </cdr:nvSpPr>
      <cdr:spPr>
        <a:xfrm xmlns:a="http://schemas.openxmlformats.org/drawingml/2006/main">
          <a:off x="202758"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annuelle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ancienneté d'inscription,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0.89936</cdr:x>
      <cdr:y>0.27945</cdr:y>
    </cdr:from>
    <cdr:to>
      <cdr:x>0.89936</cdr:x>
      <cdr:y>0.76369</cdr:y>
    </cdr:to>
    <cdr:cxnSp macro="">
      <cdr:nvCxnSpPr>
        <cdr:cNvPr id="4" name="Connecteur droit 3"/>
        <cdr:cNvCxnSpPr/>
      </cdr:nvCxnSpPr>
      <cdr:spPr>
        <a:xfrm xmlns:a="http://schemas.openxmlformats.org/drawingml/2006/main">
          <a:off x="6750356" y="1333522"/>
          <a:ext cx="0" cy="2310805"/>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0.89224</cdr:x>
      <cdr:y>0.34783</cdr:y>
    </cdr:from>
    <cdr:to>
      <cdr:x>0.9557</cdr:x>
      <cdr:y>0.34783</cdr:y>
    </cdr:to>
    <cdr:cxnSp macro="">
      <cdr:nvCxnSpPr>
        <cdr:cNvPr id="6" name="Connecteur droit avec flèche 5"/>
        <cdr:cNvCxnSpPr/>
      </cdr:nvCxnSpPr>
      <cdr:spPr>
        <a:xfrm xmlns:a="http://schemas.openxmlformats.org/drawingml/2006/main">
          <a:off x="6696920" y="1659847"/>
          <a:ext cx="476311" cy="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0.88246</cdr:x>
      <cdr:y>0.27586</cdr:y>
    </cdr:from>
    <cdr:to>
      <cdr:x>0.97341</cdr:x>
      <cdr:y>0.33458</cdr:y>
    </cdr:to>
    <cdr:sp macro="" textlink="">
      <cdr:nvSpPr>
        <cdr:cNvPr id="9" name="ZoneTexte 15"/>
        <cdr:cNvSpPr txBox="1"/>
      </cdr:nvSpPr>
      <cdr:spPr>
        <a:xfrm xmlns:a="http://schemas.openxmlformats.org/drawingml/2006/main">
          <a:off x="6623494" y="1316390"/>
          <a:ext cx="682644" cy="28021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smtClean="0">
              <a:solidFill>
                <a:schemeClr val="accent1">
                  <a:lumMod val="75000"/>
                </a:schemeClr>
              </a:solidFill>
            </a:rPr>
            <a:t>*acquis</a:t>
          </a:r>
          <a:endParaRPr lang="fr-FR" sz="1200" dirty="0">
            <a:solidFill>
              <a:schemeClr val="accent1">
                <a:lumMod val="75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0.02182</cdr:x>
      <cdr:y>0</cdr:y>
    </cdr:from>
    <cdr:to>
      <cdr:x>0.98079</cdr:x>
      <cdr:y>0.18853</cdr:y>
    </cdr:to>
    <cdr:sp macro="" textlink="">
      <cdr:nvSpPr>
        <cdr:cNvPr id="5" name="ZoneTexte 1"/>
        <cdr:cNvSpPr txBox="1"/>
      </cdr:nvSpPr>
      <cdr:spPr>
        <a:xfrm xmlns:a="http://schemas.openxmlformats.org/drawingml/2006/main">
          <a:off x="150155" y="0"/>
          <a:ext cx="6600365" cy="774327"/>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Contribution de l'emploi hors intérim et de l'intérim </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à l'évolution trimestrielle de l'emploi salarié, dans le Var</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 en nombre)</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0.01276</cdr:x>
      <cdr:y>0.8743</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85758" y="3590925"/>
          <a:ext cx="6619960" cy="5162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0.00758</cdr:x>
      <cdr:y>0.01307</cdr:y>
    </cdr:from>
    <cdr:to>
      <cdr:x>0.96655</cdr:x>
      <cdr:y>0.17696</cdr:y>
    </cdr:to>
    <cdr:sp macro="" textlink="">
      <cdr:nvSpPr>
        <cdr:cNvPr id="5" name="ZoneTexte 1"/>
        <cdr:cNvSpPr txBox="1"/>
      </cdr:nvSpPr>
      <cdr:spPr>
        <a:xfrm xmlns:a="http://schemas.openxmlformats.org/drawingml/2006/main">
          <a:off x="50800" y="50800"/>
          <a:ext cx="6430465" cy="636891"/>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u="none" strike="noStrike" kern="1200" baseline="0">
              <a:solidFill>
                <a:srgbClr val="000000"/>
              </a:solidFill>
              <a:latin typeface="Calibri"/>
              <a:ea typeface="Calibri"/>
              <a:cs typeface="Calibri"/>
            </a:rPr>
            <a:t>Evolution trimestrielle de l'emploi salarié dans le Var, </a:t>
          </a:r>
        </a:p>
        <a:p xmlns:a="http://schemas.openxmlformats.org/drawingml/2006/main">
          <a:pPr algn="ctr" rtl="0"/>
          <a:r>
            <a:rPr lang="fr-FR" sz="1500" b="1" i="0" u="none" strike="noStrike" kern="1200" baseline="0">
              <a:solidFill>
                <a:srgbClr val="000000"/>
              </a:solidFill>
              <a:latin typeface="Calibri"/>
              <a:ea typeface="Calibri"/>
              <a:cs typeface="Calibri"/>
            </a:rPr>
            <a:t>avec intérim réaffecté au secteur d'activité employeur</a:t>
          </a:r>
        </a:p>
        <a:p xmlns:a="http://schemas.openxmlformats.org/drawingml/2006/main">
          <a:pPr rtl="0"/>
          <a:r>
            <a:rPr lang="fr-FR" sz="1100" b="0" i="1" baseline="0">
              <a:effectLst/>
              <a:latin typeface="+mn-lt"/>
              <a:ea typeface="+mn-ea"/>
              <a:cs typeface="+mn-cs"/>
            </a:rPr>
            <a:t>		(en indice base 100 au 4</a:t>
          </a:r>
          <a:r>
            <a:rPr lang="fr-FR" sz="1100" b="0" i="1" baseline="30000">
              <a:effectLst/>
              <a:latin typeface="+mn-lt"/>
              <a:ea typeface="+mn-ea"/>
              <a:cs typeface="+mn-cs"/>
            </a:rPr>
            <a:t>e</a:t>
          </a:r>
          <a:r>
            <a:rPr lang="fr-FR" sz="1100" b="0" i="1" baseline="0">
              <a:effectLst/>
              <a:latin typeface="+mn-lt"/>
              <a:ea typeface="+mn-ea"/>
              <a:cs typeface="+mn-cs"/>
            </a:rPr>
            <a:t> trimestre 2010)</a:t>
          </a:r>
          <a:endParaRPr lang="fr-FR">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0.00567</cdr:x>
      <cdr:y>0.85539</cdr:y>
    </cdr:from>
    <cdr:to>
      <cdr:x>0.97866</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38100" y="3324225"/>
          <a:ext cx="6539317" cy="5619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endParaRPr lang="fr-FR" sz="900">
            <a:effectLst/>
          </a:endParaRPr>
        </a:p>
        <a:p xmlns:a="http://schemas.openxmlformats.org/drawingml/2006/main">
          <a:pPr rtl="0"/>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0.08995</cdr:x>
      <cdr:y>0</cdr:y>
    </cdr:from>
    <cdr:to>
      <cdr:x>0.92721</cdr:x>
      <cdr:y>0.17608</cdr:y>
    </cdr:to>
    <cdr:sp macro="" textlink="">
      <cdr:nvSpPr>
        <cdr:cNvPr id="2" name="ZoneTexte 1"/>
        <cdr:cNvSpPr txBox="1"/>
      </cdr:nvSpPr>
      <cdr:spPr>
        <a:xfrm xmlns:a="http://schemas.openxmlformats.org/drawingml/2006/main">
          <a:off x="619124" y="0"/>
          <a:ext cx="5762625" cy="7777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500" b="1" i="0" baseline="0"/>
            <a:t>Evolution de la contribution de l'intérim et de l'emploi hors intérim </a:t>
          </a:r>
        </a:p>
        <a:p xmlns:a="http://schemas.openxmlformats.org/drawingml/2006/main">
          <a:pPr algn="ctr"/>
          <a:r>
            <a:rPr lang="fr-FR" sz="1500" b="1" i="0" baseline="0"/>
            <a:t>à l'emploi salarié, dans le Var</a:t>
          </a:r>
        </a:p>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(en nombre, entre le T4 2019 et le T1 2020) </a:t>
          </a:r>
          <a:endParaRPr lang="fr-FR" sz="1400">
            <a:effectLst/>
          </a:endParaRPr>
        </a:p>
        <a:p xmlns:a="http://schemas.openxmlformats.org/drawingml/2006/main">
          <a:pPr algn="ctr"/>
          <a:endParaRPr lang="fr-FR" sz="1400" b="1" i="0" baseline="0"/>
        </a:p>
        <a:p xmlns:a="http://schemas.openxmlformats.org/drawingml/2006/main">
          <a:pPr algn="ctr"/>
          <a:endParaRPr lang="fr-FR" sz="1400" b="1" i="0" baseline="0"/>
        </a:p>
      </cdr:txBody>
    </cdr:sp>
  </cdr:relSizeAnchor>
  <cdr:relSizeAnchor xmlns:cdr="http://schemas.openxmlformats.org/drawingml/2006/chartDrawing">
    <cdr:from>
      <cdr:x>0</cdr:x>
      <cdr:y>0.82202</cdr:y>
    </cdr:from>
    <cdr:to>
      <cdr:x>0.98564</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0" y="3630929"/>
          <a:ext cx="6708822" cy="7861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arrondies provisoires, corrigées des variations saisonnières ; l'addition des quatre sous-secteurs d'activité ne correspond pas au total de l'emploi salarié , car le secteur </a:t>
          </a:r>
          <a:r>
            <a:rPr lang="fr-FR" sz="900" b="0" i="1" baseline="0">
              <a:effectLst/>
              <a:latin typeface="+mn-lt"/>
              <a:ea typeface="+mn-ea"/>
              <a:cs typeface="+mn-cs"/>
            </a:rPr>
            <a:t>Agriculture, sylviculture et pêche </a:t>
          </a:r>
          <a:r>
            <a:rPr lang="fr-FR" sz="900" b="0" i="0" baseline="0">
              <a:effectLst/>
              <a:latin typeface="+mn-lt"/>
              <a:ea typeface="+mn-ea"/>
              <a:cs typeface="+mn-cs"/>
            </a:rPr>
            <a:t>qui représente 1 % de l'emploi salarié total n'est pas représenté</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endParaRPr lang="fr-FR" sz="900">
            <a:effectLst/>
          </a:endParaRP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0.26781</cdr:x>
      <cdr:y>0.20807</cdr:y>
    </cdr:from>
    <cdr:to>
      <cdr:x>0.26781</cdr:x>
      <cdr:y>0.70657</cdr:y>
    </cdr:to>
    <cdr:cxnSp macro="">
      <cdr:nvCxnSpPr>
        <cdr:cNvPr id="5" name="Connecteur droit 4"/>
        <cdr:cNvCxnSpPr/>
      </cdr:nvCxnSpPr>
      <cdr:spPr>
        <a:xfrm xmlns:a="http://schemas.openxmlformats.org/drawingml/2006/main" flipV="1">
          <a:off x="1843299" y="919071"/>
          <a:ext cx="0" cy="2201904"/>
        </a:xfrm>
        <a:prstGeom xmlns:a="http://schemas.openxmlformats.org/drawingml/2006/main" prst="line">
          <a:avLst/>
        </a:prstGeom>
        <a:ln xmlns:a="http://schemas.openxmlformats.org/drawingml/2006/main" w="12700">
          <a:solidFill>
            <a:sysClr val="windowText" lastClr="0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cdr:x>
      <cdr:y>0.81592</cdr:y>
    </cdr:from>
    <cdr:to>
      <cdr:x>1</cdr:x>
      <cdr:y>1</cdr:y>
    </cdr:to>
    <cdr:sp macro="" textlink="">
      <cdr:nvSpPr>
        <cdr:cNvPr id="3" name="ZoneTexte 1"/>
        <cdr:cNvSpPr txBox="1"/>
      </cdr:nvSpPr>
      <cdr:spPr>
        <a:xfrm xmlns:a="http://schemas.openxmlformats.org/drawingml/2006/main">
          <a:off x="0" y="4446843"/>
          <a:ext cx="8268985" cy="100325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900" b="0">
              <a:effectLst/>
              <a:latin typeface="+mn-lt"/>
              <a:ea typeface="+mn-ea"/>
              <a:cs typeface="+mn-cs"/>
            </a:rPr>
            <a:t>* A</a:t>
          </a:r>
          <a:r>
            <a:rPr lang="fr-FR" sz="900" b="0" i="0" baseline="0">
              <a:effectLst/>
              <a:latin typeface="+mn-lt"/>
              <a:ea typeface="+mn-ea"/>
              <a:cs typeface="+mn-cs"/>
            </a:rPr>
            <a:t> partir de janvier 2018, les CUI-CAE sont transformés en Parcours emploi compétences (PEC). Il n'y a ainsi plus d'embauches en CUI-CAE.</a:t>
          </a:r>
          <a:endParaRPr lang="fr-FR" sz="900">
            <a:effectLst/>
          </a:endParaRPr>
        </a:p>
        <a:p xmlns:a="http://schemas.openxmlformats.org/drawingml/2006/main">
          <a:r>
            <a:rPr lang="fr-FR" sz="900">
              <a:effectLst/>
              <a:latin typeface="+mn-lt"/>
              <a:ea typeface="+mn-ea"/>
              <a:cs typeface="+mn-cs"/>
            </a:rPr>
            <a:t>** Depuis janvier 2018, l</a:t>
          </a:r>
          <a:r>
            <a:rPr lang="fr-FR" sz="900" b="0" i="0" baseline="0">
              <a:effectLst/>
              <a:latin typeface="+mn-lt"/>
              <a:ea typeface="+mn-ea"/>
              <a:cs typeface="+mn-cs"/>
            </a:rPr>
            <a:t>e recours aux CUI-CIE n'est plus autorisé, sauf pour les Drom et les  Conseils départementaux qui les financent entièrement.</a:t>
          </a:r>
          <a:endParaRPr lang="fr-FR" sz="900">
            <a:effectLst/>
          </a:endParaRPr>
        </a:p>
        <a:p xmlns:a="http://schemas.openxmlformats.org/drawingml/2006/main">
          <a:pPr rtl="0" eaLnBrk="1" fontAlgn="auto" latinLnBrk="0" hangingPunct="1"/>
          <a:r>
            <a:rPr lang="fr-FR" sz="900">
              <a:effectLst/>
              <a:latin typeface="+mn-lt"/>
              <a:ea typeface="+mn-ea"/>
              <a:cs typeface="+mn-cs"/>
            </a:rPr>
            <a:t>*** Marchands et non marchands . Les Emplois  d'avenir ont débuté en novembre 2012. A compter de janvier</a:t>
          </a:r>
          <a:r>
            <a:rPr lang="fr-FR" sz="900" baseline="0">
              <a:effectLst/>
              <a:latin typeface="+mn-lt"/>
              <a:ea typeface="+mn-ea"/>
              <a:cs typeface="+mn-cs"/>
            </a:rPr>
            <a:t> 2018, l</a:t>
          </a:r>
          <a:r>
            <a:rPr lang="fr-FR" sz="900">
              <a:effectLst/>
              <a:latin typeface="+mn-lt"/>
              <a:ea typeface="+mn-ea"/>
              <a:cs typeface="+mn-cs"/>
            </a:rPr>
            <a:t>e dispositif est mis en </a:t>
          </a:r>
          <a:r>
            <a:rPr lang="fr-FR" sz="900" baseline="0">
              <a:effectLst/>
              <a:latin typeface="+mn-lt"/>
              <a:ea typeface="+mn-ea"/>
              <a:cs typeface="+mn-cs"/>
            </a:rPr>
            <a:t> extinction. E</a:t>
          </a:r>
          <a:r>
            <a:rPr lang="fr-FR" sz="900">
              <a:effectLst/>
              <a:latin typeface="+mn-lt"/>
              <a:ea typeface="+mn-ea"/>
              <a:cs typeface="+mn-cs"/>
            </a:rPr>
            <a:t>xcepté quelques cas particuliers de reconduction de contrat pour terminer une formation, il n’y a plus de nouveaux bénéficiaires.</a:t>
          </a:r>
          <a:endParaRPr lang="fr-FR" sz="900">
            <a:effectLst/>
          </a:endParaRPr>
        </a:p>
        <a:p xmlns:a="http://schemas.openxmlformats.org/drawingml/2006/main">
          <a:pPr rtl="0" eaLnBrk="1" fontAlgn="auto" latinLnBrk="0" hangingPunct="1"/>
          <a:r>
            <a:rPr lang="fr-FR" sz="900" b="0" i="0" baseline="0">
              <a:effectLst/>
              <a:latin typeface="+mn-lt"/>
              <a:ea typeface="+mn-ea"/>
              <a:cs typeface="+mn-cs"/>
            </a:rPr>
            <a:t>**** M</a:t>
          </a:r>
          <a:r>
            <a:rPr lang="fr-FR" sz="900">
              <a:effectLst/>
              <a:latin typeface="+mn-lt"/>
              <a:ea typeface="+mn-ea"/>
              <a:cs typeface="+mn-cs"/>
            </a:rPr>
            <a:t>archands et non marchands . Depuis juillet 2014, les  Ateliers et chantiers d’insertion  (ACI)</a:t>
          </a:r>
          <a:r>
            <a:rPr lang="fr-FR" sz="900" baseline="0">
              <a:effectLst/>
              <a:latin typeface="+mn-lt"/>
              <a:ea typeface="+mn-ea"/>
              <a:cs typeface="+mn-cs"/>
            </a:rPr>
            <a:t> </a:t>
          </a:r>
          <a:r>
            <a:rPr lang="fr-FR" sz="900">
              <a:effectLst/>
              <a:latin typeface="+mn-lt"/>
              <a:ea typeface="+mn-ea"/>
              <a:cs typeface="+mn-cs"/>
            </a:rPr>
            <a:t>doivent recruter leurs salariés en CDDI.</a:t>
          </a:r>
          <a:endParaRPr lang="fr-FR" sz="900">
            <a:effectLst/>
          </a:endParaRPr>
        </a:p>
        <a:p xmlns:a="http://schemas.openxmlformats.org/drawingml/2006/main">
          <a:r>
            <a:rPr lang="fr-FR" sz="900" b="1">
              <a:effectLst/>
              <a:latin typeface="+mn-lt"/>
              <a:ea typeface="+mn-ea"/>
              <a:cs typeface="+mn-cs"/>
            </a:rPr>
            <a:t>Note : </a:t>
          </a:r>
          <a:r>
            <a:rPr lang="fr-FR" sz="900">
              <a:effectLst/>
              <a:latin typeface="+mn-lt"/>
              <a:ea typeface="+mn-ea"/>
              <a:cs typeface="+mn-cs"/>
            </a:rPr>
            <a:t>données arrondies en fin de trimestre, provisoires</a:t>
          </a:r>
          <a:endParaRPr lang="fr-FR" sz="900">
            <a:effectLst/>
          </a:endParaRPr>
        </a:p>
        <a:p xmlns:a="http://schemas.openxmlformats.org/drawingml/2006/main">
          <a:r>
            <a:rPr lang="fr-FR" sz="900" b="1" i="1">
              <a:effectLst/>
              <a:latin typeface="+mn-lt"/>
              <a:ea typeface="+mn-ea"/>
              <a:cs typeface="+mn-cs"/>
            </a:rPr>
            <a:t>Source </a:t>
          </a:r>
          <a:r>
            <a:rPr lang="fr-FR" sz="900" i="1">
              <a:effectLst/>
              <a:latin typeface="+mn-lt"/>
              <a:ea typeface="+mn-ea"/>
              <a:cs typeface="+mn-cs"/>
            </a:rPr>
            <a:t>: ASP - </a:t>
          </a:r>
          <a:r>
            <a:rPr lang="fr-FR" sz="900" b="1" i="1">
              <a:effectLst/>
              <a:latin typeface="+mn-lt"/>
              <a:ea typeface="+mn-ea"/>
              <a:cs typeface="+mn-cs"/>
            </a:rPr>
            <a:t>Traitements : </a:t>
          </a:r>
          <a:r>
            <a:rPr lang="fr-FR" sz="900" i="1">
              <a:effectLst/>
              <a:latin typeface="+mn-lt"/>
              <a:ea typeface="+mn-ea"/>
              <a:cs typeface="+mn-cs"/>
            </a:rPr>
            <a:t>Dares</a:t>
          </a:r>
          <a:endParaRPr lang="fr-FR" sz="90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900" i="1"/>
        </a:p>
      </cdr:txBody>
    </cdr:sp>
  </cdr:relSizeAnchor>
</c:userShapes>
</file>

<file path=ppt/drawings/drawing6.xml><?xml version="1.0" encoding="utf-8"?>
<c:userShapes xmlns:c="http://schemas.openxmlformats.org/drawingml/2006/chart">
  <cdr:relSizeAnchor xmlns:cdr="http://schemas.openxmlformats.org/drawingml/2006/chartDrawing">
    <cdr:from>
      <cdr:x>0.05303</cdr:x>
      <cdr:y>0.84911</cdr:y>
    </cdr:from>
    <cdr:to>
      <cdr:x>0.93609</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355600" y="2733677"/>
          <a:ext cx="5921432" cy="4857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a:t>
          </a:r>
        </a:p>
        <a:p xmlns:a="http://schemas.openxmlformats.org/drawingml/2006/main">
          <a:pPr algn="l" rtl="0">
            <a:defRPr sz="1000"/>
          </a:pPr>
          <a:r>
            <a:rPr lang="fr-FR" sz="1000" b="0" i="0" u="none" strike="noStrike" baseline="0">
              <a:solidFill>
                <a:srgbClr val="000000"/>
              </a:solidFill>
              <a:latin typeface="+mn-lt"/>
            </a:rPr>
            <a:t>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mn-lt"/>
            </a:rPr>
            <a:t>Insee, taux de chômage au sens du BIT (national ) et taux de chômage localisés (régional et départementaux)</a:t>
          </a:r>
        </a:p>
      </cdr:txBody>
    </cdr:sp>
  </cdr:relSizeAnchor>
</c:userShapes>
</file>

<file path=ppt/drawings/drawing7.xml><?xml version="1.0" encoding="utf-8"?>
<c:userShapes xmlns:c="http://schemas.openxmlformats.org/drawingml/2006/chart">
  <cdr:relSizeAnchor xmlns:cdr="http://schemas.openxmlformats.org/drawingml/2006/chartDrawing">
    <cdr:from>
      <cdr:x>0.12792</cdr:x>
      <cdr:y>0</cdr:y>
    </cdr:from>
    <cdr:to>
      <cdr:x>0.93122</cdr:x>
      <cdr:y>0.12072</cdr:y>
    </cdr:to>
    <cdr:sp macro="" textlink="">
      <cdr:nvSpPr>
        <cdr:cNvPr id="2" name="ZoneTexte 1"/>
        <cdr:cNvSpPr txBox="1"/>
      </cdr:nvSpPr>
      <cdr:spPr>
        <a:xfrm xmlns:a="http://schemas.openxmlformats.org/drawingml/2006/main">
          <a:off x="885826" y="0"/>
          <a:ext cx="5562600" cy="571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fr-FR" sz="1500" b="1" i="0" baseline="0">
              <a:effectLst/>
              <a:latin typeface="+mn-lt"/>
              <a:ea typeface="+mn-ea"/>
              <a:cs typeface="+mn-cs"/>
            </a:rPr>
            <a:t>Taux de chômage localisés dans les départements comparables* </a:t>
          </a:r>
        </a:p>
        <a:p xmlns:a="http://schemas.openxmlformats.org/drawingml/2006/main">
          <a:pPr algn="ctr" rtl="0"/>
          <a:r>
            <a:rPr lang="fr-FR" sz="1500" b="1" i="0" baseline="0">
              <a:effectLst/>
              <a:latin typeface="+mn-lt"/>
              <a:ea typeface="+mn-ea"/>
              <a:cs typeface="+mn-cs"/>
            </a:rPr>
            <a:t>au T1 2020</a:t>
          </a:r>
          <a:endParaRPr lang="fr-FR" sz="1100"/>
        </a:p>
      </cdr:txBody>
    </cdr:sp>
  </cdr:relSizeAnchor>
  <cdr:relSizeAnchor xmlns:cdr="http://schemas.openxmlformats.org/drawingml/2006/chartDrawing">
    <cdr:from>
      <cdr:x>0</cdr:x>
      <cdr:y>0.83501</cdr:y>
    </cdr:from>
    <cdr:to>
      <cdr:x>1</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0" y="3952875"/>
          <a:ext cx="6924675" cy="7810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0" i="0" u="none" strike="noStrike" baseline="0">
              <a:solidFill>
                <a:srgbClr val="000000"/>
              </a:solidFill>
              <a:latin typeface="+mn-lt"/>
            </a:rPr>
            <a:t>* Pour évaluer la comparabilité avec le Var, les critères retenus sont le nombre total d'emplois (salariés et non salariés) du département, ainsi que le poids du secteur du tertiaire non marchand dans l'emploi total </a:t>
          </a:r>
        </a:p>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 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localisés (régional</a:t>
          </a:r>
          <a:r>
            <a:rPr lang="fr-FR" sz="1000" b="0" i="1" baseline="0">
              <a:effectLst/>
              <a:latin typeface="+mn-lt"/>
              <a:ea typeface="+mn-ea"/>
              <a:cs typeface="+mn-cs"/>
            </a:rPr>
            <a:t> et départementaux</a:t>
          </a:r>
          <a:r>
            <a:rPr lang="fr-FR" sz="1000" b="0" i="1" u="none" strike="noStrike" baseline="0">
              <a:solidFill>
                <a:srgbClr val="000000"/>
              </a:solidFill>
              <a:latin typeface="Calibri"/>
            </a:rPr>
            <a:t>)</a:t>
          </a:r>
        </a:p>
      </cdr:txBody>
    </cdr:sp>
  </cdr:relSizeAnchor>
</c:userShapes>
</file>

<file path=ppt/drawings/drawing8.xml><?xml version="1.0" encoding="utf-8"?>
<c:userShapes xmlns:c="http://schemas.openxmlformats.org/drawingml/2006/chart">
  <cdr:relSizeAnchor xmlns:cdr="http://schemas.openxmlformats.org/drawingml/2006/chartDrawing">
    <cdr:from>
      <cdr:x>0.02828</cdr:x>
      <cdr:y>0</cdr:y>
    </cdr:from>
    <cdr:to>
      <cdr:x>0.98725</cdr:x>
      <cdr:y>0.18853</cdr:y>
    </cdr:to>
    <cdr:sp macro="" textlink="">
      <cdr:nvSpPr>
        <cdr:cNvPr id="5" name="ZoneTexte 1"/>
        <cdr:cNvSpPr txBox="1"/>
      </cdr:nvSpPr>
      <cdr:spPr>
        <a:xfrm xmlns:a="http://schemas.openxmlformats.org/drawingml/2006/main">
          <a:off x="212232"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annuelle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0.01276</cdr:x>
      <cdr:y>0.85629</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95773" y="4086226"/>
          <a:ext cx="7393039" cy="6857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b="0">
            <a:effectLst/>
            <a:latin typeface="+mn-lt"/>
            <a:ea typeface="+mn-ea"/>
            <a:cs typeface="+mn-cs"/>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0.93138</cdr:x>
      <cdr:y>0.23556</cdr:y>
    </cdr:from>
    <cdr:to>
      <cdr:x>0.95431</cdr:x>
      <cdr:y>0.23556</cdr:y>
    </cdr:to>
    <cdr:cxnSp macro="">
      <cdr:nvCxnSpPr>
        <cdr:cNvPr id="4" name="Connecteur droit avec flèche 3"/>
        <cdr:cNvCxnSpPr/>
      </cdr:nvCxnSpPr>
      <cdr:spPr>
        <a:xfrm xmlns:a="http://schemas.openxmlformats.org/drawingml/2006/main" flipV="1">
          <a:off x="6990678" y="1124101"/>
          <a:ext cx="172122" cy="2"/>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0.92936</cdr:x>
      <cdr:y>0.16633</cdr:y>
    </cdr:from>
    <cdr:to>
      <cdr:x>0.93063</cdr:x>
      <cdr:y>0.73919</cdr:y>
    </cdr:to>
    <cdr:cxnSp macro="">
      <cdr:nvCxnSpPr>
        <cdr:cNvPr id="8" name="Connecteur droit 7"/>
        <cdr:cNvCxnSpPr/>
      </cdr:nvCxnSpPr>
      <cdr:spPr>
        <a:xfrm xmlns:a="http://schemas.openxmlformats.org/drawingml/2006/main">
          <a:off x="6975475" y="793750"/>
          <a:ext cx="9525" cy="2733675"/>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0.91751</cdr:x>
      <cdr:y>0.17232</cdr:y>
    </cdr:from>
    <cdr:to>
      <cdr:x>1</cdr:x>
      <cdr:y>0.22776</cdr:y>
    </cdr:to>
    <cdr:sp macro="" textlink="">
      <cdr:nvSpPr>
        <cdr:cNvPr id="9" name="ZoneTexte 15"/>
        <cdr:cNvSpPr txBox="1"/>
      </cdr:nvSpPr>
      <cdr:spPr>
        <a:xfrm xmlns:a="http://schemas.openxmlformats.org/drawingml/2006/main">
          <a:off x="6886575" y="822325"/>
          <a:ext cx="619125" cy="2645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dirty="0" smtClean="0">
              <a:solidFill>
                <a:schemeClr val="accent1">
                  <a:lumMod val="75000"/>
                </a:schemeClr>
              </a:solidFill>
            </a:rPr>
            <a:t>*acquis</a:t>
          </a:r>
          <a:endParaRPr lang="fr-FR" sz="1100" dirty="0">
            <a:solidFill>
              <a:schemeClr val="accent1">
                <a:lumMod val="75000"/>
              </a:schemeClr>
            </a:solidFill>
          </a:endParaRPr>
        </a:p>
      </cdr:txBody>
    </cdr:sp>
  </cdr:relSizeAnchor>
  <cdr:relSizeAnchor xmlns:cdr="http://schemas.openxmlformats.org/drawingml/2006/chartDrawing">
    <cdr:from>
      <cdr:x>0.58927</cdr:x>
      <cdr:y>0.16752</cdr:y>
    </cdr:from>
    <cdr:to>
      <cdr:x>0.91535</cdr:x>
      <cdr:y>0.30895</cdr:y>
    </cdr:to>
    <cdr:sp macro="" textlink="">
      <cdr:nvSpPr>
        <cdr:cNvPr id="7" name="ZoneTexte 17"/>
        <cdr:cNvSpPr txBox="1"/>
      </cdr:nvSpPr>
      <cdr:spPr>
        <a:xfrm xmlns:a="http://schemas.openxmlformats.org/drawingml/2006/main">
          <a:off x="4422913" y="799424"/>
          <a:ext cx="2447466" cy="674881"/>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oAutofit/>
        </a:bodyPr>
        <a:lstStyle xmlns:a="http://schemas.openxmlformats.org/drawingml/2006/main">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fr-FR" sz="1400" b="1" dirty="0" smtClean="0">
              <a:solidFill>
                <a:srgbClr val="FF0000"/>
              </a:solidFill>
            </a:rPr>
            <a:t>91 200 demandeurs d’emploi catégories A,B,C en moyenne </a:t>
          </a:r>
        </a:p>
        <a:p xmlns:a="http://schemas.openxmlformats.org/drawingml/2006/main">
          <a:pPr algn="ctr"/>
          <a:r>
            <a:rPr lang="fr-FR" sz="1400" b="1" dirty="0" smtClean="0">
              <a:solidFill>
                <a:srgbClr val="FF0000"/>
              </a:solidFill>
            </a:rPr>
            <a:t>au T1 2020</a:t>
          </a:r>
        </a:p>
        <a:p xmlns:a="http://schemas.openxmlformats.org/drawingml/2006/main">
          <a:pPr algn="ctr"/>
          <a:endParaRPr lang="fr-FR" b="1" dirty="0">
            <a:solidFill>
              <a:srgbClr val="FF0000"/>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0.04103</cdr:x>
      <cdr:y>0</cdr:y>
    </cdr:from>
    <cdr:to>
      <cdr:x>1</cdr:x>
      <cdr:y>0.18853</cdr:y>
    </cdr:to>
    <cdr:sp macro="" textlink="">
      <cdr:nvSpPr>
        <cdr:cNvPr id="5" name="ZoneTexte 1"/>
        <cdr:cNvSpPr txBox="1"/>
      </cdr:nvSpPr>
      <cdr:spPr>
        <a:xfrm xmlns:a="http://schemas.openxmlformats.org/drawingml/2006/main">
          <a:off x="307959"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annuelle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sexe,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0.90079</cdr:x>
      <cdr:y>0.27907</cdr:y>
    </cdr:from>
    <cdr:to>
      <cdr:x>0.90122</cdr:x>
      <cdr:y>0.77941</cdr:y>
    </cdr:to>
    <cdr:cxnSp macro="">
      <cdr:nvCxnSpPr>
        <cdr:cNvPr id="4" name="Connecteur droit 3"/>
        <cdr:cNvCxnSpPr/>
      </cdr:nvCxnSpPr>
      <cdr:spPr>
        <a:xfrm xmlns:a="http://schemas.openxmlformats.org/drawingml/2006/main" flipH="1">
          <a:off x="6761068" y="1331708"/>
          <a:ext cx="3227" cy="2387635"/>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0.90332</cdr:x>
      <cdr:y>0.29793</cdr:y>
    </cdr:from>
    <cdr:to>
      <cdr:x>0.96678</cdr:x>
      <cdr:y>0.29793</cdr:y>
    </cdr:to>
    <cdr:cxnSp macro="">
      <cdr:nvCxnSpPr>
        <cdr:cNvPr id="6" name="Connecteur droit avec flèche 5"/>
        <cdr:cNvCxnSpPr/>
      </cdr:nvCxnSpPr>
      <cdr:spPr>
        <a:xfrm xmlns:a="http://schemas.openxmlformats.org/drawingml/2006/main">
          <a:off x="6780061" y="1421722"/>
          <a:ext cx="476312" cy="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0.8898</cdr:x>
      <cdr:y>0.21676</cdr:y>
    </cdr:from>
    <cdr:to>
      <cdr:x>0.98201</cdr:x>
      <cdr:y>0.27548</cdr:y>
    </cdr:to>
    <cdr:sp macro="" textlink="">
      <cdr:nvSpPr>
        <cdr:cNvPr id="9" name="ZoneTexte 15"/>
        <cdr:cNvSpPr txBox="1"/>
      </cdr:nvSpPr>
      <cdr:spPr>
        <a:xfrm xmlns:a="http://schemas.openxmlformats.org/drawingml/2006/main">
          <a:off x="6678584" y="1034376"/>
          <a:ext cx="692101" cy="28021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smtClean="0">
              <a:solidFill>
                <a:schemeClr val="accent1">
                  <a:lumMod val="75000"/>
                </a:schemeClr>
              </a:solidFill>
            </a:rPr>
            <a:t>*acquis</a:t>
          </a:r>
          <a:endParaRPr lang="fr-FR" sz="1200" dirty="0">
            <a:solidFill>
              <a:schemeClr val="accent1">
                <a:lumMod val="75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481BDC1-2E55-4A3B-A51F-0A4221669760}" type="datetimeFigureOut">
              <a:rPr lang="fr-FR" smtClean="0"/>
              <a:t>06/07/2020</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C025E1C-9CFD-400D-8595-7A8158A95F2D}" type="slidenum">
              <a:rPr lang="fr-FR" smtClean="0"/>
              <a:t>‹N°›</a:t>
            </a:fld>
            <a:endParaRPr lang="fr-FR"/>
          </a:p>
        </p:txBody>
      </p:sp>
    </p:spTree>
    <p:extLst>
      <p:ext uri="{BB962C8B-B14F-4D97-AF65-F5344CB8AC3E}">
        <p14:creationId xmlns:p14="http://schemas.microsoft.com/office/powerpoint/2010/main" val="211058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smtClean="0">
              <a:solidFill>
                <a:schemeClr val="tx1"/>
              </a:solidFill>
              <a:effectLst/>
              <a:latin typeface="+mn-lt"/>
              <a:ea typeface="+mn-ea"/>
              <a:cs typeface="+mn-cs"/>
            </a:endParaRPr>
          </a:p>
          <a:p>
            <a:endParaRPr lang="fr-FR" baseline="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a:t>
            </a:fld>
            <a:endParaRPr lang="fr-FR"/>
          </a:p>
        </p:txBody>
      </p:sp>
    </p:spTree>
    <p:extLst>
      <p:ext uri="{BB962C8B-B14F-4D97-AF65-F5344CB8AC3E}">
        <p14:creationId xmlns:p14="http://schemas.microsoft.com/office/powerpoint/2010/main" val="388086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smtClean="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10</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11</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14</a:t>
            </a:fld>
            <a:endParaRPr lang="fr-FR"/>
          </a:p>
        </p:txBody>
      </p:sp>
      <p:sp>
        <p:nvSpPr>
          <p:cNvPr id="5" name="Espace réservé du pied de page 4"/>
          <p:cNvSpPr>
            <a:spLocks noGrp="1"/>
          </p:cNvSpPr>
          <p:nvPr>
            <p:ph type="ftr" sz="quarter" idx="11"/>
          </p:nvPr>
        </p:nvSpPr>
        <p:spPr/>
        <p:txBody>
          <a:bodyPr/>
          <a:lstStyle/>
          <a:p>
            <a:r>
              <a:rPr lang="fr-FR" smtClean="0"/>
              <a:t>Edition avril 2019</a:t>
            </a:r>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5</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6</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7</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8</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smtClean="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9</a:t>
            </a:fld>
            <a:endParaRPr lang="fr-FR"/>
          </a:p>
        </p:txBody>
      </p:sp>
    </p:spTree>
    <p:extLst>
      <p:ext uri="{BB962C8B-B14F-4D97-AF65-F5344CB8AC3E}">
        <p14:creationId xmlns:p14="http://schemas.microsoft.com/office/powerpoint/2010/main" val="352306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0" y="6568767"/>
            <a:ext cx="2133600" cy="365125"/>
          </a:xfrm>
        </p:spPr>
        <p:txBody>
          <a:bodyPr/>
          <a:lstStyle>
            <a:lvl1pPr>
              <a:defRPr baseline="0"/>
            </a:lvl1pPr>
          </a:lstStyle>
          <a:p>
            <a:r>
              <a:rPr lang="fr-FR" sz="1500" smtClean="0"/>
              <a:t>Edition juillet 2020</a:t>
            </a:r>
            <a:endParaRPr lang="fr-FR" sz="1500" dirty="0"/>
          </a:p>
        </p:txBody>
      </p:sp>
      <p:sp>
        <p:nvSpPr>
          <p:cNvPr id="5" name="Espace réservé du pied de page 4"/>
          <p:cNvSpPr>
            <a:spLocks noGrp="1"/>
          </p:cNvSpPr>
          <p:nvPr>
            <p:ph type="ftr" sz="quarter" idx="11"/>
          </p:nvPr>
        </p:nvSpPr>
        <p:spPr>
          <a:xfrm>
            <a:off x="3124200" y="6568767"/>
            <a:ext cx="2895600" cy="365125"/>
          </a:xfrm>
        </p:spPr>
        <p:txBody>
          <a:bodyPr/>
          <a:lstStyle>
            <a:lvl1pPr>
              <a:defRPr sz="1500" baseline="0"/>
            </a:lvl1pPr>
          </a:lstStyle>
          <a:p>
            <a:r>
              <a:rPr lang="fr-FR" smtClean="0"/>
              <a:t>Les éclairages conjoncturels départementaux - Var</a:t>
            </a:r>
            <a:endParaRPr lang="fr-FR" dirty="0"/>
          </a:p>
        </p:txBody>
      </p:sp>
      <p:sp>
        <p:nvSpPr>
          <p:cNvPr id="6" name="Espace réservé du numéro de diapositive 5"/>
          <p:cNvSpPr>
            <a:spLocks noGrp="1"/>
          </p:cNvSpPr>
          <p:nvPr>
            <p:ph type="sldNum" sz="quarter" idx="12"/>
          </p:nvPr>
        </p:nvSpPr>
        <p:spPr>
          <a:xfrm>
            <a:off x="8739398" y="6568767"/>
            <a:ext cx="404601" cy="289233"/>
          </a:xfrm>
          <a:solidFill>
            <a:schemeClr val="accent6">
              <a:lumMod val="75000"/>
            </a:schemeClr>
          </a:solidFill>
        </p:spPr>
        <p:txBody>
          <a:bodyPr/>
          <a:lstStyle>
            <a:lvl1pPr>
              <a:defRPr sz="1700" baseline="0">
                <a:solidFill>
                  <a:schemeClr val="bg1"/>
                </a:solidFill>
              </a:defRPr>
            </a:lvl1pPr>
          </a:lstStyle>
          <a:p>
            <a:fld id="{3C7AC07C-28E4-BD4F-9FFB-37ABAC856C34}" type="slidenum">
              <a:rPr lang="fr-FR" smtClean="0"/>
              <a:pPr/>
              <a:t>‹N°›</a:t>
            </a:fld>
            <a:endParaRPr lang="fr-FR" dirty="0"/>
          </a:p>
        </p:txBody>
      </p:sp>
    </p:spTree>
    <p:extLst>
      <p:ext uri="{BB962C8B-B14F-4D97-AF65-F5344CB8AC3E}">
        <p14:creationId xmlns:p14="http://schemas.microsoft.com/office/powerpoint/2010/main" val="26400546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Edition juillet 2020</a:t>
            </a:r>
            <a:endParaRPr lang="fr-FR"/>
          </a:p>
        </p:txBody>
      </p:sp>
      <p:sp>
        <p:nvSpPr>
          <p:cNvPr id="5" name="Espace réservé du pied de page 4"/>
          <p:cNvSpPr>
            <a:spLocks noGrp="1"/>
          </p:cNvSpPr>
          <p:nvPr>
            <p:ph type="ftr" sz="quarter" idx="11"/>
          </p:nvPr>
        </p:nvSpPr>
        <p:spPr/>
        <p:txBody>
          <a:bodyPr/>
          <a:lstStyle/>
          <a:p>
            <a:r>
              <a:rPr lang="fr-FR" smtClean="0"/>
              <a:t>Les éclairages conjoncturels départementaux - Var</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11780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Edition juillet 2020</a:t>
            </a:r>
            <a:endParaRPr lang="fr-FR"/>
          </a:p>
        </p:txBody>
      </p:sp>
      <p:sp>
        <p:nvSpPr>
          <p:cNvPr id="5" name="Espace réservé du pied de page 4"/>
          <p:cNvSpPr>
            <a:spLocks noGrp="1"/>
          </p:cNvSpPr>
          <p:nvPr>
            <p:ph type="ftr" sz="quarter" idx="11"/>
          </p:nvPr>
        </p:nvSpPr>
        <p:spPr/>
        <p:txBody>
          <a:bodyPr/>
          <a:lstStyle/>
          <a:p>
            <a:r>
              <a:rPr lang="fr-FR" smtClean="0"/>
              <a:t>Les éclairages conjoncturels départementaux - Var</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94986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Edition juillet 2020</a:t>
            </a:r>
            <a:endParaRPr lang="fr-FR"/>
          </a:p>
        </p:txBody>
      </p:sp>
      <p:sp>
        <p:nvSpPr>
          <p:cNvPr id="5" name="Espace réservé du pied de page 4"/>
          <p:cNvSpPr>
            <a:spLocks noGrp="1"/>
          </p:cNvSpPr>
          <p:nvPr>
            <p:ph type="ftr" sz="quarter" idx="11"/>
          </p:nvPr>
        </p:nvSpPr>
        <p:spPr/>
        <p:txBody>
          <a:bodyPr/>
          <a:lstStyle/>
          <a:p>
            <a:r>
              <a:rPr lang="fr-FR" smtClean="0"/>
              <a:t>Les éclairages conjoncturels départementaux - Var</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8486332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r>
              <a:rPr lang="fr-FR" smtClean="0"/>
              <a:t>Edition juillet 2020</a:t>
            </a:r>
            <a:endParaRPr lang="fr-FR" dirty="0"/>
          </a:p>
        </p:txBody>
      </p:sp>
      <p:sp>
        <p:nvSpPr>
          <p:cNvPr id="5" name="Espace réservé du pied de page 4"/>
          <p:cNvSpPr>
            <a:spLocks noGrp="1"/>
          </p:cNvSpPr>
          <p:nvPr>
            <p:ph type="ftr" sz="quarter" idx="11"/>
          </p:nvPr>
        </p:nvSpPr>
        <p:spPr/>
        <p:txBody>
          <a:bodyPr/>
          <a:lstStyle/>
          <a:p>
            <a:r>
              <a:rPr lang="fr-FR" smtClean="0"/>
              <a:t>Les éclairages conjoncturels départementaux - Var</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3339476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Edition juillet 2020</a:t>
            </a:r>
            <a:endParaRPr lang="fr-FR"/>
          </a:p>
        </p:txBody>
      </p:sp>
      <p:sp>
        <p:nvSpPr>
          <p:cNvPr id="6" name="Espace réservé du pied de page 5"/>
          <p:cNvSpPr>
            <a:spLocks noGrp="1"/>
          </p:cNvSpPr>
          <p:nvPr>
            <p:ph type="ftr" sz="quarter" idx="11"/>
          </p:nvPr>
        </p:nvSpPr>
        <p:spPr/>
        <p:txBody>
          <a:bodyPr/>
          <a:lstStyle/>
          <a:p>
            <a:r>
              <a:rPr lang="fr-FR" smtClean="0"/>
              <a:t>Les éclairages conjoncturels départementaux - Var</a:t>
            </a:r>
            <a:endParaRPr lang="fr-F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40948108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Edition juillet 2020</a:t>
            </a:r>
            <a:endParaRPr lang="fr-FR"/>
          </a:p>
        </p:txBody>
      </p:sp>
      <p:sp>
        <p:nvSpPr>
          <p:cNvPr id="8" name="Espace réservé du pied de page 7"/>
          <p:cNvSpPr>
            <a:spLocks noGrp="1"/>
          </p:cNvSpPr>
          <p:nvPr>
            <p:ph type="ftr" sz="quarter" idx="11"/>
          </p:nvPr>
        </p:nvSpPr>
        <p:spPr/>
        <p:txBody>
          <a:bodyPr/>
          <a:lstStyle/>
          <a:p>
            <a:r>
              <a:rPr lang="fr-FR" smtClean="0"/>
              <a:t>Les éclairages conjoncturels départementaux - Var</a:t>
            </a:r>
            <a:endParaRPr lang="fr-FR"/>
          </a:p>
        </p:txBody>
      </p:sp>
      <p:sp>
        <p:nvSpPr>
          <p:cNvPr id="9" name="Espace réservé du numéro de diapositive 8"/>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70695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r>
              <a:rPr lang="fr-FR" smtClean="0"/>
              <a:t>Edition juillet 2020</a:t>
            </a:r>
            <a:endParaRPr lang="fr-FR"/>
          </a:p>
        </p:txBody>
      </p:sp>
      <p:sp>
        <p:nvSpPr>
          <p:cNvPr id="4" name="Espace réservé du pied de page 3"/>
          <p:cNvSpPr>
            <a:spLocks noGrp="1"/>
          </p:cNvSpPr>
          <p:nvPr>
            <p:ph type="ftr" sz="quarter" idx="11"/>
          </p:nvPr>
        </p:nvSpPr>
        <p:spPr/>
        <p:txBody>
          <a:bodyPr/>
          <a:lstStyle/>
          <a:p>
            <a:r>
              <a:rPr lang="fr-FR" smtClean="0"/>
              <a:t>Les éclairages conjoncturels départementaux - Var</a:t>
            </a:r>
            <a:endParaRPr lang="fr-FR"/>
          </a:p>
        </p:txBody>
      </p:sp>
      <p:sp>
        <p:nvSpPr>
          <p:cNvPr id="5" name="Espace réservé du numéro de diapositive 4"/>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573859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Edition juillet 2020</a:t>
            </a:r>
            <a:endParaRPr lang="fr-FR"/>
          </a:p>
        </p:txBody>
      </p:sp>
      <p:sp>
        <p:nvSpPr>
          <p:cNvPr id="3" name="Espace réservé du pied de page 2"/>
          <p:cNvSpPr>
            <a:spLocks noGrp="1"/>
          </p:cNvSpPr>
          <p:nvPr>
            <p:ph type="ftr" sz="quarter" idx="11"/>
          </p:nvPr>
        </p:nvSpPr>
        <p:spPr/>
        <p:txBody>
          <a:bodyPr/>
          <a:lstStyle/>
          <a:p>
            <a:r>
              <a:rPr lang="fr-FR" smtClean="0"/>
              <a:t>Les éclairages conjoncturels départementaux - Var</a:t>
            </a:r>
            <a:endParaRPr lang="fr-FR"/>
          </a:p>
        </p:txBody>
      </p:sp>
      <p:sp>
        <p:nvSpPr>
          <p:cNvPr id="4" name="Espace réservé du numéro de diapositive 3"/>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2725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Edition juillet 2020</a:t>
            </a:r>
            <a:endParaRPr lang="fr-FR"/>
          </a:p>
        </p:txBody>
      </p:sp>
      <p:sp>
        <p:nvSpPr>
          <p:cNvPr id="6" name="Espace réservé du pied de page 5"/>
          <p:cNvSpPr>
            <a:spLocks noGrp="1"/>
          </p:cNvSpPr>
          <p:nvPr>
            <p:ph type="ftr" sz="quarter" idx="11"/>
          </p:nvPr>
        </p:nvSpPr>
        <p:spPr/>
        <p:txBody>
          <a:bodyPr/>
          <a:lstStyle/>
          <a:p>
            <a:r>
              <a:rPr lang="fr-FR" smtClean="0"/>
              <a:t>Les éclairages conjoncturels départementaux - Var</a:t>
            </a:r>
            <a:endParaRPr lang="fr-F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154010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Edition juillet 2020</a:t>
            </a:r>
            <a:endParaRPr lang="fr-FR"/>
          </a:p>
        </p:txBody>
      </p:sp>
      <p:sp>
        <p:nvSpPr>
          <p:cNvPr id="6" name="Espace réservé du pied de page 5"/>
          <p:cNvSpPr>
            <a:spLocks noGrp="1"/>
          </p:cNvSpPr>
          <p:nvPr>
            <p:ph type="ftr" sz="quarter" idx="11"/>
          </p:nvPr>
        </p:nvSpPr>
        <p:spPr/>
        <p:txBody>
          <a:bodyPr/>
          <a:lstStyle/>
          <a:p>
            <a:r>
              <a:rPr lang="fr-FR" smtClean="0"/>
              <a:t>Les éclairages conjoncturels départementaux - Var</a:t>
            </a:r>
            <a:endParaRPr lang="fr-F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970357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Edition juillet 2020</a:t>
            </a: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Les éclairages conjoncturels départementaux - Var</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AC07C-28E4-BD4F-9FFB-37ABAC856C34}" type="slidenum">
              <a:rPr lang="fr-FR" smtClean="0"/>
              <a:t>‹N°›</a:t>
            </a:fld>
            <a:endParaRPr lang="fr-FR"/>
          </a:p>
        </p:txBody>
      </p:sp>
    </p:spTree>
    <p:extLst>
      <p:ext uri="{BB962C8B-B14F-4D97-AF65-F5344CB8AC3E}">
        <p14:creationId xmlns:p14="http://schemas.microsoft.com/office/powerpoint/2010/main" val="2496495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s://www.google.com/url?sa=i&amp;rct=j&amp;q=&amp;esrc=s&amp;source=images&amp;cd=&amp;cad=rja&amp;uact=8&amp;ved=2ahUKEwimsOizzOjgAhVWAGMBHXMQAxYQjRx6BAgBEAU&amp;url=https://www.ania.net/economie-export/ega-point-de-conjoncture&amp;psig=AOvVaw0wwhQEom1VbtCAOZvqCiu4&amp;ust=1551792264050881"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paca.direccte.gouv.fr/Les-indicateurs-cles-de-la-Direccte-Paca" TargetMode="External"/><Relationship Id="rId4" Type="http://schemas.openxmlformats.org/officeDocument/2006/relationships/hyperlink" Target="http://paca.direccte.gouv.fr/Les-publications-periodiques-912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PT-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848"/>
            <a:ext cx="9141970" cy="6858000"/>
          </a:xfrm>
          <a:prstGeom prst="rect">
            <a:avLst/>
          </a:prstGeom>
        </p:spPr>
      </p:pic>
      <p:sp>
        <p:nvSpPr>
          <p:cNvPr id="6" name="ZoneTexte 5"/>
          <p:cNvSpPr txBox="1"/>
          <p:nvPr/>
        </p:nvSpPr>
        <p:spPr>
          <a:xfrm>
            <a:off x="244928" y="435278"/>
            <a:ext cx="9144000" cy="754053"/>
          </a:xfrm>
          <a:prstGeom prst="rect">
            <a:avLst/>
          </a:prstGeom>
          <a:noFill/>
        </p:spPr>
        <p:txBody>
          <a:bodyPr wrap="square" rtlCol="0">
            <a:spAutoFit/>
          </a:bodyPr>
          <a:lstStyle/>
          <a:p>
            <a:pPr algn="ctr"/>
            <a:r>
              <a:rPr lang="fr-FR" sz="2800" b="1" i="1" dirty="0" smtClean="0">
                <a:solidFill>
                  <a:schemeClr val="bg1">
                    <a:lumMod val="65000"/>
                  </a:schemeClr>
                </a:solidFill>
              </a:rPr>
              <a:t>Les éclairages conjoncturels départementaux</a:t>
            </a:r>
            <a:endParaRPr lang="fr-FR" sz="2800" b="1" i="1" dirty="0">
              <a:solidFill>
                <a:schemeClr val="bg1">
                  <a:lumMod val="65000"/>
                </a:schemeClr>
              </a:solidFill>
            </a:endParaRPr>
          </a:p>
          <a:p>
            <a:pPr algn="ctr"/>
            <a:endParaRPr lang="fr-FR" sz="1500" i="1" dirty="0"/>
          </a:p>
        </p:txBody>
      </p:sp>
      <p:sp>
        <p:nvSpPr>
          <p:cNvPr id="3" name="Espace réservé du numéro de diapositive 2"/>
          <p:cNvSpPr>
            <a:spLocks noGrp="1"/>
          </p:cNvSpPr>
          <p:nvPr>
            <p:ph type="sldNum" sz="quarter" idx="12"/>
          </p:nvPr>
        </p:nvSpPr>
        <p:spPr/>
        <p:txBody>
          <a:bodyPr/>
          <a:lstStyle/>
          <a:p>
            <a:fld id="{3C7AC07C-28E4-BD4F-9FFB-37ABAC856C34}" type="slidenum">
              <a:rPr lang="fr-FR" smtClean="0"/>
              <a:t>1</a:t>
            </a:fld>
            <a:endParaRPr lang="fr-FR"/>
          </a:p>
        </p:txBody>
      </p:sp>
      <p:sp>
        <p:nvSpPr>
          <p:cNvPr id="4" name="Espace réservé du pied de page 3"/>
          <p:cNvSpPr>
            <a:spLocks noGrp="1"/>
          </p:cNvSpPr>
          <p:nvPr>
            <p:ph type="ftr" sz="quarter" idx="11"/>
          </p:nvPr>
        </p:nvSpPr>
        <p:spPr>
          <a:xfrm>
            <a:off x="2388611" y="6520993"/>
            <a:ext cx="4507453" cy="365125"/>
          </a:xfrm>
        </p:spPr>
        <p:txBody>
          <a:bodyPr/>
          <a:lstStyle/>
          <a:p>
            <a:r>
              <a:rPr lang="fr-FR" smtClean="0"/>
              <a:t>Les éclairages conjoncturels départementaux - Var</a:t>
            </a:r>
            <a:endParaRPr lang="fr-FR" dirty="0"/>
          </a:p>
        </p:txBody>
      </p:sp>
      <p:sp>
        <p:nvSpPr>
          <p:cNvPr id="5" name="Espace réservé de la date 4"/>
          <p:cNvSpPr>
            <a:spLocks noGrp="1"/>
          </p:cNvSpPr>
          <p:nvPr>
            <p:ph type="dt" sz="half" idx="10"/>
          </p:nvPr>
        </p:nvSpPr>
        <p:spPr/>
        <p:txBody>
          <a:bodyPr/>
          <a:lstStyle/>
          <a:p>
            <a:r>
              <a:rPr lang="fr-FR" smtClean="0"/>
              <a:t>Edition juillet 2020</a:t>
            </a:r>
            <a:endParaRPr lang="fr-FR" dirty="0"/>
          </a:p>
        </p:txBody>
      </p:sp>
      <p:sp>
        <p:nvSpPr>
          <p:cNvPr id="9" name="ZoneTexte 8"/>
          <p:cNvSpPr txBox="1"/>
          <p:nvPr/>
        </p:nvSpPr>
        <p:spPr>
          <a:xfrm>
            <a:off x="3669362" y="5784491"/>
            <a:ext cx="5472608" cy="307777"/>
          </a:xfrm>
          <a:prstGeom prst="rect">
            <a:avLst/>
          </a:prstGeom>
          <a:noFill/>
        </p:spPr>
        <p:txBody>
          <a:bodyPr wrap="square" rtlCol="0">
            <a:spAutoFit/>
          </a:bodyPr>
          <a:lstStyle/>
          <a:p>
            <a:pPr algn="r"/>
            <a:r>
              <a:rPr lang="fr-FR" sz="1400" b="1" i="1" dirty="0" smtClean="0"/>
              <a:t>Services études, statistiques, évaluation</a:t>
            </a:r>
            <a:endParaRPr lang="fr-FR" sz="1400" b="1" i="1" dirty="0"/>
          </a:p>
        </p:txBody>
      </p:sp>
      <p:pic>
        <p:nvPicPr>
          <p:cNvPr id="1031" name="Picture 7" descr="Résultat de recherche d'images pour &quot;conjoncture&quo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867" y="3834204"/>
            <a:ext cx="2409504" cy="1668804"/>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rot="5400000">
            <a:off x="8181835" y="4548116"/>
            <a:ext cx="1674047" cy="246223"/>
          </a:xfrm>
          <a:prstGeom prst="rect">
            <a:avLst/>
          </a:prstGeom>
          <a:noFill/>
        </p:spPr>
        <p:txBody>
          <a:bodyPr wrap="square" rtlCol="0">
            <a:spAutoFit/>
          </a:bodyPr>
          <a:lstStyle/>
          <a:p>
            <a:pPr algn="r"/>
            <a:r>
              <a:rPr lang="fr-FR" sz="1000" i="1" dirty="0" smtClean="0"/>
              <a:t>Crédit photo : ©</a:t>
            </a:r>
            <a:r>
              <a:rPr lang="fr-FR" sz="1000" i="1" dirty="0" err="1" smtClean="0"/>
              <a:t>Shutterstock</a:t>
            </a:r>
            <a:endParaRPr lang="fr-FR" sz="1000" i="1" dirty="0" smtClean="0"/>
          </a:p>
        </p:txBody>
      </p:sp>
      <p:pic>
        <p:nvPicPr>
          <p:cNvPr id="11" name="Image 1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006837" y="3894990"/>
            <a:ext cx="2409504" cy="1606336"/>
          </a:xfrm>
          <a:prstGeom prst="rect">
            <a:avLst/>
          </a:prstGeom>
        </p:spPr>
      </p:pic>
      <p:pic>
        <p:nvPicPr>
          <p:cNvPr id="13" name="Imag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85442" y="3758902"/>
            <a:ext cx="2571078" cy="1819408"/>
          </a:xfrm>
          <a:prstGeom prst="rect">
            <a:avLst/>
          </a:prstGeom>
        </p:spPr>
      </p:pic>
      <p:sp>
        <p:nvSpPr>
          <p:cNvPr id="14" name="Rectangle 13"/>
          <p:cNvSpPr/>
          <p:nvPr/>
        </p:nvSpPr>
        <p:spPr>
          <a:xfrm>
            <a:off x="878434" y="1304451"/>
            <a:ext cx="7385099" cy="406265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0" h="0" prst="angle"/>
              <a:contourClr>
                <a:schemeClr val="accent3">
                  <a:tint val="100000"/>
                  <a:shade val="100000"/>
                  <a:satMod val="100000"/>
                  <a:hueMod val="100000"/>
                </a:schemeClr>
              </a:contourClr>
            </a:sp3d>
          </a:bodyPr>
          <a:lstStyle/>
          <a:p>
            <a:pPr algn="ctr"/>
            <a:r>
              <a:rPr lang="fr-FR" sz="5000" b="1" dirty="0">
                <a:ln/>
                <a:solidFill>
                  <a:schemeClr val="accent1">
                    <a:lumMod val="75000"/>
                  </a:schemeClr>
                </a:solidFill>
              </a:rPr>
              <a:t>La situation conjoncturelle </a:t>
            </a:r>
          </a:p>
          <a:p>
            <a:pPr algn="ctr"/>
            <a:r>
              <a:rPr lang="fr-FR" sz="5000" b="1" dirty="0">
                <a:ln/>
                <a:solidFill>
                  <a:schemeClr val="accent1">
                    <a:lumMod val="75000"/>
                  </a:schemeClr>
                </a:solidFill>
              </a:rPr>
              <a:t>a</a:t>
            </a:r>
            <a:r>
              <a:rPr lang="fr-FR" sz="5000" b="1" dirty="0" smtClean="0">
                <a:ln/>
                <a:solidFill>
                  <a:schemeClr val="accent1">
                    <a:lumMod val="75000"/>
                  </a:schemeClr>
                </a:solidFill>
              </a:rPr>
              <a:t>u 1</a:t>
            </a:r>
            <a:r>
              <a:rPr lang="fr-FR" sz="5000" b="1" baseline="30000" dirty="0" smtClean="0">
                <a:ln/>
                <a:solidFill>
                  <a:schemeClr val="accent1">
                    <a:lumMod val="75000"/>
                  </a:schemeClr>
                </a:solidFill>
              </a:rPr>
              <a:t>er</a:t>
            </a:r>
            <a:r>
              <a:rPr lang="fr-FR" sz="5000" b="1" dirty="0" smtClean="0">
                <a:ln/>
                <a:solidFill>
                  <a:schemeClr val="accent1">
                    <a:lumMod val="75000"/>
                  </a:schemeClr>
                </a:solidFill>
              </a:rPr>
              <a:t> trimestre 2020</a:t>
            </a:r>
            <a:endParaRPr lang="fr-FR" sz="5000" b="1" dirty="0">
              <a:ln/>
              <a:solidFill>
                <a:schemeClr val="accent1">
                  <a:lumMod val="75000"/>
                </a:schemeClr>
              </a:solidFill>
            </a:endParaRPr>
          </a:p>
          <a:p>
            <a:pPr algn="ctr"/>
            <a:r>
              <a:rPr lang="fr-FR" sz="5000" b="1" dirty="0" smtClean="0">
                <a:ln/>
                <a:solidFill>
                  <a:schemeClr val="accent1">
                    <a:lumMod val="75000"/>
                  </a:schemeClr>
                </a:solidFill>
              </a:rPr>
              <a:t>dans le Var</a:t>
            </a:r>
            <a:endParaRPr lang="fr-FR" sz="5400" b="1" dirty="0">
              <a:ln/>
              <a:solidFill>
                <a:schemeClr val="accent3"/>
              </a:solidFill>
            </a:endParaRPr>
          </a:p>
          <a:p>
            <a:pPr algn="ctr"/>
            <a:endParaRPr lang="fr-FR" sz="5400" b="1" dirty="0" smtClean="0">
              <a:ln/>
              <a:solidFill>
                <a:schemeClr val="accent3"/>
              </a:solidFill>
            </a:endParaRPr>
          </a:p>
          <a:p>
            <a:pPr algn="ctr"/>
            <a:endParaRPr lang="fr-FR" sz="5400" b="1" dirty="0">
              <a:ln/>
              <a:solidFill>
                <a:schemeClr val="accent3"/>
              </a:solidFill>
            </a:endParaRPr>
          </a:p>
        </p:txBody>
      </p:sp>
    </p:spTree>
    <p:extLst>
      <p:ext uri="{BB962C8B-B14F-4D97-AF65-F5344CB8AC3E}">
        <p14:creationId xmlns:p14="http://schemas.microsoft.com/office/powerpoint/2010/main" val="1865188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102197"/>
            <a:ext cx="9141969" cy="6858000"/>
          </a:xfrm>
          <a:prstGeom prst="rect">
            <a:avLst/>
          </a:prstGeom>
        </p:spPr>
      </p:pic>
      <p:sp>
        <p:nvSpPr>
          <p:cNvPr id="4" name="ZoneTexte 3"/>
          <p:cNvSpPr txBox="1"/>
          <p:nvPr/>
        </p:nvSpPr>
        <p:spPr>
          <a:xfrm>
            <a:off x="267419" y="-64980"/>
            <a:ext cx="8876581" cy="954107"/>
          </a:xfrm>
          <a:prstGeom prst="rect">
            <a:avLst/>
          </a:prstGeom>
          <a:noFill/>
        </p:spPr>
        <p:txBody>
          <a:bodyPr wrap="square" rtlCol="0">
            <a:spAutoFit/>
          </a:bodyPr>
          <a:lstStyle/>
          <a:p>
            <a:r>
              <a:rPr lang="fr-FR" sz="2800" b="1" dirty="0">
                <a:solidFill>
                  <a:schemeClr val="accent1">
                    <a:lumMod val="75000"/>
                  </a:schemeClr>
                </a:solidFill>
              </a:rPr>
              <a:t>Nette hausse attendue au T2 2020 après </a:t>
            </a:r>
            <a:r>
              <a:rPr lang="fr-FR" sz="2800" b="1" dirty="0" smtClean="0">
                <a:solidFill>
                  <a:schemeClr val="accent1">
                    <a:lumMod val="75000"/>
                  </a:schemeClr>
                </a:solidFill>
              </a:rPr>
              <a:t>quatre trimestres </a:t>
            </a:r>
            <a:r>
              <a:rPr lang="fr-FR" sz="2800" b="1" dirty="0">
                <a:solidFill>
                  <a:schemeClr val="accent1">
                    <a:lumMod val="75000"/>
                  </a:schemeClr>
                </a:solidFill>
              </a:rPr>
              <a:t>de baisse de la demande d’emploi</a:t>
            </a:r>
            <a:endParaRPr lang="fr-FR" sz="2800" dirty="0">
              <a:solidFill>
                <a:schemeClr val="accent1">
                  <a:lumMod val="75000"/>
                </a:schemeClr>
              </a:solidFill>
            </a:endParaRPr>
          </a:p>
        </p:txBody>
      </p:sp>
      <p:cxnSp>
        <p:nvCxnSpPr>
          <p:cNvPr id="6" name="Connecteur droit 5"/>
          <p:cNvCxnSpPr/>
          <p:nvPr/>
        </p:nvCxnSpPr>
        <p:spPr>
          <a:xfrm>
            <a:off x="267419" y="798314"/>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10</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juillet 2020</a:t>
            </a:r>
            <a:endParaRPr lang="fr-FR" dirty="0"/>
          </a:p>
        </p:txBody>
      </p:sp>
      <p:graphicFrame>
        <p:nvGraphicFramePr>
          <p:cNvPr id="10" name="Graphique 9"/>
          <p:cNvGraphicFramePr>
            <a:graphicFrameLocks/>
          </p:cNvGraphicFramePr>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8447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969" cy="6858000"/>
          </a:xfrm>
          <a:prstGeom prst="rect">
            <a:avLst/>
          </a:prstGeom>
        </p:spPr>
      </p:pic>
      <p:sp>
        <p:nvSpPr>
          <p:cNvPr id="4" name="ZoneTexte 3"/>
          <p:cNvSpPr txBox="1"/>
          <p:nvPr/>
        </p:nvSpPr>
        <p:spPr>
          <a:xfrm>
            <a:off x="266700" y="10128"/>
            <a:ext cx="8620244" cy="954107"/>
          </a:xfrm>
          <a:prstGeom prst="rect">
            <a:avLst/>
          </a:prstGeom>
          <a:noFill/>
        </p:spPr>
        <p:txBody>
          <a:bodyPr wrap="square" rtlCol="0">
            <a:spAutoFit/>
          </a:bodyPr>
          <a:lstStyle/>
          <a:p>
            <a:r>
              <a:rPr lang="fr-FR" sz="2800" b="1" dirty="0">
                <a:solidFill>
                  <a:schemeClr val="accent1">
                    <a:lumMod val="75000"/>
                  </a:schemeClr>
                </a:solidFill>
              </a:rPr>
              <a:t>La hausse attendue concernerait </a:t>
            </a:r>
            <a:r>
              <a:rPr lang="fr-FR" sz="2800" b="1" dirty="0" smtClean="0">
                <a:solidFill>
                  <a:schemeClr val="accent1">
                    <a:lumMod val="75000"/>
                  </a:schemeClr>
                </a:solidFill>
              </a:rPr>
              <a:t>davantage </a:t>
            </a:r>
            <a:r>
              <a:rPr lang="fr-FR" sz="2800" b="1" dirty="0">
                <a:solidFill>
                  <a:schemeClr val="accent1">
                    <a:lumMod val="75000"/>
                  </a:schemeClr>
                </a:solidFill>
              </a:rPr>
              <a:t>les hommes </a:t>
            </a:r>
            <a:r>
              <a:rPr lang="fr-FR" sz="2800" b="1" dirty="0" smtClean="0">
                <a:solidFill>
                  <a:schemeClr val="accent1">
                    <a:lumMod val="75000"/>
                  </a:schemeClr>
                </a:solidFill>
              </a:rPr>
              <a:t>que </a:t>
            </a:r>
            <a:r>
              <a:rPr lang="fr-FR" sz="2800" b="1" dirty="0">
                <a:solidFill>
                  <a:schemeClr val="accent1">
                    <a:lumMod val="75000"/>
                  </a:schemeClr>
                </a:solidFill>
              </a:rPr>
              <a:t>les femmes…</a:t>
            </a:r>
            <a:endParaRPr lang="fr-FR" sz="2800" dirty="0">
              <a:solidFill>
                <a:schemeClr val="accent1">
                  <a:lumMod val="75000"/>
                </a:schemeClr>
              </a:solidFill>
            </a:endParaRP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11</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juillet 2020</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10" name="Graphique 9"/>
          <p:cNvGraphicFramePr>
            <a:graphicFrameLocks/>
          </p:cNvGraphicFramePr>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05985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969" cy="6858000"/>
          </a:xfrm>
          <a:prstGeom prst="rect">
            <a:avLst/>
          </a:prstGeom>
        </p:spPr>
      </p:pic>
      <p:sp>
        <p:nvSpPr>
          <p:cNvPr id="4" name="ZoneTexte 3"/>
          <p:cNvSpPr txBox="1"/>
          <p:nvPr/>
        </p:nvSpPr>
        <p:spPr>
          <a:xfrm>
            <a:off x="250636" y="163637"/>
            <a:ext cx="8620244" cy="523220"/>
          </a:xfrm>
          <a:prstGeom prst="rect">
            <a:avLst/>
          </a:prstGeom>
          <a:noFill/>
        </p:spPr>
        <p:txBody>
          <a:bodyPr wrap="square" rtlCol="0">
            <a:spAutoFit/>
          </a:bodyPr>
          <a:lstStyle/>
          <a:p>
            <a:r>
              <a:rPr lang="fr-FR" sz="2800" b="1" dirty="0" smtClean="0">
                <a:solidFill>
                  <a:schemeClr val="accent1">
                    <a:lumMod val="75000"/>
                  </a:schemeClr>
                </a:solidFill>
              </a:rPr>
              <a:t>…et les jeunes</a:t>
            </a:r>
            <a:endParaRPr lang="fr-FR" sz="2800" dirty="0">
              <a:solidFill>
                <a:schemeClr val="accent1">
                  <a:lumMod val="75000"/>
                </a:schemeClr>
              </a:solidFill>
            </a:endParaRP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12</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juillet 2020</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10" name="Graphique 9"/>
          <p:cNvGraphicFramePr>
            <a:graphicFrameLocks/>
          </p:cNvGraphicFramePr>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32806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969" cy="6858000"/>
          </a:xfrm>
          <a:prstGeom prst="rect">
            <a:avLst/>
          </a:prstGeom>
        </p:spPr>
      </p:pic>
      <p:sp>
        <p:nvSpPr>
          <p:cNvPr id="4" name="ZoneTexte 3"/>
          <p:cNvSpPr txBox="1"/>
          <p:nvPr/>
        </p:nvSpPr>
        <p:spPr>
          <a:xfrm>
            <a:off x="146856" y="36982"/>
            <a:ext cx="8827805" cy="830997"/>
          </a:xfrm>
          <a:prstGeom prst="rect">
            <a:avLst/>
          </a:prstGeom>
          <a:noFill/>
        </p:spPr>
        <p:txBody>
          <a:bodyPr wrap="square" rtlCol="0">
            <a:spAutoFit/>
          </a:bodyPr>
          <a:lstStyle/>
          <a:p>
            <a:r>
              <a:rPr lang="fr-FR" sz="2400" b="1" dirty="0">
                <a:solidFill>
                  <a:schemeClr val="accent1">
                    <a:lumMod val="75000"/>
                  </a:schemeClr>
                </a:solidFill>
              </a:rPr>
              <a:t>L’augmentation de la demande d’emploi serait </a:t>
            </a:r>
            <a:r>
              <a:rPr lang="fr-FR" sz="2400" b="1" dirty="0" smtClean="0">
                <a:solidFill>
                  <a:schemeClr val="accent1">
                    <a:lumMod val="75000"/>
                  </a:schemeClr>
                </a:solidFill>
              </a:rPr>
              <a:t>nettement plus </a:t>
            </a:r>
            <a:r>
              <a:rPr lang="fr-FR" sz="2400" b="1" dirty="0">
                <a:solidFill>
                  <a:schemeClr val="accent1">
                    <a:lumMod val="75000"/>
                  </a:schemeClr>
                </a:solidFill>
              </a:rPr>
              <a:t>franche chez les inscrits depuis moins d’un an</a:t>
            </a:r>
            <a:endParaRPr lang="fr-FR" sz="2400" dirty="0">
              <a:solidFill>
                <a:schemeClr val="accent1">
                  <a:lumMod val="75000"/>
                </a:schemeClr>
              </a:solidFill>
            </a:endParaRP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13</a:t>
            </a:fld>
            <a:endParaRPr lang="fr-FR" dirty="0"/>
          </a:p>
        </p:txBody>
      </p:sp>
      <p:sp>
        <p:nvSpPr>
          <p:cNvPr id="7" name="Espace réservé du pied de page 6"/>
          <p:cNvSpPr>
            <a:spLocks noGrp="1"/>
          </p:cNvSpPr>
          <p:nvPr>
            <p:ph type="ftr" sz="quarter" idx="11"/>
          </p:nvPr>
        </p:nvSpPr>
        <p:spPr>
          <a:xfrm>
            <a:off x="2291379" y="6568767"/>
            <a:ext cx="4066390"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juillet 2020</a:t>
            </a:r>
            <a:endParaRPr lang="fr-FR" dirty="0"/>
          </a:p>
        </p:txBody>
      </p:sp>
      <p:graphicFrame>
        <p:nvGraphicFramePr>
          <p:cNvPr id="9" name="Graphique 8"/>
          <p:cNvGraphicFramePr>
            <a:graphicFrameLocks/>
          </p:cNvGraphicFramePr>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59900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969" cy="6858000"/>
          </a:xfrm>
          <a:prstGeom prst="rect">
            <a:avLst/>
          </a:prstGeom>
        </p:spPr>
      </p:pic>
      <p:sp>
        <p:nvSpPr>
          <p:cNvPr id="3" name="ZoneTexte 2"/>
          <p:cNvSpPr txBox="1"/>
          <p:nvPr/>
        </p:nvSpPr>
        <p:spPr>
          <a:xfrm>
            <a:off x="456487" y="1120580"/>
            <a:ext cx="8282911" cy="5078313"/>
          </a:xfrm>
          <a:prstGeom prst="rect">
            <a:avLst/>
          </a:prstGeom>
          <a:noFill/>
        </p:spPr>
        <p:txBody>
          <a:bodyPr wrap="square" rtlCol="0">
            <a:normAutofit/>
          </a:bodyPr>
          <a:lstStyle/>
          <a:p>
            <a:pPr algn="ctr">
              <a:defRPr/>
            </a:pPr>
            <a:endParaRPr lang="fr-FR" dirty="0" smtClean="0"/>
          </a:p>
          <a:p>
            <a:pPr algn="ctr">
              <a:defRPr/>
            </a:pPr>
            <a:endParaRPr lang="fr-FR" dirty="0"/>
          </a:p>
          <a:p>
            <a:pPr algn="ctr">
              <a:defRPr/>
            </a:pPr>
            <a:r>
              <a:rPr lang="fr-FR" sz="2000" dirty="0"/>
              <a:t>La </a:t>
            </a:r>
            <a:r>
              <a:rPr lang="fr-FR" sz="2000" b="1" dirty="0">
                <a:solidFill>
                  <a:schemeClr val="accent6">
                    <a:lumMod val="75000"/>
                  </a:schemeClr>
                </a:solidFill>
              </a:rPr>
              <a:t>Note de conjoncture </a:t>
            </a:r>
            <a:r>
              <a:rPr lang="fr-FR" sz="2000" dirty="0"/>
              <a:t>de la </a:t>
            </a:r>
            <a:r>
              <a:rPr lang="fr-FR" sz="2000" dirty="0" err="1"/>
              <a:t>Direccte</a:t>
            </a:r>
            <a:r>
              <a:rPr lang="fr-FR" sz="2000" dirty="0"/>
              <a:t> Paca :</a:t>
            </a:r>
            <a:r>
              <a:rPr lang="fr-FR" dirty="0"/>
              <a:t/>
            </a:r>
            <a:br>
              <a:rPr lang="fr-FR" dirty="0"/>
            </a:br>
            <a:endParaRPr lang="fr-FR" dirty="0"/>
          </a:p>
          <a:p>
            <a:pPr algn="ctr">
              <a:defRPr/>
            </a:pPr>
            <a:r>
              <a:rPr lang="fr-FR" sz="2000" dirty="0">
                <a:hlinkClick r:id="rId4"/>
              </a:rPr>
              <a:t>http://paca.direccte.gouv.fr/Les-publications-periodiques-9124</a:t>
            </a:r>
            <a:endParaRPr lang="fr-FR" sz="2000" dirty="0"/>
          </a:p>
          <a:p>
            <a:pPr algn="ctr">
              <a:defRPr/>
            </a:pPr>
            <a:endParaRPr lang="fr-FR" dirty="0" smtClean="0"/>
          </a:p>
          <a:p>
            <a:pPr algn="ctr">
              <a:defRPr/>
            </a:pPr>
            <a:endParaRPr lang="fr-FR" dirty="0" smtClean="0"/>
          </a:p>
          <a:p>
            <a:pPr algn="ctr">
              <a:defRPr/>
            </a:pPr>
            <a:endParaRPr lang="fr-FR" sz="2000" dirty="0" smtClean="0"/>
          </a:p>
          <a:p>
            <a:pPr algn="ctr">
              <a:defRPr/>
            </a:pPr>
            <a:r>
              <a:rPr lang="fr-FR" sz="2000" dirty="0" smtClean="0"/>
              <a:t>Retrouvez </a:t>
            </a:r>
            <a:r>
              <a:rPr lang="fr-FR" sz="2000" dirty="0"/>
              <a:t>tous nos indicateurs </a:t>
            </a:r>
            <a:r>
              <a:rPr lang="fr-FR" sz="2000" dirty="0" smtClean="0"/>
              <a:t>dans le </a:t>
            </a:r>
            <a:r>
              <a:rPr lang="fr-FR" sz="2000" b="1" dirty="0" smtClean="0">
                <a:solidFill>
                  <a:schemeClr val="accent6">
                    <a:lumMod val="75000"/>
                  </a:schemeClr>
                </a:solidFill>
              </a:rPr>
              <a:t>Tableau </a:t>
            </a:r>
            <a:r>
              <a:rPr lang="fr-FR" sz="2000" b="1" dirty="0">
                <a:solidFill>
                  <a:schemeClr val="accent6">
                    <a:lumMod val="75000"/>
                  </a:schemeClr>
                </a:solidFill>
              </a:rPr>
              <a:t>de bord des indicateurs clés </a:t>
            </a:r>
            <a:endParaRPr lang="fr-FR" sz="2000" b="1" dirty="0" smtClean="0">
              <a:solidFill>
                <a:schemeClr val="accent6">
                  <a:lumMod val="75000"/>
                </a:schemeClr>
              </a:solidFill>
            </a:endParaRPr>
          </a:p>
          <a:p>
            <a:pPr algn="ctr">
              <a:defRPr/>
            </a:pPr>
            <a:endParaRPr lang="fr-FR" sz="2000" dirty="0">
              <a:solidFill>
                <a:srgbClr val="FF0000"/>
              </a:solidFill>
            </a:endParaRPr>
          </a:p>
          <a:p>
            <a:pPr algn="ctr">
              <a:defRPr/>
            </a:pPr>
            <a:r>
              <a:rPr lang="fr-FR" sz="2000" dirty="0" smtClean="0"/>
              <a:t>en </a:t>
            </a:r>
            <a:r>
              <a:rPr lang="fr-FR" sz="2000" dirty="0"/>
              <a:t>téléchargement sur le site de la </a:t>
            </a:r>
            <a:r>
              <a:rPr lang="fr-FR" sz="2000" dirty="0" err="1"/>
              <a:t>Direccte</a:t>
            </a:r>
            <a:r>
              <a:rPr lang="fr-FR" sz="2000" dirty="0"/>
              <a:t> </a:t>
            </a:r>
            <a:r>
              <a:rPr lang="fr-FR" sz="2000" dirty="0" smtClean="0"/>
              <a:t>Provence-Alpes-Côte d’Azur : </a:t>
            </a:r>
          </a:p>
          <a:p>
            <a:pPr algn="ctr">
              <a:defRPr/>
            </a:pPr>
            <a:endParaRPr lang="fr-FR" sz="2000" dirty="0"/>
          </a:p>
          <a:p>
            <a:pPr algn="ctr">
              <a:defRPr/>
            </a:pPr>
            <a:r>
              <a:rPr lang="fr-FR" sz="2000" dirty="0" smtClean="0">
                <a:hlinkClick r:id="rId5"/>
              </a:rPr>
              <a:t>http</a:t>
            </a:r>
            <a:r>
              <a:rPr lang="fr-FR" sz="2000" dirty="0">
                <a:hlinkClick r:id="rId5"/>
              </a:rPr>
              <a:t>://paca.direccte.gouv.fr/Les-indicateurs-cles-de-la-Direccte-Paca</a:t>
            </a:r>
            <a:endParaRPr lang="fr-FR" sz="2000" dirty="0"/>
          </a:p>
          <a:p>
            <a:pPr lvl="1"/>
            <a:endParaRPr lang="fr-FR" dirty="0"/>
          </a:p>
          <a:p>
            <a:pPr lvl="1"/>
            <a:endParaRPr lang="fr-FR" dirty="0" smtClean="0"/>
          </a:p>
          <a:p>
            <a:pPr lvl="1"/>
            <a:endParaRPr lang="fr-FR" dirty="0" smtClean="0"/>
          </a:p>
          <a:p>
            <a:pPr lvl="1"/>
            <a:endParaRPr lang="fr-FR" dirty="0"/>
          </a:p>
          <a:p>
            <a:pPr lvl="1"/>
            <a:endParaRPr lang="fr-FR" dirty="0" smtClean="0"/>
          </a:p>
          <a:p>
            <a:pPr lvl="1"/>
            <a:endParaRPr lang="fr-FR" dirty="0"/>
          </a:p>
          <a:p>
            <a:pPr lvl="1"/>
            <a:endParaRPr lang="fr-FR" dirty="0" smtClean="0"/>
          </a:p>
          <a:p>
            <a:pPr lvl="1"/>
            <a:endParaRPr lang="fr-FR" dirty="0"/>
          </a:p>
          <a:p>
            <a:pPr lvl="1"/>
            <a:endParaRPr lang="fr-FR" dirty="0"/>
          </a:p>
        </p:txBody>
      </p:sp>
      <p:sp>
        <p:nvSpPr>
          <p:cNvPr id="4" name="ZoneTexte 3"/>
          <p:cNvSpPr txBox="1"/>
          <p:nvPr/>
        </p:nvSpPr>
        <p:spPr>
          <a:xfrm>
            <a:off x="264895" y="465363"/>
            <a:ext cx="8612177" cy="523220"/>
          </a:xfrm>
          <a:prstGeom prst="rect">
            <a:avLst/>
          </a:prstGeom>
          <a:noFill/>
        </p:spPr>
        <p:txBody>
          <a:bodyPr wrap="square" rtlCol="0">
            <a:spAutoFit/>
          </a:bodyPr>
          <a:lstStyle/>
          <a:p>
            <a:r>
              <a:rPr lang="fr-FR" sz="2800" b="1" dirty="0" smtClean="0">
                <a:solidFill>
                  <a:schemeClr val="accent1">
                    <a:lumMod val="75000"/>
                  </a:schemeClr>
                </a:solidFill>
              </a:rPr>
              <a:t>Pour en savoir plus</a:t>
            </a:r>
            <a:endParaRPr lang="fr-FR" sz="2800"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14</a:t>
            </a:fld>
            <a:endParaRPr lang="fr-FR" dirty="0"/>
          </a:p>
        </p:txBody>
      </p:sp>
      <p:sp>
        <p:nvSpPr>
          <p:cNvPr id="7" name="Espace réservé du pied de page 6"/>
          <p:cNvSpPr>
            <a:spLocks noGrp="1"/>
          </p:cNvSpPr>
          <p:nvPr>
            <p:ph type="ftr" sz="quarter" idx="11"/>
          </p:nvPr>
        </p:nvSpPr>
        <p:spPr>
          <a:xfrm>
            <a:off x="1768415" y="6568767"/>
            <a:ext cx="5840083"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juillet 2020</a:t>
            </a:r>
            <a:endParaRPr lang="fr-FR" dirty="0"/>
          </a:p>
        </p:txBody>
      </p:sp>
    </p:spTree>
    <p:extLst>
      <p:ext uri="{BB962C8B-B14F-4D97-AF65-F5344CB8AC3E}">
        <p14:creationId xmlns:p14="http://schemas.microsoft.com/office/powerpoint/2010/main" val="224826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969" cy="6858000"/>
          </a:xfrm>
          <a:prstGeom prst="rect">
            <a:avLst/>
          </a:prstGeom>
        </p:spPr>
      </p:pic>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smtClean="0">
              <a:sym typeface="Wingdings" panose="05000000000000000000" pitchFamily="2" charset="2"/>
            </a:endParaRPr>
          </a:p>
          <a:p>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a:p>
        </p:txBody>
      </p:sp>
      <p:sp>
        <p:nvSpPr>
          <p:cNvPr id="4" name="ZoneTexte 3"/>
          <p:cNvSpPr txBox="1"/>
          <p:nvPr/>
        </p:nvSpPr>
        <p:spPr>
          <a:xfrm>
            <a:off x="213645" y="221566"/>
            <a:ext cx="8928324" cy="523220"/>
          </a:xfrm>
          <a:prstGeom prst="rect">
            <a:avLst/>
          </a:prstGeom>
          <a:noFill/>
        </p:spPr>
        <p:txBody>
          <a:bodyPr wrap="square" rtlCol="0">
            <a:spAutoFit/>
          </a:bodyPr>
          <a:lstStyle/>
          <a:p>
            <a:r>
              <a:rPr lang="fr-FR" sz="2800" b="1" dirty="0">
                <a:solidFill>
                  <a:schemeClr val="accent1">
                    <a:lumMod val="75000"/>
                  </a:schemeClr>
                </a:solidFill>
              </a:rPr>
              <a:t>Baisse historique de l’emploi salarié au 1</a:t>
            </a:r>
            <a:r>
              <a:rPr lang="fr-FR" sz="2800" b="1" baseline="30000" dirty="0">
                <a:solidFill>
                  <a:schemeClr val="accent1">
                    <a:lumMod val="75000"/>
                  </a:schemeClr>
                </a:solidFill>
              </a:rPr>
              <a:t>er</a:t>
            </a:r>
            <a:r>
              <a:rPr lang="fr-FR" sz="2800" b="1" dirty="0">
                <a:solidFill>
                  <a:schemeClr val="accent1">
                    <a:lumMod val="75000"/>
                  </a:schemeClr>
                </a:solidFill>
              </a:rPr>
              <a:t> trimestre 2020</a:t>
            </a: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2</a:t>
            </a:fld>
            <a:endParaRPr lang="fr-FR" dirty="0"/>
          </a:p>
        </p:txBody>
      </p:sp>
      <p:sp>
        <p:nvSpPr>
          <p:cNvPr id="7" name="Espace réservé du pied de page 6"/>
          <p:cNvSpPr>
            <a:spLocks noGrp="1"/>
          </p:cNvSpPr>
          <p:nvPr>
            <p:ph type="ftr" sz="quarter" idx="11"/>
          </p:nvPr>
        </p:nvSpPr>
        <p:spPr>
          <a:xfrm>
            <a:off x="2391471" y="6568767"/>
            <a:ext cx="4889583"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juillet 2020</a:t>
            </a:r>
            <a:endParaRPr lang="fr-FR"/>
          </a:p>
        </p:txBody>
      </p:sp>
      <p:sp>
        <p:nvSpPr>
          <p:cNvPr id="12" name="ZoneTexte 11"/>
          <p:cNvSpPr txBox="1"/>
          <p:nvPr/>
        </p:nvSpPr>
        <p:spPr>
          <a:xfrm>
            <a:off x="7972595" y="2796981"/>
            <a:ext cx="891727" cy="615553"/>
          </a:xfrm>
          <a:prstGeom prst="rect">
            <a:avLst/>
          </a:prstGeom>
          <a:noFill/>
        </p:spPr>
        <p:txBody>
          <a:bodyPr wrap="square" rtlCol="0">
            <a:spAutoFit/>
          </a:bodyPr>
          <a:lstStyle/>
          <a:p>
            <a:pPr algn="ctr"/>
            <a:r>
              <a:rPr lang="fr-FR" sz="1600" b="1" dirty="0" smtClean="0">
                <a:solidFill>
                  <a:srgbClr val="FF0000"/>
                </a:solidFill>
              </a:rPr>
              <a:t>-2,0 % </a:t>
            </a:r>
          </a:p>
          <a:p>
            <a:pPr algn="ctr"/>
            <a:endParaRPr lang="fr-FR" b="1" dirty="0">
              <a:solidFill>
                <a:srgbClr val="FF0000"/>
              </a:solidFill>
            </a:endParaRPr>
          </a:p>
        </p:txBody>
      </p:sp>
      <p:sp>
        <p:nvSpPr>
          <p:cNvPr id="14" name="ZoneTexte 13"/>
          <p:cNvSpPr txBox="1"/>
          <p:nvPr/>
        </p:nvSpPr>
        <p:spPr>
          <a:xfrm>
            <a:off x="7934093" y="3599229"/>
            <a:ext cx="891727" cy="615553"/>
          </a:xfrm>
          <a:prstGeom prst="rect">
            <a:avLst/>
          </a:prstGeom>
          <a:noFill/>
        </p:spPr>
        <p:txBody>
          <a:bodyPr wrap="square" rtlCol="0">
            <a:spAutoFit/>
          </a:bodyPr>
          <a:lstStyle/>
          <a:p>
            <a:pPr algn="ctr"/>
            <a:r>
              <a:rPr lang="fr-FR" sz="1600" b="1" dirty="0">
                <a:solidFill>
                  <a:schemeClr val="accent1">
                    <a:lumMod val="75000"/>
                  </a:schemeClr>
                </a:solidFill>
              </a:rPr>
              <a:t>-</a:t>
            </a:r>
            <a:r>
              <a:rPr lang="fr-FR" sz="1600" b="1" dirty="0" smtClean="0">
                <a:solidFill>
                  <a:schemeClr val="accent1">
                    <a:lumMod val="75000"/>
                  </a:schemeClr>
                </a:solidFill>
              </a:rPr>
              <a:t>2,0 % </a:t>
            </a:r>
          </a:p>
          <a:p>
            <a:pPr algn="ctr"/>
            <a:endParaRPr lang="fr-FR" b="1" dirty="0">
              <a:solidFill>
                <a:srgbClr val="FF0000"/>
              </a:solidFill>
            </a:endParaRPr>
          </a:p>
        </p:txBody>
      </p:sp>
      <p:sp>
        <p:nvSpPr>
          <p:cNvPr id="15" name="ZoneTexte 14"/>
          <p:cNvSpPr txBox="1"/>
          <p:nvPr/>
        </p:nvSpPr>
        <p:spPr>
          <a:xfrm>
            <a:off x="7936931" y="3272016"/>
            <a:ext cx="891727" cy="615553"/>
          </a:xfrm>
          <a:prstGeom prst="rect">
            <a:avLst/>
          </a:prstGeom>
          <a:noFill/>
        </p:spPr>
        <p:txBody>
          <a:bodyPr wrap="square" rtlCol="0">
            <a:spAutoFit/>
          </a:bodyPr>
          <a:lstStyle/>
          <a:p>
            <a:pPr algn="ctr"/>
            <a:r>
              <a:rPr lang="fr-FR" sz="1600" b="1" dirty="0" smtClean="0">
                <a:solidFill>
                  <a:schemeClr val="accent3">
                    <a:lumMod val="75000"/>
                  </a:schemeClr>
                </a:solidFill>
              </a:rPr>
              <a:t>-1,6 %</a:t>
            </a:r>
            <a:endParaRPr lang="fr-FR" b="1" dirty="0" smtClean="0">
              <a:solidFill>
                <a:schemeClr val="accent3">
                  <a:lumMod val="75000"/>
                </a:schemeClr>
              </a:solidFill>
            </a:endParaRPr>
          </a:p>
          <a:p>
            <a:pPr algn="ctr"/>
            <a:endParaRPr lang="fr-FR" b="1" dirty="0">
              <a:solidFill>
                <a:srgbClr val="FF0000"/>
              </a:solidFill>
            </a:endParaRPr>
          </a:p>
        </p:txBody>
      </p:sp>
      <p:sp>
        <p:nvSpPr>
          <p:cNvPr id="17" name="ZoneTexte 16"/>
          <p:cNvSpPr txBox="1"/>
          <p:nvPr/>
        </p:nvSpPr>
        <p:spPr>
          <a:xfrm>
            <a:off x="7769587" y="1673001"/>
            <a:ext cx="1333604" cy="338554"/>
          </a:xfrm>
          <a:prstGeom prst="rect">
            <a:avLst/>
          </a:prstGeom>
          <a:noFill/>
        </p:spPr>
        <p:txBody>
          <a:bodyPr wrap="square" rtlCol="0">
            <a:spAutoFit/>
          </a:bodyPr>
          <a:lstStyle/>
          <a:p>
            <a:pPr algn="ctr"/>
            <a:r>
              <a:rPr lang="fr-FR" sz="1600" b="1" dirty="0" smtClean="0"/>
              <a:t>Au T1 2020 :</a:t>
            </a:r>
            <a:endParaRPr lang="fr-FR" b="1" dirty="0"/>
          </a:p>
        </p:txBody>
      </p:sp>
      <p:graphicFrame>
        <p:nvGraphicFramePr>
          <p:cNvPr id="16" name="Graphique 15"/>
          <p:cNvGraphicFramePr>
            <a:graphicFrameLocks/>
          </p:cNvGraphicFramePr>
          <p:nvPr>
            <p:extLst>
              <p:ext uri="{D42A27DB-BD31-4B8C-83A1-F6EECF244321}">
                <p14:modId xmlns:p14="http://schemas.microsoft.com/office/powerpoint/2010/main" val="1052694491"/>
              </p:ext>
            </p:extLst>
          </p:nvPr>
        </p:nvGraphicFramePr>
        <p:xfrm>
          <a:off x="555812" y="1192306"/>
          <a:ext cx="7824145" cy="47781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23360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969" cy="6858000"/>
          </a:xfrm>
          <a:prstGeom prst="rect">
            <a:avLst/>
          </a:prstGeom>
        </p:spPr>
      </p:pic>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smtClean="0">
              <a:sym typeface="Wingdings" panose="05000000000000000000" pitchFamily="2" charset="2"/>
            </a:endParaRPr>
          </a:p>
          <a:p>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a:p>
        </p:txBody>
      </p:sp>
      <p:sp>
        <p:nvSpPr>
          <p:cNvPr id="4" name="ZoneTexte 3"/>
          <p:cNvSpPr txBox="1"/>
          <p:nvPr/>
        </p:nvSpPr>
        <p:spPr>
          <a:xfrm>
            <a:off x="157081" y="29642"/>
            <a:ext cx="8827805" cy="954107"/>
          </a:xfrm>
          <a:prstGeom prst="rect">
            <a:avLst/>
          </a:prstGeom>
          <a:noFill/>
        </p:spPr>
        <p:txBody>
          <a:bodyPr wrap="square" rtlCol="0">
            <a:spAutoFit/>
          </a:bodyPr>
          <a:lstStyle/>
          <a:p>
            <a:r>
              <a:rPr lang="fr-FR" sz="2800" b="1" dirty="0" smtClean="0">
                <a:solidFill>
                  <a:schemeClr val="accent1">
                    <a:lumMod val="75000"/>
                  </a:schemeClr>
                </a:solidFill>
              </a:rPr>
              <a:t>Un déclin dû à </a:t>
            </a:r>
            <a:r>
              <a:rPr lang="fr-FR" sz="2800" b="1" dirty="0" smtClean="0">
                <a:solidFill>
                  <a:schemeClr val="accent1">
                    <a:lumMod val="75000"/>
                  </a:schemeClr>
                </a:solidFill>
              </a:rPr>
              <a:t>la fois à </a:t>
            </a:r>
            <a:r>
              <a:rPr lang="fr-FR" sz="2800" b="1" dirty="0" smtClean="0">
                <a:solidFill>
                  <a:schemeClr val="accent1">
                    <a:lumMod val="75000"/>
                  </a:schemeClr>
                </a:solidFill>
              </a:rPr>
              <a:t>la baisse de l’emploi </a:t>
            </a:r>
            <a:r>
              <a:rPr lang="fr-FR" sz="2800" b="1" dirty="0" smtClean="0">
                <a:solidFill>
                  <a:schemeClr val="accent1">
                    <a:lumMod val="75000"/>
                  </a:schemeClr>
                </a:solidFill>
              </a:rPr>
              <a:t>hors intérim </a:t>
            </a:r>
            <a:r>
              <a:rPr lang="fr-FR" sz="2800" b="1" dirty="0" smtClean="0">
                <a:solidFill>
                  <a:schemeClr val="accent1">
                    <a:lumMod val="75000"/>
                  </a:schemeClr>
                </a:solidFill>
              </a:rPr>
              <a:t>et de l’emploi intérimaire</a:t>
            </a:r>
            <a:endParaRPr lang="fr-FR" sz="2800" b="1" dirty="0">
              <a:solidFill>
                <a:srgbClr val="FF0000"/>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3</a:t>
            </a:fld>
            <a:endParaRPr lang="fr-FR" dirty="0"/>
          </a:p>
        </p:txBody>
      </p:sp>
      <p:sp>
        <p:nvSpPr>
          <p:cNvPr id="7" name="Espace réservé du pied de page 6"/>
          <p:cNvSpPr>
            <a:spLocks noGrp="1"/>
          </p:cNvSpPr>
          <p:nvPr>
            <p:ph type="ftr" sz="quarter" idx="11"/>
          </p:nvPr>
        </p:nvSpPr>
        <p:spPr>
          <a:xfrm>
            <a:off x="2291379" y="6568767"/>
            <a:ext cx="4496696"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juillet 2020</a:t>
            </a:r>
            <a:endParaRPr lang="fr-FR" dirty="0"/>
          </a:p>
        </p:txBody>
      </p:sp>
      <p:sp>
        <p:nvSpPr>
          <p:cNvPr id="14" name="ZoneTexte 13"/>
          <p:cNvSpPr txBox="1"/>
          <p:nvPr/>
        </p:nvSpPr>
        <p:spPr>
          <a:xfrm>
            <a:off x="7596879" y="2967335"/>
            <a:ext cx="1597688" cy="2862322"/>
          </a:xfrm>
          <a:prstGeom prst="rect">
            <a:avLst/>
          </a:prstGeom>
          <a:noFill/>
        </p:spPr>
        <p:txBody>
          <a:bodyPr wrap="square" rtlCol="0">
            <a:spAutoFit/>
          </a:bodyPr>
          <a:lstStyle/>
          <a:p>
            <a:pPr algn="ctr"/>
            <a:endParaRPr lang="fr-FR" b="1" dirty="0" smtClean="0">
              <a:solidFill>
                <a:srgbClr val="00B0F0"/>
              </a:solidFill>
            </a:endParaRPr>
          </a:p>
          <a:p>
            <a:pPr algn="ctr"/>
            <a:r>
              <a:rPr lang="fr-FR" b="1" dirty="0" smtClean="0">
                <a:solidFill>
                  <a:srgbClr val="00B0F0"/>
                </a:solidFill>
              </a:rPr>
              <a:t>- 2 530 emplois </a:t>
            </a:r>
            <a:r>
              <a:rPr lang="fr-FR" b="1" dirty="0">
                <a:solidFill>
                  <a:srgbClr val="00B0F0"/>
                </a:solidFill>
              </a:rPr>
              <a:t>hors </a:t>
            </a:r>
            <a:r>
              <a:rPr lang="fr-FR" b="1" dirty="0" smtClean="0">
                <a:solidFill>
                  <a:srgbClr val="00B0F0"/>
                </a:solidFill>
              </a:rPr>
              <a:t>intérim</a:t>
            </a:r>
          </a:p>
          <a:p>
            <a:pPr algn="ctr"/>
            <a:endParaRPr lang="fr-FR" b="1" dirty="0" smtClean="0">
              <a:solidFill>
                <a:srgbClr val="00B0F0"/>
              </a:solidFill>
            </a:endParaRPr>
          </a:p>
          <a:p>
            <a:pPr algn="ctr"/>
            <a:r>
              <a:rPr lang="fr-FR" b="1" dirty="0" smtClean="0">
                <a:solidFill>
                  <a:schemeClr val="accent6">
                    <a:lumMod val="75000"/>
                  </a:schemeClr>
                </a:solidFill>
              </a:rPr>
              <a:t>-2 760 </a:t>
            </a:r>
            <a:r>
              <a:rPr lang="fr-FR" b="1" dirty="0">
                <a:solidFill>
                  <a:schemeClr val="accent6">
                    <a:lumMod val="75000"/>
                  </a:schemeClr>
                </a:solidFill>
              </a:rPr>
              <a:t>emplois intérimaires  </a:t>
            </a:r>
          </a:p>
          <a:p>
            <a:pPr algn="ctr"/>
            <a:endParaRPr lang="fr-FR" b="1" dirty="0">
              <a:solidFill>
                <a:srgbClr val="00B0F0"/>
              </a:solidFill>
            </a:endParaRPr>
          </a:p>
          <a:p>
            <a:pPr algn="ctr"/>
            <a:endParaRPr lang="fr-FR" b="1" dirty="0">
              <a:solidFill>
                <a:schemeClr val="accent6">
                  <a:lumMod val="75000"/>
                </a:schemeClr>
              </a:solidFill>
            </a:endParaRPr>
          </a:p>
          <a:p>
            <a:pPr algn="ctr"/>
            <a:endParaRPr lang="fr-FR" b="1" dirty="0">
              <a:solidFill>
                <a:schemeClr val="accent6">
                  <a:lumMod val="75000"/>
                </a:schemeClr>
              </a:solidFill>
            </a:endParaRPr>
          </a:p>
        </p:txBody>
      </p:sp>
      <p:sp>
        <p:nvSpPr>
          <p:cNvPr id="13" name="ZoneTexte 12"/>
          <p:cNvSpPr txBox="1"/>
          <p:nvPr/>
        </p:nvSpPr>
        <p:spPr>
          <a:xfrm>
            <a:off x="7721569" y="2536601"/>
            <a:ext cx="1333604" cy="338554"/>
          </a:xfrm>
          <a:prstGeom prst="rect">
            <a:avLst/>
          </a:prstGeom>
          <a:noFill/>
        </p:spPr>
        <p:txBody>
          <a:bodyPr wrap="square" rtlCol="0">
            <a:spAutoFit/>
          </a:bodyPr>
          <a:lstStyle/>
          <a:p>
            <a:pPr algn="ctr"/>
            <a:r>
              <a:rPr lang="fr-FR" sz="1600" b="1" dirty="0" smtClean="0"/>
              <a:t>Au T1 2020 :</a:t>
            </a:r>
            <a:endParaRPr lang="fr-FR" b="1" dirty="0"/>
          </a:p>
        </p:txBody>
      </p:sp>
      <p:graphicFrame>
        <p:nvGraphicFramePr>
          <p:cNvPr id="15" name="Graphique 14"/>
          <p:cNvGraphicFramePr>
            <a:graphicFrameLocks/>
          </p:cNvGraphicFramePr>
          <p:nvPr>
            <p:extLst>
              <p:ext uri="{D42A27DB-BD31-4B8C-83A1-F6EECF244321}">
                <p14:modId xmlns:p14="http://schemas.microsoft.com/office/powerpoint/2010/main" val="3555763667"/>
              </p:ext>
            </p:extLst>
          </p:nvPr>
        </p:nvGraphicFramePr>
        <p:xfrm>
          <a:off x="537883" y="1375410"/>
          <a:ext cx="7475500" cy="45233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5084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969" cy="6858000"/>
          </a:xfrm>
          <a:prstGeom prst="rect">
            <a:avLst/>
          </a:prstGeom>
        </p:spPr>
      </p:pic>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smtClean="0">
              <a:sym typeface="Wingdings" panose="05000000000000000000" pitchFamily="2" charset="2"/>
            </a:endParaRPr>
          </a:p>
          <a:p>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4</a:t>
            </a:fld>
            <a:endParaRPr lang="fr-FR" dirty="0"/>
          </a:p>
        </p:txBody>
      </p:sp>
      <p:sp>
        <p:nvSpPr>
          <p:cNvPr id="7" name="Espace réservé du pied de page 6"/>
          <p:cNvSpPr>
            <a:spLocks noGrp="1"/>
          </p:cNvSpPr>
          <p:nvPr>
            <p:ph type="ftr" sz="quarter" idx="11"/>
          </p:nvPr>
        </p:nvSpPr>
        <p:spPr>
          <a:xfrm>
            <a:off x="2312893" y="6568767"/>
            <a:ext cx="4475181"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juillet 2020</a:t>
            </a:r>
            <a:endParaRPr lang="fr-FR" dirty="0"/>
          </a:p>
        </p:txBody>
      </p:sp>
      <p:sp>
        <p:nvSpPr>
          <p:cNvPr id="14" name="ZoneTexte 13"/>
          <p:cNvSpPr txBox="1"/>
          <p:nvPr/>
        </p:nvSpPr>
        <p:spPr>
          <a:xfrm>
            <a:off x="213644" y="98537"/>
            <a:ext cx="8827805" cy="954107"/>
          </a:xfrm>
          <a:prstGeom prst="rect">
            <a:avLst/>
          </a:prstGeom>
          <a:noFill/>
        </p:spPr>
        <p:txBody>
          <a:bodyPr wrap="square" rtlCol="0">
            <a:spAutoFit/>
          </a:bodyPr>
          <a:lstStyle/>
          <a:p>
            <a:r>
              <a:rPr lang="fr-FR" sz="2800" b="1" dirty="0">
                <a:solidFill>
                  <a:schemeClr val="accent1">
                    <a:lumMod val="75000"/>
                  </a:schemeClr>
                </a:solidFill>
              </a:rPr>
              <a:t>Très </a:t>
            </a:r>
            <a:r>
              <a:rPr lang="fr-FR" sz="2800" b="1" dirty="0" smtClean="0">
                <a:solidFill>
                  <a:schemeClr val="accent1">
                    <a:lumMod val="75000"/>
                  </a:schemeClr>
                </a:solidFill>
              </a:rPr>
              <a:t>fort recul </a:t>
            </a:r>
            <a:r>
              <a:rPr lang="fr-FR" sz="2800" b="1" dirty="0">
                <a:solidFill>
                  <a:schemeClr val="accent1">
                    <a:lumMod val="75000"/>
                  </a:schemeClr>
                </a:solidFill>
              </a:rPr>
              <a:t>dans tous les secteurs d’activité, sauf dans le tertiaire non marchand où </a:t>
            </a:r>
            <a:r>
              <a:rPr lang="fr-FR" sz="2800" b="1" dirty="0" smtClean="0">
                <a:solidFill>
                  <a:schemeClr val="accent1">
                    <a:lumMod val="75000"/>
                  </a:schemeClr>
                </a:solidFill>
              </a:rPr>
              <a:t>il est </a:t>
            </a:r>
            <a:r>
              <a:rPr lang="fr-FR" sz="2800" b="1" dirty="0">
                <a:solidFill>
                  <a:schemeClr val="accent1">
                    <a:lumMod val="75000"/>
                  </a:schemeClr>
                </a:solidFill>
              </a:rPr>
              <a:t>plus </a:t>
            </a:r>
            <a:r>
              <a:rPr lang="fr-FR" sz="2800" b="1" dirty="0" smtClean="0">
                <a:solidFill>
                  <a:schemeClr val="accent1">
                    <a:lumMod val="75000"/>
                  </a:schemeClr>
                </a:solidFill>
              </a:rPr>
              <a:t>contenu</a:t>
            </a:r>
            <a:endParaRPr lang="fr-FR" sz="2800" b="1" dirty="0">
              <a:solidFill>
                <a:schemeClr val="accent1">
                  <a:lumMod val="75000"/>
                </a:schemeClr>
              </a:solidFill>
            </a:endParaRPr>
          </a:p>
        </p:txBody>
      </p:sp>
      <p:graphicFrame>
        <p:nvGraphicFramePr>
          <p:cNvPr id="11" name="Graphique 10"/>
          <p:cNvGraphicFramePr>
            <a:graphicFrameLocks/>
          </p:cNvGraphicFramePr>
          <p:nvPr>
            <p:extLst>
              <p:ext uri="{D42A27DB-BD31-4B8C-83A1-F6EECF244321}">
                <p14:modId xmlns:p14="http://schemas.microsoft.com/office/powerpoint/2010/main" val="634652061"/>
              </p:ext>
            </p:extLst>
          </p:nvPr>
        </p:nvGraphicFramePr>
        <p:xfrm>
          <a:off x="770966" y="1120580"/>
          <a:ext cx="7510874" cy="49395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34510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969" cy="6858000"/>
          </a:xfrm>
          <a:prstGeom prst="rect">
            <a:avLst/>
          </a:prstGeom>
        </p:spPr>
      </p:pic>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smtClean="0">
              <a:sym typeface="Wingdings" panose="05000000000000000000" pitchFamily="2" charset="2"/>
            </a:endParaRPr>
          </a:p>
          <a:p>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5</a:t>
            </a:fld>
            <a:endParaRPr lang="fr-FR" dirty="0"/>
          </a:p>
        </p:txBody>
      </p:sp>
      <p:sp>
        <p:nvSpPr>
          <p:cNvPr id="7" name="Espace réservé du pied de page 6"/>
          <p:cNvSpPr>
            <a:spLocks noGrp="1"/>
          </p:cNvSpPr>
          <p:nvPr>
            <p:ph type="ftr" sz="quarter" idx="11"/>
          </p:nvPr>
        </p:nvSpPr>
        <p:spPr>
          <a:xfrm>
            <a:off x="2291379" y="6568767"/>
            <a:ext cx="4509471" cy="365125"/>
          </a:xfrm>
        </p:spPr>
        <p:txBody>
          <a:bodyPr/>
          <a:lstStyle/>
          <a:p>
            <a:r>
              <a:rPr lang="fr-FR" dirty="0"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juillet 2020</a:t>
            </a:r>
            <a:endParaRPr lang="fr-FR" dirty="0"/>
          </a:p>
        </p:txBody>
      </p:sp>
      <p:sp>
        <p:nvSpPr>
          <p:cNvPr id="12" name="ZoneTexte 11"/>
          <p:cNvSpPr txBox="1"/>
          <p:nvPr/>
        </p:nvSpPr>
        <p:spPr>
          <a:xfrm>
            <a:off x="213645" y="240771"/>
            <a:ext cx="8454854" cy="523220"/>
          </a:xfrm>
          <a:prstGeom prst="rect">
            <a:avLst/>
          </a:prstGeom>
          <a:noFill/>
        </p:spPr>
        <p:txBody>
          <a:bodyPr wrap="square" rtlCol="0">
            <a:spAutoFit/>
          </a:bodyPr>
          <a:lstStyle/>
          <a:p>
            <a:r>
              <a:rPr lang="fr-FR" sz="2800" b="1" dirty="0" smtClean="0">
                <a:solidFill>
                  <a:schemeClr val="accent1">
                    <a:lumMod val="75000"/>
                  </a:schemeClr>
                </a:solidFill>
              </a:rPr>
              <a:t>Effondrement dans la construction…</a:t>
            </a:r>
            <a:endParaRPr lang="fr-FR" sz="2800" dirty="0">
              <a:solidFill>
                <a:schemeClr val="accent1">
                  <a:lumMod val="75000"/>
                </a:schemeClr>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142" y="1827959"/>
            <a:ext cx="8417859" cy="3383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6306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969" cy="6858000"/>
          </a:xfrm>
          <a:prstGeom prst="rect">
            <a:avLst/>
          </a:prstGeom>
        </p:spPr>
      </p:pic>
      <p:cxnSp>
        <p:nvCxnSpPr>
          <p:cNvPr id="6" name="Connecteur droit 5"/>
          <p:cNvCxnSpPr/>
          <p:nvPr/>
        </p:nvCxnSpPr>
        <p:spPr>
          <a:xfrm>
            <a:off x="157081" y="766802"/>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6</a:t>
            </a:fld>
            <a:endParaRPr lang="fr-FR" dirty="0"/>
          </a:p>
        </p:txBody>
      </p:sp>
      <p:sp>
        <p:nvSpPr>
          <p:cNvPr id="7" name="Espace réservé du pied de page 6"/>
          <p:cNvSpPr>
            <a:spLocks noGrp="1"/>
          </p:cNvSpPr>
          <p:nvPr>
            <p:ph type="ftr" sz="quarter" idx="11"/>
          </p:nvPr>
        </p:nvSpPr>
        <p:spPr>
          <a:xfrm>
            <a:off x="2312893" y="6568767"/>
            <a:ext cx="4592731" cy="365125"/>
          </a:xfrm>
        </p:spPr>
        <p:txBody>
          <a:bodyPr/>
          <a:lstStyle/>
          <a:p>
            <a:r>
              <a:rPr lang="fr-FR" dirty="0"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juillet 2020</a:t>
            </a:r>
            <a:endParaRPr lang="fr-FR" dirty="0"/>
          </a:p>
        </p:txBody>
      </p:sp>
      <p:sp>
        <p:nvSpPr>
          <p:cNvPr id="12" name="ZoneTexte 11"/>
          <p:cNvSpPr txBox="1"/>
          <p:nvPr/>
        </p:nvSpPr>
        <p:spPr>
          <a:xfrm>
            <a:off x="213645" y="98537"/>
            <a:ext cx="8454854" cy="523220"/>
          </a:xfrm>
          <a:prstGeom prst="rect">
            <a:avLst/>
          </a:prstGeom>
          <a:noFill/>
        </p:spPr>
        <p:txBody>
          <a:bodyPr wrap="square" rtlCol="0">
            <a:spAutoFit/>
          </a:bodyPr>
          <a:lstStyle/>
          <a:p>
            <a:r>
              <a:rPr lang="fr-FR" sz="2800" b="1" dirty="0" smtClean="0">
                <a:solidFill>
                  <a:schemeClr val="accent1">
                    <a:lumMod val="75000"/>
                  </a:schemeClr>
                </a:solidFill>
              </a:rPr>
              <a:t>… </a:t>
            </a:r>
            <a:r>
              <a:rPr lang="fr-FR" sz="2800" b="1" dirty="0" smtClean="0">
                <a:solidFill>
                  <a:schemeClr val="accent1">
                    <a:lumMod val="75000"/>
                  </a:schemeClr>
                </a:solidFill>
              </a:rPr>
              <a:t>surtout dans </a:t>
            </a:r>
            <a:r>
              <a:rPr lang="fr-FR" sz="2800" b="1" dirty="0" smtClean="0">
                <a:solidFill>
                  <a:schemeClr val="accent1">
                    <a:lumMod val="75000"/>
                  </a:schemeClr>
                </a:solidFill>
              </a:rPr>
              <a:t>l’intérim</a:t>
            </a:r>
            <a:endParaRPr lang="fr-FR" sz="2800" dirty="0">
              <a:solidFill>
                <a:schemeClr val="accent1">
                  <a:lumMod val="75000"/>
                </a:schemeClr>
              </a:solidFill>
            </a:endParaRPr>
          </a:p>
        </p:txBody>
      </p:sp>
      <p:graphicFrame>
        <p:nvGraphicFramePr>
          <p:cNvPr id="13" name="Graphique 12"/>
          <p:cNvGraphicFramePr>
            <a:graphicFrameLocks/>
          </p:cNvGraphicFramePr>
          <p:nvPr>
            <p:extLst>
              <p:ext uri="{D42A27DB-BD31-4B8C-83A1-F6EECF244321}">
                <p14:modId xmlns:p14="http://schemas.microsoft.com/office/powerpoint/2010/main" val="1903047762"/>
              </p:ext>
            </p:extLst>
          </p:nvPr>
        </p:nvGraphicFramePr>
        <p:xfrm>
          <a:off x="708212" y="1220470"/>
          <a:ext cx="7305170" cy="47141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05623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045" y="0"/>
            <a:ext cx="9141969" cy="6858000"/>
          </a:xfrm>
          <a:prstGeom prst="rect">
            <a:avLst/>
          </a:prstGeom>
        </p:spPr>
      </p:pic>
      <p:cxnSp>
        <p:nvCxnSpPr>
          <p:cNvPr id="6" name="Connecteur droit 5"/>
          <p:cNvCxnSpPr/>
          <p:nvPr/>
        </p:nvCxnSpPr>
        <p:spPr>
          <a:xfrm>
            <a:off x="107808" y="679357"/>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7</a:t>
            </a:fld>
            <a:endParaRPr lang="fr-FR" dirty="0"/>
          </a:p>
        </p:txBody>
      </p:sp>
      <p:sp>
        <p:nvSpPr>
          <p:cNvPr id="7" name="Espace réservé du pied de page 6"/>
          <p:cNvSpPr>
            <a:spLocks noGrp="1"/>
          </p:cNvSpPr>
          <p:nvPr>
            <p:ph type="ftr" sz="quarter" idx="11"/>
          </p:nvPr>
        </p:nvSpPr>
        <p:spPr>
          <a:xfrm>
            <a:off x="2133600" y="6568767"/>
            <a:ext cx="4095078"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juillet 2020</a:t>
            </a:r>
            <a:endParaRPr lang="fr-FR" dirty="0"/>
          </a:p>
        </p:txBody>
      </p:sp>
      <p:sp>
        <p:nvSpPr>
          <p:cNvPr id="12" name="ZoneTexte 11"/>
          <p:cNvSpPr txBox="1"/>
          <p:nvPr/>
        </p:nvSpPr>
        <p:spPr>
          <a:xfrm>
            <a:off x="0" y="86149"/>
            <a:ext cx="9308044" cy="461665"/>
          </a:xfrm>
          <a:prstGeom prst="rect">
            <a:avLst/>
          </a:prstGeom>
          <a:noFill/>
        </p:spPr>
        <p:txBody>
          <a:bodyPr wrap="square" rtlCol="0">
            <a:spAutoFit/>
          </a:bodyPr>
          <a:lstStyle/>
          <a:p>
            <a:r>
              <a:rPr lang="fr-FR" sz="2400" b="1" dirty="0">
                <a:solidFill>
                  <a:srgbClr val="376092"/>
                </a:solidFill>
              </a:rPr>
              <a:t>Le nombre de bénéficiaires de </a:t>
            </a:r>
            <a:r>
              <a:rPr lang="fr-FR" sz="2400" b="1" dirty="0" smtClean="0">
                <a:solidFill>
                  <a:srgbClr val="376092"/>
                </a:solidFill>
              </a:rPr>
              <a:t>contrats aidés </a:t>
            </a:r>
            <a:r>
              <a:rPr lang="fr-FR" sz="2400" b="1" dirty="0">
                <a:solidFill>
                  <a:srgbClr val="376092"/>
                </a:solidFill>
              </a:rPr>
              <a:t>recule à nouveau</a:t>
            </a:r>
          </a:p>
        </p:txBody>
      </p:sp>
      <p:grpSp>
        <p:nvGrpSpPr>
          <p:cNvPr id="15" name="Groupe 14"/>
          <p:cNvGrpSpPr>
            <a:grpSpLocks/>
          </p:cNvGrpSpPr>
          <p:nvPr/>
        </p:nvGrpSpPr>
        <p:grpSpPr bwMode="auto">
          <a:xfrm>
            <a:off x="387218" y="738100"/>
            <a:ext cx="8268985" cy="5450097"/>
            <a:chOff x="509848" y="-97456"/>
            <a:chExt cx="9458325" cy="6042212"/>
          </a:xfrm>
        </p:grpSpPr>
        <p:graphicFrame>
          <p:nvGraphicFramePr>
            <p:cNvPr id="17" name="Graphique 16"/>
            <p:cNvGraphicFramePr>
              <a:graphicFrameLocks/>
            </p:cNvGraphicFramePr>
            <p:nvPr>
              <p:extLst>
                <p:ext uri="{D42A27DB-BD31-4B8C-83A1-F6EECF244321}">
                  <p14:modId xmlns:p14="http://schemas.microsoft.com/office/powerpoint/2010/main" val="2421848669"/>
                </p:ext>
              </p:extLst>
            </p:nvPr>
          </p:nvGraphicFramePr>
          <p:xfrm>
            <a:off x="509848" y="-97456"/>
            <a:ext cx="9458325" cy="6042212"/>
          </p:xfrm>
          <a:graphic>
            <a:graphicData uri="http://schemas.openxmlformats.org/drawingml/2006/chart">
              <c:chart xmlns:c="http://schemas.openxmlformats.org/drawingml/2006/chart" xmlns:r="http://schemas.openxmlformats.org/officeDocument/2006/relationships" r:id="rId4"/>
            </a:graphicData>
          </a:graphic>
        </p:graphicFrame>
        <p:sp>
          <p:nvSpPr>
            <p:cNvPr id="18" name="ZoneTexte 22"/>
            <p:cNvSpPr txBox="1"/>
            <p:nvPr/>
          </p:nvSpPr>
          <p:spPr>
            <a:xfrm>
              <a:off x="9329999" y="2254048"/>
              <a:ext cx="638174" cy="22414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100" b="1" dirty="0"/>
                <a:t>2 100</a:t>
              </a:r>
            </a:p>
          </p:txBody>
        </p:sp>
        <p:sp>
          <p:nvSpPr>
            <p:cNvPr id="20" name="Flèche vers le bas 19"/>
            <p:cNvSpPr/>
            <p:nvPr/>
          </p:nvSpPr>
          <p:spPr>
            <a:xfrm>
              <a:off x="9594341" y="2526086"/>
              <a:ext cx="152400" cy="584730"/>
            </a:xfrm>
            <a:prstGeom prst="downArrow">
              <a:avLst/>
            </a:prstGeom>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grpSp>
    </p:spTree>
    <p:extLst>
      <p:ext uri="{BB962C8B-B14F-4D97-AF65-F5344CB8AC3E}">
        <p14:creationId xmlns:p14="http://schemas.microsoft.com/office/powerpoint/2010/main" val="155513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969" cy="6858000"/>
          </a:xfrm>
          <a:prstGeom prst="rect">
            <a:avLst/>
          </a:prstGeom>
        </p:spPr>
      </p:pic>
      <p:cxnSp>
        <p:nvCxnSpPr>
          <p:cNvPr id="6" name="Connecteur droit 5"/>
          <p:cNvCxnSpPr/>
          <p:nvPr/>
        </p:nvCxnSpPr>
        <p:spPr>
          <a:xfrm>
            <a:off x="127218" y="841431"/>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8</a:t>
            </a:fld>
            <a:endParaRPr lang="fr-FR" dirty="0"/>
          </a:p>
        </p:txBody>
      </p:sp>
      <p:sp>
        <p:nvSpPr>
          <p:cNvPr id="7" name="Espace réservé du pied de page 6"/>
          <p:cNvSpPr>
            <a:spLocks noGrp="1"/>
          </p:cNvSpPr>
          <p:nvPr>
            <p:ph type="ftr" sz="quarter" idx="11"/>
          </p:nvPr>
        </p:nvSpPr>
        <p:spPr>
          <a:xfrm>
            <a:off x="2248348" y="6568767"/>
            <a:ext cx="4087906"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juillet 2020</a:t>
            </a:r>
            <a:endParaRPr lang="fr-FR" dirty="0"/>
          </a:p>
        </p:txBody>
      </p:sp>
      <p:sp>
        <p:nvSpPr>
          <p:cNvPr id="16" name="ZoneTexte 15"/>
          <p:cNvSpPr txBox="1"/>
          <p:nvPr/>
        </p:nvSpPr>
        <p:spPr>
          <a:xfrm>
            <a:off x="127218" y="141427"/>
            <a:ext cx="8612177" cy="523220"/>
          </a:xfrm>
          <a:prstGeom prst="rect">
            <a:avLst/>
          </a:prstGeom>
          <a:noFill/>
        </p:spPr>
        <p:txBody>
          <a:bodyPr wrap="square" rtlCol="0">
            <a:spAutoFit/>
          </a:bodyPr>
          <a:lstStyle/>
          <a:p>
            <a:r>
              <a:rPr lang="fr-FR" sz="2800" b="1" dirty="0" smtClean="0">
                <a:solidFill>
                  <a:schemeClr val="accent1">
                    <a:lumMod val="75000"/>
                  </a:schemeClr>
                </a:solidFill>
              </a:rPr>
              <a:t>Une baisse en trompe l’œil du taux de chômage</a:t>
            </a:r>
            <a:endParaRPr lang="fr-FR" sz="2800" dirty="0">
              <a:solidFill>
                <a:schemeClr val="accent1">
                  <a:lumMod val="75000"/>
                </a:schemeClr>
              </a:solidFill>
            </a:endParaRPr>
          </a:p>
        </p:txBody>
      </p:sp>
      <p:graphicFrame>
        <p:nvGraphicFramePr>
          <p:cNvPr id="14" name="Graphique 13"/>
          <p:cNvGraphicFramePr>
            <a:graphicFrameLocks/>
          </p:cNvGraphicFramePr>
          <p:nvPr>
            <p:extLst>
              <p:ext uri="{D42A27DB-BD31-4B8C-83A1-F6EECF244321}">
                <p14:modId xmlns:p14="http://schemas.microsoft.com/office/powerpoint/2010/main" val="2595112064"/>
              </p:ext>
            </p:extLst>
          </p:nvPr>
        </p:nvGraphicFramePr>
        <p:xfrm>
          <a:off x="326571" y="1164770"/>
          <a:ext cx="8026026" cy="4484915"/>
        </p:xfrm>
        <a:graphic>
          <a:graphicData uri="http://schemas.openxmlformats.org/drawingml/2006/chart">
            <c:chart xmlns:c="http://schemas.openxmlformats.org/drawingml/2006/chart" xmlns:r="http://schemas.openxmlformats.org/officeDocument/2006/relationships" r:id="rId4"/>
          </a:graphicData>
        </a:graphic>
      </p:graphicFrame>
      <p:sp>
        <p:nvSpPr>
          <p:cNvPr id="11" name="ZoneTexte 10"/>
          <p:cNvSpPr txBox="1"/>
          <p:nvPr/>
        </p:nvSpPr>
        <p:spPr>
          <a:xfrm>
            <a:off x="7620000" y="3345597"/>
            <a:ext cx="1524000" cy="338554"/>
          </a:xfrm>
          <a:prstGeom prst="rect">
            <a:avLst/>
          </a:prstGeom>
          <a:noFill/>
        </p:spPr>
        <p:txBody>
          <a:bodyPr wrap="square" rtlCol="0">
            <a:spAutoFit/>
          </a:bodyPr>
          <a:lstStyle/>
          <a:p>
            <a:pPr algn="ctr"/>
            <a:r>
              <a:rPr lang="fr-FR" sz="1600" b="1" dirty="0" smtClean="0">
                <a:solidFill>
                  <a:srgbClr val="FF0000"/>
                </a:solidFill>
              </a:rPr>
              <a:t>8,9 % (-0,3 pt) </a:t>
            </a:r>
          </a:p>
        </p:txBody>
      </p:sp>
      <p:sp>
        <p:nvSpPr>
          <p:cNvPr id="13" name="ZoneTexte 12"/>
          <p:cNvSpPr txBox="1"/>
          <p:nvPr/>
        </p:nvSpPr>
        <p:spPr>
          <a:xfrm>
            <a:off x="7565258" y="3684151"/>
            <a:ext cx="1578742" cy="369332"/>
          </a:xfrm>
          <a:prstGeom prst="rect">
            <a:avLst/>
          </a:prstGeom>
          <a:noFill/>
        </p:spPr>
        <p:txBody>
          <a:bodyPr wrap="square" rtlCol="0">
            <a:spAutoFit/>
          </a:bodyPr>
          <a:lstStyle/>
          <a:p>
            <a:pPr algn="ctr"/>
            <a:r>
              <a:rPr lang="fr-FR" sz="1600" b="1" dirty="0" smtClean="0">
                <a:solidFill>
                  <a:schemeClr val="accent3">
                    <a:lumMod val="75000"/>
                  </a:schemeClr>
                </a:solidFill>
              </a:rPr>
              <a:t>8,5 % (-0,4 pt)</a:t>
            </a:r>
            <a:r>
              <a:rPr lang="fr-FR" b="1" dirty="0" smtClean="0">
                <a:solidFill>
                  <a:schemeClr val="accent3">
                    <a:lumMod val="75000"/>
                  </a:schemeClr>
                </a:solidFill>
              </a:rPr>
              <a:t> </a:t>
            </a:r>
          </a:p>
        </p:txBody>
      </p:sp>
      <p:sp>
        <p:nvSpPr>
          <p:cNvPr id="12" name="ZoneTexte 11"/>
          <p:cNvSpPr txBox="1"/>
          <p:nvPr/>
        </p:nvSpPr>
        <p:spPr>
          <a:xfrm>
            <a:off x="7565257" y="4164087"/>
            <a:ext cx="1578743" cy="338554"/>
          </a:xfrm>
          <a:prstGeom prst="rect">
            <a:avLst/>
          </a:prstGeom>
          <a:noFill/>
        </p:spPr>
        <p:txBody>
          <a:bodyPr wrap="square" rtlCol="0">
            <a:spAutoFit/>
          </a:bodyPr>
          <a:lstStyle/>
          <a:p>
            <a:pPr algn="ctr"/>
            <a:r>
              <a:rPr lang="fr-FR" sz="1600" b="1" dirty="0" smtClean="0">
                <a:solidFill>
                  <a:schemeClr val="accent1">
                    <a:lumMod val="75000"/>
                  </a:schemeClr>
                </a:solidFill>
              </a:rPr>
              <a:t>7,6 % (-0,2 pt) </a:t>
            </a:r>
          </a:p>
        </p:txBody>
      </p:sp>
    </p:spTree>
    <p:extLst>
      <p:ext uri="{BB962C8B-B14F-4D97-AF65-F5344CB8AC3E}">
        <p14:creationId xmlns:p14="http://schemas.microsoft.com/office/powerpoint/2010/main" val="3144472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102197"/>
            <a:ext cx="9141969" cy="6858000"/>
          </a:xfrm>
          <a:prstGeom prst="rect">
            <a:avLst/>
          </a:prstGeom>
        </p:spPr>
      </p:pic>
      <p:sp>
        <p:nvSpPr>
          <p:cNvPr id="4" name="ZoneTexte 3"/>
          <p:cNvSpPr txBox="1"/>
          <p:nvPr/>
        </p:nvSpPr>
        <p:spPr>
          <a:xfrm>
            <a:off x="254668" y="-92118"/>
            <a:ext cx="8827805" cy="954107"/>
          </a:xfrm>
          <a:prstGeom prst="rect">
            <a:avLst/>
          </a:prstGeom>
          <a:noFill/>
        </p:spPr>
        <p:txBody>
          <a:bodyPr wrap="square" rtlCol="0">
            <a:spAutoFit/>
          </a:bodyPr>
          <a:lstStyle/>
          <a:p>
            <a:r>
              <a:rPr lang="fr-FR" sz="2800" b="1" dirty="0" smtClean="0">
                <a:solidFill>
                  <a:schemeClr val="accent1">
                    <a:lumMod val="75000"/>
                  </a:schemeClr>
                </a:solidFill>
              </a:rPr>
              <a:t>Un taux </a:t>
            </a:r>
            <a:r>
              <a:rPr lang="fr-FR" sz="2800" b="1" dirty="0">
                <a:solidFill>
                  <a:schemeClr val="accent1">
                    <a:lumMod val="75000"/>
                  </a:schemeClr>
                </a:solidFill>
              </a:rPr>
              <a:t>de chômage qui reste </a:t>
            </a:r>
            <a:r>
              <a:rPr lang="fr-FR" sz="2800" b="1" dirty="0" smtClean="0">
                <a:solidFill>
                  <a:schemeClr val="accent1">
                    <a:lumMod val="75000"/>
                  </a:schemeClr>
                </a:solidFill>
              </a:rPr>
              <a:t>supérieur </a:t>
            </a:r>
            <a:r>
              <a:rPr lang="fr-FR" sz="2800" b="1" dirty="0">
                <a:solidFill>
                  <a:schemeClr val="accent1">
                    <a:lumMod val="75000"/>
                  </a:schemeClr>
                </a:solidFill>
              </a:rPr>
              <a:t>à la plupart des départements comparables</a:t>
            </a:r>
            <a:endParaRPr lang="fr-FR" sz="2800" dirty="0">
              <a:solidFill>
                <a:schemeClr val="accent1">
                  <a:lumMod val="75000"/>
                </a:schemeClr>
              </a:solidFill>
            </a:endParaRPr>
          </a:p>
        </p:txBody>
      </p:sp>
      <p:cxnSp>
        <p:nvCxnSpPr>
          <p:cNvPr id="6" name="Connecteur droit 5"/>
          <p:cNvCxnSpPr/>
          <p:nvPr/>
        </p:nvCxnSpPr>
        <p:spPr>
          <a:xfrm>
            <a:off x="254667" y="825013"/>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9</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juillet 2020</a:t>
            </a:r>
            <a:endParaRPr lang="fr-FR" dirty="0"/>
          </a:p>
        </p:txBody>
      </p:sp>
      <p:graphicFrame>
        <p:nvGraphicFramePr>
          <p:cNvPr id="9" name="Graphique 8"/>
          <p:cNvGraphicFramePr>
            <a:graphicFrameLocks/>
          </p:cNvGraphicFramePr>
          <p:nvPr/>
        </p:nvGraphicFramePr>
        <p:xfrm>
          <a:off x="1109662" y="1062037"/>
          <a:ext cx="6924675" cy="47339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2206947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Jour xmlns="ab994d58-9349-46a1-8cee-b96a64c5dc7e">07</Jour>
    <Auteur xmlns="2ff91c20-40e6-4ab5-a5ac-9b5646c66526">
      <UserInfo>
        <DisplayName/>
        <AccountId xsi:nil="true"/>
        <AccountType/>
      </UserInfo>
    </Auteur>
    <DIRECCTE xmlns="2ff91c20-40e6-4ab5-a5ac-9b5646c66526" xsi:nil="true"/>
    <Mots_x0020_Clefs xmlns="2ff91c20-40e6-4ab5-a5ac-9b5646c66526" xsi:nil="true"/>
    <Resume xmlns="ab994d58-9349-46a1-8cee-b96a64c5dc7e" xsi:nil="true"/>
    <Année xmlns="ab994d58-9349-46a1-8cee-b96a64c5dc7e">2018</Année>
    <RubriqueNiv3 xmlns="2ff91c20-40e6-4ab5-a5ac-9b5646c66526" xsi:nil="true"/>
    <Rubrique xmlns="2ff91c20-40e6-4ab5-a5ac-9b5646c66526" xsi:nil="true"/>
    <RubriqueNiv2 xmlns="2ff91c20-40e6-4ab5-a5ac-9b5646c66526" xsi:nil="true"/>
    <Mois xmlns="ab994d58-9349-46a1-8cee-b96a64c5dc7e">06 - Juin</Mois>
    <_dlc_DocId xmlns="ab994d58-9349-46a1-8cee-b96a64c5dc7e">PACA-1195-1</_dlc_DocId>
    <_dlc_DocIdUrl xmlns="ab994d58-9349-46a1-8cee-b96a64c5dc7e">
      <Url>http://intranet.direccte.gouv.fr/paca/Etudes%20et%20statistiques/_layouts/15/DocIdRedir.aspx?ID=PACA-1195-1</Url>
      <Description>PACA-1195-1</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ireccte - Document" ma:contentTypeID="0x0101002B9C2962A44E47E49C985B3DB63656AE0096388B916A9B264DBD77EFB5256EEC22" ma:contentTypeVersion="8" ma:contentTypeDescription="Document pour les portails de type Direccte" ma:contentTypeScope="" ma:versionID="c11fc93c9e7ea15410097cfb7479afe7">
  <xsd:schema xmlns:xsd="http://www.w3.org/2001/XMLSchema" xmlns:xs="http://www.w3.org/2001/XMLSchema" xmlns:p="http://schemas.microsoft.com/office/2006/metadata/properties" xmlns:ns2="2ff91c20-40e6-4ab5-a5ac-9b5646c66526" xmlns:ns3="ab994d58-9349-46a1-8cee-b96a64c5dc7e" targetNamespace="http://schemas.microsoft.com/office/2006/metadata/properties" ma:root="true" ma:fieldsID="dcf6eb2dcc919f976b99dd89427cdf59" ns2:_="" ns3:_="">
    <xsd:import namespace="2ff91c20-40e6-4ab5-a5ac-9b5646c66526"/>
    <xsd:import namespace="ab994d58-9349-46a1-8cee-b96a64c5dc7e"/>
    <xsd:element name="properties">
      <xsd:complexType>
        <xsd:sequence>
          <xsd:element name="documentManagement">
            <xsd:complexType>
              <xsd:all>
                <xsd:element ref="ns2:DIRECCTE" minOccurs="0"/>
                <xsd:element ref="ns2:Rubrique" minOccurs="0"/>
                <xsd:element ref="ns2:RubriqueNiv2" minOccurs="0"/>
                <xsd:element ref="ns2:RubriqueNiv3" minOccurs="0"/>
                <xsd:element ref="ns2:Auteur" minOccurs="0"/>
                <xsd:element ref="ns2:Mots_x0020_Clefs" minOccurs="0"/>
                <xsd:element ref="ns3:_dlc_DocId" minOccurs="0"/>
                <xsd:element ref="ns3:_dlc_DocIdUrl" minOccurs="0"/>
                <xsd:element ref="ns3:_dlc_DocIdPersistId" minOccurs="0"/>
                <xsd:element ref="ns3:Resume" minOccurs="0"/>
                <xsd:element ref="ns3:Année" minOccurs="0"/>
                <xsd:element ref="ns3:Mois" minOccurs="0"/>
                <xsd:element ref="ns3:Jou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91c20-40e6-4ab5-a5ac-9b5646c66526" elementFormDefault="qualified">
    <xsd:import namespace="http://schemas.microsoft.com/office/2006/documentManagement/types"/>
    <xsd:import namespace="http://schemas.microsoft.com/office/infopath/2007/PartnerControls"/>
    <xsd:element name="DIRECCTE" ma:index="8" nillable="true" ma:displayName="DIRECCTE" ma:internalName="DIRECCTE">
      <xsd:simpleType>
        <xsd:restriction base="dms:Text">
          <xsd:maxLength value="255"/>
        </xsd:restriction>
      </xsd:simpleType>
    </xsd:element>
    <xsd:element name="Rubrique" ma:index="9" nillable="true" ma:displayName="Rubrique" ma:internalName="Rubrique">
      <xsd:simpleType>
        <xsd:restriction base="dms:Text">
          <xsd:maxLength value="255"/>
        </xsd:restriction>
      </xsd:simpleType>
    </xsd:element>
    <xsd:element name="RubriqueNiv2" ma:index="10" nillable="true" ma:displayName="Rubrique Niveau 2" ma:internalName="RubriqueNiv2">
      <xsd:simpleType>
        <xsd:restriction base="dms:Text">
          <xsd:maxLength value="255"/>
        </xsd:restriction>
      </xsd:simpleType>
    </xsd:element>
    <xsd:element name="RubriqueNiv3" ma:index="11" nillable="true" ma:displayName="Rubrique Niveau 3" ma:internalName="RubriqueNiv3">
      <xsd:simpleType>
        <xsd:restriction base="dms:Text">
          <xsd:maxLength value="255"/>
        </xsd:restriction>
      </xsd:simpleType>
    </xsd:element>
    <xsd:element name="Auteur" ma:index="12" nillable="true" ma:displayName="Auteur" ma:list="UserInfo" ma:SharePointGroup="0" ma:internalName="Auteu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ots_x0020_Clefs" ma:index="13" nillable="true" ma:displayName="Mots Clefs" ma:internalName="Mots_x0020_Clef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994d58-9349-46a1-8cee-b96a64c5dc7e" elementFormDefault="qualified">
    <xsd:import namespace="http://schemas.microsoft.com/office/2006/documentManagement/types"/>
    <xsd:import namespace="http://schemas.microsoft.com/office/infopath/2007/PartnerControls"/>
    <xsd:element name="_dlc_DocId" ma:index="14" nillable="true" ma:displayName="Valeur d’ID de document" ma:description="Valeur de l’ID de document affecté à cet élément." ma:internalName="_dlc_DocId" ma:readOnly="true">
      <xsd:simpleType>
        <xsd:restriction base="dms:Text"/>
      </xsd:simpleType>
    </xsd:element>
    <xsd:element name="_dlc_DocIdUrl" ma:index="15"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Resume" ma:index="17" nillable="true" ma:displayName="Résumé" ma:internalName="Resume">
      <xsd:simpleType>
        <xsd:restriction base="dms:Text">
          <xsd:maxLength value="255"/>
        </xsd:restriction>
      </xsd:simpleType>
    </xsd:element>
    <xsd:element name="Année" ma:index="18" nillable="true" ma:displayName="Année" ma:description="" ma:format="Dropdown" ma:internalName="Ann_x00e9_e">
      <xsd:simpleType>
        <xsd:union memberTypes="dms:Text">
          <xsd:simpleType>
            <xsd:restriction base="dms:Choice">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restriction>
          </xsd:simpleType>
        </xsd:union>
      </xsd:simpleType>
    </xsd:element>
    <xsd:element name="Mois" ma:index="19" nillable="true" ma:displayName="Mois" ma:format="Dropdown" ma:internalName="Mois">
      <xsd:simpleType>
        <xsd:restriction base="dms:Choice">
          <xsd:enumeration value="01 - Janvier"/>
          <xsd:enumeration value="02 - Février"/>
          <xsd:enumeration value="03 - Mars"/>
          <xsd:enumeration value="04 - Avril"/>
          <xsd:enumeration value="05 - Mai"/>
          <xsd:enumeration value="06 - Juin"/>
          <xsd:enumeration value="07 - Juillet"/>
          <xsd:enumeration value="08 - Août"/>
          <xsd:enumeration value="09 - Septembre"/>
          <xsd:enumeration value="10 - Octobre"/>
          <xsd:enumeration value="11 - Novembre"/>
          <xsd:enumeration value="12 - Décembre"/>
        </xsd:restriction>
      </xsd:simpleType>
    </xsd:element>
    <xsd:element name="Jour" ma:index="20" nillable="true" ma:displayName="Jour" ma:format="Dropdown" ma:internalName="Jour">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2AE89B-080E-49C5-92D1-0FC918E24C08}">
  <ds:schemaRefs>
    <ds:schemaRef ds:uri="http://schemas.microsoft.com/sharepoint/events"/>
  </ds:schemaRefs>
</ds:datastoreItem>
</file>

<file path=customXml/itemProps2.xml><?xml version="1.0" encoding="utf-8"?>
<ds:datastoreItem xmlns:ds="http://schemas.openxmlformats.org/officeDocument/2006/customXml" ds:itemID="{9F75A013-2665-47DA-9765-AD20C70A5351}">
  <ds:schemaRefs>
    <ds:schemaRef ds:uri="http://purl.org/dc/elements/1.1/"/>
    <ds:schemaRef ds:uri="http://schemas.microsoft.com/office/2006/metadata/properties"/>
    <ds:schemaRef ds:uri="ab994d58-9349-46a1-8cee-b96a64c5dc7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ff91c20-40e6-4ab5-a5ac-9b5646c66526"/>
    <ds:schemaRef ds:uri="http://www.w3.org/XML/1998/namespace"/>
    <ds:schemaRef ds:uri="http://purl.org/dc/dcmitype/"/>
  </ds:schemaRefs>
</ds:datastoreItem>
</file>

<file path=customXml/itemProps3.xml><?xml version="1.0" encoding="utf-8"?>
<ds:datastoreItem xmlns:ds="http://schemas.openxmlformats.org/officeDocument/2006/customXml" ds:itemID="{608BEFDB-FD80-49BF-933E-2ABC1EFC7D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91c20-40e6-4ab5-a5ac-9b5646c66526"/>
    <ds:schemaRef ds:uri="ab994d58-9349-46a1-8cee-b96a64c5dc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CD4B930-2EF4-44AA-B4F3-1B1D22FE6A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4879</TotalTime>
  <Words>1389</Words>
  <Application>Microsoft Office PowerPoint</Application>
  <PresentationFormat>Affichage à l'écran (4:3)</PresentationFormat>
  <Paragraphs>239</Paragraphs>
  <Slides>14</Slides>
  <Notes>14</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L'agence Mars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Pascale Lami</dc:creator>
  <cp:lastModifiedBy>SAUVIAC Mathieu (DR-PACA)</cp:lastModifiedBy>
  <cp:revision>552</cp:revision>
  <cp:lastPrinted>2018-10-09T12:30:48Z</cp:lastPrinted>
  <dcterms:created xsi:type="dcterms:W3CDTF">2018-05-30T13:27:07Z</dcterms:created>
  <dcterms:modified xsi:type="dcterms:W3CDTF">2020-07-06T13:51:15Z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0x0101002B9C2962A44E47E49C985B3DB63656AE0096388B916A9B264DBD77EFB5256EEC22</vt:lpwstr>
  </property>
  <property fmtid="{D5CDD505-2E9C-101B-9397-08002B2CF9AE}" pid="3" name="_dlc_DocIdItemGuid">
    <vt:lpwstr>e2e11c4f-34e3-4fd7-820e-3307ce29c67b</vt:lpwstr>
  </property>
</Properties>
</file>