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3"/>
  </p:notesMasterIdLst>
  <p:sldIdLst>
    <p:sldId id="300" r:id="rId6"/>
    <p:sldId id="299" r:id="rId7"/>
    <p:sldId id="264" r:id="rId8"/>
    <p:sldId id="290" r:id="rId9"/>
    <p:sldId id="292" r:id="rId10"/>
    <p:sldId id="293" r:id="rId11"/>
    <p:sldId id="261" r:id="rId12"/>
    <p:sldId id="312" r:id="rId13"/>
    <p:sldId id="305" r:id="rId14"/>
    <p:sldId id="302" r:id="rId15"/>
    <p:sldId id="296" r:id="rId16"/>
    <p:sldId id="304" r:id="rId17"/>
    <p:sldId id="271" r:id="rId18"/>
    <p:sldId id="272" r:id="rId19"/>
    <p:sldId id="313" r:id="rId20"/>
    <p:sldId id="311" r:id="rId21"/>
    <p:sldId id="310" r:id="rId22"/>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varScale="1">
        <p:scale>
          <a:sx n="74" d="100"/>
          <a:sy n="74" d="100"/>
        </p:scale>
        <p:origin x="-13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irginie.meyer\Desktop\&#233;clairages%20d&#233;p\Emploi%20salari&#233;%20total%20yc%20int&#233;rim_TDB.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1\2021-T1\01%20-%20Fichiers%20de%20travail\DEFM-Ch&#244;mage\2021_T1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1\2021-T1\01%20-%20Fichiers%20de%20travail\DEFM-Ch&#244;mage\2021_T1_Demandeurs%20d'emploi_ABC_note.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1\2021-T1\01%20-%20Fichiers%20de%20travail\DEFM-Ch&#244;mage\2021_T1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21\2021-T1\01%20-%20Fichiers%20de%20travail\Indicateurs%20sociaux\2021-T1%20-%20Indicateurs%20sociaux_V6.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virginie.meyer\Desktop\&#233;clairages%20d&#233;p\Emploi%20salari&#233;%20total%20yc%20int&#233;rim_TDB.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virginie.meyer\Desktop\&#233;clairages%20d&#233;p\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Users\virginie.meyer\Desktop\&#233;clairages%20d&#233;p\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1\2021-T1\01%20-%20Fichiers%20de%20travail\Politiques%20emploi\2021_T1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1" Type="http://schemas.openxmlformats.org/officeDocument/2006/relationships/oleObject" Target="file:///\\PRO-SVC01-20131\USERS\Cab-SESE\10%20-%20Notes%20de%20conjoncture\01%20-%20Notes\2021\2021-T1\01%20-%20Fichiers%20de%20travail\Activit&#233;%20partielle\figures%20AP%20pour%20diapos%20d&#233;partementaux%20note%20de%20conj%201T2021.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Tableau%20de%20bord%20conjoncturel\01%20-%20Indicateurs\Taux%20de%20ch&#244;mage.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Notes%20de%20conjoncture\01%20-%20Notes\2021\2021-T1\01%20-%20Fichiers%20de%20travail\DEFM-Ch&#244;mage\Tx%20ch&#244;mage%20-%20d&#233;p%20comparables\T201_&#233;clairages_d&#233;p.xls"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21\2021-T1\01%20-%20Fichiers%20de%20travail\DEFM-Ch&#244;mage\2021_T1_Demandeurs%20d'emploi_ABC_not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 </a:t>
            </a:r>
            <a:r>
              <a:rPr lang="fr-FR" sz="1100" b="0" i="1" u="none" strike="noStrike" baseline="0">
                <a:solidFill>
                  <a:srgbClr val="000000"/>
                </a:solidFill>
                <a:latin typeface="Calibri"/>
              </a:rPr>
              <a:t>trimestre 2011)</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2'!$E$10:$E$50</c:f>
              <c:numCache>
                <c:formatCode>#,##0.0</c:formatCode>
                <c:ptCount val="41"/>
                <c:pt idx="0">
                  <c:v>100</c:v>
                </c:pt>
                <c:pt idx="1">
                  <c:v>100.05405167023054</c:v>
                </c:pt>
                <c:pt idx="2">
                  <c:v>99.882567657877814</c:v>
                </c:pt>
                <c:pt idx="3">
                  <c:v>100.20563381237284</c:v>
                </c:pt>
                <c:pt idx="4">
                  <c:v>100.31339791640987</c:v>
                </c:pt>
                <c:pt idx="5">
                  <c:v>100.19212089481522</c:v>
                </c:pt>
                <c:pt idx="6">
                  <c:v>99.986487082442366</c:v>
                </c:pt>
                <c:pt idx="7">
                  <c:v>100.10126207257623</c:v>
                </c:pt>
                <c:pt idx="8">
                  <c:v>100.09724777489176</c:v>
                </c:pt>
                <c:pt idx="9">
                  <c:v>100.17436752195708</c:v>
                </c:pt>
                <c:pt idx="10">
                  <c:v>100.36948500518466</c:v>
                </c:pt>
                <c:pt idx="11">
                  <c:v>100.645227678526</c:v>
                </c:pt>
                <c:pt idx="12">
                  <c:v>100.79986294848469</c:v>
                </c:pt>
                <c:pt idx="13">
                  <c:v>100.69543466928405</c:v>
                </c:pt>
                <c:pt idx="14">
                  <c:v>100.77012322197709</c:v>
                </c:pt>
                <c:pt idx="15">
                  <c:v>100.94420804691416</c:v>
                </c:pt>
                <c:pt idx="16">
                  <c:v>100.91181096841821</c:v>
                </c:pt>
                <c:pt idx="17">
                  <c:v>101.28044788254277</c:v>
                </c:pt>
                <c:pt idx="18">
                  <c:v>101.13904283312169</c:v>
                </c:pt>
                <c:pt idx="19">
                  <c:v>101.63359299996948</c:v>
                </c:pt>
                <c:pt idx="20">
                  <c:v>102.00550919952643</c:v>
                </c:pt>
                <c:pt idx="21">
                  <c:v>102.44572499912363</c:v>
                </c:pt>
                <c:pt idx="22">
                  <c:v>102.57118593661481</c:v>
                </c:pt>
                <c:pt idx="23">
                  <c:v>102.73582868108271</c:v>
                </c:pt>
                <c:pt idx="24">
                  <c:v>103.09168768990173</c:v>
                </c:pt>
                <c:pt idx="25">
                  <c:v>103.39473889537835</c:v>
                </c:pt>
                <c:pt idx="26">
                  <c:v>103.80069181614742</c:v>
                </c:pt>
                <c:pt idx="27">
                  <c:v>104.13009038389124</c:v>
                </c:pt>
                <c:pt idx="28">
                  <c:v>104.66122154513144</c:v>
                </c:pt>
                <c:pt idx="29">
                  <c:v>104.71838288258235</c:v>
                </c:pt>
                <c:pt idx="30">
                  <c:v>104.81353869952585</c:v>
                </c:pt>
                <c:pt idx="31">
                  <c:v>104.93781230953287</c:v>
                </c:pt>
                <c:pt idx="32">
                  <c:v>105.31340357035029</c:v>
                </c:pt>
                <c:pt idx="33">
                  <c:v>105.72444503747998</c:v>
                </c:pt>
                <c:pt idx="34">
                  <c:v>106.0134744707629</c:v>
                </c:pt>
                <c:pt idx="35">
                  <c:v>106.24319406924268</c:v>
                </c:pt>
                <c:pt idx="36">
                  <c:v>104.13619663952399</c:v>
                </c:pt>
                <c:pt idx="37">
                  <c:v>102.78253022879235</c:v>
                </c:pt>
                <c:pt idx="38">
                  <c:v>104.97993416551799</c:v>
                </c:pt>
                <c:pt idx="39">
                  <c:v>105.2621788703201</c:v>
                </c:pt>
                <c:pt idx="40">
                  <c:v>105.53860001650949</c:v>
                </c:pt>
              </c:numCache>
            </c:numRef>
          </c:val>
          <c:smooth val="0"/>
        </c:ser>
        <c:ser>
          <c:idx val="1"/>
          <c:order val="1"/>
          <c:tx>
            <c:v>France métropolitaine</c:v>
          </c:tx>
          <c:spPr>
            <a:ln w="28575">
              <a:solidFill>
                <a:srgbClr val="0000FF"/>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2'!$C$10:$C$50</c:f>
              <c:numCache>
                <c:formatCode>#,##0.0</c:formatCode>
                <c:ptCount val="41"/>
                <c:pt idx="0">
                  <c:v>100</c:v>
                </c:pt>
                <c:pt idx="1">
                  <c:v>100.10315014406694</c:v>
                </c:pt>
                <c:pt idx="2">
                  <c:v>100.02924527847892</c:v>
                </c:pt>
                <c:pt idx="3">
                  <c:v>100.08759235127378</c:v>
                </c:pt>
                <c:pt idx="4">
                  <c:v>100.11186578352273</c:v>
                </c:pt>
                <c:pt idx="5">
                  <c:v>100.06385686203636</c:v>
                </c:pt>
                <c:pt idx="6">
                  <c:v>99.925589594059431</c:v>
                </c:pt>
                <c:pt idx="7">
                  <c:v>99.814280174565098</c:v>
                </c:pt>
                <c:pt idx="8">
                  <c:v>99.820298478267915</c:v>
                </c:pt>
                <c:pt idx="9">
                  <c:v>99.700464995841259</c:v>
                </c:pt>
                <c:pt idx="10">
                  <c:v>99.874675898763329</c:v>
                </c:pt>
                <c:pt idx="11">
                  <c:v>100.13753900144877</c:v>
                </c:pt>
                <c:pt idx="12">
                  <c:v>100.1656844022643</c:v>
                </c:pt>
                <c:pt idx="13">
                  <c:v>100.20384007312649</c:v>
                </c:pt>
                <c:pt idx="14">
                  <c:v>100.0762654512465</c:v>
                </c:pt>
                <c:pt idx="15">
                  <c:v>100.16630316325437</c:v>
                </c:pt>
                <c:pt idx="16">
                  <c:v>100.10222152492526</c:v>
                </c:pt>
                <c:pt idx="17">
                  <c:v>100.34336246385614</c:v>
                </c:pt>
                <c:pt idx="18">
                  <c:v>100.4082141900092</c:v>
                </c:pt>
                <c:pt idx="19">
                  <c:v>100.58917263597652</c:v>
                </c:pt>
                <c:pt idx="20">
                  <c:v>100.76456264550239</c:v>
                </c:pt>
                <c:pt idx="21">
                  <c:v>101.02527897337505</c:v>
                </c:pt>
                <c:pt idx="22">
                  <c:v>101.31440751204946</c:v>
                </c:pt>
                <c:pt idx="23">
                  <c:v>101.41893327125584</c:v>
                </c:pt>
                <c:pt idx="24">
                  <c:v>101.82181590545467</c:v>
                </c:pt>
                <c:pt idx="25">
                  <c:v>102.14411455017884</c:v>
                </c:pt>
                <c:pt idx="26">
                  <c:v>102.43655008911657</c:v>
                </c:pt>
                <c:pt idx="27">
                  <c:v>102.82907512586573</c:v>
                </c:pt>
                <c:pt idx="28">
                  <c:v>102.96552750246475</c:v>
                </c:pt>
                <c:pt idx="29">
                  <c:v>103.03437217167728</c:v>
                </c:pt>
                <c:pt idx="30">
                  <c:v>103.18932527467959</c:v>
                </c:pt>
                <c:pt idx="31">
                  <c:v>103.48503493349509</c:v>
                </c:pt>
                <c:pt idx="32">
                  <c:v>103.87786394167378</c:v>
                </c:pt>
                <c:pt idx="33">
                  <c:v>104.09126264136286</c:v>
                </c:pt>
                <c:pt idx="34">
                  <c:v>104.26132139324875</c:v>
                </c:pt>
                <c:pt idx="35">
                  <c:v>104.59883349313128</c:v>
                </c:pt>
                <c:pt idx="36">
                  <c:v>102.5745124701299</c:v>
                </c:pt>
                <c:pt idx="37">
                  <c:v>101.75489312975539</c:v>
                </c:pt>
                <c:pt idx="38">
                  <c:v>103.45925153018089</c:v>
                </c:pt>
                <c:pt idx="39">
                  <c:v>103.34443741008567</c:v>
                </c:pt>
                <c:pt idx="40">
                  <c:v>103.68741800718793</c:v>
                </c:pt>
              </c:numCache>
            </c:numRef>
          </c:val>
          <c:smooth val="0"/>
        </c:ser>
        <c:ser>
          <c:idx val="2"/>
          <c:order val="2"/>
          <c:tx>
            <c:strRef>
              <c:f>'Données graph 1 et 2'!$K$8:$K$9</c:f>
              <c:strCache>
                <c:ptCount val="1"/>
                <c:pt idx="0">
                  <c:v>Var</c:v>
                </c:pt>
              </c:strCache>
            </c:strRef>
          </c:tx>
          <c:spPr>
            <a:ln w="28575"/>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2'!$K$10:$K$50</c:f>
              <c:numCache>
                <c:formatCode>#,##0.0</c:formatCode>
                <c:ptCount val="41"/>
                <c:pt idx="0">
                  <c:v>100</c:v>
                </c:pt>
                <c:pt idx="1">
                  <c:v>100.36811804532579</c:v>
                </c:pt>
                <c:pt idx="2">
                  <c:v>100.26477485230632</c:v>
                </c:pt>
                <c:pt idx="3">
                  <c:v>100.45879416253827</c:v>
                </c:pt>
                <c:pt idx="4">
                  <c:v>100.47541384866096</c:v>
                </c:pt>
                <c:pt idx="5">
                  <c:v>100.3135783876214</c:v>
                </c:pt>
                <c:pt idx="6">
                  <c:v>100.3878088614065</c:v>
                </c:pt>
                <c:pt idx="7">
                  <c:v>100.32011904203925</c:v>
                </c:pt>
                <c:pt idx="8">
                  <c:v>100.48305473669616</c:v>
                </c:pt>
                <c:pt idx="9">
                  <c:v>100.34218541899757</c:v>
                </c:pt>
                <c:pt idx="10">
                  <c:v>100.68706761654582</c:v>
                </c:pt>
                <c:pt idx="11">
                  <c:v>100.48797592274057</c:v>
                </c:pt>
                <c:pt idx="12">
                  <c:v>100.80883136376877</c:v>
                </c:pt>
                <c:pt idx="13">
                  <c:v>100.556958610284</c:v>
                </c:pt>
                <c:pt idx="14">
                  <c:v>100.45506561002675</c:v>
                </c:pt>
                <c:pt idx="15">
                  <c:v>100.55651046073575</c:v>
                </c:pt>
                <c:pt idx="16">
                  <c:v>100.04202454536617</c:v>
                </c:pt>
                <c:pt idx="17">
                  <c:v>100.63135345703694</c:v>
                </c:pt>
                <c:pt idx="18">
                  <c:v>100.48524201917736</c:v>
                </c:pt>
                <c:pt idx="19">
                  <c:v>100.88709771019479</c:v>
                </c:pt>
                <c:pt idx="20">
                  <c:v>101.31875850749756</c:v>
                </c:pt>
                <c:pt idx="21">
                  <c:v>101.71757278837843</c:v>
                </c:pt>
                <c:pt idx="22">
                  <c:v>101.46697600206925</c:v>
                </c:pt>
                <c:pt idx="23">
                  <c:v>101.58928475829354</c:v>
                </c:pt>
                <c:pt idx="24">
                  <c:v>102.20684558450361</c:v>
                </c:pt>
                <c:pt idx="25">
                  <c:v>102.45725860438681</c:v>
                </c:pt>
                <c:pt idx="26">
                  <c:v>103.00230708428049</c:v>
                </c:pt>
                <c:pt idx="27">
                  <c:v>103.11602994870196</c:v>
                </c:pt>
                <c:pt idx="28">
                  <c:v>103.56853080325632</c:v>
                </c:pt>
                <c:pt idx="29">
                  <c:v>103.49934694483736</c:v>
                </c:pt>
                <c:pt idx="30">
                  <c:v>103.57441384163289</c:v>
                </c:pt>
                <c:pt idx="31">
                  <c:v>103.54826154179455</c:v>
                </c:pt>
                <c:pt idx="32">
                  <c:v>104.14851938028377</c:v>
                </c:pt>
                <c:pt idx="33">
                  <c:v>104.69279347674971</c:v>
                </c:pt>
                <c:pt idx="34">
                  <c:v>104.90483446685137</c:v>
                </c:pt>
                <c:pt idx="35">
                  <c:v>104.95460501764985</c:v>
                </c:pt>
                <c:pt idx="36">
                  <c:v>103.45435012383032</c:v>
                </c:pt>
                <c:pt idx="37">
                  <c:v>101.86468466172374</c:v>
                </c:pt>
                <c:pt idx="38">
                  <c:v>103.91466027681484</c:v>
                </c:pt>
                <c:pt idx="39">
                  <c:v>104.59023098476928</c:v>
                </c:pt>
                <c:pt idx="40">
                  <c:v>104.93132054594136</c:v>
                </c:pt>
              </c:numCache>
            </c:numRef>
          </c:val>
          <c:smooth val="0"/>
        </c:ser>
        <c:dLbls>
          <c:showLegendKey val="0"/>
          <c:showVal val="0"/>
          <c:showCatName val="0"/>
          <c:showSerName val="0"/>
          <c:showPercent val="0"/>
          <c:showBubbleSize val="0"/>
        </c:dLbls>
        <c:marker val="1"/>
        <c:smooth val="0"/>
        <c:axId val="290528640"/>
        <c:axId val="290534528"/>
      </c:lineChart>
      <c:catAx>
        <c:axId val="290528640"/>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90534528"/>
        <c:crossesAt val="100"/>
        <c:auto val="0"/>
        <c:lblAlgn val="ctr"/>
        <c:lblOffset val="100"/>
        <c:tickLblSkip val="4"/>
        <c:tickMarkSkip val="4"/>
        <c:noMultiLvlLbl val="0"/>
      </c:catAx>
      <c:valAx>
        <c:axId val="290534528"/>
        <c:scaling>
          <c:orientation val="minMax"/>
          <c:max val="107"/>
          <c:min val="99"/>
        </c:scaling>
        <c:delete val="0"/>
        <c:axPos val="l"/>
        <c:majorGridlines>
          <c:spPr>
            <a:ln>
              <a:prstDash val="sysDash"/>
            </a:ln>
          </c:spPr>
        </c:majorGridlines>
        <c:numFmt formatCode="#,##0" sourceLinked="0"/>
        <c:majorTickMark val="out"/>
        <c:minorTickMark val="none"/>
        <c:tickLblPos val="nextTo"/>
        <c:crossAx val="290528640"/>
        <c:crosses val="autoZero"/>
        <c:crossBetween val="midCat"/>
        <c:majorUnit val="1"/>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trim'!$A$33:$B$54</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2016</c:v>
                  </c:pt>
                  <c:pt idx="4">
                    <c:v>2017</c:v>
                  </c:pt>
                  <c:pt idx="8">
                    <c:v>2018</c:v>
                  </c:pt>
                  <c:pt idx="12">
                    <c:v>2019</c:v>
                  </c:pt>
                  <c:pt idx="16">
                    <c:v>2020</c:v>
                  </c:pt>
                  <c:pt idx="20">
                    <c:v>2021</c:v>
                  </c:pt>
                </c:lvl>
              </c:multiLvlStrCache>
            </c:multiLvlStrRef>
          </c:cat>
          <c:val>
            <c:numRef>
              <c:f>dep83_trim!$BH$91:$BH$112</c:f>
              <c:numCache>
                <c:formatCode>#,##0.0</c:formatCode>
                <c:ptCount val="22"/>
                <c:pt idx="0">
                  <c:v>0.24789663461537437</c:v>
                </c:pt>
                <c:pt idx="1">
                  <c:v>-0.38965904833271336</c:v>
                </c:pt>
                <c:pt idx="2">
                  <c:v>0.75227563379223206</c:v>
                </c:pt>
                <c:pt idx="3">
                  <c:v>4.4799522138427861E-2</c:v>
                </c:pt>
                <c:pt idx="4">
                  <c:v>1.1418762594223475</c:v>
                </c:pt>
                <c:pt idx="5">
                  <c:v>-0.22874852420307068</c:v>
                </c:pt>
                <c:pt idx="6">
                  <c:v>0.59167221359366362</c:v>
                </c:pt>
                <c:pt idx="7">
                  <c:v>0.19116241452834526</c:v>
                </c:pt>
                <c:pt idx="8">
                  <c:v>-7.3383723490139108E-2</c:v>
                </c:pt>
                <c:pt idx="9">
                  <c:v>0.15421899096716984</c:v>
                </c:pt>
                <c:pt idx="10">
                  <c:v>0.11731925502274088</c:v>
                </c:pt>
                <c:pt idx="11">
                  <c:v>-0.41013622381720349</c:v>
                </c:pt>
                <c:pt idx="12">
                  <c:v>0</c:v>
                </c:pt>
                <c:pt idx="13">
                  <c:v>-1.573760847183403</c:v>
                </c:pt>
                <c:pt idx="14">
                  <c:v>-1.5167364016736462</c:v>
                </c:pt>
                <c:pt idx="15">
                  <c:v>-2.3063500493133993</c:v>
                </c:pt>
                <c:pt idx="16">
                  <c:v>-0.6212627164712381</c:v>
                </c:pt>
                <c:pt idx="17">
                  <c:v>12.581073689145917</c:v>
                </c:pt>
                <c:pt idx="18">
                  <c:v>-4.8518081488165503</c:v>
                </c:pt>
                <c:pt idx="19">
                  <c:v>-3.3338196673475373</c:v>
                </c:pt>
                <c:pt idx="20">
                  <c:v>0.30941061051994456</c:v>
                </c:pt>
                <c:pt idx="21">
                  <c:v>0.9855552211856855</c:v>
                </c:pt>
              </c:numCache>
            </c:numRef>
          </c:val>
        </c:ser>
        <c:ser>
          <c:idx val="0"/>
          <c:order val="1"/>
          <c:tx>
            <c:v>Femmes</c:v>
          </c:tx>
          <c:spPr>
            <a:solidFill>
              <a:schemeClr val="accent6">
                <a:lumMod val="75000"/>
              </a:schemeClr>
            </a:solidFill>
          </c:spPr>
          <c:invertIfNegative val="0"/>
          <c:cat>
            <c:multiLvlStrRef>
              <c:f>'dates trim'!$A$33:$B$54</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2016</c:v>
                  </c:pt>
                  <c:pt idx="4">
                    <c:v>2017</c:v>
                  </c:pt>
                  <c:pt idx="8">
                    <c:v>2018</c:v>
                  </c:pt>
                  <c:pt idx="12">
                    <c:v>2019</c:v>
                  </c:pt>
                  <c:pt idx="16">
                    <c:v>2020</c:v>
                  </c:pt>
                  <c:pt idx="20">
                    <c:v>2021</c:v>
                  </c:pt>
                </c:lvl>
              </c:multiLvlStrCache>
            </c:multiLvlStrRef>
          </c:cat>
          <c:val>
            <c:numRef>
              <c:f>dep83_trim!$BI$91:$BI$112</c:f>
              <c:numCache>
                <c:formatCode>#,##0.0</c:formatCode>
                <c:ptCount val="22"/>
                <c:pt idx="0">
                  <c:v>8.5476173516640941E-2</c:v>
                </c:pt>
                <c:pt idx="1">
                  <c:v>-0.149455554764788</c:v>
                </c:pt>
                <c:pt idx="2">
                  <c:v>1.3970064148253858</c:v>
                </c:pt>
                <c:pt idx="3">
                  <c:v>0.1687051876845258</c:v>
                </c:pt>
                <c:pt idx="4">
                  <c:v>1.2771929824561434</c:v>
                </c:pt>
                <c:pt idx="5">
                  <c:v>1.5451773835920335</c:v>
                </c:pt>
                <c:pt idx="6">
                  <c:v>1.535312180143289</c:v>
                </c:pt>
                <c:pt idx="7">
                  <c:v>1.1088709677419262</c:v>
                </c:pt>
                <c:pt idx="8">
                  <c:v>0.37221668328348834</c:v>
                </c:pt>
                <c:pt idx="9">
                  <c:v>1.1125091053572511</c:v>
                </c:pt>
                <c:pt idx="10">
                  <c:v>0.36675617263737248</c:v>
                </c:pt>
                <c:pt idx="11">
                  <c:v>-0.35889070146819524</c:v>
                </c:pt>
                <c:pt idx="12">
                  <c:v>9.8231827111994185E-2</c:v>
                </c:pt>
                <c:pt idx="13">
                  <c:v>-0.87013411841675437</c:v>
                </c:pt>
                <c:pt idx="14">
                  <c:v>-1.5377507919746569</c:v>
                </c:pt>
                <c:pt idx="15">
                  <c:v>-1.5818754608217689</c:v>
                </c:pt>
                <c:pt idx="16">
                  <c:v>-0.9330518286453815</c:v>
                </c:pt>
                <c:pt idx="17">
                  <c:v>8.2978138319813155</c:v>
                </c:pt>
                <c:pt idx="18">
                  <c:v>-2.4185869358217538</c:v>
                </c:pt>
                <c:pt idx="19">
                  <c:v>-3.4413218839448367</c:v>
                </c:pt>
                <c:pt idx="20">
                  <c:v>-4.7160277571911546E-2</c:v>
                </c:pt>
                <c:pt idx="21">
                  <c:v>1.4559180372067937</c:v>
                </c:pt>
              </c:numCache>
            </c:numRef>
          </c:val>
        </c:ser>
        <c:dLbls>
          <c:showLegendKey val="0"/>
          <c:showVal val="0"/>
          <c:showCatName val="0"/>
          <c:showSerName val="0"/>
          <c:showPercent val="0"/>
          <c:showBubbleSize val="0"/>
        </c:dLbls>
        <c:gapWidth val="150"/>
        <c:axId val="300288256"/>
        <c:axId val="300294144"/>
      </c:barChart>
      <c:catAx>
        <c:axId val="30028825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300294144"/>
        <c:crosses val="autoZero"/>
        <c:auto val="0"/>
        <c:lblAlgn val="ctr"/>
        <c:lblOffset val="100"/>
        <c:tickLblSkip val="4"/>
        <c:tickMarkSkip val="4"/>
        <c:noMultiLvlLbl val="0"/>
      </c:catAx>
      <c:valAx>
        <c:axId val="300294144"/>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300288256"/>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trim'!$A$33:$B$54</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2016</c:v>
                  </c:pt>
                  <c:pt idx="4">
                    <c:v>2017</c:v>
                  </c:pt>
                  <c:pt idx="8">
                    <c:v>2018</c:v>
                  </c:pt>
                  <c:pt idx="12">
                    <c:v>2019</c:v>
                  </c:pt>
                  <c:pt idx="16">
                    <c:v>2020</c:v>
                  </c:pt>
                  <c:pt idx="20">
                    <c:v>2021</c:v>
                  </c:pt>
                </c:lvl>
              </c:multiLvlStrCache>
            </c:multiLvlStrRef>
          </c:cat>
          <c:val>
            <c:numRef>
              <c:f>dep83_trim!$BJ$91:$BJ$112</c:f>
              <c:numCache>
                <c:formatCode>#,##0.0</c:formatCode>
                <c:ptCount val="22"/>
                <c:pt idx="0">
                  <c:v>-0.2373417721519</c:v>
                </c:pt>
                <c:pt idx="1">
                  <c:v>-1.7710811525244563</c:v>
                </c:pt>
                <c:pt idx="2">
                  <c:v>-0.40365984930031962</c:v>
                </c:pt>
                <c:pt idx="3">
                  <c:v>-1.5131045663334231</c:v>
                </c:pt>
                <c:pt idx="4">
                  <c:v>0.60356652949244971</c:v>
                </c:pt>
                <c:pt idx="5">
                  <c:v>0.3272429779110908</c:v>
                </c:pt>
                <c:pt idx="6">
                  <c:v>1.4677901603696641</c:v>
                </c:pt>
                <c:pt idx="7">
                  <c:v>1.9555317439057029</c:v>
                </c:pt>
                <c:pt idx="8">
                  <c:v>2.6274303730966508E-2</c:v>
                </c:pt>
                <c:pt idx="9">
                  <c:v>0.3677436301549708</c:v>
                </c:pt>
                <c:pt idx="10">
                  <c:v>-0.70662130332374007</c:v>
                </c:pt>
                <c:pt idx="11">
                  <c:v>-0.60622034791776302</c:v>
                </c:pt>
                <c:pt idx="12">
                  <c:v>1.3789445770352682</c:v>
                </c:pt>
                <c:pt idx="13">
                  <c:v>-1.2817159298979863</c:v>
                </c:pt>
                <c:pt idx="14">
                  <c:v>-2.3847376788553309</c:v>
                </c:pt>
                <c:pt idx="15">
                  <c:v>-3.365906623235615</c:v>
                </c:pt>
                <c:pt idx="16">
                  <c:v>-2.134831460674147</c:v>
                </c:pt>
                <c:pt idx="17">
                  <c:v>18.599311136624564</c:v>
                </c:pt>
                <c:pt idx="18">
                  <c:v>-7.0183930300096842</c:v>
                </c:pt>
                <c:pt idx="19">
                  <c:v>-5.6480999479437743</c:v>
                </c:pt>
                <c:pt idx="20">
                  <c:v>1.7655172413792997</c:v>
                </c:pt>
                <c:pt idx="21">
                  <c:v>1.1656275413391315</c:v>
                </c:pt>
              </c:numCache>
            </c:numRef>
          </c:val>
        </c:ser>
        <c:ser>
          <c:idx val="0"/>
          <c:order val="1"/>
          <c:tx>
            <c:v>25 à 49 ans</c:v>
          </c:tx>
          <c:spPr>
            <a:solidFill>
              <a:schemeClr val="accent6">
                <a:lumMod val="75000"/>
              </a:schemeClr>
            </a:solidFill>
          </c:spPr>
          <c:invertIfNegative val="0"/>
          <c:cat>
            <c:multiLvlStrRef>
              <c:f>'dates trim'!$A$33:$B$54</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2016</c:v>
                  </c:pt>
                  <c:pt idx="4">
                    <c:v>2017</c:v>
                  </c:pt>
                  <c:pt idx="8">
                    <c:v>2018</c:v>
                  </c:pt>
                  <c:pt idx="12">
                    <c:v>2019</c:v>
                  </c:pt>
                  <c:pt idx="16">
                    <c:v>2020</c:v>
                  </c:pt>
                  <c:pt idx="20">
                    <c:v>2021</c:v>
                  </c:pt>
                </c:lvl>
              </c:multiLvlStrCache>
            </c:multiLvlStrRef>
          </c:cat>
          <c:val>
            <c:numRef>
              <c:f>dep83_trim!$BK$91:$BK$112</c:f>
              <c:numCache>
                <c:formatCode>#,##0.0</c:formatCode>
                <c:ptCount val="22"/>
                <c:pt idx="0">
                  <c:v>-0.21099590065107865</c:v>
                </c:pt>
                <c:pt idx="1">
                  <c:v>-0.61016130006644742</c:v>
                </c:pt>
                <c:pt idx="2">
                  <c:v>0.96644784828592289</c:v>
                </c:pt>
                <c:pt idx="3">
                  <c:v>-2.4080428631634287E-2</c:v>
                </c:pt>
                <c:pt idx="4">
                  <c:v>0.9514060336002883</c:v>
                </c:pt>
                <c:pt idx="5">
                  <c:v>0.38174768863703523</c:v>
                </c:pt>
                <c:pt idx="6">
                  <c:v>0.70117059837186968</c:v>
                </c:pt>
                <c:pt idx="7">
                  <c:v>0.18292323125037591</c:v>
                </c:pt>
                <c:pt idx="8">
                  <c:v>4.7119802096817764E-2</c:v>
                </c:pt>
                <c:pt idx="9">
                  <c:v>0.38855528081949142</c:v>
                </c:pt>
                <c:pt idx="10">
                  <c:v>0.37532254281023025</c:v>
                </c:pt>
                <c:pt idx="11">
                  <c:v>-0.73031082028511829</c:v>
                </c:pt>
                <c:pt idx="12">
                  <c:v>-0.4472956270966888</c:v>
                </c:pt>
                <c:pt idx="13">
                  <c:v>-1.6021282885013366</c:v>
                </c:pt>
                <c:pt idx="14">
                  <c:v>-1.7664023071377044</c:v>
                </c:pt>
                <c:pt idx="15">
                  <c:v>-2.1712538226299705</c:v>
                </c:pt>
                <c:pt idx="16">
                  <c:v>-0.73147858705845392</c:v>
                </c:pt>
                <c:pt idx="17">
                  <c:v>10.870386698576651</c:v>
                </c:pt>
                <c:pt idx="18">
                  <c:v>-3.8116337196091754</c:v>
                </c:pt>
                <c:pt idx="19">
                  <c:v>-3.7855075887320733</c:v>
                </c:pt>
                <c:pt idx="20">
                  <c:v>-0.13503560029461958</c:v>
                </c:pt>
                <c:pt idx="21">
                  <c:v>1.0264290104486706</c:v>
                </c:pt>
              </c:numCache>
            </c:numRef>
          </c:val>
        </c:ser>
        <c:ser>
          <c:idx val="2"/>
          <c:order val="2"/>
          <c:tx>
            <c:v>50 ans ou plus</c:v>
          </c:tx>
          <c:spPr>
            <a:solidFill>
              <a:srgbClr val="92D050"/>
            </a:solidFill>
          </c:spPr>
          <c:invertIfNegative val="0"/>
          <c:cat>
            <c:multiLvlStrRef>
              <c:f>'dates trim'!$A$33:$B$54</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2016</c:v>
                  </c:pt>
                  <c:pt idx="4">
                    <c:v>2017</c:v>
                  </c:pt>
                  <c:pt idx="8">
                    <c:v>2018</c:v>
                  </c:pt>
                  <c:pt idx="12">
                    <c:v>2019</c:v>
                  </c:pt>
                  <c:pt idx="16">
                    <c:v>2020</c:v>
                  </c:pt>
                  <c:pt idx="20">
                    <c:v>2021</c:v>
                  </c:pt>
                </c:lvl>
              </c:multiLvlStrCache>
            </c:multiLvlStrRef>
          </c:cat>
          <c:val>
            <c:numRef>
              <c:f>dep83_trim!$BL$91:$BL$112</c:f>
              <c:numCache>
                <c:formatCode>#,##0.0</c:formatCode>
                <c:ptCount val="22"/>
                <c:pt idx="0">
                  <c:v>1.2767178310141958</c:v>
                </c:pt>
                <c:pt idx="1">
                  <c:v>1.3456090651558172</c:v>
                </c:pt>
                <c:pt idx="2">
                  <c:v>2.124388539482891</c:v>
                </c:pt>
                <c:pt idx="3">
                  <c:v>1.2316956343232599</c:v>
                </c:pt>
                <c:pt idx="4">
                  <c:v>2.0954440989590317</c:v>
                </c:pt>
                <c:pt idx="5">
                  <c:v>1.5360169491525522</c:v>
                </c:pt>
                <c:pt idx="6">
                  <c:v>1.7344809598330624</c:v>
                </c:pt>
                <c:pt idx="7">
                  <c:v>1.1152416356877248</c:v>
                </c:pt>
                <c:pt idx="8">
                  <c:v>0.46906693711967762</c:v>
                </c:pt>
                <c:pt idx="9">
                  <c:v>1.3753943217665654</c:v>
                </c:pt>
                <c:pt idx="10">
                  <c:v>0.43564849390091975</c:v>
                </c:pt>
                <c:pt idx="11">
                  <c:v>0.45854504895277426</c:v>
                </c:pt>
                <c:pt idx="12">
                  <c:v>0.48112509252404845</c:v>
                </c:pt>
                <c:pt idx="13">
                  <c:v>-0.33149171270717703</c:v>
                </c:pt>
                <c:pt idx="14">
                  <c:v>-0.64055186006405362</c:v>
                </c:pt>
                <c:pt idx="15">
                  <c:v>-0.75626084800397564</c:v>
                </c:pt>
                <c:pt idx="16">
                  <c:v>-0.2998126171143034</c:v>
                </c:pt>
                <c:pt idx="17">
                  <c:v>5.5506828718205892</c:v>
                </c:pt>
                <c:pt idx="18">
                  <c:v>-1.4126305792972471</c:v>
                </c:pt>
                <c:pt idx="19">
                  <c:v>-1.5412402167368944</c:v>
                </c:pt>
                <c:pt idx="20">
                  <c:v>-9.7835391953038364E-2</c:v>
                </c:pt>
                <c:pt idx="21">
                  <c:v>1.6770718570204401</c:v>
                </c:pt>
              </c:numCache>
            </c:numRef>
          </c:val>
        </c:ser>
        <c:dLbls>
          <c:showLegendKey val="0"/>
          <c:showVal val="0"/>
          <c:showCatName val="0"/>
          <c:showSerName val="0"/>
          <c:showPercent val="0"/>
          <c:showBubbleSize val="0"/>
        </c:dLbls>
        <c:gapWidth val="150"/>
        <c:axId val="300388352"/>
        <c:axId val="300389888"/>
      </c:barChart>
      <c:catAx>
        <c:axId val="30038835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300389888"/>
        <c:crosses val="autoZero"/>
        <c:auto val="0"/>
        <c:lblAlgn val="ctr"/>
        <c:lblOffset val="100"/>
        <c:tickLblSkip val="4"/>
        <c:tickMarkSkip val="4"/>
        <c:noMultiLvlLbl val="0"/>
      </c:catAx>
      <c:valAx>
        <c:axId val="300389888"/>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300388352"/>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trim'!$A$33:$B$54</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2016</c:v>
                  </c:pt>
                  <c:pt idx="4">
                    <c:v>2017</c:v>
                  </c:pt>
                  <c:pt idx="8">
                    <c:v>2018</c:v>
                  </c:pt>
                  <c:pt idx="12">
                    <c:v>2019</c:v>
                  </c:pt>
                  <c:pt idx="16">
                    <c:v>2020</c:v>
                  </c:pt>
                  <c:pt idx="20">
                    <c:v>2021</c:v>
                  </c:pt>
                </c:lvl>
              </c:multiLvlStrCache>
            </c:multiLvlStrRef>
          </c:cat>
          <c:val>
            <c:numRef>
              <c:f>dep83_trim!$BS$91:$BS$112</c:f>
              <c:numCache>
                <c:formatCode>#,##0.0</c:formatCode>
                <c:ptCount val="22"/>
                <c:pt idx="0">
                  <c:v>-1.1438517965933204</c:v>
                </c:pt>
                <c:pt idx="1">
                  <c:v>0.44019620173563201</c:v>
                </c:pt>
                <c:pt idx="2">
                  <c:v>2.1913348359629214</c:v>
                </c:pt>
                <c:pt idx="3">
                  <c:v>6.1267001592923975E-3</c:v>
                </c:pt>
                <c:pt idx="4">
                  <c:v>1.6479813759725515</c:v>
                </c:pt>
                <c:pt idx="5">
                  <c:v>0.27724204435872757</c:v>
                </c:pt>
                <c:pt idx="6">
                  <c:v>0.10217574227671111</c:v>
                </c:pt>
                <c:pt idx="7">
                  <c:v>-0.88261783248273495</c:v>
                </c:pt>
                <c:pt idx="8">
                  <c:v>-0.84807366125514427</c:v>
                </c:pt>
                <c:pt idx="9">
                  <c:v>-0.29325513196480912</c:v>
                </c:pt>
                <c:pt idx="10">
                  <c:v>-0.52083333333333703</c:v>
                </c:pt>
                <c:pt idx="11">
                  <c:v>-1.841700030797655</c:v>
                </c:pt>
                <c:pt idx="12">
                  <c:v>-0.42043172690763297</c:v>
                </c:pt>
                <c:pt idx="13">
                  <c:v>-1.1531917575146489</c:v>
                </c:pt>
                <c:pt idx="14">
                  <c:v>-1.5682774448552816</c:v>
                </c:pt>
                <c:pt idx="15">
                  <c:v>-2.1049222797927314</c:v>
                </c:pt>
                <c:pt idx="16">
                  <c:v>0.52265960965927061</c:v>
                </c:pt>
                <c:pt idx="17">
                  <c:v>12.886665789127294</c:v>
                </c:pt>
                <c:pt idx="18">
                  <c:v>-6.9554570895522421</c:v>
                </c:pt>
                <c:pt idx="19">
                  <c:v>-6.8049376527351324</c:v>
                </c:pt>
                <c:pt idx="20">
                  <c:v>-0.36307402675990197</c:v>
                </c:pt>
                <c:pt idx="21">
                  <c:v>3.3470544571158722</c:v>
                </c:pt>
              </c:numCache>
            </c:numRef>
          </c:val>
        </c:ser>
        <c:ser>
          <c:idx val="0"/>
          <c:order val="1"/>
          <c:tx>
            <c:v>Un an ou plus</c:v>
          </c:tx>
          <c:spPr>
            <a:solidFill>
              <a:schemeClr val="accent6">
                <a:lumMod val="75000"/>
              </a:schemeClr>
            </a:solidFill>
          </c:spPr>
          <c:invertIfNegative val="0"/>
          <c:cat>
            <c:multiLvlStrRef>
              <c:f>'dates trim'!$A$33:$B$54</c:f>
              <c:multiLvlStrCache>
                <c:ptCount val="2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lvl>
                <c:lvl>
                  <c:pt idx="0">
                    <c:v>2016</c:v>
                  </c:pt>
                  <c:pt idx="4">
                    <c:v>2017</c:v>
                  </c:pt>
                  <c:pt idx="8">
                    <c:v>2018</c:v>
                  </c:pt>
                  <c:pt idx="12">
                    <c:v>2019</c:v>
                  </c:pt>
                  <c:pt idx="16">
                    <c:v>2020</c:v>
                  </c:pt>
                  <c:pt idx="20">
                    <c:v>2021</c:v>
                  </c:pt>
                </c:lvl>
              </c:multiLvlStrCache>
            </c:multiLvlStrRef>
          </c:cat>
          <c:val>
            <c:numRef>
              <c:f>dep83_trim!$BT$91:$BT$112</c:f>
              <c:numCache>
                <c:formatCode>#,##0.0</c:formatCode>
                <c:ptCount val="22"/>
                <c:pt idx="0">
                  <c:v>2.032845095428315</c:v>
                </c:pt>
                <c:pt idx="1">
                  <c:v>-1.2441273708021727</c:v>
                </c:pt>
                <c:pt idx="2">
                  <c:v>-0.47572901065985329</c:v>
                </c:pt>
                <c:pt idx="3">
                  <c:v>0.25670531999646418</c:v>
                </c:pt>
                <c:pt idx="4">
                  <c:v>0.5827300017658521</c:v>
                </c:pt>
                <c:pt idx="5">
                  <c:v>1.2816011235954994</c:v>
                </c:pt>
                <c:pt idx="6">
                  <c:v>2.4960998439937487</c:v>
                </c:pt>
                <c:pt idx="7">
                  <c:v>2.8581092508032979</c:v>
                </c:pt>
                <c:pt idx="8">
                  <c:v>1.5291022689904565</c:v>
                </c:pt>
                <c:pt idx="9">
                  <c:v>1.9190283400809749</c:v>
                </c:pt>
                <c:pt idx="10">
                  <c:v>1.2473186621117183</c:v>
                </c:pt>
                <c:pt idx="11">
                  <c:v>1.4752040175769032</c:v>
                </c:pt>
                <c:pt idx="12">
                  <c:v>0.63408598824621354</c:v>
                </c:pt>
                <c:pt idx="13">
                  <c:v>-1.2601813431688869</c:v>
                </c:pt>
                <c:pt idx="14">
                  <c:v>-1.4785992217898891</c:v>
                </c:pt>
                <c:pt idx="15">
                  <c:v>-1.6982622432859307</c:v>
                </c:pt>
                <c:pt idx="16">
                  <c:v>-2.3784652470871914</c:v>
                </c:pt>
                <c:pt idx="17">
                  <c:v>7.0705407852498237</c:v>
                </c:pt>
                <c:pt idx="18">
                  <c:v>0.86869618696185924</c:v>
                </c:pt>
                <c:pt idx="19">
                  <c:v>0.76213703223839691</c:v>
                </c:pt>
                <c:pt idx="20">
                  <c:v>0.6656077452537712</c:v>
                </c:pt>
                <c:pt idx="21">
                  <c:v>-1.1195431662784694</c:v>
                </c:pt>
              </c:numCache>
            </c:numRef>
          </c:val>
        </c:ser>
        <c:dLbls>
          <c:showLegendKey val="0"/>
          <c:showVal val="0"/>
          <c:showCatName val="0"/>
          <c:showSerName val="0"/>
          <c:showPercent val="0"/>
          <c:showBubbleSize val="0"/>
        </c:dLbls>
        <c:gapWidth val="150"/>
        <c:axId val="305099136"/>
        <c:axId val="305100672"/>
      </c:barChart>
      <c:catAx>
        <c:axId val="30509913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305100672"/>
        <c:crosses val="autoZero"/>
        <c:auto val="0"/>
        <c:lblAlgn val="ctr"/>
        <c:lblOffset val="100"/>
        <c:tickLblSkip val="4"/>
        <c:tickMarkSkip val="4"/>
        <c:noMultiLvlLbl val="0"/>
      </c:catAx>
      <c:valAx>
        <c:axId val="305100672"/>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305099136"/>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a:t>Evolution du nombre d'allocataires</a:t>
            </a:r>
            <a:r>
              <a:rPr lang="fr-FR" sz="1500" baseline="0"/>
              <a:t> </a:t>
            </a:r>
          </a:p>
          <a:p>
            <a:pPr>
              <a:defRPr/>
            </a:pPr>
            <a:r>
              <a:rPr lang="fr-FR" sz="1500" baseline="0"/>
              <a:t>des principaux minima sociaux dans le Var</a:t>
            </a:r>
          </a:p>
          <a:p>
            <a:pPr>
              <a:defRPr/>
            </a:pPr>
            <a:r>
              <a:rPr lang="fr-FR" sz="1100" b="0" i="1"/>
              <a:t>(données brutes, base 100 à</a:t>
            </a:r>
            <a:r>
              <a:rPr lang="fr-FR" sz="1100" b="0" i="1" baseline="0"/>
              <a:t> fin </a:t>
            </a:r>
            <a:r>
              <a:rPr lang="fr-FR" sz="1100" b="0" i="1"/>
              <a:t>février 2020)</a:t>
            </a:r>
          </a:p>
        </c:rich>
      </c:tx>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RSA!$A$40:$A$54</c:f>
              <c:numCache>
                <c:formatCode>mmm\-yy</c:formatCode>
                <c:ptCount val="1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numCache>
            </c:numRef>
          </c:cat>
          <c:val>
            <c:numRef>
              <c:f>RSA!$AV$40:$AV$54</c:f>
              <c:numCache>
                <c:formatCode>0.0</c:formatCode>
                <c:ptCount val="15"/>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111.13869066087496</c:v>
                </c:pt>
                <c:pt idx="11">
                  <c:v>110.98355569345331</c:v>
                </c:pt>
                <c:pt idx="12">
                  <c:v>109.68042196711139</c:v>
                </c:pt>
                <c:pt idx="13">
                  <c:v>108.25318026683215</c:v>
                </c:pt>
                <c:pt idx="14">
                  <c:v>105.7399937946013</c:v>
                </c:pt>
              </c:numCache>
            </c:numRef>
          </c:val>
          <c:smooth val="0"/>
        </c:ser>
        <c:ser>
          <c:idx val="0"/>
          <c:order val="1"/>
          <c:tx>
            <c:v>ASS</c:v>
          </c:tx>
          <c:marker>
            <c:symbol val="none"/>
          </c:marker>
          <c:cat>
            <c:numRef>
              <c:f>RSA!$A$40:$A$54</c:f>
              <c:numCache>
                <c:formatCode>mmm\-yy</c:formatCode>
                <c:ptCount val="1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numCache>
            </c:numRef>
          </c:cat>
          <c:val>
            <c:numRef>
              <c:f>ASS!$AV$40:$AV$53</c:f>
              <c:numCache>
                <c:formatCode>0.0</c:formatCode>
                <c:ptCount val="14"/>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103.31262939958592</c:v>
                </c:pt>
                <c:pt idx="10">
                  <c:v>99.171842650103514</c:v>
                </c:pt>
                <c:pt idx="11">
                  <c:v>95.859213250517598</c:v>
                </c:pt>
                <c:pt idx="12">
                  <c:v>92.339544513457554</c:v>
                </c:pt>
                <c:pt idx="13">
                  <c:v>89.026915113871638</c:v>
                </c:pt>
              </c:numCache>
            </c:numRef>
          </c:val>
          <c:smooth val="0"/>
        </c:ser>
        <c:ser>
          <c:idx val="2"/>
          <c:order val="2"/>
          <c:tx>
            <c:v>AAH</c:v>
          </c:tx>
          <c:marker>
            <c:symbol val="none"/>
          </c:marker>
          <c:cat>
            <c:numRef>
              <c:f>RSA!$A$40:$A$54</c:f>
              <c:numCache>
                <c:formatCode>mmm\-yy</c:formatCode>
                <c:ptCount val="15"/>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numCache>
            </c:numRef>
          </c:cat>
          <c:val>
            <c:numRef>
              <c:f>AAH!$AV$40:$AV$54</c:f>
              <c:numCache>
                <c:formatCode>0.0</c:formatCode>
                <c:ptCount val="15"/>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103.97959183673468</c:v>
                </c:pt>
                <c:pt idx="11">
                  <c:v>103.52040816326532</c:v>
                </c:pt>
                <c:pt idx="12">
                  <c:v>103.57142857142858</c:v>
                </c:pt>
                <c:pt idx="13">
                  <c:v>103.82653061224489</c:v>
                </c:pt>
                <c:pt idx="14">
                  <c:v>104.03061224489795</c:v>
                </c:pt>
              </c:numCache>
            </c:numRef>
          </c:val>
          <c:smooth val="0"/>
        </c:ser>
        <c:dLbls>
          <c:showLegendKey val="0"/>
          <c:showVal val="0"/>
          <c:showCatName val="0"/>
          <c:showSerName val="0"/>
          <c:showPercent val="0"/>
          <c:showBubbleSize val="0"/>
        </c:dLbls>
        <c:marker val="1"/>
        <c:smooth val="0"/>
        <c:axId val="305177344"/>
        <c:axId val="305178880"/>
      </c:lineChart>
      <c:dateAx>
        <c:axId val="305177344"/>
        <c:scaling>
          <c:orientation val="minMax"/>
        </c:scaling>
        <c:delete val="0"/>
        <c:axPos val="b"/>
        <c:numFmt formatCode="mmm\-yy" sourceLinked="1"/>
        <c:majorTickMark val="out"/>
        <c:minorTickMark val="none"/>
        <c:tickLblPos val="low"/>
        <c:spPr>
          <a:ln w="19050"/>
        </c:spPr>
        <c:crossAx val="305178880"/>
        <c:crossesAt val="100"/>
        <c:auto val="1"/>
        <c:lblOffset val="100"/>
        <c:baseTimeUnit val="months"/>
      </c:dateAx>
      <c:valAx>
        <c:axId val="305178880"/>
        <c:scaling>
          <c:orientation val="minMax"/>
          <c:max val="112"/>
          <c:min val="88"/>
        </c:scaling>
        <c:delete val="0"/>
        <c:axPos val="l"/>
        <c:majorGridlines/>
        <c:numFmt formatCode="0" sourceLinked="0"/>
        <c:majorTickMark val="out"/>
        <c:minorTickMark val="none"/>
        <c:tickLblPos val="nextTo"/>
        <c:crossAx val="305177344"/>
        <c:crossesAt val="43862"/>
        <c:crossBetween val="midCat"/>
        <c:majorUnit val="4"/>
      </c:valAx>
    </c:plotArea>
    <c:legend>
      <c:legendPos val="b"/>
      <c:layout>
        <c:manualLayout>
          <c:xMode val="edge"/>
          <c:yMode val="edge"/>
          <c:x val="0.2986050334522381"/>
          <c:y val="0.80867822701937542"/>
          <c:w val="0.4027899330955238"/>
          <c:h val="6.7726267362647086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Graph3'!$S$10:$S$50</c:f>
              <c:numCache>
                <c:formatCode>#,##0</c:formatCode>
                <c:ptCount val="41"/>
                <c:pt idx="0">
                  <c:v>622.69709982007043</c:v>
                </c:pt>
                <c:pt idx="1">
                  <c:v>1354.2641109069227</c:v>
                </c:pt>
                <c:pt idx="2">
                  <c:v>-406.37768440390937</c:v>
                </c:pt>
                <c:pt idx="3">
                  <c:v>744.69451351335738</c:v>
                </c:pt>
                <c:pt idx="4">
                  <c:v>693.14963934168918</c:v>
                </c:pt>
                <c:pt idx="5">
                  <c:v>-716.83138334058458</c:v>
                </c:pt>
                <c:pt idx="6">
                  <c:v>3.9435619391151704</c:v>
                </c:pt>
                <c:pt idx="7">
                  <c:v>-227.30690365022747</c:v>
                </c:pt>
                <c:pt idx="8">
                  <c:v>435.47766971343663</c:v>
                </c:pt>
                <c:pt idx="9">
                  <c:v>-372.73405262688175</c:v>
                </c:pt>
                <c:pt idx="10">
                  <c:v>1171.2978652369929</c:v>
                </c:pt>
                <c:pt idx="11">
                  <c:v>-596.99284620251274</c:v>
                </c:pt>
                <c:pt idx="12">
                  <c:v>805.03155784256523</c:v>
                </c:pt>
                <c:pt idx="13">
                  <c:v>-454.19536171929212</c:v>
                </c:pt>
                <c:pt idx="14">
                  <c:v>-260.98452832456678</c:v>
                </c:pt>
                <c:pt idx="15">
                  <c:v>-53.90120801771991</c:v>
                </c:pt>
                <c:pt idx="16">
                  <c:v>-1129.6610318240128</c:v>
                </c:pt>
                <c:pt idx="17">
                  <c:v>880.55624713370344</c:v>
                </c:pt>
                <c:pt idx="18">
                  <c:v>198.07614457415184</c:v>
                </c:pt>
                <c:pt idx="19">
                  <c:v>1106.6751708404045</c:v>
                </c:pt>
                <c:pt idx="20">
                  <c:v>854.16253237082856</c:v>
                </c:pt>
                <c:pt idx="21">
                  <c:v>922.14640999020776</c:v>
                </c:pt>
                <c:pt idx="22">
                  <c:v>-919.29141619341681</c:v>
                </c:pt>
                <c:pt idx="23">
                  <c:v>-321.03927755384939</c:v>
                </c:pt>
                <c:pt idx="24">
                  <c:v>1628.8638605073793</c:v>
                </c:pt>
                <c:pt idx="25">
                  <c:v>746.04170943947975</c:v>
                </c:pt>
                <c:pt idx="26">
                  <c:v>1263.3000652662595</c:v>
                </c:pt>
                <c:pt idx="27">
                  <c:v>140.6561874113977</c:v>
                </c:pt>
                <c:pt idx="28">
                  <c:v>1891.4209092101664</c:v>
                </c:pt>
                <c:pt idx="29">
                  <c:v>-287.48473084275611</c:v>
                </c:pt>
                <c:pt idx="30">
                  <c:v>200.42191353888484</c:v>
                </c:pt>
                <c:pt idx="31">
                  <c:v>204.98041554022348</c:v>
                </c:pt>
                <c:pt idx="32">
                  <c:v>1572.652766992338</c:v>
                </c:pt>
                <c:pt idx="33">
                  <c:v>2067.3295298169833</c:v>
                </c:pt>
                <c:pt idx="34">
                  <c:v>186.43135441781487</c:v>
                </c:pt>
                <c:pt idx="35">
                  <c:v>436.37065249989973</c:v>
                </c:pt>
                <c:pt idx="36">
                  <c:v>-2037.5143122874433</c:v>
                </c:pt>
                <c:pt idx="37">
                  <c:v>-7195.4671795460745</c:v>
                </c:pt>
                <c:pt idx="38">
                  <c:v>5690.8292552392813</c:v>
                </c:pt>
                <c:pt idx="39">
                  <c:v>1702.657298623817</c:v>
                </c:pt>
                <c:pt idx="40">
                  <c:v>1236.2866179771954</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Graph3'!$T$10:$T$50</c:f>
              <c:numCache>
                <c:formatCode>#,##0</c:formatCode>
                <c:ptCount val="41"/>
                <c:pt idx="0">
                  <c:v>-50.942015320781138</c:v>
                </c:pt>
                <c:pt idx="1">
                  <c:v>-168.06877297202573</c:v>
                </c:pt>
                <c:pt idx="2">
                  <c:v>73.37251032036238</c:v>
                </c:pt>
                <c:pt idx="3">
                  <c:v>-119.50157828847568</c:v>
                </c:pt>
                <c:pt idx="4">
                  <c:v>-639.59563826240128</c:v>
                </c:pt>
                <c:pt idx="5">
                  <c:v>195.34521379466833</c:v>
                </c:pt>
                <c:pt idx="6">
                  <c:v>235.2510199473636</c:v>
                </c:pt>
                <c:pt idx="7">
                  <c:v>9.1884245954934158</c:v>
                </c:pt>
                <c:pt idx="8">
                  <c:v>89.553808203274457</c:v>
                </c:pt>
                <c:pt idx="9">
                  <c:v>-81.192425669659315</c:v>
                </c:pt>
                <c:pt idx="10">
                  <c:v>-59.97593993881037</c:v>
                </c:pt>
                <c:pt idx="11">
                  <c:v>-44.544948567514439</c:v>
                </c:pt>
                <c:pt idx="12">
                  <c:v>228.86839118567514</c:v>
                </c:pt>
                <c:pt idx="13">
                  <c:v>-357.42006906472625</c:v>
                </c:pt>
                <c:pt idx="14">
                  <c:v>-67.347655897361165</c:v>
                </c:pt>
                <c:pt idx="15">
                  <c:v>380.7893095287518</c:v>
                </c:pt>
                <c:pt idx="16">
                  <c:v>-528.17889749658934</c:v>
                </c:pt>
                <c:pt idx="17">
                  <c:v>1018.4520096209862</c:v>
                </c:pt>
                <c:pt idx="18">
                  <c:v>-668.89442856941878</c:v>
                </c:pt>
                <c:pt idx="19">
                  <c:v>188.23376736611954</c:v>
                </c:pt>
                <c:pt idx="20">
                  <c:v>536.78809292827918</c:v>
                </c:pt>
                <c:pt idx="21">
                  <c:v>362.96212160607865</c:v>
                </c:pt>
                <c:pt idx="22">
                  <c:v>111.78756411153427</c:v>
                </c:pt>
                <c:pt idx="23">
                  <c:v>715.15762699115021</c:v>
                </c:pt>
                <c:pt idx="24">
                  <c:v>361.11675099255899</c:v>
                </c:pt>
                <c:pt idx="25">
                  <c:v>60.869987814497108</c:v>
                </c:pt>
                <c:pt idx="26">
                  <c:v>493.02232644411288</c:v>
                </c:pt>
                <c:pt idx="27">
                  <c:v>225.79564320723603</c:v>
                </c:pt>
                <c:pt idx="28">
                  <c:v>-433.31688279964237</c:v>
                </c:pt>
                <c:pt idx="29">
                  <c:v>64.551975008205773</c:v>
                </c:pt>
                <c:pt idx="30">
                  <c:v>41.467893664863368</c:v>
                </c:pt>
                <c:pt idx="31">
                  <c:v>-289.25157947366733</c:v>
                </c:pt>
                <c:pt idx="32">
                  <c:v>361.57202479859734</c:v>
                </c:pt>
                <c:pt idx="33">
                  <c:v>-313.50245183376319</c:v>
                </c:pt>
                <c:pt idx="34">
                  <c:v>496.83325894030077</c:v>
                </c:pt>
                <c:pt idx="35">
                  <c:v>-275.993849261783</c:v>
                </c:pt>
                <c:pt idx="36">
                  <c:v>-2796.7919200726433</c:v>
                </c:pt>
                <c:pt idx="37">
                  <c:v>2073.0511937769757</c:v>
                </c:pt>
                <c:pt idx="38">
                  <c:v>914.85484087489385</c:v>
                </c:pt>
                <c:pt idx="39">
                  <c:v>474.24990382452415</c:v>
                </c:pt>
                <c:pt idx="40">
                  <c:v>-137.18579307063465</c:v>
                </c:pt>
              </c:numCache>
            </c:numRef>
          </c:val>
        </c:ser>
        <c:dLbls>
          <c:showLegendKey val="0"/>
          <c:showVal val="0"/>
          <c:showCatName val="0"/>
          <c:showSerName val="0"/>
          <c:showPercent val="0"/>
          <c:showBubbleSize val="0"/>
        </c:dLbls>
        <c:gapWidth val="150"/>
        <c:overlap val="100"/>
        <c:axId val="290667136"/>
        <c:axId val="290685312"/>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Graph3'!$R$10:$R$50</c:f>
              <c:numCache>
                <c:formatCode>#,##0</c:formatCode>
                <c:ptCount val="41"/>
                <c:pt idx="0">
                  <c:v>571.7550844992511</c:v>
                </c:pt>
                <c:pt idx="1">
                  <c:v>1186.1953379348852</c:v>
                </c:pt>
                <c:pt idx="2">
                  <c:v>-333.0051740835188</c:v>
                </c:pt>
                <c:pt idx="3">
                  <c:v>625.19293522485532</c:v>
                </c:pt>
                <c:pt idx="4">
                  <c:v>53.554001079290174</c:v>
                </c:pt>
                <c:pt idx="5">
                  <c:v>-521.48616954591125</c:v>
                </c:pt>
                <c:pt idx="6">
                  <c:v>239.19458188652061</c:v>
                </c:pt>
                <c:pt idx="7">
                  <c:v>-218.11847905477043</c:v>
                </c:pt>
                <c:pt idx="8">
                  <c:v>525.03147791669471</c:v>
                </c:pt>
                <c:pt idx="9">
                  <c:v>-453.92647829651833</c:v>
                </c:pt>
                <c:pt idx="10">
                  <c:v>1111.3219252981944</c:v>
                </c:pt>
                <c:pt idx="11">
                  <c:v>-641.53779477003263</c:v>
                </c:pt>
                <c:pt idx="12">
                  <c:v>1033.8999490282149</c:v>
                </c:pt>
                <c:pt idx="13">
                  <c:v>-811.61543078400427</c:v>
                </c:pt>
                <c:pt idx="14">
                  <c:v>-328.33218422194477</c:v>
                </c:pt>
                <c:pt idx="15">
                  <c:v>326.88810151105281</c:v>
                </c:pt>
                <c:pt idx="16">
                  <c:v>-1657.8399293206166</c:v>
                </c:pt>
                <c:pt idx="17">
                  <c:v>1899.0082567547215</c:v>
                </c:pt>
                <c:pt idx="18">
                  <c:v>-470.81828399526421</c:v>
                </c:pt>
                <c:pt idx="19">
                  <c:v>1294.9089382064994</c:v>
                </c:pt>
                <c:pt idx="20">
                  <c:v>1390.9506252991268</c:v>
                </c:pt>
                <c:pt idx="21">
                  <c:v>1285.1085315962555</c:v>
                </c:pt>
                <c:pt idx="22">
                  <c:v>-807.50385208183434</c:v>
                </c:pt>
                <c:pt idx="23">
                  <c:v>394.11834943725262</c:v>
                </c:pt>
                <c:pt idx="24">
                  <c:v>1989.980611499981</c:v>
                </c:pt>
                <c:pt idx="25">
                  <c:v>806.91169725393411</c:v>
                </c:pt>
                <c:pt idx="26">
                  <c:v>1756.3223917104187</c:v>
                </c:pt>
                <c:pt idx="27">
                  <c:v>366.45183061860735</c:v>
                </c:pt>
                <c:pt idx="28">
                  <c:v>1458.1040264104959</c:v>
                </c:pt>
                <c:pt idx="29">
                  <c:v>-222.93275583453942</c:v>
                </c:pt>
                <c:pt idx="30">
                  <c:v>241.88980720378458</c:v>
                </c:pt>
                <c:pt idx="31">
                  <c:v>-84.271163933444768</c:v>
                </c:pt>
                <c:pt idx="32">
                  <c:v>1934.2247917909408</c:v>
                </c:pt>
                <c:pt idx="33">
                  <c:v>1753.8270779831801</c:v>
                </c:pt>
                <c:pt idx="34">
                  <c:v>683.26461335812928</c:v>
                </c:pt>
                <c:pt idx="35">
                  <c:v>160.37680323811946</c:v>
                </c:pt>
                <c:pt idx="36">
                  <c:v>-4834.3062323600752</c:v>
                </c:pt>
                <c:pt idx="37">
                  <c:v>-5122.4159857691266</c:v>
                </c:pt>
                <c:pt idx="38">
                  <c:v>6605.6840961141861</c:v>
                </c:pt>
                <c:pt idx="39">
                  <c:v>2176.9072024483467</c:v>
                </c:pt>
                <c:pt idx="40">
                  <c:v>1099.100824906549</c:v>
                </c:pt>
              </c:numCache>
            </c:numRef>
          </c:val>
          <c:smooth val="0"/>
        </c:ser>
        <c:dLbls>
          <c:showLegendKey val="0"/>
          <c:showVal val="0"/>
          <c:showCatName val="0"/>
          <c:showSerName val="0"/>
          <c:showPercent val="0"/>
          <c:showBubbleSize val="0"/>
        </c:dLbls>
        <c:marker val="1"/>
        <c:smooth val="0"/>
        <c:axId val="290667136"/>
        <c:axId val="290685312"/>
      </c:lineChart>
      <c:catAx>
        <c:axId val="29066713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290685312"/>
        <c:crosses val="autoZero"/>
        <c:auto val="0"/>
        <c:lblAlgn val="ctr"/>
        <c:lblOffset val="100"/>
        <c:tickLblSkip val="4"/>
        <c:tickMarkSkip val="4"/>
        <c:noMultiLvlLbl val="0"/>
      </c:catAx>
      <c:valAx>
        <c:axId val="290685312"/>
        <c:scaling>
          <c:orientation val="minMax"/>
          <c:max val="7500"/>
          <c:min val="-7500"/>
        </c:scaling>
        <c:delete val="0"/>
        <c:axPos val="l"/>
        <c:majorGridlines>
          <c:spPr>
            <a:ln>
              <a:prstDash val="sysDash"/>
            </a:ln>
          </c:spPr>
        </c:majorGridlines>
        <c:numFmt formatCode="[Red][&lt;0]\-&quot;&quot;0&quot;&quot;;[Blue][&gt;0]\+&quot;&quot;0&quot;&quot;;0" sourceLinked="0"/>
        <c:majorTickMark val="out"/>
        <c:minorTickMark val="none"/>
        <c:tickLblPos val="nextTo"/>
        <c:crossAx val="290667136"/>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7115172941883742E-2"/>
          <c:y val="0.21145427308079878"/>
          <c:w val="0.90516390406154157"/>
          <c:h val="0.50871373175295609"/>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1.8655296040950989E-3"/>
                  <c:y val="-5.7495270042804501E-3"/>
                </c:manualLayout>
              </c:layout>
              <c:showLegendKey val="0"/>
              <c:showVal val="1"/>
              <c:showCatName val="0"/>
              <c:showSerName val="0"/>
              <c:showPercent val="0"/>
              <c:showBubbleSize val="0"/>
            </c:dLbl>
            <c:dLbl>
              <c:idx val="3"/>
              <c:layout>
                <c:manualLayout>
                  <c:x val="3.6903778772597751E-3"/>
                  <c:y val="-2.5876946628967373E-2"/>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graph4'!$CP$49:$CT$49</c:f>
              <c:numCache>
                <c:formatCode>#,##0</c:formatCode>
                <c:ptCount val="5"/>
                <c:pt idx="0">
                  <c:v>1240</c:v>
                </c:pt>
                <c:pt idx="1">
                  <c:v>440</c:v>
                </c:pt>
                <c:pt idx="2">
                  <c:v>20</c:v>
                </c:pt>
                <c:pt idx="3">
                  <c:v>420</c:v>
                </c:pt>
                <c:pt idx="4">
                  <c:v>390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2408575479747951E-3"/>
                </c:manualLayout>
              </c:layout>
              <c:showLegendKey val="0"/>
              <c:showVal val="1"/>
              <c:showCatName val="0"/>
              <c:showSerName val="0"/>
              <c:showPercent val="0"/>
              <c:showBubbleSize val="0"/>
            </c:dLbl>
            <c:dLbl>
              <c:idx val="2"/>
              <c:layout>
                <c:manualLayout>
                  <c:x val="3.711009123660204E-3"/>
                  <c:y val="-1.7249712987759503E-2"/>
                </c:manualLayout>
              </c:layout>
              <c:showLegendKey val="0"/>
              <c:showVal val="1"/>
              <c:showCatName val="0"/>
              <c:showSerName val="0"/>
              <c:showPercent val="0"/>
              <c:showBubbleSize val="0"/>
            </c:dLbl>
            <c:dLbl>
              <c:idx val="3"/>
              <c:layout>
                <c:manualLayout>
                  <c:x val="0"/>
                  <c:y val="-3.1483663944858482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graph4'!$CV$49:$CZ$49</c:f>
              <c:numCache>
                <c:formatCode>#,##0</c:formatCode>
                <c:ptCount val="5"/>
                <c:pt idx="0">
                  <c:v>-140</c:v>
                </c:pt>
                <c:pt idx="1">
                  <c:v>-50</c:v>
                </c:pt>
                <c:pt idx="2">
                  <c:v>10</c:v>
                </c:pt>
                <c:pt idx="3">
                  <c:v>80</c:v>
                </c:pt>
                <c:pt idx="4">
                  <c:v>-190</c:v>
                </c:pt>
              </c:numCache>
            </c:numRef>
          </c:val>
        </c:ser>
        <c:ser>
          <c:idx val="2"/>
          <c:order val="2"/>
          <c:tx>
            <c:v>Total</c:v>
          </c:tx>
          <c:spPr>
            <a:noFill/>
          </c:spPr>
          <c:invertIfNegative val="0"/>
          <c:dLbls>
            <c:dLbl>
              <c:idx val="0"/>
              <c:layout>
                <c:manualLayout>
                  <c:x val="1.7968072129162232E-3"/>
                  <c:y val="0.11202997288467281"/>
                </c:manualLayout>
              </c:layout>
              <c:dLblPos val="ctr"/>
              <c:showLegendKey val="0"/>
              <c:showVal val="1"/>
              <c:showCatName val="0"/>
              <c:showSerName val="0"/>
              <c:showPercent val="0"/>
              <c:showBubbleSize val="0"/>
            </c:dLbl>
            <c:dLbl>
              <c:idx val="1"/>
              <c:layout>
                <c:manualLayout>
                  <c:x val="-1.9142019107439977E-3"/>
                  <c:y val="1.7278465150680523E-2"/>
                </c:manualLayout>
              </c:layout>
              <c:dLblPos val="ctr"/>
              <c:showLegendKey val="0"/>
              <c:showVal val="1"/>
              <c:showCatName val="0"/>
              <c:showSerName val="0"/>
              <c:showPercent val="0"/>
              <c:showBubbleSize val="0"/>
            </c:dLbl>
            <c:dLbl>
              <c:idx val="2"/>
              <c:layout>
                <c:manualLayout>
                  <c:x val="1.4540669998273949E-3"/>
                  <c:y val="-5.8616830791710046E-2"/>
                </c:manualLayout>
              </c:layout>
              <c:dLblPos val="ctr"/>
              <c:showLegendKey val="0"/>
              <c:showVal val="1"/>
              <c:showCatName val="0"/>
              <c:showSerName val="0"/>
              <c:showPercent val="0"/>
              <c:showBubbleSize val="0"/>
            </c:dLbl>
            <c:dLbl>
              <c:idx val="3"/>
              <c:layout>
                <c:manualLayout>
                  <c:x val="4.1262492800857331E-5"/>
                  <c:y val="1.7550365526020819E-2"/>
                </c:manualLayout>
              </c:layout>
              <c:dLblPos val="ctr"/>
              <c:showLegendKey val="0"/>
              <c:showVal val="1"/>
              <c:showCatName val="0"/>
              <c:showSerName val="0"/>
              <c:showPercent val="0"/>
              <c:showBubbleSize val="0"/>
            </c:dLbl>
            <c:dLbl>
              <c:idx val="4"/>
              <c:layout>
                <c:manualLayout>
                  <c:x val="0"/>
                  <c:y val="1.6617391798479485E-4"/>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graph4'!$B$8:$F$8</c:f>
              <c:strCache>
                <c:ptCount val="5"/>
                <c:pt idx="0">
                  <c:v>Ensemble</c:v>
                </c:pt>
                <c:pt idx="1">
                  <c:v>Tertiaire marchand</c:v>
                </c:pt>
                <c:pt idx="2">
                  <c:v>Tertiaire non marchand</c:v>
                </c:pt>
                <c:pt idx="3">
                  <c:v>Industrie</c:v>
                </c:pt>
                <c:pt idx="4">
                  <c:v>Construction 
</c:v>
                </c:pt>
              </c:strCache>
            </c:strRef>
          </c:cat>
          <c:val>
            <c:numRef>
              <c:f>'Données graph4'!$CJ$49:$CN$49</c:f>
              <c:numCache>
                <c:formatCode>#,##0</c:formatCode>
                <c:ptCount val="5"/>
                <c:pt idx="0">
                  <c:v>1100</c:v>
                </c:pt>
                <c:pt idx="1">
                  <c:v>400</c:v>
                </c:pt>
                <c:pt idx="2">
                  <c:v>40</c:v>
                </c:pt>
                <c:pt idx="3">
                  <c:v>500</c:v>
                </c:pt>
                <c:pt idx="4">
                  <c:v>200</c:v>
                </c:pt>
              </c:numCache>
            </c:numRef>
          </c:val>
        </c:ser>
        <c:dLbls>
          <c:showLegendKey val="0"/>
          <c:showVal val="0"/>
          <c:showCatName val="0"/>
          <c:showSerName val="0"/>
          <c:showPercent val="0"/>
          <c:showBubbleSize val="0"/>
        </c:dLbls>
        <c:gapWidth val="150"/>
        <c:overlap val="100"/>
        <c:axId val="290259712"/>
        <c:axId val="290261248"/>
      </c:barChart>
      <c:catAx>
        <c:axId val="290259712"/>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290261248"/>
        <c:crosses val="autoZero"/>
        <c:auto val="1"/>
        <c:lblAlgn val="ctr"/>
        <c:lblOffset val="100"/>
        <c:noMultiLvlLbl val="0"/>
      </c:catAx>
      <c:valAx>
        <c:axId val="290261248"/>
        <c:scaling>
          <c:orientation val="minMax"/>
          <c:max val="1500"/>
          <c:min val="-500"/>
        </c:scaling>
        <c:delete val="0"/>
        <c:axPos val="l"/>
        <c:majorGridlines>
          <c:spPr>
            <a:ln>
              <a:prstDash val="sysDot"/>
            </a:ln>
          </c:spPr>
        </c:majorGridlines>
        <c:numFmt formatCode="[Red][&lt;0]\-&quot;&quot;0&quot;&quot;;[Blue][&gt;0]\+&quot;&quot;0&quot;&quot;;0" sourceLinked="0"/>
        <c:majorTickMark val="out"/>
        <c:minorTickMark val="none"/>
        <c:tickLblPos val="nextTo"/>
        <c:crossAx val="290259712"/>
        <c:crosses val="autoZero"/>
        <c:crossBetween val="between"/>
        <c:majorUnit val="500"/>
      </c:valAx>
    </c:plotArea>
    <c:legend>
      <c:legendPos val="r"/>
      <c:legendEntry>
        <c:idx val="0"/>
        <c:delete val="1"/>
      </c:legendEntry>
      <c:layout>
        <c:manualLayout>
          <c:xMode val="edge"/>
          <c:yMode val="edge"/>
          <c:x val="0.27865425198382032"/>
          <c:y val="0.15810180484344899"/>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1"/>
                <c:pt idx="0">
                  <c:v>Construction </c:v>
                </c:pt>
              </c:strCache>
            </c:strRef>
          </c:tx>
          <c:spPr>
            <a:ln w="28575">
              <a:solidFill>
                <a:srgbClr val="00B05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2'!$AN$10:$AN$50</c:f>
              <c:numCache>
                <c:formatCode>#,##0.0</c:formatCode>
                <c:ptCount val="41"/>
                <c:pt idx="0">
                  <c:v>100</c:v>
                </c:pt>
                <c:pt idx="1">
                  <c:v>98.575291682482415</c:v>
                </c:pt>
                <c:pt idx="2">
                  <c:v>97.758792484644459</c:v>
                </c:pt>
                <c:pt idx="3">
                  <c:v>96.738142287156393</c:v>
                </c:pt>
                <c:pt idx="4">
                  <c:v>94.147148942794175</c:v>
                </c:pt>
                <c:pt idx="5">
                  <c:v>93.689794942138832</c:v>
                </c:pt>
                <c:pt idx="6">
                  <c:v>93.546691596891336</c:v>
                </c:pt>
                <c:pt idx="7">
                  <c:v>92.351455604750115</c:v>
                </c:pt>
                <c:pt idx="8">
                  <c:v>91.791270019569694</c:v>
                </c:pt>
                <c:pt idx="9">
                  <c:v>92.261454036721062</c:v>
                </c:pt>
                <c:pt idx="10">
                  <c:v>91.90238871703923</c:v>
                </c:pt>
                <c:pt idx="11">
                  <c:v>90.531619119106296</c:v>
                </c:pt>
                <c:pt idx="12">
                  <c:v>90.632763077856083</c:v>
                </c:pt>
                <c:pt idx="13">
                  <c:v>88.676926432178504</c:v>
                </c:pt>
                <c:pt idx="14">
                  <c:v>87.740088487300284</c:v>
                </c:pt>
                <c:pt idx="15">
                  <c:v>87.460199679019695</c:v>
                </c:pt>
                <c:pt idx="16">
                  <c:v>85.125123236417338</c:v>
                </c:pt>
                <c:pt idx="17">
                  <c:v>85.558388725235773</c:v>
                </c:pt>
                <c:pt idx="18">
                  <c:v>83.737150188849213</c:v>
                </c:pt>
                <c:pt idx="19">
                  <c:v>83.531042278691473</c:v>
                </c:pt>
                <c:pt idx="20">
                  <c:v>83.71948016629554</c:v>
                </c:pt>
                <c:pt idx="21">
                  <c:v>84.41282447290186</c:v>
                </c:pt>
                <c:pt idx="22">
                  <c:v>85.112392845651229</c:v>
                </c:pt>
                <c:pt idx="23">
                  <c:v>86.616667300031907</c:v>
                </c:pt>
                <c:pt idx="24">
                  <c:v>87.326807661810264</c:v>
                </c:pt>
                <c:pt idx="25">
                  <c:v>87.207238151715345</c:v>
                </c:pt>
                <c:pt idx="26">
                  <c:v>88.193067403565266</c:v>
                </c:pt>
                <c:pt idx="27">
                  <c:v>90.438573001222963</c:v>
                </c:pt>
                <c:pt idx="28">
                  <c:v>89.30837669687341</c:v>
                </c:pt>
                <c:pt idx="29">
                  <c:v>90.041219710865718</c:v>
                </c:pt>
                <c:pt idx="30">
                  <c:v>91.938225980683299</c:v>
                </c:pt>
                <c:pt idx="31">
                  <c:v>90.816208145084502</c:v>
                </c:pt>
                <c:pt idx="32">
                  <c:v>93.501077002610984</c:v>
                </c:pt>
                <c:pt idx="33">
                  <c:v>93.470924677999719</c:v>
                </c:pt>
                <c:pt idx="34">
                  <c:v>94.267385987129131</c:v>
                </c:pt>
                <c:pt idx="35">
                  <c:v>94.337678720765425</c:v>
                </c:pt>
                <c:pt idx="36">
                  <c:v>87.284208886612902</c:v>
                </c:pt>
                <c:pt idx="37">
                  <c:v>93.533080240178236</c:v>
                </c:pt>
                <c:pt idx="38">
                  <c:v>95.95577893996078</c:v>
                </c:pt>
                <c:pt idx="39">
                  <c:v>97.469460974365234</c:v>
                </c:pt>
                <c:pt idx="40">
                  <c:v>98.283198854631365</c:v>
                </c:pt>
              </c:numCache>
            </c:numRef>
          </c:val>
          <c:smooth val="0"/>
        </c:ser>
        <c:ser>
          <c:idx val="1"/>
          <c:order val="1"/>
          <c:tx>
            <c:strRef>
              <c:f>'Données graph 1 et 2'!$AM$8:$AM$9</c:f>
              <c:strCache>
                <c:ptCount val="1"/>
                <c:pt idx="0">
                  <c:v>Industrie </c:v>
                </c:pt>
              </c:strCache>
            </c:strRef>
          </c:tx>
          <c:spPr>
            <a:ln w="28575">
              <a:solidFill>
                <a:srgbClr val="0070C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2'!$AM$10:$AM$50</c:f>
              <c:numCache>
                <c:formatCode>#,##0.0</c:formatCode>
                <c:ptCount val="41"/>
                <c:pt idx="0">
                  <c:v>100</c:v>
                </c:pt>
                <c:pt idx="1">
                  <c:v>100.66847932211402</c:v>
                </c:pt>
                <c:pt idx="2">
                  <c:v>100.53780579476228</c:v>
                </c:pt>
                <c:pt idx="3">
                  <c:v>99.702467794895057</c:v>
                </c:pt>
                <c:pt idx="4">
                  <c:v>99.466408917474936</c:v>
                </c:pt>
                <c:pt idx="5">
                  <c:v>99.191481491646456</c:v>
                </c:pt>
                <c:pt idx="6">
                  <c:v>100.3246238664769</c:v>
                </c:pt>
                <c:pt idx="7">
                  <c:v>100.09337015647939</c:v>
                </c:pt>
                <c:pt idx="8">
                  <c:v>99.864205974295189</c:v>
                </c:pt>
                <c:pt idx="9">
                  <c:v>99.488149038222986</c:v>
                </c:pt>
                <c:pt idx="10">
                  <c:v>98.90258397947467</c:v>
                </c:pt>
                <c:pt idx="11">
                  <c:v>99.553886503424863</c:v>
                </c:pt>
                <c:pt idx="12">
                  <c:v>99.481569127155723</c:v>
                </c:pt>
                <c:pt idx="13">
                  <c:v>98.766801272170696</c:v>
                </c:pt>
                <c:pt idx="14">
                  <c:v>98.868867932007149</c:v>
                </c:pt>
                <c:pt idx="15">
                  <c:v>99.456672952666622</c:v>
                </c:pt>
                <c:pt idx="16">
                  <c:v>97.973210250830974</c:v>
                </c:pt>
                <c:pt idx="17">
                  <c:v>99.106682655948106</c:v>
                </c:pt>
                <c:pt idx="18">
                  <c:v>98.185354018994431</c:v>
                </c:pt>
                <c:pt idx="19">
                  <c:v>98.276345847573467</c:v>
                </c:pt>
                <c:pt idx="20">
                  <c:v>98.987083777204546</c:v>
                </c:pt>
                <c:pt idx="21">
                  <c:v>98.818211627121428</c:v>
                </c:pt>
                <c:pt idx="22">
                  <c:v>98.813422120009903</c:v>
                </c:pt>
                <c:pt idx="23">
                  <c:v>99.465060536387</c:v>
                </c:pt>
                <c:pt idx="24">
                  <c:v>99.24554452132287</c:v>
                </c:pt>
                <c:pt idx="25">
                  <c:v>99.852747962121384</c:v>
                </c:pt>
                <c:pt idx="26">
                  <c:v>100.43874197730709</c:v>
                </c:pt>
                <c:pt idx="27">
                  <c:v>101.54612884807503</c:v>
                </c:pt>
                <c:pt idx="28">
                  <c:v>101.50290388488958</c:v>
                </c:pt>
                <c:pt idx="29">
                  <c:v>101.86324449223436</c:v>
                </c:pt>
                <c:pt idx="30">
                  <c:v>103.19650098048247</c:v>
                </c:pt>
                <c:pt idx="31">
                  <c:v>103.71237143430754</c:v>
                </c:pt>
                <c:pt idx="32">
                  <c:v>104.19423678158076</c:v>
                </c:pt>
                <c:pt idx="33">
                  <c:v>104.10393852168562</c:v>
                </c:pt>
                <c:pt idx="34">
                  <c:v>105.53736380437864</c:v>
                </c:pt>
                <c:pt idx="35">
                  <c:v>106.30593925546236</c:v>
                </c:pt>
                <c:pt idx="36">
                  <c:v>101.92568192778353</c:v>
                </c:pt>
                <c:pt idx="37">
                  <c:v>103.1024869278466</c:v>
                </c:pt>
                <c:pt idx="38">
                  <c:v>104.47095320998257</c:v>
                </c:pt>
                <c:pt idx="39">
                  <c:v>104.22186848725164</c:v>
                </c:pt>
                <c:pt idx="40">
                  <c:v>106.55027099613523</c:v>
                </c:pt>
              </c:numCache>
            </c:numRef>
          </c:val>
          <c:smooth val="0"/>
        </c:ser>
        <c:ser>
          <c:idx val="2"/>
          <c:order val="2"/>
          <c:tx>
            <c:strRef>
              <c:f>'Données graph 1 et 2'!$AO$8:$AO$9</c:f>
              <c:strCache>
                <c:ptCount val="1"/>
                <c:pt idx="0">
                  <c:v>Tertiaire marchand </c:v>
                </c:pt>
              </c:strCache>
            </c:strRef>
          </c:tx>
          <c:spPr>
            <a:ln w="28575">
              <a:solidFill>
                <a:srgbClr val="FF0000"/>
              </a:solidFill>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2'!$AO$10:$AO$50</c:f>
              <c:numCache>
                <c:formatCode>#,##0.0</c:formatCode>
                <c:ptCount val="41"/>
                <c:pt idx="0">
                  <c:v>100</c:v>
                </c:pt>
                <c:pt idx="1">
                  <c:v>101.04766394644693</c:v>
                </c:pt>
                <c:pt idx="2">
                  <c:v>100.3518549910434</c:v>
                </c:pt>
                <c:pt idx="3">
                  <c:v>100.95637001791036</c:v>
                </c:pt>
                <c:pt idx="4">
                  <c:v>100.89374948375929</c:v>
                </c:pt>
                <c:pt idx="5">
                  <c:v>100.44752021818877</c:v>
                </c:pt>
                <c:pt idx="6">
                  <c:v>100.60133062788366</c:v>
                </c:pt>
                <c:pt idx="7">
                  <c:v>100.32916793727682</c:v>
                </c:pt>
                <c:pt idx="8">
                  <c:v>100.51519478982793</c:v>
                </c:pt>
                <c:pt idx="9">
                  <c:v>100.0615063523793</c:v>
                </c:pt>
                <c:pt idx="10">
                  <c:v>99.817953092564736</c:v>
                </c:pt>
                <c:pt idx="11">
                  <c:v>100.23308864895905</c:v>
                </c:pt>
                <c:pt idx="12">
                  <c:v>100.31333016938208</c:v>
                </c:pt>
                <c:pt idx="13">
                  <c:v>100.55976591125409</c:v>
                </c:pt>
                <c:pt idx="14">
                  <c:v>100.56829477959914</c:v>
                </c:pt>
                <c:pt idx="15">
                  <c:v>100.64541014222527</c:v>
                </c:pt>
                <c:pt idx="16">
                  <c:v>100.44555684338195</c:v>
                </c:pt>
                <c:pt idx="17">
                  <c:v>101.09477190213305</c:v>
                </c:pt>
                <c:pt idx="18">
                  <c:v>101.23625568607855</c:v>
                </c:pt>
                <c:pt idx="19">
                  <c:v>101.55345727823581</c:v>
                </c:pt>
                <c:pt idx="20">
                  <c:v>102.37308972489139</c:v>
                </c:pt>
                <c:pt idx="21">
                  <c:v>102.83023146666628</c:v>
                </c:pt>
                <c:pt idx="22">
                  <c:v>102.5465248278731</c:v>
                </c:pt>
                <c:pt idx="23">
                  <c:v>102.29828916857397</c:v>
                </c:pt>
                <c:pt idx="24">
                  <c:v>103.05124462441351</c:v>
                </c:pt>
                <c:pt idx="25">
                  <c:v>103.74331058740923</c:v>
                </c:pt>
                <c:pt idx="26">
                  <c:v>104.56243236831784</c:v>
                </c:pt>
                <c:pt idx="27">
                  <c:v>104.69172321897797</c:v>
                </c:pt>
                <c:pt idx="28">
                  <c:v>106.13511700153427</c:v>
                </c:pt>
                <c:pt idx="29">
                  <c:v>106.38894588962356</c:v>
                </c:pt>
                <c:pt idx="30">
                  <c:v>106.68479540116149</c:v>
                </c:pt>
                <c:pt idx="31">
                  <c:v>106.39462302793814</c:v>
                </c:pt>
                <c:pt idx="32">
                  <c:v>107.21619063522543</c:v>
                </c:pt>
                <c:pt idx="33">
                  <c:v>108.4174523684118</c:v>
                </c:pt>
                <c:pt idx="34">
                  <c:v>108.26642886334371</c:v>
                </c:pt>
                <c:pt idx="35">
                  <c:v>108.31076935122572</c:v>
                </c:pt>
                <c:pt idx="36">
                  <c:v>106.85739204105251</c:v>
                </c:pt>
                <c:pt idx="37">
                  <c:v>103.22079011681835</c:v>
                </c:pt>
                <c:pt idx="38">
                  <c:v>106.45112258160626</c:v>
                </c:pt>
                <c:pt idx="39">
                  <c:v>107.35968879301252</c:v>
                </c:pt>
                <c:pt idx="40">
                  <c:v>107.64253051677974</c:v>
                </c:pt>
              </c:numCache>
            </c:numRef>
          </c:val>
          <c:smooth val="0"/>
        </c:ser>
        <c:ser>
          <c:idx val="3"/>
          <c:order val="3"/>
          <c:tx>
            <c:strRef>
              <c:f>'Données graph 1 et 2'!$AP$8:$AP$9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2'!$AP$10:$AP$50</c:f>
              <c:numCache>
                <c:formatCode>#,##0.0</c:formatCode>
                <c:ptCount val="41"/>
                <c:pt idx="0">
                  <c:v>100</c:v>
                </c:pt>
                <c:pt idx="1">
                  <c:v>100.03565204179945</c:v>
                </c:pt>
                <c:pt idx="2">
                  <c:v>101.09412836882268</c:v>
                </c:pt>
                <c:pt idx="3">
                  <c:v>100.77681741679929</c:v>
                </c:pt>
                <c:pt idx="4">
                  <c:v>101.36077510932529</c:v>
                </c:pt>
                <c:pt idx="5">
                  <c:v>101.49426375587431</c:v>
                </c:pt>
                <c:pt idx="6">
                  <c:v>101.57662115648132</c:v>
                </c:pt>
                <c:pt idx="7">
                  <c:v>101.79129058617553</c:v>
                </c:pt>
                <c:pt idx="8">
                  <c:v>102.14448731250731</c:v>
                </c:pt>
                <c:pt idx="9">
                  <c:v>102.19908314146184</c:v>
                </c:pt>
                <c:pt idx="10">
                  <c:v>102.84202265542079</c:v>
                </c:pt>
                <c:pt idx="11">
                  <c:v>102.68642167723392</c:v>
                </c:pt>
                <c:pt idx="12">
                  <c:v>103.37289249358905</c:v>
                </c:pt>
                <c:pt idx="13">
                  <c:v>102.98202431860788</c:v>
                </c:pt>
                <c:pt idx="14">
                  <c:v>102.51123970488945</c:v>
                </c:pt>
                <c:pt idx="15">
                  <c:v>103.03153058347185</c:v>
                </c:pt>
                <c:pt idx="16">
                  <c:v>102.60809330507404</c:v>
                </c:pt>
                <c:pt idx="17">
                  <c:v>103.09004179824153</c:v>
                </c:pt>
                <c:pt idx="18">
                  <c:v>103.34169553315684</c:v>
                </c:pt>
                <c:pt idx="19">
                  <c:v>103.71133462082682</c:v>
                </c:pt>
                <c:pt idx="20">
                  <c:v>103.73374742913499</c:v>
                </c:pt>
                <c:pt idx="21">
                  <c:v>104.07360977542272</c:v>
                </c:pt>
                <c:pt idx="22">
                  <c:v>103.79305405579215</c:v>
                </c:pt>
                <c:pt idx="23">
                  <c:v>103.74438892320615</c:v>
                </c:pt>
                <c:pt idx="24">
                  <c:v>103.93238491761396</c:v>
                </c:pt>
                <c:pt idx="25">
                  <c:v>103.8878486663581</c:v>
                </c:pt>
                <c:pt idx="26">
                  <c:v>103.77787118983078</c:v>
                </c:pt>
                <c:pt idx="27">
                  <c:v>103.49206809936129</c:v>
                </c:pt>
                <c:pt idx="28">
                  <c:v>103.1694906784526</c:v>
                </c:pt>
                <c:pt idx="29">
                  <c:v>102.50483153280673</c:v>
                </c:pt>
                <c:pt idx="30">
                  <c:v>102.04858971210329</c:v>
                </c:pt>
                <c:pt idx="31">
                  <c:v>102.22878442013854</c:v>
                </c:pt>
                <c:pt idx="32">
                  <c:v>102.19769926748098</c:v>
                </c:pt>
                <c:pt idx="33">
                  <c:v>102.20062050011254</c:v>
                </c:pt>
                <c:pt idx="34">
                  <c:v>102.45838156248055</c:v>
                </c:pt>
                <c:pt idx="35">
                  <c:v>102.4766438602903</c:v>
                </c:pt>
                <c:pt idx="36">
                  <c:v>102.5618606359083</c:v>
                </c:pt>
                <c:pt idx="37">
                  <c:v>101.18857597221916</c:v>
                </c:pt>
                <c:pt idx="38">
                  <c:v>102.14384334777196</c:v>
                </c:pt>
                <c:pt idx="39">
                  <c:v>102.42484407657896</c:v>
                </c:pt>
                <c:pt idx="40">
                  <c:v>102.45180666085926</c:v>
                </c:pt>
              </c:numCache>
            </c:numRef>
          </c:val>
          <c:smooth val="0"/>
        </c:ser>
        <c:dLbls>
          <c:showLegendKey val="0"/>
          <c:showVal val="0"/>
          <c:showCatName val="0"/>
          <c:showSerName val="0"/>
          <c:showPercent val="0"/>
          <c:showBubbleSize val="0"/>
        </c:dLbls>
        <c:marker val="1"/>
        <c:smooth val="0"/>
        <c:axId val="290315264"/>
        <c:axId val="290321152"/>
      </c:lineChart>
      <c:catAx>
        <c:axId val="29031526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290321152"/>
        <c:crossesAt val="100"/>
        <c:auto val="0"/>
        <c:lblAlgn val="ctr"/>
        <c:lblOffset val="100"/>
        <c:tickLblSkip val="4"/>
        <c:tickMarkSkip val="4"/>
        <c:noMultiLvlLbl val="0"/>
      </c:catAx>
      <c:valAx>
        <c:axId val="290321152"/>
        <c:scaling>
          <c:orientation val="minMax"/>
          <c:max val="110"/>
          <c:min val="80"/>
        </c:scaling>
        <c:delete val="0"/>
        <c:axPos val="l"/>
        <c:majorGridlines>
          <c:spPr>
            <a:ln>
              <a:prstDash val="sysDash"/>
            </a:ln>
          </c:spPr>
        </c:majorGridlines>
        <c:numFmt formatCode="#,##0" sourceLinked="0"/>
        <c:majorTickMark val="out"/>
        <c:minorTickMark val="none"/>
        <c:tickLblPos val="nextTo"/>
        <c:crossAx val="29031526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GRAPHIQUE_stocks_bénéf'!$BD$3:$BE$47</c:f>
              <c:multiLvlStrCache>
                <c:ptCount val="4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GRAPHIQUE_stocks_bénéf'!$BF$3:$BF$47</c:f>
              <c:numCache>
                <c:formatCode>#,##0</c:formatCode>
                <c:ptCount val="45"/>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3430</c:v>
                </c:pt>
                <c:pt idx="17">
                  <c:v>3513</c:v>
                </c:pt>
                <c:pt idx="18">
                  <c:v>3217</c:v>
                </c:pt>
                <c:pt idx="19">
                  <c:v>3149</c:v>
                </c:pt>
                <c:pt idx="20">
                  <c:v>3322</c:v>
                </c:pt>
                <c:pt idx="21">
                  <c:v>3422</c:v>
                </c:pt>
                <c:pt idx="22">
                  <c:v>3390</c:v>
                </c:pt>
                <c:pt idx="23">
                  <c:v>3554</c:v>
                </c:pt>
                <c:pt idx="24">
                  <c:v>3673</c:v>
                </c:pt>
                <c:pt idx="25">
                  <c:v>3701</c:v>
                </c:pt>
                <c:pt idx="26">
                  <c:v>3602</c:v>
                </c:pt>
                <c:pt idx="27">
                  <c:v>3632</c:v>
                </c:pt>
                <c:pt idx="28">
                  <c:v>3658</c:v>
                </c:pt>
                <c:pt idx="29">
                  <c:v>3505</c:v>
                </c:pt>
                <c:pt idx="30">
                  <c:v>2497</c:v>
                </c:pt>
                <c:pt idx="31">
                  <c:v>1871</c:v>
                </c:pt>
                <c:pt idx="32">
                  <c:v>1654</c:v>
                </c:pt>
                <c:pt idx="33">
                  <c:v>1407</c:v>
                </c:pt>
                <c:pt idx="34">
                  <c:v>1478</c:v>
                </c:pt>
                <c:pt idx="35">
                  <c:v>1487</c:v>
                </c:pt>
                <c:pt idx="36">
                  <c:v>1562</c:v>
                </c:pt>
                <c:pt idx="37">
                  <c:v>1598</c:v>
                </c:pt>
                <c:pt idx="38">
                  <c:v>1613</c:v>
                </c:pt>
                <c:pt idx="39">
                  <c:v>1403</c:v>
                </c:pt>
                <c:pt idx="40">
                  <c:v>1363</c:v>
                </c:pt>
                <c:pt idx="41">
                  <c:v>1202</c:v>
                </c:pt>
                <c:pt idx="42">
                  <c:v>1157</c:v>
                </c:pt>
                <c:pt idx="43">
                  <c:v>1157</c:v>
                </c:pt>
                <c:pt idx="44">
                  <c:v>1201</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GRAPHIQUE_stocks_bénéf'!$BD$3:$BE$47</c:f>
              <c:multiLvlStrCache>
                <c:ptCount val="4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GRAPHIQUE_stocks_bénéf'!$BI$3:$BI$47</c:f>
              <c:numCache>
                <c:formatCode>#,##0</c:formatCode>
                <c:ptCount val="45"/>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398</c:v>
                </c:pt>
                <c:pt idx="21">
                  <c:v>563</c:v>
                </c:pt>
                <c:pt idx="22">
                  <c:v>649</c:v>
                </c:pt>
                <c:pt idx="23">
                  <c:v>727</c:v>
                </c:pt>
                <c:pt idx="24">
                  <c:v>873</c:v>
                </c:pt>
                <c:pt idx="25">
                  <c:v>801</c:v>
                </c:pt>
                <c:pt idx="26">
                  <c:v>632</c:v>
                </c:pt>
                <c:pt idx="27">
                  <c:v>565</c:v>
                </c:pt>
                <c:pt idx="28">
                  <c:v>522</c:v>
                </c:pt>
                <c:pt idx="29">
                  <c:v>400</c:v>
                </c:pt>
                <c:pt idx="30">
                  <c:v>298</c:v>
                </c:pt>
                <c:pt idx="31">
                  <c:v>195</c:v>
                </c:pt>
                <c:pt idx="32">
                  <c:v>66</c:v>
                </c:pt>
                <c:pt idx="33">
                  <c:v>5</c:v>
                </c:pt>
                <c:pt idx="34">
                  <c:v>0</c:v>
                </c:pt>
                <c:pt idx="35">
                  <c:v>1</c:v>
                </c:pt>
                <c:pt idx="36">
                  <c:v>2</c:v>
                </c:pt>
                <c:pt idx="37">
                  <c:v>3</c:v>
                </c:pt>
                <c:pt idx="38">
                  <c:v>0</c:v>
                </c:pt>
                <c:pt idx="39">
                  <c:v>1</c:v>
                </c:pt>
                <c:pt idx="40">
                  <c:v>1</c:v>
                </c:pt>
                <c:pt idx="41">
                  <c:v>1</c:v>
                </c:pt>
                <c:pt idx="42">
                  <c:v>1</c:v>
                </c:pt>
                <c:pt idx="43">
                  <c:v>37</c:v>
                </c:pt>
                <c:pt idx="44">
                  <c:v>206</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GRAPHIQUE_stocks_bénéf'!$BD$3:$BE$47</c:f>
              <c:multiLvlStrCache>
                <c:ptCount val="4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GRAPHIQUE_stocks_bénéf'!$BL$3:$BL$47</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1381</c:v>
                </c:pt>
                <c:pt idx="17">
                  <c:v>1482</c:v>
                </c:pt>
                <c:pt idx="18">
                  <c:v>1559</c:v>
                </c:pt>
                <c:pt idx="19">
                  <c:v>1704</c:v>
                </c:pt>
                <c:pt idx="20">
                  <c:v>1769</c:v>
                </c:pt>
                <c:pt idx="21">
                  <c:v>1834</c:v>
                </c:pt>
                <c:pt idx="22">
                  <c:v>1870</c:v>
                </c:pt>
                <c:pt idx="23">
                  <c:v>1943</c:v>
                </c:pt>
                <c:pt idx="24">
                  <c:v>1933</c:v>
                </c:pt>
                <c:pt idx="25">
                  <c:v>1912</c:v>
                </c:pt>
                <c:pt idx="26">
                  <c:v>1806</c:v>
                </c:pt>
                <c:pt idx="27">
                  <c:v>1685</c:v>
                </c:pt>
                <c:pt idx="28">
                  <c:v>1685</c:v>
                </c:pt>
                <c:pt idx="29">
                  <c:v>1553</c:v>
                </c:pt>
                <c:pt idx="30">
                  <c:v>1241</c:v>
                </c:pt>
                <c:pt idx="31">
                  <c:v>1035</c:v>
                </c:pt>
                <c:pt idx="32">
                  <c:v>824</c:v>
                </c:pt>
                <c:pt idx="33">
                  <c:v>664</c:v>
                </c:pt>
                <c:pt idx="34">
                  <c:v>501</c:v>
                </c:pt>
                <c:pt idx="35">
                  <c:v>371</c:v>
                </c:pt>
                <c:pt idx="36">
                  <c:v>281</c:v>
                </c:pt>
                <c:pt idx="37">
                  <c:v>219</c:v>
                </c:pt>
                <c:pt idx="38">
                  <c:v>145</c:v>
                </c:pt>
                <c:pt idx="39">
                  <c:v>91</c:v>
                </c:pt>
                <c:pt idx="40">
                  <c:v>23</c:v>
                </c:pt>
                <c:pt idx="41">
                  <c:v>3</c:v>
                </c:pt>
                <c:pt idx="42">
                  <c:v>0</c:v>
                </c:pt>
                <c:pt idx="43">
                  <c:v>0</c:v>
                </c:pt>
                <c:pt idx="44">
                  <c:v>0</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GRAPHIQUE_stocks_bénéf'!$BD$3:$BE$47</c:f>
              <c:multiLvlStrCache>
                <c:ptCount val="4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GRAPHIQUE_stocks_bénéf'!$BM$3:$BM$47</c:f>
              <c:numCache>
                <c:formatCode>General</c:formatCode>
                <c:ptCount val="45"/>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808</c:v>
                </c:pt>
                <c:pt idx="24">
                  <c:v>806</c:v>
                </c:pt>
                <c:pt idx="25">
                  <c:v>811</c:v>
                </c:pt>
                <c:pt idx="26">
                  <c:v>875</c:v>
                </c:pt>
                <c:pt idx="27">
                  <c:v>859</c:v>
                </c:pt>
                <c:pt idx="28">
                  <c:v>832</c:v>
                </c:pt>
                <c:pt idx="29">
                  <c:v>871</c:v>
                </c:pt>
                <c:pt idx="30">
                  <c:v>1059</c:v>
                </c:pt>
                <c:pt idx="31">
                  <c:v>1523</c:v>
                </c:pt>
                <c:pt idx="32">
                  <c:v>1251</c:v>
                </c:pt>
                <c:pt idx="33">
                  <c:v>914</c:v>
                </c:pt>
                <c:pt idx="34">
                  <c:v>878</c:v>
                </c:pt>
                <c:pt idx="35">
                  <c:v>925</c:v>
                </c:pt>
                <c:pt idx="36">
                  <c:v>871</c:v>
                </c:pt>
                <c:pt idx="37">
                  <c:v>855</c:v>
                </c:pt>
                <c:pt idx="38">
                  <c:v>823</c:v>
                </c:pt>
                <c:pt idx="39">
                  <c:v>860</c:v>
                </c:pt>
                <c:pt idx="40">
                  <c:v>846</c:v>
                </c:pt>
                <c:pt idx="41">
                  <c:v>815</c:v>
                </c:pt>
                <c:pt idx="42">
                  <c:v>868</c:v>
                </c:pt>
                <c:pt idx="43">
                  <c:v>902</c:v>
                </c:pt>
                <c:pt idx="44">
                  <c:v>864</c:v>
                </c:pt>
              </c:numCache>
            </c:numRef>
          </c:val>
        </c:ser>
        <c:dLbls>
          <c:showLegendKey val="0"/>
          <c:showVal val="0"/>
          <c:showCatName val="0"/>
          <c:showSerName val="0"/>
          <c:showPercent val="0"/>
          <c:showBubbleSize val="0"/>
        </c:dLbls>
        <c:axId val="278774528"/>
        <c:axId val="278776064"/>
      </c:areaChart>
      <c:catAx>
        <c:axId val="27877452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278776064"/>
        <c:crossesAt val="0"/>
        <c:auto val="0"/>
        <c:lblAlgn val="ctr"/>
        <c:lblOffset val="100"/>
        <c:tickLblSkip val="4"/>
        <c:noMultiLvlLbl val="0"/>
      </c:catAx>
      <c:valAx>
        <c:axId val="278776064"/>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278774528"/>
        <c:crosses val="autoZero"/>
        <c:crossBetween val="between"/>
        <c:majorUnit val="2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dirty="0" err="1"/>
              <a:t>Nombre</a:t>
            </a:r>
            <a:r>
              <a:rPr lang="en-US" sz="1500" dirty="0"/>
              <a:t> de </a:t>
            </a:r>
            <a:r>
              <a:rPr lang="en-US" sz="1500" dirty="0" err="1"/>
              <a:t>salariés</a:t>
            </a:r>
            <a:r>
              <a:rPr lang="en-US" sz="1500" dirty="0"/>
              <a:t> </a:t>
            </a:r>
            <a:r>
              <a:rPr lang="en-US" sz="1500" dirty="0" err="1"/>
              <a:t>en</a:t>
            </a:r>
            <a:r>
              <a:rPr lang="en-US" sz="1500" dirty="0"/>
              <a:t> </a:t>
            </a:r>
            <a:r>
              <a:rPr lang="en-US" sz="1500" dirty="0" err="1"/>
              <a:t>activité</a:t>
            </a:r>
            <a:r>
              <a:rPr lang="en-US" sz="1500" dirty="0"/>
              <a:t> </a:t>
            </a:r>
            <a:r>
              <a:rPr lang="en-US" sz="1500" dirty="0" err="1" smtClean="0"/>
              <a:t>partielle</a:t>
            </a:r>
            <a:r>
              <a:rPr lang="en-US" sz="1500" dirty="0" smtClean="0"/>
              <a:t> </a:t>
            </a:r>
            <a:r>
              <a:rPr lang="en-US" sz="1500" dirty="0" err="1" smtClean="0"/>
              <a:t>en</a:t>
            </a:r>
            <a:r>
              <a:rPr lang="en-US" sz="1500" dirty="0" smtClean="0"/>
              <a:t> </a:t>
            </a:r>
            <a:r>
              <a:rPr lang="en-US" sz="1500" dirty="0" err="1" smtClean="0"/>
              <a:t>équivalent</a:t>
            </a:r>
            <a:r>
              <a:rPr lang="en-US" sz="1500" baseline="0" dirty="0" smtClean="0"/>
              <a:t> </a:t>
            </a:r>
            <a:r>
              <a:rPr lang="en-US" sz="1500" dirty="0" smtClean="0"/>
              <a:t>temps</a:t>
            </a:r>
            <a:r>
              <a:rPr lang="en-US" sz="1500" baseline="0" dirty="0" smtClean="0"/>
              <a:t> </a:t>
            </a:r>
            <a:r>
              <a:rPr lang="en-US" sz="1500" dirty="0" err="1" smtClean="0"/>
              <a:t>plein</a:t>
            </a:r>
            <a:r>
              <a:rPr lang="en-US" sz="1500" dirty="0" smtClean="0"/>
              <a:t> </a:t>
            </a:r>
            <a:r>
              <a:rPr lang="en-US" sz="1500" dirty="0"/>
              <a:t>(</a:t>
            </a:r>
            <a:r>
              <a:rPr lang="en-US" sz="1500" dirty="0" smtClean="0"/>
              <a:t>ETP)</a:t>
            </a:r>
          </a:p>
          <a:p>
            <a:pPr>
              <a:defRPr/>
            </a:pPr>
            <a:r>
              <a:rPr lang="en-US" sz="1500" dirty="0" err="1" smtClean="0"/>
              <a:t>dans</a:t>
            </a:r>
            <a:r>
              <a:rPr lang="en-US" sz="1500" dirty="0" smtClean="0"/>
              <a:t> </a:t>
            </a:r>
            <a:r>
              <a:rPr lang="en-US" sz="1500" dirty="0"/>
              <a:t>le</a:t>
            </a:r>
            <a:r>
              <a:rPr lang="en-US" sz="1500" baseline="0" dirty="0"/>
              <a:t> </a:t>
            </a:r>
            <a:r>
              <a:rPr lang="en-US" sz="1500" baseline="0" dirty="0" err="1" smtClean="0"/>
              <a:t>Var</a:t>
            </a:r>
            <a:r>
              <a:rPr lang="en-US" sz="1500" baseline="0" dirty="0" smtClean="0"/>
              <a:t> </a:t>
            </a:r>
            <a:endParaRPr lang="en-US" sz="1500" baseline="0" dirty="0" smtClean="0"/>
          </a:p>
          <a:p>
            <a:pPr>
              <a:defRPr/>
            </a:pPr>
            <a:r>
              <a:rPr lang="en-US" sz="1100" b="0" i="1" baseline="0" dirty="0" smtClean="0"/>
              <a:t>(</a:t>
            </a:r>
            <a:r>
              <a:rPr lang="en-US" sz="1100" b="0" i="1" baseline="0" dirty="0" err="1" smtClean="0"/>
              <a:t>données</a:t>
            </a:r>
            <a:r>
              <a:rPr lang="en-US" sz="1100" b="0" i="1" baseline="0" dirty="0" smtClean="0"/>
              <a:t> brutes, </a:t>
            </a:r>
            <a:r>
              <a:rPr lang="en-US" sz="1100" b="0" i="1" baseline="0" dirty="0" err="1" smtClean="0"/>
              <a:t>en</a:t>
            </a:r>
            <a:r>
              <a:rPr lang="en-US" sz="1100" b="0" i="1" baseline="0" dirty="0" smtClean="0"/>
              <a:t> </a:t>
            </a:r>
            <a:r>
              <a:rPr lang="en-US" sz="1100" b="0" i="1" baseline="0" dirty="0" err="1" smtClean="0"/>
              <a:t>nombre</a:t>
            </a:r>
            <a:r>
              <a:rPr lang="en-US" sz="1100" b="0" i="1" baseline="0" dirty="0" smtClean="0"/>
              <a:t>)</a:t>
            </a:r>
            <a:endParaRPr lang="en-US" sz="1100" b="0" i="1" dirty="0"/>
          </a:p>
        </c:rich>
      </c:tx>
      <c:layout/>
      <c:overlay val="0"/>
    </c:title>
    <c:autoTitleDeleted val="0"/>
    <c:plotArea>
      <c:layout/>
      <c:barChart>
        <c:barDir val="col"/>
        <c:grouping val="clustered"/>
        <c:varyColors val="0"/>
        <c:ser>
          <c:idx val="0"/>
          <c:order val="0"/>
          <c:tx>
            <c:strRef>
              <c:f>'recap (2)'!$B$2</c:f>
              <c:strCache>
                <c:ptCount val="1"/>
                <c:pt idx="0">
                  <c:v>Nombre de salariés effectivement en Activité Partielle</c:v>
                </c:pt>
              </c:strCache>
            </c:strRef>
          </c:tx>
          <c:invertIfNegative val="0"/>
          <c:cat>
            <c:numRef>
              <c:f>'recap (2)'!$A$3:$A$16</c:f>
              <c:numCache>
                <c:formatCode>mmm\-yy</c:formatCode>
                <c:ptCount val="14"/>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numCache>
            </c:numRef>
          </c:cat>
          <c:val>
            <c:numRef>
              <c:f>'recap (2)'!$I$22:$I$34</c:f>
              <c:numCache>
                <c:formatCode>#,##0</c:formatCode>
                <c:ptCount val="13"/>
                <c:pt idx="0">
                  <c:v>30170.09278571422</c:v>
                </c:pt>
                <c:pt idx="1">
                  <c:v>60301.638742856521</c:v>
                </c:pt>
                <c:pt idx="2">
                  <c:v>37786.137999999555</c:v>
                </c:pt>
                <c:pt idx="3">
                  <c:v>11642.345285714267</c:v>
                </c:pt>
                <c:pt idx="4">
                  <c:v>3692.6363428571426</c:v>
                </c:pt>
                <c:pt idx="5">
                  <c:v>2681.174</c:v>
                </c:pt>
                <c:pt idx="6">
                  <c:v>2612.37314285714</c:v>
                </c:pt>
                <c:pt idx="7">
                  <c:v>4470.3825000000097</c:v>
                </c:pt>
                <c:pt idx="8">
                  <c:v>23291.338142857036</c:v>
                </c:pt>
                <c:pt idx="9">
                  <c:v>13255.353657142781</c:v>
                </c:pt>
                <c:pt idx="10">
                  <c:v>13886.805142857109</c:v>
                </c:pt>
                <c:pt idx="11">
                  <c:v>14314.609785714241</c:v>
                </c:pt>
                <c:pt idx="12">
                  <c:v>15079.255771428461</c:v>
                </c:pt>
              </c:numCache>
            </c:numRef>
          </c:val>
        </c:ser>
        <c:dLbls>
          <c:showLegendKey val="0"/>
          <c:showVal val="0"/>
          <c:showCatName val="0"/>
          <c:showSerName val="0"/>
          <c:showPercent val="0"/>
          <c:showBubbleSize val="0"/>
        </c:dLbls>
        <c:gapWidth val="150"/>
        <c:axId val="278826368"/>
        <c:axId val="278828160"/>
      </c:barChart>
      <c:dateAx>
        <c:axId val="278826368"/>
        <c:scaling>
          <c:orientation val="minMax"/>
        </c:scaling>
        <c:delete val="0"/>
        <c:axPos val="b"/>
        <c:numFmt formatCode="mmm\-yy" sourceLinked="1"/>
        <c:majorTickMark val="out"/>
        <c:minorTickMark val="none"/>
        <c:tickLblPos val="nextTo"/>
        <c:crossAx val="278828160"/>
        <c:crosses val="autoZero"/>
        <c:auto val="1"/>
        <c:lblOffset val="100"/>
        <c:baseTimeUnit val="months"/>
      </c:dateAx>
      <c:valAx>
        <c:axId val="278828160"/>
        <c:scaling>
          <c:orientation val="minMax"/>
          <c:max val="70000"/>
        </c:scaling>
        <c:delete val="0"/>
        <c:axPos val="l"/>
        <c:majorGridlines/>
        <c:numFmt formatCode="#,##0" sourceLinked="1"/>
        <c:majorTickMark val="out"/>
        <c:minorTickMark val="none"/>
        <c:tickLblPos val="nextTo"/>
        <c:crossAx val="2788263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trim'!$B$117:$C$168</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Données!$C$125:$C$165</c:f>
              <c:numCache>
                <c:formatCode>#,##0.0</c:formatCode>
                <c:ptCount val="41"/>
                <c:pt idx="0">
                  <c:v>10.3</c:v>
                </c:pt>
                <c:pt idx="1">
                  <c:v>10.3</c:v>
                </c:pt>
                <c:pt idx="2">
                  <c:v>10.4</c:v>
                </c:pt>
                <c:pt idx="3">
                  <c:v>10.5</c:v>
                </c:pt>
                <c:pt idx="4">
                  <c:v>10.6</c:v>
                </c:pt>
                <c:pt idx="5">
                  <c:v>10.8</c:v>
                </c:pt>
                <c:pt idx="6">
                  <c:v>10.8</c:v>
                </c:pt>
                <c:pt idx="7">
                  <c:v>11.2</c:v>
                </c:pt>
                <c:pt idx="8">
                  <c:v>11.3</c:v>
                </c:pt>
                <c:pt idx="9">
                  <c:v>11.5</c:v>
                </c:pt>
                <c:pt idx="10">
                  <c:v>11.3</c:v>
                </c:pt>
                <c:pt idx="11">
                  <c:v>11.2</c:v>
                </c:pt>
                <c:pt idx="12">
                  <c:v>11.2</c:v>
                </c:pt>
                <c:pt idx="13">
                  <c:v>11.2</c:v>
                </c:pt>
                <c:pt idx="14">
                  <c:v>11.4</c:v>
                </c:pt>
                <c:pt idx="15">
                  <c:v>11.6</c:v>
                </c:pt>
                <c:pt idx="16">
                  <c:v>11.4</c:v>
                </c:pt>
                <c:pt idx="17">
                  <c:v>11.7</c:v>
                </c:pt>
                <c:pt idx="18">
                  <c:v>11.5</c:v>
                </c:pt>
                <c:pt idx="19">
                  <c:v>11.4</c:v>
                </c:pt>
                <c:pt idx="20">
                  <c:v>11.4</c:v>
                </c:pt>
                <c:pt idx="21">
                  <c:v>11.2</c:v>
                </c:pt>
                <c:pt idx="22">
                  <c:v>11.1</c:v>
                </c:pt>
                <c:pt idx="23">
                  <c:v>11.4</c:v>
                </c:pt>
                <c:pt idx="24">
                  <c:v>10.9</c:v>
                </c:pt>
                <c:pt idx="25">
                  <c:v>10.8</c:v>
                </c:pt>
                <c:pt idx="26">
                  <c:v>10.9</c:v>
                </c:pt>
                <c:pt idx="27">
                  <c:v>10.3</c:v>
                </c:pt>
                <c:pt idx="28">
                  <c:v>10.6</c:v>
                </c:pt>
                <c:pt idx="29">
                  <c:v>10.4</c:v>
                </c:pt>
                <c:pt idx="30">
                  <c:v>10.3</c:v>
                </c:pt>
                <c:pt idx="31">
                  <c:v>10</c:v>
                </c:pt>
                <c:pt idx="32">
                  <c:v>10</c:v>
                </c:pt>
                <c:pt idx="33">
                  <c:v>9.6999999999999993</c:v>
                </c:pt>
                <c:pt idx="34">
                  <c:v>9.6999999999999993</c:v>
                </c:pt>
                <c:pt idx="35">
                  <c:v>9.1999999999999993</c:v>
                </c:pt>
                <c:pt idx="36">
                  <c:v>8.8000000000000007</c:v>
                </c:pt>
                <c:pt idx="37">
                  <c:v>8.3000000000000007</c:v>
                </c:pt>
                <c:pt idx="38">
                  <c:v>10.4</c:v>
                </c:pt>
                <c:pt idx="39">
                  <c:v>9</c:v>
                </c:pt>
                <c:pt idx="40">
                  <c:v>9.1</c:v>
                </c:pt>
              </c:numCache>
            </c:numRef>
          </c:val>
          <c:smooth val="0"/>
        </c:ser>
        <c:ser>
          <c:idx val="1"/>
          <c:order val="1"/>
          <c:tx>
            <c:v>France métropolitaine</c:v>
          </c:tx>
          <c:spPr>
            <a:ln w="25400">
              <a:solidFill>
                <a:srgbClr val="0000FF"/>
              </a:solidFill>
              <a:prstDash val="solid"/>
            </a:ln>
          </c:spPr>
          <c:marker>
            <c:symbol val="none"/>
          </c:marker>
          <c:cat>
            <c:multiLvlStrRef>
              <c:f>'dates trim'!$B$117:$C$168</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Données!$B$125:$B$165</c:f>
              <c:numCache>
                <c:formatCode>#,##0.0</c:formatCode>
                <c:ptCount val="41"/>
                <c:pt idx="0">
                  <c:v>8.8000000000000007</c:v>
                </c:pt>
                <c:pt idx="1">
                  <c:v>8.6999999999999993</c:v>
                </c:pt>
                <c:pt idx="2">
                  <c:v>8.8000000000000007</c:v>
                </c:pt>
                <c:pt idx="3">
                  <c:v>9</c:v>
                </c:pt>
                <c:pt idx="4">
                  <c:v>9.1</c:v>
                </c:pt>
                <c:pt idx="5">
                  <c:v>9.4</c:v>
                </c:pt>
                <c:pt idx="6">
                  <c:v>9.4</c:v>
                </c:pt>
                <c:pt idx="7">
                  <c:v>9.8000000000000007</c:v>
                </c:pt>
                <c:pt idx="8">
                  <c:v>10</c:v>
                </c:pt>
                <c:pt idx="9">
                  <c:v>10.1</c:v>
                </c:pt>
                <c:pt idx="10">
                  <c:v>9.9</c:v>
                </c:pt>
                <c:pt idx="11">
                  <c:v>9.8000000000000007</c:v>
                </c:pt>
                <c:pt idx="12">
                  <c:v>9.8000000000000007</c:v>
                </c:pt>
                <c:pt idx="13">
                  <c:v>9.8000000000000007</c:v>
                </c:pt>
                <c:pt idx="14">
                  <c:v>9.9</c:v>
                </c:pt>
                <c:pt idx="15">
                  <c:v>10.1</c:v>
                </c:pt>
                <c:pt idx="16">
                  <c:v>10</c:v>
                </c:pt>
                <c:pt idx="17">
                  <c:v>10.199999999999999</c:v>
                </c:pt>
                <c:pt idx="18">
                  <c:v>10.1</c:v>
                </c:pt>
                <c:pt idx="19">
                  <c:v>9.9</c:v>
                </c:pt>
                <c:pt idx="20">
                  <c:v>9.9</c:v>
                </c:pt>
                <c:pt idx="21">
                  <c:v>9.8000000000000007</c:v>
                </c:pt>
                <c:pt idx="22">
                  <c:v>9.6</c:v>
                </c:pt>
                <c:pt idx="23">
                  <c:v>9.6999999999999993</c:v>
                </c:pt>
                <c:pt idx="24">
                  <c:v>9.3000000000000007</c:v>
                </c:pt>
                <c:pt idx="25">
                  <c:v>9.1999999999999993</c:v>
                </c:pt>
                <c:pt idx="26">
                  <c:v>9.3000000000000007</c:v>
                </c:pt>
                <c:pt idx="27">
                  <c:v>8.6999999999999993</c:v>
                </c:pt>
                <c:pt idx="28">
                  <c:v>8.9</c:v>
                </c:pt>
                <c:pt idx="29">
                  <c:v>8.8000000000000007</c:v>
                </c:pt>
                <c:pt idx="30">
                  <c:v>8.6999999999999993</c:v>
                </c:pt>
                <c:pt idx="31">
                  <c:v>8.4</c:v>
                </c:pt>
                <c:pt idx="32">
                  <c:v>8.4</c:v>
                </c:pt>
                <c:pt idx="33">
                  <c:v>8.1999999999999993</c:v>
                </c:pt>
                <c:pt idx="34">
                  <c:v>8.1999999999999993</c:v>
                </c:pt>
                <c:pt idx="35">
                  <c:v>7.9</c:v>
                </c:pt>
                <c:pt idx="36">
                  <c:v>7.6</c:v>
                </c:pt>
                <c:pt idx="37">
                  <c:v>7.1</c:v>
                </c:pt>
                <c:pt idx="38">
                  <c:v>8.9</c:v>
                </c:pt>
                <c:pt idx="39">
                  <c:v>7.8</c:v>
                </c:pt>
                <c:pt idx="40">
                  <c:v>7.8</c:v>
                </c:pt>
              </c:numCache>
            </c:numRef>
          </c:val>
          <c:smooth val="0"/>
        </c:ser>
        <c:ser>
          <c:idx val="2"/>
          <c:order val="2"/>
          <c:tx>
            <c:strRef>
              <c:f>Données!$H$8</c:f>
              <c:strCache>
                <c:ptCount val="1"/>
                <c:pt idx="0">
                  <c:v>Var</c:v>
                </c:pt>
              </c:strCache>
            </c:strRef>
          </c:tx>
          <c:marker>
            <c:symbol val="none"/>
          </c:marker>
          <c:cat>
            <c:multiLvlStrRef>
              <c:f>'dates trim'!$B$117:$C$168</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Données!$H$125:$H$165</c:f>
              <c:numCache>
                <c:formatCode>#,##0.0</c:formatCode>
                <c:ptCount val="41"/>
                <c:pt idx="0">
                  <c:v>10</c:v>
                </c:pt>
                <c:pt idx="1">
                  <c:v>10</c:v>
                </c:pt>
                <c:pt idx="2">
                  <c:v>10.1</c:v>
                </c:pt>
                <c:pt idx="3">
                  <c:v>10.199999999999999</c:v>
                </c:pt>
                <c:pt idx="4">
                  <c:v>10.3</c:v>
                </c:pt>
                <c:pt idx="5">
                  <c:v>10.5</c:v>
                </c:pt>
                <c:pt idx="6">
                  <c:v>10.4</c:v>
                </c:pt>
                <c:pt idx="7">
                  <c:v>10.8</c:v>
                </c:pt>
                <c:pt idx="8">
                  <c:v>10.9</c:v>
                </c:pt>
                <c:pt idx="9">
                  <c:v>11</c:v>
                </c:pt>
                <c:pt idx="10">
                  <c:v>10.9</c:v>
                </c:pt>
                <c:pt idx="11">
                  <c:v>10.9</c:v>
                </c:pt>
                <c:pt idx="12">
                  <c:v>10.9</c:v>
                </c:pt>
                <c:pt idx="13">
                  <c:v>11</c:v>
                </c:pt>
                <c:pt idx="14">
                  <c:v>11.1</c:v>
                </c:pt>
                <c:pt idx="15">
                  <c:v>11.2</c:v>
                </c:pt>
                <c:pt idx="16">
                  <c:v>11.1</c:v>
                </c:pt>
                <c:pt idx="17">
                  <c:v>11.4</c:v>
                </c:pt>
                <c:pt idx="18">
                  <c:v>11.2</c:v>
                </c:pt>
                <c:pt idx="19">
                  <c:v>11.1</c:v>
                </c:pt>
                <c:pt idx="20">
                  <c:v>11.1</c:v>
                </c:pt>
                <c:pt idx="21">
                  <c:v>10.8</c:v>
                </c:pt>
                <c:pt idx="22">
                  <c:v>10.7</c:v>
                </c:pt>
                <c:pt idx="23">
                  <c:v>11</c:v>
                </c:pt>
                <c:pt idx="24">
                  <c:v>10.6</c:v>
                </c:pt>
                <c:pt idx="25">
                  <c:v>10.4</c:v>
                </c:pt>
                <c:pt idx="26">
                  <c:v>10.4</c:v>
                </c:pt>
                <c:pt idx="27">
                  <c:v>9.8000000000000007</c:v>
                </c:pt>
                <c:pt idx="28">
                  <c:v>10.199999999999999</c:v>
                </c:pt>
                <c:pt idx="29">
                  <c:v>10</c:v>
                </c:pt>
                <c:pt idx="30">
                  <c:v>9.9</c:v>
                </c:pt>
                <c:pt idx="31">
                  <c:v>9.6</c:v>
                </c:pt>
                <c:pt idx="32">
                  <c:v>9.6999999999999993</c:v>
                </c:pt>
                <c:pt idx="33">
                  <c:v>9.3000000000000007</c:v>
                </c:pt>
                <c:pt idx="34">
                  <c:v>9.1999999999999993</c:v>
                </c:pt>
                <c:pt idx="35">
                  <c:v>8.6999999999999993</c:v>
                </c:pt>
                <c:pt idx="36">
                  <c:v>8.4</c:v>
                </c:pt>
                <c:pt idx="37">
                  <c:v>8.1</c:v>
                </c:pt>
                <c:pt idx="38">
                  <c:v>9.6999999999999993</c:v>
                </c:pt>
                <c:pt idx="39">
                  <c:v>8.1999999999999993</c:v>
                </c:pt>
                <c:pt idx="40">
                  <c:v>8.4</c:v>
                </c:pt>
              </c:numCache>
            </c:numRef>
          </c:val>
          <c:smooth val="0"/>
        </c:ser>
        <c:dLbls>
          <c:showLegendKey val="0"/>
          <c:showVal val="0"/>
          <c:showCatName val="0"/>
          <c:showSerName val="0"/>
          <c:showPercent val="0"/>
          <c:showBubbleSize val="0"/>
        </c:dLbls>
        <c:marker val="1"/>
        <c:smooth val="0"/>
        <c:axId val="290623488"/>
        <c:axId val="290625024"/>
      </c:lineChart>
      <c:catAx>
        <c:axId val="290623488"/>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290625024"/>
        <c:crosses val="autoZero"/>
        <c:auto val="0"/>
        <c:lblAlgn val="ctr"/>
        <c:lblOffset val="100"/>
        <c:tickLblSkip val="4"/>
        <c:tickMarkSkip val="4"/>
        <c:noMultiLvlLbl val="0"/>
      </c:catAx>
      <c:valAx>
        <c:axId val="290625024"/>
        <c:scaling>
          <c:orientation val="minMax"/>
          <c:max val="12"/>
          <c:min val="7"/>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290623488"/>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spPr>
              <a:solidFill>
                <a:srgbClr val="FF0000"/>
              </a:solidFill>
            </c:spPr>
          </c:dPt>
          <c:dPt>
            <c:idx val="2"/>
            <c:invertIfNegative val="0"/>
            <c:bubble3D val="0"/>
          </c:dPt>
          <c:dPt>
            <c:idx val="3"/>
            <c:invertIfNegative val="0"/>
            <c:bubble3D val="0"/>
            <c:spPr>
              <a:solidFill>
                <a:srgbClr val="92D050"/>
              </a:solidFill>
            </c:spPr>
          </c:dPt>
          <c:dPt>
            <c:idx val="4"/>
            <c:invertIfNegative val="0"/>
            <c:bubble3D val="0"/>
            <c:spPr>
              <a:solidFill>
                <a:srgbClr val="0070C0"/>
              </a:solidFill>
            </c:spPr>
          </c:dPt>
          <c:dPt>
            <c:idx val="5"/>
            <c:invertIfNegative val="0"/>
            <c:bubble3D val="0"/>
          </c:dPt>
          <c:dPt>
            <c:idx val="6"/>
            <c:invertIfNegative val="0"/>
            <c:bubble3D val="0"/>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graphiques_trim'!$G$63:$G$69</c:f>
              <c:strCache>
                <c:ptCount val="7"/>
                <c:pt idx="0">
                  <c:v>Herault</c:v>
                </c:pt>
                <c:pt idx="1">
                  <c:v>Paca</c:v>
                </c:pt>
                <c:pt idx="2">
                  <c:v>Val d'oise</c:v>
                </c:pt>
                <c:pt idx="3">
                  <c:v>Var</c:v>
                </c:pt>
                <c:pt idx="4">
                  <c:v>France métro.</c:v>
                </c:pt>
                <c:pt idx="5">
                  <c:v>Moselle</c:v>
                </c:pt>
                <c:pt idx="6">
                  <c:v>Finistere</c:v>
                </c:pt>
              </c:strCache>
            </c:strRef>
          </c:cat>
          <c:val>
            <c:numRef>
              <c:f>'données graphiques_trim'!$H$63:$H$69</c:f>
              <c:numCache>
                <c:formatCode>#,##0.0</c:formatCode>
                <c:ptCount val="7"/>
                <c:pt idx="0">
                  <c:v>11.1</c:v>
                </c:pt>
                <c:pt idx="1">
                  <c:v>9.1</c:v>
                </c:pt>
                <c:pt idx="2">
                  <c:v>8.9</c:v>
                </c:pt>
                <c:pt idx="3">
                  <c:v>8.4</c:v>
                </c:pt>
                <c:pt idx="4">
                  <c:v>7.8</c:v>
                </c:pt>
                <c:pt idx="5">
                  <c:v>7.7</c:v>
                </c:pt>
                <c:pt idx="6">
                  <c:v>6.8</c:v>
                </c:pt>
              </c:numCache>
            </c:numRef>
          </c:val>
        </c:ser>
        <c:dLbls>
          <c:showLegendKey val="0"/>
          <c:showVal val="0"/>
          <c:showCatName val="0"/>
          <c:showSerName val="0"/>
          <c:showPercent val="0"/>
          <c:showBubbleSize val="0"/>
        </c:dLbls>
        <c:gapWidth val="150"/>
        <c:axId val="290385280"/>
        <c:axId val="290457088"/>
      </c:barChart>
      <c:scatterChart>
        <c:scatterStyle val="lineMarker"/>
        <c:varyColors val="0"/>
        <c:ser>
          <c:idx val="1"/>
          <c:order val="1"/>
          <c:tx>
            <c:v>Variation trimestrielle, en point (échelle de droite)</c:v>
          </c:tx>
          <c:spPr>
            <a:ln w="28575">
              <a:noFill/>
            </a:ln>
          </c:spPr>
          <c:marker>
            <c:symbol val="square"/>
            <c:size val="7"/>
            <c:spPr>
              <a:solidFill>
                <a:schemeClr val="accent6">
                  <a:lumMod val="75000"/>
                </a:schemeClr>
              </a:solidFill>
            </c:spPr>
          </c:marker>
          <c:yVal>
            <c:numRef>
              <c:f>'données graphiques_trim'!$J$63:$J$69</c:f>
              <c:numCache>
                <c:formatCode>#,##0.0</c:formatCode>
                <c:ptCount val="7"/>
                <c:pt idx="0">
                  <c:v>9.9999999999999645E-2</c:v>
                </c:pt>
                <c:pt idx="1">
                  <c:v>9.9999999999999645E-2</c:v>
                </c:pt>
                <c:pt idx="2">
                  <c:v>0</c:v>
                </c:pt>
                <c:pt idx="3">
                  <c:v>0.20000000000000107</c:v>
                </c:pt>
                <c:pt idx="4">
                  <c:v>0</c:v>
                </c:pt>
                <c:pt idx="5">
                  <c:v>0</c:v>
                </c:pt>
                <c:pt idx="6">
                  <c:v>0.20000000000000018</c:v>
                </c:pt>
              </c:numCache>
            </c:numRef>
          </c:yVal>
          <c:smooth val="0"/>
        </c:ser>
        <c:dLbls>
          <c:showLegendKey val="0"/>
          <c:showVal val="0"/>
          <c:showCatName val="0"/>
          <c:showSerName val="0"/>
          <c:showPercent val="0"/>
          <c:showBubbleSize val="0"/>
        </c:dLbls>
        <c:axId val="290458624"/>
        <c:axId val="290460416"/>
      </c:scatterChart>
      <c:catAx>
        <c:axId val="290385280"/>
        <c:scaling>
          <c:orientation val="minMax"/>
        </c:scaling>
        <c:delete val="0"/>
        <c:axPos val="b"/>
        <c:numFmt formatCode="#,##0" sourceLinked="1"/>
        <c:majorTickMark val="out"/>
        <c:minorTickMark val="none"/>
        <c:tickLblPos val="nextTo"/>
        <c:txPr>
          <a:bodyPr/>
          <a:lstStyle/>
          <a:p>
            <a:pPr>
              <a:defRPr sz="1000"/>
            </a:pPr>
            <a:endParaRPr lang="fr-FR"/>
          </a:p>
        </c:txPr>
        <c:crossAx val="290457088"/>
        <c:crosses val="autoZero"/>
        <c:auto val="1"/>
        <c:lblAlgn val="ctr"/>
        <c:lblOffset val="100"/>
        <c:noMultiLvlLbl val="0"/>
      </c:catAx>
      <c:valAx>
        <c:axId val="290457088"/>
        <c:scaling>
          <c:orientation val="minMax"/>
        </c:scaling>
        <c:delete val="0"/>
        <c:axPos val="l"/>
        <c:majorGridlines/>
        <c:numFmt formatCode="#,##0" sourceLinked="0"/>
        <c:majorTickMark val="out"/>
        <c:minorTickMark val="none"/>
        <c:tickLblPos val="nextTo"/>
        <c:crossAx val="290385280"/>
        <c:crosses val="autoZero"/>
        <c:crossBetween val="between"/>
      </c:valAx>
      <c:valAx>
        <c:axId val="290458624"/>
        <c:scaling>
          <c:orientation val="minMax"/>
        </c:scaling>
        <c:delete val="1"/>
        <c:axPos val="b"/>
        <c:majorTickMark val="out"/>
        <c:minorTickMark val="none"/>
        <c:tickLblPos val="nextTo"/>
        <c:crossAx val="290460416"/>
        <c:crosses val="autoZero"/>
        <c:crossBetween val="midCat"/>
      </c:valAx>
      <c:valAx>
        <c:axId val="290460416"/>
        <c:scaling>
          <c:orientation val="minMax"/>
          <c:max val="0.2"/>
          <c:min val="0"/>
        </c:scaling>
        <c:delete val="0"/>
        <c:axPos val="r"/>
        <c:numFmt formatCode="[Blue][&lt;0]\-&quot;&quot;0.0&quot;&quot;;[Red][&gt;0]\+&quot;&quot;0.0&quot;&quot;;0" sourceLinked="0"/>
        <c:majorTickMark val="out"/>
        <c:minorTickMark val="none"/>
        <c:tickLblPos val="nextTo"/>
        <c:crossAx val="290458624"/>
        <c:crosses val="max"/>
        <c:crossBetween val="midCat"/>
        <c:majorUnit val="0.1"/>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trim'!$A$9:$B$54</c:f>
              <c:multiLvlStrCache>
                <c:ptCount val="46"/>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dep83_trim!$BG$67:$BG$112</c:f>
              <c:numCache>
                <c:formatCode>#,##0.0</c:formatCode>
                <c:ptCount val="46"/>
                <c:pt idx="0">
                  <c:v>1.3027027027026961</c:v>
                </c:pt>
                <c:pt idx="1">
                  <c:v>1.1472173309855282</c:v>
                </c:pt>
                <c:pt idx="2">
                  <c:v>1.4876556235492666</c:v>
                </c:pt>
                <c:pt idx="3">
                  <c:v>0.90965796860380532</c:v>
                </c:pt>
                <c:pt idx="4">
                  <c:v>2.5034770514603677</c:v>
                </c:pt>
                <c:pt idx="5">
                  <c:v>2.1106588270767279</c:v>
                </c:pt>
                <c:pt idx="6">
                  <c:v>1.0482799350361782</c:v>
                </c:pt>
                <c:pt idx="7">
                  <c:v>1.490356516656921</c:v>
                </c:pt>
                <c:pt idx="8">
                  <c:v>1.449275362318847</c:v>
                </c:pt>
                <c:pt idx="9">
                  <c:v>1.1163670766319633</c:v>
                </c:pt>
                <c:pt idx="10">
                  <c:v>2.4326347305389406</c:v>
                </c:pt>
                <c:pt idx="11">
                  <c:v>2.5073072707343824</c:v>
                </c:pt>
                <c:pt idx="12">
                  <c:v>2.1251949209178056</c:v>
                </c:pt>
                <c:pt idx="13">
                  <c:v>1.6447081406508968</c:v>
                </c:pt>
                <c:pt idx="14">
                  <c:v>1.12451178162154</c:v>
                </c:pt>
                <c:pt idx="15">
                  <c:v>2.0797079920207073</c:v>
                </c:pt>
                <c:pt idx="16">
                  <c:v>1.3887156459190919</c:v>
                </c:pt>
                <c:pt idx="17">
                  <c:v>1.5993438589296805</c:v>
                </c:pt>
                <c:pt idx="18">
                  <c:v>1.7154389505549927</c:v>
                </c:pt>
                <c:pt idx="19">
                  <c:v>1.5833333333333366</c:v>
                </c:pt>
                <c:pt idx="20">
                  <c:v>2.1875854525567506</c:v>
                </c:pt>
                <c:pt idx="21">
                  <c:v>2.7944493291027772</c:v>
                </c:pt>
                <c:pt idx="22">
                  <c:v>0.53179620676833128</c:v>
                </c:pt>
                <c:pt idx="23">
                  <c:v>1.1763400288536285</c:v>
                </c:pt>
                <c:pt idx="24">
                  <c:v>0.16452780519908838</c:v>
                </c:pt>
                <c:pt idx="25">
                  <c:v>-0.2664622572638331</c:v>
                </c:pt>
                <c:pt idx="26">
                  <c:v>1.0833363832668308</c:v>
                </c:pt>
                <c:pt idx="27">
                  <c:v>0.10862087693255251</c:v>
                </c:pt>
                <c:pt idx="28">
                  <c:v>1.2116170566747408</c:v>
                </c:pt>
                <c:pt idx="29">
                  <c:v>0.68610634648369473</c:v>
                </c:pt>
                <c:pt idx="30">
                  <c:v>1.082481544576952</c:v>
                </c:pt>
                <c:pt idx="31">
                  <c:v>0.67062252027667579</c:v>
                </c:pt>
                <c:pt idx="32">
                  <c:v>0.16043526785716189</c:v>
                </c:pt>
                <c:pt idx="33">
                  <c:v>0.65812382477887788</c:v>
                </c:pt>
                <c:pt idx="34">
                  <c:v>0.24907461860448343</c:v>
                </c:pt>
                <c:pt idx="35">
                  <c:v>-0.38303599158010515</c:v>
                </c:pt>
                <c:pt idx="36">
                  <c:v>5.196064846888504E-2</c:v>
                </c:pt>
                <c:pt idx="37">
                  <c:v>-1.2013987466675924</c:v>
                </c:pt>
                <c:pt idx="38">
                  <c:v>-1.5278945892907125</c:v>
                </c:pt>
                <c:pt idx="39">
                  <c:v>-1.9217081850533835</c:v>
                </c:pt>
                <c:pt idx="40">
                  <c:v>-0.78737300435414159</c:v>
                </c:pt>
                <c:pt idx="41">
                  <c:v>10.302454010167139</c:v>
                </c:pt>
                <c:pt idx="42">
                  <c:v>-3.5809018567639295</c:v>
                </c:pt>
                <c:pt idx="43">
                  <c:v>-3.3906464924346569</c:v>
                </c:pt>
                <c:pt idx="44">
                  <c:v>0.12102228233785706</c:v>
                </c:pt>
                <c:pt idx="45">
                  <c:v>1.2336461888509787</c:v>
                </c:pt>
              </c:numCache>
            </c:numRef>
          </c:val>
        </c:ser>
        <c:dLbls>
          <c:showLegendKey val="0"/>
          <c:showVal val="0"/>
          <c:showCatName val="0"/>
          <c:showSerName val="0"/>
          <c:showPercent val="0"/>
          <c:showBubbleSize val="0"/>
        </c:dLbls>
        <c:gapWidth val="150"/>
        <c:overlap val="100"/>
        <c:axId val="290858496"/>
        <c:axId val="290860032"/>
      </c:barChart>
      <c:catAx>
        <c:axId val="290858496"/>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290860032"/>
        <c:crosses val="autoZero"/>
        <c:auto val="0"/>
        <c:lblAlgn val="ctr"/>
        <c:lblOffset val="100"/>
        <c:tickLblSkip val="4"/>
        <c:tickMarkSkip val="4"/>
        <c:noMultiLvlLbl val="0"/>
      </c:catAx>
      <c:valAx>
        <c:axId val="290860032"/>
        <c:scaling>
          <c:orientation val="minMax"/>
          <c:max val="12"/>
          <c:min val="-4"/>
        </c:scaling>
        <c:delete val="0"/>
        <c:axPos val="l"/>
        <c:majorGridlines>
          <c:spPr>
            <a:ln>
              <a:prstDash val="sysDash"/>
            </a:ln>
          </c:spPr>
        </c:majorGridlines>
        <c:numFmt formatCode="[Blue][&lt;0]\-&quot;&quot;0&quot;&quot;;[Red][&gt;0]\+&quot;&quot;0&quot;&quot;;0" sourceLinked="0"/>
        <c:majorTickMark val="out"/>
        <c:minorTickMark val="none"/>
        <c:tickLblPos val="nextTo"/>
        <c:crossAx val="290858496"/>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0.90818</cdr:x>
      <cdr:y>0.25341</cdr:y>
    </cdr:from>
    <cdr:to>
      <cdr:x>0.9126</cdr:x>
      <cdr:y>0.77584</cdr:y>
    </cdr:to>
    <cdr:cxnSp macro="">
      <cdr:nvCxnSpPr>
        <cdr:cNvPr id="7" name="Connecteur droit 6"/>
        <cdr:cNvCxnSpPr/>
      </cdr:nvCxnSpPr>
      <cdr:spPr>
        <a:xfrm xmlns:a="http://schemas.openxmlformats.org/drawingml/2006/main" flipH="1">
          <a:off x="6816527" y="1209261"/>
          <a:ext cx="33190" cy="2493067"/>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1.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0.90929</cdr:x>
      <cdr:y>0.27424</cdr:y>
    </cdr:from>
    <cdr:to>
      <cdr:x>0.90929</cdr:x>
      <cdr:y>0.75848</cdr:y>
    </cdr:to>
    <cdr:cxnSp macro="">
      <cdr:nvCxnSpPr>
        <cdr:cNvPr id="4" name="Connecteur droit 3"/>
        <cdr:cNvCxnSpPr/>
      </cdr:nvCxnSpPr>
      <cdr:spPr>
        <a:xfrm xmlns:a="http://schemas.openxmlformats.org/drawingml/2006/main">
          <a:off x="6824870" y="1308694"/>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0.84615</cdr:y>
    </cdr:from>
    <cdr:to>
      <cdr:x>1</cdr:x>
      <cdr:y>1</cdr:y>
    </cdr:to>
    <cdr:sp macro="" textlink="">
      <cdr:nvSpPr>
        <cdr:cNvPr id="2" name="ZoneTexte 1"/>
        <cdr:cNvSpPr txBox="1"/>
      </cdr:nvSpPr>
      <cdr:spPr>
        <a:xfrm xmlns:a="http://schemas.openxmlformats.org/drawingml/2006/main">
          <a:off x="0" y="2869225"/>
          <a:ext cx="4562475" cy="5216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1" i="1"/>
            <a:t>Note : </a:t>
          </a:r>
          <a:r>
            <a:rPr lang="fr-FR" sz="100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dr:relSizeAnchor xmlns:cdr="http://schemas.openxmlformats.org/drawingml/2006/chartDrawing">
    <cdr:from>
      <cdr:x>0.02182</cdr:x>
      <cdr:y>0</cdr:y>
    </cdr:from>
    <cdr:to>
      <cdr:x>0.98079</cdr:x>
      <cdr:y>0.18853</cdr:y>
    </cdr:to>
    <cdr:sp macro="" textlink="">
      <cdr:nvSpPr>
        <cdr:cNvPr id="2"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0.08995</cdr:x>
      <cdr:y>0</cdr:y>
    </cdr:from>
    <cdr:to>
      <cdr:x>0.92721</cdr:x>
      <cdr:y>0.17608</cdr:y>
    </cdr:to>
    <cdr:sp macro="" textlink="">
      <cdr:nvSpPr>
        <cdr:cNvPr id="2" name="ZoneTexte 1"/>
        <cdr:cNvSpPr txBox="1"/>
      </cdr:nvSpPr>
      <cdr:spPr>
        <a:xfrm xmlns:a="http://schemas.openxmlformats.org/drawingml/2006/main">
          <a:off x="619124" y="0"/>
          <a:ext cx="5762625"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algn="ctr" eaLnBrk="1" fontAlgn="auto" latinLnBrk="0" hangingPunct="1"/>
          <a:r>
            <a:rPr lang="fr-FR" sz="1100" b="0" i="1" baseline="0">
              <a:effectLst/>
              <a:latin typeface="+mn-lt"/>
              <a:ea typeface="+mn-ea"/>
              <a:cs typeface="+mn-cs"/>
            </a:rPr>
            <a:t>(en nombre, entre le T4 2020 et le T1 2021) </a:t>
          </a:r>
          <a:endParaRPr lang="fr-FR">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29"/>
          <a:ext cx="6708822" cy="78613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a:solidFill>
                <a:srgbClr val="000000"/>
              </a:solidFill>
              <a:latin typeface="Calibri"/>
              <a:ea typeface="Calibri"/>
              <a:cs typeface="Calibri"/>
            </a:rPr>
            <a:t>dans le Var</a:t>
          </a:r>
        </a:p>
        <a:p xmlns:a="http://schemas.openxmlformats.org/drawingml/2006/main">
          <a:pPr algn="ctr" rtl="0"/>
          <a:r>
            <a:rPr lang="fr-FR" sz="1100" b="0" i="1" baseline="0">
              <a:effectLst/>
              <a:latin typeface="+mn-lt"/>
              <a:ea typeface="+mn-ea"/>
              <a:cs typeface="+mn-cs"/>
            </a:rPr>
            <a:t>(en indice base 100 au 1</a:t>
          </a:r>
          <a:r>
            <a:rPr lang="fr-FR" sz="1100" b="0" i="1" baseline="30000">
              <a:effectLst/>
              <a:latin typeface="+mn-lt"/>
              <a:ea typeface="+mn-ea"/>
              <a:cs typeface="+mn-cs"/>
            </a:rPr>
            <a:t>er</a:t>
          </a:r>
          <a:r>
            <a:rPr lang="fr-FR" sz="1100" b="0" i="1" baseline="0">
              <a:effectLst/>
              <a:latin typeface="+mn-lt"/>
              <a:ea typeface="+mn-ea"/>
              <a:cs typeface="+mn-cs"/>
            </a:rPr>
            <a:t> trimestre 2011)</a:t>
          </a:r>
          <a:endParaRPr lang="fr-FR">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T1 2021</a:t>
          </a:r>
          <a:endParaRPr lang="fr-FR" sz="1100"/>
        </a:p>
      </cdr:txBody>
    </cdr:sp>
  </cdr:relSizeAnchor>
</c:userShapes>
</file>

<file path=ppt/drawings/drawing8.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0.51202</cdr:x>
      <cdr:y>0.16926</cdr:y>
    </cdr:from>
    <cdr:to>
      <cdr:x>0.8381</cdr:x>
      <cdr:y>0.31069</cdr:y>
    </cdr:to>
    <cdr:sp macro="" textlink="">
      <cdr:nvSpPr>
        <cdr:cNvPr id="7" name="ZoneTexte 17"/>
        <cdr:cNvSpPr txBox="1"/>
      </cdr:nvSpPr>
      <cdr:spPr>
        <a:xfrm xmlns:a="http://schemas.openxmlformats.org/drawingml/2006/main">
          <a:off x="3843101" y="807692"/>
          <a:ext cx="2447458" cy="6749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93</a:t>
          </a:r>
          <a:r>
            <a:rPr lang="fr-FR" sz="1400" b="1" baseline="0" dirty="0" smtClean="0">
              <a:solidFill>
                <a:srgbClr val="FF0000"/>
              </a:solidFill>
            </a:rPr>
            <a:t> 800 </a:t>
          </a:r>
          <a:r>
            <a:rPr lang="fr-FR" sz="1400" b="1" dirty="0" smtClean="0">
              <a:solidFill>
                <a:srgbClr val="FF0000"/>
              </a:solidFill>
            </a:rPr>
            <a:t>demandeurs d’emploi catégories A,B,C en moyenne </a:t>
          </a:r>
        </a:p>
        <a:p xmlns:a="http://schemas.openxmlformats.org/drawingml/2006/main">
          <a:pPr algn="ctr"/>
          <a:r>
            <a:rPr lang="fr-FR" sz="1400" b="1" dirty="0" smtClean="0">
              <a:solidFill>
                <a:srgbClr val="FF0000"/>
              </a:solidFill>
            </a:rPr>
            <a:t>au T1 2021</a:t>
          </a:r>
        </a:p>
        <a:p xmlns:a="http://schemas.openxmlformats.org/drawingml/2006/main">
          <a:pPr algn="ctr"/>
          <a:endParaRPr lang="fr-FR" b="1" dirty="0">
            <a:solidFill>
              <a:srgbClr val="FF0000"/>
            </a:solidFill>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0.91072</cdr:x>
      <cdr:y>0.27907</cdr:y>
    </cdr:from>
    <cdr:to>
      <cdr:x>0.91115</cdr:x>
      <cdr:y>0.77941</cdr:y>
    </cdr:to>
    <cdr:cxnSp macro="">
      <cdr:nvCxnSpPr>
        <cdr:cNvPr id="4" name="Connecteur droit 3"/>
        <cdr:cNvCxnSpPr/>
      </cdr:nvCxnSpPr>
      <cdr:spPr>
        <a:xfrm xmlns:a="http://schemas.openxmlformats.org/drawingml/2006/main" flipH="1">
          <a:off x="6835595" y="1331729"/>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0.90994</cdr:x>
      <cdr:y>0.29793</cdr:y>
    </cdr:from>
    <cdr:to>
      <cdr:x>0.9734</cdr:x>
      <cdr:y>0.29793</cdr:y>
    </cdr:to>
    <cdr:cxnSp macro="">
      <cdr:nvCxnSpPr>
        <cdr:cNvPr id="6" name="Connecteur droit avec flèche 5"/>
        <cdr:cNvCxnSpPr/>
      </cdr:nvCxnSpPr>
      <cdr:spPr>
        <a:xfrm xmlns:a="http://schemas.openxmlformats.org/drawingml/2006/main">
          <a:off x="6829745" y="1421729"/>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09/07/2021</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juillet 2021</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2021</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2021</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juillet 2021</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juillet 2021</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juillet 2021</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juillet 2021</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juillet 2021</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juillet 2021</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2021</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juillet 2021</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juillet 2021</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juillet 2021</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1</a:t>
            </a:r>
            <a:r>
              <a:rPr lang="fr-FR" sz="5000" b="1" baseline="30000" dirty="0" smtClean="0">
                <a:ln/>
                <a:solidFill>
                  <a:schemeClr val="accent1">
                    <a:lumMod val="75000"/>
                  </a:schemeClr>
                </a:solidFill>
              </a:rPr>
              <a:t>er</a:t>
            </a:r>
            <a:r>
              <a:rPr lang="fr-FR" sz="5000" b="1" dirty="0" smtClean="0">
                <a:ln/>
                <a:solidFill>
                  <a:schemeClr val="accent1">
                    <a:lumMod val="75000"/>
                  </a:schemeClr>
                </a:solidFill>
              </a:rPr>
              <a:t> trimestre 2021</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8" y="-92118"/>
            <a:ext cx="8827805" cy="954107"/>
          </a:xfrm>
          <a:prstGeom prst="rect">
            <a:avLst/>
          </a:prstGeom>
          <a:noFill/>
        </p:spPr>
        <p:txBody>
          <a:bodyPr wrap="square" rtlCol="0">
            <a:spAutoFit/>
          </a:bodyPr>
          <a:lstStyle/>
          <a:p>
            <a:r>
              <a:rPr lang="fr-FR" sz="2800" b="1" dirty="0" smtClean="0">
                <a:solidFill>
                  <a:schemeClr val="accent1">
                    <a:lumMod val="75000"/>
                  </a:schemeClr>
                </a:solidFill>
              </a:rPr>
              <a:t>Un taux qui se situe dans la moyenne </a:t>
            </a:r>
            <a:r>
              <a:rPr lang="fr-FR" sz="2800" b="1" dirty="0">
                <a:solidFill>
                  <a:schemeClr val="accent1">
                    <a:lumMod val="75000"/>
                  </a:schemeClr>
                </a:solidFill>
              </a:rPr>
              <a:t>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3681032096"/>
              </p:ext>
            </p:extLst>
          </p:nvPr>
        </p:nvGraphicFramePr>
        <p:xfrm>
          <a:off x="579550" y="1062037"/>
          <a:ext cx="7765960" cy="55067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419" y="-39882"/>
            <a:ext cx="8739401" cy="892552"/>
          </a:xfrm>
          <a:prstGeom prst="rect">
            <a:avLst/>
          </a:prstGeom>
          <a:noFill/>
        </p:spPr>
        <p:txBody>
          <a:bodyPr wrap="square" rtlCol="0">
            <a:spAutoFit/>
          </a:bodyPr>
          <a:lstStyle/>
          <a:p>
            <a:r>
              <a:rPr lang="fr-FR" sz="2600" b="1" dirty="0" smtClean="0">
                <a:solidFill>
                  <a:schemeClr val="accent1">
                    <a:lumMod val="75000"/>
                  </a:schemeClr>
                </a:solidFill>
              </a:rPr>
              <a:t>Après deux trimestres de baisse, la demande </a:t>
            </a:r>
            <a:r>
              <a:rPr lang="fr-FR" sz="2600" b="1" dirty="0">
                <a:solidFill>
                  <a:schemeClr val="accent1">
                    <a:lumMod val="75000"/>
                  </a:schemeClr>
                </a:solidFill>
              </a:rPr>
              <a:t>d’emploi </a:t>
            </a:r>
            <a:r>
              <a:rPr lang="fr-FR" sz="2600" b="1" dirty="0" smtClean="0">
                <a:solidFill>
                  <a:schemeClr val="accent1">
                    <a:lumMod val="75000"/>
                  </a:schemeClr>
                </a:solidFill>
              </a:rPr>
              <a:t>est presque stable début 2021</a:t>
            </a:r>
            <a:endParaRPr lang="fr-FR" sz="2600" dirty="0">
              <a:solidFill>
                <a:schemeClr val="accent1">
                  <a:lumMod val="75000"/>
                </a:schemeClr>
              </a:solidFill>
            </a:endParaRPr>
          </a:p>
        </p:txBody>
      </p:sp>
      <p:cxnSp>
        <p:nvCxnSpPr>
          <p:cNvPr id="6" name="Connecteur droit 5"/>
          <p:cNvCxnSpPr/>
          <p:nvPr/>
        </p:nvCxnSpPr>
        <p:spPr>
          <a:xfrm>
            <a:off x="267419" y="79831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3535818235"/>
              </p:ext>
            </p:extLst>
          </p:nvPr>
        </p:nvGraphicFramePr>
        <p:xfrm>
          <a:off x="267419" y="1042987"/>
          <a:ext cx="8361426" cy="55257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33004" y="374928"/>
            <a:ext cx="8855507" cy="523220"/>
          </a:xfrm>
          <a:prstGeom prst="rect">
            <a:avLst/>
          </a:prstGeom>
          <a:noFill/>
        </p:spPr>
        <p:txBody>
          <a:bodyPr wrap="square" rtlCol="0">
            <a:spAutoFit/>
          </a:bodyPr>
          <a:lstStyle/>
          <a:p>
            <a:r>
              <a:rPr lang="fr-FR" sz="2800" b="1" dirty="0" smtClean="0">
                <a:solidFill>
                  <a:schemeClr val="accent1">
                    <a:lumMod val="75000"/>
                  </a:schemeClr>
                </a:solidFill>
              </a:rPr>
              <a:t>Une très légère hausse de la demande d’emploi masculine</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p:cNvGraphicFramePr>
            <a:graphicFrameLocks/>
          </p:cNvGraphicFramePr>
          <p:nvPr>
            <p:extLst>
              <p:ext uri="{D42A27DB-BD31-4B8C-83A1-F6EECF244321}">
                <p14:modId xmlns:p14="http://schemas.microsoft.com/office/powerpoint/2010/main" val="2818524822"/>
              </p:ext>
            </p:extLst>
          </p:nvPr>
        </p:nvGraphicFramePr>
        <p:xfrm>
          <a:off x="257577" y="1042987"/>
          <a:ext cx="8239442" cy="51775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327442"/>
            <a:ext cx="8876581" cy="523220"/>
          </a:xfrm>
          <a:prstGeom prst="rect">
            <a:avLst/>
          </a:prstGeom>
          <a:noFill/>
        </p:spPr>
        <p:txBody>
          <a:bodyPr wrap="square" rtlCol="0">
            <a:spAutoFit/>
          </a:bodyPr>
          <a:lstStyle/>
          <a:p>
            <a:r>
              <a:rPr lang="fr-FR" sz="2800" b="1" dirty="0" smtClean="0">
                <a:solidFill>
                  <a:schemeClr val="accent1">
                    <a:lumMod val="75000"/>
                  </a:schemeClr>
                </a:solidFill>
              </a:rPr>
              <a:t>La demande d’emploi n’augmente que pour les jeunes …</a:t>
            </a:r>
            <a:endParaRPr lang="fr-FR" sz="2800" dirty="0">
              <a:solidFill>
                <a:schemeClr val="accent1">
                  <a:lumMod val="75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2067241781"/>
              </p:ext>
            </p:extLst>
          </p:nvPr>
        </p:nvGraphicFramePr>
        <p:xfrm>
          <a:off x="283335" y="1042987"/>
          <a:ext cx="8213684" cy="5254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6" y="381338"/>
            <a:ext cx="8827805" cy="523220"/>
          </a:xfrm>
          <a:prstGeom prst="rect">
            <a:avLst/>
          </a:prstGeom>
          <a:noFill/>
        </p:spPr>
        <p:txBody>
          <a:bodyPr wrap="square" rtlCol="0">
            <a:spAutoFit/>
          </a:bodyPr>
          <a:lstStyle/>
          <a:p>
            <a:r>
              <a:rPr lang="fr-FR" sz="2800" b="1" dirty="0" smtClean="0">
                <a:solidFill>
                  <a:schemeClr val="accent1">
                    <a:lumMod val="75000"/>
                  </a:schemeClr>
                </a:solidFill>
              </a:rPr>
              <a:t>… et que pour les demandeurs d’emploi de longue durée</a:t>
            </a:r>
            <a:endParaRPr lang="fr-FR" sz="2800"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2730226157"/>
              </p:ext>
            </p:extLst>
          </p:nvPr>
        </p:nvGraphicFramePr>
        <p:xfrm>
          <a:off x="244699" y="1042987"/>
          <a:ext cx="8494699" cy="52805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juillet 2021</a:t>
            </a:r>
            <a:endParaRPr lang="fr-FR" dirty="0"/>
          </a:p>
        </p:txBody>
      </p:sp>
      <p:sp>
        <p:nvSpPr>
          <p:cNvPr id="9" name="ZoneTexte 8"/>
          <p:cNvSpPr txBox="1"/>
          <p:nvPr/>
        </p:nvSpPr>
        <p:spPr>
          <a:xfrm>
            <a:off x="148887" y="378550"/>
            <a:ext cx="8995113" cy="523220"/>
          </a:xfrm>
          <a:prstGeom prst="rect">
            <a:avLst/>
          </a:prstGeom>
          <a:noFill/>
        </p:spPr>
        <p:txBody>
          <a:bodyPr wrap="square" rtlCol="0">
            <a:spAutoFit/>
          </a:bodyPr>
          <a:lstStyle/>
          <a:p>
            <a:r>
              <a:rPr lang="fr-FR" sz="2800" b="1" dirty="0" smtClean="0">
                <a:solidFill>
                  <a:srgbClr val="376092"/>
                </a:solidFill>
              </a:rPr>
              <a:t>Le nombre d’allocataires du RSA continue de baisser</a:t>
            </a:r>
            <a:endParaRPr lang="fr-FR" sz="2800" dirty="0">
              <a:solidFill>
                <a:srgbClr val="376092"/>
              </a:solidFill>
            </a:endParaRPr>
          </a:p>
        </p:txBody>
      </p:sp>
      <p:graphicFrame>
        <p:nvGraphicFramePr>
          <p:cNvPr id="8" name="Graphique 7"/>
          <p:cNvGraphicFramePr>
            <a:graphicFrameLocks/>
          </p:cNvGraphicFramePr>
          <p:nvPr>
            <p:extLst>
              <p:ext uri="{D42A27DB-BD31-4B8C-83A1-F6EECF244321}">
                <p14:modId xmlns:p14="http://schemas.microsoft.com/office/powerpoint/2010/main" val="3891314751"/>
              </p:ext>
            </p:extLst>
          </p:nvPr>
        </p:nvGraphicFramePr>
        <p:xfrm>
          <a:off x="148887" y="1120462"/>
          <a:ext cx="8590511" cy="5448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2115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775" y="1441"/>
            <a:ext cx="8995113" cy="954107"/>
          </a:xfrm>
          <a:prstGeom prst="rect">
            <a:avLst/>
          </a:prstGeom>
          <a:noFill/>
        </p:spPr>
        <p:txBody>
          <a:bodyPr wrap="square" rtlCol="0">
            <a:spAutoFit/>
          </a:bodyPr>
          <a:lstStyle/>
          <a:p>
            <a:r>
              <a:rPr lang="fr-FR" sz="2800" b="1" dirty="0">
                <a:solidFill>
                  <a:srgbClr val="376092"/>
                </a:solidFill>
              </a:rPr>
              <a:t>Sur un an, le nombre de bénéficiaires du RSA continue de progresser</a:t>
            </a:r>
            <a:endParaRPr lang="fr-FR" sz="2800" dirty="0">
              <a:solidFill>
                <a:srgbClr val="376092"/>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juillet 2021</a:t>
            </a:r>
            <a:endParaRPr lang="fr-FR" dirty="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1957388"/>
            <a:ext cx="893445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Tree>
    <p:extLst>
      <p:ext uri="{BB962C8B-B14F-4D97-AF65-F5344CB8AC3E}">
        <p14:creationId xmlns:p14="http://schemas.microsoft.com/office/powerpoint/2010/main" val="6787265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41212"/>
            <a:ext cx="8928324" cy="954107"/>
          </a:xfrm>
          <a:prstGeom prst="rect">
            <a:avLst/>
          </a:prstGeom>
          <a:noFill/>
        </p:spPr>
        <p:txBody>
          <a:bodyPr wrap="square" rtlCol="0">
            <a:spAutoFit/>
          </a:bodyPr>
          <a:lstStyle/>
          <a:p>
            <a:r>
              <a:rPr lang="fr-FR" sz="2800" b="1" dirty="0">
                <a:solidFill>
                  <a:schemeClr val="accent1">
                    <a:lumMod val="75000"/>
                  </a:schemeClr>
                </a:solidFill>
              </a:rPr>
              <a:t>Grâce à une nouvelle hausse en début d’année, l’emploi salarié rejoint son niveau d’avant-crise</a:t>
            </a: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a:p>
        </p:txBody>
      </p:sp>
      <p:sp>
        <p:nvSpPr>
          <p:cNvPr id="12" name="ZoneTexte 11"/>
          <p:cNvSpPr txBox="1"/>
          <p:nvPr/>
        </p:nvSpPr>
        <p:spPr>
          <a:xfrm>
            <a:off x="7908496" y="2317882"/>
            <a:ext cx="891727" cy="615553"/>
          </a:xfrm>
          <a:prstGeom prst="rect">
            <a:avLst/>
          </a:prstGeom>
          <a:noFill/>
        </p:spPr>
        <p:txBody>
          <a:bodyPr wrap="square" rtlCol="0">
            <a:spAutoFit/>
          </a:bodyPr>
          <a:lstStyle/>
          <a:p>
            <a:pPr algn="ctr"/>
            <a:r>
              <a:rPr lang="fr-FR" sz="1600" b="1" dirty="0" smtClean="0">
                <a:solidFill>
                  <a:srgbClr val="FF0000"/>
                </a:solidFill>
              </a:rPr>
              <a:t>+0,3% </a:t>
            </a:r>
          </a:p>
          <a:p>
            <a:pPr algn="ctr"/>
            <a:endParaRPr lang="fr-FR" b="1" dirty="0">
              <a:solidFill>
                <a:srgbClr val="FF0000"/>
              </a:solidFill>
            </a:endParaRPr>
          </a:p>
        </p:txBody>
      </p:sp>
      <p:sp>
        <p:nvSpPr>
          <p:cNvPr id="15" name="ZoneTexte 14"/>
          <p:cNvSpPr txBox="1"/>
          <p:nvPr/>
        </p:nvSpPr>
        <p:spPr>
          <a:xfrm>
            <a:off x="7947520" y="2625657"/>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+0,3 %</a:t>
            </a:r>
            <a:endParaRPr lang="fr-FR" b="1" dirty="0" smtClean="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917808" y="3121223"/>
            <a:ext cx="891727" cy="615553"/>
          </a:xfrm>
          <a:prstGeom prst="rect">
            <a:avLst/>
          </a:prstGeom>
          <a:noFill/>
        </p:spPr>
        <p:txBody>
          <a:bodyPr wrap="square" rtlCol="0">
            <a:spAutoFit/>
          </a:bodyPr>
          <a:lstStyle/>
          <a:p>
            <a:pPr algn="ctr"/>
            <a:r>
              <a:rPr lang="fr-FR" sz="1600" b="1" dirty="0">
                <a:solidFill>
                  <a:schemeClr val="accent1">
                    <a:lumMod val="75000"/>
                  </a:schemeClr>
                </a:solidFill>
              </a:rPr>
              <a:t>+</a:t>
            </a:r>
            <a:r>
              <a:rPr lang="fr-FR" sz="1600" b="1" dirty="0" smtClean="0">
                <a:solidFill>
                  <a:schemeClr val="accent1">
                    <a:lumMod val="75000"/>
                  </a:schemeClr>
                </a:solidFill>
              </a:rPr>
              <a:t>0,3 % </a:t>
            </a:r>
          </a:p>
          <a:p>
            <a:pPr algn="ctr"/>
            <a:endParaRPr lang="fr-FR" b="1" dirty="0">
              <a:solidFill>
                <a:srgbClr val="FF0000"/>
              </a:solidFill>
            </a:endParaRPr>
          </a:p>
        </p:txBody>
      </p:sp>
      <p:sp>
        <p:nvSpPr>
          <p:cNvPr id="13" name="ZoneTexte 12"/>
          <p:cNvSpPr txBox="1"/>
          <p:nvPr/>
        </p:nvSpPr>
        <p:spPr>
          <a:xfrm>
            <a:off x="7695270" y="1602551"/>
            <a:ext cx="1346180" cy="338554"/>
          </a:xfrm>
          <a:prstGeom prst="rect">
            <a:avLst/>
          </a:prstGeom>
          <a:noFill/>
        </p:spPr>
        <p:txBody>
          <a:bodyPr wrap="square" rtlCol="0">
            <a:spAutoFit/>
          </a:bodyPr>
          <a:lstStyle/>
          <a:p>
            <a:pPr algn="ctr"/>
            <a:r>
              <a:rPr lang="fr-FR" sz="1600" b="1" dirty="0" smtClean="0"/>
              <a:t>Au T1 2021 :</a:t>
            </a:r>
            <a:endParaRPr lang="fr-FR" b="1" dirty="0"/>
          </a:p>
        </p:txBody>
      </p:sp>
      <p:graphicFrame>
        <p:nvGraphicFramePr>
          <p:cNvPr id="16" name="Graphique 15"/>
          <p:cNvGraphicFramePr>
            <a:graphicFrameLocks/>
          </p:cNvGraphicFramePr>
          <p:nvPr>
            <p:extLst>
              <p:ext uri="{D42A27DB-BD31-4B8C-83A1-F6EECF244321}">
                <p14:modId xmlns:p14="http://schemas.microsoft.com/office/powerpoint/2010/main" val="2829539970"/>
              </p:ext>
            </p:extLst>
          </p:nvPr>
        </p:nvGraphicFramePr>
        <p:xfrm>
          <a:off x="213645" y="1120580"/>
          <a:ext cx="8179738" cy="5078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4" y="467869"/>
            <a:ext cx="8827805" cy="523220"/>
          </a:xfrm>
          <a:prstGeom prst="rect">
            <a:avLst/>
          </a:prstGeom>
          <a:noFill/>
        </p:spPr>
        <p:txBody>
          <a:bodyPr wrap="square" rtlCol="0">
            <a:spAutoFit/>
          </a:bodyPr>
          <a:lstStyle/>
          <a:p>
            <a:r>
              <a:rPr lang="fr-FR" sz="2800" b="1" dirty="0">
                <a:solidFill>
                  <a:schemeClr val="accent1">
                    <a:lumMod val="75000"/>
                  </a:schemeClr>
                </a:solidFill>
              </a:rPr>
              <a:t>Une </a:t>
            </a:r>
            <a:r>
              <a:rPr lang="fr-FR" sz="2800" b="1" dirty="0" smtClean="0">
                <a:solidFill>
                  <a:schemeClr val="accent1">
                    <a:lumMod val="75000"/>
                  </a:schemeClr>
                </a:solidFill>
              </a:rPr>
              <a:t>augmentation portée </a:t>
            </a:r>
            <a:r>
              <a:rPr lang="fr-FR" sz="2800" b="1" dirty="0">
                <a:solidFill>
                  <a:schemeClr val="accent1">
                    <a:lumMod val="75000"/>
                  </a:schemeClr>
                </a:solidFill>
              </a:rPr>
              <a:t>par l’emploi hors </a:t>
            </a:r>
            <a:r>
              <a:rPr lang="fr-FR" sz="2800" b="1" dirty="0" smtClean="0">
                <a:solidFill>
                  <a:schemeClr val="accent1">
                    <a:lumMod val="75000"/>
                  </a:schemeClr>
                </a:solidFill>
              </a:rPr>
              <a:t>intérim…</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
        <p:nvSpPr>
          <p:cNvPr id="14" name="ZoneTexte 13"/>
          <p:cNvSpPr txBox="1"/>
          <p:nvPr/>
        </p:nvSpPr>
        <p:spPr>
          <a:xfrm>
            <a:off x="7546312" y="2222466"/>
            <a:ext cx="1597688" cy="3970318"/>
          </a:xfrm>
          <a:prstGeom prst="rect">
            <a:avLst/>
          </a:prstGeom>
          <a:noFill/>
        </p:spPr>
        <p:txBody>
          <a:bodyPr wrap="square" rtlCol="0">
            <a:spAutoFit/>
          </a:bodyPr>
          <a:lstStyle/>
          <a:p>
            <a:pPr algn="ctr"/>
            <a:endParaRPr lang="fr-FR" b="1" dirty="0" smtClean="0">
              <a:solidFill>
                <a:srgbClr val="00B0F0"/>
              </a:solidFill>
            </a:endParaRPr>
          </a:p>
          <a:p>
            <a:pPr algn="ctr"/>
            <a:endParaRPr lang="fr-FR" b="1" dirty="0" smtClean="0">
              <a:solidFill>
                <a:schemeClr val="accent6">
                  <a:lumMod val="75000"/>
                </a:schemeClr>
              </a:solidFill>
            </a:endParaRPr>
          </a:p>
          <a:p>
            <a:pPr algn="ctr"/>
            <a:r>
              <a:rPr lang="fr-FR" b="1" dirty="0">
                <a:solidFill>
                  <a:srgbClr val="00B0F0"/>
                </a:solidFill>
              </a:rPr>
              <a:t>+1 </a:t>
            </a:r>
            <a:r>
              <a:rPr lang="fr-FR" b="1" dirty="0" smtClean="0">
                <a:solidFill>
                  <a:srgbClr val="00B0F0"/>
                </a:solidFill>
              </a:rPr>
              <a:t>240</a:t>
            </a:r>
            <a:endParaRPr lang="fr-FR" b="1" dirty="0">
              <a:solidFill>
                <a:srgbClr val="00B0F0"/>
              </a:solidFill>
            </a:endParaRP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smtClean="0">
                <a:solidFill>
                  <a:schemeClr val="accent6">
                    <a:lumMod val="75000"/>
                  </a:schemeClr>
                </a:solidFill>
              </a:rPr>
              <a:t>-140</a:t>
            </a:r>
            <a:endParaRPr lang="fr-FR" b="1" dirty="0">
              <a:solidFill>
                <a:schemeClr val="accent6">
                  <a:lumMod val="75000"/>
                </a:schemeClr>
              </a:solidFill>
            </a:endParaRP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smtClean="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695270" y="2222466"/>
            <a:ext cx="1346180" cy="338554"/>
          </a:xfrm>
          <a:prstGeom prst="rect">
            <a:avLst/>
          </a:prstGeom>
          <a:noFill/>
        </p:spPr>
        <p:txBody>
          <a:bodyPr wrap="square" rtlCol="0">
            <a:spAutoFit/>
          </a:bodyPr>
          <a:lstStyle/>
          <a:p>
            <a:pPr algn="ctr"/>
            <a:r>
              <a:rPr lang="fr-FR" sz="1600" b="1" dirty="0" smtClean="0"/>
              <a:t>Au T1 2021 :</a:t>
            </a:r>
            <a:endParaRPr lang="fr-FR" b="1" dirty="0"/>
          </a:p>
        </p:txBody>
      </p:sp>
      <p:graphicFrame>
        <p:nvGraphicFramePr>
          <p:cNvPr id="11" name="Graphique 10"/>
          <p:cNvGraphicFramePr>
            <a:graphicFrameLocks/>
          </p:cNvGraphicFramePr>
          <p:nvPr>
            <p:extLst>
              <p:ext uri="{D42A27DB-BD31-4B8C-83A1-F6EECF244321}">
                <p14:modId xmlns:p14="http://schemas.microsoft.com/office/powerpoint/2010/main" val="1540607206"/>
              </p:ext>
            </p:extLst>
          </p:nvPr>
        </p:nvGraphicFramePr>
        <p:xfrm>
          <a:off x="579549" y="993023"/>
          <a:ext cx="7765607" cy="49956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
        <p:nvSpPr>
          <p:cNvPr id="12" name="ZoneTexte 11"/>
          <p:cNvSpPr txBox="1"/>
          <p:nvPr/>
        </p:nvSpPr>
        <p:spPr>
          <a:xfrm>
            <a:off x="157080" y="464545"/>
            <a:ext cx="8827804" cy="523220"/>
          </a:xfrm>
          <a:prstGeom prst="rect">
            <a:avLst/>
          </a:prstGeom>
          <a:noFill/>
        </p:spPr>
        <p:txBody>
          <a:bodyPr wrap="square" rtlCol="0">
            <a:spAutoFit/>
          </a:bodyPr>
          <a:lstStyle/>
          <a:p>
            <a:r>
              <a:rPr lang="fr-FR" sz="2800" b="1" dirty="0">
                <a:solidFill>
                  <a:schemeClr val="accent1">
                    <a:lumMod val="75000"/>
                  </a:schemeClr>
                </a:solidFill>
              </a:rPr>
              <a:t>… dans </a:t>
            </a:r>
            <a:r>
              <a:rPr lang="fr-FR" sz="2800" b="1" dirty="0" smtClean="0">
                <a:solidFill>
                  <a:schemeClr val="accent1">
                    <a:lumMod val="75000"/>
                  </a:schemeClr>
                </a:solidFill>
              </a:rPr>
              <a:t>tous les secteurs </a:t>
            </a:r>
            <a:r>
              <a:rPr lang="fr-FR" sz="2800" b="1" dirty="0">
                <a:solidFill>
                  <a:schemeClr val="accent1">
                    <a:lumMod val="75000"/>
                  </a:schemeClr>
                </a:solidFill>
              </a:rPr>
              <a:t>d’activité</a:t>
            </a:r>
            <a:endParaRPr lang="fr-FR" sz="2800" dirty="0">
              <a:solidFill>
                <a:schemeClr val="accent1">
                  <a:lumMod val="75000"/>
                </a:schemeClr>
              </a:solidFill>
            </a:endParaRPr>
          </a:p>
        </p:txBody>
      </p:sp>
      <p:graphicFrame>
        <p:nvGraphicFramePr>
          <p:cNvPr id="10" name="Graphique 9"/>
          <p:cNvGraphicFramePr>
            <a:graphicFrameLocks/>
          </p:cNvGraphicFramePr>
          <p:nvPr>
            <p:extLst>
              <p:ext uri="{D42A27DB-BD31-4B8C-83A1-F6EECF244321}">
                <p14:modId xmlns:p14="http://schemas.microsoft.com/office/powerpoint/2010/main" val="3038913951"/>
              </p:ext>
            </p:extLst>
          </p:nvPr>
        </p:nvGraphicFramePr>
        <p:xfrm>
          <a:off x="605307" y="1081825"/>
          <a:ext cx="7933386" cy="53704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
        <p:nvSpPr>
          <p:cNvPr id="14" name="ZoneTexte 13"/>
          <p:cNvSpPr txBox="1"/>
          <p:nvPr/>
        </p:nvSpPr>
        <p:spPr>
          <a:xfrm>
            <a:off x="213645" y="36982"/>
            <a:ext cx="8930355" cy="892552"/>
          </a:xfrm>
          <a:prstGeom prst="rect">
            <a:avLst/>
          </a:prstGeom>
          <a:noFill/>
        </p:spPr>
        <p:txBody>
          <a:bodyPr wrap="square" rtlCol="0">
            <a:spAutoFit/>
          </a:bodyPr>
          <a:lstStyle/>
          <a:p>
            <a:r>
              <a:rPr lang="fr-FR" sz="2600" b="1" dirty="0" smtClean="0">
                <a:solidFill>
                  <a:schemeClr val="accent1">
                    <a:lumMod val="75000"/>
                  </a:schemeClr>
                </a:solidFill>
              </a:rPr>
              <a:t>Malgré une nouvelle hausse, le tertiaire marchand ne retrouve pas encore son niveau d’avant-crise, contrairement à l’industrie</a:t>
            </a:r>
            <a:endParaRPr lang="fr-FR" sz="2600" b="1" dirty="0">
              <a:solidFill>
                <a:srgbClr val="FF0000"/>
              </a:solidFill>
            </a:endParaRPr>
          </a:p>
        </p:txBody>
      </p:sp>
      <p:graphicFrame>
        <p:nvGraphicFramePr>
          <p:cNvPr id="11" name="Graphique 10"/>
          <p:cNvGraphicFramePr>
            <a:graphicFrameLocks/>
          </p:cNvGraphicFramePr>
          <p:nvPr>
            <p:extLst>
              <p:ext uri="{D42A27DB-BD31-4B8C-83A1-F6EECF244321}">
                <p14:modId xmlns:p14="http://schemas.microsoft.com/office/powerpoint/2010/main" val="1740947631"/>
              </p:ext>
            </p:extLst>
          </p:nvPr>
        </p:nvGraphicFramePr>
        <p:xfrm>
          <a:off x="677223" y="1119878"/>
          <a:ext cx="8036417" cy="531955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
        <p:nvSpPr>
          <p:cNvPr id="12" name="ZoneTexte 11"/>
          <p:cNvSpPr txBox="1"/>
          <p:nvPr/>
        </p:nvSpPr>
        <p:spPr>
          <a:xfrm>
            <a:off x="213645" y="42866"/>
            <a:ext cx="8454854" cy="954107"/>
          </a:xfrm>
          <a:prstGeom prst="rect">
            <a:avLst/>
          </a:prstGeom>
          <a:noFill/>
        </p:spPr>
        <p:txBody>
          <a:bodyPr wrap="square" rtlCol="0">
            <a:spAutoFit/>
          </a:bodyPr>
          <a:lstStyle/>
          <a:p>
            <a:r>
              <a:rPr lang="fr-FR" sz="2800" b="1" dirty="0">
                <a:solidFill>
                  <a:schemeClr val="accent1">
                    <a:lumMod val="75000"/>
                  </a:schemeClr>
                </a:solidFill>
              </a:rPr>
              <a:t>Vive hausse annuelle dans la construction qui dépasse amplement son niveau d’avant-crise</a:t>
            </a:r>
            <a:endParaRPr lang="fr-FR" sz="28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221" y="1861942"/>
            <a:ext cx="8693720" cy="383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juillet 2021</a:t>
            </a:r>
            <a:endParaRPr lang="fr-FR" dirty="0"/>
          </a:p>
        </p:txBody>
      </p:sp>
      <p:sp>
        <p:nvSpPr>
          <p:cNvPr id="12" name="ZoneTexte 11"/>
          <p:cNvSpPr txBox="1"/>
          <p:nvPr/>
        </p:nvSpPr>
        <p:spPr>
          <a:xfrm>
            <a:off x="107808" y="0"/>
            <a:ext cx="8732567" cy="954107"/>
          </a:xfrm>
          <a:prstGeom prst="rect">
            <a:avLst/>
          </a:prstGeom>
          <a:noFill/>
        </p:spPr>
        <p:txBody>
          <a:bodyPr wrap="square" rtlCol="0">
            <a:spAutoFit/>
          </a:bodyPr>
          <a:lstStyle/>
          <a:p>
            <a:r>
              <a:rPr lang="fr-FR" sz="2800" b="1" dirty="0">
                <a:solidFill>
                  <a:schemeClr val="accent1">
                    <a:lumMod val="75000"/>
                  </a:schemeClr>
                </a:solidFill>
              </a:rPr>
              <a:t>Le recours aux contrats aidés s’intensifie en réponse à la crise sanitaire </a:t>
            </a:r>
            <a:endParaRPr lang="fr-FR" sz="2800" b="1" dirty="0">
              <a:solidFill>
                <a:srgbClr val="376092"/>
              </a:solidFill>
            </a:endParaRPr>
          </a:p>
        </p:txBody>
      </p:sp>
      <p:grpSp>
        <p:nvGrpSpPr>
          <p:cNvPr id="9" name="Groupe 8"/>
          <p:cNvGrpSpPr>
            <a:grpSpLocks/>
          </p:cNvGrpSpPr>
          <p:nvPr/>
        </p:nvGrpSpPr>
        <p:grpSpPr bwMode="auto">
          <a:xfrm>
            <a:off x="107807" y="1258174"/>
            <a:ext cx="9036192" cy="5181263"/>
            <a:chOff x="0" y="0"/>
            <a:chExt cx="9496426" cy="6042212"/>
          </a:xfrm>
        </p:grpSpPr>
        <p:graphicFrame>
          <p:nvGraphicFramePr>
            <p:cNvPr id="10" name="Graphique 9"/>
            <p:cNvGraphicFramePr>
              <a:graphicFrameLocks/>
            </p:cNvGraphicFramePr>
            <p:nvPr/>
          </p:nvGraphicFramePr>
          <p:xfrm>
            <a:off x="0"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22"/>
            <p:cNvSpPr txBox="1"/>
            <p:nvPr/>
          </p:nvSpPr>
          <p:spPr>
            <a:xfrm>
              <a:off x="8858251" y="2358412"/>
              <a:ext cx="638175" cy="224147"/>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2 300</a:t>
              </a:r>
            </a:p>
          </p:txBody>
        </p:sp>
        <p:sp>
          <p:nvSpPr>
            <p:cNvPr id="14" name="Flèche vers le bas 13"/>
            <p:cNvSpPr/>
            <p:nvPr/>
          </p:nvSpPr>
          <p:spPr>
            <a:xfrm>
              <a:off x="9115426" y="2631286"/>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juillet 2021</a:t>
            </a:r>
            <a:endParaRPr lang="fr-FR" dirty="0"/>
          </a:p>
        </p:txBody>
      </p:sp>
      <p:graphicFrame>
        <p:nvGraphicFramePr>
          <p:cNvPr id="9" name="Graphique 8"/>
          <p:cNvGraphicFramePr>
            <a:graphicFrameLocks/>
          </p:cNvGraphicFramePr>
          <p:nvPr>
            <p:extLst>
              <p:ext uri="{D42A27DB-BD31-4B8C-83A1-F6EECF244321}">
                <p14:modId xmlns:p14="http://schemas.microsoft.com/office/powerpoint/2010/main" val="3537907981"/>
              </p:ext>
            </p:extLst>
          </p:nvPr>
        </p:nvGraphicFramePr>
        <p:xfrm>
          <a:off x="309092" y="1032451"/>
          <a:ext cx="8430305" cy="5177307"/>
        </p:xfrm>
        <a:graphic>
          <a:graphicData uri="http://schemas.openxmlformats.org/drawingml/2006/chart">
            <c:chart xmlns:c="http://schemas.openxmlformats.org/drawingml/2006/chart" xmlns:r="http://schemas.openxmlformats.org/officeDocument/2006/relationships" r:id="rId3"/>
          </a:graphicData>
        </a:graphic>
      </p:graphicFrame>
      <p:sp>
        <p:nvSpPr>
          <p:cNvPr id="10" name="ZoneTexte 9"/>
          <p:cNvSpPr txBox="1"/>
          <p:nvPr/>
        </p:nvSpPr>
        <p:spPr>
          <a:xfrm>
            <a:off x="72978" y="13950"/>
            <a:ext cx="8800565" cy="954107"/>
          </a:xfrm>
          <a:prstGeom prst="rect">
            <a:avLst/>
          </a:prstGeom>
          <a:noFill/>
        </p:spPr>
        <p:txBody>
          <a:bodyPr wrap="square" rtlCol="0">
            <a:spAutoFit/>
          </a:bodyPr>
          <a:lstStyle/>
          <a:p>
            <a:r>
              <a:rPr lang="fr-FR" sz="2800" b="1" dirty="0" smtClean="0">
                <a:solidFill>
                  <a:schemeClr val="accent1">
                    <a:lumMod val="75000"/>
                  </a:schemeClr>
                </a:solidFill>
              </a:rPr>
              <a:t>Le recours à l’activité partielle </a:t>
            </a:r>
            <a:r>
              <a:rPr lang="fr-FR" sz="2800" b="1" dirty="0">
                <a:solidFill>
                  <a:schemeClr val="accent1">
                    <a:lumMod val="75000"/>
                  </a:schemeClr>
                </a:solidFill>
              </a:rPr>
              <a:t>progresse régulièrement tout </a:t>
            </a:r>
            <a:r>
              <a:rPr lang="fr-FR" sz="2800" b="1" dirty="0" smtClean="0">
                <a:solidFill>
                  <a:schemeClr val="accent1">
                    <a:lumMod val="75000"/>
                  </a:schemeClr>
                </a:solidFill>
              </a:rPr>
              <a:t>au long du trimestre</a:t>
            </a:r>
            <a:endParaRPr lang="fr-FR" sz="2800" b="1" dirty="0">
              <a:solidFill>
                <a:srgbClr val="376092"/>
              </a:solidFill>
            </a:endParaRPr>
          </a:p>
        </p:txBody>
      </p:sp>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486" y="6178242"/>
            <a:ext cx="59055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6640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699" y="501200"/>
            <a:ext cx="9143999" cy="523220"/>
          </a:xfrm>
          <a:prstGeom prst="rect">
            <a:avLst/>
          </a:prstGeom>
          <a:noFill/>
        </p:spPr>
        <p:txBody>
          <a:bodyPr wrap="square" rtlCol="0">
            <a:spAutoFit/>
          </a:bodyPr>
          <a:lstStyle/>
          <a:p>
            <a:r>
              <a:rPr lang="fr-FR" sz="2800" b="1" dirty="0" smtClean="0">
                <a:solidFill>
                  <a:schemeClr val="accent1">
                    <a:lumMod val="75000"/>
                  </a:schemeClr>
                </a:solidFill>
              </a:rPr>
              <a:t>Le taux </a:t>
            </a:r>
            <a:r>
              <a:rPr lang="fr-FR" sz="2800" b="1" dirty="0">
                <a:solidFill>
                  <a:schemeClr val="accent1">
                    <a:lumMod val="75000"/>
                  </a:schemeClr>
                </a:solidFill>
              </a:rPr>
              <a:t>de </a:t>
            </a:r>
            <a:r>
              <a:rPr lang="fr-FR" sz="2800" b="1" dirty="0" smtClean="0">
                <a:solidFill>
                  <a:schemeClr val="accent1">
                    <a:lumMod val="75000"/>
                  </a:schemeClr>
                </a:solidFill>
              </a:rPr>
              <a:t>chômage progresse un peu plus vite qu’en Paca</a:t>
            </a:r>
            <a:endParaRPr lang="fr-FR" sz="2800" dirty="0">
              <a:solidFill>
                <a:schemeClr val="accent1">
                  <a:lumMod val="75000"/>
                </a:schemeClr>
              </a:solidFill>
            </a:endParaRPr>
          </a:p>
        </p:txBody>
      </p:sp>
      <p:cxnSp>
        <p:nvCxnSpPr>
          <p:cNvPr id="6" name="Connecteur droit 5"/>
          <p:cNvCxnSpPr/>
          <p:nvPr/>
        </p:nvCxnSpPr>
        <p:spPr>
          <a:xfrm>
            <a:off x="125699" y="10431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smtClean="0"/>
              <a:t>Edition juillet 2021</a:t>
            </a:r>
            <a:endParaRPr lang="fr-FR" dirty="0"/>
          </a:p>
        </p:txBody>
      </p:sp>
      <p:sp>
        <p:nvSpPr>
          <p:cNvPr id="12" name="ZoneTexte 11"/>
          <p:cNvSpPr txBox="1"/>
          <p:nvPr/>
        </p:nvSpPr>
        <p:spPr>
          <a:xfrm>
            <a:off x="7631006" y="4029481"/>
            <a:ext cx="1652756" cy="615553"/>
          </a:xfrm>
          <a:prstGeom prst="rect">
            <a:avLst/>
          </a:prstGeom>
          <a:noFill/>
        </p:spPr>
        <p:txBody>
          <a:bodyPr wrap="square" rtlCol="0">
            <a:spAutoFit/>
          </a:bodyPr>
          <a:lstStyle/>
          <a:p>
            <a:pPr algn="ctr"/>
            <a:r>
              <a:rPr lang="fr-FR" sz="1600" b="1" dirty="0" smtClean="0">
                <a:solidFill>
                  <a:schemeClr val="accent1">
                    <a:lumMod val="75000"/>
                  </a:schemeClr>
                </a:solidFill>
              </a:rPr>
              <a:t>7,8 % (0,0 pt) </a:t>
            </a:r>
          </a:p>
          <a:p>
            <a:pPr algn="ctr"/>
            <a:endParaRPr lang="fr-FR" b="1" dirty="0">
              <a:solidFill>
                <a:srgbClr val="FF0000"/>
              </a:solidFill>
            </a:endParaRPr>
          </a:p>
        </p:txBody>
      </p:sp>
      <p:sp>
        <p:nvSpPr>
          <p:cNvPr id="13" name="ZoneTexte 12"/>
          <p:cNvSpPr txBox="1"/>
          <p:nvPr/>
        </p:nvSpPr>
        <p:spPr>
          <a:xfrm>
            <a:off x="7737894" y="3678047"/>
            <a:ext cx="1572743" cy="646331"/>
          </a:xfrm>
          <a:prstGeom prst="rect">
            <a:avLst/>
          </a:prstGeom>
          <a:noFill/>
        </p:spPr>
        <p:txBody>
          <a:bodyPr wrap="square" rtlCol="0">
            <a:spAutoFit/>
          </a:bodyPr>
          <a:lstStyle/>
          <a:p>
            <a:pPr algn="ctr"/>
            <a:r>
              <a:rPr lang="fr-FR" sz="1600" b="1" dirty="0" smtClean="0">
                <a:solidFill>
                  <a:schemeClr val="accent3">
                    <a:lumMod val="75000"/>
                  </a:schemeClr>
                </a:solidFill>
              </a:rPr>
              <a:t>8,4 % (+0,2 pt)</a:t>
            </a:r>
            <a:r>
              <a:rPr lang="fr-FR" b="1" dirty="0" smtClean="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695401" y="3371135"/>
            <a:ext cx="1652755" cy="615553"/>
          </a:xfrm>
          <a:prstGeom prst="rect">
            <a:avLst/>
          </a:prstGeom>
          <a:noFill/>
        </p:spPr>
        <p:txBody>
          <a:bodyPr wrap="square" rtlCol="0">
            <a:spAutoFit/>
          </a:bodyPr>
          <a:lstStyle/>
          <a:p>
            <a:pPr algn="ctr"/>
            <a:r>
              <a:rPr lang="fr-FR" sz="1600" b="1" dirty="0" smtClean="0">
                <a:solidFill>
                  <a:srgbClr val="FF0000"/>
                </a:solidFill>
              </a:rPr>
              <a:t>9,1 % (+0,1 pt) </a:t>
            </a:r>
          </a:p>
          <a:p>
            <a:pPr algn="ctr"/>
            <a:endParaRPr lang="fr-FR" b="1" dirty="0">
              <a:solidFill>
                <a:srgbClr val="FF0000"/>
              </a:solidFill>
            </a:endParaRPr>
          </a:p>
        </p:txBody>
      </p:sp>
      <p:graphicFrame>
        <p:nvGraphicFramePr>
          <p:cNvPr id="14" name="Graphique 13"/>
          <p:cNvGraphicFramePr>
            <a:graphicFrameLocks/>
          </p:cNvGraphicFramePr>
          <p:nvPr>
            <p:extLst>
              <p:ext uri="{D42A27DB-BD31-4B8C-83A1-F6EECF244321}">
                <p14:modId xmlns:p14="http://schemas.microsoft.com/office/powerpoint/2010/main" val="1841581136"/>
              </p:ext>
            </p:extLst>
          </p:nvPr>
        </p:nvGraphicFramePr>
        <p:xfrm>
          <a:off x="386365" y="1210614"/>
          <a:ext cx="8071017" cy="49583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6311</TotalTime>
  <Words>1495</Words>
  <Application>Microsoft Office PowerPoint</Application>
  <PresentationFormat>Affichage à l'écran (4:3)</PresentationFormat>
  <Paragraphs>253</Paragraphs>
  <Slides>17</Slides>
  <Notes>17</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SAUVIAC Mathieu (DR-PACA)</cp:lastModifiedBy>
  <cp:revision>644</cp:revision>
  <cp:lastPrinted>2018-10-09T12:30:48Z</cp:lastPrinted>
  <dcterms:created xsi:type="dcterms:W3CDTF">2018-05-30T13:27:07Z</dcterms:created>
  <dcterms:modified xsi:type="dcterms:W3CDTF">2021-07-09T12:33:49Z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