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261" r:id="rId12"/>
    <p:sldId id="314" r:id="rId13"/>
    <p:sldId id="312" r:id="rId14"/>
    <p:sldId id="305" r:id="rId15"/>
    <p:sldId id="302" r:id="rId16"/>
    <p:sldId id="296" r:id="rId17"/>
    <p:sldId id="304" r:id="rId18"/>
    <p:sldId id="271" r:id="rId19"/>
    <p:sldId id="272" r:id="rId20"/>
    <p:sldId id="311" r:id="rId21"/>
    <p:sldId id="313" r:id="rId22"/>
    <p:sldId id="310"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varScale="1">
        <p:scale>
          <a:sx n="113" d="100"/>
          <a:sy n="113" d="100"/>
        </p:scale>
        <p:origin x="-10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2\2022-T1\01%20-%20Fichiers%20de%20travail\DEFM-Ch&#244;mage\2022_T1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RO-SVC01-20131\USERS\Cab-SESE\10%20-%20Notes%20de%20conjoncture\01%20-%20Notes\2022\2022-T1\01%20-%20Fichiers%20de%20travail\Prestations%20sociales\2022-T1%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2\2022-T1\01%20-%20Fichiers%20de%20travail\Politiques%20emploi\2022_T1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RO-SVC01-20131\USERS\Cab-SESE\10%20-%20Tableau%20de%20bord%20conjoncturel\01%20-%20Indicateurs\Contrats%20d'apprentissage.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2\2022-T1\01%20-%20Fichiers%20de%20travail\Activit&#233;%20partielle\Figures%20AP%20pour%20diapos%20d&#233;partementaux%20note%20de%20conj%204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2\2022-T1\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2012)</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2'!$E$10:$E$50</c:f>
              <c:numCache>
                <c:formatCode>#,##0.0</c:formatCode>
                <c:ptCount val="41"/>
                <c:pt idx="0">
                  <c:v>100</c:v>
                </c:pt>
                <c:pt idx="1">
                  <c:v>99.861826199856722</c:v>
                </c:pt>
                <c:pt idx="2">
                  <c:v>99.72969645415472</c:v>
                </c:pt>
                <c:pt idx="3">
                  <c:v>99.751466242836685</c:v>
                </c:pt>
                <c:pt idx="4">
                  <c:v>99.722924874641834</c:v>
                </c:pt>
                <c:pt idx="5">
                  <c:v>99.816383864613172</c:v>
                </c:pt>
                <c:pt idx="6">
                  <c:v>100.00436515042981</c:v>
                </c:pt>
                <c:pt idx="7">
                  <c:v>100.3198312141834</c:v>
                </c:pt>
                <c:pt idx="8">
                  <c:v>100.47177202722064</c:v>
                </c:pt>
                <c:pt idx="9">
                  <c:v>100.36863135744987</c:v>
                </c:pt>
                <c:pt idx="10">
                  <c:v>100.41267460601722</c:v>
                </c:pt>
                <c:pt idx="11">
                  <c:v>100.57793472421204</c:v>
                </c:pt>
                <c:pt idx="12">
                  <c:v>100.54318141117477</c:v>
                </c:pt>
                <c:pt idx="13">
                  <c:v>100.92653116045844</c:v>
                </c:pt>
                <c:pt idx="14">
                  <c:v>100.81919323065902</c:v>
                </c:pt>
                <c:pt idx="15">
                  <c:v>101.26018535100287</c:v>
                </c:pt>
                <c:pt idx="16">
                  <c:v>101.64812410458453</c:v>
                </c:pt>
                <c:pt idx="17">
                  <c:v>102.0724950752149</c:v>
                </c:pt>
                <c:pt idx="18">
                  <c:v>102.22605882879657</c:v>
                </c:pt>
                <c:pt idx="19">
                  <c:v>102.32987106017193</c:v>
                </c:pt>
                <c:pt idx="20">
                  <c:v>102.76649803008596</c:v>
                </c:pt>
                <c:pt idx="21">
                  <c:v>103.19327542979944</c:v>
                </c:pt>
                <c:pt idx="22">
                  <c:v>103.32691618911174</c:v>
                </c:pt>
                <c:pt idx="23">
                  <c:v>103.63102166905445</c:v>
                </c:pt>
                <c:pt idx="24">
                  <c:v>104.1293763431232</c:v>
                </c:pt>
                <c:pt idx="25">
                  <c:v>104.16648012177649</c:v>
                </c:pt>
                <c:pt idx="26">
                  <c:v>104.21281787249283</c:v>
                </c:pt>
                <c:pt idx="27">
                  <c:v>104.43169099212035</c:v>
                </c:pt>
                <c:pt idx="28">
                  <c:v>104.86876566977077</c:v>
                </c:pt>
                <c:pt idx="29">
                  <c:v>105.40523146489971</c:v>
                </c:pt>
                <c:pt idx="30">
                  <c:v>105.95484867478511</c:v>
                </c:pt>
                <c:pt idx="31">
                  <c:v>106.23791189111749</c:v>
                </c:pt>
                <c:pt idx="32">
                  <c:v>103.94335377865329</c:v>
                </c:pt>
                <c:pt idx="33">
                  <c:v>103.02879880014326</c:v>
                </c:pt>
                <c:pt idx="34">
                  <c:v>105.41323424068767</c:v>
                </c:pt>
                <c:pt idx="35">
                  <c:v>105.72925993911176</c:v>
                </c:pt>
                <c:pt idx="36">
                  <c:v>106.39354629297992</c:v>
                </c:pt>
                <c:pt idx="37">
                  <c:v>108.237598495702</c:v>
                </c:pt>
                <c:pt idx="38">
                  <c:v>109.15069842406876</c:v>
                </c:pt>
                <c:pt idx="39">
                  <c:v>110.17885924068769</c:v>
                </c:pt>
                <c:pt idx="40">
                  <c:v>110.50590974212034</c:v>
                </c:pt>
              </c:numCache>
            </c:numRef>
          </c:val>
          <c:smooth val="0"/>
        </c:ser>
        <c:ser>
          <c:idx val="1"/>
          <c:order val="1"/>
          <c:tx>
            <c:v>France métropolitaine</c:v>
          </c:tx>
          <c:spPr>
            <a:ln w="28575">
              <a:solidFill>
                <a:srgbClr val="0000FF"/>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2'!$C$10:$C$50</c:f>
              <c:numCache>
                <c:formatCode>#,##0.0</c:formatCode>
                <c:ptCount val="41"/>
                <c:pt idx="0">
                  <c:v>100</c:v>
                </c:pt>
                <c:pt idx="1">
                  <c:v>99.951259075521378</c:v>
                </c:pt>
                <c:pt idx="2">
                  <c:v>99.82315163942522</c:v>
                </c:pt>
                <c:pt idx="3">
                  <c:v>99.721987147383672</c:v>
                </c:pt>
                <c:pt idx="4">
                  <c:v>99.703166356076295</c:v>
                </c:pt>
                <c:pt idx="5">
                  <c:v>99.593919518269402</c:v>
                </c:pt>
                <c:pt idx="6">
                  <c:v>99.760256644355152</c:v>
                </c:pt>
                <c:pt idx="7">
                  <c:v>100.03948531522606</c:v>
                </c:pt>
                <c:pt idx="8">
                  <c:v>100.06016940409587</c:v>
                </c:pt>
                <c:pt idx="9">
                  <c:v>100.1029239554627</c:v>
                </c:pt>
                <c:pt idx="10">
                  <c:v>99.970391572177391</c:v>
                </c:pt>
                <c:pt idx="11">
                  <c:v>100.05188985232081</c:v>
                </c:pt>
                <c:pt idx="12">
                  <c:v>99.990200206635436</c:v>
                </c:pt>
                <c:pt idx="13">
                  <c:v>100.23363112723305</c:v>
                </c:pt>
                <c:pt idx="14">
                  <c:v>100.31029756742544</c:v>
                </c:pt>
                <c:pt idx="15">
                  <c:v>100.44196993195587</c:v>
                </c:pt>
                <c:pt idx="16">
                  <c:v>100.62982698751813</c:v>
                </c:pt>
                <c:pt idx="17">
                  <c:v>100.87290825776283</c:v>
                </c:pt>
                <c:pt idx="18">
                  <c:v>101.18623692992286</c:v>
                </c:pt>
                <c:pt idx="19">
                  <c:v>101.22781603900887</c:v>
                </c:pt>
                <c:pt idx="20">
                  <c:v>101.67890952068095</c:v>
                </c:pt>
                <c:pt idx="21">
                  <c:v>102.07264421279592</c:v>
                </c:pt>
                <c:pt idx="22">
                  <c:v>102.17294746202469</c:v>
                </c:pt>
                <c:pt idx="23">
                  <c:v>102.53928188724561</c:v>
                </c:pt>
                <c:pt idx="24">
                  <c:v>102.77162730921148</c:v>
                </c:pt>
                <c:pt idx="25">
                  <c:v>102.85044936129812</c:v>
                </c:pt>
                <c:pt idx="26">
                  <c:v>102.85557252272494</c:v>
                </c:pt>
                <c:pt idx="27">
                  <c:v>103.18417742563169</c:v>
                </c:pt>
                <c:pt idx="28">
                  <c:v>103.72474823342897</c:v>
                </c:pt>
                <c:pt idx="29">
                  <c:v>103.95087739551137</c:v>
                </c:pt>
                <c:pt idx="30">
                  <c:v>104.37506463438612</c:v>
                </c:pt>
                <c:pt idx="31">
                  <c:v>104.6884790603047</c:v>
                </c:pt>
                <c:pt idx="32">
                  <c:v>102.55222805180991</c:v>
                </c:pt>
                <c:pt idx="33">
                  <c:v>102.00497229652909</c:v>
                </c:pt>
                <c:pt idx="34">
                  <c:v>103.82456793570101</c:v>
                </c:pt>
                <c:pt idx="35">
                  <c:v>103.76583101019594</c:v>
                </c:pt>
                <c:pt idx="36">
                  <c:v>104.49531915148515</c:v>
                </c:pt>
                <c:pt idx="37">
                  <c:v>105.77162892697423</c:v>
                </c:pt>
                <c:pt idx="38">
                  <c:v>106.57975314804824</c:v>
                </c:pt>
                <c:pt idx="39">
                  <c:v>107.21881551355925</c:v>
                </c:pt>
                <c:pt idx="40">
                  <c:v>107.53900270267394</c:v>
                </c:pt>
              </c:numCache>
            </c:numRef>
          </c:val>
          <c:smooth val="0"/>
        </c:ser>
        <c:ser>
          <c:idx val="2"/>
          <c:order val="2"/>
          <c:tx>
            <c:strRef>
              <c:f>'Données graph 1 et 2'!$K$8:$K$9</c:f>
              <c:strCache>
                <c:ptCount val="1"/>
                <c:pt idx="0">
                  <c:v>Var</c:v>
                </c:pt>
              </c:strCache>
            </c:strRef>
          </c:tx>
          <c:spPr>
            <a:ln w="28575"/>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2'!$K$10:$K$50</c:f>
              <c:numCache>
                <c:formatCode>#,##0.0</c:formatCode>
                <c:ptCount val="41"/>
                <c:pt idx="0">
                  <c:v>100</c:v>
                </c:pt>
                <c:pt idx="1">
                  <c:v>99.808240009892103</c:v>
                </c:pt>
                <c:pt idx="2">
                  <c:v>99.937594320181859</c:v>
                </c:pt>
                <c:pt idx="3">
                  <c:v>99.866465671643795</c:v>
                </c:pt>
                <c:pt idx="4">
                  <c:v>99.935949509526324</c:v>
                </c:pt>
                <c:pt idx="5">
                  <c:v>99.871350545669827</c:v>
                </c:pt>
                <c:pt idx="6">
                  <c:v>100.21862727843167</c:v>
                </c:pt>
                <c:pt idx="7">
                  <c:v>100.0746728555273</c:v>
                </c:pt>
                <c:pt idx="8">
                  <c:v>100.30633319938755</c:v>
                </c:pt>
                <c:pt idx="9">
                  <c:v>100.08923308557343</c:v>
                </c:pt>
                <c:pt idx="10">
                  <c:v>99.962057941379697</c:v>
                </c:pt>
                <c:pt idx="11">
                  <c:v>100.03849899005672</c:v>
                </c:pt>
                <c:pt idx="12">
                  <c:v>99.533867216808815</c:v>
                </c:pt>
                <c:pt idx="13">
                  <c:v>100.17627035132483</c:v>
                </c:pt>
                <c:pt idx="14">
                  <c:v>100.10271732629425</c:v>
                </c:pt>
                <c:pt idx="15">
                  <c:v>100.39457676213655</c:v>
                </c:pt>
                <c:pt idx="16">
                  <c:v>100.78950629755623</c:v>
                </c:pt>
                <c:pt idx="17">
                  <c:v>101.21470812583064</c:v>
                </c:pt>
                <c:pt idx="18">
                  <c:v>101.02961266413205</c:v>
                </c:pt>
                <c:pt idx="19">
                  <c:v>101.05370051154348</c:v>
                </c:pt>
                <c:pt idx="20">
                  <c:v>101.66482720990875</c:v>
                </c:pt>
                <c:pt idx="21">
                  <c:v>102.18766959049465</c:v>
                </c:pt>
                <c:pt idx="22">
                  <c:v>102.25383678281032</c:v>
                </c:pt>
                <c:pt idx="23">
                  <c:v>102.49607694215159</c:v>
                </c:pt>
                <c:pt idx="24">
                  <c:v>103.20320729610563</c:v>
                </c:pt>
                <c:pt idx="25">
                  <c:v>102.73819808706351</c:v>
                </c:pt>
                <c:pt idx="26">
                  <c:v>102.66555656750351</c:v>
                </c:pt>
                <c:pt idx="27">
                  <c:v>102.79843774410062</c:v>
                </c:pt>
                <c:pt idx="28">
                  <c:v>103.57374538280106</c:v>
                </c:pt>
                <c:pt idx="29">
                  <c:v>104.03909388168246</c:v>
                </c:pt>
                <c:pt idx="30">
                  <c:v>104.8251131783845</c:v>
                </c:pt>
                <c:pt idx="31">
                  <c:v>105.13329890071705</c:v>
                </c:pt>
                <c:pt idx="32">
                  <c:v>103.38409812322888</c:v>
                </c:pt>
                <c:pt idx="33">
                  <c:v>102.17591687189589</c:v>
                </c:pt>
                <c:pt idx="34">
                  <c:v>104.35623238499984</c:v>
                </c:pt>
                <c:pt idx="35">
                  <c:v>104.97874469877198</c:v>
                </c:pt>
                <c:pt idx="36">
                  <c:v>105.51952193747904</c:v>
                </c:pt>
                <c:pt idx="37">
                  <c:v>107.42248717306417</c:v>
                </c:pt>
                <c:pt idx="38">
                  <c:v>108.42305811463113</c:v>
                </c:pt>
                <c:pt idx="39">
                  <c:v>109.07065526361468</c:v>
                </c:pt>
                <c:pt idx="40">
                  <c:v>109.22574064987332</c:v>
                </c:pt>
              </c:numCache>
            </c:numRef>
          </c:val>
          <c:smooth val="0"/>
        </c:ser>
        <c:dLbls>
          <c:showLegendKey val="0"/>
          <c:showVal val="0"/>
          <c:showCatName val="0"/>
          <c:showSerName val="0"/>
          <c:showPercent val="0"/>
          <c:showBubbleSize val="0"/>
        </c:dLbls>
        <c:marker val="1"/>
        <c:smooth val="0"/>
        <c:axId val="270818688"/>
        <c:axId val="270828672"/>
      </c:lineChart>
      <c:catAx>
        <c:axId val="27081868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70828672"/>
        <c:crossesAt val="100"/>
        <c:auto val="0"/>
        <c:lblAlgn val="ctr"/>
        <c:lblOffset val="100"/>
        <c:tickLblSkip val="4"/>
        <c:tickMarkSkip val="4"/>
        <c:noMultiLvlLbl val="0"/>
      </c:catAx>
      <c:valAx>
        <c:axId val="270828672"/>
        <c:scaling>
          <c:orientation val="minMax"/>
          <c:max val="111"/>
          <c:min val="98"/>
        </c:scaling>
        <c:delete val="0"/>
        <c:axPos val="l"/>
        <c:majorGridlines>
          <c:spPr>
            <a:ln>
              <a:prstDash val="sysDash"/>
            </a:ln>
          </c:spPr>
        </c:majorGridlines>
        <c:numFmt formatCode="#,##0" sourceLinked="0"/>
        <c:majorTickMark val="out"/>
        <c:minorTickMark val="none"/>
        <c:tickLblPos val="nextTo"/>
        <c:crossAx val="270818688"/>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trim'!$A$17:$B$58</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2012</c:v>
                  </c:pt>
                  <c:pt idx="4">
                    <c:v>2013</c:v>
                  </c:pt>
                  <c:pt idx="8">
                    <c:v>2014</c:v>
                  </c:pt>
                  <c:pt idx="12">
                    <c:v>2015</c:v>
                  </c:pt>
                  <c:pt idx="16">
                    <c:v>2016</c:v>
                  </c:pt>
                  <c:pt idx="20">
                    <c:v>2017</c:v>
                  </c:pt>
                  <c:pt idx="24">
                    <c:v>2018</c:v>
                  </c:pt>
                  <c:pt idx="28">
                    <c:v>2019</c:v>
                  </c:pt>
                  <c:pt idx="32">
                    <c:v>2020</c:v>
                  </c:pt>
                  <c:pt idx="36">
                    <c:v>2021</c:v>
                  </c:pt>
                  <c:pt idx="40">
                    <c:v>2022</c:v>
                  </c:pt>
                </c:lvl>
              </c:multiLvlStrCache>
            </c:multiLvlStrRef>
          </c:cat>
          <c:val>
            <c:numRef>
              <c:f>dep83_trim!$BG$75:$BG$116</c:f>
              <c:numCache>
                <c:formatCode>#,##0.0</c:formatCode>
                <c:ptCount val="42"/>
                <c:pt idx="0">
                  <c:v>1.4348097317529618</c:v>
                </c:pt>
                <c:pt idx="1">
                  <c:v>1.0975494370328187</c:v>
                </c:pt>
                <c:pt idx="2">
                  <c:v>2.4145999064108636</c:v>
                </c:pt>
                <c:pt idx="3">
                  <c:v>2.5312985470163696</c:v>
                </c:pt>
                <c:pt idx="4">
                  <c:v>2.1746880570409965</c:v>
                </c:pt>
                <c:pt idx="5">
                  <c:v>1.6268318213537913</c:v>
                </c:pt>
                <c:pt idx="6">
                  <c:v>1.1630402128663953</c:v>
                </c:pt>
                <c:pt idx="7">
                  <c:v>2.0066180213813123</c:v>
                </c:pt>
                <c:pt idx="8">
                  <c:v>1.4514452069037231</c:v>
                </c:pt>
                <c:pt idx="9">
                  <c:v>1.4798720996966663</c:v>
                </c:pt>
                <c:pt idx="10">
                  <c:v>1.8501312866087583</c:v>
                </c:pt>
                <c:pt idx="11">
                  <c:v>1.3961051838337513</c:v>
                </c:pt>
                <c:pt idx="12">
                  <c:v>2.3547819284177374</c:v>
                </c:pt>
                <c:pt idx="13">
                  <c:v>2.7706653418427818</c:v>
                </c:pt>
                <c:pt idx="14">
                  <c:v>0.48713372006545796</c:v>
                </c:pt>
                <c:pt idx="15">
                  <c:v>1.1915775450542121</c:v>
                </c:pt>
                <c:pt idx="16">
                  <c:v>0.21941854086671153</c:v>
                </c:pt>
                <c:pt idx="17">
                  <c:v>-0.29191753329684822</c:v>
                </c:pt>
                <c:pt idx="18">
                  <c:v>1.0137236962488583</c:v>
                </c:pt>
                <c:pt idx="19">
                  <c:v>0.20288384899644907</c:v>
                </c:pt>
                <c:pt idx="20">
                  <c:v>1.2618410586448858</c:v>
                </c:pt>
                <c:pt idx="21">
                  <c:v>0.62484378905274252</c:v>
                </c:pt>
                <c:pt idx="22">
                  <c:v>0.91902632886238234</c:v>
                </c:pt>
                <c:pt idx="23">
                  <c:v>0.90362504834571311</c:v>
                </c:pt>
                <c:pt idx="24">
                  <c:v>0.15332078890515355</c:v>
                </c:pt>
                <c:pt idx="25">
                  <c:v>0.45925822837660224</c:v>
                </c:pt>
                <c:pt idx="26">
                  <c:v>0.17316617025697756</c:v>
                </c:pt>
                <c:pt idx="27">
                  <c:v>3.8030701147850898E-2</c:v>
                </c:pt>
                <c:pt idx="28">
                  <c:v>-8.9856575082081225E-2</c:v>
                </c:pt>
                <c:pt idx="29">
                  <c:v>-1.5254764952090993</c:v>
                </c:pt>
                <c:pt idx="30">
                  <c:v>-1.4964170296473234</c:v>
                </c:pt>
                <c:pt idx="31">
                  <c:v>-1.2802225233578102</c:v>
                </c:pt>
                <c:pt idx="32">
                  <c:v>-1.0475743235921042</c:v>
                </c:pt>
                <c:pt idx="33">
                  <c:v>9.363706056291754</c:v>
                </c:pt>
                <c:pt idx="34">
                  <c:v>-3.121036117230791</c:v>
                </c:pt>
                <c:pt idx="35">
                  <c:v>-2.6117217379319713</c:v>
                </c:pt>
                <c:pt idx="36">
                  <c:v>-0.3325667787015818</c:v>
                </c:pt>
                <c:pt idx="37">
                  <c:v>-0.34077597529373893</c:v>
                </c:pt>
                <c:pt idx="38">
                  <c:v>-3.6331255565449694</c:v>
                </c:pt>
                <c:pt idx="39">
                  <c:v>-2.443171317686188</c:v>
                </c:pt>
                <c:pt idx="40">
                  <c:v>-3.095400469803733</c:v>
                </c:pt>
                <c:pt idx="41">
                  <c:v>-2.9870586855377912</c:v>
                </c:pt>
              </c:numCache>
            </c:numRef>
          </c:val>
        </c:ser>
        <c:dLbls>
          <c:showLegendKey val="0"/>
          <c:showVal val="0"/>
          <c:showCatName val="0"/>
          <c:showSerName val="0"/>
          <c:showPercent val="0"/>
          <c:showBubbleSize val="0"/>
        </c:dLbls>
        <c:gapWidth val="150"/>
        <c:overlap val="100"/>
        <c:axId val="284131328"/>
        <c:axId val="284132864"/>
      </c:barChart>
      <c:catAx>
        <c:axId val="28413132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84132864"/>
        <c:crosses val="autoZero"/>
        <c:auto val="0"/>
        <c:lblAlgn val="ctr"/>
        <c:lblOffset val="100"/>
        <c:tickLblSkip val="4"/>
        <c:tickMarkSkip val="4"/>
        <c:noMultiLvlLbl val="0"/>
      </c:catAx>
      <c:valAx>
        <c:axId val="28413286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28413132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dep83_trim!$BH$99:$BH$116</c:f>
              <c:numCache>
                <c:formatCode>#,##0.0</c:formatCode>
                <c:ptCount val="18"/>
                <c:pt idx="0">
                  <c:v>-0.26394896986582372</c:v>
                </c:pt>
                <c:pt idx="1">
                  <c:v>0.22789090641768261</c:v>
                </c:pt>
                <c:pt idx="2">
                  <c:v>0.14669209329618571</c:v>
                </c:pt>
                <c:pt idx="3">
                  <c:v>-0.2929544455837152</c:v>
                </c:pt>
                <c:pt idx="4">
                  <c:v>-0.26443367122079842</c:v>
                </c:pt>
                <c:pt idx="5">
                  <c:v>-1.4729709824716442</c:v>
                </c:pt>
                <c:pt idx="6">
                  <c:v>-1.5473164897593095</c:v>
                </c:pt>
                <c:pt idx="7">
                  <c:v>-1.8677397312277022</c:v>
                </c:pt>
                <c:pt idx="8">
                  <c:v>-1.0676982591876216</c:v>
                </c:pt>
                <c:pt idx="9">
                  <c:v>11.871431923046849</c:v>
                </c:pt>
                <c:pt idx="10">
                  <c:v>-4.306186648025168</c:v>
                </c:pt>
                <c:pt idx="11">
                  <c:v>-2.7540360873694159</c:v>
                </c:pt>
                <c:pt idx="12">
                  <c:v>-0.24038461538462563</c:v>
                </c:pt>
                <c:pt idx="13">
                  <c:v>-0.33132530120481007</c:v>
                </c:pt>
                <c:pt idx="14">
                  <c:v>-4.3668782109398503</c:v>
                </c:pt>
                <c:pt idx="15">
                  <c:v>-2.8361510507189269</c:v>
                </c:pt>
                <c:pt idx="16">
                  <c:v>-4.0816326530612184</c:v>
                </c:pt>
                <c:pt idx="17">
                  <c:v>-2.4752055607357826</c:v>
                </c:pt>
              </c:numCache>
            </c:numRef>
          </c:val>
        </c:ser>
        <c:ser>
          <c:idx val="0"/>
          <c:order val="1"/>
          <c:tx>
            <c:v>Femmes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dep83_trim!$BI$99:$BI$116</c:f>
              <c:numCache>
                <c:formatCode>#,##0.0</c:formatCode>
                <c:ptCount val="18"/>
                <c:pt idx="0">
                  <c:v>0.53124377448703353</c:v>
                </c:pt>
                <c:pt idx="1">
                  <c:v>0.66715106678114644</c:v>
                </c:pt>
                <c:pt idx="2">
                  <c:v>0.19685039370078705</c:v>
                </c:pt>
                <c:pt idx="3">
                  <c:v>0.33398821218073582</c:v>
                </c:pt>
                <c:pt idx="4">
                  <c:v>6.5269890999286595E-2</c:v>
                </c:pt>
                <c:pt idx="5">
                  <c:v>-1.571978344530689</c:v>
                </c:pt>
                <c:pt idx="6">
                  <c:v>-1.4512922465208744</c:v>
                </c:pt>
                <c:pt idx="7">
                  <c:v>-0.759868199852054</c:v>
                </c:pt>
                <c:pt idx="8">
                  <c:v>-1.0299498577043043</c:v>
                </c:pt>
                <c:pt idx="9">
                  <c:v>7.1682870053402681</c:v>
                </c:pt>
                <c:pt idx="10">
                  <c:v>-2.0379479971890269</c:v>
                </c:pt>
                <c:pt idx="11">
                  <c:v>-2.4846745793661196</c:v>
                </c:pt>
                <c:pt idx="12">
                  <c:v>-0.41463251521435263</c:v>
                </c:pt>
                <c:pt idx="13">
                  <c:v>-0.34920421731245987</c:v>
                </c:pt>
                <c:pt idx="14">
                  <c:v>-2.9786373744861594</c:v>
                </c:pt>
                <c:pt idx="15">
                  <c:v>-2.0976592345627543</c:v>
                </c:pt>
                <c:pt idx="16">
                  <c:v>-2.2348350478893275</c:v>
                </c:pt>
                <c:pt idx="17">
                  <c:v>-3.4252539912917324</c:v>
                </c:pt>
              </c:numCache>
            </c:numRef>
          </c:val>
        </c:ser>
        <c:dLbls>
          <c:showLegendKey val="0"/>
          <c:showVal val="0"/>
          <c:showCatName val="0"/>
          <c:showSerName val="0"/>
          <c:showPercent val="0"/>
          <c:showBubbleSize val="0"/>
        </c:dLbls>
        <c:gapWidth val="150"/>
        <c:axId val="284205056"/>
        <c:axId val="284206592"/>
      </c:barChart>
      <c:catAx>
        <c:axId val="28420505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84206592"/>
        <c:crosses val="autoZero"/>
        <c:auto val="0"/>
        <c:lblAlgn val="ctr"/>
        <c:lblOffset val="100"/>
        <c:tickLblSkip val="4"/>
        <c:tickMarkSkip val="4"/>
        <c:noMultiLvlLbl val="0"/>
      </c:catAx>
      <c:valAx>
        <c:axId val="284206592"/>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284205056"/>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dep83_trim!$BJ$99:$BJ$116</c:f>
              <c:numCache>
                <c:formatCode>#,##0.0</c:formatCode>
                <c:ptCount val="18"/>
                <c:pt idx="0">
                  <c:v>-0.44514270751505602</c:v>
                </c:pt>
                <c:pt idx="1">
                  <c:v>0.10520778537610465</c:v>
                </c:pt>
                <c:pt idx="2">
                  <c:v>-0.28901734104045396</c:v>
                </c:pt>
                <c:pt idx="3">
                  <c:v>-0.15810276679841806</c:v>
                </c:pt>
                <c:pt idx="4">
                  <c:v>0.52784375824754814</c:v>
                </c:pt>
                <c:pt idx="5">
                  <c:v>-1.2076660540824236</c:v>
                </c:pt>
                <c:pt idx="6">
                  <c:v>-2.0728142439542907</c:v>
                </c:pt>
                <c:pt idx="7">
                  <c:v>-2.3337856173677118</c:v>
                </c:pt>
                <c:pt idx="8">
                  <c:v>-3.6398999722144998</c:v>
                </c:pt>
                <c:pt idx="9">
                  <c:v>19.348327566320634</c:v>
                </c:pt>
                <c:pt idx="10">
                  <c:v>-6.9823628895868461</c:v>
                </c:pt>
                <c:pt idx="11">
                  <c:v>-4.5454545454545521</c:v>
                </c:pt>
                <c:pt idx="12">
                  <c:v>-0.40816326530612734</c:v>
                </c:pt>
                <c:pt idx="13">
                  <c:v>-0.43715846994536456</c:v>
                </c:pt>
                <c:pt idx="14">
                  <c:v>-7.519209659714587</c:v>
                </c:pt>
                <c:pt idx="15">
                  <c:v>-3.6795252225519381</c:v>
                </c:pt>
                <c:pt idx="16">
                  <c:v>-5.42205791743684</c:v>
                </c:pt>
                <c:pt idx="17">
                  <c:v>-2.8013029315961058</c:v>
                </c:pt>
              </c:numCache>
            </c:numRef>
          </c:val>
        </c:ser>
        <c:ser>
          <c:idx val="0"/>
          <c:order val="1"/>
          <c:tx>
            <c:v>25 à 49 ans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dep83_trim!$BK$99:$BK$116</c:f>
              <c:numCache>
                <c:formatCode>#,##0.0</c:formatCode>
                <c:ptCount val="18"/>
                <c:pt idx="0">
                  <c:v>8.2415965149817971E-2</c:v>
                </c:pt>
                <c:pt idx="1">
                  <c:v>0.32351038174225355</c:v>
                </c:pt>
                <c:pt idx="2">
                  <c:v>0.11139774859285634</c:v>
                </c:pt>
                <c:pt idx="3">
                  <c:v>-0.31625183016105174</c:v>
                </c:pt>
                <c:pt idx="4">
                  <c:v>-0.48763292403500857</c:v>
                </c:pt>
                <c:pt idx="5">
                  <c:v>-1.842012043924901</c:v>
                </c:pt>
                <c:pt idx="6">
                  <c:v>-1.9066522314447165</c:v>
                </c:pt>
                <c:pt idx="7">
                  <c:v>-1.6310012876326052</c:v>
                </c:pt>
                <c:pt idx="8">
                  <c:v>-0.82278875522034944</c:v>
                </c:pt>
                <c:pt idx="9">
                  <c:v>9.6976934196467912</c:v>
                </c:pt>
                <c:pt idx="10">
                  <c:v>-3.2829150910965943</c:v>
                </c:pt>
                <c:pt idx="11">
                  <c:v>-3.0626147740062781</c:v>
                </c:pt>
                <c:pt idx="12">
                  <c:v>-0.3116597408946431</c:v>
                </c:pt>
                <c:pt idx="13">
                  <c:v>-0.45362594249984678</c:v>
                </c:pt>
                <c:pt idx="14">
                  <c:v>-3.5285423979309116</c:v>
                </c:pt>
                <c:pt idx="15">
                  <c:v>-2.8022469041235842</c:v>
                </c:pt>
                <c:pt idx="16">
                  <c:v>-3.0012477835423823</c:v>
                </c:pt>
                <c:pt idx="17">
                  <c:v>-2.7826675693974234</c:v>
                </c:pt>
              </c:numCache>
            </c:numRef>
          </c:val>
        </c:ser>
        <c:ser>
          <c:idx val="2"/>
          <c:order val="2"/>
          <c:tx>
            <c:v>50 ans ou plus</c:v>
          </c:tx>
          <c:spPr>
            <a:solidFill>
              <a:srgbClr val="92D050"/>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dep83_trim!$BL$99:$BL$116</c:f>
              <c:numCache>
                <c:formatCode>#,##0.0</c:formatCode>
                <c:ptCount val="18"/>
                <c:pt idx="0">
                  <c:v>0.59553978712618694</c:v>
                </c:pt>
                <c:pt idx="1">
                  <c:v>0.9195112734601496</c:v>
                </c:pt>
                <c:pt idx="2">
                  <c:v>0.52421367948078945</c:v>
                </c:pt>
                <c:pt idx="3">
                  <c:v>0.88154954060093438</c:v>
                </c:pt>
                <c:pt idx="4">
                  <c:v>0.45538461538463526</c:v>
                </c:pt>
                <c:pt idx="5">
                  <c:v>-1.0169076206812067</c:v>
                </c:pt>
                <c:pt idx="6">
                  <c:v>-0.38371085530386484</c:v>
                </c:pt>
                <c:pt idx="7">
                  <c:v>-8.6978131212733789E-2</c:v>
                </c:pt>
                <c:pt idx="8">
                  <c:v>-0.33577913194876574</c:v>
                </c:pt>
                <c:pt idx="9">
                  <c:v>4.3798352882455704</c:v>
                </c:pt>
                <c:pt idx="10">
                  <c:v>-0.87268380155408609</c:v>
                </c:pt>
                <c:pt idx="11">
                  <c:v>-0.79594790159189799</c:v>
                </c:pt>
                <c:pt idx="12">
                  <c:v>-0.34038414782396886</c:v>
                </c:pt>
                <c:pt idx="13">
                  <c:v>-7.3188582581118489E-2</c:v>
                </c:pt>
                <c:pt idx="14">
                  <c:v>-2.11181640625</c:v>
                </c:pt>
                <c:pt idx="15">
                  <c:v>-1.2220975183938165</c:v>
                </c:pt>
                <c:pt idx="16">
                  <c:v>-2.3229390228506452</c:v>
                </c:pt>
                <c:pt idx="17">
                  <c:v>-3.4509499806126387</c:v>
                </c:pt>
              </c:numCache>
            </c:numRef>
          </c:val>
        </c:ser>
        <c:dLbls>
          <c:showLegendKey val="0"/>
          <c:showVal val="0"/>
          <c:showCatName val="0"/>
          <c:showSerName val="0"/>
          <c:showPercent val="0"/>
          <c:showBubbleSize val="0"/>
        </c:dLbls>
        <c:gapWidth val="150"/>
        <c:axId val="284292224"/>
        <c:axId val="284293760"/>
      </c:barChart>
      <c:catAx>
        <c:axId val="28429222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84293760"/>
        <c:crosses val="autoZero"/>
        <c:auto val="0"/>
        <c:lblAlgn val="ctr"/>
        <c:lblOffset val="100"/>
        <c:tickLblSkip val="4"/>
        <c:tickMarkSkip val="4"/>
        <c:noMultiLvlLbl val="0"/>
      </c:catAx>
      <c:valAx>
        <c:axId val="284293760"/>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28429222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dep83_trim!$BS$99:$BS$116</c:f>
              <c:numCache>
                <c:formatCode>#,##0.0</c:formatCode>
                <c:ptCount val="18"/>
                <c:pt idx="0">
                  <c:v>-1.074425061869988</c:v>
                </c:pt>
                <c:pt idx="1">
                  <c:v>-0.82372322899505468</c:v>
                </c:pt>
                <c:pt idx="2">
                  <c:v>-0.4614248800295262</c:v>
                </c:pt>
                <c:pt idx="3">
                  <c:v>-0.88386179615550509</c:v>
                </c:pt>
                <c:pt idx="4">
                  <c:v>-0.97281117485656932</c:v>
                </c:pt>
                <c:pt idx="5">
                  <c:v>-1.8073047858942148</c:v>
                </c:pt>
                <c:pt idx="6">
                  <c:v>-1.3788238312063106</c:v>
                </c:pt>
                <c:pt idx="7">
                  <c:v>-0.80634672909351002</c:v>
                </c:pt>
                <c:pt idx="8">
                  <c:v>-0.27533761636292509</c:v>
                </c:pt>
                <c:pt idx="9">
                  <c:v>11.510649487246916</c:v>
                </c:pt>
                <c:pt idx="10">
                  <c:v>-6.3491127748629417</c:v>
                </c:pt>
                <c:pt idx="11">
                  <c:v>-5.1554828150572884</c:v>
                </c:pt>
                <c:pt idx="12">
                  <c:v>-1.6658923475144416</c:v>
                </c:pt>
                <c:pt idx="13">
                  <c:v>1.4308855291576883</c:v>
                </c:pt>
                <c:pt idx="14">
                  <c:v>-1.4639339898855463</c:v>
                </c:pt>
                <c:pt idx="15">
                  <c:v>-0.60102647217720184</c:v>
                </c:pt>
                <c:pt idx="16">
                  <c:v>-0.89680005435152088</c:v>
                </c:pt>
                <c:pt idx="17">
                  <c:v>-0.61698772879961172</c:v>
                </c:pt>
              </c:numCache>
            </c:numRef>
          </c:val>
        </c:ser>
        <c:ser>
          <c:idx val="0"/>
          <c:order val="1"/>
          <c:tx>
            <c:v>Un an ou plus</c:v>
          </c:tx>
          <c:spPr>
            <a:solidFill>
              <a:schemeClr val="accent6">
                <a:lumMod val="75000"/>
              </a:schemeClr>
            </a:solidFill>
          </c:spPr>
          <c:invertIfNegative val="0"/>
          <c:cat>
            <c:multiLvlStrRef>
              <c:f>'dates trim'!$A$41:$B$58</c:f>
              <c:multiLvlStrCache>
                <c:ptCount val="1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lvl>
                <c:lvl>
                  <c:pt idx="0">
                    <c:v>2018</c:v>
                  </c:pt>
                  <c:pt idx="4">
                    <c:v>2019</c:v>
                  </c:pt>
                  <c:pt idx="8">
                    <c:v>2020</c:v>
                  </c:pt>
                  <c:pt idx="12">
                    <c:v>2021</c:v>
                  </c:pt>
                  <c:pt idx="16">
                    <c:v>2022</c:v>
                  </c:pt>
                </c:lvl>
              </c:multiLvlStrCache>
            </c:multiLvlStrRef>
          </c:cat>
          <c:val>
            <c:numRef>
              <c:f>dep83_trim!$BT$99:$BT$116</c:f>
              <c:numCache>
                <c:formatCode>#,##0.0</c:formatCode>
                <c:ptCount val="18"/>
                <c:pt idx="0">
                  <c:v>1.8300222570274416</c:v>
                </c:pt>
                <c:pt idx="1">
                  <c:v>2.1614182789605696</c:v>
                </c:pt>
                <c:pt idx="2">
                  <c:v>0.9904912836767199</c:v>
                </c:pt>
                <c:pt idx="3">
                  <c:v>1.2083169870537258</c:v>
                </c:pt>
                <c:pt idx="4">
                  <c:v>1.0078300643460825</c:v>
                </c:pt>
                <c:pt idx="5">
                  <c:v>-1.1819786629825857</c:v>
                </c:pt>
                <c:pt idx="6">
                  <c:v>-1.6388349514563028</c:v>
                </c:pt>
                <c:pt idx="7">
                  <c:v>-1.8556538218572394</c:v>
                </c:pt>
                <c:pt idx="8">
                  <c:v>-1.99533349424732</c:v>
                </c:pt>
                <c:pt idx="9">
                  <c:v>6.6825383794433924</c:v>
                </c:pt>
                <c:pt idx="10">
                  <c:v>1.0927279722970473</c:v>
                </c:pt>
                <c:pt idx="11">
                  <c:v>0.46433736773998646</c:v>
                </c:pt>
                <c:pt idx="12">
                  <c:v>1.1895741779057278</c:v>
                </c:pt>
                <c:pt idx="13">
                  <c:v>-2.3062523399475787</c:v>
                </c:pt>
                <c:pt idx="14">
                  <c:v>-6.1316777803326339</c:v>
                </c:pt>
                <c:pt idx="15">
                  <c:v>-4.6705315587490919</c:v>
                </c:pt>
                <c:pt idx="16">
                  <c:v>-5.8672376873661563</c:v>
                </c:pt>
                <c:pt idx="17">
                  <c:v>-6.1328480436760868</c:v>
                </c:pt>
              </c:numCache>
            </c:numRef>
          </c:val>
        </c:ser>
        <c:dLbls>
          <c:showLegendKey val="0"/>
          <c:showVal val="0"/>
          <c:showCatName val="0"/>
          <c:showSerName val="0"/>
          <c:showPercent val="0"/>
          <c:showBubbleSize val="0"/>
        </c:dLbls>
        <c:gapWidth val="150"/>
        <c:axId val="284358144"/>
        <c:axId val="284359680"/>
      </c:barChart>
      <c:catAx>
        <c:axId val="2843581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84359680"/>
        <c:crosses val="autoZero"/>
        <c:auto val="0"/>
        <c:lblAlgn val="ctr"/>
        <c:lblOffset val="100"/>
        <c:tickLblSkip val="4"/>
        <c:tickMarkSkip val="4"/>
        <c:noMultiLvlLbl val="0"/>
      </c:catAx>
      <c:valAx>
        <c:axId val="28435968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284358144"/>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RSA!$AV$40:$AV$65</c:f>
              <c:numCache>
                <c:formatCode>0.0</c:formatCode>
                <c:ptCount val="26"/>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102.26497052435619</c:v>
                </c:pt>
                <c:pt idx="22">
                  <c:v>102.85448340055849</c:v>
                </c:pt>
                <c:pt idx="23">
                  <c:v>102.0788085634502</c:v>
                </c:pt>
                <c:pt idx="24">
                  <c:v>101.79956562209122</c:v>
                </c:pt>
                <c:pt idx="25">
                  <c:v>102.63729444616816</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ASS!$AV$40:$AV$64</c:f>
              <c:numCache>
                <c:formatCode>0.0</c:formatCode>
                <c:ptCount val="25"/>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92.132505175983439</c:v>
                </c:pt>
                <c:pt idx="21">
                  <c:v>89.85507246376811</c:v>
                </c:pt>
                <c:pt idx="22">
                  <c:v>85.921325051759837</c:v>
                </c:pt>
                <c:pt idx="23">
                  <c:v>85.921325051759837</c:v>
                </c:pt>
                <c:pt idx="24">
                  <c:v>85.921325051759837</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AAH!$AV$40:$AV$65</c:f>
              <c:numCache>
                <c:formatCode>0.0</c:formatCode>
                <c:ptCount val="26"/>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104.38775510204081</c:v>
                </c:pt>
                <c:pt idx="22">
                  <c:v>104.79591836734694</c:v>
                </c:pt>
                <c:pt idx="23">
                  <c:v>102.85714285714285</c:v>
                </c:pt>
                <c:pt idx="24">
                  <c:v>103.72448979591837</c:v>
                </c:pt>
                <c:pt idx="25">
                  <c:v>104.74489795918367</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numCache>
            </c:numRef>
          </c:cat>
          <c:val>
            <c:numRef>
              <c:f>PA!$AV$40:$AV$65</c:f>
              <c:numCache>
                <c:formatCode>0.0</c:formatCode>
                <c:ptCount val="26"/>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105.08070918232337</c:v>
                </c:pt>
                <c:pt idx="22">
                  <c:v>105.21301931727972</c:v>
                </c:pt>
                <c:pt idx="23">
                  <c:v>103.73114580576872</c:v>
                </c:pt>
                <c:pt idx="24">
                  <c:v>102.68589573961367</c:v>
                </c:pt>
                <c:pt idx="25">
                  <c:v>102.60650965863985</c:v>
                </c:pt>
              </c:numCache>
            </c:numRef>
          </c:val>
          <c:smooth val="0"/>
        </c:ser>
        <c:dLbls>
          <c:showLegendKey val="0"/>
          <c:showVal val="0"/>
          <c:showCatName val="0"/>
          <c:showSerName val="0"/>
          <c:showPercent val="0"/>
          <c:showBubbleSize val="0"/>
        </c:dLbls>
        <c:marker val="1"/>
        <c:smooth val="0"/>
        <c:axId val="284896640"/>
        <c:axId val="284906624"/>
      </c:lineChart>
      <c:dateAx>
        <c:axId val="284896640"/>
        <c:scaling>
          <c:orientation val="minMax"/>
        </c:scaling>
        <c:delete val="0"/>
        <c:axPos val="b"/>
        <c:numFmt formatCode="mmm\-yy" sourceLinked="1"/>
        <c:majorTickMark val="out"/>
        <c:minorTickMark val="none"/>
        <c:tickLblPos val="low"/>
        <c:spPr>
          <a:ln w="19050"/>
        </c:spPr>
        <c:crossAx val="284906624"/>
        <c:crossesAt val="100"/>
        <c:auto val="1"/>
        <c:lblOffset val="100"/>
        <c:baseTimeUnit val="months"/>
      </c:dateAx>
      <c:valAx>
        <c:axId val="284906624"/>
        <c:scaling>
          <c:orientation val="minMax"/>
          <c:max val="112"/>
          <c:min val="76"/>
        </c:scaling>
        <c:delete val="0"/>
        <c:axPos val="l"/>
        <c:majorGridlines/>
        <c:numFmt formatCode="0" sourceLinked="0"/>
        <c:majorTickMark val="out"/>
        <c:minorTickMark val="none"/>
        <c:tickLblPos val="nextTo"/>
        <c:crossAx val="284896640"/>
        <c:crossesAt val="43862"/>
        <c:crossBetween val="midCat"/>
        <c:majorUnit val="4"/>
      </c:valAx>
    </c:plotArea>
    <c:legend>
      <c:legendPos val="b"/>
      <c:layout>
        <c:manualLayout>
          <c:xMode val="edge"/>
          <c:yMode val="edge"/>
          <c:x val="0.30073835170603674"/>
          <c:y val="0.77814376256403062"/>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Graph3'!$S$10:$S$50</c:f>
              <c:numCache>
                <c:formatCode>#,##0</c:formatCode>
                <c:ptCount val="41"/>
                <c:pt idx="0">
                  <c:v>506.5327790582669</c:v>
                </c:pt>
                <c:pt idx="1">
                  <c:v>-855.56052401632769</c:v>
                </c:pt>
                <c:pt idx="2">
                  <c:v>213.25847709266236</c:v>
                </c:pt>
                <c:pt idx="3">
                  <c:v>-286.14685449929675</c:v>
                </c:pt>
                <c:pt idx="4">
                  <c:v>204.27682828571415</c:v>
                </c:pt>
                <c:pt idx="5">
                  <c:v>-178.41452981240582</c:v>
                </c:pt>
                <c:pt idx="6">
                  <c:v>1239.5581346441759</c:v>
                </c:pt>
                <c:pt idx="7">
                  <c:v>-491.94055926171131</c:v>
                </c:pt>
                <c:pt idx="8">
                  <c:v>615.76640275563113</c:v>
                </c:pt>
                <c:pt idx="9">
                  <c:v>-444.080284134252</c:v>
                </c:pt>
                <c:pt idx="10">
                  <c:v>-299.51510088559007</c:v>
                </c:pt>
                <c:pt idx="11">
                  <c:v>-194.61642013012897</c:v>
                </c:pt>
                <c:pt idx="12">
                  <c:v>-1070.3300086815143</c:v>
                </c:pt>
                <c:pt idx="13">
                  <c:v>1074.0407687286497</c:v>
                </c:pt>
                <c:pt idx="14">
                  <c:v>456.34985275880899</c:v>
                </c:pt>
                <c:pt idx="15">
                  <c:v>697.6653880669619</c:v>
                </c:pt>
                <c:pt idx="16">
                  <c:v>873.26481949316803</c:v>
                </c:pt>
                <c:pt idx="17">
                  <c:v>1003.5207450180314</c:v>
                </c:pt>
                <c:pt idx="18">
                  <c:v>-637.76415897888364</c:v>
                </c:pt>
                <c:pt idx="19">
                  <c:v>-740.23953580018133</c:v>
                </c:pt>
                <c:pt idx="20">
                  <c:v>1837.7635365820024</c:v>
                </c:pt>
                <c:pt idx="21">
                  <c:v>1604.9051331343362</c:v>
                </c:pt>
                <c:pt idx="22">
                  <c:v>-318.39944994647522</c:v>
                </c:pt>
                <c:pt idx="23">
                  <c:v>855.88289855245966</c:v>
                </c:pt>
                <c:pt idx="24">
                  <c:v>2415.0838354160078</c:v>
                </c:pt>
                <c:pt idx="25">
                  <c:v>-1505.420471172838</c:v>
                </c:pt>
                <c:pt idx="26">
                  <c:v>-267.40922517474974</c:v>
                </c:pt>
                <c:pt idx="27">
                  <c:v>450.08408765355125</c:v>
                </c:pt>
                <c:pt idx="28">
                  <c:v>2295.9589874708327</c:v>
                </c:pt>
                <c:pt idx="29">
                  <c:v>1819.1921430805232</c:v>
                </c:pt>
                <c:pt idx="30">
                  <c:v>2266.0946662761271</c:v>
                </c:pt>
                <c:pt idx="31">
                  <c:v>1218.1327972355648</c:v>
                </c:pt>
                <c:pt idx="32">
                  <c:v>-3024.8525367893162</c:v>
                </c:pt>
                <c:pt idx="33">
                  <c:v>-6058.0650834607659</c:v>
                </c:pt>
                <c:pt idx="34">
                  <c:v>6425.2731796759181</c:v>
                </c:pt>
                <c:pt idx="35">
                  <c:v>1588.414971061633</c:v>
                </c:pt>
                <c:pt idx="36">
                  <c:v>1816.0047296313569</c:v>
                </c:pt>
                <c:pt idx="37">
                  <c:v>6267.6677940125228</c:v>
                </c:pt>
                <c:pt idx="38">
                  <c:v>2498.4069203701802</c:v>
                </c:pt>
                <c:pt idx="39">
                  <c:v>2380.6940147290006</c:v>
                </c:pt>
                <c:pt idx="40">
                  <c:v>808.31151568796486</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Graph3'!$T$10:$T$50</c:f>
              <c:numCache>
                <c:formatCode>#,##0</c:formatCode>
                <c:ptCount val="41"/>
                <c:pt idx="0">
                  <c:v>-682.73232674629662</c:v>
                </c:pt>
                <c:pt idx="1">
                  <c:v>219.15579116208801</c:v>
                </c:pt>
                <c:pt idx="2">
                  <c:v>216.0369939655784</c:v>
                </c:pt>
                <c:pt idx="3">
                  <c:v>50.088182689423775</c:v>
                </c:pt>
                <c:pt idx="4">
                  <c:v>26.323117304808875</c:v>
                </c:pt>
                <c:pt idx="5">
                  <c:v>-35.973707862333868</c:v>
                </c:pt>
                <c:pt idx="6">
                  <c:v>-87.031185641738375</c:v>
                </c:pt>
                <c:pt idx="7">
                  <c:v>14.190868097798557</c:v>
                </c:pt>
                <c:pt idx="8">
                  <c:v>153.05789247063149</c:v>
                </c:pt>
                <c:pt idx="9">
                  <c:v>-276.42215152375684</c:v>
                </c:pt>
                <c:pt idx="10">
                  <c:v>-122.54824830818916</c:v>
                </c:pt>
                <c:pt idx="11">
                  <c:v>448.30565496488225</c:v>
                </c:pt>
                <c:pt idx="12">
                  <c:v>-604.42001953280806</c:v>
                </c:pt>
                <c:pt idx="13">
                  <c:v>1057.9388740338522</c:v>
                </c:pt>
                <c:pt idx="14">
                  <c:v>-700.45444005499803</c:v>
                </c:pt>
                <c:pt idx="15">
                  <c:v>270.94504100999575</c:v>
                </c:pt>
                <c:pt idx="16">
                  <c:v>437.41018285517566</c:v>
                </c:pt>
                <c:pt idx="17">
                  <c:v>407.62062904986396</c:v>
                </c:pt>
                <c:pt idx="18">
                  <c:v>23.477373771337625</c:v>
                </c:pt>
                <c:pt idx="19">
                  <c:v>820.1812383851011</c:v>
                </c:pt>
                <c:pt idx="20">
                  <c:v>190.41722726971784</c:v>
                </c:pt>
                <c:pt idx="21">
                  <c:v>130.28146837938402</c:v>
                </c:pt>
                <c:pt idx="22">
                  <c:v>537.99225617089451</c:v>
                </c:pt>
                <c:pt idx="23">
                  <c:v>-51.946770868011299</c:v>
                </c:pt>
                <c:pt idx="24">
                  <c:v>-68.290305921110303</c:v>
                </c:pt>
                <c:pt idx="25">
                  <c:v>-37.831910560681536</c:v>
                </c:pt>
                <c:pt idx="26">
                  <c:v>26.329702675441695</c:v>
                </c:pt>
                <c:pt idx="27">
                  <c:v>-9.083805759212737</c:v>
                </c:pt>
                <c:pt idx="28">
                  <c:v>277.09835577034573</c:v>
                </c:pt>
                <c:pt idx="29">
                  <c:v>-274.8137409536148</c:v>
                </c:pt>
                <c:pt idx="30">
                  <c:v>342.51206265866949</c:v>
                </c:pt>
                <c:pt idx="31">
                  <c:v>-195.3393971099249</c:v>
                </c:pt>
                <c:pt idx="32">
                  <c:v>-2780.3190888420904</c:v>
                </c:pt>
                <c:pt idx="33">
                  <c:v>2048.4055811766257</c:v>
                </c:pt>
                <c:pt idx="34">
                  <c:v>810.66332028983652</c:v>
                </c:pt>
                <c:pt idx="35">
                  <c:v>477.55187907066647</c:v>
                </c:pt>
                <c:pt idx="36">
                  <c:v>-21.296699351570169</c:v>
                </c:pt>
                <c:pt idx="37">
                  <c:v>47.810641827851214</c:v>
                </c:pt>
                <c:pt idx="38">
                  <c:v>822.24449607658607</c:v>
                </c:pt>
                <c:pt idx="39">
                  <c:v>-231.47670217002087</c:v>
                </c:pt>
                <c:pt idx="40">
                  <c:v>-293.62086642389477</c:v>
                </c:pt>
              </c:numCache>
            </c:numRef>
          </c:val>
        </c:ser>
        <c:dLbls>
          <c:showLegendKey val="0"/>
          <c:showVal val="0"/>
          <c:showCatName val="0"/>
          <c:showSerName val="0"/>
          <c:showPercent val="0"/>
          <c:showBubbleSize val="0"/>
        </c:dLbls>
        <c:gapWidth val="150"/>
        <c:overlap val="100"/>
        <c:axId val="270965376"/>
        <c:axId val="270979456"/>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Graph3'!$A$10:$B$57</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Graph3'!$R$10:$R$50</c:f>
              <c:numCache>
                <c:formatCode>#,##0</c:formatCode>
                <c:ptCount val="41"/>
                <c:pt idx="0">
                  <c:v>-176.19954768801108</c:v>
                </c:pt>
                <c:pt idx="1">
                  <c:v>-636.40473285422195</c:v>
                </c:pt>
                <c:pt idx="2">
                  <c:v>429.29547105822712</c:v>
                </c:pt>
                <c:pt idx="3">
                  <c:v>-236.05867180984933</c:v>
                </c:pt>
                <c:pt idx="4">
                  <c:v>230.59994559048209</c:v>
                </c:pt>
                <c:pt idx="5">
                  <c:v>-214.38823767472059</c:v>
                </c:pt>
                <c:pt idx="6">
                  <c:v>1152.5269490024075</c:v>
                </c:pt>
                <c:pt idx="7">
                  <c:v>-477.7496911638882</c:v>
                </c:pt>
                <c:pt idx="8">
                  <c:v>768.82429522625171</c:v>
                </c:pt>
                <c:pt idx="9">
                  <c:v>-720.50243565801065</c:v>
                </c:pt>
                <c:pt idx="10">
                  <c:v>-422.06334919377696</c:v>
                </c:pt>
                <c:pt idx="11">
                  <c:v>253.68923483474646</c:v>
                </c:pt>
                <c:pt idx="12">
                  <c:v>-1674.750028214301</c:v>
                </c:pt>
                <c:pt idx="13">
                  <c:v>2131.9796427625115</c:v>
                </c:pt>
                <c:pt idx="14">
                  <c:v>-244.10458729619859</c:v>
                </c:pt>
                <c:pt idx="15">
                  <c:v>968.61042907694355</c:v>
                </c:pt>
                <c:pt idx="16">
                  <c:v>1310.6750023483764</c:v>
                </c:pt>
                <c:pt idx="17">
                  <c:v>1411.141374067869</c:v>
                </c:pt>
                <c:pt idx="18">
                  <c:v>-614.28678520757239</c:v>
                </c:pt>
                <c:pt idx="19">
                  <c:v>79.94170258496888</c:v>
                </c:pt>
                <c:pt idx="20">
                  <c:v>2028.1807638516766</c:v>
                </c:pt>
                <c:pt idx="21">
                  <c:v>1735.1866015137639</c:v>
                </c:pt>
                <c:pt idx="22">
                  <c:v>219.5928062244202</c:v>
                </c:pt>
                <c:pt idx="23">
                  <c:v>803.93612768442836</c:v>
                </c:pt>
                <c:pt idx="24">
                  <c:v>2346.7935294948984</c:v>
                </c:pt>
                <c:pt idx="25">
                  <c:v>-1543.2523817335023</c:v>
                </c:pt>
                <c:pt idx="26">
                  <c:v>-241.07952249934897</c:v>
                </c:pt>
                <c:pt idx="27">
                  <c:v>441.0002818943467</c:v>
                </c:pt>
                <c:pt idx="28">
                  <c:v>2573.0573432411766</c:v>
                </c:pt>
                <c:pt idx="29">
                  <c:v>1544.378402126953</c:v>
                </c:pt>
                <c:pt idx="30">
                  <c:v>2608.6067289347411</c:v>
                </c:pt>
                <c:pt idx="31">
                  <c:v>1022.7934001256945</c:v>
                </c:pt>
                <c:pt idx="32">
                  <c:v>-5805.1716256314539</c:v>
                </c:pt>
                <c:pt idx="33">
                  <c:v>-4009.6595022841357</c:v>
                </c:pt>
                <c:pt idx="34">
                  <c:v>7235.9364999657846</c:v>
                </c:pt>
                <c:pt idx="35">
                  <c:v>2065.966850132274</c:v>
                </c:pt>
                <c:pt idx="36">
                  <c:v>1794.708030279784</c:v>
                </c:pt>
                <c:pt idx="37">
                  <c:v>6315.4784358403995</c:v>
                </c:pt>
                <c:pt idx="38">
                  <c:v>3320.6514164467808</c:v>
                </c:pt>
                <c:pt idx="39">
                  <c:v>2149.2173125589616</c:v>
                </c:pt>
                <c:pt idx="40">
                  <c:v>514.69064926408464</c:v>
                </c:pt>
              </c:numCache>
            </c:numRef>
          </c:val>
          <c:smooth val="0"/>
        </c:ser>
        <c:dLbls>
          <c:showLegendKey val="0"/>
          <c:showVal val="0"/>
          <c:showCatName val="0"/>
          <c:showSerName val="0"/>
          <c:showPercent val="0"/>
          <c:showBubbleSize val="0"/>
        </c:dLbls>
        <c:marker val="1"/>
        <c:smooth val="0"/>
        <c:axId val="270965376"/>
        <c:axId val="270979456"/>
      </c:lineChart>
      <c:catAx>
        <c:axId val="27096537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270979456"/>
        <c:crosses val="autoZero"/>
        <c:auto val="0"/>
        <c:lblAlgn val="ctr"/>
        <c:lblOffset val="100"/>
        <c:tickLblSkip val="4"/>
        <c:tickMarkSkip val="4"/>
        <c:noMultiLvlLbl val="0"/>
      </c:catAx>
      <c:valAx>
        <c:axId val="270979456"/>
        <c:scaling>
          <c:orientation val="minMax"/>
          <c:max val="7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70965376"/>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5.7495270042804501E-3"/>
                </c:manualLayout>
              </c:layout>
              <c:showLegendKey val="0"/>
              <c:showVal val="1"/>
              <c:showCatName val="0"/>
              <c:showSerName val="0"/>
              <c:showPercent val="0"/>
              <c:showBubbleSize val="0"/>
            </c:dLbl>
            <c:dLbl>
              <c:idx val="3"/>
              <c:layout>
                <c:manualLayout>
                  <c:x val="1.8910391917057805E-3"/>
                  <c:y val="4.0631345332487467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graph4'!$CP$49:$CT$49</c:f>
              <c:numCache>
                <c:formatCode>#,##0</c:formatCode>
                <c:ptCount val="5"/>
                <c:pt idx="0">
                  <c:v>810</c:v>
                </c:pt>
                <c:pt idx="1">
                  <c:v>890</c:v>
                </c:pt>
                <c:pt idx="2">
                  <c:v>-420</c:v>
                </c:pt>
                <c:pt idx="3">
                  <c:v>180</c:v>
                </c:pt>
                <c:pt idx="4">
                  <c:v>150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2408575479747951E-3"/>
                </c:manualLayout>
              </c:layout>
              <c:showLegendKey val="0"/>
              <c:showVal val="1"/>
              <c:showCatName val="0"/>
              <c:showSerName val="0"/>
              <c:showPercent val="0"/>
              <c:showBubbleSize val="0"/>
            </c:dLbl>
            <c:dLbl>
              <c:idx val="2"/>
              <c:layout>
                <c:manualLayout>
                  <c:x val="-1.6871577654028946E-3"/>
                  <c:y val="-2.2796931207725779E-3"/>
                </c:manualLayout>
              </c:layout>
              <c:showLegendKey val="0"/>
              <c:showVal val="1"/>
              <c:showCatName val="0"/>
              <c:showSerName val="0"/>
              <c:showPercent val="0"/>
              <c:showBubbleSize val="0"/>
            </c:dLbl>
            <c:dLbl>
              <c:idx val="3"/>
              <c:layout>
                <c:manualLayout>
                  <c:x val="1.7993704753625093E-3"/>
                  <c:y val="2.839832816217836E-3"/>
                </c:manualLayout>
              </c:layout>
              <c:showLegendKey val="0"/>
              <c:showVal val="1"/>
              <c:showCatName val="0"/>
              <c:showSerName val="0"/>
              <c:showPercent val="0"/>
              <c:showBubbleSize val="0"/>
            </c:dLbl>
            <c:dLbl>
              <c:idx val="4"/>
              <c:layout>
                <c:manualLayout>
                  <c:x val="0"/>
                  <c:y val="8.9231007881325822E-4"/>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graph4'!$CV$49:$CZ$49</c:f>
              <c:numCache>
                <c:formatCode>#,##0</c:formatCode>
                <c:ptCount val="5"/>
                <c:pt idx="0">
                  <c:v>-290</c:v>
                </c:pt>
                <c:pt idx="1">
                  <c:v>-200</c:v>
                </c:pt>
                <c:pt idx="2">
                  <c:v>90</c:v>
                </c:pt>
                <c:pt idx="3">
                  <c:v>-80</c:v>
                </c:pt>
                <c:pt idx="4">
                  <c:v>-80</c:v>
                </c:pt>
              </c:numCache>
            </c:numRef>
          </c:val>
        </c:ser>
        <c:ser>
          <c:idx val="2"/>
          <c:order val="2"/>
          <c:tx>
            <c:v>Total</c:v>
          </c:tx>
          <c:spPr>
            <a:noFill/>
          </c:spPr>
          <c:invertIfNegative val="0"/>
          <c:dLbls>
            <c:dLbl>
              <c:idx val="0"/>
              <c:layout>
                <c:manualLayout>
                  <c:x val="1.9341107369428045E-3"/>
                  <c:y val="6.8093749845289694E-2"/>
                </c:manualLayout>
              </c:layout>
              <c:dLblPos val="ctr"/>
              <c:showLegendKey val="0"/>
              <c:showVal val="1"/>
              <c:showCatName val="0"/>
              <c:showSerName val="0"/>
              <c:showPercent val="0"/>
              <c:showBubbleSize val="0"/>
            </c:dLbl>
            <c:dLbl>
              <c:idx val="1"/>
              <c:layout>
                <c:manualLayout>
                  <c:x val="-1.1476299882233327E-4"/>
                  <c:y val="9.2058110249919903E-2"/>
                </c:manualLayout>
              </c:layout>
              <c:dLblPos val="ctr"/>
              <c:showLegendKey val="0"/>
              <c:showVal val="1"/>
              <c:showCatName val="0"/>
              <c:showSerName val="0"/>
              <c:showPercent val="0"/>
              <c:showBubbleSize val="0"/>
            </c:dLbl>
            <c:dLbl>
              <c:idx val="2"/>
              <c:layout>
                <c:manualLayout>
                  <c:x val="-3.4528077546916816E-4"/>
                  <c:y val="4.2111141994234047E-2"/>
                </c:manualLayout>
              </c:layout>
              <c:dLblPos val="ctr"/>
              <c:showLegendKey val="0"/>
              <c:showVal val="1"/>
              <c:showCatName val="0"/>
              <c:showSerName val="0"/>
              <c:showPercent val="0"/>
              <c:showBubbleSize val="0"/>
            </c:dLbl>
            <c:dLbl>
              <c:idx val="3"/>
              <c:layout>
                <c:manualLayout>
                  <c:x val="1.8406001453097922E-3"/>
                  <c:y val="-1.3007924232147729E-2"/>
                </c:manualLayout>
              </c:layout>
              <c:dLblPos val="ctr"/>
              <c:showLegendKey val="0"/>
              <c:showVal val="1"/>
              <c:showCatName val="0"/>
              <c:showSerName val="0"/>
              <c:showPercent val="0"/>
              <c:showBubbleSize val="0"/>
            </c:dLbl>
            <c:dLbl>
              <c:idx val="4"/>
              <c:layout>
                <c:manualLayout>
                  <c:x val="1.7993704753625093E-3"/>
                  <c:y val="-2.2360324004036966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graph4'!$CJ$49:$CN$49</c:f>
              <c:numCache>
                <c:formatCode>#,##0</c:formatCode>
                <c:ptCount val="5"/>
                <c:pt idx="0">
                  <c:v>510</c:v>
                </c:pt>
                <c:pt idx="1">
                  <c:v>690</c:v>
                </c:pt>
                <c:pt idx="2">
                  <c:v>-330</c:v>
                </c:pt>
                <c:pt idx="3">
                  <c:v>90</c:v>
                </c:pt>
                <c:pt idx="4">
                  <c:v>70</c:v>
                </c:pt>
              </c:numCache>
            </c:numRef>
          </c:val>
        </c:ser>
        <c:dLbls>
          <c:showLegendKey val="0"/>
          <c:showVal val="0"/>
          <c:showCatName val="0"/>
          <c:showSerName val="0"/>
          <c:showPercent val="0"/>
          <c:showBubbleSize val="0"/>
        </c:dLbls>
        <c:gapWidth val="150"/>
        <c:overlap val="100"/>
        <c:axId val="281858048"/>
        <c:axId val="281859584"/>
      </c:barChart>
      <c:catAx>
        <c:axId val="281858048"/>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281859584"/>
        <c:crosses val="autoZero"/>
        <c:auto val="1"/>
        <c:lblAlgn val="ctr"/>
        <c:lblOffset val="100"/>
        <c:noMultiLvlLbl val="0"/>
      </c:catAx>
      <c:valAx>
        <c:axId val="281859584"/>
        <c:scaling>
          <c:orientation val="minMax"/>
          <c:max val="10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281858048"/>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1"/>
                <c:pt idx="0">
                  <c:v>Construction </c:v>
                </c:pt>
              </c:strCache>
            </c:strRef>
          </c:tx>
          <c:spPr>
            <a:ln w="28575">
              <a:solidFill>
                <a:srgbClr val="00B05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2'!$AN$10:$AN$50</c:f>
              <c:numCache>
                <c:formatCode>#,##0.0</c:formatCode>
                <c:ptCount val="41"/>
                <c:pt idx="0">
                  <c:v>100</c:v>
                </c:pt>
                <c:pt idx="1">
                  <c:v>99.635806615682228</c:v>
                </c:pt>
                <c:pt idx="2">
                  <c:v>99.341766889623656</c:v>
                </c:pt>
                <c:pt idx="3">
                  <c:v>98.214088827815772</c:v>
                </c:pt>
                <c:pt idx="4">
                  <c:v>97.45530838140867</c:v>
                </c:pt>
                <c:pt idx="5">
                  <c:v>98.126271726251517</c:v>
                </c:pt>
                <c:pt idx="6">
                  <c:v>97.555098392923639</c:v>
                </c:pt>
                <c:pt idx="7">
                  <c:v>96.341170652038414</c:v>
                </c:pt>
                <c:pt idx="8">
                  <c:v>96.288441496804779</c:v>
                </c:pt>
                <c:pt idx="9">
                  <c:v>94.35219543940579</c:v>
                </c:pt>
                <c:pt idx="10">
                  <c:v>93.190040037474404</c:v>
                </c:pt>
                <c:pt idx="11">
                  <c:v>93.154087379410512</c:v>
                </c:pt>
                <c:pt idx="12">
                  <c:v>90.517816981520937</c:v>
                </c:pt>
                <c:pt idx="13">
                  <c:v>90.864349630955417</c:v>
                </c:pt>
                <c:pt idx="14">
                  <c:v>88.876158769651198</c:v>
                </c:pt>
                <c:pt idx="15">
                  <c:v>88.93426967903784</c:v>
                </c:pt>
                <c:pt idx="16">
                  <c:v>89.053488482338878</c:v>
                </c:pt>
                <c:pt idx="17">
                  <c:v>89.725086936311797</c:v>
                </c:pt>
                <c:pt idx="18">
                  <c:v>90.223769247701455</c:v>
                </c:pt>
                <c:pt idx="19">
                  <c:v>92.062836532114716</c:v>
                </c:pt>
                <c:pt idx="20">
                  <c:v>93.204730939918306</c:v>
                </c:pt>
                <c:pt idx="21">
                  <c:v>93.712497139428947</c:v>
                </c:pt>
                <c:pt idx="22">
                  <c:v>95.252866926072414</c:v>
                </c:pt>
                <c:pt idx="23">
                  <c:v>96.034762577130763</c:v>
                </c:pt>
                <c:pt idx="24">
                  <c:v>96.376789459265652</c:v>
                </c:pt>
                <c:pt idx="25">
                  <c:v>96.975640602197842</c:v>
                </c:pt>
                <c:pt idx="26">
                  <c:v>98.067718873230163</c:v>
                </c:pt>
                <c:pt idx="27">
                  <c:v>97.455979907133482</c:v>
                </c:pt>
                <c:pt idx="28">
                  <c:v>100.50431120076844</c:v>
                </c:pt>
                <c:pt idx="29">
                  <c:v>100.58598415446507</c:v>
                </c:pt>
                <c:pt idx="30">
                  <c:v>102.05192089284969</c:v>
                </c:pt>
                <c:pt idx="31">
                  <c:v>102.31236992323723</c:v>
                </c:pt>
                <c:pt idx="32">
                  <c:v>95.016392947123649</c:v>
                </c:pt>
                <c:pt idx="33">
                  <c:v>101.17435574570035</c:v>
                </c:pt>
                <c:pt idx="34">
                  <c:v>104.40727034330324</c:v>
                </c:pt>
                <c:pt idx="35">
                  <c:v>106.7451262715319</c:v>
                </c:pt>
                <c:pt idx="36">
                  <c:v>108.09676468226932</c:v>
                </c:pt>
                <c:pt idx="37">
                  <c:v>109.09379254324152</c:v>
                </c:pt>
                <c:pt idx="38">
                  <c:v>110.51889149263567</c:v>
                </c:pt>
                <c:pt idx="39">
                  <c:v>110.04370998480799</c:v>
                </c:pt>
                <c:pt idx="40">
                  <c:v>110.32607976982915</c:v>
                </c:pt>
              </c:numCache>
            </c:numRef>
          </c:val>
          <c:smooth val="0"/>
        </c:ser>
        <c:ser>
          <c:idx val="1"/>
          <c:order val="1"/>
          <c:tx>
            <c:strRef>
              <c:f>'Données graph 1 et 2'!$AM$8:$AM$9</c:f>
              <c:strCache>
                <c:ptCount val="1"/>
                <c:pt idx="0">
                  <c:v>Industrie </c:v>
                </c:pt>
              </c:strCache>
            </c:strRef>
          </c:tx>
          <c:spPr>
            <a:ln w="28575">
              <a:solidFill>
                <a:srgbClr val="0070C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2'!$AM$10:$AM$50</c:f>
              <c:numCache>
                <c:formatCode>#,##0.0</c:formatCode>
                <c:ptCount val="41"/>
                <c:pt idx="0">
                  <c:v>100</c:v>
                </c:pt>
                <c:pt idx="1">
                  <c:v>99.849268659125684</c:v>
                </c:pt>
                <c:pt idx="2">
                  <c:v>100.97716575444635</c:v>
                </c:pt>
                <c:pt idx="3">
                  <c:v>100.92088220749582</c:v>
                </c:pt>
                <c:pt idx="4">
                  <c:v>100.71517096892977</c:v>
                </c:pt>
                <c:pt idx="5">
                  <c:v>100.57344123980468</c:v>
                </c:pt>
                <c:pt idx="6">
                  <c:v>100.17484329545503</c:v>
                </c:pt>
                <c:pt idx="7">
                  <c:v>100.93212221079604</c:v>
                </c:pt>
                <c:pt idx="8">
                  <c:v>100.83464434718661</c:v>
                </c:pt>
                <c:pt idx="9">
                  <c:v>100.27000066888961</c:v>
                </c:pt>
                <c:pt idx="10">
                  <c:v>100.27864444440114</c:v>
                </c:pt>
                <c:pt idx="11">
                  <c:v>100.63869437956021</c:v>
                </c:pt>
                <c:pt idx="12">
                  <c:v>99.232531035185303</c:v>
                </c:pt>
                <c:pt idx="13">
                  <c:v>100.19974670010245</c:v>
                </c:pt>
                <c:pt idx="14">
                  <c:v>99.304779337274709</c:v>
                </c:pt>
                <c:pt idx="15">
                  <c:v>99.200611219486248</c:v>
                </c:pt>
                <c:pt idx="16">
                  <c:v>99.557018760078734</c:v>
                </c:pt>
                <c:pt idx="17">
                  <c:v>99.238570504359174</c:v>
                </c:pt>
                <c:pt idx="18">
                  <c:v>99.140763273081376</c:v>
                </c:pt>
                <c:pt idx="19">
                  <c:v>99.515258134868731</c:v>
                </c:pt>
                <c:pt idx="20">
                  <c:v>99.940473180132372</c:v>
                </c:pt>
                <c:pt idx="21">
                  <c:v>100.65098820563236</c:v>
                </c:pt>
                <c:pt idx="22">
                  <c:v>101.4690838779577</c:v>
                </c:pt>
                <c:pt idx="23">
                  <c:v>102.20415778263133</c:v>
                </c:pt>
                <c:pt idx="24">
                  <c:v>102.93216251629369</c:v>
                </c:pt>
                <c:pt idx="25">
                  <c:v>103.46013638301142</c:v>
                </c:pt>
                <c:pt idx="26">
                  <c:v>103.97827955427661</c:v>
                </c:pt>
                <c:pt idx="27">
                  <c:v>104.72806051267231</c:v>
                </c:pt>
                <c:pt idx="28">
                  <c:v>105.32992863254711</c:v>
                </c:pt>
                <c:pt idx="29">
                  <c:v>105.96155070132349</c:v>
                </c:pt>
                <c:pt idx="30">
                  <c:v>107.05297788872015</c:v>
                </c:pt>
                <c:pt idx="31">
                  <c:v>108.02633958944998</c:v>
                </c:pt>
                <c:pt idx="32">
                  <c:v>104.5389229393822</c:v>
                </c:pt>
                <c:pt idx="33">
                  <c:v>105.92482787544117</c:v>
                </c:pt>
                <c:pt idx="34">
                  <c:v>106.83830897497839</c:v>
                </c:pt>
                <c:pt idx="35">
                  <c:v>107.3916753260781</c:v>
                </c:pt>
                <c:pt idx="36">
                  <c:v>109.9142141644331</c:v>
                </c:pt>
                <c:pt idx="37">
                  <c:v>110.51344511954031</c:v>
                </c:pt>
                <c:pt idx="38">
                  <c:v>111.92723831286042</c:v>
                </c:pt>
                <c:pt idx="39">
                  <c:v>113.07896101425247</c:v>
                </c:pt>
                <c:pt idx="40">
                  <c:v>113.45436221350747</c:v>
                </c:pt>
              </c:numCache>
            </c:numRef>
          </c:val>
          <c:smooth val="0"/>
        </c:ser>
        <c:ser>
          <c:idx val="2"/>
          <c:order val="2"/>
          <c:tx>
            <c:strRef>
              <c:f>'Données graph 1 et 2'!$AO$8:$AO$9</c:f>
              <c:strCache>
                <c:ptCount val="1"/>
                <c:pt idx="0">
                  <c:v>Tertiaire marchand </c:v>
                </c:pt>
              </c:strCache>
            </c:strRef>
          </c:tx>
          <c:spPr>
            <a:ln w="28575">
              <a:solidFill>
                <a:srgbClr val="FF0000"/>
              </a:solidFill>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2'!$AO$10:$AO$50</c:f>
              <c:numCache>
                <c:formatCode>#,##0.0</c:formatCode>
                <c:ptCount val="41"/>
                <c:pt idx="0">
                  <c:v>100</c:v>
                </c:pt>
                <c:pt idx="1">
                  <c:v>99.511835140625408</c:v>
                </c:pt>
                <c:pt idx="2">
                  <c:v>99.65406197639237</c:v>
                </c:pt>
                <c:pt idx="3">
                  <c:v>99.378221774200952</c:v>
                </c:pt>
                <c:pt idx="4">
                  <c:v>99.507210326407574</c:v>
                </c:pt>
                <c:pt idx="5">
                  <c:v>99.120653103763999</c:v>
                </c:pt>
                <c:pt idx="6">
                  <c:v>98.883145126127587</c:v>
                </c:pt>
                <c:pt idx="7">
                  <c:v>99.258902540138678</c:v>
                </c:pt>
                <c:pt idx="8">
                  <c:v>99.263151217415185</c:v>
                </c:pt>
                <c:pt idx="9">
                  <c:v>99.496619392175432</c:v>
                </c:pt>
                <c:pt idx="10">
                  <c:v>99.431126783344851</c:v>
                </c:pt>
                <c:pt idx="11">
                  <c:v>99.505575326290042</c:v>
                </c:pt>
                <c:pt idx="12">
                  <c:v>99.330717085230376</c:v>
                </c:pt>
                <c:pt idx="13">
                  <c:v>100.04376402567068</c:v>
                </c:pt>
                <c:pt idx="14">
                  <c:v>100.1946711604575</c:v>
                </c:pt>
                <c:pt idx="15">
                  <c:v>100.58776772616713</c:v>
                </c:pt>
                <c:pt idx="16">
                  <c:v>101.39461485172806</c:v>
                </c:pt>
                <c:pt idx="17">
                  <c:v>101.90147175341322</c:v>
                </c:pt>
                <c:pt idx="18">
                  <c:v>101.60177468220206</c:v>
                </c:pt>
                <c:pt idx="19">
                  <c:v>101.3912682871232</c:v>
                </c:pt>
                <c:pt idx="20">
                  <c:v>102.12736814424137</c:v>
                </c:pt>
                <c:pt idx="21">
                  <c:v>103.08739096428529</c:v>
                </c:pt>
                <c:pt idx="22">
                  <c:v>102.62296810332148</c:v>
                </c:pt>
                <c:pt idx="23">
                  <c:v>103.53022066945898</c:v>
                </c:pt>
                <c:pt idx="24">
                  <c:v>105.41262266235962</c:v>
                </c:pt>
                <c:pt idx="25">
                  <c:v>104.64307958957293</c:v>
                </c:pt>
                <c:pt idx="26">
                  <c:v>104.73065324153346</c:v>
                </c:pt>
                <c:pt idx="27">
                  <c:v>104.71006699364611</c:v>
                </c:pt>
                <c:pt idx="28">
                  <c:v>105.69149449125797</c:v>
                </c:pt>
                <c:pt idx="29">
                  <c:v>106.19419264281721</c:v>
                </c:pt>
                <c:pt idx="30">
                  <c:v>106.62409395981423</c:v>
                </c:pt>
                <c:pt idx="31">
                  <c:v>107.15439346924178</c:v>
                </c:pt>
                <c:pt idx="32">
                  <c:v>105.20827504994745</c:v>
                </c:pt>
                <c:pt idx="33">
                  <c:v>102.41917680240331</c:v>
                </c:pt>
                <c:pt idx="34">
                  <c:v>105.97053474955591</c:v>
                </c:pt>
                <c:pt idx="35">
                  <c:v>106.15069980266763</c:v>
                </c:pt>
                <c:pt idx="36">
                  <c:v>106.92727255364645</c:v>
                </c:pt>
                <c:pt idx="37">
                  <c:v>110.59752731130681</c:v>
                </c:pt>
                <c:pt idx="38">
                  <c:v>112.64422966591736</c:v>
                </c:pt>
                <c:pt idx="39">
                  <c:v>113.51691050041694</c:v>
                </c:pt>
                <c:pt idx="40">
                  <c:v>114.0007456489228</c:v>
                </c:pt>
              </c:numCache>
            </c:numRef>
          </c:val>
          <c:smooth val="0"/>
        </c:ser>
        <c:ser>
          <c:idx val="3"/>
          <c:order val="3"/>
          <c:tx>
            <c:strRef>
              <c:f>'Données graph 1 et 2'!$AP$8:$AP$9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2'!$AP$10:$AP$50</c:f>
              <c:numCache>
                <c:formatCode>#,##0.0</c:formatCode>
                <c:ptCount val="41"/>
                <c:pt idx="0">
                  <c:v>100</c:v>
                </c:pt>
                <c:pt idx="1">
                  <c:v>100.09102091446027</c:v>
                </c:pt>
                <c:pt idx="2">
                  <c:v>100.1010576262579</c:v>
                </c:pt>
                <c:pt idx="3">
                  <c:v>100.39632668712829</c:v>
                </c:pt>
                <c:pt idx="4">
                  <c:v>100.65240738012345</c:v>
                </c:pt>
                <c:pt idx="5">
                  <c:v>100.78329003686133</c:v>
                </c:pt>
                <c:pt idx="6">
                  <c:v>101.34311949266718</c:v>
                </c:pt>
                <c:pt idx="7">
                  <c:v>101.32198579422204</c:v>
                </c:pt>
                <c:pt idx="8">
                  <c:v>101.91670350698143</c:v>
                </c:pt>
                <c:pt idx="9">
                  <c:v>101.6075667335605</c:v>
                </c:pt>
                <c:pt idx="10">
                  <c:v>101.08035211822497</c:v>
                </c:pt>
                <c:pt idx="11">
                  <c:v>101.62478324905535</c:v>
                </c:pt>
                <c:pt idx="12">
                  <c:v>101.25071934198004</c:v>
                </c:pt>
                <c:pt idx="13">
                  <c:v>101.82428275081867</c:v>
                </c:pt>
                <c:pt idx="14">
                  <c:v>102.05878055611939</c:v>
                </c:pt>
                <c:pt idx="15">
                  <c:v>102.29496879908902</c:v>
                </c:pt>
                <c:pt idx="16">
                  <c:v>102.31772651938311</c:v>
                </c:pt>
                <c:pt idx="17">
                  <c:v>102.70281674666076</c:v>
                </c:pt>
                <c:pt idx="18">
                  <c:v>102.52846281232095</c:v>
                </c:pt>
                <c:pt idx="19">
                  <c:v>102.32274326167028</c:v>
                </c:pt>
                <c:pt idx="20">
                  <c:v>102.43946155741529</c:v>
                </c:pt>
                <c:pt idx="21">
                  <c:v>102.58906424490584</c:v>
                </c:pt>
                <c:pt idx="22">
                  <c:v>102.5392317304953</c:v>
                </c:pt>
                <c:pt idx="23">
                  <c:v>102.05534029435211</c:v>
                </c:pt>
                <c:pt idx="24">
                  <c:v>101.61628192490485</c:v>
                </c:pt>
                <c:pt idx="25">
                  <c:v>101.05754502707964</c:v>
                </c:pt>
                <c:pt idx="26">
                  <c:v>100.63412834993261</c:v>
                </c:pt>
                <c:pt idx="27">
                  <c:v>100.83927656142866</c:v>
                </c:pt>
                <c:pt idx="28">
                  <c:v>101.08998804585441</c:v>
                </c:pt>
                <c:pt idx="29">
                  <c:v>101.49849533898067</c:v>
                </c:pt>
                <c:pt idx="30">
                  <c:v>102.34391703861681</c:v>
                </c:pt>
                <c:pt idx="31">
                  <c:v>102.48278922293146</c:v>
                </c:pt>
                <c:pt idx="32">
                  <c:v>102.35936771731919</c:v>
                </c:pt>
                <c:pt idx="33">
                  <c:v>101.10622395072291</c:v>
                </c:pt>
                <c:pt idx="34">
                  <c:v>102.10480708473592</c:v>
                </c:pt>
                <c:pt idx="35">
                  <c:v>102.62793064766865</c:v>
                </c:pt>
                <c:pt idx="36">
                  <c:v>102.44615129617065</c:v>
                </c:pt>
                <c:pt idx="37">
                  <c:v>102.79434997432726</c:v>
                </c:pt>
                <c:pt idx="38">
                  <c:v>102.73840083803452</c:v>
                </c:pt>
                <c:pt idx="39">
                  <c:v>103.1877097032482</c:v>
                </c:pt>
                <c:pt idx="40">
                  <c:v>102.94835587089717</c:v>
                </c:pt>
              </c:numCache>
            </c:numRef>
          </c:val>
          <c:smooth val="0"/>
        </c:ser>
        <c:dLbls>
          <c:showLegendKey val="0"/>
          <c:showVal val="0"/>
          <c:showCatName val="0"/>
          <c:showSerName val="0"/>
          <c:showPercent val="0"/>
          <c:showBubbleSize val="0"/>
        </c:dLbls>
        <c:marker val="1"/>
        <c:smooth val="0"/>
        <c:axId val="281942656"/>
        <c:axId val="281956736"/>
      </c:lineChart>
      <c:catAx>
        <c:axId val="28194265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81956736"/>
        <c:crossesAt val="100"/>
        <c:auto val="0"/>
        <c:lblAlgn val="ctr"/>
        <c:lblOffset val="100"/>
        <c:tickLblSkip val="4"/>
        <c:tickMarkSkip val="4"/>
        <c:noMultiLvlLbl val="0"/>
      </c:catAx>
      <c:valAx>
        <c:axId val="281956736"/>
        <c:scaling>
          <c:orientation val="minMax"/>
          <c:max val="115"/>
          <c:min val="85"/>
        </c:scaling>
        <c:delete val="0"/>
        <c:axPos val="l"/>
        <c:majorGridlines>
          <c:spPr>
            <a:ln>
              <a:prstDash val="sysDash"/>
            </a:ln>
          </c:spPr>
        </c:majorGridlines>
        <c:numFmt formatCode="#,##0" sourceLinked="0"/>
        <c:majorTickMark val="out"/>
        <c:minorTickMark val="none"/>
        <c:tickLblPos val="nextTo"/>
        <c:crossAx val="281942656"/>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GRAPHIQUE_stocks_bénéf'!$BF$3:$BF$51</c:f>
              <c:numCache>
                <c:formatCode>#,##0</c:formatCode>
                <c:ptCount val="49"/>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3220</c:v>
                </c:pt>
                <c:pt idx="19">
                  <c:v>3155</c:v>
                </c:pt>
                <c:pt idx="20">
                  <c:v>3333</c:v>
                </c:pt>
                <c:pt idx="21">
                  <c:v>3433</c:v>
                </c:pt>
                <c:pt idx="22">
                  <c:v>3410</c:v>
                </c:pt>
                <c:pt idx="23">
                  <c:v>3582</c:v>
                </c:pt>
                <c:pt idx="24">
                  <c:v>3686</c:v>
                </c:pt>
                <c:pt idx="25">
                  <c:v>3700</c:v>
                </c:pt>
                <c:pt idx="26">
                  <c:v>3575</c:v>
                </c:pt>
                <c:pt idx="27">
                  <c:v>3587</c:v>
                </c:pt>
                <c:pt idx="28">
                  <c:v>3638</c:v>
                </c:pt>
                <c:pt idx="29">
                  <c:v>3505</c:v>
                </c:pt>
                <c:pt idx="30">
                  <c:v>2497</c:v>
                </c:pt>
                <c:pt idx="31">
                  <c:v>1871</c:v>
                </c:pt>
                <c:pt idx="32">
                  <c:v>1654</c:v>
                </c:pt>
                <c:pt idx="33">
                  <c:v>1407</c:v>
                </c:pt>
                <c:pt idx="34">
                  <c:v>1478</c:v>
                </c:pt>
                <c:pt idx="35">
                  <c:v>1487</c:v>
                </c:pt>
                <c:pt idx="36">
                  <c:v>1562</c:v>
                </c:pt>
                <c:pt idx="37">
                  <c:v>1598</c:v>
                </c:pt>
                <c:pt idx="38">
                  <c:v>1613</c:v>
                </c:pt>
                <c:pt idx="39">
                  <c:v>1403</c:v>
                </c:pt>
                <c:pt idx="40">
                  <c:v>1364</c:v>
                </c:pt>
                <c:pt idx="41">
                  <c:v>1203</c:v>
                </c:pt>
                <c:pt idx="42">
                  <c:v>1161</c:v>
                </c:pt>
                <c:pt idx="43">
                  <c:v>1158</c:v>
                </c:pt>
                <c:pt idx="44">
                  <c:v>1196</c:v>
                </c:pt>
                <c:pt idx="45">
                  <c:v>1209</c:v>
                </c:pt>
                <c:pt idx="46">
                  <c:v>1227</c:v>
                </c:pt>
                <c:pt idx="47">
                  <c:v>1307</c:v>
                </c:pt>
                <c:pt idx="48">
                  <c:v>1300</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GRAPHIQUE_stocks_bénéf'!$BI$3:$BI$51</c:f>
              <c:numCache>
                <c:formatCode>#,##0</c:formatCode>
                <c:ptCount val="49"/>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744</c:v>
                </c:pt>
                <c:pt idx="24">
                  <c:v>883</c:v>
                </c:pt>
                <c:pt idx="25">
                  <c:v>801</c:v>
                </c:pt>
                <c:pt idx="26">
                  <c:v>621</c:v>
                </c:pt>
                <c:pt idx="27">
                  <c:v>542</c:v>
                </c:pt>
                <c:pt idx="28">
                  <c:v>511</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36</c:v>
                </c:pt>
                <c:pt idx="44">
                  <c:v>197</c:v>
                </c:pt>
                <c:pt idx="45">
                  <c:v>374</c:v>
                </c:pt>
                <c:pt idx="46">
                  <c:v>483</c:v>
                </c:pt>
                <c:pt idx="47">
                  <c:v>614</c:v>
                </c:pt>
                <c:pt idx="48">
                  <c:v>724</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GRAPHIQUE_stocks_bénéf'!$BL$3:$BL$51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1560</c:v>
                </c:pt>
                <c:pt idx="19">
                  <c:v>1705</c:v>
                </c:pt>
                <c:pt idx="20">
                  <c:v>1771</c:v>
                </c:pt>
                <c:pt idx="21">
                  <c:v>1836</c:v>
                </c:pt>
                <c:pt idx="22">
                  <c:v>1873</c:v>
                </c:pt>
                <c:pt idx="23">
                  <c:v>1948</c:v>
                </c:pt>
                <c:pt idx="24">
                  <c:v>1933</c:v>
                </c:pt>
                <c:pt idx="25">
                  <c:v>1911</c:v>
                </c:pt>
                <c:pt idx="26">
                  <c:v>1802</c:v>
                </c:pt>
                <c:pt idx="27">
                  <c:v>1682</c:v>
                </c:pt>
                <c:pt idx="28">
                  <c:v>1682</c:v>
                </c:pt>
                <c:pt idx="29">
                  <c:v>1550</c:v>
                </c:pt>
                <c:pt idx="30">
                  <c:v>1240</c:v>
                </c:pt>
                <c:pt idx="31">
                  <c:v>1034</c:v>
                </c:pt>
                <c:pt idx="32">
                  <c:v>822</c:v>
                </c:pt>
                <c:pt idx="33">
                  <c:v>662</c:v>
                </c:pt>
                <c:pt idx="34">
                  <c:v>500</c:v>
                </c:pt>
                <c:pt idx="35">
                  <c:v>370</c:v>
                </c:pt>
                <c:pt idx="36">
                  <c:v>280</c:v>
                </c:pt>
                <c:pt idx="37">
                  <c:v>218</c:v>
                </c:pt>
                <c:pt idx="38">
                  <c:v>144</c:v>
                </c:pt>
                <c:pt idx="39">
                  <c:v>90</c:v>
                </c:pt>
                <c:pt idx="40">
                  <c:v>22</c:v>
                </c:pt>
                <c:pt idx="41">
                  <c:v>3</c:v>
                </c:pt>
                <c:pt idx="42">
                  <c:v>0</c:v>
                </c:pt>
                <c:pt idx="43">
                  <c:v>0</c:v>
                </c:pt>
                <c:pt idx="44">
                  <c:v>0</c:v>
                </c:pt>
                <c:pt idx="45">
                  <c:v>0</c:v>
                </c:pt>
                <c:pt idx="46">
                  <c:v>0</c:v>
                </c:pt>
                <c:pt idx="47">
                  <c:v>0</c:v>
                </c:pt>
                <c:pt idx="48">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GRAPHIQUE_stocks_bénéf'!$BD$3:$BE$51</c:f>
              <c:multiLvlStrCache>
                <c:ptCount val="4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GRAPHIQUE_stocks_bénéf'!$BM$3:$BM$51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1009</c:v>
                </c:pt>
              </c:numCache>
            </c:numRef>
          </c:val>
        </c:ser>
        <c:dLbls>
          <c:showLegendKey val="0"/>
          <c:showVal val="0"/>
          <c:showCatName val="0"/>
          <c:showSerName val="0"/>
          <c:showPercent val="0"/>
          <c:showBubbleSize val="0"/>
        </c:dLbls>
        <c:axId val="284404352"/>
        <c:axId val="284414336"/>
      </c:areaChart>
      <c:catAx>
        <c:axId val="2844043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84414336"/>
        <c:crossesAt val="0"/>
        <c:auto val="0"/>
        <c:lblAlgn val="ctr"/>
        <c:lblOffset val="100"/>
        <c:tickLblSkip val="4"/>
        <c:noMultiLvlLbl val="0"/>
      </c:catAx>
      <c:valAx>
        <c:axId val="284414336"/>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4404352"/>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616610244562493"/>
          <c:y val="2.043612622637107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Feuil1!$A$2:$B$21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Feuil1!$P$2:$P$18</c:f>
              <c:numCache>
                <c:formatCode>#,##0</c:formatCode>
                <c:ptCount val="17"/>
                <c:pt idx="0">
                  <c:v>5328</c:v>
                </c:pt>
                <c:pt idx="1">
                  <c:v>5080</c:v>
                </c:pt>
                <c:pt idx="2">
                  <c:v>5070</c:v>
                </c:pt>
                <c:pt idx="3">
                  <c:v>5563</c:v>
                </c:pt>
                <c:pt idx="4">
                  <c:v>5382</c:v>
                </c:pt>
                <c:pt idx="5">
                  <c:v>5231</c:v>
                </c:pt>
                <c:pt idx="6">
                  <c:v>5515</c:v>
                </c:pt>
                <c:pt idx="7">
                  <c:v>6125</c:v>
                </c:pt>
                <c:pt idx="8">
                  <c:v>6229</c:v>
                </c:pt>
                <c:pt idx="9">
                  <c:v>6068</c:v>
                </c:pt>
                <c:pt idx="10">
                  <c:v>7286</c:v>
                </c:pt>
                <c:pt idx="11">
                  <c:v>8561</c:v>
                </c:pt>
                <c:pt idx="12">
                  <c:v>9052</c:v>
                </c:pt>
                <c:pt idx="13">
                  <c:v>8937</c:v>
                </c:pt>
                <c:pt idx="14">
                  <c:v>9987</c:v>
                </c:pt>
                <c:pt idx="15">
                  <c:v>11172</c:v>
                </c:pt>
                <c:pt idx="16">
                  <c:v>11613</c:v>
                </c:pt>
              </c:numCache>
            </c:numRef>
          </c:val>
        </c:ser>
        <c:ser>
          <c:idx val="1"/>
          <c:order val="1"/>
          <c:tx>
            <c:v>Secteur public</c:v>
          </c:tx>
          <c:spPr>
            <a:ln w="25400">
              <a:noFill/>
            </a:ln>
          </c:spPr>
          <c:cat>
            <c:multiLvlStrRef>
              <c:f>Feuil1!$A$2:$B$21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Feuil1!$Q$2:$Q$18</c:f>
              <c:numCache>
                <c:formatCode>#,##0</c:formatCode>
                <c:ptCount val="17"/>
                <c:pt idx="0">
                  <c:v>257</c:v>
                </c:pt>
                <c:pt idx="1">
                  <c:v>249</c:v>
                </c:pt>
                <c:pt idx="2">
                  <c:v>203</c:v>
                </c:pt>
                <c:pt idx="3">
                  <c:v>249</c:v>
                </c:pt>
                <c:pt idx="4">
                  <c:v>240</c:v>
                </c:pt>
                <c:pt idx="5">
                  <c:v>238</c:v>
                </c:pt>
                <c:pt idx="6">
                  <c:v>229</c:v>
                </c:pt>
                <c:pt idx="7">
                  <c:v>266</c:v>
                </c:pt>
                <c:pt idx="8">
                  <c:v>261</c:v>
                </c:pt>
                <c:pt idx="9">
                  <c:v>260</c:v>
                </c:pt>
                <c:pt idx="10">
                  <c:v>225</c:v>
                </c:pt>
                <c:pt idx="11">
                  <c:v>276</c:v>
                </c:pt>
                <c:pt idx="12">
                  <c:v>284</c:v>
                </c:pt>
                <c:pt idx="13">
                  <c:v>276</c:v>
                </c:pt>
                <c:pt idx="14">
                  <c:v>262</c:v>
                </c:pt>
                <c:pt idx="15">
                  <c:v>382</c:v>
                </c:pt>
                <c:pt idx="16">
                  <c:v>391</c:v>
                </c:pt>
              </c:numCache>
            </c:numRef>
          </c:val>
        </c:ser>
        <c:dLbls>
          <c:showLegendKey val="0"/>
          <c:showVal val="0"/>
          <c:showCatName val="0"/>
          <c:showSerName val="0"/>
          <c:showPercent val="0"/>
          <c:showBubbleSize val="0"/>
        </c:dLbls>
        <c:axId val="284461312"/>
        <c:axId val="284499968"/>
      </c:areaChart>
      <c:catAx>
        <c:axId val="2844613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84499968"/>
        <c:crossesAt val="100"/>
        <c:auto val="0"/>
        <c:lblAlgn val="ctr"/>
        <c:lblOffset val="100"/>
        <c:tickLblSkip val="4"/>
        <c:noMultiLvlLbl val="0"/>
      </c:catAx>
      <c:valAx>
        <c:axId val="284499968"/>
        <c:scaling>
          <c:orientation val="minMax"/>
          <c:max val="1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4461312"/>
        <c:crosses val="autoZero"/>
        <c:crossBetween val="between"/>
        <c:majorUnit val="3000"/>
      </c:valAx>
    </c:plotArea>
    <c:legend>
      <c:legendPos val="t"/>
      <c:layout>
        <c:manualLayout>
          <c:xMode val="edge"/>
          <c:yMode val="edge"/>
          <c:x val="0.33647163706040178"/>
          <c:y val="0.12410195732421257"/>
          <c:w val="0.31301914802150704"/>
          <c:h val="3.750084489599239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u="none" strike="noStrike" baseline="0">
                <a:effectLst/>
              </a:rPr>
              <a:t>Nombre de salariés en activité partielle depuis le début de la crise sanitaire </a:t>
            </a:r>
            <a:r>
              <a:rPr lang="en-US" sz="1500"/>
              <a:t>dans le</a:t>
            </a:r>
            <a:r>
              <a:rPr lang="en-US" sz="1500" baseline="0"/>
              <a:t> Var</a:t>
            </a:r>
          </a:p>
          <a:p>
            <a:pPr>
              <a:defRPr/>
            </a:pPr>
            <a:r>
              <a:rPr lang="en-US" sz="1100" b="0" i="1" baseline="0"/>
              <a:t>(données brutes, en nombre)</a:t>
            </a:r>
            <a:endParaRPr lang="en-US" sz="1100" b="0" i="1"/>
          </a:p>
        </c:rich>
      </c:tx>
      <c:layout/>
      <c:overlay val="0"/>
    </c:title>
    <c:autoTitleDeleted val="0"/>
    <c:plotArea>
      <c:layout/>
      <c:barChart>
        <c:barDir val="col"/>
        <c:grouping val="clustered"/>
        <c:varyColors val="0"/>
        <c:ser>
          <c:idx val="0"/>
          <c:order val="0"/>
          <c:invertIfNegative val="0"/>
          <c:cat>
            <c:numRef>
              <c:f>'recap (2)'!$A$2:$A$26</c:f>
              <c:numCache>
                <c:formatCode>mmm\-yy</c:formatCode>
                <c:ptCount val="25"/>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numCache>
            </c:numRef>
          </c:cat>
          <c:val>
            <c:numRef>
              <c:f>'recap (2)'!$G$2:$G$26</c:f>
              <c:numCache>
                <c:formatCode>#,##0</c:formatCode>
                <c:ptCount val="25"/>
                <c:pt idx="0">
                  <c:v>85115</c:v>
                </c:pt>
                <c:pt idx="1">
                  <c:v>100480</c:v>
                </c:pt>
                <c:pt idx="2">
                  <c:v>81505</c:v>
                </c:pt>
                <c:pt idx="3">
                  <c:v>26745</c:v>
                </c:pt>
                <c:pt idx="4">
                  <c:v>11280</c:v>
                </c:pt>
                <c:pt idx="5">
                  <c:v>6005</c:v>
                </c:pt>
                <c:pt idx="6">
                  <c:v>7670</c:v>
                </c:pt>
                <c:pt idx="7">
                  <c:v>17405</c:v>
                </c:pt>
                <c:pt idx="8">
                  <c:v>38145</c:v>
                </c:pt>
                <c:pt idx="9">
                  <c:v>26450</c:v>
                </c:pt>
                <c:pt idx="10">
                  <c:v>23675</c:v>
                </c:pt>
                <c:pt idx="11">
                  <c:v>24465</c:v>
                </c:pt>
                <c:pt idx="12">
                  <c:v>26080</c:v>
                </c:pt>
                <c:pt idx="13">
                  <c:v>34970</c:v>
                </c:pt>
                <c:pt idx="14">
                  <c:v>24400</c:v>
                </c:pt>
                <c:pt idx="15">
                  <c:v>8855</c:v>
                </c:pt>
                <c:pt idx="16">
                  <c:v>2280</c:v>
                </c:pt>
                <c:pt idx="17">
                  <c:v>1745</c:v>
                </c:pt>
                <c:pt idx="18">
                  <c:v>1505</c:v>
                </c:pt>
                <c:pt idx="19">
                  <c:v>895</c:v>
                </c:pt>
                <c:pt idx="20" formatCode="General">
                  <c:v>850</c:v>
                </c:pt>
                <c:pt idx="21" formatCode="General">
                  <c:v>1475</c:v>
                </c:pt>
                <c:pt idx="22" formatCode="General">
                  <c:v>1755</c:v>
                </c:pt>
                <c:pt idx="23" formatCode="General">
                  <c:v>1240</c:v>
                </c:pt>
                <c:pt idx="24" formatCode="General">
                  <c:v>670</c:v>
                </c:pt>
              </c:numCache>
            </c:numRef>
          </c:val>
        </c:ser>
        <c:dLbls>
          <c:showLegendKey val="0"/>
          <c:showVal val="0"/>
          <c:showCatName val="0"/>
          <c:showSerName val="0"/>
          <c:showPercent val="0"/>
          <c:showBubbleSize val="0"/>
        </c:dLbls>
        <c:gapWidth val="150"/>
        <c:axId val="284562176"/>
        <c:axId val="284563712"/>
      </c:barChart>
      <c:dateAx>
        <c:axId val="284562176"/>
        <c:scaling>
          <c:orientation val="minMax"/>
        </c:scaling>
        <c:delete val="0"/>
        <c:axPos val="b"/>
        <c:numFmt formatCode="mmm\-yy" sourceLinked="1"/>
        <c:majorTickMark val="out"/>
        <c:minorTickMark val="none"/>
        <c:tickLblPos val="nextTo"/>
        <c:crossAx val="284563712"/>
        <c:crosses val="autoZero"/>
        <c:auto val="1"/>
        <c:lblOffset val="100"/>
        <c:baseTimeUnit val="months"/>
      </c:dateAx>
      <c:valAx>
        <c:axId val="284563712"/>
        <c:scaling>
          <c:orientation val="minMax"/>
          <c:max val="120000"/>
          <c:min val="0"/>
        </c:scaling>
        <c:delete val="0"/>
        <c:axPos val="l"/>
        <c:majorGridlines/>
        <c:numFmt formatCode="#,##0" sourceLinked="1"/>
        <c:majorTickMark val="out"/>
        <c:minorTickMark val="none"/>
        <c:tickLblPos val="nextTo"/>
        <c:crossAx val="284562176"/>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Données!$C$129:$C$169</c:f>
              <c:numCache>
                <c:formatCode>#,##0.0</c:formatCode>
                <c:ptCount val="41"/>
                <c:pt idx="0">
                  <c:v>10.6</c:v>
                </c:pt>
                <c:pt idx="1">
                  <c:v>10.8</c:v>
                </c:pt>
                <c:pt idx="2">
                  <c:v>10.8</c:v>
                </c:pt>
                <c:pt idx="3">
                  <c:v>11.2</c:v>
                </c:pt>
                <c:pt idx="4">
                  <c:v>11.4</c:v>
                </c:pt>
                <c:pt idx="5">
                  <c:v>11.5</c:v>
                </c:pt>
                <c:pt idx="6">
                  <c:v>11.3</c:v>
                </c:pt>
                <c:pt idx="7">
                  <c:v>11.2</c:v>
                </c:pt>
                <c:pt idx="8">
                  <c:v>11.2</c:v>
                </c:pt>
                <c:pt idx="9">
                  <c:v>11.2</c:v>
                </c:pt>
                <c:pt idx="10">
                  <c:v>11.4</c:v>
                </c:pt>
                <c:pt idx="11">
                  <c:v>11.6</c:v>
                </c:pt>
                <c:pt idx="12">
                  <c:v>11.4</c:v>
                </c:pt>
                <c:pt idx="13">
                  <c:v>11.7</c:v>
                </c:pt>
                <c:pt idx="14">
                  <c:v>11.5</c:v>
                </c:pt>
                <c:pt idx="15">
                  <c:v>11.4</c:v>
                </c:pt>
                <c:pt idx="16">
                  <c:v>11.4</c:v>
                </c:pt>
                <c:pt idx="17">
                  <c:v>11.2</c:v>
                </c:pt>
                <c:pt idx="18">
                  <c:v>11.1</c:v>
                </c:pt>
                <c:pt idx="19">
                  <c:v>11.4</c:v>
                </c:pt>
                <c:pt idx="20">
                  <c:v>10.9</c:v>
                </c:pt>
                <c:pt idx="21">
                  <c:v>10.8</c:v>
                </c:pt>
                <c:pt idx="22">
                  <c:v>10.8</c:v>
                </c:pt>
                <c:pt idx="23">
                  <c:v>10.3</c:v>
                </c:pt>
                <c:pt idx="24">
                  <c:v>10.6</c:v>
                </c:pt>
                <c:pt idx="25">
                  <c:v>10.4</c:v>
                </c:pt>
                <c:pt idx="26">
                  <c:v>10.3</c:v>
                </c:pt>
                <c:pt idx="27">
                  <c:v>10.1</c:v>
                </c:pt>
                <c:pt idx="28">
                  <c:v>10.1</c:v>
                </c:pt>
                <c:pt idx="29">
                  <c:v>9.6</c:v>
                </c:pt>
                <c:pt idx="30">
                  <c:v>9.5</c:v>
                </c:pt>
                <c:pt idx="31">
                  <c:v>9.3000000000000007</c:v>
                </c:pt>
                <c:pt idx="32">
                  <c:v>8.9</c:v>
                </c:pt>
                <c:pt idx="33">
                  <c:v>8.1999999999999993</c:v>
                </c:pt>
                <c:pt idx="34">
                  <c:v>10.199999999999999</c:v>
                </c:pt>
                <c:pt idx="35">
                  <c:v>9.1</c:v>
                </c:pt>
                <c:pt idx="36">
                  <c:v>9.1999999999999993</c:v>
                </c:pt>
                <c:pt idx="37">
                  <c:v>9.1</c:v>
                </c:pt>
                <c:pt idx="38">
                  <c:v>9</c:v>
                </c:pt>
                <c:pt idx="39">
                  <c:v>8.3000000000000007</c:v>
                </c:pt>
                <c:pt idx="40">
                  <c:v>8.1999999999999993</c:v>
                </c:pt>
              </c:numCache>
            </c:numRef>
          </c:val>
          <c:smooth val="0"/>
        </c:ser>
        <c:ser>
          <c:idx val="1"/>
          <c:order val="1"/>
          <c:tx>
            <c:v>France métropolitaine</c:v>
          </c:tx>
          <c:spPr>
            <a:ln w="25400">
              <a:solidFill>
                <a:srgbClr val="0000FF"/>
              </a:solidFill>
              <a:prstDash val="solid"/>
            </a:ln>
          </c:spPr>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Données!$B$129:$B$169</c:f>
              <c:numCache>
                <c:formatCode>#,##0.0</c:formatCode>
                <c:ptCount val="41"/>
                <c:pt idx="0">
                  <c:v>9.1</c:v>
                </c:pt>
                <c:pt idx="1">
                  <c:v>9.4</c:v>
                </c:pt>
                <c:pt idx="2">
                  <c:v>9.4</c:v>
                </c:pt>
                <c:pt idx="3">
                  <c:v>9.8000000000000007</c:v>
                </c:pt>
                <c:pt idx="4">
                  <c:v>10</c:v>
                </c:pt>
                <c:pt idx="5">
                  <c:v>10.1</c:v>
                </c:pt>
                <c:pt idx="6">
                  <c:v>9.9</c:v>
                </c:pt>
                <c:pt idx="7">
                  <c:v>9.8000000000000007</c:v>
                </c:pt>
                <c:pt idx="8">
                  <c:v>9.8000000000000007</c:v>
                </c:pt>
                <c:pt idx="9">
                  <c:v>9.8000000000000007</c:v>
                </c:pt>
                <c:pt idx="10">
                  <c:v>9.9</c:v>
                </c:pt>
                <c:pt idx="11">
                  <c:v>10.1</c:v>
                </c:pt>
                <c:pt idx="12">
                  <c:v>10</c:v>
                </c:pt>
                <c:pt idx="13">
                  <c:v>10.199999999999999</c:v>
                </c:pt>
                <c:pt idx="14">
                  <c:v>10.1</c:v>
                </c:pt>
                <c:pt idx="15">
                  <c:v>9.9</c:v>
                </c:pt>
                <c:pt idx="16">
                  <c:v>9.9</c:v>
                </c:pt>
                <c:pt idx="17">
                  <c:v>9.6999999999999993</c:v>
                </c:pt>
                <c:pt idx="18">
                  <c:v>9.6</c:v>
                </c:pt>
                <c:pt idx="19">
                  <c:v>9.6999999999999993</c:v>
                </c:pt>
                <c:pt idx="20">
                  <c:v>9.3000000000000007</c:v>
                </c:pt>
                <c:pt idx="21">
                  <c:v>9.1999999999999993</c:v>
                </c:pt>
                <c:pt idx="22">
                  <c:v>9.1999999999999993</c:v>
                </c:pt>
                <c:pt idx="23">
                  <c:v>8.6999999999999993</c:v>
                </c:pt>
                <c:pt idx="24">
                  <c:v>8.9</c:v>
                </c:pt>
                <c:pt idx="25">
                  <c:v>8.8000000000000007</c:v>
                </c:pt>
                <c:pt idx="26">
                  <c:v>8.6</c:v>
                </c:pt>
                <c:pt idx="27">
                  <c:v>8.4</c:v>
                </c:pt>
                <c:pt idx="28">
                  <c:v>8.4</c:v>
                </c:pt>
                <c:pt idx="29">
                  <c:v>8.1999999999999993</c:v>
                </c:pt>
                <c:pt idx="30">
                  <c:v>8.1</c:v>
                </c:pt>
                <c:pt idx="31">
                  <c:v>7.9</c:v>
                </c:pt>
                <c:pt idx="32">
                  <c:v>7.6</c:v>
                </c:pt>
                <c:pt idx="33">
                  <c:v>7.1</c:v>
                </c:pt>
                <c:pt idx="34">
                  <c:v>8.8000000000000007</c:v>
                </c:pt>
                <c:pt idx="35">
                  <c:v>7.8</c:v>
                </c:pt>
                <c:pt idx="36">
                  <c:v>7.9</c:v>
                </c:pt>
                <c:pt idx="37">
                  <c:v>7.8</c:v>
                </c:pt>
                <c:pt idx="38">
                  <c:v>7.8</c:v>
                </c:pt>
                <c:pt idx="39">
                  <c:v>7.2</c:v>
                </c:pt>
                <c:pt idx="40">
                  <c:v>7.1</c:v>
                </c:pt>
              </c:numCache>
            </c:numRef>
          </c:val>
          <c:smooth val="0"/>
        </c:ser>
        <c:ser>
          <c:idx val="2"/>
          <c:order val="2"/>
          <c:tx>
            <c:strRef>
              <c:f>Données!$H$8</c:f>
              <c:strCache>
                <c:ptCount val="1"/>
                <c:pt idx="0">
                  <c:v>Var</c:v>
                </c:pt>
              </c:strCache>
            </c:strRef>
          </c:tx>
          <c:marker>
            <c:symbol val="none"/>
          </c:marker>
          <c:cat>
            <c:multiLvlStrRef>
              <c:f>'dates trim'!$B$121:$C$168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Données!$H$129:$H$169</c:f>
              <c:numCache>
                <c:formatCode>#,##0.0</c:formatCode>
                <c:ptCount val="41"/>
                <c:pt idx="0">
                  <c:v>10.199999999999999</c:v>
                </c:pt>
                <c:pt idx="1">
                  <c:v>10.4</c:v>
                </c:pt>
                <c:pt idx="2">
                  <c:v>10.3</c:v>
                </c:pt>
                <c:pt idx="3">
                  <c:v>10.7</c:v>
                </c:pt>
                <c:pt idx="4">
                  <c:v>10.8</c:v>
                </c:pt>
                <c:pt idx="5">
                  <c:v>10.9</c:v>
                </c:pt>
                <c:pt idx="6">
                  <c:v>10.8</c:v>
                </c:pt>
                <c:pt idx="7">
                  <c:v>10.8</c:v>
                </c:pt>
                <c:pt idx="8">
                  <c:v>10.7</c:v>
                </c:pt>
                <c:pt idx="9">
                  <c:v>10.8</c:v>
                </c:pt>
                <c:pt idx="10">
                  <c:v>11</c:v>
                </c:pt>
                <c:pt idx="11">
                  <c:v>11.1</c:v>
                </c:pt>
                <c:pt idx="12">
                  <c:v>11</c:v>
                </c:pt>
                <c:pt idx="13">
                  <c:v>11.3</c:v>
                </c:pt>
                <c:pt idx="14">
                  <c:v>11.1</c:v>
                </c:pt>
                <c:pt idx="15">
                  <c:v>11</c:v>
                </c:pt>
                <c:pt idx="16">
                  <c:v>10.9</c:v>
                </c:pt>
                <c:pt idx="17">
                  <c:v>10.7</c:v>
                </c:pt>
                <c:pt idx="18">
                  <c:v>10.6</c:v>
                </c:pt>
                <c:pt idx="19">
                  <c:v>10.9</c:v>
                </c:pt>
                <c:pt idx="20">
                  <c:v>10.4</c:v>
                </c:pt>
                <c:pt idx="21">
                  <c:v>10.3</c:v>
                </c:pt>
                <c:pt idx="22">
                  <c:v>10.199999999999999</c:v>
                </c:pt>
                <c:pt idx="23">
                  <c:v>9.6999999999999993</c:v>
                </c:pt>
                <c:pt idx="24">
                  <c:v>10.1</c:v>
                </c:pt>
                <c:pt idx="25">
                  <c:v>9.9</c:v>
                </c:pt>
                <c:pt idx="26">
                  <c:v>9.6999999999999993</c:v>
                </c:pt>
                <c:pt idx="27">
                  <c:v>9.5</c:v>
                </c:pt>
                <c:pt idx="28">
                  <c:v>9.6</c:v>
                </c:pt>
                <c:pt idx="29">
                  <c:v>9.1999999999999993</c:v>
                </c:pt>
                <c:pt idx="30">
                  <c:v>9</c:v>
                </c:pt>
                <c:pt idx="31">
                  <c:v>8.6</c:v>
                </c:pt>
                <c:pt idx="32">
                  <c:v>8.3000000000000007</c:v>
                </c:pt>
                <c:pt idx="33">
                  <c:v>8</c:v>
                </c:pt>
                <c:pt idx="34">
                  <c:v>9.4</c:v>
                </c:pt>
                <c:pt idx="35">
                  <c:v>8.1999999999999993</c:v>
                </c:pt>
                <c:pt idx="36">
                  <c:v>8.4</c:v>
                </c:pt>
                <c:pt idx="37">
                  <c:v>8.5</c:v>
                </c:pt>
                <c:pt idx="38">
                  <c:v>8.1999999999999993</c:v>
                </c:pt>
                <c:pt idx="39">
                  <c:v>7.4</c:v>
                </c:pt>
                <c:pt idx="40">
                  <c:v>7.4</c:v>
                </c:pt>
              </c:numCache>
            </c:numRef>
          </c:val>
          <c:smooth val="0"/>
        </c:ser>
        <c:dLbls>
          <c:showLegendKey val="0"/>
          <c:showVal val="0"/>
          <c:showCatName val="0"/>
          <c:showSerName val="0"/>
          <c:showPercent val="0"/>
          <c:showBubbleSize val="0"/>
        </c:dLbls>
        <c:marker val="1"/>
        <c:smooth val="0"/>
        <c:axId val="284964736"/>
        <c:axId val="284966272"/>
      </c:lineChart>
      <c:catAx>
        <c:axId val="28496473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284966272"/>
        <c:crosses val="autoZero"/>
        <c:auto val="0"/>
        <c:lblAlgn val="ctr"/>
        <c:lblOffset val="100"/>
        <c:tickLblSkip val="4"/>
        <c:tickMarkSkip val="4"/>
        <c:noMultiLvlLbl val="0"/>
      </c:catAx>
      <c:valAx>
        <c:axId val="284966272"/>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84964736"/>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dPt>
          <c:dPt>
            <c:idx val="2"/>
            <c:invertIfNegative val="0"/>
            <c:bubble3D val="0"/>
            <c:spPr>
              <a:solidFill>
                <a:srgbClr val="FF0000"/>
              </a:solidFill>
            </c:spPr>
          </c:dPt>
          <c:dPt>
            <c:idx val="3"/>
            <c:invertIfNegative val="0"/>
            <c:bubble3D val="0"/>
            <c:spPr>
              <a:solidFill>
                <a:srgbClr val="92D050"/>
              </a:solidFill>
            </c:spPr>
          </c:dPt>
          <c:dPt>
            <c:idx val="4"/>
            <c:invertIfNegative val="0"/>
            <c:bubble3D val="0"/>
          </c:dPt>
          <c:dPt>
            <c:idx val="5"/>
            <c:invertIfNegative val="0"/>
            <c:bubble3D val="0"/>
          </c:dPt>
          <c:dPt>
            <c:idx val="6"/>
            <c:invertIfNegative val="0"/>
            <c:bubble3D val="0"/>
            <c:spPr>
              <a:solidFill>
                <a:srgbClr val="0070C0"/>
              </a:solidFill>
            </c:spPr>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graphiques_trim'!$G$68:$G$75</c:f>
              <c:strCache>
                <c:ptCount val="8"/>
                <c:pt idx="0">
                  <c:v>Herault</c:v>
                </c:pt>
                <c:pt idx="1">
                  <c:v>Pas de Calais</c:v>
                </c:pt>
                <c:pt idx="2">
                  <c:v>Paca</c:v>
                </c:pt>
                <c:pt idx="3">
                  <c:v>Var</c:v>
                </c:pt>
                <c:pt idx="4">
                  <c:v>Moselle</c:v>
                </c:pt>
                <c:pt idx="5">
                  <c:v>Moselle</c:v>
                </c:pt>
                <c:pt idx="6">
                  <c:v>France métro.</c:v>
                </c:pt>
                <c:pt idx="7">
                  <c:v>Finistere</c:v>
                </c:pt>
              </c:strCache>
            </c:strRef>
          </c:cat>
          <c:val>
            <c:numRef>
              <c:f>'données graphiques_trim'!$H$68:$H$75</c:f>
              <c:numCache>
                <c:formatCode>#,##0.0</c:formatCode>
                <c:ptCount val="8"/>
                <c:pt idx="0">
                  <c:v>10.1</c:v>
                </c:pt>
                <c:pt idx="1">
                  <c:v>8.1999999999999993</c:v>
                </c:pt>
                <c:pt idx="2">
                  <c:v>8.1999999999999993</c:v>
                </c:pt>
                <c:pt idx="3">
                  <c:v>7.4</c:v>
                </c:pt>
                <c:pt idx="4">
                  <c:v>7.3</c:v>
                </c:pt>
                <c:pt idx="5">
                  <c:v>7.3</c:v>
                </c:pt>
                <c:pt idx="6" formatCode="#,##0">
                  <c:v>7.1</c:v>
                </c:pt>
                <c:pt idx="7">
                  <c:v>6.1</c:v>
                </c:pt>
              </c:numCache>
            </c:numRef>
          </c:val>
        </c:ser>
        <c:dLbls>
          <c:showLegendKey val="0"/>
          <c:showVal val="0"/>
          <c:showCatName val="0"/>
          <c:showSerName val="0"/>
          <c:showPercent val="0"/>
          <c:showBubbleSize val="0"/>
        </c:dLbls>
        <c:gapWidth val="150"/>
        <c:axId val="284763648"/>
        <c:axId val="284765568"/>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graphiques_trim'!$G$68:$G$75</c:f>
              <c:strCache>
                <c:ptCount val="8"/>
                <c:pt idx="0">
                  <c:v>Herault</c:v>
                </c:pt>
                <c:pt idx="1">
                  <c:v>Pas de Calais</c:v>
                </c:pt>
                <c:pt idx="2">
                  <c:v>Paca</c:v>
                </c:pt>
                <c:pt idx="3">
                  <c:v>Var</c:v>
                </c:pt>
                <c:pt idx="4">
                  <c:v>Moselle</c:v>
                </c:pt>
                <c:pt idx="5">
                  <c:v>Moselle</c:v>
                </c:pt>
                <c:pt idx="6">
                  <c:v>France métro.</c:v>
                </c:pt>
                <c:pt idx="7">
                  <c:v>Finistere</c:v>
                </c:pt>
              </c:strCache>
            </c:strRef>
          </c:xVal>
          <c:yVal>
            <c:numRef>
              <c:f>'données graphiques_trim'!$J$68:$J$75</c:f>
              <c:numCache>
                <c:formatCode>#,##0.0</c:formatCode>
                <c:ptCount val="8"/>
                <c:pt idx="0">
                  <c:v>-9.9999999999999645E-2</c:v>
                </c:pt>
                <c:pt idx="1">
                  <c:v>-0.10000000000000142</c:v>
                </c:pt>
                <c:pt idx="2">
                  <c:v>-0.10000000000000142</c:v>
                </c:pt>
                <c:pt idx="3">
                  <c:v>0</c:v>
                </c:pt>
                <c:pt idx="4">
                  <c:v>-0.20000000000000018</c:v>
                </c:pt>
                <c:pt idx="5">
                  <c:v>-0.20000000000000018</c:v>
                </c:pt>
                <c:pt idx="6" formatCode="General">
                  <c:v>-0.10000000000000053</c:v>
                </c:pt>
                <c:pt idx="7">
                  <c:v>-0.10000000000000053</c:v>
                </c:pt>
              </c:numCache>
            </c:numRef>
          </c:yVal>
          <c:smooth val="0"/>
        </c:ser>
        <c:dLbls>
          <c:showLegendKey val="0"/>
          <c:showVal val="0"/>
          <c:showCatName val="0"/>
          <c:showSerName val="0"/>
          <c:showPercent val="0"/>
          <c:showBubbleSize val="0"/>
        </c:dLbls>
        <c:axId val="284796032"/>
        <c:axId val="284797568"/>
      </c:scatterChart>
      <c:catAx>
        <c:axId val="284763648"/>
        <c:scaling>
          <c:orientation val="minMax"/>
        </c:scaling>
        <c:delete val="0"/>
        <c:axPos val="b"/>
        <c:numFmt formatCode="#,##0" sourceLinked="1"/>
        <c:majorTickMark val="out"/>
        <c:minorTickMark val="none"/>
        <c:tickLblPos val="nextTo"/>
        <c:txPr>
          <a:bodyPr/>
          <a:lstStyle/>
          <a:p>
            <a:pPr>
              <a:defRPr sz="1000"/>
            </a:pPr>
            <a:endParaRPr lang="fr-FR"/>
          </a:p>
        </c:txPr>
        <c:crossAx val="284765568"/>
        <c:crosses val="autoZero"/>
        <c:auto val="1"/>
        <c:lblAlgn val="ctr"/>
        <c:lblOffset val="100"/>
        <c:noMultiLvlLbl val="0"/>
      </c:catAx>
      <c:valAx>
        <c:axId val="284765568"/>
        <c:scaling>
          <c:orientation val="minMax"/>
        </c:scaling>
        <c:delete val="0"/>
        <c:axPos val="l"/>
        <c:majorGridlines/>
        <c:numFmt formatCode="#,##0" sourceLinked="0"/>
        <c:majorTickMark val="out"/>
        <c:minorTickMark val="none"/>
        <c:tickLblPos val="nextTo"/>
        <c:crossAx val="284763648"/>
        <c:crosses val="autoZero"/>
        <c:crossBetween val="between"/>
      </c:valAx>
      <c:valAx>
        <c:axId val="284796032"/>
        <c:scaling>
          <c:orientation val="minMax"/>
        </c:scaling>
        <c:delete val="1"/>
        <c:axPos val="b"/>
        <c:majorTickMark val="out"/>
        <c:minorTickMark val="none"/>
        <c:tickLblPos val="nextTo"/>
        <c:crossAx val="284797568"/>
        <c:crosses val="autoZero"/>
        <c:crossBetween val="midCat"/>
      </c:valAx>
      <c:valAx>
        <c:axId val="284797568"/>
        <c:scaling>
          <c:orientation val="minMax"/>
          <c:max val="0"/>
          <c:min val="-0.2"/>
        </c:scaling>
        <c:delete val="0"/>
        <c:axPos val="r"/>
        <c:numFmt formatCode="[Blue][&lt;0]\-&quot;&quot;0.0&quot;&quot;;[Red][&gt;0]\+&quot;&quot;0.0&quot;&quot;;0" sourceLinked="0"/>
        <c:majorTickMark val="out"/>
        <c:minorTickMark val="none"/>
        <c:tickLblPos val="nextTo"/>
        <c:crossAx val="284796032"/>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0.40277</cdr:x>
      <cdr:y>0.17447</cdr:y>
    </cdr:from>
    <cdr:to>
      <cdr:x>0.72885</cdr:x>
      <cdr:y>0.3159</cdr:y>
    </cdr:to>
    <cdr:sp macro="" textlink="">
      <cdr:nvSpPr>
        <cdr:cNvPr id="7" name="ZoneTexte 17"/>
        <cdr:cNvSpPr txBox="1"/>
      </cdr:nvSpPr>
      <cdr:spPr>
        <a:xfrm xmlns:a="http://schemas.openxmlformats.org/drawingml/2006/main">
          <a:off x="3023098" y="832561"/>
          <a:ext cx="2447459"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85 300 demandeurs d’emploi catégories A,B,C en moyenne </a:t>
          </a:r>
        </a:p>
        <a:p xmlns:a="http://schemas.openxmlformats.org/drawingml/2006/main">
          <a:pPr algn="ctr"/>
          <a:r>
            <a:rPr lang="fr-FR" sz="1400" b="1" dirty="0" smtClean="0">
              <a:solidFill>
                <a:srgbClr val="FF0000"/>
              </a:solidFill>
            </a:rPr>
            <a:t>au T1 2022</a:t>
          </a:r>
        </a:p>
        <a:p xmlns:a="http://schemas.openxmlformats.org/drawingml/2006/main">
          <a:pPr algn="ctr"/>
          <a:endParaRPr lang="fr-FR" sz="1400" b="1" dirty="0" smtClean="0">
            <a:solidFill>
              <a:srgbClr val="FF00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0.9041</cdr:x>
      <cdr:y>0.27386</cdr:y>
    </cdr:from>
    <cdr:to>
      <cdr:x>0.90453</cdr:x>
      <cdr:y>0.7742</cdr:y>
    </cdr:to>
    <cdr:cxnSp macro="">
      <cdr:nvCxnSpPr>
        <cdr:cNvPr id="4" name="Connecteur droit 3"/>
        <cdr:cNvCxnSpPr/>
      </cdr:nvCxnSpPr>
      <cdr:spPr>
        <a:xfrm xmlns:a="http://schemas.openxmlformats.org/drawingml/2006/main" flipH="1">
          <a:off x="6785895" y="1306881"/>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0.90377</cdr:x>
      <cdr:y>0.2482</cdr:y>
    </cdr:from>
    <cdr:to>
      <cdr:x>0.90377</cdr:x>
      <cdr:y>0.76542</cdr:y>
    </cdr:to>
    <cdr:cxnSp macro="">
      <cdr:nvCxnSpPr>
        <cdr:cNvPr id="7" name="Connecteur droit 6"/>
        <cdr:cNvCxnSpPr/>
      </cdr:nvCxnSpPr>
      <cdr:spPr>
        <a:xfrm xmlns:a="http://schemas.openxmlformats.org/drawingml/2006/main">
          <a:off x="6783441" y="1184431"/>
          <a:ext cx="0" cy="24681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0.90267</cdr:x>
      <cdr:y>0.27424</cdr:y>
    </cdr:from>
    <cdr:to>
      <cdr:x>0.90267</cdr:x>
      <cdr:y>0.75848</cdr:y>
    </cdr:to>
    <cdr:cxnSp macro="">
      <cdr:nvCxnSpPr>
        <cdr:cNvPr id="4" name="Connecteur droit 3"/>
        <cdr:cNvCxnSpPr/>
      </cdr:nvCxnSpPr>
      <cdr:spPr>
        <a:xfrm xmlns:a="http://schemas.openxmlformats.org/drawingml/2006/main">
          <a:off x="6775159"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0.81934</cdr:y>
    </cdr:from>
    <cdr:to>
      <cdr:x>1</cdr:x>
      <cdr:y>1</cdr:y>
    </cdr:to>
    <cdr:sp macro="" textlink="">
      <cdr:nvSpPr>
        <cdr:cNvPr id="3" name="ZoneTexte 1"/>
        <cdr:cNvSpPr txBox="1"/>
      </cdr:nvSpPr>
      <cdr:spPr>
        <a:xfrm xmlns:a="http://schemas.openxmlformats.org/drawingml/2006/main">
          <a:off x="0" y="3067050"/>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 en nombre)</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0.10656</cdr:x>
      <cdr:y>0</cdr:y>
    </cdr:from>
    <cdr:to>
      <cdr:x>0.94382</cdr:x>
      <cdr:y>0.17608</cdr:y>
    </cdr:to>
    <cdr:sp macro="" textlink="">
      <cdr:nvSpPr>
        <cdr:cNvPr id="2" name="ZoneTexte 1"/>
        <cdr:cNvSpPr txBox="1"/>
      </cdr:nvSpPr>
      <cdr:spPr>
        <a:xfrm xmlns:a="http://schemas.openxmlformats.org/drawingml/2006/main">
          <a:off x="733405" y="0"/>
          <a:ext cx="5762663"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2021 et le T1 2022)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pour le dernier trimestre et révisées pour les trimestres précédents,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2012)</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pour le dernier trimestre et révisées pour les trimestres précédents,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0.8518</cdr:y>
    </cdr:from>
    <cdr:to>
      <cdr:x>1</cdr:x>
      <cdr:y>0.95491</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0.93427</cdr:x>
      <cdr:y>0.71367</cdr:y>
    </cdr:from>
    <cdr:to>
      <cdr:x>0.98787</cdr:x>
      <cdr:y>0.76106</cdr:y>
    </cdr:to>
    <cdr:sp macro="" textlink="">
      <cdr:nvSpPr>
        <cdr:cNvPr id="2" name="ZoneTexte 3"/>
        <cdr:cNvSpPr txBox="1"/>
      </cdr:nvSpPr>
      <cdr:spPr bwMode="auto">
        <a:xfrm xmlns:a="http://schemas.openxmlformats.org/drawingml/2006/main">
          <a:off x="7824569" y="3529570"/>
          <a:ext cx="448898" cy="234386"/>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sz="1100" b="1" dirty="0" smtClean="0"/>
            <a:t>670</a:t>
          </a:r>
          <a:endParaRPr lang="fr-FR" sz="1100" b="1" dirty="0"/>
        </a:p>
      </cdr:txBody>
    </cdr:sp>
  </cdr:relSizeAnchor>
  <cdr:relSizeAnchor xmlns:cdr="http://schemas.openxmlformats.org/drawingml/2006/chartDrawing">
    <cdr:from>
      <cdr:x>0.95686</cdr:x>
      <cdr:y>0.76321</cdr:y>
    </cdr:from>
    <cdr:to>
      <cdr:x>0.97473</cdr:x>
      <cdr:y>0.86646</cdr:y>
    </cdr:to>
    <cdr:sp macro="" textlink="">
      <cdr:nvSpPr>
        <cdr:cNvPr id="3" name="Flèche vers le bas 2"/>
        <cdr:cNvSpPr/>
      </cdr:nvSpPr>
      <cdr:spPr bwMode="auto">
        <a:xfrm xmlns:a="http://schemas.openxmlformats.org/drawingml/2006/main">
          <a:off x="8013767" y="3774581"/>
          <a:ext cx="149633" cy="510627"/>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8.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2022</a:t>
          </a:r>
          <a:endParaRPr lang="fr-F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07/07/2022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juillet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juillet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juillet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juillet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juillet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juillet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juillet 2022</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1</a:t>
            </a:r>
            <a:r>
              <a:rPr lang="fr-FR" sz="5000" b="1" baseline="30000" dirty="0" smtClean="0">
                <a:ln/>
                <a:solidFill>
                  <a:schemeClr val="accent1">
                    <a:lumMod val="75000"/>
                  </a:schemeClr>
                </a:solidFill>
              </a:rPr>
              <a:t>er</a:t>
            </a:r>
            <a:r>
              <a:rPr lang="fr-FR" sz="5000" b="1" dirty="0" smtClean="0">
                <a:ln/>
                <a:solidFill>
                  <a:schemeClr val="accent1">
                    <a:lumMod val="75000"/>
                  </a:schemeClr>
                </a:solidFill>
              </a:rPr>
              <a:t> trimestre 2022</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150" y="268772"/>
            <a:ext cx="9187557" cy="492443"/>
          </a:xfrm>
          <a:prstGeom prst="rect">
            <a:avLst/>
          </a:prstGeom>
          <a:noFill/>
        </p:spPr>
        <p:txBody>
          <a:bodyPr wrap="square" rtlCol="0">
            <a:spAutoFit/>
          </a:bodyPr>
          <a:lstStyle/>
          <a:p>
            <a:r>
              <a:rPr lang="fr-FR" sz="2600" b="1" dirty="0">
                <a:solidFill>
                  <a:schemeClr val="accent1">
                    <a:lumMod val="75000"/>
                  </a:schemeClr>
                </a:solidFill>
              </a:rPr>
              <a:t>Le taux de chômage se maintient à un bas niveau début 2022</a:t>
            </a:r>
          </a:p>
        </p:txBody>
      </p:sp>
      <p:cxnSp>
        <p:nvCxnSpPr>
          <p:cNvPr id="6" name="Connecteur droit 5"/>
          <p:cNvCxnSpPr/>
          <p:nvPr/>
        </p:nvCxnSpPr>
        <p:spPr>
          <a:xfrm>
            <a:off x="125698" y="117243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smtClean="0">
                <a:solidFill>
                  <a:schemeClr val="accent1">
                    <a:lumMod val="75000"/>
                  </a:schemeClr>
                </a:solidFill>
              </a:rPr>
              <a:t>7,1 % (-0,1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smtClean="0">
                <a:solidFill>
                  <a:schemeClr val="accent3">
                    <a:lumMod val="75000"/>
                  </a:schemeClr>
                </a:solidFill>
              </a:rPr>
              <a:t>7,4 % (0,0 pt</a:t>
            </a:r>
            <a:r>
              <a:rPr lang="fr-FR" sz="1600" b="1" dirty="0" smtClean="0">
                <a:solidFill>
                  <a:schemeClr val="accent3">
                    <a:lumMod val="75000"/>
                  </a:schemeClr>
                </a:solidFill>
              </a:rPr>
              <a:t>)</a:t>
            </a:r>
            <a:endParaRPr lang="fr-FR" b="1" dirty="0">
              <a:solidFill>
                <a:srgbClr val="FF0000"/>
              </a:solidFill>
            </a:endParaRPr>
          </a:p>
        </p:txBody>
      </p:sp>
      <p:sp>
        <p:nvSpPr>
          <p:cNvPr id="11" name="ZoneTexte 10"/>
          <p:cNvSpPr txBox="1"/>
          <p:nvPr/>
        </p:nvSpPr>
        <p:spPr>
          <a:xfrm>
            <a:off x="7737894" y="4035180"/>
            <a:ext cx="1595602" cy="338554"/>
          </a:xfrm>
          <a:prstGeom prst="rect">
            <a:avLst/>
          </a:prstGeom>
          <a:noFill/>
        </p:spPr>
        <p:txBody>
          <a:bodyPr wrap="square" rtlCol="0">
            <a:spAutoFit/>
          </a:bodyPr>
          <a:lstStyle/>
          <a:p>
            <a:pPr algn="ctr"/>
            <a:r>
              <a:rPr lang="fr-FR" sz="1600" b="1" dirty="0" smtClean="0">
                <a:solidFill>
                  <a:srgbClr val="FF0000"/>
                </a:solidFill>
              </a:rPr>
              <a:t>8,2 % (-0,1 pt</a:t>
            </a:r>
            <a:r>
              <a:rPr lang="fr-FR" sz="1600" b="1" dirty="0" smtClean="0">
                <a:solidFill>
                  <a:srgbClr val="FF0000"/>
                </a:solidFill>
              </a:rPr>
              <a:t>)</a:t>
            </a:r>
            <a:endParaRPr lang="fr-FR" b="1" dirty="0">
              <a:solidFill>
                <a:srgbClr val="FF0000"/>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3883670057"/>
              </p:ext>
            </p:extLst>
          </p:nvPr>
        </p:nvGraphicFramePr>
        <p:xfrm>
          <a:off x="97581" y="1386760"/>
          <a:ext cx="8285935" cy="4978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159284"/>
            <a:ext cx="9082473" cy="523220"/>
          </a:xfrm>
          <a:prstGeom prst="rect">
            <a:avLst/>
          </a:prstGeom>
          <a:noFill/>
        </p:spPr>
        <p:txBody>
          <a:bodyPr wrap="square" rtlCol="0">
            <a:spAutoFit/>
          </a:bodyPr>
          <a:lstStyle/>
          <a:p>
            <a:r>
              <a:rPr lang="fr-FR" sz="2800" b="1" dirty="0" smtClean="0">
                <a:solidFill>
                  <a:schemeClr val="accent1">
                    <a:lumMod val="75000"/>
                  </a:schemeClr>
                </a:solidFill>
              </a:rPr>
              <a:t>Un taux dans la moyenne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19" y="-11307"/>
            <a:ext cx="8876580" cy="954107"/>
          </a:xfrm>
          <a:prstGeom prst="rect">
            <a:avLst/>
          </a:prstGeom>
          <a:noFill/>
        </p:spPr>
        <p:txBody>
          <a:bodyPr wrap="square" rtlCol="0">
            <a:spAutoFit/>
          </a:bodyPr>
          <a:lstStyle/>
          <a:p>
            <a:pPr lvl="0"/>
            <a:r>
              <a:rPr lang="fr-FR" sz="2800" b="1" dirty="0">
                <a:solidFill>
                  <a:srgbClr val="4F81BD">
                    <a:lumMod val="75000"/>
                  </a:srgbClr>
                </a:solidFill>
              </a:rPr>
              <a:t>Le recul trimestriel de la demande d’emploi se poursuit début 2022</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224597929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154780"/>
            <a:ext cx="9143998" cy="523220"/>
          </a:xfrm>
          <a:prstGeom prst="rect">
            <a:avLst/>
          </a:prstGeom>
          <a:noFill/>
        </p:spPr>
        <p:txBody>
          <a:bodyPr wrap="square" rtlCol="0">
            <a:spAutoFit/>
          </a:bodyPr>
          <a:lstStyle/>
          <a:p>
            <a:r>
              <a:rPr lang="fr-FR" sz="2800" b="1" dirty="0">
                <a:solidFill>
                  <a:schemeClr val="accent1">
                    <a:lumMod val="75000"/>
                  </a:schemeClr>
                </a:solidFill>
              </a:rPr>
              <a:t>La baisse est beaucoup plus rapide pour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extLst>
              <p:ext uri="{D42A27DB-BD31-4B8C-83A1-F6EECF244321}">
                <p14:modId xmlns:p14="http://schemas.microsoft.com/office/powerpoint/2010/main" val="253996418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136505"/>
            <a:ext cx="8876581" cy="523220"/>
          </a:xfrm>
          <a:prstGeom prst="rect">
            <a:avLst/>
          </a:prstGeom>
          <a:noFill/>
        </p:spPr>
        <p:txBody>
          <a:bodyPr wrap="square" rtlCol="0">
            <a:spAutoFit/>
          </a:bodyPr>
          <a:lstStyle/>
          <a:p>
            <a:r>
              <a:rPr lang="fr-FR" sz="2800" b="1" dirty="0" smtClean="0">
                <a:solidFill>
                  <a:schemeClr val="accent1">
                    <a:lumMod val="75000"/>
                  </a:schemeClr>
                </a:solidFill>
              </a:rPr>
              <a:t>… et pour les jeunes</a:t>
            </a:r>
            <a:endParaRPr lang="fr-FR" sz="2800" b="1"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19583866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5" y="0"/>
            <a:ext cx="8997144" cy="954107"/>
          </a:xfrm>
          <a:prstGeom prst="rect">
            <a:avLst/>
          </a:prstGeom>
          <a:noFill/>
        </p:spPr>
        <p:txBody>
          <a:bodyPr wrap="square" rtlCol="0">
            <a:spAutoFit/>
          </a:bodyPr>
          <a:lstStyle/>
          <a:p>
            <a:r>
              <a:rPr lang="fr-FR" sz="2800" b="1" dirty="0">
                <a:solidFill>
                  <a:schemeClr val="accent1">
                    <a:lumMod val="75000"/>
                  </a:schemeClr>
                </a:solidFill>
              </a:rPr>
              <a:t>Pour le 3</a:t>
            </a:r>
            <a:r>
              <a:rPr lang="fr-FR" sz="2800" b="1" baseline="30000" dirty="0">
                <a:solidFill>
                  <a:schemeClr val="accent1">
                    <a:lumMod val="75000"/>
                  </a:schemeClr>
                </a:solidFill>
              </a:rPr>
              <a:t>e</a:t>
            </a:r>
            <a:r>
              <a:rPr lang="fr-FR" sz="2800" b="1" dirty="0">
                <a:solidFill>
                  <a:schemeClr val="accent1">
                    <a:lumMod val="75000"/>
                  </a:schemeClr>
                </a:solidFill>
              </a:rPr>
              <a:t> trimestre consécutif, le repli est beaucoup plus marqué chez les demandeurs d’emploi de longue durée</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53373865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cxnSp>
        <p:nvCxnSpPr>
          <p:cNvPr id="6" name="Connecteur droit 5"/>
          <p:cNvCxnSpPr/>
          <p:nvPr/>
        </p:nvCxnSpPr>
        <p:spPr>
          <a:xfrm>
            <a:off x="104775" y="9863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0164"/>
            <a:ext cx="9115269" cy="337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9" name="ZoneTexte 8"/>
          <p:cNvSpPr txBox="1"/>
          <p:nvPr/>
        </p:nvSpPr>
        <p:spPr>
          <a:xfrm>
            <a:off x="146853" y="188662"/>
            <a:ext cx="8995113" cy="523220"/>
          </a:xfrm>
          <a:prstGeom prst="rect">
            <a:avLst/>
          </a:prstGeom>
          <a:noFill/>
        </p:spPr>
        <p:txBody>
          <a:bodyPr wrap="square" rtlCol="0">
            <a:spAutoFit/>
          </a:bodyPr>
          <a:lstStyle/>
          <a:p>
            <a:r>
              <a:rPr lang="fr-FR" sz="2800" b="1" dirty="0" smtClean="0">
                <a:solidFill>
                  <a:srgbClr val="376092"/>
                </a:solidFill>
              </a:rPr>
              <a:t>… mais reste au-dessus de son niveau d’avant-crise</a:t>
            </a:r>
            <a:endParaRPr lang="fr-FR" sz="2800" dirty="0">
              <a:solidFill>
                <a:srgbClr val="376092"/>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481623081"/>
              </p:ext>
            </p:extLst>
          </p:nvPr>
        </p:nvGraphicFramePr>
        <p:xfrm>
          <a:off x="584201" y="1066800"/>
          <a:ext cx="8060266"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5676" y="315469"/>
            <a:ext cx="8928324" cy="523220"/>
          </a:xfrm>
          <a:prstGeom prst="rect">
            <a:avLst/>
          </a:prstGeom>
          <a:noFill/>
        </p:spPr>
        <p:txBody>
          <a:bodyPr wrap="square" rtlCol="0">
            <a:spAutoFit/>
          </a:bodyPr>
          <a:lstStyle/>
          <a:p>
            <a:r>
              <a:rPr lang="fr-FR" sz="2800" b="1" dirty="0" smtClean="0">
                <a:solidFill>
                  <a:schemeClr val="accent1">
                    <a:lumMod val="75000"/>
                  </a:schemeClr>
                </a:solidFill>
              </a:rPr>
              <a:t>La croissance de </a:t>
            </a:r>
            <a:r>
              <a:rPr lang="fr-FR" sz="2800" b="1" dirty="0">
                <a:solidFill>
                  <a:schemeClr val="accent1">
                    <a:lumMod val="75000"/>
                  </a:schemeClr>
                </a:solidFill>
              </a:rPr>
              <a:t>l’emploi salarié </a:t>
            </a:r>
            <a:r>
              <a:rPr lang="fr-FR" sz="2800" b="1" dirty="0" smtClean="0">
                <a:solidFill>
                  <a:schemeClr val="accent1">
                    <a:lumMod val="75000"/>
                  </a:schemeClr>
                </a:solidFill>
              </a:rPr>
              <a:t>ralentit début 2022</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smtClean="0">
                <a:solidFill>
                  <a:srgbClr val="FF0000"/>
                </a:solidFill>
              </a:rPr>
              <a:t>+0,3 %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+0,1 %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613351" y="2736406"/>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+0,3 %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smtClean="0"/>
              <a:t>Au T1 2022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3939788388"/>
              </p:ext>
            </p:extLst>
          </p:nvPr>
        </p:nvGraphicFramePr>
        <p:xfrm>
          <a:off x="592428" y="1120580"/>
          <a:ext cx="7645983"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1" y="-9185"/>
            <a:ext cx="8827805" cy="954107"/>
          </a:xfrm>
          <a:prstGeom prst="rect">
            <a:avLst/>
          </a:prstGeom>
          <a:noFill/>
        </p:spPr>
        <p:txBody>
          <a:bodyPr wrap="square" rtlCol="0">
            <a:spAutoFit/>
          </a:bodyPr>
          <a:lstStyle/>
          <a:p>
            <a:r>
              <a:rPr lang="fr-FR" sz="2800" b="1" dirty="0" smtClean="0">
                <a:solidFill>
                  <a:schemeClr val="accent1">
                    <a:lumMod val="75000"/>
                  </a:schemeClr>
                </a:solidFill>
              </a:rPr>
              <a:t>Une </a:t>
            </a:r>
            <a:r>
              <a:rPr lang="fr-FR" sz="2800" b="1" dirty="0">
                <a:solidFill>
                  <a:schemeClr val="accent1">
                    <a:lumMod val="75000"/>
                  </a:schemeClr>
                </a:solidFill>
              </a:rPr>
              <a:t>croissance </a:t>
            </a:r>
            <a:r>
              <a:rPr lang="fr-FR" sz="2800" b="1" dirty="0" smtClean="0">
                <a:solidFill>
                  <a:schemeClr val="accent1">
                    <a:lumMod val="75000"/>
                  </a:schemeClr>
                </a:solidFill>
              </a:rPr>
              <a:t>uniquement tirée </a:t>
            </a:r>
            <a:r>
              <a:rPr lang="fr-FR" sz="2800" b="1" dirty="0">
                <a:solidFill>
                  <a:schemeClr val="accent1">
                    <a:lumMod val="75000"/>
                  </a:schemeClr>
                </a:solidFill>
              </a:rPr>
              <a:t>par l’emploi </a:t>
            </a:r>
            <a:r>
              <a:rPr lang="fr-FR" sz="2800" b="1" dirty="0" smtClean="0">
                <a:solidFill>
                  <a:schemeClr val="accent1">
                    <a:lumMod val="75000"/>
                  </a:schemeClr>
                </a:solidFill>
              </a:rPr>
              <a:t>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smtClean="0">
              <a:solidFill>
                <a:srgbClr val="00B0F0"/>
              </a:solidFill>
            </a:endParaRPr>
          </a:p>
          <a:p>
            <a:pPr algn="ctr"/>
            <a:endParaRPr lang="fr-FR" b="1" dirty="0" smtClean="0">
              <a:solidFill>
                <a:schemeClr val="accent6">
                  <a:lumMod val="75000"/>
                </a:schemeClr>
              </a:solidFill>
            </a:endParaRPr>
          </a:p>
          <a:p>
            <a:pPr algn="ctr"/>
            <a:r>
              <a:rPr lang="fr-FR" b="1" dirty="0" smtClean="0">
                <a:solidFill>
                  <a:srgbClr val="00B0F0"/>
                </a:solidFill>
              </a:rPr>
              <a:t>+810</a:t>
            </a:r>
            <a:endParaRPr lang="fr-FR" b="1" dirty="0">
              <a:solidFill>
                <a:srgbClr val="00B0F0"/>
              </a:solidFill>
            </a:endParaRP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-290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smtClean="0"/>
              <a:t>Au T1 2022 :</a:t>
            </a:r>
            <a:endParaRPr lang="fr-FR" b="1" dirty="0"/>
          </a:p>
        </p:txBody>
      </p:sp>
      <p:graphicFrame>
        <p:nvGraphicFramePr>
          <p:cNvPr id="11" name="Graphique 10"/>
          <p:cNvGraphicFramePr>
            <a:graphicFrameLocks/>
          </p:cNvGraphicFramePr>
          <p:nvPr>
            <p:extLst>
              <p:ext uri="{D42A27DB-BD31-4B8C-83A1-F6EECF244321}">
                <p14:modId xmlns:p14="http://schemas.microsoft.com/office/powerpoint/2010/main" val="1543770398"/>
              </p:ext>
            </p:extLst>
          </p:nvPr>
        </p:nvGraphicFramePr>
        <p:xfrm>
          <a:off x="489397" y="1146220"/>
          <a:ext cx="8062175" cy="5046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157081" y="242510"/>
            <a:ext cx="8827804" cy="523220"/>
          </a:xfrm>
          <a:prstGeom prst="rect">
            <a:avLst/>
          </a:prstGeom>
          <a:noFill/>
        </p:spPr>
        <p:txBody>
          <a:bodyPr wrap="square" rtlCol="0">
            <a:spAutoFit/>
          </a:bodyPr>
          <a:lstStyle/>
          <a:p>
            <a:r>
              <a:rPr lang="fr-FR" sz="2800" b="1" dirty="0">
                <a:solidFill>
                  <a:schemeClr val="accent1">
                    <a:lumMod val="75000"/>
                  </a:schemeClr>
                </a:solidFill>
              </a:rPr>
              <a:t>… </a:t>
            </a:r>
            <a:r>
              <a:rPr lang="fr-FR" sz="2800" b="1" dirty="0" smtClean="0">
                <a:solidFill>
                  <a:schemeClr val="accent1">
                    <a:lumMod val="75000"/>
                  </a:schemeClr>
                </a:solidFill>
              </a:rPr>
              <a:t>à l’exception du tertiaire non marchand</a:t>
            </a:r>
            <a:endParaRPr lang="fr-FR" sz="2800" b="1" dirty="0">
              <a:solidFill>
                <a:srgbClr val="FF0000"/>
              </a:solidFill>
            </a:endParaRPr>
          </a:p>
        </p:txBody>
      </p:sp>
      <p:graphicFrame>
        <p:nvGraphicFramePr>
          <p:cNvPr id="10" name="Graphique 9"/>
          <p:cNvGraphicFramePr>
            <a:graphicFrameLocks/>
          </p:cNvGraphicFramePr>
          <p:nvPr/>
        </p:nvGraphicFramePr>
        <p:xfrm>
          <a:off x="1130618" y="1220470"/>
          <a:ext cx="6882764" cy="4417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4" name="ZoneTexte 13"/>
          <p:cNvSpPr txBox="1"/>
          <p:nvPr/>
        </p:nvSpPr>
        <p:spPr>
          <a:xfrm>
            <a:off x="99060" y="129315"/>
            <a:ext cx="9131585" cy="954107"/>
          </a:xfrm>
          <a:prstGeom prst="rect">
            <a:avLst/>
          </a:prstGeom>
          <a:noFill/>
        </p:spPr>
        <p:txBody>
          <a:bodyPr wrap="square" rtlCol="0">
            <a:spAutoFit/>
          </a:bodyPr>
          <a:lstStyle/>
          <a:p>
            <a:r>
              <a:rPr lang="fr-FR" sz="2800" b="1" dirty="0" smtClean="0">
                <a:solidFill>
                  <a:schemeClr val="accent1">
                    <a:lumMod val="75000"/>
                  </a:schemeClr>
                </a:solidFill>
              </a:rPr>
              <a:t>Malgré le ralentissement, le tertiaire marchand et l’industrie demeurent dynamiques…</a:t>
            </a:r>
            <a:endParaRPr lang="fr-FR" sz="2800" b="1" dirty="0">
              <a:solidFill>
                <a:srgbClr val="FF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4188347054"/>
              </p:ext>
            </p:extLst>
          </p:nvPr>
        </p:nvGraphicFramePr>
        <p:xfrm>
          <a:off x="360608" y="1303337"/>
          <a:ext cx="8165205" cy="4917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213645" y="206259"/>
            <a:ext cx="8454854" cy="523220"/>
          </a:xfrm>
          <a:prstGeom prst="rect">
            <a:avLst/>
          </a:prstGeom>
          <a:noFill/>
        </p:spPr>
        <p:txBody>
          <a:bodyPr wrap="square" rtlCol="0">
            <a:spAutoFit/>
          </a:bodyPr>
          <a:lstStyle/>
          <a:p>
            <a:r>
              <a:rPr lang="fr-FR" sz="2800" b="1" dirty="0" smtClean="0">
                <a:solidFill>
                  <a:schemeClr val="accent1">
                    <a:lumMod val="75000"/>
                  </a:schemeClr>
                </a:solidFill>
              </a:rPr>
              <a:t>… notamment en rythme annuel</a:t>
            </a:r>
            <a:endParaRPr lang="fr-FR" sz="2800" b="1" dirty="0">
              <a:solidFill>
                <a:srgbClr val="FF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7" y="1590966"/>
            <a:ext cx="8402601" cy="370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107808" y="212006"/>
            <a:ext cx="8732567" cy="523220"/>
          </a:xfrm>
          <a:prstGeom prst="rect">
            <a:avLst/>
          </a:prstGeom>
          <a:noFill/>
        </p:spPr>
        <p:txBody>
          <a:bodyPr wrap="square" rtlCol="0">
            <a:spAutoFit/>
          </a:bodyPr>
          <a:lstStyle/>
          <a:p>
            <a:r>
              <a:rPr lang="fr-FR" sz="2800" b="1" dirty="0">
                <a:solidFill>
                  <a:schemeClr val="accent1">
                    <a:lumMod val="75000"/>
                  </a:schemeClr>
                </a:solidFill>
              </a:rPr>
              <a:t>Le recours aux contrats aidés ne cesse de croître</a:t>
            </a:r>
            <a:endParaRPr lang="fr-FR" sz="2800" b="1" dirty="0">
              <a:solidFill>
                <a:srgbClr val="376092"/>
              </a:solidFill>
            </a:endParaRPr>
          </a:p>
        </p:txBody>
      </p:sp>
      <p:grpSp>
        <p:nvGrpSpPr>
          <p:cNvPr id="11" name="Groupe 10"/>
          <p:cNvGrpSpPr>
            <a:grpSpLocks/>
          </p:cNvGrpSpPr>
          <p:nvPr/>
        </p:nvGrpSpPr>
        <p:grpSpPr bwMode="auto">
          <a:xfrm>
            <a:off x="107807" y="1085851"/>
            <a:ext cx="8906644" cy="5246914"/>
            <a:chOff x="293687" y="-84615"/>
            <a:chExt cx="9458325" cy="6042212"/>
          </a:xfrm>
        </p:grpSpPr>
        <p:graphicFrame>
          <p:nvGraphicFramePr>
            <p:cNvPr id="14" name="Graphique 13"/>
            <p:cNvGraphicFramePr>
              <a:graphicFrameLocks/>
            </p:cNvGraphicFramePr>
            <p:nvPr>
              <p:extLst>
                <p:ext uri="{D42A27DB-BD31-4B8C-83A1-F6EECF244321}">
                  <p14:modId xmlns:p14="http://schemas.microsoft.com/office/powerpoint/2010/main" val="240139853"/>
                </p:ext>
              </p:extLst>
            </p:nvPr>
          </p:nvGraphicFramePr>
          <p:xfrm>
            <a:off x="293687" y="-84615"/>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22"/>
            <p:cNvSpPr txBox="1"/>
            <p:nvPr/>
          </p:nvSpPr>
          <p:spPr>
            <a:xfrm>
              <a:off x="9113837" y="1998050"/>
              <a:ext cx="638175"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3 000</a:t>
              </a:r>
            </a:p>
          </p:txBody>
        </p:sp>
        <p:sp>
          <p:nvSpPr>
            <p:cNvPr id="19" name="Flèche vers le bas 18"/>
            <p:cNvSpPr/>
            <p:nvPr/>
          </p:nvSpPr>
          <p:spPr>
            <a:xfrm>
              <a:off x="9409859" y="2237893"/>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2022</a:t>
            </a:r>
            <a:endParaRPr lang="fr-FR" dirty="0"/>
          </a:p>
        </p:txBody>
      </p:sp>
      <p:sp>
        <p:nvSpPr>
          <p:cNvPr id="12" name="ZoneTexte 11"/>
          <p:cNvSpPr txBox="1"/>
          <p:nvPr/>
        </p:nvSpPr>
        <p:spPr>
          <a:xfrm>
            <a:off x="107808" y="169333"/>
            <a:ext cx="8732567" cy="523220"/>
          </a:xfrm>
          <a:prstGeom prst="rect">
            <a:avLst/>
          </a:prstGeom>
          <a:noFill/>
        </p:spPr>
        <p:txBody>
          <a:bodyPr wrap="square" rtlCol="0">
            <a:spAutoFit/>
          </a:bodyPr>
          <a:lstStyle/>
          <a:p>
            <a:r>
              <a:rPr lang="fr-FR" sz="2800" b="1" dirty="0">
                <a:solidFill>
                  <a:schemeClr val="accent1">
                    <a:lumMod val="75000"/>
                  </a:schemeClr>
                </a:solidFill>
              </a:rPr>
              <a:t>Une croissance ralentie de l’apprentissage</a:t>
            </a:r>
            <a:endParaRPr lang="fr-FR" sz="2800" b="1" dirty="0">
              <a:solidFill>
                <a:srgbClr val="376092"/>
              </a:solidFill>
            </a:endParaRPr>
          </a:p>
        </p:txBody>
      </p:sp>
      <p:graphicFrame>
        <p:nvGraphicFramePr>
          <p:cNvPr id="9" name="Graphique 8"/>
          <p:cNvGraphicFramePr>
            <a:graphicFrameLocks/>
          </p:cNvGraphicFramePr>
          <p:nvPr>
            <p:extLst>
              <p:ext uri="{D42A27DB-BD31-4B8C-83A1-F6EECF244321}">
                <p14:modId xmlns:p14="http://schemas.microsoft.com/office/powerpoint/2010/main" val="2210958401"/>
              </p:ext>
            </p:extLst>
          </p:nvPr>
        </p:nvGraphicFramePr>
        <p:xfrm>
          <a:off x="107808" y="1003300"/>
          <a:ext cx="8827805" cy="5503636"/>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246533" y="1779128"/>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smtClean="0"/>
              <a:t>12 000</a:t>
            </a:r>
            <a:endParaRPr lang="fr-FR" sz="1100" b="1" dirty="0"/>
          </a:p>
        </p:txBody>
      </p:sp>
      <p:sp>
        <p:nvSpPr>
          <p:cNvPr id="11" name="Flèche vers le bas 10"/>
          <p:cNvSpPr/>
          <p:nvPr/>
        </p:nvSpPr>
        <p:spPr bwMode="auto">
          <a:xfrm>
            <a:off x="8482692" y="2013514"/>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95968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2022</a:t>
            </a:r>
            <a:endParaRPr lang="fr-FR" dirty="0"/>
          </a:p>
        </p:txBody>
      </p:sp>
      <p:sp>
        <p:nvSpPr>
          <p:cNvPr id="10" name="ZoneTexte 9"/>
          <p:cNvSpPr txBox="1"/>
          <p:nvPr/>
        </p:nvSpPr>
        <p:spPr>
          <a:xfrm>
            <a:off x="146856" y="192762"/>
            <a:ext cx="8800565" cy="523220"/>
          </a:xfrm>
          <a:prstGeom prst="rect">
            <a:avLst/>
          </a:prstGeom>
          <a:noFill/>
        </p:spPr>
        <p:txBody>
          <a:bodyPr wrap="square" rtlCol="0">
            <a:spAutoFit/>
          </a:bodyPr>
          <a:lstStyle/>
          <a:p>
            <a:r>
              <a:rPr lang="fr-FR" sz="2800" b="1" dirty="0">
                <a:solidFill>
                  <a:srgbClr val="376092"/>
                </a:solidFill>
              </a:rPr>
              <a:t>Toujours moins de salariés en activité partielle </a:t>
            </a:r>
          </a:p>
        </p:txBody>
      </p:sp>
      <p:graphicFrame>
        <p:nvGraphicFramePr>
          <p:cNvPr id="9" name="Graphique 8"/>
          <p:cNvGraphicFramePr>
            <a:graphicFrameLocks/>
          </p:cNvGraphicFramePr>
          <p:nvPr>
            <p:extLst>
              <p:ext uri="{D42A27DB-BD31-4B8C-83A1-F6EECF244321}">
                <p14:modId xmlns:p14="http://schemas.microsoft.com/office/powerpoint/2010/main" val="3191719847"/>
              </p:ext>
            </p:extLst>
          </p:nvPr>
        </p:nvGraphicFramePr>
        <p:xfrm>
          <a:off x="364330" y="1114425"/>
          <a:ext cx="8375067" cy="494566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81" y="6132825"/>
            <a:ext cx="3305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40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8015</TotalTime>
  <Words>1541</Words>
  <Application>Microsoft Office PowerPoint</Application>
  <PresentationFormat>Affichage à l'écran (4:3)</PresentationFormat>
  <Paragraphs>256</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(DR-PACA)</cp:lastModifiedBy>
  <cp:revision>759</cp:revision>
  <cp:lastPrinted>2018-10-09T12:30:48Z</cp:lastPrinted>
  <dcterms:created xsi:type="dcterms:W3CDTF">2018-05-30T13:27:07Z</dcterms:created>
  <dcterms:modified xsi:type="dcterms:W3CDTF">2022-07-07T12:45:11Z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