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sldIdLst>
    <p:sldId id="300" r:id="rId6"/>
    <p:sldId id="299" r:id="rId7"/>
    <p:sldId id="264" r:id="rId8"/>
    <p:sldId id="290" r:id="rId9"/>
    <p:sldId id="293" r:id="rId10"/>
    <p:sldId id="292" r:id="rId11"/>
    <p:sldId id="261" r:id="rId12"/>
    <p:sldId id="301" r:id="rId13"/>
    <p:sldId id="269" r:id="rId14"/>
    <p:sldId id="302" r:id="rId15"/>
    <p:sldId id="296" r:id="rId16"/>
    <p:sldId id="304" r:id="rId17"/>
    <p:sldId id="271" r:id="rId18"/>
    <p:sldId id="272" r:id="rId19"/>
    <p:sldId id="303" r:id="rId2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19\2019-T2\01%20-%20Fichiers%20de%20travail\DEFM-Ch&#244;mage\2019_T2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19\2019-T2\01%20-%20Fichiers%20de%20travail\DEFM-Ch&#244;mage\2019_T2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19\2019-T2\01%20-%20Fichiers%20de%20travail\DEFM-Ch&#244;mage\2019_T2_Demandeurs%20d'emploi_ABC_not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19\2019-T2\01%20-%20Fichiers%20de%20travail\Politiques%20emploi\2019_T2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Notes%20de%20conjoncture\01%20-%20Notes\2019\2019-T2\01%20-%20Fichiers%20de%20travail\Politiques%20emploi\2019_T2_Politiques%20de%20l'emploi_note.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19\2019-T2\01%20-%20Fichiers%20de%20travail\DEFM-Ch&#244;mage\Tx%20ch&#244;mage%20-%20d&#233;p%20comparables\T201.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19\2019-T2\01%20-%20Fichiers%20de%20travail\DEFM-Ch&#244;mage\2019_T2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rPr>
              <a:t>(en indice base 100 au 4e trimestre 2010)</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2'!$D$14:$D$48</c:f>
              <c:numCache>
                <c:formatCode>#,##0.0</c:formatCode>
                <c:ptCount val="35"/>
                <c:pt idx="0">
                  <c:v>100</c:v>
                </c:pt>
                <c:pt idx="1">
                  <c:v>100.13732449045982</c:v>
                </c:pt>
                <c:pt idx="2">
                  <c:v>100.26223706865771</c:v>
                </c:pt>
                <c:pt idx="3">
                  <c:v>100.07798534827599</c:v>
                </c:pt>
                <c:pt idx="4">
                  <c:v>100.35223760140646</c:v>
                </c:pt>
                <c:pt idx="5">
                  <c:v>100.44631876284407</c:v>
                </c:pt>
                <c:pt idx="6">
                  <c:v>100.32769715387484</c:v>
                </c:pt>
                <c:pt idx="7">
                  <c:v>100.23843340130603</c:v>
                </c:pt>
                <c:pt idx="8">
                  <c:v>100.24342083637019</c:v>
                </c:pt>
                <c:pt idx="9">
                  <c:v>100.17240656210433</c:v>
                </c:pt>
                <c:pt idx="10">
                  <c:v>100.22568143665333</c:v>
                </c:pt>
                <c:pt idx="11">
                  <c:v>100.45034271613447</c:v>
                </c:pt>
                <c:pt idx="12">
                  <c:v>100.80116343257953</c:v>
                </c:pt>
                <c:pt idx="13">
                  <c:v>100.94234185013437</c:v>
                </c:pt>
                <c:pt idx="14">
                  <c:v>100.84548359417241</c:v>
                </c:pt>
                <c:pt idx="15">
                  <c:v>100.916837920829</c:v>
                </c:pt>
                <c:pt idx="16">
                  <c:v>101.103980086532</c:v>
                </c:pt>
                <c:pt idx="17">
                  <c:v>101.06289042265111</c:v>
                </c:pt>
                <c:pt idx="18">
                  <c:v>101.4553675569616</c:v>
                </c:pt>
                <c:pt idx="19">
                  <c:v>101.31928992526782</c:v>
                </c:pt>
                <c:pt idx="20">
                  <c:v>101.80227767091317</c:v>
                </c:pt>
                <c:pt idx="21">
                  <c:v>102.14476710378513</c:v>
                </c:pt>
                <c:pt idx="22">
                  <c:v>102.62860498040732</c:v>
                </c:pt>
                <c:pt idx="23">
                  <c:v>102.747906694158</c:v>
                </c:pt>
                <c:pt idx="24">
                  <c:v>102.90467084628838</c:v>
                </c:pt>
                <c:pt idx="25">
                  <c:v>103.16690791494609</c:v>
                </c:pt>
                <c:pt idx="26">
                  <c:v>103.46768425455414</c:v>
                </c:pt>
                <c:pt idx="27">
                  <c:v>103.62830233377956</c:v>
                </c:pt>
                <c:pt idx="28">
                  <c:v>103.90567173382512</c:v>
                </c:pt>
                <c:pt idx="29">
                  <c:v>104.43065594972664</c:v>
                </c:pt>
                <c:pt idx="30">
                  <c:v>104.51561237201278</c:v>
                </c:pt>
                <c:pt idx="31">
                  <c:v>104.71970048185423</c:v>
                </c:pt>
                <c:pt idx="32">
                  <c:v>104.80051960005305</c:v>
                </c:pt>
                <c:pt idx="33">
                  <c:v>105.17508730845134</c:v>
                </c:pt>
                <c:pt idx="34">
                  <c:v>105.54880488587276</c:v>
                </c:pt>
              </c:numCache>
            </c:numRef>
          </c:val>
          <c:smooth val="0"/>
        </c:ser>
        <c:ser>
          <c:idx val="1"/>
          <c:order val="1"/>
          <c:tx>
            <c:v>France métropolitaine</c:v>
          </c:tx>
          <c:spPr>
            <a:ln w="28575">
              <a:solidFill>
                <a:srgbClr val="0000FF"/>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2'!$C$14:$C$48</c:f>
              <c:numCache>
                <c:formatCode>#,##0.0</c:formatCode>
                <c:ptCount val="35"/>
                <c:pt idx="0">
                  <c:v>100</c:v>
                </c:pt>
                <c:pt idx="1">
                  <c:v>100.19668542470856</c:v>
                </c:pt>
                <c:pt idx="2">
                  <c:v>100.33296465087614</c:v>
                </c:pt>
                <c:pt idx="3">
                  <c:v>100.21831317475002</c:v>
                </c:pt>
                <c:pt idx="4">
                  <c:v>100.28587973349137</c:v>
                </c:pt>
                <c:pt idx="5">
                  <c:v>100.29365887192935</c:v>
                </c:pt>
                <c:pt idx="6">
                  <c:v>100.25582904035623</c:v>
                </c:pt>
                <c:pt idx="7">
                  <c:v>100.13018002750236</c:v>
                </c:pt>
                <c:pt idx="8">
                  <c:v>100.01190706331651</c:v>
                </c:pt>
                <c:pt idx="9">
                  <c:v>99.942103538446744</c:v>
                </c:pt>
                <c:pt idx="10">
                  <c:v>99.828099736910332</c:v>
                </c:pt>
                <c:pt idx="11">
                  <c:v>100.03086331361418</c:v>
                </c:pt>
                <c:pt idx="12">
                  <c:v>100.3371645125512</c:v>
                </c:pt>
                <c:pt idx="13">
                  <c:v>100.36445356213119</c:v>
                </c:pt>
                <c:pt idx="14">
                  <c:v>100.39806933821043</c:v>
                </c:pt>
                <c:pt idx="15">
                  <c:v>100.26652349206404</c:v>
                </c:pt>
                <c:pt idx="16">
                  <c:v>100.3691095592054</c:v>
                </c:pt>
                <c:pt idx="17">
                  <c:v>100.29962891570095</c:v>
                </c:pt>
                <c:pt idx="18">
                  <c:v>100.54887834518433</c:v>
                </c:pt>
                <c:pt idx="19">
                  <c:v>100.60778709780205</c:v>
                </c:pt>
                <c:pt idx="20">
                  <c:v>100.79821169380416</c:v>
                </c:pt>
                <c:pt idx="21">
                  <c:v>100.9361716652466</c:v>
                </c:pt>
                <c:pt idx="22">
                  <c:v>101.22297564240203</c:v>
                </c:pt>
                <c:pt idx="23">
                  <c:v>101.51356783000251</c:v>
                </c:pt>
                <c:pt idx="24">
                  <c:v>101.6352599254748</c:v>
                </c:pt>
                <c:pt idx="25">
                  <c:v>102.04357611277999</c:v>
                </c:pt>
                <c:pt idx="26">
                  <c:v>102.3936132015493</c:v>
                </c:pt>
                <c:pt idx="27">
                  <c:v>102.60441526737489</c:v>
                </c:pt>
                <c:pt idx="28">
                  <c:v>102.99374342762302</c:v>
                </c:pt>
                <c:pt idx="29">
                  <c:v>103.17921803085974</c:v>
                </c:pt>
                <c:pt idx="30">
                  <c:v>103.23276179546563</c:v>
                </c:pt>
                <c:pt idx="31">
                  <c:v>103.42444354034312</c:v>
                </c:pt>
                <c:pt idx="32">
                  <c:v>103.68058807784126</c:v>
                </c:pt>
                <c:pt idx="33">
                  <c:v>104.08199515481292</c:v>
                </c:pt>
                <c:pt idx="34">
                  <c:v>104.30915736659678</c:v>
                </c:pt>
              </c:numCache>
            </c:numRef>
          </c:val>
          <c:smooth val="0"/>
        </c:ser>
        <c:ser>
          <c:idx val="2"/>
          <c:order val="2"/>
          <c:tx>
            <c:strRef>
              <c:f>'Données graph 1 et 2'!$I$8:$I$9</c:f>
              <c:strCache>
                <c:ptCount val="1"/>
                <c:pt idx="0">
                  <c:v>Var</c:v>
                </c:pt>
              </c:strCache>
            </c:strRef>
          </c:tx>
          <c:spPr>
            <a:ln w="28575"/>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2'!$I$14:$I$48</c:f>
              <c:numCache>
                <c:formatCode>#,##0.0</c:formatCode>
                <c:ptCount val="35"/>
                <c:pt idx="0">
                  <c:v>100</c:v>
                </c:pt>
                <c:pt idx="1">
                  <c:v>100.14674158477791</c:v>
                </c:pt>
                <c:pt idx="2">
                  <c:v>100.58890320859896</c:v>
                </c:pt>
                <c:pt idx="3">
                  <c:v>100.50759082584247</c:v>
                </c:pt>
                <c:pt idx="4">
                  <c:v>100.6306324528818</c:v>
                </c:pt>
                <c:pt idx="5">
                  <c:v>100.63410737525319</c:v>
                </c:pt>
                <c:pt idx="6">
                  <c:v>100.47110167455915</c:v>
                </c:pt>
                <c:pt idx="7">
                  <c:v>100.58717411264944</c:v>
                </c:pt>
                <c:pt idx="8">
                  <c:v>100.49681346492889</c:v>
                </c:pt>
                <c:pt idx="9">
                  <c:v>100.59078560893491</c:v>
                </c:pt>
                <c:pt idx="10">
                  <c:v>100.38214212603754</c:v>
                </c:pt>
                <c:pt idx="11">
                  <c:v>100.7936588916084</c:v>
                </c:pt>
                <c:pt idx="12">
                  <c:v>100.66861958339921</c:v>
                </c:pt>
                <c:pt idx="13">
                  <c:v>100.94959980324126</c:v>
                </c:pt>
                <c:pt idx="14">
                  <c:v>100.66978383803044</c:v>
                </c:pt>
                <c:pt idx="15">
                  <c:v>100.6673361208166</c:v>
                </c:pt>
                <c:pt idx="16">
                  <c:v>100.72997843183347</c:v>
                </c:pt>
                <c:pt idx="17">
                  <c:v>100.21018255540244</c:v>
                </c:pt>
                <c:pt idx="18">
                  <c:v>100.78686513496531</c:v>
                </c:pt>
                <c:pt idx="19">
                  <c:v>100.74630572716991</c:v>
                </c:pt>
                <c:pt idx="20">
                  <c:v>101.06831553832842</c:v>
                </c:pt>
                <c:pt idx="21">
                  <c:v>101.45338965220587</c:v>
                </c:pt>
                <c:pt idx="22">
                  <c:v>101.90539145476234</c:v>
                </c:pt>
                <c:pt idx="23">
                  <c:v>101.65948589291582</c:v>
                </c:pt>
                <c:pt idx="24">
                  <c:v>101.7894038513449</c:v>
                </c:pt>
                <c:pt idx="25">
                  <c:v>102.18019624278971</c:v>
                </c:pt>
                <c:pt idx="26">
                  <c:v>102.4686717609215</c:v>
                </c:pt>
                <c:pt idx="27">
                  <c:v>102.69081540684866</c:v>
                </c:pt>
                <c:pt idx="28">
                  <c:v>102.7656518796969</c:v>
                </c:pt>
                <c:pt idx="29">
                  <c:v>103.29855468989444</c:v>
                </c:pt>
                <c:pt idx="30">
                  <c:v>103.32354387324997</c:v>
                </c:pt>
                <c:pt idx="31">
                  <c:v>103.52445162901685</c:v>
                </c:pt>
                <c:pt idx="32">
                  <c:v>103.49970727803128</c:v>
                </c:pt>
                <c:pt idx="33">
                  <c:v>104.17666556370651</c:v>
                </c:pt>
                <c:pt idx="34">
                  <c:v>104.52578925017977</c:v>
                </c:pt>
              </c:numCache>
            </c:numRef>
          </c:val>
          <c:smooth val="0"/>
        </c:ser>
        <c:dLbls>
          <c:showLegendKey val="0"/>
          <c:showVal val="0"/>
          <c:showCatName val="0"/>
          <c:showSerName val="0"/>
          <c:showPercent val="0"/>
          <c:showBubbleSize val="0"/>
        </c:dLbls>
        <c:marker val="1"/>
        <c:smooth val="0"/>
        <c:axId val="248902784"/>
        <c:axId val="248904320"/>
      </c:lineChart>
      <c:catAx>
        <c:axId val="24890278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48904320"/>
        <c:crossesAt val="100"/>
        <c:auto val="0"/>
        <c:lblAlgn val="ctr"/>
        <c:lblOffset val="100"/>
        <c:tickLblSkip val="4"/>
        <c:tickMarkSkip val="4"/>
        <c:noMultiLvlLbl val="0"/>
      </c:catAx>
      <c:valAx>
        <c:axId val="248904320"/>
        <c:scaling>
          <c:orientation val="minMax"/>
          <c:max val="106"/>
          <c:min val="99"/>
        </c:scaling>
        <c:delete val="0"/>
        <c:axPos val="l"/>
        <c:majorGridlines>
          <c:spPr>
            <a:ln>
              <a:prstDash val="sysDash"/>
            </a:ln>
          </c:spPr>
        </c:majorGridlines>
        <c:numFmt formatCode="#,##0" sourceLinked="0"/>
        <c:majorTickMark val="out"/>
        <c:minorTickMark val="none"/>
        <c:tickLblPos val="nextTo"/>
        <c:crossAx val="248902784"/>
        <c:crosses val="autoZero"/>
        <c:crossBetween val="midCat"/>
        <c:majorUnit val="1"/>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trim'!$A$33:$B$48</c:f>
              <c:multiLvlStrCache>
                <c:ptCount val="1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lvl>
                <c:lvl>
                  <c:pt idx="0">
                    <c:v>2016</c:v>
                  </c:pt>
                  <c:pt idx="4">
                    <c:v>2017</c:v>
                  </c:pt>
                  <c:pt idx="8">
                    <c:v>2018</c:v>
                  </c:pt>
                  <c:pt idx="12">
                    <c:v>2019</c:v>
                  </c:pt>
                </c:lvl>
              </c:multiLvlStrCache>
            </c:multiLvlStrRef>
          </c:cat>
          <c:val>
            <c:numRef>
              <c:f>dep83_trim!$V$91:$V$105</c:f>
              <c:numCache>
                <c:formatCode>#,##0.0</c:formatCode>
                <c:ptCount val="15"/>
                <c:pt idx="0">
                  <c:v>4.3944014387364172</c:v>
                </c:pt>
                <c:pt idx="1">
                  <c:v>1.0580802314074766</c:v>
                </c:pt>
                <c:pt idx="2">
                  <c:v>1.5006821282401051</c:v>
                </c:pt>
                <c:pt idx="3">
                  <c:v>0.64574260399459238</c:v>
                </c:pt>
                <c:pt idx="4">
                  <c:v>1.550445659501154</c:v>
                </c:pt>
                <c:pt idx="5">
                  <c:v>1.8002410364567512</c:v>
                </c:pt>
                <c:pt idx="6">
                  <c:v>1.5531660692950977</c:v>
                </c:pt>
                <c:pt idx="7">
                  <c:v>1.7830498358698765</c:v>
                </c:pt>
                <c:pt idx="8">
                  <c:v>0.44254314795693084</c:v>
                </c:pt>
                <c:pt idx="9">
                  <c:v>0.69552349241583933</c:v>
                </c:pt>
                <c:pt idx="10">
                  <c:v>0.52205882352940325</c:v>
                </c:pt>
                <c:pt idx="11">
                  <c:v>-0.30052041339880819</c:v>
                </c:pt>
                <c:pt idx="12">
                  <c:v>-0.14686444411808885</c:v>
                </c:pt>
                <c:pt idx="13">
                  <c:v>-1.8296715408920528</c:v>
                </c:pt>
                <c:pt idx="14">
                  <c:v>-2.9844195742813273</c:v>
                </c:pt>
              </c:numCache>
            </c:numRef>
          </c:val>
        </c:ser>
        <c:ser>
          <c:idx val="0"/>
          <c:order val="1"/>
          <c:tx>
            <c:v>Femmes</c:v>
          </c:tx>
          <c:spPr>
            <a:solidFill>
              <a:schemeClr val="accent6">
                <a:lumMod val="75000"/>
              </a:schemeClr>
            </a:solidFill>
          </c:spPr>
          <c:invertIfNegative val="0"/>
          <c:cat>
            <c:multiLvlStrRef>
              <c:f>'dates trim'!$A$33:$B$48</c:f>
              <c:multiLvlStrCache>
                <c:ptCount val="1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lvl>
                <c:lvl>
                  <c:pt idx="0">
                    <c:v>2016</c:v>
                  </c:pt>
                  <c:pt idx="4">
                    <c:v>2017</c:v>
                  </c:pt>
                  <c:pt idx="8">
                    <c:v>2018</c:v>
                  </c:pt>
                  <c:pt idx="12">
                    <c:v>2019</c:v>
                  </c:pt>
                </c:lvl>
              </c:multiLvlStrCache>
            </c:multiLvlStrRef>
          </c:cat>
          <c:val>
            <c:numRef>
              <c:f>dep83_trim!$W$91:$W$105</c:f>
              <c:numCache>
                <c:formatCode>#,##0.0</c:formatCode>
                <c:ptCount val="15"/>
                <c:pt idx="0">
                  <c:v>5.217911340360315</c:v>
                </c:pt>
                <c:pt idx="1">
                  <c:v>2.0659052884265616</c:v>
                </c:pt>
                <c:pt idx="2">
                  <c:v>2.8645833333333259</c:v>
                </c:pt>
                <c:pt idx="3">
                  <c:v>1.5111554636823676</c:v>
                </c:pt>
                <c:pt idx="4">
                  <c:v>2.6500888099467268</c:v>
                </c:pt>
                <c:pt idx="5">
                  <c:v>4.4900577293136568</c:v>
                </c:pt>
                <c:pt idx="6">
                  <c:v>4.5147679324894607</c:v>
                </c:pt>
                <c:pt idx="7">
                  <c:v>5.5894951197247522</c:v>
                </c:pt>
                <c:pt idx="8">
                  <c:v>4.6996124031007724</c:v>
                </c:pt>
                <c:pt idx="9">
                  <c:v>4.0993110974694824</c:v>
                </c:pt>
                <c:pt idx="10">
                  <c:v>2.9874848607186033</c:v>
                </c:pt>
                <c:pt idx="11">
                  <c:v>1.5162598922657367</c:v>
                </c:pt>
                <c:pt idx="12">
                  <c:v>1.2295894757718084</c:v>
                </c:pt>
                <c:pt idx="13">
                  <c:v>-0.76005765954659799</c:v>
                </c:pt>
                <c:pt idx="14">
                  <c:v>-2.1168169345354815</c:v>
                </c:pt>
              </c:numCache>
            </c:numRef>
          </c:val>
        </c:ser>
        <c:dLbls>
          <c:showLegendKey val="0"/>
          <c:showVal val="0"/>
          <c:showCatName val="0"/>
          <c:showSerName val="0"/>
          <c:showPercent val="0"/>
          <c:showBubbleSize val="0"/>
        </c:dLbls>
        <c:gapWidth val="150"/>
        <c:axId val="247908608"/>
        <c:axId val="247918592"/>
      </c:barChart>
      <c:catAx>
        <c:axId val="24790860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47918592"/>
        <c:crosses val="autoZero"/>
        <c:auto val="0"/>
        <c:lblAlgn val="ctr"/>
        <c:lblOffset val="100"/>
        <c:tickLblSkip val="4"/>
        <c:tickMarkSkip val="4"/>
        <c:noMultiLvlLbl val="0"/>
      </c:catAx>
      <c:valAx>
        <c:axId val="247918592"/>
        <c:scaling>
          <c:orientation val="minMax"/>
          <c:max val="6"/>
          <c:min val="-4"/>
        </c:scaling>
        <c:delete val="0"/>
        <c:axPos val="l"/>
        <c:majorGridlines>
          <c:spPr>
            <a:ln>
              <a:prstDash val="sysDash"/>
            </a:ln>
          </c:spPr>
        </c:majorGridlines>
        <c:numFmt formatCode="[Blue][&lt;0]\-&quot;&quot;0&quot;&quot;;[Red][&gt;0]\+&quot;&quot;0&quot;&quot;;0" sourceLinked="0"/>
        <c:majorTickMark val="out"/>
        <c:minorTickMark val="none"/>
        <c:tickLblPos val="nextTo"/>
        <c:crossAx val="247908608"/>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trim'!$A$33:$B$64</c:f>
              <c:multiLvlStrCache>
                <c:ptCount val="3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lvl>
                <c:lvl>
                  <c:pt idx="0">
                    <c:v>2016</c:v>
                  </c:pt>
                  <c:pt idx="4">
                    <c:v>2017</c:v>
                  </c:pt>
                  <c:pt idx="8">
                    <c:v>2018</c:v>
                  </c:pt>
                  <c:pt idx="12">
                    <c:v>2019</c:v>
                  </c:pt>
                  <c:pt idx="16">
                    <c:v>2020</c:v>
                  </c:pt>
                  <c:pt idx="20">
                    <c:v>2021</c:v>
                  </c:pt>
                  <c:pt idx="24">
                    <c:v>2022</c:v>
                  </c:pt>
                  <c:pt idx="28">
                    <c:v>2023</c:v>
                  </c:pt>
                </c:lvl>
              </c:multiLvlStrCache>
            </c:multiLvlStrRef>
          </c:cat>
          <c:val>
            <c:numRef>
              <c:f>dep83_trim!$X$91:$X$105</c:f>
              <c:numCache>
                <c:formatCode>#,##0.0</c:formatCode>
                <c:ptCount val="15"/>
                <c:pt idx="0">
                  <c:v>-3.3555327868852514</c:v>
                </c:pt>
                <c:pt idx="1">
                  <c:v>-5.3503184713375784</c:v>
                </c:pt>
                <c:pt idx="2">
                  <c:v>-2.2955145118733533</c:v>
                </c:pt>
                <c:pt idx="3">
                  <c:v>-4.007382019509631</c:v>
                </c:pt>
                <c:pt idx="4">
                  <c:v>-2.8889477869069591</c:v>
                </c:pt>
                <c:pt idx="5">
                  <c:v>-0.88829071332435783</c:v>
                </c:pt>
                <c:pt idx="6">
                  <c:v>1.0261949770456358</c:v>
                </c:pt>
                <c:pt idx="7">
                  <c:v>4.4493271079373731</c:v>
                </c:pt>
                <c:pt idx="8">
                  <c:v>3.6844978165938791</c:v>
                </c:pt>
                <c:pt idx="9">
                  <c:v>3.6936447582835319</c:v>
                </c:pt>
                <c:pt idx="10">
                  <c:v>2.0315423683507028</c:v>
                </c:pt>
                <c:pt idx="11">
                  <c:v>-1.1832763607678154</c:v>
                </c:pt>
                <c:pt idx="12">
                  <c:v>0.36851803106079384</c:v>
                </c:pt>
                <c:pt idx="13">
                  <c:v>-0.91671031953901583</c:v>
                </c:pt>
                <c:pt idx="14">
                  <c:v>-1.1265391668849878</c:v>
                </c:pt>
              </c:numCache>
            </c:numRef>
          </c:val>
        </c:ser>
        <c:ser>
          <c:idx val="0"/>
          <c:order val="1"/>
          <c:tx>
            <c:v>25 à 49 ans</c:v>
          </c:tx>
          <c:spPr>
            <a:solidFill>
              <a:schemeClr val="accent6">
                <a:lumMod val="75000"/>
              </a:schemeClr>
            </a:solidFill>
          </c:spPr>
          <c:invertIfNegative val="0"/>
          <c:cat>
            <c:multiLvlStrRef>
              <c:f>'dates trim'!$A$33:$B$64</c:f>
              <c:multiLvlStrCache>
                <c:ptCount val="3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lvl>
                <c:lvl>
                  <c:pt idx="0">
                    <c:v>2016</c:v>
                  </c:pt>
                  <c:pt idx="4">
                    <c:v>2017</c:v>
                  </c:pt>
                  <c:pt idx="8">
                    <c:v>2018</c:v>
                  </c:pt>
                  <c:pt idx="12">
                    <c:v>2019</c:v>
                  </c:pt>
                  <c:pt idx="16">
                    <c:v>2020</c:v>
                  </c:pt>
                  <c:pt idx="20">
                    <c:v>2021</c:v>
                  </c:pt>
                  <c:pt idx="24">
                    <c:v>2022</c:v>
                  </c:pt>
                  <c:pt idx="28">
                    <c:v>2023</c:v>
                  </c:pt>
                </c:lvl>
              </c:multiLvlStrCache>
            </c:multiLvlStrRef>
          </c:cat>
          <c:val>
            <c:numRef>
              <c:f>dep83_trim!$Y$91:$Y$105</c:f>
              <c:numCache>
                <c:formatCode>#,##0.0</c:formatCode>
                <c:ptCount val="15"/>
                <c:pt idx="0">
                  <c:v>4.8673966706753502</c:v>
                </c:pt>
                <c:pt idx="1">
                  <c:v>1.0196560196560345</c:v>
                </c:pt>
                <c:pt idx="2">
                  <c:v>1.3544018058690765</c:v>
                </c:pt>
                <c:pt idx="3">
                  <c:v>9.6530920060344805E-2</c:v>
                </c:pt>
                <c:pt idx="4">
                  <c:v>1.2795750845002507</c:v>
                </c:pt>
                <c:pt idx="5">
                  <c:v>2.3713973002553734</c:v>
                </c:pt>
                <c:pt idx="6">
                  <c:v>1.9021248419912151</c:v>
                </c:pt>
                <c:pt idx="7">
                  <c:v>2.3506720511120571</c:v>
                </c:pt>
                <c:pt idx="8">
                  <c:v>1.3528009535160868</c:v>
                </c:pt>
                <c:pt idx="9">
                  <c:v>1.2176288904728105</c:v>
                </c:pt>
                <c:pt idx="10">
                  <c:v>1.0809852915116158</c:v>
                </c:pt>
                <c:pt idx="11">
                  <c:v>1.7666804075133768E-2</c:v>
                </c:pt>
                <c:pt idx="12">
                  <c:v>-0.41747515728817186</c:v>
                </c:pt>
                <c:pt idx="13">
                  <c:v>-2.3883574907575977</c:v>
                </c:pt>
                <c:pt idx="14">
                  <c:v>-3.9621318373071479</c:v>
                </c:pt>
              </c:numCache>
            </c:numRef>
          </c:val>
        </c:ser>
        <c:ser>
          <c:idx val="2"/>
          <c:order val="2"/>
          <c:tx>
            <c:v>50 ans ou plus</c:v>
          </c:tx>
          <c:spPr>
            <a:solidFill>
              <a:srgbClr val="92D050"/>
            </a:solidFill>
          </c:spPr>
          <c:invertIfNegative val="0"/>
          <c:cat>
            <c:multiLvlStrRef>
              <c:f>'dates trim'!$A$33:$B$64</c:f>
              <c:multiLvlStrCache>
                <c:ptCount val="3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lvl>
                <c:lvl>
                  <c:pt idx="0">
                    <c:v>2016</c:v>
                  </c:pt>
                  <c:pt idx="4">
                    <c:v>2017</c:v>
                  </c:pt>
                  <c:pt idx="8">
                    <c:v>2018</c:v>
                  </c:pt>
                  <c:pt idx="12">
                    <c:v>2019</c:v>
                  </c:pt>
                  <c:pt idx="16">
                    <c:v>2020</c:v>
                  </c:pt>
                  <c:pt idx="20">
                    <c:v>2021</c:v>
                  </c:pt>
                  <c:pt idx="24">
                    <c:v>2022</c:v>
                  </c:pt>
                  <c:pt idx="28">
                    <c:v>2023</c:v>
                  </c:pt>
                </c:lvl>
              </c:multiLvlStrCache>
            </c:multiLvlStrRef>
          </c:cat>
          <c:val>
            <c:numRef>
              <c:f>dep83_trim!$Z$91:$Z$105</c:f>
              <c:numCache>
                <c:formatCode>#,##0.0</c:formatCode>
                <c:ptCount val="15"/>
                <c:pt idx="0">
                  <c:v>9.6240136159678293</c:v>
                </c:pt>
                <c:pt idx="1">
                  <c:v>6.99206468034137</c:v>
                </c:pt>
                <c:pt idx="2">
                  <c:v>6.7134708205353277</c:v>
                </c:pt>
                <c:pt idx="3">
                  <c:v>6.218655967903719</c:v>
                </c:pt>
                <c:pt idx="4">
                  <c:v>6.732533521524342</c:v>
                </c:pt>
                <c:pt idx="5">
                  <c:v>7.1648474671144768</c:v>
                </c:pt>
                <c:pt idx="6">
                  <c:v>6.7982456140350811</c:v>
                </c:pt>
                <c:pt idx="7">
                  <c:v>6.5155807365439022</c:v>
                </c:pt>
                <c:pt idx="8">
                  <c:v>4.9854535837080105</c:v>
                </c:pt>
                <c:pt idx="9">
                  <c:v>4.622616871245766</c:v>
                </c:pt>
                <c:pt idx="10">
                  <c:v>3.2854209445585258</c:v>
                </c:pt>
                <c:pt idx="11">
                  <c:v>2.9002026342451748</c:v>
                </c:pt>
                <c:pt idx="12">
                  <c:v>2.8089179997480951</c:v>
                </c:pt>
                <c:pt idx="13">
                  <c:v>0.96105841238141032</c:v>
                </c:pt>
                <c:pt idx="14">
                  <c:v>-0.13667992047714517</c:v>
                </c:pt>
              </c:numCache>
            </c:numRef>
          </c:val>
        </c:ser>
        <c:dLbls>
          <c:showLegendKey val="0"/>
          <c:showVal val="0"/>
          <c:showCatName val="0"/>
          <c:showSerName val="0"/>
          <c:showPercent val="0"/>
          <c:showBubbleSize val="0"/>
        </c:dLbls>
        <c:gapWidth val="150"/>
        <c:axId val="260913792"/>
        <c:axId val="260919680"/>
      </c:barChart>
      <c:catAx>
        <c:axId val="26091379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60919680"/>
        <c:crosses val="autoZero"/>
        <c:auto val="0"/>
        <c:lblAlgn val="ctr"/>
        <c:lblOffset val="100"/>
        <c:tickLblSkip val="4"/>
        <c:tickMarkSkip val="4"/>
        <c:noMultiLvlLbl val="0"/>
      </c:catAx>
      <c:valAx>
        <c:axId val="260919680"/>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26091379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trim'!$A$33:$B$48</c:f>
              <c:multiLvlStrCache>
                <c:ptCount val="1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lvl>
                <c:lvl>
                  <c:pt idx="0">
                    <c:v>2016</c:v>
                  </c:pt>
                  <c:pt idx="4">
                    <c:v>2017</c:v>
                  </c:pt>
                  <c:pt idx="8">
                    <c:v>2018</c:v>
                  </c:pt>
                  <c:pt idx="12">
                    <c:v>2019</c:v>
                  </c:pt>
                </c:lvl>
              </c:multiLvlStrCache>
            </c:multiLvlStrRef>
          </c:cat>
          <c:val>
            <c:numRef>
              <c:f>dep83_trim!$AG$91:$AG$105</c:f>
              <c:numCache>
                <c:formatCode>#,##0.0</c:formatCode>
                <c:ptCount val="15"/>
                <c:pt idx="0">
                  <c:v>-0.72860879312491855</c:v>
                </c:pt>
                <c:pt idx="1">
                  <c:v>-2.53102647184692</c:v>
                </c:pt>
                <c:pt idx="2">
                  <c:v>1.141935083472978</c:v>
                </c:pt>
                <c:pt idx="3">
                  <c:v>1.4845642586496011</c:v>
                </c:pt>
                <c:pt idx="4">
                  <c:v>4.2782761432783367</c:v>
                </c:pt>
                <c:pt idx="5">
                  <c:v>4.2777394467791385</c:v>
                </c:pt>
                <c:pt idx="6">
                  <c:v>1.9635515739093057</c:v>
                </c:pt>
                <c:pt idx="7">
                  <c:v>1.1874158403721413</c:v>
                </c:pt>
                <c:pt idx="8">
                  <c:v>-1.3234674848102035</c:v>
                </c:pt>
                <c:pt idx="9">
                  <c:v>-1.9969924812030082</c:v>
                </c:pt>
                <c:pt idx="10">
                  <c:v>-2.3891195763374951</c:v>
                </c:pt>
                <c:pt idx="11">
                  <c:v>-3.6353738204693786</c:v>
                </c:pt>
                <c:pt idx="12">
                  <c:v>-3.066512223373774</c:v>
                </c:pt>
                <c:pt idx="13">
                  <c:v>-3.707113484318425</c:v>
                </c:pt>
                <c:pt idx="14">
                  <c:v>-4.1553637484586847</c:v>
                </c:pt>
              </c:numCache>
            </c:numRef>
          </c:val>
        </c:ser>
        <c:ser>
          <c:idx val="0"/>
          <c:order val="1"/>
          <c:tx>
            <c:v>Un an ou plus</c:v>
          </c:tx>
          <c:spPr>
            <a:solidFill>
              <a:schemeClr val="accent6">
                <a:lumMod val="75000"/>
              </a:schemeClr>
            </a:solidFill>
          </c:spPr>
          <c:invertIfNegative val="0"/>
          <c:cat>
            <c:multiLvlStrRef>
              <c:f>'dates trim'!$A$33:$B$48</c:f>
              <c:multiLvlStrCache>
                <c:ptCount val="1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lvl>
                <c:lvl>
                  <c:pt idx="0">
                    <c:v>2016</c:v>
                  </c:pt>
                  <c:pt idx="4">
                    <c:v>2017</c:v>
                  </c:pt>
                  <c:pt idx="8">
                    <c:v>2018</c:v>
                  </c:pt>
                  <c:pt idx="12">
                    <c:v>2019</c:v>
                  </c:pt>
                </c:lvl>
              </c:multiLvlStrCache>
            </c:multiLvlStrRef>
          </c:cat>
          <c:val>
            <c:numRef>
              <c:f>dep83_trim!$AH$91:$AH$105</c:f>
              <c:numCache>
                <c:formatCode>#,##0.0</c:formatCode>
                <c:ptCount val="15"/>
                <c:pt idx="0">
                  <c:v>13.622872971903433</c:v>
                </c:pt>
                <c:pt idx="1">
                  <c:v>7.9509831860929081</c:v>
                </c:pt>
                <c:pt idx="2">
                  <c:v>3.7597432370472195</c:v>
                </c:pt>
                <c:pt idx="3">
                  <c:v>0.52453769559031027</c:v>
                </c:pt>
                <c:pt idx="4">
                  <c:v>-0.8881149325206783</c:v>
                </c:pt>
                <c:pt idx="5">
                  <c:v>1.6455473424850542</c:v>
                </c:pt>
                <c:pt idx="6">
                  <c:v>4.6840477242598544</c:v>
                </c:pt>
                <c:pt idx="7">
                  <c:v>7.4378703458034989</c:v>
                </c:pt>
                <c:pt idx="8">
                  <c:v>8.4248440657120227</c:v>
                </c:pt>
                <c:pt idx="9">
                  <c:v>8.8910051077828669</c:v>
                </c:pt>
                <c:pt idx="10">
                  <c:v>7.6994512452511543</c:v>
                </c:pt>
                <c:pt idx="11">
                  <c:v>6.4866644715179334</c:v>
                </c:pt>
                <c:pt idx="12">
                  <c:v>5.4205153135634454</c:v>
                </c:pt>
                <c:pt idx="13">
                  <c:v>1.9001431070122532</c:v>
                </c:pt>
                <c:pt idx="14">
                  <c:v>-0.45465234773066632</c:v>
                </c:pt>
              </c:numCache>
            </c:numRef>
          </c:val>
        </c:ser>
        <c:dLbls>
          <c:showLegendKey val="0"/>
          <c:showVal val="0"/>
          <c:showCatName val="0"/>
          <c:showSerName val="0"/>
          <c:showPercent val="0"/>
          <c:showBubbleSize val="0"/>
        </c:dLbls>
        <c:gapWidth val="150"/>
        <c:axId val="260596096"/>
        <c:axId val="260597632"/>
      </c:barChart>
      <c:catAx>
        <c:axId val="26059609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60597632"/>
        <c:crosses val="autoZero"/>
        <c:auto val="0"/>
        <c:lblAlgn val="ctr"/>
        <c:lblOffset val="100"/>
        <c:tickLblSkip val="4"/>
        <c:tickMarkSkip val="4"/>
        <c:noMultiLvlLbl val="0"/>
      </c:catAx>
      <c:valAx>
        <c:axId val="260597632"/>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260596096"/>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Graph3'!$S$10:$S$43</c:f>
              <c:numCache>
                <c:formatCode>#,##0</c:formatCode>
                <c:ptCount val="34"/>
                <c:pt idx="0">
                  <c:v>510.37458488566335</c:v>
                </c:pt>
                <c:pt idx="1">
                  <c:v>1514.4941684635123</c:v>
                </c:pt>
                <c:pt idx="2">
                  <c:v>-291.97630464745453</c:v>
                </c:pt>
                <c:pt idx="3">
                  <c:v>543.63594783499138</c:v>
                </c:pt>
                <c:pt idx="4">
                  <c:v>620.70217079547001</c:v>
                </c:pt>
                <c:pt idx="5">
                  <c:v>-671.47915327682858</c:v>
                </c:pt>
                <c:pt idx="6">
                  <c:v>79.205357749015093</c:v>
                </c:pt>
                <c:pt idx="7">
                  <c:v>-275.01443530537654</c:v>
                </c:pt>
                <c:pt idx="8">
                  <c:v>195.36401741154259</c:v>
                </c:pt>
                <c:pt idx="9">
                  <c:v>-538.0402615753701</c:v>
                </c:pt>
                <c:pt idx="10">
                  <c:v>1297.8471081227763</c:v>
                </c:pt>
                <c:pt idx="11">
                  <c:v>-323.82754886127077</c:v>
                </c:pt>
                <c:pt idx="12">
                  <c:v>676.61167601577472</c:v>
                </c:pt>
                <c:pt idx="13">
                  <c:v>-434.59552598063601</c:v>
                </c:pt>
                <c:pt idx="14">
                  <c:v>-129.7897717236192</c:v>
                </c:pt>
                <c:pt idx="15">
                  <c:v>-105.69297586457105</c:v>
                </c:pt>
                <c:pt idx="16">
                  <c:v>-1124.4751392456819</c:v>
                </c:pt>
                <c:pt idx="17">
                  <c:v>878.63446117623243</c:v>
                </c:pt>
                <c:pt idx="18">
                  <c:v>384.04472841048846</c:v>
                </c:pt>
                <c:pt idx="19">
                  <c:v>923.87070341035724</c:v>
                </c:pt>
                <c:pt idx="20">
                  <c:v>722.14731091907015</c:v>
                </c:pt>
                <c:pt idx="21">
                  <c:v>1135.4069242338883</c:v>
                </c:pt>
                <c:pt idx="22">
                  <c:v>-996.76613019761862</c:v>
                </c:pt>
                <c:pt idx="23">
                  <c:v>-222.0828793720575</c:v>
                </c:pt>
                <c:pt idx="24">
                  <c:v>847.26251178479288</c:v>
                </c:pt>
                <c:pt idx="25">
                  <c:v>786.11354867124464</c:v>
                </c:pt>
                <c:pt idx="26">
                  <c:v>362.32073450036114</c:v>
                </c:pt>
                <c:pt idx="27">
                  <c:v>8.2967767023365013</c:v>
                </c:pt>
                <c:pt idx="28">
                  <c:v>2108.8781931650592</c:v>
                </c:pt>
                <c:pt idx="29">
                  <c:v>-96.979446374287363</c:v>
                </c:pt>
                <c:pt idx="30">
                  <c:v>720.31859637406887</c:v>
                </c:pt>
                <c:pt idx="31">
                  <c:v>210.22964182653232</c:v>
                </c:pt>
                <c:pt idx="32">
                  <c:v>1816.4903255058452</c:v>
                </c:pt>
                <c:pt idx="33">
                  <c:v>1356.2632224408444</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Graph3'!$T$10:$T$43</c:f>
              <c:numCache>
                <c:formatCode>#,##0</c:formatCode>
                <c:ptCount val="34"/>
                <c:pt idx="0">
                  <c:v>-38.825566699251794</c:v>
                </c:pt>
                <c:pt idx="1">
                  <c:v>-93.623050654121471</c:v>
                </c:pt>
                <c:pt idx="2">
                  <c:v>30.681768996596475</c:v>
                </c:pt>
                <c:pt idx="3">
                  <c:v>-148.24592588407086</c:v>
                </c:pt>
                <c:pt idx="4">
                  <c:v>-609.53562768508573</c:v>
                </c:pt>
                <c:pt idx="5">
                  <c:v>147.66595991790427</c:v>
                </c:pt>
                <c:pt idx="6">
                  <c:v>293.78941604203283</c:v>
                </c:pt>
                <c:pt idx="7">
                  <c:v>-15.356387524396268</c:v>
                </c:pt>
                <c:pt idx="8">
                  <c:v>106.61222408786216</c:v>
                </c:pt>
                <c:pt idx="9">
                  <c:v>-132.42836979555705</c:v>
                </c:pt>
                <c:pt idx="10">
                  <c:v>24.547815346748393</c:v>
                </c:pt>
                <c:pt idx="11">
                  <c:v>-77.981952582968916</c:v>
                </c:pt>
                <c:pt idx="12">
                  <c:v>226.30856296647471</c:v>
                </c:pt>
                <c:pt idx="13">
                  <c:v>-464.58342092610292</c:v>
                </c:pt>
                <c:pt idx="14">
                  <c:v>121.92411693513213</c:v>
                </c:pt>
                <c:pt idx="15">
                  <c:v>306.99188034093049</c:v>
                </c:pt>
                <c:pt idx="16">
                  <c:v>-545.870969932153</c:v>
                </c:pt>
                <c:pt idx="17">
                  <c:v>974.51510518303485</c:v>
                </c:pt>
                <c:pt idx="18">
                  <c:v>-514.38098553270447</c:v>
                </c:pt>
                <c:pt idx="19">
                  <c:v>110.89671121166884</c:v>
                </c:pt>
                <c:pt idx="20">
                  <c:v>515.27506394982629</c:v>
                </c:pt>
                <c:pt idx="21">
                  <c:v>317.08526832730331</c:v>
                </c:pt>
                <c:pt idx="22">
                  <c:v>206.55709415102501</c:v>
                </c:pt>
                <c:pt idx="23">
                  <c:v>639.56975492090169</c:v>
                </c:pt>
                <c:pt idx="24">
                  <c:v>408.53535069164082</c:v>
                </c:pt>
                <c:pt idx="25">
                  <c:v>140.89257267971152</c:v>
                </c:pt>
                <c:pt idx="26">
                  <c:v>351.53020483515229</c:v>
                </c:pt>
                <c:pt idx="27">
                  <c:v>232.18764596170968</c:v>
                </c:pt>
                <c:pt idx="28">
                  <c:v>-396.41340468861108</c:v>
                </c:pt>
                <c:pt idx="29">
                  <c:v>177.28132463479778</c:v>
                </c:pt>
                <c:pt idx="30">
                  <c:v>-74.708457153600648</c:v>
                </c:pt>
                <c:pt idx="31">
                  <c:v>-289.74475971598258</c:v>
                </c:pt>
                <c:pt idx="32">
                  <c:v>358.89176162648619</c:v>
                </c:pt>
                <c:pt idx="33">
                  <c:v>-234.36630527695615</c:v>
                </c:pt>
              </c:numCache>
            </c:numRef>
          </c:val>
        </c:ser>
        <c:dLbls>
          <c:showLegendKey val="0"/>
          <c:showVal val="0"/>
          <c:showCatName val="0"/>
          <c:showSerName val="0"/>
          <c:showPercent val="0"/>
          <c:showBubbleSize val="0"/>
        </c:dLbls>
        <c:gapWidth val="150"/>
        <c:overlap val="100"/>
        <c:axId val="248163328"/>
        <c:axId val="248173312"/>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Graph3'!$R$10:$R$43</c:f>
              <c:numCache>
                <c:formatCode>#,##0</c:formatCode>
                <c:ptCount val="34"/>
                <c:pt idx="0">
                  <c:v>471.54901818640064</c:v>
                </c:pt>
                <c:pt idx="1">
                  <c:v>1420.8711178093799</c:v>
                </c:pt>
                <c:pt idx="2">
                  <c:v>-261.29453565087169</c:v>
                </c:pt>
                <c:pt idx="3">
                  <c:v>395.39002195093781</c:v>
                </c:pt>
                <c:pt idx="4">
                  <c:v>11.166543110390194</c:v>
                </c:pt>
                <c:pt idx="5">
                  <c:v>-523.81319335894659</c:v>
                </c:pt>
                <c:pt idx="6">
                  <c:v>372.9947737910552</c:v>
                </c:pt>
                <c:pt idx="7">
                  <c:v>-290.37082282977644</c:v>
                </c:pt>
                <c:pt idx="8">
                  <c:v>301.97624149941839</c:v>
                </c:pt>
                <c:pt idx="9">
                  <c:v>-670.46863137092441</c:v>
                </c:pt>
                <c:pt idx="10">
                  <c:v>1322.3949234695174</c:v>
                </c:pt>
                <c:pt idx="11">
                  <c:v>-401.80950144422241</c:v>
                </c:pt>
                <c:pt idx="12">
                  <c:v>902.92023898224579</c:v>
                </c:pt>
                <c:pt idx="13">
                  <c:v>-899.17894690675894</c:v>
                </c:pt>
                <c:pt idx="14">
                  <c:v>-7.865654788503889</c:v>
                </c:pt>
                <c:pt idx="15">
                  <c:v>201.29890447639627</c:v>
                </c:pt>
                <c:pt idx="16">
                  <c:v>-1670.346109177859</c:v>
                </c:pt>
                <c:pt idx="17">
                  <c:v>1853.1495663592941</c:v>
                </c:pt>
                <c:pt idx="18">
                  <c:v>-130.3362571222242</c:v>
                </c:pt>
                <c:pt idx="19">
                  <c:v>1034.7674146220088</c:v>
                </c:pt>
                <c:pt idx="20">
                  <c:v>1237.4223748688819</c:v>
                </c:pt>
                <c:pt idx="21">
                  <c:v>1452.4921925612143</c:v>
                </c:pt>
                <c:pt idx="22">
                  <c:v>-790.20903604658088</c:v>
                </c:pt>
                <c:pt idx="23">
                  <c:v>417.48687554884236</c:v>
                </c:pt>
                <c:pt idx="24">
                  <c:v>1255.7978624764364</c:v>
                </c:pt>
                <c:pt idx="25">
                  <c:v>927.00612135091797</c:v>
                </c:pt>
                <c:pt idx="26">
                  <c:v>713.85093933553435</c:v>
                </c:pt>
                <c:pt idx="27">
                  <c:v>240.48442266404163</c:v>
                </c:pt>
                <c:pt idx="28">
                  <c:v>1712.4647884764709</c:v>
                </c:pt>
                <c:pt idx="29">
                  <c:v>80.301878260506783</c:v>
                </c:pt>
                <c:pt idx="30">
                  <c:v>645.61013922042912</c:v>
                </c:pt>
                <c:pt idx="31">
                  <c:v>-79.515117889444809</c:v>
                </c:pt>
                <c:pt idx="32">
                  <c:v>2175.3820871323696</c:v>
                </c:pt>
                <c:pt idx="33">
                  <c:v>1121.8969171638601</c:v>
                </c:pt>
              </c:numCache>
            </c:numRef>
          </c:val>
          <c:smooth val="0"/>
        </c:ser>
        <c:dLbls>
          <c:showLegendKey val="0"/>
          <c:showVal val="0"/>
          <c:showCatName val="0"/>
          <c:showSerName val="0"/>
          <c:showPercent val="0"/>
          <c:showBubbleSize val="0"/>
        </c:dLbls>
        <c:marker val="1"/>
        <c:smooth val="0"/>
        <c:axId val="248163328"/>
        <c:axId val="248173312"/>
      </c:lineChart>
      <c:catAx>
        <c:axId val="24816332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248173312"/>
        <c:crosses val="autoZero"/>
        <c:auto val="0"/>
        <c:lblAlgn val="ctr"/>
        <c:lblOffset val="100"/>
        <c:tickLblSkip val="4"/>
        <c:tickMarkSkip val="4"/>
        <c:noMultiLvlLbl val="0"/>
      </c:catAx>
      <c:valAx>
        <c:axId val="248173312"/>
        <c:scaling>
          <c:orientation val="minMax"/>
          <c:max val="2500"/>
          <c:min val="-2000"/>
        </c:scaling>
        <c:delete val="0"/>
        <c:axPos val="l"/>
        <c:majorGridlines>
          <c:spPr>
            <a:ln>
              <a:prstDash val="sysDash"/>
            </a:ln>
          </c:spPr>
        </c:majorGridlines>
        <c:numFmt formatCode="[Red][&lt;0]\-&quot;&quot;0&quot;&quot;;[Blue][&gt;0]\+&quot;&quot;0&quot;&quot;;0" sourceLinked="0"/>
        <c:majorTickMark val="out"/>
        <c:minorTickMark val="none"/>
        <c:tickLblPos val="nextTo"/>
        <c:crossAx val="248163328"/>
        <c:crosses val="autoZero"/>
        <c:crossBetween val="between"/>
        <c:majorUnit val="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1145427308079878"/>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3.7108638331925952E-3"/>
                  <c:y val="2.5877173023951004E-2"/>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graph4'!$CP$42:$CT$42</c:f>
              <c:numCache>
                <c:formatCode>#,##0</c:formatCode>
                <c:ptCount val="5"/>
                <c:pt idx="0">
                  <c:v>1360</c:v>
                </c:pt>
                <c:pt idx="1">
                  <c:v>1010</c:v>
                </c:pt>
                <c:pt idx="2">
                  <c:v>100</c:v>
                </c:pt>
                <c:pt idx="3">
                  <c:v>120</c:v>
                </c:pt>
                <c:pt idx="4">
                  <c:v>100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5242814279818313E-2"/>
                </c:manualLayout>
              </c:layout>
              <c:showLegendKey val="0"/>
              <c:showVal val="1"/>
              <c:showCatName val="0"/>
              <c:showSerName val="0"/>
              <c:showPercent val="0"/>
              <c:showBubbleSize val="0"/>
            </c:dLbl>
            <c:dLbl>
              <c:idx val="2"/>
              <c:layout>
                <c:manualLayout>
                  <c:x val="3.711009123660204E-3"/>
                  <c:y val="-2.8736315272220726E-3"/>
                </c:manualLayout>
              </c:layout>
              <c:showLegendKey val="0"/>
              <c:showVal val="1"/>
              <c:showCatName val="0"/>
              <c:showSerName val="0"/>
              <c:showPercent val="0"/>
              <c:showBubbleSize val="0"/>
            </c:dLbl>
            <c:dLbl>
              <c:idx val="3"/>
              <c:layout>
                <c:manualLayout>
                  <c:x val="0"/>
                  <c:y val="-3.1483663944858482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graph4'!$CV$42:$CZ$42</c:f>
              <c:numCache>
                <c:formatCode>#,##0</c:formatCode>
                <c:ptCount val="5"/>
                <c:pt idx="0">
                  <c:v>-230</c:v>
                </c:pt>
                <c:pt idx="1">
                  <c:v>10</c:v>
                </c:pt>
                <c:pt idx="2">
                  <c:v>30</c:v>
                </c:pt>
                <c:pt idx="3">
                  <c:v>-170</c:v>
                </c:pt>
                <c:pt idx="4">
                  <c:v>-80</c:v>
                </c:pt>
              </c:numCache>
            </c:numRef>
          </c:val>
        </c:ser>
        <c:ser>
          <c:idx val="2"/>
          <c:order val="2"/>
          <c:tx>
            <c:v>Total</c:v>
          </c:tx>
          <c:spPr>
            <a:noFill/>
          </c:spPr>
          <c:invertIfNegative val="0"/>
          <c:dLbls>
            <c:dLbl>
              <c:idx val="0"/>
              <c:layout>
                <c:manualLayout>
                  <c:x val="-3.7387596029734398E-3"/>
                  <c:y val="0.11490496278179667"/>
                </c:manualLayout>
              </c:layout>
              <c:dLblPos val="ctr"/>
              <c:showLegendKey val="0"/>
              <c:showVal val="1"/>
              <c:showCatName val="0"/>
              <c:showSerName val="0"/>
              <c:showPercent val="0"/>
              <c:showBubbleSize val="0"/>
            </c:dLbl>
            <c:dLbl>
              <c:idx val="1"/>
              <c:layout>
                <c:manualLayout>
                  <c:x val="-1.9142019107439977E-3"/>
                  <c:y val="6.6156462931556942E-2"/>
                </c:manualLayout>
              </c:layout>
              <c:dLblPos val="ctr"/>
              <c:showLegendKey val="0"/>
              <c:showVal val="1"/>
              <c:showCatName val="0"/>
              <c:showSerName val="0"/>
              <c:showPercent val="0"/>
              <c:showBubbleSize val="0"/>
            </c:dLbl>
            <c:dLbl>
              <c:idx val="2"/>
              <c:layout>
                <c:manualLayout>
                  <c:x val="3.2992559384573501E-3"/>
                  <c:y val="-9.7386066158500484E-3"/>
                </c:manualLayout>
              </c:layout>
              <c:dLblPos val="ctr"/>
              <c:showLegendKey val="0"/>
              <c:showVal val="1"/>
              <c:showCatName val="0"/>
              <c:showSerName val="0"/>
              <c:showPercent val="0"/>
              <c:showBubbleSize val="0"/>
            </c:dLbl>
            <c:dLbl>
              <c:idx val="3"/>
              <c:layout>
                <c:manualLayout>
                  <c:x val="-1.8039264458290303E-3"/>
                  <c:y val="-1.1202250185021353E-2"/>
                </c:manualLayout>
              </c:layout>
              <c:dLblPos val="ctr"/>
              <c:showLegendKey val="0"/>
              <c:showVal val="1"/>
              <c:showCatName val="0"/>
              <c:showSerName val="0"/>
              <c:showPercent val="0"/>
              <c:showBubbleSize val="0"/>
            </c:dLbl>
            <c:dLbl>
              <c:idx val="4"/>
              <c:layout>
                <c:manualLayout>
                  <c:x val="1.8451889386298876E-3"/>
                  <c:y val="-2.2835556418875094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graph4'!$CJ$42:$CN$42</c:f>
              <c:numCache>
                <c:formatCode>#,##0</c:formatCode>
                <c:ptCount val="5"/>
                <c:pt idx="0">
                  <c:v>1120</c:v>
                </c:pt>
                <c:pt idx="1">
                  <c:v>1010</c:v>
                </c:pt>
                <c:pt idx="2">
                  <c:v>130</c:v>
                </c:pt>
                <c:pt idx="3">
                  <c:v>-50</c:v>
                </c:pt>
                <c:pt idx="4">
                  <c:v>20</c:v>
                </c:pt>
              </c:numCache>
            </c:numRef>
          </c:val>
        </c:ser>
        <c:dLbls>
          <c:showLegendKey val="0"/>
          <c:showVal val="0"/>
          <c:showCatName val="0"/>
          <c:showSerName val="0"/>
          <c:showPercent val="0"/>
          <c:showBubbleSize val="0"/>
        </c:dLbls>
        <c:gapWidth val="150"/>
        <c:overlap val="100"/>
        <c:axId val="248324864"/>
        <c:axId val="248326400"/>
      </c:barChart>
      <c:catAx>
        <c:axId val="248324864"/>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248326400"/>
        <c:crosses val="autoZero"/>
        <c:auto val="1"/>
        <c:lblAlgn val="ctr"/>
        <c:lblOffset val="100"/>
        <c:noMultiLvlLbl val="0"/>
      </c:catAx>
      <c:valAx>
        <c:axId val="248326400"/>
        <c:scaling>
          <c:orientation val="minMax"/>
          <c:max val="15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248324864"/>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2'!$AL$8:$AL$9</c:f>
              <c:strCache>
                <c:ptCount val="1"/>
                <c:pt idx="0">
                  <c:v>Construction </c:v>
                </c:pt>
              </c:strCache>
            </c:strRef>
          </c:tx>
          <c:spPr>
            <a:ln w="28575">
              <a:solidFill>
                <a:srgbClr val="00B05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2'!$AL$14:$AL$48</c:f>
              <c:numCache>
                <c:formatCode>#,##0.0</c:formatCode>
                <c:ptCount val="35"/>
                <c:pt idx="0">
                  <c:v>100</c:v>
                </c:pt>
                <c:pt idx="1">
                  <c:v>100.53683432256994</c:v>
                </c:pt>
                <c:pt idx="2">
                  <c:v>99.259868825940885</c:v>
                </c:pt>
                <c:pt idx="3">
                  <c:v>98.341625306037614</c:v>
                </c:pt>
                <c:pt idx="4">
                  <c:v>97.315267745819639</c:v>
                </c:pt>
                <c:pt idx="5">
                  <c:v>94.700730330620047</c:v>
                </c:pt>
                <c:pt idx="6">
                  <c:v>94.182993889045918</c:v>
                </c:pt>
                <c:pt idx="7">
                  <c:v>94.142157174729817</c:v>
                </c:pt>
                <c:pt idx="8">
                  <c:v>92.927387689197715</c:v>
                </c:pt>
                <c:pt idx="9">
                  <c:v>92.348227120301303</c:v>
                </c:pt>
                <c:pt idx="10">
                  <c:v>92.788017842336657</c:v>
                </c:pt>
                <c:pt idx="11">
                  <c:v>92.533528841573798</c:v>
                </c:pt>
                <c:pt idx="12">
                  <c:v>91.11143211985258</c:v>
                </c:pt>
                <c:pt idx="13">
                  <c:v>91.181627388595032</c:v>
                </c:pt>
                <c:pt idx="14">
                  <c:v>89.05740717705234</c:v>
                </c:pt>
                <c:pt idx="15">
                  <c:v>88.437433684513167</c:v>
                </c:pt>
                <c:pt idx="16">
                  <c:v>88.034121867398071</c:v>
                </c:pt>
                <c:pt idx="17">
                  <c:v>85.624528058469849</c:v>
                </c:pt>
                <c:pt idx="18">
                  <c:v>86.016253826012175</c:v>
                </c:pt>
                <c:pt idx="19">
                  <c:v>84.407677074913863</c:v>
                </c:pt>
                <c:pt idx="20">
                  <c:v>84.074036976897503</c:v>
                </c:pt>
                <c:pt idx="21">
                  <c:v>84.25081997118312</c:v>
                </c:pt>
                <c:pt idx="22">
                  <c:v>84.862517855505118</c:v>
                </c:pt>
                <c:pt idx="23">
                  <c:v>85.750812015178866</c:v>
                </c:pt>
                <c:pt idx="24">
                  <c:v>87.078549545175903</c:v>
                </c:pt>
                <c:pt idx="25">
                  <c:v>88.146406216111075</c:v>
                </c:pt>
                <c:pt idx="26">
                  <c:v>88.381080460022076</c:v>
                </c:pt>
                <c:pt idx="27">
                  <c:v>88.822174293786659</c:v>
                </c:pt>
                <c:pt idx="28">
                  <c:v>91.249426909912444</c:v>
                </c:pt>
                <c:pt idx="29">
                  <c:v>90.267964711636608</c:v>
                </c:pt>
                <c:pt idx="30">
                  <c:v>91.037439857613236</c:v>
                </c:pt>
                <c:pt idx="31">
                  <c:v>92.221699685690297</c:v>
                </c:pt>
                <c:pt idx="32">
                  <c:v>91.077562862411995</c:v>
                </c:pt>
                <c:pt idx="33">
                  <c:v>93.982505371201199</c:v>
                </c:pt>
                <c:pt idx="34">
                  <c:v>94.065890400555745</c:v>
                </c:pt>
              </c:numCache>
            </c:numRef>
          </c:val>
          <c:smooth val="0"/>
        </c:ser>
        <c:ser>
          <c:idx val="1"/>
          <c:order val="1"/>
          <c:tx>
            <c:strRef>
              <c:f>'Données graph 1 et 2'!$AK$8:$AK$9</c:f>
              <c:strCache>
                <c:ptCount val="1"/>
                <c:pt idx="0">
                  <c:v>Industrie </c:v>
                </c:pt>
              </c:strCache>
            </c:strRef>
          </c:tx>
          <c:spPr>
            <a:ln w="28575">
              <a:solidFill>
                <a:srgbClr val="0070C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2'!$AK$14:$AK$48</c:f>
              <c:numCache>
                <c:formatCode>#,##0.0</c:formatCode>
                <c:ptCount val="35"/>
                <c:pt idx="0">
                  <c:v>100</c:v>
                </c:pt>
                <c:pt idx="1">
                  <c:v>101.10973505887324</c:v>
                </c:pt>
                <c:pt idx="2">
                  <c:v>101.87285409113322</c:v>
                </c:pt>
                <c:pt idx="3">
                  <c:v>101.69651672720531</c:v>
                </c:pt>
                <c:pt idx="4">
                  <c:v>100.8036694954374</c:v>
                </c:pt>
                <c:pt idx="5">
                  <c:v>100.62768068498271</c:v>
                </c:pt>
                <c:pt idx="6">
                  <c:v>100.29278512870347</c:v>
                </c:pt>
                <c:pt idx="7">
                  <c:v>101.49620432535131</c:v>
                </c:pt>
                <c:pt idx="8">
                  <c:v>101.21797334969018</c:v>
                </c:pt>
                <c:pt idx="9">
                  <c:v>101.01473113111929</c:v>
                </c:pt>
                <c:pt idx="10">
                  <c:v>100.59728292319174</c:v>
                </c:pt>
                <c:pt idx="11">
                  <c:v>100.08021560449475</c:v>
                </c:pt>
                <c:pt idx="12">
                  <c:v>100.69188952966421</c:v>
                </c:pt>
                <c:pt idx="13">
                  <c:v>100.64343848832547</c:v>
                </c:pt>
                <c:pt idx="14">
                  <c:v>99.805515062204591</c:v>
                </c:pt>
                <c:pt idx="15">
                  <c:v>100.09718573698945</c:v>
                </c:pt>
                <c:pt idx="16">
                  <c:v>100.61176561672067</c:v>
                </c:pt>
                <c:pt idx="17">
                  <c:v>99.100943502809812</c:v>
                </c:pt>
                <c:pt idx="18">
                  <c:v>100.19317726505751</c:v>
                </c:pt>
                <c:pt idx="19">
                  <c:v>99.398774300833153</c:v>
                </c:pt>
                <c:pt idx="20">
                  <c:v>99.424132381939671</c:v>
                </c:pt>
                <c:pt idx="21">
                  <c:v>100.18457985728455</c:v>
                </c:pt>
                <c:pt idx="22">
                  <c:v>99.866044561470503</c:v>
                </c:pt>
                <c:pt idx="23">
                  <c:v>100.02367973862189</c:v>
                </c:pt>
                <c:pt idx="24">
                  <c:v>100.55669167826635</c:v>
                </c:pt>
                <c:pt idx="25">
                  <c:v>100.42259928573591</c:v>
                </c:pt>
                <c:pt idx="26">
                  <c:v>101.00397048928049</c:v>
                </c:pt>
                <c:pt idx="27">
                  <c:v>101.41071367381898</c:v>
                </c:pt>
                <c:pt idx="28">
                  <c:v>102.41337994486624</c:v>
                </c:pt>
                <c:pt idx="29">
                  <c:v>102.48782258335329</c:v>
                </c:pt>
                <c:pt idx="30">
                  <c:v>102.92998496457247</c:v>
                </c:pt>
                <c:pt idx="31">
                  <c:v>103.85761483281392</c:v>
                </c:pt>
                <c:pt idx="32">
                  <c:v>104.18090224279962</c:v>
                </c:pt>
                <c:pt idx="33">
                  <c:v>104.86193613066047</c:v>
                </c:pt>
                <c:pt idx="34">
                  <c:v>104.60578506256995</c:v>
                </c:pt>
              </c:numCache>
            </c:numRef>
          </c:val>
          <c:smooth val="0"/>
        </c:ser>
        <c:ser>
          <c:idx val="2"/>
          <c:order val="2"/>
          <c:tx>
            <c:strRef>
              <c:f>'Données graph 1 et 2'!$AM$8:$AM$9</c:f>
              <c:strCache>
                <c:ptCount val="1"/>
                <c:pt idx="0">
                  <c:v>Tertiaire marchand </c:v>
                </c:pt>
              </c:strCache>
            </c:strRef>
          </c:tx>
          <c:spPr>
            <a:ln w="28575">
              <a:solidFill>
                <a:srgbClr val="FF0000"/>
              </a:solidFill>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2'!$AM$14:$AM$48</c:f>
              <c:numCache>
                <c:formatCode>#,##0.0</c:formatCode>
                <c:ptCount val="35"/>
                <c:pt idx="0">
                  <c:v>100</c:v>
                </c:pt>
                <c:pt idx="1">
                  <c:v>100.56208234986903</c:v>
                </c:pt>
                <c:pt idx="2">
                  <c:v>101.73128291097917</c:v>
                </c:pt>
                <c:pt idx="3">
                  <c:v>101.03261714196761</c:v>
                </c:pt>
                <c:pt idx="4">
                  <c:v>101.59096432874317</c:v>
                </c:pt>
                <c:pt idx="5">
                  <c:v>101.52041591135416</c:v>
                </c:pt>
                <c:pt idx="6">
                  <c:v>101.05578017284333</c:v>
                </c:pt>
                <c:pt idx="7">
                  <c:v>101.25023249646172</c:v>
                </c:pt>
                <c:pt idx="8">
                  <c:v>100.9608490603471</c:v>
                </c:pt>
                <c:pt idx="9">
                  <c:v>101.01905706775827</c:v>
                </c:pt>
                <c:pt idx="10">
                  <c:v>100.47241012955097</c:v>
                </c:pt>
                <c:pt idx="11">
                  <c:v>100.33008767375915</c:v>
                </c:pt>
                <c:pt idx="12">
                  <c:v>100.86073950521074</c:v>
                </c:pt>
                <c:pt idx="13">
                  <c:v>100.89510570263438</c:v>
                </c:pt>
                <c:pt idx="14">
                  <c:v>101.14487400814735</c:v>
                </c:pt>
                <c:pt idx="15">
                  <c:v>101.19360125482999</c:v>
                </c:pt>
                <c:pt idx="16">
                  <c:v>101.27324938640029</c:v>
                </c:pt>
                <c:pt idx="17">
                  <c:v>101.11700557619388</c:v>
                </c:pt>
                <c:pt idx="18">
                  <c:v>101.74283724263213</c:v>
                </c:pt>
                <c:pt idx="19">
                  <c:v>101.90797632062296</c:v>
                </c:pt>
                <c:pt idx="20">
                  <c:v>102.19215294881727</c:v>
                </c:pt>
                <c:pt idx="21">
                  <c:v>102.98744342287129</c:v>
                </c:pt>
                <c:pt idx="22">
                  <c:v>103.51825416194032</c:v>
                </c:pt>
                <c:pt idx="23">
                  <c:v>103.16880904543922</c:v>
                </c:pt>
                <c:pt idx="24">
                  <c:v>102.92843099323765</c:v>
                </c:pt>
                <c:pt idx="25">
                  <c:v>103.54958433115959</c:v>
                </c:pt>
                <c:pt idx="26">
                  <c:v>104.13958407665899</c:v>
                </c:pt>
                <c:pt idx="27">
                  <c:v>104.53593338345526</c:v>
                </c:pt>
                <c:pt idx="28">
                  <c:v>104.5487352895036</c:v>
                </c:pt>
                <c:pt idx="29">
                  <c:v>105.93538536561277</c:v>
                </c:pt>
                <c:pt idx="30">
                  <c:v>105.60094235175698</c:v>
                </c:pt>
                <c:pt idx="31">
                  <c:v>105.52379217693209</c:v>
                </c:pt>
                <c:pt idx="32">
                  <c:v>105.3180442569591</c:v>
                </c:pt>
                <c:pt idx="33">
                  <c:v>106.31179638681942</c:v>
                </c:pt>
                <c:pt idx="34">
                  <c:v>107.03832291956914</c:v>
                </c:pt>
              </c:numCache>
            </c:numRef>
          </c:val>
          <c:smooth val="0"/>
        </c:ser>
        <c:ser>
          <c:idx val="3"/>
          <c:order val="3"/>
          <c:tx>
            <c:strRef>
              <c:f>'Données graph 1 et 2'!$AN$8:$AN$9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2'!$AN$14:$AN$48</c:f>
              <c:numCache>
                <c:formatCode>#,##0.0</c:formatCode>
                <c:ptCount val="35"/>
                <c:pt idx="0">
                  <c:v>100</c:v>
                </c:pt>
                <c:pt idx="1">
                  <c:v>99.509515720035267</c:v>
                </c:pt>
                <c:pt idx="2">
                  <c:v>99.585017713830752</c:v>
                </c:pt>
                <c:pt idx="3">
                  <c:v>100.57157656889922</c:v>
                </c:pt>
                <c:pt idx="4">
                  <c:v>100.28341458384671</c:v>
                </c:pt>
                <c:pt idx="5">
                  <c:v>100.81202304028054</c:v>
                </c:pt>
                <c:pt idx="6">
                  <c:v>101.00779004626834</c:v>
                </c:pt>
                <c:pt idx="7">
                  <c:v>101.01637218236534</c:v>
                </c:pt>
                <c:pt idx="8">
                  <c:v>101.27800402142641</c:v>
                </c:pt>
                <c:pt idx="9">
                  <c:v>101.59733924086419</c:v>
                </c:pt>
                <c:pt idx="10">
                  <c:v>101.63023987246662</c:v>
                </c:pt>
                <c:pt idx="11">
                  <c:v>102.2753783929913</c:v>
                </c:pt>
                <c:pt idx="12">
                  <c:v>102.16867011497351</c:v>
                </c:pt>
                <c:pt idx="13">
                  <c:v>102.83579165634944</c:v>
                </c:pt>
                <c:pt idx="14">
                  <c:v>102.42142797881202</c:v>
                </c:pt>
                <c:pt idx="15">
                  <c:v>101.97228733984151</c:v>
                </c:pt>
                <c:pt idx="16">
                  <c:v>102.50241303518443</c:v>
                </c:pt>
                <c:pt idx="17">
                  <c:v>102.08098842641699</c:v>
                </c:pt>
                <c:pt idx="18">
                  <c:v>102.52381050018388</c:v>
                </c:pt>
                <c:pt idx="19">
                  <c:v>102.78676796081901</c:v>
                </c:pt>
                <c:pt idx="20">
                  <c:v>103.18691466843755</c:v>
                </c:pt>
                <c:pt idx="21">
                  <c:v>103.2112985816003</c:v>
                </c:pt>
                <c:pt idx="22">
                  <c:v>103.50870349132026</c:v>
                </c:pt>
                <c:pt idx="23">
                  <c:v>103.20131677988968</c:v>
                </c:pt>
                <c:pt idx="24">
                  <c:v>103.24177149684279</c:v>
                </c:pt>
                <c:pt idx="25">
                  <c:v>103.2888051446015</c:v>
                </c:pt>
                <c:pt idx="26">
                  <c:v>103.21980099999284</c:v>
                </c:pt>
                <c:pt idx="27">
                  <c:v>103.15168552382306</c:v>
                </c:pt>
                <c:pt idx="28">
                  <c:v>102.87109620657165</c:v>
                </c:pt>
                <c:pt idx="29">
                  <c:v>102.6965419835787</c:v>
                </c:pt>
                <c:pt idx="30">
                  <c:v>102.92713027659022</c:v>
                </c:pt>
                <c:pt idx="31">
                  <c:v>103.05847544923429</c:v>
                </c:pt>
                <c:pt idx="32">
                  <c:v>103.48684875860653</c:v>
                </c:pt>
                <c:pt idx="33">
                  <c:v>103.37374508069257</c:v>
                </c:pt>
                <c:pt idx="34">
                  <c:v>103.47006576018512</c:v>
                </c:pt>
              </c:numCache>
            </c:numRef>
          </c:val>
          <c:smooth val="0"/>
        </c:ser>
        <c:dLbls>
          <c:showLegendKey val="0"/>
          <c:showVal val="0"/>
          <c:showCatName val="0"/>
          <c:showSerName val="0"/>
          <c:showPercent val="0"/>
          <c:showBubbleSize val="0"/>
        </c:dLbls>
        <c:marker val="1"/>
        <c:smooth val="0"/>
        <c:axId val="248416128"/>
        <c:axId val="248417664"/>
      </c:lineChart>
      <c:catAx>
        <c:axId val="24841612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48417664"/>
        <c:crossesAt val="100"/>
        <c:auto val="0"/>
        <c:lblAlgn val="ctr"/>
        <c:lblOffset val="100"/>
        <c:tickLblSkip val="4"/>
        <c:tickMarkSkip val="4"/>
        <c:noMultiLvlLbl val="0"/>
      </c:catAx>
      <c:valAx>
        <c:axId val="248417664"/>
        <c:scaling>
          <c:orientation val="minMax"/>
          <c:max val="108"/>
          <c:min val="82"/>
        </c:scaling>
        <c:delete val="0"/>
        <c:axPos val="l"/>
        <c:majorGridlines>
          <c:spPr>
            <a:ln>
              <a:prstDash val="sysDash"/>
            </a:ln>
          </c:spPr>
        </c:majorGridlines>
        <c:numFmt formatCode="#,##0" sourceLinked="0"/>
        <c:majorTickMark val="out"/>
        <c:minorTickMark val="none"/>
        <c:tickLblPos val="nextTo"/>
        <c:crossAx val="248416128"/>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GRAPHIQUE_stocks_bénéf'!$BD$3:$BE$40</c:f>
              <c:multiLvlStrCache>
                <c:ptCount val="3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lvl>
                <c:lvl>
                  <c:pt idx="0">
                    <c:v>2010</c:v>
                  </c:pt>
                  <c:pt idx="4">
                    <c:v>2011</c:v>
                  </c:pt>
                  <c:pt idx="8">
                    <c:v>2012</c:v>
                  </c:pt>
                  <c:pt idx="12">
                    <c:v>2013</c:v>
                  </c:pt>
                  <c:pt idx="16">
                    <c:v>2014</c:v>
                  </c:pt>
                  <c:pt idx="20">
                    <c:v>2015</c:v>
                  </c:pt>
                  <c:pt idx="24">
                    <c:v>2016</c:v>
                  </c:pt>
                  <c:pt idx="28">
                    <c:v>2017</c:v>
                  </c:pt>
                  <c:pt idx="32">
                    <c:v>2018</c:v>
                  </c:pt>
                  <c:pt idx="36">
                    <c:v>2019</c:v>
                  </c:pt>
                </c:lvl>
              </c:multiLvlStrCache>
            </c:multiLvlStrRef>
          </c:cat>
          <c:val>
            <c:numRef>
              <c:f>'Données GRAPHIQUE_stocks_bénéf'!$BF$3:$BF$40</c:f>
              <c:numCache>
                <c:formatCode>#,##0</c:formatCode>
                <c:ptCount val="38"/>
                <c:pt idx="0">
                  <c:v>1515</c:v>
                </c:pt>
                <c:pt idx="1">
                  <c:v>3370</c:v>
                </c:pt>
                <c:pt idx="2">
                  <c:v>4477</c:v>
                </c:pt>
                <c:pt idx="3">
                  <c:v>4437</c:v>
                </c:pt>
                <c:pt idx="4">
                  <c:v>3594</c:v>
                </c:pt>
                <c:pt idx="5">
                  <c:v>2711</c:v>
                </c:pt>
                <c:pt idx="6">
                  <c:v>2111</c:v>
                </c:pt>
                <c:pt idx="7">
                  <c:v>2920</c:v>
                </c:pt>
                <c:pt idx="8">
                  <c:v>3871</c:v>
                </c:pt>
                <c:pt idx="9">
                  <c:v>3959</c:v>
                </c:pt>
                <c:pt idx="10">
                  <c:v>3559</c:v>
                </c:pt>
                <c:pt idx="11">
                  <c:v>3311</c:v>
                </c:pt>
                <c:pt idx="12">
                  <c:v>3212</c:v>
                </c:pt>
                <c:pt idx="13">
                  <c:v>3213</c:v>
                </c:pt>
                <c:pt idx="14">
                  <c:v>3009</c:v>
                </c:pt>
                <c:pt idx="15">
                  <c:v>3382</c:v>
                </c:pt>
                <c:pt idx="16">
                  <c:v>3419</c:v>
                </c:pt>
                <c:pt idx="17">
                  <c:v>3499</c:v>
                </c:pt>
                <c:pt idx="18">
                  <c:v>3208</c:v>
                </c:pt>
                <c:pt idx="19">
                  <c:v>3142</c:v>
                </c:pt>
                <c:pt idx="20">
                  <c:v>3321</c:v>
                </c:pt>
                <c:pt idx="21">
                  <c:v>3429</c:v>
                </c:pt>
                <c:pt idx="22">
                  <c:v>3401</c:v>
                </c:pt>
                <c:pt idx="23">
                  <c:v>3579</c:v>
                </c:pt>
                <c:pt idx="24">
                  <c:v>3688</c:v>
                </c:pt>
                <c:pt idx="25">
                  <c:v>3703</c:v>
                </c:pt>
                <c:pt idx="26">
                  <c:v>3603</c:v>
                </c:pt>
                <c:pt idx="27">
                  <c:v>3632</c:v>
                </c:pt>
                <c:pt idx="28">
                  <c:v>3656</c:v>
                </c:pt>
                <c:pt idx="29">
                  <c:v>3504</c:v>
                </c:pt>
                <c:pt idx="30">
                  <c:v>2496</c:v>
                </c:pt>
                <c:pt idx="31">
                  <c:v>1872</c:v>
                </c:pt>
                <c:pt idx="32">
                  <c:v>1652</c:v>
                </c:pt>
                <c:pt idx="33">
                  <c:v>1405</c:v>
                </c:pt>
                <c:pt idx="34">
                  <c:v>1473</c:v>
                </c:pt>
                <c:pt idx="35">
                  <c:v>1483</c:v>
                </c:pt>
                <c:pt idx="36">
                  <c:v>1562</c:v>
                </c:pt>
                <c:pt idx="37">
                  <c:v>1607</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GRAPHIQUE_stocks_bénéf'!$BD$3:$BE$40</c:f>
              <c:multiLvlStrCache>
                <c:ptCount val="3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lvl>
                <c:lvl>
                  <c:pt idx="0">
                    <c:v>2010</c:v>
                  </c:pt>
                  <c:pt idx="4">
                    <c:v>2011</c:v>
                  </c:pt>
                  <c:pt idx="8">
                    <c:v>2012</c:v>
                  </c:pt>
                  <c:pt idx="12">
                    <c:v>2013</c:v>
                  </c:pt>
                  <c:pt idx="16">
                    <c:v>2014</c:v>
                  </c:pt>
                  <c:pt idx="20">
                    <c:v>2015</c:v>
                  </c:pt>
                  <c:pt idx="24">
                    <c:v>2016</c:v>
                  </c:pt>
                  <c:pt idx="28">
                    <c:v>2017</c:v>
                  </c:pt>
                  <c:pt idx="32">
                    <c:v>2018</c:v>
                  </c:pt>
                  <c:pt idx="36">
                    <c:v>2019</c:v>
                  </c:pt>
                </c:lvl>
              </c:multiLvlStrCache>
            </c:multiLvlStrRef>
          </c:cat>
          <c:val>
            <c:numRef>
              <c:f>'Données GRAPHIQUE_stocks_bénéf'!$BI$3:$BI$40</c:f>
              <c:numCache>
                <c:formatCode>#,##0</c:formatCode>
                <c:ptCount val="38"/>
                <c:pt idx="0">
                  <c:v>945</c:v>
                </c:pt>
                <c:pt idx="1">
                  <c:v>1785</c:v>
                </c:pt>
                <c:pt idx="2">
                  <c:v>1485</c:v>
                </c:pt>
                <c:pt idx="3">
                  <c:v>1253</c:v>
                </c:pt>
                <c:pt idx="4">
                  <c:v>1121</c:v>
                </c:pt>
                <c:pt idx="5">
                  <c:v>917</c:v>
                </c:pt>
                <c:pt idx="6">
                  <c:v>914</c:v>
                </c:pt>
                <c:pt idx="7">
                  <c:v>1015</c:v>
                </c:pt>
                <c:pt idx="8">
                  <c:v>902</c:v>
                </c:pt>
                <c:pt idx="9">
                  <c:v>604</c:v>
                </c:pt>
                <c:pt idx="10">
                  <c:v>460</c:v>
                </c:pt>
                <c:pt idx="11">
                  <c:v>327</c:v>
                </c:pt>
                <c:pt idx="12">
                  <c:v>245</c:v>
                </c:pt>
                <c:pt idx="13">
                  <c:v>265</c:v>
                </c:pt>
                <c:pt idx="14">
                  <c:v>281</c:v>
                </c:pt>
                <c:pt idx="15">
                  <c:v>338</c:v>
                </c:pt>
                <c:pt idx="16">
                  <c:v>418</c:v>
                </c:pt>
                <c:pt idx="17">
                  <c:v>381</c:v>
                </c:pt>
                <c:pt idx="18">
                  <c:v>331</c:v>
                </c:pt>
                <c:pt idx="19">
                  <c:v>353</c:v>
                </c:pt>
                <c:pt idx="20">
                  <c:v>393</c:v>
                </c:pt>
                <c:pt idx="21">
                  <c:v>563</c:v>
                </c:pt>
                <c:pt idx="22">
                  <c:v>645</c:v>
                </c:pt>
                <c:pt idx="23">
                  <c:v>723</c:v>
                </c:pt>
                <c:pt idx="24">
                  <c:v>868</c:v>
                </c:pt>
                <c:pt idx="25">
                  <c:v>794</c:v>
                </c:pt>
                <c:pt idx="26">
                  <c:v>629</c:v>
                </c:pt>
                <c:pt idx="27">
                  <c:v>562</c:v>
                </c:pt>
                <c:pt idx="28">
                  <c:v>520</c:v>
                </c:pt>
                <c:pt idx="29">
                  <c:v>400</c:v>
                </c:pt>
                <c:pt idx="30">
                  <c:v>298</c:v>
                </c:pt>
                <c:pt idx="31">
                  <c:v>196</c:v>
                </c:pt>
                <c:pt idx="32">
                  <c:v>66</c:v>
                </c:pt>
                <c:pt idx="33">
                  <c:v>5</c:v>
                </c:pt>
                <c:pt idx="34">
                  <c:v>0</c:v>
                </c:pt>
                <c:pt idx="35">
                  <c:v>1</c:v>
                </c:pt>
                <c:pt idx="36">
                  <c:v>2</c:v>
                </c:pt>
                <c:pt idx="37">
                  <c:v>3</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GRAPHIQUE_stocks_bénéf'!$BD$3:$BE$40</c:f>
              <c:multiLvlStrCache>
                <c:ptCount val="3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lvl>
                <c:lvl>
                  <c:pt idx="0">
                    <c:v>2010</c:v>
                  </c:pt>
                  <c:pt idx="4">
                    <c:v>2011</c:v>
                  </c:pt>
                  <c:pt idx="8">
                    <c:v>2012</c:v>
                  </c:pt>
                  <c:pt idx="12">
                    <c:v>2013</c:v>
                  </c:pt>
                  <c:pt idx="16">
                    <c:v>2014</c:v>
                  </c:pt>
                  <c:pt idx="20">
                    <c:v>2015</c:v>
                  </c:pt>
                  <c:pt idx="24">
                    <c:v>2016</c:v>
                  </c:pt>
                  <c:pt idx="28">
                    <c:v>2017</c:v>
                  </c:pt>
                  <c:pt idx="32">
                    <c:v>2018</c:v>
                  </c:pt>
                  <c:pt idx="36">
                    <c:v>2019</c:v>
                  </c:pt>
                </c:lvl>
              </c:multiLvlStrCache>
            </c:multiLvlStrRef>
          </c:cat>
          <c:val>
            <c:numRef>
              <c:f>'Données GRAPHIQUE_stocks_bénéf'!$BL$3:$BL$40</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43</c:v>
                </c:pt>
                <c:pt idx="12">
                  <c:v>237</c:v>
                </c:pt>
                <c:pt idx="13">
                  <c:v>442</c:v>
                </c:pt>
                <c:pt idx="14">
                  <c:v>786</c:v>
                </c:pt>
                <c:pt idx="15">
                  <c:v>1140</c:v>
                </c:pt>
                <c:pt idx="16">
                  <c:v>1377</c:v>
                </c:pt>
                <c:pt idx="17">
                  <c:v>1475</c:v>
                </c:pt>
                <c:pt idx="18">
                  <c:v>1549</c:v>
                </c:pt>
                <c:pt idx="19">
                  <c:v>1692</c:v>
                </c:pt>
                <c:pt idx="20">
                  <c:v>1760</c:v>
                </c:pt>
                <c:pt idx="21">
                  <c:v>1828</c:v>
                </c:pt>
                <c:pt idx="22">
                  <c:v>1866</c:v>
                </c:pt>
                <c:pt idx="23">
                  <c:v>1942</c:v>
                </c:pt>
                <c:pt idx="24">
                  <c:v>1934</c:v>
                </c:pt>
                <c:pt idx="25">
                  <c:v>1911</c:v>
                </c:pt>
                <c:pt idx="26">
                  <c:v>1808</c:v>
                </c:pt>
                <c:pt idx="27">
                  <c:v>1685</c:v>
                </c:pt>
                <c:pt idx="28">
                  <c:v>1682</c:v>
                </c:pt>
                <c:pt idx="29">
                  <c:v>1547</c:v>
                </c:pt>
                <c:pt idx="30">
                  <c:v>1232</c:v>
                </c:pt>
                <c:pt idx="31">
                  <c:v>1025</c:v>
                </c:pt>
                <c:pt idx="32">
                  <c:v>814</c:v>
                </c:pt>
                <c:pt idx="33">
                  <c:v>656</c:v>
                </c:pt>
                <c:pt idx="34">
                  <c:v>493</c:v>
                </c:pt>
                <c:pt idx="35">
                  <c:v>364</c:v>
                </c:pt>
                <c:pt idx="36">
                  <c:v>279</c:v>
                </c:pt>
                <c:pt idx="37">
                  <c:v>219</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GRAPHIQUE_stocks_bénéf'!$BD$3:$BE$40</c:f>
              <c:multiLvlStrCache>
                <c:ptCount val="3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lvl>
                <c:lvl>
                  <c:pt idx="0">
                    <c:v>2010</c:v>
                  </c:pt>
                  <c:pt idx="4">
                    <c:v>2011</c:v>
                  </c:pt>
                  <c:pt idx="8">
                    <c:v>2012</c:v>
                  </c:pt>
                  <c:pt idx="12">
                    <c:v>2013</c:v>
                  </c:pt>
                  <c:pt idx="16">
                    <c:v>2014</c:v>
                  </c:pt>
                  <c:pt idx="20">
                    <c:v>2015</c:v>
                  </c:pt>
                  <c:pt idx="24">
                    <c:v>2016</c:v>
                  </c:pt>
                  <c:pt idx="28">
                    <c:v>2017</c:v>
                  </c:pt>
                  <c:pt idx="32">
                    <c:v>2018</c:v>
                  </c:pt>
                  <c:pt idx="36">
                    <c:v>2019</c:v>
                  </c:pt>
                </c:lvl>
              </c:multiLvlStrCache>
            </c:multiLvlStrRef>
          </c:cat>
          <c:val>
            <c:numRef>
              <c:f>'Données GRAPHIQUE_stocks_bénéf'!$BM$3:$BM$40</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863</c:v>
                </c:pt>
                <c:pt idx="31">
                  <c:v>934</c:v>
                </c:pt>
                <c:pt idx="32">
                  <c:v>886</c:v>
                </c:pt>
                <c:pt idx="33">
                  <c:v>902</c:v>
                </c:pt>
                <c:pt idx="34">
                  <c:v>869</c:v>
                </c:pt>
                <c:pt idx="35">
                  <c:v>919</c:v>
                </c:pt>
                <c:pt idx="36">
                  <c:v>864</c:v>
                </c:pt>
                <c:pt idx="37">
                  <c:v>849</c:v>
                </c:pt>
              </c:numCache>
            </c:numRef>
          </c:val>
        </c:ser>
        <c:dLbls>
          <c:showLegendKey val="0"/>
          <c:showVal val="0"/>
          <c:showCatName val="0"/>
          <c:showSerName val="0"/>
          <c:showPercent val="0"/>
          <c:showBubbleSize val="0"/>
        </c:dLbls>
        <c:axId val="251144832"/>
        <c:axId val="251158912"/>
      </c:areaChart>
      <c:catAx>
        <c:axId val="25114483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51158912"/>
        <c:crossesAt val="0"/>
        <c:auto val="0"/>
        <c:lblAlgn val="ctr"/>
        <c:lblOffset val="100"/>
        <c:tickLblSkip val="4"/>
        <c:noMultiLvlLbl val="0"/>
      </c:catAx>
      <c:valAx>
        <c:axId val="251158912"/>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51144832"/>
        <c:crosses val="autoZero"/>
        <c:crossBetween val="between"/>
        <c:majorUnit val="2000"/>
      </c:valAx>
    </c:plotArea>
    <c:legend>
      <c:legendPos val="t"/>
      <c:layout>
        <c:manualLayout>
          <c:xMode val="edge"/>
          <c:yMode val="edge"/>
          <c:x val="0.28268631697705643"/>
          <c:y val="0.11157899328913472"/>
          <c:w val="0.44482006643101274"/>
          <c:h val="5.0604819484557056E-2"/>
        </c:manualLayout>
      </c:layout>
      <c:overlay val="0"/>
      <c:spPr>
        <a:noFill/>
      </c:spPr>
      <c:txPr>
        <a:bodyPr/>
        <a:lstStyle/>
        <a:p>
          <a:pPr>
            <a:defRPr sz="105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26584126239965E-2"/>
          <c:y val="0.23881826972585365"/>
          <c:w val="0.86985150536832423"/>
          <c:h val="0.55519270617488603"/>
        </c:manualLayout>
      </c:layout>
      <c:lineChart>
        <c:grouping val="standard"/>
        <c:varyColors val="0"/>
        <c:ser>
          <c:idx val="0"/>
          <c:order val="0"/>
          <c:tx>
            <c:strRef>
              <c:f>'Graph appr Note et Diapo'!$B$252</c:f>
              <c:strCache>
                <c:ptCount val="1"/>
                <c:pt idx="0">
                  <c:v>Campagne 2017-2018</c:v>
                </c:pt>
              </c:strCache>
            </c:strRef>
          </c:tx>
          <c:spPr>
            <a:ln w="25400">
              <a:solidFill>
                <a:srgbClr val="0070C0"/>
              </a:solidFill>
              <a:prstDash val="solid"/>
            </a:ln>
          </c:spPr>
          <c:marker>
            <c:symbol val="diamond"/>
            <c:size val="7"/>
            <c:spPr>
              <a:solidFill>
                <a:srgbClr val="0070C0"/>
              </a:solidFill>
              <a:ln>
                <a:solidFill>
                  <a:srgbClr val="0070C0"/>
                </a:solidFill>
              </a:ln>
            </c:spPr>
          </c:marker>
          <c:cat>
            <c:strRef>
              <c:f>'Graph appr Note et Diapo'!$A$253:$A$264</c:f>
              <c:strCache>
                <c:ptCount val="12"/>
                <c:pt idx="0">
                  <c:v>juin</c:v>
                </c:pt>
                <c:pt idx="1">
                  <c:v>juil.</c:v>
                </c:pt>
                <c:pt idx="2">
                  <c:v>août</c:v>
                </c:pt>
                <c:pt idx="3">
                  <c:v>sept.</c:v>
                </c:pt>
                <c:pt idx="4">
                  <c:v>oct.</c:v>
                </c:pt>
                <c:pt idx="5">
                  <c:v>nov.</c:v>
                </c:pt>
                <c:pt idx="6">
                  <c:v>déc.</c:v>
                </c:pt>
                <c:pt idx="7">
                  <c:v>jan.</c:v>
                </c:pt>
                <c:pt idx="8">
                  <c:v>fév.</c:v>
                </c:pt>
                <c:pt idx="9">
                  <c:v>mars</c:v>
                </c:pt>
                <c:pt idx="10">
                  <c:v>avril</c:v>
                </c:pt>
                <c:pt idx="11">
                  <c:v>mai</c:v>
                </c:pt>
              </c:strCache>
            </c:strRef>
          </c:cat>
          <c:val>
            <c:numRef>
              <c:f>'Graph appr Note et Diapo'!$B$253:$B$264</c:f>
              <c:numCache>
                <c:formatCode>#,##0</c:formatCode>
                <c:ptCount val="12"/>
                <c:pt idx="0">
                  <c:v>147</c:v>
                </c:pt>
                <c:pt idx="1">
                  <c:v>535</c:v>
                </c:pt>
                <c:pt idx="2">
                  <c:v>1082</c:v>
                </c:pt>
                <c:pt idx="3">
                  <c:v>1843</c:v>
                </c:pt>
                <c:pt idx="4">
                  <c:v>2576</c:v>
                </c:pt>
                <c:pt idx="5">
                  <c:v>3045</c:v>
                </c:pt>
                <c:pt idx="6">
                  <c:v>3471</c:v>
                </c:pt>
                <c:pt idx="7">
                  <c:v>3787</c:v>
                </c:pt>
                <c:pt idx="8">
                  <c:v>3932</c:v>
                </c:pt>
                <c:pt idx="9">
                  <c:v>4039</c:v>
                </c:pt>
                <c:pt idx="10">
                  <c:v>4085</c:v>
                </c:pt>
                <c:pt idx="11">
                  <c:v>4136</c:v>
                </c:pt>
              </c:numCache>
            </c:numRef>
          </c:val>
          <c:smooth val="0"/>
        </c:ser>
        <c:ser>
          <c:idx val="1"/>
          <c:order val="1"/>
          <c:tx>
            <c:strRef>
              <c:f>'Graph appr Note et Diapo'!$C$252</c:f>
              <c:strCache>
                <c:ptCount val="1"/>
                <c:pt idx="0">
                  <c:v>Campagne 2018-2019</c:v>
                </c:pt>
              </c:strCache>
            </c:strRef>
          </c:tx>
          <c:spPr>
            <a:ln w="25400">
              <a:solidFill>
                <a:srgbClr val="92D050"/>
              </a:solidFill>
              <a:prstDash val="solid"/>
            </a:ln>
          </c:spPr>
          <c:marker>
            <c:symbol val="circle"/>
            <c:size val="7"/>
            <c:spPr>
              <a:solidFill>
                <a:srgbClr val="92D050"/>
              </a:solidFill>
              <a:ln>
                <a:solidFill>
                  <a:srgbClr val="92D050"/>
                </a:solidFill>
              </a:ln>
            </c:spPr>
          </c:marker>
          <c:cat>
            <c:strRef>
              <c:f>'Graph appr Note et Diapo'!$A$253:$A$264</c:f>
              <c:strCache>
                <c:ptCount val="12"/>
                <c:pt idx="0">
                  <c:v>juin</c:v>
                </c:pt>
                <c:pt idx="1">
                  <c:v>juil.</c:v>
                </c:pt>
                <c:pt idx="2">
                  <c:v>août</c:v>
                </c:pt>
                <c:pt idx="3">
                  <c:v>sept.</c:v>
                </c:pt>
                <c:pt idx="4">
                  <c:v>oct.</c:v>
                </c:pt>
                <c:pt idx="5">
                  <c:v>nov.</c:v>
                </c:pt>
                <c:pt idx="6">
                  <c:v>déc.</c:v>
                </c:pt>
                <c:pt idx="7">
                  <c:v>jan.</c:v>
                </c:pt>
                <c:pt idx="8">
                  <c:v>fév.</c:v>
                </c:pt>
                <c:pt idx="9">
                  <c:v>mars</c:v>
                </c:pt>
                <c:pt idx="10">
                  <c:v>avril</c:v>
                </c:pt>
                <c:pt idx="11">
                  <c:v>mai</c:v>
                </c:pt>
              </c:strCache>
            </c:strRef>
          </c:cat>
          <c:val>
            <c:numRef>
              <c:f>'Graph appr Note et Diapo'!$C$253:$C$264</c:f>
              <c:numCache>
                <c:formatCode>#,##0</c:formatCode>
                <c:ptCount val="12"/>
                <c:pt idx="0">
                  <c:v>96</c:v>
                </c:pt>
                <c:pt idx="1">
                  <c:v>550</c:v>
                </c:pt>
                <c:pt idx="2">
                  <c:v>1038</c:v>
                </c:pt>
                <c:pt idx="3">
                  <c:v>1786</c:v>
                </c:pt>
                <c:pt idx="4">
                  <c:v>2534</c:v>
                </c:pt>
                <c:pt idx="5">
                  <c:v>3021</c:v>
                </c:pt>
                <c:pt idx="6">
                  <c:v>3404</c:v>
                </c:pt>
                <c:pt idx="7">
                  <c:v>3709</c:v>
                </c:pt>
                <c:pt idx="8">
                  <c:v>3899</c:v>
                </c:pt>
                <c:pt idx="9">
                  <c:v>4022</c:v>
                </c:pt>
                <c:pt idx="10">
                  <c:v>4122</c:v>
                </c:pt>
                <c:pt idx="11">
                  <c:v>4183</c:v>
                </c:pt>
              </c:numCache>
            </c:numRef>
          </c:val>
          <c:smooth val="0"/>
        </c:ser>
        <c:ser>
          <c:idx val="2"/>
          <c:order val="2"/>
          <c:tx>
            <c:strRef>
              <c:f>'Graph appr Note et Diapo'!$D$252</c:f>
              <c:strCache>
                <c:ptCount val="1"/>
                <c:pt idx="0">
                  <c:v>Campagne 2019-2020</c:v>
                </c:pt>
              </c:strCache>
            </c:strRef>
          </c:tx>
          <c:spPr>
            <a:ln w="25400">
              <a:solidFill>
                <a:srgbClr val="FF0000"/>
              </a:solidFill>
              <a:prstDash val="solid"/>
            </a:ln>
          </c:spPr>
          <c:marker>
            <c:symbol val="triangle"/>
            <c:size val="5"/>
            <c:spPr>
              <a:solidFill>
                <a:srgbClr val="FF0000"/>
              </a:solidFill>
              <a:ln>
                <a:solidFill>
                  <a:srgbClr val="FF0000"/>
                </a:solidFill>
                <a:prstDash val="solid"/>
              </a:ln>
            </c:spPr>
          </c:marker>
          <c:cat>
            <c:strRef>
              <c:f>'Graph appr Note et Diapo'!$A$253:$A$264</c:f>
              <c:strCache>
                <c:ptCount val="12"/>
                <c:pt idx="0">
                  <c:v>juin</c:v>
                </c:pt>
                <c:pt idx="1">
                  <c:v>juil.</c:v>
                </c:pt>
                <c:pt idx="2">
                  <c:v>août</c:v>
                </c:pt>
                <c:pt idx="3">
                  <c:v>sept.</c:v>
                </c:pt>
                <c:pt idx="4">
                  <c:v>oct.</c:v>
                </c:pt>
                <c:pt idx="5">
                  <c:v>nov.</c:v>
                </c:pt>
                <c:pt idx="6">
                  <c:v>déc.</c:v>
                </c:pt>
                <c:pt idx="7">
                  <c:v>jan.</c:v>
                </c:pt>
                <c:pt idx="8">
                  <c:v>fév.</c:v>
                </c:pt>
                <c:pt idx="9">
                  <c:v>mars</c:v>
                </c:pt>
                <c:pt idx="10">
                  <c:v>avril</c:v>
                </c:pt>
                <c:pt idx="11">
                  <c:v>mai</c:v>
                </c:pt>
              </c:strCache>
            </c:strRef>
          </c:cat>
          <c:val>
            <c:numRef>
              <c:f>'Graph appr Note et Diapo'!$D$253:$D$264</c:f>
              <c:numCache>
                <c:formatCode>#,##0</c:formatCode>
                <c:ptCount val="12"/>
                <c:pt idx="0">
                  <c:v>90</c:v>
                </c:pt>
                <c:pt idx="1">
                  <c:v>471</c:v>
                </c:pt>
                <c:pt idx="2">
                  <c:v>1047</c:v>
                </c:pt>
                <c:pt idx="3">
                  <c:v>1979</c:v>
                </c:pt>
                <c:pt idx="4">
                  <c:v>2787</c:v>
                </c:pt>
                <c:pt idx="5">
                  <c:v>3294</c:v>
                </c:pt>
                <c:pt idx="6">
                  <c:v>3645</c:v>
                </c:pt>
                <c:pt idx="7">
                  <c:v>3974</c:v>
                </c:pt>
                <c:pt idx="8">
                  <c:v>4127</c:v>
                </c:pt>
                <c:pt idx="9">
                  <c:v>4228</c:v>
                </c:pt>
                <c:pt idx="10">
                  <c:v>4306</c:v>
                </c:pt>
                <c:pt idx="11">
                  <c:v>4364</c:v>
                </c:pt>
              </c:numCache>
            </c:numRef>
          </c:val>
          <c:smooth val="0"/>
        </c:ser>
        <c:dLbls>
          <c:showLegendKey val="0"/>
          <c:showVal val="0"/>
          <c:showCatName val="0"/>
          <c:showSerName val="0"/>
          <c:showPercent val="0"/>
          <c:showBubbleSize val="0"/>
        </c:dLbls>
        <c:marker val="1"/>
        <c:smooth val="0"/>
        <c:axId val="251218560"/>
        <c:axId val="251224832"/>
      </c:lineChart>
      <c:catAx>
        <c:axId val="251218560"/>
        <c:scaling>
          <c:orientation val="minMax"/>
        </c:scaling>
        <c:delete val="0"/>
        <c:axPos val="b"/>
        <c:majorGridlines>
          <c:spPr>
            <a:ln w="3175">
              <a:solidFill>
                <a:schemeClr val="bg1">
                  <a:lumMod val="75000"/>
                </a:schemeClr>
              </a:solidFill>
              <a:prstDash val="sysDash"/>
            </a:ln>
          </c:spPr>
        </c:majorGridlines>
        <c:numFmt formatCode="General" sourceLinked="1"/>
        <c:majorTickMark val="out"/>
        <c:minorTickMark val="none"/>
        <c:tickLblPos val="low"/>
        <c:spPr>
          <a:ln>
            <a:solidFill>
              <a:sysClr val="windowText" lastClr="000000">
                <a:tint val="75000"/>
                <a:shade val="95000"/>
                <a:satMod val="105000"/>
              </a:sysClr>
            </a:solidFill>
          </a:ln>
        </c:spPr>
        <c:txPr>
          <a:bodyPr rot="0" vert="horz"/>
          <a:lstStyle/>
          <a:p>
            <a:pPr>
              <a:defRPr sz="1000" b="0" i="0" u="none" strike="noStrike" baseline="0">
                <a:solidFill>
                  <a:srgbClr val="000000"/>
                </a:solidFill>
                <a:latin typeface="Calibri"/>
                <a:ea typeface="Calibri"/>
                <a:cs typeface="Calibri"/>
              </a:defRPr>
            </a:pPr>
            <a:endParaRPr lang="fr-FR"/>
          </a:p>
        </c:txPr>
        <c:crossAx val="251224832"/>
        <c:crossesAt val="0"/>
        <c:auto val="0"/>
        <c:lblAlgn val="ctr"/>
        <c:lblOffset val="100"/>
        <c:tickLblSkip val="1"/>
        <c:tickMarkSkip val="1"/>
        <c:noMultiLvlLbl val="0"/>
      </c:catAx>
      <c:valAx>
        <c:axId val="251224832"/>
        <c:scaling>
          <c:orientation val="minMax"/>
          <c:max val="4500"/>
          <c:min val="0"/>
        </c:scaling>
        <c:delete val="0"/>
        <c:axPos val="l"/>
        <c:majorGridlines>
          <c:spPr>
            <a:ln>
              <a:solidFill>
                <a:schemeClr val="bg1">
                  <a:lumMod val="85000"/>
                </a:schemeClr>
              </a:solidFill>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51218560"/>
        <c:crosses val="autoZero"/>
        <c:crossBetween val="between"/>
        <c:majorUnit val="500"/>
      </c:valAx>
    </c:plotArea>
    <c:legend>
      <c:legendPos val="r"/>
      <c:layout>
        <c:manualLayout>
          <c:xMode val="edge"/>
          <c:yMode val="edge"/>
          <c:x val="9.0909116739297982E-2"/>
          <c:y val="0.13101608710394455"/>
          <c:w val="0.90909088326070198"/>
          <c:h val="0.10097150535608887"/>
        </c:manualLayout>
      </c:layout>
      <c:overlay val="0"/>
      <c:txPr>
        <a:bodyPr/>
        <a:lstStyle/>
        <a:p>
          <a:pPr>
            <a:defRPr sz="715"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trim'!$B$110:$C$168</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2010</c:v>
                  </c:pt>
                  <c:pt idx="7">
                    <c:v>2011</c:v>
                  </c:pt>
                  <c:pt idx="11">
                    <c:v>2012</c:v>
                  </c:pt>
                  <c:pt idx="15">
                    <c:v>2013</c:v>
                  </c:pt>
                  <c:pt idx="19">
                    <c:v>2014</c:v>
                  </c:pt>
                  <c:pt idx="23">
                    <c:v>2015</c:v>
                  </c:pt>
                  <c:pt idx="27">
                    <c:v>2016</c:v>
                  </c:pt>
                  <c:pt idx="31">
                    <c:v>2017</c:v>
                  </c:pt>
                  <c:pt idx="35">
                    <c:v>2018</c:v>
                  </c:pt>
                  <c:pt idx="39">
                    <c:v>2019</c:v>
                  </c:pt>
                  <c:pt idx="43">
                    <c:v>2020</c:v>
                  </c:pt>
                  <c:pt idx="47">
                    <c:v>2021</c:v>
                  </c:pt>
                  <c:pt idx="51">
                    <c:v>2022</c:v>
                  </c:pt>
                  <c:pt idx="55">
                    <c:v>2023</c:v>
                  </c:pt>
                </c:lvl>
              </c:multiLvlStrCache>
            </c:multiLvlStrRef>
          </c:cat>
          <c:val>
            <c:numRef>
              <c:f>Données!$C$118:$C$158</c:f>
              <c:numCache>
                <c:formatCode>#,##0.0</c:formatCode>
                <c:ptCount val="41"/>
                <c:pt idx="0">
                  <c:v>9.9</c:v>
                </c:pt>
                <c:pt idx="1">
                  <c:v>10</c:v>
                </c:pt>
                <c:pt idx="2">
                  <c:v>10.4</c:v>
                </c:pt>
                <c:pt idx="3">
                  <c:v>10.199999999999999</c:v>
                </c:pt>
                <c:pt idx="4">
                  <c:v>10.1</c:v>
                </c:pt>
                <c:pt idx="5">
                  <c:v>10.199999999999999</c:v>
                </c:pt>
                <c:pt idx="6">
                  <c:v>10.199999999999999</c:v>
                </c:pt>
                <c:pt idx="7">
                  <c:v>10.3</c:v>
                </c:pt>
                <c:pt idx="8">
                  <c:v>10.3</c:v>
                </c:pt>
                <c:pt idx="9">
                  <c:v>10.5</c:v>
                </c:pt>
                <c:pt idx="10">
                  <c:v>10.6</c:v>
                </c:pt>
                <c:pt idx="11">
                  <c:v>10.7</c:v>
                </c:pt>
                <c:pt idx="12">
                  <c:v>10.9</c:v>
                </c:pt>
                <c:pt idx="13">
                  <c:v>10.9</c:v>
                </c:pt>
                <c:pt idx="14">
                  <c:v>11.2</c:v>
                </c:pt>
                <c:pt idx="15">
                  <c:v>11.4</c:v>
                </c:pt>
                <c:pt idx="16">
                  <c:v>11.6</c:v>
                </c:pt>
                <c:pt idx="17">
                  <c:v>11.4</c:v>
                </c:pt>
                <c:pt idx="18">
                  <c:v>11.3</c:v>
                </c:pt>
                <c:pt idx="19">
                  <c:v>11.3</c:v>
                </c:pt>
                <c:pt idx="20">
                  <c:v>11.4</c:v>
                </c:pt>
                <c:pt idx="21">
                  <c:v>11.5</c:v>
                </c:pt>
                <c:pt idx="22">
                  <c:v>11.6</c:v>
                </c:pt>
                <c:pt idx="23">
                  <c:v>11.5</c:v>
                </c:pt>
                <c:pt idx="24">
                  <c:v>11.8</c:v>
                </c:pt>
                <c:pt idx="25">
                  <c:v>11.6</c:v>
                </c:pt>
                <c:pt idx="26">
                  <c:v>11.5</c:v>
                </c:pt>
                <c:pt idx="27">
                  <c:v>11.4</c:v>
                </c:pt>
                <c:pt idx="28">
                  <c:v>11.2</c:v>
                </c:pt>
                <c:pt idx="29">
                  <c:v>11.3</c:v>
                </c:pt>
                <c:pt idx="30">
                  <c:v>11.5</c:v>
                </c:pt>
                <c:pt idx="31">
                  <c:v>11</c:v>
                </c:pt>
                <c:pt idx="32">
                  <c:v>10.8</c:v>
                </c:pt>
                <c:pt idx="33">
                  <c:v>11</c:v>
                </c:pt>
                <c:pt idx="34">
                  <c:v>10.4</c:v>
                </c:pt>
                <c:pt idx="35">
                  <c:v>10.7</c:v>
                </c:pt>
                <c:pt idx="36">
                  <c:v>10.6</c:v>
                </c:pt>
                <c:pt idx="37">
                  <c:v>10.6</c:v>
                </c:pt>
                <c:pt idx="38">
                  <c:v>10.199999999999999</c:v>
                </c:pt>
                <c:pt idx="39">
                  <c:v>10.1</c:v>
                </c:pt>
                <c:pt idx="40">
                  <c:v>9.8000000000000007</c:v>
                </c:pt>
              </c:numCache>
            </c:numRef>
          </c:val>
          <c:smooth val="0"/>
        </c:ser>
        <c:ser>
          <c:idx val="1"/>
          <c:order val="1"/>
          <c:tx>
            <c:v>France métropolitaine</c:v>
          </c:tx>
          <c:spPr>
            <a:ln w="25400">
              <a:solidFill>
                <a:srgbClr val="0000FF"/>
              </a:solidFill>
              <a:prstDash val="solid"/>
            </a:ln>
          </c:spPr>
          <c:marker>
            <c:symbol val="none"/>
          </c:marker>
          <c:cat>
            <c:multiLvlStrRef>
              <c:f>'dates trim'!$B$110:$C$168</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2010</c:v>
                  </c:pt>
                  <c:pt idx="7">
                    <c:v>2011</c:v>
                  </c:pt>
                  <c:pt idx="11">
                    <c:v>2012</c:v>
                  </c:pt>
                  <c:pt idx="15">
                    <c:v>2013</c:v>
                  </c:pt>
                  <c:pt idx="19">
                    <c:v>2014</c:v>
                  </c:pt>
                  <c:pt idx="23">
                    <c:v>2015</c:v>
                  </c:pt>
                  <c:pt idx="27">
                    <c:v>2016</c:v>
                  </c:pt>
                  <c:pt idx="31">
                    <c:v>2017</c:v>
                  </c:pt>
                  <c:pt idx="35">
                    <c:v>2018</c:v>
                  </c:pt>
                  <c:pt idx="39">
                    <c:v>2019</c:v>
                  </c:pt>
                  <c:pt idx="43">
                    <c:v>2020</c:v>
                  </c:pt>
                  <c:pt idx="47">
                    <c:v>2021</c:v>
                  </c:pt>
                  <c:pt idx="51">
                    <c:v>2022</c:v>
                  </c:pt>
                  <c:pt idx="55">
                    <c:v>2023</c:v>
                  </c:pt>
                </c:lvl>
              </c:multiLvlStrCache>
            </c:multiLvlStrRef>
          </c:cat>
          <c:val>
            <c:numRef>
              <c:f>Données!$B$118:$B$158</c:f>
              <c:numCache>
                <c:formatCode>#,##0.0</c:formatCode>
                <c:ptCount val="41"/>
                <c:pt idx="0">
                  <c:v>8.8000000000000007</c:v>
                </c:pt>
                <c:pt idx="1">
                  <c:v>8.8000000000000007</c:v>
                </c:pt>
                <c:pt idx="2">
                  <c:v>9.1</c:v>
                </c:pt>
                <c:pt idx="3">
                  <c:v>9</c:v>
                </c:pt>
                <c:pt idx="4">
                  <c:v>8.9</c:v>
                </c:pt>
                <c:pt idx="5">
                  <c:v>8.8000000000000007</c:v>
                </c:pt>
                <c:pt idx="6">
                  <c:v>8.8000000000000007</c:v>
                </c:pt>
                <c:pt idx="7">
                  <c:v>8.8000000000000007</c:v>
                </c:pt>
                <c:pt idx="8">
                  <c:v>8.6999999999999993</c:v>
                </c:pt>
                <c:pt idx="9">
                  <c:v>8.8000000000000007</c:v>
                </c:pt>
                <c:pt idx="10">
                  <c:v>9</c:v>
                </c:pt>
                <c:pt idx="11">
                  <c:v>9.1</c:v>
                </c:pt>
                <c:pt idx="12">
                  <c:v>9.3000000000000007</c:v>
                </c:pt>
                <c:pt idx="13">
                  <c:v>9.4</c:v>
                </c:pt>
                <c:pt idx="14">
                  <c:v>9.6999999999999993</c:v>
                </c:pt>
                <c:pt idx="15">
                  <c:v>9.9</c:v>
                </c:pt>
                <c:pt idx="16">
                  <c:v>10.1</c:v>
                </c:pt>
                <c:pt idx="17">
                  <c:v>9.9</c:v>
                </c:pt>
                <c:pt idx="18">
                  <c:v>9.8000000000000007</c:v>
                </c:pt>
                <c:pt idx="19">
                  <c:v>9.8000000000000007</c:v>
                </c:pt>
                <c:pt idx="20">
                  <c:v>9.8000000000000007</c:v>
                </c:pt>
                <c:pt idx="21">
                  <c:v>10</c:v>
                </c:pt>
                <c:pt idx="22">
                  <c:v>10.1</c:v>
                </c:pt>
                <c:pt idx="23">
                  <c:v>10</c:v>
                </c:pt>
                <c:pt idx="24">
                  <c:v>10.199999999999999</c:v>
                </c:pt>
                <c:pt idx="25">
                  <c:v>10.1</c:v>
                </c:pt>
                <c:pt idx="26">
                  <c:v>9.9</c:v>
                </c:pt>
                <c:pt idx="27">
                  <c:v>9.9</c:v>
                </c:pt>
                <c:pt idx="28">
                  <c:v>9.6999999999999993</c:v>
                </c:pt>
                <c:pt idx="29">
                  <c:v>9.6999999999999993</c:v>
                </c:pt>
                <c:pt idx="30">
                  <c:v>9.6999999999999993</c:v>
                </c:pt>
                <c:pt idx="31">
                  <c:v>9.3000000000000007</c:v>
                </c:pt>
                <c:pt idx="32">
                  <c:v>9.1999999999999993</c:v>
                </c:pt>
                <c:pt idx="33">
                  <c:v>9.3000000000000007</c:v>
                </c:pt>
                <c:pt idx="34">
                  <c:v>8.6</c:v>
                </c:pt>
                <c:pt idx="35">
                  <c:v>8.9</c:v>
                </c:pt>
                <c:pt idx="36">
                  <c:v>8.8000000000000007</c:v>
                </c:pt>
                <c:pt idx="37">
                  <c:v>8.8000000000000007</c:v>
                </c:pt>
                <c:pt idx="38">
                  <c:v>8.5</c:v>
                </c:pt>
                <c:pt idx="39">
                  <c:v>8.4</c:v>
                </c:pt>
                <c:pt idx="40">
                  <c:v>8.1999999999999993</c:v>
                </c:pt>
              </c:numCache>
            </c:numRef>
          </c:val>
          <c:smooth val="0"/>
        </c:ser>
        <c:ser>
          <c:idx val="2"/>
          <c:order val="2"/>
          <c:tx>
            <c:strRef>
              <c:f>Données!$H$8</c:f>
              <c:strCache>
                <c:ptCount val="1"/>
                <c:pt idx="0">
                  <c:v>Var</c:v>
                </c:pt>
              </c:strCache>
            </c:strRef>
          </c:tx>
          <c:marker>
            <c:symbol val="none"/>
          </c:marker>
          <c:cat>
            <c:multiLvlStrRef>
              <c:f>'dates trim'!$B$110:$C$168</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2010</c:v>
                  </c:pt>
                  <c:pt idx="7">
                    <c:v>2011</c:v>
                  </c:pt>
                  <c:pt idx="11">
                    <c:v>2012</c:v>
                  </c:pt>
                  <c:pt idx="15">
                    <c:v>2013</c:v>
                  </c:pt>
                  <c:pt idx="19">
                    <c:v>2014</c:v>
                  </c:pt>
                  <c:pt idx="23">
                    <c:v>2015</c:v>
                  </c:pt>
                  <c:pt idx="27">
                    <c:v>2016</c:v>
                  </c:pt>
                  <c:pt idx="31">
                    <c:v>2017</c:v>
                  </c:pt>
                  <c:pt idx="35">
                    <c:v>2018</c:v>
                  </c:pt>
                  <c:pt idx="39">
                    <c:v>2019</c:v>
                  </c:pt>
                  <c:pt idx="43">
                    <c:v>2020</c:v>
                  </c:pt>
                  <c:pt idx="47">
                    <c:v>2021</c:v>
                  </c:pt>
                  <c:pt idx="51">
                    <c:v>2022</c:v>
                  </c:pt>
                  <c:pt idx="55">
                    <c:v>2023</c:v>
                  </c:pt>
                </c:lvl>
              </c:multiLvlStrCache>
            </c:multiLvlStrRef>
          </c:cat>
          <c:val>
            <c:numRef>
              <c:f>Données!$H$118:$H$158</c:f>
              <c:numCache>
                <c:formatCode>#,##0.0</c:formatCode>
                <c:ptCount val="41"/>
                <c:pt idx="0">
                  <c:v>10</c:v>
                </c:pt>
                <c:pt idx="1">
                  <c:v>9.9</c:v>
                </c:pt>
                <c:pt idx="2">
                  <c:v>10.3</c:v>
                </c:pt>
                <c:pt idx="3">
                  <c:v>10</c:v>
                </c:pt>
                <c:pt idx="4">
                  <c:v>9.9</c:v>
                </c:pt>
                <c:pt idx="5">
                  <c:v>9.9</c:v>
                </c:pt>
                <c:pt idx="6">
                  <c:v>9.9</c:v>
                </c:pt>
                <c:pt idx="7">
                  <c:v>10.1</c:v>
                </c:pt>
                <c:pt idx="8">
                  <c:v>10.1</c:v>
                </c:pt>
                <c:pt idx="9">
                  <c:v>10.199999999999999</c:v>
                </c:pt>
                <c:pt idx="10">
                  <c:v>10.3</c:v>
                </c:pt>
                <c:pt idx="11">
                  <c:v>10.4</c:v>
                </c:pt>
                <c:pt idx="12">
                  <c:v>10.7</c:v>
                </c:pt>
                <c:pt idx="13">
                  <c:v>10.6</c:v>
                </c:pt>
                <c:pt idx="14">
                  <c:v>10.9</c:v>
                </c:pt>
                <c:pt idx="15">
                  <c:v>11</c:v>
                </c:pt>
                <c:pt idx="16">
                  <c:v>11.2</c:v>
                </c:pt>
                <c:pt idx="17">
                  <c:v>11.1</c:v>
                </c:pt>
                <c:pt idx="18">
                  <c:v>11</c:v>
                </c:pt>
                <c:pt idx="19">
                  <c:v>11</c:v>
                </c:pt>
                <c:pt idx="20">
                  <c:v>11.2</c:v>
                </c:pt>
                <c:pt idx="21">
                  <c:v>11.4</c:v>
                </c:pt>
                <c:pt idx="22">
                  <c:v>11.4</c:v>
                </c:pt>
                <c:pt idx="23">
                  <c:v>11.3</c:v>
                </c:pt>
                <c:pt idx="24">
                  <c:v>11.6</c:v>
                </c:pt>
                <c:pt idx="25">
                  <c:v>11.4</c:v>
                </c:pt>
                <c:pt idx="26">
                  <c:v>11.3</c:v>
                </c:pt>
                <c:pt idx="27">
                  <c:v>11.2</c:v>
                </c:pt>
                <c:pt idx="28">
                  <c:v>10.9</c:v>
                </c:pt>
                <c:pt idx="29">
                  <c:v>11</c:v>
                </c:pt>
                <c:pt idx="30">
                  <c:v>11.1</c:v>
                </c:pt>
                <c:pt idx="31">
                  <c:v>10.7</c:v>
                </c:pt>
                <c:pt idx="32">
                  <c:v>10.5</c:v>
                </c:pt>
                <c:pt idx="33">
                  <c:v>10.7</c:v>
                </c:pt>
                <c:pt idx="34">
                  <c:v>10</c:v>
                </c:pt>
                <c:pt idx="35">
                  <c:v>10.3</c:v>
                </c:pt>
                <c:pt idx="36">
                  <c:v>10.199999999999999</c:v>
                </c:pt>
                <c:pt idx="37">
                  <c:v>10.199999999999999</c:v>
                </c:pt>
                <c:pt idx="38">
                  <c:v>9.9</c:v>
                </c:pt>
                <c:pt idx="39">
                  <c:v>9.8000000000000007</c:v>
                </c:pt>
                <c:pt idx="40">
                  <c:v>9.5</c:v>
                </c:pt>
              </c:numCache>
            </c:numRef>
          </c:val>
          <c:smooth val="0"/>
        </c:ser>
        <c:dLbls>
          <c:showLegendKey val="0"/>
          <c:showVal val="0"/>
          <c:showCatName val="0"/>
          <c:showSerName val="0"/>
          <c:showPercent val="0"/>
          <c:showBubbleSize val="0"/>
        </c:dLbls>
        <c:marker val="1"/>
        <c:smooth val="0"/>
        <c:axId val="260534656"/>
        <c:axId val="260536192"/>
      </c:lineChart>
      <c:catAx>
        <c:axId val="26053465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260536192"/>
        <c:crosses val="autoZero"/>
        <c:auto val="0"/>
        <c:lblAlgn val="ctr"/>
        <c:lblOffset val="100"/>
        <c:tickLblSkip val="4"/>
        <c:tickMarkSkip val="4"/>
        <c:noMultiLvlLbl val="0"/>
      </c:catAx>
      <c:valAx>
        <c:axId val="260536192"/>
        <c:scaling>
          <c:orientation val="minMax"/>
          <c:max val="12.5"/>
          <c:min val="7.5"/>
        </c:scaling>
        <c:delete val="0"/>
        <c:axPos val="l"/>
        <c:majorGridlines>
          <c:spPr>
            <a:ln>
              <a:prstDash val="sysDash"/>
            </a:ln>
          </c:spPr>
        </c:majorGridlines>
        <c:numFmt formatCode="#,##0.0" sourceLinked="1"/>
        <c:majorTickMark val="out"/>
        <c:minorTickMark val="none"/>
        <c:tickLblPos val="nextTo"/>
        <c:crossAx val="260534656"/>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dPt>
          <c:dPt>
            <c:idx val="2"/>
            <c:invertIfNegative val="0"/>
            <c:bubble3D val="0"/>
            <c:spPr>
              <a:solidFill>
                <a:srgbClr val="0070C0"/>
              </a:solidFill>
            </c:spPr>
          </c:dPt>
          <c:dPt>
            <c:idx val="3"/>
            <c:invertIfNegative val="0"/>
            <c:bubble3D val="0"/>
          </c:dPt>
          <c:dPt>
            <c:idx val="4"/>
            <c:invertIfNegative val="0"/>
            <c:bubble3D val="0"/>
            <c:spPr>
              <a:solidFill>
                <a:srgbClr val="92D050"/>
              </a:solidFill>
            </c:spPr>
          </c:dPt>
          <c:dPt>
            <c:idx val="5"/>
            <c:invertIfNegative val="0"/>
            <c:bubble3D val="0"/>
            <c:spPr>
              <a:solidFill>
                <a:srgbClr val="FF0000"/>
              </a:solidFill>
            </c:spPr>
          </c:dPt>
          <c:dPt>
            <c:idx val="6"/>
            <c:invertIfNegative val="0"/>
            <c:bubble3D val="0"/>
          </c:dPt>
          <c:dPt>
            <c:idx val="7"/>
            <c:invertIfNegative val="0"/>
            <c:bubble3D val="0"/>
          </c:dPt>
          <c:dPt>
            <c:idx val="8"/>
            <c:invertIfNegative val="0"/>
            <c:bubble3D val="0"/>
            <c:spPr>
              <a:solidFill>
                <a:srgbClr val="FF0000"/>
              </a:solidFill>
            </c:spPr>
          </c:dPt>
          <c:dLbls>
            <c:dLbl>
              <c:idx val="0"/>
              <c:layout>
                <c:manualLayout>
                  <c:x val="0"/>
                  <c:y val="1.6096579476861168E-2"/>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graphiques'!$G$63:$G$69</c:f>
              <c:strCache>
                <c:ptCount val="7"/>
                <c:pt idx="0">
                  <c:v>Finistere</c:v>
                </c:pt>
                <c:pt idx="1">
                  <c:v>Moselle</c:v>
                </c:pt>
                <c:pt idx="2">
                  <c:v>France métro.</c:v>
                </c:pt>
                <c:pt idx="3">
                  <c:v>Val-d'Oise</c:v>
                </c:pt>
                <c:pt idx="4">
                  <c:v>Var</c:v>
                </c:pt>
                <c:pt idx="5">
                  <c:v>Paca</c:v>
                </c:pt>
                <c:pt idx="6">
                  <c:v>Herault</c:v>
                </c:pt>
              </c:strCache>
            </c:strRef>
          </c:cat>
          <c:val>
            <c:numRef>
              <c:f>'données graphiques'!$H$63:$H$69</c:f>
              <c:numCache>
                <c:formatCode>#,##0.0</c:formatCode>
                <c:ptCount val="7"/>
                <c:pt idx="0">
                  <c:v>7.2</c:v>
                </c:pt>
                <c:pt idx="1">
                  <c:v>8.1</c:v>
                </c:pt>
                <c:pt idx="2">
                  <c:v>8.1999999999999993</c:v>
                </c:pt>
                <c:pt idx="3">
                  <c:v>8.6</c:v>
                </c:pt>
                <c:pt idx="4">
                  <c:v>9.5</c:v>
                </c:pt>
                <c:pt idx="5">
                  <c:v>9.8000000000000007</c:v>
                </c:pt>
                <c:pt idx="6">
                  <c:v>12.1</c:v>
                </c:pt>
              </c:numCache>
            </c:numRef>
          </c:val>
        </c:ser>
        <c:dLbls>
          <c:showLegendKey val="0"/>
          <c:showVal val="0"/>
          <c:showCatName val="0"/>
          <c:showSerName val="0"/>
          <c:showPercent val="0"/>
          <c:showBubbleSize val="0"/>
        </c:dLbls>
        <c:gapWidth val="150"/>
        <c:axId val="247767040"/>
        <c:axId val="247768960"/>
      </c:barChart>
      <c:scatterChart>
        <c:scatterStyle val="lineMarker"/>
        <c:varyColors val="0"/>
        <c:ser>
          <c:idx val="1"/>
          <c:order val="1"/>
          <c:tx>
            <c:v>Variation annuelle, en point (échelle de droite)</c:v>
          </c:tx>
          <c:spPr>
            <a:ln w="28575">
              <a:noFill/>
            </a:ln>
          </c:spPr>
          <c:marker>
            <c:spPr>
              <a:solidFill>
                <a:schemeClr val="accent6">
                  <a:lumMod val="75000"/>
                </a:schemeClr>
              </a:solidFill>
            </c:spPr>
          </c:marker>
          <c:yVal>
            <c:numRef>
              <c:f>'données graphiques'!$J$63:$J$69</c:f>
              <c:numCache>
                <c:formatCode>#,##0.0</c:formatCode>
                <c:ptCount val="7"/>
                <c:pt idx="0">
                  <c:v>-0.70000000000000018</c:v>
                </c:pt>
                <c:pt idx="1">
                  <c:v>-1</c:v>
                </c:pt>
                <c:pt idx="2">
                  <c:v>-0.70000000000000107</c:v>
                </c:pt>
                <c:pt idx="3">
                  <c:v>-0.80000000000000071</c:v>
                </c:pt>
                <c:pt idx="4">
                  <c:v>-0.80000000000000071</c:v>
                </c:pt>
                <c:pt idx="5">
                  <c:v>-0.89999999999999858</c:v>
                </c:pt>
                <c:pt idx="6">
                  <c:v>-0.90000000000000036</c:v>
                </c:pt>
              </c:numCache>
            </c:numRef>
          </c:yVal>
          <c:smooth val="0"/>
        </c:ser>
        <c:dLbls>
          <c:showLegendKey val="0"/>
          <c:showVal val="0"/>
          <c:showCatName val="0"/>
          <c:showSerName val="0"/>
          <c:showPercent val="0"/>
          <c:showBubbleSize val="0"/>
        </c:dLbls>
        <c:axId val="247770496"/>
        <c:axId val="247776384"/>
      </c:scatterChart>
      <c:catAx>
        <c:axId val="247767040"/>
        <c:scaling>
          <c:orientation val="minMax"/>
        </c:scaling>
        <c:delete val="0"/>
        <c:axPos val="b"/>
        <c:numFmt formatCode="General" sourceLinked="1"/>
        <c:majorTickMark val="out"/>
        <c:minorTickMark val="none"/>
        <c:tickLblPos val="nextTo"/>
        <c:txPr>
          <a:bodyPr/>
          <a:lstStyle/>
          <a:p>
            <a:pPr>
              <a:defRPr sz="1000"/>
            </a:pPr>
            <a:endParaRPr lang="fr-FR"/>
          </a:p>
        </c:txPr>
        <c:crossAx val="247768960"/>
        <c:crosses val="autoZero"/>
        <c:auto val="1"/>
        <c:lblAlgn val="ctr"/>
        <c:lblOffset val="100"/>
        <c:noMultiLvlLbl val="0"/>
      </c:catAx>
      <c:valAx>
        <c:axId val="247768960"/>
        <c:scaling>
          <c:orientation val="minMax"/>
        </c:scaling>
        <c:delete val="0"/>
        <c:axPos val="l"/>
        <c:majorGridlines/>
        <c:numFmt formatCode="#,##0" sourceLinked="0"/>
        <c:majorTickMark val="out"/>
        <c:minorTickMark val="none"/>
        <c:tickLblPos val="nextTo"/>
        <c:crossAx val="247767040"/>
        <c:crosses val="autoZero"/>
        <c:crossBetween val="between"/>
      </c:valAx>
      <c:valAx>
        <c:axId val="247770496"/>
        <c:scaling>
          <c:orientation val="minMax"/>
        </c:scaling>
        <c:delete val="1"/>
        <c:axPos val="b"/>
        <c:majorTickMark val="out"/>
        <c:minorTickMark val="none"/>
        <c:tickLblPos val="nextTo"/>
        <c:crossAx val="247776384"/>
        <c:crosses val="autoZero"/>
        <c:crossBetween val="midCat"/>
      </c:valAx>
      <c:valAx>
        <c:axId val="247776384"/>
        <c:scaling>
          <c:orientation val="minMax"/>
          <c:max val="-0.4"/>
          <c:min val="-1.1000000000000001"/>
        </c:scaling>
        <c:delete val="0"/>
        <c:axPos val="r"/>
        <c:numFmt formatCode="[Blue][&lt;0]\-&quot;&quot;0.0&quot;&quot;;[Red][&gt;0]\+&quot;&quot;0.0&quot;&quot;;0" sourceLinked="0"/>
        <c:majorTickMark val="out"/>
        <c:minorTickMark val="none"/>
        <c:tickLblPos val="nextTo"/>
        <c:crossAx val="247770496"/>
        <c:crosses val="max"/>
        <c:crossBetween val="midCat"/>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trim'!$A$5:$B$48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2009</c:v>
                  </c:pt>
                  <c:pt idx="4">
                    <c:v>2010</c:v>
                  </c:pt>
                  <c:pt idx="8">
                    <c:v>2011</c:v>
                  </c:pt>
                  <c:pt idx="12">
                    <c:v>2012</c:v>
                  </c:pt>
                  <c:pt idx="16">
                    <c:v>2013</c:v>
                  </c:pt>
                  <c:pt idx="20">
                    <c:v>2014</c:v>
                  </c:pt>
                  <c:pt idx="24">
                    <c:v>2015</c:v>
                  </c:pt>
                  <c:pt idx="28">
                    <c:v>2016</c:v>
                  </c:pt>
                  <c:pt idx="32">
                    <c:v>2017</c:v>
                  </c:pt>
                  <c:pt idx="36">
                    <c:v>2018</c:v>
                  </c:pt>
                  <c:pt idx="40">
                    <c:v>2019</c:v>
                  </c:pt>
                </c:lvl>
              </c:multiLvlStrCache>
            </c:multiLvlStrRef>
          </c:cat>
          <c:val>
            <c:numRef>
              <c:f>dep83_trim!$U$63:$U$105</c:f>
              <c:numCache>
                <c:formatCode>#,##0.0</c:formatCode>
                <c:ptCount val="43"/>
                <c:pt idx="0">
                  <c:v>9.1548378695142532</c:v>
                </c:pt>
                <c:pt idx="1">
                  <c:v>16.02725228204789</c:v>
                </c:pt>
                <c:pt idx="2">
                  <c:v>17.145637366201761</c:v>
                </c:pt>
                <c:pt idx="3">
                  <c:v>15.910515102143119</c:v>
                </c:pt>
                <c:pt idx="4">
                  <c:v>11.793128131710805</c:v>
                </c:pt>
                <c:pt idx="5">
                  <c:v>8.0497121030727925</c:v>
                </c:pt>
                <c:pt idx="6">
                  <c:v>6.4846605382655742</c:v>
                </c:pt>
                <c:pt idx="7">
                  <c:v>5.044061199113381</c:v>
                </c:pt>
                <c:pt idx="8">
                  <c:v>6.1469505362574006</c:v>
                </c:pt>
                <c:pt idx="9">
                  <c:v>7.1650925974779733</c:v>
                </c:pt>
                <c:pt idx="10">
                  <c:v>6.8230277185501009</c:v>
                </c:pt>
                <c:pt idx="11">
                  <c:v>7.2774060730828705</c:v>
                </c:pt>
                <c:pt idx="12">
                  <c:v>6.3288593977781193</c:v>
                </c:pt>
                <c:pt idx="13">
                  <c:v>5.1745359657328738</c:v>
                </c:pt>
                <c:pt idx="14">
                  <c:v>6.5965629716177476</c:v>
                </c:pt>
                <c:pt idx="15">
                  <c:v>7.7096526578391833</c:v>
                </c:pt>
                <c:pt idx="16">
                  <c:v>8.3585476550680724</c:v>
                </c:pt>
                <c:pt idx="17">
                  <c:v>9.0675030427862513</c:v>
                </c:pt>
                <c:pt idx="18">
                  <c:v>7.5812933869199739</c:v>
                </c:pt>
                <c:pt idx="19">
                  <c:v>7.184535210012899</c:v>
                </c:pt>
                <c:pt idx="20">
                  <c:v>6.4005235602094146</c:v>
                </c:pt>
                <c:pt idx="21">
                  <c:v>6.3393278681488585</c:v>
                </c:pt>
                <c:pt idx="22">
                  <c:v>6.9876040074715595</c:v>
                </c:pt>
                <c:pt idx="23">
                  <c:v>6.3622007978723527</c:v>
                </c:pt>
                <c:pt idx="24">
                  <c:v>7.2948702177389579</c:v>
                </c:pt>
                <c:pt idx="25">
                  <c:v>8.5082337746205994</c:v>
                </c:pt>
                <c:pt idx="26">
                  <c:v>7.2057773192603758</c:v>
                </c:pt>
                <c:pt idx="27">
                  <c:v>6.8450869310412221</c:v>
                </c:pt>
                <c:pt idx="28">
                  <c:v>4.8154093097913409</c:v>
                </c:pt>
                <c:pt idx="29">
                  <c:v>1.573426573426584</c:v>
                </c:pt>
                <c:pt idx="30">
                  <c:v>2.1985343104596877</c:v>
                </c:pt>
                <c:pt idx="31">
                  <c:v>1.0896990529125627</c:v>
                </c:pt>
                <c:pt idx="32">
                  <c:v>2.1147815941077841</c:v>
                </c:pt>
                <c:pt idx="33">
                  <c:v>3.1823342000219856</c:v>
                </c:pt>
                <c:pt idx="34">
                  <c:v>3.0783717224395213</c:v>
                </c:pt>
                <c:pt idx="35">
                  <c:v>3.7438958220292973</c:v>
                </c:pt>
                <c:pt idx="36">
                  <c:v>2.6387202742269578</c:v>
                </c:pt>
                <c:pt idx="37">
                  <c:v>2.4666382737081216</c:v>
                </c:pt>
                <c:pt idx="38">
                  <c:v>1.8094301173494642</c:v>
                </c:pt>
                <c:pt idx="39">
                  <c:v>0.65202231520222753</c:v>
                </c:pt>
                <c:pt idx="40">
                  <c:v>0.57749173769350293</c:v>
                </c:pt>
                <c:pt idx="41">
                  <c:v>-1.2642443974922979</c:v>
                </c:pt>
                <c:pt idx="42">
                  <c:v>-2.5261414225075107</c:v>
                </c:pt>
              </c:numCache>
            </c:numRef>
          </c:val>
        </c:ser>
        <c:dLbls>
          <c:showLegendKey val="0"/>
          <c:showVal val="0"/>
          <c:showCatName val="0"/>
          <c:showSerName val="0"/>
          <c:showPercent val="0"/>
          <c:showBubbleSize val="0"/>
        </c:dLbls>
        <c:gapWidth val="150"/>
        <c:overlap val="100"/>
        <c:axId val="248141312"/>
        <c:axId val="248142848"/>
      </c:barChart>
      <c:catAx>
        <c:axId val="24814131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48142848"/>
        <c:crosses val="autoZero"/>
        <c:auto val="0"/>
        <c:lblAlgn val="ctr"/>
        <c:lblOffset val="100"/>
        <c:tickLblSkip val="4"/>
        <c:tickMarkSkip val="4"/>
        <c:noMultiLvlLbl val="0"/>
      </c:catAx>
      <c:valAx>
        <c:axId val="248142848"/>
        <c:scaling>
          <c:orientation val="minMax"/>
          <c:max val="18"/>
          <c:min val="-3"/>
        </c:scaling>
        <c:delete val="0"/>
        <c:axPos val="l"/>
        <c:majorGridlines>
          <c:spPr>
            <a:ln>
              <a:prstDash val="sysDash"/>
            </a:ln>
          </c:spPr>
        </c:majorGridlines>
        <c:numFmt formatCode="[Blue][&lt;0]\-&quot;&quot;0&quot;&quot;;[Red][&gt;0]\+&quot;&quot;0&quot;&quot;;0" sourceLinked="0"/>
        <c:majorTickMark val="out"/>
        <c:minorTickMark val="none"/>
        <c:tickLblPos val="nextTo"/>
        <c:crossAx val="248141312"/>
        <c:crosses val="autoZero"/>
        <c:crossBetween val="between"/>
        <c:majorUnit val="3"/>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0.89086</cdr:x>
      <cdr:y>0.27212</cdr:y>
    </cdr:from>
    <cdr:to>
      <cdr:x>0.89129</cdr:x>
      <cdr:y>0.77246</cdr:y>
    </cdr:to>
    <cdr:cxnSp macro="">
      <cdr:nvCxnSpPr>
        <cdr:cNvPr id="4" name="Connecteur droit 3"/>
        <cdr:cNvCxnSpPr/>
      </cdr:nvCxnSpPr>
      <cdr:spPr>
        <a:xfrm xmlns:a="http://schemas.openxmlformats.org/drawingml/2006/main" flipH="1">
          <a:off x="6686550" y="1298573"/>
          <a:ext cx="3237" cy="2387602"/>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0.89339</cdr:x>
      <cdr:y>0.34132</cdr:y>
    </cdr:from>
    <cdr:to>
      <cdr:x>0.95685</cdr:x>
      <cdr:y>0.34132</cdr:y>
    </cdr:to>
    <cdr:cxnSp macro="">
      <cdr:nvCxnSpPr>
        <cdr:cNvPr id="6" name="Connecteur droit avec flèche 5"/>
        <cdr:cNvCxnSpPr/>
      </cdr:nvCxnSpPr>
      <cdr:spPr>
        <a:xfrm xmlns:a="http://schemas.openxmlformats.org/drawingml/2006/main">
          <a:off x="6705534" y="1628778"/>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0.87987</cdr:x>
      <cdr:y>0.26015</cdr:y>
    </cdr:from>
    <cdr:to>
      <cdr:x>0.97208</cdr:x>
      <cdr:y>0.31887</cdr:y>
    </cdr:to>
    <cdr:sp macro="" textlink="">
      <cdr:nvSpPr>
        <cdr:cNvPr id="9" name="ZoneTexte 15"/>
        <cdr:cNvSpPr txBox="1"/>
      </cdr:nvSpPr>
      <cdr:spPr>
        <a:xfrm xmlns:a="http://schemas.openxmlformats.org/drawingml/2006/main">
          <a:off x="6604016" y="1241433"/>
          <a:ext cx="692134" cy="280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0.89534</cdr:x>
      <cdr:y>0.35581</cdr:y>
    </cdr:from>
    <cdr:to>
      <cdr:x>0.95454</cdr:x>
      <cdr:y>0.35703</cdr:y>
    </cdr:to>
    <cdr:cxnSp macro="">
      <cdr:nvCxnSpPr>
        <cdr:cNvPr id="6" name="Connecteur droit avec flèche 5"/>
        <cdr:cNvCxnSpPr/>
      </cdr:nvCxnSpPr>
      <cdr:spPr>
        <a:xfrm xmlns:a="http://schemas.openxmlformats.org/drawingml/2006/main" flipV="1">
          <a:off x="6720124" y="1697935"/>
          <a:ext cx="444333" cy="580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0.87987</cdr:x>
      <cdr:y>0.27811</cdr:y>
    </cdr:from>
    <cdr:to>
      <cdr:x>0.96828</cdr:x>
      <cdr:y>0.33683</cdr:y>
    </cdr:to>
    <cdr:sp macro="" textlink="">
      <cdr:nvSpPr>
        <cdr:cNvPr id="8" name="ZoneTexte 15"/>
        <cdr:cNvSpPr txBox="1"/>
      </cdr:nvSpPr>
      <cdr:spPr>
        <a:xfrm xmlns:a="http://schemas.openxmlformats.org/drawingml/2006/main">
          <a:off x="6604011" y="1327138"/>
          <a:ext cx="663579"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0.89129</cdr:x>
      <cdr:y>0.24019</cdr:y>
    </cdr:from>
    <cdr:to>
      <cdr:x>0.89274</cdr:x>
      <cdr:y>0.7689</cdr:y>
    </cdr:to>
    <cdr:cxnSp macro="">
      <cdr:nvCxnSpPr>
        <cdr:cNvPr id="7" name="Connecteur droit 6"/>
        <cdr:cNvCxnSpPr/>
      </cdr:nvCxnSpPr>
      <cdr:spPr>
        <a:xfrm xmlns:a="http://schemas.openxmlformats.org/drawingml/2006/main">
          <a:off x="6689755" y="1146193"/>
          <a:ext cx="10875" cy="2523003"/>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0.89081</cdr:x>
      <cdr:y>0.27623</cdr:y>
    </cdr:from>
    <cdr:to>
      <cdr:x>0.89274</cdr:x>
      <cdr:y>0.76369</cdr:y>
    </cdr:to>
    <cdr:cxnSp macro="">
      <cdr:nvCxnSpPr>
        <cdr:cNvPr id="4" name="Connecteur droit 3"/>
        <cdr:cNvCxnSpPr/>
      </cdr:nvCxnSpPr>
      <cdr:spPr>
        <a:xfrm xmlns:a="http://schemas.openxmlformats.org/drawingml/2006/main">
          <a:off x="6686138" y="1318191"/>
          <a:ext cx="14492" cy="232615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0.89224</cdr:x>
      <cdr:y>0.34783</cdr:y>
    </cdr:from>
    <cdr:to>
      <cdr:x>0.9557</cdr:x>
      <cdr:y>0.34783</cdr:y>
    </cdr:to>
    <cdr:cxnSp macro="">
      <cdr:nvCxnSpPr>
        <cdr:cNvPr id="6" name="Connecteur droit avec flèche 5"/>
        <cdr:cNvCxnSpPr/>
      </cdr:nvCxnSpPr>
      <cdr:spPr>
        <a:xfrm xmlns:a="http://schemas.openxmlformats.org/drawingml/2006/main">
          <a:off x="6696920" y="1659847"/>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0.88246</cdr:x>
      <cdr:y>0.27586</cdr:y>
    </cdr:from>
    <cdr:to>
      <cdr:x>0.97341</cdr:x>
      <cdr:y>0.33458</cdr:y>
    </cdr:to>
    <cdr:sp macro="" textlink="">
      <cdr:nvSpPr>
        <cdr:cNvPr id="9" name="ZoneTexte 15"/>
        <cdr:cNvSpPr txBox="1"/>
      </cdr:nvSpPr>
      <cdr:spPr>
        <a:xfrm xmlns:a="http://schemas.openxmlformats.org/drawingml/2006/main">
          <a:off x="6623494" y="1316390"/>
          <a:ext cx="682644"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trimestrielle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0.08995</cdr:x>
      <cdr:y>0</cdr:y>
    </cdr:from>
    <cdr:to>
      <cdr:x>0.92721</cdr:x>
      <cdr:y>0.17608</cdr:y>
    </cdr:to>
    <cdr:sp macro="" textlink="">
      <cdr:nvSpPr>
        <cdr:cNvPr id="2" name="ZoneTexte 1"/>
        <cdr:cNvSpPr txBox="1"/>
      </cdr:nvSpPr>
      <cdr:spPr>
        <a:xfrm xmlns:a="http://schemas.openxmlformats.org/drawingml/2006/main">
          <a:off x="619124" y="0"/>
          <a:ext cx="5762625"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le T1 2019 et le T2 2019)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0.96655</cdr:x>
      <cdr:y>0.17696</cdr:y>
    </cdr:to>
    <cdr:sp macro="" textlink="">
      <cdr:nvSpPr>
        <cdr:cNvPr id="5" name="ZoneTexte 1"/>
        <cdr:cNvSpPr txBox="1"/>
      </cdr:nvSpPr>
      <cdr:spPr>
        <a:xfrm xmlns:a="http://schemas.openxmlformats.org/drawingml/2006/main">
          <a:off x="50800" y="50800"/>
          <a:ext cx="6430465" cy="63689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dirty="0">
              <a:solidFill>
                <a:srgbClr val="000000"/>
              </a:solidFill>
              <a:latin typeface="Calibri"/>
              <a:ea typeface="Calibri"/>
              <a:cs typeface="Calibri"/>
            </a:rPr>
            <a:t>Evolution trimestrielle de l'emploi salarié dans le Var, </a:t>
          </a:r>
        </a:p>
        <a:p xmlns:a="http://schemas.openxmlformats.org/drawingml/2006/main">
          <a:pPr algn="ctr" rtl="0"/>
          <a:r>
            <a:rPr lang="fr-FR" sz="1500" b="1" i="0" u="none" strike="noStrike" kern="1200" baseline="0" dirty="0">
              <a:solidFill>
                <a:srgbClr val="000000"/>
              </a:solidFill>
              <a:latin typeface="Calibri"/>
              <a:ea typeface="Calibri"/>
              <a:cs typeface="Calibri"/>
            </a:rPr>
            <a:t>avec intérim réaffecté au secteur d'activité employeur</a:t>
          </a:r>
        </a:p>
        <a:p xmlns:a="http://schemas.openxmlformats.org/drawingml/2006/main">
          <a:pPr rtl="0"/>
          <a:r>
            <a:rPr lang="fr-FR" sz="1100" b="0" i="1" baseline="0" dirty="0">
              <a:effectLst/>
              <a:latin typeface="+mn-lt"/>
              <a:ea typeface="+mn-ea"/>
              <a:cs typeface="+mn-cs"/>
            </a:rPr>
            <a:t>		(en indice base 100 au 4</a:t>
          </a:r>
          <a:r>
            <a:rPr lang="fr-FR" sz="1100" b="0" i="1" baseline="30000" dirty="0">
              <a:effectLst/>
              <a:latin typeface="+mn-lt"/>
              <a:ea typeface="+mn-ea"/>
              <a:cs typeface="+mn-cs"/>
            </a:rPr>
            <a:t>e</a:t>
          </a:r>
          <a:r>
            <a:rPr lang="fr-FR" sz="1100" b="0" i="1" baseline="0" dirty="0">
              <a:effectLst/>
              <a:latin typeface="+mn-lt"/>
              <a:ea typeface="+mn-ea"/>
              <a:cs typeface="+mn-cs"/>
            </a:rPr>
            <a:t> trimestre 2010)</a:t>
          </a:r>
          <a:endParaRPr lang="fr-FR"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0.79876</cdr:y>
    </cdr:from>
    <cdr:to>
      <cdr:x>1</cdr:x>
      <cdr:y>0.98284</cdr:y>
    </cdr:to>
    <cdr:sp macro="" textlink="">
      <cdr:nvSpPr>
        <cdr:cNvPr id="3" name="ZoneTexte 1"/>
        <cdr:cNvSpPr txBox="1"/>
      </cdr:nvSpPr>
      <cdr:spPr>
        <a:xfrm xmlns:a="http://schemas.openxmlformats.org/drawingml/2006/main">
          <a:off x="0" y="4138018"/>
          <a:ext cx="8721830" cy="953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dirty="0">
              <a:effectLst/>
              <a:latin typeface="+mn-lt"/>
              <a:ea typeface="+mn-ea"/>
              <a:cs typeface="+mn-cs"/>
            </a:rPr>
            <a:t>* A</a:t>
          </a:r>
          <a:r>
            <a:rPr lang="fr-FR" sz="900" b="0" i="0" baseline="0" dirty="0">
              <a:effectLst/>
              <a:latin typeface="+mn-lt"/>
              <a:ea typeface="+mn-ea"/>
              <a:cs typeface="+mn-cs"/>
            </a:rPr>
            <a:t> partir de janvier 2018, les CUI-CAE sont transformés en Parcours emploi compétences (PEC). Il n'y a ainsi plus d'embauches en CUI-CAE.</a:t>
          </a:r>
          <a:endParaRPr lang="fr-FR" sz="900" dirty="0">
            <a:effectLst/>
          </a:endParaRPr>
        </a:p>
        <a:p xmlns:a="http://schemas.openxmlformats.org/drawingml/2006/main">
          <a:r>
            <a:rPr lang="fr-FR" sz="900" dirty="0">
              <a:effectLst/>
              <a:latin typeface="+mn-lt"/>
              <a:ea typeface="+mn-ea"/>
              <a:cs typeface="+mn-cs"/>
            </a:rPr>
            <a:t>** Depuis janvier 2018, l</a:t>
          </a:r>
          <a:r>
            <a:rPr lang="fr-FR" sz="900" b="0" i="0" baseline="0" dirty="0">
              <a:effectLst/>
              <a:latin typeface="+mn-lt"/>
              <a:ea typeface="+mn-ea"/>
              <a:cs typeface="+mn-cs"/>
            </a:rPr>
            <a:t>e recours aux CUI-CIE n'est plus autorisé, sauf pour les </a:t>
          </a:r>
          <a:r>
            <a:rPr lang="fr-FR" sz="900" b="0" i="0" baseline="0" dirty="0" err="1">
              <a:effectLst/>
              <a:latin typeface="+mn-lt"/>
              <a:ea typeface="+mn-ea"/>
              <a:cs typeface="+mn-cs"/>
            </a:rPr>
            <a:t>Drom</a:t>
          </a:r>
          <a:r>
            <a:rPr lang="fr-FR" sz="900" b="0" i="0" baseline="0" dirty="0">
              <a:effectLst/>
              <a:latin typeface="+mn-lt"/>
              <a:ea typeface="+mn-ea"/>
              <a:cs typeface="+mn-cs"/>
            </a:rPr>
            <a:t> et les  Conseils départementaux qui les financent entièrement.</a:t>
          </a:r>
          <a:endParaRPr lang="fr-FR" sz="900" dirty="0">
            <a:effectLst/>
          </a:endParaRPr>
        </a:p>
        <a:p xmlns:a="http://schemas.openxmlformats.org/drawingml/2006/main">
          <a:pPr rtl="0" eaLnBrk="1" fontAlgn="auto" latinLnBrk="0" hangingPunct="1"/>
          <a:r>
            <a:rPr lang="fr-FR" sz="900" dirty="0">
              <a:effectLst/>
              <a:latin typeface="+mn-lt"/>
              <a:ea typeface="+mn-ea"/>
              <a:cs typeface="+mn-cs"/>
            </a:rPr>
            <a:t>*** Marchands et non marchands . Les Emplois  d'avenir ont débuté en novembre 2012. A compter de janvier</a:t>
          </a:r>
          <a:r>
            <a:rPr lang="fr-FR" sz="900" baseline="0" dirty="0">
              <a:effectLst/>
              <a:latin typeface="+mn-lt"/>
              <a:ea typeface="+mn-ea"/>
              <a:cs typeface="+mn-cs"/>
            </a:rPr>
            <a:t> 2018, l</a:t>
          </a:r>
          <a:r>
            <a:rPr lang="fr-FR" sz="900" dirty="0">
              <a:effectLst/>
              <a:latin typeface="+mn-lt"/>
              <a:ea typeface="+mn-ea"/>
              <a:cs typeface="+mn-cs"/>
            </a:rPr>
            <a:t>e dispositif est mis en </a:t>
          </a:r>
          <a:r>
            <a:rPr lang="fr-FR" sz="900" baseline="0" dirty="0">
              <a:effectLst/>
              <a:latin typeface="+mn-lt"/>
              <a:ea typeface="+mn-ea"/>
              <a:cs typeface="+mn-cs"/>
            </a:rPr>
            <a:t> extinction. E</a:t>
          </a:r>
          <a:r>
            <a:rPr lang="fr-FR" sz="900" dirty="0">
              <a:effectLst/>
              <a:latin typeface="+mn-lt"/>
              <a:ea typeface="+mn-ea"/>
              <a:cs typeface="+mn-cs"/>
            </a:rPr>
            <a:t>xcepté quelques cas particuliers de reconduction de contrat pour terminer une formation, il n’y a plus de nouveaux bénéficiaires.</a:t>
          </a:r>
          <a:endParaRPr lang="fr-FR" sz="900" dirty="0">
            <a:effectLst/>
          </a:endParaRPr>
        </a:p>
        <a:p xmlns:a="http://schemas.openxmlformats.org/drawingml/2006/main">
          <a:pPr rtl="0" eaLnBrk="1" fontAlgn="auto" latinLnBrk="0" hangingPunct="1"/>
          <a:r>
            <a:rPr lang="fr-FR" sz="900" b="0" i="0" baseline="0" dirty="0">
              <a:effectLst/>
              <a:latin typeface="+mn-lt"/>
              <a:ea typeface="+mn-ea"/>
              <a:cs typeface="+mn-cs"/>
            </a:rPr>
            <a:t>**** M</a:t>
          </a:r>
          <a:r>
            <a:rPr lang="fr-FR" sz="900" dirty="0">
              <a:effectLst/>
              <a:latin typeface="+mn-lt"/>
              <a:ea typeface="+mn-ea"/>
              <a:cs typeface="+mn-cs"/>
            </a:rPr>
            <a:t>archands et non marchands . Depuis juillet 2014, les  Ateliers et chantiers d’insertion  (ACI)</a:t>
          </a:r>
          <a:r>
            <a:rPr lang="fr-FR" sz="900" baseline="0" dirty="0">
              <a:effectLst/>
              <a:latin typeface="+mn-lt"/>
              <a:ea typeface="+mn-ea"/>
              <a:cs typeface="+mn-cs"/>
            </a:rPr>
            <a:t> </a:t>
          </a:r>
          <a:r>
            <a:rPr lang="fr-FR" sz="900" dirty="0">
              <a:effectLst/>
              <a:latin typeface="+mn-lt"/>
              <a:ea typeface="+mn-ea"/>
              <a:cs typeface="+mn-cs"/>
            </a:rPr>
            <a:t>doivent recruter leurs salariés en CDDI.</a:t>
          </a:r>
          <a:endParaRPr lang="fr-FR" sz="900" dirty="0">
            <a:effectLst/>
          </a:endParaRPr>
        </a:p>
        <a:p xmlns:a="http://schemas.openxmlformats.org/drawingml/2006/main">
          <a:r>
            <a:rPr lang="fr-FR" sz="900" b="1" dirty="0">
              <a:effectLst/>
              <a:latin typeface="+mn-lt"/>
              <a:ea typeface="+mn-ea"/>
              <a:cs typeface="+mn-cs"/>
            </a:rPr>
            <a:t>Note : </a:t>
          </a:r>
          <a:r>
            <a:rPr lang="fr-FR" sz="900" dirty="0">
              <a:effectLst/>
              <a:latin typeface="+mn-lt"/>
              <a:ea typeface="+mn-ea"/>
              <a:cs typeface="+mn-cs"/>
            </a:rPr>
            <a:t>données arrondies en fin de trimestre, provisoires</a:t>
          </a:r>
          <a:endParaRPr lang="fr-FR" sz="900" dirty="0">
            <a:effectLst/>
          </a:endParaRPr>
        </a:p>
        <a:p xmlns:a="http://schemas.openxmlformats.org/drawingml/2006/main">
          <a:r>
            <a:rPr lang="fr-FR" sz="900" b="1" i="1" dirty="0">
              <a:effectLst/>
              <a:latin typeface="+mn-lt"/>
              <a:ea typeface="+mn-ea"/>
              <a:cs typeface="+mn-cs"/>
            </a:rPr>
            <a:t>Source </a:t>
          </a:r>
          <a:r>
            <a:rPr lang="fr-FR" sz="900" i="1" dirty="0">
              <a:effectLst/>
              <a:latin typeface="+mn-lt"/>
              <a:ea typeface="+mn-ea"/>
              <a:cs typeface="+mn-cs"/>
            </a:rPr>
            <a:t>: ASP - </a:t>
          </a:r>
          <a:r>
            <a:rPr lang="fr-FR" sz="900" b="1" i="1" dirty="0">
              <a:effectLst/>
              <a:latin typeface="+mn-lt"/>
              <a:ea typeface="+mn-ea"/>
              <a:cs typeface="+mn-cs"/>
            </a:rPr>
            <a:t>Traitements : </a:t>
          </a:r>
          <a:r>
            <a:rPr lang="fr-FR" sz="900" i="1" dirty="0" err="1">
              <a:effectLst/>
              <a:latin typeface="+mn-lt"/>
              <a:ea typeface="+mn-ea"/>
              <a:cs typeface="+mn-cs"/>
            </a:rPr>
            <a:t>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0.01107</cdr:x>
      <cdr:y>0.01267</cdr:y>
    </cdr:from>
    <cdr:to>
      <cdr:x>0.98548</cdr:x>
      <cdr:y>0.07821</cdr:y>
    </cdr:to>
    <cdr:sp macro="" textlink="">
      <cdr:nvSpPr>
        <cdr:cNvPr id="3" name="Text Box 1"/>
        <cdr:cNvSpPr txBox="1">
          <a:spLocks xmlns:a="http://schemas.openxmlformats.org/drawingml/2006/main" noChangeArrowheads="1"/>
        </cdr:cNvSpPr>
      </cdr:nvSpPr>
      <cdr:spPr bwMode="auto">
        <a:xfrm xmlns:a="http://schemas.openxmlformats.org/drawingml/2006/main">
          <a:off x="41755" y="43205"/>
          <a:ext cx="3675377" cy="223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Contrats d'apprentissage enregistrés dans le Var</a:t>
          </a:r>
          <a:endParaRPr lang="fr-FR" sz="1500" b="1" i="0" baseline="0">
            <a:solidFill>
              <a:sysClr val="windowText" lastClr="000000"/>
            </a:solidFill>
            <a:effectLst/>
            <a:latin typeface="+mn-lt"/>
            <a:ea typeface="+mn-ea"/>
            <a:cs typeface="+mn-cs"/>
          </a:endParaRPr>
        </a:p>
        <a:p xmlns:a="http://schemas.openxmlformats.org/drawingml/2006/main">
          <a:pPr algn="ctr" rtl="0"/>
          <a:r>
            <a:rPr lang="fr-FR" sz="1000" b="0" i="1" baseline="0">
              <a:solidFill>
                <a:sysClr val="windowText" lastClr="000000"/>
              </a:solidFill>
              <a:effectLst/>
              <a:latin typeface="+mn-lt"/>
              <a:ea typeface="+mn-ea"/>
              <a:cs typeface="+mn-cs"/>
            </a:rPr>
            <a:t>(données brutes, en nombre)</a:t>
          </a:r>
          <a:endParaRPr lang="fr-FR" sz="1000" b="0" i="1">
            <a:solidFill>
              <a:sysClr val="windowText" lastClr="000000"/>
            </a:solidFill>
            <a:effectLst/>
          </a:endParaRPr>
        </a:p>
      </cdr:txBody>
    </cdr:sp>
  </cdr:relSizeAnchor>
  <cdr:relSizeAnchor xmlns:cdr="http://schemas.openxmlformats.org/drawingml/2006/chartDrawing">
    <cdr:from>
      <cdr:x>0</cdr:x>
      <cdr:y>0.87799</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495675"/>
          <a:ext cx="7038975"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900" b="1" i="0">
              <a:solidFill>
                <a:sysClr val="windowText" lastClr="000000"/>
              </a:solidFill>
              <a:latin typeface="+mn-lt"/>
              <a:ea typeface="+mn-ea"/>
              <a:cs typeface="+mn-cs"/>
            </a:rPr>
            <a:t>Note </a:t>
          </a:r>
          <a:r>
            <a:rPr lang="fr-FR" sz="900" b="0" i="0">
              <a:solidFill>
                <a:sysClr val="windowText" lastClr="000000"/>
              </a:solidFill>
              <a:latin typeface="+mn-lt"/>
              <a:ea typeface="+mn-ea"/>
              <a:cs typeface="+mn-cs"/>
            </a:rPr>
            <a:t>: données cumulées, provisoires</a:t>
          </a:r>
        </a:p>
        <a:p xmlns:a="http://schemas.openxmlformats.org/drawingml/2006/main">
          <a:pPr algn="l" rtl="0">
            <a:defRPr sz="1000"/>
          </a:pPr>
          <a:r>
            <a:rPr lang="fr-FR" sz="900" b="1" i="0">
              <a:latin typeface="+mn-lt"/>
              <a:ea typeface="+mn-ea"/>
              <a:cs typeface="+mn-cs"/>
            </a:rPr>
            <a:t>Champ : </a:t>
          </a:r>
          <a:r>
            <a:rPr lang="fr-FR" sz="900" b="0" i="0">
              <a:latin typeface="+mn-lt"/>
              <a:ea typeface="+mn-ea"/>
              <a:cs typeface="+mn-cs"/>
            </a:rPr>
            <a:t>hors apprentis du secteur public</a:t>
          </a:r>
        </a:p>
        <a:p xmlns:a="http://schemas.openxmlformats.org/drawingml/2006/main">
          <a:pPr algn="l" rtl="0">
            <a:defRPr sz="1000"/>
          </a:pPr>
          <a:r>
            <a:rPr lang="fr-FR" sz="900" b="1" i="1">
              <a:latin typeface="+mn-lt"/>
              <a:ea typeface="+mn-ea"/>
              <a:cs typeface="+mn-cs"/>
            </a:rPr>
            <a:t>Sources : </a:t>
          </a:r>
          <a:r>
            <a:rPr lang="fr-FR" sz="900" b="0" i="1">
              <a:latin typeface="+mn-lt"/>
              <a:ea typeface="+mn-ea"/>
              <a:cs typeface="+mn-cs"/>
            </a:rPr>
            <a:t> Chambres consulaires, </a:t>
          </a:r>
          <a:r>
            <a:rPr lang="fr-FR" sz="900" b="0" i="1">
              <a:effectLst/>
              <a:latin typeface="+mn-lt"/>
              <a:ea typeface="+mn-ea"/>
              <a:cs typeface="+mn-cs"/>
            </a:rPr>
            <a:t>Direccte</a:t>
          </a:r>
          <a:r>
            <a:rPr lang="fr-FR" sz="900" b="0" i="1" baseline="0">
              <a:effectLst/>
              <a:latin typeface="+mn-lt"/>
              <a:ea typeface="+mn-ea"/>
              <a:cs typeface="+mn-cs"/>
            </a:rPr>
            <a:t> Paca</a:t>
          </a:r>
          <a:r>
            <a:rPr lang="fr-FR" sz="900" b="0" i="1">
              <a:latin typeface="+mn-lt"/>
              <a:ea typeface="+mn-ea"/>
              <a:cs typeface="+mn-cs"/>
            </a:rPr>
            <a:t> - </a:t>
          </a:r>
          <a:r>
            <a:rPr lang="fr-FR" sz="900" b="1" i="1">
              <a:latin typeface="+mn-lt"/>
              <a:ea typeface="+mn-ea"/>
              <a:cs typeface="+mn-cs"/>
            </a:rPr>
            <a:t>Traitements : </a:t>
          </a:r>
          <a:r>
            <a:rPr lang="fr-FR" sz="900" b="0" i="1">
              <a:latin typeface="+mn-lt"/>
              <a:ea typeface="+mn-ea"/>
              <a:cs typeface="+mn-cs"/>
            </a:rPr>
            <a:t>Dares</a:t>
          </a:r>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0.12792</cdr:x>
      <cdr:y>0</cdr:y>
    </cdr:from>
    <cdr:to>
      <cdr:x>0.93122</cdr:x>
      <cdr:y>0.12072</cdr:y>
    </cdr:to>
    <cdr:sp macro="" textlink="">
      <cdr:nvSpPr>
        <cdr:cNvPr id="2" name="ZoneTexte 1"/>
        <cdr:cNvSpPr txBox="1"/>
      </cdr:nvSpPr>
      <cdr:spPr>
        <a:xfrm xmlns:a="http://schemas.openxmlformats.org/drawingml/2006/main">
          <a:off x="885826" y="0"/>
          <a:ext cx="55626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fr-FR" sz="1500" b="1" i="0" baseline="0">
              <a:effectLst/>
              <a:latin typeface="+mn-lt"/>
              <a:ea typeface="+mn-ea"/>
              <a:cs typeface="+mn-cs"/>
            </a:rPr>
            <a:t>Taux de chômage localisés dans les départements comparables* </a:t>
          </a:r>
        </a:p>
        <a:p xmlns:a="http://schemas.openxmlformats.org/drawingml/2006/main">
          <a:pPr algn="ctr" rtl="0"/>
          <a:r>
            <a:rPr lang="fr-FR" sz="1500" b="1" i="0" baseline="0">
              <a:effectLst/>
              <a:latin typeface="+mn-lt"/>
              <a:ea typeface="+mn-ea"/>
              <a:cs typeface="+mn-cs"/>
            </a:rPr>
            <a:t>au T2 2019</a:t>
          </a:r>
          <a:endParaRPr lang="fr-FR" sz="1100"/>
        </a:p>
      </cdr:txBody>
    </cdr:sp>
  </cdr:relSizeAnchor>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0.52725</cdr:x>
      <cdr:y>0.17273</cdr:y>
    </cdr:from>
    <cdr:to>
      <cdr:x>0.88556</cdr:x>
      <cdr:y>0.38891</cdr:y>
    </cdr:to>
    <cdr:sp macro="" textlink="">
      <cdr:nvSpPr>
        <cdr:cNvPr id="7" name="ZoneTexte 17"/>
        <cdr:cNvSpPr txBox="1"/>
      </cdr:nvSpPr>
      <cdr:spPr>
        <a:xfrm xmlns:a="http://schemas.openxmlformats.org/drawingml/2006/main">
          <a:off x="3957369" y="824282"/>
          <a:ext cx="2689411" cy="103162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95 000 demandeurs d’emploi catégories A,B,C en moyenne </a:t>
          </a:r>
        </a:p>
        <a:p xmlns:a="http://schemas.openxmlformats.org/drawingml/2006/main">
          <a:pPr algn="ctr"/>
          <a:r>
            <a:rPr lang="fr-FR" sz="1400" b="1" dirty="0" smtClean="0">
              <a:solidFill>
                <a:srgbClr val="FF0000"/>
              </a:solidFill>
            </a:rPr>
            <a:t>au T2 2019</a:t>
          </a:r>
        </a:p>
        <a:p xmlns:a="http://schemas.openxmlformats.org/drawingml/2006/main">
          <a:pPr algn="ctr"/>
          <a:endParaRPr lang="fr-FR"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03/10/2019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octobre 2019</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2019</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2019</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2019</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octobre 2019</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octobre 2019</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octobre 2019</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octobre 2019</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octobre 2019</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octobre 2019</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octobre 2019</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octobre 2019</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paca.direccte.gouv.fr/Les-indicateurs-cles-de-la-Direccte-Paca" TargetMode="External"/><Relationship Id="rId4" Type="http://schemas.openxmlformats.org/officeDocument/2006/relationships/hyperlink" Target="http://paca.direccte.gouv.fr/Les-publications-periodiques-91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P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48"/>
            <a:ext cx="9141970" cy="6858000"/>
          </a:xfrm>
          <a:prstGeom prst="rect">
            <a:avLst/>
          </a:prstGeom>
        </p:spPr>
      </p:pic>
      <p:sp>
        <p:nvSpPr>
          <p:cNvPr id="6" name="ZoneTexte 5"/>
          <p:cNvSpPr txBox="1"/>
          <p:nvPr/>
        </p:nvSpPr>
        <p:spPr>
          <a:xfrm>
            <a:off x="244928" y="435278"/>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octobre 2019</a:t>
            </a:r>
            <a:endParaRPr lang="fr-FR" dirty="0"/>
          </a:p>
        </p:txBody>
      </p:sp>
      <p:sp>
        <p:nvSpPr>
          <p:cNvPr id="9" name="ZoneTexte 8"/>
          <p:cNvSpPr txBox="1"/>
          <p:nvPr/>
        </p:nvSpPr>
        <p:spPr>
          <a:xfrm>
            <a:off x="3669362" y="5784491"/>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3834204"/>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5" y="4548116"/>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06837" y="3894990"/>
            <a:ext cx="2409504" cy="1606336"/>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442" y="3758902"/>
            <a:ext cx="2571078" cy="1819408"/>
          </a:xfrm>
          <a:prstGeom prst="rect">
            <a:avLst/>
          </a:prstGeom>
        </p:spPr>
      </p:pic>
      <p:sp>
        <p:nvSpPr>
          <p:cNvPr id="14" name="Rectangle 13"/>
          <p:cNvSpPr/>
          <p:nvPr/>
        </p:nvSpPr>
        <p:spPr>
          <a:xfrm>
            <a:off x="878434" y="1304451"/>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2</a:t>
            </a:r>
            <a:r>
              <a:rPr lang="fr-FR" sz="5000" b="1" baseline="30000" dirty="0" smtClean="0">
                <a:ln/>
                <a:solidFill>
                  <a:schemeClr val="accent1">
                    <a:lumMod val="75000"/>
                  </a:schemeClr>
                </a:solidFill>
              </a:rPr>
              <a:t>ème</a:t>
            </a:r>
            <a:r>
              <a:rPr lang="fr-FR" sz="5000" b="1" dirty="0" smtClean="0">
                <a:ln/>
                <a:solidFill>
                  <a:schemeClr val="accent1">
                    <a:lumMod val="75000"/>
                  </a:schemeClr>
                </a:solidFill>
              </a:rPr>
              <a:t> trimestre </a:t>
            </a:r>
            <a:r>
              <a:rPr lang="fr-FR" sz="5000" b="1" dirty="0">
                <a:ln/>
                <a:solidFill>
                  <a:schemeClr val="accent1">
                    <a:lumMod val="75000"/>
                  </a:schemeClr>
                </a:solidFill>
              </a:rPr>
              <a:t>2019</a:t>
            </a: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67419" y="-108005"/>
            <a:ext cx="8876581" cy="830997"/>
          </a:xfrm>
          <a:prstGeom prst="rect">
            <a:avLst/>
          </a:prstGeom>
          <a:noFill/>
        </p:spPr>
        <p:txBody>
          <a:bodyPr wrap="square" rtlCol="0">
            <a:spAutoFit/>
          </a:bodyPr>
          <a:lstStyle/>
          <a:p>
            <a:r>
              <a:rPr lang="fr-FR" sz="2400" b="1" dirty="0" smtClean="0">
                <a:solidFill>
                  <a:schemeClr val="accent1">
                    <a:lumMod val="75000"/>
                  </a:schemeClr>
                </a:solidFill>
              </a:rPr>
              <a:t>Un taux </a:t>
            </a:r>
            <a:r>
              <a:rPr lang="fr-FR" sz="2400" b="1" dirty="0">
                <a:solidFill>
                  <a:schemeClr val="accent1">
                    <a:lumMod val="75000"/>
                  </a:schemeClr>
                </a:solidFill>
              </a:rPr>
              <a:t>de chômage qui </a:t>
            </a:r>
            <a:r>
              <a:rPr lang="fr-FR" sz="2400" b="1">
                <a:solidFill>
                  <a:schemeClr val="accent1">
                    <a:lumMod val="75000"/>
                  </a:schemeClr>
                </a:solidFill>
              </a:rPr>
              <a:t>reste </a:t>
            </a:r>
            <a:r>
              <a:rPr lang="fr-FR" sz="2400" b="1" smtClean="0">
                <a:solidFill>
                  <a:schemeClr val="accent1">
                    <a:lumMod val="75000"/>
                  </a:schemeClr>
                </a:solidFill>
              </a:rPr>
              <a:t>néanmoins supérieur </a:t>
            </a:r>
            <a:r>
              <a:rPr lang="fr-FR" sz="2400" b="1" dirty="0">
                <a:solidFill>
                  <a:schemeClr val="accent1">
                    <a:lumMod val="75000"/>
                  </a:schemeClr>
                </a:solidFill>
              </a:rPr>
              <a:t>à la plupart des départements comparables</a:t>
            </a:r>
            <a:endParaRPr lang="fr-FR" sz="2400" dirty="0">
              <a:solidFill>
                <a:schemeClr val="accent1">
                  <a:lumMod val="75000"/>
                </a:schemeClr>
              </a:solidFill>
            </a:endParaRPr>
          </a:p>
        </p:txBody>
      </p:sp>
      <p:cxnSp>
        <p:nvCxnSpPr>
          <p:cNvPr id="6" name="Connecteur droit 5"/>
          <p:cNvCxnSpPr/>
          <p:nvPr/>
        </p:nvCxnSpPr>
        <p:spPr>
          <a:xfrm>
            <a:off x="254668" y="73887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3317146675"/>
              </p:ext>
            </p:extLst>
          </p:nvPr>
        </p:nvGraphicFramePr>
        <p:xfrm>
          <a:off x="267419" y="838200"/>
          <a:ext cx="8597181" cy="5118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67419" y="6740"/>
            <a:ext cx="8876581" cy="477054"/>
          </a:xfrm>
          <a:prstGeom prst="rect">
            <a:avLst/>
          </a:prstGeom>
          <a:noFill/>
        </p:spPr>
        <p:txBody>
          <a:bodyPr wrap="square" rtlCol="0">
            <a:spAutoFit/>
          </a:bodyPr>
          <a:lstStyle/>
          <a:p>
            <a:r>
              <a:rPr lang="fr-FR" sz="2500" b="1" dirty="0" smtClean="0">
                <a:solidFill>
                  <a:schemeClr val="accent1">
                    <a:lumMod val="75000"/>
                  </a:schemeClr>
                </a:solidFill>
              </a:rPr>
              <a:t>Première baisse annuelle de la demande d’emploi depuis 2008</a:t>
            </a:r>
            <a:endParaRPr lang="fr-FR" sz="2500" dirty="0">
              <a:solidFill>
                <a:schemeClr val="accent1">
                  <a:lumMod val="75000"/>
                </a:schemeClr>
              </a:solidFill>
            </a:endParaRPr>
          </a:p>
        </p:txBody>
      </p:sp>
      <p:cxnSp>
        <p:nvCxnSpPr>
          <p:cNvPr id="6" name="Connecteur droit 5"/>
          <p:cNvCxnSpPr/>
          <p:nvPr/>
        </p:nvCxnSpPr>
        <p:spPr>
          <a:xfrm>
            <a:off x="254668" y="73887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266700" y="10128"/>
            <a:ext cx="8620244" cy="954107"/>
          </a:xfrm>
          <a:prstGeom prst="rect">
            <a:avLst/>
          </a:prstGeom>
          <a:noFill/>
        </p:spPr>
        <p:txBody>
          <a:bodyPr wrap="square" rtlCol="0">
            <a:spAutoFit/>
          </a:bodyPr>
          <a:lstStyle/>
          <a:p>
            <a:r>
              <a:rPr lang="fr-FR" sz="2800" b="1" dirty="0" smtClean="0">
                <a:solidFill>
                  <a:schemeClr val="accent1">
                    <a:lumMod val="75000"/>
                  </a:schemeClr>
                </a:solidFill>
              </a:rPr>
              <a:t>Nouvelle baisse pour les hommes, premier recul chez les femmes en près de 11 ans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266700" y="-1"/>
            <a:ext cx="8620244" cy="954107"/>
          </a:xfrm>
          <a:prstGeom prst="rect">
            <a:avLst/>
          </a:prstGeom>
          <a:noFill/>
        </p:spPr>
        <p:txBody>
          <a:bodyPr wrap="square" rtlCol="0">
            <a:spAutoFit/>
          </a:bodyPr>
          <a:lstStyle/>
          <a:p>
            <a:r>
              <a:rPr lang="fr-FR" sz="2800" b="1" dirty="0" smtClean="0">
                <a:solidFill>
                  <a:schemeClr val="accent1">
                    <a:lumMod val="75000"/>
                  </a:schemeClr>
                </a:solidFill>
              </a:rPr>
              <a:t>Baisse chez les jeunes et les 25-49 ans, décélération </a:t>
            </a:r>
            <a:br>
              <a:rPr lang="fr-FR" sz="2800" b="1" dirty="0" smtClean="0">
                <a:solidFill>
                  <a:schemeClr val="accent1">
                    <a:lumMod val="75000"/>
                  </a:schemeClr>
                </a:solidFill>
              </a:rPr>
            </a:br>
            <a:r>
              <a:rPr lang="fr-FR" sz="2800" b="1" dirty="0" smtClean="0">
                <a:solidFill>
                  <a:schemeClr val="accent1">
                    <a:lumMod val="75000"/>
                  </a:schemeClr>
                </a:solidFill>
              </a:rPr>
              <a:t>chez les seniors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2" name="Graphique 11"/>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146856" y="36982"/>
            <a:ext cx="8827805" cy="892552"/>
          </a:xfrm>
          <a:prstGeom prst="rect">
            <a:avLst/>
          </a:prstGeom>
          <a:noFill/>
        </p:spPr>
        <p:txBody>
          <a:bodyPr wrap="square" rtlCol="0">
            <a:spAutoFit/>
          </a:bodyPr>
          <a:lstStyle/>
          <a:p>
            <a:r>
              <a:rPr lang="fr-FR" sz="2600" b="1" dirty="0">
                <a:solidFill>
                  <a:schemeClr val="accent1">
                    <a:lumMod val="75000"/>
                  </a:schemeClr>
                </a:solidFill>
              </a:rPr>
              <a:t>La demande d’emploi des inscrits depuis moins d’1 an recule à nouveau, et décélère </a:t>
            </a:r>
            <a:r>
              <a:rPr lang="fr-FR" sz="2600" b="1" dirty="0" smtClean="0">
                <a:solidFill>
                  <a:schemeClr val="accent1">
                    <a:lumMod val="75000"/>
                  </a:schemeClr>
                </a:solidFill>
              </a:rPr>
              <a:t>chez </a:t>
            </a:r>
            <a:r>
              <a:rPr lang="fr-FR" sz="2600" b="1" dirty="0">
                <a:solidFill>
                  <a:schemeClr val="accent1">
                    <a:lumMod val="75000"/>
                  </a:schemeClr>
                </a:solidFill>
              </a:rPr>
              <a:t>les 1 an ou plus</a:t>
            </a:r>
            <a:endParaRPr lang="fr-FR" sz="26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Direccte</a:t>
            </a:r>
            <a:r>
              <a:rPr lang="fr-FR" sz="2000" dirty="0"/>
              <a:t> Paca :</a:t>
            </a:r>
            <a:r>
              <a:rPr lang="fr-FR" dirty="0"/>
              <a:t/>
            </a:r>
            <a:br>
              <a:rPr lang="fr-FR" dirty="0"/>
            </a:br>
            <a:endParaRPr lang="fr-FR" dirty="0"/>
          </a:p>
          <a:p>
            <a:pPr algn="ctr">
              <a:defRPr/>
            </a:pPr>
            <a:r>
              <a:rPr lang="fr-FR" sz="2000" dirty="0">
                <a:hlinkClick r:id="rId4"/>
              </a:rPr>
              <a:t>http://paca.direccte.gouv.fr/Les-publications-periodiques-9124</a:t>
            </a:r>
            <a:endParaRPr lang="fr-FR" sz="2000" dirty="0"/>
          </a:p>
          <a:p>
            <a:pPr algn="ctr">
              <a:defRPr/>
            </a:pPr>
            <a:endParaRPr lang="fr-FR" dirty="0" smtClean="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a:t>Direccte</a:t>
            </a:r>
            <a:r>
              <a:rPr lang="fr-FR" sz="2000" dirty="0"/>
              <a:t> </a:t>
            </a:r>
            <a:r>
              <a:rPr lang="fr-FR" sz="2000" dirty="0" smtClean="0"/>
              <a:t>Provence-Alpes-Côte d’Azur : </a:t>
            </a:r>
          </a:p>
          <a:p>
            <a:pPr algn="ctr">
              <a:defRPr/>
            </a:pPr>
            <a:endParaRPr lang="fr-FR" sz="2000" dirty="0"/>
          </a:p>
          <a:p>
            <a:pPr algn="ctr">
              <a:defRPr/>
            </a:pPr>
            <a:r>
              <a:rPr lang="fr-FR" sz="2000" dirty="0" smtClean="0">
                <a:hlinkClick r:id="rId5"/>
              </a:rPr>
              <a:t>http</a:t>
            </a:r>
            <a:r>
              <a:rPr lang="fr-FR" sz="2000" dirty="0">
                <a:hlinkClick r:id="rId5"/>
              </a:rPr>
              <a:t>://paca.direccte.gouv.fr/Les-indicateurs-cles-de-la-Direccte-Paca</a:t>
            </a:r>
            <a:endParaRPr lang="fr-FR" sz="2000" dirty="0"/>
          </a:p>
          <a:p>
            <a:pPr lvl="1"/>
            <a:endParaRPr lang="fr-FR"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spTree>
    <p:extLst>
      <p:ext uri="{BB962C8B-B14F-4D97-AF65-F5344CB8AC3E}">
        <p14:creationId xmlns:p14="http://schemas.microsoft.com/office/powerpoint/2010/main" val="22482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42272"/>
            <a:ext cx="8928324" cy="954107"/>
          </a:xfrm>
          <a:prstGeom prst="rect">
            <a:avLst/>
          </a:prstGeom>
          <a:noFill/>
        </p:spPr>
        <p:txBody>
          <a:bodyPr wrap="square" rtlCol="0">
            <a:spAutoFit/>
          </a:bodyPr>
          <a:lstStyle/>
          <a:p>
            <a:r>
              <a:rPr lang="fr-FR" sz="2800" b="1" dirty="0" smtClean="0">
                <a:solidFill>
                  <a:schemeClr val="accent1">
                    <a:lumMod val="75000"/>
                  </a:schemeClr>
                </a:solidFill>
              </a:rPr>
              <a:t>Le dynamisme de l’emploi salarié se prolonge dans le Var au 2</a:t>
            </a:r>
            <a:r>
              <a:rPr lang="fr-FR" sz="2800" b="1" baseline="30000" dirty="0" smtClean="0">
                <a:solidFill>
                  <a:schemeClr val="accent1">
                    <a:lumMod val="75000"/>
                  </a:schemeClr>
                </a:solidFill>
              </a:rPr>
              <a:t>e</a:t>
            </a:r>
            <a:r>
              <a:rPr lang="fr-FR" sz="2800" b="1" dirty="0" smtClean="0">
                <a:solidFill>
                  <a:schemeClr val="accent1">
                    <a:lumMod val="75000"/>
                  </a:schemeClr>
                </a:solidFill>
              </a:rPr>
              <a:t> trimestre 2019</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a:p>
        </p:txBody>
      </p:sp>
      <p:sp>
        <p:nvSpPr>
          <p:cNvPr id="12" name="ZoneTexte 11"/>
          <p:cNvSpPr txBox="1"/>
          <p:nvPr/>
        </p:nvSpPr>
        <p:spPr>
          <a:xfrm>
            <a:off x="7934095" y="2164935"/>
            <a:ext cx="891727" cy="615553"/>
          </a:xfrm>
          <a:prstGeom prst="rect">
            <a:avLst/>
          </a:prstGeom>
          <a:noFill/>
        </p:spPr>
        <p:txBody>
          <a:bodyPr wrap="square" rtlCol="0">
            <a:spAutoFit/>
          </a:bodyPr>
          <a:lstStyle/>
          <a:p>
            <a:pPr algn="ctr"/>
            <a:r>
              <a:rPr lang="fr-FR" sz="1600" b="1" dirty="0" smtClean="0">
                <a:solidFill>
                  <a:srgbClr val="FF0000"/>
                </a:solidFill>
              </a:rPr>
              <a:t>+0,4 % </a:t>
            </a:r>
          </a:p>
          <a:p>
            <a:pPr algn="ctr"/>
            <a:endParaRPr lang="fr-FR" b="1" dirty="0">
              <a:solidFill>
                <a:srgbClr val="FF0000"/>
              </a:solidFill>
            </a:endParaRPr>
          </a:p>
        </p:txBody>
      </p:sp>
      <p:sp>
        <p:nvSpPr>
          <p:cNvPr id="14" name="ZoneTexte 13"/>
          <p:cNvSpPr txBox="1"/>
          <p:nvPr/>
        </p:nvSpPr>
        <p:spPr>
          <a:xfrm>
            <a:off x="7936931" y="2755844"/>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+0,2 % </a:t>
            </a:r>
          </a:p>
          <a:p>
            <a:pPr algn="ctr"/>
            <a:endParaRPr lang="fr-FR" b="1" dirty="0">
              <a:solidFill>
                <a:srgbClr val="FF0000"/>
              </a:solidFill>
            </a:endParaRPr>
          </a:p>
        </p:txBody>
      </p:sp>
      <p:sp>
        <p:nvSpPr>
          <p:cNvPr id="15" name="ZoneTexte 14"/>
          <p:cNvSpPr txBox="1"/>
          <p:nvPr/>
        </p:nvSpPr>
        <p:spPr>
          <a:xfrm>
            <a:off x="7934094" y="2521212"/>
            <a:ext cx="891727" cy="646331"/>
          </a:xfrm>
          <a:prstGeom prst="rect">
            <a:avLst/>
          </a:prstGeom>
          <a:noFill/>
        </p:spPr>
        <p:txBody>
          <a:bodyPr wrap="square" rtlCol="0">
            <a:spAutoFit/>
          </a:bodyPr>
          <a:lstStyle/>
          <a:p>
            <a:pPr algn="ctr"/>
            <a:r>
              <a:rPr lang="fr-FR" sz="1600" b="1" dirty="0" smtClean="0">
                <a:solidFill>
                  <a:schemeClr val="accent3">
                    <a:lumMod val="75000"/>
                  </a:schemeClr>
                </a:solidFill>
              </a:rPr>
              <a:t>+0,3 %</a:t>
            </a:r>
            <a:r>
              <a:rPr lang="fr-FR" b="1" dirty="0" smtClean="0">
                <a:solidFill>
                  <a:schemeClr val="accent3">
                    <a:lumMod val="75000"/>
                  </a:schemeClr>
                </a:solidFill>
              </a:rPr>
              <a:t> </a:t>
            </a:r>
          </a:p>
          <a:p>
            <a:pPr algn="ctr"/>
            <a:endParaRPr lang="fr-FR" b="1" dirty="0">
              <a:solidFill>
                <a:srgbClr val="FF0000"/>
              </a:solidFill>
            </a:endParaRPr>
          </a:p>
        </p:txBody>
      </p:sp>
      <p:sp>
        <p:nvSpPr>
          <p:cNvPr id="17" name="ZoneTexte 16"/>
          <p:cNvSpPr txBox="1"/>
          <p:nvPr/>
        </p:nvSpPr>
        <p:spPr>
          <a:xfrm>
            <a:off x="7769587" y="1673001"/>
            <a:ext cx="1333604" cy="338554"/>
          </a:xfrm>
          <a:prstGeom prst="rect">
            <a:avLst/>
          </a:prstGeom>
          <a:noFill/>
        </p:spPr>
        <p:txBody>
          <a:bodyPr wrap="square" rtlCol="0">
            <a:spAutoFit/>
          </a:bodyPr>
          <a:lstStyle/>
          <a:p>
            <a:pPr algn="ctr"/>
            <a:r>
              <a:rPr lang="fr-FR" sz="1600" b="1" dirty="0" smtClean="0"/>
              <a:t>Au T2 2019 :</a:t>
            </a:r>
            <a:endParaRPr lang="fr-FR" b="1" dirty="0"/>
          </a:p>
        </p:txBody>
      </p:sp>
      <p:graphicFrame>
        <p:nvGraphicFramePr>
          <p:cNvPr id="16" name="Graphique 15"/>
          <p:cNvGraphicFramePr>
            <a:graphicFrameLocks/>
          </p:cNvGraphicFramePr>
          <p:nvPr>
            <p:extLst>
              <p:ext uri="{D42A27DB-BD31-4B8C-83A1-F6EECF244321}">
                <p14:modId xmlns:p14="http://schemas.microsoft.com/office/powerpoint/2010/main" val="3272341513"/>
              </p:ext>
            </p:extLst>
          </p:nvPr>
        </p:nvGraphicFramePr>
        <p:xfrm>
          <a:off x="702651" y="1215471"/>
          <a:ext cx="7849792" cy="50507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157081" y="0"/>
            <a:ext cx="8827805" cy="954107"/>
          </a:xfrm>
          <a:prstGeom prst="rect">
            <a:avLst/>
          </a:prstGeom>
          <a:noFill/>
        </p:spPr>
        <p:txBody>
          <a:bodyPr wrap="square" rtlCol="0">
            <a:spAutoFit/>
          </a:bodyPr>
          <a:lstStyle/>
          <a:p>
            <a:r>
              <a:rPr lang="fr-FR" sz="2800" b="1" dirty="0" smtClean="0">
                <a:solidFill>
                  <a:schemeClr val="accent1">
                    <a:lumMod val="75000"/>
                  </a:schemeClr>
                </a:solidFill>
              </a:rPr>
              <a:t>Comme au 1</a:t>
            </a:r>
            <a:r>
              <a:rPr lang="fr-FR" sz="2800" b="1" baseline="30000" dirty="0" smtClean="0">
                <a:solidFill>
                  <a:schemeClr val="accent1">
                    <a:lumMod val="75000"/>
                  </a:schemeClr>
                </a:solidFill>
              </a:rPr>
              <a:t>er</a:t>
            </a:r>
            <a:r>
              <a:rPr lang="fr-FR" sz="2800" b="1" dirty="0" smtClean="0">
                <a:solidFill>
                  <a:schemeClr val="accent1">
                    <a:lumMod val="75000"/>
                  </a:schemeClr>
                </a:solidFill>
              </a:rPr>
              <a:t> trimestre, une croissance </a:t>
            </a:r>
            <a:r>
              <a:rPr lang="fr-FR" sz="2800" b="1" dirty="0">
                <a:solidFill>
                  <a:schemeClr val="accent1">
                    <a:lumMod val="75000"/>
                  </a:schemeClr>
                </a:solidFill>
              </a:rPr>
              <a:t>exclusivement </a:t>
            </a:r>
            <a:r>
              <a:rPr lang="fr-FR" sz="2800" b="1" dirty="0" smtClean="0">
                <a:solidFill>
                  <a:schemeClr val="accent1">
                    <a:lumMod val="75000"/>
                  </a:schemeClr>
                </a:solidFill>
              </a:rPr>
              <a:t>portée par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sp>
        <p:nvSpPr>
          <p:cNvPr id="14" name="ZoneTexte 13"/>
          <p:cNvSpPr txBox="1"/>
          <p:nvPr/>
        </p:nvSpPr>
        <p:spPr>
          <a:xfrm>
            <a:off x="7596879" y="2967335"/>
            <a:ext cx="1597688" cy="2031325"/>
          </a:xfrm>
          <a:prstGeom prst="rect">
            <a:avLst/>
          </a:prstGeom>
          <a:noFill/>
        </p:spPr>
        <p:txBody>
          <a:bodyPr wrap="square" rtlCol="0">
            <a:spAutoFit/>
          </a:bodyPr>
          <a:lstStyle/>
          <a:p>
            <a:pPr algn="ctr"/>
            <a:r>
              <a:rPr lang="fr-FR" b="1" dirty="0">
                <a:solidFill>
                  <a:srgbClr val="00B0F0"/>
                </a:solidFill>
              </a:rPr>
              <a:t>+1 360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smtClean="0">
                <a:solidFill>
                  <a:schemeClr val="accent6">
                    <a:lumMod val="75000"/>
                  </a:schemeClr>
                </a:solidFill>
              </a:rPr>
              <a:t>-230 emplois intérimaires  </a:t>
            </a:r>
          </a:p>
          <a:p>
            <a:pPr algn="ctr"/>
            <a:endParaRPr lang="fr-FR" b="1" dirty="0">
              <a:solidFill>
                <a:schemeClr val="accent6">
                  <a:lumMod val="75000"/>
                </a:schemeClr>
              </a:solidFill>
            </a:endParaRPr>
          </a:p>
        </p:txBody>
      </p:sp>
      <p:sp>
        <p:nvSpPr>
          <p:cNvPr id="13" name="ZoneTexte 12"/>
          <p:cNvSpPr txBox="1"/>
          <p:nvPr/>
        </p:nvSpPr>
        <p:spPr>
          <a:xfrm>
            <a:off x="7721569" y="2536601"/>
            <a:ext cx="1333604" cy="338554"/>
          </a:xfrm>
          <a:prstGeom prst="rect">
            <a:avLst/>
          </a:prstGeom>
          <a:noFill/>
        </p:spPr>
        <p:txBody>
          <a:bodyPr wrap="square" rtlCol="0">
            <a:spAutoFit/>
          </a:bodyPr>
          <a:lstStyle/>
          <a:p>
            <a:pPr algn="ctr"/>
            <a:r>
              <a:rPr lang="fr-FR" sz="1600" b="1" dirty="0" smtClean="0"/>
              <a:t>Au T2 2019 :</a:t>
            </a:r>
            <a:endParaRPr lang="fr-FR" b="1" dirty="0"/>
          </a:p>
        </p:txBody>
      </p:sp>
      <p:graphicFrame>
        <p:nvGraphicFramePr>
          <p:cNvPr id="15" name="Graphique 14"/>
          <p:cNvGraphicFramePr>
            <a:graphicFrameLocks/>
          </p:cNvGraphicFramePr>
          <p:nvPr>
            <p:extLst>
              <p:ext uri="{D42A27DB-BD31-4B8C-83A1-F6EECF244321}">
                <p14:modId xmlns:p14="http://schemas.microsoft.com/office/powerpoint/2010/main" val="611592171"/>
              </p:ext>
            </p:extLst>
          </p:nvPr>
        </p:nvGraphicFramePr>
        <p:xfrm>
          <a:off x="854015" y="1233577"/>
          <a:ext cx="7323827" cy="4787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213645" y="991089"/>
            <a:ext cx="8134289" cy="5207805"/>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sp>
        <p:nvSpPr>
          <p:cNvPr id="12" name="ZoneTexte 11"/>
          <p:cNvSpPr txBox="1"/>
          <p:nvPr/>
        </p:nvSpPr>
        <p:spPr>
          <a:xfrm>
            <a:off x="238025" y="98537"/>
            <a:ext cx="8454854" cy="892552"/>
          </a:xfrm>
          <a:prstGeom prst="rect">
            <a:avLst/>
          </a:prstGeom>
          <a:noFill/>
        </p:spPr>
        <p:txBody>
          <a:bodyPr wrap="square" rtlCol="0">
            <a:spAutoFit/>
          </a:bodyPr>
          <a:lstStyle/>
          <a:p>
            <a:r>
              <a:rPr lang="fr-FR" sz="2600" b="1" dirty="0" smtClean="0">
                <a:solidFill>
                  <a:schemeClr val="accent1">
                    <a:lumMod val="75000"/>
                  </a:schemeClr>
                </a:solidFill>
              </a:rPr>
              <a:t>Le tertiaire marchand, principal pourvoyeur d’emplois ce trimestre également</a:t>
            </a:r>
            <a:endParaRPr lang="fr-FR" sz="2600" dirty="0">
              <a:solidFill>
                <a:schemeClr val="accent1">
                  <a:lumMod val="75000"/>
                </a:schemeClr>
              </a:solidFill>
            </a:endParaRPr>
          </a:p>
        </p:txBody>
      </p:sp>
      <p:graphicFrame>
        <p:nvGraphicFramePr>
          <p:cNvPr id="10" name="Graphique 9"/>
          <p:cNvGraphicFramePr>
            <a:graphicFrameLocks/>
          </p:cNvGraphicFramePr>
          <p:nvPr>
            <p:extLst>
              <p:ext uri="{D42A27DB-BD31-4B8C-83A1-F6EECF244321}">
                <p14:modId xmlns:p14="http://schemas.microsoft.com/office/powerpoint/2010/main" val="2003359724"/>
              </p:ext>
            </p:extLst>
          </p:nvPr>
        </p:nvGraphicFramePr>
        <p:xfrm>
          <a:off x="586595" y="1086928"/>
          <a:ext cx="7548113" cy="49688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96" y="1660591"/>
            <a:ext cx="8276072" cy="332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88814" y="119875"/>
            <a:ext cx="8454854" cy="892552"/>
          </a:xfrm>
          <a:prstGeom prst="rect">
            <a:avLst/>
          </a:prstGeom>
          <a:noFill/>
        </p:spPr>
        <p:txBody>
          <a:bodyPr wrap="square" rtlCol="0">
            <a:spAutoFit/>
          </a:bodyPr>
          <a:lstStyle/>
          <a:p>
            <a:r>
              <a:rPr lang="fr-FR" sz="2600" b="1" dirty="0" smtClean="0">
                <a:solidFill>
                  <a:schemeClr val="accent1">
                    <a:lumMod val="75000"/>
                  </a:schemeClr>
                </a:solidFill>
              </a:rPr>
              <a:t>La demande de travail se stabilise dans le tertiaire non marchand et la construction, et se contracte dans l’industrie</a:t>
            </a:r>
            <a:endParaRPr lang="fr-FR" sz="2600" dirty="0">
              <a:solidFill>
                <a:schemeClr val="accent1">
                  <a:lumMod val="75000"/>
                </a:schemeClr>
              </a:solidFill>
            </a:endParaRPr>
          </a:p>
        </p:txBody>
      </p:sp>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graphicFrame>
        <p:nvGraphicFramePr>
          <p:cNvPr id="13" name="Graphique 12"/>
          <p:cNvGraphicFramePr>
            <a:graphicFrameLocks/>
          </p:cNvGraphicFramePr>
          <p:nvPr>
            <p:extLst>
              <p:ext uri="{D42A27DB-BD31-4B8C-83A1-F6EECF244321}">
                <p14:modId xmlns:p14="http://schemas.microsoft.com/office/powerpoint/2010/main" val="3670042348"/>
              </p:ext>
            </p:extLst>
          </p:nvPr>
        </p:nvGraphicFramePr>
        <p:xfrm>
          <a:off x="836763" y="1120581"/>
          <a:ext cx="7530860" cy="4779888"/>
        </p:xfrm>
        <a:graphic>
          <a:graphicData uri="http://schemas.openxmlformats.org/drawingml/2006/chart">
            <c:chart xmlns:c="http://schemas.openxmlformats.org/drawingml/2006/chart" xmlns:r="http://schemas.openxmlformats.org/officeDocument/2006/relationships" r:id="rId4"/>
          </a:graphicData>
        </a:graphic>
      </p:graphicFrame>
      <p:sp>
        <p:nvSpPr>
          <p:cNvPr id="14" name="ZoneTexte 13"/>
          <p:cNvSpPr txBox="1"/>
          <p:nvPr/>
        </p:nvSpPr>
        <p:spPr>
          <a:xfrm>
            <a:off x="284544" y="357768"/>
            <a:ext cx="8454854" cy="492443"/>
          </a:xfrm>
          <a:prstGeom prst="rect">
            <a:avLst/>
          </a:prstGeom>
          <a:noFill/>
        </p:spPr>
        <p:txBody>
          <a:bodyPr wrap="square" rtlCol="0">
            <a:spAutoFit/>
          </a:bodyPr>
          <a:lstStyle/>
          <a:p>
            <a:r>
              <a:rPr lang="fr-FR" sz="2600" b="1" dirty="0" smtClean="0">
                <a:solidFill>
                  <a:schemeClr val="accent1">
                    <a:lumMod val="75000"/>
                  </a:schemeClr>
                </a:solidFill>
              </a:rPr>
              <a:t>Coup d’arrêt dans l’industrie, après trois ans de croissance</a:t>
            </a:r>
            <a:endParaRPr lang="fr-FR" sz="2600" dirty="0">
              <a:solidFill>
                <a:schemeClr val="accent1">
                  <a:lumMod val="75000"/>
                </a:schemeClr>
              </a:solidFill>
            </a:endParaRPr>
          </a:p>
        </p:txBody>
      </p:sp>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45" y="0"/>
            <a:ext cx="9141969" cy="6858000"/>
          </a:xfrm>
          <a:prstGeom prst="rect">
            <a:avLst/>
          </a:prstGeom>
        </p:spPr>
      </p:pic>
      <p:cxnSp>
        <p:nvCxnSpPr>
          <p:cNvPr id="6" name="Connecteur droit 5"/>
          <p:cNvCxnSpPr/>
          <p:nvPr/>
        </p:nvCxnSpPr>
        <p:spPr>
          <a:xfrm>
            <a:off x="107809" y="67935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sp>
        <p:nvSpPr>
          <p:cNvPr id="12" name="ZoneTexte 11"/>
          <p:cNvSpPr txBox="1"/>
          <p:nvPr/>
        </p:nvSpPr>
        <p:spPr>
          <a:xfrm>
            <a:off x="107669" y="137907"/>
            <a:ext cx="8721970" cy="523220"/>
          </a:xfrm>
          <a:prstGeom prst="rect">
            <a:avLst/>
          </a:prstGeom>
          <a:noFill/>
        </p:spPr>
        <p:txBody>
          <a:bodyPr wrap="square" rtlCol="0">
            <a:spAutoFit/>
          </a:bodyPr>
          <a:lstStyle/>
          <a:p>
            <a:r>
              <a:rPr lang="fr-FR" sz="2800" b="1" dirty="0">
                <a:solidFill>
                  <a:srgbClr val="376092"/>
                </a:solidFill>
              </a:rPr>
              <a:t>Le nombre de contrats aidés ne recule presque plus</a:t>
            </a:r>
          </a:p>
        </p:txBody>
      </p:sp>
      <p:grpSp>
        <p:nvGrpSpPr>
          <p:cNvPr id="15" name="Groupe 14"/>
          <p:cNvGrpSpPr>
            <a:grpSpLocks/>
          </p:cNvGrpSpPr>
          <p:nvPr/>
        </p:nvGrpSpPr>
        <p:grpSpPr bwMode="auto">
          <a:xfrm>
            <a:off x="107809" y="864646"/>
            <a:ext cx="8739398" cy="5180554"/>
            <a:chOff x="0" y="0"/>
            <a:chExt cx="9477376" cy="6042212"/>
          </a:xfrm>
        </p:grpSpPr>
        <p:graphicFrame>
          <p:nvGraphicFramePr>
            <p:cNvPr id="17" name="Graphique 16"/>
            <p:cNvGraphicFramePr>
              <a:graphicFrameLocks/>
            </p:cNvGraphicFramePr>
            <p:nvPr>
              <p:extLst>
                <p:ext uri="{D42A27DB-BD31-4B8C-83A1-F6EECF244321}">
                  <p14:modId xmlns:p14="http://schemas.microsoft.com/office/powerpoint/2010/main" val="309044180"/>
                </p:ext>
              </p:extLst>
            </p:nvPr>
          </p:nvGraphicFramePr>
          <p:xfrm>
            <a:off x="0" y="0"/>
            <a:ext cx="9458325" cy="6042212"/>
          </p:xfrm>
          <a:graphic>
            <a:graphicData uri="http://schemas.openxmlformats.org/drawingml/2006/chart">
              <c:chart xmlns:c="http://schemas.openxmlformats.org/drawingml/2006/chart" xmlns:r="http://schemas.openxmlformats.org/officeDocument/2006/relationships" r:id="rId4"/>
            </a:graphicData>
          </a:graphic>
        </p:graphicFrame>
        <p:sp>
          <p:nvSpPr>
            <p:cNvPr id="18" name="ZoneTexte 22"/>
            <p:cNvSpPr txBox="1"/>
            <p:nvPr/>
          </p:nvSpPr>
          <p:spPr>
            <a:xfrm>
              <a:off x="8839201" y="2202484"/>
              <a:ext cx="638175" cy="22414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2 700</a:t>
              </a:r>
            </a:p>
          </p:txBody>
        </p:sp>
        <p:sp>
          <p:nvSpPr>
            <p:cNvPr id="20" name="Flèche vers le bas 19"/>
            <p:cNvSpPr/>
            <p:nvPr/>
          </p:nvSpPr>
          <p:spPr>
            <a:xfrm>
              <a:off x="9058276" y="2455867"/>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smtClean="0"/>
              <a:t>Les éclairages conjoncturels départementaux - Var</a:t>
            </a:r>
            <a:endParaRPr lang="fr-FR" dirty="0"/>
          </a:p>
        </p:txBody>
      </p:sp>
      <p:sp>
        <p:nvSpPr>
          <p:cNvPr id="12" name="ZoneTexte 11"/>
          <p:cNvSpPr txBox="1"/>
          <p:nvPr/>
        </p:nvSpPr>
        <p:spPr>
          <a:xfrm>
            <a:off x="209998" y="265923"/>
            <a:ext cx="8721970" cy="523220"/>
          </a:xfrm>
          <a:prstGeom prst="rect">
            <a:avLst/>
          </a:prstGeom>
          <a:noFill/>
        </p:spPr>
        <p:txBody>
          <a:bodyPr wrap="square" rtlCol="0">
            <a:spAutoFit/>
          </a:bodyPr>
          <a:lstStyle/>
          <a:p>
            <a:r>
              <a:rPr lang="fr-FR" sz="2800" b="1" dirty="0" smtClean="0">
                <a:solidFill>
                  <a:srgbClr val="376092"/>
                </a:solidFill>
              </a:rPr>
              <a:t>L’apprentissage confirme son dynamisme</a:t>
            </a:r>
            <a:endParaRPr lang="fr-FR" sz="2800" b="1" dirty="0">
              <a:solidFill>
                <a:srgbClr val="376092"/>
              </a:solidFill>
            </a:endParaRPr>
          </a:p>
        </p:txBody>
      </p:sp>
      <p:sp>
        <p:nvSpPr>
          <p:cNvPr id="3" name="Espace réservé de la date 2"/>
          <p:cNvSpPr>
            <a:spLocks noGrp="1"/>
          </p:cNvSpPr>
          <p:nvPr>
            <p:ph type="dt" sz="half" idx="10"/>
          </p:nvPr>
        </p:nvSpPr>
        <p:spPr/>
        <p:txBody>
          <a:bodyPr/>
          <a:lstStyle/>
          <a:p>
            <a:r>
              <a:rPr lang="fr-FR" smtClean="0"/>
              <a:t>Edition octobre 2019</a:t>
            </a:r>
            <a:endParaRPr lang="fr-FR" dirty="0"/>
          </a:p>
        </p:txBody>
      </p:sp>
      <p:cxnSp>
        <p:nvCxnSpPr>
          <p:cNvPr id="6" name="Connecteur droit 5"/>
          <p:cNvCxnSpPr/>
          <p:nvPr/>
        </p:nvCxnSpPr>
        <p:spPr>
          <a:xfrm>
            <a:off x="213644" y="95875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aphicFrame>
        <p:nvGraphicFramePr>
          <p:cNvPr id="10" name="Graphique 9"/>
          <p:cNvGraphicFramePr>
            <a:graphicFrameLocks/>
          </p:cNvGraphicFramePr>
          <p:nvPr>
            <p:extLst>
              <p:ext uri="{D42A27DB-BD31-4B8C-83A1-F6EECF244321}">
                <p14:modId xmlns:p14="http://schemas.microsoft.com/office/powerpoint/2010/main" val="748938782"/>
              </p:ext>
            </p:extLst>
          </p:nvPr>
        </p:nvGraphicFramePr>
        <p:xfrm>
          <a:off x="213644" y="1048215"/>
          <a:ext cx="8718324" cy="4973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9418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cxnSp>
        <p:nvCxnSpPr>
          <p:cNvPr id="6" name="Connecteur droit 5"/>
          <p:cNvCxnSpPr/>
          <p:nvPr/>
        </p:nvCxnSpPr>
        <p:spPr>
          <a:xfrm>
            <a:off x="157080" y="97205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48348" y="6568767"/>
            <a:ext cx="408790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2019</a:t>
            </a:r>
            <a:endParaRPr lang="fr-FR" dirty="0"/>
          </a:p>
        </p:txBody>
      </p:sp>
      <p:sp>
        <p:nvSpPr>
          <p:cNvPr id="16" name="ZoneTexte 15"/>
          <p:cNvSpPr txBox="1"/>
          <p:nvPr/>
        </p:nvSpPr>
        <p:spPr>
          <a:xfrm>
            <a:off x="127219" y="413790"/>
            <a:ext cx="8612177" cy="523220"/>
          </a:xfrm>
          <a:prstGeom prst="rect">
            <a:avLst/>
          </a:prstGeom>
          <a:noFill/>
        </p:spPr>
        <p:txBody>
          <a:bodyPr wrap="square" rtlCol="0">
            <a:spAutoFit/>
          </a:bodyPr>
          <a:lstStyle/>
          <a:p>
            <a:r>
              <a:rPr lang="fr-FR" sz="2800" b="1" dirty="0">
                <a:solidFill>
                  <a:schemeClr val="accent1">
                    <a:lumMod val="75000"/>
                  </a:schemeClr>
                </a:solidFill>
              </a:rPr>
              <a:t>La baisse du taux de chômage </a:t>
            </a:r>
            <a:r>
              <a:rPr lang="fr-FR" sz="2800" b="1" smtClean="0">
                <a:solidFill>
                  <a:schemeClr val="accent1">
                    <a:lumMod val="75000"/>
                  </a:schemeClr>
                </a:solidFill>
              </a:rPr>
              <a:t>se poursuit </a:t>
            </a:r>
            <a:endParaRPr lang="fr-FR" sz="2800" dirty="0">
              <a:solidFill>
                <a:schemeClr val="accent1">
                  <a:lumMod val="75000"/>
                </a:schemeClr>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1002058867"/>
              </p:ext>
            </p:extLst>
          </p:nvPr>
        </p:nvGraphicFramePr>
        <p:xfrm>
          <a:off x="330200" y="1104900"/>
          <a:ext cx="8409198" cy="4749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p:cNvSpPr txBox="1"/>
          <p:nvPr/>
        </p:nvSpPr>
        <p:spPr>
          <a:xfrm>
            <a:off x="8058316" y="3220415"/>
            <a:ext cx="891727" cy="646331"/>
          </a:xfrm>
          <a:prstGeom prst="rect">
            <a:avLst/>
          </a:prstGeom>
          <a:noFill/>
        </p:spPr>
        <p:txBody>
          <a:bodyPr wrap="square" rtlCol="0">
            <a:spAutoFit/>
          </a:bodyPr>
          <a:lstStyle/>
          <a:p>
            <a:pPr algn="ctr"/>
            <a:r>
              <a:rPr lang="fr-FR" sz="1600" b="1" dirty="0" smtClean="0">
                <a:solidFill>
                  <a:schemeClr val="accent3">
                    <a:lumMod val="75000"/>
                  </a:schemeClr>
                </a:solidFill>
              </a:rPr>
              <a:t>9,5 %</a:t>
            </a:r>
            <a:r>
              <a:rPr lang="fr-FR" b="1" dirty="0" smtClean="0">
                <a:solidFill>
                  <a:schemeClr val="accent3">
                    <a:lumMod val="75000"/>
                  </a:schemeClr>
                </a:solidFill>
              </a:rPr>
              <a:t> </a:t>
            </a:r>
          </a:p>
          <a:p>
            <a:pPr algn="ctr"/>
            <a:endParaRPr lang="fr-FR" b="1" dirty="0">
              <a:solidFill>
                <a:srgbClr val="FF0000"/>
              </a:solidFill>
            </a:endParaRPr>
          </a:p>
        </p:txBody>
      </p:sp>
      <p:sp>
        <p:nvSpPr>
          <p:cNvPr id="12" name="ZoneTexte 11"/>
          <p:cNvSpPr txBox="1"/>
          <p:nvPr/>
        </p:nvSpPr>
        <p:spPr>
          <a:xfrm>
            <a:off x="8093158" y="3968346"/>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8,2 % </a:t>
            </a:r>
          </a:p>
          <a:p>
            <a:pPr algn="ctr"/>
            <a:endParaRPr lang="fr-FR" b="1" dirty="0">
              <a:solidFill>
                <a:srgbClr val="FF0000"/>
              </a:solidFill>
            </a:endParaRPr>
          </a:p>
        </p:txBody>
      </p:sp>
      <p:sp>
        <p:nvSpPr>
          <p:cNvPr id="11" name="ZoneTexte 10"/>
          <p:cNvSpPr txBox="1"/>
          <p:nvPr/>
        </p:nvSpPr>
        <p:spPr>
          <a:xfrm>
            <a:off x="8058316" y="2875856"/>
            <a:ext cx="891727" cy="338554"/>
          </a:xfrm>
          <a:prstGeom prst="rect">
            <a:avLst/>
          </a:prstGeom>
          <a:noFill/>
        </p:spPr>
        <p:txBody>
          <a:bodyPr wrap="square" rtlCol="0">
            <a:spAutoFit/>
          </a:bodyPr>
          <a:lstStyle/>
          <a:p>
            <a:pPr algn="ctr"/>
            <a:r>
              <a:rPr lang="fr-FR" sz="1600" b="1" dirty="0" smtClean="0">
                <a:solidFill>
                  <a:srgbClr val="FF0000"/>
                </a:solidFill>
              </a:rPr>
              <a:t>9,8 % </a:t>
            </a:r>
          </a:p>
        </p:txBody>
      </p:sp>
    </p:spTree>
    <p:extLst>
      <p:ext uri="{BB962C8B-B14F-4D97-AF65-F5344CB8AC3E}">
        <p14:creationId xmlns:p14="http://schemas.microsoft.com/office/powerpoint/2010/main" val="314447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2ff91c20-40e6-4ab5-a5ac-9b5646c66526"/>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b994d58-9349-46a1-8cee-b96a64c5dc7e"/>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4495</TotalTime>
  <Words>1449</Words>
  <Application>Microsoft Office PowerPoint</Application>
  <PresentationFormat>Affichage à l'écran (4:3)</PresentationFormat>
  <Paragraphs>259</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(DR-PACA)</cp:lastModifiedBy>
  <cp:revision>521</cp:revision>
  <cp:lastPrinted>2018-10-09T12:30:48Z</cp:lastPrinted>
  <dcterms:created xsi:type="dcterms:W3CDTF">2018-05-30T13:27:07Z</dcterms:created>
  <dcterms:modified xsi:type="dcterms:W3CDTF">2019-10-03T12:22:11Z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