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sldIdLst>
    <p:sldId id="300" r:id="rId6"/>
    <p:sldId id="299" r:id="rId7"/>
    <p:sldId id="264" r:id="rId8"/>
    <p:sldId id="290" r:id="rId9"/>
    <p:sldId id="292" r:id="rId10"/>
    <p:sldId id="293" r:id="rId11"/>
    <p:sldId id="261" r:id="rId12"/>
    <p:sldId id="269" r:id="rId13"/>
    <p:sldId id="302" r:id="rId14"/>
    <p:sldId id="296" r:id="rId15"/>
    <p:sldId id="304" r:id="rId16"/>
    <p:sldId id="271" r:id="rId17"/>
    <p:sldId id="272" r:id="rId18"/>
    <p:sldId id="303" r:id="rId1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06" autoAdjust="0"/>
  </p:normalViewPr>
  <p:slideViewPr>
    <p:cSldViewPr snapToGrid="0" snapToObjects="1">
      <p:cViewPr varScale="1">
        <p:scale>
          <a:sx n="88" d="100"/>
          <a:sy n="88" d="100"/>
        </p:scale>
        <p:origin x="-12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20\2020-T2\01%20-%20Fichiers%20de%20travail\DEFM-Ch&#244;mage\2020_T2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20\2020-T2\01%20-%20Fichiers%20de%20travail\DEFM-Ch&#244;mage\2020_T2_Demandeurs%20d'emploi_ABC_not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20\2020-T2\01%20-%20Fichiers%20de%20travail\Politiques%20emploi\2020_T2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RO-SVC01-20131\USERS\Cab-SESE\10%20-%20Tableau%20de%20bord%20conjoncturel\01%20-%20Indicateurs\Taux%20de%20ch&#244;mage_t2_2020.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Notes%20de%20conjoncture\01%20-%20Notes\2020\2020-T2\01%20-%20Fichiers%20de%20travail\DEFM-Ch&#244;mage\Tx%20ch&#244;mage%20-%20d&#233;p%20comparables\T201.xls"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Notes%20de%20conjoncture\01%20-%20Notes\2020\2020-T2\01%20-%20Fichiers%20de%20travail\DEFM-Ch&#244;mage\2020_T2_Demandeurs%20d'emploi_ABC_not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20\2020-T2\01%20-%20Fichiers%20de%20travail\DEFM-Ch&#244;mage\2020_T2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rPr>
              <a:t>(en indice base 100 au 4e trimestre 2010)</a:t>
            </a:r>
          </a:p>
        </c:rich>
      </c:tx>
      <c:layout>
        <c:manualLayout>
          <c:xMode val="edge"/>
          <c:yMode val="edge"/>
          <c:x val="0.23543866454833196"/>
          <c:y val="2.4256801659383369E-2"/>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2'!$D$14:$D$52</c:f>
              <c:numCache>
                <c:formatCode>#,##0.0</c:formatCode>
                <c:ptCount val="39"/>
                <c:pt idx="0">
                  <c:v>100</c:v>
                </c:pt>
                <c:pt idx="1">
                  <c:v>100.13664141848952</c:v>
                </c:pt>
                <c:pt idx="2">
                  <c:v>100.20306511674619</c:v>
                </c:pt>
                <c:pt idx="3">
                  <c:v>100.06580079913367</c:v>
                </c:pt>
                <c:pt idx="4">
                  <c:v>100.36054534253461</c:v>
                </c:pt>
                <c:pt idx="5">
                  <c:v>100.45703808066115</c:v>
                </c:pt>
                <c:pt idx="6">
                  <c:v>100.33817760099937</c:v>
                </c:pt>
                <c:pt idx="7">
                  <c:v>100.2188641037985</c:v>
                </c:pt>
                <c:pt idx="8">
                  <c:v>100.24831024454417</c:v>
                </c:pt>
                <c:pt idx="9">
                  <c:v>100.23783421370065</c:v>
                </c:pt>
                <c:pt idx="10">
                  <c:v>100.32203885078977</c:v>
                </c:pt>
                <c:pt idx="11">
                  <c:v>100.52255574381392</c:v>
                </c:pt>
                <c:pt idx="12">
                  <c:v>100.80059526506288</c:v>
                </c:pt>
                <c:pt idx="13">
                  <c:v>100.95145010917885</c:v>
                </c:pt>
                <c:pt idx="14">
                  <c:v>100.85682606845054</c:v>
                </c:pt>
                <c:pt idx="15">
                  <c:v>100.92664739832496</c:v>
                </c:pt>
                <c:pt idx="16">
                  <c:v>101.0980579137652</c:v>
                </c:pt>
                <c:pt idx="17">
                  <c:v>101.05977793079428</c:v>
                </c:pt>
                <c:pt idx="18">
                  <c:v>101.43464995334345</c:v>
                </c:pt>
                <c:pt idx="19">
                  <c:v>101.31997988602564</c:v>
                </c:pt>
                <c:pt idx="20">
                  <c:v>101.78772050629874</c:v>
                </c:pt>
                <c:pt idx="21">
                  <c:v>102.16582027888386</c:v>
                </c:pt>
                <c:pt idx="22">
                  <c:v>102.61391126293127</c:v>
                </c:pt>
                <c:pt idx="23">
                  <c:v>102.75089244457882</c:v>
                </c:pt>
                <c:pt idx="24">
                  <c:v>102.88204102526453</c:v>
                </c:pt>
                <c:pt idx="25">
                  <c:v>103.24960813982524</c:v>
                </c:pt>
                <c:pt idx="26">
                  <c:v>103.56921202127978</c:v>
                </c:pt>
                <c:pt idx="27">
                  <c:v>103.93372126735278</c:v>
                </c:pt>
                <c:pt idx="28">
                  <c:v>104.30695110128683</c:v>
                </c:pt>
                <c:pt idx="29">
                  <c:v>104.88528463092099</c:v>
                </c:pt>
                <c:pt idx="30">
                  <c:v>104.94655525455816</c:v>
                </c:pt>
                <c:pt idx="31">
                  <c:v>105.00233304039182</c:v>
                </c:pt>
                <c:pt idx="32">
                  <c:v>105.1800291743304</c:v>
                </c:pt>
                <c:pt idx="33">
                  <c:v>105.538139547523</c:v>
                </c:pt>
                <c:pt idx="34">
                  <c:v>105.91997671490046</c:v>
                </c:pt>
                <c:pt idx="35">
                  <c:v>106.19903552564278</c:v>
                </c:pt>
                <c:pt idx="36">
                  <c:v>106.6298552155927</c:v>
                </c:pt>
                <c:pt idx="37">
                  <c:v>104.47088682716328</c:v>
                </c:pt>
                <c:pt idx="38">
                  <c:v>103.03567060188755</c:v>
                </c:pt>
              </c:numCache>
            </c:numRef>
          </c:val>
          <c:smooth val="0"/>
        </c:ser>
        <c:ser>
          <c:idx val="1"/>
          <c:order val="1"/>
          <c:tx>
            <c:v>France métropolitaine</c:v>
          </c:tx>
          <c:spPr>
            <a:ln w="28575">
              <a:solidFill>
                <a:srgbClr val="0000FF"/>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2'!$C$14:$C$52</c:f>
              <c:numCache>
                <c:formatCode>#,##0.0</c:formatCode>
                <c:ptCount val="39"/>
                <c:pt idx="0">
                  <c:v>100</c:v>
                </c:pt>
                <c:pt idx="1">
                  <c:v>100.19977446750701</c:v>
                </c:pt>
                <c:pt idx="2">
                  <c:v>100.30144592534505</c:v>
                </c:pt>
                <c:pt idx="3">
                  <c:v>100.22758735655559</c:v>
                </c:pt>
                <c:pt idx="4">
                  <c:v>100.28693529547614</c:v>
                </c:pt>
                <c:pt idx="5">
                  <c:v>100.3114045567457</c:v>
                </c:pt>
                <c:pt idx="6">
                  <c:v>100.26157520794396</c:v>
                </c:pt>
                <c:pt idx="7">
                  <c:v>100.12920135116832</c:v>
                </c:pt>
                <c:pt idx="8">
                  <c:v>100.0145222852146</c:v>
                </c:pt>
                <c:pt idx="9">
                  <c:v>100.01831030042663</c:v>
                </c:pt>
                <c:pt idx="10">
                  <c:v>99.897017515721842</c:v>
                </c:pt>
                <c:pt idx="11">
                  <c:v>100.0736893487859</c:v>
                </c:pt>
                <c:pt idx="12">
                  <c:v>100.33855961153138</c:v>
                </c:pt>
                <c:pt idx="13">
                  <c:v>100.36615751636515</c:v>
                </c:pt>
                <c:pt idx="14">
                  <c:v>100.40286082528628</c:v>
                </c:pt>
                <c:pt idx="15">
                  <c:v>100.27939214828837</c:v>
                </c:pt>
                <c:pt idx="16">
                  <c:v>100.36766785281466</c:v>
                </c:pt>
                <c:pt idx="17">
                  <c:v>100.29933357075458</c:v>
                </c:pt>
                <c:pt idx="18">
                  <c:v>100.54121227493427</c:v>
                </c:pt>
                <c:pt idx="19">
                  <c:v>100.61624953647114</c:v>
                </c:pt>
                <c:pt idx="20">
                  <c:v>100.79132892888354</c:v>
                </c:pt>
                <c:pt idx="21">
                  <c:v>100.9595629718153</c:v>
                </c:pt>
                <c:pt idx="22">
                  <c:v>101.22776050779829</c:v>
                </c:pt>
                <c:pt idx="23">
                  <c:v>101.52435370381234</c:v>
                </c:pt>
                <c:pt idx="24">
                  <c:v>101.62348896490552</c:v>
                </c:pt>
                <c:pt idx="25">
                  <c:v>102.03280064741105</c:v>
                </c:pt>
                <c:pt idx="26">
                  <c:v>102.37045521128441</c:v>
                </c:pt>
                <c:pt idx="27">
                  <c:v>102.65278993559272</c:v>
                </c:pt>
                <c:pt idx="28">
                  <c:v>103.02912721127819</c:v>
                </c:pt>
                <c:pt idx="29">
                  <c:v>103.19384347099032</c:v>
                </c:pt>
                <c:pt idx="30">
                  <c:v>103.269390754456</c:v>
                </c:pt>
                <c:pt idx="31">
                  <c:v>103.39341517809576</c:v>
                </c:pt>
                <c:pt idx="32">
                  <c:v>103.67644447837725</c:v>
                </c:pt>
                <c:pt idx="33">
                  <c:v>104.01748228314527</c:v>
                </c:pt>
                <c:pt idx="34">
                  <c:v>104.25783245765257</c:v>
                </c:pt>
                <c:pt idx="35">
                  <c:v>104.44875759962223</c:v>
                </c:pt>
                <c:pt idx="36">
                  <c:v>104.81503467472852</c:v>
                </c:pt>
                <c:pt idx="37">
                  <c:v>102.74681834705308</c:v>
                </c:pt>
                <c:pt idx="38">
                  <c:v>101.87352915678991</c:v>
                </c:pt>
              </c:numCache>
            </c:numRef>
          </c:val>
          <c:smooth val="0"/>
        </c:ser>
        <c:ser>
          <c:idx val="2"/>
          <c:order val="2"/>
          <c:tx>
            <c:strRef>
              <c:f>'Données graph 1 et 2'!$I$8:$I$9</c:f>
              <c:strCache>
                <c:ptCount val="1"/>
                <c:pt idx="0">
                  <c:v>Var</c:v>
                </c:pt>
              </c:strCache>
            </c:strRef>
          </c:tx>
          <c:spPr>
            <a:ln w="28575"/>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2'!$I$14:$I$52</c:f>
              <c:numCache>
                <c:formatCode>#,##0.0</c:formatCode>
                <c:ptCount val="39"/>
                <c:pt idx="0">
                  <c:v>100</c:v>
                </c:pt>
                <c:pt idx="1">
                  <c:v>100.13371653424595</c:v>
                </c:pt>
                <c:pt idx="2">
                  <c:v>100.46481016436364</c:v>
                </c:pt>
                <c:pt idx="3">
                  <c:v>100.51273487782026</c:v>
                </c:pt>
                <c:pt idx="4">
                  <c:v>100.63502803795186</c:v>
                </c:pt>
                <c:pt idx="5">
                  <c:v>100.60611902584454</c:v>
                </c:pt>
                <c:pt idx="6">
                  <c:v>100.4146321322835</c:v>
                </c:pt>
                <c:pt idx="7">
                  <c:v>100.62476556970812</c:v>
                </c:pt>
                <c:pt idx="8">
                  <c:v>100.49398499857907</c:v>
                </c:pt>
                <c:pt idx="9">
                  <c:v>100.61694569993118</c:v>
                </c:pt>
                <c:pt idx="10">
                  <c:v>100.4535620897563</c:v>
                </c:pt>
                <c:pt idx="11">
                  <c:v>100.898224389257</c:v>
                </c:pt>
                <c:pt idx="12">
                  <c:v>100.65596130268497</c:v>
                </c:pt>
                <c:pt idx="13">
                  <c:v>100.9437926577363</c:v>
                </c:pt>
                <c:pt idx="14">
                  <c:v>100.68814223213474</c:v>
                </c:pt>
                <c:pt idx="15">
                  <c:v>100.685938200949</c:v>
                </c:pt>
                <c:pt idx="16">
                  <c:v>100.715155012601</c:v>
                </c:pt>
                <c:pt idx="17">
                  <c:v>100.18381894696195</c:v>
                </c:pt>
                <c:pt idx="18">
                  <c:v>100.7748073304124</c:v>
                </c:pt>
                <c:pt idx="19">
                  <c:v>100.72379402248275</c:v>
                </c:pt>
                <c:pt idx="20">
                  <c:v>101.04582262103207</c:v>
                </c:pt>
                <c:pt idx="21">
                  <c:v>101.46263016467077</c:v>
                </c:pt>
                <c:pt idx="22">
                  <c:v>101.88060340439193</c:v>
                </c:pt>
                <c:pt idx="23">
                  <c:v>101.67318369648004</c:v>
                </c:pt>
                <c:pt idx="24">
                  <c:v>101.76587758480238</c:v>
                </c:pt>
                <c:pt idx="25">
                  <c:v>102.36756908203908</c:v>
                </c:pt>
                <c:pt idx="26">
                  <c:v>102.65471725419972</c:v>
                </c:pt>
                <c:pt idx="27">
                  <c:v>103.18726382820319</c:v>
                </c:pt>
                <c:pt idx="28">
                  <c:v>103.33924350622543</c:v>
                </c:pt>
                <c:pt idx="29">
                  <c:v>103.96745349584431</c:v>
                </c:pt>
                <c:pt idx="30">
                  <c:v>103.86813335318095</c:v>
                </c:pt>
                <c:pt idx="31">
                  <c:v>104.04574863175529</c:v>
                </c:pt>
                <c:pt idx="32">
                  <c:v>103.97569274720533</c:v>
                </c:pt>
                <c:pt idx="33">
                  <c:v>104.52898908095123</c:v>
                </c:pt>
                <c:pt idx="34">
                  <c:v>104.9911644790234</c:v>
                </c:pt>
                <c:pt idx="35">
                  <c:v>105.2205280967283</c:v>
                </c:pt>
                <c:pt idx="36">
                  <c:v>105.57618373634345</c:v>
                </c:pt>
                <c:pt idx="37">
                  <c:v>103.92364709633573</c:v>
                </c:pt>
                <c:pt idx="38">
                  <c:v>102.26076102370708</c:v>
                </c:pt>
              </c:numCache>
            </c:numRef>
          </c:val>
          <c:smooth val="0"/>
        </c:ser>
        <c:dLbls>
          <c:showLegendKey val="0"/>
          <c:showVal val="0"/>
          <c:showCatName val="0"/>
          <c:showSerName val="0"/>
          <c:showPercent val="0"/>
          <c:showBubbleSize val="0"/>
        </c:dLbls>
        <c:marker val="1"/>
        <c:smooth val="0"/>
        <c:axId val="220981888"/>
        <c:axId val="191144320"/>
      </c:lineChart>
      <c:catAx>
        <c:axId val="22098188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91144320"/>
        <c:crossesAt val="100"/>
        <c:auto val="0"/>
        <c:lblAlgn val="ctr"/>
        <c:lblOffset val="100"/>
        <c:tickLblSkip val="4"/>
        <c:tickMarkSkip val="4"/>
        <c:noMultiLvlLbl val="0"/>
      </c:catAx>
      <c:valAx>
        <c:axId val="191144320"/>
        <c:scaling>
          <c:orientation val="minMax"/>
          <c:max val="107"/>
          <c:min val="99"/>
        </c:scaling>
        <c:delete val="0"/>
        <c:axPos val="l"/>
        <c:majorGridlines>
          <c:spPr>
            <a:ln>
              <a:prstDash val="sysDash"/>
            </a:ln>
          </c:spPr>
        </c:majorGridlines>
        <c:numFmt formatCode="#,##0" sourceLinked="0"/>
        <c:majorTickMark val="out"/>
        <c:minorTickMark val="none"/>
        <c:tickLblPos val="nextTo"/>
        <c:crossAx val="220981888"/>
        <c:crosses val="autoZero"/>
        <c:crossBetween val="midCat"/>
        <c:majorUnit val="1"/>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trim'!$A$33:$B$51</c:f>
              <c:multiLvlStrCache>
                <c:ptCount val="1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lvl>
                <c:lvl>
                  <c:pt idx="0">
                    <c:v>2016</c:v>
                  </c:pt>
                  <c:pt idx="4">
                    <c:v>2017</c:v>
                  </c:pt>
                  <c:pt idx="8">
                    <c:v>2018</c:v>
                  </c:pt>
                  <c:pt idx="12">
                    <c:v>2019</c:v>
                  </c:pt>
                  <c:pt idx="16">
                    <c:v>2020</c:v>
                  </c:pt>
                </c:lvl>
              </c:multiLvlStrCache>
            </c:multiLvlStrRef>
          </c:cat>
          <c:val>
            <c:numRef>
              <c:f>dep83_trim!$X$91:$X$109</c:f>
              <c:numCache>
                <c:formatCode>#,##0.0</c:formatCode>
                <c:ptCount val="19"/>
                <c:pt idx="0">
                  <c:v>-3.3750958834057765</c:v>
                </c:pt>
                <c:pt idx="1">
                  <c:v>-5.2993630573248467</c:v>
                </c:pt>
                <c:pt idx="2">
                  <c:v>-2.3752969121140111</c:v>
                </c:pt>
                <c:pt idx="3">
                  <c:v>-3.9282889533351018</c:v>
                </c:pt>
                <c:pt idx="4">
                  <c:v>-2.9108229690394283</c:v>
                </c:pt>
                <c:pt idx="5">
                  <c:v>-0.91471616895346664</c:v>
                </c:pt>
                <c:pt idx="6">
                  <c:v>0.91916734252501797</c:v>
                </c:pt>
                <c:pt idx="7">
                  <c:v>4.2810098792535722</c:v>
                </c:pt>
                <c:pt idx="8">
                  <c:v>3.8157536113382351</c:v>
                </c:pt>
                <c:pt idx="9">
                  <c:v>3.8012489818083139</c:v>
                </c:pt>
                <c:pt idx="10">
                  <c:v>1.5804982587730887</c:v>
                </c:pt>
                <c:pt idx="11">
                  <c:v>-0.81578947368420307</c:v>
                </c:pt>
                <c:pt idx="12">
                  <c:v>0.4200577579417164</c:v>
                </c:pt>
                <c:pt idx="13">
                  <c:v>-1.0724561862411774</c:v>
                </c:pt>
                <c:pt idx="14">
                  <c:v>-2.9272151898734222</c:v>
                </c:pt>
                <c:pt idx="15">
                  <c:v>-5.5983019368532787</c:v>
                </c:pt>
                <c:pt idx="16">
                  <c:v>-8.9934640522875817</c:v>
                </c:pt>
                <c:pt idx="17">
                  <c:v>9.3865679534637749</c:v>
                </c:pt>
                <c:pt idx="18">
                  <c:v>6.4113012768269417</c:v>
                </c:pt>
              </c:numCache>
            </c:numRef>
          </c:val>
        </c:ser>
        <c:ser>
          <c:idx val="0"/>
          <c:order val="1"/>
          <c:tx>
            <c:v>25 à 49 ans</c:v>
          </c:tx>
          <c:spPr>
            <a:solidFill>
              <a:schemeClr val="accent6">
                <a:lumMod val="75000"/>
              </a:schemeClr>
            </a:solidFill>
          </c:spPr>
          <c:invertIfNegative val="0"/>
          <c:cat>
            <c:multiLvlStrRef>
              <c:f>'dates trim'!$A$33:$B$51</c:f>
              <c:multiLvlStrCache>
                <c:ptCount val="1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lvl>
                <c:lvl>
                  <c:pt idx="0">
                    <c:v>2016</c:v>
                  </c:pt>
                  <c:pt idx="4">
                    <c:v>2017</c:v>
                  </c:pt>
                  <c:pt idx="8">
                    <c:v>2018</c:v>
                  </c:pt>
                  <c:pt idx="12">
                    <c:v>2019</c:v>
                  </c:pt>
                  <c:pt idx="16">
                    <c:v>2020</c:v>
                  </c:pt>
                </c:lvl>
              </c:multiLvlStrCache>
            </c:multiLvlStrRef>
          </c:cat>
          <c:val>
            <c:numRef>
              <c:f>dep83_trim!$Y$91:$Y$109</c:f>
              <c:numCache>
                <c:formatCode>#,##0.0</c:formatCode>
                <c:ptCount val="19"/>
                <c:pt idx="0">
                  <c:v>4.8249224339897312</c:v>
                </c:pt>
                <c:pt idx="1">
                  <c:v>1.0812803342139299</c:v>
                </c:pt>
                <c:pt idx="2">
                  <c:v>1.3475609756097739</c:v>
                </c:pt>
                <c:pt idx="3">
                  <c:v>0.10860383733559686</c:v>
                </c:pt>
                <c:pt idx="4">
                  <c:v>1.2745394140742938</c:v>
                </c:pt>
                <c:pt idx="5">
                  <c:v>2.3521546222573297</c:v>
                </c:pt>
                <c:pt idx="6">
                  <c:v>1.8891763431803099</c:v>
                </c:pt>
                <c:pt idx="7">
                  <c:v>2.3445033751205546</c:v>
                </c:pt>
                <c:pt idx="8">
                  <c:v>1.353930573780282</c:v>
                </c:pt>
                <c:pt idx="9">
                  <c:v>1.2945368171021432</c:v>
                </c:pt>
                <c:pt idx="10">
                  <c:v>1.0333628579864307</c:v>
                </c:pt>
                <c:pt idx="11">
                  <c:v>3.5333608150289741E-2</c:v>
                </c:pt>
                <c:pt idx="12">
                  <c:v>-0.42958865415171354</c:v>
                </c:pt>
                <c:pt idx="13">
                  <c:v>-2.356665494196275</c:v>
                </c:pt>
                <c:pt idx="14">
                  <c:v>-4.4827586206896637</c:v>
                </c:pt>
                <c:pt idx="15">
                  <c:v>-5.8691940895979293</c:v>
                </c:pt>
                <c:pt idx="16">
                  <c:v>-6.1347517730496399</c:v>
                </c:pt>
                <c:pt idx="17">
                  <c:v>5.7216618635926864</c:v>
                </c:pt>
                <c:pt idx="18">
                  <c:v>4.2464663770421573</c:v>
                </c:pt>
              </c:numCache>
            </c:numRef>
          </c:val>
        </c:ser>
        <c:ser>
          <c:idx val="2"/>
          <c:order val="2"/>
          <c:tx>
            <c:v>50 ans ou plus</c:v>
          </c:tx>
          <c:spPr>
            <a:solidFill>
              <a:srgbClr val="92D050"/>
            </a:solidFill>
          </c:spPr>
          <c:invertIfNegative val="0"/>
          <c:cat>
            <c:multiLvlStrRef>
              <c:f>'dates trim'!$A$33:$B$51</c:f>
              <c:multiLvlStrCache>
                <c:ptCount val="1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lvl>
                <c:lvl>
                  <c:pt idx="0">
                    <c:v>2016</c:v>
                  </c:pt>
                  <c:pt idx="4">
                    <c:v>2017</c:v>
                  </c:pt>
                  <c:pt idx="8">
                    <c:v>2018</c:v>
                  </c:pt>
                  <c:pt idx="12">
                    <c:v>2019</c:v>
                  </c:pt>
                  <c:pt idx="16">
                    <c:v>2020</c:v>
                  </c:pt>
                </c:lvl>
              </c:multiLvlStrCache>
            </c:multiLvlStrRef>
          </c:cat>
          <c:val>
            <c:numRef>
              <c:f>dep83_trim!$Z$91:$Z$109</c:f>
              <c:numCache>
                <c:formatCode>#,##0.0</c:formatCode>
                <c:ptCount val="19"/>
                <c:pt idx="0">
                  <c:v>9.3034055727554197</c:v>
                </c:pt>
                <c:pt idx="1">
                  <c:v>7.0915619389587015</c:v>
                </c:pt>
                <c:pt idx="2">
                  <c:v>6.7377959660917641</c:v>
                </c:pt>
                <c:pt idx="3">
                  <c:v>6.165758531689125</c:v>
                </c:pt>
                <c:pt idx="4">
                  <c:v>6.9961761790114707</c:v>
                </c:pt>
                <c:pt idx="5">
                  <c:v>7.1248952221290907</c:v>
                </c:pt>
                <c:pt idx="6">
                  <c:v>6.8738874435163799</c:v>
                </c:pt>
                <c:pt idx="7">
                  <c:v>6.4559697460832011</c:v>
                </c:pt>
                <c:pt idx="8">
                  <c:v>4.9106551952349475</c:v>
                </c:pt>
                <c:pt idx="9">
                  <c:v>4.7339593114241074</c:v>
                </c:pt>
                <c:pt idx="10">
                  <c:v>3.3055733504163909</c:v>
                </c:pt>
                <c:pt idx="11">
                  <c:v>2.8672925653387527</c:v>
                </c:pt>
                <c:pt idx="12">
                  <c:v>2.7504415846580921</c:v>
                </c:pt>
                <c:pt idx="13">
                  <c:v>1.0334952060764513</c:v>
                </c:pt>
                <c:pt idx="14">
                  <c:v>2.4804663276678518E-2</c:v>
                </c:pt>
                <c:pt idx="15">
                  <c:v>-1.2333497779970504</c:v>
                </c:pt>
                <c:pt idx="16">
                  <c:v>-1.9891944990176769</c:v>
                </c:pt>
                <c:pt idx="17">
                  <c:v>3.7589351737737253</c:v>
                </c:pt>
                <c:pt idx="18">
                  <c:v>3.0254184748915058</c:v>
                </c:pt>
              </c:numCache>
            </c:numRef>
          </c:val>
        </c:ser>
        <c:dLbls>
          <c:showLegendKey val="0"/>
          <c:showVal val="0"/>
          <c:showCatName val="0"/>
          <c:showSerName val="0"/>
          <c:showPercent val="0"/>
          <c:showBubbleSize val="0"/>
        </c:dLbls>
        <c:gapWidth val="150"/>
        <c:axId val="222421760"/>
        <c:axId val="222423296"/>
      </c:barChart>
      <c:catAx>
        <c:axId val="22242176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22423296"/>
        <c:crosses val="autoZero"/>
        <c:auto val="0"/>
        <c:lblAlgn val="ctr"/>
        <c:lblOffset val="100"/>
        <c:tickLblSkip val="4"/>
        <c:tickMarkSkip val="4"/>
        <c:noMultiLvlLbl val="0"/>
      </c:catAx>
      <c:valAx>
        <c:axId val="222423296"/>
        <c:scaling>
          <c:orientation val="minMax"/>
          <c:max val="12"/>
          <c:min val="-12"/>
        </c:scaling>
        <c:delete val="0"/>
        <c:axPos val="l"/>
        <c:majorGridlines>
          <c:spPr>
            <a:ln>
              <a:prstDash val="sysDash"/>
            </a:ln>
          </c:spPr>
        </c:majorGridlines>
        <c:numFmt formatCode="[Blue][&lt;0]\-&quot;&quot;0&quot;&quot;;[Red][&gt;0]\+&quot;&quot;0&quot;&quot;;0" sourceLinked="0"/>
        <c:majorTickMark val="out"/>
        <c:minorTickMark val="none"/>
        <c:tickLblPos val="nextTo"/>
        <c:crossAx val="222421760"/>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trim'!$A$33:$B$51</c:f>
              <c:multiLvlStrCache>
                <c:ptCount val="1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lvl>
                <c:lvl>
                  <c:pt idx="0">
                    <c:v>2016</c:v>
                  </c:pt>
                  <c:pt idx="4">
                    <c:v>2017</c:v>
                  </c:pt>
                  <c:pt idx="8">
                    <c:v>2018</c:v>
                  </c:pt>
                  <c:pt idx="12">
                    <c:v>2019</c:v>
                  </c:pt>
                  <c:pt idx="16">
                    <c:v>2020</c:v>
                  </c:pt>
                </c:lvl>
              </c:multiLvlStrCache>
            </c:multiLvlStrRef>
          </c:cat>
          <c:val>
            <c:numRef>
              <c:f>dep83_trim!$AG$91:$AG$109</c:f>
              <c:numCache>
                <c:formatCode>#,##0.0</c:formatCode>
                <c:ptCount val="19"/>
                <c:pt idx="0">
                  <c:v>-0.81645372390153348</c:v>
                </c:pt>
                <c:pt idx="1">
                  <c:v>-2.4692867184157419</c:v>
                </c:pt>
                <c:pt idx="2">
                  <c:v>1.0789359459291825</c:v>
                </c:pt>
                <c:pt idx="3">
                  <c:v>1.4592647789369195</c:v>
                </c:pt>
                <c:pt idx="4">
                  <c:v>4.3609400527837128</c:v>
                </c:pt>
                <c:pt idx="5">
                  <c:v>4.1925173904869384</c:v>
                </c:pt>
                <c:pt idx="6">
                  <c:v>2.0305502729893954</c:v>
                </c:pt>
                <c:pt idx="7">
                  <c:v>1.1200195850419314</c:v>
                </c:pt>
                <c:pt idx="8">
                  <c:v>-1.3367052023121384</c:v>
                </c:pt>
                <c:pt idx="9">
                  <c:v>-1.8645495007819091</c:v>
                </c:pt>
                <c:pt idx="10">
                  <c:v>-2.5132275132275228</c:v>
                </c:pt>
                <c:pt idx="11">
                  <c:v>-3.5407335673647289</c:v>
                </c:pt>
                <c:pt idx="12">
                  <c:v>-3.0696936409129738</c:v>
                </c:pt>
                <c:pt idx="13">
                  <c:v>-3.7509193429762222</c:v>
                </c:pt>
                <c:pt idx="14">
                  <c:v>-4.9216726285925771</c:v>
                </c:pt>
                <c:pt idx="15">
                  <c:v>-5.2707535922695614</c:v>
                </c:pt>
                <c:pt idx="16">
                  <c:v>-4.2498268589057471</c:v>
                </c:pt>
                <c:pt idx="17">
                  <c:v>9.3861436576668353</c:v>
                </c:pt>
                <c:pt idx="18">
                  <c:v>4.5796574987026606</c:v>
                </c:pt>
              </c:numCache>
            </c:numRef>
          </c:val>
        </c:ser>
        <c:ser>
          <c:idx val="0"/>
          <c:order val="1"/>
          <c:tx>
            <c:v>Un an ou plus</c:v>
          </c:tx>
          <c:spPr>
            <a:solidFill>
              <a:schemeClr val="accent6">
                <a:lumMod val="75000"/>
              </a:schemeClr>
            </a:solidFill>
          </c:spPr>
          <c:invertIfNegative val="0"/>
          <c:cat>
            <c:multiLvlStrRef>
              <c:f>'dates trim'!$A$33:$B$51</c:f>
              <c:multiLvlStrCache>
                <c:ptCount val="1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lvl>
                <c:lvl>
                  <c:pt idx="0">
                    <c:v>2016</c:v>
                  </c:pt>
                  <c:pt idx="4">
                    <c:v>2017</c:v>
                  </c:pt>
                  <c:pt idx="8">
                    <c:v>2018</c:v>
                  </c:pt>
                  <c:pt idx="12">
                    <c:v>2019</c:v>
                  </c:pt>
                  <c:pt idx="16">
                    <c:v>2020</c:v>
                  </c:pt>
                </c:lvl>
              </c:multiLvlStrCache>
            </c:multiLvlStrRef>
          </c:cat>
          <c:val>
            <c:numRef>
              <c:f>dep83_trim!$AH$91:$AH$109</c:f>
              <c:numCache>
                <c:formatCode>#,##0.0</c:formatCode>
                <c:ptCount val="19"/>
                <c:pt idx="0">
                  <c:v>13.459828046249633</c:v>
                </c:pt>
                <c:pt idx="1">
                  <c:v>8.038004750593819</c:v>
                </c:pt>
                <c:pt idx="2">
                  <c:v>3.8334556126192298</c:v>
                </c:pt>
                <c:pt idx="3">
                  <c:v>0.56954703212601654</c:v>
                </c:pt>
                <c:pt idx="4">
                  <c:v>-0.86229422524169985</c:v>
                </c:pt>
                <c:pt idx="5">
                  <c:v>1.7060944507958808</c:v>
                </c:pt>
                <c:pt idx="6">
                  <c:v>4.5839957604663528</c:v>
                </c:pt>
                <c:pt idx="7">
                  <c:v>7.4329705335810958</c:v>
                </c:pt>
                <c:pt idx="8">
                  <c:v>8.4343700579862855</c:v>
                </c:pt>
                <c:pt idx="9">
                  <c:v>8.9148292261132625</c:v>
                </c:pt>
                <c:pt idx="10">
                  <c:v>7.6851617262055694</c:v>
                </c:pt>
                <c:pt idx="11">
                  <c:v>6.4739313071410898</c:v>
                </c:pt>
                <c:pt idx="12">
                  <c:v>5.3800032409658138</c:v>
                </c:pt>
                <c:pt idx="13">
                  <c:v>2.0006351222610297</c:v>
                </c:pt>
                <c:pt idx="14">
                  <c:v>-0.61171672809975375</c:v>
                </c:pt>
                <c:pt idx="15">
                  <c:v>-3.6203295428173576</c:v>
                </c:pt>
                <c:pt idx="16">
                  <c:v>-6.681531600799639</c:v>
                </c:pt>
                <c:pt idx="17">
                  <c:v>1.081880448318806</c:v>
                </c:pt>
                <c:pt idx="18">
                  <c:v>3.6928903969068116</c:v>
                </c:pt>
              </c:numCache>
            </c:numRef>
          </c:val>
        </c:ser>
        <c:dLbls>
          <c:showLegendKey val="0"/>
          <c:showVal val="0"/>
          <c:showCatName val="0"/>
          <c:showSerName val="0"/>
          <c:showPercent val="0"/>
          <c:showBubbleSize val="0"/>
        </c:dLbls>
        <c:gapWidth val="150"/>
        <c:axId val="222504064"/>
        <c:axId val="222505600"/>
      </c:barChart>
      <c:catAx>
        <c:axId val="22250406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22505600"/>
        <c:crosses val="autoZero"/>
        <c:auto val="0"/>
        <c:lblAlgn val="ctr"/>
        <c:lblOffset val="100"/>
        <c:tickLblSkip val="4"/>
        <c:tickMarkSkip val="4"/>
        <c:noMultiLvlLbl val="0"/>
      </c:catAx>
      <c:valAx>
        <c:axId val="222505600"/>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222504064"/>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Graph3'!$S$10:$S$47</c:f>
              <c:numCache>
                <c:formatCode>#,##0</c:formatCode>
                <c:ptCount val="38"/>
                <c:pt idx="0">
                  <c:v>487.38401408435311</c:v>
                </c:pt>
                <c:pt idx="1">
                  <c:v>1234.8323341226787</c:v>
                </c:pt>
                <c:pt idx="2">
                  <c:v>80.117625783022959</c:v>
                </c:pt>
                <c:pt idx="3">
                  <c:v>498.65721919428324</c:v>
                </c:pt>
                <c:pt idx="4">
                  <c:v>560.10128321778029</c:v>
                </c:pt>
                <c:pt idx="5">
                  <c:v>-809.23703039693646</c:v>
                </c:pt>
                <c:pt idx="6">
                  <c:v>439.84039680520073</c:v>
                </c:pt>
                <c:pt idx="7">
                  <c:v>-454.41027752816444</c:v>
                </c:pt>
                <c:pt idx="8">
                  <c:v>330.59708599094301</c:v>
                </c:pt>
                <c:pt idx="9">
                  <c:v>-442.39236960024573</c:v>
                </c:pt>
                <c:pt idx="10">
                  <c:v>1489.3516980662826</c:v>
                </c:pt>
                <c:pt idx="11">
                  <c:v>-769.5861972233397</c:v>
                </c:pt>
                <c:pt idx="12">
                  <c:v>731.3226306293509</c:v>
                </c:pt>
                <c:pt idx="13">
                  <c:v>-463.64372925425414</c:v>
                </c:pt>
                <c:pt idx="14">
                  <c:v>60.076222559495363</c:v>
                </c:pt>
                <c:pt idx="15">
                  <c:v>-327.17475430550985</c:v>
                </c:pt>
                <c:pt idx="16">
                  <c:v>-1141.4361471024458</c:v>
                </c:pt>
                <c:pt idx="17">
                  <c:v>882.82546375726815</c:v>
                </c:pt>
                <c:pt idx="18">
                  <c:v>507.3568941304693</c:v>
                </c:pt>
                <c:pt idx="19">
                  <c:v>801.3258543839911</c:v>
                </c:pt>
                <c:pt idx="20">
                  <c:v>849.09545994584914</c:v>
                </c:pt>
                <c:pt idx="21">
                  <c:v>977.02236391202314</c:v>
                </c:pt>
                <c:pt idx="22">
                  <c:v>-769.10961324843811</c:v>
                </c:pt>
                <c:pt idx="23">
                  <c:v>-480.32731003087247</c:v>
                </c:pt>
                <c:pt idx="24">
                  <c:v>1635.0356124535901</c:v>
                </c:pt>
                <c:pt idx="25">
                  <c:v>854.18126511212904</c:v>
                </c:pt>
                <c:pt idx="26">
                  <c:v>1241.5752375006559</c:v>
                </c:pt>
                <c:pt idx="27">
                  <c:v>182.83428104297491</c:v>
                </c:pt>
                <c:pt idx="28">
                  <c:v>2534.7462401268422</c:v>
                </c:pt>
                <c:pt idx="29">
                  <c:v>-410.41200780845247</c:v>
                </c:pt>
                <c:pt idx="30">
                  <c:v>564.59185968106613</c:v>
                </c:pt>
                <c:pt idx="31">
                  <c:v>-7.0755082605173811</c:v>
                </c:pt>
                <c:pt idx="32">
                  <c:v>1497.2696478582802</c:v>
                </c:pt>
                <c:pt idx="33">
                  <c:v>1751.77043211204</c:v>
                </c:pt>
                <c:pt idx="34">
                  <c:v>294.12880769441836</c:v>
                </c:pt>
                <c:pt idx="35">
                  <c:v>1337.3690646010218</c:v>
                </c:pt>
                <c:pt idx="36">
                  <c:v>-2453.0229714986635</c:v>
                </c:pt>
                <c:pt idx="37">
                  <c:v>-7491.5373637622106</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Graph3'!$T$10:$T$47</c:f>
              <c:numCache>
                <c:formatCode>#,##0</c:formatCode>
                <c:ptCount val="38"/>
                <c:pt idx="0">
                  <c:v>-57.314289070399354</c:v>
                </c:pt>
                <c:pt idx="1">
                  <c:v>-169.94273567779965</c:v>
                </c:pt>
                <c:pt idx="2">
                  <c:v>74.021639446199515</c:v>
                </c:pt>
                <c:pt idx="3">
                  <c:v>-105.32825620939911</c:v>
                </c:pt>
                <c:pt idx="4">
                  <c:v>-653.08074127459986</c:v>
                </c:pt>
                <c:pt idx="5">
                  <c:v>193.36169290049975</c:v>
                </c:pt>
                <c:pt idx="6">
                  <c:v>236.00743427319912</c:v>
                </c:pt>
                <c:pt idx="7">
                  <c:v>33.783429997200983</c:v>
                </c:pt>
                <c:pt idx="8">
                  <c:v>64.878876022598888</c:v>
                </c:pt>
                <c:pt idx="9">
                  <c:v>-83.094958469899211</c:v>
                </c:pt>
                <c:pt idx="10">
                  <c:v>-59.193535885599886</c:v>
                </c:pt>
                <c:pt idx="11">
                  <c:v>-9.5995602495004277</c:v>
                </c:pt>
                <c:pt idx="12">
                  <c:v>194.4234068026999</c:v>
                </c:pt>
                <c:pt idx="13">
                  <c:v>-358.59945000699963</c:v>
                </c:pt>
                <c:pt idx="14">
                  <c:v>-67.165002502199968</c:v>
                </c:pt>
                <c:pt idx="15">
                  <c:v>421.14418167529902</c:v>
                </c:pt>
                <c:pt idx="16">
                  <c:v>-567.48905745829961</c:v>
                </c:pt>
                <c:pt idx="17">
                  <c:v>1017.958257495301</c:v>
                </c:pt>
                <c:pt idx="18">
                  <c:v>-671.42994191830076</c:v>
                </c:pt>
                <c:pt idx="19">
                  <c:v>234.40807041259995</c:v>
                </c:pt>
                <c:pt idx="20">
                  <c:v>491.47402674710065</c:v>
                </c:pt>
                <c:pt idx="21">
                  <c:v>367.29632699469857</c:v>
                </c:pt>
                <c:pt idx="22">
                  <c:v>101.98989430570055</c:v>
                </c:pt>
                <c:pt idx="23">
                  <c:v>778.45674694810077</c:v>
                </c:pt>
                <c:pt idx="24">
                  <c:v>300.17231242349953</c:v>
                </c:pt>
                <c:pt idx="25">
                  <c:v>69.367465310800071</c:v>
                </c:pt>
                <c:pt idx="26">
                  <c:v>471.2433000899</c:v>
                </c:pt>
                <c:pt idx="27">
                  <c:v>305.97481577770031</c:v>
                </c:pt>
                <c:pt idx="28">
                  <c:v>-514.24743637010033</c:v>
                </c:pt>
                <c:pt idx="29">
                  <c:v>90.97068602679974</c:v>
                </c:pt>
                <c:pt idx="30">
                  <c:v>6.6684892767007113</c:v>
                </c:pt>
                <c:pt idx="31">
                  <c:v>-218.24378507830079</c:v>
                </c:pt>
                <c:pt idx="32">
                  <c:v>282.28591306940052</c:v>
                </c:pt>
                <c:pt idx="33">
                  <c:v>-265.28525301269929</c:v>
                </c:pt>
                <c:pt idx="34">
                  <c:v>443.56865470869889</c:v>
                </c:pt>
                <c:pt idx="35">
                  <c:v>-193.48118273569889</c:v>
                </c:pt>
                <c:pt idx="36">
                  <c:v>-2861.9964638427009</c:v>
                </c:pt>
                <c:pt idx="37">
                  <c:v>2143.2312622174004</c:v>
                </c:pt>
              </c:numCache>
            </c:numRef>
          </c:val>
        </c:ser>
        <c:dLbls>
          <c:showLegendKey val="0"/>
          <c:showVal val="0"/>
          <c:showCatName val="0"/>
          <c:showSerName val="0"/>
          <c:showPercent val="0"/>
          <c:showBubbleSize val="0"/>
        </c:dLbls>
        <c:gapWidth val="150"/>
        <c:overlap val="100"/>
        <c:axId val="221594368"/>
        <c:axId val="221595904"/>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Graph3'!$A$10:$B$61</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Graph3'!$R$10:$R$47</c:f>
              <c:numCache>
                <c:formatCode>#,##0</c:formatCode>
                <c:ptCount val="38"/>
                <c:pt idx="0">
                  <c:v>430.06972501397831</c:v>
                </c:pt>
                <c:pt idx="1">
                  <c:v>1064.8895984448609</c:v>
                </c:pt>
                <c:pt idx="2">
                  <c:v>154.13926522922702</c:v>
                </c:pt>
                <c:pt idx="3">
                  <c:v>393.32896298484411</c:v>
                </c:pt>
                <c:pt idx="4">
                  <c:v>-92.979458056797739</c:v>
                </c:pt>
                <c:pt idx="5">
                  <c:v>-615.87533749645809</c:v>
                </c:pt>
                <c:pt idx="6">
                  <c:v>675.84783107845578</c:v>
                </c:pt>
                <c:pt idx="7">
                  <c:v>-420.62684753100621</c:v>
                </c:pt>
                <c:pt idx="8">
                  <c:v>395.47596201353008</c:v>
                </c:pt>
                <c:pt idx="9">
                  <c:v>-525.48732807009947</c:v>
                </c:pt>
                <c:pt idx="10">
                  <c:v>1430.1581621806836</c:v>
                </c:pt>
                <c:pt idx="11">
                  <c:v>-779.18575747287832</c:v>
                </c:pt>
                <c:pt idx="12">
                  <c:v>925.7460374320508</c:v>
                </c:pt>
                <c:pt idx="13">
                  <c:v>-822.24317926121876</c:v>
                </c:pt>
                <c:pt idx="14">
                  <c:v>-7.0887799427146092</c:v>
                </c:pt>
                <c:pt idx="15">
                  <c:v>93.9694273697678</c:v>
                </c:pt>
                <c:pt idx="16">
                  <c:v>-1708.9252045607427</c:v>
                </c:pt>
                <c:pt idx="17">
                  <c:v>1900.7837212525774</c:v>
                </c:pt>
                <c:pt idx="18">
                  <c:v>-164.07304778782418</c:v>
                </c:pt>
                <c:pt idx="19">
                  <c:v>1035.733924796572</c:v>
                </c:pt>
                <c:pt idx="20">
                  <c:v>1340.5694866929553</c:v>
                </c:pt>
                <c:pt idx="21">
                  <c:v>1344.3186909067445</c:v>
                </c:pt>
                <c:pt idx="22">
                  <c:v>-667.11971894273302</c:v>
                </c:pt>
                <c:pt idx="23">
                  <c:v>298.12943691719556</c:v>
                </c:pt>
                <c:pt idx="24">
                  <c:v>1935.2079248771188</c:v>
                </c:pt>
                <c:pt idx="25">
                  <c:v>923.54873042291729</c:v>
                </c:pt>
                <c:pt idx="26">
                  <c:v>1712.8185375905596</c:v>
                </c:pt>
                <c:pt idx="27">
                  <c:v>488.80909682065248</c:v>
                </c:pt>
                <c:pt idx="28">
                  <c:v>2020.4988037567819</c:v>
                </c:pt>
                <c:pt idx="29">
                  <c:v>-319.44132178166183</c:v>
                </c:pt>
                <c:pt idx="30">
                  <c:v>571.26034895773046</c:v>
                </c:pt>
                <c:pt idx="31">
                  <c:v>-225.31929333880544</c:v>
                </c:pt>
                <c:pt idx="32">
                  <c:v>1779.5555609276635</c:v>
                </c:pt>
                <c:pt idx="33">
                  <c:v>1486.4851790993707</c:v>
                </c:pt>
                <c:pt idx="34">
                  <c:v>737.69746240309905</c:v>
                </c:pt>
                <c:pt idx="35">
                  <c:v>1143.8878818653175</c:v>
                </c:pt>
                <c:pt idx="36">
                  <c:v>-5315.0194353413535</c:v>
                </c:pt>
                <c:pt idx="37">
                  <c:v>-5348.3061015448184</c:v>
                </c:pt>
              </c:numCache>
            </c:numRef>
          </c:val>
          <c:smooth val="0"/>
        </c:ser>
        <c:dLbls>
          <c:showLegendKey val="0"/>
          <c:showVal val="0"/>
          <c:showCatName val="0"/>
          <c:showSerName val="0"/>
          <c:showPercent val="0"/>
          <c:showBubbleSize val="0"/>
        </c:dLbls>
        <c:marker val="1"/>
        <c:smooth val="0"/>
        <c:axId val="221594368"/>
        <c:axId val="221595904"/>
      </c:lineChart>
      <c:catAx>
        <c:axId val="22159436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221595904"/>
        <c:crosses val="autoZero"/>
        <c:auto val="0"/>
        <c:lblAlgn val="ctr"/>
        <c:lblOffset val="100"/>
        <c:tickLblSkip val="4"/>
        <c:tickMarkSkip val="4"/>
        <c:noMultiLvlLbl val="0"/>
      </c:catAx>
      <c:valAx>
        <c:axId val="221595904"/>
        <c:scaling>
          <c:orientation val="minMax"/>
          <c:max val="3000"/>
          <c:min val="-8000"/>
        </c:scaling>
        <c:delete val="0"/>
        <c:axPos val="l"/>
        <c:majorGridlines>
          <c:spPr>
            <a:ln>
              <a:prstDash val="sysDash"/>
            </a:ln>
          </c:spPr>
        </c:majorGridlines>
        <c:numFmt formatCode="[Red][&lt;0]\-&quot;&quot;0&quot;&quot;;[Blue][&gt;0]\+&quot;&quot;0&quot;&quot;;0" sourceLinked="0"/>
        <c:majorTickMark val="out"/>
        <c:minorTickMark val="none"/>
        <c:tickLblPos val="nextTo"/>
        <c:crossAx val="221594368"/>
        <c:crosses val="autoZero"/>
        <c:crossBetween val="between"/>
        <c:majorUnit val="10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2941883742E-2"/>
          <c:y val="0.21145427308079878"/>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1.8655296040950989E-3"/>
                  <c:y val="-5.7495270042804501E-3"/>
                </c:manualLayout>
              </c:layout>
              <c:showLegendKey val="0"/>
              <c:showVal val="1"/>
              <c:showCatName val="0"/>
              <c:showSerName val="0"/>
              <c:showPercent val="0"/>
              <c:showBubbleSize val="0"/>
            </c:dLbl>
            <c:dLbl>
              <c:idx val="3"/>
              <c:layout>
                <c:manualLayout>
                  <c:x val="3.6903778772597751E-3"/>
                  <c:y val="-2.5876946628967373E-2"/>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graph4'!$CP$46:$CT$46</c:f>
              <c:numCache>
                <c:formatCode>#,##0</c:formatCode>
                <c:ptCount val="5"/>
                <c:pt idx="0">
                  <c:v>-7490</c:v>
                </c:pt>
                <c:pt idx="1">
                  <c:v>-5520</c:v>
                </c:pt>
                <c:pt idx="2">
                  <c:v>-1830</c:v>
                </c:pt>
                <c:pt idx="3">
                  <c:v>-120</c:v>
                </c:pt>
                <c:pt idx="4">
                  <c:v>50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1.6616939008512226E-2"/>
                </c:manualLayout>
              </c:layout>
              <c:showLegendKey val="0"/>
              <c:showVal val="1"/>
              <c:showCatName val="0"/>
              <c:showSerName val="0"/>
              <c:showPercent val="0"/>
              <c:showBubbleSize val="0"/>
            </c:dLbl>
            <c:dLbl>
              <c:idx val="2"/>
              <c:layout>
                <c:manualLayout>
                  <c:x val="3.711009123660204E-3"/>
                  <c:y val="-1.7249712987759503E-2"/>
                </c:manualLayout>
              </c:layout>
              <c:showLegendKey val="0"/>
              <c:showVal val="1"/>
              <c:showCatName val="0"/>
              <c:showSerName val="0"/>
              <c:showPercent val="0"/>
              <c:showBubbleSize val="0"/>
            </c:dLbl>
            <c:dLbl>
              <c:idx val="3"/>
              <c:layout>
                <c:manualLayout>
                  <c:x val="0"/>
                  <c:y val="-3.1483663944858482E-3"/>
                </c:manualLayout>
              </c:layout>
              <c:showLegendKey val="0"/>
              <c:showVal val="1"/>
              <c:showCatName val="0"/>
              <c:showSerName val="0"/>
              <c:showPercent val="0"/>
              <c:showBubbleSize val="0"/>
            </c:dLbl>
            <c:dLbl>
              <c:idx val="4"/>
              <c:layout>
                <c:manualLayout>
                  <c:x val="0"/>
                  <c:y val="-1.1084072003566174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graph4'!$CV$46:$CZ$46</c:f>
              <c:numCache>
                <c:formatCode>#,##0</c:formatCode>
                <c:ptCount val="5"/>
                <c:pt idx="0">
                  <c:v>2140</c:v>
                </c:pt>
                <c:pt idx="1">
                  <c:v>230</c:v>
                </c:pt>
                <c:pt idx="2">
                  <c:v>110</c:v>
                </c:pt>
                <c:pt idx="3">
                  <c:v>360</c:v>
                </c:pt>
                <c:pt idx="4">
                  <c:v>1410</c:v>
                </c:pt>
              </c:numCache>
            </c:numRef>
          </c:val>
        </c:ser>
        <c:ser>
          <c:idx val="2"/>
          <c:order val="2"/>
          <c:tx>
            <c:v>Total</c:v>
          </c:tx>
          <c:spPr>
            <a:noFill/>
          </c:spPr>
          <c:invertIfNegative val="0"/>
          <c:dLbls>
            <c:dLbl>
              <c:idx val="0"/>
              <c:layout>
                <c:manualLayout>
                  <c:x val="1.7968072129162062E-3"/>
                  <c:y val="9.7653891424135386E-2"/>
                </c:manualLayout>
              </c:layout>
              <c:dLblPos val="ctr"/>
              <c:showLegendKey val="0"/>
              <c:showVal val="1"/>
              <c:showCatName val="0"/>
              <c:showSerName val="0"/>
              <c:showPercent val="0"/>
              <c:showBubbleSize val="0"/>
            </c:dLbl>
            <c:dLbl>
              <c:idx val="1"/>
              <c:layout>
                <c:manualLayout>
                  <c:x val="-1.9142019107439977E-3"/>
                  <c:y val="8.0533223577045274E-2"/>
                </c:manualLayout>
              </c:layout>
              <c:dLblPos val="ctr"/>
              <c:showLegendKey val="0"/>
              <c:showVal val="1"/>
              <c:showCatName val="0"/>
              <c:showSerName val="0"/>
              <c:showPercent val="0"/>
              <c:showBubbleSize val="0"/>
            </c:dLbl>
            <c:dLbl>
              <c:idx val="2"/>
              <c:layout>
                <c:manualLayout>
                  <c:x val="1.4540669998274625E-3"/>
                  <c:y val="1.7627113425471564E-3"/>
                </c:manualLayout>
              </c:layout>
              <c:dLblPos val="ctr"/>
              <c:showLegendKey val="0"/>
              <c:showVal val="1"/>
              <c:showCatName val="0"/>
              <c:showSerName val="0"/>
              <c:showPercent val="0"/>
              <c:showBubbleSize val="0"/>
            </c:dLbl>
            <c:dLbl>
              <c:idx val="3"/>
              <c:layout>
                <c:manualLayout>
                  <c:x val="3.7316403700606328E-3"/>
                  <c:y val="-1.6952682769236272E-2"/>
                </c:manualLayout>
              </c:layout>
              <c:dLblPos val="ctr"/>
              <c:showLegendKey val="0"/>
              <c:showVal val="1"/>
              <c:showCatName val="0"/>
              <c:showSerName val="0"/>
              <c:showPercent val="0"/>
              <c:showBubbleSize val="0"/>
            </c:dLbl>
            <c:dLbl>
              <c:idx val="4"/>
              <c:layout>
                <c:manualLayout>
                  <c:x val="0"/>
                  <c:y val="1.6617391798479485E-4"/>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graph4'!$CJ$46:$CN$46</c:f>
              <c:numCache>
                <c:formatCode>#,##0</c:formatCode>
                <c:ptCount val="5"/>
                <c:pt idx="0">
                  <c:v>-5350</c:v>
                </c:pt>
                <c:pt idx="1">
                  <c:v>-5300</c:v>
                </c:pt>
                <c:pt idx="2">
                  <c:v>-1720</c:v>
                </c:pt>
                <c:pt idx="3">
                  <c:v>230</c:v>
                </c:pt>
                <c:pt idx="4">
                  <c:v>1460</c:v>
                </c:pt>
              </c:numCache>
            </c:numRef>
          </c:val>
        </c:ser>
        <c:dLbls>
          <c:showLegendKey val="0"/>
          <c:showVal val="0"/>
          <c:showCatName val="0"/>
          <c:showSerName val="0"/>
          <c:showPercent val="0"/>
          <c:showBubbleSize val="0"/>
        </c:dLbls>
        <c:gapWidth val="150"/>
        <c:overlap val="100"/>
        <c:axId val="221681536"/>
        <c:axId val="221683072"/>
      </c:barChart>
      <c:catAx>
        <c:axId val="221681536"/>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221683072"/>
        <c:crosses val="autoZero"/>
        <c:auto val="1"/>
        <c:lblAlgn val="ctr"/>
        <c:lblOffset val="100"/>
        <c:noMultiLvlLbl val="0"/>
      </c:catAx>
      <c:valAx>
        <c:axId val="221683072"/>
        <c:scaling>
          <c:orientation val="minMax"/>
          <c:max val="3000"/>
          <c:min val="-8000"/>
        </c:scaling>
        <c:delete val="0"/>
        <c:axPos val="l"/>
        <c:majorGridlines>
          <c:spPr>
            <a:ln>
              <a:prstDash val="sysDot"/>
            </a:ln>
          </c:spPr>
        </c:majorGridlines>
        <c:numFmt formatCode="[Red][&lt;0]\-&quot;&quot;0&quot;&quot;;[Blue][&gt;0]\+&quot;&quot;0&quot;&quot;;0" sourceLinked="0"/>
        <c:majorTickMark val="out"/>
        <c:minorTickMark val="none"/>
        <c:tickLblPos val="nextTo"/>
        <c:crossAx val="221681536"/>
        <c:crosses val="autoZero"/>
        <c:crossBetween val="between"/>
        <c:majorUnit val="10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2'!$AL$8:$AL$9</c:f>
              <c:strCache>
                <c:ptCount val="1"/>
                <c:pt idx="0">
                  <c:v>Construction </c:v>
                </c:pt>
              </c:strCache>
            </c:strRef>
          </c:tx>
          <c:spPr>
            <a:ln w="28575">
              <a:solidFill>
                <a:srgbClr val="00B05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2'!$AL$14:$AL$52</c:f>
              <c:numCache>
                <c:formatCode>#,##0.0</c:formatCode>
                <c:ptCount val="39"/>
                <c:pt idx="0">
                  <c:v>100</c:v>
                </c:pt>
                <c:pt idx="1">
                  <c:v>100.51383735732948</c:v>
                </c:pt>
                <c:pt idx="2">
                  <c:v>99.089062055885833</c:v>
                </c:pt>
                <c:pt idx="3">
                  <c:v>98.26507131791945</c:v>
                </c:pt>
                <c:pt idx="4">
                  <c:v>97.301015493027222</c:v>
                </c:pt>
                <c:pt idx="5">
                  <c:v>94.619307713439198</c:v>
                </c:pt>
                <c:pt idx="6">
                  <c:v>94.193273563506338</c:v>
                </c:pt>
                <c:pt idx="7">
                  <c:v>94.03242645979681</c:v>
                </c:pt>
                <c:pt idx="8">
                  <c:v>92.905324697529608</c:v>
                </c:pt>
                <c:pt idx="9">
                  <c:v>92.245960772110109</c:v>
                </c:pt>
                <c:pt idx="10">
                  <c:v>92.790731908521749</c:v>
                </c:pt>
                <c:pt idx="11">
                  <c:v>92.372218429464397</c:v>
                </c:pt>
                <c:pt idx="12">
                  <c:v>91.080326573200665</c:v>
                </c:pt>
                <c:pt idx="13">
                  <c:v>91.086951954568789</c:v>
                </c:pt>
                <c:pt idx="14">
                  <c:v>89.157314943981746</c:v>
                </c:pt>
                <c:pt idx="15">
                  <c:v>88.211127584886327</c:v>
                </c:pt>
                <c:pt idx="16">
                  <c:v>88.005462505896801</c:v>
                </c:pt>
                <c:pt idx="17">
                  <c:v>85.55945871422503</c:v>
                </c:pt>
                <c:pt idx="18">
                  <c:v>86.035069469822162</c:v>
                </c:pt>
                <c:pt idx="19">
                  <c:v>84.171230740749294</c:v>
                </c:pt>
                <c:pt idx="20">
                  <c:v>84.046282813295633</c:v>
                </c:pt>
                <c:pt idx="21">
                  <c:v>84.177938157771322</c:v>
                </c:pt>
                <c:pt idx="22">
                  <c:v>84.834084288043968</c:v>
                </c:pt>
                <c:pt idx="23">
                  <c:v>85.555439136968687</c:v>
                </c:pt>
                <c:pt idx="24">
                  <c:v>87.175162602354945</c:v>
                </c:pt>
                <c:pt idx="25">
                  <c:v>87.887233267375038</c:v>
                </c:pt>
                <c:pt idx="26">
                  <c:v>87.812393547666247</c:v>
                </c:pt>
                <c:pt idx="27">
                  <c:v>88.477377845218314</c:v>
                </c:pt>
                <c:pt idx="28">
                  <c:v>90.95852401611414</c:v>
                </c:pt>
                <c:pt idx="29">
                  <c:v>89.816471585291708</c:v>
                </c:pt>
                <c:pt idx="30">
                  <c:v>90.295651960638551</c:v>
                </c:pt>
                <c:pt idx="31">
                  <c:v>91.770795553000653</c:v>
                </c:pt>
                <c:pt idx="32">
                  <c:v>90.670933149079957</c:v>
                </c:pt>
                <c:pt idx="33">
                  <c:v>93.337814480976675</c:v>
                </c:pt>
                <c:pt idx="34">
                  <c:v>93.342562480122467</c:v>
                </c:pt>
                <c:pt idx="35">
                  <c:v>93.904125124203404</c:v>
                </c:pt>
                <c:pt idx="36">
                  <c:v>94.112450361236867</c:v>
                </c:pt>
                <c:pt idx="37">
                  <c:v>86.873891784355735</c:v>
                </c:pt>
                <c:pt idx="38">
                  <c:v>92.952522939828157</c:v>
                </c:pt>
              </c:numCache>
            </c:numRef>
          </c:val>
          <c:smooth val="0"/>
        </c:ser>
        <c:ser>
          <c:idx val="1"/>
          <c:order val="1"/>
          <c:tx>
            <c:strRef>
              <c:f>'Données graph 1 et 2'!$AK$8:$AK$9</c:f>
              <c:strCache>
                <c:ptCount val="1"/>
                <c:pt idx="0">
                  <c:v>Industrie </c:v>
                </c:pt>
              </c:strCache>
            </c:strRef>
          </c:tx>
          <c:spPr>
            <a:ln w="28575">
              <a:solidFill>
                <a:srgbClr val="0070C0"/>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2'!$AK$14:$AK$52</c:f>
              <c:numCache>
                <c:formatCode>#,##0.0</c:formatCode>
                <c:ptCount val="39"/>
                <c:pt idx="0">
                  <c:v>100</c:v>
                </c:pt>
                <c:pt idx="1">
                  <c:v>101.09139625621349</c:v>
                </c:pt>
                <c:pt idx="2">
                  <c:v>101.77926895200349</c:v>
                </c:pt>
                <c:pt idx="3">
                  <c:v>101.64421315952579</c:v>
                </c:pt>
                <c:pt idx="4">
                  <c:v>100.7870153028847</c:v>
                </c:pt>
                <c:pt idx="5">
                  <c:v>100.57237400804698</c:v>
                </c:pt>
                <c:pt idx="6">
                  <c:v>100.28220860066008</c:v>
                </c:pt>
                <c:pt idx="7">
                  <c:v>101.43446685142128</c:v>
                </c:pt>
                <c:pt idx="8">
                  <c:v>101.19388586447282</c:v>
                </c:pt>
                <c:pt idx="9">
                  <c:v>100.97990312002889</c:v>
                </c:pt>
                <c:pt idx="10">
                  <c:v>100.59003907903394</c:v>
                </c:pt>
                <c:pt idx="11">
                  <c:v>99.991172003907309</c:v>
                </c:pt>
                <c:pt idx="12">
                  <c:v>100.65211904466909</c:v>
                </c:pt>
                <c:pt idx="13">
                  <c:v>100.60664058633104</c:v>
                </c:pt>
                <c:pt idx="14">
                  <c:v>99.845589503914979</c:v>
                </c:pt>
                <c:pt idx="15">
                  <c:v>99.962872952706576</c:v>
                </c:pt>
                <c:pt idx="16">
                  <c:v>100.56412225972944</c:v>
                </c:pt>
                <c:pt idx="17">
                  <c:v>99.068266457008576</c:v>
                </c:pt>
                <c:pt idx="18">
                  <c:v>100.19160272090191</c:v>
                </c:pt>
                <c:pt idx="19">
                  <c:v>99.267256997430906</c:v>
                </c:pt>
                <c:pt idx="20">
                  <c:v>99.364742759642382</c:v>
                </c:pt>
                <c:pt idx="21">
                  <c:v>100.13402000531669</c:v>
                </c:pt>
                <c:pt idx="22">
                  <c:v>99.873890883577403</c:v>
                </c:pt>
                <c:pt idx="23">
                  <c:v>99.923573552992735</c:v>
                </c:pt>
                <c:pt idx="24">
                  <c:v>100.55325789978993</c:v>
                </c:pt>
                <c:pt idx="25">
                  <c:v>100.54479154923656</c:v>
                </c:pt>
                <c:pt idx="26">
                  <c:v>101.0471279295574</c:v>
                </c:pt>
                <c:pt idx="27">
                  <c:v>101.49350457321927</c:v>
                </c:pt>
                <c:pt idx="28">
                  <c:v>102.54742625842243</c:v>
                </c:pt>
                <c:pt idx="29">
                  <c:v>102.76984409519704</c:v>
                </c:pt>
                <c:pt idx="30">
                  <c:v>103.13797589971794</c:v>
                </c:pt>
                <c:pt idx="31">
                  <c:v>104.09698620500424</c:v>
                </c:pt>
                <c:pt idx="32">
                  <c:v>104.47243093408186</c:v>
                </c:pt>
                <c:pt idx="33">
                  <c:v>105.27603850983186</c:v>
                </c:pt>
                <c:pt idx="34">
                  <c:v>105.08737300346196</c:v>
                </c:pt>
                <c:pt idx="35">
                  <c:v>105.97890559394303</c:v>
                </c:pt>
                <c:pt idx="36">
                  <c:v>106.45051947354798</c:v>
                </c:pt>
                <c:pt idx="37">
                  <c:v>101.90502418630525</c:v>
                </c:pt>
                <c:pt idx="38">
                  <c:v>102.99948438602317</c:v>
                </c:pt>
              </c:numCache>
            </c:numRef>
          </c:val>
          <c:smooth val="0"/>
        </c:ser>
        <c:ser>
          <c:idx val="2"/>
          <c:order val="2"/>
          <c:tx>
            <c:strRef>
              <c:f>'Données graph 1 et 2'!$AM$8:$AM$9</c:f>
              <c:strCache>
                <c:ptCount val="1"/>
                <c:pt idx="0">
                  <c:v>Tertiaire marchand </c:v>
                </c:pt>
              </c:strCache>
            </c:strRef>
          </c:tx>
          <c:spPr>
            <a:ln w="28575">
              <a:solidFill>
                <a:srgbClr val="FF0000"/>
              </a:solidFill>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2'!$AM$14:$AM$52</c:f>
              <c:numCache>
                <c:formatCode>#,##0.0</c:formatCode>
                <c:ptCount val="39"/>
                <c:pt idx="0">
                  <c:v>100</c:v>
                </c:pt>
                <c:pt idx="1">
                  <c:v>100.54325359867768</c:v>
                </c:pt>
                <c:pt idx="2">
                  <c:v>101.6067533206683</c:v>
                </c:pt>
                <c:pt idx="3">
                  <c:v>100.89863306328451</c:v>
                </c:pt>
                <c:pt idx="4">
                  <c:v>101.59541252358319</c:v>
                </c:pt>
                <c:pt idx="5">
                  <c:v>101.44685760760612</c:v>
                </c:pt>
                <c:pt idx="6">
                  <c:v>100.99786370850912</c:v>
                </c:pt>
                <c:pt idx="7">
                  <c:v>101.1574229954269</c:v>
                </c:pt>
                <c:pt idx="8">
                  <c:v>100.9530412469751</c:v>
                </c:pt>
                <c:pt idx="9">
                  <c:v>101.07623221370994</c:v>
                </c:pt>
                <c:pt idx="10">
                  <c:v>100.61514614513887</c:v>
                </c:pt>
                <c:pt idx="11">
                  <c:v>100.37601043150065</c:v>
                </c:pt>
                <c:pt idx="12">
                  <c:v>100.84093652676536</c:v>
                </c:pt>
                <c:pt idx="13">
                  <c:v>100.87403920731801</c:v>
                </c:pt>
                <c:pt idx="14">
                  <c:v>101.12966166561712</c:v>
                </c:pt>
                <c:pt idx="15">
                  <c:v>101.13714854852634</c:v>
                </c:pt>
                <c:pt idx="16">
                  <c:v>101.24376917320086</c:v>
                </c:pt>
                <c:pt idx="17">
                  <c:v>101.01874563894881</c:v>
                </c:pt>
                <c:pt idx="18">
                  <c:v>101.6701880646861</c:v>
                </c:pt>
                <c:pt idx="19">
                  <c:v>101.81104180021026</c:v>
                </c:pt>
                <c:pt idx="20">
                  <c:v>102.15100311710432</c:v>
                </c:pt>
                <c:pt idx="21">
                  <c:v>102.95475485730216</c:v>
                </c:pt>
                <c:pt idx="22">
                  <c:v>103.4331144595519</c:v>
                </c:pt>
                <c:pt idx="23">
                  <c:v>103.12394936263019</c:v>
                </c:pt>
                <c:pt idx="24">
                  <c:v>102.90013368567217</c:v>
                </c:pt>
                <c:pt idx="25">
                  <c:v>103.77581652201584</c:v>
                </c:pt>
                <c:pt idx="26">
                  <c:v>104.39084791371833</c:v>
                </c:pt>
                <c:pt idx="27">
                  <c:v>105.09950957943299</c:v>
                </c:pt>
                <c:pt idx="28">
                  <c:v>105.36223232055401</c:v>
                </c:pt>
                <c:pt idx="29">
                  <c:v>106.95897531781593</c:v>
                </c:pt>
                <c:pt idx="30">
                  <c:v>106.36679290958908</c:v>
                </c:pt>
                <c:pt idx="31">
                  <c:v>106.38837918564046</c:v>
                </c:pt>
                <c:pt idx="32">
                  <c:v>105.94511243760432</c:v>
                </c:pt>
                <c:pt idx="33">
                  <c:v>106.7621543215338</c:v>
                </c:pt>
                <c:pt idx="34">
                  <c:v>107.48866911115485</c:v>
                </c:pt>
                <c:pt idx="35">
                  <c:v>107.45375093260282</c:v>
                </c:pt>
                <c:pt idx="36">
                  <c:v>108.24330138746734</c:v>
                </c:pt>
                <c:pt idx="37">
                  <c:v>106.62417821823942</c:v>
                </c:pt>
                <c:pt idx="38">
                  <c:v>102.83265256979281</c:v>
                </c:pt>
              </c:numCache>
            </c:numRef>
          </c:val>
          <c:smooth val="0"/>
        </c:ser>
        <c:ser>
          <c:idx val="3"/>
          <c:order val="3"/>
          <c:tx>
            <c:strRef>
              <c:f>'Données graph 1 et 2'!$AN$8:$AN$9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2'!$A$14:$B$65</c:f>
              <c:multiLvlStrCache>
                <c:ptCount val="52"/>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pt idx="49">
                    <c:v>T1</c:v>
                  </c:pt>
                  <c:pt idx="50">
                    <c:v>T2</c:v>
                  </c:pt>
                  <c:pt idx="51">
                    <c:v>T3</c:v>
                  </c:pt>
                </c:lvl>
                <c:lvl>
                  <c:pt idx="1">
                    <c:v>2011</c:v>
                  </c:pt>
                  <c:pt idx="5">
                    <c:v>2012</c:v>
                  </c:pt>
                  <c:pt idx="9">
                    <c:v>2013</c:v>
                  </c:pt>
                  <c:pt idx="13">
                    <c:v>2014</c:v>
                  </c:pt>
                  <c:pt idx="17">
                    <c:v>2015</c:v>
                  </c:pt>
                  <c:pt idx="21">
                    <c:v>2016</c:v>
                  </c:pt>
                  <c:pt idx="25">
                    <c:v>2017</c:v>
                  </c:pt>
                  <c:pt idx="29">
                    <c:v>2018</c:v>
                  </c:pt>
                  <c:pt idx="33">
                    <c:v>2019</c:v>
                  </c:pt>
                  <c:pt idx="37">
                    <c:v>2020</c:v>
                  </c:pt>
                  <c:pt idx="41">
                    <c:v>2021</c:v>
                  </c:pt>
                  <c:pt idx="45">
                    <c:v>2022</c:v>
                  </c:pt>
                  <c:pt idx="49">
                    <c:v>2023</c:v>
                  </c:pt>
                </c:lvl>
              </c:multiLvlStrCache>
            </c:multiLvlStrRef>
          </c:cat>
          <c:val>
            <c:numRef>
              <c:f>'Données graph 1 et 2'!$AN$14:$AN$52</c:f>
              <c:numCache>
                <c:formatCode>#,##0.0</c:formatCode>
                <c:ptCount val="39"/>
                <c:pt idx="0">
                  <c:v>100</c:v>
                </c:pt>
                <c:pt idx="1">
                  <c:v>99.539314785518982</c:v>
                </c:pt>
                <c:pt idx="2">
                  <c:v>99.558449991623689</c:v>
                </c:pt>
                <c:pt idx="3">
                  <c:v>100.60097818750387</c:v>
                </c:pt>
                <c:pt idx="4">
                  <c:v>100.30741727175399</c:v>
                </c:pt>
                <c:pt idx="5">
                  <c:v>100.88729887953704</c:v>
                </c:pt>
                <c:pt idx="6">
                  <c:v>101.01596388039977</c:v>
                </c:pt>
                <c:pt idx="7">
                  <c:v>101.07340596290805</c:v>
                </c:pt>
                <c:pt idx="8">
                  <c:v>101.32365398623588</c:v>
                </c:pt>
                <c:pt idx="9">
                  <c:v>101.66564380510601</c:v>
                </c:pt>
                <c:pt idx="10">
                  <c:v>101.70846036334189</c:v>
                </c:pt>
                <c:pt idx="11">
                  <c:v>102.3333123581927</c:v>
                </c:pt>
                <c:pt idx="12">
                  <c:v>102.22995493807281</c:v>
                </c:pt>
                <c:pt idx="13">
                  <c:v>102.88169499851566</c:v>
                </c:pt>
                <c:pt idx="14">
                  <c:v>102.48392972132827</c:v>
                </c:pt>
                <c:pt idx="15">
                  <c:v>102.00439894900872</c:v>
                </c:pt>
                <c:pt idx="16">
                  <c:v>102.5715036034468</c:v>
                </c:pt>
                <c:pt idx="17">
                  <c:v>102.12084820966921</c:v>
                </c:pt>
                <c:pt idx="18">
                  <c:v>102.57971334363005</c:v>
                </c:pt>
                <c:pt idx="19">
                  <c:v>102.83872459805418</c:v>
                </c:pt>
                <c:pt idx="20">
                  <c:v>103.25663091877149</c:v>
                </c:pt>
                <c:pt idx="21">
                  <c:v>103.2275630745461</c:v>
                </c:pt>
                <c:pt idx="22">
                  <c:v>103.56034268555143</c:v>
                </c:pt>
                <c:pt idx="23">
                  <c:v>103.29819325600127</c:v>
                </c:pt>
                <c:pt idx="24">
                  <c:v>103.29400485033216</c:v>
                </c:pt>
                <c:pt idx="25">
                  <c:v>103.31035007409153</c:v>
                </c:pt>
                <c:pt idx="26">
                  <c:v>103.35681661803073</c:v>
                </c:pt>
                <c:pt idx="27">
                  <c:v>103.41397588639443</c:v>
                </c:pt>
                <c:pt idx="28">
                  <c:v>103.05461299687522</c:v>
                </c:pt>
                <c:pt idx="29">
                  <c:v>102.9864215645063</c:v>
                </c:pt>
                <c:pt idx="30">
                  <c:v>103.19314907452923</c:v>
                </c:pt>
                <c:pt idx="31">
                  <c:v>103.35174369851798</c:v>
                </c:pt>
                <c:pt idx="32">
                  <c:v>103.76755883469022</c:v>
                </c:pt>
                <c:pt idx="33">
                  <c:v>103.64624982805637</c:v>
                </c:pt>
                <c:pt idx="34">
                  <c:v>103.99595349285022</c:v>
                </c:pt>
                <c:pt idx="35">
                  <c:v>104.33961794955755</c:v>
                </c:pt>
                <c:pt idx="36">
                  <c:v>104.25413875836638</c:v>
                </c:pt>
                <c:pt idx="37">
                  <c:v>104.07065408333331</c:v>
                </c:pt>
                <c:pt idx="38">
                  <c:v>102.77277083069791</c:v>
                </c:pt>
              </c:numCache>
            </c:numRef>
          </c:val>
          <c:smooth val="0"/>
        </c:ser>
        <c:dLbls>
          <c:showLegendKey val="0"/>
          <c:showVal val="0"/>
          <c:showCatName val="0"/>
          <c:showSerName val="0"/>
          <c:showPercent val="0"/>
          <c:showBubbleSize val="0"/>
        </c:dLbls>
        <c:marker val="1"/>
        <c:smooth val="0"/>
        <c:axId val="221772416"/>
        <c:axId val="221786496"/>
      </c:lineChart>
      <c:catAx>
        <c:axId val="22177241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21786496"/>
        <c:crossesAt val="100"/>
        <c:auto val="0"/>
        <c:lblAlgn val="ctr"/>
        <c:lblOffset val="100"/>
        <c:tickLblSkip val="4"/>
        <c:tickMarkSkip val="4"/>
        <c:noMultiLvlLbl val="0"/>
      </c:catAx>
      <c:valAx>
        <c:axId val="221786496"/>
        <c:scaling>
          <c:orientation val="minMax"/>
          <c:max val="110"/>
          <c:min val="82"/>
        </c:scaling>
        <c:delete val="0"/>
        <c:axPos val="l"/>
        <c:majorGridlines>
          <c:spPr>
            <a:ln>
              <a:prstDash val="sysDash"/>
            </a:ln>
          </c:spPr>
        </c:majorGridlines>
        <c:numFmt formatCode="#,##0" sourceLinked="0"/>
        <c:majorTickMark val="out"/>
        <c:minorTickMark val="none"/>
        <c:tickLblPos val="nextTo"/>
        <c:crossAx val="221772416"/>
        <c:crosses val="autoZero"/>
        <c:crossBetween val="midCat"/>
        <c:majorUnit val="2"/>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03251206502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GRAPHIQUE_stocks_bénéf'!$BD$3:$BE$44</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GRAPHIQUE_stocks_bénéf'!$BF$3:$BF$44</c:f>
              <c:numCache>
                <c:formatCode>#,##0</c:formatCode>
                <c:ptCount val="42"/>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3390</c:v>
                </c:pt>
                <c:pt idx="16">
                  <c:v>3425</c:v>
                </c:pt>
                <c:pt idx="17">
                  <c:v>3499</c:v>
                </c:pt>
                <c:pt idx="18">
                  <c:v>3200</c:v>
                </c:pt>
                <c:pt idx="19">
                  <c:v>3131</c:v>
                </c:pt>
                <c:pt idx="20">
                  <c:v>3312</c:v>
                </c:pt>
                <c:pt idx="21">
                  <c:v>3425</c:v>
                </c:pt>
                <c:pt idx="22">
                  <c:v>3401</c:v>
                </c:pt>
                <c:pt idx="23">
                  <c:v>3579</c:v>
                </c:pt>
                <c:pt idx="24">
                  <c:v>3689</c:v>
                </c:pt>
                <c:pt idx="25">
                  <c:v>3703</c:v>
                </c:pt>
                <c:pt idx="26">
                  <c:v>3603</c:v>
                </c:pt>
                <c:pt idx="27">
                  <c:v>3632</c:v>
                </c:pt>
                <c:pt idx="28">
                  <c:v>3658</c:v>
                </c:pt>
                <c:pt idx="29">
                  <c:v>3505</c:v>
                </c:pt>
                <c:pt idx="30">
                  <c:v>2497</c:v>
                </c:pt>
                <c:pt idx="31">
                  <c:v>1871</c:v>
                </c:pt>
                <c:pt idx="32">
                  <c:v>1654</c:v>
                </c:pt>
                <c:pt idx="33">
                  <c:v>1407</c:v>
                </c:pt>
                <c:pt idx="34">
                  <c:v>1478</c:v>
                </c:pt>
                <c:pt idx="35">
                  <c:v>1487</c:v>
                </c:pt>
                <c:pt idx="36">
                  <c:v>1563</c:v>
                </c:pt>
                <c:pt idx="37">
                  <c:v>1598</c:v>
                </c:pt>
                <c:pt idx="38">
                  <c:v>1615</c:v>
                </c:pt>
                <c:pt idx="39">
                  <c:v>1407</c:v>
                </c:pt>
                <c:pt idx="40">
                  <c:v>1368</c:v>
                </c:pt>
                <c:pt idx="41">
                  <c:v>1211</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GRAPHIQUE_stocks_bénéf'!$BD$3:$BE$44</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GRAPHIQUE_stocks_bénéf'!$BI$3:$BI$44</c:f>
              <c:numCache>
                <c:formatCode>#,##0</c:formatCode>
                <c:ptCount val="42"/>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353</c:v>
                </c:pt>
                <c:pt idx="20">
                  <c:v>393</c:v>
                </c:pt>
                <c:pt idx="21">
                  <c:v>563</c:v>
                </c:pt>
                <c:pt idx="22">
                  <c:v>646</c:v>
                </c:pt>
                <c:pt idx="23">
                  <c:v>724</c:v>
                </c:pt>
                <c:pt idx="24">
                  <c:v>869</c:v>
                </c:pt>
                <c:pt idx="25">
                  <c:v>796</c:v>
                </c:pt>
                <c:pt idx="26">
                  <c:v>631</c:v>
                </c:pt>
                <c:pt idx="27">
                  <c:v>564</c:v>
                </c:pt>
                <c:pt idx="28">
                  <c:v>521</c:v>
                </c:pt>
                <c:pt idx="29">
                  <c:v>400</c:v>
                </c:pt>
                <c:pt idx="30">
                  <c:v>298</c:v>
                </c:pt>
                <c:pt idx="31">
                  <c:v>195</c:v>
                </c:pt>
                <c:pt idx="32">
                  <c:v>66</c:v>
                </c:pt>
                <c:pt idx="33">
                  <c:v>5</c:v>
                </c:pt>
                <c:pt idx="34">
                  <c:v>0</c:v>
                </c:pt>
                <c:pt idx="35">
                  <c:v>1</c:v>
                </c:pt>
                <c:pt idx="36">
                  <c:v>2</c:v>
                </c:pt>
                <c:pt idx="37">
                  <c:v>3</c:v>
                </c:pt>
                <c:pt idx="38">
                  <c:v>0</c:v>
                </c:pt>
                <c:pt idx="39">
                  <c:v>1</c:v>
                </c:pt>
                <c:pt idx="40">
                  <c:v>1</c:v>
                </c:pt>
                <c:pt idx="41">
                  <c:v>1</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GRAPHIQUE_stocks_bénéf'!$BD$3:$BE$44</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GRAPHIQUE_stocks_bénéf'!$BL$3:$BL$44</c:f>
              <c:numCache>
                <c:formatCode>General</c:formatCode>
                <c:ptCount val="42"/>
                <c:pt idx="0">
                  <c:v>0</c:v>
                </c:pt>
                <c:pt idx="1">
                  <c:v>0</c:v>
                </c:pt>
                <c:pt idx="2">
                  <c:v>0</c:v>
                </c:pt>
                <c:pt idx="3">
                  <c:v>0</c:v>
                </c:pt>
                <c:pt idx="4">
                  <c:v>0</c:v>
                </c:pt>
                <c:pt idx="5">
                  <c:v>0</c:v>
                </c:pt>
                <c:pt idx="6">
                  <c:v>0</c:v>
                </c:pt>
                <c:pt idx="7">
                  <c:v>0</c:v>
                </c:pt>
                <c:pt idx="8">
                  <c:v>0</c:v>
                </c:pt>
                <c:pt idx="9">
                  <c:v>0</c:v>
                </c:pt>
                <c:pt idx="10">
                  <c:v>0</c:v>
                </c:pt>
                <c:pt idx="11">
                  <c:v>0</c:v>
                </c:pt>
                <c:pt idx="12">
                  <c:v>238</c:v>
                </c:pt>
                <c:pt idx="13">
                  <c:v>443</c:v>
                </c:pt>
                <c:pt idx="14">
                  <c:v>787</c:v>
                </c:pt>
                <c:pt idx="15">
                  <c:v>1141</c:v>
                </c:pt>
                <c:pt idx="16">
                  <c:v>1379</c:v>
                </c:pt>
                <c:pt idx="17">
                  <c:v>1477</c:v>
                </c:pt>
                <c:pt idx="18">
                  <c:v>1551</c:v>
                </c:pt>
                <c:pt idx="19">
                  <c:v>1694</c:v>
                </c:pt>
                <c:pt idx="20">
                  <c:v>1763</c:v>
                </c:pt>
                <c:pt idx="21">
                  <c:v>1830</c:v>
                </c:pt>
                <c:pt idx="22">
                  <c:v>1867</c:v>
                </c:pt>
                <c:pt idx="23">
                  <c:v>1943</c:v>
                </c:pt>
                <c:pt idx="24">
                  <c:v>1933</c:v>
                </c:pt>
                <c:pt idx="25">
                  <c:v>1913</c:v>
                </c:pt>
                <c:pt idx="26">
                  <c:v>1810</c:v>
                </c:pt>
                <c:pt idx="27">
                  <c:v>1688</c:v>
                </c:pt>
                <c:pt idx="28">
                  <c:v>1687</c:v>
                </c:pt>
                <c:pt idx="29">
                  <c:v>1555</c:v>
                </c:pt>
                <c:pt idx="30">
                  <c:v>1241</c:v>
                </c:pt>
                <c:pt idx="31">
                  <c:v>1035</c:v>
                </c:pt>
                <c:pt idx="32">
                  <c:v>824</c:v>
                </c:pt>
                <c:pt idx="33">
                  <c:v>664</c:v>
                </c:pt>
                <c:pt idx="34">
                  <c:v>501</c:v>
                </c:pt>
                <c:pt idx="35">
                  <c:v>371</c:v>
                </c:pt>
                <c:pt idx="36">
                  <c:v>281</c:v>
                </c:pt>
                <c:pt idx="37">
                  <c:v>219</c:v>
                </c:pt>
                <c:pt idx="38">
                  <c:v>146</c:v>
                </c:pt>
                <c:pt idx="39">
                  <c:v>93</c:v>
                </c:pt>
                <c:pt idx="40">
                  <c:v>24</c:v>
                </c:pt>
                <c:pt idx="41">
                  <c:v>3</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GRAPHIQUE_stocks_bénéf'!$BD$3:$BE$44</c:f>
              <c:multiLvlStrCache>
                <c:ptCount val="4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'Données GRAPHIQUE_stocks_bénéf'!$BM$3:$BM$44</c:f>
              <c:numCache>
                <c:formatCode>General</c:formatCode>
                <c:ptCount val="4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863</c:v>
                </c:pt>
                <c:pt idx="31">
                  <c:v>934</c:v>
                </c:pt>
                <c:pt idx="32">
                  <c:v>886</c:v>
                </c:pt>
                <c:pt idx="33">
                  <c:v>902</c:v>
                </c:pt>
                <c:pt idx="34">
                  <c:v>869</c:v>
                </c:pt>
                <c:pt idx="35">
                  <c:v>919</c:v>
                </c:pt>
                <c:pt idx="36">
                  <c:v>866</c:v>
                </c:pt>
                <c:pt idx="37">
                  <c:v>850</c:v>
                </c:pt>
                <c:pt idx="38">
                  <c:v>818</c:v>
                </c:pt>
                <c:pt idx="39">
                  <c:v>855</c:v>
                </c:pt>
                <c:pt idx="40">
                  <c:v>842</c:v>
                </c:pt>
                <c:pt idx="41">
                  <c:v>810</c:v>
                </c:pt>
              </c:numCache>
            </c:numRef>
          </c:val>
        </c:ser>
        <c:dLbls>
          <c:showLegendKey val="0"/>
          <c:showVal val="0"/>
          <c:showCatName val="0"/>
          <c:showSerName val="0"/>
          <c:showPercent val="0"/>
          <c:showBubbleSize val="0"/>
        </c:dLbls>
        <c:axId val="222200576"/>
        <c:axId val="222202112"/>
      </c:areaChart>
      <c:catAx>
        <c:axId val="222200576"/>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22202112"/>
        <c:crossesAt val="0"/>
        <c:auto val="0"/>
        <c:lblAlgn val="ctr"/>
        <c:lblOffset val="100"/>
        <c:tickLblSkip val="4"/>
        <c:noMultiLvlLbl val="0"/>
      </c:catAx>
      <c:valAx>
        <c:axId val="222202112"/>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22200576"/>
        <c:crosses val="autoZero"/>
        <c:crossBetween val="between"/>
        <c:majorUnit val="2000"/>
      </c:valAx>
    </c:plotArea>
    <c:legend>
      <c:legendPos val="t"/>
      <c:layout/>
      <c:overlay val="0"/>
      <c:spPr>
        <a:noFill/>
      </c:spPr>
      <c:txPr>
        <a:bodyPr/>
        <a:lstStyle/>
        <a:p>
          <a:pPr>
            <a:defRPr sz="715"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trim'!$B$113:$C$168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Données!$C$121:$C$162</c:f>
              <c:numCache>
                <c:formatCode>#,##0.0</c:formatCode>
                <c:ptCount val="42"/>
                <c:pt idx="0">
                  <c:v>10.199999999999999</c:v>
                </c:pt>
                <c:pt idx="1">
                  <c:v>10.1</c:v>
                </c:pt>
                <c:pt idx="2">
                  <c:v>10.1</c:v>
                </c:pt>
                <c:pt idx="3">
                  <c:v>10.1</c:v>
                </c:pt>
                <c:pt idx="4">
                  <c:v>10.199999999999999</c:v>
                </c:pt>
                <c:pt idx="5">
                  <c:v>10.3</c:v>
                </c:pt>
                <c:pt idx="6">
                  <c:v>10.5</c:v>
                </c:pt>
                <c:pt idx="7">
                  <c:v>10.5</c:v>
                </c:pt>
                <c:pt idx="8">
                  <c:v>10.6</c:v>
                </c:pt>
                <c:pt idx="9">
                  <c:v>10.8</c:v>
                </c:pt>
                <c:pt idx="10">
                  <c:v>10.8</c:v>
                </c:pt>
                <c:pt idx="11">
                  <c:v>11.1</c:v>
                </c:pt>
                <c:pt idx="12">
                  <c:v>11.3</c:v>
                </c:pt>
                <c:pt idx="13">
                  <c:v>11.5</c:v>
                </c:pt>
                <c:pt idx="14">
                  <c:v>11.3</c:v>
                </c:pt>
                <c:pt idx="15">
                  <c:v>11.2</c:v>
                </c:pt>
                <c:pt idx="16">
                  <c:v>11.2</c:v>
                </c:pt>
                <c:pt idx="17">
                  <c:v>11.3</c:v>
                </c:pt>
                <c:pt idx="18">
                  <c:v>11.4</c:v>
                </c:pt>
                <c:pt idx="19">
                  <c:v>11.6</c:v>
                </c:pt>
                <c:pt idx="20">
                  <c:v>11.5</c:v>
                </c:pt>
                <c:pt idx="21">
                  <c:v>11.7</c:v>
                </c:pt>
                <c:pt idx="22">
                  <c:v>11.5</c:v>
                </c:pt>
                <c:pt idx="23">
                  <c:v>11.4</c:v>
                </c:pt>
                <c:pt idx="24">
                  <c:v>11.4</c:v>
                </c:pt>
                <c:pt idx="25">
                  <c:v>11.2</c:v>
                </c:pt>
                <c:pt idx="26">
                  <c:v>11.1</c:v>
                </c:pt>
                <c:pt idx="27">
                  <c:v>11.4</c:v>
                </c:pt>
                <c:pt idx="28">
                  <c:v>10.9</c:v>
                </c:pt>
                <c:pt idx="29">
                  <c:v>10.8</c:v>
                </c:pt>
                <c:pt idx="30">
                  <c:v>10.9</c:v>
                </c:pt>
                <c:pt idx="31">
                  <c:v>10.3</c:v>
                </c:pt>
                <c:pt idx="32">
                  <c:v>10.6</c:v>
                </c:pt>
                <c:pt idx="33">
                  <c:v>10.4</c:v>
                </c:pt>
                <c:pt idx="34">
                  <c:v>10.3</c:v>
                </c:pt>
                <c:pt idx="35">
                  <c:v>10</c:v>
                </c:pt>
                <c:pt idx="36">
                  <c:v>10</c:v>
                </c:pt>
                <c:pt idx="37">
                  <c:v>9.6999999999999993</c:v>
                </c:pt>
                <c:pt idx="38">
                  <c:v>9.6</c:v>
                </c:pt>
                <c:pt idx="39">
                  <c:v>9.1</c:v>
                </c:pt>
                <c:pt idx="40">
                  <c:v>8.8000000000000007</c:v>
                </c:pt>
                <c:pt idx="41">
                  <c:v>8.3000000000000007</c:v>
                </c:pt>
              </c:numCache>
            </c:numRef>
          </c:val>
          <c:smooth val="0"/>
        </c:ser>
        <c:ser>
          <c:idx val="1"/>
          <c:order val="1"/>
          <c:tx>
            <c:v>France métropolitaine</c:v>
          </c:tx>
          <c:spPr>
            <a:ln w="25400">
              <a:solidFill>
                <a:srgbClr val="0000FF"/>
              </a:solidFill>
              <a:prstDash val="solid"/>
            </a:ln>
          </c:spPr>
          <c:marker>
            <c:symbol val="none"/>
          </c:marker>
          <c:cat>
            <c:multiLvlStrRef>
              <c:f>'dates trim'!$B$113:$C$168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Données!$B$121:$B$162</c:f>
              <c:numCache>
                <c:formatCode>#,##0.0</c:formatCode>
                <c:ptCount val="42"/>
                <c:pt idx="0">
                  <c:v>9</c:v>
                </c:pt>
                <c:pt idx="1">
                  <c:v>8.9</c:v>
                </c:pt>
                <c:pt idx="2">
                  <c:v>8.8000000000000007</c:v>
                </c:pt>
                <c:pt idx="3">
                  <c:v>8.8000000000000007</c:v>
                </c:pt>
                <c:pt idx="4">
                  <c:v>8.8000000000000007</c:v>
                </c:pt>
                <c:pt idx="5">
                  <c:v>8.6999999999999993</c:v>
                </c:pt>
                <c:pt idx="6">
                  <c:v>8.8000000000000007</c:v>
                </c:pt>
                <c:pt idx="7">
                  <c:v>9</c:v>
                </c:pt>
                <c:pt idx="8">
                  <c:v>9.1</c:v>
                </c:pt>
                <c:pt idx="9">
                  <c:v>9.3000000000000007</c:v>
                </c:pt>
                <c:pt idx="10">
                  <c:v>9.4</c:v>
                </c:pt>
                <c:pt idx="11">
                  <c:v>9.6999999999999993</c:v>
                </c:pt>
                <c:pt idx="12">
                  <c:v>9.9</c:v>
                </c:pt>
                <c:pt idx="13">
                  <c:v>10.1</c:v>
                </c:pt>
                <c:pt idx="14">
                  <c:v>9.9</c:v>
                </c:pt>
                <c:pt idx="15">
                  <c:v>9.8000000000000007</c:v>
                </c:pt>
                <c:pt idx="16">
                  <c:v>9.8000000000000007</c:v>
                </c:pt>
                <c:pt idx="17">
                  <c:v>9.8000000000000007</c:v>
                </c:pt>
                <c:pt idx="18">
                  <c:v>9.9</c:v>
                </c:pt>
                <c:pt idx="19">
                  <c:v>10.1</c:v>
                </c:pt>
                <c:pt idx="20">
                  <c:v>10</c:v>
                </c:pt>
                <c:pt idx="21">
                  <c:v>10.199999999999999</c:v>
                </c:pt>
                <c:pt idx="22">
                  <c:v>10</c:v>
                </c:pt>
                <c:pt idx="23">
                  <c:v>9.9</c:v>
                </c:pt>
                <c:pt idx="24">
                  <c:v>9.9</c:v>
                </c:pt>
                <c:pt idx="25">
                  <c:v>9.6999999999999993</c:v>
                </c:pt>
                <c:pt idx="26">
                  <c:v>9.6</c:v>
                </c:pt>
                <c:pt idx="27">
                  <c:v>9.6999999999999993</c:v>
                </c:pt>
                <c:pt idx="28">
                  <c:v>9.3000000000000007</c:v>
                </c:pt>
                <c:pt idx="29">
                  <c:v>9.1999999999999993</c:v>
                </c:pt>
                <c:pt idx="30">
                  <c:v>9.1999999999999993</c:v>
                </c:pt>
                <c:pt idx="31">
                  <c:v>8.6</c:v>
                </c:pt>
                <c:pt idx="32">
                  <c:v>8.9</c:v>
                </c:pt>
                <c:pt idx="33">
                  <c:v>8.8000000000000007</c:v>
                </c:pt>
                <c:pt idx="34">
                  <c:v>8.6999999999999993</c:v>
                </c:pt>
                <c:pt idx="35">
                  <c:v>8.4</c:v>
                </c:pt>
                <c:pt idx="36">
                  <c:v>8.4</c:v>
                </c:pt>
                <c:pt idx="37">
                  <c:v>8.1999999999999993</c:v>
                </c:pt>
                <c:pt idx="38">
                  <c:v>8.1999999999999993</c:v>
                </c:pt>
                <c:pt idx="39">
                  <c:v>7.8</c:v>
                </c:pt>
                <c:pt idx="40">
                  <c:v>7.6</c:v>
                </c:pt>
                <c:pt idx="41">
                  <c:v>7</c:v>
                </c:pt>
              </c:numCache>
            </c:numRef>
          </c:val>
          <c:smooth val="0"/>
        </c:ser>
        <c:ser>
          <c:idx val="2"/>
          <c:order val="2"/>
          <c:tx>
            <c:strRef>
              <c:f>Données!$H$8</c:f>
              <c:strCache>
                <c:ptCount val="1"/>
                <c:pt idx="0">
                  <c:v>Var</c:v>
                </c:pt>
              </c:strCache>
            </c:strRef>
          </c:tx>
          <c:marker>
            <c:symbol val="none"/>
          </c:marker>
          <c:cat>
            <c:multiLvlStrRef>
              <c:f>'dates trim'!$B$113:$C$168</c:f>
              <c:multiLvlStrCache>
                <c:ptCount val="5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pt idx="52">
                    <c:v>T1</c:v>
                  </c:pt>
                  <c:pt idx="53">
                    <c:v>T2</c:v>
                  </c:pt>
                  <c:pt idx="54">
                    <c:v>T3</c:v>
                  </c:pt>
                  <c:pt idx="55">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pt idx="48">
                    <c:v>2022</c:v>
                  </c:pt>
                  <c:pt idx="52">
                    <c:v>2023</c:v>
                  </c:pt>
                </c:lvl>
              </c:multiLvlStrCache>
            </c:multiLvlStrRef>
          </c:cat>
          <c:val>
            <c:numRef>
              <c:f>Données!$H$121:$H$162</c:f>
              <c:numCache>
                <c:formatCode>#,##0.0</c:formatCode>
                <c:ptCount val="42"/>
                <c:pt idx="0">
                  <c:v>9.9</c:v>
                </c:pt>
                <c:pt idx="1">
                  <c:v>9.8000000000000007</c:v>
                </c:pt>
                <c:pt idx="2">
                  <c:v>9.8000000000000007</c:v>
                </c:pt>
                <c:pt idx="3">
                  <c:v>9.8000000000000007</c:v>
                </c:pt>
                <c:pt idx="4">
                  <c:v>9.9</c:v>
                </c:pt>
                <c:pt idx="5">
                  <c:v>10</c:v>
                </c:pt>
                <c:pt idx="6">
                  <c:v>10.1</c:v>
                </c:pt>
                <c:pt idx="7">
                  <c:v>10.199999999999999</c:v>
                </c:pt>
                <c:pt idx="8">
                  <c:v>10.3</c:v>
                </c:pt>
                <c:pt idx="9">
                  <c:v>10.5</c:v>
                </c:pt>
                <c:pt idx="10">
                  <c:v>10.5</c:v>
                </c:pt>
                <c:pt idx="11">
                  <c:v>10.7</c:v>
                </c:pt>
                <c:pt idx="12">
                  <c:v>10.9</c:v>
                </c:pt>
                <c:pt idx="13">
                  <c:v>11</c:v>
                </c:pt>
                <c:pt idx="14">
                  <c:v>10.9</c:v>
                </c:pt>
                <c:pt idx="15">
                  <c:v>10.8</c:v>
                </c:pt>
                <c:pt idx="16">
                  <c:v>10.9</c:v>
                </c:pt>
                <c:pt idx="17">
                  <c:v>11</c:v>
                </c:pt>
                <c:pt idx="18">
                  <c:v>11.1</c:v>
                </c:pt>
                <c:pt idx="19">
                  <c:v>11.2</c:v>
                </c:pt>
                <c:pt idx="20">
                  <c:v>11.1</c:v>
                </c:pt>
                <c:pt idx="21">
                  <c:v>11.4</c:v>
                </c:pt>
                <c:pt idx="22">
                  <c:v>11.2</c:v>
                </c:pt>
                <c:pt idx="23">
                  <c:v>11.1</c:v>
                </c:pt>
                <c:pt idx="24">
                  <c:v>11.1</c:v>
                </c:pt>
                <c:pt idx="25">
                  <c:v>10.8</c:v>
                </c:pt>
                <c:pt idx="26">
                  <c:v>10.7</c:v>
                </c:pt>
                <c:pt idx="27">
                  <c:v>11</c:v>
                </c:pt>
                <c:pt idx="28">
                  <c:v>10.6</c:v>
                </c:pt>
                <c:pt idx="29">
                  <c:v>10.4</c:v>
                </c:pt>
                <c:pt idx="30">
                  <c:v>10.3</c:v>
                </c:pt>
                <c:pt idx="31">
                  <c:v>9.8000000000000007</c:v>
                </c:pt>
                <c:pt idx="32">
                  <c:v>10.199999999999999</c:v>
                </c:pt>
                <c:pt idx="33">
                  <c:v>10</c:v>
                </c:pt>
                <c:pt idx="34">
                  <c:v>9.8000000000000007</c:v>
                </c:pt>
                <c:pt idx="35">
                  <c:v>9.6</c:v>
                </c:pt>
                <c:pt idx="36">
                  <c:v>9.6</c:v>
                </c:pt>
                <c:pt idx="37">
                  <c:v>9.1999999999999993</c:v>
                </c:pt>
                <c:pt idx="38">
                  <c:v>9.1</c:v>
                </c:pt>
                <c:pt idx="39">
                  <c:v>8.6999999999999993</c:v>
                </c:pt>
                <c:pt idx="40">
                  <c:v>8.3000000000000007</c:v>
                </c:pt>
                <c:pt idx="41">
                  <c:v>8</c:v>
                </c:pt>
              </c:numCache>
            </c:numRef>
          </c:val>
          <c:smooth val="0"/>
        </c:ser>
        <c:dLbls>
          <c:showLegendKey val="0"/>
          <c:showVal val="0"/>
          <c:showCatName val="0"/>
          <c:showSerName val="0"/>
          <c:showPercent val="0"/>
          <c:showBubbleSize val="0"/>
        </c:dLbls>
        <c:marker val="1"/>
        <c:smooth val="0"/>
        <c:axId val="221935872"/>
        <c:axId val="221937664"/>
      </c:lineChart>
      <c:catAx>
        <c:axId val="221935872"/>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221937664"/>
        <c:crosses val="autoZero"/>
        <c:auto val="0"/>
        <c:lblAlgn val="ctr"/>
        <c:lblOffset val="100"/>
        <c:tickLblSkip val="4"/>
        <c:tickMarkSkip val="4"/>
        <c:noMultiLvlLbl val="0"/>
      </c:catAx>
      <c:valAx>
        <c:axId val="221937664"/>
        <c:scaling>
          <c:orientation val="minMax"/>
          <c:max val="12"/>
          <c:min val="7"/>
        </c:scaling>
        <c:delete val="0"/>
        <c:axPos val="l"/>
        <c:majorGridlines>
          <c:spPr>
            <a:ln>
              <a:prstDash val="sysDash"/>
            </a:ln>
          </c:spPr>
        </c:majorGridlines>
        <c:numFmt formatCode="#,##0.0" sourceLinked="1"/>
        <c:majorTickMark val="out"/>
        <c:minorTickMark val="none"/>
        <c:tickLblPos val="nextTo"/>
        <c:crossAx val="221935872"/>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spPr>
              <a:solidFill>
                <a:srgbClr val="FF0000"/>
              </a:solidFill>
            </c:spPr>
          </c:dPt>
          <c:dPt>
            <c:idx val="2"/>
            <c:invertIfNegative val="0"/>
            <c:bubble3D val="0"/>
            <c:spPr>
              <a:solidFill>
                <a:srgbClr val="92D050"/>
              </a:solidFill>
            </c:spPr>
          </c:dPt>
          <c:dPt>
            <c:idx val="3"/>
            <c:invertIfNegative val="0"/>
            <c:bubble3D val="0"/>
          </c:dPt>
          <c:dPt>
            <c:idx val="4"/>
            <c:invertIfNegative val="0"/>
            <c:bubble3D val="0"/>
            <c:spPr>
              <a:solidFill>
                <a:srgbClr val="0070C0"/>
              </a:solidFill>
            </c:spPr>
          </c:dPt>
          <c:dPt>
            <c:idx val="5"/>
            <c:invertIfNegative val="0"/>
            <c:bubble3D val="0"/>
          </c:dPt>
          <c:dPt>
            <c:idx val="6"/>
            <c:invertIfNegative val="0"/>
            <c:bubble3D val="0"/>
          </c:dPt>
          <c:dPt>
            <c:idx val="7"/>
            <c:invertIfNegative val="0"/>
            <c:bubble3D val="0"/>
          </c:dPt>
          <c:dPt>
            <c:idx val="8"/>
            <c:invertIfNegative val="0"/>
            <c:bubble3D val="0"/>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graphiques'!$G$63:$G$69</c:f>
              <c:strCache>
                <c:ptCount val="7"/>
                <c:pt idx="0">
                  <c:v>Herault</c:v>
                </c:pt>
                <c:pt idx="1">
                  <c:v>Paca</c:v>
                </c:pt>
                <c:pt idx="2">
                  <c:v>Var</c:v>
                </c:pt>
                <c:pt idx="3">
                  <c:v>Val-d'Oise</c:v>
                </c:pt>
                <c:pt idx="4">
                  <c:v>France métro.</c:v>
                </c:pt>
                <c:pt idx="5">
                  <c:v>Moselle</c:v>
                </c:pt>
                <c:pt idx="6">
                  <c:v>Finistere</c:v>
                </c:pt>
              </c:strCache>
            </c:strRef>
          </c:cat>
          <c:val>
            <c:numRef>
              <c:f>'données graphiques'!$H$63:$H$69</c:f>
              <c:numCache>
                <c:formatCode>#,##0.0</c:formatCode>
                <c:ptCount val="7"/>
                <c:pt idx="0">
                  <c:v>10.199999999999999</c:v>
                </c:pt>
                <c:pt idx="1">
                  <c:v>8.3000000000000007</c:v>
                </c:pt>
                <c:pt idx="2">
                  <c:v>8</c:v>
                </c:pt>
                <c:pt idx="3">
                  <c:v>7.3</c:v>
                </c:pt>
                <c:pt idx="4">
                  <c:v>7</c:v>
                </c:pt>
                <c:pt idx="5">
                  <c:v>7</c:v>
                </c:pt>
                <c:pt idx="6">
                  <c:v>6.4</c:v>
                </c:pt>
              </c:numCache>
            </c:numRef>
          </c:val>
        </c:ser>
        <c:dLbls>
          <c:showLegendKey val="0"/>
          <c:showVal val="0"/>
          <c:showCatName val="0"/>
          <c:showSerName val="0"/>
          <c:showPercent val="0"/>
          <c:showBubbleSize val="0"/>
        </c:dLbls>
        <c:gapWidth val="150"/>
        <c:axId val="194483328"/>
        <c:axId val="220623232"/>
      </c:barChart>
      <c:scatterChart>
        <c:scatterStyle val="lineMarker"/>
        <c:varyColors val="0"/>
        <c:ser>
          <c:idx val="1"/>
          <c:order val="1"/>
          <c:tx>
            <c:v>Variation annuelle, en point (échelle de droite)</c:v>
          </c:tx>
          <c:spPr>
            <a:ln w="28575">
              <a:noFill/>
            </a:ln>
          </c:spPr>
          <c:marker>
            <c:spPr>
              <a:solidFill>
                <a:schemeClr val="accent6">
                  <a:lumMod val="75000"/>
                </a:schemeClr>
              </a:solidFill>
            </c:spPr>
          </c:marker>
          <c:yVal>
            <c:numRef>
              <c:f>'données graphiques'!$J$63:$J$69</c:f>
              <c:numCache>
                <c:formatCode>#,##0.0</c:formatCode>
                <c:ptCount val="7"/>
                <c:pt idx="0">
                  <c:v>-1.8000000000000007</c:v>
                </c:pt>
                <c:pt idx="1">
                  <c:v>-1.3999999999999986</c:v>
                </c:pt>
                <c:pt idx="2">
                  <c:v>-1.1999999999999993</c:v>
                </c:pt>
                <c:pt idx="3">
                  <c:v>-1.2999999999999998</c:v>
                </c:pt>
                <c:pt idx="4">
                  <c:v>-1.1999999999999993</c:v>
                </c:pt>
                <c:pt idx="5">
                  <c:v>-1.1999999999999993</c:v>
                </c:pt>
                <c:pt idx="6">
                  <c:v>-0.79999999999999982</c:v>
                </c:pt>
              </c:numCache>
            </c:numRef>
          </c:yVal>
          <c:smooth val="0"/>
        </c:ser>
        <c:dLbls>
          <c:showLegendKey val="0"/>
          <c:showVal val="0"/>
          <c:showCatName val="0"/>
          <c:showSerName val="0"/>
          <c:showPercent val="0"/>
          <c:showBubbleSize val="0"/>
        </c:dLbls>
        <c:axId val="220624768"/>
        <c:axId val="222542464"/>
      </c:scatterChart>
      <c:catAx>
        <c:axId val="194483328"/>
        <c:scaling>
          <c:orientation val="minMax"/>
        </c:scaling>
        <c:delete val="0"/>
        <c:axPos val="b"/>
        <c:numFmt formatCode="#,##0" sourceLinked="1"/>
        <c:majorTickMark val="out"/>
        <c:minorTickMark val="none"/>
        <c:tickLblPos val="nextTo"/>
        <c:txPr>
          <a:bodyPr/>
          <a:lstStyle/>
          <a:p>
            <a:pPr>
              <a:defRPr sz="1000"/>
            </a:pPr>
            <a:endParaRPr lang="fr-FR"/>
          </a:p>
        </c:txPr>
        <c:crossAx val="220623232"/>
        <c:crosses val="autoZero"/>
        <c:auto val="1"/>
        <c:lblAlgn val="ctr"/>
        <c:lblOffset val="100"/>
        <c:noMultiLvlLbl val="0"/>
      </c:catAx>
      <c:valAx>
        <c:axId val="220623232"/>
        <c:scaling>
          <c:orientation val="minMax"/>
        </c:scaling>
        <c:delete val="0"/>
        <c:axPos val="l"/>
        <c:majorGridlines/>
        <c:numFmt formatCode="#,##0" sourceLinked="0"/>
        <c:majorTickMark val="out"/>
        <c:minorTickMark val="none"/>
        <c:tickLblPos val="nextTo"/>
        <c:crossAx val="194483328"/>
        <c:crosses val="autoZero"/>
        <c:crossBetween val="between"/>
      </c:valAx>
      <c:valAx>
        <c:axId val="220624768"/>
        <c:scaling>
          <c:orientation val="minMax"/>
        </c:scaling>
        <c:delete val="1"/>
        <c:axPos val="b"/>
        <c:majorTickMark val="out"/>
        <c:minorTickMark val="none"/>
        <c:tickLblPos val="nextTo"/>
        <c:crossAx val="222542464"/>
        <c:crosses val="autoZero"/>
        <c:crossBetween val="midCat"/>
      </c:valAx>
      <c:valAx>
        <c:axId val="222542464"/>
        <c:scaling>
          <c:orientation val="minMax"/>
          <c:max val="-0.30000000000000004"/>
          <c:min val="-2"/>
        </c:scaling>
        <c:delete val="0"/>
        <c:axPos val="r"/>
        <c:numFmt formatCode="#,##0.0" sourceLinked="1"/>
        <c:majorTickMark val="out"/>
        <c:minorTickMark val="none"/>
        <c:tickLblPos val="nextTo"/>
        <c:crossAx val="220624768"/>
        <c:crosses val="max"/>
        <c:crossBetween val="midCat"/>
        <c:majorUnit val="0.2"/>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trim'!$A$9:$B$51</c:f>
              <c:multiLvlStrCache>
                <c:ptCount val="43"/>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dep83_trim!$U$67:$U$109</c:f>
              <c:numCache>
                <c:formatCode>#,##0.0</c:formatCode>
                <c:ptCount val="43"/>
                <c:pt idx="0">
                  <c:v>11.838099217957133</c:v>
                </c:pt>
                <c:pt idx="1">
                  <c:v>8.009114212475076</c:v>
                </c:pt>
                <c:pt idx="2">
                  <c:v>6.5348618264384983</c:v>
                </c:pt>
                <c:pt idx="3">
                  <c:v>5.0013517166801913</c:v>
                </c:pt>
                <c:pt idx="4">
                  <c:v>6.1866125760649204</c:v>
                </c:pt>
                <c:pt idx="5">
                  <c:v>7.1831654448604843</c:v>
                </c:pt>
                <c:pt idx="6">
                  <c:v>6.7890003638821028</c:v>
                </c:pt>
                <c:pt idx="7">
                  <c:v>7.3120494335736419</c:v>
                </c:pt>
                <c:pt idx="8">
                  <c:v>6.2484290956617894</c:v>
                </c:pt>
                <c:pt idx="9">
                  <c:v>5.1517984549525275</c:v>
                </c:pt>
                <c:pt idx="10">
                  <c:v>6.6007885897872765</c:v>
                </c:pt>
                <c:pt idx="11">
                  <c:v>7.7255278310940367</c:v>
                </c:pt>
                <c:pt idx="12">
                  <c:v>8.4405753217259729</c:v>
                </c:pt>
                <c:pt idx="13">
                  <c:v>9.0126345343940031</c:v>
                </c:pt>
                <c:pt idx="14">
                  <c:v>7.603086898945155</c:v>
                </c:pt>
                <c:pt idx="15">
                  <c:v>7.1314031180401027</c:v>
                </c:pt>
                <c:pt idx="16">
                  <c:v>6.3787085514834141</c:v>
                </c:pt>
                <c:pt idx="17">
                  <c:v>6.3658997252747485</c:v>
                </c:pt>
                <c:pt idx="18">
                  <c:v>6.9979629943982324</c:v>
                </c:pt>
                <c:pt idx="19">
                  <c:v>6.3822710074425304</c:v>
                </c:pt>
                <c:pt idx="20">
                  <c:v>7.3086703305717426</c:v>
                </c:pt>
                <c:pt idx="21">
                  <c:v>8.5031680051656622</c:v>
                </c:pt>
                <c:pt idx="22">
                  <c:v>7.2105659778685549</c:v>
                </c:pt>
                <c:pt idx="23">
                  <c:v>6.8592198858750786</c:v>
                </c:pt>
                <c:pt idx="24">
                  <c:v>4.7049380828619647</c:v>
                </c:pt>
                <c:pt idx="25">
                  <c:v>1.6439782786580315</c:v>
                </c:pt>
                <c:pt idx="26">
                  <c:v>2.190078058525402</c:v>
                </c:pt>
                <c:pt idx="27">
                  <c:v>1.0935956987674134</c:v>
                </c:pt>
                <c:pt idx="28">
                  <c:v>2.1719291841576949</c:v>
                </c:pt>
                <c:pt idx="29">
                  <c:v>3.1579332552693185</c:v>
                </c:pt>
                <c:pt idx="30">
                  <c:v>3.0771458567135923</c:v>
                </c:pt>
                <c:pt idx="31">
                  <c:v>3.7011577424023168</c:v>
                </c:pt>
                <c:pt idx="32">
                  <c:v>2.6366559485530461</c:v>
                </c:pt>
                <c:pt idx="33">
                  <c:v>2.5575538292362809</c:v>
                </c:pt>
                <c:pt idx="34">
                  <c:v>1.7279527973870001</c:v>
                </c:pt>
                <c:pt idx="35">
                  <c:v>0.70125248578305488</c:v>
                </c:pt>
                <c:pt idx="36">
                  <c:v>0.56042884990255004</c:v>
                </c:pt>
                <c:pt idx="37">
                  <c:v>-1.245157719977863</c:v>
                </c:pt>
                <c:pt idx="38">
                  <c:v>-3.0243397203521538</c:v>
                </c:pt>
                <c:pt idx="39">
                  <c:v>-4.5315964523281576</c:v>
                </c:pt>
                <c:pt idx="40">
                  <c:v>-5.34459482848143</c:v>
                </c:pt>
                <c:pt idx="41">
                  <c:v>5.6493415522555379</c:v>
                </c:pt>
                <c:pt idx="42">
                  <c:v>4.1795720744775444</c:v>
                </c:pt>
              </c:numCache>
            </c:numRef>
          </c:val>
        </c:ser>
        <c:dLbls>
          <c:showLegendKey val="0"/>
          <c:showVal val="0"/>
          <c:showCatName val="0"/>
          <c:showSerName val="0"/>
          <c:showPercent val="0"/>
          <c:showBubbleSize val="0"/>
        </c:dLbls>
        <c:gapWidth val="150"/>
        <c:overlap val="100"/>
        <c:axId val="222055424"/>
        <c:axId val="222061312"/>
      </c:barChart>
      <c:catAx>
        <c:axId val="22205542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22061312"/>
        <c:crosses val="autoZero"/>
        <c:auto val="0"/>
        <c:lblAlgn val="ctr"/>
        <c:lblOffset val="100"/>
        <c:tickLblSkip val="4"/>
        <c:tickMarkSkip val="4"/>
        <c:noMultiLvlLbl val="0"/>
      </c:catAx>
      <c:valAx>
        <c:axId val="222061312"/>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222055424"/>
        <c:crosses val="autoZero"/>
        <c:crossBetween val="between"/>
        <c:majorUnit val="3"/>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trim'!$A$33:$B$51</c:f>
              <c:multiLvlStrCache>
                <c:ptCount val="1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lvl>
                <c:lvl>
                  <c:pt idx="0">
                    <c:v>2016</c:v>
                  </c:pt>
                  <c:pt idx="4">
                    <c:v>2017</c:v>
                  </c:pt>
                  <c:pt idx="8">
                    <c:v>2018</c:v>
                  </c:pt>
                  <c:pt idx="12">
                    <c:v>2019</c:v>
                  </c:pt>
                  <c:pt idx="16">
                    <c:v>2020</c:v>
                  </c:pt>
                </c:lvl>
              </c:multiLvlStrCache>
            </c:multiLvlStrRef>
          </c:cat>
          <c:val>
            <c:numRef>
              <c:f>dep83_trim!$V$91:$V$109</c:f>
              <c:numCache>
                <c:formatCode>#,##0.0</c:formatCode>
                <c:ptCount val="19"/>
                <c:pt idx="0">
                  <c:v>4.3250430157985242</c:v>
                </c:pt>
                <c:pt idx="1">
                  <c:v>1.1720831113479102</c:v>
                </c:pt>
                <c:pt idx="2">
                  <c:v>1.453884597910049</c:v>
                </c:pt>
                <c:pt idx="3">
                  <c:v>0.68395340097708868</c:v>
                </c:pt>
                <c:pt idx="4">
                  <c:v>1.5818277232176214</c:v>
                </c:pt>
                <c:pt idx="5">
                  <c:v>1.7828932520875584</c:v>
                </c:pt>
                <c:pt idx="6">
                  <c:v>1.5300791162860206</c:v>
                </c:pt>
                <c:pt idx="7">
                  <c:v>1.716930426993124</c:v>
                </c:pt>
                <c:pt idx="8">
                  <c:v>0.51660516605167572</c:v>
                </c:pt>
                <c:pt idx="9">
                  <c:v>0.81300813008129413</c:v>
                </c:pt>
                <c:pt idx="10">
                  <c:v>0.36756597809306513</c:v>
                </c:pt>
                <c:pt idx="11">
                  <c:v>-0.22016732716865217</c:v>
                </c:pt>
                <c:pt idx="12">
                  <c:v>-0.19089574155652933</c:v>
                </c:pt>
                <c:pt idx="13">
                  <c:v>-1.8255131964809435</c:v>
                </c:pt>
                <c:pt idx="14">
                  <c:v>-3.4790888449425128</c:v>
                </c:pt>
                <c:pt idx="15">
                  <c:v>-5.3030303030303099</c:v>
                </c:pt>
                <c:pt idx="16">
                  <c:v>-5.9217301750772444</c:v>
                </c:pt>
                <c:pt idx="17">
                  <c:v>7.6095885296094457</c:v>
                </c:pt>
                <c:pt idx="18">
                  <c:v>4.6516922142965544</c:v>
                </c:pt>
              </c:numCache>
            </c:numRef>
          </c:val>
        </c:ser>
        <c:ser>
          <c:idx val="0"/>
          <c:order val="1"/>
          <c:tx>
            <c:v>Femmes</c:v>
          </c:tx>
          <c:spPr>
            <a:solidFill>
              <a:schemeClr val="accent6">
                <a:lumMod val="75000"/>
              </a:schemeClr>
            </a:solidFill>
          </c:spPr>
          <c:invertIfNegative val="0"/>
          <c:cat>
            <c:multiLvlStrRef>
              <c:f>'dates trim'!$A$33:$B$51</c:f>
              <c:multiLvlStrCache>
                <c:ptCount val="19"/>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lvl>
                <c:lvl>
                  <c:pt idx="0">
                    <c:v>2016</c:v>
                  </c:pt>
                  <c:pt idx="4">
                    <c:v>2017</c:v>
                  </c:pt>
                  <c:pt idx="8">
                    <c:v>2018</c:v>
                  </c:pt>
                  <c:pt idx="12">
                    <c:v>2019</c:v>
                  </c:pt>
                  <c:pt idx="16">
                    <c:v>2020</c:v>
                  </c:pt>
                </c:lvl>
              </c:multiLvlStrCache>
            </c:multiLvlStrRef>
          </c:cat>
          <c:val>
            <c:numRef>
              <c:f>dep83_trim!$W$91:$W$109</c:f>
              <c:numCache>
                <c:formatCode>#,##0.0</c:formatCode>
                <c:ptCount val="19"/>
                <c:pt idx="0">
                  <c:v>5.0680221258783131</c:v>
                </c:pt>
                <c:pt idx="1">
                  <c:v>2.0950025460100274</c:v>
                </c:pt>
                <c:pt idx="2">
                  <c:v>2.893309222423146</c:v>
                </c:pt>
                <c:pt idx="3">
                  <c:v>1.4819036762610427</c:v>
                </c:pt>
                <c:pt idx="4">
                  <c:v>2.7319294251565207</c:v>
                </c:pt>
                <c:pt idx="5">
                  <c:v>4.460277876736729</c:v>
                </c:pt>
                <c:pt idx="6">
                  <c:v>4.5342706502636165</c:v>
                </c:pt>
                <c:pt idx="7">
                  <c:v>5.5672563886548732</c:v>
                </c:pt>
                <c:pt idx="8">
                  <c:v>4.6260387811634329</c:v>
                </c:pt>
                <c:pt idx="9">
                  <c:v>4.1675192688084062</c:v>
                </c:pt>
                <c:pt idx="10">
                  <c:v>2.9724277067922023</c:v>
                </c:pt>
                <c:pt idx="11">
                  <c:v>1.5362106803218811</c:v>
                </c:pt>
                <c:pt idx="12">
                  <c:v>1.2377548318771581</c:v>
                </c:pt>
                <c:pt idx="13">
                  <c:v>-0.72682032477736636</c:v>
                </c:pt>
                <c:pt idx="14">
                  <c:v>-2.6188610240334365</c:v>
                </c:pt>
                <c:pt idx="15">
                  <c:v>-3.8446423893109816</c:v>
                </c:pt>
                <c:pt idx="16">
                  <c:v>-4.8316443282118371</c:v>
                </c:pt>
                <c:pt idx="17">
                  <c:v>3.9179473649495478</c:v>
                </c:pt>
                <c:pt idx="18">
                  <c:v>3.7623231171618254</c:v>
                </c:pt>
              </c:numCache>
            </c:numRef>
          </c:val>
        </c:ser>
        <c:dLbls>
          <c:showLegendKey val="0"/>
          <c:showVal val="0"/>
          <c:showCatName val="0"/>
          <c:showSerName val="0"/>
          <c:showPercent val="0"/>
          <c:showBubbleSize val="0"/>
        </c:dLbls>
        <c:gapWidth val="150"/>
        <c:axId val="222350336"/>
        <c:axId val="222352128"/>
      </c:barChart>
      <c:catAx>
        <c:axId val="22235033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222352128"/>
        <c:crosses val="autoZero"/>
        <c:auto val="0"/>
        <c:lblAlgn val="ctr"/>
        <c:lblOffset val="100"/>
        <c:tickLblSkip val="4"/>
        <c:tickMarkSkip val="4"/>
        <c:noMultiLvlLbl val="0"/>
      </c:catAx>
      <c:valAx>
        <c:axId val="222352128"/>
        <c:scaling>
          <c:orientation val="minMax"/>
          <c:max val="10"/>
          <c:min val="-6"/>
        </c:scaling>
        <c:delete val="0"/>
        <c:axPos val="l"/>
        <c:majorGridlines>
          <c:spPr>
            <a:ln>
              <a:prstDash val="sysDash"/>
            </a:ln>
          </c:spPr>
        </c:majorGridlines>
        <c:numFmt formatCode="[Blue][&lt;0]\-&quot;&quot;0&quot;&quot;;[Red][&gt;0]\+&quot;&quot;0&quot;&quot;;0" sourceLinked="0"/>
        <c:majorTickMark val="out"/>
        <c:minorTickMark val="none"/>
        <c:tickLblPos val="nextTo"/>
        <c:crossAx val="222350336"/>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0.90527</cdr:x>
      <cdr:y>0.27771</cdr:y>
    </cdr:from>
    <cdr:to>
      <cdr:x>0.96447</cdr:x>
      <cdr:y>0.27893</cdr:y>
    </cdr:to>
    <cdr:cxnSp macro="">
      <cdr:nvCxnSpPr>
        <cdr:cNvPr id="6" name="Connecteur droit avec flèche 5"/>
        <cdr:cNvCxnSpPr/>
      </cdr:nvCxnSpPr>
      <cdr:spPr>
        <a:xfrm xmlns:a="http://schemas.openxmlformats.org/drawingml/2006/main" flipV="1">
          <a:off x="6794696" y="1325216"/>
          <a:ext cx="444338"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0.20001</cdr:y>
    </cdr:from>
    <cdr:to>
      <cdr:x>0.97821</cdr:x>
      <cdr:y>0.25873</cdr:y>
    </cdr:to>
    <cdr:sp macro="" textlink="">
      <cdr:nvSpPr>
        <cdr:cNvPr id="8" name="ZoneTexte 15"/>
        <cdr:cNvSpPr txBox="1"/>
      </cdr:nvSpPr>
      <cdr:spPr>
        <a:xfrm xmlns:a="http://schemas.openxmlformats.org/drawingml/2006/main">
          <a:off x="6678583" y="954430"/>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0.89901</cdr:x>
      <cdr:y>0.24713</cdr:y>
    </cdr:from>
    <cdr:to>
      <cdr:x>0.90046</cdr:x>
      <cdr:y>0.77584</cdr:y>
    </cdr:to>
    <cdr:cxnSp macro="">
      <cdr:nvCxnSpPr>
        <cdr:cNvPr id="7" name="Connecteur droit 6"/>
        <cdr:cNvCxnSpPr/>
      </cdr:nvCxnSpPr>
      <cdr:spPr>
        <a:xfrm xmlns:a="http://schemas.openxmlformats.org/drawingml/2006/main">
          <a:off x="6747729" y="1179311"/>
          <a:ext cx="10883" cy="252301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0.89936</cdr:x>
      <cdr:y>0.27945</cdr:y>
    </cdr:from>
    <cdr:to>
      <cdr:x>0.89936</cdr:x>
      <cdr:y>0.76369</cdr:y>
    </cdr:to>
    <cdr:cxnSp macro="">
      <cdr:nvCxnSpPr>
        <cdr:cNvPr id="4" name="Connecteur droit 3"/>
        <cdr:cNvCxnSpPr/>
      </cdr:nvCxnSpPr>
      <cdr:spPr>
        <a:xfrm xmlns:a="http://schemas.openxmlformats.org/drawingml/2006/main">
          <a:off x="6750356" y="1333522"/>
          <a:ext cx="0" cy="231080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0.89224</cdr:x>
      <cdr:y>0.34783</cdr:y>
    </cdr:from>
    <cdr:to>
      <cdr:x>0.9557</cdr:x>
      <cdr:y>0.34783</cdr:y>
    </cdr:to>
    <cdr:cxnSp macro="">
      <cdr:nvCxnSpPr>
        <cdr:cNvPr id="6" name="Connecteur droit avec flèche 5"/>
        <cdr:cNvCxnSpPr/>
      </cdr:nvCxnSpPr>
      <cdr:spPr>
        <a:xfrm xmlns:a="http://schemas.openxmlformats.org/drawingml/2006/main">
          <a:off x="6696920" y="1659847"/>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0.88246</cdr:x>
      <cdr:y>0.27586</cdr:y>
    </cdr:from>
    <cdr:to>
      <cdr:x>0.97341</cdr:x>
      <cdr:y>0.33458</cdr:y>
    </cdr:to>
    <cdr:sp macro="" textlink="">
      <cdr:nvSpPr>
        <cdr:cNvPr id="9" name="ZoneTexte 15"/>
        <cdr:cNvSpPr txBox="1"/>
      </cdr:nvSpPr>
      <cdr:spPr>
        <a:xfrm xmlns:a="http://schemas.openxmlformats.org/drawingml/2006/main">
          <a:off x="6623494" y="1316390"/>
          <a:ext cx="682644"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trimestrielle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0.08995</cdr:x>
      <cdr:y>0</cdr:y>
    </cdr:from>
    <cdr:to>
      <cdr:x>0.92721</cdr:x>
      <cdr:y>0.17608</cdr:y>
    </cdr:to>
    <cdr:sp macro="" textlink="">
      <cdr:nvSpPr>
        <cdr:cNvPr id="2" name="ZoneTexte 1"/>
        <cdr:cNvSpPr txBox="1"/>
      </cdr:nvSpPr>
      <cdr:spPr>
        <a:xfrm xmlns:a="http://schemas.openxmlformats.org/drawingml/2006/main">
          <a:off x="619124" y="0"/>
          <a:ext cx="5762625"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 entre le T1 2020 et le T2 2020) </a:t>
          </a:r>
          <a:endParaRPr lang="fr-FR" sz="1400">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dirty="0">
              <a:effectLst/>
              <a:latin typeface="+mn-lt"/>
              <a:ea typeface="+mn-ea"/>
              <a:cs typeface="+mn-cs"/>
            </a:rPr>
            <a:t>Note</a:t>
          </a:r>
          <a:r>
            <a:rPr lang="fr-FR" sz="900" b="0" i="0" baseline="0" dirty="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dirty="0">
              <a:effectLst/>
              <a:latin typeface="+mn-lt"/>
              <a:ea typeface="+mn-ea"/>
              <a:cs typeface="+mn-cs"/>
            </a:rPr>
            <a:t>Agriculture, sylviculture et pêche </a:t>
          </a:r>
          <a:r>
            <a:rPr lang="fr-FR" sz="900" b="0" i="0" baseline="0" dirty="0">
              <a:effectLst/>
              <a:latin typeface="+mn-lt"/>
              <a:ea typeface="+mn-ea"/>
              <a:cs typeface="+mn-cs"/>
            </a:rPr>
            <a:t>qui représente 1 % de l'emploi salarié total n'est pas représenté</a:t>
          </a:r>
          <a:endParaRPr lang="fr-FR" sz="900" dirty="0">
            <a:effectLst/>
          </a:endParaRPr>
        </a:p>
        <a:p xmlns:a="http://schemas.openxmlformats.org/drawingml/2006/main">
          <a:pPr rtl="0" eaLnBrk="1" fontAlgn="auto" latinLnBrk="0" hangingPunct="1"/>
          <a:r>
            <a:rPr lang="fr-FR" sz="900" b="1" i="0" baseline="0" dirty="0">
              <a:effectLst/>
              <a:latin typeface="+mn-lt"/>
              <a:ea typeface="+mn-ea"/>
              <a:cs typeface="+mn-cs"/>
            </a:rPr>
            <a:t>Champ</a:t>
          </a:r>
          <a:r>
            <a:rPr lang="fr-FR" sz="900" b="0" i="0" baseline="0" dirty="0">
              <a:effectLst/>
              <a:latin typeface="+mn-lt"/>
              <a:ea typeface="+mn-ea"/>
              <a:cs typeface="+mn-cs"/>
            </a:rPr>
            <a:t> : emploi salarié en fin de trimestre </a:t>
          </a:r>
          <a:endParaRPr lang="fr-FR" sz="900" dirty="0">
            <a:effectLst/>
          </a:endParaRPr>
        </a:p>
        <a:p xmlns:a="http://schemas.openxmlformats.org/drawingml/2006/main">
          <a:pPr rtl="0" eaLnBrk="1" fontAlgn="auto" latinLnBrk="0" hangingPunct="1"/>
          <a:r>
            <a:rPr lang="fr-FR" sz="900" b="1" i="1" baseline="0" dirty="0">
              <a:effectLst/>
              <a:latin typeface="+mn-lt"/>
              <a:ea typeface="+mn-ea"/>
              <a:cs typeface="+mn-cs"/>
            </a:rPr>
            <a:t>Sources</a:t>
          </a:r>
          <a:r>
            <a:rPr lang="fr-FR" sz="900" b="0" i="1" baseline="0" dirty="0">
              <a:effectLst/>
              <a:latin typeface="+mn-lt"/>
              <a:ea typeface="+mn-ea"/>
              <a:cs typeface="+mn-cs"/>
            </a:rPr>
            <a:t> : Insee, estimations d'emploi ; estimations trimestrielles </a:t>
          </a:r>
          <a:r>
            <a:rPr lang="fr-FR" sz="900" b="0" i="1" baseline="0" dirty="0" err="1">
              <a:effectLst/>
              <a:latin typeface="+mn-lt"/>
              <a:ea typeface="+mn-ea"/>
              <a:cs typeface="+mn-cs"/>
            </a:rPr>
            <a:t>Acoss</a:t>
          </a:r>
          <a:r>
            <a:rPr lang="fr-FR" sz="900" b="0" i="1" baseline="0" dirty="0">
              <a:effectLst/>
              <a:latin typeface="+mn-lt"/>
              <a:ea typeface="+mn-ea"/>
              <a:cs typeface="+mn-cs"/>
            </a:rPr>
            <a:t>-Urssaf, </a:t>
          </a:r>
          <a:r>
            <a:rPr lang="fr-FR" sz="900" b="0" i="1" baseline="0" dirty="0" err="1">
              <a:effectLst/>
              <a:latin typeface="+mn-lt"/>
              <a:ea typeface="+mn-ea"/>
              <a:cs typeface="+mn-cs"/>
            </a:rPr>
            <a:t>Dares</a:t>
          </a:r>
          <a:r>
            <a:rPr lang="fr-FR" sz="900" b="0" i="1" baseline="0" dirty="0">
              <a:effectLst/>
              <a:latin typeface="+mn-lt"/>
              <a:ea typeface="+mn-ea"/>
              <a:cs typeface="+mn-cs"/>
            </a:rPr>
            <a:t>, Insee</a:t>
          </a:r>
          <a:endParaRPr lang="fr-FR" sz="900" dirty="0">
            <a:effectLst/>
          </a:endParaRPr>
        </a:p>
        <a:p xmlns:a="http://schemas.openxmlformats.org/drawingml/2006/main">
          <a:pPr algn="l" rtl="0">
            <a:defRPr sz="1000"/>
          </a:pPr>
          <a:endParaRPr lang="fr-FR" sz="900" b="0" i="1" u="none" strike="noStrike" baseline="0" dirty="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0.96655</cdr:x>
      <cdr:y>0.17696</cdr:y>
    </cdr:to>
    <cdr:sp macro="" textlink="">
      <cdr:nvSpPr>
        <cdr:cNvPr id="5" name="ZoneTexte 1"/>
        <cdr:cNvSpPr txBox="1"/>
      </cdr:nvSpPr>
      <cdr:spPr>
        <a:xfrm xmlns:a="http://schemas.openxmlformats.org/drawingml/2006/main">
          <a:off x="50800" y="50800"/>
          <a:ext cx="6430465" cy="636891"/>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dirty="0">
              <a:solidFill>
                <a:srgbClr val="000000"/>
              </a:solidFill>
              <a:latin typeface="Calibri"/>
              <a:ea typeface="Calibri"/>
              <a:cs typeface="Calibri"/>
            </a:rPr>
            <a:t>Evolution trimestrielle de l'emploi salarié dans le Var, </a:t>
          </a:r>
        </a:p>
        <a:p xmlns:a="http://schemas.openxmlformats.org/drawingml/2006/main">
          <a:pPr algn="ctr" rtl="0"/>
          <a:r>
            <a:rPr lang="fr-FR" sz="1500" b="1" i="0" u="none" strike="noStrike" kern="1200" baseline="0" dirty="0">
              <a:solidFill>
                <a:srgbClr val="000000"/>
              </a:solidFill>
              <a:latin typeface="Calibri"/>
              <a:ea typeface="Calibri"/>
              <a:cs typeface="Calibri"/>
            </a:rPr>
            <a:t>avec intérim réaffecté au secteur d'activité employeur</a:t>
          </a:r>
        </a:p>
        <a:p xmlns:a="http://schemas.openxmlformats.org/drawingml/2006/main">
          <a:pPr rtl="0"/>
          <a:r>
            <a:rPr lang="fr-FR" sz="1100" b="0" i="1" baseline="0" dirty="0">
              <a:effectLst/>
              <a:latin typeface="+mn-lt"/>
              <a:ea typeface="+mn-ea"/>
              <a:cs typeface="+mn-cs"/>
            </a:rPr>
            <a:t>		(en indice base 100 au 4</a:t>
          </a:r>
          <a:r>
            <a:rPr lang="fr-FR" sz="1100" b="0" i="1" baseline="30000" dirty="0">
              <a:effectLst/>
              <a:latin typeface="+mn-lt"/>
              <a:ea typeface="+mn-ea"/>
              <a:cs typeface="+mn-cs"/>
            </a:rPr>
            <a:t>e</a:t>
          </a:r>
          <a:r>
            <a:rPr lang="fr-FR" sz="1100" b="0" i="1" baseline="0" dirty="0">
              <a:effectLst/>
              <a:latin typeface="+mn-lt"/>
              <a:ea typeface="+mn-ea"/>
              <a:cs typeface="+mn-cs"/>
            </a:rPr>
            <a:t> trimestre 2010)</a:t>
          </a:r>
          <a:endParaRPr lang="fr-FR"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dirty="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0.81592</cdr:y>
    </cdr:from>
    <cdr:to>
      <cdr:x>1</cdr:x>
      <cdr:y>1</cdr:y>
    </cdr:to>
    <cdr:sp macro="" textlink="">
      <cdr:nvSpPr>
        <cdr:cNvPr id="3" name="ZoneTexte 1"/>
        <cdr:cNvSpPr txBox="1"/>
      </cdr:nvSpPr>
      <cdr:spPr>
        <a:xfrm xmlns:a="http://schemas.openxmlformats.org/drawingml/2006/main">
          <a:off x="0" y="4946277"/>
          <a:ext cx="9828119" cy="10959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900" b="0">
              <a:effectLst/>
              <a:latin typeface="+mn-lt"/>
              <a:ea typeface="+mn-ea"/>
              <a:cs typeface="+mn-cs"/>
            </a:rPr>
            <a:t>* A</a:t>
          </a:r>
          <a:r>
            <a:rPr lang="fr-FR" sz="900" b="0" i="0" baseline="0">
              <a:effectLst/>
              <a:latin typeface="+mn-lt"/>
              <a:ea typeface="+mn-ea"/>
              <a:cs typeface="+mn-cs"/>
            </a:rPr>
            <a:t> partir de janvier 2018, les CUI-CAE sont transformés en Parcours emploi compétences (PEC). Il n'y a ainsi plus d'embauches en CUI-CAE.</a:t>
          </a:r>
          <a:endParaRPr lang="fr-FR" sz="900">
            <a:effectLst/>
          </a:endParaRPr>
        </a:p>
        <a:p xmlns:a="http://schemas.openxmlformats.org/drawingml/2006/main">
          <a:r>
            <a:rPr lang="fr-FR" sz="900">
              <a:effectLst/>
              <a:latin typeface="+mn-lt"/>
              <a:ea typeface="+mn-ea"/>
              <a:cs typeface="+mn-cs"/>
            </a:rPr>
            <a:t>** Depuis janvier 2018, l</a:t>
          </a:r>
          <a:r>
            <a:rPr lang="fr-FR" sz="900" b="0" i="0" baseline="0">
              <a:effectLst/>
              <a:latin typeface="+mn-lt"/>
              <a:ea typeface="+mn-ea"/>
              <a:cs typeface="+mn-cs"/>
            </a:rPr>
            <a:t>e recours aux CUI-CIE n'est plus autorisé, sauf pour les Drom et les  Conseils départementaux qui les financent entièrement.</a:t>
          </a:r>
          <a:endParaRPr lang="fr-FR" sz="900">
            <a:effectLst/>
          </a:endParaRPr>
        </a:p>
        <a:p xmlns:a="http://schemas.openxmlformats.org/drawingml/2006/main">
          <a:pPr rtl="0" eaLnBrk="1" fontAlgn="auto" latinLnBrk="0" hangingPunct="1"/>
          <a:r>
            <a:rPr lang="fr-FR" sz="900">
              <a:effectLst/>
              <a:latin typeface="+mn-lt"/>
              <a:ea typeface="+mn-ea"/>
              <a:cs typeface="+mn-cs"/>
            </a:rPr>
            <a:t>*** Marchands et non marchands . Les Emplois  d'avenir ont débuté en novembre 2012. A compter de janvier</a:t>
          </a:r>
          <a:r>
            <a:rPr lang="fr-FR" sz="900" baseline="0">
              <a:effectLst/>
              <a:latin typeface="+mn-lt"/>
              <a:ea typeface="+mn-ea"/>
              <a:cs typeface="+mn-cs"/>
            </a:rPr>
            <a:t> 2018, l</a:t>
          </a:r>
          <a:r>
            <a:rPr lang="fr-FR" sz="900">
              <a:effectLst/>
              <a:latin typeface="+mn-lt"/>
              <a:ea typeface="+mn-ea"/>
              <a:cs typeface="+mn-cs"/>
            </a:rPr>
            <a:t>e dispositif est mis en </a:t>
          </a:r>
          <a:r>
            <a:rPr lang="fr-FR" sz="900" baseline="0">
              <a:effectLst/>
              <a:latin typeface="+mn-lt"/>
              <a:ea typeface="+mn-ea"/>
              <a:cs typeface="+mn-cs"/>
            </a:rPr>
            <a:t> extinction. E</a:t>
          </a:r>
          <a:r>
            <a:rPr lang="fr-FR" sz="900">
              <a:effectLst/>
              <a:latin typeface="+mn-lt"/>
              <a:ea typeface="+mn-ea"/>
              <a:cs typeface="+mn-cs"/>
            </a:rPr>
            <a:t>xcepté quelques cas particuliers de reconduction de contrat pour terminer une formation, il n’y a plus de nouveaux bénéficiaires.</a:t>
          </a:r>
          <a:endParaRPr lang="fr-FR" sz="900">
            <a:effectLst/>
          </a:endParaRPr>
        </a:p>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900" i="1"/>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0.12792</cdr:x>
      <cdr:y>0</cdr:y>
    </cdr:from>
    <cdr:to>
      <cdr:x>0.93122</cdr:x>
      <cdr:y>0.12072</cdr:y>
    </cdr:to>
    <cdr:sp macro="" textlink="">
      <cdr:nvSpPr>
        <cdr:cNvPr id="2" name="ZoneTexte 1"/>
        <cdr:cNvSpPr txBox="1"/>
      </cdr:nvSpPr>
      <cdr:spPr>
        <a:xfrm xmlns:a="http://schemas.openxmlformats.org/drawingml/2006/main">
          <a:off x="885826" y="0"/>
          <a:ext cx="55626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fr-FR" sz="1500" b="1" i="0" baseline="0">
              <a:effectLst/>
              <a:latin typeface="+mn-lt"/>
              <a:ea typeface="+mn-ea"/>
              <a:cs typeface="+mn-cs"/>
            </a:rPr>
            <a:t>Taux de chômage localisés dans les départements comparables* </a:t>
          </a:r>
        </a:p>
        <a:p xmlns:a="http://schemas.openxmlformats.org/drawingml/2006/main">
          <a:pPr algn="ctr" rtl="0"/>
          <a:r>
            <a:rPr lang="fr-FR" sz="1500" b="1" i="0" baseline="0">
              <a:effectLst/>
              <a:latin typeface="+mn-lt"/>
              <a:ea typeface="+mn-ea"/>
              <a:cs typeface="+mn-cs"/>
            </a:rPr>
            <a:t>au T2 2020</a:t>
          </a:r>
          <a:endParaRPr lang="fr-FR" sz="1100"/>
        </a:p>
      </cdr:txBody>
    </cdr:sp>
  </cdr:relSizeAnchor>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0.12792</cdr:x>
      <cdr:y>0</cdr:y>
    </cdr:from>
    <cdr:to>
      <cdr:x>0.93122</cdr:x>
      <cdr:y>0.12072</cdr:y>
    </cdr:to>
    <cdr:sp macro="" textlink="">
      <cdr:nvSpPr>
        <cdr:cNvPr id="4" name="ZoneTexte 1"/>
        <cdr:cNvSpPr txBox="1"/>
      </cdr:nvSpPr>
      <cdr:spPr>
        <a:xfrm xmlns:a="http://schemas.openxmlformats.org/drawingml/2006/main">
          <a:off x="885826" y="0"/>
          <a:ext cx="5562600" cy="571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fr-FR" sz="1500" b="1" i="0" baseline="0">
              <a:effectLst/>
              <a:latin typeface="+mn-lt"/>
              <a:ea typeface="+mn-ea"/>
              <a:cs typeface="+mn-cs"/>
            </a:rPr>
            <a:t>Taux de chômage localisés dans les départements comparables* </a:t>
          </a:r>
        </a:p>
        <a:p xmlns:a="http://schemas.openxmlformats.org/drawingml/2006/main">
          <a:pPr algn="ctr" rtl="0"/>
          <a:r>
            <a:rPr lang="fr-FR" sz="1500" b="1" i="0" baseline="0">
              <a:effectLst/>
              <a:latin typeface="+mn-lt"/>
              <a:ea typeface="+mn-ea"/>
              <a:cs typeface="+mn-cs"/>
            </a:rPr>
            <a:t>au T2 2020</a:t>
          </a:r>
          <a:endParaRPr lang="fr-FR" sz="1100"/>
        </a:p>
      </cdr:txBody>
    </cdr:sp>
  </cdr:relSizeAnchor>
  <cdr:relSizeAnchor xmlns:cdr="http://schemas.openxmlformats.org/drawingml/2006/chartDrawing">
    <cdr:from>
      <cdr:x>0</cdr:x>
      <cdr:y>0.83501</cdr:y>
    </cdr:from>
    <cdr:to>
      <cdr:x>1</cdr:x>
      <cdr:y>1</cdr:y>
    </cdr:to>
    <cdr:sp macro="" textlink="">
      <cdr:nvSpPr>
        <cdr:cNvPr id="5"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Vaucluse, les critères retenus sont le nombre total d'emplois (salariés et non salariés) du département, ainsi que le poids des secteurs de l'agriculture et du tertiaire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userShapes>
</file>

<file path=ppt/drawings/drawing8.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0.58927</cdr:x>
      <cdr:y>0.16752</cdr:y>
    </cdr:from>
    <cdr:to>
      <cdr:x>0.91535</cdr:x>
      <cdr:y>0.30895</cdr:y>
    </cdr:to>
    <cdr:sp macro="" textlink="">
      <cdr:nvSpPr>
        <cdr:cNvPr id="7" name="ZoneTexte 17"/>
        <cdr:cNvSpPr txBox="1"/>
      </cdr:nvSpPr>
      <cdr:spPr>
        <a:xfrm xmlns:a="http://schemas.openxmlformats.org/drawingml/2006/main">
          <a:off x="4422913" y="799424"/>
          <a:ext cx="2447466" cy="67488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100 600 demandeurs d’emploi catégories A,B,C en moyenne </a:t>
          </a:r>
        </a:p>
        <a:p xmlns:a="http://schemas.openxmlformats.org/drawingml/2006/main">
          <a:pPr algn="ctr"/>
          <a:r>
            <a:rPr lang="fr-FR" sz="1400" b="1" dirty="0" smtClean="0">
              <a:solidFill>
                <a:srgbClr val="FF0000"/>
              </a:solidFill>
            </a:rPr>
            <a:t>au T2 2020</a:t>
          </a:r>
        </a:p>
        <a:p xmlns:a="http://schemas.openxmlformats.org/drawingml/2006/main">
          <a:pPr algn="ctr"/>
          <a:endParaRPr lang="fr-FR" b="1" dirty="0">
            <a:solidFill>
              <a:srgbClr val="FF00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0.90079</cdr:x>
      <cdr:y>0.27907</cdr:y>
    </cdr:from>
    <cdr:to>
      <cdr:x>0.90122</cdr:x>
      <cdr:y>0.77941</cdr:y>
    </cdr:to>
    <cdr:cxnSp macro="">
      <cdr:nvCxnSpPr>
        <cdr:cNvPr id="4" name="Connecteur droit 3"/>
        <cdr:cNvCxnSpPr/>
      </cdr:nvCxnSpPr>
      <cdr:spPr>
        <a:xfrm xmlns:a="http://schemas.openxmlformats.org/drawingml/2006/main" flipH="1">
          <a:off x="6761068" y="1331708"/>
          <a:ext cx="3227"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0.90332</cdr:x>
      <cdr:y>0.29793</cdr:y>
    </cdr:from>
    <cdr:to>
      <cdr:x>0.96678</cdr:x>
      <cdr:y>0.29793</cdr:y>
    </cdr:to>
    <cdr:cxnSp macro="">
      <cdr:nvCxnSpPr>
        <cdr:cNvPr id="6" name="Connecteur droit avec flèche 5"/>
        <cdr:cNvCxnSpPr/>
      </cdr:nvCxnSpPr>
      <cdr:spPr>
        <a:xfrm xmlns:a="http://schemas.openxmlformats.org/drawingml/2006/main">
          <a:off x="6780061" y="1421722"/>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08/10/2020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
        <p:nvSpPr>
          <p:cNvPr id="5" name="Espace réservé du pied de page 4"/>
          <p:cNvSpPr>
            <a:spLocks noGrp="1"/>
          </p:cNvSpPr>
          <p:nvPr>
            <p:ph type="ftr" sz="quarter" idx="11"/>
          </p:nvPr>
        </p:nvSpPr>
        <p:spPr/>
        <p:txBody>
          <a:bodyPr/>
          <a:lstStyle/>
          <a:p>
            <a:r>
              <a:rPr lang="fr-FR" smtClean="0"/>
              <a:t>Edition avril 2019</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octobre 2020</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octobre 2020</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octobre 2020</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octobre 2020</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octobre 2020</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octobre 2020</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octobre 2020</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octobre 2020</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octobre 2020</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octobre 2020</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octobre 2020</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octobre 2020</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paca.direccte.gouv.fr/Les-indicateurs-cles-de-la-Direccte-Paca" TargetMode="External"/><Relationship Id="rId4" Type="http://schemas.openxmlformats.org/officeDocument/2006/relationships/hyperlink" Target="http://paca.direccte.gouv.fr/Les-publications-periodiques-912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PT-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848"/>
            <a:ext cx="9141970" cy="6858000"/>
          </a:xfrm>
          <a:prstGeom prst="rect">
            <a:avLst/>
          </a:prstGeom>
        </p:spPr>
      </p:pic>
      <p:sp>
        <p:nvSpPr>
          <p:cNvPr id="6" name="ZoneTexte 5"/>
          <p:cNvSpPr txBox="1"/>
          <p:nvPr/>
        </p:nvSpPr>
        <p:spPr>
          <a:xfrm>
            <a:off x="244928" y="435278"/>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octobre 2020</a:t>
            </a:r>
            <a:endParaRPr lang="fr-FR" dirty="0"/>
          </a:p>
        </p:txBody>
      </p:sp>
      <p:sp>
        <p:nvSpPr>
          <p:cNvPr id="9" name="ZoneTexte 8"/>
          <p:cNvSpPr txBox="1"/>
          <p:nvPr/>
        </p:nvSpPr>
        <p:spPr>
          <a:xfrm>
            <a:off x="3669362" y="5784491"/>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867" y="3834204"/>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5" y="4548116"/>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06837" y="3894990"/>
            <a:ext cx="2409504" cy="1606336"/>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5442" y="3758902"/>
            <a:ext cx="2571078" cy="1819408"/>
          </a:xfrm>
          <a:prstGeom prst="rect">
            <a:avLst/>
          </a:prstGeom>
        </p:spPr>
      </p:pic>
      <p:sp>
        <p:nvSpPr>
          <p:cNvPr id="14" name="Rectangle 13"/>
          <p:cNvSpPr/>
          <p:nvPr/>
        </p:nvSpPr>
        <p:spPr>
          <a:xfrm>
            <a:off x="878434" y="1304451"/>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a:t>
            </a:r>
            <a:r>
              <a:rPr lang="fr-FR" sz="5000" b="1" dirty="0" smtClean="0">
                <a:ln/>
                <a:solidFill>
                  <a:schemeClr val="accent1">
                    <a:lumMod val="75000"/>
                  </a:schemeClr>
                </a:solidFill>
              </a:rPr>
              <a:t>u </a:t>
            </a:r>
            <a:r>
              <a:rPr lang="fr-FR" sz="5000" b="1" dirty="0">
                <a:ln/>
                <a:solidFill>
                  <a:schemeClr val="accent1">
                    <a:lumMod val="75000"/>
                  </a:schemeClr>
                </a:solidFill>
              </a:rPr>
              <a:t>2</a:t>
            </a:r>
            <a:r>
              <a:rPr lang="fr-FR" sz="5000" b="1" baseline="30000" dirty="0">
                <a:ln/>
                <a:solidFill>
                  <a:schemeClr val="accent1">
                    <a:lumMod val="75000"/>
                  </a:schemeClr>
                </a:solidFill>
              </a:rPr>
              <a:t>ème</a:t>
            </a:r>
            <a:r>
              <a:rPr lang="fr-FR" sz="5000" b="1" dirty="0" smtClean="0">
                <a:ln/>
                <a:solidFill>
                  <a:schemeClr val="accent1">
                    <a:lumMod val="75000"/>
                  </a:schemeClr>
                </a:solidFill>
              </a:rPr>
              <a:t> trimestre 2020</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2197"/>
            <a:ext cx="9141969" cy="6858000"/>
          </a:xfrm>
          <a:prstGeom prst="rect">
            <a:avLst/>
          </a:prstGeom>
        </p:spPr>
      </p:pic>
      <p:sp>
        <p:nvSpPr>
          <p:cNvPr id="4" name="ZoneTexte 3"/>
          <p:cNvSpPr txBox="1"/>
          <p:nvPr/>
        </p:nvSpPr>
        <p:spPr>
          <a:xfrm>
            <a:off x="267419" y="-64980"/>
            <a:ext cx="8876581" cy="954107"/>
          </a:xfrm>
          <a:prstGeom prst="rect">
            <a:avLst/>
          </a:prstGeom>
          <a:noFill/>
        </p:spPr>
        <p:txBody>
          <a:bodyPr wrap="square" rtlCol="0">
            <a:spAutoFit/>
          </a:bodyPr>
          <a:lstStyle/>
          <a:p>
            <a:r>
              <a:rPr lang="fr-FR" sz="2800" b="1" dirty="0">
                <a:solidFill>
                  <a:schemeClr val="accent1">
                    <a:lumMod val="75000"/>
                  </a:schemeClr>
                </a:solidFill>
              </a:rPr>
              <a:t>Forte croissance du nombre de demandeurs d’emploi qui devrait se consolider au 3</a:t>
            </a:r>
            <a:r>
              <a:rPr lang="fr-FR" sz="2800" b="1" baseline="30000" dirty="0">
                <a:solidFill>
                  <a:schemeClr val="accent1">
                    <a:lumMod val="75000"/>
                  </a:schemeClr>
                </a:solidFill>
              </a:rPr>
              <a:t>ème</a:t>
            </a:r>
            <a:r>
              <a:rPr lang="fr-FR" sz="2800" b="1" dirty="0">
                <a:solidFill>
                  <a:schemeClr val="accent1">
                    <a:lumMod val="75000"/>
                  </a:schemeClr>
                </a:solidFill>
              </a:rPr>
              <a:t> trimestre</a:t>
            </a:r>
            <a:endParaRPr lang="fr-FR" sz="2800" dirty="0">
              <a:solidFill>
                <a:schemeClr val="accent1">
                  <a:lumMod val="75000"/>
                </a:schemeClr>
              </a:solidFill>
            </a:endParaRPr>
          </a:p>
        </p:txBody>
      </p:sp>
      <p:cxnSp>
        <p:nvCxnSpPr>
          <p:cNvPr id="6" name="Connecteur droit 5"/>
          <p:cNvCxnSpPr/>
          <p:nvPr/>
        </p:nvCxnSpPr>
        <p:spPr>
          <a:xfrm>
            <a:off x="267419" y="79831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266700" y="10128"/>
            <a:ext cx="8620244" cy="954107"/>
          </a:xfrm>
          <a:prstGeom prst="rect">
            <a:avLst/>
          </a:prstGeom>
          <a:noFill/>
        </p:spPr>
        <p:txBody>
          <a:bodyPr wrap="square" rtlCol="0">
            <a:spAutoFit/>
          </a:bodyPr>
          <a:lstStyle/>
          <a:p>
            <a:r>
              <a:rPr lang="fr-FR" sz="2800" b="1" dirty="0">
                <a:solidFill>
                  <a:schemeClr val="accent1">
                    <a:lumMod val="75000"/>
                  </a:schemeClr>
                </a:solidFill>
              </a:rPr>
              <a:t>Les hommes plus impactés que les femmes par la hausse de la demande d’emploi</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1" name="Graphique 10"/>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05985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119154" y="12680"/>
            <a:ext cx="8620244" cy="954107"/>
          </a:xfrm>
          <a:prstGeom prst="rect">
            <a:avLst/>
          </a:prstGeom>
          <a:noFill/>
        </p:spPr>
        <p:txBody>
          <a:bodyPr wrap="square" rtlCol="0">
            <a:spAutoFit/>
          </a:bodyPr>
          <a:lstStyle/>
          <a:p>
            <a:r>
              <a:rPr lang="fr-FR" sz="2800" b="1" dirty="0">
                <a:solidFill>
                  <a:schemeClr val="accent1">
                    <a:lumMod val="75000"/>
                  </a:schemeClr>
                </a:solidFill>
              </a:rPr>
              <a:t>Les jeunes plus durement touchés par la croissance du nombre d’inscrits </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1" name="Graphique 10"/>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146856" y="36982"/>
            <a:ext cx="8827805" cy="830997"/>
          </a:xfrm>
          <a:prstGeom prst="rect">
            <a:avLst/>
          </a:prstGeom>
          <a:noFill/>
        </p:spPr>
        <p:txBody>
          <a:bodyPr wrap="square" rtlCol="0">
            <a:spAutoFit/>
          </a:bodyPr>
          <a:lstStyle/>
          <a:p>
            <a:r>
              <a:rPr lang="fr-FR" sz="2400" b="1" dirty="0">
                <a:solidFill>
                  <a:schemeClr val="accent1">
                    <a:lumMod val="75000"/>
                  </a:schemeClr>
                </a:solidFill>
              </a:rPr>
              <a:t>L’augmentation de la demande d’emploi </a:t>
            </a:r>
            <a:r>
              <a:rPr lang="fr-FR" sz="2400" b="1" dirty="0" smtClean="0">
                <a:solidFill>
                  <a:schemeClr val="accent1">
                    <a:lumMod val="75000"/>
                  </a:schemeClr>
                </a:solidFill>
              </a:rPr>
              <a:t>resterait plus vive chez </a:t>
            </a:r>
            <a:r>
              <a:rPr lang="fr-FR" sz="2400" b="1" dirty="0">
                <a:solidFill>
                  <a:schemeClr val="accent1">
                    <a:lumMod val="75000"/>
                  </a:schemeClr>
                </a:solidFill>
              </a:rPr>
              <a:t>les inscrits depuis moins d’un an</a:t>
            </a:r>
            <a:endParaRPr lang="fr-FR" sz="24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1660246338"/>
              </p:ext>
            </p:extLst>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a:t>Direccte</a:t>
            </a:r>
            <a:r>
              <a:rPr lang="fr-FR" sz="2000" dirty="0"/>
              <a:t> Paca :</a:t>
            </a:r>
            <a:r>
              <a:rPr lang="fr-FR" dirty="0"/>
              <a:t/>
            </a:r>
            <a:br>
              <a:rPr lang="fr-FR" dirty="0"/>
            </a:br>
            <a:endParaRPr lang="fr-FR" dirty="0"/>
          </a:p>
          <a:p>
            <a:pPr algn="ctr">
              <a:defRPr/>
            </a:pPr>
            <a:r>
              <a:rPr lang="fr-FR" sz="2000" dirty="0">
                <a:hlinkClick r:id="rId4"/>
              </a:rPr>
              <a:t>http://paca.direccte.gouv.fr/Les-publications-periodiques-9124</a:t>
            </a:r>
            <a:endParaRPr lang="fr-FR" sz="2000" dirty="0"/>
          </a:p>
          <a:p>
            <a:pPr algn="ctr">
              <a:defRPr/>
            </a:pPr>
            <a:endParaRPr lang="fr-FR" dirty="0" smtClean="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a:t>Direccte</a:t>
            </a:r>
            <a:r>
              <a:rPr lang="fr-FR" sz="2000" dirty="0"/>
              <a:t> </a:t>
            </a:r>
            <a:r>
              <a:rPr lang="fr-FR" sz="2000" dirty="0" smtClean="0"/>
              <a:t>Provence-Alpes-Côte d’Azur : </a:t>
            </a:r>
          </a:p>
          <a:p>
            <a:pPr algn="ctr">
              <a:defRPr/>
            </a:pPr>
            <a:endParaRPr lang="fr-FR" sz="2000" dirty="0"/>
          </a:p>
          <a:p>
            <a:pPr algn="ctr">
              <a:defRPr/>
            </a:pPr>
            <a:r>
              <a:rPr lang="fr-FR" sz="2000" dirty="0" smtClean="0">
                <a:hlinkClick r:id="rId5"/>
              </a:rPr>
              <a:t>http</a:t>
            </a:r>
            <a:r>
              <a:rPr lang="fr-FR" sz="2000" dirty="0">
                <a:hlinkClick r:id="rId5"/>
              </a:rPr>
              <a:t>://paca.direccte.gouv.fr/Les-indicateurs-cles-de-la-Direccte-Paca</a:t>
            </a:r>
            <a:endParaRPr lang="fr-FR" sz="2000" dirty="0"/>
          </a:p>
          <a:p>
            <a:pPr lvl="1"/>
            <a:endParaRPr lang="fr-FR"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spTree>
    <p:extLst>
      <p:ext uri="{BB962C8B-B14F-4D97-AF65-F5344CB8AC3E}">
        <p14:creationId xmlns:p14="http://schemas.microsoft.com/office/powerpoint/2010/main" val="22482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36982"/>
            <a:ext cx="8928324" cy="954107"/>
          </a:xfrm>
          <a:prstGeom prst="rect">
            <a:avLst/>
          </a:prstGeom>
          <a:noFill/>
        </p:spPr>
        <p:txBody>
          <a:bodyPr wrap="square" rtlCol="0">
            <a:spAutoFit/>
          </a:bodyPr>
          <a:lstStyle/>
          <a:p>
            <a:r>
              <a:rPr lang="fr-FR" sz="2800" b="1" dirty="0">
                <a:solidFill>
                  <a:schemeClr val="accent1">
                    <a:lumMod val="75000"/>
                  </a:schemeClr>
                </a:solidFill>
              </a:rPr>
              <a:t>La croissance de l’emploi intérimaire n’a pas pu compenser les destructions d’emplois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a:p>
        </p:txBody>
      </p:sp>
      <p:graphicFrame>
        <p:nvGraphicFramePr>
          <p:cNvPr id="18" name="Graphique 17"/>
          <p:cNvGraphicFramePr>
            <a:graphicFrameLocks/>
          </p:cNvGraphicFramePr>
          <p:nvPr>
            <p:extLst>
              <p:ext uri="{D42A27DB-BD31-4B8C-83A1-F6EECF244321}">
                <p14:modId xmlns:p14="http://schemas.microsoft.com/office/powerpoint/2010/main" val="1473536320"/>
              </p:ext>
            </p:extLst>
          </p:nvPr>
        </p:nvGraphicFramePr>
        <p:xfrm>
          <a:off x="276045" y="1120580"/>
          <a:ext cx="8704053" cy="4969669"/>
        </p:xfrm>
        <a:graphic>
          <a:graphicData uri="http://schemas.openxmlformats.org/drawingml/2006/chart">
            <c:chart xmlns:c="http://schemas.openxmlformats.org/drawingml/2006/chart" xmlns:r="http://schemas.openxmlformats.org/officeDocument/2006/relationships" r:id="rId4"/>
          </a:graphicData>
        </a:graphic>
      </p:graphicFrame>
      <p:sp>
        <p:nvSpPr>
          <p:cNvPr id="17" name="ZoneTexte 16"/>
          <p:cNvSpPr txBox="1"/>
          <p:nvPr/>
        </p:nvSpPr>
        <p:spPr>
          <a:xfrm>
            <a:off x="8315422" y="2592090"/>
            <a:ext cx="770074" cy="584775"/>
          </a:xfrm>
          <a:prstGeom prst="rect">
            <a:avLst/>
          </a:prstGeom>
          <a:noFill/>
        </p:spPr>
        <p:txBody>
          <a:bodyPr wrap="square" rtlCol="0">
            <a:spAutoFit/>
          </a:bodyPr>
          <a:lstStyle/>
          <a:p>
            <a:pPr algn="ctr"/>
            <a:r>
              <a:rPr lang="fr-FR" sz="1600" b="1" dirty="0" smtClean="0"/>
              <a:t>Au T2 2020 :</a:t>
            </a:r>
            <a:endParaRPr lang="fr-FR" b="1" dirty="0"/>
          </a:p>
        </p:txBody>
      </p:sp>
      <p:sp>
        <p:nvSpPr>
          <p:cNvPr id="12" name="ZoneTexte 11"/>
          <p:cNvSpPr txBox="1"/>
          <p:nvPr/>
        </p:nvSpPr>
        <p:spPr>
          <a:xfrm>
            <a:off x="8254596" y="3176865"/>
            <a:ext cx="891727" cy="615553"/>
          </a:xfrm>
          <a:prstGeom prst="rect">
            <a:avLst/>
          </a:prstGeom>
          <a:noFill/>
        </p:spPr>
        <p:txBody>
          <a:bodyPr wrap="square" rtlCol="0">
            <a:spAutoFit/>
          </a:bodyPr>
          <a:lstStyle/>
          <a:p>
            <a:pPr algn="ctr"/>
            <a:r>
              <a:rPr lang="fr-FR" sz="1600" b="1" dirty="0" smtClean="0">
                <a:solidFill>
                  <a:srgbClr val="FF0000"/>
                </a:solidFill>
              </a:rPr>
              <a:t>-1,4 % </a:t>
            </a:r>
          </a:p>
          <a:p>
            <a:pPr algn="ctr"/>
            <a:endParaRPr lang="fr-FR" b="1" dirty="0">
              <a:solidFill>
                <a:srgbClr val="FF0000"/>
              </a:solidFill>
            </a:endParaRPr>
          </a:p>
        </p:txBody>
      </p:sp>
      <p:sp>
        <p:nvSpPr>
          <p:cNvPr id="15" name="ZoneTexte 14"/>
          <p:cNvSpPr txBox="1"/>
          <p:nvPr/>
        </p:nvSpPr>
        <p:spPr>
          <a:xfrm>
            <a:off x="8254596" y="3503407"/>
            <a:ext cx="891727" cy="615553"/>
          </a:xfrm>
          <a:prstGeom prst="rect">
            <a:avLst/>
          </a:prstGeom>
          <a:noFill/>
        </p:spPr>
        <p:txBody>
          <a:bodyPr wrap="square" rtlCol="0">
            <a:spAutoFit/>
          </a:bodyPr>
          <a:lstStyle/>
          <a:p>
            <a:pPr algn="ctr"/>
            <a:r>
              <a:rPr lang="fr-FR" sz="1600" b="1" dirty="0" smtClean="0">
                <a:solidFill>
                  <a:schemeClr val="accent3">
                    <a:lumMod val="75000"/>
                  </a:schemeClr>
                </a:solidFill>
              </a:rPr>
              <a:t>-1,6 %</a:t>
            </a:r>
            <a:endParaRPr lang="fr-FR" b="1" dirty="0" smtClean="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8211464" y="3806263"/>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-0,8 % </a:t>
            </a:r>
          </a:p>
          <a:p>
            <a:pPr algn="ctr"/>
            <a:endParaRPr lang="fr-FR" b="1" dirty="0">
              <a:solidFill>
                <a:srgbClr val="FF0000"/>
              </a:solidFill>
            </a:endParaRPr>
          </a:p>
        </p:txBody>
      </p:sp>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4" name="ZoneTexte 3"/>
          <p:cNvSpPr txBox="1"/>
          <p:nvPr/>
        </p:nvSpPr>
        <p:spPr>
          <a:xfrm>
            <a:off x="157081" y="29642"/>
            <a:ext cx="8827805" cy="954107"/>
          </a:xfrm>
          <a:prstGeom prst="rect">
            <a:avLst/>
          </a:prstGeom>
          <a:noFill/>
        </p:spPr>
        <p:txBody>
          <a:bodyPr wrap="square" rtlCol="0">
            <a:spAutoFit/>
          </a:bodyPr>
          <a:lstStyle/>
          <a:p>
            <a:r>
              <a:rPr lang="fr-FR" sz="2800" b="1" dirty="0">
                <a:solidFill>
                  <a:schemeClr val="accent1">
                    <a:lumMod val="75000"/>
                  </a:schemeClr>
                </a:solidFill>
              </a:rPr>
              <a:t>La croissance de l’emploi intérimaire n’a pas pu compenser les destructions d’emplois hors 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sp>
        <p:nvSpPr>
          <p:cNvPr id="14" name="ZoneTexte 13"/>
          <p:cNvSpPr txBox="1"/>
          <p:nvPr/>
        </p:nvSpPr>
        <p:spPr>
          <a:xfrm>
            <a:off x="7596879" y="2967335"/>
            <a:ext cx="1597688" cy="3139321"/>
          </a:xfrm>
          <a:prstGeom prst="rect">
            <a:avLst/>
          </a:prstGeom>
          <a:noFill/>
        </p:spPr>
        <p:txBody>
          <a:bodyPr wrap="square" rtlCol="0">
            <a:spAutoFit/>
          </a:bodyPr>
          <a:lstStyle/>
          <a:p>
            <a:pPr algn="ctr"/>
            <a:endParaRPr lang="fr-FR" b="1" dirty="0" smtClean="0">
              <a:solidFill>
                <a:srgbClr val="00B0F0"/>
              </a:solidFill>
            </a:endParaRPr>
          </a:p>
          <a:p>
            <a:pPr algn="ctr"/>
            <a:r>
              <a:rPr lang="fr-FR" b="1" dirty="0" smtClean="0">
                <a:solidFill>
                  <a:srgbClr val="00B0F0"/>
                </a:solidFill>
              </a:rPr>
              <a:t>- 7 490 emplois </a:t>
            </a:r>
            <a:r>
              <a:rPr lang="fr-FR" b="1" dirty="0">
                <a:solidFill>
                  <a:srgbClr val="00B0F0"/>
                </a:solidFill>
              </a:rPr>
              <a:t>hors </a:t>
            </a:r>
            <a:r>
              <a:rPr lang="fr-FR" b="1" dirty="0" smtClean="0">
                <a:solidFill>
                  <a:srgbClr val="00B0F0"/>
                </a:solidFill>
              </a:rPr>
              <a:t>intérim</a:t>
            </a:r>
          </a:p>
          <a:p>
            <a:pPr algn="ctr"/>
            <a:endParaRPr lang="fr-FR" b="1" dirty="0" smtClean="0">
              <a:solidFill>
                <a:srgbClr val="00B0F0"/>
              </a:solidFill>
            </a:endParaRPr>
          </a:p>
          <a:p>
            <a:pPr algn="ctr"/>
            <a:r>
              <a:rPr lang="fr-FR" b="1" dirty="0">
                <a:solidFill>
                  <a:schemeClr val="accent6">
                    <a:lumMod val="75000"/>
                  </a:schemeClr>
                </a:solidFill>
              </a:rPr>
              <a:t>+</a:t>
            </a:r>
            <a:r>
              <a:rPr lang="fr-FR" b="1" dirty="0" smtClean="0">
                <a:solidFill>
                  <a:schemeClr val="accent6">
                    <a:lumMod val="75000"/>
                  </a:schemeClr>
                </a:solidFill>
              </a:rPr>
              <a:t>2 140 </a:t>
            </a: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3" name="ZoneTexte 12"/>
          <p:cNvSpPr txBox="1"/>
          <p:nvPr/>
        </p:nvSpPr>
        <p:spPr>
          <a:xfrm>
            <a:off x="7721569" y="2536601"/>
            <a:ext cx="1333604" cy="338554"/>
          </a:xfrm>
          <a:prstGeom prst="rect">
            <a:avLst/>
          </a:prstGeom>
          <a:noFill/>
        </p:spPr>
        <p:txBody>
          <a:bodyPr wrap="square" rtlCol="0">
            <a:spAutoFit/>
          </a:bodyPr>
          <a:lstStyle/>
          <a:p>
            <a:pPr algn="ctr"/>
            <a:r>
              <a:rPr lang="fr-FR" sz="1600" b="1" dirty="0" smtClean="0"/>
              <a:t>Au T2 2020 :</a:t>
            </a:r>
            <a:endParaRPr lang="fr-FR" b="1" dirty="0"/>
          </a:p>
        </p:txBody>
      </p:sp>
      <p:graphicFrame>
        <p:nvGraphicFramePr>
          <p:cNvPr id="12" name="Graphique 11"/>
          <p:cNvGraphicFramePr>
            <a:graphicFrameLocks/>
          </p:cNvGraphicFramePr>
          <p:nvPr>
            <p:extLst>
              <p:ext uri="{D42A27DB-BD31-4B8C-83A1-F6EECF244321}">
                <p14:modId xmlns:p14="http://schemas.microsoft.com/office/powerpoint/2010/main" val="1131753915"/>
              </p:ext>
            </p:extLst>
          </p:nvPr>
        </p:nvGraphicFramePr>
        <p:xfrm>
          <a:off x="213645" y="1130060"/>
          <a:ext cx="7799737" cy="48911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cxnSp>
        <p:nvCxnSpPr>
          <p:cNvPr id="6" name="Connecteur droit 5"/>
          <p:cNvCxnSpPr/>
          <p:nvPr/>
        </p:nvCxnSpPr>
        <p:spPr>
          <a:xfrm>
            <a:off x="157081" y="766802"/>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sp>
        <p:nvSpPr>
          <p:cNvPr id="12" name="ZoneTexte 11"/>
          <p:cNvSpPr txBox="1"/>
          <p:nvPr/>
        </p:nvSpPr>
        <p:spPr>
          <a:xfrm>
            <a:off x="213645" y="98537"/>
            <a:ext cx="8454854" cy="523220"/>
          </a:xfrm>
          <a:prstGeom prst="rect">
            <a:avLst/>
          </a:prstGeom>
          <a:noFill/>
        </p:spPr>
        <p:txBody>
          <a:bodyPr wrap="square" rtlCol="0">
            <a:spAutoFit/>
          </a:bodyPr>
          <a:lstStyle/>
          <a:p>
            <a:r>
              <a:rPr lang="fr-FR" sz="2800" b="1" dirty="0" smtClean="0">
                <a:solidFill>
                  <a:schemeClr val="accent1">
                    <a:lumMod val="75000"/>
                  </a:schemeClr>
                </a:solidFill>
              </a:rPr>
              <a:t>L’intérim progresse dans tous les secteurs d’activité</a:t>
            </a:r>
            <a:endParaRPr lang="fr-FR" sz="2800" dirty="0">
              <a:solidFill>
                <a:schemeClr val="accent1">
                  <a:lumMod val="75000"/>
                </a:schemeClr>
              </a:solidFill>
            </a:endParaRPr>
          </a:p>
        </p:txBody>
      </p:sp>
      <p:graphicFrame>
        <p:nvGraphicFramePr>
          <p:cNvPr id="9" name="Graphique 8"/>
          <p:cNvGraphicFramePr>
            <a:graphicFrameLocks/>
          </p:cNvGraphicFramePr>
          <p:nvPr>
            <p:extLst>
              <p:ext uri="{D42A27DB-BD31-4B8C-83A1-F6EECF244321}">
                <p14:modId xmlns:p14="http://schemas.microsoft.com/office/powerpoint/2010/main" val="2953408372"/>
              </p:ext>
            </p:extLst>
          </p:nvPr>
        </p:nvGraphicFramePr>
        <p:xfrm>
          <a:off x="362309" y="931653"/>
          <a:ext cx="8377089" cy="49946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sp>
        <p:nvSpPr>
          <p:cNvPr id="14" name="ZoneTexte 13"/>
          <p:cNvSpPr txBox="1"/>
          <p:nvPr/>
        </p:nvSpPr>
        <p:spPr>
          <a:xfrm>
            <a:off x="213645" y="262439"/>
            <a:ext cx="8827805" cy="523220"/>
          </a:xfrm>
          <a:prstGeom prst="rect">
            <a:avLst/>
          </a:prstGeom>
          <a:noFill/>
        </p:spPr>
        <p:txBody>
          <a:bodyPr wrap="square" rtlCol="0">
            <a:spAutoFit/>
          </a:bodyPr>
          <a:lstStyle/>
          <a:p>
            <a:r>
              <a:rPr lang="fr-FR" sz="2800" b="1" dirty="0">
                <a:solidFill>
                  <a:schemeClr val="accent1">
                    <a:lumMod val="75000"/>
                  </a:schemeClr>
                </a:solidFill>
              </a:rPr>
              <a:t>L’industrie</a:t>
            </a:r>
            <a:r>
              <a:rPr lang="fr-FR" sz="2800" b="1" dirty="0">
                <a:solidFill>
                  <a:srgbClr val="FF0000"/>
                </a:solidFill>
              </a:rPr>
              <a:t> </a:t>
            </a:r>
            <a:r>
              <a:rPr lang="fr-FR" sz="2800" b="1" dirty="0">
                <a:solidFill>
                  <a:schemeClr val="accent1">
                    <a:lumMod val="75000"/>
                  </a:schemeClr>
                </a:solidFill>
              </a:rPr>
              <a:t>et la construction retrouvent des couleurs </a:t>
            </a:r>
          </a:p>
        </p:txBody>
      </p:sp>
      <p:graphicFrame>
        <p:nvGraphicFramePr>
          <p:cNvPr id="10" name="Graphique 9"/>
          <p:cNvGraphicFramePr>
            <a:graphicFrameLocks/>
          </p:cNvGraphicFramePr>
          <p:nvPr>
            <p:extLst>
              <p:ext uri="{D42A27DB-BD31-4B8C-83A1-F6EECF244321}">
                <p14:modId xmlns:p14="http://schemas.microsoft.com/office/powerpoint/2010/main" val="3404227815"/>
              </p:ext>
            </p:extLst>
          </p:nvPr>
        </p:nvGraphicFramePr>
        <p:xfrm>
          <a:off x="213645" y="1070644"/>
          <a:ext cx="8637057" cy="50282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sp>
        <p:nvSpPr>
          <p:cNvPr id="12" name="ZoneTexte 11"/>
          <p:cNvSpPr txBox="1"/>
          <p:nvPr/>
        </p:nvSpPr>
        <p:spPr>
          <a:xfrm>
            <a:off x="213645" y="240771"/>
            <a:ext cx="8454854" cy="523220"/>
          </a:xfrm>
          <a:prstGeom prst="rect">
            <a:avLst/>
          </a:prstGeom>
          <a:noFill/>
        </p:spPr>
        <p:txBody>
          <a:bodyPr wrap="square" rtlCol="0">
            <a:spAutoFit/>
          </a:bodyPr>
          <a:lstStyle/>
          <a:p>
            <a:r>
              <a:rPr lang="fr-FR" sz="2800" b="1" dirty="0">
                <a:solidFill>
                  <a:schemeClr val="accent1">
                    <a:lumMod val="75000"/>
                  </a:schemeClr>
                </a:solidFill>
              </a:rPr>
              <a:t>L’industrie</a:t>
            </a:r>
            <a:r>
              <a:rPr lang="fr-FR" sz="2800" b="1" dirty="0">
                <a:solidFill>
                  <a:srgbClr val="FF0000"/>
                </a:solidFill>
              </a:rPr>
              <a:t> </a:t>
            </a:r>
            <a:r>
              <a:rPr lang="fr-FR" sz="2800" b="1" dirty="0">
                <a:solidFill>
                  <a:schemeClr val="accent1">
                    <a:lumMod val="75000"/>
                  </a:schemeClr>
                </a:solidFill>
              </a:rPr>
              <a:t>et la construction retrouvent des couleurs </a:t>
            </a:r>
          </a:p>
        </p:txBody>
      </p:sp>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45" y="1751161"/>
            <a:ext cx="8692222" cy="349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45" y="0"/>
            <a:ext cx="9141969" cy="6858000"/>
          </a:xfrm>
          <a:prstGeom prst="rect">
            <a:avLst/>
          </a:prstGeom>
        </p:spPr>
      </p:pic>
      <p:cxnSp>
        <p:nvCxnSpPr>
          <p:cNvPr id="6" name="Connecteur droit 5"/>
          <p:cNvCxnSpPr/>
          <p:nvPr/>
        </p:nvCxnSpPr>
        <p:spPr>
          <a:xfrm>
            <a:off x="107808" y="679357"/>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sp>
        <p:nvSpPr>
          <p:cNvPr id="12" name="ZoneTexte 11"/>
          <p:cNvSpPr txBox="1"/>
          <p:nvPr/>
        </p:nvSpPr>
        <p:spPr>
          <a:xfrm>
            <a:off x="0" y="86149"/>
            <a:ext cx="9308044" cy="461665"/>
          </a:xfrm>
          <a:prstGeom prst="rect">
            <a:avLst/>
          </a:prstGeom>
          <a:noFill/>
        </p:spPr>
        <p:txBody>
          <a:bodyPr wrap="square" rtlCol="0">
            <a:spAutoFit/>
          </a:bodyPr>
          <a:lstStyle/>
          <a:p>
            <a:r>
              <a:rPr lang="fr-FR" sz="2400" b="1" dirty="0">
                <a:solidFill>
                  <a:srgbClr val="376092"/>
                </a:solidFill>
              </a:rPr>
              <a:t>Le nombre de contrats aidés toujours orienté à la baisse</a:t>
            </a:r>
          </a:p>
        </p:txBody>
      </p:sp>
      <p:grpSp>
        <p:nvGrpSpPr>
          <p:cNvPr id="13" name="Groupe 12"/>
          <p:cNvGrpSpPr>
            <a:grpSpLocks/>
          </p:cNvGrpSpPr>
          <p:nvPr/>
        </p:nvGrpSpPr>
        <p:grpSpPr bwMode="auto">
          <a:xfrm>
            <a:off x="193901" y="745519"/>
            <a:ext cx="8704382" cy="5249839"/>
            <a:chOff x="404437" y="-438548"/>
            <a:chExt cx="9511612" cy="6042212"/>
          </a:xfrm>
        </p:grpSpPr>
        <p:graphicFrame>
          <p:nvGraphicFramePr>
            <p:cNvPr id="14" name="Graphique 13"/>
            <p:cNvGraphicFramePr>
              <a:graphicFrameLocks/>
            </p:cNvGraphicFramePr>
            <p:nvPr>
              <p:extLst>
                <p:ext uri="{D42A27DB-BD31-4B8C-83A1-F6EECF244321}">
                  <p14:modId xmlns:p14="http://schemas.microsoft.com/office/powerpoint/2010/main" val="3803222618"/>
                </p:ext>
              </p:extLst>
            </p:nvPr>
          </p:nvGraphicFramePr>
          <p:xfrm>
            <a:off x="404437" y="-438548"/>
            <a:ext cx="9458325" cy="6042212"/>
          </p:xfrm>
          <a:graphic>
            <a:graphicData uri="http://schemas.openxmlformats.org/drawingml/2006/chart">
              <c:chart xmlns:c="http://schemas.openxmlformats.org/drawingml/2006/chart" xmlns:r="http://schemas.openxmlformats.org/officeDocument/2006/relationships" r:id="rId4"/>
            </a:graphicData>
          </a:graphic>
        </p:graphicFrame>
        <p:sp>
          <p:nvSpPr>
            <p:cNvPr id="16" name="ZoneTexte 22"/>
            <p:cNvSpPr txBox="1"/>
            <p:nvPr/>
          </p:nvSpPr>
          <p:spPr>
            <a:xfrm>
              <a:off x="9277874" y="1983992"/>
              <a:ext cx="638175" cy="224146"/>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dirty="0"/>
                <a:t>2 000</a:t>
              </a:r>
            </a:p>
          </p:txBody>
        </p:sp>
        <p:sp>
          <p:nvSpPr>
            <p:cNvPr id="19" name="Flèche vers le bas 18"/>
            <p:cNvSpPr/>
            <p:nvPr/>
          </p:nvSpPr>
          <p:spPr>
            <a:xfrm>
              <a:off x="9520761" y="2254005"/>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969" cy="6858000"/>
          </a:xfrm>
          <a:prstGeom prst="rect">
            <a:avLst/>
          </a:prstGeom>
        </p:spPr>
      </p:pic>
      <p:cxnSp>
        <p:nvCxnSpPr>
          <p:cNvPr id="6" name="Connecteur droit 5"/>
          <p:cNvCxnSpPr/>
          <p:nvPr/>
        </p:nvCxnSpPr>
        <p:spPr>
          <a:xfrm>
            <a:off x="127218" y="841431"/>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248348" y="6568767"/>
            <a:ext cx="408790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sp>
        <p:nvSpPr>
          <p:cNvPr id="16" name="ZoneTexte 15"/>
          <p:cNvSpPr txBox="1"/>
          <p:nvPr/>
        </p:nvSpPr>
        <p:spPr>
          <a:xfrm>
            <a:off x="127218" y="141427"/>
            <a:ext cx="8612177" cy="523220"/>
          </a:xfrm>
          <a:prstGeom prst="rect">
            <a:avLst/>
          </a:prstGeom>
          <a:noFill/>
        </p:spPr>
        <p:txBody>
          <a:bodyPr wrap="square" rtlCol="0">
            <a:spAutoFit/>
          </a:bodyPr>
          <a:lstStyle/>
          <a:p>
            <a:r>
              <a:rPr lang="fr-FR" sz="2800" b="1" dirty="0">
                <a:solidFill>
                  <a:schemeClr val="accent1">
                    <a:lumMod val="75000"/>
                  </a:schemeClr>
                </a:solidFill>
              </a:rPr>
              <a:t>Nouvelle baisse de façade du taux de chômage</a:t>
            </a:r>
          </a:p>
        </p:txBody>
      </p:sp>
      <p:graphicFrame>
        <p:nvGraphicFramePr>
          <p:cNvPr id="15" name="Graphique 14"/>
          <p:cNvGraphicFramePr>
            <a:graphicFrameLocks/>
          </p:cNvGraphicFramePr>
          <p:nvPr>
            <p:extLst>
              <p:ext uri="{D42A27DB-BD31-4B8C-83A1-F6EECF244321}">
                <p14:modId xmlns:p14="http://schemas.microsoft.com/office/powerpoint/2010/main" val="3044605388"/>
              </p:ext>
            </p:extLst>
          </p:nvPr>
        </p:nvGraphicFramePr>
        <p:xfrm>
          <a:off x="327804" y="1181819"/>
          <a:ext cx="7703388" cy="4658264"/>
        </p:xfrm>
        <a:graphic>
          <a:graphicData uri="http://schemas.openxmlformats.org/drawingml/2006/chart">
            <c:chart xmlns:c="http://schemas.openxmlformats.org/drawingml/2006/chart" xmlns:r="http://schemas.openxmlformats.org/officeDocument/2006/relationships" r:id="rId4"/>
          </a:graphicData>
        </a:graphic>
      </p:graphicFrame>
      <p:sp>
        <p:nvSpPr>
          <p:cNvPr id="12" name="ZoneTexte 11"/>
          <p:cNvSpPr txBox="1"/>
          <p:nvPr/>
        </p:nvSpPr>
        <p:spPr>
          <a:xfrm>
            <a:off x="7470367" y="4333364"/>
            <a:ext cx="1578743" cy="338554"/>
          </a:xfrm>
          <a:prstGeom prst="rect">
            <a:avLst/>
          </a:prstGeom>
          <a:noFill/>
        </p:spPr>
        <p:txBody>
          <a:bodyPr wrap="square" rtlCol="0">
            <a:spAutoFit/>
          </a:bodyPr>
          <a:lstStyle/>
          <a:p>
            <a:pPr algn="ctr"/>
            <a:r>
              <a:rPr lang="fr-FR" sz="1600" b="1" dirty="0" smtClean="0">
                <a:solidFill>
                  <a:schemeClr val="accent1">
                    <a:lumMod val="75000"/>
                  </a:schemeClr>
                </a:solidFill>
              </a:rPr>
              <a:t>7,0 % (-0,6 pt) </a:t>
            </a:r>
          </a:p>
        </p:txBody>
      </p:sp>
      <p:sp>
        <p:nvSpPr>
          <p:cNvPr id="13" name="ZoneTexte 12"/>
          <p:cNvSpPr txBox="1"/>
          <p:nvPr/>
        </p:nvSpPr>
        <p:spPr>
          <a:xfrm>
            <a:off x="7565258" y="3684151"/>
            <a:ext cx="1578742" cy="369332"/>
          </a:xfrm>
          <a:prstGeom prst="rect">
            <a:avLst/>
          </a:prstGeom>
          <a:noFill/>
        </p:spPr>
        <p:txBody>
          <a:bodyPr wrap="square" rtlCol="0">
            <a:spAutoFit/>
          </a:bodyPr>
          <a:lstStyle/>
          <a:p>
            <a:pPr algn="ctr"/>
            <a:r>
              <a:rPr lang="fr-FR" sz="1600" b="1" dirty="0" smtClean="0">
                <a:solidFill>
                  <a:schemeClr val="accent3">
                    <a:lumMod val="75000"/>
                  </a:schemeClr>
                </a:solidFill>
              </a:rPr>
              <a:t>8,0 % (-0,3 pt)</a:t>
            </a:r>
            <a:r>
              <a:rPr lang="fr-FR" b="1" dirty="0" smtClean="0">
                <a:solidFill>
                  <a:schemeClr val="accent3">
                    <a:lumMod val="75000"/>
                  </a:schemeClr>
                </a:solidFill>
              </a:rPr>
              <a:t> </a:t>
            </a:r>
          </a:p>
        </p:txBody>
      </p:sp>
      <p:sp>
        <p:nvSpPr>
          <p:cNvPr id="11" name="ZoneTexte 10"/>
          <p:cNvSpPr txBox="1"/>
          <p:nvPr/>
        </p:nvSpPr>
        <p:spPr>
          <a:xfrm>
            <a:off x="7620000" y="3345597"/>
            <a:ext cx="1524000" cy="338554"/>
          </a:xfrm>
          <a:prstGeom prst="rect">
            <a:avLst/>
          </a:prstGeom>
          <a:noFill/>
        </p:spPr>
        <p:txBody>
          <a:bodyPr wrap="square" rtlCol="0">
            <a:spAutoFit/>
          </a:bodyPr>
          <a:lstStyle/>
          <a:p>
            <a:pPr algn="ctr"/>
            <a:r>
              <a:rPr lang="fr-FR" sz="1600" b="1" dirty="0" smtClean="0">
                <a:solidFill>
                  <a:srgbClr val="FF0000"/>
                </a:solidFill>
              </a:rPr>
              <a:t>8,3 % (-0,5 pt) </a:t>
            </a:r>
          </a:p>
        </p:txBody>
      </p:sp>
    </p:spTree>
    <p:extLst>
      <p:ext uri="{BB962C8B-B14F-4D97-AF65-F5344CB8AC3E}">
        <p14:creationId xmlns:p14="http://schemas.microsoft.com/office/powerpoint/2010/main" val="3144472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 y="-102197"/>
            <a:ext cx="9141969" cy="6858000"/>
          </a:xfrm>
          <a:prstGeom prst="rect">
            <a:avLst/>
          </a:prstGeom>
        </p:spPr>
      </p:pic>
      <p:sp>
        <p:nvSpPr>
          <p:cNvPr id="4" name="ZoneTexte 3"/>
          <p:cNvSpPr txBox="1"/>
          <p:nvPr/>
        </p:nvSpPr>
        <p:spPr>
          <a:xfrm>
            <a:off x="254668" y="-92118"/>
            <a:ext cx="8827805" cy="954107"/>
          </a:xfrm>
          <a:prstGeom prst="rect">
            <a:avLst/>
          </a:prstGeom>
          <a:noFill/>
        </p:spPr>
        <p:txBody>
          <a:bodyPr wrap="square" rtlCol="0">
            <a:spAutoFit/>
          </a:bodyPr>
          <a:lstStyle/>
          <a:p>
            <a:r>
              <a:rPr lang="fr-FR" sz="2800" b="1" dirty="0" smtClean="0">
                <a:solidFill>
                  <a:schemeClr val="accent1">
                    <a:lumMod val="75000"/>
                  </a:schemeClr>
                </a:solidFill>
              </a:rPr>
              <a:t>Un taux </a:t>
            </a:r>
            <a:r>
              <a:rPr lang="fr-FR" sz="2800" b="1" dirty="0">
                <a:solidFill>
                  <a:schemeClr val="accent1">
                    <a:lumMod val="75000"/>
                  </a:schemeClr>
                </a:solidFill>
              </a:rPr>
              <a:t>de chômage qui reste </a:t>
            </a:r>
            <a:r>
              <a:rPr lang="fr-FR" sz="2800" b="1" dirty="0" smtClean="0">
                <a:solidFill>
                  <a:schemeClr val="accent1">
                    <a:lumMod val="75000"/>
                  </a:schemeClr>
                </a:solidFill>
              </a:rPr>
              <a:t>supérieur à la plupart </a:t>
            </a:r>
            <a:r>
              <a:rPr lang="fr-FR" sz="2800" b="1" dirty="0">
                <a:solidFill>
                  <a:schemeClr val="accent1">
                    <a:lumMod val="75000"/>
                  </a:schemeClr>
                </a:solidFill>
              </a:rPr>
              <a:t>des départements comparables</a:t>
            </a:r>
            <a:endParaRPr lang="fr-FR" sz="28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octobre 2020</a:t>
            </a:r>
            <a:endParaRPr lang="fr-FR" dirty="0"/>
          </a:p>
        </p:txBody>
      </p:sp>
      <p:graphicFrame>
        <p:nvGraphicFramePr>
          <p:cNvPr id="11" name="Graphique 10"/>
          <p:cNvGraphicFramePr>
            <a:graphicFrameLocks/>
          </p:cNvGraphicFramePr>
          <p:nvPr/>
        </p:nvGraphicFramePr>
        <p:xfrm>
          <a:off x="1109662" y="1062037"/>
          <a:ext cx="6924675" cy="47339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5467</TotalTime>
  <Words>1502</Words>
  <Application>Microsoft Office PowerPoint</Application>
  <PresentationFormat>Affichage à l'écran (4:3)</PresentationFormat>
  <Paragraphs>225</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SAUVIAC Mathieu (DR-PACA)</cp:lastModifiedBy>
  <cp:revision>566</cp:revision>
  <cp:lastPrinted>2018-10-09T12:30:48Z</cp:lastPrinted>
  <dcterms:created xsi:type="dcterms:W3CDTF">2018-05-30T13:27:07Z</dcterms:created>
  <dcterms:modified xsi:type="dcterms:W3CDTF">2020-10-08T13:19:56Z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