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drawings/drawing14.xml" ContentType="application/vnd.openxmlformats-officedocument.drawingml.chartshape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sldIdLst>
    <p:sldId id="300" r:id="rId6"/>
    <p:sldId id="299" r:id="rId7"/>
    <p:sldId id="264" r:id="rId8"/>
    <p:sldId id="290" r:id="rId9"/>
    <p:sldId id="292" r:id="rId10"/>
    <p:sldId id="293" r:id="rId11"/>
    <p:sldId id="261" r:id="rId12"/>
    <p:sldId id="314" r:id="rId13"/>
    <p:sldId id="312" r:id="rId14"/>
    <p:sldId id="305" r:id="rId15"/>
    <p:sldId id="302" r:id="rId16"/>
    <p:sldId id="296" r:id="rId17"/>
    <p:sldId id="304" r:id="rId18"/>
    <p:sldId id="271" r:id="rId19"/>
    <p:sldId id="272" r:id="rId20"/>
    <p:sldId id="311" r:id="rId21"/>
    <p:sldId id="313" r:id="rId22"/>
    <p:sldId id="310" r:id="rId2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306" autoAdjust="0"/>
  </p:normalViewPr>
  <p:slideViewPr>
    <p:cSldViewPr snapToGrid="0" snapToObjects="1">
      <p:cViewPr>
        <p:scale>
          <a:sx n="70" d="100"/>
          <a:sy n="70" d="100"/>
        </p:scale>
        <p:origin x="-1434"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2\2022-T2\01%20-%20Fichiers%20de%20travail\DEFM-Ch&#244;mage\2022_T2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olaris.social.gouv.fr\DREETS-PACA$\Users\Cab-SESE\10%20-%20Notes%20de%20conjoncture\01%20-%20Notes\2022\2022-T2\01%20-%20Fichiers%20de%20travail\DEFM-Ch&#244;mage\2022_T2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olaris.social.gouv.fr\DREETS-PACA$\Users\Cab-SESE\10%20-%20Notes%20de%20conjoncture\01%20-%20Notes\2022\2022-T2\01%20-%20Fichiers%20de%20travail\DEFM-Ch&#244;mage\2022_T2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olaris.social.gouv.fr\DREETS-PACA$\Users\Cab-SESE\10%20-%20Notes%20de%20conjoncture\01%20-%20Notes\2022\2022-T2\01%20-%20Fichiers%20de%20travail\DEFM-Ch&#244;mage\2022_T2_Demandeurs%20d'emploi_ABC_no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polaris.social.gouv.fr\DREETS-PACA$\Users\Cab-SESE\10%20-%20Notes%20de%20conjoncture\01%20-%20Notes\2022\2022-T2\01%20-%20Fichiers%20de%20travail\Prestations%20sociales\2022-T2%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2\2022-T2\01%20-%20Fichiers%20de%20travail\Politiques%20emploi\2022_T2_Politiques%20de%20l'emploi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polaris.social.gouv.fr\DREETS-PACA$\Users\Cab-SESE\10%20-%20Notes%20de%20conjoncture\01%20-%20Notes\2022\2022-T2\01%20-%20Fichiers%20de%20travail\Politiques%20emploi\2022_T2_Politiques%20de%20l'emploi_note.xls"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Notes%20de%20conjoncture\01%20-%20Notes\2022\2022-T2\01%20-%20Fichiers%20de%20travail\Activit&#233;%20partielle\Figures%20AP%20pour%20diapos%20d&#233;partementaux%20note%20de%20conj%204T202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olaris.social.gouv.fr\DREETS-PACA$\Users\Cab-SESE\10%20-%20Notes%20de%20conjoncture\01%20-%20Notes\2022\2022-T2\01%20-%20Fichiers%20de%20travail\DEFM-Ch&#244;mage\Tx%20ch&#244;mage%20-%20d&#233;p%20comparables\T201_&#233;clairages_d&#233;p.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2012)</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2'!$E$10:$E$51</c:f>
              <c:numCache>
                <c:formatCode>#,##0.0</c:formatCode>
                <c:ptCount val="42"/>
                <c:pt idx="0">
                  <c:v>100</c:v>
                </c:pt>
                <c:pt idx="1">
                  <c:v>99.860145260888686</c:v>
                </c:pt>
                <c:pt idx="2">
                  <c:v>99.733330199333579</c:v>
                </c:pt>
                <c:pt idx="3">
                  <c:v>99.750231412303407</c:v>
                </c:pt>
                <c:pt idx="4">
                  <c:v>99.724040128628303</c:v>
                </c:pt>
                <c:pt idx="5">
                  <c:v>99.81514997867761</c:v>
                </c:pt>
                <c:pt idx="6">
                  <c:v>100.00755517798321</c:v>
                </c:pt>
                <c:pt idx="7">
                  <c:v>100.3196120108302</c:v>
                </c:pt>
                <c:pt idx="8">
                  <c:v>100.47245046321636</c:v>
                </c:pt>
                <c:pt idx="9">
                  <c:v>100.36572657866843</c:v>
                </c:pt>
                <c:pt idx="10">
                  <c:v>100.41570268192028</c:v>
                </c:pt>
                <c:pt idx="11">
                  <c:v>100.57906241920156</c:v>
                </c:pt>
                <c:pt idx="12">
                  <c:v>100.54374895766527</c:v>
                </c:pt>
                <c:pt idx="13">
                  <c:v>100.92570517792723</c:v>
                </c:pt>
                <c:pt idx="14">
                  <c:v>100.82228318597939</c:v>
                </c:pt>
                <c:pt idx="15">
                  <c:v>101.26305786594764</c:v>
                </c:pt>
                <c:pt idx="16">
                  <c:v>101.64898755018596</c:v>
                </c:pt>
                <c:pt idx="17">
                  <c:v>102.07207751724539</c:v>
                </c:pt>
                <c:pt idx="18">
                  <c:v>102.22637104094683</c:v>
                </c:pt>
                <c:pt idx="19">
                  <c:v>102.32861778298621</c:v>
                </c:pt>
                <c:pt idx="20">
                  <c:v>102.76804932020187</c:v>
                </c:pt>
                <c:pt idx="21">
                  <c:v>103.20742489313621</c:v>
                </c:pt>
                <c:pt idx="22">
                  <c:v>103.34856681071874</c:v>
                </c:pt>
                <c:pt idx="23">
                  <c:v>103.67187246411851</c:v>
                </c:pt>
                <c:pt idx="24">
                  <c:v>104.16536549712512</c:v>
                </c:pt>
                <c:pt idx="25">
                  <c:v>104.19480270911893</c:v>
                </c:pt>
                <c:pt idx="26">
                  <c:v>104.21813981444484</c:v>
                </c:pt>
                <c:pt idx="27">
                  <c:v>104.46326336678877</c:v>
                </c:pt>
                <c:pt idx="28">
                  <c:v>104.90325454681803</c:v>
                </c:pt>
                <c:pt idx="29">
                  <c:v>105.38717768771259</c:v>
                </c:pt>
                <c:pt idx="30">
                  <c:v>105.92874403840493</c:v>
                </c:pt>
                <c:pt idx="31">
                  <c:v>106.26592883358126</c:v>
                </c:pt>
                <c:pt idx="32">
                  <c:v>103.93261005096109</c:v>
                </c:pt>
                <c:pt idx="33">
                  <c:v>102.98412741052149</c:v>
                </c:pt>
                <c:pt idx="34">
                  <c:v>105.36484793945114</c:v>
                </c:pt>
                <c:pt idx="35">
                  <c:v>105.75088955225218</c:v>
                </c:pt>
                <c:pt idx="36">
                  <c:v>106.40835792963499</c:v>
                </c:pt>
                <c:pt idx="37">
                  <c:v>108.19065239801348</c:v>
                </c:pt>
                <c:pt idx="38">
                  <c:v>109.12581553949008</c:v>
                </c:pt>
                <c:pt idx="39">
                  <c:v>110.27112455746244</c:v>
                </c:pt>
                <c:pt idx="40">
                  <c:v>110.62974367239853</c:v>
                </c:pt>
                <c:pt idx="41">
                  <c:v>111.27243747950308</c:v>
                </c:pt>
              </c:numCache>
            </c:numRef>
          </c:val>
          <c:smooth val="0"/>
        </c:ser>
        <c:ser>
          <c:idx val="1"/>
          <c:order val="1"/>
          <c:tx>
            <c:v>France métropolitaine</c:v>
          </c:tx>
          <c:spPr>
            <a:ln w="28575">
              <a:solidFill>
                <a:srgbClr val="0000FF"/>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2'!$C$10:$C$51</c:f>
              <c:numCache>
                <c:formatCode>#,##0.0</c:formatCode>
                <c:ptCount val="42"/>
                <c:pt idx="0">
                  <c:v>100</c:v>
                </c:pt>
                <c:pt idx="1">
                  <c:v>99.951521087614566</c:v>
                </c:pt>
                <c:pt idx="2">
                  <c:v>99.824479050682712</c:v>
                </c:pt>
                <c:pt idx="3">
                  <c:v>99.72141462080566</c:v>
                </c:pt>
                <c:pt idx="4">
                  <c:v>99.704103967381272</c:v>
                </c:pt>
                <c:pt idx="5">
                  <c:v>99.593281048223886</c:v>
                </c:pt>
                <c:pt idx="6">
                  <c:v>99.761465080315233</c:v>
                </c:pt>
                <c:pt idx="7">
                  <c:v>100.03883056570224</c:v>
                </c:pt>
                <c:pt idx="8">
                  <c:v>100.06075032323697</c:v>
                </c:pt>
                <c:pt idx="9">
                  <c:v>100.10340643322387</c:v>
                </c:pt>
                <c:pt idx="10">
                  <c:v>99.971583257722088</c:v>
                </c:pt>
                <c:pt idx="11">
                  <c:v>100.05208257128686</c:v>
                </c:pt>
                <c:pt idx="12">
                  <c:v>99.990729168688759</c:v>
                </c:pt>
                <c:pt idx="13">
                  <c:v>100.23380306978815</c:v>
                </c:pt>
                <c:pt idx="14">
                  <c:v>100.31146237799857</c:v>
                </c:pt>
                <c:pt idx="15">
                  <c:v>100.44286368622303</c:v>
                </c:pt>
                <c:pt idx="16">
                  <c:v>100.62975058891854</c:v>
                </c:pt>
                <c:pt idx="17">
                  <c:v>100.87412987013822</c:v>
                </c:pt>
                <c:pt idx="18">
                  <c:v>101.18736470054046</c:v>
                </c:pt>
                <c:pt idx="19">
                  <c:v>101.22863270204263</c:v>
                </c:pt>
                <c:pt idx="20">
                  <c:v>101.68673346837247</c:v>
                </c:pt>
                <c:pt idx="21">
                  <c:v>102.0939455424342</c:v>
                </c:pt>
                <c:pt idx="22">
                  <c:v>102.19925336899954</c:v>
                </c:pt>
                <c:pt idx="23">
                  <c:v>102.57566819693282</c:v>
                </c:pt>
                <c:pt idx="24">
                  <c:v>102.80331739571153</c:v>
                </c:pt>
                <c:pt idx="25">
                  <c:v>102.87972839803552</c:v>
                </c:pt>
                <c:pt idx="26">
                  <c:v>102.86818366484563</c:v>
                </c:pt>
                <c:pt idx="27">
                  <c:v>103.20477973598932</c:v>
                </c:pt>
                <c:pt idx="28">
                  <c:v>103.72928267209109</c:v>
                </c:pt>
                <c:pt idx="29">
                  <c:v>103.95662116578677</c:v>
                </c:pt>
                <c:pt idx="30">
                  <c:v>104.36589147265811</c:v>
                </c:pt>
                <c:pt idx="31">
                  <c:v>104.70055766205222</c:v>
                </c:pt>
                <c:pt idx="32">
                  <c:v>102.53209372251277</c:v>
                </c:pt>
                <c:pt idx="33">
                  <c:v>101.97184276616274</c:v>
                </c:pt>
                <c:pt idx="34">
                  <c:v>103.8033162223698</c:v>
                </c:pt>
                <c:pt idx="35">
                  <c:v>103.78181561431245</c:v>
                </c:pt>
                <c:pt idx="36">
                  <c:v>104.48464356467846</c:v>
                </c:pt>
                <c:pt idx="37">
                  <c:v>105.74750379841342</c:v>
                </c:pt>
                <c:pt idx="38">
                  <c:v>106.59850945766061</c:v>
                </c:pt>
                <c:pt idx="39">
                  <c:v>107.2585164759499</c:v>
                </c:pt>
                <c:pt idx="40">
                  <c:v>107.62771973228391</c:v>
                </c:pt>
                <c:pt idx="41">
                  <c:v>108.00182200160044</c:v>
                </c:pt>
              </c:numCache>
            </c:numRef>
          </c:val>
          <c:smooth val="0"/>
        </c:ser>
        <c:ser>
          <c:idx val="2"/>
          <c:order val="2"/>
          <c:tx>
            <c:strRef>
              <c:f>'Données graph 1 et 2'!$K$8:$K$9</c:f>
              <c:strCache>
                <c:ptCount val="1"/>
                <c:pt idx="0">
                  <c:v>Var</c:v>
                </c:pt>
              </c:strCache>
            </c:strRef>
          </c:tx>
          <c:spPr>
            <a:ln w="28575"/>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2'!$K$10:$K$51</c:f>
              <c:numCache>
                <c:formatCode>#,##0.0</c:formatCode>
                <c:ptCount val="42"/>
                <c:pt idx="0">
                  <c:v>100</c:v>
                </c:pt>
                <c:pt idx="1">
                  <c:v>99.790153420803932</c:v>
                </c:pt>
                <c:pt idx="2">
                  <c:v>99.939271023566633</c:v>
                </c:pt>
                <c:pt idx="3">
                  <c:v>99.856104954739351</c:v>
                </c:pt>
                <c:pt idx="4">
                  <c:v>99.935475114773411</c:v>
                </c:pt>
                <c:pt idx="5">
                  <c:v>99.857905314640988</c:v>
                </c:pt>
                <c:pt idx="6">
                  <c:v>100.21725048186651</c:v>
                </c:pt>
                <c:pt idx="7">
                  <c:v>100.06753994606778</c:v>
                </c:pt>
                <c:pt idx="8">
                  <c:v>100.30671297494411</c:v>
                </c:pt>
                <c:pt idx="9">
                  <c:v>100.06209647284496</c:v>
                </c:pt>
                <c:pt idx="10">
                  <c:v>99.961766521663478</c:v>
                </c:pt>
                <c:pt idx="11">
                  <c:v>100.03284468589739</c:v>
                </c:pt>
                <c:pt idx="12">
                  <c:v>99.533446597515933</c:v>
                </c:pt>
                <c:pt idx="13">
                  <c:v>100.16369594696724</c:v>
                </c:pt>
                <c:pt idx="14">
                  <c:v>100.10006307465613</c:v>
                </c:pt>
                <c:pt idx="15">
                  <c:v>100.39611730859734</c:v>
                </c:pt>
                <c:pt idx="16">
                  <c:v>100.7963015387942</c:v>
                </c:pt>
                <c:pt idx="17">
                  <c:v>101.19809579339858</c:v>
                </c:pt>
                <c:pt idx="18">
                  <c:v>101.00732937358912</c:v>
                </c:pt>
                <c:pt idx="19">
                  <c:v>101.03507494602462</c:v>
                </c:pt>
                <c:pt idx="20">
                  <c:v>101.69322691842846</c:v>
                </c:pt>
                <c:pt idx="21">
                  <c:v>102.18290313567462</c:v>
                </c:pt>
                <c:pt idx="22">
                  <c:v>102.24167124512233</c:v>
                </c:pt>
                <c:pt idx="23">
                  <c:v>102.51809376609356</c:v>
                </c:pt>
                <c:pt idx="24">
                  <c:v>103.30677646667117</c:v>
                </c:pt>
                <c:pt idx="25">
                  <c:v>102.75764069101825</c:v>
                </c:pt>
                <c:pt idx="26">
                  <c:v>102.61370691635976</c:v>
                </c:pt>
                <c:pt idx="27">
                  <c:v>102.82595438303154</c:v>
                </c:pt>
                <c:pt idx="28">
                  <c:v>103.70565656607569</c:v>
                </c:pt>
                <c:pt idx="29">
                  <c:v>104.01198506273595</c:v>
                </c:pt>
                <c:pt idx="30">
                  <c:v>104.73452737064059</c:v>
                </c:pt>
                <c:pt idx="31">
                  <c:v>105.15526352046911</c:v>
                </c:pt>
                <c:pt idx="32">
                  <c:v>103.41421192668791</c:v>
                </c:pt>
                <c:pt idx="33">
                  <c:v>102.07894852793757</c:v>
                </c:pt>
                <c:pt idx="34">
                  <c:v>104.25927050252224</c:v>
                </c:pt>
                <c:pt idx="35">
                  <c:v>105.04046662123064</c:v>
                </c:pt>
                <c:pt idx="36">
                  <c:v>105.57698955216057</c:v>
                </c:pt>
                <c:pt idx="37">
                  <c:v>107.32649713758971</c:v>
                </c:pt>
                <c:pt idx="38">
                  <c:v>108.42719612158945</c:v>
                </c:pt>
                <c:pt idx="39">
                  <c:v>109.1906423330113</c:v>
                </c:pt>
                <c:pt idx="40">
                  <c:v>109.51176207059331</c:v>
                </c:pt>
                <c:pt idx="41">
                  <c:v>109.77699776990704</c:v>
                </c:pt>
              </c:numCache>
            </c:numRef>
          </c:val>
          <c:smooth val="0"/>
        </c:ser>
        <c:dLbls>
          <c:showLegendKey val="0"/>
          <c:showVal val="0"/>
          <c:showCatName val="0"/>
          <c:showSerName val="0"/>
          <c:showPercent val="0"/>
          <c:showBubbleSize val="0"/>
        </c:dLbls>
        <c:marker val="1"/>
        <c:smooth val="0"/>
        <c:axId val="201007488"/>
        <c:axId val="201009024"/>
      </c:lineChart>
      <c:catAx>
        <c:axId val="20100748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01009024"/>
        <c:crossesAt val="100"/>
        <c:auto val="0"/>
        <c:lblAlgn val="ctr"/>
        <c:lblOffset val="100"/>
        <c:tickLblSkip val="4"/>
        <c:tickMarkSkip val="4"/>
        <c:noMultiLvlLbl val="0"/>
      </c:catAx>
      <c:valAx>
        <c:axId val="201009024"/>
        <c:scaling>
          <c:orientation val="minMax"/>
          <c:max val="112"/>
          <c:min val="98"/>
        </c:scaling>
        <c:delete val="0"/>
        <c:axPos val="l"/>
        <c:majorGridlines>
          <c:spPr>
            <a:ln>
              <a:prstDash val="sysDash"/>
            </a:ln>
          </c:spPr>
        </c:majorGridlines>
        <c:numFmt formatCode="#,##0" sourceLinked="0"/>
        <c:majorTickMark val="out"/>
        <c:minorTickMark val="none"/>
        <c:tickLblPos val="nextTo"/>
        <c:crossAx val="201007488"/>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trim'!$A$17:$B$100</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dep83_trim!$BG$75:$BG$117</c:f>
              <c:numCache>
                <c:formatCode>#,##0.0</c:formatCode>
                <c:ptCount val="43"/>
                <c:pt idx="0">
                  <c:v>1.4348097317529618</c:v>
                </c:pt>
                <c:pt idx="1">
                  <c:v>1.0975494370328187</c:v>
                </c:pt>
                <c:pt idx="2">
                  <c:v>2.4145999064108636</c:v>
                </c:pt>
                <c:pt idx="3">
                  <c:v>2.5312985470163696</c:v>
                </c:pt>
                <c:pt idx="4">
                  <c:v>2.1746880570409965</c:v>
                </c:pt>
                <c:pt idx="5">
                  <c:v>1.6268318213537913</c:v>
                </c:pt>
                <c:pt idx="6">
                  <c:v>1.1630402128663953</c:v>
                </c:pt>
                <c:pt idx="7">
                  <c:v>2.0066180213813123</c:v>
                </c:pt>
                <c:pt idx="8">
                  <c:v>1.4514452069037231</c:v>
                </c:pt>
                <c:pt idx="9">
                  <c:v>1.4798720996966663</c:v>
                </c:pt>
                <c:pt idx="10">
                  <c:v>1.8501312866087583</c:v>
                </c:pt>
                <c:pt idx="11">
                  <c:v>1.3961051838337513</c:v>
                </c:pt>
                <c:pt idx="12">
                  <c:v>2.3547819284177374</c:v>
                </c:pt>
                <c:pt idx="13">
                  <c:v>2.7706653418427818</c:v>
                </c:pt>
                <c:pt idx="14">
                  <c:v>0.48713372006545796</c:v>
                </c:pt>
                <c:pt idx="15">
                  <c:v>1.1915775450542121</c:v>
                </c:pt>
                <c:pt idx="16">
                  <c:v>0.21941854086671153</c:v>
                </c:pt>
                <c:pt idx="17">
                  <c:v>-0.29191753329684822</c:v>
                </c:pt>
                <c:pt idx="18">
                  <c:v>1.0137236962488583</c:v>
                </c:pt>
                <c:pt idx="19">
                  <c:v>0.20288384899644907</c:v>
                </c:pt>
                <c:pt idx="20">
                  <c:v>1.2618410586448858</c:v>
                </c:pt>
                <c:pt idx="21">
                  <c:v>0.62484378905274252</c:v>
                </c:pt>
                <c:pt idx="22">
                  <c:v>0.91902632886238234</c:v>
                </c:pt>
                <c:pt idx="23">
                  <c:v>0.90362504834571311</c:v>
                </c:pt>
                <c:pt idx="24">
                  <c:v>0.15332078890515355</c:v>
                </c:pt>
                <c:pt idx="25">
                  <c:v>0.45925822837660224</c:v>
                </c:pt>
                <c:pt idx="26">
                  <c:v>0.17316617025697756</c:v>
                </c:pt>
                <c:pt idx="27">
                  <c:v>3.8030701147850898E-2</c:v>
                </c:pt>
                <c:pt idx="28">
                  <c:v>-8.9856575082081225E-2</c:v>
                </c:pt>
                <c:pt idx="29">
                  <c:v>-1.5254764952090993</c:v>
                </c:pt>
                <c:pt idx="30">
                  <c:v>-1.4964170296473234</c:v>
                </c:pt>
                <c:pt idx="31">
                  <c:v>-1.2802225233578102</c:v>
                </c:pt>
                <c:pt idx="32">
                  <c:v>-1.0475743235921042</c:v>
                </c:pt>
                <c:pt idx="33">
                  <c:v>9.363706056291754</c:v>
                </c:pt>
                <c:pt idx="34">
                  <c:v>-3.121036117230791</c:v>
                </c:pt>
                <c:pt idx="35">
                  <c:v>-2.6117217379319713</c:v>
                </c:pt>
                <c:pt idx="36">
                  <c:v>-0.3325667787015818</c:v>
                </c:pt>
                <c:pt idx="37">
                  <c:v>-0.34077597529373893</c:v>
                </c:pt>
                <c:pt idx="38">
                  <c:v>-3.6331255565449694</c:v>
                </c:pt>
                <c:pt idx="39">
                  <c:v>-2.443171317686188</c:v>
                </c:pt>
                <c:pt idx="40">
                  <c:v>-3.095400469803733</c:v>
                </c:pt>
                <c:pt idx="41">
                  <c:v>-3.147358955311419</c:v>
                </c:pt>
                <c:pt idx="42">
                  <c:v>0.50460196996608975</c:v>
                </c:pt>
              </c:numCache>
            </c:numRef>
          </c:val>
        </c:ser>
        <c:dLbls>
          <c:showLegendKey val="0"/>
          <c:showVal val="0"/>
          <c:showCatName val="0"/>
          <c:showSerName val="0"/>
          <c:showPercent val="0"/>
          <c:showBubbleSize val="0"/>
        </c:dLbls>
        <c:gapWidth val="150"/>
        <c:overlap val="100"/>
        <c:axId val="202203136"/>
        <c:axId val="202204672"/>
      </c:barChart>
      <c:catAx>
        <c:axId val="20220313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202204672"/>
        <c:crosses val="autoZero"/>
        <c:auto val="0"/>
        <c:lblAlgn val="ctr"/>
        <c:lblOffset val="100"/>
        <c:tickLblSkip val="4"/>
        <c:tickMarkSkip val="4"/>
        <c:noMultiLvlLbl val="0"/>
      </c:catAx>
      <c:valAx>
        <c:axId val="202204672"/>
        <c:scaling>
          <c:orientation val="minMax"/>
          <c:max val="10"/>
          <c:min val="-4"/>
        </c:scaling>
        <c:delete val="0"/>
        <c:axPos val="l"/>
        <c:majorGridlines>
          <c:spPr>
            <a:ln>
              <a:prstDash val="sysDash"/>
            </a:ln>
          </c:spPr>
        </c:majorGridlines>
        <c:numFmt formatCode="[Blue][&lt;0]\-&quot;&quot;0&quot;&quot;;[Red][&gt;0]\+&quot;&quot;0&quot;&quot;;0" sourceLinked="0"/>
        <c:majorTickMark val="out"/>
        <c:minorTickMark val="none"/>
        <c:tickLblPos val="nextTo"/>
        <c:crossAx val="202203136"/>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trim'!$A$41:$B$100</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2018</c:v>
                  </c:pt>
                  <c:pt idx="4">
                    <c:v>2019</c:v>
                  </c:pt>
                  <c:pt idx="8">
                    <c:v>2020</c:v>
                  </c:pt>
                  <c:pt idx="12">
                    <c:v>2021</c:v>
                  </c:pt>
                  <c:pt idx="16">
                    <c:v>2022</c:v>
                  </c:pt>
                  <c:pt idx="20">
                    <c:v>2023</c:v>
                  </c:pt>
                </c:lvl>
              </c:multiLvlStrCache>
            </c:multiLvlStrRef>
          </c:cat>
          <c:val>
            <c:numRef>
              <c:f>dep83_trim!$BH$99:$BH$117</c:f>
              <c:numCache>
                <c:formatCode>#,##0.0</c:formatCode>
                <c:ptCount val="19"/>
                <c:pt idx="0">
                  <c:v>-0.26394896986582372</c:v>
                </c:pt>
                <c:pt idx="1">
                  <c:v>0.22789090641768261</c:v>
                </c:pt>
                <c:pt idx="2">
                  <c:v>0.14669209329618571</c:v>
                </c:pt>
                <c:pt idx="3">
                  <c:v>-0.2929544455837152</c:v>
                </c:pt>
                <c:pt idx="4">
                  <c:v>-0.26443367122079842</c:v>
                </c:pt>
                <c:pt idx="5">
                  <c:v>-1.4729709824716442</c:v>
                </c:pt>
                <c:pt idx="6">
                  <c:v>-1.5473164897593095</c:v>
                </c:pt>
                <c:pt idx="7">
                  <c:v>-1.8677397312277022</c:v>
                </c:pt>
                <c:pt idx="8">
                  <c:v>-1.0676982591876216</c:v>
                </c:pt>
                <c:pt idx="9">
                  <c:v>11.871431923046849</c:v>
                </c:pt>
                <c:pt idx="10">
                  <c:v>-4.306186648025168</c:v>
                </c:pt>
                <c:pt idx="11">
                  <c:v>-2.7540360873694159</c:v>
                </c:pt>
                <c:pt idx="12">
                  <c:v>-0.24038461538462563</c:v>
                </c:pt>
                <c:pt idx="13">
                  <c:v>-0.33132530120481007</c:v>
                </c:pt>
                <c:pt idx="14">
                  <c:v>-4.3668782109398503</c:v>
                </c:pt>
                <c:pt idx="15">
                  <c:v>-2.8361510507189269</c:v>
                </c:pt>
                <c:pt idx="16">
                  <c:v>-4.0816326530612184</c:v>
                </c:pt>
                <c:pt idx="17">
                  <c:v>-2.5006357548529312</c:v>
                </c:pt>
                <c:pt idx="18">
                  <c:v>-8.694140149545504E-3</c:v>
                </c:pt>
              </c:numCache>
            </c:numRef>
          </c:val>
        </c:ser>
        <c:ser>
          <c:idx val="0"/>
          <c:order val="1"/>
          <c:tx>
            <c:v>Femmes</c:v>
          </c:tx>
          <c:spPr>
            <a:solidFill>
              <a:schemeClr val="accent6">
                <a:lumMod val="75000"/>
              </a:schemeClr>
            </a:solidFill>
          </c:spPr>
          <c:invertIfNegative val="0"/>
          <c:cat>
            <c:multiLvlStrRef>
              <c:f>'dates trim'!$A$41:$B$100</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2018</c:v>
                  </c:pt>
                  <c:pt idx="4">
                    <c:v>2019</c:v>
                  </c:pt>
                  <c:pt idx="8">
                    <c:v>2020</c:v>
                  </c:pt>
                  <c:pt idx="12">
                    <c:v>2021</c:v>
                  </c:pt>
                  <c:pt idx="16">
                    <c:v>2022</c:v>
                  </c:pt>
                  <c:pt idx="20">
                    <c:v>2023</c:v>
                  </c:pt>
                </c:lvl>
              </c:multiLvlStrCache>
            </c:multiLvlStrRef>
          </c:cat>
          <c:val>
            <c:numRef>
              <c:f>dep83_trim!$BI$99:$BI$117</c:f>
              <c:numCache>
                <c:formatCode>#,##0.0</c:formatCode>
                <c:ptCount val="19"/>
                <c:pt idx="0">
                  <c:v>0.53124377448703353</c:v>
                </c:pt>
                <c:pt idx="1">
                  <c:v>0.66715106678114644</c:v>
                </c:pt>
                <c:pt idx="2">
                  <c:v>0.19685039370078705</c:v>
                </c:pt>
                <c:pt idx="3">
                  <c:v>0.33398821218073582</c:v>
                </c:pt>
                <c:pt idx="4">
                  <c:v>6.5269890999286595E-2</c:v>
                </c:pt>
                <c:pt idx="5">
                  <c:v>-1.571978344530689</c:v>
                </c:pt>
                <c:pt idx="6">
                  <c:v>-1.4512922465208744</c:v>
                </c:pt>
                <c:pt idx="7">
                  <c:v>-0.759868199852054</c:v>
                </c:pt>
                <c:pt idx="8">
                  <c:v>-1.0299498577043043</c:v>
                </c:pt>
                <c:pt idx="9">
                  <c:v>7.1682870053402681</c:v>
                </c:pt>
                <c:pt idx="10">
                  <c:v>-2.0379479971890269</c:v>
                </c:pt>
                <c:pt idx="11">
                  <c:v>-2.4846745793661196</c:v>
                </c:pt>
                <c:pt idx="12">
                  <c:v>-0.41463251521435263</c:v>
                </c:pt>
                <c:pt idx="13">
                  <c:v>-0.34920421731245987</c:v>
                </c:pt>
                <c:pt idx="14">
                  <c:v>-2.9786373744861594</c:v>
                </c:pt>
                <c:pt idx="15">
                  <c:v>-2.0976592345627543</c:v>
                </c:pt>
                <c:pt idx="16">
                  <c:v>-2.2348350478893275</c:v>
                </c:pt>
                <c:pt idx="17">
                  <c:v>-3.7010159651669094</c:v>
                </c:pt>
                <c:pt idx="18">
                  <c:v>0.94951017332327581</c:v>
                </c:pt>
              </c:numCache>
            </c:numRef>
          </c:val>
        </c:ser>
        <c:dLbls>
          <c:showLegendKey val="0"/>
          <c:showVal val="0"/>
          <c:showCatName val="0"/>
          <c:showSerName val="0"/>
          <c:showPercent val="0"/>
          <c:showBubbleSize val="0"/>
        </c:dLbls>
        <c:gapWidth val="150"/>
        <c:axId val="202273152"/>
        <c:axId val="202274688"/>
      </c:barChart>
      <c:catAx>
        <c:axId val="202273152"/>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202274688"/>
        <c:crosses val="autoZero"/>
        <c:auto val="0"/>
        <c:lblAlgn val="ctr"/>
        <c:lblOffset val="100"/>
        <c:tickLblSkip val="4"/>
        <c:tickMarkSkip val="4"/>
        <c:noMultiLvlLbl val="0"/>
      </c:catAx>
      <c:valAx>
        <c:axId val="202274688"/>
        <c:scaling>
          <c:orientation val="minMax"/>
          <c:max val="12"/>
          <c:min val="-6"/>
        </c:scaling>
        <c:delete val="0"/>
        <c:axPos val="l"/>
        <c:majorGridlines>
          <c:spPr>
            <a:ln>
              <a:prstDash val="sysDash"/>
            </a:ln>
          </c:spPr>
        </c:majorGridlines>
        <c:numFmt formatCode="[Blue][&lt;0]\-&quot;&quot;0&quot;&quot;;[Red][&gt;0]\+&quot;&quot;0&quot;&quot;;0" sourceLinked="0"/>
        <c:majorTickMark val="out"/>
        <c:minorTickMark val="none"/>
        <c:tickLblPos val="nextTo"/>
        <c:crossAx val="202273152"/>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trim'!$A$41:$B$100</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2018</c:v>
                  </c:pt>
                  <c:pt idx="4">
                    <c:v>2019</c:v>
                  </c:pt>
                  <c:pt idx="8">
                    <c:v>2020</c:v>
                  </c:pt>
                  <c:pt idx="12">
                    <c:v>2021</c:v>
                  </c:pt>
                  <c:pt idx="16">
                    <c:v>2022</c:v>
                  </c:pt>
                  <c:pt idx="20">
                    <c:v>2023</c:v>
                  </c:pt>
                </c:lvl>
              </c:multiLvlStrCache>
            </c:multiLvlStrRef>
          </c:cat>
          <c:val>
            <c:numRef>
              <c:f>dep83_trim!$BJ$99:$BJ$117</c:f>
              <c:numCache>
                <c:formatCode>#,##0.0</c:formatCode>
                <c:ptCount val="19"/>
                <c:pt idx="0">
                  <c:v>-0.44514270751505602</c:v>
                </c:pt>
                <c:pt idx="1">
                  <c:v>0.10520778537610465</c:v>
                </c:pt>
                <c:pt idx="2">
                  <c:v>-0.28901734104045396</c:v>
                </c:pt>
                <c:pt idx="3">
                  <c:v>-0.15810276679841806</c:v>
                </c:pt>
                <c:pt idx="4">
                  <c:v>0.52784375824754814</c:v>
                </c:pt>
                <c:pt idx="5">
                  <c:v>-1.2076660540824236</c:v>
                </c:pt>
                <c:pt idx="6">
                  <c:v>-2.0728142439542907</c:v>
                </c:pt>
                <c:pt idx="7">
                  <c:v>-2.3337856173677118</c:v>
                </c:pt>
                <c:pt idx="8">
                  <c:v>-3.6398999722144998</c:v>
                </c:pt>
                <c:pt idx="9">
                  <c:v>19.348327566320634</c:v>
                </c:pt>
                <c:pt idx="10">
                  <c:v>-6.9823628895868461</c:v>
                </c:pt>
                <c:pt idx="11">
                  <c:v>-4.5454545454545521</c:v>
                </c:pt>
                <c:pt idx="12">
                  <c:v>-0.40816326530612734</c:v>
                </c:pt>
                <c:pt idx="13">
                  <c:v>-0.43715846994536456</c:v>
                </c:pt>
                <c:pt idx="14">
                  <c:v>-7.519209659714587</c:v>
                </c:pt>
                <c:pt idx="15">
                  <c:v>-3.6795252225519381</c:v>
                </c:pt>
                <c:pt idx="16">
                  <c:v>-5.42205791743684</c:v>
                </c:pt>
                <c:pt idx="17">
                  <c:v>-2.0195439739413845</c:v>
                </c:pt>
                <c:pt idx="18">
                  <c:v>-0.33244680851062247</c:v>
                </c:pt>
              </c:numCache>
            </c:numRef>
          </c:val>
        </c:ser>
        <c:ser>
          <c:idx val="0"/>
          <c:order val="1"/>
          <c:tx>
            <c:v>25 à 49 ans</c:v>
          </c:tx>
          <c:spPr>
            <a:solidFill>
              <a:schemeClr val="accent6">
                <a:lumMod val="75000"/>
              </a:schemeClr>
            </a:solidFill>
          </c:spPr>
          <c:invertIfNegative val="0"/>
          <c:cat>
            <c:multiLvlStrRef>
              <c:f>'dates trim'!$A$41:$B$100</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2018</c:v>
                  </c:pt>
                  <c:pt idx="4">
                    <c:v>2019</c:v>
                  </c:pt>
                  <c:pt idx="8">
                    <c:v>2020</c:v>
                  </c:pt>
                  <c:pt idx="12">
                    <c:v>2021</c:v>
                  </c:pt>
                  <c:pt idx="16">
                    <c:v>2022</c:v>
                  </c:pt>
                  <c:pt idx="20">
                    <c:v>2023</c:v>
                  </c:pt>
                </c:lvl>
              </c:multiLvlStrCache>
            </c:multiLvlStrRef>
          </c:cat>
          <c:val>
            <c:numRef>
              <c:f>dep83_trim!$BK$99:$BK$117</c:f>
              <c:numCache>
                <c:formatCode>#,##0.0</c:formatCode>
                <c:ptCount val="19"/>
                <c:pt idx="0">
                  <c:v>8.2415965149817971E-2</c:v>
                </c:pt>
                <c:pt idx="1">
                  <c:v>0.32351038174225355</c:v>
                </c:pt>
                <c:pt idx="2">
                  <c:v>0.11139774859285634</c:v>
                </c:pt>
                <c:pt idx="3">
                  <c:v>-0.31625183016105174</c:v>
                </c:pt>
                <c:pt idx="4">
                  <c:v>-0.48763292403500857</c:v>
                </c:pt>
                <c:pt idx="5">
                  <c:v>-1.842012043924901</c:v>
                </c:pt>
                <c:pt idx="6">
                  <c:v>-1.9066522314447165</c:v>
                </c:pt>
                <c:pt idx="7">
                  <c:v>-1.6310012876326052</c:v>
                </c:pt>
                <c:pt idx="8">
                  <c:v>-0.82278875522034944</c:v>
                </c:pt>
                <c:pt idx="9">
                  <c:v>9.6976934196467912</c:v>
                </c:pt>
                <c:pt idx="10">
                  <c:v>-3.2829150910965943</c:v>
                </c:pt>
                <c:pt idx="11">
                  <c:v>-3.0626147740062781</c:v>
                </c:pt>
                <c:pt idx="12">
                  <c:v>-0.3116597408946431</c:v>
                </c:pt>
                <c:pt idx="13">
                  <c:v>-0.45362594249984678</c:v>
                </c:pt>
                <c:pt idx="14">
                  <c:v>-3.5285423979309116</c:v>
                </c:pt>
                <c:pt idx="15">
                  <c:v>-2.8022469041235842</c:v>
                </c:pt>
                <c:pt idx="16">
                  <c:v>-3.0012477835423823</c:v>
                </c:pt>
                <c:pt idx="17">
                  <c:v>-3.1956668923493581</c:v>
                </c:pt>
                <c:pt idx="18">
                  <c:v>0.88823611693944482</c:v>
                </c:pt>
              </c:numCache>
            </c:numRef>
          </c:val>
        </c:ser>
        <c:ser>
          <c:idx val="2"/>
          <c:order val="2"/>
          <c:tx>
            <c:v>50 ans ou plus</c:v>
          </c:tx>
          <c:spPr>
            <a:solidFill>
              <a:srgbClr val="92D050"/>
            </a:solidFill>
          </c:spPr>
          <c:invertIfNegative val="0"/>
          <c:cat>
            <c:multiLvlStrRef>
              <c:f>'dates trim'!$A$41:$B$100</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2018</c:v>
                  </c:pt>
                  <c:pt idx="4">
                    <c:v>2019</c:v>
                  </c:pt>
                  <c:pt idx="8">
                    <c:v>2020</c:v>
                  </c:pt>
                  <c:pt idx="12">
                    <c:v>2021</c:v>
                  </c:pt>
                  <c:pt idx="16">
                    <c:v>2022</c:v>
                  </c:pt>
                  <c:pt idx="20">
                    <c:v>2023</c:v>
                  </c:pt>
                </c:lvl>
              </c:multiLvlStrCache>
            </c:multiLvlStrRef>
          </c:cat>
          <c:val>
            <c:numRef>
              <c:f>dep83_trim!$BL$99:$BL$117</c:f>
              <c:numCache>
                <c:formatCode>#,##0.0</c:formatCode>
                <c:ptCount val="19"/>
                <c:pt idx="0">
                  <c:v>0.59553978712618694</c:v>
                </c:pt>
                <c:pt idx="1">
                  <c:v>0.9195112734601496</c:v>
                </c:pt>
                <c:pt idx="2">
                  <c:v>0.52421367948078945</c:v>
                </c:pt>
                <c:pt idx="3">
                  <c:v>0.88154954060093438</c:v>
                </c:pt>
                <c:pt idx="4">
                  <c:v>0.45538461538463526</c:v>
                </c:pt>
                <c:pt idx="5">
                  <c:v>-1.0169076206812067</c:v>
                </c:pt>
                <c:pt idx="6">
                  <c:v>-0.38371085530386484</c:v>
                </c:pt>
                <c:pt idx="7">
                  <c:v>-8.6978131212733789E-2</c:v>
                </c:pt>
                <c:pt idx="8">
                  <c:v>-0.33577913194876574</c:v>
                </c:pt>
                <c:pt idx="9">
                  <c:v>4.3798352882455704</c:v>
                </c:pt>
                <c:pt idx="10">
                  <c:v>-0.87268380155408609</c:v>
                </c:pt>
                <c:pt idx="11">
                  <c:v>-0.79594790159189799</c:v>
                </c:pt>
                <c:pt idx="12">
                  <c:v>-0.34038414782396886</c:v>
                </c:pt>
                <c:pt idx="13">
                  <c:v>-7.3188582581118489E-2</c:v>
                </c:pt>
                <c:pt idx="14">
                  <c:v>-2.11181640625</c:v>
                </c:pt>
                <c:pt idx="15">
                  <c:v>-1.2220975183938165</c:v>
                </c:pt>
                <c:pt idx="16">
                  <c:v>-2.3229390228506452</c:v>
                </c:pt>
                <c:pt idx="17">
                  <c:v>-3.5026496057903533</c:v>
                </c:pt>
                <c:pt idx="18">
                  <c:v>0.10715242432359773</c:v>
                </c:pt>
              </c:numCache>
            </c:numRef>
          </c:val>
        </c:ser>
        <c:dLbls>
          <c:showLegendKey val="0"/>
          <c:showVal val="0"/>
          <c:showCatName val="0"/>
          <c:showSerName val="0"/>
          <c:showPercent val="0"/>
          <c:showBubbleSize val="0"/>
        </c:dLbls>
        <c:gapWidth val="150"/>
        <c:axId val="202339840"/>
        <c:axId val="202341376"/>
      </c:barChart>
      <c:catAx>
        <c:axId val="202339840"/>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202341376"/>
        <c:crosses val="autoZero"/>
        <c:auto val="0"/>
        <c:lblAlgn val="ctr"/>
        <c:lblOffset val="100"/>
        <c:tickLblSkip val="4"/>
        <c:tickMarkSkip val="4"/>
        <c:noMultiLvlLbl val="0"/>
      </c:catAx>
      <c:valAx>
        <c:axId val="202341376"/>
        <c:scaling>
          <c:orientation val="minMax"/>
          <c:max val="21"/>
          <c:min val="-9"/>
        </c:scaling>
        <c:delete val="0"/>
        <c:axPos val="l"/>
        <c:majorGridlines>
          <c:spPr>
            <a:ln>
              <a:prstDash val="sysDash"/>
            </a:ln>
          </c:spPr>
        </c:majorGridlines>
        <c:numFmt formatCode="[Blue][&lt;0]\-&quot;&quot;0&quot;&quot;;[Red][&gt;0]\+&quot;&quot;0&quot;&quot;;0" sourceLinked="0"/>
        <c:majorTickMark val="out"/>
        <c:minorTickMark val="none"/>
        <c:tickLblPos val="nextTo"/>
        <c:crossAx val="202339840"/>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trim'!$A$41:$B$100</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2018</c:v>
                  </c:pt>
                  <c:pt idx="4">
                    <c:v>2019</c:v>
                  </c:pt>
                  <c:pt idx="8">
                    <c:v>2020</c:v>
                  </c:pt>
                  <c:pt idx="12">
                    <c:v>2021</c:v>
                  </c:pt>
                  <c:pt idx="16">
                    <c:v>2022</c:v>
                  </c:pt>
                  <c:pt idx="20">
                    <c:v>2023</c:v>
                  </c:pt>
                </c:lvl>
              </c:multiLvlStrCache>
            </c:multiLvlStrRef>
          </c:cat>
          <c:val>
            <c:numRef>
              <c:f>dep83_trim!$BS$99:$BS$117</c:f>
              <c:numCache>
                <c:formatCode>#,##0.0</c:formatCode>
                <c:ptCount val="19"/>
                <c:pt idx="0">
                  <c:v>-1.074425061869988</c:v>
                </c:pt>
                <c:pt idx="1">
                  <c:v>-0.82372322899505468</c:v>
                </c:pt>
                <c:pt idx="2">
                  <c:v>-0.4614248800295262</c:v>
                </c:pt>
                <c:pt idx="3">
                  <c:v>-0.88386179615550509</c:v>
                </c:pt>
                <c:pt idx="4">
                  <c:v>-0.97281117485656932</c:v>
                </c:pt>
                <c:pt idx="5">
                  <c:v>-1.8073047858942148</c:v>
                </c:pt>
                <c:pt idx="6">
                  <c:v>-1.3788238312063106</c:v>
                </c:pt>
                <c:pt idx="7">
                  <c:v>-0.80634672909351002</c:v>
                </c:pt>
                <c:pt idx="8">
                  <c:v>-0.27533761636292509</c:v>
                </c:pt>
                <c:pt idx="9">
                  <c:v>11.510649487246916</c:v>
                </c:pt>
                <c:pt idx="10">
                  <c:v>-6.3491127748629417</c:v>
                </c:pt>
                <c:pt idx="11">
                  <c:v>-5.1554828150572884</c:v>
                </c:pt>
                <c:pt idx="12">
                  <c:v>-1.6658923475144416</c:v>
                </c:pt>
                <c:pt idx="13">
                  <c:v>1.4308855291576883</c:v>
                </c:pt>
                <c:pt idx="14">
                  <c:v>-1.4639339898855463</c:v>
                </c:pt>
                <c:pt idx="15">
                  <c:v>-0.60102647217720184</c:v>
                </c:pt>
                <c:pt idx="16">
                  <c:v>-0.89680005435152088</c:v>
                </c:pt>
                <c:pt idx="17">
                  <c:v>-0.40446973332419756</c:v>
                </c:pt>
                <c:pt idx="18">
                  <c:v>2.5536894273127775</c:v>
                </c:pt>
              </c:numCache>
            </c:numRef>
          </c:val>
        </c:ser>
        <c:ser>
          <c:idx val="0"/>
          <c:order val="1"/>
          <c:tx>
            <c:v>Un an ou plus</c:v>
          </c:tx>
          <c:spPr>
            <a:solidFill>
              <a:schemeClr val="accent6">
                <a:lumMod val="75000"/>
              </a:schemeClr>
            </a:solidFill>
          </c:spPr>
          <c:invertIfNegative val="0"/>
          <c:cat>
            <c:multiLvlStrRef>
              <c:f>'dates trim'!$A$41:$B$100</c:f>
              <c:multiLvlStrCache>
                <c:ptCount val="2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lvl>
                <c:lvl>
                  <c:pt idx="0">
                    <c:v>2018</c:v>
                  </c:pt>
                  <c:pt idx="4">
                    <c:v>2019</c:v>
                  </c:pt>
                  <c:pt idx="8">
                    <c:v>2020</c:v>
                  </c:pt>
                  <c:pt idx="12">
                    <c:v>2021</c:v>
                  </c:pt>
                  <c:pt idx="16">
                    <c:v>2022</c:v>
                  </c:pt>
                  <c:pt idx="20">
                    <c:v>2023</c:v>
                  </c:pt>
                </c:lvl>
              </c:multiLvlStrCache>
            </c:multiLvlStrRef>
          </c:cat>
          <c:val>
            <c:numRef>
              <c:f>dep83_trim!$BT$99:$BT$117</c:f>
              <c:numCache>
                <c:formatCode>#,##0.0</c:formatCode>
                <c:ptCount val="19"/>
                <c:pt idx="0">
                  <c:v>1.8300222570274416</c:v>
                </c:pt>
                <c:pt idx="1">
                  <c:v>2.1614182789605696</c:v>
                </c:pt>
                <c:pt idx="2">
                  <c:v>0.9904912836767199</c:v>
                </c:pt>
                <c:pt idx="3">
                  <c:v>1.2083169870537258</c:v>
                </c:pt>
                <c:pt idx="4">
                  <c:v>1.0078300643460825</c:v>
                </c:pt>
                <c:pt idx="5">
                  <c:v>-1.1819786629825857</c:v>
                </c:pt>
                <c:pt idx="6">
                  <c:v>-1.6388349514563028</c:v>
                </c:pt>
                <c:pt idx="7">
                  <c:v>-1.8556538218572394</c:v>
                </c:pt>
                <c:pt idx="8">
                  <c:v>-1.99533349424732</c:v>
                </c:pt>
                <c:pt idx="9">
                  <c:v>6.6825383794433924</c:v>
                </c:pt>
                <c:pt idx="10">
                  <c:v>1.0927279722970473</c:v>
                </c:pt>
                <c:pt idx="11">
                  <c:v>0.46433736773998646</c:v>
                </c:pt>
                <c:pt idx="12">
                  <c:v>1.1895741779057278</c:v>
                </c:pt>
                <c:pt idx="13">
                  <c:v>-2.3062523399475787</c:v>
                </c:pt>
                <c:pt idx="14">
                  <c:v>-6.1316777803326339</c:v>
                </c:pt>
                <c:pt idx="15">
                  <c:v>-4.6705315587490919</c:v>
                </c:pt>
                <c:pt idx="16">
                  <c:v>-5.8672376873661563</c:v>
                </c:pt>
                <c:pt idx="17">
                  <c:v>-6.7879890809827259</c:v>
                </c:pt>
                <c:pt idx="18">
                  <c:v>-2.4014057008980849</c:v>
                </c:pt>
              </c:numCache>
            </c:numRef>
          </c:val>
        </c:ser>
        <c:dLbls>
          <c:showLegendKey val="0"/>
          <c:showVal val="0"/>
          <c:showCatName val="0"/>
          <c:showSerName val="0"/>
          <c:showPercent val="0"/>
          <c:showBubbleSize val="0"/>
        </c:dLbls>
        <c:gapWidth val="150"/>
        <c:axId val="201172864"/>
        <c:axId val="201174400"/>
      </c:barChart>
      <c:catAx>
        <c:axId val="20117286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201174400"/>
        <c:crosses val="autoZero"/>
        <c:auto val="0"/>
        <c:lblAlgn val="ctr"/>
        <c:lblOffset val="100"/>
        <c:tickLblSkip val="4"/>
        <c:tickMarkSkip val="4"/>
        <c:noMultiLvlLbl val="0"/>
      </c:catAx>
      <c:valAx>
        <c:axId val="201174400"/>
        <c:scaling>
          <c:orientation val="minMax"/>
          <c:max val="12"/>
          <c:min val="-8"/>
        </c:scaling>
        <c:delete val="0"/>
        <c:axPos val="l"/>
        <c:majorGridlines>
          <c:spPr>
            <a:ln>
              <a:prstDash val="sysDash"/>
            </a:ln>
          </c:spPr>
        </c:majorGridlines>
        <c:numFmt formatCode="[Blue][&lt;0]\-&quot;&quot;0&quot;&quot;;[Red][&gt;0]\+&quot;&quot;0&quot;&quot;;0" sourceLinked="0"/>
        <c:majorTickMark val="out"/>
        <c:minorTickMark val="none"/>
        <c:tickLblPos val="nextTo"/>
        <c:crossAx val="201172864"/>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layout/>
      <c:overlay val="0"/>
    </c:title>
    <c:autoTitleDeleted val="0"/>
    <c:plotArea>
      <c:layout>
        <c:manualLayout>
          <c:layoutTarget val="inner"/>
          <c:xMode val="edge"/>
          <c:yMode val="edge"/>
          <c:x val="8.6251431514693236E-2"/>
          <c:y val="0.25748528475360699"/>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numCache>
            </c:numRef>
          </c:cat>
          <c:val>
            <c:numRef>
              <c:f>RSA!$AV$40:$AV$68</c:f>
              <c:numCache>
                <c:formatCode>0.0</c:formatCode>
                <c:ptCount val="29"/>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102.6683214396525</c:v>
                </c:pt>
                <c:pt idx="17">
                  <c:v>103.1647533354018</c:v>
                </c:pt>
                <c:pt idx="18">
                  <c:v>102.6683214396525</c:v>
                </c:pt>
                <c:pt idx="19">
                  <c:v>101.79956562209122</c:v>
                </c:pt>
                <c:pt idx="20">
                  <c:v>102.04778156996588</c:v>
                </c:pt>
                <c:pt idx="21">
                  <c:v>103.19578032888612</c:v>
                </c:pt>
                <c:pt idx="22">
                  <c:v>103.10269934843315</c:v>
                </c:pt>
                <c:pt idx="23">
                  <c:v>102.63729444616816</c:v>
                </c:pt>
                <c:pt idx="24">
                  <c:v>101.79956562209122</c:v>
                </c:pt>
                <c:pt idx="25">
                  <c:v>102.63729444616816</c:v>
                </c:pt>
                <c:pt idx="26">
                  <c:v>102.54421346571516</c:v>
                </c:pt>
                <c:pt idx="27">
                  <c:v>101.89264660254422</c:v>
                </c:pt>
                <c:pt idx="28">
                  <c:v>100.62053986968662</c:v>
                </c:pt>
              </c:numCache>
            </c:numRef>
          </c:val>
          <c:smooth val="0"/>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numCache>
            </c:numRef>
          </c:cat>
          <c:val>
            <c:numRef>
              <c:f>ASS!$AV$40:$AV$67</c:f>
              <c:numCache>
                <c:formatCode>0.0</c:formatCode>
                <c:ptCount val="28"/>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83.850931677018636</c:v>
                </c:pt>
                <c:pt idx="16">
                  <c:v>81.366459627329192</c:v>
                </c:pt>
                <c:pt idx="17">
                  <c:v>101.44927536231884</c:v>
                </c:pt>
                <c:pt idx="18">
                  <c:v>101.0351966873706</c:v>
                </c:pt>
                <c:pt idx="19">
                  <c:v>99.171842650103514</c:v>
                </c:pt>
                <c:pt idx="20">
                  <c:v>91.718426501035196</c:v>
                </c:pt>
                <c:pt idx="21">
                  <c:v>89.648033126293996</c:v>
                </c:pt>
                <c:pt idx="22">
                  <c:v>86.335403726708066</c:v>
                </c:pt>
                <c:pt idx="23">
                  <c:v>85.921325051759837</c:v>
                </c:pt>
                <c:pt idx="24">
                  <c:v>85.921325051759837</c:v>
                </c:pt>
                <c:pt idx="25">
                  <c:v>85.714285714285708</c:v>
                </c:pt>
                <c:pt idx="26">
                  <c:v>84.05797101449275</c:v>
                </c:pt>
                <c:pt idx="27">
                  <c:v>82.815734989648035</c:v>
                </c:pt>
              </c:numCache>
            </c:numRef>
          </c:val>
          <c:smooth val="0"/>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numCache>
            </c:numRef>
          </c:cat>
          <c:val>
            <c:numRef>
              <c:f>AAH!$AV$40:$AV$68</c:f>
              <c:numCache>
                <c:formatCode>0.0</c:formatCode>
                <c:ptCount val="29"/>
                <c:pt idx="0">
                  <c:v>100</c:v>
                </c:pt>
                <c:pt idx="1">
                  <c:v>100.40816326530613</c:v>
                </c:pt>
                <c:pt idx="2">
                  <c:v>101.17346938775511</c:v>
                </c:pt>
                <c:pt idx="3">
                  <c:v>101.58163265306122</c:v>
                </c:pt>
                <c:pt idx="4">
                  <c:v>101.83673469387755</c:v>
                </c:pt>
                <c:pt idx="5">
                  <c:v>102.14285714285714</c:v>
                </c:pt>
                <c:pt idx="6">
                  <c:v>102.49999999999999</c:v>
                </c:pt>
                <c:pt idx="7">
                  <c:v>102.6530612244898</c:v>
                </c:pt>
                <c:pt idx="8">
                  <c:v>103.01020408163266</c:v>
                </c:pt>
                <c:pt idx="9">
                  <c:v>103.31632653061224</c:v>
                </c:pt>
                <c:pt idx="10">
                  <c:v>103.62244897959184</c:v>
                </c:pt>
                <c:pt idx="11">
                  <c:v>102.75510204081633</c:v>
                </c:pt>
                <c:pt idx="12">
                  <c:v>102.90816326530611</c:v>
                </c:pt>
                <c:pt idx="13">
                  <c:v>103.57142857142858</c:v>
                </c:pt>
                <c:pt idx="14">
                  <c:v>103.87755102040816</c:v>
                </c:pt>
                <c:pt idx="15">
                  <c:v>104.48979591836735</c:v>
                </c:pt>
                <c:pt idx="16">
                  <c:v>104.59183673469387</c:v>
                </c:pt>
                <c:pt idx="17">
                  <c:v>104.59183673469387</c:v>
                </c:pt>
                <c:pt idx="18">
                  <c:v>104.48979591836735</c:v>
                </c:pt>
                <c:pt idx="19">
                  <c:v>104.38775510204081</c:v>
                </c:pt>
                <c:pt idx="20">
                  <c:v>104.5408163265306</c:v>
                </c:pt>
                <c:pt idx="21">
                  <c:v>104.89795918367346</c:v>
                </c:pt>
                <c:pt idx="22">
                  <c:v>105.20408163265307</c:v>
                </c:pt>
                <c:pt idx="23">
                  <c:v>104.1326530612245</c:v>
                </c:pt>
                <c:pt idx="24">
                  <c:v>103.72448979591837</c:v>
                </c:pt>
                <c:pt idx="25">
                  <c:v>104.74489795918367</c:v>
                </c:pt>
                <c:pt idx="26">
                  <c:v>105.86734693877551</c:v>
                </c:pt>
                <c:pt idx="27">
                  <c:v>105.56122448979592</c:v>
                </c:pt>
                <c:pt idx="28">
                  <c:v>105.76530612244899</c:v>
                </c:pt>
              </c:numCache>
            </c:numRef>
          </c:val>
          <c:smooth val="0"/>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numCache>
            </c:numRef>
          </c:cat>
          <c:val>
            <c:numRef>
              <c:f>PA!$AV$40:$AV$68</c:f>
              <c:numCache>
                <c:formatCode>0.0</c:formatCode>
                <c:ptCount val="29"/>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101.13786716062449</c:v>
                </c:pt>
                <c:pt idx="17">
                  <c:v>100.68801270177296</c:v>
                </c:pt>
                <c:pt idx="18">
                  <c:v>101.75972479491928</c:v>
                </c:pt>
                <c:pt idx="19">
                  <c:v>103.47975654935169</c:v>
                </c:pt>
                <c:pt idx="20">
                  <c:v>104.44562053453295</c:v>
                </c:pt>
                <c:pt idx="21">
                  <c:v>105.38502249272295</c:v>
                </c:pt>
                <c:pt idx="22">
                  <c:v>105.12040222281027</c:v>
                </c:pt>
                <c:pt idx="23">
                  <c:v>103.82376290023817</c:v>
                </c:pt>
                <c:pt idx="24">
                  <c:v>102.76528182058746</c:v>
                </c:pt>
                <c:pt idx="25">
                  <c:v>102.69912675310928</c:v>
                </c:pt>
                <c:pt idx="26">
                  <c:v>101.9184969568669</c:v>
                </c:pt>
                <c:pt idx="27">
                  <c:v>102.56681661815294</c:v>
                </c:pt>
                <c:pt idx="28">
                  <c:v>102.59327864514422</c:v>
                </c:pt>
              </c:numCache>
            </c:numRef>
          </c:val>
          <c:smooth val="0"/>
        </c:ser>
        <c:dLbls>
          <c:showLegendKey val="0"/>
          <c:showVal val="0"/>
          <c:showCatName val="0"/>
          <c:showSerName val="0"/>
          <c:showPercent val="0"/>
          <c:showBubbleSize val="0"/>
        </c:dLbls>
        <c:marker val="1"/>
        <c:smooth val="0"/>
        <c:axId val="201261056"/>
        <c:axId val="201262592"/>
      </c:lineChart>
      <c:dateAx>
        <c:axId val="201261056"/>
        <c:scaling>
          <c:orientation val="minMax"/>
        </c:scaling>
        <c:delete val="0"/>
        <c:axPos val="b"/>
        <c:numFmt formatCode="mmm\-yy" sourceLinked="1"/>
        <c:majorTickMark val="out"/>
        <c:minorTickMark val="none"/>
        <c:tickLblPos val="low"/>
        <c:spPr>
          <a:ln w="19050"/>
        </c:spPr>
        <c:crossAx val="201262592"/>
        <c:crossesAt val="100"/>
        <c:auto val="1"/>
        <c:lblOffset val="100"/>
        <c:baseTimeUnit val="months"/>
      </c:dateAx>
      <c:valAx>
        <c:axId val="201262592"/>
        <c:scaling>
          <c:orientation val="minMax"/>
          <c:max val="112"/>
          <c:min val="76"/>
        </c:scaling>
        <c:delete val="0"/>
        <c:axPos val="l"/>
        <c:majorGridlines/>
        <c:numFmt formatCode="0" sourceLinked="0"/>
        <c:majorTickMark val="out"/>
        <c:minorTickMark val="none"/>
        <c:tickLblPos val="nextTo"/>
        <c:crossAx val="201261056"/>
        <c:crossesAt val="43862"/>
        <c:crossBetween val="midCat"/>
        <c:majorUnit val="4"/>
      </c:valAx>
    </c:plotArea>
    <c:legend>
      <c:legendPos val="b"/>
      <c:layout>
        <c:manualLayout>
          <c:xMode val="edge"/>
          <c:yMode val="edge"/>
          <c:x val="0.30073835170603674"/>
          <c:y val="0.77814376256403062"/>
          <c:w val="0.3981703727034121"/>
          <c:h val="6.135000300534952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1"/>
                <c:pt idx="0">
                  <c:v>Emploi hors intérim</c:v>
                </c:pt>
              </c:strCache>
            </c:strRef>
          </c:tx>
          <c:spPr>
            <a:solidFill>
              <a:srgbClr val="00B0F0"/>
            </a:solidFill>
            <a:ln w="28575">
              <a:noFill/>
              <a:prstDash val="solid"/>
            </a:ln>
          </c:spPr>
          <c:invertIfNegative val="0"/>
          <c:cat>
            <c:multiLvlStrRef>
              <c:f>'Données Graph3'!$A$10:$B$62</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Graph3'!$S$10:$S$51</c:f>
              <c:numCache>
                <c:formatCode>#,##0</c:formatCode>
                <c:ptCount val="42"/>
                <c:pt idx="0">
                  <c:v>507.64690036908723</c:v>
                </c:pt>
                <c:pt idx="1">
                  <c:v>-858.15353140956722</c:v>
                </c:pt>
                <c:pt idx="2">
                  <c:v>242.24955442099599</c:v>
                </c:pt>
                <c:pt idx="3">
                  <c:v>-316.62428627902409</c:v>
                </c:pt>
                <c:pt idx="4">
                  <c:v>211.04601555445697</c:v>
                </c:pt>
                <c:pt idx="5">
                  <c:v>-185.45040968951071</c:v>
                </c:pt>
                <c:pt idx="6">
                  <c:v>1263.8731390825706</c:v>
                </c:pt>
                <c:pt idx="7">
                  <c:v>-513.23574378190096</c:v>
                </c:pt>
                <c:pt idx="8">
                  <c:v>623.0258955435711</c:v>
                </c:pt>
                <c:pt idx="9">
                  <c:v>-447.27912727603689</c:v>
                </c:pt>
                <c:pt idx="10">
                  <c:v>-290.93475135811605</c:v>
                </c:pt>
                <c:pt idx="11">
                  <c:v>-204.40304004255449</c:v>
                </c:pt>
                <c:pt idx="12">
                  <c:v>-1052.3546811382403</c:v>
                </c:pt>
                <c:pt idx="13">
                  <c:v>1049.7219843739294</c:v>
                </c:pt>
                <c:pt idx="14">
                  <c:v>465.34406852297252</c:v>
                </c:pt>
                <c:pt idx="15">
                  <c:v>700.6659496545908</c:v>
                </c:pt>
                <c:pt idx="16">
                  <c:v>898.09493470186135</c:v>
                </c:pt>
                <c:pt idx="17">
                  <c:v>960.8652516285656</c:v>
                </c:pt>
                <c:pt idx="18">
                  <c:v>-627.4037543174345</c:v>
                </c:pt>
                <c:pt idx="19">
                  <c:v>-729.59756987978471</c:v>
                </c:pt>
                <c:pt idx="20">
                  <c:v>1901.221807014721</c:v>
                </c:pt>
                <c:pt idx="21">
                  <c:v>1493.3915350807365</c:v>
                </c:pt>
                <c:pt idx="22">
                  <c:v>-166.23850610776572</c:v>
                </c:pt>
                <c:pt idx="23">
                  <c:v>888.84603379433975</c:v>
                </c:pt>
                <c:pt idx="24">
                  <c:v>2590.5138993053115</c:v>
                </c:pt>
                <c:pt idx="25">
                  <c:v>-1752.6414928300073</c:v>
                </c:pt>
                <c:pt idx="26">
                  <c:v>-405.81449114513816</c:v>
                </c:pt>
                <c:pt idx="27">
                  <c:v>639.34345170529559</c:v>
                </c:pt>
                <c:pt idx="28">
                  <c:v>2582.9707917653723</c:v>
                </c:pt>
                <c:pt idx="29">
                  <c:v>1377.3563028034987</c:v>
                </c:pt>
                <c:pt idx="30">
                  <c:v>2082.0431469631149</c:v>
                </c:pt>
                <c:pt idx="31">
                  <c:v>1516.9239770108834</c:v>
                </c:pt>
                <c:pt idx="32">
                  <c:v>-3017.6682381416322</c:v>
                </c:pt>
                <c:pt idx="33">
                  <c:v>-6314.0299693607376</c:v>
                </c:pt>
                <c:pt idx="34">
                  <c:v>6327.0997575125657</c:v>
                </c:pt>
                <c:pt idx="35">
                  <c:v>2060.2829493905883</c:v>
                </c:pt>
                <c:pt idx="36">
                  <c:v>1760.9074666481465</c:v>
                </c:pt>
                <c:pt idx="37">
                  <c:v>5806.4181674081483</c:v>
                </c:pt>
                <c:pt idx="38">
                  <c:v>2922.5761824606452</c:v>
                </c:pt>
                <c:pt idx="39">
                  <c:v>2662.3982900465489</c:v>
                </c:pt>
                <c:pt idx="40">
                  <c:v>1323.7710652162204</c:v>
                </c:pt>
                <c:pt idx="41">
                  <c:v>1079.9162313839188</c:v>
                </c:pt>
              </c:numCache>
            </c:numRef>
          </c:val>
        </c:ser>
        <c:ser>
          <c:idx val="2"/>
          <c:order val="1"/>
          <c:tx>
            <c:strRef>
              <c:f>'Données Graph3'!$H$7:$H$8</c:f>
              <c:strCache>
                <c:ptCount val="1"/>
                <c:pt idx="0">
                  <c:v>Intérim</c:v>
                </c:pt>
              </c:strCache>
            </c:strRef>
          </c:tx>
          <c:spPr>
            <a:solidFill>
              <a:schemeClr val="accent6">
                <a:lumMod val="75000"/>
              </a:schemeClr>
            </a:solidFill>
            <a:ln w="28575">
              <a:noFill/>
            </a:ln>
          </c:spPr>
          <c:invertIfNegative val="0"/>
          <c:cat>
            <c:multiLvlStrRef>
              <c:f>'Données Graph3'!$A$10:$B$62</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Graph3'!$T$10:$T$51</c:f>
              <c:numCache>
                <c:formatCode>#,##0</c:formatCode>
                <c:ptCount val="42"/>
                <c:pt idx="0">
                  <c:v>-646.79557643746148</c:v>
                </c:pt>
                <c:pt idx="1">
                  <c:v>161.70317054289126</c:v>
                </c:pt>
                <c:pt idx="2">
                  <c:v>252.65014160229475</c:v>
                </c:pt>
                <c:pt idx="3">
                  <c:v>40.608165985202504</c:v>
                </c:pt>
                <c:pt idx="4">
                  <c:v>52.37203400130511</c:v>
                </c:pt>
                <c:pt idx="5">
                  <c:v>-71.992506471189699</c:v>
                </c:pt>
                <c:pt idx="6">
                  <c:v>-71.258647349120565</c:v>
                </c:pt>
                <c:pt idx="7">
                  <c:v>16.368189009087473</c:v>
                </c:pt>
                <c:pt idx="8">
                  <c:v>170.75469839628613</c:v>
                </c:pt>
                <c:pt idx="9">
                  <c:v>-364.56756478615125</c:v>
                </c:pt>
                <c:pt idx="10">
                  <c:v>-42.045805074024429</c:v>
                </c:pt>
                <c:pt idx="11">
                  <c:v>440.30115818248714</c:v>
                </c:pt>
                <c:pt idx="12">
                  <c:v>-605.07514307835118</c:v>
                </c:pt>
                <c:pt idx="13">
                  <c:v>1041.9841970798152</c:v>
                </c:pt>
                <c:pt idx="14">
                  <c:v>-676.53234261268699</c:v>
                </c:pt>
                <c:pt idx="15">
                  <c:v>281.89511402524749</c:v>
                </c:pt>
                <c:pt idx="16">
                  <c:v>430.05848386471007</c:v>
                </c:pt>
                <c:pt idx="17">
                  <c:v>372.63160443366178</c:v>
                </c:pt>
                <c:pt idx="18">
                  <c:v>-5.7223248711352426</c:v>
                </c:pt>
                <c:pt idx="19">
                  <c:v>821.68110066300051</c:v>
                </c:pt>
                <c:pt idx="20">
                  <c:v>283.08913311030392</c:v>
                </c:pt>
                <c:pt idx="21">
                  <c:v>131.77280886728931</c:v>
                </c:pt>
                <c:pt idx="22">
                  <c:v>361.281337823787</c:v>
                </c:pt>
                <c:pt idx="23">
                  <c:v>28.560221859672311</c:v>
                </c:pt>
                <c:pt idx="24">
                  <c:v>27.009595863833965</c:v>
                </c:pt>
                <c:pt idx="25">
                  <c:v>-69.860501643473981</c:v>
                </c:pt>
                <c:pt idx="26">
                  <c:v>-71.880831246286107</c:v>
                </c:pt>
                <c:pt idx="27">
                  <c:v>65.075106476129804</c:v>
                </c:pt>
                <c:pt idx="28">
                  <c:v>336.63316453191874</c:v>
                </c:pt>
                <c:pt idx="29">
                  <c:v>-360.69645130573463</c:v>
                </c:pt>
                <c:pt idx="30">
                  <c:v>315.96997771809311</c:v>
                </c:pt>
                <c:pt idx="31">
                  <c:v>-120.56171797234492</c:v>
                </c:pt>
                <c:pt idx="32">
                  <c:v>-2760.6294849938986</c:v>
                </c:pt>
                <c:pt idx="33">
                  <c:v>1882.4844112944975</c:v>
                </c:pt>
                <c:pt idx="34">
                  <c:v>909.07264912098799</c:v>
                </c:pt>
                <c:pt idx="35">
                  <c:v>532.3936663848317</c:v>
                </c:pt>
                <c:pt idx="36">
                  <c:v>19.734325516964418</c:v>
                </c:pt>
                <c:pt idx="37">
                  <c:v>-5.6234423414935009E-2</c:v>
                </c:pt>
                <c:pt idx="38">
                  <c:v>730.48410353023974</c:v>
                </c:pt>
                <c:pt idx="39">
                  <c:v>-128.63104216467764</c:v>
                </c:pt>
                <c:pt idx="40">
                  <c:v>-258.0212303741273</c:v>
                </c:pt>
                <c:pt idx="41">
                  <c:v>-199.6374143096682</c:v>
                </c:pt>
              </c:numCache>
            </c:numRef>
          </c:val>
        </c:ser>
        <c:dLbls>
          <c:showLegendKey val="0"/>
          <c:showVal val="0"/>
          <c:showCatName val="0"/>
          <c:showSerName val="0"/>
          <c:showPercent val="0"/>
          <c:showBubbleSize val="0"/>
        </c:dLbls>
        <c:gapWidth val="150"/>
        <c:overlap val="100"/>
        <c:axId val="201412608"/>
        <c:axId val="201414144"/>
      </c:barChart>
      <c:lineChart>
        <c:grouping val="standard"/>
        <c:varyColors val="0"/>
        <c:ser>
          <c:idx val="0"/>
          <c:order val="2"/>
          <c:tx>
            <c:strRef>
              <c:f>'Données Graph3'!$F$7:$F$8</c:f>
              <c:strCache>
                <c:ptCount val="1"/>
                <c:pt idx="0">
                  <c:v>Emploi total</c:v>
                </c:pt>
              </c:strCache>
            </c:strRef>
          </c:tx>
          <c:spPr>
            <a:ln w="28575">
              <a:solidFill>
                <a:srgbClr val="002060"/>
              </a:solidFill>
              <a:prstDash val="solid"/>
            </a:ln>
          </c:spPr>
          <c:marker>
            <c:symbol val="none"/>
          </c:marker>
          <c:cat>
            <c:multiLvlStrRef>
              <c:f>'Données Graph3'!$A$10:$B$57</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Graph3'!$R$10:$R$51</c:f>
              <c:numCache>
                <c:formatCode>#,##0</c:formatCode>
                <c:ptCount val="42"/>
                <c:pt idx="0">
                  <c:v>-139.14867606834741</c:v>
                </c:pt>
                <c:pt idx="1">
                  <c:v>-696.45036086667096</c:v>
                </c:pt>
                <c:pt idx="2">
                  <c:v>494.89969602326164</c:v>
                </c:pt>
                <c:pt idx="3">
                  <c:v>-276.01612029381795</c:v>
                </c:pt>
                <c:pt idx="4">
                  <c:v>263.41804955573753</c:v>
                </c:pt>
                <c:pt idx="5">
                  <c:v>-257.44291616068222</c:v>
                </c:pt>
                <c:pt idx="6">
                  <c:v>1192.6144917334314</c:v>
                </c:pt>
                <c:pt idx="7">
                  <c:v>-496.86755477276165</c:v>
                </c:pt>
                <c:pt idx="8">
                  <c:v>793.78059393982403</c:v>
                </c:pt>
                <c:pt idx="9">
                  <c:v>-811.84669206215767</c:v>
                </c:pt>
                <c:pt idx="10">
                  <c:v>-332.98055643215775</c:v>
                </c:pt>
                <c:pt idx="11">
                  <c:v>235.89811813994311</c:v>
                </c:pt>
                <c:pt idx="12">
                  <c:v>-1657.4298242165823</c:v>
                </c:pt>
                <c:pt idx="13">
                  <c:v>2091.7061814537155</c:v>
                </c:pt>
                <c:pt idx="14">
                  <c:v>-211.18827408971265</c:v>
                </c:pt>
                <c:pt idx="15">
                  <c:v>982.56106367986649</c:v>
                </c:pt>
                <c:pt idx="16">
                  <c:v>1328.153418566566</c:v>
                </c:pt>
                <c:pt idx="17">
                  <c:v>1333.4968560622074</c:v>
                </c:pt>
                <c:pt idx="18">
                  <c:v>-633.12607918854337</c:v>
                </c:pt>
                <c:pt idx="19">
                  <c:v>92.083530783187598</c:v>
                </c:pt>
                <c:pt idx="20">
                  <c:v>2184.3109401250258</c:v>
                </c:pt>
                <c:pt idx="21">
                  <c:v>1625.1643439480104</c:v>
                </c:pt>
                <c:pt idx="22">
                  <c:v>195.04283171601128</c:v>
                </c:pt>
                <c:pt idx="23">
                  <c:v>917.40625565405935</c:v>
                </c:pt>
                <c:pt idx="24">
                  <c:v>2617.5234951691236</c:v>
                </c:pt>
                <c:pt idx="25">
                  <c:v>-1822.5019944734522</c:v>
                </c:pt>
                <c:pt idx="26">
                  <c:v>-477.69532239146065</c:v>
                </c:pt>
                <c:pt idx="27">
                  <c:v>704.41855818143813</c:v>
                </c:pt>
                <c:pt idx="28">
                  <c:v>2919.6039562972728</c:v>
                </c:pt>
                <c:pt idx="29">
                  <c:v>1016.6598514977959</c:v>
                </c:pt>
                <c:pt idx="30">
                  <c:v>2398.0131246811943</c:v>
                </c:pt>
                <c:pt idx="31">
                  <c:v>1396.3622590385494</c:v>
                </c:pt>
                <c:pt idx="32">
                  <c:v>-5778.2977231355617</c:v>
                </c:pt>
                <c:pt idx="33">
                  <c:v>-4431.5455580662237</c:v>
                </c:pt>
                <c:pt idx="34">
                  <c:v>7236.1724066335591</c:v>
                </c:pt>
                <c:pt idx="35">
                  <c:v>2592.6766157753882</c:v>
                </c:pt>
                <c:pt idx="36">
                  <c:v>1780.6417921651155</c:v>
                </c:pt>
                <c:pt idx="37">
                  <c:v>5806.3619329847279</c:v>
                </c:pt>
                <c:pt idx="38">
                  <c:v>3653.0602859908831</c:v>
                </c:pt>
                <c:pt idx="39">
                  <c:v>2533.767247881915</c:v>
                </c:pt>
                <c:pt idx="40">
                  <c:v>1065.7498348421068</c:v>
                </c:pt>
                <c:pt idx="41">
                  <c:v>880.27881707419874</c:v>
                </c:pt>
              </c:numCache>
            </c:numRef>
          </c:val>
          <c:smooth val="0"/>
        </c:ser>
        <c:dLbls>
          <c:showLegendKey val="0"/>
          <c:showVal val="0"/>
          <c:showCatName val="0"/>
          <c:showSerName val="0"/>
          <c:showPercent val="0"/>
          <c:showBubbleSize val="0"/>
        </c:dLbls>
        <c:marker val="1"/>
        <c:smooth val="0"/>
        <c:axId val="201412608"/>
        <c:axId val="201414144"/>
      </c:lineChart>
      <c:catAx>
        <c:axId val="201412608"/>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900"/>
            </a:pPr>
            <a:endParaRPr lang="fr-FR"/>
          </a:p>
        </c:txPr>
        <c:crossAx val="201414144"/>
        <c:crosses val="autoZero"/>
        <c:auto val="0"/>
        <c:lblAlgn val="ctr"/>
        <c:lblOffset val="100"/>
        <c:tickLblSkip val="4"/>
        <c:tickMarkSkip val="4"/>
        <c:noMultiLvlLbl val="0"/>
      </c:catAx>
      <c:valAx>
        <c:axId val="201414144"/>
        <c:scaling>
          <c:orientation val="minMax"/>
          <c:max val="75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01412608"/>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2941883742E-2"/>
          <c:y val="0.21145427308079878"/>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dPt>
          <c:dLbls>
            <c:dLbl>
              <c:idx val="1"/>
              <c:layout>
                <c:manualLayout>
                  <c:x val="-1.8451889386298876E-3"/>
                  <c:y val="-8.6256488763224587E-3"/>
                </c:manualLayout>
              </c:layout>
              <c:showLegendKey val="0"/>
              <c:showVal val="1"/>
              <c:showCatName val="0"/>
              <c:showSerName val="0"/>
              <c:showPercent val="0"/>
              <c:showBubbleSize val="0"/>
            </c:dLbl>
            <c:dLbl>
              <c:idx val="2"/>
              <c:layout>
                <c:manualLayout>
                  <c:x val="1.8655296040950989E-3"/>
                  <c:y val="-5.7495270042804501E-3"/>
                </c:manualLayout>
              </c:layout>
              <c:showLegendKey val="0"/>
              <c:showVal val="1"/>
              <c:showCatName val="0"/>
              <c:showSerName val="0"/>
              <c:showPercent val="0"/>
              <c:showBubbleSize val="0"/>
            </c:dLbl>
            <c:dLbl>
              <c:idx val="3"/>
              <c:layout>
                <c:manualLayout>
                  <c:x val="3.6904096670682899E-3"/>
                  <c:y val="-7.9129161942845475E-3"/>
                </c:manualLayout>
              </c:layout>
              <c:showLegendKey val="0"/>
              <c:showVal val="1"/>
              <c:showCatName val="0"/>
              <c:showSerName val="0"/>
              <c:showPercent val="0"/>
              <c:showBubbleSize val="0"/>
            </c:dLbl>
            <c:numFmt formatCode="[&lt;0]\-&quot;&quot;#,###&quot;&quot;;[&gt;0]\+&quot;&quot;#,###&quot;&quot;;0" sourceLinked="0"/>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graph4'!$CP$50:$CT$50</c:f>
              <c:numCache>
                <c:formatCode>#,##0</c:formatCode>
                <c:ptCount val="5"/>
                <c:pt idx="0">
                  <c:v>1080</c:v>
                </c:pt>
                <c:pt idx="1">
                  <c:v>1220</c:v>
                </c:pt>
                <c:pt idx="2">
                  <c:v>130</c:v>
                </c:pt>
                <c:pt idx="3">
                  <c:v>50</c:v>
                </c:pt>
                <c:pt idx="4">
                  <c:v>-200</c:v>
                </c:pt>
              </c:numCache>
            </c:numRef>
          </c:val>
        </c:ser>
        <c:ser>
          <c:idx val="1"/>
          <c:order val="1"/>
          <c:tx>
            <c:v>Intérim</c:v>
          </c:tx>
          <c:spPr>
            <a:solidFill>
              <a:schemeClr val="accent6">
                <a:lumMod val="75000"/>
              </a:schemeClr>
            </a:solidFill>
          </c:spPr>
          <c:invertIfNegative val="0"/>
          <c:dPt>
            <c:idx val="4"/>
            <c:invertIfNegative val="0"/>
            <c:bubble3D val="0"/>
          </c:dPt>
          <c:dLbls>
            <c:dLbl>
              <c:idx val="0"/>
              <c:layout>
                <c:manualLayout>
                  <c:x val="-3.7316403700606328E-3"/>
                  <c:y val="-7.8606602266349627E-3"/>
                </c:manualLayout>
              </c:layout>
              <c:showLegendKey val="0"/>
              <c:showVal val="1"/>
              <c:showCatName val="0"/>
              <c:showSerName val="0"/>
              <c:showPercent val="0"/>
              <c:showBubbleSize val="0"/>
            </c:dLbl>
            <c:dLbl>
              <c:idx val="1"/>
              <c:layout>
                <c:manualLayout>
                  <c:x val="-6.9158262581718621E-5"/>
                  <c:y val="-2.2408575479747951E-3"/>
                </c:manualLayout>
              </c:layout>
              <c:showLegendKey val="0"/>
              <c:showVal val="1"/>
              <c:showCatName val="0"/>
              <c:showSerName val="0"/>
              <c:showPercent val="0"/>
              <c:showBubbleSize val="0"/>
            </c:dLbl>
            <c:dLbl>
              <c:idx val="2"/>
              <c:layout>
                <c:manualLayout>
                  <c:x val="-1.6871577654028946E-3"/>
                  <c:y val="-2.2796931207725779E-3"/>
                </c:manualLayout>
              </c:layout>
              <c:showLegendKey val="0"/>
              <c:showVal val="1"/>
              <c:showCatName val="0"/>
              <c:showSerName val="0"/>
              <c:showPercent val="0"/>
              <c:showBubbleSize val="0"/>
            </c:dLbl>
            <c:dLbl>
              <c:idx val="3"/>
              <c:layout>
                <c:manualLayout>
                  <c:x val="1.7993704753625093E-3"/>
                  <c:y val="-2.7099586755525189E-2"/>
                </c:manualLayout>
              </c:layout>
              <c:showLegendKey val="0"/>
              <c:showVal val="1"/>
              <c:showCatName val="0"/>
              <c:showSerName val="0"/>
              <c:showPercent val="0"/>
              <c:showBubbleSize val="0"/>
            </c:dLbl>
            <c:dLbl>
              <c:idx val="4"/>
              <c:layout>
                <c:manualLayout>
                  <c:x val="0"/>
                  <c:y val="8.9231007881325822E-4"/>
                </c:manualLayout>
              </c:layout>
              <c:showLegendKey val="0"/>
              <c:showVal val="1"/>
              <c:showCatName val="0"/>
              <c:showSerName val="0"/>
              <c:showPercent val="0"/>
              <c:showBubbleSize val="0"/>
            </c:dLbl>
            <c:numFmt formatCode="[&lt;0]\-&quot;&quot;#,###&quot;&quot;;[&gt;0]\+&quot;&quot;#,###&quot;&quot;;0" sourceLinked="0"/>
            <c:txPr>
              <a:bodyPr/>
              <a:lstStyle/>
              <a:p>
                <a:pPr>
                  <a:defRPr sz="1100" b="0"/>
                </a:pPr>
                <a:endParaRPr lang="fr-FR"/>
              </a:p>
            </c:txPr>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graph4'!$CV$50:$CZ$50</c:f>
              <c:numCache>
                <c:formatCode>#,##0</c:formatCode>
                <c:ptCount val="5"/>
                <c:pt idx="0">
                  <c:v>-200</c:v>
                </c:pt>
                <c:pt idx="1">
                  <c:v>-50</c:v>
                </c:pt>
                <c:pt idx="2">
                  <c:v>-80</c:v>
                </c:pt>
                <c:pt idx="3">
                  <c:v>-50</c:v>
                </c:pt>
                <c:pt idx="4">
                  <c:v>-30</c:v>
                </c:pt>
              </c:numCache>
            </c:numRef>
          </c:val>
        </c:ser>
        <c:ser>
          <c:idx val="2"/>
          <c:order val="2"/>
          <c:tx>
            <c:v>Total</c:v>
          </c:tx>
          <c:spPr>
            <a:noFill/>
          </c:spPr>
          <c:invertIfNegative val="0"/>
          <c:dLbls>
            <c:dLbl>
              <c:idx val="0"/>
              <c:layout>
                <c:manualLayout>
                  <c:x val="-3.464000689144724E-3"/>
                  <c:y val="8.3063813254706312E-2"/>
                </c:manualLayout>
              </c:layout>
              <c:dLblPos val="ctr"/>
              <c:showLegendKey val="0"/>
              <c:showVal val="1"/>
              <c:showCatName val="0"/>
              <c:showSerName val="0"/>
              <c:showPercent val="0"/>
              <c:showBubbleSize val="0"/>
            </c:dLbl>
            <c:dLbl>
              <c:idx val="1"/>
              <c:layout>
                <c:manualLayout>
                  <c:x val="1.6846074765401761E-3"/>
                  <c:y val="0.11900422438686982"/>
                </c:manualLayout>
              </c:layout>
              <c:dLblPos val="ctr"/>
              <c:showLegendKey val="0"/>
              <c:showVal val="1"/>
              <c:showCatName val="0"/>
              <c:showSerName val="0"/>
              <c:showPercent val="0"/>
              <c:showBubbleSize val="0"/>
            </c:dLbl>
            <c:dLbl>
              <c:idx val="2"/>
              <c:layout>
                <c:manualLayout>
                  <c:x val="6.8522011259808694E-3"/>
                  <c:y val="-1.4775098961549098E-2"/>
                </c:manualLayout>
              </c:layout>
              <c:dLblPos val="ctr"/>
              <c:showLegendKey val="0"/>
              <c:showVal val="1"/>
              <c:showCatName val="0"/>
              <c:showSerName val="0"/>
              <c:showPercent val="0"/>
              <c:showBubbleSize val="0"/>
            </c:dLbl>
            <c:dLbl>
              <c:idx val="3"/>
              <c:layout>
                <c:manualLayout>
                  <c:x val="1.8406001453097922E-3"/>
                  <c:y val="-2.7977987641564346E-2"/>
                </c:manualLayout>
              </c:layout>
              <c:dLblPos val="ctr"/>
              <c:showLegendKey val="0"/>
              <c:showVal val="1"/>
              <c:showCatName val="0"/>
              <c:showSerName val="0"/>
              <c:showPercent val="0"/>
              <c:showBubbleSize val="0"/>
            </c:dLbl>
            <c:dLbl>
              <c:idx val="4"/>
              <c:layout>
                <c:manualLayout>
                  <c:x val="1.7993704753625093E-3"/>
                  <c:y val="-7.3900248455902786E-3"/>
                </c:manualLayout>
              </c:layout>
              <c:dLblPos val="ctr"/>
              <c:showLegendKey val="0"/>
              <c:showVal val="1"/>
              <c:showCatName val="0"/>
              <c:showSerName val="0"/>
              <c:showPercent val="0"/>
              <c:showBubbleSize val="0"/>
            </c:dLbl>
            <c:numFmt formatCode="[&lt;0]\-&quot;&quot;#,###&quot;&quot;;[&gt;0]\+&quot;&quot;#,###&quot;&quot;;0" sourceLinked="0"/>
            <c:txPr>
              <a:bodyPr/>
              <a:lstStyle/>
              <a:p>
                <a:pPr>
                  <a:defRPr sz="1200" b="1"/>
                </a:pPr>
                <a:endParaRPr lang="fr-FR"/>
              </a:p>
            </c:txPr>
            <c:dLblPos val="inBase"/>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graph4'!$CJ$50:$CN$50</c:f>
              <c:numCache>
                <c:formatCode>#,##0</c:formatCode>
                <c:ptCount val="5"/>
                <c:pt idx="0">
                  <c:v>880</c:v>
                </c:pt>
                <c:pt idx="1">
                  <c:v>1170</c:v>
                </c:pt>
                <c:pt idx="2">
                  <c:v>50</c:v>
                </c:pt>
                <c:pt idx="3">
                  <c:v>0</c:v>
                </c:pt>
                <c:pt idx="4">
                  <c:v>-220</c:v>
                </c:pt>
              </c:numCache>
            </c:numRef>
          </c:val>
        </c:ser>
        <c:dLbls>
          <c:showLegendKey val="0"/>
          <c:showVal val="0"/>
          <c:showCatName val="0"/>
          <c:showSerName val="0"/>
          <c:showPercent val="0"/>
          <c:showBubbleSize val="0"/>
        </c:dLbls>
        <c:gapWidth val="150"/>
        <c:overlap val="100"/>
        <c:axId val="199906432"/>
        <c:axId val="199907968"/>
      </c:barChart>
      <c:catAx>
        <c:axId val="199906432"/>
        <c:scaling>
          <c:orientation val="minMax"/>
        </c:scaling>
        <c:delete val="0"/>
        <c:axPos val="b"/>
        <c:majorTickMark val="out"/>
        <c:minorTickMark val="none"/>
        <c:tickLblPos val="low"/>
        <c:spPr>
          <a:ln w="22225" cmpd="sng"/>
        </c:spPr>
        <c:txPr>
          <a:bodyPr rot="0" vert="horz"/>
          <a:lstStyle/>
          <a:p>
            <a:pPr>
              <a:defRPr sz="1000" b="0" baseline="0"/>
            </a:pPr>
            <a:endParaRPr lang="fr-FR"/>
          </a:p>
        </c:txPr>
        <c:crossAx val="199907968"/>
        <c:crosses val="autoZero"/>
        <c:auto val="1"/>
        <c:lblAlgn val="ctr"/>
        <c:lblOffset val="100"/>
        <c:noMultiLvlLbl val="0"/>
      </c:catAx>
      <c:valAx>
        <c:axId val="199907968"/>
        <c:scaling>
          <c:orientation val="minMax"/>
          <c:max val="1500"/>
          <c:min val="-500"/>
        </c:scaling>
        <c:delete val="0"/>
        <c:axPos val="l"/>
        <c:majorGridlines>
          <c:spPr>
            <a:ln>
              <a:prstDash val="sysDot"/>
            </a:ln>
          </c:spPr>
        </c:majorGridlines>
        <c:numFmt formatCode="[Red][&lt;0]\-&quot;&quot;0&quot;&quot;;[Blue][&gt;0]\+&quot;&quot;0&quot;&quot;;0" sourceLinked="0"/>
        <c:majorTickMark val="out"/>
        <c:minorTickMark val="none"/>
        <c:tickLblPos val="nextTo"/>
        <c:crossAx val="199906432"/>
        <c:crosses val="autoZero"/>
        <c:crossBetween val="between"/>
        <c:majorUnit val="5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2'!$AN$8:$AN$9</c:f>
              <c:strCache>
                <c:ptCount val="1"/>
                <c:pt idx="0">
                  <c:v>Construction </c:v>
                </c:pt>
              </c:strCache>
            </c:strRef>
          </c:tx>
          <c:spPr>
            <a:ln w="28575">
              <a:solidFill>
                <a:srgbClr val="00B050"/>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2'!$AN$10:$AN$51</c:f>
              <c:numCache>
                <c:formatCode>#,##0.0</c:formatCode>
                <c:ptCount val="42"/>
                <c:pt idx="0">
                  <c:v>100</c:v>
                </c:pt>
                <c:pt idx="1">
                  <c:v>99.533187254960907</c:v>
                </c:pt>
                <c:pt idx="2">
                  <c:v>99.300795039120104</c:v>
                </c:pt>
                <c:pt idx="3">
                  <c:v>98.154861499328945</c:v>
                </c:pt>
                <c:pt idx="4">
                  <c:v>97.444033198278817</c:v>
                </c:pt>
                <c:pt idx="5">
                  <c:v>98.053187855331458</c:v>
                </c:pt>
                <c:pt idx="6">
                  <c:v>97.508159194272523</c:v>
                </c:pt>
                <c:pt idx="7">
                  <c:v>96.302703936718459</c:v>
                </c:pt>
                <c:pt idx="8">
                  <c:v>96.271831304179258</c:v>
                </c:pt>
                <c:pt idx="9">
                  <c:v>94.189885833416412</c:v>
                </c:pt>
                <c:pt idx="10">
                  <c:v>93.164852969318574</c:v>
                </c:pt>
                <c:pt idx="11">
                  <c:v>93.125082816640088</c:v>
                </c:pt>
                <c:pt idx="12">
                  <c:v>90.476060332878276</c:v>
                </c:pt>
                <c:pt idx="13">
                  <c:v>90.802396416196061</c:v>
                </c:pt>
                <c:pt idx="14">
                  <c:v>88.862917674985781</c:v>
                </c:pt>
                <c:pt idx="15">
                  <c:v>88.937801083559478</c:v>
                </c:pt>
                <c:pt idx="16">
                  <c:v>89.024559997813384</c:v>
                </c:pt>
                <c:pt idx="17">
                  <c:v>89.658611904806676</c:v>
                </c:pt>
                <c:pt idx="18">
                  <c:v>90.124173461556566</c:v>
                </c:pt>
                <c:pt idx="19">
                  <c:v>91.963751382127256</c:v>
                </c:pt>
                <c:pt idx="20">
                  <c:v>93.189170145481143</c:v>
                </c:pt>
                <c:pt idx="21">
                  <c:v>93.655688010114631</c:v>
                </c:pt>
                <c:pt idx="22">
                  <c:v>95.020739820197036</c:v>
                </c:pt>
                <c:pt idx="23">
                  <c:v>95.944163351675243</c:v>
                </c:pt>
                <c:pt idx="24">
                  <c:v>96.360722676008209</c:v>
                </c:pt>
                <c:pt idx="25">
                  <c:v>96.907332260226781</c:v>
                </c:pt>
                <c:pt idx="26">
                  <c:v>97.867590510012803</c:v>
                </c:pt>
                <c:pt idx="27">
                  <c:v>97.476138981871657</c:v>
                </c:pt>
                <c:pt idx="28">
                  <c:v>100.42086817443729</c:v>
                </c:pt>
                <c:pt idx="29">
                  <c:v>100.44819111305831</c:v>
                </c:pt>
                <c:pt idx="30">
                  <c:v>101.89066327085716</c:v>
                </c:pt>
                <c:pt idx="31">
                  <c:v>102.42255886556447</c:v>
                </c:pt>
                <c:pt idx="32">
                  <c:v>94.717245614137568</c:v>
                </c:pt>
                <c:pt idx="33">
                  <c:v>101.01203245740464</c:v>
                </c:pt>
                <c:pt idx="34">
                  <c:v>104.39398331784457</c:v>
                </c:pt>
                <c:pt idx="35">
                  <c:v>106.79048027696865</c:v>
                </c:pt>
                <c:pt idx="36">
                  <c:v>107.7106028069194</c:v>
                </c:pt>
                <c:pt idx="37">
                  <c:v>109.00082542145692</c:v>
                </c:pt>
                <c:pt idx="38">
                  <c:v>110.40254808822228</c:v>
                </c:pt>
                <c:pt idx="39">
                  <c:v>110.05434157932339</c:v>
                </c:pt>
                <c:pt idx="40">
                  <c:v>109.90666573735113</c:v>
                </c:pt>
                <c:pt idx="41">
                  <c:v>108.94182310868995</c:v>
                </c:pt>
              </c:numCache>
            </c:numRef>
          </c:val>
          <c:smooth val="0"/>
        </c:ser>
        <c:ser>
          <c:idx val="1"/>
          <c:order val="1"/>
          <c:tx>
            <c:strRef>
              <c:f>'Données graph 1 et 2'!$AM$8:$AM$9</c:f>
              <c:strCache>
                <c:ptCount val="1"/>
                <c:pt idx="0">
                  <c:v>Industrie </c:v>
                </c:pt>
              </c:strCache>
            </c:strRef>
          </c:tx>
          <c:spPr>
            <a:ln w="28575">
              <a:solidFill>
                <a:srgbClr val="0070C0"/>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2'!$AM$10:$AM$51</c:f>
              <c:numCache>
                <c:formatCode>#,##0.0</c:formatCode>
                <c:ptCount val="42"/>
                <c:pt idx="0">
                  <c:v>100</c:v>
                </c:pt>
                <c:pt idx="1">
                  <c:v>99.813921929102932</c:v>
                </c:pt>
                <c:pt idx="2">
                  <c:v>100.96709446943817</c:v>
                </c:pt>
                <c:pt idx="3">
                  <c:v>100.89371035893291</c:v>
                </c:pt>
                <c:pt idx="4">
                  <c:v>100.70852569895554</c:v>
                </c:pt>
                <c:pt idx="5">
                  <c:v>100.55337229815694</c:v>
                </c:pt>
                <c:pt idx="6">
                  <c:v>100.15967302343473</c:v>
                </c:pt>
                <c:pt idx="7">
                  <c:v>100.9140103082582</c:v>
                </c:pt>
                <c:pt idx="8">
                  <c:v>100.82688692897135</c:v>
                </c:pt>
                <c:pt idx="9">
                  <c:v>100.2281622467782</c:v>
                </c:pt>
                <c:pt idx="10">
                  <c:v>100.2810181251746</c:v>
                </c:pt>
                <c:pt idx="11">
                  <c:v>100.59805937437314</c:v>
                </c:pt>
                <c:pt idx="12">
                  <c:v>99.208931318802996</c:v>
                </c:pt>
                <c:pt idx="13">
                  <c:v>100.2179584691324</c:v>
                </c:pt>
                <c:pt idx="14">
                  <c:v>99.307449314667366</c:v>
                </c:pt>
                <c:pt idx="15">
                  <c:v>99.177117731944293</c:v>
                </c:pt>
                <c:pt idx="16">
                  <c:v>99.543983751579745</c:v>
                </c:pt>
                <c:pt idx="17">
                  <c:v>99.268389455191297</c:v>
                </c:pt>
                <c:pt idx="18">
                  <c:v>99.092042560961261</c:v>
                </c:pt>
                <c:pt idx="19">
                  <c:v>99.456482887671655</c:v>
                </c:pt>
                <c:pt idx="20">
                  <c:v>99.966770549860726</c:v>
                </c:pt>
                <c:pt idx="21">
                  <c:v>100.72337086669729</c:v>
                </c:pt>
                <c:pt idx="22">
                  <c:v>101.34371844889361</c:v>
                </c:pt>
                <c:pt idx="23">
                  <c:v>102.13869342575003</c:v>
                </c:pt>
                <c:pt idx="24">
                  <c:v>102.9646016853668</c:v>
                </c:pt>
                <c:pt idx="25">
                  <c:v>103.48430433972679</c:v>
                </c:pt>
                <c:pt idx="26">
                  <c:v>103.9190697598015</c:v>
                </c:pt>
                <c:pt idx="27">
                  <c:v>104.71371171644499</c:v>
                </c:pt>
                <c:pt idx="28">
                  <c:v>105.36903049363056</c:v>
                </c:pt>
                <c:pt idx="29">
                  <c:v>105.90685593796887</c:v>
                </c:pt>
                <c:pt idx="30">
                  <c:v>106.98672714849791</c:v>
                </c:pt>
                <c:pt idx="31">
                  <c:v>108.04818754841219</c:v>
                </c:pt>
                <c:pt idx="32">
                  <c:v>104.49671584377388</c:v>
                </c:pt>
                <c:pt idx="33">
                  <c:v>105.9196816612962</c:v>
                </c:pt>
                <c:pt idx="34">
                  <c:v>106.89639543275</c:v>
                </c:pt>
                <c:pt idx="35">
                  <c:v>107.39021921665764</c:v>
                </c:pt>
                <c:pt idx="36">
                  <c:v>109.84625344705093</c:v>
                </c:pt>
                <c:pt idx="37">
                  <c:v>110.77402794459496</c:v>
                </c:pt>
                <c:pt idx="38">
                  <c:v>111.92791623252387</c:v>
                </c:pt>
                <c:pt idx="39">
                  <c:v>113.15657101479152</c:v>
                </c:pt>
                <c:pt idx="40">
                  <c:v>113.53304514862386</c:v>
                </c:pt>
                <c:pt idx="41">
                  <c:v>113.51702890032833</c:v>
                </c:pt>
              </c:numCache>
            </c:numRef>
          </c:val>
          <c:smooth val="0"/>
        </c:ser>
        <c:ser>
          <c:idx val="2"/>
          <c:order val="2"/>
          <c:tx>
            <c:strRef>
              <c:f>'Données graph 1 et 2'!$AO$8:$AO$9</c:f>
              <c:strCache>
                <c:ptCount val="1"/>
                <c:pt idx="0">
                  <c:v>Tertiaire marchand </c:v>
                </c:pt>
              </c:strCache>
            </c:strRef>
          </c:tx>
          <c:spPr>
            <a:ln w="28575">
              <a:solidFill>
                <a:srgbClr val="FF0000"/>
              </a:solidFill>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2'!$AO$10:$AO$51</c:f>
              <c:numCache>
                <c:formatCode>#,##0.0</c:formatCode>
                <c:ptCount val="42"/>
                <c:pt idx="0">
                  <c:v>100</c:v>
                </c:pt>
                <c:pt idx="1">
                  <c:v>99.498312211462675</c:v>
                </c:pt>
                <c:pt idx="2">
                  <c:v>99.650676492405495</c:v>
                </c:pt>
                <c:pt idx="3">
                  <c:v>99.373924713491732</c:v>
                </c:pt>
                <c:pt idx="4">
                  <c:v>99.508883908760907</c:v>
                </c:pt>
                <c:pt idx="5">
                  <c:v>99.109560669906898</c:v>
                </c:pt>
                <c:pt idx="6">
                  <c:v>98.878406245860546</c:v>
                </c:pt>
                <c:pt idx="7">
                  <c:v>99.254950404822765</c:v>
                </c:pt>
                <c:pt idx="8">
                  <c:v>99.267038986119189</c:v>
                </c:pt>
                <c:pt idx="9">
                  <c:v>99.472324180915678</c:v>
                </c:pt>
                <c:pt idx="10">
                  <c:v>99.429678543056909</c:v>
                </c:pt>
                <c:pt idx="11">
                  <c:v>99.505070502687005</c:v>
                </c:pt>
                <c:pt idx="12">
                  <c:v>99.331394391279275</c:v>
                </c:pt>
                <c:pt idx="13">
                  <c:v>100.03118208944746</c:v>
                </c:pt>
                <c:pt idx="14">
                  <c:v>100.19067102455035</c:v>
                </c:pt>
                <c:pt idx="15">
                  <c:v>100.58867572638277</c:v>
                </c:pt>
                <c:pt idx="16">
                  <c:v>101.39964927144602</c:v>
                </c:pt>
                <c:pt idx="17">
                  <c:v>101.88747094273572</c:v>
                </c:pt>
                <c:pt idx="18">
                  <c:v>101.5813047192382</c:v>
                </c:pt>
                <c:pt idx="19">
                  <c:v>101.36798590261293</c:v>
                </c:pt>
                <c:pt idx="20">
                  <c:v>102.17097138855024</c:v>
                </c:pt>
                <c:pt idx="21">
                  <c:v>103.09415159867039</c:v>
                </c:pt>
                <c:pt idx="22">
                  <c:v>102.66977456812103</c:v>
                </c:pt>
                <c:pt idx="23">
                  <c:v>103.59367728441779</c:v>
                </c:pt>
                <c:pt idx="24">
                  <c:v>105.62113511563884</c:v>
                </c:pt>
                <c:pt idx="25">
                  <c:v>104.71979185827358</c:v>
                </c:pt>
                <c:pt idx="26">
                  <c:v>104.68019843466629</c:v>
                </c:pt>
                <c:pt idx="27">
                  <c:v>104.74765199803578</c:v>
                </c:pt>
                <c:pt idx="28">
                  <c:v>105.93818584151697</c:v>
                </c:pt>
                <c:pt idx="29">
                  <c:v>106.19801969648701</c:v>
                </c:pt>
                <c:pt idx="30">
                  <c:v>106.52749621962865</c:v>
                </c:pt>
                <c:pt idx="31">
                  <c:v>107.13707264862447</c:v>
                </c:pt>
                <c:pt idx="32">
                  <c:v>105.23614308522318</c:v>
                </c:pt>
                <c:pt idx="33">
                  <c:v>102.26156434923463</c:v>
                </c:pt>
                <c:pt idx="34">
                  <c:v>105.82555134638886</c:v>
                </c:pt>
                <c:pt idx="35">
                  <c:v>106.1460857103578</c:v>
                </c:pt>
                <c:pt idx="36">
                  <c:v>106.99128489442964</c:v>
                </c:pt>
                <c:pt idx="37">
                  <c:v>110.38042097001346</c:v>
                </c:pt>
                <c:pt idx="38">
                  <c:v>112.56970254795644</c:v>
                </c:pt>
                <c:pt idx="39">
                  <c:v>113.6508410354383</c:v>
                </c:pt>
                <c:pt idx="40">
                  <c:v>114.53977816072567</c:v>
                </c:pt>
                <c:pt idx="41">
                  <c:v>115.36309209500035</c:v>
                </c:pt>
              </c:numCache>
            </c:numRef>
          </c:val>
          <c:smooth val="0"/>
        </c:ser>
        <c:ser>
          <c:idx val="3"/>
          <c:order val="3"/>
          <c:tx>
            <c:strRef>
              <c:f>'Données graph 1 et 2'!$AP$8:$AP$9</c:f>
              <c:strCache>
                <c:ptCount val="1"/>
                <c:pt idx="0">
                  <c:v>Tertiaire non marchand </c:v>
                </c:pt>
              </c:strCache>
            </c:strRef>
          </c:tx>
          <c:spPr>
            <a:ln w="28575">
              <a:solidFill>
                <a:schemeClr val="accent6">
                  <a:lumMod val="75000"/>
                </a:schemeClr>
              </a:solidFill>
              <a:prstDash val="solid"/>
            </a:ln>
          </c:spPr>
          <c:marker>
            <c:symbol val="none"/>
          </c:marker>
          <c:cat>
            <c:multiLvlStrRef>
              <c:f>'Données graph 1 et 2'!$A$10:$B$56</c:f>
              <c:multiLvlStrCache>
                <c:ptCount val="4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lvl>
                <c:lvl>
                  <c:pt idx="0">
                    <c:v>2012</c:v>
                  </c:pt>
                  <c:pt idx="4">
                    <c:v>2013</c:v>
                  </c:pt>
                  <c:pt idx="8">
                    <c:v>2014</c:v>
                  </c:pt>
                  <c:pt idx="12">
                    <c:v>2015</c:v>
                  </c:pt>
                  <c:pt idx="16">
                    <c:v>2016</c:v>
                  </c:pt>
                  <c:pt idx="20">
                    <c:v>2017</c:v>
                  </c:pt>
                  <c:pt idx="24">
                    <c:v>2018</c:v>
                  </c:pt>
                  <c:pt idx="28">
                    <c:v>2019</c:v>
                  </c:pt>
                  <c:pt idx="32">
                    <c:v>2020</c:v>
                  </c:pt>
                  <c:pt idx="36">
                    <c:v>2021</c:v>
                  </c:pt>
                  <c:pt idx="40">
                    <c:v>2022</c:v>
                  </c:pt>
                  <c:pt idx="44">
                    <c:v>2023</c:v>
                  </c:pt>
                </c:lvl>
              </c:multiLvlStrCache>
            </c:multiLvlStrRef>
          </c:cat>
          <c:val>
            <c:numRef>
              <c:f>'Données graph 1 et 2'!$AP$10:$AP$51</c:f>
              <c:numCache>
                <c:formatCode>#,##0.0</c:formatCode>
                <c:ptCount val="42"/>
                <c:pt idx="0">
                  <c:v>100</c:v>
                </c:pt>
                <c:pt idx="1">
                  <c:v>100.08680737377603</c:v>
                </c:pt>
                <c:pt idx="2">
                  <c:v>100.09883744466828</c:v>
                </c:pt>
                <c:pt idx="3">
                  <c:v>100.39356658697652</c:v>
                </c:pt>
                <c:pt idx="4">
                  <c:v>100.65180134712075</c:v>
                </c:pt>
                <c:pt idx="5">
                  <c:v>100.77754890525866</c:v>
                </c:pt>
                <c:pt idx="6">
                  <c:v>101.34010496037502</c:v>
                </c:pt>
                <c:pt idx="7">
                  <c:v>101.31949708654713</c:v>
                </c:pt>
                <c:pt idx="8">
                  <c:v>101.91540074532735</c:v>
                </c:pt>
                <c:pt idx="9">
                  <c:v>101.5997936536922</c:v>
                </c:pt>
                <c:pt idx="10">
                  <c:v>101.07711491730858</c:v>
                </c:pt>
                <c:pt idx="11">
                  <c:v>101.62469714529647</c:v>
                </c:pt>
                <c:pt idx="12">
                  <c:v>101.25255907878035</c:v>
                </c:pt>
                <c:pt idx="13">
                  <c:v>101.81158015068613</c:v>
                </c:pt>
                <c:pt idx="14">
                  <c:v>102.05575059983865</c:v>
                </c:pt>
                <c:pt idx="15">
                  <c:v>102.30227058936003</c:v>
                </c:pt>
                <c:pt idx="16">
                  <c:v>102.32255173869721</c:v>
                </c:pt>
                <c:pt idx="17">
                  <c:v>102.68330444046137</c:v>
                </c:pt>
                <c:pt idx="18">
                  <c:v>102.52132652564181</c:v>
                </c:pt>
                <c:pt idx="19">
                  <c:v>102.33076801144647</c:v>
                </c:pt>
                <c:pt idx="20">
                  <c:v>102.43874643644277</c:v>
                </c:pt>
                <c:pt idx="21">
                  <c:v>102.5702501182931</c:v>
                </c:pt>
                <c:pt idx="22">
                  <c:v>102.52872048279393</c:v>
                </c:pt>
                <c:pt idx="23">
                  <c:v>102.06925575843238</c:v>
                </c:pt>
                <c:pt idx="24">
                  <c:v>101.62082413333238</c:v>
                </c:pt>
                <c:pt idx="25">
                  <c:v>101.03248713800221</c:v>
                </c:pt>
                <c:pt idx="26">
                  <c:v>100.62547290889611</c:v>
                </c:pt>
                <c:pt idx="27">
                  <c:v>100.85783790632881</c:v>
                </c:pt>
                <c:pt idx="28">
                  <c:v>101.09181679029682</c:v>
                </c:pt>
                <c:pt idx="29">
                  <c:v>101.4645927050793</c:v>
                </c:pt>
                <c:pt idx="30">
                  <c:v>102.32385738181627</c:v>
                </c:pt>
                <c:pt idx="31">
                  <c:v>102.50683120945956</c:v>
                </c:pt>
                <c:pt idx="32">
                  <c:v>102.41652035612296</c:v>
                </c:pt>
                <c:pt idx="33">
                  <c:v>101.04447993648171</c:v>
                </c:pt>
                <c:pt idx="34">
                  <c:v>102.10494000617241</c:v>
                </c:pt>
                <c:pt idx="35">
                  <c:v>102.68201463503726</c:v>
                </c:pt>
                <c:pt idx="36">
                  <c:v>102.53617450026948</c:v>
                </c:pt>
                <c:pt idx="37">
                  <c:v>102.69015070012281</c:v>
                </c:pt>
                <c:pt idx="38">
                  <c:v>102.67654595083329</c:v>
                </c:pt>
                <c:pt idx="39">
                  <c:v>103.20647424807086</c:v>
                </c:pt>
                <c:pt idx="40">
                  <c:v>102.95474888256646</c:v>
                </c:pt>
                <c:pt idx="41">
                  <c:v>102.98826693490327</c:v>
                </c:pt>
              </c:numCache>
            </c:numRef>
          </c:val>
          <c:smooth val="0"/>
        </c:ser>
        <c:dLbls>
          <c:showLegendKey val="0"/>
          <c:showVal val="0"/>
          <c:showCatName val="0"/>
          <c:showSerName val="0"/>
          <c:showPercent val="0"/>
          <c:showBubbleSize val="0"/>
        </c:dLbls>
        <c:marker val="1"/>
        <c:smooth val="0"/>
        <c:axId val="200007040"/>
        <c:axId val="200012928"/>
      </c:lineChart>
      <c:catAx>
        <c:axId val="20000704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00012928"/>
        <c:crossesAt val="100"/>
        <c:auto val="0"/>
        <c:lblAlgn val="ctr"/>
        <c:lblOffset val="100"/>
        <c:tickLblSkip val="4"/>
        <c:tickMarkSkip val="4"/>
        <c:noMultiLvlLbl val="0"/>
      </c:catAx>
      <c:valAx>
        <c:axId val="200012928"/>
        <c:scaling>
          <c:orientation val="minMax"/>
          <c:max val="116"/>
          <c:min val="85"/>
        </c:scaling>
        <c:delete val="0"/>
        <c:axPos val="l"/>
        <c:majorGridlines>
          <c:spPr>
            <a:ln>
              <a:prstDash val="sysDash"/>
            </a:ln>
          </c:spPr>
        </c:majorGridlines>
        <c:numFmt formatCode="#,##0" sourceLinked="0"/>
        <c:majorTickMark val="out"/>
        <c:minorTickMark val="none"/>
        <c:tickLblPos val="nextTo"/>
        <c:crossAx val="200007040"/>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032512065022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GRAPHIQUE_stocks_bénéf'!$BD$3:$BE$52</c:f>
              <c:multiLvlStrCache>
                <c:ptCount val="5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GRAPHIQUE_stocks_bénéf'!$BF$3:$BF$52</c:f>
              <c:numCache>
                <c:formatCode>#,##0</c:formatCode>
                <c:ptCount val="50"/>
                <c:pt idx="0">
                  <c:v>1515</c:v>
                </c:pt>
                <c:pt idx="1">
                  <c:v>3370</c:v>
                </c:pt>
                <c:pt idx="2">
                  <c:v>4478</c:v>
                </c:pt>
                <c:pt idx="3">
                  <c:v>4439</c:v>
                </c:pt>
                <c:pt idx="4">
                  <c:v>3595</c:v>
                </c:pt>
                <c:pt idx="5">
                  <c:v>2711</c:v>
                </c:pt>
                <c:pt idx="6">
                  <c:v>2112</c:v>
                </c:pt>
                <c:pt idx="7">
                  <c:v>2921</c:v>
                </c:pt>
                <c:pt idx="8">
                  <c:v>3871</c:v>
                </c:pt>
                <c:pt idx="9">
                  <c:v>3959</c:v>
                </c:pt>
                <c:pt idx="10">
                  <c:v>3559</c:v>
                </c:pt>
                <c:pt idx="11">
                  <c:v>3312</c:v>
                </c:pt>
                <c:pt idx="12">
                  <c:v>3214</c:v>
                </c:pt>
                <c:pt idx="13">
                  <c:v>3221</c:v>
                </c:pt>
                <c:pt idx="14">
                  <c:v>3018</c:v>
                </c:pt>
                <c:pt idx="15">
                  <c:v>3392</c:v>
                </c:pt>
                <c:pt idx="16">
                  <c:v>3431</c:v>
                </c:pt>
                <c:pt idx="17">
                  <c:v>3515</c:v>
                </c:pt>
                <c:pt idx="18">
                  <c:v>3220</c:v>
                </c:pt>
                <c:pt idx="19">
                  <c:v>3155</c:v>
                </c:pt>
                <c:pt idx="20">
                  <c:v>3333</c:v>
                </c:pt>
                <c:pt idx="21">
                  <c:v>3433</c:v>
                </c:pt>
                <c:pt idx="22">
                  <c:v>3410</c:v>
                </c:pt>
                <c:pt idx="23">
                  <c:v>3582</c:v>
                </c:pt>
                <c:pt idx="24">
                  <c:v>3686</c:v>
                </c:pt>
                <c:pt idx="25">
                  <c:v>3700</c:v>
                </c:pt>
                <c:pt idx="26">
                  <c:v>3575</c:v>
                </c:pt>
                <c:pt idx="27">
                  <c:v>3587</c:v>
                </c:pt>
                <c:pt idx="28">
                  <c:v>3638</c:v>
                </c:pt>
                <c:pt idx="29">
                  <c:v>3505</c:v>
                </c:pt>
                <c:pt idx="30">
                  <c:v>2497</c:v>
                </c:pt>
                <c:pt idx="31">
                  <c:v>1871</c:v>
                </c:pt>
                <c:pt idx="32">
                  <c:v>1654</c:v>
                </c:pt>
                <c:pt idx="33">
                  <c:v>1407</c:v>
                </c:pt>
                <c:pt idx="34">
                  <c:v>1478</c:v>
                </c:pt>
                <c:pt idx="35">
                  <c:v>1487</c:v>
                </c:pt>
                <c:pt idx="36">
                  <c:v>1562</c:v>
                </c:pt>
                <c:pt idx="37">
                  <c:v>1598</c:v>
                </c:pt>
                <c:pt idx="38">
                  <c:v>1613</c:v>
                </c:pt>
                <c:pt idx="39">
                  <c:v>1403</c:v>
                </c:pt>
                <c:pt idx="40">
                  <c:v>1364</c:v>
                </c:pt>
                <c:pt idx="41">
                  <c:v>1203</c:v>
                </c:pt>
                <c:pt idx="42">
                  <c:v>1161</c:v>
                </c:pt>
                <c:pt idx="43">
                  <c:v>1158</c:v>
                </c:pt>
                <c:pt idx="44">
                  <c:v>1196</c:v>
                </c:pt>
                <c:pt idx="45">
                  <c:v>1208</c:v>
                </c:pt>
                <c:pt idx="46">
                  <c:v>1224</c:v>
                </c:pt>
                <c:pt idx="47">
                  <c:v>1304</c:v>
                </c:pt>
                <c:pt idx="48">
                  <c:v>1299</c:v>
                </c:pt>
                <c:pt idx="49">
                  <c:v>1184</c:v>
                </c:pt>
              </c:numCache>
            </c:numRef>
          </c:val>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GRAPHIQUE_stocks_bénéf'!$BD$3:$BE$52</c:f>
              <c:multiLvlStrCache>
                <c:ptCount val="5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GRAPHIQUE_stocks_bénéf'!$BI$3:$BI$52</c:f>
              <c:numCache>
                <c:formatCode>#,##0</c:formatCode>
                <c:ptCount val="50"/>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355</c:v>
                </c:pt>
                <c:pt idx="20">
                  <c:v>402</c:v>
                </c:pt>
                <c:pt idx="21">
                  <c:v>569</c:v>
                </c:pt>
                <c:pt idx="22">
                  <c:v>657</c:v>
                </c:pt>
                <c:pt idx="23">
                  <c:v>744</c:v>
                </c:pt>
                <c:pt idx="24">
                  <c:v>883</c:v>
                </c:pt>
                <c:pt idx="25">
                  <c:v>801</c:v>
                </c:pt>
                <c:pt idx="26">
                  <c:v>621</c:v>
                </c:pt>
                <c:pt idx="27">
                  <c:v>542</c:v>
                </c:pt>
                <c:pt idx="28">
                  <c:v>511</c:v>
                </c:pt>
                <c:pt idx="29">
                  <c:v>400</c:v>
                </c:pt>
                <c:pt idx="30">
                  <c:v>298</c:v>
                </c:pt>
                <c:pt idx="31">
                  <c:v>195</c:v>
                </c:pt>
                <c:pt idx="32">
                  <c:v>66</c:v>
                </c:pt>
                <c:pt idx="33">
                  <c:v>5</c:v>
                </c:pt>
                <c:pt idx="34">
                  <c:v>0</c:v>
                </c:pt>
                <c:pt idx="35">
                  <c:v>1</c:v>
                </c:pt>
                <c:pt idx="36">
                  <c:v>2</c:v>
                </c:pt>
                <c:pt idx="37">
                  <c:v>3</c:v>
                </c:pt>
                <c:pt idx="38">
                  <c:v>0</c:v>
                </c:pt>
                <c:pt idx="39">
                  <c:v>1</c:v>
                </c:pt>
                <c:pt idx="40">
                  <c:v>1</c:v>
                </c:pt>
                <c:pt idx="41">
                  <c:v>1</c:v>
                </c:pt>
                <c:pt idx="42">
                  <c:v>1</c:v>
                </c:pt>
                <c:pt idx="43">
                  <c:v>36</c:v>
                </c:pt>
                <c:pt idx="44">
                  <c:v>197</c:v>
                </c:pt>
                <c:pt idx="45">
                  <c:v>374</c:v>
                </c:pt>
                <c:pt idx="46">
                  <c:v>483</c:v>
                </c:pt>
                <c:pt idx="47">
                  <c:v>611</c:v>
                </c:pt>
                <c:pt idx="48">
                  <c:v>712</c:v>
                </c:pt>
                <c:pt idx="49">
                  <c:v>596</c:v>
                </c:pt>
              </c:numCache>
            </c:numRef>
          </c:val>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GRAPHIQUE_stocks_bénéf'!$BD$3:$BE$52</c:f>
              <c:multiLvlStrCache>
                <c:ptCount val="5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GRAPHIQUE_stocks_bénéf'!$BL$3:$BL$52</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238</c:v>
                </c:pt>
                <c:pt idx="13">
                  <c:v>444</c:v>
                </c:pt>
                <c:pt idx="14">
                  <c:v>788</c:v>
                </c:pt>
                <c:pt idx="15">
                  <c:v>1142</c:v>
                </c:pt>
                <c:pt idx="16">
                  <c:v>1381</c:v>
                </c:pt>
                <c:pt idx="17">
                  <c:v>1482</c:v>
                </c:pt>
                <c:pt idx="18">
                  <c:v>1560</c:v>
                </c:pt>
                <c:pt idx="19">
                  <c:v>1705</c:v>
                </c:pt>
                <c:pt idx="20">
                  <c:v>1771</c:v>
                </c:pt>
                <c:pt idx="21">
                  <c:v>1836</c:v>
                </c:pt>
                <c:pt idx="22">
                  <c:v>1873</c:v>
                </c:pt>
                <c:pt idx="23">
                  <c:v>1948</c:v>
                </c:pt>
                <c:pt idx="24">
                  <c:v>1933</c:v>
                </c:pt>
                <c:pt idx="25">
                  <c:v>1911</c:v>
                </c:pt>
                <c:pt idx="26">
                  <c:v>1802</c:v>
                </c:pt>
                <c:pt idx="27">
                  <c:v>1682</c:v>
                </c:pt>
                <c:pt idx="28">
                  <c:v>1682</c:v>
                </c:pt>
                <c:pt idx="29">
                  <c:v>1550</c:v>
                </c:pt>
                <c:pt idx="30">
                  <c:v>1240</c:v>
                </c:pt>
                <c:pt idx="31">
                  <c:v>1034</c:v>
                </c:pt>
                <c:pt idx="32">
                  <c:v>822</c:v>
                </c:pt>
                <c:pt idx="33">
                  <c:v>662</c:v>
                </c:pt>
                <c:pt idx="34">
                  <c:v>500</c:v>
                </c:pt>
                <c:pt idx="35">
                  <c:v>370</c:v>
                </c:pt>
                <c:pt idx="36">
                  <c:v>280</c:v>
                </c:pt>
                <c:pt idx="37">
                  <c:v>218</c:v>
                </c:pt>
                <c:pt idx="38">
                  <c:v>144</c:v>
                </c:pt>
                <c:pt idx="39">
                  <c:v>90</c:v>
                </c:pt>
                <c:pt idx="40">
                  <c:v>22</c:v>
                </c:pt>
                <c:pt idx="41">
                  <c:v>3</c:v>
                </c:pt>
                <c:pt idx="42">
                  <c:v>0</c:v>
                </c:pt>
                <c:pt idx="43">
                  <c:v>0</c:v>
                </c:pt>
                <c:pt idx="44">
                  <c:v>0</c:v>
                </c:pt>
                <c:pt idx="45">
                  <c:v>0</c:v>
                </c:pt>
                <c:pt idx="46">
                  <c:v>0</c:v>
                </c:pt>
                <c:pt idx="47">
                  <c:v>0</c:v>
                </c:pt>
                <c:pt idx="48">
                  <c:v>0</c:v>
                </c:pt>
                <c:pt idx="49">
                  <c:v>0</c:v>
                </c:pt>
              </c:numCache>
            </c:numRef>
          </c:val>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GRAPHIQUE_stocks_bénéf'!$BD$3:$BE$52</c:f>
              <c:multiLvlStrCache>
                <c:ptCount val="5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lvl>
              </c:multiLvlStrCache>
            </c:multiLvlStrRef>
          </c:cat>
          <c:val>
            <c:numRef>
              <c:f>'Données GRAPHIQUE_stocks_bénéf'!$BM$3:$BM$52</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807</c:v>
                </c:pt>
                <c:pt idx="25">
                  <c:v>812</c:v>
                </c:pt>
                <c:pt idx="26">
                  <c:v>876</c:v>
                </c:pt>
                <c:pt idx="27">
                  <c:v>860</c:v>
                </c:pt>
                <c:pt idx="28">
                  <c:v>832</c:v>
                </c:pt>
                <c:pt idx="29">
                  <c:v>870</c:v>
                </c:pt>
                <c:pt idx="30">
                  <c:v>872</c:v>
                </c:pt>
                <c:pt idx="31">
                  <c:v>957</c:v>
                </c:pt>
                <c:pt idx="32">
                  <c:v>900</c:v>
                </c:pt>
                <c:pt idx="33">
                  <c:v>904</c:v>
                </c:pt>
                <c:pt idx="34">
                  <c:v>871</c:v>
                </c:pt>
                <c:pt idx="35">
                  <c:v>919</c:v>
                </c:pt>
                <c:pt idx="36">
                  <c:v>866</c:v>
                </c:pt>
                <c:pt idx="37">
                  <c:v>850</c:v>
                </c:pt>
                <c:pt idx="38">
                  <c:v>818</c:v>
                </c:pt>
                <c:pt idx="39">
                  <c:v>855</c:v>
                </c:pt>
                <c:pt idx="40">
                  <c:v>841</c:v>
                </c:pt>
                <c:pt idx="41">
                  <c:v>810</c:v>
                </c:pt>
                <c:pt idx="42">
                  <c:v>863</c:v>
                </c:pt>
                <c:pt idx="43">
                  <c:v>897</c:v>
                </c:pt>
                <c:pt idx="44">
                  <c:v>859</c:v>
                </c:pt>
                <c:pt idx="45">
                  <c:v>905</c:v>
                </c:pt>
                <c:pt idx="46">
                  <c:v>920</c:v>
                </c:pt>
                <c:pt idx="47">
                  <c:v>1000</c:v>
                </c:pt>
                <c:pt idx="48">
                  <c:v>1010</c:v>
                </c:pt>
                <c:pt idx="49">
                  <c:v>1049</c:v>
                </c:pt>
              </c:numCache>
            </c:numRef>
          </c:val>
        </c:ser>
        <c:dLbls>
          <c:showLegendKey val="0"/>
          <c:showVal val="0"/>
          <c:showCatName val="0"/>
          <c:showSerName val="0"/>
          <c:showPercent val="0"/>
          <c:showBubbleSize val="0"/>
        </c:dLbls>
        <c:axId val="201808512"/>
        <c:axId val="201822592"/>
      </c:areaChart>
      <c:catAx>
        <c:axId val="20180851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201822592"/>
        <c:crossesAt val="0"/>
        <c:auto val="0"/>
        <c:lblAlgn val="ctr"/>
        <c:lblOffset val="100"/>
        <c:tickLblSkip val="4"/>
        <c:noMultiLvlLbl val="0"/>
      </c:catAx>
      <c:valAx>
        <c:axId val="201822592"/>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01808512"/>
        <c:crosses val="autoZero"/>
        <c:crossBetween val="between"/>
        <c:majorUnit val="2000"/>
      </c:valAx>
    </c:plotArea>
    <c:legend>
      <c:legendPos val="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800" b="1" i="0" baseline="0">
                <a:effectLst/>
              </a:rPr>
              <a:t>Stock de bénéficiaires de contrats d'apprentissage dans le Var</a:t>
            </a:r>
          </a:p>
          <a:p>
            <a:pPr>
              <a:defRPr sz="1000" b="0" i="0" u="none" strike="noStrike" baseline="0">
                <a:solidFill>
                  <a:srgbClr val="000000"/>
                </a:solidFill>
                <a:latin typeface="Calibri"/>
                <a:ea typeface="Calibri"/>
                <a:cs typeface="Calibri"/>
              </a:defRPr>
            </a:pPr>
            <a:r>
              <a:rPr lang="fr-FR" sz="1400" b="0" i="0" baseline="0">
                <a:effectLst/>
              </a:rPr>
              <a:t>(données brutes, en nombre)</a:t>
            </a:r>
            <a:endParaRPr lang="fr-FR" sz="1200" b="0">
              <a:effectLst/>
            </a:endParaRPr>
          </a:p>
        </c:rich>
      </c:tx>
      <c:layout>
        <c:manualLayout>
          <c:xMode val="edge"/>
          <c:yMode val="edge"/>
          <c:x val="0.24078592332938609"/>
          <c:y val="2.0436093092691079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0"/>
          <c:order val="0"/>
          <c:tx>
            <c:v>Secteur privé</c:v>
          </c:tx>
          <c:spPr>
            <a:ln w="25400">
              <a:noFill/>
            </a:ln>
          </c:spPr>
          <c:cat>
            <c:multiLvlStrRef>
              <c:f>'Graph appr'!$A$2:$B$21</c:f>
              <c:multiLvlStrCache>
                <c:ptCount val="2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lvl>
                <c:lvl>
                  <c:pt idx="0">
                    <c:v>2018</c:v>
                  </c:pt>
                  <c:pt idx="4">
                    <c:v>2019</c:v>
                  </c:pt>
                  <c:pt idx="8">
                    <c:v>2020</c:v>
                  </c:pt>
                  <c:pt idx="12">
                    <c:v>2021</c:v>
                  </c:pt>
                  <c:pt idx="16">
                    <c:v>2022</c:v>
                  </c:pt>
                </c:lvl>
              </c:multiLvlStrCache>
            </c:multiLvlStrRef>
          </c:cat>
          <c:val>
            <c:numRef>
              <c:f>'Graph appr'!$P$2:$P$19</c:f>
              <c:numCache>
                <c:formatCode>#,##0</c:formatCode>
                <c:ptCount val="18"/>
                <c:pt idx="0">
                  <c:v>5328</c:v>
                </c:pt>
                <c:pt idx="1">
                  <c:v>5080</c:v>
                </c:pt>
                <c:pt idx="2">
                  <c:v>5070</c:v>
                </c:pt>
                <c:pt idx="3">
                  <c:v>5563</c:v>
                </c:pt>
                <c:pt idx="4">
                  <c:v>5382</c:v>
                </c:pt>
                <c:pt idx="5">
                  <c:v>5231</c:v>
                </c:pt>
                <c:pt idx="6">
                  <c:v>5515</c:v>
                </c:pt>
                <c:pt idx="7">
                  <c:v>6125</c:v>
                </c:pt>
                <c:pt idx="8">
                  <c:v>6212</c:v>
                </c:pt>
                <c:pt idx="9">
                  <c:v>6052</c:v>
                </c:pt>
                <c:pt idx="10">
                  <c:v>7274</c:v>
                </c:pt>
                <c:pt idx="11">
                  <c:v>8544</c:v>
                </c:pt>
                <c:pt idx="12">
                  <c:v>9045</c:v>
                </c:pt>
                <c:pt idx="13">
                  <c:v>8936</c:v>
                </c:pt>
                <c:pt idx="14">
                  <c:v>10000</c:v>
                </c:pt>
                <c:pt idx="15">
                  <c:v>11180</c:v>
                </c:pt>
                <c:pt idx="16">
                  <c:v>11617</c:v>
                </c:pt>
                <c:pt idx="17">
                  <c:v>11639</c:v>
                </c:pt>
              </c:numCache>
            </c:numRef>
          </c:val>
        </c:ser>
        <c:ser>
          <c:idx val="1"/>
          <c:order val="1"/>
          <c:tx>
            <c:v>Secteur public</c:v>
          </c:tx>
          <c:spPr>
            <a:ln w="25400">
              <a:noFill/>
            </a:ln>
          </c:spPr>
          <c:cat>
            <c:multiLvlStrRef>
              <c:f>'Graph appr'!$A$2:$B$21</c:f>
              <c:multiLvlStrCache>
                <c:ptCount val="20"/>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lvl>
                <c:lvl>
                  <c:pt idx="0">
                    <c:v>2018</c:v>
                  </c:pt>
                  <c:pt idx="4">
                    <c:v>2019</c:v>
                  </c:pt>
                  <c:pt idx="8">
                    <c:v>2020</c:v>
                  </c:pt>
                  <c:pt idx="12">
                    <c:v>2021</c:v>
                  </c:pt>
                  <c:pt idx="16">
                    <c:v>2022</c:v>
                  </c:pt>
                </c:lvl>
              </c:multiLvlStrCache>
            </c:multiLvlStrRef>
          </c:cat>
          <c:val>
            <c:numRef>
              <c:f>'Graph appr'!$Q$2:$Q$19</c:f>
              <c:numCache>
                <c:formatCode>#,##0</c:formatCode>
                <c:ptCount val="18"/>
                <c:pt idx="0">
                  <c:v>257</c:v>
                </c:pt>
                <c:pt idx="1">
                  <c:v>249</c:v>
                </c:pt>
                <c:pt idx="2">
                  <c:v>203</c:v>
                </c:pt>
                <c:pt idx="3">
                  <c:v>249</c:v>
                </c:pt>
                <c:pt idx="4">
                  <c:v>240</c:v>
                </c:pt>
                <c:pt idx="5">
                  <c:v>238</c:v>
                </c:pt>
                <c:pt idx="6">
                  <c:v>229</c:v>
                </c:pt>
                <c:pt idx="7">
                  <c:v>266</c:v>
                </c:pt>
                <c:pt idx="8">
                  <c:v>261</c:v>
                </c:pt>
                <c:pt idx="9">
                  <c:v>260</c:v>
                </c:pt>
                <c:pt idx="10">
                  <c:v>225</c:v>
                </c:pt>
                <c:pt idx="11">
                  <c:v>276</c:v>
                </c:pt>
                <c:pt idx="12">
                  <c:v>284</c:v>
                </c:pt>
                <c:pt idx="13">
                  <c:v>276</c:v>
                </c:pt>
                <c:pt idx="14">
                  <c:v>262</c:v>
                </c:pt>
                <c:pt idx="15">
                  <c:v>382</c:v>
                </c:pt>
                <c:pt idx="16">
                  <c:v>391</c:v>
                </c:pt>
                <c:pt idx="17">
                  <c:v>388</c:v>
                </c:pt>
              </c:numCache>
            </c:numRef>
          </c:val>
        </c:ser>
        <c:dLbls>
          <c:showLegendKey val="0"/>
          <c:showVal val="0"/>
          <c:showCatName val="0"/>
          <c:showSerName val="0"/>
          <c:showPercent val="0"/>
          <c:showBubbleSize val="0"/>
        </c:dLbls>
        <c:axId val="201374336"/>
        <c:axId val="201376128"/>
      </c:areaChart>
      <c:catAx>
        <c:axId val="201374336"/>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201376128"/>
        <c:crossesAt val="100"/>
        <c:auto val="0"/>
        <c:lblAlgn val="ctr"/>
        <c:lblOffset val="100"/>
        <c:tickLblSkip val="4"/>
        <c:noMultiLvlLbl val="0"/>
      </c:catAx>
      <c:valAx>
        <c:axId val="201376128"/>
        <c:scaling>
          <c:orientation val="minMax"/>
          <c:max val="14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01374336"/>
        <c:crosses val="autoZero"/>
        <c:crossBetween val="between"/>
        <c:majorUnit val="2000"/>
      </c:valAx>
    </c:plotArea>
    <c:legend>
      <c:legendPos val="t"/>
      <c:layout>
        <c:manualLayout>
          <c:xMode val="edge"/>
          <c:yMode val="edge"/>
          <c:x val="0.37963072171400986"/>
          <c:y val="0.11487170749715019"/>
          <c:w val="0.14061561058612432"/>
          <c:h val="3.9764388029548861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b="1" i="0" u="none" strike="noStrike" baseline="0" dirty="0" err="1">
                <a:effectLst/>
              </a:rPr>
              <a:t>Nombre</a:t>
            </a:r>
            <a:r>
              <a:rPr lang="en-US" sz="1500" b="1" i="0" u="none" strike="noStrike" baseline="0" dirty="0">
                <a:effectLst/>
              </a:rPr>
              <a:t> de </a:t>
            </a:r>
            <a:r>
              <a:rPr lang="en-US" sz="1500" b="1" i="0" u="none" strike="noStrike" baseline="0" dirty="0" err="1">
                <a:effectLst/>
              </a:rPr>
              <a:t>salariés</a:t>
            </a:r>
            <a:r>
              <a:rPr lang="en-US" sz="1500" b="1" i="0" u="none" strike="noStrike" baseline="0" dirty="0">
                <a:effectLst/>
              </a:rPr>
              <a:t> </a:t>
            </a:r>
            <a:r>
              <a:rPr lang="en-US" sz="1500" b="1" i="0" u="none" strike="noStrike" baseline="0" dirty="0" err="1">
                <a:effectLst/>
              </a:rPr>
              <a:t>en</a:t>
            </a:r>
            <a:r>
              <a:rPr lang="en-US" sz="1500" b="1" i="0" u="none" strike="noStrike" baseline="0" dirty="0">
                <a:effectLst/>
              </a:rPr>
              <a:t> </a:t>
            </a:r>
            <a:r>
              <a:rPr lang="en-US" sz="1500" b="1" i="0" u="none" strike="noStrike" baseline="0" dirty="0" err="1">
                <a:effectLst/>
              </a:rPr>
              <a:t>activité</a:t>
            </a:r>
            <a:r>
              <a:rPr lang="en-US" sz="1500" b="1" i="0" u="none" strike="noStrike" baseline="0" dirty="0">
                <a:effectLst/>
              </a:rPr>
              <a:t> </a:t>
            </a:r>
            <a:r>
              <a:rPr lang="en-US" sz="1500" b="1" i="0" u="none" strike="noStrike" baseline="0" dirty="0" err="1">
                <a:effectLst/>
              </a:rPr>
              <a:t>partielle</a:t>
            </a:r>
            <a:r>
              <a:rPr lang="en-US" sz="1500" b="1" i="0" u="none" strike="noStrike" baseline="0" dirty="0">
                <a:effectLst/>
              </a:rPr>
              <a:t> </a:t>
            </a:r>
            <a:r>
              <a:rPr lang="en-US" sz="1500" b="1" i="0" u="none" strike="noStrike" baseline="0" dirty="0" err="1">
                <a:effectLst/>
              </a:rPr>
              <a:t>depuis</a:t>
            </a:r>
            <a:r>
              <a:rPr lang="en-US" sz="1500" b="1" i="0" u="none" strike="noStrike" baseline="0" dirty="0">
                <a:effectLst/>
              </a:rPr>
              <a:t> le début de la </a:t>
            </a:r>
            <a:r>
              <a:rPr lang="en-US" sz="1500" b="1" i="0" u="none" strike="noStrike" baseline="0" dirty="0" err="1">
                <a:effectLst/>
              </a:rPr>
              <a:t>crise</a:t>
            </a:r>
            <a:r>
              <a:rPr lang="en-US" sz="1500" b="1" i="0" u="none" strike="noStrike" baseline="0" dirty="0">
                <a:effectLst/>
              </a:rPr>
              <a:t> sanitaire </a:t>
            </a:r>
            <a:r>
              <a:rPr lang="en-US" sz="1500" dirty="0" err="1"/>
              <a:t>dans</a:t>
            </a:r>
            <a:r>
              <a:rPr lang="en-US" sz="1500" dirty="0"/>
              <a:t> le</a:t>
            </a:r>
            <a:r>
              <a:rPr lang="en-US" sz="1500" baseline="0" dirty="0"/>
              <a:t> </a:t>
            </a:r>
            <a:r>
              <a:rPr lang="en-US" sz="1500" baseline="0" dirty="0" err="1"/>
              <a:t>Var</a:t>
            </a:r>
            <a:endParaRPr lang="en-US" sz="1500" baseline="0" dirty="0"/>
          </a:p>
          <a:p>
            <a:pPr>
              <a:defRPr/>
            </a:pPr>
            <a:r>
              <a:rPr lang="en-US" sz="1100" b="0" i="1" baseline="0" dirty="0"/>
              <a:t>(</a:t>
            </a:r>
            <a:r>
              <a:rPr lang="en-US" sz="1100" b="0" i="1" baseline="0" dirty="0" err="1"/>
              <a:t>données</a:t>
            </a:r>
            <a:r>
              <a:rPr lang="en-US" sz="1100" b="0" i="1" baseline="0" dirty="0"/>
              <a:t> brutes, </a:t>
            </a:r>
            <a:r>
              <a:rPr lang="en-US" sz="1100" b="0" i="1" baseline="0" dirty="0" err="1"/>
              <a:t>en</a:t>
            </a:r>
            <a:r>
              <a:rPr lang="en-US" sz="1100" b="0" i="1" baseline="0" dirty="0"/>
              <a:t> </a:t>
            </a:r>
            <a:r>
              <a:rPr lang="en-US" sz="1100" b="0" i="1" baseline="0" dirty="0" err="1" smtClean="0"/>
              <a:t>nombre</a:t>
            </a:r>
            <a:r>
              <a:rPr lang="en-US" sz="1100" b="0" i="1" baseline="0" dirty="0" smtClean="0"/>
              <a:t>, </a:t>
            </a:r>
            <a:r>
              <a:rPr lang="en-US" sz="1100" b="0" i="1" baseline="0" dirty="0" err="1" smtClean="0"/>
              <a:t>échelle</a:t>
            </a:r>
            <a:r>
              <a:rPr lang="en-US" sz="1100" b="0" i="1" baseline="0" dirty="0" smtClean="0"/>
              <a:t> </a:t>
            </a:r>
            <a:r>
              <a:rPr lang="en-US" sz="1100" b="0" i="1" baseline="0" dirty="0" err="1" smtClean="0"/>
              <a:t>logarithmique</a:t>
            </a:r>
            <a:r>
              <a:rPr lang="en-US" sz="1100" b="0" i="1" baseline="0" dirty="0" smtClean="0"/>
              <a:t>)</a:t>
            </a:r>
            <a:endParaRPr lang="en-US" sz="1100" b="0" i="1" dirty="0"/>
          </a:p>
        </c:rich>
      </c:tx>
      <c:overlay val="0"/>
    </c:title>
    <c:autoTitleDeleted val="0"/>
    <c:plotArea>
      <c:layout/>
      <c:barChart>
        <c:barDir val="col"/>
        <c:grouping val="clustered"/>
        <c:varyColors val="0"/>
        <c:ser>
          <c:idx val="0"/>
          <c:order val="0"/>
          <c:invertIfNegative val="0"/>
          <c:cat>
            <c:numRef>
              <c:f>'recap (2)'!$A$2:$A$31</c:f>
              <c:numCache>
                <c:formatCode>mmm\-yy</c:formatCode>
                <c:ptCount val="30"/>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numCache>
            </c:numRef>
          </c:cat>
          <c:val>
            <c:numRef>
              <c:f>'recap (2)'!$G$2:$G$31</c:f>
              <c:numCache>
                <c:formatCode>General</c:formatCode>
                <c:ptCount val="30"/>
                <c:pt idx="0">
                  <c:v>205</c:v>
                </c:pt>
                <c:pt idx="1">
                  <c:v>160</c:v>
                </c:pt>
                <c:pt idx="2" formatCode="#,##0">
                  <c:v>85115</c:v>
                </c:pt>
                <c:pt idx="3" formatCode="#,##0">
                  <c:v>100480</c:v>
                </c:pt>
                <c:pt idx="4" formatCode="#,##0">
                  <c:v>81505</c:v>
                </c:pt>
                <c:pt idx="5" formatCode="#,##0">
                  <c:v>26745</c:v>
                </c:pt>
                <c:pt idx="6" formatCode="#,##0">
                  <c:v>11285</c:v>
                </c:pt>
                <c:pt idx="7" formatCode="#,##0">
                  <c:v>6010</c:v>
                </c:pt>
                <c:pt idx="8" formatCode="#,##0">
                  <c:v>7670</c:v>
                </c:pt>
                <c:pt idx="9" formatCode="#,##0">
                  <c:v>17405</c:v>
                </c:pt>
                <c:pt idx="10" formatCode="#,##0">
                  <c:v>38150</c:v>
                </c:pt>
                <c:pt idx="11" formatCode="#,##0">
                  <c:v>26450</c:v>
                </c:pt>
                <c:pt idx="12" formatCode="#,##0">
                  <c:v>23675</c:v>
                </c:pt>
                <c:pt idx="13" formatCode="#,##0">
                  <c:v>24465</c:v>
                </c:pt>
                <c:pt idx="14" formatCode="#,##0">
                  <c:v>26105</c:v>
                </c:pt>
                <c:pt idx="15" formatCode="#,##0">
                  <c:v>35010</c:v>
                </c:pt>
                <c:pt idx="16" formatCode="#,##0">
                  <c:v>24420</c:v>
                </c:pt>
                <c:pt idx="17" formatCode="#,##0">
                  <c:v>8865</c:v>
                </c:pt>
                <c:pt idx="18" formatCode="#,##0">
                  <c:v>2280</c:v>
                </c:pt>
                <c:pt idx="19" formatCode="#,##0">
                  <c:v>1745</c:v>
                </c:pt>
                <c:pt idx="20" formatCode="#,##0">
                  <c:v>1505</c:v>
                </c:pt>
                <c:pt idx="21" formatCode="#,##0">
                  <c:v>905</c:v>
                </c:pt>
                <c:pt idx="22">
                  <c:v>870</c:v>
                </c:pt>
                <c:pt idx="23">
                  <c:v>1500</c:v>
                </c:pt>
                <c:pt idx="24">
                  <c:v>1965</c:v>
                </c:pt>
                <c:pt idx="25">
                  <c:v>1450</c:v>
                </c:pt>
                <c:pt idx="26">
                  <c:v>830</c:v>
                </c:pt>
                <c:pt idx="27">
                  <c:v>500</c:v>
                </c:pt>
                <c:pt idx="28">
                  <c:v>405</c:v>
                </c:pt>
                <c:pt idx="29">
                  <c:v>315</c:v>
                </c:pt>
              </c:numCache>
            </c:numRef>
          </c:val>
        </c:ser>
        <c:dLbls>
          <c:showLegendKey val="0"/>
          <c:showVal val="0"/>
          <c:showCatName val="0"/>
          <c:showSerName val="0"/>
          <c:showPercent val="0"/>
          <c:showBubbleSize val="0"/>
        </c:dLbls>
        <c:gapWidth val="150"/>
        <c:axId val="201566080"/>
        <c:axId val="201567616"/>
      </c:barChart>
      <c:dateAx>
        <c:axId val="201566080"/>
        <c:scaling>
          <c:orientation val="minMax"/>
        </c:scaling>
        <c:delete val="0"/>
        <c:axPos val="b"/>
        <c:numFmt formatCode="mmm\-yy" sourceLinked="1"/>
        <c:majorTickMark val="out"/>
        <c:minorTickMark val="none"/>
        <c:tickLblPos val="nextTo"/>
        <c:crossAx val="201567616"/>
        <c:crosses val="autoZero"/>
        <c:auto val="1"/>
        <c:lblOffset val="100"/>
        <c:baseTimeUnit val="months"/>
        <c:majorUnit val="1"/>
        <c:majorTimeUnit val="months"/>
      </c:dateAx>
      <c:valAx>
        <c:axId val="201567616"/>
        <c:scaling>
          <c:logBase val="10"/>
          <c:orientation val="minMax"/>
          <c:max val="100000"/>
          <c:min val="1"/>
        </c:scaling>
        <c:delete val="0"/>
        <c:axPos val="l"/>
        <c:majorGridlines/>
        <c:numFmt formatCode="General" sourceLinked="1"/>
        <c:majorTickMark val="out"/>
        <c:minorTickMark val="none"/>
        <c:tickLblPos val="nextTo"/>
        <c:crossAx val="201566080"/>
        <c:crosses val="autoZero"/>
        <c:crossBetween val="between"/>
        <c:majorUnit val="10"/>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trim'!$B$122:$C$168</c:f>
              <c:multiLvlStrCache>
                <c:ptCount val="47"/>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lvl>
                <c:lvl>
                  <c:pt idx="3">
                    <c:v>2013</c:v>
                  </c:pt>
                  <c:pt idx="7">
                    <c:v>2014</c:v>
                  </c:pt>
                  <c:pt idx="11">
                    <c:v>2015</c:v>
                  </c:pt>
                  <c:pt idx="15">
                    <c:v>2016</c:v>
                  </c:pt>
                  <c:pt idx="19">
                    <c:v>2017</c:v>
                  </c:pt>
                  <c:pt idx="23">
                    <c:v>2018</c:v>
                  </c:pt>
                  <c:pt idx="27">
                    <c:v>2019</c:v>
                  </c:pt>
                  <c:pt idx="31">
                    <c:v>2020</c:v>
                  </c:pt>
                  <c:pt idx="35">
                    <c:v>2021</c:v>
                  </c:pt>
                  <c:pt idx="39">
                    <c:v>2022</c:v>
                  </c:pt>
                  <c:pt idx="43">
                    <c:v>2023</c:v>
                  </c:pt>
                </c:lvl>
              </c:multiLvlStrCache>
            </c:multiLvlStrRef>
          </c:cat>
          <c:val>
            <c:numRef>
              <c:f>Données!$C$130:$C$170</c:f>
              <c:numCache>
                <c:formatCode>#,##0.0</c:formatCode>
                <c:ptCount val="41"/>
                <c:pt idx="0">
                  <c:v>10.8</c:v>
                </c:pt>
                <c:pt idx="1">
                  <c:v>10.8</c:v>
                </c:pt>
                <c:pt idx="2">
                  <c:v>11.2</c:v>
                </c:pt>
                <c:pt idx="3">
                  <c:v>11.4</c:v>
                </c:pt>
                <c:pt idx="4">
                  <c:v>11.5</c:v>
                </c:pt>
                <c:pt idx="5">
                  <c:v>11.3</c:v>
                </c:pt>
                <c:pt idx="6">
                  <c:v>11.2</c:v>
                </c:pt>
                <c:pt idx="7">
                  <c:v>11.2</c:v>
                </c:pt>
                <c:pt idx="8">
                  <c:v>11.3</c:v>
                </c:pt>
                <c:pt idx="9">
                  <c:v>11.4</c:v>
                </c:pt>
                <c:pt idx="10">
                  <c:v>11.6</c:v>
                </c:pt>
                <c:pt idx="11">
                  <c:v>11.4</c:v>
                </c:pt>
                <c:pt idx="12">
                  <c:v>11.7</c:v>
                </c:pt>
                <c:pt idx="13">
                  <c:v>11.5</c:v>
                </c:pt>
                <c:pt idx="14">
                  <c:v>11.4</c:v>
                </c:pt>
                <c:pt idx="15">
                  <c:v>11.3</c:v>
                </c:pt>
                <c:pt idx="16">
                  <c:v>11.2</c:v>
                </c:pt>
                <c:pt idx="17">
                  <c:v>11.1</c:v>
                </c:pt>
                <c:pt idx="18">
                  <c:v>11.4</c:v>
                </c:pt>
                <c:pt idx="19">
                  <c:v>10.9</c:v>
                </c:pt>
                <c:pt idx="20">
                  <c:v>10.8</c:v>
                </c:pt>
                <c:pt idx="21">
                  <c:v>10.8</c:v>
                </c:pt>
                <c:pt idx="22">
                  <c:v>10.3</c:v>
                </c:pt>
                <c:pt idx="23">
                  <c:v>10.6</c:v>
                </c:pt>
                <c:pt idx="24">
                  <c:v>10.4</c:v>
                </c:pt>
                <c:pt idx="25">
                  <c:v>10.199999999999999</c:v>
                </c:pt>
                <c:pt idx="26">
                  <c:v>10</c:v>
                </c:pt>
                <c:pt idx="27">
                  <c:v>10.1</c:v>
                </c:pt>
                <c:pt idx="28">
                  <c:v>9.6</c:v>
                </c:pt>
                <c:pt idx="29">
                  <c:v>9.5</c:v>
                </c:pt>
                <c:pt idx="30">
                  <c:v>9.1999999999999993</c:v>
                </c:pt>
                <c:pt idx="31">
                  <c:v>9</c:v>
                </c:pt>
                <c:pt idx="32">
                  <c:v>8.1999999999999993</c:v>
                </c:pt>
                <c:pt idx="33">
                  <c:v>10.199999999999999</c:v>
                </c:pt>
                <c:pt idx="34">
                  <c:v>9.1</c:v>
                </c:pt>
                <c:pt idx="35">
                  <c:v>9.3000000000000007</c:v>
                </c:pt>
                <c:pt idx="36">
                  <c:v>9</c:v>
                </c:pt>
                <c:pt idx="37">
                  <c:v>9</c:v>
                </c:pt>
                <c:pt idx="38">
                  <c:v>8.3000000000000007</c:v>
                </c:pt>
                <c:pt idx="39">
                  <c:v>8.3000000000000007</c:v>
                </c:pt>
                <c:pt idx="40">
                  <c:v>8.1999999999999993</c:v>
                </c:pt>
              </c:numCache>
            </c:numRef>
          </c:val>
          <c:smooth val="0"/>
        </c:ser>
        <c:ser>
          <c:idx val="1"/>
          <c:order val="1"/>
          <c:tx>
            <c:v>France métropolitaine</c:v>
          </c:tx>
          <c:spPr>
            <a:ln w="25400">
              <a:solidFill>
                <a:srgbClr val="0000FF"/>
              </a:solidFill>
              <a:prstDash val="solid"/>
            </a:ln>
          </c:spPr>
          <c:marker>
            <c:symbol val="none"/>
          </c:marker>
          <c:cat>
            <c:multiLvlStrRef>
              <c:f>'dates trim'!$B$122:$C$168</c:f>
              <c:multiLvlStrCache>
                <c:ptCount val="47"/>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lvl>
                <c:lvl>
                  <c:pt idx="3">
                    <c:v>2013</c:v>
                  </c:pt>
                  <c:pt idx="7">
                    <c:v>2014</c:v>
                  </c:pt>
                  <c:pt idx="11">
                    <c:v>2015</c:v>
                  </c:pt>
                  <c:pt idx="15">
                    <c:v>2016</c:v>
                  </c:pt>
                  <c:pt idx="19">
                    <c:v>2017</c:v>
                  </c:pt>
                  <c:pt idx="23">
                    <c:v>2018</c:v>
                  </c:pt>
                  <c:pt idx="27">
                    <c:v>2019</c:v>
                  </c:pt>
                  <c:pt idx="31">
                    <c:v>2020</c:v>
                  </c:pt>
                  <c:pt idx="35">
                    <c:v>2021</c:v>
                  </c:pt>
                  <c:pt idx="39">
                    <c:v>2022</c:v>
                  </c:pt>
                  <c:pt idx="43">
                    <c:v>2023</c:v>
                  </c:pt>
                </c:lvl>
              </c:multiLvlStrCache>
            </c:multiLvlStrRef>
          </c:cat>
          <c:val>
            <c:numRef>
              <c:f>Données!$B$130:$B$170</c:f>
              <c:numCache>
                <c:formatCode>#,##0.0</c:formatCode>
                <c:ptCount val="41"/>
                <c:pt idx="0">
                  <c:v>9.4</c:v>
                </c:pt>
                <c:pt idx="1">
                  <c:v>9.4</c:v>
                </c:pt>
                <c:pt idx="2">
                  <c:v>9.8000000000000007</c:v>
                </c:pt>
                <c:pt idx="3">
                  <c:v>10</c:v>
                </c:pt>
                <c:pt idx="4">
                  <c:v>10.1</c:v>
                </c:pt>
                <c:pt idx="5">
                  <c:v>9.9</c:v>
                </c:pt>
                <c:pt idx="6">
                  <c:v>9.8000000000000007</c:v>
                </c:pt>
                <c:pt idx="7">
                  <c:v>9.8000000000000007</c:v>
                </c:pt>
                <c:pt idx="8">
                  <c:v>9.8000000000000007</c:v>
                </c:pt>
                <c:pt idx="9">
                  <c:v>9.9</c:v>
                </c:pt>
                <c:pt idx="10">
                  <c:v>10.1</c:v>
                </c:pt>
                <c:pt idx="11">
                  <c:v>10</c:v>
                </c:pt>
                <c:pt idx="12">
                  <c:v>10.199999999999999</c:v>
                </c:pt>
                <c:pt idx="13">
                  <c:v>10.1</c:v>
                </c:pt>
                <c:pt idx="14">
                  <c:v>9.9</c:v>
                </c:pt>
                <c:pt idx="15">
                  <c:v>9.9</c:v>
                </c:pt>
                <c:pt idx="16">
                  <c:v>9.6999999999999993</c:v>
                </c:pt>
                <c:pt idx="17">
                  <c:v>9.6</c:v>
                </c:pt>
                <c:pt idx="18">
                  <c:v>9.6999999999999993</c:v>
                </c:pt>
                <c:pt idx="19">
                  <c:v>9.3000000000000007</c:v>
                </c:pt>
                <c:pt idx="20">
                  <c:v>9.1999999999999993</c:v>
                </c:pt>
                <c:pt idx="21">
                  <c:v>9.1999999999999993</c:v>
                </c:pt>
                <c:pt idx="22">
                  <c:v>8.6999999999999993</c:v>
                </c:pt>
                <c:pt idx="23">
                  <c:v>8.9</c:v>
                </c:pt>
                <c:pt idx="24">
                  <c:v>8.8000000000000007</c:v>
                </c:pt>
                <c:pt idx="25">
                  <c:v>8.6</c:v>
                </c:pt>
                <c:pt idx="26">
                  <c:v>8.4</c:v>
                </c:pt>
                <c:pt idx="27">
                  <c:v>8.4</c:v>
                </c:pt>
                <c:pt idx="28">
                  <c:v>8.1999999999999993</c:v>
                </c:pt>
                <c:pt idx="29">
                  <c:v>8.1</c:v>
                </c:pt>
                <c:pt idx="30">
                  <c:v>7.9</c:v>
                </c:pt>
                <c:pt idx="31">
                  <c:v>7.6</c:v>
                </c:pt>
                <c:pt idx="32">
                  <c:v>7.1</c:v>
                </c:pt>
                <c:pt idx="33">
                  <c:v>8.8000000000000007</c:v>
                </c:pt>
                <c:pt idx="34">
                  <c:v>7.8</c:v>
                </c:pt>
                <c:pt idx="35">
                  <c:v>8</c:v>
                </c:pt>
                <c:pt idx="36">
                  <c:v>7.7</c:v>
                </c:pt>
                <c:pt idx="37">
                  <c:v>7.8</c:v>
                </c:pt>
                <c:pt idx="38">
                  <c:v>7.2</c:v>
                </c:pt>
                <c:pt idx="39">
                  <c:v>7.1</c:v>
                </c:pt>
                <c:pt idx="40">
                  <c:v>7.2</c:v>
                </c:pt>
              </c:numCache>
            </c:numRef>
          </c:val>
          <c:smooth val="0"/>
        </c:ser>
        <c:ser>
          <c:idx val="2"/>
          <c:order val="2"/>
          <c:tx>
            <c:strRef>
              <c:f>Données!$H$8</c:f>
              <c:strCache>
                <c:ptCount val="1"/>
                <c:pt idx="0">
                  <c:v>Var</c:v>
                </c:pt>
              </c:strCache>
            </c:strRef>
          </c:tx>
          <c:marker>
            <c:symbol val="none"/>
          </c:marker>
          <c:cat>
            <c:multiLvlStrRef>
              <c:f>'dates trim'!$B$122:$C$168</c:f>
              <c:multiLvlStrCache>
                <c:ptCount val="47"/>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lvl>
                <c:lvl>
                  <c:pt idx="3">
                    <c:v>2013</c:v>
                  </c:pt>
                  <c:pt idx="7">
                    <c:v>2014</c:v>
                  </c:pt>
                  <c:pt idx="11">
                    <c:v>2015</c:v>
                  </c:pt>
                  <c:pt idx="15">
                    <c:v>2016</c:v>
                  </c:pt>
                  <c:pt idx="19">
                    <c:v>2017</c:v>
                  </c:pt>
                  <c:pt idx="23">
                    <c:v>2018</c:v>
                  </c:pt>
                  <c:pt idx="27">
                    <c:v>2019</c:v>
                  </c:pt>
                  <c:pt idx="31">
                    <c:v>2020</c:v>
                  </c:pt>
                  <c:pt idx="35">
                    <c:v>2021</c:v>
                  </c:pt>
                  <c:pt idx="39">
                    <c:v>2022</c:v>
                  </c:pt>
                  <c:pt idx="43">
                    <c:v>2023</c:v>
                  </c:pt>
                </c:lvl>
              </c:multiLvlStrCache>
            </c:multiLvlStrRef>
          </c:cat>
          <c:val>
            <c:numRef>
              <c:f>Données!$H$130:$H$170</c:f>
              <c:numCache>
                <c:formatCode>#,##0.0</c:formatCode>
                <c:ptCount val="41"/>
                <c:pt idx="0">
                  <c:v>10.4</c:v>
                </c:pt>
                <c:pt idx="1">
                  <c:v>10.3</c:v>
                </c:pt>
                <c:pt idx="2">
                  <c:v>10.7</c:v>
                </c:pt>
                <c:pt idx="3">
                  <c:v>10.8</c:v>
                </c:pt>
                <c:pt idx="4">
                  <c:v>10.9</c:v>
                </c:pt>
                <c:pt idx="5">
                  <c:v>10.8</c:v>
                </c:pt>
                <c:pt idx="6">
                  <c:v>10.8</c:v>
                </c:pt>
                <c:pt idx="7">
                  <c:v>10.7</c:v>
                </c:pt>
                <c:pt idx="8">
                  <c:v>10.9</c:v>
                </c:pt>
                <c:pt idx="9">
                  <c:v>11</c:v>
                </c:pt>
                <c:pt idx="10">
                  <c:v>11.1</c:v>
                </c:pt>
                <c:pt idx="11">
                  <c:v>11</c:v>
                </c:pt>
                <c:pt idx="12">
                  <c:v>11.3</c:v>
                </c:pt>
                <c:pt idx="13">
                  <c:v>11.1</c:v>
                </c:pt>
                <c:pt idx="14">
                  <c:v>11</c:v>
                </c:pt>
                <c:pt idx="15">
                  <c:v>10.9</c:v>
                </c:pt>
                <c:pt idx="16">
                  <c:v>10.7</c:v>
                </c:pt>
                <c:pt idx="17">
                  <c:v>10.6</c:v>
                </c:pt>
                <c:pt idx="18">
                  <c:v>10.9</c:v>
                </c:pt>
                <c:pt idx="19">
                  <c:v>10.4</c:v>
                </c:pt>
                <c:pt idx="20">
                  <c:v>10.3</c:v>
                </c:pt>
                <c:pt idx="21">
                  <c:v>10.3</c:v>
                </c:pt>
                <c:pt idx="22">
                  <c:v>9.8000000000000007</c:v>
                </c:pt>
                <c:pt idx="23">
                  <c:v>10.1</c:v>
                </c:pt>
                <c:pt idx="24">
                  <c:v>9.9</c:v>
                </c:pt>
                <c:pt idx="25">
                  <c:v>9.8000000000000007</c:v>
                </c:pt>
                <c:pt idx="26">
                  <c:v>9.5</c:v>
                </c:pt>
                <c:pt idx="27">
                  <c:v>9.6</c:v>
                </c:pt>
                <c:pt idx="28">
                  <c:v>9.1</c:v>
                </c:pt>
                <c:pt idx="29">
                  <c:v>9.1</c:v>
                </c:pt>
                <c:pt idx="30">
                  <c:v>8.6999999999999993</c:v>
                </c:pt>
                <c:pt idx="31">
                  <c:v>8.3000000000000007</c:v>
                </c:pt>
                <c:pt idx="32">
                  <c:v>7.8</c:v>
                </c:pt>
                <c:pt idx="33">
                  <c:v>9.6</c:v>
                </c:pt>
                <c:pt idx="34">
                  <c:v>8.1999999999999993</c:v>
                </c:pt>
                <c:pt idx="35">
                  <c:v>8.4</c:v>
                </c:pt>
                <c:pt idx="36">
                  <c:v>8.4</c:v>
                </c:pt>
                <c:pt idx="37">
                  <c:v>8.3000000000000007</c:v>
                </c:pt>
                <c:pt idx="38">
                  <c:v>7.5</c:v>
                </c:pt>
                <c:pt idx="39">
                  <c:v>7.5</c:v>
                </c:pt>
                <c:pt idx="40">
                  <c:v>7.4</c:v>
                </c:pt>
              </c:numCache>
            </c:numRef>
          </c:val>
          <c:smooth val="0"/>
        </c:ser>
        <c:dLbls>
          <c:showLegendKey val="0"/>
          <c:showVal val="0"/>
          <c:showCatName val="0"/>
          <c:showSerName val="0"/>
          <c:showPercent val="0"/>
          <c:showBubbleSize val="0"/>
        </c:dLbls>
        <c:marker val="1"/>
        <c:smooth val="0"/>
        <c:axId val="200133248"/>
        <c:axId val="200139136"/>
      </c:lineChart>
      <c:catAx>
        <c:axId val="2001332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200139136"/>
        <c:crosses val="autoZero"/>
        <c:auto val="0"/>
        <c:lblAlgn val="ctr"/>
        <c:lblOffset val="100"/>
        <c:tickLblSkip val="4"/>
        <c:tickMarkSkip val="4"/>
        <c:noMultiLvlLbl val="0"/>
      </c:catAx>
      <c:valAx>
        <c:axId val="200139136"/>
        <c:scaling>
          <c:orientation val="minMax"/>
          <c:max val="12"/>
          <c:min val="7"/>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2001332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dPt>
          <c:dPt>
            <c:idx val="2"/>
            <c:invertIfNegative val="0"/>
            <c:bubble3D val="0"/>
            <c:spPr>
              <a:solidFill>
                <a:srgbClr val="FF0000"/>
              </a:solidFill>
            </c:spPr>
          </c:dPt>
          <c:dPt>
            <c:idx val="3"/>
            <c:invertIfNegative val="0"/>
            <c:bubble3D val="0"/>
          </c:dPt>
          <c:dPt>
            <c:idx val="4"/>
            <c:invertIfNegative val="0"/>
            <c:bubble3D val="0"/>
            <c:spPr>
              <a:solidFill>
                <a:srgbClr val="92D050"/>
              </a:solidFill>
            </c:spPr>
          </c:dPt>
          <c:dPt>
            <c:idx val="5"/>
            <c:invertIfNegative val="0"/>
            <c:bubble3D val="0"/>
            <c:spPr>
              <a:solidFill>
                <a:srgbClr val="0070C0"/>
              </a:solidFill>
            </c:spPr>
          </c:dPt>
          <c:dPt>
            <c:idx val="6"/>
            <c:invertIfNegative val="0"/>
            <c:bubble3D val="0"/>
          </c:dPt>
          <c:dPt>
            <c:idx val="7"/>
            <c:invertIfNegative val="0"/>
            <c:bubble3D val="0"/>
          </c:dPt>
          <c:dPt>
            <c:idx val="8"/>
            <c:invertIfNegative val="0"/>
            <c:bubble3D val="0"/>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'données graphiques_trim'!$G$68:$G$74</c:f>
              <c:strCache>
                <c:ptCount val="7"/>
                <c:pt idx="0">
                  <c:v>Herault</c:v>
                </c:pt>
                <c:pt idx="1">
                  <c:v>Pas de Calais</c:v>
                </c:pt>
                <c:pt idx="2">
                  <c:v>Paca</c:v>
                </c:pt>
                <c:pt idx="3">
                  <c:v>Moselle</c:v>
                </c:pt>
                <c:pt idx="4">
                  <c:v>Var</c:v>
                </c:pt>
                <c:pt idx="5">
                  <c:v>France métro.</c:v>
                </c:pt>
                <c:pt idx="6">
                  <c:v>Finistere</c:v>
                </c:pt>
              </c:strCache>
            </c:strRef>
          </c:cat>
          <c:val>
            <c:numRef>
              <c:f>'données graphiques_trim'!$H$68:$H$74</c:f>
              <c:numCache>
                <c:formatCode>#,##0.0</c:formatCode>
                <c:ptCount val="7"/>
                <c:pt idx="0">
                  <c:v>10.199999999999999</c:v>
                </c:pt>
                <c:pt idx="1">
                  <c:v>8.6</c:v>
                </c:pt>
                <c:pt idx="2" formatCode="#,##0">
                  <c:v>8.1999999999999993</c:v>
                </c:pt>
                <c:pt idx="3">
                  <c:v>7.4</c:v>
                </c:pt>
                <c:pt idx="4">
                  <c:v>7.4</c:v>
                </c:pt>
                <c:pt idx="5">
                  <c:v>7.2</c:v>
                </c:pt>
                <c:pt idx="6">
                  <c:v>6.3</c:v>
                </c:pt>
              </c:numCache>
            </c:numRef>
          </c:val>
        </c:ser>
        <c:dLbls>
          <c:showLegendKey val="0"/>
          <c:showVal val="0"/>
          <c:showCatName val="0"/>
          <c:showSerName val="0"/>
          <c:showPercent val="0"/>
          <c:showBubbleSize val="0"/>
        </c:dLbls>
        <c:gapWidth val="150"/>
        <c:axId val="201722112"/>
        <c:axId val="201736576"/>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xVal>
            <c:strRef>
              <c:f>'données graphiques_trim'!$G$68:$G$74</c:f>
              <c:strCache>
                <c:ptCount val="7"/>
                <c:pt idx="0">
                  <c:v>Herault</c:v>
                </c:pt>
                <c:pt idx="1">
                  <c:v>Pas de Calais</c:v>
                </c:pt>
                <c:pt idx="2">
                  <c:v>Paca</c:v>
                </c:pt>
                <c:pt idx="3">
                  <c:v>Moselle</c:v>
                </c:pt>
                <c:pt idx="4">
                  <c:v>Var</c:v>
                </c:pt>
                <c:pt idx="5">
                  <c:v>France métro.</c:v>
                </c:pt>
                <c:pt idx="6">
                  <c:v>Finistere</c:v>
                </c:pt>
              </c:strCache>
            </c:strRef>
          </c:xVal>
          <c:yVal>
            <c:numRef>
              <c:f>'données graphiques_trim'!$J$68:$J$74</c:f>
              <c:numCache>
                <c:formatCode>#,##0.0</c:formatCode>
                <c:ptCount val="7"/>
                <c:pt idx="0">
                  <c:v>0</c:v>
                </c:pt>
                <c:pt idx="1">
                  <c:v>0.40000000000000036</c:v>
                </c:pt>
                <c:pt idx="2" formatCode="General">
                  <c:v>-0.10000000000000142</c:v>
                </c:pt>
                <c:pt idx="3">
                  <c:v>0.10000000000000053</c:v>
                </c:pt>
                <c:pt idx="4">
                  <c:v>-9.9999999999999645E-2</c:v>
                </c:pt>
                <c:pt idx="5">
                  <c:v>0.10000000000000053</c:v>
                </c:pt>
                <c:pt idx="6">
                  <c:v>0.20000000000000018</c:v>
                </c:pt>
              </c:numCache>
            </c:numRef>
          </c:yVal>
          <c:smooth val="0"/>
        </c:ser>
        <c:dLbls>
          <c:showLegendKey val="0"/>
          <c:showVal val="0"/>
          <c:showCatName val="0"/>
          <c:showSerName val="0"/>
          <c:showPercent val="0"/>
          <c:showBubbleSize val="0"/>
        </c:dLbls>
        <c:axId val="201738112"/>
        <c:axId val="201739648"/>
      </c:scatterChart>
      <c:catAx>
        <c:axId val="201722112"/>
        <c:scaling>
          <c:orientation val="minMax"/>
        </c:scaling>
        <c:delete val="0"/>
        <c:axPos val="b"/>
        <c:numFmt formatCode="#,##0" sourceLinked="1"/>
        <c:majorTickMark val="out"/>
        <c:minorTickMark val="none"/>
        <c:tickLblPos val="nextTo"/>
        <c:txPr>
          <a:bodyPr/>
          <a:lstStyle/>
          <a:p>
            <a:pPr>
              <a:defRPr sz="1000"/>
            </a:pPr>
            <a:endParaRPr lang="fr-FR"/>
          </a:p>
        </c:txPr>
        <c:crossAx val="201736576"/>
        <c:crosses val="autoZero"/>
        <c:auto val="1"/>
        <c:lblAlgn val="ctr"/>
        <c:lblOffset val="100"/>
        <c:noMultiLvlLbl val="0"/>
      </c:catAx>
      <c:valAx>
        <c:axId val="201736576"/>
        <c:scaling>
          <c:orientation val="minMax"/>
        </c:scaling>
        <c:delete val="0"/>
        <c:axPos val="l"/>
        <c:majorGridlines/>
        <c:numFmt formatCode="#,##0" sourceLinked="0"/>
        <c:majorTickMark val="out"/>
        <c:minorTickMark val="none"/>
        <c:tickLblPos val="nextTo"/>
        <c:crossAx val="201722112"/>
        <c:crosses val="autoZero"/>
        <c:crossBetween val="between"/>
      </c:valAx>
      <c:valAx>
        <c:axId val="201738112"/>
        <c:scaling>
          <c:orientation val="minMax"/>
        </c:scaling>
        <c:delete val="1"/>
        <c:axPos val="b"/>
        <c:majorTickMark val="out"/>
        <c:minorTickMark val="none"/>
        <c:tickLblPos val="nextTo"/>
        <c:crossAx val="201739648"/>
        <c:crosses val="autoZero"/>
        <c:crossBetween val="midCat"/>
      </c:valAx>
      <c:valAx>
        <c:axId val="201739648"/>
        <c:scaling>
          <c:orientation val="minMax"/>
          <c:max val="0.5"/>
          <c:min val="-0.1"/>
        </c:scaling>
        <c:delete val="0"/>
        <c:axPos val="r"/>
        <c:numFmt formatCode="[Blue][&lt;0]\-&quot;&quot;0.0&quot;&quot;;[Red][&gt;0]\+&quot;&quot;0.0&quot;&quot;;0" sourceLinked="0"/>
        <c:majorTickMark val="out"/>
        <c:minorTickMark val="none"/>
        <c:tickLblPos val="nextTo"/>
        <c:crossAx val="201738112"/>
        <c:crosses val="max"/>
        <c:crossBetween val="midCat"/>
        <c:majorUnit val="0.2"/>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0.40277</cdr:x>
      <cdr:y>0.17447</cdr:y>
    </cdr:from>
    <cdr:to>
      <cdr:x>0.72885</cdr:x>
      <cdr:y>0.3159</cdr:y>
    </cdr:to>
    <cdr:sp macro="" textlink="">
      <cdr:nvSpPr>
        <cdr:cNvPr id="7" name="ZoneTexte 17"/>
        <cdr:cNvSpPr txBox="1"/>
      </cdr:nvSpPr>
      <cdr:spPr>
        <a:xfrm xmlns:a="http://schemas.openxmlformats.org/drawingml/2006/main">
          <a:off x="3023098" y="832561"/>
          <a:ext cx="2447459" cy="67490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smtClean="0">
              <a:solidFill>
                <a:srgbClr val="FF0000"/>
              </a:solidFill>
            </a:rPr>
            <a:t>82 600 demandeurs d’emploi catégories A,B,C en moyenne </a:t>
          </a:r>
        </a:p>
        <a:p xmlns:a="http://schemas.openxmlformats.org/drawingml/2006/main">
          <a:pPr algn="ctr"/>
          <a:r>
            <a:rPr lang="fr-FR" sz="1400" b="1" dirty="0" smtClean="0">
              <a:solidFill>
                <a:srgbClr val="FF0000"/>
              </a:solidFill>
            </a:rPr>
            <a:t>au T2 2022</a:t>
          </a:r>
        </a:p>
        <a:p xmlns:a="http://schemas.openxmlformats.org/drawingml/2006/main">
          <a:pPr algn="ctr"/>
          <a:endParaRPr lang="fr-FR" sz="1400" b="1" dirty="0" smtClean="0">
            <a:solidFill>
              <a:srgbClr val="FF000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0.9041</cdr:x>
      <cdr:y>0.27386</cdr:y>
    </cdr:from>
    <cdr:to>
      <cdr:x>0.90453</cdr:x>
      <cdr:y>0.7742</cdr:y>
    </cdr:to>
    <cdr:cxnSp macro="">
      <cdr:nvCxnSpPr>
        <cdr:cNvPr id="4" name="Connecteur droit 3"/>
        <cdr:cNvCxnSpPr/>
      </cdr:nvCxnSpPr>
      <cdr:spPr>
        <a:xfrm xmlns:a="http://schemas.openxmlformats.org/drawingml/2006/main" flipH="1">
          <a:off x="6785895" y="1306881"/>
          <a:ext cx="3228" cy="238763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0.90442</cdr:x>
      <cdr:y>0.29793</cdr:y>
    </cdr:from>
    <cdr:to>
      <cdr:x>0.96788</cdr:x>
      <cdr:y>0.29793</cdr:y>
    </cdr:to>
    <cdr:cxnSp macro="">
      <cdr:nvCxnSpPr>
        <cdr:cNvPr id="6" name="Connecteur droit avec flèche 5"/>
        <cdr:cNvCxnSpPr/>
      </cdr:nvCxnSpPr>
      <cdr:spPr>
        <a:xfrm xmlns:a="http://schemas.openxmlformats.org/drawingml/2006/main">
          <a:off x="6788324" y="1421729"/>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0.21676</cdr:y>
    </cdr:from>
    <cdr:to>
      <cdr:x>0.98201</cdr:x>
      <cdr:y>0.27548</cdr:y>
    </cdr:to>
    <cdr:sp macro="" textlink="">
      <cdr:nvSpPr>
        <cdr:cNvPr id="9" name="ZoneTexte 15"/>
        <cdr:cNvSpPr txBox="1"/>
      </cdr:nvSpPr>
      <cdr:spPr>
        <a:xfrm xmlns:a="http://schemas.openxmlformats.org/drawingml/2006/main">
          <a:off x="6678584" y="1034376"/>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0.91189</cdr:x>
      <cdr:y>0.27771</cdr:y>
    </cdr:from>
    <cdr:to>
      <cdr:x>0.97109</cdr:x>
      <cdr:y>0.27893</cdr:y>
    </cdr:to>
    <cdr:cxnSp macro="">
      <cdr:nvCxnSpPr>
        <cdr:cNvPr id="6" name="Connecteur droit avec flèche 5"/>
        <cdr:cNvCxnSpPr/>
      </cdr:nvCxnSpPr>
      <cdr:spPr>
        <a:xfrm xmlns:a="http://schemas.openxmlformats.org/drawingml/2006/main" flipV="1">
          <a:off x="6844381" y="1325239"/>
          <a:ext cx="444337" cy="582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0.89752</cdr:x>
      <cdr:y>0.20348</cdr:y>
    </cdr:from>
    <cdr:to>
      <cdr:x>0.98593</cdr:x>
      <cdr:y>0.2622</cdr:y>
    </cdr:to>
    <cdr:sp macro="" textlink="">
      <cdr:nvSpPr>
        <cdr:cNvPr id="8" name="ZoneTexte 15"/>
        <cdr:cNvSpPr txBox="1"/>
      </cdr:nvSpPr>
      <cdr:spPr>
        <a:xfrm xmlns:a="http://schemas.openxmlformats.org/drawingml/2006/main">
          <a:off x="6736550" y="971018"/>
          <a:ext cx="663579"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0.90377</cdr:x>
      <cdr:y>0.2482</cdr:y>
    </cdr:from>
    <cdr:to>
      <cdr:x>0.90377</cdr:x>
      <cdr:y>0.76542</cdr:y>
    </cdr:to>
    <cdr:cxnSp macro="">
      <cdr:nvCxnSpPr>
        <cdr:cNvPr id="7" name="Connecteur droit 6"/>
        <cdr:cNvCxnSpPr/>
      </cdr:nvCxnSpPr>
      <cdr:spPr>
        <a:xfrm xmlns:a="http://schemas.openxmlformats.org/drawingml/2006/main">
          <a:off x="6783441" y="1184431"/>
          <a:ext cx="0" cy="2468187"/>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0.90267</cdr:x>
      <cdr:y>0.27424</cdr:y>
    </cdr:from>
    <cdr:to>
      <cdr:x>0.90267</cdr:x>
      <cdr:y>0.75848</cdr:y>
    </cdr:to>
    <cdr:cxnSp macro="">
      <cdr:nvCxnSpPr>
        <cdr:cNvPr id="4" name="Connecteur droit 3"/>
        <cdr:cNvCxnSpPr/>
      </cdr:nvCxnSpPr>
      <cdr:spPr>
        <a:xfrm xmlns:a="http://schemas.openxmlformats.org/drawingml/2006/main">
          <a:off x="6775159" y="1308680"/>
          <a:ext cx="0" cy="231080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0.90879</cdr:x>
      <cdr:y>0.35477</cdr:y>
    </cdr:from>
    <cdr:to>
      <cdr:x>0.97225</cdr:x>
      <cdr:y>0.35477</cdr:y>
    </cdr:to>
    <cdr:cxnSp macro="">
      <cdr:nvCxnSpPr>
        <cdr:cNvPr id="6" name="Connecteur droit avec flèche 5"/>
        <cdr:cNvCxnSpPr/>
      </cdr:nvCxnSpPr>
      <cdr:spPr>
        <a:xfrm xmlns:a="http://schemas.openxmlformats.org/drawingml/2006/main">
          <a:off x="6821126" y="1692984"/>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0.89901</cdr:x>
      <cdr:y>0.27586</cdr:y>
    </cdr:from>
    <cdr:to>
      <cdr:x>0.98996</cdr:x>
      <cdr:y>0.33458</cdr:y>
    </cdr:to>
    <cdr:sp macro="" textlink="">
      <cdr:nvSpPr>
        <cdr:cNvPr id="9" name="ZoneTexte 15"/>
        <cdr:cNvSpPr txBox="1"/>
      </cdr:nvSpPr>
      <cdr:spPr>
        <a:xfrm xmlns:a="http://schemas.openxmlformats.org/drawingml/2006/main">
          <a:off x="6747719" y="1316411"/>
          <a:ext cx="682643"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0.81934</cdr:y>
    </cdr:from>
    <cdr:to>
      <cdr:x>1</cdr:x>
      <cdr:y>1</cdr:y>
    </cdr:to>
    <cdr:sp macro="" textlink="">
      <cdr:nvSpPr>
        <cdr:cNvPr id="3" name="ZoneTexte 1"/>
        <cdr:cNvSpPr txBox="1"/>
      </cdr:nvSpPr>
      <cdr:spPr>
        <a:xfrm xmlns:a="http://schemas.openxmlformats.org/drawingml/2006/main">
          <a:off x="0" y="3067050"/>
          <a:ext cx="5953125" cy="676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t>* Pour le RSA et la PA, la notion de bénéficiaires renvoie à celle de foyer et non d’individu. Pour l’AAH et l’ASS, elle renvoie à l’individu qui perçoit l’allocation.</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fr-FR" sz="1000" b="0" i="0">
              <a:effectLst/>
              <a:latin typeface="+mn-lt"/>
              <a:ea typeface="+mn-ea"/>
              <a:cs typeface="+mn-cs"/>
            </a:rPr>
            <a:t>** Données à fin mai</a:t>
          </a:r>
          <a:endParaRPr lang="fr-FR" sz="1000" b="0" i="0"/>
        </a:p>
        <a:p xmlns:a="http://schemas.openxmlformats.org/drawingml/2006/main">
          <a:r>
            <a:rPr lang="fr-FR" sz="1000" b="1" i="0"/>
            <a:t>Note : </a:t>
          </a:r>
          <a:r>
            <a:rPr lang="fr-FR" sz="1000" i="0"/>
            <a:t>données provisoires</a:t>
          </a:r>
        </a:p>
        <a:p xmlns:a="http://schemas.openxmlformats.org/drawingml/2006/main">
          <a:r>
            <a:rPr lang="fr-FR" sz="1000" b="1" i="1"/>
            <a:t>Sources : </a:t>
          </a:r>
          <a:r>
            <a:rPr lang="fr-FR" sz="1000"/>
            <a:t>Cnaf, Allstat FR6 et FR2 ; MSA ;  Pôle emploi, FNA - </a:t>
          </a:r>
          <a:r>
            <a:rPr lang="fr-FR" sz="1000" b="1" i="1"/>
            <a:t>Traitements : </a:t>
          </a:r>
          <a:r>
            <a:rPr lang="fr-FR" sz="1000"/>
            <a:t>Drees</a:t>
          </a: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72417" y="0"/>
          <a:ext cx="7577585" cy="865212"/>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dirty="0">
              <a:effectLst/>
              <a:latin typeface="+mn-lt"/>
              <a:ea typeface="+mn-ea"/>
              <a:cs typeface="+mn-cs"/>
            </a:rPr>
            <a:t>(en nombre)</a:t>
          </a:r>
          <a:endParaRPr lang="fr-FR" sz="1400" dirty="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a:effectLst/>
          </a:endParaRPr>
        </a:p>
        <a:p xmlns:a="http://schemas.openxmlformats.org/drawingml/2006/main">
          <a:pPr algn="ctr" rtl="0"/>
          <a:endParaRPr lang="fr-FR" sz="1400" b="1" i="0" u="none" strike="noStrike" kern="1200" baseline="0" dirty="0">
            <a:solidFill>
              <a:srgbClr val="000000"/>
            </a:solidFill>
            <a:latin typeface="Calibri"/>
            <a:ea typeface="Calibri"/>
            <a:cs typeface="Calibri"/>
          </a:endParaRPr>
        </a:p>
        <a:p xmlns:a="http://schemas.openxmlformats.org/drawingml/2006/main">
          <a:endParaRPr lang="fr-FR" sz="1100" dirty="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0.10656</cdr:x>
      <cdr:y>0</cdr:y>
    </cdr:from>
    <cdr:to>
      <cdr:x>0.94382</cdr:x>
      <cdr:y>0.17608</cdr:y>
    </cdr:to>
    <cdr:sp macro="" textlink="">
      <cdr:nvSpPr>
        <cdr:cNvPr id="2" name="ZoneTexte 1"/>
        <cdr:cNvSpPr txBox="1"/>
      </cdr:nvSpPr>
      <cdr:spPr>
        <a:xfrm xmlns:a="http://schemas.openxmlformats.org/drawingml/2006/main">
          <a:off x="733405" y="0"/>
          <a:ext cx="5762663"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T1 2022 et le T2 2022)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dirty="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dirty="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2012)</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dirty="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0.86091</cdr:y>
    </cdr:from>
    <cdr:to>
      <cdr:x>1</cdr:x>
      <cdr:y>0.93289</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0.85893</cdr:y>
    </cdr:from>
    <cdr:to>
      <cdr:x>1</cdr:x>
      <cdr:y>0.95688</cdr:y>
    </cdr:to>
    <cdr:sp macro="" textlink="">
      <cdr:nvSpPr>
        <cdr:cNvPr id="3" name="ZoneTexte 1"/>
        <cdr:cNvSpPr txBox="1"/>
      </cdr:nvSpPr>
      <cdr:spPr>
        <a:xfrm xmlns:a="http://schemas.openxmlformats.org/drawingml/2006/main">
          <a:off x="0" y="5243542"/>
          <a:ext cx="11227254" cy="6347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provisoires</a:t>
          </a:r>
          <a:endParaRPr lang="fr-FR" sz="900">
            <a:effectLst/>
          </a:endParaRPr>
        </a:p>
        <a:p xmlns:a="http://schemas.openxmlformats.org/drawingml/2006/main">
          <a:pPr rtl="0"/>
          <a:r>
            <a:rPr lang="fr-FR" sz="1100" b="1" i="1" baseline="0">
              <a:effectLst/>
              <a:latin typeface="+mn-lt"/>
              <a:ea typeface="+mn-ea"/>
              <a:cs typeface="+mn-cs"/>
            </a:rPr>
            <a:t>Source : </a:t>
          </a:r>
          <a:r>
            <a:rPr lang="fr-FR" sz="1100" b="0" i="1" baseline="0">
              <a:effectLst/>
              <a:latin typeface="+mn-lt"/>
              <a:ea typeface="+mn-ea"/>
              <a:cs typeface="+mn-cs"/>
            </a:rPr>
            <a:t>Système d’information sur l’apprentissage de la Dares - </a:t>
          </a:r>
          <a:r>
            <a:rPr lang="fr-FR" sz="1100" b="1" i="1" baseline="0">
              <a:effectLst/>
              <a:latin typeface="+mn-lt"/>
              <a:ea typeface="+mn-ea"/>
              <a:cs typeface="+mn-cs"/>
            </a:rPr>
            <a:t>Traitements</a:t>
          </a:r>
          <a:r>
            <a:rPr lang="fr-FR" sz="11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7.xml><?xml version="1.0" encoding="utf-8"?>
<c:userShapes xmlns:c="http://schemas.openxmlformats.org/drawingml/2006/chart">
  <cdr:relSizeAnchor xmlns:cdr="http://schemas.openxmlformats.org/drawingml/2006/chartDrawing">
    <cdr:from>
      <cdr:x>0.92756</cdr:x>
      <cdr:y>0.31918</cdr:y>
    </cdr:from>
    <cdr:to>
      <cdr:x>1</cdr:x>
      <cdr:y>0.38439</cdr:y>
    </cdr:to>
    <cdr:sp macro="" textlink="">
      <cdr:nvSpPr>
        <cdr:cNvPr id="2" name="ZoneTexte 3"/>
        <cdr:cNvSpPr txBox="1"/>
      </cdr:nvSpPr>
      <cdr:spPr bwMode="auto">
        <a:xfrm xmlns:a="http://schemas.openxmlformats.org/drawingml/2006/main">
          <a:off x="8053387" y="1571270"/>
          <a:ext cx="628921" cy="321030"/>
        </a:xfrm>
        <a:prstGeom xmlns:a="http://schemas.openxmlformats.org/drawingml/2006/main" prst="rect">
          <a:avLst/>
        </a:prstGeom>
        <a:ln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wrap="square" rtlCol="0" anchor="t"/>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fr-FR" b="1" dirty="0" smtClean="0"/>
            <a:t>320</a:t>
          </a:r>
          <a:endParaRPr lang="fr-FR" sz="1100" b="1" dirty="0"/>
        </a:p>
      </cdr:txBody>
    </cdr:sp>
  </cdr:relSizeAnchor>
  <cdr:relSizeAnchor xmlns:cdr="http://schemas.openxmlformats.org/drawingml/2006/chartDrawing">
    <cdr:from>
      <cdr:x>0.95828</cdr:x>
      <cdr:y>0.41277</cdr:y>
    </cdr:from>
    <cdr:to>
      <cdr:x>0.97604</cdr:x>
      <cdr:y>0.49016</cdr:y>
    </cdr:to>
    <cdr:sp macro="" textlink="">
      <cdr:nvSpPr>
        <cdr:cNvPr id="3" name="Flèche vers le bas 2"/>
        <cdr:cNvSpPr/>
      </cdr:nvSpPr>
      <cdr:spPr>
        <a:xfrm xmlns:a="http://schemas.openxmlformats.org/drawingml/2006/main">
          <a:off x="8320087" y="2032000"/>
          <a:ext cx="154198" cy="381000"/>
        </a:xfrm>
        <a:prstGeom xmlns:a="http://schemas.openxmlformats.org/drawingml/2006/main" prst="down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8.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6"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T2 2022</a:t>
          </a:r>
          <a:endParaRPr lang="fr-F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07/10/2022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smtClean="0"/>
              <a:t>Edition octobre 2022</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smtClean="0"/>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octobre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octobre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octobre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Edition octobre 2022</a:t>
            </a:r>
            <a:endParaRPr lang="fr-FR" dirty="0"/>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Edition octobre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Edition octobre 2022</a:t>
            </a:r>
            <a:endParaRPr lang="fr-FR"/>
          </a:p>
        </p:txBody>
      </p:sp>
      <p:sp>
        <p:nvSpPr>
          <p:cNvPr id="8" name="Espace réservé du pied de page 7"/>
          <p:cNvSpPr>
            <a:spLocks noGrp="1"/>
          </p:cNvSpPr>
          <p:nvPr>
            <p:ph type="ftr" sz="quarter" idx="11"/>
          </p:nvPr>
        </p:nvSpPr>
        <p:spPr/>
        <p:txBody>
          <a:bodyPr/>
          <a:lstStyle/>
          <a:p>
            <a:r>
              <a:rPr lang="fr-FR" smtClean="0"/>
              <a:t>Les éclairages conjoncturels départementaux - Var</a:t>
            </a:r>
            <a:endParaRPr lang="fr-F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Edition octobre 2022</a:t>
            </a:r>
            <a:endParaRPr lang="fr-FR"/>
          </a:p>
        </p:txBody>
      </p:sp>
      <p:sp>
        <p:nvSpPr>
          <p:cNvPr id="4" name="Espace réservé du pied de page 3"/>
          <p:cNvSpPr>
            <a:spLocks noGrp="1"/>
          </p:cNvSpPr>
          <p:nvPr>
            <p:ph type="ftr" sz="quarter" idx="11"/>
          </p:nvPr>
        </p:nvSpPr>
        <p:spPr/>
        <p:txBody>
          <a:bodyPr/>
          <a:lstStyle/>
          <a:p>
            <a:r>
              <a:rPr lang="fr-FR" smtClean="0"/>
              <a:t>Les éclairages conjoncturels départementaux - Var</a:t>
            </a:r>
            <a:endParaRPr lang="fr-F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Edition octobre 2022</a:t>
            </a:r>
            <a:endParaRPr lang="fr-FR"/>
          </a:p>
        </p:txBody>
      </p:sp>
      <p:sp>
        <p:nvSpPr>
          <p:cNvPr id="3" name="Espace réservé du pied de page 2"/>
          <p:cNvSpPr>
            <a:spLocks noGrp="1"/>
          </p:cNvSpPr>
          <p:nvPr>
            <p:ph type="ftr" sz="quarter" idx="11"/>
          </p:nvPr>
        </p:nvSpPr>
        <p:spPr/>
        <p:txBody>
          <a:bodyPr/>
          <a:lstStyle/>
          <a:p>
            <a:r>
              <a:rPr lang="fr-FR" smtClean="0"/>
              <a:t>Les éclairages conjoncturels départementaux - Var</a:t>
            </a:r>
            <a:endParaRPr lang="fr-F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octobre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octobre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Edition octobre 2022</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Les éclairages conjoncturels départementaux - Var</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paca.dreets.gouv.fr/Les-indicateurs-cles-de-la-Direccte-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smtClean="0">
                <a:solidFill>
                  <a:schemeClr val="bg1">
                    <a:lumMod val="65000"/>
                  </a:schemeClr>
                </a:solidFill>
              </a:rPr>
              <a:t>Les éclairages conjoncturels départementaux</a:t>
            </a:r>
            <a:endParaRPr lang="fr-FR" sz="2800" b="1" i="1" dirty="0">
              <a:solidFill>
                <a:schemeClr val="bg1">
                  <a:lumMod val="65000"/>
                </a:schemeClr>
              </a:solidFill>
            </a:endParaRP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smtClean="0"/>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smtClean="0"/>
              <a:t>Edition octobre 2022</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smtClean="0"/>
              <a:t>Services études, statistiques, évaluation</a:t>
            </a:r>
            <a:endParaRPr lang="fr-FR" sz="1400" b="1" i="1" dirty="0"/>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smtClean="0"/>
              <a:t>Crédit photo : ©</a:t>
            </a:r>
            <a:r>
              <a:rPr lang="fr-FR" sz="1000" i="1" dirty="0" err="1" smtClean="0"/>
              <a:t>Shutterstock</a:t>
            </a:r>
            <a:endParaRPr lang="fr-FR" sz="1000" i="1" dirty="0" smtClean="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a:t>
            </a:r>
            <a:r>
              <a:rPr lang="fr-FR" sz="5000" b="1" dirty="0" smtClean="0">
                <a:ln/>
                <a:solidFill>
                  <a:schemeClr val="accent1">
                    <a:lumMod val="75000"/>
                  </a:schemeClr>
                </a:solidFill>
              </a:rPr>
              <a:t>u 2</a:t>
            </a:r>
            <a:r>
              <a:rPr lang="fr-FR" sz="5000" b="1" baseline="30000" dirty="0" smtClean="0">
                <a:ln/>
                <a:solidFill>
                  <a:schemeClr val="accent1">
                    <a:lumMod val="75000"/>
                  </a:schemeClr>
                </a:solidFill>
              </a:rPr>
              <a:t>e</a:t>
            </a:r>
            <a:r>
              <a:rPr lang="fr-FR" sz="5000" b="1" dirty="0" smtClean="0">
                <a:ln/>
                <a:solidFill>
                  <a:schemeClr val="accent1">
                    <a:lumMod val="75000"/>
                  </a:schemeClr>
                </a:solidFill>
              </a:rPr>
              <a:t> trimestre 2022</a:t>
            </a:r>
            <a:endParaRPr lang="fr-FR" sz="5000" b="1" dirty="0">
              <a:ln/>
              <a:solidFill>
                <a:schemeClr val="accent1">
                  <a:lumMod val="75000"/>
                </a:schemeClr>
              </a:solidFill>
            </a:endParaRPr>
          </a:p>
          <a:p>
            <a:pPr algn="ctr"/>
            <a:r>
              <a:rPr lang="fr-FR" sz="5000" b="1" dirty="0" smtClean="0">
                <a:ln/>
                <a:solidFill>
                  <a:schemeClr val="accent1">
                    <a:lumMod val="75000"/>
                  </a:schemeClr>
                </a:solidFill>
              </a:rPr>
              <a:t>dans le Var</a:t>
            </a:r>
            <a:endParaRPr lang="fr-FR" sz="5400" b="1" dirty="0">
              <a:ln/>
              <a:solidFill>
                <a:schemeClr val="accent3"/>
              </a:solidFill>
            </a:endParaRPr>
          </a:p>
          <a:p>
            <a:pPr algn="ctr"/>
            <a:endParaRPr lang="fr-FR" sz="5400" b="1" dirty="0" smtClean="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8" y="268772"/>
            <a:ext cx="9018301" cy="954107"/>
          </a:xfrm>
          <a:prstGeom prst="rect">
            <a:avLst/>
          </a:prstGeom>
          <a:noFill/>
        </p:spPr>
        <p:txBody>
          <a:bodyPr wrap="square" rtlCol="0">
            <a:spAutoFit/>
          </a:bodyPr>
          <a:lstStyle/>
          <a:p>
            <a:r>
              <a:rPr lang="fr-FR" sz="2800" b="1" dirty="0">
                <a:solidFill>
                  <a:schemeClr val="accent1">
                    <a:lumMod val="75000"/>
                  </a:schemeClr>
                </a:solidFill>
              </a:rPr>
              <a:t>Le taux de chômage se maintient à un niveau historiquement </a:t>
            </a:r>
            <a:r>
              <a:rPr lang="fr-FR" sz="2800" b="1" dirty="0" smtClean="0">
                <a:solidFill>
                  <a:schemeClr val="accent1">
                    <a:lumMod val="75000"/>
                  </a:schemeClr>
                </a:solidFill>
              </a:rPr>
              <a:t>bas</a:t>
            </a:r>
            <a:endParaRPr lang="fr-FR" sz="2800" b="1" dirty="0">
              <a:solidFill>
                <a:schemeClr val="accent1">
                  <a:lumMod val="75000"/>
                </a:schemeClr>
              </a:solidFill>
            </a:endParaRPr>
          </a:p>
        </p:txBody>
      </p:sp>
      <p:cxnSp>
        <p:nvCxnSpPr>
          <p:cNvPr id="6" name="Connecteur droit 5"/>
          <p:cNvCxnSpPr/>
          <p:nvPr/>
        </p:nvCxnSpPr>
        <p:spPr>
          <a:xfrm>
            <a:off x="125698" y="1172431"/>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smtClean="0"/>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smtClean="0"/>
              <a:t>Edition octobre 2022</a:t>
            </a:r>
            <a:endParaRPr lang="fr-FR" dirty="0"/>
          </a:p>
        </p:txBody>
      </p:sp>
      <p:sp>
        <p:nvSpPr>
          <p:cNvPr id="12" name="ZoneTexte 11"/>
          <p:cNvSpPr txBox="1"/>
          <p:nvPr/>
        </p:nvSpPr>
        <p:spPr>
          <a:xfrm>
            <a:off x="7680740" y="4721056"/>
            <a:ext cx="1652756" cy="338554"/>
          </a:xfrm>
          <a:prstGeom prst="rect">
            <a:avLst/>
          </a:prstGeom>
          <a:noFill/>
        </p:spPr>
        <p:txBody>
          <a:bodyPr wrap="square" rtlCol="0">
            <a:spAutoFit/>
          </a:bodyPr>
          <a:lstStyle/>
          <a:p>
            <a:pPr algn="ctr"/>
            <a:r>
              <a:rPr lang="fr-FR" sz="1600" b="1" dirty="0" smtClean="0">
                <a:solidFill>
                  <a:schemeClr val="accent1">
                    <a:lumMod val="75000"/>
                  </a:schemeClr>
                </a:solidFill>
              </a:rPr>
              <a:t>7,2 % (+0,1 pt) </a:t>
            </a:r>
            <a:endParaRPr lang="fr-FR" b="1" dirty="0">
              <a:solidFill>
                <a:srgbClr val="FF0000"/>
              </a:solidFill>
            </a:endParaRPr>
          </a:p>
        </p:txBody>
      </p:sp>
      <p:sp>
        <p:nvSpPr>
          <p:cNvPr id="13" name="ZoneTexte 12"/>
          <p:cNvSpPr txBox="1"/>
          <p:nvPr/>
        </p:nvSpPr>
        <p:spPr>
          <a:xfrm>
            <a:off x="7690281" y="4395790"/>
            <a:ext cx="1572743" cy="338554"/>
          </a:xfrm>
          <a:prstGeom prst="rect">
            <a:avLst/>
          </a:prstGeom>
          <a:noFill/>
        </p:spPr>
        <p:txBody>
          <a:bodyPr wrap="square" rtlCol="0">
            <a:spAutoFit/>
          </a:bodyPr>
          <a:lstStyle/>
          <a:p>
            <a:pPr algn="ctr"/>
            <a:r>
              <a:rPr lang="fr-FR" sz="1600" b="1" dirty="0" smtClean="0">
                <a:solidFill>
                  <a:schemeClr val="accent3">
                    <a:lumMod val="75000"/>
                  </a:schemeClr>
                </a:solidFill>
              </a:rPr>
              <a:t>7,4 % (-0,1 pt)</a:t>
            </a:r>
            <a:endParaRPr lang="fr-FR" b="1" dirty="0">
              <a:solidFill>
                <a:srgbClr val="FF0000"/>
              </a:solidFill>
            </a:endParaRPr>
          </a:p>
        </p:txBody>
      </p:sp>
      <p:sp>
        <p:nvSpPr>
          <p:cNvPr id="11" name="ZoneTexte 10"/>
          <p:cNvSpPr txBox="1"/>
          <p:nvPr/>
        </p:nvSpPr>
        <p:spPr>
          <a:xfrm>
            <a:off x="7737894" y="4035180"/>
            <a:ext cx="1595602" cy="338554"/>
          </a:xfrm>
          <a:prstGeom prst="rect">
            <a:avLst/>
          </a:prstGeom>
          <a:noFill/>
        </p:spPr>
        <p:txBody>
          <a:bodyPr wrap="square" rtlCol="0">
            <a:spAutoFit/>
          </a:bodyPr>
          <a:lstStyle/>
          <a:p>
            <a:pPr algn="ctr"/>
            <a:r>
              <a:rPr lang="fr-FR" sz="1600" b="1" dirty="0" smtClean="0">
                <a:solidFill>
                  <a:srgbClr val="FF0000"/>
                </a:solidFill>
              </a:rPr>
              <a:t>8,2 % (-0,1 pt)</a:t>
            </a:r>
            <a:endParaRPr lang="fr-FR" b="1" dirty="0">
              <a:solidFill>
                <a:srgbClr val="FF0000"/>
              </a:solidFill>
            </a:endParaRPr>
          </a:p>
        </p:txBody>
      </p:sp>
      <p:graphicFrame>
        <p:nvGraphicFramePr>
          <p:cNvPr id="16" name="Graphique 15"/>
          <p:cNvGraphicFramePr>
            <a:graphicFrameLocks/>
          </p:cNvGraphicFramePr>
          <p:nvPr>
            <p:extLst>
              <p:ext uri="{D42A27DB-BD31-4B8C-83A1-F6EECF244321}">
                <p14:modId xmlns:p14="http://schemas.microsoft.com/office/powerpoint/2010/main" val="3645926995"/>
              </p:ext>
            </p:extLst>
          </p:nvPr>
        </p:nvGraphicFramePr>
        <p:xfrm>
          <a:off x="164149" y="1303867"/>
          <a:ext cx="8234783"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11854"/>
            <a:ext cx="9082474" cy="923330"/>
          </a:xfrm>
          <a:prstGeom prst="rect">
            <a:avLst/>
          </a:prstGeom>
          <a:noFill/>
        </p:spPr>
        <p:txBody>
          <a:bodyPr wrap="square" rtlCol="0">
            <a:spAutoFit/>
          </a:bodyPr>
          <a:lstStyle/>
          <a:p>
            <a:r>
              <a:rPr lang="fr-FR" sz="2700" b="1" dirty="0" smtClean="0">
                <a:solidFill>
                  <a:schemeClr val="accent1">
                    <a:lumMod val="75000"/>
                  </a:schemeClr>
                </a:solidFill>
              </a:rPr>
              <a:t>… et demeure moins élevé que dans la plupart </a:t>
            </a:r>
            <a:r>
              <a:rPr lang="fr-FR" sz="2700" b="1" dirty="0">
                <a:solidFill>
                  <a:schemeClr val="accent1">
                    <a:lumMod val="75000"/>
                  </a:schemeClr>
                </a:solidFill>
              </a:rPr>
              <a:t>des départements comparables</a:t>
            </a:r>
            <a:endParaRPr lang="fr-FR" sz="27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2022</a:t>
            </a:r>
            <a:endParaRPr lang="fr-FR" dirty="0"/>
          </a:p>
        </p:txBody>
      </p:sp>
      <p:graphicFrame>
        <p:nvGraphicFramePr>
          <p:cNvPr id="10" name="Graphique 9"/>
          <p:cNvGraphicFramePr>
            <a:graphicFrameLocks/>
          </p:cNvGraphicFramePr>
          <p:nvPr/>
        </p:nvGraphicFramePr>
        <p:xfrm>
          <a:off x="1109662" y="1062037"/>
          <a:ext cx="6924675" cy="473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7419" y="-11307"/>
            <a:ext cx="8876580" cy="954107"/>
          </a:xfrm>
          <a:prstGeom prst="rect">
            <a:avLst/>
          </a:prstGeom>
          <a:noFill/>
        </p:spPr>
        <p:txBody>
          <a:bodyPr wrap="square" rtlCol="0">
            <a:spAutoFit/>
          </a:bodyPr>
          <a:lstStyle/>
          <a:p>
            <a:pPr lvl="0"/>
            <a:r>
              <a:rPr lang="fr-FR" sz="2800" b="1" dirty="0">
                <a:solidFill>
                  <a:srgbClr val="4F81BD">
                    <a:lumMod val="75000"/>
                  </a:srgbClr>
                </a:solidFill>
              </a:rPr>
              <a:t>La demande d’emploi poursuit son </a:t>
            </a:r>
            <a:r>
              <a:rPr lang="fr-FR" sz="2800" b="1" dirty="0" smtClean="0">
                <a:solidFill>
                  <a:srgbClr val="4F81BD">
                    <a:lumMod val="75000"/>
                  </a:srgbClr>
                </a:solidFill>
              </a:rPr>
              <a:t>recul, </a:t>
            </a:r>
            <a:r>
              <a:rPr lang="fr-FR" sz="2800" b="1" dirty="0">
                <a:solidFill>
                  <a:srgbClr val="4F81BD">
                    <a:lumMod val="75000"/>
                  </a:srgbClr>
                </a:solidFill>
              </a:rPr>
              <a:t>mais devrait repartir légèrement à la hausse </a:t>
            </a:r>
            <a:endParaRPr lang="fr-FR" sz="2500" dirty="0">
              <a:solidFill>
                <a:schemeClr val="accent1">
                  <a:lumMod val="75000"/>
                </a:schemeClr>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2022</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4143639205"/>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7" y="374928"/>
            <a:ext cx="8997143" cy="523220"/>
          </a:xfrm>
          <a:prstGeom prst="rect">
            <a:avLst/>
          </a:prstGeom>
          <a:noFill/>
        </p:spPr>
        <p:txBody>
          <a:bodyPr wrap="square" rtlCol="0">
            <a:spAutoFit/>
          </a:bodyPr>
          <a:lstStyle/>
          <a:p>
            <a:r>
              <a:rPr lang="fr-FR" sz="2800" b="1" dirty="0">
                <a:solidFill>
                  <a:schemeClr val="accent1">
                    <a:lumMod val="75000"/>
                  </a:schemeClr>
                </a:solidFill>
              </a:rPr>
              <a:t>La baisse est un peu plus marquée chez les </a:t>
            </a:r>
            <a:r>
              <a:rPr lang="fr-FR" sz="2800" b="1" dirty="0" smtClean="0">
                <a:solidFill>
                  <a:schemeClr val="accent1">
                    <a:lumMod val="75000"/>
                  </a:schemeClr>
                </a:solidFill>
              </a:rPr>
              <a:t>femmes…</a:t>
            </a:r>
            <a:endParaRPr lang="fr-FR" sz="2800" b="1"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2022</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9" name="Graphique 8"/>
          <p:cNvGraphicFramePr>
            <a:graphicFrameLocks/>
          </p:cNvGraphicFramePr>
          <p:nvPr>
            <p:extLst>
              <p:ext uri="{D42A27DB-BD31-4B8C-83A1-F6EECF244321}">
                <p14:modId xmlns:p14="http://schemas.microsoft.com/office/powerpoint/2010/main" val="1677383426"/>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2022</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98080" y="374928"/>
            <a:ext cx="8876581" cy="523220"/>
          </a:xfrm>
          <a:prstGeom prst="rect">
            <a:avLst/>
          </a:prstGeom>
          <a:noFill/>
        </p:spPr>
        <p:txBody>
          <a:bodyPr wrap="square" rtlCol="0">
            <a:spAutoFit/>
          </a:bodyPr>
          <a:lstStyle/>
          <a:p>
            <a:r>
              <a:rPr lang="fr-FR" sz="2800" b="1" dirty="0" smtClean="0">
                <a:solidFill>
                  <a:schemeClr val="accent1">
                    <a:lumMod val="75000"/>
                  </a:schemeClr>
                </a:solidFill>
              </a:rPr>
              <a:t>… et les seniors</a:t>
            </a:r>
            <a:endParaRPr lang="fr-FR" sz="2800" b="1" dirty="0">
              <a:solidFill>
                <a:schemeClr val="accent1">
                  <a:lumMod val="75000"/>
                </a:schemeClr>
              </a:solidFill>
            </a:endParaRPr>
          </a:p>
        </p:txBody>
      </p:sp>
      <p:graphicFrame>
        <p:nvGraphicFramePr>
          <p:cNvPr id="9" name="Graphique 8"/>
          <p:cNvGraphicFramePr>
            <a:graphicFrameLocks/>
          </p:cNvGraphicFramePr>
          <p:nvPr>
            <p:extLst>
              <p:ext uri="{D42A27DB-BD31-4B8C-83A1-F6EECF244321}">
                <p14:modId xmlns:p14="http://schemas.microsoft.com/office/powerpoint/2010/main" val="2819974976"/>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5" y="0"/>
            <a:ext cx="8997144" cy="954107"/>
          </a:xfrm>
          <a:prstGeom prst="rect">
            <a:avLst/>
          </a:prstGeom>
          <a:noFill/>
        </p:spPr>
        <p:txBody>
          <a:bodyPr wrap="square" rtlCol="0">
            <a:spAutoFit/>
          </a:bodyPr>
          <a:lstStyle/>
          <a:p>
            <a:r>
              <a:rPr lang="fr-FR" sz="2800" b="1" dirty="0">
                <a:solidFill>
                  <a:schemeClr val="accent1">
                    <a:lumMod val="75000"/>
                  </a:schemeClr>
                </a:solidFill>
              </a:rPr>
              <a:t>La </a:t>
            </a:r>
            <a:r>
              <a:rPr lang="fr-FR" sz="2800" b="1" dirty="0" smtClean="0">
                <a:solidFill>
                  <a:schemeClr val="accent1">
                    <a:lumMod val="75000"/>
                  </a:schemeClr>
                </a:solidFill>
              </a:rPr>
              <a:t>baisse de la demande </a:t>
            </a:r>
            <a:r>
              <a:rPr lang="fr-FR" sz="2800" b="1" dirty="0">
                <a:solidFill>
                  <a:schemeClr val="accent1">
                    <a:lumMod val="75000"/>
                  </a:schemeClr>
                </a:solidFill>
              </a:rPr>
              <a:t>d’emploi des inscrits depuis moins d’un an </a:t>
            </a:r>
            <a:r>
              <a:rPr lang="fr-FR" sz="2800" b="1" smtClean="0">
                <a:solidFill>
                  <a:schemeClr val="accent1">
                    <a:lumMod val="75000"/>
                  </a:schemeClr>
                </a:solidFill>
              </a:rPr>
              <a:t>devrait s’interrompre</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2022</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231146529"/>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775" y="1441"/>
            <a:ext cx="8995113" cy="954107"/>
          </a:xfrm>
          <a:prstGeom prst="rect">
            <a:avLst/>
          </a:prstGeom>
          <a:noFill/>
        </p:spPr>
        <p:txBody>
          <a:bodyPr wrap="square" rtlCol="0">
            <a:spAutoFit/>
          </a:bodyPr>
          <a:lstStyle/>
          <a:p>
            <a:r>
              <a:rPr lang="fr-FR" sz="2800" b="1" dirty="0">
                <a:solidFill>
                  <a:srgbClr val="376092"/>
                </a:solidFill>
              </a:rPr>
              <a:t>Le nombre de foyers bénéficiaires du RSA continue de reculer en rythme annuel… </a:t>
            </a:r>
          </a:p>
        </p:txBody>
      </p:sp>
      <p:cxnSp>
        <p:nvCxnSpPr>
          <p:cNvPr id="6" name="Connecteur droit 5"/>
          <p:cNvCxnSpPr/>
          <p:nvPr/>
        </p:nvCxnSpPr>
        <p:spPr>
          <a:xfrm>
            <a:off x="104775" y="98638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octobre 2022</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5" y="1757129"/>
            <a:ext cx="8954750" cy="3343742"/>
          </a:xfrm>
          <a:prstGeom prst="rect">
            <a:avLst/>
          </a:prstGeom>
        </p:spPr>
      </p:pic>
    </p:spTree>
    <p:extLst>
      <p:ext uri="{BB962C8B-B14F-4D97-AF65-F5344CB8AC3E}">
        <p14:creationId xmlns:p14="http://schemas.microsoft.com/office/powerpoint/2010/main" val="2778568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octobre 2022</a:t>
            </a:r>
            <a:endParaRPr lang="fr-FR" dirty="0"/>
          </a:p>
        </p:txBody>
      </p:sp>
      <p:sp>
        <p:nvSpPr>
          <p:cNvPr id="9" name="ZoneTexte 8"/>
          <p:cNvSpPr txBox="1"/>
          <p:nvPr/>
        </p:nvSpPr>
        <p:spPr>
          <a:xfrm>
            <a:off x="148887" y="374928"/>
            <a:ext cx="8995113" cy="523220"/>
          </a:xfrm>
          <a:prstGeom prst="rect">
            <a:avLst/>
          </a:prstGeom>
          <a:noFill/>
        </p:spPr>
        <p:txBody>
          <a:bodyPr wrap="square" rtlCol="0">
            <a:spAutoFit/>
          </a:bodyPr>
          <a:lstStyle/>
          <a:p>
            <a:r>
              <a:rPr lang="fr-FR" sz="2800" b="1" dirty="0" smtClean="0">
                <a:solidFill>
                  <a:srgbClr val="376092"/>
                </a:solidFill>
              </a:rPr>
              <a:t>… mais reste au-dessus de son niveau d’avant-crise</a:t>
            </a:r>
            <a:endParaRPr lang="fr-FR" sz="2800" dirty="0">
              <a:solidFill>
                <a:srgbClr val="376092"/>
              </a:solidFill>
            </a:endParaRPr>
          </a:p>
        </p:txBody>
      </p:sp>
      <p:graphicFrame>
        <p:nvGraphicFramePr>
          <p:cNvPr id="8" name="Graphique 7"/>
          <p:cNvGraphicFramePr>
            <a:graphicFrameLocks/>
          </p:cNvGraphicFramePr>
          <p:nvPr>
            <p:extLst>
              <p:ext uri="{D42A27DB-BD31-4B8C-83A1-F6EECF244321}">
                <p14:modId xmlns:p14="http://schemas.microsoft.com/office/powerpoint/2010/main" val="1290081858"/>
              </p:ext>
            </p:extLst>
          </p:nvPr>
        </p:nvGraphicFramePr>
        <p:xfrm>
          <a:off x="393700" y="1176336"/>
          <a:ext cx="8216899" cy="4970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021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smtClean="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smtClean="0"/>
              <a:t>Dreets</a:t>
            </a:r>
            <a:r>
              <a:rPr lang="fr-FR" sz="2000" dirty="0" smtClean="0"/>
              <a:t> Provence-Alpes-Côte d’Azur:</a:t>
            </a:r>
          </a:p>
          <a:p>
            <a:pPr algn="ctr">
              <a:defRPr/>
            </a:pPr>
            <a:r>
              <a:rPr lang="fr-FR" dirty="0">
                <a:hlinkClick r:id="rId3"/>
              </a:rPr>
              <a:t/>
            </a:r>
            <a:br>
              <a:rPr lang="fr-FR" dirty="0">
                <a:hlinkClick r:id="rId3"/>
              </a:rPr>
            </a:br>
            <a:r>
              <a:rPr lang="fr-FR" sz="2000" dirty="0">
                <a:hlinkClick r:id="rId3"/>
              </a:rPr>
              <a:t>https://paca.dreets.gouv.fr/Les-publications-periodiques-9124</a:t>
            </a:r>
            <a:endParaRPr lang="fr-FR" sz="2000" dirty="0"/>
          </a:p>
          <a:p>
            <a:pPr algn="ctr">
              <a:defRPr/>
            </a:pPr>
            <a:endParaRPr lang="fr-FR" dirty="0" smtClean="0"/>
          </a:p>
          <a:p>
            <a:pPr algn="ctr">
              <a:defRPr/>
            </a:pPr>
            <a:endParaRPr lang="fr-FR" sz="2000" dirty="0" smtClean="0"/>
          </a:p>
          <a:p>
            <a:pPr algn="ctr">
              <a:defRPr/>
            </a:pPr>
            <a:r>
              <a:rPr lang="fr-FR" sz="2000" dirty="0" smtClean="0"/>
              <a:t>Retrouvez </a:t>
            </a:r>
            <a:r>
              <a:rPr lang="fr-FR" sz="2000" dirty="0"/>
              <a:t>tous nos indicateurs </a:t>
            </a:r>
            <a:r>
              <a:rPr lang="fr-FR" sz="2000" dirty="0" smtClean="0"/>
              <a:t>dans le </a:t>
            </a:r>
            <a:r>
              <a:rPr lang="fr-FR" sz="2000" b="1" dirty="0" smtClean="0">
                <a:solidFill>
                  <a:schemeClr val="accent6">
                    <a:lumMod val="75000"/>
                  </a:schemeClr>
                </a:solidFill>
              </a:rPr>
              <a:t>Tableau </a:t>
            </a:r>
            <a:r>
              <a:rPr lang="fr-FR" sz="2000" b="1" dirty="0">
                <a:solidFill>
                  <a:schemeClr val="accent6">
                    <a:lumMod val="75000"/>
                  </a:schemeClr>
                </a:solidFill>
              </a:rPr>
              <a:t>de bord des indicateurs clés </a:t>
            </a:r>
            <a:endParaRPr lang="fr-FR" sz="2000" b="1" dirty="0" smtClean="0">
              <a:solidFill>
                <a:schemeClr val="accent6">
                  <a:lumMod val="75000"/>
                </a:schemeClr>
              </a:solidFill>
            </a:endParaRPr>
          </a:p>
          <a:p>
            <a:pPr algn="ctr">
              <a:defRPr/>
            </a:pPr>
            <a:endParaRPr lang="fr-FR" sz="2000" dirty="0">
              <a:solidFill>
                <a:srgbClr val="FF0000"/>
              </a:solidFill>
            </a:endParaRPr>
          </a:p>
          <a:p>
            <a:pPr algn="ctr">
              <a:defRPr/>
            </a:pPr>
            <a:r>
              <a:rPr lang="fr-FR" sz="2000" dirty="0" smtClean="0"/>
              <a:t>en </a:t>
            </a:r>
            <a:r>
              <a:rPr lang="fr-FR" sz="2000" dirty="0"/>
              <a:t>téléchargement sur le site de la </a:t>
            </a:r>
            <a:r>
              <a:rPr lang="fr-FR" sz="2000" dirty="0" err="1" smtClean="0"/>
              <a:t>Dreets</a:t>
            </a:r>
            <a:r>
              <a:rPr lang="fr-FR" sz="2000" dirty="0" smtClean="0"/>
              <a:t> Provence-Alpes-Côte d’Azur : </a:t>
            </a:r>
          </a:p>
          <a:p>
            <a:pPr algn="ctr">
              <a:defRPr/>
            </a:pPr>
            <a:endParaRPr lang="fr-FR" sz="2400" dirty="0"/>
          </a:p>
          <a:p>
            <a:pPr marL="0" lvl="1" algn="ctr">
              <a:defRPr/>
            </a:pPr>
            <a:r>
              <a:rPr lang="fr-FR" sz="2000" dirty="0">
                <a:hlinkClick r:id="rId4"/>
              </a:rPr>
              <a:t>https://paca.dreets.gouv.fr/Les-indicateurs-cles-de-la-Direccte-Paca</a:t>
            </a:r>
            <a:endParaRPr lang="fr-FR" sz="2000" dirty="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smtClean="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2022</a:t>
            </a:r>
            <a:endParaRPr lang="fr-FR" dirty="0"/>
          </a:p>
        </p:txBody>
      </p:sp>
    </p:spTree>
    <p:extLst>
      <p:ext uri="{BB962C8B-B14F-4D97-AF65-F5344CB8AC3E}">
        <p14:creationId xmlns:p14="http://schemas.microsoft.com/office/powerpoint/2010/main" val="678726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5676" y="315469"/>
            <a:ext cx="8928324" cy="523220"/>
          </a:xfrm>
          <a:prstGeom prst="rect">
            <a:avLst/>
          </a:prstGeom>
          <a:noFill/>
        </p:spPr>
        <p:txBody>
          <a:bodyPr wrap="square" rtlCol="0">
            <a:spAutoFit/>
          </a:bodyPr>
          <a:lstStyle/>
          <a:p>
            <a:r>
              <a:rPr lang="fr-FR" sz="2800" b="1" dirty="0" smtClean="0">
                <a:solidFill>
                  <a:schemeClr val="accent1">
                    <a:lumMod val="75000"/>
                  </a:schemeClr>
                </a:solidFill>
              </a:rPr>
              <a:t>Faible progression de </a:t>
            </a:r>
            <a:r>
              <a:rPr lang="fr-FR" sz="2800" b="1" dirty="0">
                <a:solidFill>
                  <a:schemeClr val="accent1">
                    <a:lumMod val="75000"/>
                  </a:schemeClr>
                </a:solidFill>
              </a:rPr>
              <a:t>l’emploi </a:t>
            </a:r>
            <a:r>
              <a:rPr lang="fr-FR" sz="2800" b="1" dirty="0" smtClean="0">
                <a:solidFill>
                  <a:schemeClr val="accent1">
                    <a:lumMod val="75000"/>
                  </a:schemeClr>
                </a:solidFill>
              </a:rPr>
              <a:t>salarié, comme début 2022</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2022</a:t>
            </a:r>
            <a:endParaRPr lang="fr-FR"/>
          </a:p>
        </p:txBody>
      </p:sp>
      <p:sp>
        <p:nvSpPr>
          <p:cNvPr id="12" name="ZoneTexte 11"/>
          <p:cNvSpPr txBox="1"/>
          <p:nvPr/>
        </p:nvSpPr>
        <p:spPr>
          <a:xfrm>
            <a:off x="7596073" y="2050362"/>
            <a:ext cx="891727" cy="615553"/>
          </a:xfrm>
          <a:prstGeom prst="rect">
            <a:avLst/>
          </a:prstGeom>
          <a:noFill/>
        </p:spPr>
        <p:txBody>
          <a:bodyPr wrap="square" rtlCol="0">
            <a:spAutoFit/>
          </a:bodyPr>
          <a:lstStyle/>
          <a:p>
            <a:pPr algn="ctr"/>
            <a:r>
              <a:rPr lang="fr-FR" sz="1600" b="1" dirty="0" smtClean="0">
                <a:solidFill>
                  <a:srgbClr val="FF0000"/>
                </a:solidFill>
              </a:rPr>
              <a:t>+0,6 % </a:t>
            </a:r>
          </a:p>
          <a:p>
            <a:pPr algn="ctr"/>
            <a:endParaRPr lang="fr-FR" b="1" dirty="0">
              <a:solidFill>
                <a:srgbClr val="FF0000"/>
              </a:solidFill>
            </a:endParaRPr>
          </a:p>
        </p:txBody>
      </p:sp>
      <p:sp>
        <p:nvSpPr>
          <p:cNvPr id="15" name="ZoneTexte 14"/>
          <p:cNvSpPr txBox="1"/>
          <p:nvPr/>
        </p:nvSpPr>
        <p:spPr>
          <a:xfrm>
            <a:off x="7596072" y="2358138"/>
            <a:ext cx="891727" cy="615553"/>
          </a:xfrm>
          <a:prstGeom prst="rect">
            <a:avLst/>
          </a:prstGeom>
          <a:noFill/>
        </p:spPr>
        <p:txBody>
          <a:bodyPr wrap="square" rtlCol="0">
            <a:spAutoFit/>
          </a:bodyPr>
          <a:lstStyle/>
          <a:p>
            <a:pPr algn="ctr"/>
            <a:r>
              <a:rPr lang="fr-FR" sz="1600" b="1" dirty="0" smtClean="0">
                <a:solidFill>
                  <a:schemeClr val="accent3">
                    <a:lumMod val="75000"/>
                  </a:schemeClr>
                </a:solidFill>
              </a:rPr>
              <a:t>+0,2 %</a:t>
            </a:r>
            <a:endParaRPr lang="fr-FR" b="1" dirty="0" smtClean="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613351" y="2736406"/>
            <a:ext cx="891727" cy="615553"/>
          </a:xfrm>
          <a:prstGeom prst="rect">
            <a:avLst/>
          </a:prstGeom>
          <a:noFill/>
        </p:spPr>
        <p:txBody>
          <a:bodyPr wrap="square" rtlCol="0">
            <a:spAutoFit/>
          </a:bodyPr>
          <a:lstStyle/>
          <a:p>
            <a:pPr algn="ctr"/>
            <a:r>
              <a:rPr lang="fr-FR" sz="1600" b="1" dirty="0" smtClean="0">
                <a:solidFill>
                  <a:schemeClr val="accent1">
                    <a:lumMod val="75000"/>
                  </a:schemeClr>
                </a:solidFill>
              </a:rPr>
              <a:t>+0,3 % </a:t>
            </a:r>
          </a:p>
          <a:p>
            <a:pPr algn="ctr"/>
            <a:endParaRPr lang="fr-FR" b="1" dirty="0">
              <a:solidFill>
                <a:srgbClr val="FF0000"/>
              </a:solidFill>
            </a:endParaRPr>
          </a:p>
        </p:txBody>
      </p:sp>
      <p:sp>
        <p:nvSpPr>
          <p:cNvPr id="13" name="ZoneTexte 12"/>
          <p:cNvSpPr txBox="1"/>
          <p:nvPr/>
        </p:nvSpPr>
        <p:spPr>
          <a:xfrm>
            <a:off x="7695270" y="1602551"/>
            <a:ext cx="1346180" cy="338554"/>
          </a:xfrm>
          <a:prstGeom prst="rect">
            <a:avLst/>
          </a:prstGeom>
          <a:noFill/>
        </p:spPr>
        <p:txBody>
          <a:bodyPr wrap="square" rtlCol="0">
            <a:spAutoFit/>
          </a:bodyPr>
          <a:lstStyle/>
          <a:p>
            <a:pPr algn="ctr"/>
            <a:r>
              <a:rPr lang="fr-FR" sz="1600" b="1" dirty="0" smtClean="0"/>
              <a:t>Au T2 2022 :</a:t>
            </a:r>
            <a:endParaRPr lang="fr-FR" b="1" dirty="0"/>
          </a:p>
        </p:txBody>
      </p:sp>
      <p:graphicFrame>
        <p:nvGraphicFramePr>
          <p:cNvPr id="17" name="Graphique 16"/>
          <p:cNvGraphicFramePr>
            <a:graphicFrameLocks/>
          </p:cNvGraphicFramePr>
          <p:nvPr>
            <p:extLst>
              <p:ext uri="{D42A27DB-BD31-4B8C-83A1-F6EECF244321}">
                <p14:modId xmlns:p14="http://schemas.microsoft.com/office/powerpoint/2010/main" val="3161355901"/>
              </p:ext>
            </p:extLst>
          </p:nvPr>
        </p:nvGraphicFramePr>
        <p:xfrm>
          <a:off x="457170" y="1328468"/>
          <a:ext cx="7772430" cy="4278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39" y="-15769"/>
            <a:ext cx="8827805" cy="954107"/>
          </a:xfrm>
          <a:prstGeom prst="rect">
            <a:avLst/>
          </a:prstGeom>
          <a:noFill/>
        </p:spPr>
        <p:txBody>
          <a:bodyPr wrap="square" rtlCol="0">
            <a:spAutoFit/>
          </a:bodyPr>
          <a:lstStyle/>
          <a:p>
            <a:r>
              <a:rPr lang="fr-FR" sz="2800" b="1" dirty="0" smtClean="0">
                <a:solidFill>
                  <a:schemeClr val="accent1">
                    <a:lumMod val="75000"/>
                  </a:schemeClr>
                </a:solidFill>
              </a:rPr>
              <a:t>Une </a:t>
            </a:r>
            <a:r>
              <a:rPr lang="fr-FR" sz="2800" b="1" dirty="0">
                <a:solidFill>
                  <a:schemeClr val="accent1">
                    <a:lumMod val="75000"/>
                  </a:schemeClr>
                </a:solidFill>
              </a:rPr>
              <a:t>croissance </a:t>
            </a:r>
            <a:r>
              <a:rPr lang="fr-FR" sz="2800" b="1" dirty="0" smtClean="0">
                <a:solidFill>
                  <a:schemeClr val="accent1">
                    <a:lumMod val="75000"/>
                  </a:schemeClr>
                </a:solidFill>
              </a:rPr>
              <a:t>uniquement tirée </a:t>
            </a:r>
            <a:r>
              <a:rPr lang="fr-FR" sz="2800" b="1" dirty="0">
                <a:solidFill>
                  <a:schemeClr val="accent1">
                    <a:lumMod val="75000"/>
                  </a:schemeClr>
                </a:solidFill>
              </a:rPr>
              <a:t>par l’emploi </a:t>
            </a:r>
            <a:r>
              <a:rPr lang="fr-FR" sz="2800" b="1" dirty="0" smtClean="0">
                <a:solidFill>
                  <a:schemeClr val="accent1">
                    <a:lumMod val="75000"/>
                  </a:schemeClr>
                </a:solidFill>
              </a:rPr>
              <a:t>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2022</a:t>
            </a:r>
            <a:endParaRPr lang="fr-FR" dirty="0"/>
          </a:p>
        </p:txBody>
      </p:sp>
      <p:sp>
        <p:nvSpPr>
          <p:cNvPr id="14" name="ZoneTexte 13"/>
          <p:cNvSpPr txBox="1"/>
          <p:nvPr/>
        </p:nvSpPr>
        <p:spPr>
          <a:xfrm>
            <a:off x="7695270" y="2222466"/>
            <a:ext cx="1597688" cy="3970318"/>
          </a:xfrm>
          <a:prstGeom prst="rect">
            <a:avLst/>
          </a:prstGeom>
          <a:noFill/>
        </p:spPr>
        <p:txBody>
          <a:bodyPr wrap="square" rtlCol="0">
            <a:spAutoFit/>
          </a:bodyPr>
          <a:lstStyle/>
          <a:p>
            <a:pPr algn="ctr"/>
            <a:endParaRPr lang="fr-FR" b="1" dirty="0" smtClean="0">
              <a:solidFill>
                <a:srgbClr val="00B0F0"/>
              </a:solidFill>
            </a:endParaRPr>
          </a:p>
          <a:p>
            <a:pPr algn="ctr"/>
            <a:endParaRPr lang="fr-FR" b="1" dirty="0" smtClean="0">
              <a:solidFill>
                <a:schemeClr val="accent6">
                  <a:lumMod val="75000"/>
                </a:schemeClr>
              </a:solidFill>
            </a:endParaRPr>
          </a:p>
          <a:p>
            <a:pPr algn="ctr"/>
            <a:r>
              <a:rPr lang="fr-FR" b="1" dirty="0" smtClean="0">
                <a:solidFill>
                  <a:srgbClr val="00B0F0"/>
                </a:solidFill>
              </a:rPr>
              <a:t>+1 080</a:t>
            </a:r>
            <a:endParaRPr lang="fr-FR" b="1" dirty="0">
              <a:solidFill>
                <a:srgbClr val="00B0F0"/>
              </a:solidFill>
            </a:endParaRPr>
          </a:p>
          <a:p>
            <a:pPr algn="ctr"/>
            <a:r>
              <a:rPr lang="fr-FR" b="1" dirty="0">
                <a:solidFill>
                  <a:srgbClr val="00B0F0"/>
                </a:solidFill>
              </a:rPr>
              <a:t>emplois hors intérim</a:t>
            </a:r>
          </a:p>
          <a:p>
            <a:pPr algn="ctr"/>
            <a:endParaRPr lang="fr-FR" b="1" dirty="0">
              <a:solidFill>
                <a:schemeClr val="accent6">
                  <a:lumMod val="75000"/>
                </a:schemeClr>
              </a:solidFill>
            </a:endParaRPr>
          </a:p>
          <a:p>
            <a:pPr algn="ctr"/>
            <a:r>
              <a:rPr lang="fr-FR" b="1" dirty="0" smtClean="0">
                <a:solidFill>
                  <a:schemeClr val="accent6">
                    <a:lumMod val="75000"/>
                  </a:schemeClr>
                </a:solidFill>
              </a:rPr>
              <a:t>-200</a:t>
            </a:r>
            <a:endParaRPr lang="fr-FR" b="1" dirty="0">
              <a:solidFill>
                <a:schemeClr val="accent6">
                  <a:lumMod val="75000"/>
                </a:schemeClr>
              </a:solidFill>
            </a:endParaRPr>
          </a:p>
          <a:p>
            <a:pPr algn="ctr"/>
            <a:r>
              <a:rPr lang="fr-FR" b="1" dirty="0">
                <a:solidFill>
                  <a:schemeClr val="accent6">
                    <a:lumMod val="75000"/>
                  </a:schemeClr>
                </a:solidFill>
              </a:rPr>
              <a:t>emplois intérimaires  </a:t>
            </a:r>
          </a:p>
          <a:p>
            <a:pPr algn="ctr"/>
            <a:endParaRPr lang="fr-FR" b="1" dirty="0">
              <a:solidFill>
                <a:srgbClr val="00B0F0"/>
              </a:solidFill>
            </a:endParaRPr>
          </a:p>
          <a:p>
            <a:pPr algn="ctr"/>
            <a:endParaRPr lang="fr-FR" b="1" dirty="0" smtClean="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smtClean="0"/>
              <a:t>Au T2 2022 :</a:t>
            </a:r>
            <a:endParaRPr lang="fr-FR" b="1" dirty="0"/>
          </a:p>
        </p:txBody>
      </p:sp>
      <p:graphicFrame>
        <p:nvGraphicFramePr>
          <p:cNvPr id="12" name="Graphique 11"/>
          <p:cNvGraphicFramePr>
            <a:graphicFrameLocks/>
          </p:cNvGraphicFramePr>
          <p:nvPr>
            <p:extLst>
              <p:ext uri="{D42A27DB-BD31-4B8C-83A1-F6EECF244321}">
                <p14:modId xmlns:p14="http://schemas.microsoft.com/office/powerpoint/2010/main" val="1531474048"/>
              </p:ext>
            </p:extLst>
          </p:nvPr>
        </p:nvGraphicFramePr>
        <p:xfrm>
          <a:off x="675655" y="1319842"/>
          <a:ext cx="7901796" cy="45892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2022</a:t>
            </a:r>
            <a:endParaRPr lang="fr-FR" dirty="0"/>
          </a:p>
        </p:txBody>
      </p:sp>
      <p:sp>
        <p:nvSpPr>
          <p:cNvPr id="12" name="ZoneTexte 11"/>
          <p:cNvSpPr txBox="1"/>
          <p:nvPr/>
        </p:nvSpPr>
        <p:spPr>
          <a:xfrm>
            <a:off x="157080" y="437244"/>
            <a:ext cx="8827804" cy="523220"/>
          </a:xfrm>
          <a:prstGeom prst="rect">
            <a:avLst/>
          </a:prstGeom>
          <a:noFill/>
        </p:spPr>
        <p:txBody>
          <a:bodyPr wrap="square" rtlCol="0">
            <a:spAutoFit/>
          </a:bodyPr>
          <a:lstStyle/>
          <a:p>
            <a:r>
              <a:rPr lang="fr-FR" sz="2800" b="1" dirty="0">
                <a:solidFill>
                  <a:schemeClr val="accent1">
                    <a:lumMod val="75000"/>
                  </a:schemeClr>
                </a:solidFill>
              </a:rPr>
              <a:t>… </a:t>
            </a:r>
            <a:r>
              <a:rPr lang="fr-FR" sz="2800" b="1" dirty="0" smtClean="0">
                <a:solidFill>
                  <a:schemeClr val="accent1">
                    <a:lumMod val="75000"/>
                  </a:schemeClr>
                </a:solidFill>
              </a:rPr>
              <a:t>principalement dans le tertiaire marchand</a:t>
            </a:r>
            <a:endParaRPr lang="fr-FR" sz="2800" b="1" dirty="0">
              <a:solidFill>
                <a:srgbClr val="FF0000"/>
              </a:solidFill>
            </a:endParaRPr>
          </a:p>
        </p:txBody>
      </p:sp>
      <p:graphicFrame>
        <p:nvGraphicFramePr>
          <p:cNvPr id="9" name="Graphique 8"/>
          <p:cNvGraphicFramePr>
            <a:graphicFrameLocks/>
          </p:cNvGraphicFramePr>
          <p:nvPr>
            <p:extLst>
              <p:ext uri="{D42A27DB-BD31-4B8C-83A1-F6EECF244321}">
                <p14:modId xmlns:p14="http://schemas.microsoft.com/office/powerpoint/2010/main" val="666600813"/>
              </p:ext>
            </p:extLst>
          </p:nvPr>
        </p:nvGraphicFramePr>
        <p:xfrm>
          <a:off x="733245" y="1308100"/>
          <a:ext cx="7367767" cy="4609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2022</a:t>
            </a:r>
            <a:endParaRPr lang="fr-FR" dirty="0"/>
          </a:p>
        </p:txBody>
      </p:sp>
      <p:sp>
        <p:nvSpPr>
          <p:cNvPr id="14" name="ZoneTexte 13"/>
          <p:cNvSpPr txBox="1"/>
          <p:nvPr/>
        </p:nvSpPr>
        <p:spPr>
          <a:xfrm>
            <a:off x="213645" y="129315"/>
            <a:ext cx="9017000" cy="954107"/>
          </a:xfrm>
          <a:prstGeom prst="rect">
            <a:avLst/>
          </a:prstGeom>
          <a:noFill/>
        </p:spPr>
        <p:txBody>
          <a:bodyPr wrap="square" rtlCol="0">
            <a:spAutoFit/>
          </a:bodyPr>
          <a:lstStyle/>
          <a:p>
            <a:r>
              <a:rPr lang="fr-FR" sz="2800" b="1" dirty="0" smtClean="0">
                <a:solidFill>
                  <a:schemeClr val="accent1">
                    <a:lumMod val="75000"/>
                  </a:schemeClr>
                </a:solidFill>
              </a:rPr>
              <a:t>Stabilité dans l’industrie, recul des effectifs dans la construction pour </a:t>
            </a:r>
            <a:r>
              <a:rPr lang="fr-FR" sz="2800" b="1" dirty="0">
                <a:solidFill>
                  <a:schemeClr val="accent1">
                    <a:lumMod val="75000"/>
                  </a:schemeClr>
                </a:solidFill>
              </a:rPr>
              <a:t>le 3</a:t>
            </a:r>
            <a:r>
              <a:rPr lang="fr-FR" sz="2800" b="1" baseline="30000" dirty="0">
                <a:solidFill>
                  <a:schemeClr val="accent1">
                    <a:lumMod val="75000"/>
                  </a:schemeClr>
                </a:solidFill>
              </a:rPr>
              <a:t>e</a:t>
            </a:r>
            <a:r>
              <a:rPr lang="fr-FR" sz="2800" b="1" dirty="0">
                <a:solidFill>
                  <a:schemeClr val="accent1">
                    <a:lumMod val="75000"/>
                  </a:schemeClr>
                </a:solidFill>
              </a:rPr>
              <a:t> trimestre </a:t>
            </a:r>
            <a:r>
              <a:rPr lang="fr-FR" sz="2800" b="1" dirty="0" smtClean="0">
                <a:solidFill>
                  <a:schemeClr val="accent1">
                    <a:lumMod val="75000"/>
                  </a:schemeClr>
                </a:solidFill>
              </a:rPr>
              <a:t>consécutif</a:t>
            </a:r>
            <a:endParaRPr lang="fr-FR" sz="2800" b="1" dirty="0">
              <a:solidFill>
                <a:srgbClr val="FF0000"/>
              </a:solidFill>
            </a:endParaRPr>
          </a:p>
        </p:txBody>
      </p:sp>
      <p:graphicFrame>
        <p:nvGraphicFramePr>
          <p:cNvPr id="9" name="Graphique 8"/>
          <p:cNvGraphicFramePr>
            <a:graphicFrameLocks/>
          </p:cNvGraphicFramePr>
          <p:nvPr>
            <p:extLst>
              <p:ext uri="{D42A27DB-BD31-4B8C-83A1-F6EECF244321}">
                <p14:modId xmlns:p14="http://schemas.microsoft.com/office/powerpoint/2010/main" val="459177939"/>
              </p:ext>
            </p:extLst>
          </p:nvPr>
        </p:nvGraphicFramePr>
        <p:xfrm>
          <a:off x="767751" y="1190445"/>
          <a:ext cx="7746521" cy="4649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2022</a:t>
            </a:r>
            <a:endParaRPr lang="fr-FR" dirty="0"/>
          </a:p>
        </p:txBody>
      </p:sp>
      <p:sp>
        <p:nvSpPr>
          <p:cNvPr id="12" name="ZoneTexte 11"/>
          <p:cNvSpPr txBox="1"/>
          <p:nvPr/>
        </p:nvSpPr>
        <p:spPr>
          <a:xfrm>
            <a:off x="213645" y="160092"/>
            <a:ext cx="8454854" cy="830997"/>
          </a:xfrm>
          <a:prstGeom prst="rect">
            <a:avLst/>
          </a:prstGeom>
          <a:noFill/>
        </p:spPr>
        <p:txBody>
          <a:bodyPr wrap="square" rtlCol="0">
            <a:spAutoFit/>
          </a:bodyPr>
          <a:lstStyle/>
          <a:p>
            <a:r>
              <a:rPr lang="fr-FR" sz="2400" b="1" dirty="0">
                <a:solidFill>
                  <a:schemeClr val="accent1">
                    <a:lumMod val="75000"/>
                  </a:schemeClr>
                </a:solidFill>
              </a:rPr>
              <a:t>Pour la 1</a:t>
            </a:r>
            <a:r>
              <a:rPr lang="fr-FR" sz="2400" b="1" baseline="30000" dirty="0">
                <a:solidFill>
                  <a:schemeClr val="accent1">
                    <a:lumMod val="75000"/>
                  </a:schemeClr>
                </a:solidFill>
              </a:rPr>
              <a:t>ère</a:t>
            </a:r>
            <a:r>
              <a:rPr lang="fr-FR" sz="2400" b="1" dirty="0">
                <a:solidFill>
                  <a:schemeClr val="accent1">
                    <a:lumMod val="75000"/>
                  </a:schemeClr>
                </a:solidFill>
              </a:rPr>
              <a:t> fois depuis le début de la crise sanitaire, les effectifs se replient </a:t>
            </a:r>
            <a:r>
              <a:rPr lang="fr-FR" sz="2400" b="1" dirty="0" smtClean="0">
                <a:solidFill>
                  <a:schemeClr val="accent1">
                    <a:lumMod val="75000"/>
                  </a:schemeClr>
                </a:solidFill>
              </a:rPr>
              <a:t>légèrement sur </a:t>
            </a:r>
            <a:r>
              <a:rPr lang="fr-FR" sz="2400" b="1" dirty="0">
                <a:solidFill>
                  <a:schemeClr val="accent1">
                    <a:lumMod val="75000"/>
                  </a:schemeClr>
                </a:solidFill>
              </a:rPr>
              <a:t>un an dans la construction</a:t>
            </a:r>
            <a:endParaRPr lang="fr-FR" sz="24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87" y="1893768"/>
            <a:ext cx="8452069" cy="336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0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7" y="87240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2022</a:t>
            </a:r>
            <a:endParaRPr lang="fr-FR" dirty="0"/>
          </a:p>
        </p:txBody>
      </p:sp>
      <p:sp>
        <p:nvSpPr>
          <p:cNvPr id="12" name="ZoneTexte 11"/>
          <p:cNvSpPr txBox="1"/>
          <p:nvPr/>
        </p:nvSpPr>
        <p:spPr>
          <a:xfrm>
            <a:off x="107808" y="352892"/>
            <a:ext cx="8732567" cy="523220"/>
          </a:xfrm>
          <a:prstGeom prst="rect">
            <a:avLst/>
          </a:prstGeom>
          <a:noFill/>
        </p:spPr>
        <p:txBody>
          <a:bodyPr wrap="square" rtlCol="0">
            <a:spAutoFit/>
          </a:bodyPr>
          <a:lstStyle/>
          <a:p>
            <a:r>
              <a:rPr lang="fr-FR" sz="2800" b="1" dirty="0">
                <a:solidFill>
                  <a:schemeClr val="accent1">
                    <a:lumMod val="75000"/>
                  </a:schemeClr>
                </a:solidFill>
              </a:rPr>
              <a:t>Coup d’arrêt de la croissance des contrats aidés</a:t>
            </a:r>
            <a:endParaRPr lang="fr-FR" sz="2800" b="1" dirty="0">
              <a:solidFill>
                <a:srgbClr val="376092"/>
              </a:solidFill>
            </a:endParaRPr>
          </a:p>
        </p:txBody>
      </p:sp>
      <p:grpSp>
        <p:nvGrpSpPr>
          <p:cNvPr id="13" name="Groupe 12"/>
          <p:cNvGrpSpPr>
            <a:grpSpLocks/>
          </p:cNvGrpSpPr>
          <p:nvPr/>
        </p:nvGrpSpPr>
        <p:grpSpPr bwMode="auto">
          <a:xfrm>
            <a:off x="334736" y="1042395"/>
            <a:ext cx="8505639" cy="5293091"/>
            <a:chOff x="590550" y="-292365"/>
            <a:chExt cx="9458325" cy="6042212"/>
          </a:xfrm>
        </p:grpSpPr>
        <p:graphicFrame>
          <p:nvGraphicFramePr>
            <p:cNvPr id="15" name="Graphique 14"/>
            <p:cNvGraphicFramePr>
              <a:graphicFrameLocks/>
            </p:cNvGraphicFramePr>
            <p:nvPr>
              <p:extLst>
                <p:ext uri="{D42A27DB-BD31-4B8C-83A1-F6EECF244321}">
                  <p14:modId xmlns:p14="http://schemas.microsoft.com/office/powerpoint/2010/main" val="67682298"/>
                </p:ext>
              </p:extLst>
            </p:nvPr>
          </p:nvGraphicFramePr>
          <p:xfrm>
            <a:off x="590550" y="-292365"/>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16" name="ZoneTexte 22"/>
            <p:cNvSpPr txBox="1"/>
            <p:nvPr/>
          </p:nvSpPr>
          <p:spPr>
            <a:xfrm>
              <a:off x="9382125" y="1772923"/>
              <a:ext cx="666750" cy="253383"/>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a:t>2 800</a:t>
              </a:r>
            </a:p>
          </p:txBody>
        </p:sp>
        <p:sp>
          <p:nvSpPr>
            <p:cNvPr id="17" name="Flèche vers le bas 16"/>
            <p:cNvSpPr/>
            <p:nvPr/>
          </p:nvSpPr>
          <p:spPr>
            <a:xfrm>
              <a:off x="9715500" y="2144011"/>
              <a:ext cx="152400" cy="584729"/>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8" y="8636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2022</a:t>
            </a:r>
            <a:endParaRPr lang="fr-FR" dirty="0"/>
          </a:p>
        </p:txBody>
      </p:sp>
      <p:sp>
        <p:nvSpPr>
          <p:cNvPr id="12" name="ZoneTexte 11"/>
          <p:cNvSpPr txBox="1"/>
          <p:nvPr/>
        </p:nvSpPr>
        <p:spPr>
          <a:xfrm>
            <a:off x="107808" y="311573"/>
            <a:ext cx="8732567" cy="523220"/>
          </a:xfrm>
          <a:prstGeom prst="rect">
            <a:avLst/>
          </a:prstGeom>
          <a:noFill/>
        </p:spPr>
        <p:txBody>
          <a:bodyPr wrap="square" rtlCol="0">
            <a:spAutoFit/>
          </a:bodyPr>
          <a:lstStyle/>
          <a:p>
            <a:r>
              <a:rPr lang="fr-FR" sz="2800" b="1" dirty="0">
                <a:solidFill>
                  <a:schemeClr val="accent1">
                    <a:lumMod val="75000"/>
                  </a:schemeClr>
                </a:solidFill>
              </a:rPr>
              <a:t>Le nombre d’apprentis se stabilise</a:t>
            </a:r>
            <a:endParaRPr lang="fr-FR" sz="2800" b="1" dirty="0">
              <a:solidFill>
                <a:srgbClr val="376092"/>
              </a:solidFill>
            </a:endParaRPr>
          </a:p>
        </p:txBody>
      </p:sp>
      <p:graphicFrame>
        <p:nvGraphicFramePr>
          <p:cNvPr id="13" name="Graphique 12"/>
          <p:cNvGraphicFramePr>
            <a:graphicFrameLocks/>
          </p:cNvGraphicFramePr>
          <p:nvPr>
            <p:extLst>
              <p:ext uri="{D42A27DB-BD31-4B8C-83A1-F6EECF244321}">
                <p14:modId xmlns:p14="http://schemas.microsoft.com/office/powerpoint/2010/main" val="360297528"/>
              </p:ext>
            </p:extLst>
          </p:nvPr>
        </p:nvGraphicFramePr>
        <p:xfrm>
          <a:off x="255588" y="1024226"/>
          <a:ext cx="8774111" cy="5376573"/>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3"/>
          <p:cNvSpPr txBox="1"/>
          <p:nvPr/>
        </p:nvSpPr>
        <p:spPr bwMode="auto">
          <a:xfrm>
            <a:off x="8299996" y="1520470"/>
            <a:ext cx="593842" cy="234386"/>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smtClean="0"/>
              <a:t>12 000</a:t>
            </a:r>
            <a:endParaRPr lang="fr-FR" sz="1100" b="1" dirty="0"/>
          </a:p>
        </p:txBody>
      </p:sp>
      <p:sp>
        <p:nvSpPr>
          <p:cNvPr id="11" name="Flèche vers le bas 10"/>
          <p:cNvSpPr/>
          <p:nvPr/>
        </p:nvSpPr>
        <p:spPr bwMode="auto">
          <a:xfrm>
            <a:off x="8557508" y="1766427"/>
            <a:ext cx="149633" cy="5106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1251310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95968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octobre 2022</a:t>
            </a:r>
            <a:endParaRPr lang="fr-FR" dirty="0"/>
          </a:p>
        </p:txBody>
      </p:sp>
      <p:sp>
        <p:nvSpPr>
          <p:cNvPr id="10" name="ZoneTexte 9"/>
          <p:cNvSpPr txBox="1"/>
          <p:nvPr/>
        </p:nvSpPr>
        <p:spPr>
          <a:xfrm>
            <a:off x="146856" y="45935"/>
            <a:ext cx="8800565" cy="954107"/>
          </a:xfrm>
          <a:prstGeom prst="rect">
            <a:avLst/>
          </a:prstGeom>
          <a:noFill/>
        </p:spPr>
        <p:txBody>
          <a:bodyPr wrap="square" rtlCol="0">
            <a:spAutoFit/>
          </a:bodyPr>
          <a:lstStyle/>
          <a:p>
            <a:r>
              <a:rPr lang="fr-FR" sz="2800" b="1" dirty="0">
                <a:solidFill>
                  <a:srgbClr val="376092"/>
                </a:solidFill>
              </a:rPr>
              <a:t>Le nombre de salariés en activité partielle retrouve son niveau d’avant-crise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3" y="6065838"/>
            <a:ext cx="33051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Graphique 8"/>
          <p:cNvGraphicFramePr>
            <a:graphicFrameLocks/>
          </p:cNvGraphicFramePr>
          <p:nvPr>
            <p:extLst>
              <p:ext uri="{D42A27DB-BD31-4B8C-83A1-F6EECF244321}">
                <p14:modId xmlns:p14="http://schemas.microsoft.com/office/powerpoint/2010/main" val="899706620"/>
              </p:ext>
            </p:extLst>
          </p:nvPr>
        </p:nvGraphicFramePr>
        <p:xfrm>
          <a:off x="265113" y="1143000"/>
          <a:ext cx="8682308" cy="49228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6640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3.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8211</TotalTime>
  <Words>1530</Words>
  <Application>Microsoft Office PowerPoint</Application>
  <PresentationFormat>Affichage à l'écran (4:3)</PresentationFormat>
  <Paragraphs>254</Paragraphs>
  <Slides>18</Slides>
  <Notes>18</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DANGELO Virginie (DR-PACA)</cp:lastModifiedBy>
  <cp:revision>774</cp:revision>
  <cp:lastPrinted>2018-10-09T12:30:48Z</cp:lastPrinted>
  <dcterms:created xsi:type="dcterms:W3CDTF">2018-05-30T13:27:07Z</dcterms:created>
  <dcterms:modified xsi:type="dcterms:W3CDTF">2022-10-07T11:23:22Z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