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drawings/drawing5.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drawings/drawing6.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drawings/drawing7.xml" ContentType="application/vnd.openxmlformats-officedocument.drawingml.chartshapes+xml"/>
  <Override PartName="/ppt/notesSlides/notesSlide11.xml" ContentType="application/vnd.openxmlformats-officedocument.presentationml.notesSlide+xml"/>
  <Override PartName="/ppt/charts/chart9.xml" ContentType="application/vnd.openxmlformats-officedocument.drawingml.chart+xml"/>
  <Override PartName="/ppt/drawings/drawing8.xml" ContentType="application/vnd.openxmlformats-officedocument.drawingml.chartshapes+xml"/>
  <Override PartName="/ppt/notesSlides/notesSlide12.xml" ContentType="application/vnd.openxmlformats-officedocument.presentationml.notesSlide+xml"/>
  <Override PartName="/ppt/charts/chart10.xml" ContentType="application/vnd.openxmlformats-officedocument.drawingml.chart+xml"/>
  <Override PartName="/ppt/drawings/drawing9.xml" ContentType="application/vnd.openxmlformats-officedocument.drawingml.chartshapes+xml"/>
  <Override PartName="/ppt/notesSlides/notesSlide13.xml" ContentType="application/vnd.openxmlformats-officedocument.presentationml.notesSlide+xml"/>
  <Override PartName="/ppt/charts/chart11.xml" ContentType="application/vnd.openxmlformats-officedocument.drawingml.chart+xml"/>
  <Override PartName="/ppt/drawings/drawing10.xml" ContentType="application/vnd.openxmlformats-officedocument.drawingml.chartshapes+xml"/>
  <Override PartName="/ppt/notesSlides/notesSlide14.xml" ContentType="application/vnd.openxmlformats-officedocument.presentationml.notesSlide+xml"/>
  <Override PartName="/ppt/charts/chart12.xml" ContentType="application/vnd.openxmlformats-officedocument.drawingml.chart+xml"/>
  <Override PartName="/ppt/drawings/drawing11.xml" ContentType="application/vnd.openxmlformats-officedocument.drawingml.chartshapes+xml"/>
  <Override PartName="/ppt/notesSlides/notesSlide15.xml" ContentType="application/vnd.openxmlformats-officedocument.presentationml.notesSlide+xml"/>
  <Override PartName="/ppt/charts/chart13.xml" ContentType="application/vnd.openxmlformats-officedocument.drawingml.chart+xml"/>
  <Override PartName="/ppt/drawings/drawing12.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4.xml" ContentType="application/vnd.openxmlformats-officedocument.drawingml.chart+xml"/>
  <Override PartName="/ppt/drawings/drawing13.xml" ContentType="application/vnd.openxmlformats-officedocument.drawingml.chartshape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4"/>
  </p:notesMasterIdLst>
  <p:sldIdLst>
    <p:sldId id="300" r:id="rId6"/>
    <p:sldId id="299" r:id="rId7"/>
    <p:sldId id="264" r:id="rId8"/>
    <p:sldId id="290" r:id="rId9"/>
    <p:sldId id="292" r:id="rId10"/>
    <p:sldId id="293" r:id="rId11"/>
    <p:sldId id="261" r:id="rId12"/>
    <p:sldId id="314" r:id="rId13"/>
    <p:sldId id="312" r:id="rId14"/>
    <p:sldId id="305" r:id="rId15"/>
    <p:sldId id="302" r:id="rId16"/>
    <p:sldId id="296" r:id="rId17"/>
    <p:sldId id="304" r:id="rId18"/>
    <p:sldId id="271" r:id="rId19"/>
    <p:sldId id="272" r:id="rId20"/>
    <p:sldId id="311" r:id="rId21"/>
    <p:sldId id="313" r:id="rId22"/>
    <p:sldId id="310" r:id="rId23"/>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YER Virginie (DR-PACA)" initials="M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8" autoAdjust="0"/>
    <p:restoredTop sz="94306" autoAdjust="0"/>
  </p:normalViewPr>
  <p:slideViewPr>
    <p:cSldViewPr snapToGrid="0" snapToObjects="1">
      <p:cViewPr>
        <p:scale>
          <a:sx n="75" d="100"/>
          <a:sy n="75" d="100"/>
        </p:scale>
        <p:origin x="-128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PRO-SVC01-20131\USERS\Cab-SESE\10%20-%20Tableau%20de%20bord%20conjoncturel\01%20-%20Indicateurs\Emploi%20salari&#233;%20total%20yc%20int&#233;rim.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PRO-SVC01-20131\USERS\Cab-SESE\10%20-%20Notes%20de%20conjoncture\01%20-%20Notes\2021\2021-T3\01%20-%20Fichiers%20de%20travail\DEFM-Ch&#244;mage\2021_T3_Demandeurs%20d'emploi_ABC_note.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PRO-SVC01-20131\USERS\Cab-SESE\10%20-%20Notes%20de%20conjoncture\01%20-%20Notes\2021\2021-T3\01%20-%20Fichiers%20de%20travail\DEFM-Ch&#244;mage\2021_T3_Demandeurs%20d'emploi_ABC_note.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PRO-SVC01-20131\USERS\Cab-SESE\10%20-%20Notes%20de%20conjoncture\01%20-%20Notes\2021\2021-T3\01%20-%20Fichiers%20de%20travail\DEFM-Ch&#244;mage\2021_T3_Demandeurs%20d'emploi_ABC_note.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PRO-SVC01-20131\USERS\Cab-SESE\10%20-%20Notes%20de%20conjoncture\01%20-%20Notes\2021\2021-T3\01%20-%20Fichiers%20de%20travail\DEFM-Ch&#244;mage\2021_T3_Demandeurs%20d'emploi_ABC_note.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PRO-SVC01-20131\USERS\Cab-SESE\10%20-%20Notes%20de%20conjoncture\01%20-%20Notes\2021\2021-T3\01%20-%20Fichiers%20de%20travail\Indicateurs%20sociaux\2021-T3%20-%20Indicateurs%20sociaux.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PRO-SVC01-20131\USERS\Cab-SESE\10%20-%20Tableau%20de%20bord%20conjoncturel\01%20-%20Indicateurs\Emploi%20salari&#233;%20total%20yc%20int&#233;rim.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PRO-SVC01-20131\USERS\Cab-SESE\10%20-%20Tableau%20de%20bord%20conjoncturel\01%20-%20Indicateurs\Emploi%20salari&#233;%20total%20yc%20int&#233;rim.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PRO-SVC01-20131\USERS\Cab-SESE\10%20-%20Tableau%20de%20bord%20conjoncturel\01%20-%20Indicateurs\Emploi%20salari&#233;%20total%20yc%20int&#233;rim.xlsx" TargetMode="Externa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PRO-SVC01-20131\USERS\Cab-SESE\10%20-%20Notes%20de%20conjoncture\01%20-%20Notes\2021\2021-T3\01%20-%20Fichiers%20de%20travail\Politiques%20emploi\2021_T3_Politiques%20de%20l'emploi_note.xls"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PRO-SVC01-20131\USERS\Cab-SESE\10%20-%20Notes%20de%20conjoncture\01%20-%20Notes\2021\2021-T3\01%20-%20Fichiers%20de%20travail\Politiques%20emploi\2021_T3_Politiques%20de%20l'emploi_note.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PRO-SVC01-20131\USERS\Cab-SESE\10%20-%20Notes%20de%20conjoncture\01%20-%20Notes\2021\2021-T3\01%20-%20Fichiers%20de%20travail\Activit&#233;%20partielle\Figures%20AP%20pour%20diapos%20d&#233;partementaux%20note%20de%20conj%203T2021.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PRO-SVC01-20131\USERS\Cab-SESE\10%20-%20Tableau%20de%20bord%20conjoncturel\01%20-%20Indicateurs\Taux%20de%20ch&#244;mage.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PRO-SVC01-20131\USERS\Cab-SESE\10%20-%20Notes%20de%20conjoncture\01%20-%20Notes\2021\2021-T3\01%20-%20Fichiers%20de%20travail\DEFM-Ch&#244;mage\Tx%20ch&#244;mage%20-%20d&#233;p%20comparables\T201_&#233;clairages_d&#233;p.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fr-FR" sz="1400" b="1" i="0" u="none" strike="noStrike" baseline="0">
                <a:solidFill>
                  <a:srgbClr val="000000"/>
                </a:solidFill>
                <a:latin typeface="Calibri"/>
              </a:rPr>
              <a:t>Evolution trimestrielle de l'emploi salarié dans le Var </a:t>
            </a:r>
          </a:p>
          <a:p>
            <a:pPr>
              <a:defRPr sz="1000" b="0" i="0" u="none" strike="noStrike" baseline="0">
                <a:solidFill>
                  <a:srgbClr val="000000"/>
                </a:solidFill>
                <a:latin typeface="Calibri"/>
                <a:ea typeface="Calibri"/>
                <a:cs typeface="Calibri"/>
              </a:defRPr>
            </a:pPr>
            <a:r>
              <a:rPr lang="fr-FR" sz="1100" b="0" i="1" u="none" strike="noStrike" baseline="0">
                <a:solidFill>
                  <a:srgbClr val="000000"/>
                </a:solidFill>
                <a:latin typeface="Calibri"/>
              </a:rPr>
              <a:t>(en indice base 100 au 1</a:t>
            </a:r>
            <a:r>
              <a:rPr lang="fr-FR" sz="1100" b="0" i="1" u="none" strike="noStrike" baseline="30000">
                <a:solidFill>
                  <a:srgbClr val="000000"/>
                </a:solidFill>
                <a:latin typeface="Calibri"/>
              </a:rPr>
              <a:t>er </a:t>
            </a:r>
            <a:r>
              <a:rPr lang="fr-FR" sz="1100" b="0" i="1" u="none" strike="noStrike" baseline="0">
                <a:solidFill>
                  <a:srgbClr val="000000"/>
                </a:solidFill>
                <a:latin typeface="Calibri"/>
              </a:rPr>
              <a:t>trimestre 2011)</a:t>
            </a:r>
          </a:p>
        </c:rich>
      </c:tx>
      <c:layout>
        <c:manualLayout>
          <c:xMode val="edge"/>
          <c:yMode val="edge"/>
          <c:x val="0.23543866454833196"/>
          <c:y val="2.4256801659383369E-2"/>
        </c:manualLayout>
      </c:layout>
      <c:overlay val="0"/>
      <c:spPr>
        <a:noFill/>
        <a:ln w="25400">
          <a:noFill/>
        </a:ln>
      </c:spPr>
    </c:title>
    <c:autoTitleDeleted val="0"/>
    <c:plotArea>
      <c:layout>
        <c:manualLayout>
          <c:layoutTarget val="inner"/>
          <c:xMode val="edge"/>
          <c:yMode val="edge"/>
          <c:x val="8.7565542402437788E-2"/>
          <c:y val="0.20139006920810093"/>
          <c:w val="0.83764367816093011"/>
          <c:h val="0.55855945116834815"/>
        </c:manualLayout>
      </c:layout>
      <c:lineChart>
        <c:grouping val="standard"/>
        <c:varyColors val="0"/>
        <c:ser>
          <c:idx val="0"/>
          <c:order val="0"/>
          <c:tx>
            <c:v>Provence-Alpes-Côte d'Azur</c:v>
          </c:tx>
          <c:spPr>
            <a:ln w="28575">
              <a:solidFill>
                <a:srgbClr val="FF0000"/>
              </a:solidFill>
              <a:prstDash val="solid"/>
            </a:ln>
          </c:spPr>
          <c:marker>
            <c:symbol val="none"/>
          </c:marker>
          <c:cat>
            <c:multiLvlStrRef>
              <c:f>'Données graph 1 et 2'!$A$10:$B$60</c:f>
              <c:multiLvlStrCache>
                <c:ptCount val="5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 1 et 2'!$E$10:$E$52</c:f>
              <c:numCache>
                <c:formatCode>#,##0.0</c:formatCode>
                <c:ptCount val="43"/>
                <c:pt idx="0">
                  <c:v>100</c:v>
                </c:pt>
                <c:pt idx="1">
                  <c:v>100.05218592890954</c:v>
                </c:pt>
                <c:pt idx="2">
                  <c:v>99.883528696041566</c:v>
                </c:pt>
                <c:pt idx="3">
                  <c:v>100.20749984734343</c:v>
                </c:pt>
                <c:pt idx="4">
                  <c:v>100.31277633664956</c:v>
                </c:pt>
                <c:pt idx="5">
                  <c:v>100.19104686217261</c:v>
                </c:pt>
                <c:pt idx="6">
                  <c:v>99.987052461841515</c:v>
                </c:pt>
                <c:pt idx="7">
                  <c:v>100.10363684473585</c:v>
                </c:pt>
                <c:pt idx="8">
                  <c:v>100.0960040165638</c:v>
                </c:pt>
                <c:pt idx="9">
                  <c:v>100.1744807980659</c:v>
                </c:pt>
                <c:pt idx="10">
                  <c:v>100.36897656778289</c:v>
                </c:pt>
                <c:pt idx="11">
                  <c:v>100.647716144732</c:v>
                </c:pt>
                <c:pt idx="12">
                  <c:v>100.79958115562148</c:v>
                </c:pt>
                <c:pt idx="13">
                  <c:v>100.69543545567419</c:v>
                </c:pt>
                <c:pt idx="14">
                  <c:v>100.76938907974102</c:v>
                </c:pt>
                <c:pt idx="15">
                  <c:v>100.9469230090757</c:v>
                </c:pt>
                <c:pt idx="16">
                  <c:v>100.91102044693318</c:v>
                </c:pt>
                <c:pt idx="17">
                  <c:v>101.27937508056874</c:v>
                </c:pt>
                <c:pt idx="18">
                  <c:v>101.13949643688274</c:v>
                </c:pt>
                <c:pt idx="19">
                  <c:v>101.63608258380845</c:v>
                </c:pt>
                <c:pt idx="20">
                  <c:v>102.00308027021343</c:v>
                </c:pt>
                <c:pt idx="21">
                  <c:v>102.44363580440962</c:v>
                </c:pt>
                <c:pt idx="22">
                  <c:v>102.57384619907772</c:v>
                </c:pt>
                <c:pt idx="23">
                  <c:v>102.73673640621573</c:v>
                </c:pt>
                <c:pt idx="24">
                  <c:v>103.11713394652271</c:v>
                </c:pt>
                <c:pt idx="25">
                  <c:v>103.38569641924242</c:v>
                </c:pt>
                <c:pt idx="26">
                  <c:v>103.81076013922279</c:v>
                </c:pt>
                <c:pt idx="27">
                  <c:v>104.12743769916028</c:v>
                </c:pt>
                <c:pt idx="28">
                  <c:v>104.70798495597838</c:v>
                </c:pt>
                <c:pt idx="29">
                  <c:v>104.6772840248864</c:v>
                </c:pt>
                <c:pt idx="30">
                  <c:v>104.83734725862736</c:v>
                </c:pt>
                <c:pt idx="31">
                  <c:v>104.94369799782437</c:v>
                </c:pt>
                <c:pt idx="32">
                  <c:v>105.37792111161117</c:v>
                </c:pt>
                <c:pt idx="33">
                  <c:v>105.62533782332095</c:v>
                </c:pt>
                <c:pt idx="34">
                  <c:v>106.03490972908548</c:v>
                </c:pt>
                <c:pt idx="35">
                  <c:v>106.2634987979709</c:v>
                </c:pt>
                <c:pt idx="36">
                  <c:v>104.29253294554796</c:v>
                </c:pt>
                <c:pt idx="37">
                  <c:v>102.57661663300684</c:v>
                </c:pt>
                <c:pt idx="38">
                  <c:v>104.88048687266634</c:v>
                </c:pt>
                <c:pt idx="39">
                  <c:v>105.26280675488331</c:v>
                </c:pt>
                <c:pt idx="40">
                  <c:v>105.8386612358623</c:v>
                </c:pt>
                <c:pt idx="41">
                  <c:v>107.70090169143471</c:v>
                </c:pt>
                <c:pt idx="42">
                  <c:v>108.06292390466088</c:v>
                </c:pt>
              </c:numCache>
            </c:numRef>
          </c:val>
          <c:smooth val="0"/>
        </c:ser>
        <c:ser>
          <c:idx val="1"/>
          <c:order val="1"/>
          <c:tx>
            <c:v>France métropolitaine</c:v>
          </c:tx>
          <c:spPr>
            <a:ln w="28575">
              <a:solidFill>
                <a:srgbClr val="0000FF"/>
              </a:solidFill>
              <a:prstDash val="solid"/>
            </a:ln>
          </c:spPr>
          <c:marker>
            <c:symbol val="none"/>
          </c:marker>
          <c:cat>
            <c:multiLvlStrRef>
              <c:f>'Données graph 1 et 2'!$A$10:$B$60</c:f>
              <c:multiLvlStrCache>
                <c:ptCount val="5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 1 et 2'!$C$10:$C$52</c:f>
              <c:numCache>
                <c:formatCode>#,##0.0</c:formatCode>
                <c:ptCount val="43"/>
                <c:pt idx="0">
                  <c:v>100</c:v>
                </c:pt>
                <c:pt idx="1">
                  <c:v>100.10336620792518</c:v>
                </c:pt>
                <c:pt idx="2">
                  <c:v>100.03084666671795</c:v>
                </c:pt>
                <c:pt idx="3">
                  <c:v>100.08991278872176</c:v>
                </c:pt>
                <c:pt idx="4">
                  <c:v>100.11162466799203</c:v>
                </c:pt>
                <c:pt idx="5">
                  <c:v>100.06424202635051</c:v>
                </c:pt>
                <c:pt idx="6">
                  <c:v>99.927084003761223</c:v>
                </c:pt>
                <c:pt idx="7">
                  <c:v>99.816307337792949</c:v>
                </c:pt>
                <c:pt idx="8">
                  <c:v>99.820143463518392</c:v>
                </c:pt>
                <c:pt idx="9">
                  <c:v>99.701511961858316</c:v>
                </c:pt>
                <c:pt idx="10">
                  <c:v>99.875517271998106</c:v>
                </c:pt>
                <c:pt idx="11">
                  <c:v>100.13900080723357</c:v>
                </c:pt>
                <c:pt idx="12">
                  <c:v>100.1663766113019</c:v>
                </c:pt>
                <c:pt idx="13">
                  <c:v>100.20475321392306</c:v>
                </c:pt>
                <c:pt idx="14">
                  <c:v>100.07670192018534</c:v>
                </c:pt>
                <c:pt idx="15">
                  <c:v>100.16753912293382</c:v>
                </c:pt>
                <c:pt idx="16">
                  <c:v>100.10281268446013</c:v>
                </c:pt>
                <c:pt idx="17">
                  <c:v>100.34385265000891</c:v>
                </c:pt>
                <c:pt idx="18">
                  <c:v>100.40886917309547</c:v>
                </c:pt>
                <c:pt idx="19">
                  <c:v>100.59019396810865</c:v>
                </c:pt>
                <c:pt idx="20">
                  <c:v>100.76452487237194</c:v>
                </c:pt>
                <c:pt idx="21">
                  <c:v>101.02565219582588</c:v>
                </c:pt>
                <c:pt idx="22">
                  <c:v>101.31610088964682</c:v>
                </c:pt>
                <c:pt idx="23">
                  <c:v>101.41904759392489</c:v>
                </c:pt>
                <c:pt idx="24">
                  <c:v>101.84002176422599</c:v>
                </c:pt>
                <c:pt idx="25">
                  <c:v>102.17503762365065</c:v>
                </c:pt>
                <c:pt idx="26">
                  <c:v>102.45143447506462</c:v>
                </c:pt>
                <c:pt idx="27">
                  <c:v>102.81584794416293</c:v>
                </c:pt>
                <c:pt idx="28">
                  <c:v>102.99211597520892</c:v>
                </c:pt>
                <c:pt idx="29">
                  <c:v>103.07222190366355</c:v>
                </c:pt>
                <c:pt idx="30">
                  <c:v>103.20610241269503</c:v>
                </c:pt>
                <c:pt idx="31">
                  <c:v>103.45902292012461</c:v>
                </c:pt>
                <c:pt idx="32">
                  <c:v>103.90853466088734</c:v>
                </c:pt>
                <c:pt idx="33">
                  <c:v>104.12650524955464</c:v>
                </c:pt>
                <c:pt idx="34">
                  <c:v>104.26000106264779</c:v>
                </c:pt>
                <c:pt idx="35">
                  <c:v>104.56118993551947</c:v>
                </c:pt>
                <c:pt idx="36">
                  <c:v>102.58193943776919</c:v>
                </c:pt>
                <c:pt idx="37">
                  <c:v>101.75123255983358</c:v>
                </c:pt>
                <c:pt idx="38">
                  <c:v>103.34111574064266</c:v>
                </c:pt>
                <c:pt idx="39">
                  <c:v>103.23466967296572</c:v>
                </c:pt>
                <c:pt idx="40">
                  <c:v>103.87232965159532</c:v>
                </c:pt>
                <c:pt idx="41">
                  <c:v>105.1368713363686</c:v>
                </c:pt>
                <c:pt idx="42">
                  <c:v>105.58194801915953</c:v>
                </c:pt>
              </c:numCache>
            </c:numRef>
          </c:val>
          <c:smooth val="0"/>
        </c:ser>
        <c:ser>
          <c:idx val="2"/>
          <c:order val="2"/>
          <c:tx>
            <c:strRef>
              <c:f>'Données graph 1 et 2'!$K$8:$K$9</c:f>
              <c:strCache>
                <c:ptCount val="1"/>
                <c:pt idx="0">
                  <c:v>Var</c:v>
                </c:pt>
              </c:strCache>
            </c:strRef>
          </c:tx>
          <c:spPr>
            <a:ln w="28575"/>
          </c:spPr>
          <c:marker>
            <c:symbol val="none"/>
          </c:marker>
          <c:cat>
            <c:multiLvlStrRef>
              <c:f>'Données graph 1 et 2'!$A$10:$B$60</c:f>
              <c:multiLvlStrCache>
                <c:ptCount val="5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 1 et 2'!$K$10:$K$52</c:f>
              <c:numCache>
                <c:formatCode>#,##0.0</c:formatCode>
                <c:ptCount val="43"/>
                <c:pt idx="0">
                  <c:v>100</c:v>
                </c:pt>
                <c:pt idx="1">
                  <c:v>100.36422389075564</c:v>
                </c:pt>
                <c:pt idx="2">
                  <c:v>100.25936029326496</c:v>
                </c:pt>
                <c:pt idx="3">
                  <c:v>100.46254335212845</c:v>
                </c:pt>
                <c:pt idx="4">
                  <c:v>100.47389459103154</c:v>
                </c:pt>
                <c:pt idx="5">
                  <c:v>100.31083215903305</c:v>
                </c:pt>
                <c:pt idx="6">
                  <c:v>100.38105862412061</c:v>
                </c:pt>
                <c:pt idx="7">
                  <c:v>100.3255939604295</c:v>
                </c:pt>
                <c:pt idx="8">
                  <c:v>100.47980053584527</c:v>
                </c:pt>
                <c:pt idx="9">
                  <c:v>100.34094190281952</c:v>
                </c:pt>
                <c:pt idx="10">
                  <c:v>100.6782547983674</c:v>
                </c:pt>
                <c:pt idx="11">
                  <c:v>100.49503954070092</c:v>
                </c:pt>
                <c:pt idx="12">
                  <c:v>100.80580712065463</c:v>
                </c:pt>
                <c:pt idx="13">
                  <c:v>100.55439087195192</c:v>
                </c:pt>
                <c:pt idx="14">
                  <c:v>100.4488205090878</c:v>
                </c:pt>
                <c:pt idx="15">
                  <c:v>100.56212220451866</c:v>
                </c:pt>
                <c:pt idx="16">
                  <c:v>100.03953234211234</c:v>
                </c:pt>
                <c:pt idx="17">
                  <c:v>100.62696853233182</c:v>
                </c:pt>
                <c:pt idx="18">
                  <c:v>100.48320795408317</c:v>
                </c:pt>
                <c:pt idx="19">
                  <c:v>100.89126049932121</c:v>
                </c:pt>
                <c:pt idx="20">
                  <c:v>101.31485358014916</c:v>
                </c:pt>
                <c:pt idx="21">
                  <c:v>101.7122379012427</c:v>
                </c:pt>
                <c:pt idx="22">
                  <c:v>101.47109382093326</c:v>
                </c:pt>
                <c:pt idx="23">
                  <c:v>101.59050407441296</c:v>
                </c:pt>
                <c:pt idx="24">
                  <c:v>102.26221373973526</c:v>
                </c:pt>
                <c:pt idx="25">
                  <c:v>102.43285594199428</c:v>
                </c:pt>
                <c:pt idx="26">
                  <c:v>103.00571905607487</c:v>
                </c:pt>
                <c:pt idx="27">
                  <c:v>103.12167292295381</c:v>
                </c:pt>
                <c:pt idx="28">
                  <c:v>103.66065313811642</c:v>
                </c:pt>
                <c:pt idx="29">
                  <c:v>103.41189778195847</c:v>
                </c:pt>
                <c:pt idx="30">
                  <c:v>103.60005090889142</c:v>
                </c:pt>
                <c:pt idx="31">
                  <c:v>103.59139216527731</c:v>
                </c:pt>
                <c:pt idx="32">
                  <c:v>104.25551650426341</c:v>
                </c:pt>
                <c:pt idx="33">
                  <c:v>104.49220903100229</c:v>
                </c:pt>
                <c:pt idx="34">
                  <c:v>104.94978044130214</c:v>
                </c:pt>
                <c:pt idx="35">
                  <c:v>105.04197506983901</c:v>
                </c:pt>
                <c:pt idx="36">
                  <c:v>103.63371022686745</c:v>
                </c:pt>
                <c:pt idx="37">
                  <c:v>101.53755806870535</c:v>
                </c:pt>
                <c:pt idx="38">
                  <c:v>103.98138180934234</c:v>
                </c:pt>
                <c:pt idx="39">
                  <c:v>104.8500624577279</c:v>
                </c:pt>
                <c:pt idx="40">
                  <c:v>105.31381655559564</c:v>
                </c:pt>
                <c:pt idx="41">
                  <c:v>107.15426182837109</c:v>
                </c:pt>
                <c:pt idx="42">
                  <c:v>107.7500873208518</c:v>
                </c:pt>
              </c:numCache>
            </c:numRef>
          </c:val>
          <c:smooth val="0"/>
        </c:ser>
        <c:dLbls>
          <c:showLegendKey val="0"/>
          <c:showVal val="0"/>
          <c:showCatName val="0"/>
          <c:showSerName val="0"/>
          <c:showPercent val="0"/>
          <c:showBubbleSize val="0"/>
        </c:dLbls>
        <c:marker val="1"/>
        <c:smooth val="0"/>
        <c:axId val="281546752"/>
        <c:axId val="281548672"/>
      </c:lineChart>
      <c:catAx>
        <c:axId val="281546752"/>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81548672"/>
        <c:crossesAt val="100"/>
        <c:auto val="0"/>
        <c:lblAlgn val="ctr"/>
        <c:lblOffset val="100"/>
        <c:tickLblSkip val="4"/>
        <c:tickMarkSkip val="4"/>
        <c:noMultiLvlLbl val="0"/>
      </c:catAx>
      <c:valAx>
        <c:axId val="281548672"/>
        <c:scaling>
          <c:orientation val="minMax"/>
          <c:max val="109"/>
          <c:min val="99"/>
        </c:scaling>
        <c:delete val="0"/>
        <c:axPos val="l"/>
        <c:majorGridlines>
          <c:spPr>
            <a:ln>
              <a:prstDash val="sysDash"/>
            </a:ln>
          </c:spPr>
        </c:majorGridlines>
        <c:numFmt formatCode="#,##0" sourceLinked="0"/>
        <c:majorTickMark val="out"/>
        <c:minorTickMark val="none"/>
        <c:tickLblPos val="nextTo"/>
        <c:crossAx val="281546752"/>
        <c:crosses val="autoZero"/>
        <c:crossBetween val="midCat"/>
        <c:majorUnit val="1"/>
      </c:valAx>
    </c:plotArea>
    <c:legend>
      <c:legendPos val="r"/>
      <c:layout>
        <c:manualLayout>
          <c:xMode val="edge"/>
          <c:yMode val="edge"/>
          <c:x val="2.5568232542360778E-2"/>
          <c:y val="0.12702472293265132"/>
          <c:w val="0.91903409090909094"/>
          <c:h val="5.1150895140664808E-2"/>
        </c:manualLayout>
      </c:layout>
      <c:overlay val="0"/>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16829375369994917"/>
          <c:w val="0.86471641552420164"/>
          <c:h val="0.52314939674456862"/>
        </c:manualLayout>
      </c:layout>
      <c:barChart>
        <c:barDir val="col"/>
        <c:grouping val="stacked"/>
        <c:varyColors val="0"/>
        <c:ser>
          <c:idx val="1"/>
          <c:order val="0"/>
          <c:spPr>
            <a:solidFill>
              <a:srgbClr val="00B0F0"/>
            </a:solidFill>
            <a:ln w="28575">
              <a:noFill/>
              <a:prstDash val="solid"/>
            </a:ln>
          </c:spPr>
          <c:invertIfNegative val="0"/>
          <c:cat>
            <c:multiLvlStrRef>
              <c:f>'dates trim'!$A$9:$B$56</c:f>
              <c:multiLvlStrCache>
                <c:ptCount val="4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lvl>
              </c:multiLvlStrCache>
            </c:multiLvlStrRef>
          </c:cat>
          <c:val>
            <c:numRef>
              <c:f>dep83_trim!$BG$67:$BG$114</c:f>
              <c:numCache>
                <c:formatCode>#,##0.0</c:formatCode>
                <c:ptCount val="48"/>
                <c:pt idx="0">
                  <c:v>1.3027027027026961</c:v>
                </c:pt>
                <c:pt idx="1">
                  <c:v>1.1472173309855282</c:v>
                </c:pt>
                <c:pt idx="2">
                  <c:v>1.4876556235492666</c:v>
                </c:pt>
                <c:pt idx="3">
                  <c:v>0.90965796860380532</c:v>
                </c:pt>
                <c:pt idx="4">
                  <c:v>2.5034770514603677</c:v>
                </c:pt>
                <c:pt idx="5">
                  <c:v>2.1106588270767279</c:v>
                </c:pt>
                <c:pt idx="6">
                  <c:v>1.0482799350361782</c:v>
                </c:pt>
                <c:pt idx="7">
                  <c:v>1.490356516656921</c:v>
                </c:pt>
                <c:pt idx="8">
                  <c:v>1.449275362318847</c:v>
                </c:pt>
                <c:pt idx="9">
                  <c:v>1.1163670766319633</c:v>
                </c:pt>
                <c:pt idx="10">
                  <c:v>2.4326347305389406</c:v>
                </c:pt>
                <c:pt idx="11">
                  <c:v>2.5073072707343824</c:v>
                </c:pt>
                <c:pt idx="12">
                  <c:v>2.1251949209178056</c:v>
                </c:pt>
                <c:pt idx="13">
                  <c:v>1.6447081406508968</c:v>
                </c:pt>
                <c:pt idx="14">
                  <c:v>1.12451178162154</c:v>
                </c:pt>
                <c:pt idx="15">
                  <c:v>2.0797079920207073</c:v>
                </c:pt>
                <c:pt idx="16">
                  <c:v>1.3887156459190919</c:v>
                </c:pt>
                <c:pt idx="17">
                  <c:v>1.5993438589296805</c:v>
                </c:pt>
                <c:pt idx="18">
                  <c:v>1.7154389505549927</c:v>
                </c:pt>
                <c:pt idx="19">
                  <c:v>1.5833333333333366</c:v>
                </c:pt>
                <c:pt idx="20">
                  <c:v>2.1875854525567506</c:v>
                </c:pt>
                <c:pt idx="21">
                  <c:v>2.7944493291027772</c:v>
                </c:pt>
                <c:pt idx="22">
                  <c:v>0.53179620676833128</c:v>
                </c:pt>
                <c:pt idx="23">
                  <c:v>1.1763400288536285</c:v>
                </c:pt>
                <c:pt idx="24">
                  <c:v>0.16452780519908838</c:v>
                </c:pt>
                <c:pt idx="25">
                  <c:v>-0.2664622572638331</c:v>
                </c:pt>
                <c:pt idx="26">
                  <c:v>1.0833363832668308</c:v>
                </c:pt>
                <c:pt idx="27">
                  <c:v>0.10862087693255251</c:v>
                </c:pt>
                <c:pt idx="28">
                  <c:v>1.2116170566747408</c:v>
                </c:pt>
                <c:pt idx="29">
                  <c:v>0.68610634648369473</c:v>
                </c:pt>
                <c:pt idx="30">
                  <c:v>1.082481544576952</c:v>
                </c:pt>
                <c:pt idx="31">
                  <c:v>0.67062252027667579</c:v>
                </c:pt>
                <c:pt idx="32">
                  <c:v>0.16043526785716189</c:v>
                </c:pt>
                <c:pt idx="33">
                  <c:v>0.65812382477887788</c:v>
                </c:pt>
                <c:pt idx="34">
                  <c:v>0.24907461860448343</c:v>
                </c:pt>
                <c:pt idx="35">
                  <c:v>-0.38303599158010515</c:v>
                </c:pt>
                <c:pt idx="36">
                  <c:v>5.196064846888504E-2</c:v>
                </c:pt>
                <c:pt idx="37">
                  <c:v>-1.2013987466675924</c:v>
                </c:pt>
                <c:pt idx="38">
                  <c:v>-1.5278945892907125</c:v>
                </c:pt>
                <c:pt idx="39">
                  <c:v>-1.9217081850533835</c:v>
                </c:pt>
                <c:pt idx="40">
                  <c:v>-0.78737300435414159</c:v>
                </c:pt>
                <c:pt idx="41">
                  <c:v>10.302454010167139</c:v>
                </c:pt>
                <c:pt idx="42">
                  <c:v>-3.5809018567639295</c:v>
                </c:pt>
                <c:pt idx="43">
                  <c:v>-3.3906464924346569</c:v>
                </c:pt>
                <c:pt idx="44">
                  <c:v>0.12102228233785706</c:v>
                </c:pt>
                <c:pt idx="45">
                  <c:v>0.5226109215016983</c:v>
                </c:pt>
                <c:pt idx="46">
                  <c:v>-4.0282935455349334</c:v>
                </c:pt>
                <c:pt idx="47">
                  <c:v>-2.8007075471698006</c:v>
                </c:pt>
              </c:numCache>
            </c:numRef>
          </c:val>
        </c:ser>
        <c:dLbls>
          <c:showLegendKey val="0"/>
          <c:showVal val="0"/>
          <c:showCatName val="0"/>
          <c:showSerName val="0"/>
          <c:showPercent val="0"/>
          <c:showBubbleSize val="0"/>
        </c:dLbls>
        <c:gapWidth val="150"/>
        <c:overlap val="100"/>
        <c:axId val="179389952"/>
        <c:axId val="179391488"/>
      </c:barChart>
      <c:catAx>
        <c:axId val="179389952"/>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crossAx val="179391488"/>
        <c:crosses val="autoZero"/>
        <c:auto val="0"/>
        <c:lblAlgn val="ctr"/>
        <c:lblOffset val="100"/>
        <c:tickLblSkip val="4"/>
        <c:tickMarkSkip val="4"/>
        <c:noMultiLvlLbl val="0"/>
      </c:catAx>
      <c:valAx>
        <c:axId val="179391488"/>
        <c:scaling>
          <c:orientation val="minMax"/>
          <c:max val="12"/>
          <c:min val="-6"/>
        </c:scaling>
        <c:delete val="0"/>
        <c:axPos val="l"/>
        <c:majorGridlines>
          <c:spPr>
            <a:ln>
              <a:prstDash val="sysDash"/>
            </a:ln>
          </c:spPr>
        </c:majorGridlines>
        <c:numFmt formatCode="[Blue][&lt;0]\-&quot;&quot;0&quot;&quot;;[Red][&gt;0]\+&quot;&quot;0&quot;&quot;;0" sourceLinked="0"/>
        <c:majorTickMark val="out"/>
        <c:minorTickMark val="none"/>
        <c:tickLblPos val="nextTo"/>
        <c:crossAx val="179389952"/>
        <c:crosses val="autoZero"/>
        <c:crossBetween val="between"/>
        <c:majorUnit val="2"/>
      </c:valAx>
    </c:plotArea>
    <c:plotVisOnly val="1"/>
    <c:dispBlanksAs val="gap"/>
    <c:showDLblsOverMax val="0"/>
  </c:chart>
  <c:txPr>
    <a:bodyPr/>
    <a:lstStyle/>
    <a:p>
      <a:pPr>
        <a:defRPr sz="1000"/>
      </a:pPr>
      <a:endParaRPr lang="fr-FR"/>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7474751284831911"/>
          <c:w val="0.86471641552420164"/>
          <c:h val="0.44330907738329117"/>
        </c:manualLayout>
      </c:layout>
      <c:barChart>
        <c:barDir val="col"/>
        <c:grouping val="clustered"/>
        <c:varyColors val="0"/>
        <c:ser>
          <c:idx val="1"/>
          <c:order val="0"/>
          <c:tx>
            <c:v>Hommes</c:v>
          </c:tx>
          <c:spPr>
            <a:solidFill>
              <a:srgbClr val="00B0F0"/>
            </a:solidFill>
            <a:ln w="28575">
              <a:noFill/>
              <a:prstDash val="solid"/>
            </a:ln>
          </c:spPr>
          <c:invertIfNegative val="0"/>
          <c:cat>
            <c:multiLvlStrRef>
              <c:f>'dates trim'!$A$33:$B$56</c:f>
              <c:multiLvlStrCache>
                <c:ptCount val="2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lvl>
                <c:lvl>
                  <c:pt idx="0">
                    <c:v>2016</c:v>
                  </c:pt>
                  <c:pt idx="4">
                    <c:v>2017</c:v>
                  </c:pt>
                  <c:pt idx="8">
                    <c:v>2018</c:v>
                  </c:pt>
                  <c:pt idx="12">
                    <c:v>2019</c:v>
                  </c:pt>
                  <c:pt idx="16">
                    <c:v>2020</c:v>
                  </c:pt>
                  <c:pt idx="20">
                    <c:v>2021</c:v>
                  </c:pt>
                </c:lvl>
              </c:multiLvlStrCache>
            </c:multiLvlStrRef>
          </c:cat>
          <c:val>
            <c:numRef>
              <c:f>dep83_trim!$BH$91:$BH$114</c:f>
              <c:numCache>
                <c:formatCode>#,##0.0</c:formatCode>
                <c:ptCount val="24"/>
                <c:pt idx="0">
                  <c:v>0.24789663461537437</c:v>
                </c:pt>
                <c:pt idx="1">
                  <c:v>-0.38965904833271336</c:v>
                </c:pt>
                <c:pt idx="2">
                  <c:v>0.75227563379223206</c:v>
                </c:pt>
                <c:pt idx="3">
                  <c:v>4.4799522138427861E-2</c:v>
                </c:pt>
                <c:pt idx="4">
                  <c:v>1.1418762594223475</c:v>
                </c:pt>
                <c:pt idx="5">
                  <c:v>-0.22874852420307068</c:v>
                </c:pt>
                <c:pt idx="6">
                  <c:v>0.59167221359366362</c:v>
                </c:pt>
                <c:pt idx="7">
                  <c:v>0.19116241452834526</c:v>
                </c:pt>
                <c:pt idx="8">
                  <c:v>-7.3383723490139108E-2</c:v>
                </c:pt>
                <c:pt idx="9">
                  <c:v>0.15421899096716984</c:v>
                </c:pt>
                <c:pt idx="10">
                  <c:v>0.11731925502274088</c:v>
                </c:pt>
                <c:pt idx="11">
                  <c:v>-0.41013622381720349</c:v>
                </c:pt>
                <c:pt idx="12">
                  <c:v>0</c:v>
                </c:pt>
                <c:pt idx="13">
                  <c:v>-1.573760847183403</c:v>
                </c:pt>
                <c:pt idx="14">
                  <c:v>-1.5167364016736462</c:v>
                </c:pt>
                <c:pt idx="15">
                  <c:v>-2.3063500493133993</c:v>
                </c:pt>
                <c:pt idx="16">
                  <c:v>-0.6212627164712381</c:v>
                </c:pt>
                <c:pt idx="17">
                  <c:v>12.581073689145917</c:v>
                </c:pt>
                <c:pt idx="18">
                  <c:v>-4.8518081488165503</c:v>
                </c:pt>
                <c:pt idx="19">
                  <c:v>-3.3338196673475373</c:v>
                </c:pt>
                <c:pt idx="20">
                  <c:v>0.30941061051994456</c:v>
                </c:pt>
                <c:pt idx="21">
                  <c:v>3.009328919651999E-2</c:v>
                </c:pt>
                <c:pt idx="22">
                  <c:v>-4.685619735258717</c:v>
                </c:pt>
                <c:pt idx="23">
                  <c:v>-2.6907598832162982</c:v>
                </c:pt>
              </c:numCache>
            </c:numRef>
          </c:val>
        </c:ser>
        <c:ser>
          <c:idx val="0"/>
          <c:order val="1"/>
          <c:tx>
            <c:v>Femmes</c:v>
          </c:tx>
          <c:spPr>
            <a:solidFill>
              <a:schemeClr val="accent6">
                <a:lumMod val="75000"/>
              </a:schemeClr>
            </a:solidFill>
          </c:spPr>
          <c:invertIfNegative val="0"/>
          <c:cat>
            <c:multiLvlStrRef>
              <c:f>'dates trim'!$A$33:$B$56</c:f>
              <c:multiLvlStrCache>
                <c:ptCount val="2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lvl>
                <c:lvl>
                  <c:pt idx="0">
                    <c:v>2016</c:v>
                  </c:pt>
                  <c:pt idx="4">
                    <c:v>2017</c:v>
                  </c:pt>
                  <c:pt idx="8">
                    <c:v>2018</c:v>
                  </c:pt>
                  <c:pt idx="12">
                    <c:v>2019</c:v>
                  </c:pt>
                  <c:pt idx="16">
                    <c:v>2020</c:v>
                  </c:pt>
                  <c:pt idx="20">
                    <c:v>2021</c:v>
                  </c:pt>
                </c:lvl>
              </c:multiLvlStrCache>
            </c:multiLvlStrRef>
          </c:cat>
          <c:val>
            <c:numRef>
              <c:f>dep83_trim!$BI$91:$BI$114</c:f>
              <c:numCache>
                <c:formatCode>#,##0.0</c:formatCode>
                <c:ptCount val="24"/>
                <c:pt idx="0">
                  <c:v>8.5476173516640941E-2</c:v>
                </c:pt>
                <c:pt idx="1">
                  <c:v>-0.149455554764788</c:v>
                </c:pt>
                <c:pt idx="2">
                  <c:v>1.3970064148253858</c:v>
                </c:pt>
                <c:pt idx="3">
                  <c:v>0.1687051876845258</c:v>
                </c:pt>
                <c:pt idx="4">
                  <c:v>1.2771929824561434</c:v>
                </c:pt>
                <c:pt idx="5">
                  <c:v>1.5451773835920335</c:v>
                </c:pt>
                <c:pt idx="6">
                  <c:v>1.535312180143289</c:v>
                </c:pt>
                <c:pt idx="7">
                  <c:v>1.1088709677419262</c:v>
                </c:pt>
                <c:pt idx="8">
                  <c:v>0.37221668328348834</c:v>
                </c:pt>
                <c:pt idx="9">
                  <c:v>1.1125091053572511</c:v>
                </c:pt>
                <c:pt idx="10">
                  <c:v>0.36675617263737248</c:v>
                </c:pt>
                <c:pt idx="11">
                  <c:v>-0.35889070146819524</c:v>
                </c:pt>
                <c:pt idx="12">
                  <c:v>9.8231827111994185E-2</c:v>
                </c:pt>
                <c:pt idx="13">
                  <c:v>-0.87013411841675437</c:v>
                </c:pt>
                <c:pt idx="14">
                  <c:v>-1.5377507919746569</c:v>
                </c:pt>
                <c:pt idx="15">
                  <c:v>-1.5818754608217689</c:v>
                </c:pt>
                <c:pt idx="16">
                  <c:v>-0.9330518286453815</c:v>
                </c:pt>
                <c:pt idx="17">
                  <c:v>8.2978138319813155</c:v>
                </c:pt>
                <c:pt idx="18">
                  <c:v>-2.4185869358217538</c:v>
                </c:pt>
                <c:pt idx="19">
                  <c:v>-3.4413218839448367</c:v>
                </c:pt>
                <c:pt idx="20">
                  <c:v>-4.7160277571911546E-2</c:v>
                </c:pt>
                <c:pt idx="21">
                  <c:v>0.96387166352116527</c:v>
                </c:pt>
                <c:pt idx="22">
                  <c:v>-3.4448227518525942</c:v>
                </c:pt>
                <c:pt idx="23">
                  <c:v>-2.8970476388024524</c:v>
                </c:pt>
              </c:numCache>
            </c:numRef>
          </c:val>
        </c:ser>
        <c:dLbls>
          <c:showLegendKey val="0"/>
          <c:showVal val="0"/>
          <c:showCatName val="0"/>
          <c:showSerName val="0"/>
          <c:showPercent val="0"/>
          <c:showBubbleSize val="0"/>
        </c:dLbls>
        <c:gapWidth val="150"/>
        <c:axId val="194922752"/>
        <c:axId val="194928640"/>
      </c:barChart>
      <c:catAx>
        <c:axId val="194922752"/>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txPr>
          <a:bodyPr/>
          <a:lstStyle/>
          <a:p>
            <a:pPr>
              <a:defRPr sz="1000"/>
            </a:pPr>
            <a:endParaRPr lang="fr-FR"/>
          </a:p>
        </c:txPr>
        <c:crossAx val="194928640"/>
        <c:crosses val="autoZero"/>
        <c:auto val="0"/>
        <c:lblAlgn val="ctr"/>
        <c:lblOffset val="100"/>
        <c:tickLblSkip val="4"/>
        <c:tickMarkSkip val="4"/>
        <c:noMultiLvlLbl val="0"/>
      </c:catAx>
      <c:valAx>
        <c:axId val="194928640"/>
        <c:scaling>
          <c:orientation val="minMax"/>
          <c:max val="14"/>
          <c:min val="-6"/>
        </c:scaling>
        <c:delete val="0"/>
        <c:axPos val="l"/>
        <c:majorGridlines>
          <c:spPr>
            <a:ln>
              <a:prstDash val="sysDash"/>
            </a:ln>
          </c:spPr>
        </c:majorGridlines>
        <c:numFmt formatCode="[Blue][&lt;0]\-&quot;&quot;0&quot;&quot;;[Red][&gt;0]\+&quot;&quot;0&quot;&quot;;0" sourceLinked="0"/>
        <c:majorTickMark val="out"/>
        <c:minorTickMark val="none"/>
        <c:tickLblPos val="nextTo"/>
        <c:crossAx val="194922752"/>
        <c:crosses val="autoZero"/>
        <c:crossBetween val="between"/>
        <c:majorUnit val="2"/>
      </c:valAx>
    </c:plotArea>
    <c:legend>
      <c:legendPos val="t"/>
      <c:layout>
        <c:manualLayout>
          <c:xMode val="edge"/>
          <c:yMode val="edge"/>
          <c:x val="0.36531382815726715"/>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4547272908251738"/>
          <c:w val="0.86471641552420164"/>
          <c:h val="0.4725838611490929"/>
        </c:manualLayout>
      </c:layout>
      <c:barChart>
        <c:barDir val="col"/>
        <c:grouping val="clustered"/>
        <c:varyColors val="0"/>
        <c:ser>
          <c:idx val="1"/>
          <c:order val="0"/>
          <c:tx>
            <c:v>Moins de 25 ans</c:v>
          </c:tx>
          <c:spPr>
            <a:solidFill>
              <a:srgbClr val="00B0F0"/>
            </a:solidFill>
            <a:ln w="28575">
              <a:noFill/>
              <a:prstDash val="solid"/>
            </a:ln>
          </c:spPr>
          <c:invertIfNegative val="0"/>
          <c:cat>
            <c:multiLvlStrRef>
              <c:f>'dates trim'!$A$33:$B$56</c:f>
              <c:multiLvlStrCache>
                <c:ptCount val="2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lvl>
                <c:lvl>
                  <c:pt idx="0">
                    <c:v>2016</c:v>
                  </c:pt>
                  <c:pt idx="4">
                    <c:v>2017</c:v>
                  </c:pt>
                  <c:pt idx="8">
                    <c:v>2018</c:v>
                  </c:pt>
                  <c:pt idx="12">
                    <c:v>2019</c:v>
                  </c:pt>
                  <c:pt idx="16">
                    <c:v>2020</c:v>
                  </c:pt>
                  <c:pt idx="20">
                    <c:v>2021</c:v>
                  </c:pt>
                </c:lvl>
              </c:multiLvlStrCache>
            </c:multiLvlStrRef>
          </c:cat>
          <c:val>
            <c:numRef>
              <c:f>dep83_trim!$BJ$91:$BJ$114</c:f>
              <c:numCache>
                <c:formatCode>#,##0.0</c:formatCode>
                <c:ptCount val="24"/>
                <c:pt idx="0">
                  <c:v>-0.2373417721519</c:v>
                </c:pt>
                <c:pt idx="1">
                  <c:v>-1.7710811525244563</c:v>
                </c:pt>
                <c:pt idx="2">
                  <c:v>-0.40365984930031962</c:v>
                </c:pt>
                <c:pt idx="3">
                  <c:v>-1.5131045663334231</c:v>
                </c:pt>
                <c:pt idx="4">
                  <c:v>0.60356652949244971</c:v>
                </c:pt>
                <c:pt idx="5">
                  <c:v>0.3272429779110908</c:v>
                </c:pt>
                <c:pt idx="6">
                  <c:v>1.4677901603696641</c:v>
                </c:pt>
                <c:pt idx="7">
                  <c:v>1.9555317439057029</c:v>
                </c:pt>
                <c:pt idx="8">
                  <c:v>2.6274303730966508E-2</c:v>
                </c:pt>
                <c:pt idx="9">
                  <c:v>0.3677436301549708</c:v>
                </c:pt>
                <c:pt idx="10">
                  <c:v>-0.70662130332374007</c:v>
                </c:pt>
                <c:pt idx="11">
                  <c:v>-0.60622034791776302</c:v>
                </c:pt>
                <c:pt idx="12">
                  <c:v>1.3789445770352682</c:v>
                </c:pt>
                <c:pt idx="13">
                  <c:v>-1.2817159298979863</c:v>
                </c:pt>
                <c:pt idx="14">
                  <c:v>-2.3847376788553309</c:v>
                </c:pt>
                <c:pt idx="15">
                  <c:v>-3.365906623235615</c:v>
                </c:pt>
                <c:pt idx="16">
                  <c:v>-2.134831460674147</c:v>
                </c:pt>
                <c:pt idx="17">
                  <c:v>18.599311136624564</c:v>
                </c:pt>
                <c:pt idx="18">
                  <c:v>-7.0183930300096842</c:v>
                </c:pt>
                <c:pt idx="19">
                  <c:v>-5.6480999479437743</c:v>
                </c:pt>
                <c:pt idx="20">
                  <c:v>1.7655172413792997</c:v>
                </c:pt>
                <c:pt idx="21">
                  <c:v>-5.4215234480881058E-2</c:v>
                </c:pt>
                <c:pt idx="22">
                  <c:v>-8.6248982912937358</c:v>
                </c:pt>
                <c:pt idx="23">
                  <c:v>-4.9272781240724317</c:v>
                </c:pt>
              </c:numCache>
            </c:numRef>
          </c:val>
        </c:ser>
        <c:ser>
          <c:idx val="0"/>
          <c:order val="1"/>
          <c:tx>
            <c:v>25 à 49 ans</c:v>
          </c:tx>
          <c:spPr>
            <a:solidFill>
              <a:schemeClr val="accent6">
                <a:lumMod val="75000"/>
              </a:schemeClr>
            </a:solidFill>
          </c:spPr>
          <c:invertIfNegative val="0"/>
          <c:cat>
            <c:multiLvlStrRef>
              <c:f>'dates trim'!$A$33:$B$56</c:f>
              <c:multiLvlStrCache>
                <c:ptCount val="2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lvl>
                <c:lvl>
                  <c:pt idx="0">
                    <c:v>2016</c:v>
                  </c:pt>
                  <c:pt idx="4">
                    <c:v>2017</c:v>
                  </c:pt>
                  <c:pt idx="8">
                    <c:v>2018</c:v>
                  </c:pt>
                  <c:pt idx="12">
                    <c:v>2019</c:v>
                  </c:pt>
                  <c:pt idx="16">
                    <c:v>2020</c:v>
                  </c:pt>
                  <c:pt idx="20">
                    <c:v>2021</c:v>
                  </c:pt>
                </c:lvl>
              </c:multiLvlStrCache>
            </c:multiLvlStrRef>
          </c:cat>
          <c:val>
            <c:numRef>
              <c:f>dep83_trim!$BK$91:$BK$114</c:f>
              <c:numCache>
                <c:formatCode>#,##0.0</c:formatCode>
                <c:ptCount val="24"/>
                <c:pt idx="0">
                  <c:v>-0.21099590065107865</c:v>
                </c:pt>
                <c:pt idx="1">
                  <c:v>-0.61016130006644742</c:v>
                </c:pt>
                <c:pt idx="2">
                  <c:v>0.96644784828592289</c:v>
                </c:pt>
                <c:pt idx="3">
                  <c:v>-2.4080428631634287E-2</c:v>
                </c:pt>
                <c:pt idx="4">
                  <c:v>0.9514060336002883</c:v>
                </c:pt>
                <c:pt idx="5">
                  <c:v>0.38174768863703523</c:v>
                </c:pt>
                <c:pt idx="6">
                  <c:v>0.70117059837186968</c:v>
                </c:pt>
                <c:pt idx="7">
                  <c:v>0.18292323125037591</c:v>
                </c:pt>
                <c:pt idx="8">
                  <c:v>4.7119802096817764E-2</c:v>
                </c:pt>
                <c:pt idx="9">
                  <c:v>0.38855528081949142</c:v>
                </c:pt>
                <c:pt idx="10">
                  <c:v>0.37532254281023025</c:v>
                </c:pt>
                <c:pt idx="11">
                  <c:v>-0.73031082028511829</c:v>
                </c:pt>
                <c:pt idx="12">
                  <c:v>-0.4472956270966888</c:v>
                </c:pt>
                <c:pt idx="13">
                  <c:v>-1.6021282885013366</c:v>
                </c:pt>
                <c:pt idx="14">
                  <c:v>-1.7664023071377044</c:v>
                </c:pt>
                <c:pt idx="15">
                  <c:v>-2.1712538226299705</c:v>
                </c:pt>
                <c:pt idx="16">
                  <c:v>-0.73147858705845392</c:v>
                </c:pt>
                <c:pt idx="17">
                  <c:v>10.870386698576651</c:v>
                </c:pt>
                <c:pt idx="18">
                  <c:v>-3.8116337196091754</c:v>
                </c:pt>
                <c:pt idx="19">
                  <c:v>-3.7855075887320733</c:v>
                </c:pt>
                <c:pt idx="20">
                  <c:v>-0.13503560029461958</c:v>
                </c:pt>
                <c:pt idx="21">
                  <c:v>0.2950215119852384</c:v>
                </c:pt>
                <c:pt idx="22">
                  <c:v>-3.6033827674960217</c:v>
                </c:pt>
                <c:pt idx="23">
                  <c:v>-2.9561347743165878</c:v>
                </c:pt>
              </c:numCache>
            </c:numRef>
          </c:val>
        </c:ser>
        <c:ser>
          <c:idx val="2"/>
          <c:order val="2"/>
          <c:tx>
            <c:v>50 ans ou plus</c:v>
          </c:tx>
          <c:spPr>
            <a:solidFill>
              <a:srgbClr val="92D050"/>
            </a:solidFill>
          </c:spPr>
          <c:invertIfNegative val="0"/>
          <c:cat>
            <c:multiLvlStrRef>
              <c:f>'dates trim'!$A$33:$B$56</c:f>
              <c:multiLvlStrCache>
                <c:ptCount val="2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lvl>
                <c:lvl>
                  <c:pt idx="0">
                    <c:v>2016</c:v>
                  </c:pt>
                  <c:pt idx="4">
                    <c:v>2017</c:v>
                  </c:pt>
                  <c:pt idx="8">
                    <c:v>2018</c:v>
                  </c:pt>
                  <c:pt idx="12">
                    <c:v>2019</c:v>
                  </c:pt>
                  <c:pt idx="16">
                    <c:v>2020</c:v>
                  </c:pt>
                  <c:pt idx="20">
                    <c:v>2021</c:v>
                  </c:pt>
                </c:lvl>
              </c:multiLvlStrCache>
            </c:multiLvlStrRef>
          </c:cat>
          <c:val>
            <c:numRef>
              <c:f>dep83_trim!$BL$91:$BL$114</c:f>
              <c:numCache>
                <c:formatCode>#,##0.0</c:formatCode>
                <c:ptCount val="24"/>
                <c:pt idx="0">
                  <c:v>1.2767178310141958</c:v>
                </c:pt>
                <c:pt idx="1">
                  <c:v>1.3456090651558172</c:v>
                </c:pt>
                <c:pt idx="2">
                  <c:v>2.124388539482891</c:v>
                </c:pt>
                <c:pt idx="3">
                  <c:v>1.2316956343232599</c:v>
                </c:pt>
                <c:pt idx="4">
                  <c:v>2.0954440989590317</c:v>
                </c:pt>
                <c:pt idx="5">
                  <c:v>1.5360169491525522</c:v>
                </c:pt>
                <c:pt idx="6">
                  <c:v>1.7344809598330624</c:v>
                </c:pt>
                <c:pt idx="7">
                  <c:v>1.1152416356877248</c:v>
                </c:pt>
                <c:pt idx="8">
                  <c:v>0.46906693711967762</c:v>
                </c:pt>
                <c:pt idx="9">
                  <c:v>1.3753943217665654</c:v>
                </c:pt>
                <c:pt idx="10">
                  <c:v>0.43564849390091975</c:v>
                </c:pt>
                <c:pt idx="11">
                  <c:v>0.45854504895277426</c:v>
                </c:pt>
                <c:pt idx="12">
                  <c:v>0.48112509252404845</c:v>
                </c:pt>
                <c:pt idx="13">
                  <c:v>-0.33149171270717703</c:v>
                </c:pt>
                <c:pt idx="14">
                  <c:v>-0.64055186006405362</c:v>
                </c:pt>
                <c:pt idx="15">
                  <c:v>-0.75626084800397564</c:v>
                </c:pt>
                <c:pt idx="16">
                  <c:v>-0.2998126171143034</c:v>
                </c:pt>
                <c:pt idx="17">
                  <c:v>5.5506828718205892</c:v>
                </c:pt>
                <c:pt idx="18">
                  <c:v>-1.4126305792972471</c:v>
                </c:pt>
                <c:pt idx="19">
                  <c:v>-1.5412402167368944</c:v>
                </c:pt>
                <c:pt idx="20">
                  <c:v>-9.7835391953038364E-2</c:v>
                </c:pt>
                <c:pt idx="21">
                  <c:v>1.2363814420369712</c:v>
                </c:pt>
                <c:pt idx="22">
                  <c:v>-2.8174123337364021</c:v>
                </c:pt>
                <c:pt idx="23">
                  <c:v>-1.6050765210899542</c:v>
                </c:pt>
              </c:numCache>
            </c:numRef>
          </c:val>
        </c:ser>
        <c:dLbls>
          <c:showLegendKey val="0"/>
          <c:showVal val="0"/>
          <c:showCatName val="0"/>
          <c:showSerName val="0"/>
          <c:showPercent val="0"/>
          <c:showBubbleSize val="0"/>
        </c:dLbls>
        <c:gapWidth val="150"/>
        <c:axId val="179666944"/>
        <c:axId val="179668480"/>
      </c:barChart>
      <c:catAx>
        <c:axId val="179666944"/>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crossAx val="179668480"/>
        <c:crosses val="autoZero"/>
        <c:auto val="0"/>
        <c:lblAlgn val="ctr"/>
        <c:lblOffset val="100"/>
        <c:tickLblSkip val="4"/>
        <c:tickMarkSkip val="4"/>
        <c:noMultiLvlLbl val="0"/>
      </c:catAx>
      <c:valAx>
        <c:axId val="179668480"/>
        <c:scaling>
          <c:orientation val="minMax"/>
          <c:max val="21"/>
          <c:min val="-9"/>
        </c:scaling>
        <c:delete val="0"/>
        <c:axPos val="l"/>
        <c:majorGridlines>
          <c:spPr>
            <a:ln>
              <a:prstDash val="sysDash"/>
            </a:ln>
          </c:spPr>
        </c:majorGridlines>
        <c:numFmt formatCode="[Blue][&lt;0]\-&quot;&quot;0&quot;&quot;;[Red][&gt;0]\+&quot;&quot;0&quot;&quot;;0" sourceLinked="0"/>
        <c:majorTickMark val="out"/>
        <c:minorTickMark val="none"/>
        <c:tickLblPos val="nextTo"/>
        <c:crossAx val="179666944"/>
        <c:crosses val="autoZero"/>
        <c:crossBetween val="between"/>
        <c:majorUnit val="3"/>
      </c:valAx>
    </c:plotArea>
    <c:legend>
      <c:legendPos val="t"/>
      <c:layout>
        <c:manualLayout>
          <c:xMode val="edge"/>
          <c:yMode val="edge"/>
          <c:x val="0.26925949611628497"/>
          <c:y val="0.18097139055222888"/>
          <c:w val="0.49532195531396139"/>
          <c:h val="5.4566981522519258E-2"/>
        </c:manualLayout>
      </c:layout>
      <c:overlay val="0"/>
      <c:txPr>
        <a:bodyPr/>
        <a:lstStyle/>
        <a:p>
          <a:pPr>
            <a:defRPr sz="1200"/>
          </a:pPr>
          <a:endParaRPr lang="fr-FR"/>
        </a:p>
      </c:txPr>
    </c:legend>
    <c:plotVisOnly val="1"/>
    <c:dispBlanksAs val="gap"/>
    <c:showDLblsOverMax val="0"/>
  </c:chart>
  <c:txPr>
    <a:bodyPr/>
    <a:lstStyle/>
    <a:p>
      <a:pPr>
        <a:defRPr sz="1000"/>
      </a:pPr>
      <a:endParaRPr lang="fr-FR"/>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7474751284831911"/>
          <c:w val="0.86471641552420164"/>
          <c:h val="0.44330907738329117"/>
        </c:manualLayout>
      </c:layout>
      <c:barChart>
        <c:barDir val="col"/>
        <c:grouping val="clustered"/>
        <c:varyColors val="0"/>
        <c:ser>
          <c:idx val="1"/>
          <c:order val="0"/>
          <c:tx>
            <c:v>Moins d'un an</c:v>
          </c:tx>
          <c:spPr>
            <a:solidFill>
              <a:srgbClr val="00B0F0"/>
            </a:solidFill>
            <a:ln w="28575">
              <a:noFill/>
              <a:prstDash val="solid"/>
            </a:ln>
          </c:spPr>
          <c:invertIfNegative val="0"/>
          <c:cat>
            <c:multiLvlStrRef>
              <c:f>'dates trim'!$A$33:$B$56</c:f>
              <c:multiLvlStrCache>
                <c:ptCount val="2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lvl>
                <c:lvl>
                  <c:pt idx="0">
                    <c:v>2016</c:v>
                  </c:pt>
                  <c:pt idx="4">
                    <c:v>2017</c:v>
                  </c:pt>
                  <c:pt idx="8">
                    <c:v>2018</c:v>
                  </c:pt>
                  <c:pt idx="12">
                    <c:v>2019</c:v>
                  </c:pt>
                  <c:pt idx="16">
                    <c:v>2020</c:v>
                  </c:pt>
                  <c:pt idx="20">
                    <c:v>2021</c:v>
                  </c:pt>
                </c:lvl>
              </c:multiLvlStrCache>
            </c:multiLvlStrRef>
          </c:cat>
          <c:val>
            <c:numRef>
              <c:f>dep83_trim!$BS$91:$BS$114</c:f>
              <c:numCache>
                <c:formatCode>#,##0.0</c:formatCode>
                <c:ptCount val="24"/>
                <c:pt idx="0">
                  <c:v>-1.1438517965933204</c:v>
                </c:pt>
                <c:pt idx="1">
                  <c:v>0.44019620173563201</c:v>
                </c:pt>
                <c:pt idx="2">
                  <c:v>2.1913348359629214</c:v>
                </c:pt>
                <c:pt idx="3">
                  <c:v>6.1267001592923975E-3</c:v>
                </c:pt>
                <c:pt idx="4">
                  <c:v>1.6479813759725515</c:v>
                </c:pt>
                <c:pt idx="5">
                  <c:v>0.27724204435872757</c:v>
                </c:pt>
                <c:pt idx="6">
                  <c:v>0.10217574227671111</c:v>
                </c:pt>
                <c:pt idx="7">
                  <c:v>-0.88261783248273495</c:v>
                </c:pt>
                <c:pt idx="8">
                  <c:v>-0.84807366125514427</c:v>
                </c:pt>
                <c:pt idx="9">
                  <c:v>-0.29325513196480912</c:v>
                </c:pt>
                <c:pt idx="10">
                  <c:v>-0.52083333333333703</c:v>
                </c:pt>
                <c:pt idx="11">
                  <c:v>-1.841700030797655</c:v>
                </c:pt>
                <c:pt idx="12">
                  <c:v>-0.42043172690763297</c:v>
                </c:pt>
                <c:pt idx="13">
                  <c:v>-1.1531917575146489</c:v>
                </c:pt>
                <c:pt idx="14">
                  <c:v>-1.5682774448552816</c:v>
                </c:pt>
                <c:pt idx="15">
                  <c:v>-2.1049222797927314</c:v>
                </c:pt>
                <c:pt idx="16">
                  <c:v>0.52265960965927061</c:v>
                </c:pt>
                <c:pt idx="17">
                  <c:v>12.886665789127294</c:v>
                </c:pt>
                <c:pt idx="18">
                  <c:v>-6.9554570895522421</c:v>
                </c:pt>
                <c:pt idx="19">
                  <c:v>-6.8049376527351324</c:v>
                </c:pt>
                <c:pt idx="20">
                  <c:v>-0.36307402675990197</c:v>
                </c:pt>
                <c:pt idx="21">
                  <c:v>2.6789931844254156</c:v>
                </c:pt>
                <c:pt idx="22">
                  <c:v>-2.0964773922187208</c:v>
                </c:pt>
                <c:pt idx="23">
                  <c:v>-2.2286366382493039</c:v>
                </c:pt>
              </c:numCache>
            </c:numRef>
          </c:val>
        </c:ser>
        <c:ser>
          <c:idx val="0"/>
          <c:order val="1"/>
          <c:tx>
            <c:v>Un an ou plus</c:v>
          </c:tx>
          <c:spPr>
            <a:solidFill>
              <a:schemeClr val="accent6">
                <a:lumMod val="75000"/>
              </a:schemeClr>
            </a:solidFill>
          </c:spPr>
          <c:invertIfNegative val="0"/>
          <c:cat>
            <c:multiLvlStrRef>
              <c:f>'dates trim'!$A$33:$B$56</c:f>
              <c:multiLvlStrCache>
                <c:ptCount val="2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lvl>
                <c:lvl>
                  <c:pt idx="0">
                    <c:v>2016</c:v>
                  </c:pt>
                  <c:pt idx="4">
                    <c:v>2017</c:v>
                  </c:pt>
                  <c:pt idx="8">
                    <c:v>2018</c:v>
                  </c:pt>
                  <c:pt idx="12">
                    <c:v>2019</c:v>
                  </c:pt>
                  <c:pt idx="16">
                    <c:v>2020</c:v>
                  </c:pt>
                  <c:pt idx="20">
                    <c:v>2021</c:v>
                  </c:pt>
                </c:lvl>
              </c:multiLvlStrCache>
            </c:multiLvlStrRef>
          </c:cat>
          <c:val>
            <c:numRef>
              <c:f>dep83_trim!$BT$91:$BT$114</c:f>
              <c:numCache>
                <c:formatCode>#,##0.0</c:formatCode>
                <c:ptCount val="24"/>
                <c:pt idx="0">
                  <c:v>2.032845095428315</c:v>
                </c:pt>
                <c:pt idx="1">
                  <c:v>-1.2441273708021727</c:v>
                </c:pt>
                <c:pt idx="2">
                  <c:v>-0.47572901065985329</c:v>
                </c:pt>
                <c:pt idx="3">
                  <c:v>0.25670531999646418</c:v>
                </c:pt>
                <c:pt idx="4">
                  <c:v>0.5827300017658521</c:v>
                </c:pt>
                <c:pt idx="5">
                  <c:v>1.2816011235954994</c:v>
                </c:pt>
                <c:pt idx="6">
                  <c:v>2.4960998439937487</c:v>
                </c:pt>
                <c:pt idx="7">
                  <c:v>2.8581092508032979</c:v>
                </c:pt>
                <c:pt idx="8">
                  <c:v>1.5291022689904565</c:v>
                </c:pt>
                <c:pt idx="9">
                  <c:v>1.9190283400809749</c:v>
                </c:pt>
                <c:pt idx="10">
                  <c:v>1.2473186621117183</c:v>
                </c:pt>
                <c:pt idx="11">
                  <c:v>1.4752040175769032</c:v>
                </c:pt>
                <c:pt idx="12">
                  <c:v>0.63408598824621354</c:v>
                </c:pt>
                <c:pt idx="13">
                  <c:v>-1.2601813431688869</c:v>
                </c:pt>
                <c:pt idx="14">
                  <c:v>-1.4785992217898891</c:v>
                </c:pt>
                <c:pt idx="15">
                  <c:v>-1.6982622432859307</c:v>
                </c:pt>
                <c:pt idx="16">
                  <c:v>-2.3784652470871914</c:v>
                </c:pt>
                <c:pt idx="17">
                  <c:v>7.0705407852498237</c:v>
                </c:pt>
                <c:pt idx="18">
                  <c:v>0.86869618696185924</c:v>
                </c:pt>
                <c:pt idx="19">
                  <c:v>0.76213703223839691</c:v>
                </c:pt>
                <c:pt idx="20">
                  <c:v>0.6656077452537712</c:v>
                </c:pt>
                <c:pt idx="21">
                  <c:v>-1.8784281313397044</c:v>
                </c:pt>
                <c:pt idx="22">
                  <c:v>-6.2791944253005605</c:v>
                </c:pt>
                <c:pt idx="23">
                  <c:v>-3.4970177302067085</c:v>
                </c:pt>
              </c:numCache>
            </c:numRef>
          </c:val>
        </c:ser>
        <c:dLbls>
          <c:showLegendKey val="0"/>
          <c:showVal val="0"/>
          <c:showCatName val="0"/>
          <c:showSerName val="0"/>
          <c:showPercent val="0"/>
          <c:showBubbleSize val="0"/>
        </c:dLbls>
        <c:gapWidth val="150"/>
        <c:axId val="179741056"/>
        <c:axId val="179742592"/>
      </c:barChart>
      <c:catAx>
        <c:axId val="179741056"/>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txPr>
          <a:bodyPr/>
          <a:lstStyle/>
          <a:p>
            <a:pPr>
              <a:defRPr sz="1000"/>
            </a:pPr>
            <a:endParaRPr lang="fr-FR"/>
          </a:p>
        </c:txPr>
        <c:crossAx val="179742592"/>
        <c:crosses val="autoZero"/>
        <c:auto val="0"/>
        <c:lblAlgn val="ctr"/>
        <c:lblOffset val="100"/>
        <c:tickLblSkip val="4"/>
        <c:tickMarkSkip val="4"/>
        <c:noMultiLvlLbl val="0"/>
      </c:catAx>
      <c:valAx>
        <c:axId val="179742592"/>
        <c:scaling>
          <c:orientation val="minMax"/>
          <c:max val="14"/>
          <c:min val="-8"/>
        </c:scaling>
        <c:delete val="0"/>
        <c:axPos val="l"/>
        <c:majorGridlines>
          <c:spPr>
            <a:ln>
              <a:prstDash val="sysDash"/>
            </a:ln>
          </c:spPr>
        </c:majorGridlines>
        <c:numFmt formatCode="[Blue][&lt;0]\-&quot;&quot;0&quot;&quot;;[Red][&gt;0]\+&quot;&quot;0&quot;&quot;;0" sourceLinked="0"/>
        <c:majorTickMark val="out"/>
        <c:minorTickMark val="none"/>
        <c:tickLblPos val="nextTo"/>
        <c:crossAx val="179741056"/>
        <c:crosses val="autoZero"/>
        <c:crossBetween val="between"/>
        <c:majorUnit val="2"/>
      </c:valAx>
    </c:plotArea>
    <c:legend>
      <c:legendPos val="t"/>
      <c:layout>
        <c:manualLayout>
          <c:xMode val="edge"/>
          <c:yMode val="edge"/>
          <c:x val="0.35516154389330773"/>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500" b="1" i="0" u="none" strike="noStrike" baseline="0">
                <a:effectLst/>
              </a:rPr>
              <a:t>Evolution du nombre de bénéficiaires* des principales prestations sociales </a:t>
            </a:r>
            <a:r>
              <a:rPr lang="fr-FR" sz="1500" baseline="0"/>
              <a:t>dans le Var</a:t>
            </a:r>
          </a:p>
          <a:p>
            <a:pPr>
              <a:defRPr/>
            </a:pPr>
            <a:r>
              <a:rPr lang="fr-FR" sz="1100" b="0" i="1"/>
              <a:t>(données brutes, base 100 à</a:t>
            </a:r>
            <a:r>
              <a:rPr lang="fr-FR" sz="1100" b="0" i="1" baseline="0"/>
              <a:t> fin </a:t>
            </a:r>
            <a:r>
              <a:rPr lang="fr-FR" sz="1100" b="0" i="1"/>
              <a:t>février 2020)</a:t>
            </a:r>
          </a:p>
        </c:rich>
      </c:tx>
      <c:overlay val="0"/>
    </c:title>
    <c:autoTitleDeleted val="0"/>
    <c:plotArea>
      <c:layout>
        <c:manualLayout>
          <c:layoutTarget val="inner"/>
          <c:xMode val="edge"/>
          <c:yMode val="edge"/>
          <c:x val="8.6251431514693236E-2"/>
          <c:y val="0.25748528475360699"/>
          <c:w val="0.88312922262587745"/>
          <c:h val="0.40263523272608676"/>
        </c:manualLayout>
      </c:layout>
      <c:lineChart>
        <c:grouping val="standard"/>
        <c:varyColors val="0"/>
        <c:ser>
          <c:idx val="1"/>
          <c:order val="0"/>
          <c:tx>
            <c:v>RSA</c:v>
          </c:tx>
          <c:spPr>
            <a:ln>
              <a:solidFill>
                <a:schemeClr val="accent2">
                  <a:lumMod val="75000"/>
                </a:schemeClr>
              </a:solidFill>
            </a:ln>
          </c:spPr>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numCache>
            </c:numRef>
          </c:cat>
          <c:val>
            <c:numRef>
              <c:f>RSA!$AV$40:$AV$59</c:f>
              <c:numCache>
                <c:formatCode>0.0</c:formatCode>
                <c:ptCount val="20"/>
                <c:pt idx="0">
                  <c:v>100</c:v>
                </c:pt>
                <c:pt idx="1">
                  <c:v>101.67545764815389</c:v>
                </c:pt>
                <c:pt idx="2">
                  <c:v>103.38194228979212</c:v>
                </c:pt>
                <c:pt idx="3">
                  <c:v>104.59199503568104</c:v>
                </c:pt>
                <c:pt idx="4">
                  <c:v>106.39156065777226</c:v>
                </c:pt>
                <c:pt idx="5">
                  <c:v>107.13620850139623</c:v>
                </c:pt>
                <c:pt idx="6">
                  <c:v>107.4154514427552</c:v>
                </c:pt>
                <c:pt idx="7">
                  <c:v>107.60161340366119</c:v>
                </c:pt>
                <c:pt idx="8">
                  <c:v>108.62550418864411</c:v>
                </c:pt>
                <c:pt idx="9">
                  <c:v>109.99069190195469</c:v>
                </c:pt>
                <c:pt idx="10">
                  <c:v>110.42506981073534</c:v>
                </c:pt>
                <c:pt idx="11">
                  <c:v>109.92863791498604</c:v>
                </c:pt>
                <c:pt idx="12">
                  <c:v>108.96680111697177</c:v>
                </c:pt>
                <c:pt idx="13">
                  <c:v>107.69469438411419</c:v>
                </c:pt>
                <c:pt idx="14">
                  <c:v>106.08129072292896</c:v>
                </c:pt>
                <c:pt idx="15">
                  <c:v>104.62302202916538</c:v>
                </c:pt>
                <c:pt idx="16">
                  <c:v>102.82345640707416</c:v>
                </c:pt>
                <c:pt idx="17">
                  <c:v>102.63729444616816</c:v>
                </c:pt>
                <c:pt idx="18">
                  <c:v>102.32702451132485</c:v>
                </c:pt>
                <c:pt idx="19">
                  <c:v>101.61340366118523</c:v>
                </c:pt>
              </c:numCache>
            </c:numRef>
          </c:val>
          <c:smooth val="0"/>
        </c:ser>
        <c:ser>
          <c:idx val="0"/>
          <c:order val="1"/>
          <c:tx>
            <c:v>ASS</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numCache>
            </c:numRef>
          </c:cat>
          <c:val>
            <c:numRef>
              <c:f>ASS!$AV$40:$AV$59</c:f>
              <c:numCache>
                <c:formatCode>0.0</c:formatCode>
                <c:ptCount val="20"/>
                <c:pt idx="0">
                  <c:v>100</c:v>
                </c:pt>
                <c:pt idx="1">
                  <c:v>99.585921325051757</c:v>
                </c:pt>
                <c:pt idx="2">
                  <c:v>99.171842650103514</c:v>
                </c:pt>
                <c:pt idx="3">
                  <c:v>96.066252587991713</c:v>
                </c:pt>
                <c:pt idx="4">
                  <c:v>103.72670807453417</c:v>
                </c:pt>
                <c:pt idx="5">
                  <c:v>107.03933747412009</c:v>
                </c:pt>
                <c:pt idx="6">
                  <c:v>108.69565217391303</c:v>
                </c:pt>
                <c:pt idx="7">
                  <c:v>108.07453416149069</c:v>
                </c:pt>
                <c:pt idx="8">
                  <c:v>106.21118012422359</c:v>
                </c:pt>
                <c:pt idx="9">
                  <c:v>103.1055900621118</c:v>
                </c:pt>
                <c:pt idx="10">
                  <c:v>98.550724637681171</c:v>
                </c:pt>
                <c:pt idx="11">
                  <c:v>95.859213250517598</c:v>
                </c:pt>
                <c:pt idx="12">
                  <c:v>92.339544513457554</c:v>
                </c:pt>
                <c:pt idx="13">
                  <c:v>89.026915113871638</c:v>
                </c:pt>
                <c:pt idx="14">
                  <c:v>86.749482401656323</c:v>
                </c:pt>
                <c:pt idx="15">
                  <c:v>83.02277432712215</c:v>
                </c:pt>
                <c:pt idx="16">
                  <c:v>80.331262939958592</c:v>
                </c:pt>
                <c:pt idx="17">
                  <c:v>100</c:v>
                </c:pt>
                <c:pt idx="18">
                  <c:v>100.41407867494824</c:v>
                </c:pt>
                <c:pt idx="19">
                  <c:v>98.757763975155271</c:v>
                </c:pt>
              </c:numCache>
            </c:numRef>
          </c:val>
          <c:smooth val="0"/>
        </c:ser>
        <c:ser>
          <c:idx val="2"/>
          <c:order val="2"/>
          <c:tx>
            <c:v>AAH</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numCache>
            </c:numRef>
          </c:cat>
          <c:val>
            <c:numRef>
              <c:f>AAH!$AV$40:$AV$59</c:f>
              <c:numCache>
                <c:formatCode>0.0</c:formatCode>
                <c:ptCount val="20"/>
                <c:pt idx="0">
                  <c:v>100</c:v>
                </c:pt>
                <c:pt idx="1">
                  <c:v>100.40816326530613</c:v>
                </c:pt>
                <c:pt idx="2">
                  <c:v>101.17346938775511</c:v>
                </c:pt>
                <c:pt idx="3">
                  <c:v>101.58163265306122</c:v>
                </c:pt>
                <c:pt idx="4">
                  <c:v>101.83673469387755</c:v>
                </c:pt>
                <c:pt idx="5">
                  <c:v>102.14285714285714</c:v>
                </c:pt>
                <c:pt idx="6">
                  <c:v>102.49999999999999</c:v>
                </c:pt>
                <c:pt idx="7">
                  <c:v>102.6530612244898</c:v>
                </c:pt>
                <c:pt idx="8">
                  <c:v>103.01020408163266</c:v>
                </c:pt>
                <c:pt idx="9">
                  <c:v>103.31632653061224</c:v>
                </c:pt>
                <c:pt idx="10">
                  <c:v>103.62244897959184</c:v>
                </c:pt>
                <c:pt idx="11">
                  <c:v>102.75510204081633</c:v>
                </c:pt>
                <c:pt idx="12">
                  <c:v>102.90816326530611</c:v>
                </c:pt>
                <c:pt idx="13">
                  <c:v>103.57142857142858</c:v>
                </c:pt>
                <c:pt idx="14">
                  <c:v>103.87755102040816</c:v>
                </c:pt>
                <c:pt idx="15">
                  <c:v>104.48979591836735</c:v>
                </c:pt>
                <c:pt idx="16">
                  <c:v>104.33673469387755</c:v>
                </c:pt>
                <c:pt idx="17">
                  <c:v>104.64285714285715</c:v>
                </c:pt>
                <c:pt idx="18">
                  <c:v>104.33673469387755</c:v>
                </c:pt>
                <c:pt idx="19">
                  <c:v>104.1326530612245</c:v>
                </c:pt>
              </c:numCache>
            </c:numRef>
          </c:val>
          <c:smooth val="0"/>
        </c:ser>
        <c:ser>
          <c:idx val="3"/>
          <c:order val="3"/>
          <c:tx>
            <c:v>PA</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numCache>
            </c:numRef>
          </c:cat>
          <c:val>
            <c:numRef>
              <c:f>PA!$AV$40:$AV$59</c:f>
              <c:numCache>
                <c:formatCode>0.0</c:formatCode>
                <c:ptCount val="20"/>
                <c:pt idx="0">
                  <c:v>100</c:v>
                </c:pt>
                <c:pt idx="1">
                  <c:v>100.29108229690394</c:v>
                </c:pt>
                <c:pt idx="2">
                  <c:v>100.60862662079914</c:v>
                </c:pt>
                <c:pt idx="3">
                  <c:v>101.34956337655466</c:v>
                </c:pt>
                <c:pt idx="4">
                  <c:v>101.36279439005027</c:v>
                </c:pt>
                <c:pt idx="5">
                  <c:v>99.695686689600421</c:v>
                </c:pt>
                <c:pt idx="6">
                  <c:v>99.28552527123577</c:v>
                </c:pt>
                <c:pt idx="7">
                  <c:v>100.95263297168565</c:v>
                </c:pt>
                <c:pt idx="8">
                  <c:v>103.18867425244773</c:v>
                </c:pt>
                <c:pt idx="9">
                  <c:v>105.12040222281027</c:v>
                </c:pt>
                <c:pt idx="10">
                  <c:v>105.43794654670549</c:v>
                </c:pt>
                <c:pt idx="11">
                  <c:v>103.78406985975126</c:v>
                </c:pt>
                <c:pt idx="12">
                  <c:v>102.73881979359618</c:v>
                </c:pt>
                <c:pt idx="13">
                  <c:v>101.78618682191056</c:v>
                </c:pt>
                <c:pt idx="14">
                  <c:v>100.62185763429478</c:v>
                </c:pt>
                <c:pt idx="15">
                  <c:v>100.74093675575548</c:v>
                </c:pt>
                <c:pt idx="16">
                  <c:v>101.03201905265944</c:v>
                </c:pt>
                <c:pt idx="17">
                  <c:v>100.30431331039958</c:v>
                </c:pt>
                <c:pt idx="18">
                  <c:v>101.73326276792803</c:v>
                </c:pt>
                <c:pt idx="19">
                  <c:v>103.3739084413866</c:v>
                </c:pt>
              </c:numCache>
            </c:numRef>
          </c:val>
          <c:smooth val="0"/>
        </c:ser>
        <c:dLbls>
          <c:showLegendKey val="0"/>
          <c:showVal val="0"/>
          <c:showCatName val="0"/>
          <c:showSerName val="0"/>
          <c:showPercent val="0"/>
          <c:showBubbleSize val="0"/>
        </c:dLbls>
        <c:marker val="1"/>
        <c:smooth val="0"/>
        <c:axId val="179807744"/>
        <c:axId val="179809280"/>
      </c:lineChart>
      <c:dateAx>
        <c:axId val="179807744"/>
        <c:scaling>
          <c:orientation val="minMax"/>
        </c:scaling>
        <c:delete val="0"/>
        <c:axPos val="b"/>
        <c:numFmt formatCode="mmm\-yy" sourceLinked="1"/>
        <c:majorTickMark val="out"/>
        <c:minorTickMark val="none"/>
        <c:tickLblPos val="low"/>
        <c:spPr>
          <a:ln w="19050"/>
        </c:spPr>
        <c:crossAx val="179809280"/>
        <c:crossesAt val="100"/>
        <c:auto val="1"/>
        <c:lblOffset val="100"/>
        <c:baseTimeUnit val="months"/>
      </c:dateAx>
      <c:valAx>
        <c:axId val="179809280"/>
        <c:scaling>
          <c:orientation val="minMax"/>
          <c:max val="112"/>
          <c:min val="76"/>
        </c:scaling>
        <c:delete val="0"/>
        <c:axPos val="l"/>
        <c:majorGridlines/>
        <c:numFmt formatCode="0" sourceLinked="0"/>
        <c:majorTickMark val="out"/>
        <c:minorTickMark val="none"/>
        <c:tickLblPos val="nextTo"/>
        <c:crossAx val="179807744"/>
        <c:crossesAt val="43862"/>
        <c:crossBetween val="midCat"/>
        <c:majorUnit val="4"/>
      </c:valAx>
    </c:plotArea>
    <c:legend>
      <c:legendPos val="b"/>
      <c:layout>
        <c:manualLayout>
          <c:xMode val="edge"/>
          <c:yMode val="edge"/>
          <c:x val="0.30073835170603674"/>
          <c:y val="0.77814376256403062"/>
          <c:w val="0.3981703727034121"/>
          <c:h val="6.135000300534952E-2"/>
        </c:manualLayout>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124E-2"/>
          <c:y val="0.27208624345685795"/>
          <c:w val="0.83764367816092966"/>
          <c:h val="0.49121318168562289"/>
        </c:manualLayout>
      </c:layout>
      <c:barChart>
        <c:barDir val="col"/>
        <c:grouping val="stacked"/>
        <c:varyColors val="0"/>
        <c:ser>
          <c:idx val="1"/>
          <c:order val="0"/>
          <c:tx>
            <c:strRef>
              <c:f>'Données Graph3'!$G$7:$G$8</c:f>
              <c:strCache>
                <c:ptCount val="1"/>
                <c:pt idx="0">
                  <c:v>Emploi hors intérim</c:v>
                </c:pt>
              </c:strCache>
            </c:strRef>
          </c:tx>
          <c:spPr>
            <a:solidFill>
              <a:srgbClr val="00B0F0"/>
            </a:solidFill>
            <a:ln w="28575">
              <a:noFill/>
              <a:prstDash val="solid"/>
            </a:ln>
          </c:spPr>
          <c:invertIfNegative val="0"/>
          <c:cat>
            <c:multiLvlStrRef>
              <c:f>'Données Graph3'!$A$10:$B$66</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Graph3'!$S$10:$S$52</c:f>
              <c:numCache>
                <c:formatCode>#,##0</c:formatCode>
                <c:ptCount val="43"/>
                <c:pt idx="0">
                  <c:v>617.79347451787908</c:v>
                </c:pt>
                <c:pt idx="1">
                  <c:v>1341.655711254105</c:v>
                </c:pt>
                <c:pt idx="2">
                  <c:v>-409.78377925261157</c:v>
                </c:pt>
                <c:pt idx="3">
                  <c:v>772.80314358748728</c:v>
                </c:pt>
                <c:pt idx="4">
                  <c:v>676.55953820887953</c:v>
                </c:pt>
                <c:pt idx="5">
                  <c:v>-722.15995513956295</c:v>
                </c:pt>
                <c:pt idx="6">
                  <c:v>-7.1494959000847302</c:v>
                </c:pt>
                <c:pt idx="7">
                  <c:v>-187.83807460794924</c:v>
                </c:pt>
                <c:pt idx="8">
                  <c:v>407.22451518214075</c:v>
                </c:pt>
                <c:pt idx="9">
                  <c:v>-368.78219238051679</c:v>
                </c:pt>
                <c:pt idx="10">
                  <c:v>1148.5676977938856</c:v>
                </c:pt>
                <c:pt idx="11">
                  <c:v>-544.17456650559325</c:v>
                </c:pt>
                <c:pt idx="12">
                  <c:v>771.31431425642222</c:v>
                </c:pt>
                <c:pt idx="13">
                  <c:v>-455.33377356710844</c:v>
                </c:pt>
                <c:pt idx="14">
                  <c:v>-271.57545325596584</c:v>
                </c:pt>
                <c:pt idx="15">
                  <c:v>-12.016421822831035</c:v>
                </c:pt>
                <c:pt idx="16">
                  <c:v>-1158.4915666015004</c:v>
                </c:pt>
                <c:pt idx="17">
                  <c:v>871.64872961840592</c:v>
                </c:pt>
                <c:pt idx="18">
                  <c:v>205.82126515323762</c:v>
                </c:pt>
                <c:pt idx="19">
                  <c:v>1133.4911605022498</c:v>
                </c:pt>
                <c:pt idx="20">
                  <c:v>823.73696199973347</c:v>
                </c:pt>
                <c:pt idx="21">
                  <c:v>912.93586562678684</c:v>
                </c:pt>
                <c:pt idx="22">
                  <c:v>-886.8299349839217</c:v>
                </c:pt>
                <c:pt idx="23">
                  <c:v>-315.62681472091936</c:v>
                </c:pt>
                <c:pt idx="24">
                  <c:v>1792.0264309282647</c:v>
                </c:pt>
                <c:pt idx="25">
                  <c:v>481.69694213807816</c:v>
                </c:pt>
                <c:pt idx="26">
                  <c:v>1363.2383827520534</c:v>
                </c:pt>
                <c:pt idx="27">
                  <c:v>169.56493181182304</c:v>
                </c:pt>
                <c:pt idx="28">
                  <c:v>2153.7220759335323</c:v>
                </c:pt>
                <c:pt idx="29">
                  <c:v>-888.69372377241962</c:v>
                </c:pt>
                <c:pt idx="30">
                  <c:v>600.75414496142184</c:v>
                </c:pt>
                <c:pt idx="31">
                  <c:v>275.39166168315569</c:v>
                </c:pt>
                <c:pt idx="32">
                  <c:v>1760.0264902375056</c:v>
                </c:pt>
                <c:pt idx="33">
                  <c:v>1040.8898035715101</c:v>
                </c:pt>
                <c:pt idx="34">
                  <c:v>1040.1891127199633</c:v>
                </c:pt>
                <c:pt idx="35">
                  <c:v>579.00287338753697</c:v>
                </c:pt>
                <c:pt idx="36">
                  <c:v>-1779.2773119396879</c:v>
                </c:pt>
                <c:pt idx="37">
                  <c:v>-8872.7665881371358</c:v>
                </c:pt>
                <c:pt idx="38">
                  <c:v>7058.862233702559</c:v>
                </c:pt>
                <c:pt idx="39">
                  <c:v>2327.2196040212875</c:v>
                </c:pt>
                <c:pt idx="40">
                  <c:v>1594.0535971839563</c:v>
                </c:pt>
                <c:pt idx="41">
                  <c:v>5866.0237063622917</c:v>
                </c:pt>
                <c:pt idx="42">
                  <c:v>1021.0393872563145</c:v>
                </c:pt>
              </c:numCache>
            </c:numRef>
          </c:val>
        </c:ser>
        <c:ser>
          <c:idx val="2"/>
          <c:order val="1"/>
          <c:tx>
            <c:strRef>
              <c:f>'Données Graph3'!$H$7:$H$8</c:f>
              <c:strCache>
                <c:ptCount val="1"/>
                <c:pt idx="0">
                  <c:v>Intérim</c:v>
                </c:pt>
              </c:strCache>
            </c:strRef>
          </c:tx>
          <c:spPr>
            <a:solidFill>
              <a:schemeClr val="accent6">
                <a:lumMod val="75000"/>
              </a:schemeClr>
            </a:solidFill>
            <a:ln w="28575">
              <a:noFill/>
            </a:ln>
          </c:spPr>
          <c:invertIfNegative val="0"/>
          <c:cat>
            <c:multiLvlStrRef>
              <c:f>'Données Graph3'!$A$10:$B$66</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Graph3'!$T$10:$T$52</c:f>
              <c:numCache>
                <c:formatCode>#,##0</c:formatCode>
                <c:ptCount val="43"/>
                <c:pt idx="0">
                  <c:v>-51.647982835958828</c:v>
                </c:pt>
                <c:pt idx="1">
                  <c:v>-167.98892852007248</c:v>
                </c:pt>
                <c:pt idx="2">
                  <c:v>71.873707407949041</c:v>
                </c:pt>
                <c:pt idx="3">
                  <c:v>-118.07067530369659</c:v>
                </c:pt>
                <c:pt idx="4">
                  <c:v>-639.98156410680213</c:v>
                </c:pt>
                <c:pt idx="5">
                  <c:v>196.71128247998604</c:v>
                </c:pt>
                <c:pt idx="6">
                  <c:v>233.44565997411382</c:v>
                </c:pt>
                <c:pt idx="7">
                  <c:v>9.1100036549350989</c:v>
                </c:pt>
                <c:pt idx="8">
                  <c:v>89.687246616721495</c:v>
                </c:pt>
                <c:pt idx="9">
                  <c:v>-78.672708889226669</c:v>
                </c:pt>
                <c:pt idx="10">
                  <c:v>-61.618294032811718</c:v>
                </c:pt>
                <c:pt idx="11">
                  <c:v>-46.214113289916895</c:v>
                </c:pt>
                <c:pt idx="12">
                  <c:v>230.09606820258887</c:v>
                </c:pt>
                <c:pt idx="13">
                  <c:v>-354.82422878082161</c:v>
                </c:pt>
                <c:pt idx="14">
                  <c:v>-68.612083255548441</c:v>
                </c:pt>
                <c:pt idx="15">
                  <c:v>377.11722857870473</c:v>
                </c:pt>
                <c:pt idx="16">
                  <c:v>-525.49012176985661</c:v>
                </c:pt>
                <c:pt idx="17">
                  <c:v>1021.2922908239302</c:v>
                </c:pt>
                <c:pt idx="18">
                  <c:v>-669.07208323391478</c:v>
                </c:pt>
                <c:pt idx="19">
                  <c:v>181.40808172587549</c:v>
                </c:pt>
                <c:pt idx="20">
                  <c:v>541.23974870508846</c:v>
                </c:pt>
                <c:pt idx="21">
                  <c:v>367.58633372486293</c:v>
                </c:pt>
                <c:pt idx="22">
                  <c:v>109.77273446650634</c:v>
                </c:pt>
                <c:pt idx="23">
                  <c:v>700.41170001835599</c:v>
                </c:pt>
                <c:pt idx="24">
                  <c:v>372.4755192172106</c:v>
                </c:pt>
                <c:pt idx="25">
                  <c:v>68.176609837026263</c:v>
                </c:pt>
                <c:pt idx="26">
                  <c:v>482.74268854753973</c:v>
                </c:pt>
                <c:pt idx="27">
                  <c:v>204.08217190513824</c:v>
                </c:pt>
                <c:pt idx="28">
                  <c:v>-416.92448757434886</c:v>
                </c:pt>
                <c:pt idx="29">
                  <c:v>87.110121049299778</c:v>
                </c:pt>
                <c:pt idx="30">
                  <c:v>5.5462124659907204</c:v>
                </c:pt>
                <c:pt idx="31">
                  <c:v>-303.29340019630217</c:v>
                </c:pt>
                <c:pt idx="32">
                  <c:v>380.03267682070145</c:v>
                </c:pt>
                <c:pt idx="33">
                  <c:v>-278.17718804684591</c:v>
                </c:pt>
                <c:pt idx="34">
                  <c:v>434.27859417193304</c:v>
                </c:pt>
                <c:pt idx="35">
                  <c:v>-281.91699899378546</c:v>
                </c:pt>
                <c:pt idx="36">
                  <c:v>-2758.6832926182951</c:v>
                </c:pt>
                <c:pt idx="37">
                  <c:v>2118.1735423950404</c:v>
                </c:pt>
                <c:pt idx="38">
                  <c:v>816.05981298672486</c:v>
                </c:pt>
                <c:pt idx="39">
                  <c:v>471.99716261865706</c:v>
                </c:pt>
                <c:pt idx="40">
                  <c:v>-99.662938474170005</c:v>
                </c:pt>
                <c:pt idx="41">
                  <c:v>64.585286955147239</c:v>
                </c:pt>
                <c:pt idx="42">
                  <c:v>898.93513001101383</c:v>
                </c:pt>
              </c:numCache>
            </c:numRef>
          </c:val>
        </c:ser>
        <c:dLbls>
          <c:showLegendKey val="0"/>
          <c:showVal val="0"/>
          <c:showCatName val="0"/>
          <c:showSerName val="0"/>
          <c:showPercent val="0"/>
          <c:showBubbleSize val="0"/>
        </c:dLbls>
        <c:gapWidth val="150"/>
        <c:overlap val="100"/>
        <c:axId val="178752896"/>
        <c:axId val="178754688"/>
      </c:barChart>
      <c:lineChart>
        <c:grouping val="standard"/>
        <c:varyColors val="0"/>
        <c:ser>
          <c:idx val="0"/>
          <c:order val="2"/>
          <c:tx>
            <c:strRef>
              <c:f>'Données Graph3'!$F$7:$F$8</c:f>
              <c:strCache>
                <c:ptCount val="1"/>
                <c:pt idx="0">
                  <c:v>Emploi total</c:v>
                </c:pt>
              </c:strCache>
            </c:strRef>
          </c:tx>
          <c:spPr>
            <a:ln w="28575">
              <a:solidFill>
                <a:srgbClr val="002060"/>
              </a:solidFill>
              <a:prstDash val="solid"/>
            </a:ln>
          </c:spPr>
          <c:marker>
            <c:symbol val="none"/>
          </c:marker>
          <c:cat>
            <c:multiLvlStrRef>
              <c:f>'Données Graph3'!$A$10:$B$61</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Graph3'!$R$10:$R$52</c:f>
              <c:numCache>
                <c:formatCode>#,##0</c:formatCode>
                <c:ptCount val="43"/>
                <c:pt idx="0">
                  <c:v>566.1454916819348</c:v>
                </c:pt>
                <c:pt idx="1">
                  <c:v>1173.6667827340425</c:v>
                </c:pt>
                <c:pt idx="2">
                  <c:v>-337.91007184470072</c:v>
                </c:pt>
                <c:pt idx="3">
                  <c:v>654.73246828379342</c:v>
                </c:pt>
                <c:pt idx="4">
                  <c:v>36.577974102110602</c:v>
                </c:pt>
                <c:pt idx="5">
                  <c:v>-525.44867265957873</c:v>
                </c:pt>
                <c:pt idx="6">
                  <c:v>226.29616407403955</c:v>
                </c:pt>
                <c:pt idx="7">
                  <c:v>-178.72807095304597</c:v>
                </c:pt>
                <c:pt idx="8">
                  <c:v>496.9117617988959</c:v>
                </c:pt>
                <c:pt idx="9">
                  <c:v>-447.45490126975346</c:v>
                </c:pt>
                <c:pt idx="10">
                  <c:v>1086.9494037610712</c:v>
                </c:pt>
                <c:pt idx="11">
                  <c:v>-590.38867979554925</c:v>
                </c:pt>
                <c:pt idx="12">
                  <c:v>1001.4103824590566</c:v>
                </c:pt>
                <c:pt idx="13">
                  <c:v>-810.15800234791823</c:v>
                </c:pt>
                <c:pt idx="14">
                  <c:v>-340.18753651157022</c:v>
                </c:pt>
                <c:pt idx="15">
                  <c:v>365.10080675588688</c:v>
                </c:pt>
                <c:pt idx="16">
                  <c:v>-1683.9816883713356</c:v>
                </c:pt>
                <c:pt idx="17">
                  <c:v>1892.9410204423475</c:v>
                </c:pt>
                <c:pt idx="18">
                  <c:v>-463.25081808067625</c:v>
                </c:pt>
                <c:pt idx="19">
                  <c:v>1314.8992422281299</c:v>
                </c:pt>
                <c:pt idx="20">
                  <c:v>1364.9767107047956</c:v>
                </c:pt>
                <c:pt idx="21">
                  <c:v>1280.5221993516316</c:v>
                </c:pt>
                <c:pt idx="22">
                  <c:v>-777.05720051738899</c:v>
                </c:pt>
                <c:pt idx="23">
                  <c:v>384.78488529741298</c:v>
                </c:pt>
                <c:pt idx="24">
                  <c:v>2164.5019501454663</c:v>
                </c:pt>
                <c:pt idx="25">
                  <c:v>549.87355197512079</c:v>
                </c:pt>
                <c:pt idx="26">
                  <c:v>1845.9810712995823</c:v>
                </c:pt>
                <c:pt idx="27">
                  <c:v>373.64710371696856</c:v>
                </c:pt>
                <c:pt idx="28">
                  <c:v>1736.7975883592153</c:v>
                </c:pt>
                <c:pt idx="29">
                  <c:v>-801.58360272314167</c:v>
                </c:pt>
                <c:pt idx="30">
                  <c:v>606.30035742738983</c:v>
                </c:pt>
                <c:pt idx="31">
                  <c:v>-27.901738513144664</c:v>
                </c:pt>
                <c:pt idx="32">
                  <c:v>2140.0591670582071</c:v>
                </c:pt>
                <c:pt idx="33">
                  <c:v>762.71261552470969</c:v>
                </c:pt>
                <c:pt idx="34">
                  <c:v>1474.4677068918827</c:v>
                </c:pt>
                <c:pt idx="35">
                  <c:v>297.08587439375697</c:v>
                </c:pt>
                <c:pt idx="36">
                  <c:v>-4537.9606045580003</c:v>
                </c:pt>
                <c:pt idx="37">
                  <c:v>-6754.5930457420764</c:v>
                </c:pt>
                <c:pt idx="38">
                  <c:v>7874.9220466892584</c:v>
                </c:pt>
                <c:pt idx="39">
                  <c:v>2799.2167666399619</c:v>
                </c:pt>
                <c:pt idx="40">
                  <c:v>1494.3906587098027</c:v>
                </c:pt>
                <c:pt idx="41">
                  <c:v>5930.608993317408</c:v>
                </c:pt>
                <c:pt idx="42">
                  <c:v>1919.9745172673138</c:v>
                </c:pt>
              </c:numCache>
            </c:numRef>
          </c:val>
          <c:smooth val="0"/>
        </c:ser>
        <c:dLbls>
          <c:showLegendKey val="0"/>
          <c:showVal val="0"/>
          <c:showCatName val="0"/>
          <c:showSerName val="0"/>
          <c:showPercent val="0"/>
          <c:showBubbleSize val="0"/>
        </c:dLbls>
        <c:marker val="1"/>
        <c:smooth val="0"/>
        <c:axId val="178752896"/>
        <c:axId val="178754688"/>
      </c:lineChart>
      <c:catAx>
        <c:axId val="178752896"/>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txPr>
          <a:bodyPr/>
          <a:lstStyle/>
          <a:p>
            <a:pPr>
              <a:defRPr sz="900"/>
            </a:pPr>
            <a:endParaRPr lang="fr-FR"/>
          </a:p>
        </c:txPr>
        <c:crossAx val="178754688"/>
        <c:crosses val="autoZero"/>
        <c:auto val="0"/>
        <c:lblAlgn val="ctr"/>
        <c:lblOffset val="100"/>
        <c:tickLblSkip val="4"/>
        <c:tickMarkSkip val="4"/>
        <c:noMultiLvlLbl val="0"/>
      </c:catAx>
      <c:valAx>
        <c:axId val="178754688"/>
        <c:scaling>
          <c:orientation val="minMax"/>
          <c:max val="10000"/>
          <c:min val="-10000"/>
        </c:scaling>
        <c:delete val="0"/>
        <c:axPos val="l"/>
        <c:majorGridlines>
          <c:spPr>
            <a:ln>
              <a:prstDash val="sysDash"/>
            </a:ln>
          </c:spPr>
        </c:majorGridlines>
        <c:numFmt formatCode="[Red][&lt;0]\-&quot;&quot;0&quot;&quot;;[Blue][&gt;0]\+&quot;&quot;0&quot;&quot;;0" sourceLinked="0"/>
        <c:majorTickMark val="out"/>
        <c:minorTickMark val="none"/>
        <c:tickLblPos val="nextTo"/>
        <c:crossAx val="178752896"/>
        <c:crosses val="autoZero"/>
        <c:crossBetween val="between"/>
        <c:majorUnit val="2500"/>
      </c:valAx>
    </c:plotArea>
    <c:legend>
      <c:legendPos val="t"/>
      <c:layout>
        <c:manualLayout>
          <c:xMode val="edge"/>
          <c:yMode val="edge"/>
          <c:x val="0.20314306822912012"/>
          <c:y val="0.20098948670377242"/>
          <c:w val="0.58264258622806397"/>
          <c:h val="6.3399948383075486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115172941883742E-2"/>
          <c:y val="0.21145427308079878"/>
          <c:w val="0.90516390406154157"/>
          <c:h val="0.50871373175295609"/>
        </c:manualLayout>
      </c:layout>
      <c:barChart>
        <c:barDir val="col"/>
        <c:grouping val="stacked"/>
        <c:varyColors val="0"/>
        <c:ser>
          <c:idx val="0"/>
          <c:order val="0"/>
          <c:tx>
            <c:v>Emploi hors intérim</c:v>
          </c:tx>
          <c:spPr>
            <a:solidFill>
              <a:srgbClr val="00B0F0"/>
            </a:solidFill>
          </c:spPr>
          <c:invertIfNegative val="0"/>
          <c:dPt>
            <c:idx val="4"/>
            <c:invertIfNegative val="0"/>
            <c:bubble3D val="0"/>
          </c:dPt>
          <c:dLbls>
            <c:dLbl>
              <c:idx val="1"/>
              <c:layout>
                <c:manualLayout>
                  <c:x val="-1.8451889386298876E-3"/>
                  <c:y val="-8.6256488763224587E-3"/>
                </c:manualLayout>
              </c:layout>
              <c:showLegendKey val="0"/>
              <c:showVal val="1"/>
              <c:showCatName val="0"/>
              <c:showSerName val="0"/>
              <c:showPercent val="0"/>
              <c:showBubbleSize val="0"/>
            </c:dLbl>
            <c:dLbl>
              <c:idx val="2"/>
              <c:layout>
                <c:manualLayout>
                  <c:x val="1.8655296040950989E-3"/>
                  <c:y val="-5.7495270042804501E-3"/>
                </c:manualLayout>
              </c:layout>
              <c:showLegendKey val="0"/>
              <c:showVal val="1"/>
              <c:showCatName val="0"/>
              <c:showSerName val="0"/>
              <c:showPercent val="0"/>
              <c:showBubbleSize val="0"/>
            </c:dLbl>
            <c:dLbl>
              <c:idx val="3"/>
              <c:layout>
                <c:manualLayout>
                  <c:x val="3.6904096670682899E-3"/>
                  <c:y val="1.3045172578898718E-2"/>
                </c:manualLayout>
              </c:layout>
              <c:showLegendKey val="0"/>
              <c:showVal val="1"/>
              <c:showCatName val="0"/>
              <c:showSerName val="0"/>
              <c:showPercent val="0"/>
              <c:showBubbleSize val="0"/>
            </c:dLbl>
            <c:numFmt formatCode="[&lt;0]\-&quot;&quot;#,###&quot;&quot;;[&gt;0]\+&quot;&quot;#,###&quot;&quot;;0" sourceLinked="0"/>
            <c:showLegendKey val="0"/>
            <c:showVal val="1"/>
            <c:showCatName val="0"/>
            <c:showSerName val="0"/>
            <c:showPercent val="0"/>
            <c:showBubbleSize val="0"/>
            <c:showLeaderLines val="0"/>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graph4'!$CP$51:$CT$51</c:f>
              <c:numCache>
                <c:formatCode>#,##0</c:formatCode>
                <c:ptCount val="5"/>
                <c:pt idx="0">
                  <c:v>1020</c:v>
                </c:pt>
                <c:pt idx="1">
                  <c:v>1350</c:v>
                </c:pt>
                <c:pt idx="2">
                  <c:v>-250</c:v>
                </c:pt>
                <c:pt idx="3">
                  <c:v>60</c:v>
                </c:pt>
                <c:pt idx="4">
                  <c:v>0</c:v>
                </c:pt>
              </c:numCache>
            </c:numRef>
          </c:val>
        </c:ser>
        <c:ser>
          <c:idx val="1"/>
          <c:order val="1"/>
          <c:tx>
            <c:v>Intérim</c:v>
          </c:tx>
          <c:spPr>
            <a:solidFill>
              <a:schemeClr val="accent6">
                <a:lumMod val="75000"/>
              </a:schemeClr>
            </a:solidFill>
          </c:spPr>
          <c:invertIfNegative val="0"/>
          <c:dPt>
            <c:idx val="4"/>
            <c:invertIfNegative val="0"/>
            <c:bubble3D val="0"/>
          </c:dPt>
          <c:dLbls>
            <c:dLbl>
              <c:idx val="0"/>
              <c:layout>
                <c:manualLayout>
                  <c:x val="-3.7316403700606328E-3"/>
                  <c:y val="-7.8606602266349627E-3"/>
                </c:manualLayout>
              </c:layout>
              <c:showLegendKey val="0"/>
              <c:showVal val="1"/>
              <c:showCatName val="0"/>
              <c:showSerName val="0"/>
              <c:showPercent val="0"/>
              <c:showBubbleSize val="0"/>
            </c:dLbl>
            <c:dLbl>
              <c:idx val="1"/>
              <c:layout>
                <c:manualLayout>
                  <c:x val="-6.9158262581718621E-5"/>
                  <c:y val="-2.2408575479747951E-3"/>
                </c:manualLayout>
              </c:layout>
              <c:showLegendKey val="0"/>
              <c:showVal val="1"/>
              <c:showCatName val="0"/>
              <c:showSerName val="0"/>
              <c:showPercent val="0"/>
              <c:showBubbleSize val="0"/>
            </c:dLbl>
            <c:dLbl>
              <c:idx val="2"/>
              <c:layout>
                <c:manualLayout>
                  <c:x val="-1.6871577654028946E-3"/>
                  <c:y val="-2.2796931207725779E-3"/>
                </c:manualLayout>
              </c:layout>
              <c:showLegendKey val="0"/>
              <c:showVal val="1"/>
              <c:showCatName val="0"/>
              <c:showSerName val="0"/>
              <c:showPercent val="0"/>
              <c:showBubbleSize val="0"/>
            </c:dLbl>
            <c:dLbl>
              <c:idx val="3"/>
              <c:layout>
                <c:manualLayout>
                  <c:x val="0"/>
                  <c:y val="-6.1424409784622044E-3"/>
                </c:manualLayout>
              </c:layout>
              <c:showLegendKey val="0"/>
              <c:showVal val="1"/>
              <c:showCatName val="0"/>
              <c:showSerName val="0"/>
              <c:showPercent val="0"/>
              <c:showBubbleSize val="0"/>
            </c:dLbl>
            <c:dLbl>
              <c:idx val="4"/>
              <c:layout>
                <c:manualLayout>
                  <c:x val="0"/>
                  <c:y val="-1.1084072003566174E-2"/>
                </c:manualLayout>
              </c:layout>
              <c:showLegendKey val="0"/>
              <c:showVal val="1"/>
              <c:showCatName val="0"/>
              <c:showSerName val="0"/>
              <c:showPercent val="0"/>
              <c:showBubbleSize val="0"/>
            </c:dLbl>
            <c:numFmt formatCode="[&lt;0]\-&quot;&quot;#,###&quot;&quot;;[&gt;0]\+&quot;&quot;#,###&quot;&quot;;0" sourceLinked="0"/>
            <c:txPr>
              <a:bodyPr/>
              <a:lstStyle/>
              <a:p>
                <a:pPr>
                  <a:defRPr sz="1100" b="0"/>
                </a:pPr>
                <a:endParaRPr lang="fr-FR"/>
              </a:p>
            </c:txPr>
            <c:showLegendKey val="0"/>
            <c:showVal val="1"/>
            <c:showCatName val="0"/>
            <c:showSerName val="0"/>
            <c:showPercent val="0"/>
            <c:showBubbleSize val="0"/>
            <c:showLeaderLines val="0"/>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graph4'!$CV$51:$CZ$51</c:f>
              <c:numCache>
                <c:formatCode>#,##0</c:formatCode>
                <c:ptCount val="5"/>
                <c:pt idx="0">
                  <c:v>900</c:v>
                </c:pt>
                <c:pt idx="1">
                  <c:v>470</c:v>
                </c:pt>
                <c:pt idx="2">
                  <c:v>150</c:v>
                </c:pt>
                <c:pt idx="3">
                  <c:v>130</c:v>
                </c:pt>
                <c:pt idx="4">
                  <c:v>160</c:v>
                </c:pt>
              </c:numCache>
            </c:numRef>
          </c:val>
        </c:ser>
        <c:ser>
          <c:idx val="2"/>
          <c:order val="2"/>
          <c:tx>
            <c:v>Total</c:v>
          </c:tx>
          <c:spPr>
            <a:noFill/>
          </c:spPr>
          <c:invertIfNegative val="0"/>
          <c:dLbls>
            <c:dLbl>
              <c:idx val="0"/>
              <c:layout>
                <c:manualLayout>
                  <c:x val="5.5329933703824018E-3"/>
                  <c:y val="0.16090837873270281"/>
                </c:manualLayout>
              </c:layout>
              <c:dLblPos val="ctr"/>
              <c:showLegendKey val="0"/>
              <c:showVal val="1"/>
              <c:showCatName val="0"/>
              <c:showSerName val="0"/>
              <c:showPercent val="0"/>
              <c:showBubbleSize val="0"/>
            </c:dLbl>
            <c:dLbl>
              <c:idx val="1"/>
              <c:layout>
                <c:manualLayout>
                  <c:x val="-1.9142019107439977E-3"/>
                  <c:y val="0.16391449604816236"/>
                </c:manualLayout>
              </c:layout>
              <c:dLblPos val="ctr"/>
              <c:showLegendKey val="0"/>
              <c:showVal val="1"/>
              <c:showCatName val="0"/>
              <c:showSerName val="0"/>
              <c:showPercent val="0"/>
              <c:showBubbleSize val="0"/>
            </c:dLbl>
            <c:dLbl>
              <c:idx val="2"/>
              <c:layout>
                <c:manualLayout>
                  <c:x val="-3.4528077546916816E-4"/>
                  <c:y val="-2.0763595823375884E-2"/>
                </c:manualLayout>
              </c:layout>
              <c:dLblPos val="ctr"/>
              <c:showLegendKey val="0"/>
              <c:showVal val="1"/>
              <c:showCatName val="0"/>
              <c:showSerName val="0"/>
              <c:showPercent val="0"/>
              <c:showBubbleSize val="0"/>
            </c:dLbl>
            <c:dLbl>
              <c:idx val="3"/>
              <c:layout>
                <c:manualLayout>
                  <c:x val="-1.7581408054152267E-3"/>
                  <c:y val="-1.3007924232147729E-2"/>
                </c:manualLayout>
              </c:layout>
              <c:dLblPos val="ctr"/>
              <c:showLegendKey val="0"/>
              <c:showVal val="1"/>
              <c:showCatName val="0"/>
              <c:showSerName val="0"/>
              <c:showPercent val="0"/>
              <c:showBubbleSize val="0"/>
            </c:dLbl>
            <c:dLbl>
              <c:idx val="4"/>
              <c:layout>
                <c:manualLayout>
                  <c:x val="1.7993704753625093E-3"/>
                  <c:y val="-2.2360324004036966E-2"/>
                </c:manualLayout>
              </c:layout>
              <c:dLblPos val="ctr"/>
              <c:showLegendKey val="0"/>
              <c:showVal val="1"/>
              <c:showCatName val="0"/>
              <c:showSerName val="0"/>
              <c:showPercent val="0"/>
              <c:showBubbleSize val="0"/>
            </c:dLbl>
            <c:numFmt formatCode="[&lt;0]\-&quot;&quot;#,###&quot;&quot;;[&gt;0]\+&quot;&quot;#,###&quot;&quot;;0" sourceLinked="0"/>
            <c:txPr>
              <a:bodyPr/>
              <a:lstStyle/>
              <a:p>
                <a:pPr>
                  <a:defRPr sz="1200" b="1"/>
                </a:pPr>
                <a:endParaRPr lang="fr-FR"/>
              </a:p>
            </c:txPr>
            <c:dLblPos val="inBase"/>
            <c:showLegendKey val="0"/>
            <c:showVal val="1"/>
            <c:showCatName val="0"/>
            <c:showSerName val="0"/>
            <c:showPercent val="0"/>
            <c:showBubbleSize val="0"/>
            <c:showLeaderLines val="0"/>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graph4'!$CJ$51:$CN$51</c:f>
              <c:numCache>
                <c:formatCode>#,##0</c:formatCode>
                <c:ptCount val="5"/>
                <c:pt idx="0">
                  <c:v>1920</c:v>
                </c:pt>
                <c:pt idx="1">
                  <c:v>1820</c:v>
                </c:pt>
                <c:pt idx="2">
                  <c:v>-100</c:v>
                </c:pt>
                <c:pt idx="3">
                  <c:v>190</c:v>
                </c:pt>
                <c:pt idx="4">
                  <c:v>160</c:v>
                </c:pt>
              </c:numCache>
            </c:numRef>
          </c:val>
        </c:ser>
        <c:dLbls>
          <c:showLegendKey val="0"/>
          <c:showVal val="0"/>
          <c:showCatName val="0"/>
          <c:showSerName val="0"/>
          <c:showPercent val="0"/>
          <c:showBubbleSize val="0"/>
        </c:dLbls>
        <c:gapWidth val="150"/>
        <c:overlap val="100"/>
        <c:axId val="179147520"/>
        <c:axId val="179149056"/>
      </c:barChart>
      <c:catAx>
        <c:axId val="179147520"/>
        <c:scaling>
          <c:orientation val="minMax"/>
        </c:scaling>
        <c:delete val="0"/>
        <c:axPos val="b"/>
        <c:majorTickMark val="out"/>
        <c:minorTickMark val="none"/>
        <c:tickLblPos val="low"/>
        <c:spPr>
          <a:ln w="22225" cmpd="sng"/>
        </c:spPr>
        <c:txPr>
          <a:bodyPr rot="0" vert="horz"/>
          <a:lstStyle/>
          <a:p>
            <a:pPr>
              <a:defRPr sz="1000" b="0" baseline="0"/>
            </a:pPr>
            <a:endParaRPr lang="fr-FR"/>
          </a:p>
        </c:txPr>
        <c:crossAx val="179149056"/>
        <c:crosses val="autoZero"/>
        <c:auto val="1"/>
        <c:lblAlgn val="ctr"/>
        <c:lblOffset val="100"/>
        <c:noMultiLvlLbl val="0"/>
      </c:catAx>
      <c:valAx>
        <c:axId val="179149056"/>
        <c:scaling>
          <c:orientation val="minMax"/>
          <c:max val="2000"/>
          <c:min val="-500"/>
        </c:scaling>
        <c:delete val="0"/>
        <c:axPos val="l"/>
        <c:majorGridlines>
          <c:spPr>
            <a:ln>
              <a:prstDash val="sysDot"/>
            </a:ln>
          </c:spPr>
        </c:majorGridlines>
        <c:numFmt formatCode="[Red][&lt;0]\-&quot;&quot;0&quot;&quot;;[Blue][&gt;0]\+&quot;&quot;0&quot;&quot;;0" sourceLinked="0"/>
        <c:majorTickMark val="out"/>
        <c:minorTickMark val="none"/>
        <c:tickLblPos val="nextTo"/>
        <c:crossAx val="179147520"/>
        <c:crosses val="autoZero"/>
        <c:crossBetween val="between"/>
        <c:majorUnit val="500"/>
      </c:valAx>
    </c:plotArea>
    <c:legend>
      <c:legendPos val="r"/>
      <c:legendEntry>
        <c:idx val="0"/>
        <c:delete val="1"/>
      </c:legendEntry>
      <c:layout>
        <c:manualLayout>
          <c:xMode val="edge"/>
          <c:yMode val="edge"/>
          <c:x val="0.27865425198382032"/>
          <c:y val="0.15810180484344899"/>
          <c:w val="0.4416481968830514"/>
          <c:h val="5.7485996694990923E-2"/>
        </c:manualLayout>
      </c:layout>
      <c:overlay val="0"/>
      <c:txPr>
        <a:bodyPr/>
        <a:lstStyle/>
        <a:p>
          <a:pPr>
            <a:defRPr sz="1200" baseline="0"/>
          </a:pPr>
          <a:endParaRPr lang="fr-FR"/>
        </a:p>
      </c:txPr>
    </c:legend>
    <c:plotVisOnly val="1"/>
    <c:dispBlanksAs val="gap"/>
    <c:showDLblsOverMax val="0"/>
  </c:chart>
  <c:spPr>
    <a:ln>
      <a:solidFill>
        <a:schemeClr val="tx1">
          <a:tint val="75000"/>
          <a:shade val="95000"/>
          <a:satMod val="105000"/>
        </a:schemeClr>
      </a:solid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318E-2"/>
          <c:y val="0.27208624345685828"/>
          <c:w val="0.83764367816093033"/>
          <c:h val="0.49141655087231767"/>
        </c:manualLayout>
      </c:layout>
      <c:lineChart>
        <c:grouping val="standard"/>
        <c:varyColors val="0"/>
        <c:ser>
          <c:idx val="0"/>
          <c:order val="0"/>
          <c:tx>
            <c:strRef>
              <c:f>'Données graph 1 et 2'!$AN$8:$AN$9</c:f>
              <c:strCache>
                <c:ptCount val="1"/>
                <c:pt idx="0">
                  <c:v>Construction </c:v>
                </c:pt>
              </c:strCache>
            </c:strRef>
          </c:tx>
          <c:spPr>
            <a:ln w="28575">
              <a:solidFill>
                <a:srgbClr val="00B050"/>
              </a:solidFill>
              <a:prstDash val="solid"/>
            </a:ln>
          </c:spPr>
          <c:marker>
            <c:symbol val="none"/>
          </c:marker>
          <c:cat>
            <c:multiLvlStrRef>
              <c:f>'Données graph 1 et 2'!$A$10:$B$60</c:f>
              <c:multiLvlStrCache>
                <c:ptCount val="5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 1 et 2'!$AN$10:$AN$52</c:f>
              <c:numCache>
                <c:formatCode>#,##0.0</c:formatCode>
                <c:ptCount val="43"/>
                <c:pt idx="0">
                  <c:v>100</c:v>
                </c:pt>
                <c:pt idx="1">
                  <c:v>98.585416139899934</c:v>
                </c:pt>
                <c:pt idx="2">
                  <c:v>97.736496913816964</c:v>
                </c:pt>
                <c:pt idx="3">
                  <c:v>96.755047543974882</c:v>
                </c:pt>
                <c:pt idx="4">
                  <c:v>94.158341098016535</c:v>
                </c:pt>
                <c:pt idx="5">
                  <c:v>93.693223499193707</c:v>
                </c:pt>
                <c:pt idx="6">
                  <c:v>93.536971048759938</c:v>
                </c:pt>
                <c:pt idx="7">
                  <c:v>92.368699358316746</c:v>
                </c:pt>
                <c:pt idx="8">
                  <c:v>91.79782513591411</c:v>
                </c:pt>
                <c:pt idx="9">
                  <c:v>92.279802108449275</c:v>
                </c:pt>
                <c:pt idx="10">
                  <c:v>91.892642294881441</c:v>
                </c:pt>
                <c:pt idx="11">
                  <c:v>90.532658925334758</c:v>
                </c:pt>
                <c:pt idx="12">
                  <c:v>90.635492415823109</c:v>
                </c:pt>
                <c:pt idx="13">
                  <c:v>88.688630845130334</c:v>
                </c:pt>
                <c:pt idx="14">
                  <c:v>87.745580609414731</c:v>
                </c:pt>
                <c:pt idx="15">
                  <c:v>87.466054852809336</c:v>
                </c:pt>
                <c:pt idx="16">
                  <c:v>85.131813203589886</c:v>
                </c:pt>
                <c:pt idx="17">
                  <c:v>85.568737602206397</c:v>
                </c:pt>
                <c:pt idx="18">
                  <c:v>83.748392491451028</c:v>
                </c:pt>
                <c:pt idx="19">
                  <c:v>83.531672599667161</c:v>
                </c:pt>
                <c:pt idx="20">
                  <c:v>83.722295017676714</c:v>
                </c:pt>
                <c:pt idx="21">
                  <c:v>84.418381779632355</c:v>
                </c:pt>
                <c:pt idx="22">
                  <c:v>85.135246634736561</c:v>
                </c:pt>
                <c:pt idx="23">
                  <c:v>86.595356273472646</c:v>
                </c:pt>
                <c:pt idx="24">
                  <c:v>87.484642073776172</c:v>
                </c:pt>
                <c:pt idx="25">
                  <c:v>87.434114822745528</c:v>
                </c:pt>
                <c:pt idx="26">
                  <c:v>88.357082345931346</c:v>
                </c:pt>
                <c:pt idx="27">
                  <c:v>90.275150019660018</c:v>
                </c:pt>
                <c:pt idx="28">
                  <c:v>89.549017480118295</c:v>
                </c:pt>
                <c:pt idx="29">
                  <c:v>90.279234935365864</c:v>
                </c:pt>
                <c:pt idx="30">
                  <c:v>92.096665704705927</c:v>
                </c:pt>
                <c:pt idx="31">
                  <c:v>90.499114805341421</c:v>
                </c:pt>
                <c:pt idx="32">
                  <c:v>93.793569896751663</c:v>
                </c:pt>
                <c:pt idx="33">
                  <c:v>93.676305105695363</c:v>
                </c:pt>
                <c:pt idx="34">
                  <c:v>94.405277297760705</c:v>
                </c:pt>
                <c:pt idx="35">
                  <c:v>93.85461290998569</c:v>
                </c:pt>
                <c:pt idx="36">
                  <c:v>87.375018369041996</c:v>
                </c:pt>
                <c:pt idx="37">
                  <c:v>93.571769098543484</c:v>
                </c:pt>
                <c:pt idx="38">
                  <c:v>96.253212240414342</c:v>
                </c:pt>
                <c:pt idx="39">
                  <c:v>97.339512763250156</c:v>
                </c:pt>
                <c:pt idx="40">
                  <c:v>98.980709518331764</c:v>
                </c:pt>
                <c:pt idx="41">
                  <c:v>99.941688679068562</c:v>
                </c:pt>
                <c:pt idx="42">
                  <c:v>100.61955415788179</c:v>
                </c:pt>
              </c:numCache>
            </c:numRef>
          </c:val>
          <c:smooth val="0"/>
        </c:ser>
        <c:ser>
          <c:idx val="1"/>
          <c:order val="1"/>
          <c:tx>
            <c:strRef>
              <c:f>'Données graph 1 et 2'!$AM$8:$AM$9</c:f>
              <c:strCache>
                <c:ptCount val="1"/>
                <c:pt idx="0">
                  <c:v>Industrie </c:v>
                </c:pt>
              </c:strCache>
            </c:strRef>
          </c:tx>
          <c:spPr>
            <a:ln w="28575">
              <a:solidFill>
                <a:srgbClr val="0070C0"/>
              </a:solidFill>
              <a:prstDash val="solid"/>
            </a:ln>
          </c:spPr>
          <c:marker>
            <c:symbol val="none"/>
          </c:marker>
          <c:cat>
            <c:multiLvlStrRef>
              <c:f>'Données graph 1 et 2'!$A$10:$B$60</c:f>
              <c:multiLvlStrCache>
                <c:ptCount val="5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 1 et 2'!$AM$10:$AM$52</c:f>
              <c:numCache>
                <c:formatCode>#,##0.0</c:formatCode>
                <c:ptCount val="43"/>
                <c:pt idx="0">
                  <c:v>100</c:v>
                </c:pt>
                <c:pt idx="1">
                  <c:v>100.63454774818672</c:v>
                </c:pt>
                <c:pt idx="2">
                  <c:v>100.54177931707031</c:v>
                </c:pt>
                <c:pt idx="3">
                  <c:v>99.696780644947864</c:v>
                </c:pt>
                <c:pt idx="4">
                  <c:v>99.46578320579718</c:v>
                </c:pt>
                <c:pt idx="5">
                  <c:v>99.168150724684125</c:v>
                </c:pt>
                <c:pt idx="6">
                  <c:v>100.32764748037475</c:v>
                </c:pt>
                <c:pt idx="7">
                  <c:v>100.08239365225478</c:v>
                </c:pt>
                <c:pt idx="8">
                  <c:v>99.853394456724715</c:v>
                </c:pt>
                <c:pt idx="9">
                  <c:v>99.48570302549669</c:v>
                </c:pt>
                <c:pt idx="10">
                  <c:v>98.894588973100667</c:v>
                </c:pt>
                <c:pt idx="11">
                  <c:v>99.537344870501983</c:v>
                </c:pt>
                <c:pt idx="12">
                  <c:v>99.466231900379611</c:v>
                </c:pt>
                <c:pt idx="13">
                  <c:v>98.768245862204722</c:v>
                </c:pt>
                <c:pt idx="14">
                  <c:v>98.868712467112658</c:v>
                </c:pt>
                <c:pt idx="15">
                  <c:v>99.444284121221074</c:v>
                </c:pt>
                <c:pt idx="16">
                  <c:v>97.965589938995478</c:v>
                </c:pt>
                <c:pt idx="17">
                  <c:v>99.105747204234277</c:v>
                </c:pt>
                <c:pt idx="18">
                  <c:v>98.186193486744997</c:v>
                </c:pt>
                <c:pt idx="19">
                  <c:v>98.2645110392898</c:v>
                </c:pt>
                <c:pt idx="20">
                  <c:v>98.977113483792451</c:v>
                </c:pt>
                <c:pt idx="21">
                  <c:v>98.820129177511561</c:v>
                </c:pt>
                <c:pt idx="22">
                  <c:v>98.822477558861394</c:v>
                </c:pt>
                <c:pt idx="23">
                  <c:v>99.4382375307394</c:v>
                </c:pt>
                <c:pt idx="24">
                  <c:v>99.225651852849055</c:v>
                </c:pt>
                <c:pt idx="25">
                  <c:v>99.903631457002334</c:v>
                </c:pt>
                <c:pt idx="26">
                  <c:v>100.44720140379555</c:v>
                </c:pt>
                <c:pt idx="27">
                  <c:v>101.50294446353266</c:v>
                </c:pt>
                <c:pt idx="28">
                  <c:v>101.45336586918729</c:v>
                </c:pt>
                <c:pt idx="29">
                  <c:v>101.97411182362386</c:v>
                </c:pt>
                <c:pt idx="30">
                  <c:v>103.18646429825004</c:v>
                </c:pt>
                <c:pt idx="31">
                  <c:v>103.65132754864229</c:v>
                </c:pt>
                <c:pt idx="32">
                  <c:v>104.10150551175019</c:v>
                </c:pt>
                <c:pt idx="33">
                  <c:v>104.29416660368879</c:v>
                </c:pt>
                <c:pt idx="34">
                  <c:v>105.48969243041624</c:v>
                </c:pt>
                <c:pt idx="35">
                  <c:v>106.23062519232673</c:v>
                </c:pt>
                <c:pt idx="36">
                  <c:v>101.67898986355199</c:v>
                </c:pt>
                <c:pt idx="37">
                  <c:v>103.52158933691445</c:v>
                </c:pt>
                <c:pt idx="38">
                  <c:v>105.16902081453914</c:v>
                </c:pt>
                <c:pt idx="39">
                  <c:v>105.63429576271828</c:v>
                </c:pt>
                <c:pt idx="40">
                  <c:v>108.4536626595703</c:v>
                </c:pt>
                <c:pt idx="41">
                  <c:v>108.94984630556831</c:v>
                </c:pt>
                <c:pt idx="42">
                  <c:v>109.82482663968764</c:v>
                </c:pt>
              </c:numCache>
            </c:numRef>
          </c:val>
          <c:smooth val="0"/>
        </c:ser>
        <c:ser>
          <c:idx val="2"/>
          <c:order val="2"/>
          <c:tx>
            <c:strRef>
              <c:f>'Données graph 1 et 2'!$AO$8:$AO$9</c:f>
              <c:strCache>
                <c:ptCount val="1"/>
                <c:pt idx="0">
                  <c:v>Tertiaire marchand </c:v>
                </c:pt>
              </c:strCache>
            </c:strRef>
          </c:tx>
          <c:spPr>
            <a:ln w="28575">
              <a:solidFill>
                <a:srgbClr val="FF0000"/>
              </a:solidFill>
            </a:ln>
          </c:spPr>
          <c:marker>
            <c:symbol val="none"/>
          </c:marker>
          <c:cat>
            <c:multiLvlStrRef>
              <c:f>'Données graph 1 et 2'!$A$10:$B$60</c:f>
              <c:multiLvlStrCache>
                <c:ptCount val="5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 1 et 2'!$AO$10:$AO$52</c:f>
              <c:numCache>
                <c:formatCode>#,##0.0</c:formatCode>
                <c:ptCount val="43"/>
                <c:pt idx="0">
                  <c:v>100</c:v>
                </c:pt>
                <c:pt idx="1">
                  <c:v>101.05390424902627</c:v>
                </c:pt>
                <c:pt idx="2">
                  <c:v>100.35887536127981</c:v>
                </c:pt>
                <c:pt idx="3">
                  <c:v>100.96071072427665</c:v>
                </c:pt>
                <c:pt idx="4">
                  <c:v>100.89450541983156</c:v>
                </c:pt>
                <c:pt idx="5">
                  <c:v>100.45118862569005</c:v>
                </c:pt>
                <c:pt idx="6">
                  <c:v>100.60831524903193</c:v>
                </c:pt>
                <c:pt idx="7">
                  <c:v>100.33362998318202</c:v>
                </c:pt>
                <c:pt idx="8">
                  <c:v>100.51640954340533</c:v>
                </c:pt>
                <c:pt idx="9">
                  <c:v>100.06760564472823</c:v>
                </c:pt>
                <c:pt idx="10">
                  <c:v>99.822161591295384</c:v>
                </c:pt>
                <c:pt idx="11">
                  <c:v>100.2347766375464</c:v>
                </c:pt>
                <c:pt idx="12">
                  <c:v>100.31490744556568</c:v>
                </c:pt>
                <c:pt idx="13">
                  <c:v>100.56589523531446</c:v>
                </c:pt>
                <c:pt idx="14">
                  <c:v>100.57335303306849</c:v>
                </c:pt>
                <c:pt idx="15">
                  <c:v>100.64746581879027</c:v>
                </c:pt>
                <c:pt idx="16">
                  <c:v>100.44873975505344</c:v>
                </c:pt>
                <c:pt idx="17">
                  <c:v>101.10126208639598</c:v>
                </c:pt>
                <c:pt idx="18">
                  <c:v>101.24043953410987</c:v>
                </c:pt>
                <c:pt idx="19">
                  <c:v>101.55385697510341</c:v>
                </c:pt>
                <c:pt idx="20">
                  <c:v>102.3749507467472</c:v>
                </c:pt>
                <c:pt idx="21">
                  <c:v>102.83866861296526</c:v>
                </c:pt>
                <c:pt idx="22">
                  <c:v>102.55365158094803</c:v>
                </c:pt>
                <c:pt idx="23">
                  <c:v>102.29236199886051</c:v>
                </c:pt>
                <c:pt idx="24">
                  <c:v>103.17212850650439</c:v>
                </c:pt>
                <c:pt idx="25">
                  <c:v>103.65003828752054</c:v>
                </c:pt>
                <c:pt idx="26">
                  <c:v>104.51513884439542</c:v>
                </c:pt>
                <c:pt idx="27">
                  <c:v>104.72752109376313</c:v>
                </c:pt>
                <c:pt idx="28">
                  <c:v>106.34800952683909</c:v>
                </c:pt>
                <c:pt idx="29">
                  <c:v>106.14821397313592</c:v>
                </c:pt>
                <c:pt idx="30">
                  <c:v>106.62315849571185</c:v>
                </c:pt>
                <c:pt idx="31">
                  <c:v>106.53858949582218</c:v>
                </c:pt>
                <c:pt idx="32">
                  <c:v>107.50379194705137</c:v>
                </c:pt>
                <c:pt idx="33">
                  <c:v>107.96472641579169</c:v>
                </c:pt>
                <c:pt idx="34">
                  <c:v>108.2175260482495</c:v>
                </c:pt>
                <c:pt idx="35">
                  <c:v>108.56436786640735</c:v>
                </c:pt>
                <c:pt idx="36">
                  <c:v>107.3372245325945</c:v>
                </c:pt>
                <c:pt idx="37">
                  <c:v>102.52913276247895</c:v>
                </c:pt>
                <c:pt idx="38">
                  <c:v>106.48039735351216</c:v>
                </c:pt>
                <c:pt idx="39">
                  <c:v>107.655417445108</c:v>
                </c:pt>
                <c:pt idx="40">
                  <c:v>108.16374671759925</c:v>
                </c:pt>
                <c:pt idx="41">
                  <c:v>111.94718013777091</c:v>
                </c:pt>
                <c:pt idx="42">
                  <c:v>113.23985906554938</c:v>
                </c:pt>
              </c:numCache>
            </c:numRef>
          </c:val>
          <c:smooth val="0"/>
        </c:ser>
        <c:ser>
          <c:idx val="3"/>
          <c:order val="3"/>
          <c:tx>
            <c:strRef>
              <c:f>'Données graph 1 et 2'!$AP$8:$AP$9</c:f>
              <c:strCache>
                <c:ptCount val="1"/>
                <c:pt idx="0">
                  <c:v>Tertiaire non marchand </c:v>
                </c:pt>
              </c:strCache>
            </c:strRef>
          </c:tx>
          <c:spPr>
            <a:ln w="28575">
              <a:solidFill>
                <a:schemeClr val="accent6">
                  <a:lumMod val="75000"/>
                </a:schemeClr>
              </a:solidFill>
              <a:prstDash val="solid"/>
            </a:ln>
          </c:spPr>
          <c:marker>
            <c:symbol val="none"/>
          </c:marker>
          <c:cat>
            <c:multiLvlStrRef>
              <c:f>'Données graph 1 et 2'!$A$10:$B$60</c:f>
              <c:multiLvlStrCache>
                <c:ptCount val="5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 1 et 2'!$AP$10:$AP$52</c:f>
              <c:numCache>
                <c:formatCode>#,##0.0</c:formatCode>
                <c:ptCount val="43"/>
                <c:pt idx="0">
                  <c:v>100</c:v>
                </c:pt>
                <c:pt idx="1">
                  <c:v>100.02656153898661</c:v>
                </c:pt>
                <c:pt idx="2">
                  <c:v>101.07212487665487</c:v>
                </c:pt>
                <c:pt idx="3">
                  <c:v>100.77917206089518</c:v>
                </c:pt>
                <c:pt idx="4">
                  <c:v>101.35462275588918</c:v>
                </c:pt>
                <c:pt idx="5">
                  <c:v>101.49016655205388</c:v>
                </c:pt>
                <c:pt idx="6">
                  <c:v>101.54817533216831</c:v>
                </c:pt>
                <c:pt idx="7">
                  <c:v>101.79878907395124</c:v>
                </c:pt>
                <c:pt idx="8">
                  <c:v>102.13662433037263</c:v>
                </c:pt>
                <c:pt idx="9">
                  <c:v>102.18914022799741</c:v>
                </c:pt>
                <c:pt idx="10">
                  <c:v>102.81362037533601</c:v>
                </c:pt>
                <c:pt idx="11">
                  <c:v>102.70463676179395</c:v>
                </c:pt>
                <c:pt idx="12">
                  <c:v>103.36593823469133</c:v>
                </c:pt>
                <c:pt idx="13">
                  <c:v>102.96963931403053</c:v>
                </c:pt>
                <c:pt idx="14">
                  <c:v>102.48485596833081</c:v>
                </c:pt>
                <c:pt idx="15">
                  <c:v>103.0427998834643</c:v>
                </c:pt>
                <c:pt idx="16">
                  <c:v>102.59881493969054</c:v>
                </c:pt>
                <c:pt idx="17">
                  <c:v>103.07331167830824</c:v>
                </c:pt>
                <c:pt idx="18">
                  <c:v>103.32572204134129</c:v>
                </c:pt>
                <c:pt idx="19">
                  <c:v>103.72058626929584</c:v>
                </c:pt>
                <c:pt idx="20">
                  <c:v>103.72445928340903</c:v>
                </c:pt>
                <c:pt idx="21">
                  <c:v>104.05138682769997</c:v>
                </c:pt>
                <c:pt idx="22">
                  <c:v>103.78638960142068</c:v>
                </c:pt>
                <c:pt idx="23">
                  <c:v>103.75604676067753</c:v>
                </c:pt>
                <c:pt idx="24">
                  <c:v>103.92084800001666</c:v>
                </c:pt>
                <c:pt idx="25">
                  <c:v>103.88016678926635</c:v>
                </c:pt>
                <c:pt idx="26">
                  <c:v>103.79454040704097</c:v>
                </c:pt>
                <c:pt idx="27">
                  <c:v>103.49873681328094</c:v>
                </c:pt>
                <c:pt idx="28">
                  <c:v>103.14238654997696</c:v>
                </c:pt>
                <c:pt idx="29">
                  <c:v>102.49692899764268</c:v>
                </c:pt>
                <c:pt idx="30">
                  <c:v>102.09008780845457</c:v>
                </c:pt>
                <c:pt idx="31">
                  <c:v>102.2441642481738</c:v>
                </c:pt>
                <c:pt idx="32">
                  <c:v>102.1335052471877</c:v>
                </c:pt>
                <c:pt idx="33">
                  <c:v>102.16989742499803</c:v>
                </c:pt>
                <c:pt idx="34">
                  <c:v>102.52979037287227</c:v>
                </c:pt>
                <c:pt idx="35">
                  <c:v>102.52307456483007</c:v>
                </c:pt>
                <c:pt idx="36">
                  <c:v>102.49610108031733</c:v>
                </c:pt>
                <c:pt idx="37">
                  <c:v>101.16001046898766</c:v>
                </c:pt>
                <c:pt idx="38">
                  <c:v>102.31840382679785</c:v>
                </c:pt>
                <c:pt idx="39">
                  <c:v>102.61938675550451</c:v>
                </c:pt>
                <c:pt idx="40">
                  <c:v>102.46504599423557</c:v>
                </c:pt>
                <c:pt idx="41">
                  <c:v>102.63555318050341</c:v>
                </c:pt>
                <c:pt idx="42">
                  <c:v>102.55956276473516</c:v>
                </c:pt>
              </c:numCache>
            </c:numRef>
          </c:val>
          <c:smooth val="0"/>
        </c:ser>
        <c:dLbls>
          <c:showLegendKey val="0"/>
          <c:showVal val="0"/>
          <c:showCatName val="0"/>
          <c:showSerName val="0"/>
          <c:showPercent val="0"/>
          <c:showBubbleSize val="0"/>
        </c:dLbls>
        <c:marker val="1"/>
        <c:smooth val="0"/>
        <c:axId val="178895872"/>
        <c:axId val="178905856"/>
      </c:lineChart>
      <c:catAx>
        <c:axId val="178895872"/>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178905856"/>
        <c:crossesAt val="100"/>
        <c:auto val="0"/>
        <c:lblAlgn val="ctr"/>
        <c:lblOffset val="100"/>
        <c:tickLblSkip val="4"/>
        <c:tickMarkSkip val="4"/>
        <c:noMultiLvlLbl val="0"/>
      </c:catAx>
      <c:valAx>
        <c:axId val="178905856"/>
        <c:scaling>
          <c:orientation val="minMax"/>
          <c:max val="115"/>
          <c:min val="80"/>
        </c:scaling>
        <c:delete val="0"/>
        <c:axPos val="l"/>
        <c:majorGridlines>
          <c:spPr>
            <a:ln>
              <a:prstDash val="sysDash"/>
            </a:ln>
          </c:spPr>
        </c:majorGridlines>
        <c:numFmt formatCode="#,##0" sourceLinked="0"/>
        <c:majorTickMark val="out"/>
        <c:minorTickMark val="none"/>
        <c:tickLblPos val="nextTo"/>
        <c:crossAx val="178895872"/>
        <c:crosses val="autoZero"/>
        <c:crossBetween val="midCat"/>
        <c:majorUnit val="5"/>
      </c:valAx>
    </c:plotArea>
    <c:legend>
      <c:legendPos val="r"/>
      <c:layout>
        <c:manualLayout>
          <c:xMode val="edge"/>
          <c:yMode val="edge"/>
          <c:x val="3.2670454545454551E-2"/>
          <c:y val="0.18066157760814217"/>
          <c:w val="0.95596590909090906"/>
          <c:h val="8.142493638676846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fr-FR" sz="1500" b="1" i="0" u="none" strike="noStrike" baseline="0">
                <a:solidFill>
                  <a:srgbClr val="000000"/>
                </a:solidFill>
                <a:latin typeface="Calibri"/>
                <a:cs typeface="Calibri"/>
              </a:rPr>
              <a:t>Stock de bénéficiaires des principaux contrats aidés, dans le Var</a:t>
            </a:r>
          </a:p>
          <a:p>
            <a:pPr>
              <a:defRPr sz="1000" b="0" i="0" u="none" strike="noStrike" baseline="0">
                <a:solidFill>
                  <a:srgbClr val="000000"/>
                </a:solidFill>
                <a:latin typeface="Calibri"/>
                <a:ea typeface="Calibri"/>
                <a:cs typeface="Calibri"/>
              </a:defRPr>
            </a:pPr>
            <a:r>
              <a:rPr lang="fr-FR" sz="1000" b="0" i="1" u="none" strike="noStrike" baseline="0">
                <a:solidFill>
                  <a:srgbClr val="000000"/>
                </a:solidFill>
                <a:latin typeface="Calibri"/>
                <a:cs typeface="Calibri"/>
              </a:rPr>
              <a:t>(données brutes, en nombre)</a:t>
            </a:r>
          </a:p>
        </c:rich>
      </c:tx>
      <c:layout>
        <c:manualLayout>
          <c:xMode val="edge"/>
          <c:yMode val="edge"/>
          <c:x val="0.21930996528659724"/>
          <c:y val="1.6256E-2"/>
        </c:manualLayout>
      </c:layout>
      <c:overlay val="0"/>
      <c:spPr>
        <a:noFill/>
        <a:ln w="25400">
          <a:noFill/>
        </a:ln>
      </c:spPr>
    </c:title>
    <c:autoTitleDeleted val="0"/>
    <c:plotArea>
      <c:layout>
        <c:manualLayout>
          <c:layoutTarget val="inner"/>
          <c:xMode val="edge"/>
          <c:yMode val="edge"/>
          <c:x val="5.2094879587940811E-2"/>
          <c:y val="0.17791309936205024"/>
          <c:w val="0.93016067977190131"/>
          <c:h val="0.50499133191202406"/>
        </c:manualLayout>
      </c:layout>
      <c:areaChart>
        <c:grouping val="stacked"/>
        <c:varyColors val="0"/>
        <c:ser>
          <c:idx val="1"/>
          <c:order val="0"/>
          <c:tx>
            <c:strRef>
              <c:f>'Données GRAPHIQUE_stocks_bénéf'!$BF$2</c:f>
              <c:strCache>
                <c:ptCount val="1"/>
                <c:pt idx="0">
                  <c:v>CUI-CAE / PEC</c:v>
                </c:pt>
              </c:strCache>
            </c:strRef>
          </c:tx>
          <c:spPr>
            <a:solidFill>
              <a:srgbClr val="4F81BD">
                <a:lumMod val="40000"/>
                <a:lumOff val="60000"/>
                <a:alpha val="70000"/>
              </a:srgbClr>
            </a:solidFill>
            <a:ln w="28575">
              <a:noFill/>
              <a:prstDash val="solid"/>
            </a:ln>
          </c:spPr>
          <c:cat>
            <c:multiLvlStrRef>
              <c:f>'Données GRAPHIQUE_stocks_bénéf'!$BD$3:$BE$49</c:f>
              <c:multiLvlStrCache>
                <c:ptCount val="4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lvl>
              </c:multiLvlStrCache>
            </c:multiLvlStrRef>
          </c:cat>
          <c:val>
            <c:numRef>
              <c:f>'Données GRAPHIQUE_stocks_bénéf'!$BF$3:$BF$49</c:f>
              <c:numCache>
                <c:formatCode>#,##0</c:formatCode>
                <c:ptCount val="47"/>
                <c:pt idx="0">
                  <c:v>1515</c:v>
                </c:pt>
                <c:pt idx="1">
                  <c:v>3370</c:v>
                </c:pt>
                <c:pt idx="2">
                  <c:v>4478</c:v>
                </c:pt>
                <c:pt idx="3">
                  <c:v>4439</c:v>
                </c:pt>
                <c:pt idx="4">
                  <c:v>3595</c:v>
                </c:pt>
                <c:pt idx="5">
                  <c:v>2711</c:v>
                </c:pt>
                <c:pt idx="6">
                  <c:v>2112</c:v>
                </c:pt>
                <c:pt idx="7">
                  <c:v>2921</c:v>
                </c:pt>
                <c:pt idx="8">
                  <c:v>3871</c:v>
                </c:pt>
                <c:pt idx="9">
                  <c:v>3959</c:v>
                </c:pt>
                <c:pt idx="10">
                  <c:v>3559</c:v>
                </c:pt>
                <c:pt idx="11">
                  <c:v>3312</c:v>
                </c:pt>
                <c:pt idx="12">
                  <c:v>3214</c:v>
                </c:pt>
                <c:pt idx="13">
                  <c:v>3221</c:v>
                </c:pt>
                <c:pt idx="14">
                  <c:v>3018</c:v>
                </c:pt>
                <c:pt idx="15">
                  <c:v>3392</c:v>
                </c:pt>
                <c:pt idx="16">
                  <c:v>3430</c:v>
                </c:pt>
                <c:pt idx="17">
                  <c:v>3513</c:v>
                </c:pt>
                <c:pt idx="18">
                  <c:v>3217</c:v>
                </c:pt>
                <c:pt idx="19">
                  <c:v>3149</c:v>
                </c:pt>
                <c:pt idx="20">
                  <c:v>3322</c:v>
                </c:pt>
                <c:pt idx="21">
                  <c:v>3422</c:v>
                </c:pt>
                <c:pt idx="22">
                  <c:v>3390</c:v>
                </c:pt>
                <c:pt idx="23">
                  <c:v>3554</c:v>
                </c:pt>
                <c:pt idx="24">
                  <c:v>3673</c:v>
                </c:pt>
                <c:pt idx="25">
                  <c:v>3701</c:v>
                </c:pt>
                <c:pt idx="26">
                  <c:v>3602</c:v>
                </c:pt>
                <c:pt idx="27">
                  <c:v>3632</c:v>
                </c:pt>
                <c:pt idx="28">
                  <c:v>3658</c:v>
                </c:pt>
                <c:pt idx="29">
                  <c:v>3505</c:v>
                </c:pt>
                <c:pt idx="30">
                  <c:v>2497</c:v>
                </c:pt>
                <c:pt idx="31">
                  <c:v>1871</c:v>
                </c:pt>
                <c:pt idx="32">
                  <c:v>1654</c:v>
                </c:pt>
                <c:pt idx="33">
                  <c:v>1407</c:v>
                </c:pt>
                <c:pt idx="34">
                  <c:v>1478</c:v>
                </c:pt>
                <c:pt idx="35">
                  <c:v>1487</c:v>
                </c:pt>
                <c:pt idx="36">
                  <c:v>1562</c:v>
                </c:pt>
                <c:pt idx="37">
                  <c:v>1598</c:v>
                </c:pt>
                <c:pt idx="38">
                  <c:v>1613</c:v>
                </c:pt>
                <c:pt idx="39">
                  <c:v>1403</c:v>
                </c:pt>
                <c:pt idx="40">
                  <c:v>1364</c:v>
                </c:pt>
                <c:pt idx="41">
                  <c:v>1203</c:v>
                </c:pt>
                <c:pt idx="42">
                  <c:v>1163</c:v>
                </c:pt>
                <c:pt idx="43">
                  <c:v>1161</c:v>
                </c:pt>
                <c:pt idx="44">
                  <c:v>1206</c:v>
                </c:pt>
                <c:pt idx="45">
                  <c:v>1226</c:v>
                </c:pt>
                <c:pt idx="46">
                  <c:v>1211</c:v>
                </c:pt>
              </c:numCache>
            </c:numRef>
          </c:val>
        </c:ser>
        <c:ser>
          <c:idx val="3"/>
          <c:order val="1"/>
          <c:tx>
            <c:strRef>
              <c:f>'Données GRAPHIQUE_stocks_bénéf'!$BI$2</c:f>
              <c:strCache>
                <c:ptCount val="1"/>
                <c:pt idx="0">
                  <c:v>CUI-CIE</c:v>
                </c:pt>
              </c:strCache>
            </c:strRef>
          </c:tx>
          <c:spPr>
            <a:solidFill>
              <a:srgbClr val="1F497D">
                <a:alpha val="80000"/>
              </a:srgbClr>
            </a:solidFill>
            <a:ln w="25400">
              <a:noFill/>
            </a:ln>
          </c:spPr>
          <c:cat>
            <c:multiLvlStrRef>
              <c:f>'Données GRAPHIQUE_stocks_bénéf'!$BD$3:$BE$49</c:f>
              <c:multiLvlStrCache>
                <c:ptCount val="4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lvl>
              </c:multiLvlStrCache>
            </c:multiLvlStrRef>
          </c:cat>
          <c:val>
            <c:numRef>
              <c:f>'Données GRAPHIQUE_stocks_bénéf'!$BI$3:$BI$49</c:f>
              <c:numCache>
                <c:formatCode>#,##0</c:formatCode>
                <c:ptCount val="47"/>
                <c:pt idx="0">
                  <c:v>946</c:v>
                </c:pt>
                <c:pt idx="1">
                  <c:v>1786</c:v>
                </c:pt>
                <c:pt idx="2">
                  <c:v>1486</c:v>
                </c:pt>
                <c:pt idx="3">
                  <c:v>1254</c:v>
                </c:pt>
                <c:pt idx="4">
                  <c:v>1122</c:v>
                </c:pt>
                <c:pt idx="5">
                  <c:v>918</c:v>
                </c:pt>
                <c:pt idx="6">
                  <c:v>915</c:v>
                </c:pt>
                <c:pt idx="7">
                  <c:v>1016</c:v>
                </c:pt>
                <c:pt idx="8">
                  <c:v>902</c:v>
                </c:pt>
                <c:pt idx="9">
                  <c:v>604</c:v>
                </c:pt>
                <c:pt idx="10">
                  <c:v>460</c:v>
                </c:pt>
                <c:pt idx="11">
                  <c:v>327</c:v>
                </c:pt>
                <c:pt idx="12">
                  <c:v>245</c:v>
                </c:pt>
                <c:pt idx="13">
                  <c:v>265</c:v>
                </c:pt>
                <c:pt idx="14">
                  <c:v>282</c:v>
                </c:pt>
                <c:pt idx="15">
                  <c:v>338</c:v>
                </c:pt>
                <c:pt idx="16">
                  <c:v>417</c:v>
                </c:pt>
                <c:pt idx="17">
                  <c:v>380</c:v>
                </c:pt>
                <c:pt idx="18">
                  <c:v>331</c:v>
                </c:pt>
                <c:pt idx="19">
                  <c:v>355</c:v>
                </c:pt>
                <c:pt idx="20">
                  <c:v>398</c:v>
                </c:pt>
                <c:pt idx="21">
                  <c:v>563</c:v>
                </c:pt>
                <c:pt idx="22">
                  <c:v>649</c:v>
                </c:pt>
                <c:pt idx="23">
                  <c:v>727</c:v>
                </c:pt>
                <c:pt idx="24">
                  <c:v>873</c:v>
                </c:pt>
                <c:pt idx="25">
                  <c:v>801</c:v>
                </c:pt>
                <c:pt idx="26">
                  <c:v>632</c:v>
                </c:pt>
                <c:pt idx="27">
                  <c:v>565</c:v>
                </c:pt>
                <c:pt idx="28">
                  <c:v>522</c:v>
                </c:pt>
                <c:pt idx="29">
                  <c:v>400</c:v>
                </c:pt>
                <c:pt idx="30">
                  <c:v>298</c:v>
                </c:pt>
                <c:pt idx="31">
                  <c:v>195</c:v>
                </c:pt>
                <c:pt idx="32">
                  <c:v>66</c:v>
                </c:pt>
                <c:pt idx="33">
                  <c:v>5</c:v>
                </c:pt>
                <c:pt idx="34">
                  <c:v>0</c:v>
                </c:pt>
                <c:pt idx="35">
                  <c:v>1</c:v>
                </c:pt>
                <c:pt idx="36">
                  <c:v>2</c:v>
                </c:pt>
                <c:pt idx="37">
                  <c:v>3</c:v>
                </c:pt>
                <c:pt idx="38">
                  <c:v>0</c:v>
                </c:pt>
                <c:pt idx="39">
                  <c:v>1</c:v>
                </c:pt>
                <c:pt idx="40">
                  <c:v>1</c:v>
                </c:pt>
                <c:pt idx="41">
                  <c:v>1</c:v>
                </c:pt>
                <c:pt idx="42">
                  <c:v>1</c:v>
                </c:pt>
                <c:pt idx="43">
                  <c:v>37</c:v>
                </c:pt>
                <c:pt idx="44">
                  <c:v>200</c:v>
                </c:pt>
                <c:pt idx="45">
                  <c:v>396</c:v>
                </c:pt>
                <c:pt idx="46">
                  <c:v>494</c:v>
                </c:pt>
              </c:numCache>
            </c:numRef>
          </c:val>
        </c:ser>
        <c:ser>
          <c:idx val="2"/>
          <c:order val="2"/>
          <c:tx>
            <c:strRef>
              <c:f>'Données GRAPHIQUE_stocks_bénéf'!$BL$2</c:f>
              <c:strCache>
                <c:ptCount val="1"/>
                <c:pt idx="0">
                  <c:v>Emploi d'avenir</c:v>
                </c:pt>
              </c:strCache>
            </c:strRef>
          </c:tx>
          <c:spPr>
            <a:solidFill>
              <a:srgbClr val="F79646">
                <a:lumMod val="75000"/>
                <a:alpha val="70000"/>
              </a:srgbClr>
            </a:solidFill>
            <a:ln w="25400">
              <a:noFill/>
            </a:ln>
          </c:spPr>
          <c:cat>
            <c:multiLvlStrRef>
              <c:f>'Données GRAPHIQUE_stocks_bénéf'!$BD$3:$BE$49</c:f>
              <c:multiLvlStrCache>
                <c:ptCount val="4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lvl>
              </c:multiLvlStrCache>
            </c:multiLvlStrRef>
          </c:cat>
          <c:val>
            <c:numRef>
              <c:f>'Données GRAPHIQUE_stocks_bénéf'!$BL$3:$BL$49</c:f>
              <c:numCache>
                <c:formatCode>General</c:formatCode>
                <c:ptCount val="47"/>
                <c:pt idx="0">
                  <c:v>0</c:v>
                </c:pt>
                <c:pt idx="1">
                  <c:v>0</c:v>
                </c:pt>
                <c:pt idx="2">
                  <c:v>0</c:v>
                </c:pt>
                <c:pt idx="3">
                  <c:v>0</c:v>
                </c:pt>
                <c:pt idx="4">
                  <c:v>0</c:v>
                </c:pt>
                <c:pt idx="5">
                  <c:v>0</c:v>
                </c:pt>
                <c:pt idx="6">
                  <c:v>0</c:v>
                </c:pt>
                <c:pt idx="7">
                  <c:v>0</c:v>
                </c:pt>
                <c:pt idx="8">
                  <c:v>0</c:v>
                </c:pt>
                <c:pt idx="9">
                  <c:v>0</c:v>
                </c:pt>
                <c:pt idx="10">
                  <c:v>0</c:v>
                </c:pt>
                <c:pt idx="11">
                  <c:v>0</c:v>
                </c:pt>
                <c:pt idx="12">
                  <c:v>238</c:v>
                </c:pt>
                <c:pt idx="13">
                  <c:v>444</c:v>
                </c:pt>
                <c:pt idx="14">
                  <c:v>788</c:v>
                </c:pt>
                <c:pt idx="15">
                  <c:v>1142</c:v>
                </c:pt>
                <c:pt idx="16">
                  <c:v>1381</c:v>
                </c:pt>
                <c:pt idx="17">
                  <c:v>1482</c:v>
                </c:pt>
                <c:pt idx="18">
                  <c:v>1559</c:v>
                </c:pt>
                <c:pt idx="19">
                  <c:v>1704</c:v>
                </c:pt>
                <c:pt idx="20">
                  <c:v>1769</c:v>
                </c:pt>
                <c:pt idx="21">
                  <c:v>1834</c:v>
                </c:pt>
                <c:pt idx="22">
                  <c:v>1869</c:v>
                </c:pt>
                <c:pt idx="23">
                  <c:v>1942</c:v>
                </c:pt>
                <c:pt idx="24">
                  <c:v>1932</c:v>
                </c:pt>
                <c:pt idx="25">
                  <c:v>1911</c:v>
                </c:pt>
                <c:pt idx="26">
                  <c:v>1805</c:v>
                </c:pt>
                <c:pt idx="27">
                  <c:v>1684</c:v>
                </c:pt>
                <c:pt idx="28">
                  <c:v>1685</c:v>
                </c:pt>
                <c:pt idx="29">
                  <c:v>1553</c:v>
                </c:pt>
                <c:pt idx="30">
                  <c:v>1241</c:v>
                </c:pt>
                <c:pt idx="31">
                  <c:v>1035</c:v>
                </c:pt>
                <c:pt idx="32">
                  <c:v>823</c:v>
                </c:pt>
                <c:pt idx="33">
                  <c:v>663</c:v>
                </c:pt>
                <c:pt idx="34">
                  <c:v>500</c:v>
                </c:pt>
                <c:pt idx="35">
                  <c:v>370</c:v>
                </c:pt>
                <c:pt idx="36">
                  <c:v>280</c:v>
                </c:pt>
                <c:pt idx="37">
                  <c:v>218</c:v>
                </c:pt>
                <c:pt idx="38">
                  <c:v>144</c:v>
                </c:pt>
                <c:pt idx="39">
                  <c:v>90</c:v>
                </c:pt>
                <c:pt idx="40">
                  <c:v>22</c:v>
                </c:pt>
                <c:pt idx="41">
                  <c:v>3</c:v>
                </c:pt>
                <c:pt idx="42">
                  <c:v>0</c:v>
                </c:pt>
                <c:pt idx="43">
                  <c:v>0</c:v>
                </c:pt>
                <c:pt idx="44">
                  <c:v>0</c:v>
                </c:pt>
                <c:pt idx="45">
                  <c:v>0</c:v>
                </c:pt>
                <c:pt idx="46">
                  <c:v>0</c:v>
                </c:pt>
              </c:numCache>
            </c:numRef>
          </c:val>
        </c:ser>
        <c:ser>
          <c:idx val="0"/>
          <c:order val="3"/>
          <c:tx>
            <c:strRef>
              <c:f>'Données GRAPHIQUE_stocks_bénéf'!$BM$2</c:f>
              <c:strCache>
                <c:ptCount val="1"/>
                <c:pt idx="0">
                  <c:v>CDDI *</c:v>
                </c:pt>
              </c:strCache>
            </c:strRef>
          </c:tx>
          <c:spPr>
            <a:solidFill>
              <a:srgbClr val="FFFF00">
                <a:alpha val="70000"/>
              </a:srgbClr>
            </a:solidFill>
            <a:ln w="25400">
              <a:noFill/>
            </a:ln>
          </c:spPr>
          <c:cat>
            <c:multiLvlStrRef>
              <c:f>'Données GRAPHIQUE_stocks_bénéf'!$BD$3:$BE$49</c:f>
              <c:multiLvlStrCache>
                <c:ptCount val="4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lvl>
              </c:multiLvlStrCache>
            </c:multiLvlStrRef>
          </c:cat>
          <c:val>
            <c:numRef>
              <c:f>'Données GRAPHIQUE_stocks_bénéf'!$BM$3:$BM$49</c:f>
              <c:numCache>
                <c:formatCode>General</c:formatCode>
                <c:ptCount val="4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441</c:v>
                </c:pt>
                <c:pt idx="19">
                  <c:v>721</c:v>
                </c:pt>
                <c:pt idx="20">
                  <c:v>781</c:v>
                </c:pt>
                <c:pt idx="21">
                  <c:v>831</c:v>
                </c:pt>
                <c:pt idx="22">
                  <c:v>806</c:v>
                </c:pt>
                <c:pt idx="23">
                  <c:v>809</c:v>
                </c:pt>
                <c:pt idx="24">
                  <c:v>807</c:v>
                </c:pt>
                <c:pt idx="25">
                  <c:v>812</c:v>
                </c:pt>
                <c:pt idx="26">
                  <c:v>876</c:v>
                </c:pt>
                <c:pt idx="27">
                  <c:v>860</c:v>
                </c:pt>
                <c:pt idx="28">
                  <c:v>832</c:v>
                </c:pt>
                <c:pt idx="29">
                  <c:v>870</c:v>
                </c:pt>
                <c:pt idx="30">
                  <c:v>872</c:v>
                </c:pt>
                <c:pt idx="31">
                  <c:v>957</c:v>
                </c:pt>
                <c:pt idx="32">
                  <c:v>900</c:v>
                </c:pt>
                <c:pt idx="33">
                  <c:v>904</c:v>
                </c:pt>
                <c:pt idx="34">
                  <c:v>871</c:v>
                </c:pt>
                <c:pt idx="35">
                  <c:v>919</c:v>
                </c:pt>
                <c:pt idx="36">
                  <c:v>866</c:v>
                </c:pt>
                <c:pt idx="37">
                  <c:v>850</c:v>
                </c:pt>
                <c:pt idx="38">
                  <c:v>818</c:v>
                </c:pt>
                <c:pt idx="39">
                  <c:v>855</c:v>
                </c:pt>
                <c:pt idx="40">
                  <c:v>841</c:v>
                </c:pt>
                <c:pt idx="41">
                  <c:v>810</c:v>
                </c:pt>
                <c:pt idx="42">
                  <c:v>863</c:v>
                </c:pt>
                <c:pt idx="43">
                  <c:v>897</c:v>
                </c:pt>
                <c:pt idx="44">
                  <c:v>859</c:v>
                </c:pt>
                <c:pt idx="45">
                  <c:v>905</c:v>
                </c:pt>
                <c:pt idx="46">
                  <c:v>920</c:v>
                </c:pt>
              </c:numCache>
            </c:numRef>
          </c:val>
        </c:ser>
        <c:dLbls>
          <c:showLegendKey val="0"/>
          <c:showVal val="0"/>
          <c:showCatName val="0"/>
          <c:showSerName val="0"/>
          <c:showPercent val="0"/>
          <c:showBubbleSize val="0"/>
        </c:dLbls>
        <c:axId val="178995968"/>
        <c:axId val="178997504"/>
      </c:areaChart>
      <c:catAx>
        <c:axId val="178995968"/>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rot="0" vert="horz"/>
          <a:lstStyle/>
          <a:p>
            <a:pPr>
              <a:defRPr sz="1000" b="0" i="0" u="none" strike="noStrike" baseline="0">
                <a:solidFill>
                  <a:srgbClr val="000000"/>
                </a:solidFill>
                <a:latin typeface="Calibri"/>
                <a:ea typeface="Calibri"/>
                <a:cs typeface="Calibri"/>
              </a:defRPr>
            </a:pPr>
            <a:endParaRPr lang="fr-FR"/>
          </a:p>
        </c:txPr>
        <c:crossAx val="178997504"/>
        <c:crossesAt val="0"/>
        <c:auto val="0"/>
        <c:lblAlgn val="ctr"/>
        <c:lblOffset val="100"/>
        <c:tickLblSkip val="4"/>
        <c:noMultiLvlLbl val="0"/>
      </c:catAx>
      <c:valAx>
        <c:axId val="178997504"/>
        <c:scaling>
          <c:orientation val="minMax"/>
          <c:max val="8000"/>
          <c:min val="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178995968"/>
        <c:crosses val="autoZero"/>
        <c:crossBetween val="between"/>
        <c:majorUnit val="2000"/>
      </c:valAx>
    </c:plotArea>
    <c:legend>
      <c:legendPos val="t"/>
      <c:layout/>
      <c:overlay val="0"/>
      <c:spPr>
        <a:noFill/>
      </c:spPr>
      <c:txPr>
        <a:bodyPr/>
        <a:lstStyle/>
        <a:p>
          <a:pPr>
            <a:defRPr sz="11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026584126239965E-2"/>
          <c:y val="0.23881826972585365"/>
          <c:w val="0.86985150536832423"/>
          <c:h val="0.55519270617488603"/>
        </c:manualLayout>
      </c:layout>
      <c:lineChart>
        <c:grouping val="standard"/>
        <c:varyColors val="0"/>
        <c:ser>
          <c:idx val="0"/>
          <c:order val="0"/>
          <c:tx>
            <c:strRef>
              <c:f>'Graph appr Note et Diapo'!$B$252</c:f>
              <c:strCache>
                <c:ptCount val="1"/>
                <c:pt idx="0">
                  <c:v>2019</c:v>
                </c:pt>
              </c:strCache>
            </c:strRef>
          </c:tx>
          <c:spPr>
            <a:ln w="25400">
              <a:solidFill>
                <a:srgbClr val="0070C0"/>
              </a:solidFill>
              <a:prstDash val="solid"/>
            </a:ln>
          </c:spPr>
          <c:marker>
            <c:symbol val="diamond"/>
            <c:size val="7"/>
            <c:spPr>
              <a:solidFill>
                <a:srgbClr val="0070C0"/>
              </a:solidFill>
              <a:ln>
                <a:solidFill>
                  <a:srgbClr val="0070C0"/>
                </a:solidFill>
              </a:ln>
            </c:spPr>
          </c:marker>
          <c:cat>
            <c:strRef>
              <c:f>'Graph appr Note et Diapo'!$A$253:$A$264</c:f>
              <c:strCache>
                <c:ptCount val="12"/>
                <c:pt idx="0">
                  <c:v>Jan.</c:v>
                </c:pt>
                <c:pt idx="1">
                  <c:v>Fév.</c:v>
                </c:pt>
                <c:pt idx="2">
                  <c:v>Mars</c:v>
                </c:pt>
                <c:pt idx="3">
                  <c:v>Avril</c:v>
                </c:pt>
                <c:pt idx="4">
                  <c:v>Mai</c:v>
                </c:pt>
                <c:pt idx="5">
                  <c:v>Juin</c:v>
                </c:pt>
                <c:pt idx="6">
                  <c:v>Juil.</c:v>
                </c:pt>
                <c:pt idx="7">
                  <c:v>Août</c:v>
                </c:pt>
                <c:pt idx="8">
                  <c:v>Sept.</c:v>
                </c:pt>
                <c:pt idx="9">
                  <c:v>Oct.</c:v>
                </c:pt>
                <c:pt idx="10">
                  <c:v>Nov.</c:v>
                </c:pt>
                <c:pt idx="11">
                  <c:v>Déc.</c:v>
                </c:pt>
              </c:strCache>
            </c:strRef>
          </c:cat>
          <c:val>
            <c:numRef>
              <c:f>'Graph appr Note et Diapo'!$B$253:$B$264</c:f>
              <c:numCache>
                <c:formatCode>#,##0</c:formatCode>
                <c:ptCount val="12"/>
                <c:pt idx="0">
                  <c:v>88</c:v>
                </c:pt>
                <c:pt idx="1">
                  <c:v>133</c:v>
                </c:pt>
                <c:pt idx="2">
                  <c:v>202</c:v>
                </c:pt>
                <c:pt idx="3">
                  <c:v>276</c:v>
                </c:pt>
                <c:pt idx="4">
                  <c:v>320</c:v>
                </c:pt>
                <c:pt idx="5">
                  <c:v>424</c:v>
                </c:pt>
                <c:pt idx="6">
                  <c:v>1062</c:v>
                </c:pt>
                <c:pt idx="7">
                  <c:v>1575</c:v>
                </c:pt>
                <c:pt idx="8">
                  <c:v>3694</c:v>
                </c:pt>
                <c:pt idx="9">
                  <c:v>4337</c:v>
                </c:pt>
                <c:pt idx="10">
                  <c:v>4675</c:v>
                </c:pt>
                <c:pt idx="11">
                  <c:v>4887</c:v>
                </c:pt>
              </c:numCache>
            </c:numRef>
          </c:val>
          <c:smooth val="0"/>
        </c:ser>
        <c:ser>
          <c:idx val="1"/>
          <c:order val="1"/>
          <c:tx>
            <c:strRef>
              <c:f>'Graph appr Note et Diapo'!$C$252</c:f>
              <c:strCache>
                <c:ptCount val="1"/>
                <c:pt idx="0">
                  <c:v>2020</c:v>
                </c:pt>
              </c:strCache>
            </c:strRef>
          </c:tx>
          <c:spPr>
            <a:ln w="25400">
              <a:solidFill>
                <a:srgbClr val="92D050"/>
              </a:solidFill>
              <a:prstDash val="solid"/>
            </a:ln>
          </c:spPr>
          <c:marker>
            <c:symbol val="circle"/>
            <c:size val="7"/>
            <c:spPr>
              <a:solidFill>
                <a:srgbClr val="92D050"/>
              </a:solidFill>
              <a:ln>
                <a:solidFill>
                  <a:srgbClr val="92D050"/>
                </a:solidFill>
              </a:ln>
            </c:spPr>
          </c:marker>
          <c:cat>
            <c:strRef>
              <c:f>'Graph appr Note et Diapo'!$A$253:$A$264</c:f>
              <c:strCache>
                <c:ptCount val="12"/>
                <c:pt idx="0">
                  <c:v>Jan.</c:v>
                </c:pt>
                <c:pt idx="1">
                  <c:v>Fév.</c:v>
                </c:pt>
                <c:pt idx="2">
                  <c:v>Mars</c:v>
                </c:pt>
                <c:pt idx="3">
                  <c:v>Avril</c:v>
                </c:pt>
                <c:pt idx="4">
                  <c:v>Mai</c:v>
                </c:pt>
                <c:pt idx="5">
                  <c:v>Juin</c:v>
                </c:pt>
                <c:pt idx="6">
                  <c:v>Juil.</c:v>
                </c:pt>
                <c:pt idx="7">
                  <c:v>Août</c:v>
                </c:pt>
                <c:pt idx="8">
                  <c:v>Sept.</c:v>
                </c:pt>
                <c:pt idx="9">
                  <c:v>Oct.</c:v>
                </c:pt>
                <c:pt idx="10">
                  <c:v>Nov.</c:v>
                </c:pt>
                <c:pt idx="11">
                  <c:v>Déc.</c:v>
                </c:pt>
              </c:strCache>
            </c:strRef>
          </c:cat>
          <c:val>
            <c:numRef>
              <c:f>'Graph appr Note et Diapo'!$C$253:$C$264</c:f>
              <c:numCache>
                <c:formatCode>#,##0</c:formatCode>
                <c:ptCount val="12"/>
                <c:pt idx="0">
                  <c:v>183</c:v>
                </c:pt>
                <c:pt idx="1">
                  <c:v>325</c:v>
                </c:pt>
                <c:pt idx="2">
                  <c:v>443</c:v>
                </c:pt>
                <c:pt idx="3">
                  <c:v>456</c:v>
                </c:pt>
                <c:pt idx="4">
                  <c:v>488</c:v>
                </c:pt>
                <c:pt idx="5">
                  <c:v>583</c:v>
                </c:pt>
                <c:pt idx="6">
                  <c:v>1316</c:v>
                </c:pt>
                <c:pt idx="7">
                  <c:v>2166</c:v>
                </c:pt>
                <c:pt idx="8">
                  <c:v>5185</c:v>
                </c:pt>
                <c:pt idx="9">
                  <c:v>6359</c:v>
                </c:pt>
                <c:pt idx="10">
                  <c:v>6853</c:v>
                </c:pt>
                <c:pt idx="11">
                  <c:v>7151</c:v>
                </c:pt>
              </c:numCache>
            </c:numRef>
          </c:val>
          <c:smooth val="0"/>
        </c:ser>
        <c:ser>
          <c:idx val="2"/>
          <c:order val="2"/>
          <c:tx>
            <c:strRef>
              <c:f>'Graph appr Note et Diapo'!$D$252</c:f>
              <c:strCache>
                <c:ptCount val="1"/>
                <c:pt idx="0">
                  <c:v>2021</c:v>
                </c:pt>
              </c:strCache>
            </c:strRef>
          </c:tx>
          <c:spPr>
            <a:ln w="25400">
              <a:solidFill>
                <a:srgbClr val="FF0000"/>
              </a:solidFill>
              <a:prstDash val="solid"/>
            </a:ln>
          </c:spPr>
          <c:marker>
            <c:symbol val="triangle"/>
            <c:size val="5"/>
            <c:spPr>
              <a:solidFill>
                <a:srgbClr val="FF0000"/>
              </a:solidFill>
              <a:ln>
                <a:solidFill>
                  <a:srgbClr val="FF0000"/>
                </a:solidFill>
                <a:prstDash val="solid"/>
              </a:ln>
            </c:spPr>
          </c:marker>
          <c:cat>
            <c:strRef>
              <c:f>'Graph appr Note et Diapo'!$A$253:$A$264</c:f>
              <c:strCache>
                <c:ptCount val="12"/>
                <c:pt idx="0">
                  <c:v>Jan.</c:v>
                </c:pt>
                <c:pt idx="1">
                  <c:v>Fév.</c:v>
                </c:pt>
                <c:pt idx="2">
                  <c:v>Mars</c:v>
                </c:pt>
                <c:pt idx="3">
                  <c:v>Avril</c:v>
                </c:pt>
                <c:pt idx="4">
                  <c:v>Mai</c:v>
                </c:pt>
                <c:pt idx="5">
                  <c:v>Juin</c:v>
                </c:pt>
                <c:pt idx="6">
                  <c:v>Juil.</c:v>
                </c:pt>
                <c:pt idx="7">
                  <c:v>Août</c:v>
                </c:pt>
                <c:pt idx="8">
                  <c:v>Sept.</c:v>
                </c:pt>
                <c:pt idx="9">
                  <c:v>Oct.</c:v>
                </c:pt>
                <c:pt idx="10">
                  <c:v>Nov.</c:v>
                </c:pt>
                <c:pt idx="11">
                  <c:v>Déc.</c:v>
                </c:pt>
              </c:strCache>
            </c:strRef>
          </c:cat>
          <c:val>
            <c:numRef>
              <c:f>'Graph appr Note et Diapo'!$D$253:$D$264</c:f>
              <c:numCache>
                <c:formatCode>#,##0</c:formatCode>
                <c:ptCount val="12"/>
                <c:pt idx="0">
                  <c:v>369</c:v>
                </c:pt>
                <c:pt idx="1">
                  <c:v>769</c:v>
                </c:pt>
                <c:pt idx="2">
                  <c:v>944</c:v>
                </c:pt>
                <c:pt idx="3">
                  <c:v>1052</c:v>
                </c:pt>
                <c:pt idx="4">
                  <c:v>1170</c:v>
                </c:pt>
                <c:pt idx="5">
                  <c:v>1333</c:v>
                </c:pt>
                <c:pt idx="6">
                  <c:v>2240</c:v>
                </c:pt>
                <c:pt idx="7">
                  <c:v>3276</c:v>
                </c:pt>
                <c:pt idx="8">
                  <c:v>7029</c:v>
                </c:pt>
              </c:numCache>
            </c:numRef>
          </c:val>
          <c:smooth val="0"/>
        </c:ser>
        <c:dLbls>
          <c:showLegendKey val="0"/>
          <c:showVal val="0"/>
          <c:showCatName val="0"/>
          <c:showSerName val="0"/>
          <c:showPercent val="0"/>
          <c:showBubbleSize val="0"/>
        </c:dLbls>
        <c:marker val="1"/>
        <c:smooth val="0"/>
        <c:axId val="179041024"/>
        <c:axId val="179042944"/>
      </c:lineChart>
      <c:catAx>
        <c:axId val="179041024"/>
        <c:scaling>
          <c:orientation val="minMax"/>
        </c:scaling>
        <c:delete val="0"/>
        <c:axPos val="b"/>
        <c:majorGridlines>
          <c:spPr>
            <a:ln w="3175">
              <a:solidFill>
                <a:schemeClr val="bg1">
                  <a:lumMod val="75000"/>
                </a:schemeClr>
              </a:solidFill>
              <a:prstDash val="sysDash"/>
            </a:ln>
          </c:spPr>
        </c:majorGridlines>
        <c:numFmt formatCode="General" sourceLinked="1"/>
        <c:majorTickMark val="out"/>
        <c:minorTickMark val="none"/>
        <c:tickLblPos val="low"/>
        <c:spPr>
          <a:ln>
            <a:solidFill>
              <a:sysClr val="windowText" lastClr="000000">
                <a:tint val="75000"/>
                <a:shade val="95000"/>
                <a:satMod val="105000"/>
              </a:sysClr>
            </a:solidFill>
          </a:ln>
        </c:spPr>
        <c:txPr>
          <a:bodyPr rot="0" vert="horz"/>
          <a:lstStyle/>
          <a:p>
            <a:pPr>
              <a:defRPr sz="1000" b="0" i="0" u="none" strike="noStrike" baseline="0">
                <a:solidFill>
                  <a:srgbClr val="000000"/>
                </a:solidFill>
                <a:latin typeface="Calibri"/>
                <a:ea typeface="Calibri"/>
                <a:cs typeface="Calibri"/>
              </a:defRPr>
            </a:pPr>
            <a:endParaRPr lang="fr-FR"/>
          </a:p>
        </c:txPr>
        <c:crossAx val="179042944"/>
        <c:crossesAt val="0"/>
        <c:auto val="0"/>
        <c:lblAlgn val="ctr"/>
        <c:lblOffset val="100"/>
        <c:tickLblSkip val="1"/>
        <c:tickMarkSkip val="1"/>
        <c:noMultiLvlLbl val="0"/>
      </c:catAx>
      <c:valAx>
        <c:axId val="179042944"/>
        <c:scaling>
          <c:orientation val="minMax"/>
          <c:max val="8000"/>
          <c:min val="0"/>
        </c:scaling>
        <c:delete val="0"/>
        <c:axPos val="l"/>
        <c:majorGridlines>
          <c:spPr>
            <a:ln>
              <a:solidFill>
                <a:schemeClr val="bg1">
                  <a:lumMod val="85000"/>
                </a:schemeClr>
              </a:solidFill>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179041024"/>
        <c:crosses val="autoZero"/>
        <c:crossBetween val="between"/>
        <c:majorUnit val="1000"/>
      </c:valAx>
    </c:plotArea>
    <c:legend>
      <c:legendPos val="r"/>
      <c:layout>
        <c:manualLayout>
          <c:xMode val="edge"/>
          <c:yMode val="edge"/>
          <c:x val="9.0909116739297982E-2"/>
          <c:y val="0.13101608710394455"/>
          <c:w val="0.90909088326070198"/>
          <c:h val="0.10097150535608887"/>
        </c:manualLayout>
      </c:layout>
      <c:overlay val="0"/>
      <c:txPr>
        <a:bodyPr/>
        <a:lstStyle/>
        <a:p>
          <a:pPr>
            <a:defRPr sz="655" b="0" i="0" u="none" strike="noStrike" baseline="0">
              <a:solidFill>
                <a:srgbClr val="000000"/>
              </a:solidFill>
              <a:latin typeface="Calibri"/>
              <a:ea typeface="Calibri"/>
              <a:cs typeface="Calibri"/>
            </a:defRPr>
          </a:pPr>
          <a:endParaRPr lang="fr-FR"/>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500"/>
              <a:t>Nombre de salariés en activité partielle en équivalent temps plein</a:t>
            </a:r>
            <a:r>
              <a:rPr lang="en-US" sz="1500" baseline="0"/>
              <a:t> </a:t>
            </a:r>
            <a:r>
              <a:rPr lang="en-US" sz="1500"/>
              <a:t>(ETP) </a:t>
            </a:r>
          </a:p>
          <a:p>
            <a:pPr>
              <a:defRPr/>
            </a:pPr>
            <a:r>
              <a:rPr lang="en-US" sz="1500"/>
              <a:t>dans le</a:t>
            </a:r>
            <a:r>
              <a:rPr lang="en-US" sz="1500" baseline="0"/>
              <a:t> Var</a:t>
            </a:r>
          </a:p>
          <a:p>
            <a:pPr>
              <a:defRPr/>
            </a:pPr>
            <a:r>
              <a:rPr lang="en-US" sz="1100" b="0" i="1" baseline="0"/>
              <a:t>(données brutes, en nombre)</a:t>
            </a:r>
            <a:endParaRPr lang="en-US" sz="1100" b="0" i="1"/>
          </a:p>
        </c:rich>
      </c:tx>
      <c:layout/>
      <c:overlay val="0"/>
    </c:title>
    <c:autoTitleDeleted val="0"/>
    <c:plotArea>
      <c:layout/>
      <c:barChart>
        <c:barDir val="col"/>
        <c:grouping val="clustered"/>
        <c:varyColors val="0"/>
        <c:ser>
          <c:idx val="0"/>
          <c:order val="0"/>
          <c:tx>
            <c:strRef>
              <c:f>'recap (2)'!$B$2</c:f>
              <c:strCache>
                <c:ptCount val="1"/>
                <c:pt idx="0">
                  <c:v>Nombre de salariés effectivement en Activité Partielle</c:v>
                </c:pt>
              </c:strCache>
            </c:strRef>
          </c:tx>
          <c:invertIfNegative val="0"/>
          <c:cat>
            <c:numRef>
              <c:f>'recap (2)'!$A$3:$A$21</c:f>
              <c:numCache>
                <c:formatCode>mmm\-yy</c:formatCode>
                <c:ptCount val="19"/>
                <c:pt idx="0">
                  <c:v>43891</c:v>
                </c:pt>
                <c:pt idx="1">
                  <c:v>43922</c:v>
                </c:pt>
                <c:pt idx="2">
                  <c:v>43952</c:v>
                </c:pt>
                <c:pt idx="3">
                  <c:v>43983</c:v>
                </c:pt>
                <c:pt idx="4">
                  <c:v>44013</c:v>
                </c:pt>
                <c:pt idx="5">
                  <c:v>44044</c:v>
                </c:pt>
                <c:pt idx="6">
                  <c:v>44075</c:v>
                </c:pt>
                <c:pt idx="7">
                  <c:v>44105</c:v>
                </c:pt>
                <c:pt idx="8">
                  <c:v>44136</c:v>
                </c:pt>
                <c:pt idx="9">
                  <c:v>44166</c:v>
                </c:pt>
                <c:pt idx="10">
                  <c:v>44197</c:v>
                </c:pt>
                <c:pt idx="11">
                  <c:v>44228</c:v>
                </c:pt>
                <c:pt idx="12">
                  <c:v>44256</c:v>
                </c:pt>
                <c:pt idx="13">
                  <c:v>44287</c:v>
                </c:pt>
                <c:pt idx="14">
                  <c:v>44317</c:v>
                </c:pt>
                <c:pt idx="15">
                  <c:v>44348</c:v>
                </c:pt>
                <c:pt idx="16">
                  <c:v>44378</c:v>
                </c:pt>
                <c:pt idx="17">
                  <c:v>44409</c:v>
                </c:pt>
                <c:pt idx="18">
                  <c:v>44440</c:v>
                </c:pt>
              </c:numCache>
            </c:numRef>
          </c:cat>
          <c:val>
            <c:numRef>
              <c:f>'recap (2)'!$I$27:$I$45</c:f>
              <c:numCache>
                <c:formatCode>#,##0</c:formatCode>
                <c:ptCount val="19"/>
                <c:pt idx="0">
                  <c:v>30170.09278571422</c:v>
                </c:pt>
                <c:pt idx="1">
                  <c:v>60301.638742856521</c:v>
                </c:pt>
                <c:pt idx="2">
                  <c:v>37786.137999999555</c:v>
                </c:pt>
                <c:pt idx="3">
                  <c:v>11642.345285714267</c:v>
                </c:pt>
                <c:pt idx="4">
                  <c:v>3692.6363428571426</c:v>
                </c:pt>
                <c:pt idx="5">
                  <c:v>2681.174</c:v>
                </c:pt>
                <c:pt idx="6">
                  <c:v>2612.37314285714</c:v>
                </c:pt>
                <c:pt idx="7">
                  <c:v>4470.3825000000097</c:v>
                </c:pt>
                <c:pt idx="8">
                  <c:v>23291.338142857036</c:v>
                </c:pt>
                <c:pt idx="9">
                  <c:v>13314.892342857072</c:v>
                </c:pt>
                <c:pt idx="10">
                  <c:v>13981.157285714251</c:v>
                </c:pt>
                <c:pt idx="11">
                  <c:v>14465.072857142812</c:v>
                </c:pt>
                <c:pt idx="12">
                  <c:v>15473.723371428465</c:v>
                </c:pt>
                <c:pt idx="13">
                  <c:v>26499.346428571251</c:v>
                </c:pt>
                <c:pt idx="14">
                  <c:v>15254.640785714239</c:v>
                </c:pt>
                <c:pt idx="15">
                  <c:v>4138.3480571428681</c:v>
                </c:pt>
                <c:pt idx="16">
                  <c:v>1580.3873571428594</c:v>
                </c:pt>
                <c:pt idx="17">
                  <c:v>1139.2701428571429</c:v>
                </c:pt>
                <c:pt idx="18">
                  <c:v>681.97554285714193</c:v>
                </c:pt>
              </c:numCache>
            </c:numRef>
          </c:val>
        </c:ser>
        <c:dLbls>
          <c:showLegendKey val="0"/>
          <c:showVal val="0"/>
          <c:showCatName val="0"/>
          <c:showSerName val="0"/>
          <c:showPercent val="0"/>
          <c:showBubbleSize val="0"/>
        </c:dLbls>
        <c:gapWidth val="150"/>
        <c:axId val="179084288"/>
        <c:axId val="179180288"/>
      </c:barChart>
      <c:dateAx>
        <c:axId val="179084288"/>
        <c:scaling>
          <c:orientation val="minMax"/>
        </c:scaling>
        <c:delete val="0"/>
        <c:axPos val="b"/>
        <c:numFmt formatCode="mmm\-yy" sourceLinked="1"/>
        <c:majorTickMark val="out"/>
        <c:minorTickMark val="none"/>
        <c:tickLblPos val="nextTo"/>
        <c:crossAx val="179180288"/>
        <c:crosses val="autoZero"/>
        <c:auto val="1"/>
        <c:lblOffset val="100"/>
        <c:baseTimeUnit val="months"/>
      </c:dateAx>
      <c:valAx>
        <c:axId val="179180288"/>
        <c:scaling>
          <c:orientation val="minMax"/>
          <c:max val="70000"/>
        </c:scaling>
        <c:delete val="0"/>
        <c:axPos val="l"/>
        <c:majorGridlines/>
        <c:numFmt formatCode="#,##0" sourceLinked="1"/>
        <c:majorTickMark val="out"/>
        <c:minorTickMark val="none"/>
        <c:tickLblPos val="nextTo"/>
        <c:crossAx val="179084288"/>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a:pPr>
            <a:r>
              <a:rPr lang="fr-FR" sz="1500"/>
              <a:t>Taux de chômage dans le Var </a:t>
            </a:r>
            <a:r>
              <a:rPr lang="fr-FR" sz="1500" b="0" i="1"/>
              <a:t>(en %)</a:t>
            </a:r>
          </a:p>
        </c:rich>
      </c:tx>
      <c:layout>
        <c:manualLayout>
          <c:xMode val="edge"/>
          <c:yMode val="edge"/>
          <c:x val="0.30595121993790675"/>
          <c:y val="1.1956623503242907E-2"/>
        </c:manualLayout>
      </c:layout>
      <c:overlay val="0"/>
      <c:spPr>
        <a:noFill/>
        <a:ln w="25400">
          <a:noFill/>
        </a:ln>
      </c:spPr>
    </c:title>
    <c:autoTitleDeleted val="0"/>
    <c:plotArea>
      <c:layout>
        <c:manualLayout>
          <c:layoutTarget val="inner"/>
          <c:xMode val="edge"/>
          <c:yMode val="edge"/>
          <c:x val="9.1272816750178953E-2"/>
          <c:y val="0.17602012766155709"/>
          <c:w val="0.83764367816092811"/>
          <c:h val="0.52814114212054852"/>
        </c:manualLayout>
      </c:layout>
      <c:lineChart>
        <c:grouping val="standard"/>
        <c:varyColors val="0"/>
        <c:ser>
          <c:idx val="0"/>
          <c:order val="0"/>
          <c:tx>
            <c:v>Provence-Alpes-Côte d'Azur</c:v>
          </c:tx>
          <c:spPr>
            <a:ln w="25400">
              <a:solidFill>
                <a:srgbClr val="FF0000"/>
              </a:solidFill>
              <a:prstDash val="solid"/>
            </a:ln>
          </c:spPr>
          <c:marker>
            <c:symbol val="none"/>
          </c:marker>
          <c:cat>
            <c:multiLvlStrRef>
              <c:f>'dates trim'!$B$119:$C$168</c:f>
              <c:multiLvlStrCache>
                <c:ptCount val="50"/>
                <c:lvl>
                  <c:pt idx="0">
                    <c:v>T3</c:v>
                  </c:pt>
                  <c:pt idx="1">
                    <c:v>T4</c:v>
                  </c:pt>
                  <c:pt idx="2">
                    <c:v>T1</c:v>
                  </c:pt>
                  <c:pt idx="3">
                    <c:v>T2</c:v>
                  </c:pt>
                  <c:pt idx="4">
                    <c:v>T3</c:v>
                  </c:pt>
                  <c:pt idx="5">
                    <c:v>T4</c:v>
                  </c:pt>
                  <c:pt idx="6">
                    <c:v>T1</c:v>
                  </c:pt>
                  <c:pt idx="7">
                    <c:v>T2</c:v>
                  </c:pt>
                  <c:pt idx="8">
                    <c:v>T3</c:v>
                  </c:pt>
                  <c:pt idx="9">
                    <c:v>T4</c:v>
                  </c:pt>
                  <c:pt idx="10">
                    <c:v>T1</c:v>
                  </c:pt>
                  <c:pt idx="11">
                    <c:v>T2</c:v>
                  </c:pt>
                  <c:pt idx="12">
                    <c:v>T3</c:v>
                  </c:pt>
                  <c:pt idx="13">
                    <c:v>T4</c:v>
                  </c:pt>
                  <c:pt idx="14">
                    <c:v>T1</c:v>
                  </c:pt>
                  <c:pt idx="15">
                    <c:v>T2</c:v>
                  </c:pt>
                  <c:pt idx="16">
                    <c:v>T3</c:v>
                  </c:pt>
                  <c:pt idx="17">
                    <c:v>T4</c:v>
                  </c:pt>
                  <c:pt idx="18">
                    <c:v>T1</c:v>
                  </c:pt>
                  <c:pt idx="19">
                    <c:v>T2</c:v>
                  </c:pt>
                  <c:pt idx="20">
                    <c:v>T3</c:v>
                  </c:pt>
                  <c:pt idx="21">
                    <c:v>T4</c:v>
                  </c:pt>
                  <c:pt idx="22">
                    <c:v>T1</c:v>
                  </c:pt>
                  <c:pt idx="23">
                    <c:v>T2</c:v>
                  </c:pt>
                  <c:pt idx="24">
                    <c:v>T3</c:v>
                  </c:pt>
                  <c:pt idx="25">
                    <c:v>T4</c:v>
                  </c:pt>
                  <c:pt idx="26">
                    <c:v>T1</c:v>
                  </c:pt>
                  <c:pt idx="27">
                    <c:v>T2</c:v>
                  </c:pt>
                  <c:pt idx="28">
                    <c:v>T3</c:v>
                  </c:pt>
                  <c:pt idx="29">
                    <c:v>T4</c:v>
                  </c:pt>
                  <c:pt idx="30">
                    <c:v>T1</c:v>
                  </c:pt>
                  <c:pt idx="31">
                    <c:v>T2</c:v>
                  </c:pt>
                  <c:pt idx="32">
                    <c:v>T3</c:v>
                  </c:pt>
                  <c:pt idx="33">
                    <c:v>T4</c:v>
                  </c:pt>
                  <c:pt idx="34">
                    <c:v>T1</c:v>
                  </c:pt>
                  <c:pt idx="35">
                    <c:v>T2</c:v>
                  </c:pt>
                  <c:pt idx="36">
                    <c:v>T3</c:v>
                  </c:pt>
                  <c:pt idx="37">
                    <c:v>T4</c:v>
                  </c:pt>
                  <c:pt idx="38">
                    <c:v>T1</c:v>
                  </c:pt>
                  <c:pt idx="39">
                    <c:v>T2</c:v>
                  </c:pt>
                  <c:pt idx="40">
                    <c:v>T3</c:v>
                  </c:pt>
                  <c:pt idx="41">
                    <c:v>T4</c:v>
                  </c:pt>
                  <c:pt idx="42">
                    <c:v>T1</c:v>
                  </c:pt>
                  <c:pt idx="43">
                    <c:v>T2</c:v>
                  </c:pt>
                  <c:pt idx="44">
                    <c:v>T3</c:v>
                  </c:pt>
                  <c:pt idx="45">
                    <c:v>T4</c:v>
                  </c:pt>
                  <c:pt idx="46">
                    <c:v>T1</c:v>
                  </c:pt>
                  <c:pt idx="47">
                    <c:v>T2</c:v>
                  </c:pt>
                  <c:pt idx="48">
                    <c:v>T3</c:v>
                  </c:pt>
                  <c:pt idx="49">
                    <c:v>T4</c:v>
                  </c:pt>
                </c:lvl>
                <c:lvl>
                  <c:pt idx="2">
                    <c:v>2012</c:v>
                  </c:pt>
                  <c:pt idx="6">
                    <c:v>2013</c:v>
                  </c:pt>
                  <c:pt idx="10">
                    <c:v>2014</c:v>
                  </c:pt>
                  <c:pt idx="14">
                    <c:v>2015</c:v>
                  </c:pt>
                  <c:pt idx="18">
                    <c:v>2016</c:v>
                  </c:pt>
                  <c:pt idx="22">
                    <c:v>2017</c:v>
                  </c:pt>
                  <c:pt idx="26">
                    <c:v>2018</c:v>
                  </c:pt>
                  <c:pt idx="30">
                    <c:v>2019</c:v>
                  </c:pt>
                  <c:pt idx="34">
                    <c:v>2020</c:v>
                  </c:pt>
                  <c:pt idx="38">
                    <c:v>2021</c:v>
                  </c:pt>
                  <c:pt idx="42">
                    <c:v>2022</c:v>
                  </c:pt>
                  <c:pt idx="46">
                    <c:v>2023</c:v>
                  </c:pt>
                </c:lvl>
              </c:multiLvlStrCache>
            </c:multiLvlStrRef>
          </c:cat>
          <c:val>
            <c:numRef>
              <c:f>Données!$C$127:$C$167</c:f>
              <c:numCache>
                <c:formatCode>#,##0.0</c:formatCode>
                <c:ptCount val="41"/>
                <c:pt idx="0">
                  <c:v>10.4</c:v>
                </c:pt>
                <c:pt idx="1">
                  <c:v>10.6</c:v>
                </c:pt>
                <c:pt idx="2">
                  <c:v>10.6</c:v>
                </c:pt>
                <c:pt idx="3">
                  <c:v>10.8</c:v>
                </c:pt>
                <c:pt idx="4">
                  <c:v>10.8</c:v>
                </c:pt>
                <c:pt idx="5">
                  <c:v>11.2</c:v>
                </c:pt>
                <c:pt idx="6">
                  <c:v>11.3</c:v>
                </c:pt>
                <c:pt idx="7">
                  <c:v>11.5</c:v>
                </c:pt>
                <c:pt idx="8">
                  <c:v>11.3</c:v>
                </c:pt>
                <c:pt idx="9">
                  <c:v>11.2</c:v>
                </c:pt>
                <c:pt idx="10">
                  <c:v>11.2</c:v>
                </c:pt>
                <c:pt idx="11">
                  <c:v>11.2</c:v>
                </c:pt>
                <c:pt idx="12">
                  <c:v>11.4</c:v>
                </c:pt>
                <c:pt idx="13">
                  <c:v>11.6</c:v>
                </c:pt>
                <c:pt idx="14">
                  <c:v>11.4</c:v>
                </c:pt>
                <c:pt idx="15">
                  <c:v>11.7</c:v>
                </c:pt>
                <c:pt idx="16">
                  <c:v>11.5</c:v>
                </c:pt>
                <c:pt idx="17">
                  <c:v>11.4</c:v>
                </c:pt>
                <c:pt idx="18">
                  <c:v>11.4</c:v>
                </c:pt>
                <c:pt idx="19">
                  <c:v>11.2</c:v>
                </c:pt>
                <c:pt idx="20">
                  <c:v>11.1</c:v>
                </c:pt>
                <c:pt idx="21">
                  <c:v>11.4</c:v>
                </c:pt>
                <c:pt idx="22">
                  <c:v>10.9</c:v>
                </c:pt>
                <c:pt idx="23">
                  <c:v>10.8</c:v>
                </c:pt>
                <c:pt idx="24">
                  <c:v>10.9</c:v>
                </c:pt>
                <c:pt idx="25">
                  <c:v>10.3</c:v>
                </c:pt>
                <c:pt idx="26">
                  <c:v>10.6</c:v>
                </c:pt>
                <c:pt idx="27">
                  <c:v>10.4</c:v>
                </c:pt>
                <c:pt idx="28">
                  <c:v>10.3</c:v>
                </c:pt>
                <c:pt idx="29">
                  <c:v>10</c:v>
                </c:pt>
                <c:pt idx="30">
                  <c:v>10</c:v>
                </c:pt>
                <c:pt idx="31">
                  <c:v>9.6999999999999993</c:v>
                </c:pt>
                <c:pt idx="32">
                  <c:v>9.6999999999999993</c:v>
                </c:pt>
                <c:pt idx="33">
                  <c:v>9.1999999999999993</c:v>
                </c:pt>
                <c:pt idx="34">
                  <c:v>8.8000000000000007</c:v>
                </c:pt>
                <c:pt idx="35">
                  <c:v>8.3000000000000007</c:v>
                </c:pt>
                <c:pt idx="36">
                  <c:v>10.4</c:v>
                </c:pt>
                <c:pt idx="37">
                  <c:v>9</c:v>
                </c:pt>
                <c:pt idx="38">
                  <c:v>9</c:v>
                </c:pt>
                <c:pt idx="39">
                  <c:v>9.1</c:v>
                </c:pt>
                <c:pt idx="40">
                  <c:v>9.1</c:v>
                </c:pt>
              </c:numCache>
            </c:numRef>
          </c:val>
          <c:smooth val="0"/>
        </c:ser>
        <c:ser>
          <c:idx val="1"/>
          <c:order val="1"/>
          <c:tx>
            <c:v>France métropolitaine</c:v>
          </c:tx>
          <c:spPr>
            <a:ln w="25400">
              <a:solidFill>
                <a:srgbClr val="0000FF"/>
              </a:solidFill>
              <a:prstDash val="solid"/>
            </a:ln>
          </c:spPr>
          <c:marker>
            <c:symbol val="none"/>
          </c:marker>
          <c:cat>
            <c:multiLvlStrRef>
              <c:f>'dates trim'!$B$119:$C$168</c:f>
              <c:multiLvlStrCache>
                <c:ptCount val="50"/>
                <c:lvl>
                  <c:pt idx="0">
                    <c:v>T3</c:v>
                  </c:pt>
                  <c:pt idx="1">
                    <c:v>T4</c:v>
                  </c:pt>
                  <c:pt idx="2">
                    <c:v>T1</c:v>
                  </c:pt>
                  <c:pt idx="3">
                    <c:v>T2</c:v>
                  </c:pt>
                  <c:pt idx="4">
                    <c:v>T3</c:v>
                  </c:pt>
                  <c:pt idx="5">
                    <c:v>T4</c:v>
                  </c:pt>
                  <c:pt idx="6">
                    <c:v>T1</c:v>
                  </c:pt>
                  <c:pt idx="7">
                    <c:v>T2</c:v>
                  </c:pt>
                  <c:pt idx="8">
                    <c:v>T3</c:v>
                  </c:pt>
                  <c:pt idx="9">
                    <c:v>T4</c:v>
                  </c:pt>
                  <c:pt idx="10">
                    <c:v>T1</c:v>
                  </c:pt>
                  <c:pt idx="11">
                    <c:v>T2</c:v>
                  </c:pt>
                  <c:pt idx="12">
                    <c:v>T3</c:v>
                  </c:pt>
                  <c:pt idx="13">
                    <c:v>T4</c:v>
                  </c:pt>
                  <c:pt idx="14">
                    <c:v>T1</c:v>
                  </c:pt>
                  <c:pt idx="15">
                    <c:v>T2</c:v>
                  </c:pt>
                  <c:pt idx="16">
                    <c:v>T3</c:v>
                  </c:pt>
                  <c:pt idx="17">
                    <c:v>T4</c:v>
                  </c:pt>
                  <c:pt idx="18">
                    <c:v>T1</c:v>
                  </c:pt>
                  <c:pt idx="19">
                    <c:v>T2</c:v>
                  </c:pt>
                  <c:pt idx="20">
                    <c:v>T3</c:v>
                  </c:pt>
                  <c:pt idx="21">
                    <c:v>T4</c:v>
                  </c:pt>
                  <c:pt idx="22">
                    <c:v>T1</c:v>
                  </c:pt>
                  <c:pt idx="23">
                    <c:v>T2</c:v>
                  </c:pt>
                  <c:pt idx="24">
                    <c:v>T3</c:v>
                  </c:pt>
                  <c:pt idx="25">
                    <c:v>T4</c:v>
                  </c:pt>
                  <c:pt idx="26">
                    <c:v>T1</c:v>
                  </c:pt>
                  <c:pt idx="27">
                    <c:v>T2</c:v>
                  </c:pt>
                  <c:pt idx="28">
                    <c:v>T3</c:v>
                  </c:pt>
                  <c:pt idx="29">
                    <c:v>T4</c:v>
                  </c:pt>
                  <c:pt idx="30">
                    <c:v>T1</c:v>
                  </c:pt>
                  <c:pt idx="31">
                    <c:v>T2</c:v>
                  </c:pt>
                  <c:pt idx="32">
                    <c:v>T3</c:v>
                  </c:pt>
                  <c:pt idx="33">
                    <c:v>T4</c:v>
                  </c:pt>
                  <c:pt idx="34">
                    <c:v>T1</c:v>
                  </c:pt>
                  <c:pt idx="35">
                    <c:v>T2</c:v>
                  </c:pt>
                  <c:pt idx="36">
                    <c:v>T3</c:v>
                  </c:pt>
                  <c:pt idx="37">
                    <c:v>T4</c:v>
                  </c:pt>
                  <c:pt idx="38">
                    <c:v>T1</c:v>
                  </c:pt>
                  <c:pt idx="39">
                    <c:v>T2</c:v>
                  </c:pt>
                  <c:pt idx="40">
                    <c:v>T3</c:v>
                  </c:pt>
                  <c:pt idx="41">
                    <c:v>T4</c:v>
                  </c:pt>
                  <c:pt idx="42">
                    <c:v>T1</c:v>
                  </c:pt>
                  <c:pt idx="43">
                    <c:v>T2</c:v>
                  </c:pt>
                  <c:pt idx="44">
                    <c:v>T3</c:v>
                  </c:pt>
                  <c:pt idx="45">
                    <c:v>T4</c:v>
                  </c:pt>
                  <c:pt idx="46">
                    <c:v>T1</c:v>
                  </c:pt>
                  <c:pt idx="47">
                    <c:v>T2</c:v>
                  </c:pt>
                  <c:pt idx="48">
                    <c:v>T3</c:v>
                  </c:pt>
                  <c:pt idx="49">
                    <c:v>T4</c:v>
                  </c:pt>
                </c:lvl>
                <c:lvl>
                  <c:pt idx="2">
                    <c:v>2012</c:v>
                  </c:pt>
                  <c:pt idx="6">
                    <c:v>2013</c:v>
                  </c:pt>
                  <c:pt idx="10">
                    <c:v>2014</c:v>
                  </c:pt>
                  <c:pt idx="14">
                    <c:v>2015</c:v>
                  </c:pt>
                  <c:pt idx="18">
                    <c:v>2016</c:v>
                  </c:pt>
                  <c:pt idx="22">
                    <c:v>2017</c:v>
                  </c:pt>
                  <c:pt idx="26">
                    <c:v>2018</c:v>
                  </c:pt>
                  <c:pt idx="30">
                    <c:v>2019</c:v>
                  </c:pt>
                  <c:pt idx="34">
                    <c:v>2020</c:v>
                  </c:pt>
                  <c:pt idx="38">
                    <c:v>2021</c:v>
                  </c:pt>
                  <c:pt idx="42">
                    <c:v>2022</c:v>
                  </c:pt>
                  <c:pt idx="46">
                    <c:v>2023</c:v>
                  </c:pt>
                </c:lvl>
              </c:multiLvlStrCache>
            </c:multiLvlStrRef>
          </c:cat>
          <c:val>
            <c:numRef>
              <c:f>Données!$B$127:$B$167</c:f>
              <c:numCache>
                <c:formatCode>#,##0.0</c:formatCode>
                <c:ptCount val="41"/>
                <c:pt idx="0">
                  <c:v>8.8000000000000007</c:v>
                </c:pt>
                <c:pt idx="1">
                  <c:v>9</c:v>
                </c:pt>
                <c:pt idx="2">
                  <c:v>9.1</c:v>
                </c:pt>
                <c:pt idx="3">
                  <c:v>9.4</c:v>
                </c:pt>
                <c:pt idx="4">
                  <c:v>9.4</c:v>
                </c:pt>
                <c:pt idx="5">
                  <c:v>9.8000000000000007</c:v>
                </c:pt>
                <c:pt idx="6">
                  <c:v>10</c:v>
                </c:pt>
                <c:pt idx="7">
                  <c:v>10.1</c:v>
                </c:pt>
                <c:pt idx="8">
                  <c:v>9.9</c:v>
                </c:pt>
                <c:pt idx="9">
                  <c:v>9.8000000000000007</c:v>
                </c:pt>
                <c:pt idx="10">
                  <c:v>9.8000000000000007</c:v>
                </c:pt>
                <c:pt idx="11">
                  <c:v>9.8000000000000007</c:v>
                </c:pt>
                <c:pt idx="12">
                  <c:v>9.9</c:v>
                </c:pt>
                <c:pt idx="13">
                  <c:v>10.1</c:v>
                </c:pt>
                <c:pt idx="14">
                  <c:v>10</c:v>
                </c:pt>
                <c:pt idx="15">
                  <c:v>10.199999999999999</c:v>
                </c:pt>
                <c:pt idx="16">
                  <c:v>10.1</c:v>
                </c:pt>
                <c:pt idx="17">
                  <c:v>9.9</c:v>
                </c:pt>
                <c:pt idx="18">
                  <c:v>9.9</c:v>
                </c:pt>
                <c:pt idx="19">
                  <c:v>9.8000000000000007</c:v>
                </c:pt>
                <c:pt idx="20">
                  <c:v>9.6</c:v>
                </c:pt>
                <c:pt idx="21">
                  <c:v>9.6999999999999993</c:v>
                </c:pt>
                <c:pt idx="22">
                  <c:v>9.3000000000000007</c:v>
                </c:pt>
                <c:pt idx="23">
                  <c:v>9.1999999999999993</c:v>
                </c:pt>
                <c:pt idx="24">
                  <c:v>9.3000000000000007</c:v>
                </c:pt>
                <c:pt idx="25">
                  <c:v>8.6999999999999993</c:v>
                </c:pt>
                <c:pt idx="26">
                  <c:v>8.9</c:v>
                </c:pt>
                <c:pt idx="27">
                  <c:v>8.8000000000000007</c:v>
                </c:pt>
                <c:pt idx="28">
                  <c:v>8.6999999999999993</c:v>
                </c:pt>
                <c:pt idx="29">
                  <c:v>8.4</c:v>
                </c:pt>
                <c:pt idx="30">
                  <c:v>8.4</c:v>
                </c:pt>
                <c:pt idx="31">
                  <c:v>8.1999999999999993</c:v>
                </c:pt>
                <c:pt idx="32">
                  <c:v>8.1999999999999993</c:v>
                </c:pt>
                <c:pt idx="33">
                  <c:v>7.9</c:v>
                </c:pt>
                <c:pt idx="34">
                  <c:v>7.6</c:v>
                </c:pt>
                <c:pt idx="35">
                  <c:v>7.1</c:v>
                </c:pt>
                <c:pt idx="36">
                  <c:v>8.9</c:v>
                </c:pt>
                <c:pt idx="37">
                  <c:v>7.8</c:v>
                </c:pt>
                <c:pt idx="38">
                  <c:v>7.8</c:v>
                </c:pt>
                <c:pt idx="39">
                  <c:v>7.8</c:v>
                </c:pt>
                <c:pt idx="40">
                  <c:v>7.9</c:v>
                </c:pt>
              </c:numCache>
            </c:numRef>
          </c:val>
          <c:smooth val="0"/>
        </c:ser>
        <c:ser>
          <c:idx val="2"/>
          <c:order val="2"/>
          <c:tx>
            <c:strRef>
              <c:f>Données!$H$8</c:f>
              <c:strCache>
                <c:ptCount val="1"/>
                <c:pt idx="0">
                  <c:v>Var</c:v>
                </c:pt>
              </c:strCache>
            </c:strRef>
          </c:tx>
          <c:marker>
            <c:symbol val="none"/>
          </c:marker>
          <c:cat>
            <c:multiLvlStrRef>
              <c:f>'dates trim'!$B$119:$C$168</c:f>
              <c:multiLvlStrCache>
                <c:ptCount val="50"/>
                <c:lvl>
                  <c:pt idx="0">
                    <c:v>T3</c:v>
                  </c:pt>
                  <c:pt idx="1">
                    <c:v>T4</c:v>
                  </c:pt>
                  <c:pt idx="2">
                    <c:v>T1</c:v>
                  </c:pt>
                  <c:pt idx="3">
                    <c:v>T2</c:v>
                  </c:pt>
                  <c:pt idx="4">
                    <c:v>T3</c:v>
                  </c:pt>
                  <c:pt idx="5">
                    <c:v>T4</c:v>
                  </c:pt>
                  <c:pt idx="6">
                    <c:v>T1</c:v>
                  </c:pt>
                  <c:pt idx="7">
                    <c:v>T2</c:v>
                  </c:pt>
                  <c:pt idx="8">
                    <c:v>T3</c:v>
                  </c:pt>
                  <c:pt idx="9">
                    <c:v>T4</c:v>
                  </c:pt>
                  <c:pt idx="10">
                    <c:v>T1</c:v>
                  </c:pt>
                  <c:pt idx="11">
                    <c:v>T2</c:v>
                  </c:pt>
                  <c:pt idx="12">
                    <c:v>T3</c:v>
                  </c:pt>
                  <c:pt idx="13">
                    <c:v>T4</c:v>
                  </c:pt>
                  <c:pt idx="14">
                    <c:v>T1</c:v>
                  </c:pt>
                  <c:pt idx="15">
                    <c:v>T2</c:v>
                  </c:pt>
                  <c:pt idx="16">
                    <c:v>T3</c:v>
                  </c:pt>
                  <c:pt idx="17">
                    <c:v>T4</c:v>
                  </c:pt>
                  <c:pt idx="18">
                    <c:v>T1</c:v>
                  </c:pt>
                  <c:pt idx="19">
                    <c:v>T2</c:v>
                  </c:pt>
                  <c:pt idx="20">
                    <c:v>T3</c:v>
                  </c:pt>
                  <c:pt idx="21">
                    <c:v>T4</c:v>
                  </c:pt>
                  <c:pt idx="22">
                    <c:v>T1</c:v>
                  </c:pt>
                  <c:pt idx="23">
                    <c:v>T2</c:v>
                  </c:pt>
                  <c:pt idx="24">
                    <c:v>T3</c:v>
                  </c:pt>
                  <c:pt idx="25">
                    <c:v>T4</c:v>
                  </c:pt>
                  <c:pt idx="26">
                    <c:v>T1</c:v>
                  </c:pt>
                  <c:pt idx="27">
                    <c:v>T2</c:v>
                  </c:pt>
                  <c:pt idx="28">
                    <c:v>T3</c:v>
                  </c:pt>
                  <c:pt idx="29">
                    <c:v>T4</c:v>
                  </c:pt>
                  <c:pt idx="30">
                    <c:v>T1</c:v>
                  </c:pt>
                  <c:pt idx="31">
                    <c:v>T2</c:v>
                  </c:pt>
                  <c:pt idx="32">
                    <c:v>T3</c:v>
                  </c:pt>
                  <c:pt idx="33">
                    <c:v>T4</c:v>
                  </c:pt>
                  <c:pt idx="34">
                    <c:v>T1</c:v>
                  </c:pt>
                  <c:pt idx="35">
                    <c:v>T2</c:v>
                  </c:pt>
                  <c:pt idx="36">
                    <c:v>T3</c:v>
                  </c:pt>
                  <c:pt idx="37">
                    <c:v>T4</c:v>
                  </c:pt>
                  <c:pt idx="38">
                    <c:v>T1</c:v>
                  </c:pt>
                  <c:pt idx="39">
                    <c:v>T2</c:v>
                  </c:pt>
                  <c:pt idx="40">
                    <c:v>T3</c:v>
                  </c:pt>
                  <c:pt idx="41">
                    <c:v>T4</c:v>
                  </c:pt>
                  <c:pt idx="42">
                    <c:v>T1</c:v>
                  </c:pt>
                  <c:pt idx="43">
                    <c:v>T2</c:v>
                  </c:pt>
                  <c:pt idx="44">
                    <c:v>T3</c:v>
                  </c:pt>
                  <c:pt idx="45">
                    <c:v>T4</c:v>
                  </c:pt>
                  <c:pt idx="46">
                    <c:v>T1</c:v>
                  </c:pt>
                  <c:pt idx="47">
                    <c:v>T2</c:v>
                  </c:pt>
                  <c:pt idx="48">
                    <c:v>T3</c:v>
                  </c:pt>
                  <c:pt idx="49">
                    <c:v>T4</c:v>
                  </c:pt>
                </c:lvl>
                <c:lvl>
                  <c:pt idx="2">
                    <c:v>2012</c:v>
                  </c:pt>
                  <c:pt idx="6">
                    <c:v>2013</c:v>
                  </c:pt>
                  <c:pt idx="10">
                    <c:v>2014</c:v>
                  </c:pt>
                  <c:pt idx="14">
                    <c:v>2015</c:v>
                  </c:pt>
                  <c:pt idx="18">
                    <c:v>2016</c:v>
                  </c:pt>
                  <c:pt idx="22">
                    <c:v>2017</c:v>
                  </c:pt>
                  <c:pt idx="26">
                    <c:v>2018</c:v>
                  </c:pt>
                  <c:pt idx="30">
                    <c:v>2019</c:v>
                  </c:pt>
                  <c:pt idx="34">
                    <c:v>2020</c:v>
                  </c:pt>
                  <c:pt idx="38">
                    <c:v>2021</c:v>
                  </c:pt>
                  <c:pt idx="42">
                    <c:v>2022</c:v>
                  </c:pt>
                  <c:pt idx="46">
                    <c:v>2023</c:v>
                  </c:pt>
                </c:lvl>
              </c:multiLvlStrCache>
            </c:multiLvlStrRef>
          </c:cat>
          <c:val>
            <c:numRef>
              <c:f>Données!$H$127:$H$167</c:f>
              <c:numCache>
                <c:formatCode>#,##0.0</c:formatCode>
                <c:ptCount val="41"/>
                <c:pt idx="0">
                  <c:v>10.1</c:v>
                </c:pt>
                <c:pt idx="1">
                  <c:v>10.199999999999999</c:v>
                </c:pt>
                <c:pt idx="2">
                  <c:v>10.3</c:v>
                </c:pt>
                <c:pt idx="3">
                  <c:v>10.5</c:v>
                </c:pt>
                <c:pt idx="4">
                  <c:v>10.4</c:v>
                </c:pt>
                <c:pt idx="5">
                  <c:v>10.8</c:v>
                </c:pt>
                <c:pt idx="6">
                  <c:v>10.9</c:v>
                </c:pt>
                <c:pt idx="7">
                  <c:v>11</c:v>
                </c:pt>
                <c:pt idx="8">
                  <c:v>10.9</c:v>
                </c:pt>
                <c:pt idx="9">
                  <c:v>10.9</c:v>
                </c:pt>
                <c:pt idx="10">
                  <c:v>10.9</c:v>
                </c:pt>
                <c:pt idx="11">
                  <c:v>11</c:v>
                </c:pt>
                <c:pt idx="12">
                  <c:v>11.1</c:v>
                </c:pt>
                <c:pt idx="13">
                  <c:v>11.3</c:v>
                </c:pt>
                <c:pt idx="14">
                  <c:v>11.1</c:v>
                </c:pt>
                <c:pt idx="15">
                  <c:v>11.4</c:v>
                </c:pt>
                <c:pt idx="16">
                  <c:v>11.2</c:v>
                </c:pt>
                <c:pt idx="17">
                  <c:v>11.1</c:v>
                </c:pt>
                <c:pt idx="18">
                  <c:v>11.1</c:v>
                </c:pt>
                <c:pt idx="19">
                  <c:v>10.8</c:v>
                </c:pt>
                <c:pt idx="20">
                  <c:v>10.7</c:v>
                </c:pt>
                <c:pt idx="21">
                  <c:v>11</c:v>
                </c:pt>
                <c:pt idx="22">
                  <c:v>10.6</c:v>
                </c:pt>
                <c:pt idx="23">
                  <c:v>10.4</c:v>
                </c:pt>
                <c:pt idx="24">
                  <c:v>10.4</c:v>
                </c:pt>
                <c:pt idx="25">
                  <c:v>9.9</c:v>
                </c:pt>
                <c:pt idx="26">
                  <c:v>10.199999999999999</c:v>
                </c:pt>
                <c:pt idx="27">
                  <c:v>10</c:v>
                </c:pt>
                <c:pt idx="28">
                  <c:v>9.9</c:v>
                </c:pt>
                <c:pt idx="29">
                  <c:v>9.6</c:v>
                </c:pt>
                <c:pt idx="30">
                  <c:v>9.6</c:v>
                </c:pt>
                <c:pt idx="31">
                  <c:v>9.3000000000000007</c:v>
                </c:pt>
                <c:pt idx="32">
                  <c:v>9.1999999999999993</c:v>
                </c:pt>
                <c:pt idx="33">
                  <c:v>8.6999999999999993</c:v>
                </c:pt>
                <c:pt idx="34">
                  <c:v>8.3000000000000007</c:v>
                </c:pt>
                <c:pt idx="35">
                  <c:v>8.1</c:v>
                </c:pt>
                <c:pt idx="36">
                  <c:v>9.6999999999999993</c:v>
                </c:pt>
                <c:pt idx="37">
                  <c:v>8.1999999999999993</c:v>
                </c:pt>
                <c:pt idx="38">
                  <c:v>8.4</c:v>
                </c:pt>
                <c:pt idx="39">
                  <c:v>8.6</c:v>
                </c:pt>
                <c:pt idx="40">
                  <c:v>8.5</c:v>
                </c:pt>
              </c:numCache>
            </c:numRef>
          </c:val>
          <c:smooth val="0"/>
        </c:ser>
        <c:dLbls>
          <c:showLegendKey val="0"/>
          <c:showVal val="0"/>
          <c:showCatName val="0"/>
          <c:showSerName val="0"/>
          <c:showPercent val="0"/>
          <c:showBubbleSize val="0"/>
        </c:dLbls>
        <c:marker val="1"/>
        <c:smooth val="0"/>
        <c:axId val="179245056"/>
        <c:axId val="179246592"/>
      </c:lineChart>
      <c:catAx>
        <c:axId val="179245056"/>
        <c:scaling>
          <c:orientation val="minMax"/>
        </c:scaling>
        <c:delete val="0"/>
        <c:axPos val="b"/>
        <c:majorGridlines>
          <c:spPr>
            <a:ln w="3175">
              <a:solidFill>
                <a:srgbClr val="969696"/>
              </a:solidFill>
              <a:prstDash val="sysDash"/>
            </a:ln>
          </c:spPr>
        </c:majorGridlines>
        <c:numFmt formatCode="General" sourceLinked="1"/>
        <c:majorTickMark val="cross"/>
        <c:minorTickMark val="none"/>
        <c:tickLblPos val="nextTo"/>
        <c:crossAx val="179246592"/>
        <c:crosses val="autoZero"/>
        <c:auto val="0"/>
        <c:lblAlgn val="ctr"/>
        <c:lblOffset val="100"/>
        <c:tickLblSkip val="4"/>
        <c:tickMarkSkip val="4"/>
        <c:noMultiLvlLbl val="0"/>
      </c:catAx>
      <c:valAx>
        <c:axId val="179246592"/>
        <c:scaling>
          <c:orientation val="minMax"/>
          <c:max val="12"/>
          <c:min val="7"/>
        </c:scaling>
        <c:delete val="0"/>
        <c:axPos val="l"/>
        <c:majorGridlines>
          <c:spPr>
            <a:ln>
              <a:prstDash val="sysDash"/>
            </a:ln>
          </c:spPr>
        </c:majorGridlines>
        <c:numFmt formatCode="#,##0" sourceLinked="0"/>
        <c:majorTickMark val="out"/>
        <c:minorTickMark val="none"/>
        <c:tickLblPos val="nextTo"/>
        <c:txPr>
          <a:bodyPr/>
          <a:lstStyle/>
          <a:p>
            <a:pPr>
              <a:defRPr sz="1000"/>
            </a:pPr>
            <a:endParaRPr lang="fr-FR"/>
          </a:p>
        </c:txPr>
        <c:crossAx val="179245056"/>
        <c:crosses val="autoZero"/>
        <c:crossBetween val="midCat"/>
        <c:majorUnit val="1"/>
      </c:valAx>
    </c:plotArea>
    <c:legend>
      <c:legendPos val="r"/>
      <c:layout>
        <c:manualLayout>
          <c:xMode val="edge"/>
          <c:yMode val="edge"/>
          <c:x val="9.2821671438797423E-2"/>
          <c:y val="8.6418533476673345E-2"/>
          <c:w val="0.83397727272727273"/>
          <c:h val="8.3821460187299218E-2"/>
        </c:manualLayout>
      </c:layout>
      <c:overlay val="0"/>
      <c:txPr>
        <a:bodyPr/>
        <a:lstStyle/>
        <a:p>
          <a:pPr>
            <a:defRPr sz="1200"/>
          </a:pPr>
          <a:endParaRPr lang="fr-FR"/>
        </a:p>
      </c:txPr>
    </c:legend>
    <c:plotVisOnly val="1"/>
    <c:dispBlanksAs val="gap"/>
    <c:showDLblsOverMax val="0"/>
  </c:chart>
  <c:txPr>
    <a:bodyPr/>
    <a:lstStyle/>
    <a:p>
      <a:pPr>
        <a:defRPr sz="900"/>
      </a:pPr>
      <a:endParaRPr lang="fr-FR"/>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906668268667008E-2"/>
          <c:y val="0.1861788714061014"/>
          <c:w val="0.87735585029537844"/>
          <c:h val="0.57749499622406353"/>
        </c:manualLayout>
      </c:layout>
      <c:barChart>
        <c:barDir val="col"/>
        <c:grouping val="clustered"/>
        <c:varyColors val="0"/>
        <c:ser>
          <c:idx val="0"/>
          <c:order val="0"/>
          <c:tx>
            <c:v>Taux de chômage, en % (échelle de gauche)</c:v>
          </c:tx>
          <c:spPr>
            <a:solidFill>
              <a:srgbClr val="00B0F0"/>
            </a:solidFill>
          </c:spPr>
          <c:invertIfNegative val="0"/>
          <c:dPt>
            <c:idx val="1"/>
            <c:invertIfNegative val="0"/>
            <c:bubble3D val="0"/>
            <c:spPr>
              <a:solidFill>
                <a:srgbClr val="FF0000"/>
              </a:solidFill>
            </c:spPr>
          </c:dPt>
          <c:dPt>
            <c:idx val="2"/>
            <c:invertIfNegative val="0"/>
            <c:bubble3D val="0"/>
          </c:dPt>
          <c:dPt>
            <c:idx val="3"/>
            <c:invertIfNegative val="0"/>
            <c:bubble3D val="0"/>
            <c:spPr>
              <a:solidFill>
                <a:srgbClr val="92D050"/>
              </a:solidFill>
            </c:spPr>
          </c:dPt>
          <c:dPt>
            <c:idx val="4"/>
            <c:invertIfNegative val="0"/>
            <c:bubble3D val="0"/>
          </c:dPt>
          <c:dPt>
            <c:idx val="5"/>
            <c:invertIfNegative val="0"/>
            <c:bubble3D val="0"/>
            <c:spPr>
              <a:solidFill>
                <a:srgbClr val="0070C0"/>
              </a:solidFill>
            </c:spPr>
          </c:dPt>
          <c:dPt>
            <c:idx val="6"/>
            <c:invertIfNegative val="0"/>
            <c:bubble3D val="0"/>
          </c:dPt>
          <c:dPt>
            <c:idx val="7"/>
            <c:invertIfNegative val="0"/>
            <c:bubble3D val="0"/>
          </c:dPt>
          <c:dPt>
            <c:idx val="8"/>
            <c:invertIfNegative val="0"/>
            <c:bubble3D val="0"/>
          </c:dPt>
          <c:dLbls>
            <c:dLbl>
              <c:idx val="0"/>
              <c:layout>
                <c:manualLayout>
                  <c:x val="0"/>
                  <c:y val="5.3655264922870313E-3"/>
                </c:manualLayout>
              </c:layout>
              <c:spPr/>
              <c:txPr>
                <a:bodyPr/>
                <a:lstStyle/>
                <a:p>
                  <a:pPr>
                    <a:defRPr/>
                  </a:pPr>
                  <a:endParaRPr lang="fr-FR"/>
                </a:p>
              </c:txPr>
              <c:dLblPos val="outEnd"/>
              <c:showLegendKey val="0"/>
              <c:showVal val="1"/>
              <c:showCatName val="0"/>
              <c:showSerName val="0"/>
              <c:showPercent val="0"/>
              <c:showBubbleSize val="0"/>
            </c:dLbl>
            <c:dLbl>
              <c:idx val="1"/>
              <c:layout>
                <c:manualLayout>
                  <c:x val="-1.8340210912425492E-3"/>
                  <c:y val="2.6827632461435278E-3"/>
                </c:manualLayout>
              </c:layout>
              <c:spPr/>
              <c:txPr>
                <a:bodyPr/>
                <a:lstStyle/>
                <a:p>
                  <a:pPr>
                    <a:defRPr/>
                  </a:pPr>
                  <a:endParaRPr lang="fr-FR"/>
                </a:p>
              </c:txPr>
              <c:dLblPos val="outEnd"/>
              <c:showLegendKey val="0"/>
              <c:showVal val="1"/>
              <c:showCatName val="0"/>
              <c:showSerName val="0"/>
              <c:showPercent val="0"/>
              <c:showBubbleSize val="0"/>
            </c:dLbl>
            <c:dLbl>
              <c:idx val="4"/>
              <c:layout>
                <c:manualLayout>
                  <c:x val="1.8340210912425492E-3"/>
                  <c:y val="5.3655264922870555E-3"/>
                </c:manualLayout>
              </c:layout>
              <c:spPr/>
              <c:txPr>
                <a:bodyPr/>
                <a:lstStyle/>
                <a:p>
                  <a:pPr>
                    <a:defRPr/>
                  </a:pPr>
                  <a:endParaRPr lang="fr-FR"/>
                </a:p>
              </c:txPr>
              <c:dLblPos val="outEnd"/>
              <c:showLegendKey val="0"/>
              <c:showVal val="1"/>
              <c:showCatName val="0"/>
              <c:showSerName val="0"/>
              <c:showPercent val="0"/>
              <c:showBubbleSize val="0"/>
            </c:dLbl>
            <c:showLegendKey val="0"/>
            <c:showVal val="1"/>
            <c:showCatName val="0"/>
            <c:showSerName val="0"/>
            <c:showPercent val="0"/>
            <c:showBubbleSize val="0"/>
            <c:showLeaderLines val="0"/>
          </c:dLbls>
          <c:cat>
            <c:strRef>
              <c:f>'données graphiques_trim'!$G$63:$G$69</c:f>
              <c:strCache>
                <c:ptCount val="7"/>
                <c:pt idx="0">
                  <c:v>Herault</c:v>
                </c:pt>
                <c:pt idx="1">
                  <c:v>Paca</c:v>
                </c:pt>
                <c:pt idx="2">
                  <c:v>Val d'oise</c:v>
                </c:pt>
                <c:pt idx="3">
                  <c:v>Var</c:v>
                </c:pt>
                <c:pt idx="4">
                  <c:v>Moselle</c:v>
                </c:pt>
                <c:pt idx="5">
                  <c:v>France métro.</c:v>
                </c:pt>
                <c:pt idx="6">
                  <c:v>Finistere</c:v>
                </c:pt>
              </c:strCache>
            </c:strRef>
          </c:cat>
          <c:val>
            <c:numRef>
              <c:f>'données graphiques_trim'!$H$63:$H$69</c:f>
              <c:numCache>
                <c:formatCode>#,##0.0</c:formatCode>
                <c:ptCount val="7"/>
                <c:pt idx="0">
                  <c:v>11.2</c:v>
                </c:pt>
                <c:pt idx="1">
                  <c:v>9.1</c:v>
                </c:pt>
                <c:pt idx="2">
                  <c:v>9</c:v>
                </c:pt>
                <c:pt idx="3">
                  <c:v>8.5</c:v>
                </c:pt>
                <c:pt idx="4">
                  <c:v>8</c:v>
                </c:pt>
                <c:pt idx="5">
                  <c:v>7.9</c:v>
                </c:pt>
                <c:pt idx="6">
                  <c:v>6.8</c:v>
                </c:pt>
              </c:numCache>
            </c:numRef>
          </c:val>
        </c:ser>
        <c:dLbls>
          <c:showLegendKey val="0"/>
          <c:showVal val="0"/>
          <c:showCatName val="0"/>
          <c:showSerName val="0"/>
          <c:showPercent val="0"/>
          <c:showBubbleSize val="0"/>
        </c:dLbls>
        <c:gapWidth val="150"/>
        <c:axId val="179309952"/>
        <c:axId val="179320320"/>
      </c:barChart>
      <c:scatterChart>
        <c:scatterStyle val="lineMarker"/>
        <c:varyColors val="0"/>
        <c:ser>
          <c:idx val="1"/>
          <c:order val="1"/>
          <c:tx>
            <c:v>Variation trimestrielle, en point (échelle de droite)</c:v>
          </c:tx>
          <c:spPr>
            <a:ln w="28575">
              <a:noFill/>
            </a:ln>
          </c:spPr>
          <c:marker>
            <c:symbol val="square"/>
            <c:size val="7"/>
            <c:spPr>
              <a:solidFill>
                <a:schemeClr val="accent6">
                  <a:lumMod val="75000"/>
                </a:schemeClr>
              </a:solidFill>
            </c:spPr>
          </c:marker>
          <c:yVal>
            <c:numRef>
              <c:f>'données graphiques_trim'!$J$63:$J$69</c:f>
              <c:numCache>
                <c:formatCode>#,##0.0</c:formatCode>
                <c:ptCount val="7"/>
                <c:pt idx="0">
                  <c:v>0</c:v>
                </c:pt>
                <c:pt idx="1">
                  <c:v>0</c:v>
                </c:pt>
                <c:pt idx="2">
                  <c:v>0.19999999999999929</c:v>
                </c:pt>
                <c:pt idx="3">
                  <c:v>-9.9999999999999645E-2</c:v>
                </c:pt>
                <c:pt idx="4">
                  <c:v>9.9999999999999645E-2</c:v>
                </c:pt>
                <c:pt idx="5">
                  <c:v>0.10000000000000053</c:v>
                </c:pt>
                <c:pt idx="6">
                  <c:v>0</c:v>
                </c:pt>
              </c:numCache>
            </c:numRef>
          </c:yVal>
          <c:smooth val="0"/>
        </c:ser>
        <c:dLbls>
          <c:showLegendKey val="0"/>
          <c:showVal val="0"/>
          <c:showCatName val="0"/>
          <c:showSerName val="0"/>
          <c:showPercent val="0"/>
          <c:showBubbleSize val="0"/>
        </c:dLbls>
        <c:axId val="179321856"/>
        <c:axId val="179323648"/>
      </c:scatterChart>
      <c:catAx>
        <c:axId val="179309952"/>
        <c:scaling>
          <c:orientation val="minMax"/>
        </c:scaling>
        <c:delete val="0"/>
        <c:axPos val="b"/>
        <c:numFmt formatCode="#,##0" sourceLinked="1"/>
        <c:majorTickMark val="out"/>
        <c:minorTickMark val="none"/>
        <c:tickLblPos val="nextTo"/>
        <c:txPr>
          <a:bodyPr/>
          <a:lstStyle/>
          <a:p>
            <a:pPr>
              <a:defRPr sz="1000"/>
            </a:pPr>
            <a:endParaRPr lang="fr-FR"/>
          </a:p>
        </c:txPr>
        <c:crossAx val="179320320"/>
        <c:crosses val="autoZero"/>
        <c:auto val="1"/>
        <c:lblAlgn val="ctr"/>
        <c:lblOffset val="100"/>
        <c:noMultiLvlLbl val="0"/>
      </c:catAx>
      <c:valAx>
        <c:axId val="179320320"/>
        <c:scaling>
          <c:orientation val="minMax"/>
        </c:scaling>
        <c:delete val="0"/>
        <c:axPos val="l"/>
        <c:majorGridlines/>
        <c:numFmt formatCode="#,##0" sourceLinked="0"/>
        <c:majorTickMark val="out"/>
        <c:minorTickMark val="none"/>
        <c:tickLblPos val="nextTo"/>
        <c:crossAx val="179309952"/>
        <c:crosses val="autoZero"/>
        <c:crossBetween val="between"/>
      </c:valAx>
      <c:valAx>
        <c:axId val="179321856"/>
        <c:scaling>
          <c:orientation val="minMax"/>
        </c:scaling>
        <c:delete val="1"/>
        <c:axPos val="b"/>
        <c:majorTickMark val="out"/>
        <c:minorTickMark val="none"/>
        <c:tickLblPos val="nextTo"/>
        <c:crossAx val="179323648"/>
        <c:crosses val="autoZero"/>
        <c:crossBetween val="midCat"/>
      </c:valAx>
      <c:valAx>
        <c:axId val="179323648"/>
        <c:scaling>
          <c:orientation val="minMax"/>
          <c:max val="0.2"/>
          <c:min val="-0.1"/>
        </c:scaling>
        <c:delete val="0"/>
        <c:axPos val="r"/>
        <c:numFmt formatCode="[Blue][&lt;0]\-&quot;&quot;0.0&quot;&quot;;[Red][&gt;0]\+&quot;&quot;0.0&quot;&quot;;0" sourceLinked="0"/>
        <c:majorTickMark val="out"/>
        <c:minorTickMark val="none"/>
        <c:tickLblPos val="nextTo"/>
        <c:crossAx val="179321856"/>
        <c:crosses val="max"/>
        <c:crossBetween val="midCat"/>
        <c:majorUnit val="0.1"/>
        <c:minorUnit val="0.1"/>
      </c:valAx>
    </c:plotArea>
    <c:legend>
      <c:legendPos val="t"/>
      <c:layout>
        <c:manualLayout>
          <c:xMode val="edge"/>
          <c:yMode val="edge"/>
          <c:x val="4.4497972829049735E-2"/>
          <c:y val="0.12340710932260228"/>
          <c:w val="0.89999992779444526"/>
          <c:h val="5.1765712384543486E-2"/>
        </c:manualLayout>
      </c:layout>
      <c:overlay val="0"/>
      <c:txPr>
        <a:bodyPr/>
        <a:lstStyle/>
        <a:p>
          <a:pPr>
            <a:defRPr sz="1100"/>
          </a:pPr>
          <a:endParaRPr lang="fr-FR"/>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0.02599</cdr:x>
      <cdr:y>0.86765</cdr:y>
    </cdr:from>
    <cdr:to>
      <cdr:x>1</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179317" y="3122295"/>
          <a:ext cx="6720593" cy="4762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0.02599</cdr:x>
      <cdr:y>0.87242</cdr:y>
    </cdr:from>
    <cdr:to>
      <cdr:x>1</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179317" y="3139439"/>
          <a:ext cx="6720593" cy="45910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0.04103</cdr:x>
      <cdr:y>0</cdr:y>
    </cdr:from>
    <cdr:to>
      <cdr:x>1</cdr:x>
      <cdr:y>0.18853</cdr:y>
    </cdr:to>
    <cdr:sp macro="" textlink="">
      <cdr:nvSpPr>
        <cdr:cNvPr id="5" name="ZoneTexte 1"/>
        <cdr:cNvSpPr txBox="1"/>
      </cdr:nvSpPr>
      <cdr:spPr>
        <a:xfrm xmlns:a="http://schemas.openxmlformats.org/drawingml/2006/main">
          <a:off x="307959"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sexe,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0.91072</cdr:x>
      <cdr:y>0.27907</cdr:y>
    </cdr:from>
    <cdr:to>
      <cdr:x>0.91115</cdr:x>
      <cdr:y>0.77941</cdr:y>
    </cdr:to>
    <cdr:cxnSp macro="">
      <cdr:nvCxnSpPr>
        <cdr:cNvPr id="4" name="Connecteur droit 3"/>
        <cdr:cNvCxnSpPr/>
      </cdr:nvCxnSpPr>
      <cdr:spPr>
        <a:xfrm xmlns:a="http://schemas.openxmlformats.org/drawingml/2006/main" flipH="1">
          <a:off x="6835595" y="1331729"/>
          <a:ext cx="3228" cy="2387635"/>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0.90994</cdr:x>
      <cdr:y>0.29793</cdr:y>
    </cdr:from>
    <cdr:to>
      <cdr:x>0.9734</cdr:x>
      <cdr:y>0.29793</cdr:y>
    </cdr:to>
    <cdr:cxnSp macro="">
      <cdr:nvCxnSpPr>
        <cdr:cNvPr id="6" name="Connecteur droit avec flèche 5"/>
        <cdr:cNvCxnSpPr/>
      </cdr:nvCxnSpPr>
      <cdr:spPr>
        <a:xfrm xmlns:a="http://schemas.openxmlformats.org/drawingml/2006/main">
          <a:off x="6829745" y="1421729"/>
          <a:ext cx="476312" cy="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0.8898</cdr:x>
      <cdr:y>0.21676</cdr:y>
    </cdr:from>
    <cdr:to>
      <cdr:x>0.98201</cdr:x>
      <cdr:y>0.27548</cdr:y>
    </cdr:to>
    <cdr:sp macro="" textlink="">
      <cdr:nvSpPr>
        <cdr:cNvPr id="9" name="ZoneTexte 15"/>
        <cdr:cNvSpPr txBox="1"/>
      </cdr:nvSpPr>
      <cdr:spPr>
        <a:xfrm xmlns:a="http://schemas.openxmlformats.org/drawingml/2006/main">
          <a:off x="6678584" y="1034376"/>
          <a:ext cx="692101" cy="28021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smtClean="0">
              <a:solidFill>
                <a:schemeClr val="accent1">
                  <a:lumMod val="75000"/>
                </a:schemeClr>
              </a:solidFill>
            </a:rPr>
            <a:t>*acquis</a:t>
          </a:r>
          <a:endParaRPr lang="fr-FR" sz="1200" dirty="0">
            <a:solidFill>
              <a:schemeClr val="accent1">
                <a:lumMod val="75000"/>
              </a:schemeClr>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0.0194</cdr:x>
      <cdr:y>0</cdr:y>
    </cdr:from>
    <cdr:to>
      <cdr:x>0.97837</cdr:x>
      <cdr:y>0.18853</cdr:y>
    </cdr:to>
    <cdr:sp macro="" textlink="">
      <cdr:nvSpPr>
        <cdr:cNvPr id="5" name="ZoneTexte 1"/>
        <cdr:cNvSpPr txBox="1"/>
      </cdr:nvSpPr>
      <cdr:spPr>
        <a:xfrm xmlns:a="http://schemas.openxmlformats.org/drawingml/2006/main">
          <a:off x="145593" y="0"/>
          <a:ext cx="7197742"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âge,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0.91189</cdr:x>
      <cdr:y>0.27771</cdr:y>
    </cdr:from>
    <cdr:to>
      <cdr:x>0.97109</cdr:x>
      <cdr:y>0.27893</cdr:y>
    </cdr:to>
    <cdr:cxnSp macro="">
      <cdr:nvCxnSpPr>
        <cdr:cNvPr id="6" name="Connecteur droit avec flèche 5"/>
        <cdr:cNvCxnSpPr/>
      </cdr:nvCxnSpPr>
      <cdr:spPr>
        <a:xfrm xmlns:a="http://schemas.openxmlformats.org/drawingml/2006/main" flipV="1">
          <a:off x="6844381" y="1325239"/>
          <a:ext cx="444337" cy="5822"/>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0.89752</cdr:x>
      <cdr:y>0.20348</cdr:y>
    </cdr:from>
    <cdr:to>
      <cdr:x>0.98593</cdr:x>
      <cdr:y>0.2622</cdr:y>
    </cdr:to>
    <cdr:sp macro="" textlink="">
      <cdr:nvSpPr>
        <cdr:cNvPr id="8" name="ZoneTexte 15"/>
        <cdr:cNvSpPr txBox="1"/>
      </cdr:nvSpPr>
      <cdr:spPr>
        <a:xfrm xmlns:a="http://schemas.openxmlformats.org/drawingml/2006/main">
          <a:off x="6736550" y="971018"/>
          <a:ext cx="663579" cy="2802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smtClean="0">
              <a:solidFill>
                <a:schemeClr val="accent1">
                  <a:lumMod val="75000"/>
                </a:schemeClr>
              </a:solidFill>
            </a:rPr>
            <a:t>*acquis</a:t>
          </a:r>
          <a:endParaRPr lang="fr-FR" sz="1200" dirty="0">
            <a:solidFill>
              <a:schemeClr val="accent1">
                <a:lumMod val="75000"/>
              </a:schemeClr>
            </a:solidFill>
          </a:endParaRPr>
        </a:p>
      </cdr:txBody>
    </cdr:sp>
  </cdr:relSizeAnchor>
  <cdr:relSizeAnchor xmlns:cdr="http://schemas.openxmlformats.org/drawingml/2006/chartDrawing">
    <cdr:from>
      <cdr:x>0.9126</cdr:x>
      <cdr:y>0.25341</cdr:y>
    </cdr:from>
    <cdr:to>
      <cdr:x>0.9126</cdr:x>
      <cdr:y>0.77063</cdr:y>
    </cdr:to>
    <cdr:cxnSp macro="">
      <cdr:nvCxnSpPr>
        <cdr:cNvPr id="7" name="Connecteur droit 6"/>
        <cdr:cNvCxnSpPr/>
      </cdr:nvCxnSpPr>
      <cdr:spPr>
        <a:xfrm xmlns:a="http://schemas.openxmlformats.org/drawingml/2006/main">
          <a:off x="6849703" y="1209279"/>
          <a:ext cx="14" cy="2468200"/>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0.02701</cdr:x>
      <cdr:y>0</cdr:y>
    </cdr:from>
    <cdr:to>
      <cdr:x>0.98598</cdr:x>
      <cdr:y>0.18853</cdr:y>
    </cdr:to>
    <cdr:sp macro="" textlink="">
      <cdr:nvSpPr>
        <cdr:cNvPr id="5" name="ZoneTexte 1"/>
        <cdr:cNvSpPr txBox="1"/>
      </cdr:nvSpPr>
      <cdr:spPr>
        <a:xfrm xmlns:a="http://schemas.openxmlformats.org/drawingml/2006/main">
          <a:off x="202758"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ancienneté d'inscription,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0.9126</cdr:x>
      <cdr:y>0.27424</cdr:y>
    </cdr:from>
    <cdr:to>
      <cdr:x>0.9126</cdr:x>
      <cdr:y>0.75848</cdr:y>
    </cdr:to>
    <cdr:cxnSp macro="">
      <cdr:nvCxnSpPr>
        <cdr:cNvPr id="4" name="Connecteur droit 3"/>
        <cdr:cNvCxnSpPr/>
      </cdr:nvCxnSpPr>
      <cdr:spPr>
        <a:xfrm xmlns:a="http://schemas.openxmlformats.org/drawingml/2006/main">
          <a:off x="6849706" y="1308680"/>
          <a:ext cx="0" cy="2310806"/>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0.90879</cdr:x>
      <cdr:y>0.35477</cdr:y>
    </cdr:from>
    <cdr:to>
      <cdr:x>0.97225</cdr:x>
      <cdr:y>0.35477</cdr:y>
    </cdr:to>
    <cdr:cxnSp macro="">
      <cdr:nvCxnSpPr>
        <cdr:cNvPr id="6" name="Connecteur droit avec flèche 5"/>
        <cdr:cNvCxnSpPr/>
      </cdr:nvCxnSpPr>
      <cdr:spPr>
        <a:xfrm xmlns:a="http://schemas.openxmlformats.org/drawingml/2006/main">
          <a:off x="6821126" y="1692984"/>
          <a:ext cx="476311" cy="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0.89901</cdr:x>
      <cdr:y>0.27586</cdr:y>
    </cdr:from>
    <cdr:to>
      <cdr:x>0.98996</cdr:x>
      <cdr:y>0.33458</cdr:y>
    </cdr:to>
    <cdr:sp macro="" textlink="">
      <cdr:nvSpPr>
        <cdr:cNvPr id="9" name="ZoneTexte 15"/>
        <cdr:cNvSpPr txBox="1"/>
      </cdr:nvSpPr>
      <cdr:spPr>
        <a:xfrm xmlns:a="http://schemas.openxmlformats.org/drawingml/2006/main">
          <a:off x="6747719" y="1316411"/>
          <a:ext cx="682643" cy="2802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smtClean="0">
              <a:solidFill>
                <a:schemeClr val="accent1">
                  <a:lumMod val="75000"/>
                </a:schemeClr>
              </a:solidFill>
            </a:rPr>
            <a:t>*acquis</a:t>
          </a:r>
          <a:endParaRPr lang="fr-FR" sz="1200" dirty="0">
            <a:solidFill>
              <a:schemeClr val="accent1">
                <a:lumMod val="75000"/>
              </a:schemeClr>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0.81934</cdr:y>
    </cdr:from>
    <cdr:to>
      <cdr:x>1</cdr:x>
      <cdr:y>1</cdr:y>
    </cdr:to>
    <cdr:sp macro="" textlink="">
      <cdr:nvSpPr>
        <cdr:cNvPr id="3" name="ZoneTexte 1"/>
        <cdr:cNvSpPr txBox="1"/>
      </cdr:nvSpPr>
      <cdr:spPr>
        <a:xfrm xmlns:a="http://schemas.openxmlformats.org/drawingml/2006/main">
          <a:off x="0" y="3067050"/>
          <a:ext cx="5953125" cy="6762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00" b="0" i="0"/>
            <a:t>* Pour le RSA et la PA, la notion de bénéficiaires renvoie à celle de foyer et non d’individu. Pour l’AAH et l’ASS, elle renvoie à l’individu qui perçoit l’allocation.</a:t>
          </a:r>
        </a:p>
        <a:p xmlns:a="http://schemas.openxmlformats.org/drawingml/2006/main">
          <a:r>
            <a:rPr lang="fr-FR" sz="1000" b="1" i="0"/>
            <a:t>Note : </a:t>
          </a:r>
          <a:r>
            <a:rPr lang="fr-FR" sz="1000" i="0"/>
            <a:t>données provisoires</a:t>
          </a:r>
        </a:p>
        <a:p xmlns:a="http://schemas.openxmlformats.org/drawingml/2006/main">
          <a:r>
            <a:rPr lang="fr-FR" sz="1000" b="1" i="1"/>
            <a:t>Sources : </a:t>
          </a:r>
          <a:r>
            <a:rPr lang="fr-FR" sz="1000"/>
            <a:t>Cnaf, Allstat FR6 et FR2 ; MSA ;  Pôle emploi, FNA - </a:t>
          </a:r>
          <a:r>
            <a:rPr lang="fr-FR" sz="1000" b="1" i="1"/>
            <a:t>Traitements : </a:t>
          </a:r>
          <a:r>
            <a:rPr lang="fr-FR" sz="1000"/>
            <a:t>Drees</a:t>
          </a:r>
        </a:p>
      </cdr:txBody>
    </cdr:sp>
  </cdr:relSizeAnchor>
</c:userShapes>
</file>

<file path=ppt/drawings/drawing2.xml><?xml version="1.0" encoding="utf-8"?>
<c:userShapes xmlns:c="http://schemas.openxmlformats.org/drawingml/2006/chart">
  <cdr:relSizeAnchor xmlns:cdr="http://schemas.openxmlformats.org/drawingml/2006/chartDrawing">
    <cdr:from>
      <cdr:x>0.02182</cdr:x>
      <cdr:y>0</cdr:y>
    </cdr:from>
    <cdr:to>
      <cdr:x>0.98079</cdr:x>
      <cdr:y>0.18853</cdr:y>
    </cdr:to>
    <cdr:sp macro="" textlink="">
      <cdr:nvSpPr>
        <cdr:cNvPr id="5" name="ZoneTexte 1"/>
        <cdr:cNvSpPr txBox="1"/>
      </cdr:nvSpPr>
      <cdr:spPr>
        <a:xfrm xmlns:a="http://schemas.openxmlformats.org/drawingml/2006/main">
          <a:off x="150155" y="0"/>
          <a:ext cx="6600365" cy="774327"/>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Contribution de l'emploi hors intérim et de l'intérim </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à l'évolution de l'emploi salarié, dans le Var</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 en nombre)</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0.01276</cdr:x>
      <cdr:y>0.8743</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85758" y="3590925"/>
          <a:ext cx="6619960" cy="5162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0.10656</cdr:x>
      <cdr:y>0</cdr:y>
    </cdr:from>
    <cdr:to>
      <cdr:x>0.94382</cdr:x>
      <cdr:y>0.17608</cdr:y>
    </cdr:to>
    <cdr:sp macro="" textlink="">
      <cdr:nvSpPr>
        <cdr:cNvPr id="2" name="ZoneTexte 1"/>
        <cdr:cNvSpPr txBox="1"/>
      </cdr:nvSpPr>
      <cdr:spPr>
        <a:xfrm xmlns:a="http://schemas.openxmlformats.org/drawingml/2006/main">
          <a:off x="733405" y="0"/>
          <a:ext cx="5762663" cy="7777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500" b="1" i="0" baseline="0"/>
            <a:t>Evolution de la contribution de l'intérim et de l'emploi hors intérim </a:t>
          </a:r>
        </a:p>
        <a:p xmlns:a="http://schemas.openxmlformats.org/drawingml/2006/main">
          <a:pPr algn="ctr"/>
          <a:r>
            <a:rPr lang="fr-FR" sz="1500" b="1" i="0" baseline="0"/>
            <a:t>à l'emploi salarié, dans le Var</a:t>
          </a:r>
        </a:p>
        <a:p xmlns:a="http://schemas.openxmlformats.org/drawingml/2006/main">
          <a:pPr algn="ctr" eaLnBrk="1" fontAlgn="auto" latinLnBrk="0" hangingPunct="1"/>
          <a:r>
            <a:rPr lang="fr-FR" sz="1100" b="0" i="1" baseline="0">
              <a:effectLst/>
              <a:latin typeface="+mn-lt"/>
              <a:ea typeface="+mn-ea"/>
              <a:cs typeface="+mn-cs"/>
            </a:rPr>
            <a:t>(en nombre, entre le T2 2021 et le T3 2021) </a:t>
          </a:r>
          <a:endParaRPr lang="fr-FR">
            <a:effectLst/>
          </a:endParaRPr>
        </a:p>
        <a:p xmlns:a="http://schemas.openxmlformats.org/drawingml/2006/main">
          <a:pPr algn="ctr"/>
          <a:endParaRPr lang="fr-FR" sz="1400" b="1" i="0" baseline="0"/>
        </a:p>
        <a:p xmlns:a="http://schemas.openxmlformats.org/drawingml/2006/main">
          <a:pPr algn="ctr"/>
          <a:endParaRPr lang="fr-FR" sz="1400" b="1" i="0" baseline="0"/>
        </a:p>
      </cdr:txBody>
    </cdr:sp>
  </cdr:relSizeAnchor>
  <cdr:relSizeAnchor xmlns:cdr="http://schemas.openxmlformats.org/drawingml/2006/chartDrawing">
    <cdr:from>
      <cdr:x>0</cdr:x>
      <cdr:y>0.82202</cdr:y>
    </cdr:from>
    <cdr:to>
      <cdr:x>0.98564</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0" y="3630929"/>
          <a:ext cx="6708822" cy="7861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arrondies provisoires, corrigées des variations saisonnières ; l'addition des quatre sous-secteurs d'activité ne correspond pas au total de l'emploi salarié , car le secteur </a:t>
          </a:r>
          <a:r>
            <a:rPr lang="fr-FR" sz="900" b="0" i="1" baseline="0">
              <a:effectLst/>
              <a:latin typeface="+mn-lt"/>
              <a:ea typeface="+mn-ea"/>
              <a:cs typeface="+mn-cs"/>
            </a:rPr>
            <a:t>Agriculture, sylviculture et pêche </a:t>
          </a:r>
          <a:r>
            <a:rPr lang="fr-FR" sz="900" b="0" i="0" baseline="0">
              <a:effectLst/>
              <a:latin typeface="+mn-lt"/>
              <a:ea typeface="+mn-ea"/>
              <a:cs typeface="+mn-cs"/>
            </a:rPr>
            <a:t>qui représente 1 % de l'emploi salarié total n'est pas représenté</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endParaRPr lang="fr-FR" sz="900">
            <a:effectLst/>
          </a:endParaRP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0.26781</cdr:x>
      <cdr:y>0.20807</cdr:y>
    </cdr:from>
    <cdr:to>
      <cdr:x>0.26781</cdr:x>
      <cdr:y>0.70657</cdr:y>
    </cdr:to>
    <cdr:cxnSp macro="">
      <cdr:nvCxnSpPr>
        <cdr:cNvPr id="5" name="Connecteur droit 4"/>
        <cdr:cNvCxnSpPr/>
      </cdr:nvCxnSpPr>
      <cdr:spPr>
        <a:xfrm xmlns:a="http://schemas.openxmlformats.org/drawingml/2006/main" flipV="1">
          <a:off x="1843299" y="919071"/>
          <a:ext cx="0" cy="2201904"/>
        </a:xfrm>
        <a:prstGeom xmlns:a="http://schemas.openxmlformats.org/drawingml/2006/main" prst="line">
          <a:avLst/>
        </a:prstGeom>
        <a:ln xmlns:a="http://schemas.openxmlformats.org/drawingml/2006/main" w="12700">
          <a:solidFill>
            <a:sysClr val="windowText" lastClr="0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0.00758</cdr:x>
      <cdr:y>0.01307</cdr:y>
    </cdr:from>
    <cdr:to>
      <cdr:x>0.97149</cdr:x>
      <cdr:y>0.17696</cdr:y>
    </cdr:to>
    <cdr:sp macro="" textlink="">
      <cdr:nvSpPr>
        <cdr:cNvPr id="5" name="ZoneTexte 1"/>
        <cdr:cNvSpPr txBox="1"/>
      </cdr:nvSpPr>
      <cdr:spPr>
        <a:xfrm xmlns:a="http://schemas.openxmlformats.org/drawingml/2006/main">
          <a:off x="52170" y="55565"/>
          <a:ext cx="6634379" cy="696749"/>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u="none" strike="noStrike" kern="1200" baseline="0">
              <a:solidFill>
                <a:srgbClr val="000000"/>
              </a:solidFill>
              <a:latin typeface="+mn-lt"/>
              <a:ea typeface="Calibri"/>
              <a:cs typeface="Calibri"/>
            </a:rPr>
            <a:t>Evolution de l'emploi salarié par secteur d'activité y compris intérim,</a:t>
          </a:r>
        </a:p>
        <a:p xmlns:a="http://schemas.openxmlformats.org/drawingml/2006/main">
          <a:pPr algn="ctr" rtl="0"/>
          <a:r>
            <a:rPr lang="fr-FR" sz="1500" b="1" i="0" u="none" strike="noStrike" kern="1200" baseline="0">
              <a:solidFill>
                <a:srgbClr val="000000"/>
              </a:solidFill>
              <a:latin typeface="Calibri"/>
              <a:ea typeface="Calibri"/>
              <a:cs typeface="Calibri"/>
            </a:rPr>
            <a:t>dans le Var</a:t>
          </a:r>
        </a:p>
        <a:p xmlns:a="http://schemas.openxmlformats.org/drawingml/2006/main">
          <a:pPr algn="ctr" rtl="0"/>
          <a:r>
            <a:rPr lang="fr-FR" sz="1100" b="0" i="1" baseline="0">
              <a:effectLst/>
              <a:latin typeface="+mn-lt"/>
              <a:ea typeface="+mn-ea"/>
              <a:cs typeface="+mn-cs"/>
            </a:rPr>
            <a:t>(en indice base 100 au 1</a:t>
          </a:r>
          <a:r>
            <a:rPr lang="fr-FR" sz="1100" b="0" i="1" baseline="30000">
              <a:effectLst/>
              <a:latin typeface="+mn-lt"/>
              <a:ea typeface="+mn-ea"/>
              <a:cs typeface="+mn-cs"/>
            </a:rPr>
            <a:t>er</a:t>
          </a:r>
          <a:r>
            <a:rPr lang="fr-FR" sz="1100" b="0" i="1" baseline="0">
              <a:effectLst/>
              <a:latin typeface="+mn-lt"/>
              <a:ea typeface="+mn-ea"/>
              <a:cs typeface="+mn-cs"/>
            </a:rPr>
            <a:t> trimestre 2011)</a:t>
          </a:r>
          <a:endParaRPr lang="fr-FR">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0.00567</cdr:x>
      <cdr:y>0.85539</cdr:y>
    </cdr:from>
    <cdr:to>
      <cdr:x>0.97866</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38100" y="3324225"/>
          <a:ext cx="6539317" cy="5619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endParaRPr lang="fr-FR" sz="900">
            <a:effectLst/>
          </a:endParaRPr>
        </a:p>
        <a:p xmlns:a="http://schemas.openxmlformats.org/drawingml/2006/main">
          <a:pPr rtl="0"/>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0.86091</cdr:y>
    </cdr:from>
    <cdr:to>
      <cdr:x>1</cdr:x>
      <cdr:y>0.93289</cdr:y>
    </cdr:to>
    <cdr:sp macro="" textlink="">
      <cdr:nvSpPr>
        <cdr:cNvPr id="4" name="ZoneTexte 1"/>
        <cdr:cNvSpPr txBox="1"/>
      </cdr:nvSpPr>
      <cdr:spPr>
        <a:xfrm xmlns:a="http://schemas.openxmlformats.org/drawingml/2006/main">
          <a:off x="0" y="5126265"/>
          <a:ext cx="9458324" cy="428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0" i="0" baseline="0">
              <a:effectLst/>
              <a:latin typeface="+mn-lt"/>
              <a:ea typeface="+mn-ea"/>
              <a:cs typeface="+mn-cs"/>
            </a:rPr>
            <a:t>* M</a:t>
          </a:r>
          <a:r>
            <a:rPr lang="fr-FR" sz="900">
              <a:effectLst/>
              <a:latin typeface="+mn-lt"/>
              <a:ea typeface="+mn-ea"/>
              <a:cs typeface="+mn-cs"/>
            </a:rPr>
            <a:t>archands et non marchands . Depuis juillet 2014, les  Ateliers et chantiers d’insertion  (ACI)</a:t>
          </a:r>
          <a:r>
            <a:rPr lang="fr-FR" sz="900" baseline="0">
              <a:effectLst/>
              <a:latin typeface="+mn-lt"/>
              <a:ea typeface="+mn-ea"/>
              <a:cs typeface="+mn-cs"/>
            </a:rPr>
            <a:t> </a:t>
          </a:r>
          <a:r>
            <a:rPr lang="fr-FR" sz="900">
              <a:effectLst/>
              <a:latin typeface="+mn-lt"/>
              <a:ea typeface="+mn-ea"/>
              <a:cs typeface="+mn-cs"/>
            </a:rPr>
            <a:t>doivent recruter leurs salariés en CDDI.</a:t>
          </a:r>
          <a:endParaRPr lang="fr-FR" sz="900">
            <a:effectLst/>
          </a:endParaRPr>
        </a:p>
        <a:p xmlns:a="http://schemas.openxmlformats.org/drawingml/2006/main">
          <a:r>
            <a:rPr lang="fr-FR" sz="900" b="1">
              <a:effectLst/>
              <a:latin typeface="+mn-lt"/>
              <a:ea typeface="+mn-ea"/>
              <a:cs typeface="+mn-cs"/>
            </a:rPr>
            <a:t>Note : </a:t>
          </a:r>
          <a:r>
            <a:rPr lang="fr-FR" sz="900">
              <a:effectLst/>
              <a:latin typeface="+mn-lt"/>
              <a:ea typeface="+mn-ea"/>
              <a:cs typeface="+mn-cs"/>
            </a:rPr>
            <a:t>données arrondies en fin de trimestre, provisoires</a:t>
          </a:r>
          <a:endParaRPr lang="fr-FR" sz="900">
            <a:effectLst/>
          </a:endParaRPr>
        </a:p>
        <a:p xmlns:a="http://schemas.openxmlformats.org/drawingml/2006/main">
          <a:r>
            <a:rPr lang="fr-FR" sz="900" b="1" i="1">
              <a:effectLst/>
              <a:latin typeface="+mn-lt"/>
              <a:ea typeface="+mn-ea"/>
              <a:cs typeface="+mn-cs"/>
            </a:rPr>
            <a:t>Source </a:t>
          </a:r>
          <a:r>
            <a:rPr lang="fr-FR" sz="900" i="1">
              <a:effectLst/>
              <a:latin typeface="+mn-lt"/>
              <a:ea typeface="+mn-ea"/>
              <a:cs typeface="+mn-cs"/>
            </a:rPr>
            <a:t>: ASP - </a:t>
          </a:r>
          <a:r>
            <a:rPr lang="fr-FR" sz="900" b="1" i="1">
              <a:effectLst/>
              <a:latin typeface="+mn-lt"/>
              <a:ea typeface="+mn-ea"/>
              <a:cs typeface="+mn-cs"/>
            </a:rPr>
            <a:t>Traitements : </a:t>
          </a:r>
          <a:r>
            <a:rPr lang="fr-FR" sz="900" i="1">
              <a:effectLst/>
              <a:latin typeface="+mn-lt"/>
              <a:ea typeface="+mn-ea"/>
              <a:cs typeface="+mn-cs"/>
            </a:rPr>
            <a:t>Dares</a:t>
          </a:r>
          <a:endParaRPr lang="fr-FR" sz="90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1100" i="1"/>
        </a:p>
      </cdr:txBody>
    </cdr:sp>
  </cdr:relSizeAnchor>
</c:userShapes>
</file>

<file path=ppt/drawings/drawing6.xml><?xml version="1.0" encoding="utf-8"?>
<c:userShapes xmlns:c="http://schemas.openxmlformats.org/drawingml/2006/chart">
  <cdr:relSizeAnchor xmlns:cdr="http://schemas.openxmlformats.org/drawingml/2006/chartDrawing">
    <cdr:from>
      <cdr:x>0.01107</cdr:x>
      <cdr:y>0.01267</cdr:y>
    </cdr:from>
    <cdr:to>
      <cdr:x>0.98548</cdr:x>
      <cdr:y>0.07821</cdr:y>
    </cdr:to>
    <cdr:sp macro="" textlink="">
      <cdr:nvSpPr>
        <cdr:cNvPr id="3" name="Text Box 1"/>
        <cdr:cNvSpPr txBox="1">
          <a:spLocks xmlns:a="http://schemas.openxmlformats.org/drawingml/2006/main" noChangeArrowheads="1"/>
        </cdr:cNvSpPr>
      </cdr:nvSpPr>
      <cdr:spPr bwMode="auto">
        <a:xfrm xmlns:a="http://schemas.openxmlformats.org/drawingml/2006/main">
          <a:off x="41755" y="43205"/>
          <a:ext cx="3675377" cy="22349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baseline="0">
              <a:effectLst/>
              <a:latin typeface="+mn-lt"/>
              <a:ea typeface="+mn-ea"/>
              <a:cs typeface="+mn-cs"/>
            </a:rPr>
            <a:t>Embauches* en contrat d'apprentissage dans le Var</a:t>
          </a:r>
          <a:endParaRPr lang="fr-FR" sz="1500" b="1" i="0" baseline="0">
            <a:solidFill>
              <a:sysClr val="windowText" lastClr="000000"/>
            </a:solidFill>
            <a:effectLst/>
            <a:latin typeface="+mn-lt"/>
            <a:ea typeface="+mn-ea"/>
            <a:cs typeface="+mn-cs"/>
          </a:endParaRPr>
        </a:p>
        <a:p xmlns:a="http://schemas.openxmlformats.org/drawingml/2006/main">
          <a:pPr algn="ctr" rtl="0"/>
          <a:r>
            <a:rPr lang="fr-FR" sz="1000" b="0" i="1" baseline="0">
              <a:solidFill>
                <a:sysClr val="windowText" lastClr="000000"/>
              </a:solidFill>
              <a:effectLst/>
              <a:latin typeface="+mn-lt"/>
              <a:ea typeface="+mn-ea"/>
              <a:cs typeface="+mn-cs"/>
            </a:rPr>
            <a:t>(données brutes, en nombre)</a:t>
          </a:r>
          <a:endParaRPr lang="fr-FR" sz="1000" b="0" i="1">
            <a:solidFill>
              <a:sysClr val="windowText" lastClr="000000"/>
            </a:solidFill>
            <a:effectLst/>
          </a:endParaRPr>
        </a:p>
      </cdr:txBody>
    </cdr:sp>
  </cdr:relSizeAnchor>
  <cdr:relSizeAnchor xmlns:cdr="http://schemas.openxmlformats.org/drawingml/2006/chartDrawing">
    <cdr:from>
      <cdr:x>0</cdr:x>
      <cdr:y>0.85548</cdr:y>
    </cdr:from>
    <cdr:to>
      <cdr:x>1</cdr:x>
      <cdr:y>1</cdr:y>
    </cdr:to>
    <cdr:sp macro="" textlink="">
      <cdr:nvSpPr>
        <cdr:cNvPr id="5" name="Text Box 1"/>
        <cdr:cNvSpPr txBox="1">
          <a:spLocks xmlns:a="http://schemas.openxmlformats.org/drawingml/2006/main" noChangeArrowheads="1"/>
        </cdr:cNvSpPr>
      </cdr:nvSpPr>
      <cdr:spPr bwMode="auto">
        <a:xfrm xmlns:a="http://schemas.openxmlformats.org/drawingml/2006/main">
          <a:off x="0" y="3406031"/>
          <a:ext cx="7038975" cy="57541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0" eaLnBrk="1" fontAlgn="auto" latinLnBrk="0" hangingPunct="1">
            <a:lnSpc>
              <a:spcPct val="100000"/>
            </a:lnSpc>
            <a:spcBef>
              <a:spcPts val="0"/>
            </a:spcBef>
            <a:spcAft>
              <a:spcPts val="0"/>
            </a:spcAft>
            <a:buClrTx/>
            <a:buSzTx/>
            <a:buFontTx/>
            <a:buNone/>
            <a:tabLst/>
            <a:defRPr sz="1000"/>
          </a:pPr>
          <a:r>
            <a:rPr lang="fr-FR" sz="1000">
              <a:effectLst/>
              <a:latin typeface="+mn-lt"/>
              <a:ea typeface="+mn-ea"/>
              <a:cs typeface="+mn-cs"/>
            </a:rPr>
            <a:t>* embauches = nouvelles entrées + reconductions</a:t>
          </a:r>
        </a:p>
        <a:p xmlns:a="http://schemas.openxmlformats.org/drawingml/2006/main">
          <a:pPr algn="l" rtl="0">
            <a:defRPr sz="1000"/>
          </a:pPr>
          <a:r>
            <a:rPr lang="fr-FR" sz="900" b="1" i="0">
              <a:solidFill>
                <a:sysClr val="windowText" lastClr="000000"/>
              </a:solidFill>
              <a:latin typeface="+mn-lt"/>
              <a:ea typeface="+mn-ea"/>
              <a:cs typeface="+mn-cs"/>
            </a:rPr>
            <a:t>Note </a:t>
          </a:r>
          <a:r>
            <a:rPr lang="fr-FR" sz="900" b="0" i="0">
              <a:solidFill>
                <a:sysClr val="windowText" lastClr="000000"/>
              </a:solidFill>
              <a:latin typeface="+mn-lt"/>
              <a:ea typeface="+mn-ea"/>
              <a:cs typeface="+mn-cs"/>
            </a:rPr>
            <a:t>: données cumulées, provisoires</a:t>
          </a:r>
        </a:p>
        <a:p xmlns:a="http://schemas.openxmlformats.org/drawingml/2006/main">
          <a:pPr algn="l" rtl="0">
            <a:defRPr sz="1000"/>
          </a:pPr>
          <a:r>
            <a:rPr lang="fr-FR" sz="900" b="1" i="0">
              <a:solidFill>
                <a:sysClr val="windowText" lastClr="000000"/>
              </a:solidFill>
              <a:latin typeface="+mn-lt"/>
              <a:ea typeface="+mn-ea"/>
              <a:cs typeface="+mn-cs"/>
            </a:rPr>
            <a:t>Champ : </a:t>
          </a:r>
          <a:r>
            <a:rPr lang="fr-FR" sz="900" b="0" i="0">
              <a:solidFill>
                <a:sysClr val="windowText" lastClr="000000"/>
              </a:solidFill>
              <a:latin typeface="+mn-lt"/>
              <a:ea typeface="+mn-ea"/>
              <a:cs typeface="+mn-cs"/>
            </a:rPr>
            <a:t>secteurs</a:t>
          </a:r>
          <a:r>
            <a:rPr lang="fr-FR" sz="900" b="0" i="0" baseline="0">
              <a:solidFill>
                <a:sysClr val="windowText" lastClr="000000"/>
              </a:solidFill>
              <a:latin typeface="+mn-lt"/>
              <a:ea typeface="+mn-ea"/>
              <a:cs typeface="+mn-cs"/>
            </a:rPr>
            <a:t> public et privé</a:t>
          </a:r>
          <a:endParaRPr lang="fr-FR" sz="900" b="0" i="0">
            <a:solidFill>
              <a:sysClr val="windowText" lastClr="000000"/>
            </a:solidFill>
            <a:latin typeface="+mn-lt"/>
            <a:ea typeface="+mn-ea"/>
            <a:cs typeface="+mn-cs"/>
          </a:endParaRPr>
        </a:p>
        <a:p xmlns:a="http://schemas.openxmlformats.org/drawingml/2006/main">
          <a:pPr marL="0" marR="0" indent="0" algn="l" defTabSz="914400" rtl="0" eaLnBrk="1" fontAlgn="auto" latinLnBrk="0" hangingPunct="1">
            <a:lnSpc>
              <a:spcPct val="100000"/>
            </a:lnSpc>
            <a:spcBef>
              <a:spcPts val="0"/>
            </a:spcBef>
            <a:spcAft>
              <a:spcPts val="0"/>
            </a:spcAft>
            <a:buClrTx/>
            <a:buSzTx/>
            <a:buFontTx/>
            <a:buNone/>
            <a:tabLst/>
            <a:defRPr sz="1000"/>
          </a:pPr>
          <a:r>
            <a:rPr lang="fr-FR" sz="900" b="1" i="1">
              <a:latin typeface="+mn-lt"/>
              <a:ea typeface="+mn-ea"/>
              <a:cs typeface="+mn-cs"/>
            </a:rPr>
            <a:t>Source : </a:t>
          </a:r>
          <a:r>
            <a:rPr lang="fr-FR" sz="900" b="0" i="1" baseline="0">
              <a:effectLst/>
              <a:latin typeface="+mn-lt"/>
              <a:ea typeface="+mn-ea"/>
              <a:cs typeface="+mn-cs"/>
            </a:rPr>
            <a:t>Système d’information sur l’apprentissage de la Dares </a:t>
          </a:r>
          <a:r>
            <a:rPr lang="fr-FR" sz="900" b="0" i="1">
              <a:latin typeface="+mn-lt"/>
              <a:ea typeface="+mn-ea"/>
              <a:cs typeface="+mn-cs"/>
            </a:rPr>
            <a:t>- </a:t>
          </a:r>
          <a:r>
            <a:rPr lang="fr-FR" sz="900" b="1" i="1">
              <a:latin typeface="+mn-lt"/>
              <a:ea typeface="+mn-ea"/>
              <a:cs typeface="+mn-cs"/>
            </a:rPr>
            <a:t>Traitements : </a:t>
          </a:r>
          <a:r>
            <a:rPr lang="fr-FR" sz="900" b="0" i="1">
              <a:latin typeface="+mn-lt"/>
              <a:ea typeface="+mn-ea"/>
              <a:cs typeface="+mn-cs"/>
            </a:rPr>
            <a:t>Dares</a:t>
          </a:r>
        </a:p>
      </cdr:txBody>
    </cdr:sp>
  </cdr:relSizeAnchor>
</c:userShapes>
</file>

<file path=ppt/drawings/drawing7.xml><?xml version="1.0" encoding="utf-8"?>
<c:userShapes xmlns:c="http://schemas.openxmlformats.org/drawingml/2006/chart">
  <cdr:relSizeAnchor xmlns:cdr="http://schemas.openxmlformats.org/drawingml/2006/chartDrawing">
    <cdr:from>
      <cdr:x>0.05303</cdr:x>
      <cdr:y>0.84911</cdr:y>
    </cdr:from>
    <cdr:to>
      <cdr:x>0.93609</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355600" y="2733677"/>
          <a:ext cx="5921432" cy="4857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a:t>
          </a:r>
        </a:p>
        <a:p xmlns:a="http://schemas.openxmlformats.org/drawingml/2006/main">
          <a:pPr algn="l" rtl="0">
            <a:defRPr sz="1000"/>
          </a:pPr>
          <a:r>
            <a:rPr lang="fr-FR" sz="1000" b="0" i="0" u="none" strike="noStrike" baseline="0">
              <a:solidFill>
                <a:srgbClr val="000000"/>
              </a:solidFill>
              <a:latin typeface="+mn-lt"/>
            </a:rPr>
            <a:t>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mn-lt"/>
            </a:rPr>
            <a:t>Insee, taux de chômage au sens du BIT (national ) et taux de chômage localisés (régional et départementaux)</a:t>
          </a: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0.83501</cdr:y>
    </cdr:from>
    <cdr:to>
      <cdr:x>1</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0" y="3952875"/>
          <a:ext cx="6924675" cy="7810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0" i="0" u="none" strike="noStrike" baseline="0">
              <a:solidFill>
                <a:srgbClr val="000000"/>
              </a:solidFill>
              <a:latin typeface="+mn-lt"/>
            </a:rPr>
            <a:t>* Pour évaluer la comparabilité avec le Var, les critères retenus sont le nombre total d'emplois (salariés et non salariés) du département, ainsi que le poids du secteur du tertiaire non marchand dans l'emploi total </a:t>
          </a:r>
        </a:p>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 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Calibri"/>
            </a:rPr>
            <a:t>Insee, taux de chômage au sens du BIT (national ) et taux de chômage localisés (régional</a:t>
          </a:r>
          <a:r>
            <a:rPr lang="fr-FR" sz="1000" b="0" i="1" baseline="0">
              <a:effectLst/>
              <a:latin typeface="+mn-lt"/>
              <a:ea typeface="+mn-ea"/>
              <a:cs typeface="+mn-cs"/>
            </a:rPr>
            <a:t> et départementaux</a:t>
          </a:r>
          <a:r>
            <a:rPr lang="fr-FR" sz="1000" b="0" i="1" u="none" strike="noStrike" baseline="0">
              <a:solidFill>
                <a:srgbClr val="000000"/>
              </a:solidFill>
              <a:latin typeface="Calibri"/>
            </a:rPr>
            <a:t>)</a:t>
          </a:r>
        </a:p>
      </cdr:txBody>
    </cdr:sp>
  </cdr:relSizeAnchor>
  <cdr:relSizeAnchor xmlns:cdr="http://schemas.openxmlformats.org/drawingml/2006/chartDrawing">
    <cdr:from>
      <cdr:x>0.0055</cdr:x>
      <cdr:y>0.01073</cdr:y>
    </cdr:from>
    <cdr:to>
      <cdr:x>1</cdr:x>
      <cdr:y>0.0892</cdr:y>
    </cdr:to>
    <cdr:sp macro="" textlink="">
      <cdr:nvSpPr>
        <cdr:cNvPr id="6" name="ZoneTexte 1"/>
        <cdr:cNvSpPr txBox="1"/>
      </cdr:nvSpPr>
      <cdr:spPr>
        <a:xfrm xmlns:a="http://schemas.openxmlformats.org/drawingml/2006/main">
          <a:off x="50800" y="50800"/>
          <a:ext cx="6886575" cy="3714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baseline="0">
              <a:effectLst/>
              <a:latin typeface="+mn-lt"/>
              <a:ea typeface="+mn-ea"/>
              <a:cs typeface="+mn-cs"/>
            </a:rPr>
            <a:t>Taux de chômage localisés dans les départements comparables* au T3 2021</a:t>
          </a:r>
          <a:endParaRPr lang="fr-FR" sz="1100"/>
        </a:p>
      </cdr:txBody>
    </cdr:sp>
  </cdr:relSizeAnchor>
</c:userShapes>
</file>

<file path=ppt/drawings/drawing9.xml><?xml version="1.0" encoding="utf-8"?>
<c:userShapes xmlns:c="http://schemas.openxmlformats.org/drawingml/2006/chart">
  <cdr:relSizeAnchor xmlns:cdr="http://schemas.openxmlformats.org/drawingml/2006/chartDrawing">
    <cdr:from>
      <cdr:x>0.02828</cdr:x>
      <cdr:y>0</cdr:y>
    </cdr:from>
    <cdr:to>
      <cdr:x>0.98725</cdr:x>
      <cdr:y>0.18853</cdr:y>
    </cdr:to>
    <cdr:sp macro="" textlink="">
      <cdr:nvSpPr>
        <cdr:cNvPr id="5" name="ZoneTexte 1"/>
        <cdr:cNvSpPr txBox="1"/>
      </cdr:nvSpPr>
      <cdr:spPr>
        <a:xfrm xmlns:a="http://schemas.openxmlformats.org/drawingml/2006/main">
          <a:off x="212232"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0.01276</cdr:x>
      <cdr:y>0.85629</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95773" y="4086226"/>
          <a:ext cx="7393039" cy="6857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b="0">
            <a:effectLst/>
            <a:latin typeface="+mn-lt"/>
            <a:ea typeface="+mn-ea"/>
            <a:cs typeface="+mn-cs"/>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0.93138</cdr:x>
      <cdr:y>0.23556</cdr:y>
    </cdr:from>
    <cdr:to>
      <cdr:x>0.95431</cdr:x>
      <cdr:y>0.23556</cdr:y>
    </cdr:to>
    <cdr:cxnSp macro="">
      <cdr:nvCxnSpPr>
        <cdr:cNvPr id="4" name="Connecteur droit avec flèche 3"/>
        <cdr:cNvCxnSpPr/>
      </cdr:nvCxnSpPr>
      <cdr:spPr>
        <a:xfrm xmlns:a="http://schemas.openxmlformats.org/drawingml/2006/main" flipV="1">
          <a:off x="6990678" y="1124101"/>
          <a:ext cx="172122" cy="2"/>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0.92936</cdr:x>
      <cdr:y>0.16633</cdr:y>
    </cdr:from>
    <cdr:to>
      <cdr:x>0.93063</cdr:x>
      <cdr:y>0.73919</cdr:y>
    </cdr:to>
    <cdr:cxnSp macro="">
      <cdr:nvCxnSpPr>
        <cdr:cNvPr id="8" name="Connecteur droit 7"/>
        <cdr:cNvCxnSpPr/>
      </cdr:nvCxnSpPr>
      <cdr:spPr>
        <a:xfrm xmlns:a="http://schemas.openxmlformats.org/drawingml/2006/main">
          <a:off x="6975475" y="793750"/>
          <a:ext cx="9525" cy="2733675"/>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0.91751</cdr:x>
      <cdr:y>0.17232</cdr:y>
    </cdr:from>
    <cdr:to>
      <cdr:x>1</cdr:x>
      <cdr:y>0.22776</cdr:y>
    </cdr:to>
    <cdr:sp macro="" textlink="">
      <cdr:nvSpPr>
        <cdr:cNvPr id="9" name="ZoneTexte 15"/>
        <cdr:cNvSpPr txBox="1"/>
      </cdr:nvSpPr>
      <cdr:spPr>
        <a:xfrm xmlns:a="http://schemas.openxmlformats.org/drawingml/2006/main">
          <a:off x="6886575" y="822325"/>
          <a:ext cx="619125" cy="2645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dirty="0" smtClean="0">
              <a:solidFill>
                <a:schemeClr val="accent1">
                  <a:lumMod val="75000"/>
                </a:schemeClr>
              </a:solidFill>
            </a:rPr>
            <a:t>*acquis</a:t>
          </a:r>
          <a:endParaRPr lang="fr-FR" sz="1100" dirty="0">
            <a:solidFill>
              <a:schemeClr val="accent1">
                <a:lumMod val="75000"/>
              </a:schemeClr>
            </a:solidFill>
          </a:endParaRPr>
        </a:p>
      </cdr:txBody>
    </cdr:sp>
  </cdr:relSizeAnchor>
  <cdr:relSizeAnchor xmlns:cdr="http://schemas.openxmlformats.org/drawingml/2006/chartDrawing">
    <cdr:from>
      <cdr:x>0.49326</cdr:x>
      <cdr:y>0.16926</cdr:y>
    </cdr:from>
    <cdr:to>
      <cdr:x>0.81934</cdr:x>
      <cdr:y>0.31069</cdr:y>
    </cdr:to>
    <cdr:sp macro="" textlink="">
      <cdr:nvSpPr>
        <cdr:cNvPr id="7" name="ZoneTexte 17"/>
        <cdr:cNvSpPr txBox="1"/>
      </cdr:nvSpPr>
      <cdr:spPr>
        <a:xfrm xmlns:a="http://schemas.openxmlformats.org/drawingml/2006/main">
          <a:off x="3702265" y="807713"/>
          <a:ext cx="2447458" cy="674907"/>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oAutofit/>
        </a:bodyPr>
        <a:lstStyle xmlns:a="http://schemas.openxmlformats.org/drawingml/2006/main">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fr-FR" sz="1400" b="1" dirty="0" smtClean="0">
              <a:solidFill>
                <a:srgbClr val="FF0000"/>
              </a:solidFill>
            </a:rPr>
            <a:t>90</a:t>
          </a:r>
          <a:r>
            <a:rPr lang="fr-FR" sz="1400" b="1" baseline="0" dirty="0" smtClean="0">
              <a:solidFill>
                <a:srgbClr val="FF0000"/>
              </a:solidFill>
            </a:rPr>
            <a:t> 500 </a:t>
          </a:r>
          <a:r>
            <a:rPr lang="fr-FR" sz="1400" b="1" dirty="0" smtClean="0">
              <a:solidFill>
                <a:srgbClr val="FF0000"/>
              </a:solidFill>
            </a:rPr>
            <a:t>demandeurs d’emploi catégories A,B,C en moyenne </a:t>
          </a:r>
        </a:p>
        <a:p xmlns:a="http://schemas.openxmlformats.org/drawingml/2006/main">
          <a:pPr algn="ctr"/>
          <a:r>
            <a:rPr lang="fr-FR" sz="1400" b="1" dirty="0" smtClean="0">
              <a:solidFill>
                <a:srgbClr val="FF0000"/>
              </a:solidFill>
            </a:rPr>
            <a:t>au T3 2021</a:t>
          </a:r>
        </a:p>
        <a:p xmlns:a="http://schemas.openxmlformats.org/drawingml/2006/main">
          <a:pPr algn="ctr"/>
          <a:endParaRPr lang="fr-FR" b="1"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481BDC1-2E55-4A3B-A51F-0A4221669760}" type="datetimeFigureOut">
              <a:rPr lang="fr-FR" smtClean="0"/>
              <a:t>13/01/2022</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C025E1C-9CFD-400D-8595-7A8158A95F2D}" type="slidenum">
              <a:rPr lang="fr-FR" smtClean="0"/>
              <a:t>‹N°›</a:t>
            </a:fld>
            <a:endParaRPr lang="fr-FR"/>
          </a:p>
        </p:txBody>
      </p:sp>
    </p:spTree>
    <p:extLst>
      <p:ext uri="{BB962C8B-B14F-4D97-AF65-F5344CB8AC3E}">
        <p14:creationId xmlns:p14="http://schemas.microsoft.com/office/powerpoint/2010/main" val="2110586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smtClean="0">
              <a:solidFill>
                <a:schemeClr val="tx1"/>
              </a:solidFill>
              <a:effectLst/>
              <a:latin typeface="+mn-lt"/>
              <a:ea typeface="+mn-ea"/>
              <a:cs typeface="+mn-cs"/>
            </a:endParaRPr>
          </a:p>
          <a:p>
            <a:endParaRPr lang="fr-FR" baseline="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a:t>
            </a:fld>
            <a:endParaRPr lang="fr-FR"/>
          </a:p>
        </p:txBody>
      </p:sp>
    </p:spTree>
    <p:extLst>
      <p:ext uri="{BB962C8B-B14F-4D97-AF65-F5344CB8AC3E}">
        <p14:creationId xmlns:p14="http://schemas.microsoft.com/office/powerpoint/2010/main" val="3880869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10</a:t>
            </a:fld>
            <a:endParaRPr lang="fr-FR"/>
          </a:p>
        </p:txBody>
      </p:sp>
      <p:sp>
        <p:nvSpPr>
          <p:cNvPr id="5" name="Espace réservé du pied de page 4"/>
          <p:cNvSpPr>
            <a:spLocks noGrp="1"/>
          </p:cNvSpPr>
          <p:nvPr>
            <p:ph type="ftr" sz="quarter" idx="11"/>
          </p:nvPr>
        </p:nvSpPr>
        <p:spPr/>
        <p:txBody>
          <a:bodyPr/>
          <a:lstStyle/>
          <a:p>
            <a:r>
              <a:rPr lang="fr-FR" smtClean="0"/>
              <a:t>Edition octobre 2021</a:t>
            </a:r>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smtClean="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11</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smtClean="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15</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16</a:t>
            </a:fld>
            <a:endParaRPr lang="fr-FR"/>
          </a:p>
        </p:txBody>
      </p:sp>
      <p:sp>
        <p:nvSpPr>
          <p:cNvPr id="5" name="Espace réservé du pied de page 4"/>
          <p:cNvSpPr>
            <a:spLocks noGrp="1"/>
          </p:cNvSpPr>
          <p:nvPr>
            <p:ph type="ftr" sz="quarter" idx="11"/>
          </p:nvPr>
        </p:nvSpPr>
        <p:spPr/>
        <p:txBody>
          <a:bodyPr/>
          <a:lstStyle/>
          <a:p>
            <a:r>
              <a:rPr lang="fr-FR" smtClean="0"/>
              <a:t>Edition octobre 2021</a:t>
            </a:r>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17</a:t>
            </a:fld>
            <a:endParaRPr lang="fr-FR"/>
          </a:p>
        </p:txBody>
      </p:sp>
      <p:sp>
        <p:nvSpPr>
          <p:cNvPr id="5" name="Espace réservé du pied de page 4"/>
          <p:cNvSpPr>
            <a:spLocks noGrp="1"/>
          </p:cNvSpPr>
          <p:nvPr>
            <p:ph type="ftr" sz="quarter" idx="11"/>
          </p:nvPr>
        </p:nvSpPr>
        <p:spPr/>
        <p:txBody>
          <a:bodyPr/>
          <a:lstStyle/>
          <a:p>
            <a:r>
              <a:rPr lang="fr-FR" smtClean="0"/>
              <a:t>Edition octobre 2021</a:t>
            </a:r>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18</a:t>
            </a:fld>
            <a:endParaRPr lang="fr-FR"/>
          </a:p>
        </p:txBody>
      </p:sp>
      <p:sp>
        <p:nvSpPr>
          <p:cNvPr id="5" name="Espace réservé du pied de page 4"/>
          <p:cNvSpPr>
            <a:spLocks noGrp="1"/>
          </p:cNvSpPr>
          <p:nvPr>
            <p:ph type="ftr" sz="quarter" idx="11"/>
          </p:nvPr>
        </p:nvSpPr>
        <p:spPr/>
        <p:txBody>
          <a:bodyPr/>
          <a:lstStyle/>
          <a:p>
            <a:r>
              <a:rPr lang="fr-FR" smtClean="0"/>
              <a:t>Edition octobre 2021</a:t>
            </a:r>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5</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6</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7</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8</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9</a:t>
            </a:fld>
            <a:endParaRPr lang="fr-FR"/>
          </a:p>
        </p:txBody>
      </p:sp>
      <p:sp>
        <p:nvSpPr>
          <p:cNvPr id="5" name="Espace réservé du pied de page 4"/>
          <p:cNvSpPr>
            <a:spLocks noGrp="1"/>
          </p:cNvSpPr>
          <p:nvPr>
            <p:ph type="ftr" sz="quarter" idx="11"/>
          </p:nvPr>
        </p:nvSpPr>
        <p:spPr/>
        <p:txBody>
          <a:bodyPr/>
          <a:lstStyle/>
          <a:p>
            <a:r>
              <a:rPr lang="fr-FR" smtClean="0"/>
              <a:t>Edition octobre 2021</a:t>
            </a:r>
            <a:endParaRPr lang="fr-FR"/>
          </a:p>
        </p:txBody>
      </p:sp>
    </p:spTree>
    <p:extLst>
      <p:ext uri="{BB962C8B-B14F-4D97-AF65-F5344CB8AC3E}">
        <p14:creationId xmlns:p14="http://schemas.microsoft.com/office/powerpoint/2010/main" val="352306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0" y="6568767"/>
            <a:ext cx="2133600" cy="365125"/>
          </a:xfrm>
        </p:spPr>
        <p:txBody>
          <a:bodyPr/>
          <a:lstStyle>
            <a:lvl1pPr>
              <a:defRPr baseline="0"/>
            </a:lvl1pPr>
          </a:lstStyle>
          <a:p>
            <a:r>
              <a:rPr lang="fr-FR" sz="1500" smtClean="0"/>
              <a:t>Edition janvier 2022</a:t>
            </a:r>
            <a:endParaRPr lang="fr-FR" sz="1500" dirty="0"/>
          </a:p>
        </p:txBody>
      </p:sp>
      <p:sp>
        <p:nvSpPr>
          <p:cNvPr id="5" name="Espace réservé du pied de page 4"/>
          <p:cNvSpPr>
            <a:spLocks noGrp="1"/>
          </p:cNvSpPr>
          <p:nvPr>
            <p:ph type="ftr" sz="quarter" idx="11"/>
          </p:nvPr>
        </p:nvSpPr>
        <p:spPr>
          <a:xfrm>
            <a:off x="3124200" y="6568767"/>
            <a:ext cx="2895600" cy="365125"/>
          </a:xfrm>
        </p:spPr>
        <p:txBody>
          <a:bodyPr/>
          <a:lstStyle>
            <a:lvl1pPr>
              <a:defRPr sz="1500" baseline="0"/>
            </a:lvl1pPr>
          </a:lstStyle>
          <a:p>
            <a:r>
              <a:rPr lang="fr-FR" smtClean="0"/>
              <a:t>Les éclairages conjoncturels départementaux - Var</a:t>
            </a:r>
            <a:endParaRPr lang="fr-FR" dirty="0"/>
          </a:p>
        </p:txBody>
      </p:sp>
      <p:sp>
        <p:nvSpPr>
          <p:cNvPr id="6" name="Espace réservé du numéro de diapositive 5"/>
          <p:cNvSpPr>
            <a:spLocks noGrp="1"/>
          </p:cNvSpPr>
          <p:nvPr>
            <p:ph type="sldNum" sz="quarter" idx="12"/>
          </p:nvPr>
        </p:nvSpPr>
        <p:spPr>
          <a:xfrm>
            <a:off x="8739398" y="6568767"/>
            <a:ext cx="404601" cy="289233"/>
          </a:xfrm>
          <a:solidFill>
            <a:schemeClr val="accent6">
              <a:lumMod val="75000"/>
            </a:schemeClr>
          </a:solidFill>
        </p:spPr>
        <p:txBody>
          <a:bodyPr/>
          <a:lstStyle>
            <a:lvl1pPr>
              <a:defRPr sz="1700" baseline="0">
                <a:solidFill>
                  <a:schemeClr val="bg1"/>
                </a:solidFill>
              </a:defRPr>
            </a:lvl1pPr>
          </a:lstStyle>
          <a:p>
            <a:fld id="{3C7AC07C-28E4-BD4F-9FFB-37ABAC856C34}" type="slidenum">
              <a:rPr lang="fr-FR" smtClean="0"/>
              <a:pPr/>
              <a:t>‹N°›</a:t>
            </a:fld>
            <a:endParaRPr lang="fr-FR" dirty="0"/>
          </a:p>
        </p:txBody>
      </p:sp>
    </p:spTree>
    <p:extLst>
      <p:ext uri="{BB962C8B-B14F-4D97-AF65-F5344CB8AC3E}">
        <p14:creationId xmlns:p14="http://schemas.microsoft.com/office/powerpoint/2010/main" val="26400546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Edition janvier 2022</a:t>
            </a:r>
            <a:endParaRPr lang="fr-FR"/>
          </a:p>
        </p:txBody>
      </p:sp>
      <p:sp>
        <p:nvSpPr>
          <p:cNvPr id="5" name="Espace réservé du pied de page 4"/>
          <p:cNvSpPr>
            <a:spLocks noGrp="1"/>
          </p:cNvSpPr>
          <p:nvPr>
            <p:ph type="ftr" sz="quarter" idx="11"/>
          </p:nvPr>
        </p:nvSpPr>
        <p:spPr/>
        <p:txBody>
          <a:bodyPr/>
          <a:lstStyle/>
          <a:p>
            <a:r>
              <a:rPr lang="fr-FR" smtClean="0"/>
              <a:t>Les éclairages conjoncturels départementaux - Var</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11780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Edition janvier 2022</a:t>
            </a:r>
            <a:endParaRPr lang="fr-FR"/>
          </a:p>
        </p:txBody>
      </p:sp>
      <p:sp>
        <p:nvSpPr>
          <p:cNvPr id="5" name="Espace réservé du pied de page 4"/>
          <p:cNvSpPr>
            <a:spLocks noGrp="1"/>
          </p:cNvSpPr>
          <p:nvPr>
            <p:ph type="ftr" sz="quarter" idx="11"/>
          </p:nvPr>
        </p:nvSpPr>
        <p:spPr/>
        <p:txBody>
          <a:bodyPr/>
          <a:lstStyle/>
          <a:p>
            <a:r>
              <a:rPr lang="fr-FR" smtClean="0"/>
              <a:t>Les éclairages conjoncturels départementaux - Var</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94986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Edition janvier 2022</a:t>
            </a:r>
            <a:endParaRPr lang="fr-FR"/>
          </a:p>
        </p:txBody>
      </p:sp>
      <p:sp>
        <p:nvSpPr>
          <p:cNvPr id="5" name="Espace réservé du pied de page 4"/>
          <p:cNvSpPr>
            <a:spLocks noGrp="1"/>
          </p:cNvSpPr>
          <p:nvPr>
            <p:ph type="ftr" sz="quarter" idx="11"/>
          </p:nvPr>
        </p:nvSpPr>
        <p:spPr/>
        <p:txBody>
          <a:bodyPr/>
          <a:lstStyle/>
          <a:p>
            <a:r>
              <a:rPr lang="fr-FR" smtClean="0"/>
              <a:t>Les éclairages conjoncturels départementaux - Var</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8486332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r>
              <a:rPr lang="fr-FR" smtClean="0"/>
              <a:t>Edition janvier 2022</a:t>
            </a:r>
            <a:endParaRPr lang="fr-FR" dirty="0"/>
          </a:p>
        </p:txBody>
      </p:sp>
      <p:sp>
        <p:nvSpPr>
          <p:cNvPr id="5" name="Espace réservé du pied de page 4"/>
          <p:cNvSpPr>
            <a:spLocks noGrp="1"/>
          </p:cNvSpPr>
          <p:nvPr>
            <p:ph type="ftr" sz="quarter" idx="11"/>
          </p:nvPr>
        </p:nvSpPr>
        <p:spPr/>
        <p:txBody>
          <a:bodyPr/>
          <a:lstStyle/>
          <a:p>
            <a:r>
              <a:rPr lang="fr-FR" smtClean="0"/>
              <a:t>Les éclairages conjoncturels départementaux - Var</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3339476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Edition janvier 2022</a:t>
            </a:r>
            <a:endParaRPr lang="fr-FR"/>
          </a:p>
        </p:txBody>
      </p:sp>
      <p:sp>
        <p:nvSpPr>
          <p:cNvPr id="6" name="Espace réservé du pied de page 5"/>
          <p:cNvSpPr>
            <a:spLocks noGrp="1"/>
          </p:cNvSpPr>
          <p:nvPr>
            <p:ph type="ftr" sz="quarter" idx="11"/>
          </p:nvPr>
        </p:nvSpPr>
        <p:spPr/>
        <p:txBody>
          <a:bodyPr/>
          <a:lstStyle/>
          <a:p>
            <a:r>
              <a:rPr lang="fr-FR" smtClean="0"/>
              <a:t>Les éclairages conjoncturels départementaux - Var</a:t>
            </a:r>
            <a:endParaRPr lang="fr-F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40948108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Edition janvier 2022</a:t>
            </a:r>
            <a:endParaRPr lang="fr-FR"/>
          </a:p>
        </p:txBody>
      </p:sp>
      <p:sp>
        <p:nvSpPr>
          <p:cNvPr id="8" name="Espace réservé du pied de page 7"/>
          <p:cNvSpPr>
            <a:spLocks noGrp="1"/>
          </p:cNvSpPr>
          <p:nvPr>
            <p:ph type="ftr" sz="quarter" idx="11"/>
          </p:nvPr>
        </p:nvSpPr>
        <p:spPr/>
        <p:txBody>
          <a:bodyPr/>
          <a:lstStyle/>
          <a:p>
            <a:r>
              <a:rPr lang="fr-FR" smtClean="0"/>
              <a:t>Les éclairages conjoncturels départementaux - Var</a:t>
            </a:r>
            <a:endParaRPr lang="fr-FR"/>
          </a:p>
        </p:txBody>
      </p:sp>
      <p:sp>
        <p:nvSpPr>
          <p:cNvPr id="9" name="Espace réservé du numéro de diapositive 8"/>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70695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r>
              <a:rPr lang="fr-FR" smtClean="0"/>
              <a:t>Edition janvier 2022</a:t>
            </a:r>
            <a:endParaRPr lang="fr-FR"/>
          </a:p>
        </p:txBody>
      </p:sp>
      <p:sp>
        <p:nvSpPr>
          <p:cNvPr id="4" name="Espace réservé du pied de page 3"/>
          <p:cNvSpPr>
            <a:spLocks noGrp="1"/>
          </p:cNvSpPr>
          <p:nvPr>
            <p:ph type="ftr" sz="quarter" idx="11"/>
          </p:nvPr>
        </p:nvSpPr>
        <p:spPr/>
        <p:txBody>
          <a:bodyPr/>
          <a:lstStyle/>
          <a:p>
            <a:r>
              <a:rPr lang="fr-FR" smtClean="0"/>
              <a:t>Les éclairages conjoncturels départementaux - Var</a:t>
            </a:r>
            <a:endParaRPr lang="fr-FR"/>
          </a:p>
        </p:txBody>
      </p:sp>
      <p:sp>
        <p:nvSpPr>
          <p:cNvPr id="5" name="Espace réservé du numéro de diapositive 4"/>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573859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Edition janvier 2022</a:t>
            </a:r>
            <a:endParaRPr lang="fr-FR"/>
          </a:p>
        </p:txBody>
      </p:sp>
      <p:sp>
        <p:nvSpPr>
          <p:cNvPr id="3" name="Espace réservé du pied de page 2"/>
          <p:cNvSpPr>
            <a:spLocks noGrp="1"/>
          </p:cNvSpPr>
          <p:nvPr>
            <p:ph type="ftr" sz="quarter" idx="11"/>
          </p:nvPr>
        </p:nvSpPr>
        <p:spPr/>
        <p:txBody>
          <a:bodyPr/>
          <a:lstStyle/>
          <a:p>
            <a:r>
              <a:rPr lang="fr-FR" smtClean="0"/>
              <a:t>Les éclairages conjoncturels départementaux - Var</a:t>
            </a:r>
            <a:endParaRPr lang="fr-FR"/>
          </a:p>
        </p:txBody>
      </p:sp>
      <p:sp>
        <p:nvSpPr>
          <p:cNvPr id="4" name="Espace réservé du numéro de diapositive 3"/>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2725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Edition janvier 2022</a:t>
            </a:r>
            <a:endParaRPr lang="fr-FR"/>
          </a:p>
        </p:txBody>
      </p:sp>
      <p:sp>
        <p:nvSpPr>
          <p:cNvPr id="6" name="Espace réservé du pied de page 5"/>
          <p:cNvSpPr>
            <a:spLocks noGrp="1"/>
          </p:cNvSpPr>
          <p:nvPr>
            <p:ph type="ftr" sz="quarter" idx="11"/>
          </p:nvPr>
        </p:nvSpPr>
        <p:spPr/>
        <p:txBody>
          <a:bodyPr/>
          <a:lstStyle/>
          <a:p>
            <a:r>
              <a:rPr lang="fr-FR" smtClean="0"/>
              <a:t>Les éclairages conjoncturels départementaux - Var</a:t>
            </a:r>
            <a:endParaRPr lang="fr-F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154010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Edition janvier 2022</a:t>
            </a:r>
            <a:endParaRPr lang="fr-FR"/>
          </a:p>
        </p:txBody>
      </p:sp>
      <p:sp>
        <p:nvSpPr>
          <p:cNvPr id="6" name="Espace réservé du pied de page 5"/>
          <p:cNvSpPr>
            <a:spLocks noGrp="1"/>
          </p:cNvSpPr>
          <p:nvPr>
            <p:ph type="ftr" sz="quarter" idx="11"/>
          </p:nvPr>
        </p:nvSpPr>
        <p:spPr/>
        <p:txBody>
          <a:bodyPr/>
          <a:lstStyle/>
          <a:p>
            <a:r>
              <a:rPr lang="fr-FR" smtClean="0"/>
              <a:t>Les éclairages conjoncturels départementaux - Var</a:t>
            </a:r>
            <a:endParaRPr lang="fr-F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970357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Edition janvier 2022</a:t>
            </a:r>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Les éclairages conjoncturels départementaux - Var</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AC07C-28E4-BD4F-9FFB-37ABAC856C34}" type="slidenum">
              <a:rPr lang="fr-FR" smtClean="0"/>
              <a:t>‹N°›</a:t>
            </a:fld>
            <a:endParaRPr lang="fr-FR"/>
          </a:p>
        </p:txBody>
      </p:sp>
    </p:spTree>
    <p:extLst>
      <p:ext uri="{BB962C8B-B14F-4D97-AF65-F5344CB8AC3E}">
        <p14:creationId xmlns:p14="http://schemas.microsoft.com/office/powerpoint/2010/main" val="2496495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msOizzOjgAhVWAGMBHXMQAxYQjRx6BAgBEAU&amp;url=https://www.ania.net/economie-export/ega-point-de-conjoncture&amp;psig=AOvVaw0wwhQEom1VbtCAOZvqCiu4&amp;ust=1551792264050881"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paca.dreets.gouv.fr/Les-publications-periodiques-9124"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s://paca.dreets.gouv.fr/Les-indicateurs-cles-de-la-Direccte-Paca"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1504225"/>
            <a:ext cx="9144000" cy="754053"/>
          </a:xfrm>
          <a:prstGeom prst="rect">
            <a:avLst/>
          </a:prstGeom>
          <a:noFill/>
        </p:spPr>
        <p:txBody>
          <a:bodyPr wrap="square" rtlCol="0">
            <a:spAutoFit/>
          </a:bodyPr>
          <a:lstStyle/>
          <a:p>
            <a:pPr algn="ctr"/>
            <a:r>
              <a:rPr lang="fr-FR" sz="2800" b="1" i="1" dirty="0" smtClean="0">
                <a:solidFill>
                  <a:schemeClr val="bg1">
                    <a:lumMod val="65000"/>
                  </a:schemeClr>
                </a:solidFill>
              </a:rPr>
              <a:t>Les éclairages conjoncturels départementaux</a:t>
            </a:r>
            <a:endParaRPr lang="fr-FR" sz="2800" b="1" i="1" dirty="0">
              <a:solidFill>
                <a:schemeClr val="bg1">
                  <a:lumMod val="65000"/>
                </a:schemeClr>
              </a:solidFill>
            </a:endParaRPr>
          </a:p>
          <a:p>
            <a:pPr algn="ctr"/>
            <a:endParaRPr lang="fr-FR" sz="1500" i="1" dirty="0"/>
          </a:p>
        </p:txBody>
      </p:sp>
      <p:sp>
        <p:nvSpPr>
          <p:cNvPr id="3" name="Espace réservé du numéro de diapositive 2"/>
          <p:cNvSpPr>
            <a:spLocks noGrp="1"/>
          </p:cNvSpPr>
          <p:nvPr>
            <p:ph type="sldNum" sz="quarter" idx="12"/>
          </p:nvPr>
        </p:nvSpPr>
        <p:spPr/>
        <p:txBody>
          <a:bodyPr/>
          <a:lstStyle/>
          <a:p>
            <a:fld id="{3C7AC07C-28E4-BD4F-9FFB-37ABAC856C34}" type="slidenum">
              <a:rPr lang="fr-FR" smtClean="0"/>
              <a:t>1</a:t>
            </a:fld>
            <a:endParaRPr lang="fr-FR"/>
          </a:p>
        </p:txBody>
      </p:sp>
      <p:sp>
        <p:nvSpPr>
          <p:cNvPr id="4" name="Espace réservé du pied de page 3"/>
          <p:cNvSpPr>
            <a:spLocks noGrp="1"/>
          </p:cNvSpPr>
          <p:nvPr>
            <p:ph type="ftr" sz="quarter" idx="11"/>
          </p:nvPr>
        </p:nvSpPr>
        <p:spPr>
          <a:xfrm>
            <a:off x="2388611" y="6520993"/>
            <a:ext cx="4507453" cy="365125"/>
          </a:xfrm>
        </p:spPr>
        <p:txBody>
          <a:bodyPr/>
          <a:lstStyle/>
          <a:p>
            <a:r>
              <a:rPr lang="fr-FR" smtClean="0"/>
              <a:t>Les éclairages conjoncturels départementaux - Var</a:t>
            </a:r>
            <a:endParaRPr lang="fr-FR" dirty="0"/>
          </a:p>
        </p:txBody>
      </p:sp>
      <p:sp>
        <p:nvSpPr>
          <p:cNvPr id="5" name="Espace réservé de la date 4"/>
          <p:cNvSpPr>
            <a:spLocks noGrp="1"/>
          </p:cNvSpPr>
          <p:nvPr>
            <p:ph type="dt" sz="half" idx="10"/>
          </p:nvPr>
        </p:nvSpPr>
        <p:spPr/>
        <p:txBody>
          <a:bodyPr/>
          <a:lstStyle/>
          <a:p>
            <a:r>
              <a:rPr lang="fr-FR" smtClean="0"/>
              <a:t>Edition janvier 2022</a:t>
            </a:r>
            <a:endParaRPr lang="fr-FR" dirty="0"/>
          </a:p>
        </p:txBody>
      </p:sp>
      <p:sp>
        <p:nvSpPr>
          <p:cNvPr id="9" name="ZoneTexte 8"/>
          <p:cNvSpPr txBox="1"/>
          <p:nvPr/>
        </p:nvSpPr>
        <p:spPr>
          <a:xfrm>
            <a:off x="3671392" y="6189335"/>
            <a:ext cx="5472608" cy="307777"/>
          </a:xfrm>
          <a:prstGeom prst="rect">
            <a:avLst/>
          </a:prstGeom>
          <a:noFill/>
        </p:spPr>
        <p:txBody>
          <a:bodyPr wrap="square" rtlCol="0">
            <a:spAutoFit/>
          </a:bodyPr>
          <a:lstStyle/>
          <a:p>
            <a:pPr algn="r"/>
            <a:r>
              <a:rPr lang="fr-FR" sz="1400" b="1" i="1" dirty="0" smtClean="0"/>
              <a:t>Services études, statistiques, évaluation</a:t>
            </a:r>
            <a:endParaRPr lang="fr-FR" sz="1400" b="1" i="1" dirty="0"/>
          </a:p>
        </p:txBody>
      </p:sp>
      <p:pic>
        <p:nvPicPr>
          <p:cNvPr id="1031" name="Picture 7" descr="Résultat de recherche d'images pour &quot;conjoncture&quo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59" y="4467610"/>
            <a:ext cx="2409504" cy="1668804"/>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rot="5400000">
            <a:off x="8181834" y="5243990"/>
            <a:ext cx="1674047" cy="246223"/>
          </a:xfrm>
          <a:prstGeom prst="rect">
            <a:avLst/>
          </a:prstGeom>
          <a:noFill/>
        </p:spPr>
        <p:txBody>
          <a:bodyPr wrap="square" rtlCol="0">
            <a:spAutoFit/>
          </a:bodyPr>
          <a:lstStyle/>
          <a:p>
            <a:pPr algn="r"/>
            <a:r>
              <a:rPr lang="fr-FR" sz="1000" i="1" dirty="0" smtClean="0"/>
              <a:t>Crédit photo : ©</a:t>
            </a:r>
            <a:r>
              <a:rPr lang="fr-FR" sz="1000" i="1" dirty="0" err="1" smtClean="0"/>
              <a:t>Shutterstock</a:t>
            </a:r>
            <a:endParaRPr lang="fr-FR" sz="1000" i="1" dirty="0" smtClean="0"/>
          </a:p>
        </p:txBody>
      </p:sp>
      <p:pic>
        <p:nvPicPr>
          <p:cNvPr id="11" name="Image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06837" y="4530078"/>
            <a:ext cx="2409504" cy="1606336"/>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444" y="4369927"/>
            <a:ext cx="2571078" cy="1819408"/>
          </a:xfrm>
          <a:prstGeom prst="rect">
            <a:avLst/>
          </a:prstGeom>
        </p:spPr>
      </p:pic>
      <p:sp>
        <p:nvSpPr>
          <p:cNvPr id="14" name="Rectangle 13"/>
          <p:cNvSpPr/>
          <p:nvPr/>
        </p:nvSpPr>
        <p:spPr>
          <a:xfrm>
            <a:off x="878430" y="2049675"/>
            <a:ext cx="7385099" cy="406265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0" h="0" prst="angle"/>
              <a:contourClr>
                <a:schemeClr val="accent3">
                  <a:tint val="100000"/>
                  <a:shade val="100000"/>
                  <a:satMod val="100000"/>
                  <a:hueMod val="100000"/>
                </a:schemeClr>
              </a:contourClr>
            </a:sp3d>
          </a:bodyPr>
          <a:lstStyle/>
          <a:p>
            <a:pPr algn="ctr"/>
            <a:r>
              <a:rPr lang="fr-FR" sz="5000" b="1" dirty="0">
                <a:ln/>
                <a:solidFill>
                  <a:schemeClr val="accent1">
                    <a:lumMod val="75000"/>
                  </a:schemeClr>
                </a:solidFill>
              </a:rPr>
              <a:t>La situation conjoncturelle </a:t>
            </a:r>
          </a:p>
          <a:p>
            <a:pPr algn="ctr"/>
            <a:r>
              <a:rPr lang="fr-FR" sz="5000" b="1" dirty="0">
                <a:ln/>
                <a:solidFill>
                  <a:schemeClr val="accent1">
                    <a:lumMod val="75000"/>
                  </a:schemeClr>
                </a:solidFill>
              </a:rPr>
              <a:t>a</a:t>
            </a:r>
            <a:r>
              <a:rPr lang="fr-FR" sz="5000" b="1" dirty="0" smtClean="0">
                <a:ln/>
                <a:solidFill>
                  <a:schemeClr val="accent1">
                    <a:lumMod val="75000"/>
                  </a:schemeClr>
                </a:solidFill>
              </a:rPr>
              <a:t>u </a:t>
            </a:r>
            <a:r>
              <a:rPr lang="fr-FR" sz="5000" b="1" dirty="0">
                <a:ln/>
                <a:solidFill>
                  <a:schemeClr val="accent1">
                    <a:lumMod val="75000"/>
                  </a:schemeClr>
                </a:solidFill>
              </a:rPr>
              <a:t>3</a:t>
            </a:r>
            <a:r>
              <a:rPr lang="fr-FR" sz="5000" b="1" baseline="30000" dirty="0" smtClean="0">
                <a:ln/>
                <a:solidFill>
                  <a:schemeClr val="accent1">
                    <a:lumMod val="75000"/>
                  </a:schemeClr>
                </a:solidFill>
              </a:rPr>
              <a:t>ème</a:t>
            </a:r>
            <a:r>
              <a:rPr lang="fr-FR" sz="5000" b="1" dirty="0" smtClean="0">
                <a:ln/>
                <a:solidFill>
                  <a:schemeClr val="accent1">
                    <a:lumMod val="75000"/>
                  </a:schemeClr>
                </a:solidFill>
              </a:rPr>
              <a:t> trimestre 2021</a:t>
            </a:r>
            <a:endParaRPr lang="fr-FR" sz="5000" b="1" dirty="0">
              <a:ln/>
              <a:solidFill>
                <a:schemeClr val="accent1">
                  <a:lumMod val="75000"/>
                </a:schemeClr>
              </a:solidFill>
            </a:endParaRPr>
          </a:p>
          <a:p>
            <a:pPr algn="ctr"/>
            <a:r>
              <a:rPr lang="fr-FR" sz="5000" b="1" dirty="0" smtClean="0">
                <a:ln/>
                <a:solidFill>
                  <a:schemeClr val="accent1">
                    <a:lumMod val="75000"/>
                  </a:schemeClr>
                </a:solidFill>
              </a:rPr>
              <a:t>dans le Var</a:t>
            </a:r>
            <a:endParaRPr lang="fr-FR" sz="5400" b="1" dirty="0">
              <a:ln/>
              <a:solidFill>
                <a:schemeClr val="accent3"/>
              </a:solidFill>
            </a:endParaRPr>
          </a:p>
          <a:p>
            <a:pPr algn="ctr"/>
            <a:endParaRPr lang="fr-FR" sz="5400" b="1" dirty="0" smtClean="0">
              <a:ln/>
              <a:solidFill>
                <a:schemeClr val="accent3"/>
              </a:solidFill>
            </a:endParaRPr>
          </a:p>
          <a:p>
            <a:pPr algn="ctr"/>
            <a:endParaRPr lang="fr-FR" sz="5400" b="1" dirty="0">
              <a:ln/>
              <a:solidFill>
                <a:schemeClr val="accent3"/>
              </a:solidFill>
            </a:endParaRPr>
          </a:p>
        </p:txBody>
      </p:sp>
      <p:pic>
        <p:nvPicPr>
          <p:cNvPr id="15" name="Picture 4" descr="http://intranet.direccte.gouv.fr/paca/Etudes%20et%20statistiques/Les%20logos/Cartouche%20Pr%C3%A9fet%20de%20r%C3%A9gion%20%E2%80%93%20DREET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181082" cy="132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188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25698" y="519966"/>
            <a:ext cx="9143999" cy="523220"/>
          </a:xfrm>
          <a:prstGeom prst="rect">
            <a:avLst/>
          </a:prstGeom>
          <a:noFill/>
        </p:spPr>
        <p:txBody>
          <a:bodyPr wrap="square" rtlCol="0">
            <a:spAutoFit/>
          </a:bodyPr>
          <a:lstStyle/>
          <a:p>
            <a:r>
              <a:rPr lang="fr-FR" sz="2800" b="1" dirty="0">
                <a:solidFill>
                  <a:schemeClr val="accent1">
                    <a:lumMod val="75000"/>
                  </a:schemeClr>
                </a:solidFill>
              </a:rPr>
              <a:t>Le taux de chômage est </a:t>
            </a:r>
            <a:r>
              <a:rPr lang="fr-FR" sz="2800" b="1" dirty="0" smtClean="0">
                <a:solidFill>
                  <a:schemeClr val="accent1">
                    <a:lumMod val="75000"/>
                  </a:schemeClr>
                </a:solidFill>
              </a:rPr>
              <a:t>quasi-stable…</a:t>
            </a:r>
            <a:endParaRPr lang="fr-FR" sz="2800" dirty="0">
              <a:solidFill>
                <a:schemeClr val="accent1">
                  <a:lumMod val="75000"/>
                </a:schemeClr>
              </a:solidFill>
            </a:endParaRPr>
          </a:p>
        </p:txBody>
      </p:sp>
      <p:cxnSp>
        <p:nvCxnSpPr>
          <p:cNvPr id="6" name="Connecteur droit 5"/>
          <p:cNvCxnSpPr/>
          <p:nvPr/>
        </p:nvCxnSpPr>
        <p:spPr>
          <a:xfrm>
            <a:off x="125699" y="1043186"/>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10</a:t>
            </a:fld>
            <a:endParaRPr lang="fr-FR" dirty="0"/>
          </a:p>
        </p:txBody>
      </p:sp>
      <p:sp>
        <p:nvSpPr>
          <p:cNvPr id="7" name="Espace réservé du pied de page 6"/>
          <p:cNvSpPr>
            <a:spLocks noGrp="1"/>
          </p:cNvSpPr>
          <p:nvPr>
            <p:ph type="ftr" sz="quarter" idx="11"/>
          </p:nvPr>
        </p:nvSpPr>
        <p:spPr>
          <a:xfrm>
            <a:off x="1733909" y="6568767"/>
            <a:ext cx="6003985" cy="365125"/>
          </a:xfrm>
        </p:spPr>
        <p:txBody>
          <a:bodyPr/>
          <a:lstStyle/>
          <a:p>
            <a:r>
              <a:rPr lang="fr-FR" dirty="0" smtClean="0"/>
              <a:t>Les éclairages conjoncturels départementaux - Var</a:t>
            </a:r>
            <a:endParaRPr lang="fr-FR" dirty="0"/>
          </a:p>
        </p:txBody>
      </p:sp>
      <p:sp>
        <p:nvSpPr>
          <p:cNvPr id="3" name="Espace réservé de la date 2"/>
          <p:cNvSpPr>
            <a:spLocks noGrp="1"/>
          </p:cNvSpPr>
          <p:nvPr>
            <p:ph type="dt" sz="half" idx="10"/>
          </p:nvPr>
        </p:nvSpPr>
        <p:spPr/>
        <p:txBody>
          <a:bodyPr/>
          <a:lstStyle/>
          <a:p>
            <a:r>
              <a:rPr lang="fr-FR" smtClean="0"/>
              <a:t>Edition janvier 2022</a:t>
            </a:r>
            <a:endParaRPr lang="fr-FR" dirty="0"/>
          </a:p>
        </p:txBody>
      </p:sp>
      <p:sp>
        <p:nvSpPr>
          <p:cNvPr id="12" name="ZoneTexte 11"/>
          <p:cNvSpPr txBox="1"/>
          <p:nvPr/>
        </p:nvSpPr>
        <p:spPr>
          <a:xfrm>
            <a:off x="7738958" y="4081347"/>
            <a:ext cx="1652756" cy="615553"/>
          </a:xfrm>
          <a:prstGeom prst="rect">
            <a:avLst/>
          </a:prstGeom>
          <a:noFill/>
        </p:spPr>
        <p:txBody>
          <a:bodyPr wrap="square" rtlCol="0">
            <a:spAutoFit/>
          </a:bodyPr>
          <a:lstStyle/>
          <a:p>
            <a:pPr algn="ctr"/>
            <a:r>
              <a:rPr lang="fr-FR" sz="1600" b="1" dirty="0" smtClean="0">
                <a:solidFill>
                  <a:schemeClr val="accent1">
                    <a:lumMod val="75000"/>
                  </a:schemeClr>
                </a:solidFill>
              </a:rPr>
              <a:t>7,9 % (+0,1 pt) </a:t>
            </a:r>
          </a:p>
          <a:p>
            <a:pPr algn="ctr"/>
            <a:endParaRPr lang="fr-FR" b="1" dirty="0">
              <a:solidFill>
                <a:srgbClr val="FF0000"/>
              </a:solidFill>
            </a:endParaRPr>
          </a:p>
        </p:txBody>
      </p:sp>
      <p:sp>
        <p:nvSpPr>
          <p:cNvPr id="13" name="ZoneTexte 12"/>
          <p:cNvSpPr txBox="1"/>
          <p:nvPr/>
        </p:nvSpPr>
        <p:spPr>
          <a:xfrm>
            <a:off x="7763295" y="3779651"/>
            <a:ext cx="1572743" cy="646331"/>
          </a:xfrm>
          <a:prstGeom prst="rect">
            <a:avLst/>
          </a:prstGeom>
          <a:noFill/>
        </p:spPr>
        <p:txBody>
          <a:bodyPr wrap="square" rtlCol="0">
            <a:spAutoFit/>
          </a:bodyPr>
          <a:lstStyle/>
          <a:p>
            <a:pPr algn="ctr"/>
            <a:r>
              <a:rPr lang="fr-FR" sz="1600" b="1" dirty="0" smtClean="0">
                <a:solidFill>
                  <a:schemeClr val="accent3">
                    <a:lumMod val="75000"/>
                  </a:schemeClr>
                </a:solidFill>
              </a:rPr>
              <a:t>8,5 % (-0,1 pt)</a:t>
            </a:r>
            <a:r>
              <a:rPr lang="fr-FR" b="1" dirty="0" smtClean="0">
                <a:solidFill>
                  <a:schemeClr val="accent3">
                    <a:lumMod val="75000"/>
                  </a:schemeClr>
                </a:solidFill>
              </a:rPr>
              <a:t> </a:t>
            </a:r>
          </a:p>
          <a:p>
            <a:pPr algn="ctr"/>
            <a:endParaRPr lang="fr-FR" b="1" dirty="0">
              <a:solidFill>
                <a:srgbClr val="FF0000"/>
              </a:solidFill>
            </a:endParaRPr>
          </a:p>
        </p:txBody>
      </p:sp>
      <p:sp>
        <p:nvSpPr>
          <p:cNvPr id="11" name="ZoneTexte 10"/>
          <p:cNvSpPr txBox="1"/>
          <p:nvPr/>
        </p:nvSpPr>
        <p:spPr>
          <a:xfrm>
            <a:off x="7695401" y="3371135"/>
            <a:ext cx="1652755" cy="615553"/>
          </a:xfrm>
          <a:prstGeom prst="rect">
            <a:avLst/>
          </a:prstGeom>
          <a:noFill/>
        </p:spPr>
        <p:txBody>
          <a:bodyPr wrap="square" rtlCol="0">
            <a:spAutoFit/>
          </a:bodyPr>
          <a:lstStyle/>
          <a:p>
            <a:pPr algn="ctr"/>
            <a:r>
              <a:rPr lang="fr-FR" sz="1600" b="1" dirty="0" smtClean="0">
                <a:solidFill>
                  <a:srgbClr val="FF0000"/>
                </a:solidFill>
              </a:rPr>
              <a:t>9,1 % (0,0 pt) </a:t>
            </a:r>
          </a:p>
          <a:p>
            <a:pPr algn="ctr"/>
            <a:endParaRPr lang="fr-FR" b="1" dirty="0">
              <a:solidFill>
                <a:srgbClr val="FF0000"/>
              </a:solidFill>
            </a:endParaRPr>
          </a:p>
        </p:txBody>
      </p:sp>
      <p:graphicFrame>
        <p:nvGraphicFramePr>
          <p:cNvPr id="14" name="Graphique 13"/>
          <p:cNvGraphicFramePr>
            <a:graphicFrameLocks/>
          </p:cNvGraphicFramePr>
          <p:nvPr>
            <p:extLst>
              <p:ext uri="{D42A27DB-BD31-4B8C-83A1-F6EECF244321}">
                <p14:modId xmlns:p14="http://schemas.microsoft.com/office/powerpoint/2010/main" val="3072380517"/>
              </p:ext>
            </p:extLst>
          </p:nvPr>
        </p:nvGraphicFramePr>
        <p:xfrm>
          <a:off x="342900" y="1173836"/>
          <a:ext cx="8165286" cy="50101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2101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1527" y="294745"/>
            <a:ext cx="9082473" cy="523220"/>
          </a:xfrm>
          <a:prstGeom prst="rect">
            <a:avLst/>
          </a:prstGeom>
          <a:noFill/>
        </p:spPr>
        <p:txBody>
          <a:bodyPr wrap="square" rtlCol="0">
            <a:spAutoFit/>
          </a:bodyPr>
          <a:lstStyle/>
          <a:p>
            <a:r>
              <a:rPr lang="fr-FR" sz="2800" b="1" dirty="0" smtClean="0">
                <a:solidFill>
                  <a:schemeClr val="accent1">
                    <a:lumMod val="75000"/>
                  </a:schemeClr>
                </a:solidFill>
              </a:rPr>
              <a:t>… et reste dans la moyenne </a:t>
            </a:r>
            <a:r>
              <a:rPr lang="fr-FR" sz="2800" b="1" dirty="0">
                <a:solidFill>
                  <a:schemeClr val="accent1">
                    <a:lumMod val="75000"/>
                  </a:schemeClr>
                </a:solidFill>
              </a:rPr>
              <a:t>des départements comparables</a:t>
            </a:r>
            <a:endParaRPr lang="fr-FR" sz="2800" dirty="0">
              <a:solidFill>
                <a:schemeClr val="accent1">
                  <a:lumMod val="75000"/>
                </a:schemeClr>
              </a:solidFill>
            </a:endParaRPr>
          </a:p>
        </p:txBody>
      </p:sp>
      <p:cxnSp>
        <p:nvCxnSpPr>
          <p:cNvPr id="6" name="Connecteur droit 5"/>
          <p:cNvCxnSpPr/>
          <p:nvPr/>
        </p:nvCxnSpPr>
        <p:spPr>
          <a:xfrm>
            <a:off x="254667" y="825013"/>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11</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janvier 2022</a:t>
            </a:r>
            <a:endParaRPr lang="fr-FR" dirty="0"/>
          </a:p>
        </p:txBody>
      </p:sp>
      <p:graphicFrame>
        <p:nvGraphicFramePr>
          <p:cNvPr id="9" name="Graphique 8"/>
          <p:cNvGraphicFramePr>
            <a:graphicFrameLocks/>
          </p:cNvGraphicFramePr>
          <p:nvPr>
            <p:extLst>
              <p:ext uri="{D42A27DB-BD31-4B8C-83A1-F6EECF244321}">
                <p14:modId xmlns:p14="http://schemas.microsoft.com/office/powerpoint/2010/main" val="921403910"/>
              </p:ext>
            </p:extLst>
          </p:nvPr>
        </p:nvGraphicFramePr>
        <p:xfrm>
          <a:off x="400050" y="1062037"/>
          <a:ext cx="7972425" cy="54340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2069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39882"/>
            <a:ext cx="9143999" cy="800219"/>
          </a:xfrm>
          <a:prstGeom prst="rect">
            <a:avLst/>
          </a:prstGeom>
          <a:noFill/>
        </p:spPr>
        <p:txBody>
          <a:bodyPr wrap="square" rtlCol="0">
            <a:spAutoFit/>
          </a:bodyPr>
          <a:lstStyle/>
          <a:p>
            <a:r>
              <a:rPr lang="fr-FR" sz="2300" b="1" dirty="0" smtClean="0">
                <a:solidFill>
                  <a:schemeClr val="accent1">
                    <a:lumMod val="75000"/>
                  </a:schemeClr>
                </a:solidFill>
              </a:rPr>
              <a:t>Forte baisse de la demande </a:t>
            </a:r>
            <a:r>
              <a:rPr lang="fr-FR" sz="2300" b="1" dirty="0">
                <a:solidFill>
                  <a:schemeClr val="accent1">
                    <a:lumMod val="75000"/>
                  </a:schemeClr>
                </a:solidFill>
              </a:rPr>
              <a:t>d’emploi </a:t>
            </a:r>
            <a:r>
              <a:rPr lang="fr-FR" sz="2300" b="1" dirty="0" smtClean="0">
                <a:solidFill>
                  <a:schemeClr val="accent1">
                    <a:lumMod val="75000"/>
                  </a:schemeClr>
                </a:solidFill>
              </a:rPr>
              <a:t>au 3</a:t>
            </a:r>
            <a:r>
              <a:rPr lang="fr-FR" sz="2300" b="1" baseline="30000" dirty="0" smtClean="0">
                <a:solidFill>
                  <a:schemeClr val="accent1">
                    <a:lumMod val="75000"/>
                  </a:schemeClr>
                </a:solidFill>
              </a:rPr>
              <a:t>e</a:t>
            </a:r>
            <a:r>
              <a:rPr lang="fr-FR" sz="2300" b="1" dirty="0" smtClean="0">
                <a:solidFill>
                  <a:schemeClr val="accent1">
                    <a:lumMod val="75000"/>
                  </a:schemeClr>
                </a:solidFill>
              </a:rPr>
              <a:t> trimestre 2021 dans le Var, seul département de Paca dont le niveau est inférieur à celui d’avant-crise</a:t>
            </a:r>
            <a:endParaRPr lang="fr-FR" sz="2300" dirty="0">
              <a:solidFill>
                <a:schemeClr val="accent1">
                  <a:lumMod val="75000"/>
                </a:schemeClr>
              </a:solidFill>
            </a:endParaRPr>
          </a:p>
        </p:txBody>
      </p:sp>
      <p:cxnSp>
        <p:nvCxnSpPr>
          <p:cNvPr id="6" name="Connecteur droit 5"/>
          <p:cNvCxnSpPr/>
          <p:nvPr/>
        </p:nvCxnSpPr>
        <p:spPr>
          <a:xfrm>
            <a:off x="267419" y="798314"/>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12</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janvier 2022</a:t>
            </a:r>
            <a:endParaRPr lang="fr-FR" dirty="0"/>
          </a:p>
        </p:txBody>
      </p:sp>
      <p:graphicFrame>
        <p:nvGraphicFramePr>
          <p:cNvPr id="10" name="Graphique 9"/>
          <p:cNvGraphicFramePr>
            <a:graphicFrameLocks/>
          </p:cNvGraphicFramePr>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447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04800" y="-6087"/>
            <a:ext cx="8839199" cy="954107"/>
          </a:xfrm>
          <a:prstGeom prst="rect">
            <a:avLst/>
          </a:prstGeom>
          <a:noFill/>
        </p:spPr>
        <p:txBody>
          <a:bodyPr wrap="square" rtlCol="0">
            <a:spAutoFit/>
          </a:bodyPr>
          <a:lstStyle/>
          <a:p>
            <a:r>
              <a:rPr lang="fr-FR" sz="2800" b="1" dirty="0">
                <a:solidFill>
                  <a:schemeClr val="accent1">
                    <a:lumMod val="75000"/>
                  </a:schemeClr>
                </a:solidFill>
              </a:rPr>
              <a:t>La demande d’emploi des hommes se replie </a:t>
            </a:r>
            <a:r>
              <a:rPr lang="fr-FR" sz="2800" b="1" dirty="0" smtClean="0">
                <a:solidFill>
                  <a:schemeClr val="accent1">
                    <a:lumMod val="75000"/>
                  </a:schemeClr>
                </a:solidFill>
              </a:rPr>
              <a:t>un peu plus vite que </a:t>
            </a:r>
            <a:r>
              <a:rPr lang="fr-FR" sz="2800" b="1" dirty="0">
                <a:solidFill>
                  <a:schemeClr val="accent1">
                    <a:lumMod val="75000"/>
                  </a:schemeClr>
                </a:solidFill>
              </a:rPr>
              <a:t>celle des </a:t>
            </a:r>
            <a:r>
              <a:rPr lang="fr-FR" sz="2800" b="1" dirty="0" smtClean="0">
                <a:solidFill>
                  <a:schemeClr val="accent1">
                    <a:lumMod val="75000"/>
                  </a:schemeClr>
                </a:solidFill>
              </a:rPr>
              <a:t>femmes</a:t>
            </a:r>
            <a:endParaRPr lang="fr-FR" sz="2800" b="1" dirty="0">
              <a:solidFill>
                <a:schemeClr val="accent1">
                  <a:lumMod val="75000"/>
                </a:schemeClr>
              </a:solidFill>
            </a:endParaRP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13</a:t>
            </a:fld>
            <a:endParaRPr lang="fr-FR" dirty="0"/>
          </a:p>
        </p:txBody>
      </p:sp>
      <p:sp>
        <p:nvSpPr>
          <p:cNvPr id="7" name="Espace réservé du pied de page 6"/>
          <p:cNvSpPr>
            <a:spLocks noGrp="1"/>
          </p:cNvSpPr>
          <p:nvPr>
            <p:ph type="ftr" sz="quarter" idx="11"/>
          </p:nvPr>
        </p:nvSpPr>
        <p:spPr>
          <a:xfrm>
            <a:off x="2302135" y="6568767"/>
            <a:ext cx="4077149"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janvier 2022</a:t>
            </a:r>
            <a:endParaRPr lang="fr-FR" dirty="0"/>
          </a:p>
        </p:txBody>
      </p:sp>
      <p:sp>
        <p:nvSpPr>
          <p:cNvPr id="3" name="Ellipse 2"/>
          <p:cNvSpPr/>
          <p:nvPr/>
        </p:nvSpPr>
        <p:spPr>
          <a:xfrm>
            <a:off x="8212347" y="4934309"/>
            <a:ext cx="284672" cy="2415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9" name="Graphique 8"/>
          <p:cNvGraphicFramePr>
            <a:graphicFrameLocks/>
          </p:cNvGraphicFramePr>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59852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14</a:t>
            </a:fld>
            <a:endParaRPr lang="fr-FR" dirty="0"/>
          </a:p>
        </p:txBody>
      </p:sp>
      <p:sp>
        <p:nvSpPr>
          <p:cNvPr id="7" name="Espace réservé du pied de page 6"/>
          <p:cNvSpPr>
            <a:spLocks noGrp="1"/>
          </p:cNvSpPr>
          <p:nvPr>
            <p:ph type="ftr" sz="quarter" idx="11"/>
          </p:nvPr>
        </p:nvSpPr>
        <p:spPr>
          <a:xfrm>
            <a:off x="2302135" y="6568767"/>
            <a:ext cx="4077149"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janvier 2022</a:t>
            </a:r>
            <a:endParaRPr lang="fr-FR" dirty="0"/>
          </a:p>
        </p:txBody>
      </p:sp>
      <p:sp>
        <p:nvSpPr>
          <p:cNvPr id="3" name="Ellipse 2"/>
          <p:cNvSpPr/>
          <p:nvPr/>
        </p:nvSpPr>
        <p:spPr>
          <a:xfrm>
            <a:off x="8212347" y="4934309"/>
            <a:ext cx="284672" cy="2415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ZoneTexte 11"/>
          <p:cNvSpPr txBox="1"/>
          <p:nvPr/>
        </p:nvSpPr>
        <p:spPr>
          <a:xfrm>
            <a:off x="146856" y="387390"/>
            <a:ext cx="8876581" cy="523220"/>
          </a:xfrm>
          <a:prstGeom prst="rect">
            <a:avLst/>
          </a:prstGeom>
          <a:noFill/>
        </p:spPr>
        <p:txBody>
          <a:bodyPr wrap="square" rtlCol="0">
            <a:spAutoFit/>
          </a:bodyPr>
          <a:lstStyle/>
          <a:p>
            <a:r>
              <a:rPr lang="fr-FR" sz="2800" b="1" dirty="0" smtClean="0">
                <a:solidFill>
                  <a:schemeClr val="accent1">
                    <a:lumMod val="75000"/>
                  </a:schemeClr>
                </a:solidFill>
              </a:rPr>
              <a:t>Baisse record de la demande d’emploi des jeunes</a:t>
            </a:r>
            <a:endParaRPr lang="fr-FR" sz="2800" dirty="0">
              <a:solidFill>
                <a:schemeClr val="accent1">
                  <a:lumMod val="75000"/>
                </a:schemeClr>
              </a:solidFill>
            </a:endParaRPr>
          </a:p>
        </p:txBody>
      </p:sp>
      <p:graphicFrame>
        <p:nvGraphicFramePr>
          <p:cNvPr id="9" name="Graphique 8"/>
          <p:cNvGraphicFramePr>
            <a:graphicFrameLocks/>
          </p:cNvGraphicFramePr>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2806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6855" y="0"/>
            <a:ext cx="8997144" cy="861774"/>
          </a:xfrm>
          <a:prstGeom prst="rect">
            <a:avLst/>
          </a:prstGeom>
          <a:noFill/>
        </p:spPr>
        <p:txBody>
          <a:bodyPr wrap="square" rtlCol="0">
            <a:spAutoFit/>
          </a:bodyPr>
          <a:lstStyle/>
          <a:p>
            <a:r>
              <a:rPr lang="fr-FR" sz="2500" b="1" dirty="0" smtClean="0">
                <a:solidFill>
                  <a:schemeClr val="accent1">
                    <a:lumMod val="75000"/>
                  </a:schemeClr>
                </a:solidFill>
              </a:rPr>
              <a:t>Le </a:t>
            </a:r>
            <a:r>
              <a:rPr lang="fr-FR" sz="2500" b="1" dirty="0">
                <a:solidFill>
                  <a:schemeClr val="accent1">
                    <a:lumMod val="75000"/>
                  </a:schemeClr>
                </a:solidFill>
              </a:rPr>
              <a:t>recul est </a:t>
            </a:r>
            <a:r>
              <a:rPr lang="fr-FR" sz="2500" b="1" dirty="0" smtClean="0">
                <a:solidFill>
                  <a:schemeClr val="accent1">
                    <a:lumMod val="75000"/>
                  </a:schemeClr>
                </a:solidFill>
              </a:rPr>
              <a:t>trois fois plus rapide chez </a:t>
            </a:r>
            <a:r>
              <a:rPr lang="fr-FR" sz="2500" b="1" dirty="0">
                <a:solidFill>
                  <a:schemeClr val="accent1">
                    <a:lumMod val="75000"/>
                  </a:schemeClr>
                </a:solidFill>
              </a:rPr>
              <a:t>les demandeurs d’emploi de longue </a:t>
            </a:r>
            <a:r>
              <a:rPr lang="fr-FR" sz="2500" b="1" dirty="0" smtClean="0">
                <a:solidFill>
                  <a:schemeClr val="accent1">
                    <a:lumMod val="75000"/>
                  </a:schemeClr>
                </a:solidFill>
              </a:rPr>
              <a:t>durée que chez les </a:t>
            </a:r>
            <a:r>
              <a:rPr lang="fr-FR" sz="2500" b="1" smtClean="0">
                <a:solidFill>
                  <a:schemeClr val="accent1">
                    <a:lumMod val="75000"/>
                  </a:schemeClr>
                </a:solidFill>
              </a:rPr>
              <a:t>inscrits depuis moins d’un an</a:t>
            </a:r>
            <a:endParaRPr lang="fr-FR" sz="2500" dirty="0">
              <a:solidFill>
                <a:schemeClr val="accent1">
                  <a:lumMod val="75000"/>
                </a:schemeClr>
              </a:solidFill>
            </a:endParaRP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15</a:t>
            </a:fld>
            <a:endParaRPr lang="fr-FR" dirty="0"/>
          </a:p>
        </p:txBody>
      </p:sp>
      <p:sp>
        <p:nvSpPr>
          <p:cNvPr id="7" name="Espace réservé du pied de page 6"/>
          <p:cNvSpPr>
            <a:spLocks noGrp="1"/>
          </p:cNvSpPr>
          <p:nvPr>
            <p:ph type="ftr" sz="quarter" idx="11"/>
          </p:nvPr>
        </p:nvSpPr>
        <p:spPr>
          <a:xfrm>
            <a:off x="2291379" y="6568767"/>
            <a:ext cx="4066390"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janvier 2022</a:t>
            </a:r>
            <a:endParaRPr lang="fr-FR" dirty="0"/>
          </a:p>
        </p:txBody>
      </p:sp>
      <p:graphicFrame>
        <p:nvGraphicFramePr>
          <p:cNvPr id="10" name="Graphique 9"/>
          <p:cNvGraphicFramePr>
            <a:graphicFrameLocks/>
          </p:cNvGraphicFramePr>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9900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4775" y="1441"/>
            <a:ext cx="8995113" cy="954107"/>
          </a:xfrm>
          <a:prstGeom prst="rect">
            <a:avLst/>
          </a:prstGeom>
          <a:noFill/>
        </p:spPr>
        <p:txBody>
          <a:bodyPr wrap="square" rtlCol="0">
            <a:spAutoFit/>
          </a:bodyPr>
          <a:lstStyle/>
          <a:p>
            <a:r>
              <a:rPr lang="fr-FR" sz="2800" b="1" dirty="0">
                <a:solidFill>
                  <a:srgbClr val="376092"/>
                </a:solidFill>
              </a:rPr>
              <a:t>Le nombre de foyers bénéficiaires du RSA continue de reculer en rythme annuel… </a:t>
            </a:r>
          </a:p>
        </p:txBody>
      </p:sp>
      <p:cxnSp>
        <p:nvCxnSpPr>
          <p:cNvPr id="6" name="Connecteur droit 5"/>
          <p:cNvCxnSpPr/>
          <p:nvPr/>
        </p:nvCxnSpPr>
        <p:spPr>
          <a:xfrm>
            <a:off x="104775" y="986386"/>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16</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dirty="0" smtClean="0"/>
              <a:t>Les éclairages conjoncturels départementaux </a:t>
            </a:r>
            <a:r>
              <a:rPr lang="fr-FR" smtClean="0"/>
              <a:t>- Var</a:t>
            </a:r>
            <a:endParaRPr lang="fr-FR" dirty="0"/>
          </a:p>
        </p:txBody>
      </p:sp>
      <p:sp>
        <p:nvSpPr>
          <p:cNvPr id="3" name="Espace réservé de la date 2"/>
          <p:cNvSpPr>
            <a:spLocks noGrp="1"/>
          </p:cNvSpPr>
          <p:nvPr>
            <p:ph type="dt" sz="half" idx="10"/>
          </p:nvPr>
        </p:nvSpPr>
        <p:spPr/>
        <p:txBody>
          <a:bodyPr/>
          <a:lstStyle/>
          <a:p>
            <a:r>
              <a:rPr lang="fr-FR" smtClean="0"/>
              <a:t>Edition janvier 2022</a:t>
            </a:r>
            <a:endParaRPr lang="fr-FR"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20" y="2076450"/>
            <a:ext cx="8988380"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8568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17</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dirty="0" smtClean="0"/>
              <a:t>Les éclairages conjoncturels départementaux </a:t>
            </a:r>
            <a:r>
              <a:rPr lang="fr-FR" smtClean="0"/>
              <a:t>- Var</a:t>
            </a:r>
            <a:endParaRPr lang="fr-FR" dirty="0"/>
          </a:p>
        </p:txBody>
      </p:sp>
      <p:sp>
        <p:nvSpPr>
          <p:cNvPr id="3" name="Espace réservé de la date 2"/>
          <p:cNvSpPr>
            <a:spLocks noGrp="1"/>
          </p:cNvSpPr>
          <p:nvPr>
            <p:ph type="dt" sz="half" idx="10"/>
          </p:nvPr>
        </p:nvSpPr>
        <p:spPr/>
        <p:txBody>
          <a:bodyPr/>
          <a:lstStyle/>
          <a:p>
            <a:r>
              <a:rPr lang="fr-FR" smtClean="0"/>
              <a:t>Edition janvier 2022</a:t>
            </a:r>
            <a:endParaRPr lang="fr-FR" dirty="0"/>
          </a:p>
        </p:txBody>
      </p:sp>
      <p:sp>
        <p:nvSpPr>
          <p:cNvPr id="9" name="ZoneTexte 8"/>
          <p:cNvSpPr txBox="1"/>
          <p:nvPr/>
        </p:nvSpPr>
        <p:spPr>
          <a:xfrm>
            <a:off x="146854" y="213003"/>
            <a:ext cx="8995113" cy="523220"/>
          </a:xfrm>
          <a:prstGeom prst="rect">
            <a:avLst/>
          </a:prstGeom>
          <a:noFill/>
        </p:spPr>
        <p:txBody>
          <a:bodyPr wrap="square" rtlCol="0">
            <a:spAutoFit/>
          </a:bodyPr>
          <a:lstStyle/>
          <a:p>
            <a:r>
              <a:rPr lang="fr-FR" sz="2800" b="1" dirty="0" smtClean="0">
                <a:solidFill>
                  <a:srgbClr val="376092"/>
                </a:solidFill>
              </a:rPr>
              <a:t>… et se rapproche de son niveau d’avant-crise</a:t>
            </a:r>
            <a:endParaRPr lang="fr-FR" sz="2800" dirty="0">
              <a:solidFill>
                <a:srgbClr val="376092"/>
              </a:solidFill>
            </a:endParaRPr>
          </a:p>
        </p:txBody>
      </p:sp>
      <p:graphicFrame>
        <p:nvGraphicFramePr>
          <p:cNvPr id="10" name="Graphique 9"/>
          <p:cNvGraphicFramePr>
            <a:graphicFrameLocks/>
          </p:cNvGraphicFramePr>
          <p:nvPr>
            <p:extLst>
              <p:ext uri="{D42A27DB-BD31-4B8C-83A1-F6EECF244321}">
                <p14:modId xmlns:p14="http://schemas.microsoft.com/office/powerpoint/2010/main" val="1254657093"/>
              </p:ext>
            </p:extLst>
          </p:nvPr>
        </p:nvGraphicFramePr>
        <p:xfrm>
          <a:off x="228600" y="1114425"/>
          <a:ext cx="8510797"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0211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8282911" cy="5078313"/>
          </a:xfrm>
          <a:prstGeom prst="rect">
            <a:avLst/>
          </a:prstGeom>
          <a:noFill/>
        </p:spPr>
        <p:txBody>
          <a:bodyPr wrap="square" rtlCol="0">
            <a:normAutofit/>
          </a:bodyPr>
          <a:lstStyle/>
          <a:p>
            <a:pPr algn="ctr">
              <a:defRPr/>
            </a:pPr>
            <a:endParaRPr lang="fr-FR" dirty="0" smtClean="0"/>
          </a:p>
          <a:p>
            <a:pPr algn="ctr">
              <a:defRPr/>
            </a:pPr>
            <a:endParaRPr lang="fr-FR" dirty="0"/>
          </a:p>
          <a:p>
            <a:pPr algn="ctr">
              <a:defRPr/>
            </a:pPr>
            <a:r>
              <a:rPr lang="fr-FR" sz="2000" dirty="0"/>
              <a:t>La </a:t>
            </a:r>
            <a:r>
              <a:rPr lang="fr-FR" sz="2000" b="1" dirty="0">
                <a:solidFill>
                  <a:schemeClr val="accent6">
                    <a:lumMod val="75000"/>
                  </a:schemeClr>
                </a:solidFill>
              </a:rPr>
              <a:t>Note de conjoncture </a:t>
            </a:r>
            <a:r>
              <a:rPr lang="fr-FR" sz="2000" dirty="0"/>
              <a:t>de la </a:t>
            </a:r>
            <a:r>
              <a:rPr lang="fr-FR" sz="2000" dirty="0" err="1" smtClean="0"/>
              <a:t>Dreets</a:t>
            </a:r>
            <a:r>
              <a:rPr lang="fr-FR" sz="2000" dirty="0" smtClean="0"/>
              <a:t> Provence-Alpes-Côte d’Azur:</a:t>
            </a:r>
          </a:p>
          <a:p>
            <a:pPr algn="ctr">
              <a:defRPr/>
            </a:pPr>
            <a:r>
              <a:rPr lang="fr-FR" dirty="0">
                <a:hlinkClick r:id="rId3"/>
              </a:rPr>
              <a:t/>
            </a:r>
            <a:br>
              <a:rPr lang="fr-FR" dirty="0">
                <a:hlinkClick r:id="rId3"/>
              </a:rPr>
            </a:br>
            <a:r>
              <a:rPr lang="fr-FR" sz="2000" dirty="0">
                <a:hlinkClick r:id="rId3"/>
              </a:rPr>
              <a:t>https://paca.dreets.gouv.fr/Les-publications-periodiques-9124</a:t>
            </a:r>
            <a:endParaRPr lang="fr-FR" sz="2000" dirty="0"/>
          </a:p>
          <a:p>
            <a:pPr algn="ctr">
              <a:defRPr/>
            </a:pPr>
            <a:endParaRPr lang="fr-FR" dirty="0" smtClean="0"/>
          </a:p>
          <a:p>
            <a:pPr algn="ctr">
              <a:defRPr/>
            </a:pPr>
            <a:endParaRPr lang="fr-FR" sz="2000" dirty="0" smtClean="0"/>
          </a:p>
          <a:p>
            <a:pPr algn="ctr">
              <a:defRPr/>
            </a:pPr>
            <a:r>
              <a:rPr lang="fr-FR" sz="2000" dirty="0" smtClean="0"/>
              <a:t>Retrouvez </a:t>
            </a:r>
            <a:r>
              <a:rPr lang="fr-FR" sz="2000" dirty="0"/>
              <a:t>tous nos indicateurs </a:t>
            </a:r>
            <a:r>
              <a:rPr lang="fr-FR" sz="2000" dirty="0" smtClean="0"/>
              <a:t>dans le </a:t>
            </a:r>
            <a:r>
              <a:rPr lang="fr-FR" sz="2000" b="1" dirty="0" smtClean="0">
                <a:solidFill>
                  <a:schemeClr val="accent6">
                    <a:lumMod val="75000"/>
                  </a:schemeClr>
                </a:solidFill>
              </a:rPr>
              <a:t>Tableau </a:t>
            </a:r>
            <a:r>
              <a:rPr lang="fr-FR" sz="2000" b="1" dirty="0">
                <a:solidFill>
                  <a:schemeClr val="accent6">
                    <a:lumMod val="75000"/>
                  </a:schemeClr>
                </a:solidFill>
              </a:rPr>
              <a:t>de bord des indicateurs clés </a:t>
            </a:r>
            <a:endParaRPr lang="fr-FR" sz="2000" b="1" dirty="0" smtClean="0">
              <a:solidFill>
                <a:schemeClr val="accent6">
                  <a:lumMod val="75000"/>
                </a:schemeClr>
              </a:solidFill>
            </a:endParaRPr>
          </a:p>
          <a:p>
            <a:pPr algn="ctr">
              <a:defRPr/>
            </a:pPr>
            <a:endParaRPr lang="fr-FR" sz="2000" dirty="0">
              <a:solidFill>
                <a:srgbClr val="FF0000"/>
              </a:solidFill>
            </a:endParaRPr>
          </a:p>
          <a:p>
            <a:pPr algn="ctr">
              <a:defRPr/>
            </a:pPr>
            <a:r>
              <a:rPr lang="fr-FR" sz="2000" dirty="0" smtClean="0"/>
              <a:t>en </a:t>
            </a:r>
            <a:r>
              <a:rPr lang="fr-FR" sz="2000" dirty="0"/>
              <a:t>téléchargement sur le site de la </a:t>
            </a:r>
            <a:r>
              <a:rPr lang="fr-FR" sz="2000" dirty="0" err="1" smtClean="0"/>
              <a:t>Dreets</a:t>
            </a:r>
            <a:r>
              <a:rPr lang="fr-FR" sz="2000" dirty="0" smtClean="0"/>
              <a:t> Provence-Alpes-Côte d’Azur : </a:t>
            </a:r>
          </a:p>
          <a:p>
            <a:pPr algn="ctr">
              <a:defRPr/>
            </a:pPr>
            <a:endParaRPr lang="fr-FR" sz="2400" dirty="0"/>
          </a:p>
          <a:p>
            <a:pPr marL="0" lvl="1" algn="ctr">
              <a:defRPr/>
            </a:pPr>
            <a:r>
              <a:rPr lang="fr-FR" sz="2000" dirty="0">
                <a:hlinkClick r:id="rId4"/>
              </a:rPr>
              <a:t>https://paca.dreets.gouv.fr/Les-indicateurs-cles-de-la-Direccte-Paca</a:t>
            </a:r>
            <a:endParaRPr lang="fr-FR" sz="2000" dirty="0"/>
          </a:p>
          <a:p>
            <a:pPr lvl="1"/>
            <a:endParaRPr lang="fr-FR" dirty="0" smtClean="0"/>
          </a:p>
          <a:p>
            <a:pPr lvl="1"/>
            <a:endParaRPr lang="fr-FR" dirty="0" smtClean="0"/>
          </a:p>
          <a:p>
            <a:pPr lvl="1"/>
            <a:endParaRPr lang="fr-FR" dirty="0"/>
          </a:p>
          <a:p>
            <a:pPr lvl="1"/>
            <a:endParaRPr lang="fr-FR" dirty="0" smtClean="0"/>
          </a:p>
          <a:p>
            <a:pPr lvl="1"/>
            <a:endParaRPr lang="fr-FR" dirty="0"/>
          </a:p>
          <a:p>
            <a:pPr lvl="1"/>
            <a:endParaRPr lang="fr-FR" dirty="0" smtClean="0"/>
          </a:p>
          <a:p>
            <a:pPr lvl="1"/>
            <a:endParaRPr lang="fr-FR" dirty="0"/>
          </a:p>
          <a:p>
            <a:pPr lvl="1"/>
            <a:endParaRPr lang="fr-FR" dirty="0"/>
          </a:p>
        </p:txBody>
      </p:sp>
      <p:sp>
        <p:nvSpPr>
          <p:cNvPr id="4" name="ZoneTexte 3"/>
          <p:cNvSpPr txBox="1"/>
          <p:nvPr/>
        </p:nvSpPr>
        <p:spPr>
          <a:xfrm>
            <a:off x="264895" y="465363"/>
            <a:ext cx="8612177" cy="523220"/>
          </a:xfrm>
          <a:prstGeom prst="rect">
            <a:avLst/>
          </a:prstGeom>
          <a:noFill/>
        </p:spPr>
        <p:txBody>
          <a:bodyPr wrap="square" rtlCol="0">
            <a:spAutoFit/>
          </a:bodyPr>
          <a:lstStyle/>
          <a:p>
            <a:r>
              <a:rPr lang="fr-FR" sz="2800" b="1" dirty="0" smtClean="0">
                <a:solidFill>
                  <a:schemeClr val="accent1">
                    <a:lumMod val="75000"/>
                  </a:schemeClr>
                </a:solidFill>
              </a:rPr>
              <a:t>Pour en savoir plus</a:t>
            </a:r>
            <a:endParaRPr lang="fr-FR" sz="2800"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18</a:t>
            </a:fld>
            <a:endParaRPr lang="fr-FR" dirty="0"/>
          </a:p>
        </p:txBody>
      </p:sp>
      <p:sp>
        <p:nvSpPr>
          <p:cNvPr id="7" name="Espace réservé du pied de page 6"/>
          <p:cNvSpPr>
            <a:spLocks noGrp="1"/>
          </p:cNvSpPr>
          <p:nvPr>
            <p:ph type="ftr" sz="quarter" idx="11"/>
          </p:nvPr>
        </p:nvSpPr>
        <p:spPr>
          <a:xfrm>
            <a:off x="1768415" y="6568767"/>
            <a:ext cx="5840083" cy="365125"/>
          </a:xfrm>
        </p:spPr>
        <p:txBody>
          <a:bodyPr/>
          <a:lstStyle/>
          <a:p>
            <a:r>
              <a:rPr lang="fr-FR" dirty="0"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janvier 2022</a:t>
            </a:r>
            <a:endParaRPr lang="fr-FR" dirty="0"/>
          </a:p>
        </p:txBody>
      </p:sp>
    </p:spTree>
    <p:extLst>
      <p:ext uri="{BB962C8B-B14F-4D97-AF65-F5344CB8AC3E}">
        <p14:creationId xmlns:p14="http://schemas.microsoft.com/office/powerpoint/2010/main" val="678726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smtClean="0">
              <a:sym typeface="Wingdings" panose="05000000000000000000" pitchFamily="2" charset="2"/>
            </a:endParaRPr>
          </a:p>
          <a:p>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a:p>
        </p:txBody>
      </p:sp>
      <p:sp>
        <p:nvSpPr>
          <p:cNvPr id="4" name="ZoneTexte 3"/>
          <p:cNvSpPr txBox="1"/>
          <p:nvPr/>
        </p:nvSpPr>
        <p:spPr>
          <a:xfrm>
            <a:off x="213645" y="41212"/>
            <a:ext cx="8928324" cy="954107"/>
          </a:xfrm>
          <a:prstGeom prst="rect">
            <a:avLst/>
          </a:prstGeom>
          <a:noFill/>
        </p:spPr>
        <p:txBody>
          <a:bodyPr wrap="square" rtlCol="0">
            <a:spAutoFit/>
          </a:bodyPr>
          <a:lstStyle/>
          <a:p>
            <a:r>
              <a:rPr lang="fr-FR" sz="2800" b="1" dirty="0">
                <a:solidFill>
                  <a:schemeClr val="accent1">
                    <a:lumMod val="75000"/>
                  </a:schemeClr>
                </a:solidFill>
              </a:rPr>
              <a:t>Après une forte hausse au </a:t>
            </a:r>
            <a:r>
              <a:rPr lang="fr-FR" sz="2800" b="1" dirty="0" smtClean="0">
                <a:solidFill>
                  <a:schemeClr val="accent1">
                    <a:lumMod val="75000"/>
                  </a:schemeClr>
                </a:solidFill>
              </a:rPr>
              <a:t>2</a:t>
            </a:r>
            <a:r>
              <a:rPr lang="fr-FR" sz="2800" b="1" baseline="30000" dirty="0" smtClean="0">
                <a:solidFill>
                  <a:schemeClr val="accent1">
                    <a:lumMod val="75000"/>
                  </a:schemeClr>
                </a:solidFill>
              </a:rPr>
              <a:t>e</a:t>
            </a:r>
            <a:r>
              <a:rPr lang="fr-FR" sz="2800" b="1" dirty="0" smtClean="0">
                <a:solidFill>
                  <a:schemeClr val="accent1">
                    <a:lumMod val="75000"/>
                  </a:schemeClr>
                </a:solidFill>
              </a:rPr>
              <a:t> trimestre</a:t>
            </a:r>
            <a:r>
              <a:rPr lang="fr-FR" sz="2800" b="1" dirty="0">
                <a:solidFill>
                  <a:schemeClr val="accent1">
                    <a:lumMod val="75000"/>
                  </a:schemeClr>
                </a:solidFill>
              </a:rPr>
              <a:t>, l’emploi salarié </a:t>
            </a:r>
            <a:r>
              <a:rPr lang="fr-FR" sz="2800" b="1" smtClean="0">
                <a:solidFill>
                  <a:schemeClr val="accent1">
                    <a:lumMod val="75000"/>
                  </a:schemeClr>
                </a:solidFill>
              </a:rPr>
              <a:t>se modère</a:t>
            </a:r>
            <a:endParaRPr lang="fr-FR" sz="2800" b="1"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2</a:t>
            </a:fld>
            <a:endParaRPr lang="fr-FR" dirty="0"/>
          </a:p>
        </p:txBody>
      </p:sp>
      <p:sp>
        <p:nvSpPr>
          <p:cNvPr id="7" name="Espace réservé du pied de page 6"/>
          <p:cNvSpPr>
            <a:spLocks noGrp="1"/>
          </p:cNvSpPr>
          <p:nvPr>
            <p:ph type="ftr" sz="quarter" idx="11"/>
          </p:nvPr>
        </p:nvSpPr>
        <p:spPr>
          <a:xfrm>
            <a:off x="2391471" y="6568767"/>
            <a:ext cx="4889583"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janvier 2022</a:t>
            </a:r>
            <a:endParaRPr lang="fr-FR"/>
          </a:p>
        </p:txBody>
      </p:sp>
      <p:sp>
        <p:nvSpPr>
          <p:cNvPr id="12" name="ZoneTexte 11"/>
          <p:cNvSpPr txBox="1"/>
          <p:nvPr/>
        </p:nvSpPr>
        <p:spPr>
          <a:xfrm>
            <a:off x="7917807" y="2114681"/>
            <a:ext cx="891727" cy="615553"/>
          </a:xfrm>
          <a:prstGeom prst="rect">
            <a:avLst/>
          </a:prstGeom>
          <a:noFill/>
        </p:spPr>
        <p:txBody>
          <a:bodyPr wrap="square" rtlCol="0">
            <a:spAutoFit/>
          </a:bodyPr>
          <a:lstStyle/>
          <a:p>
            <a:pPr algn="ctr"/>
            <a:r>
              <a:rPr lang="fr-FR" sz="1600" b="1" dirty="0" smtClean="0">
                <a:solidFill>
                  <a:srgbClr val="FF0000"/>
                </a:solidFill>
              </a:rPr>
              <a:t>+0,3 % </a:t>
            </a:r>
          </a:p>
          <a:p>
            <a:pPr algn="ctr"/>
            <a:endParaRPr lang="fr-FR" b="1" dirty="0">
              <a:solidFill>
                <a:srgbClr val="FF0000"/>
              </a:solidFill>
            </a:endParaRPr>
          </a:p>
        </p:txBody>
      </p:sp>
      <p:sp>
        <p:nvSpPr>
          <p:cNvPr id="15" name="ZoneTexte 14"/>
          <p:cNvSpPr txBox="1"/>
          <p:nvPr/>
        </p:nvSpPr>
        <p:spPr>
          <a:xfrm>
            <a:off x="7947520" y="2422457"/>
            <a:ext cx="891727" cy="615553"/>
          </a:xfrm>
          <a:prstGeom prst="rect">
            <a:avLst/>
          </a:prstGeom>
          <a:noFill/>
        </p:spPr>
        <p:txBody>
          <a:bodyPr wrap="square" rtlCol="0">
            <a:spAutoFit/>
          </a:bodyPr>
          <a:lstStyle/>
          <a:p>
            <a:pPr algn="ctr"/>
            <a:r>
              <a:rPr lang="fr-FR" sz="1600" b="1" dirty="0" smtClean="0">
                <a:solidFill>
                  <a:schemeClr val="accent3">
                    <a:lumMod val="75000"/>
                  </a:schemeClr>
                </a:solidFill>
              </a:rPr>
              <a:t>+</a:t>
            </a:r>
            <a:r>
              <a:rPr lang="fr-FR" sz="1600" b="1" dirty="0">
                <a:solidFill>
                  <a:schemeClr val="accent3">
                    <a:lumMod val="75000"/>
                  </a:schemeClr>
                </a:solidFill>
              </a:rPr>
              <a:t>0</a:t>
            </a:r>
            <a:r>
              <a:rPr lang="fr-FR" sz="1600" b="1" dirty="0" smtClean="0">
                <a:solidFill>
                  <a:schemeClr val="accent3">
                    <a:lumMod val="75000"/>
                  </a:schemeClr>
                </a:solidFill>
              </a:rPr>
              <a:t>,6 %</a:t>
            </a:r>
            <a:endParaRPr lang="fr-FR" b="1" dirty="0" smtClean="0">
              <a:solidFill>
                <a:schemeClr val="accent3">
                  <a:lumMod val="75000"/>
                </a:schemeClr>
              </a:solidFill>
            </a:endParaRPr>
          </a:p>
          <a:p>
            <a:pPr algn="ctr"/>
            <a:endParaRPr lang="fr-FR" b="1" dirty="0">
              <a:solidFill>
                <a:srgbClr val="FF0000"/>
              </a:solidFill>
            </a:endParaRPr>
          </a:p>
        </p:txBody>
      </p:sp>
      <p:sp>
        <p:nvSpPr>
          <p:cNvPr id="14" name="ZoneTexte 13"/>
          <p:cNvSpPr txBox="1"/>
          <p:nvPr/>
        </p:nvSpPr>
        <p:spPr>
          <a:xfrm>
            <a:off x="7917808" y="3044183"/>
            <a:ext cx="891727" cy="615553"/>
          </a:xfrm>
          <a:prstGeom prst="rect">
            <a:avLst/>
          </a:prstGeom>
          <a:noFill/>
        </p:spPr>
        <p:txBody>
          <a:bodyPr wrap="square" rtlCol="0">
            <a:spAutoFit/>
          </a:bodyPr>
          <a:lstStyle/>
          <a:p>
            <a:pPr algn="ctr"/>
            <a:r>
              <a:rPr lang="fr-FR" sz="1600" b="1" dirty="0" smtClean="0">
                <a:solidFill>
                  <a:schemeClr val="accent1">
                    <a:lumMod val="75000"/>
                  </a:schemeClr>
                </a:solidFill>
              </a:rPr>
              <a:t>+0,4 % </a:t>
            </a:r>
          </a:p>
          <a:p>
            <a:pPr algn="ctr"/>
            <a:endParaRPr lang="fr-FR" b="1" dirty="0">
              <a:solidFill>
                <a:srgbClr val="FF0000"/>
              </a:solidFill>
            </a:endParaRPr>
          </a:p>
        </p:txBody>
      </p:sp>
      <p:sp>
        <p:nvSpPr>
          <p:cNvPr id="13" name="ZoneTexte 12"/>
          <p:cNvSpPr txBox="1"/>
          <p:nvPr/>
        </p:nvSpPr>
        <p:spPr>
          <a:xfrm>
            <a:off x="7695270" y="1602551"/>
            <a:ext cx="1346180" cy="338554"/>
          </a:xfrm>
          <a:prstGeom prst="rect">
            <a:avLst/>
          </a:prstGeom>
          <a:noFill/>
        </p:spPr>
        <p:txBody>
          <a:bodyPr wrap="square" rtlCol="0">
            <a:spAutoFit/>
          </a:bodyPr>
          <a:lstStyle/>
          <a:p>
            <a:pPr algn="ctr"/>
            <a:r>
              <a:rPr lang="fr-FR" sz="1600" b="1" dirty="0" smtClean="0"/>
              <a:t>Au T3 2021 :</a:t>
            </a:r>
            <a:endParaRPr lang="fr-FR" b="1" dirty="0"/>
          </a:p>
        </p:txBody>
      </p:sp>
      <p:graphicFrame>
        <p:nvGraphicFramePr>
          <p:cNvPr id="16" name="Graphique 15"/>
          <p:cNvGraphicFramePr>
            <a:graphicFrameLocks/>
          </p:cNvGraphicFramePr>
          <p:nvPr>
            <p:extLst>
              <p:ext uri="{D42A27DB-BD31-4B8C-83A1-F6EECF244321}">
                <p14:modId xmlns:p14="http://schemas.microsoft.com/office/powerpoint/2010/main" val="814971896"/>
              </p:ext>
            </p:extLst>
          </p:nvPr>
        </p:nvGraphicFramePr>
        <p:xfrm>
          <a:off x="456487" y="991089"/>
          <a:ext cx="7949043" cy="53970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3360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3644" y="245503"/>
            <a:ext cx="8827805" cy="523220"/>
          </a:xfrm>
          <a:prstGeom prst="rect">
            <a:avLst/>
          </a:prstGeom>
          <a:noFill/>
        </p:spPr>
        <p:txBody>
          <a:bodyPr wrap="square" rtlCol="0">
            <a:spAutoFit/>
          </a:bodyPr>
          <a:lstStyle/>
          <a:p>
            <a:r>
              <a:rPr lang="fr-FR" sz="2800" b="1" dirty="0" smtClean="0">
                <a:solidFill>
                  <a:schemeClr val="accent1">
                    <a:lumMod val="75000"/>
                  </a:schemeClr>
                </a:solidFill>
              </a:rPr>
              <a:t>Un fléchissement atténué par la hausse de l’intérim </a:t>
            </a:r>
            <a:endParaRPr lang="fr-FR" sz="2800" b="1" dirty="0">
              <a:solidFill>
                <a:srgbClr val="FF0000"/>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3</a:t>
            </a:fld>
            <a:endParaRPr lang="fr-FR" dirty="0"/>
          </a:p>
        </p:txBody>
      </p:sp>
      <p:sp>
        <p:nvSpPr>
          <p:cNvPr id="7" name="Espace réservé du pied de page 6"/>
          <p:cNvSpPr>
            <a:spLocks noGrp="1"/>
          </p:cNvSpPr>
          <p:nvPr>
            <p:ph type="ftr" sz="quarter" idx="11"/>
          </p:nvPr>
        </p:nvSpPr>
        <p:spPr>
          <a:xfrm>
            <a:off x="2291379" y="6568767"/>
            <a:ext cx="4496696"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janvier 2022</a:t>
            </a:r>
            <a:endParaRPr lang="fr-FR" dirty="0"/>
          </a:p>
        </p:txBody>
      </p:sp>
      <p:sp>
        <p:nvSpPr>
          <p:cNvPr id="14" name="ZoneTexte 13"/>
          <p:cNvSpPr txBox="1"/>
          <p:nvPr/>
        </p:nvSpPr>
        <p:spPr>
          <a:xfrm>
            <a:off x="7546312" y="2222466"/>
            <a:ext cx="1597688" cy="3970318"/>
          </a:xfrm>
          <a:prstGeom prst="rect">
            <a:avLst/>
          </a:prstGeom>
          <a:noFill/>
        </p:spPr>
        <p:txBody>
          <a:bodyPr wrap="square" rtlCol="0">
            <a:spAutoFit/>
          </a:bodyPr>
          <a:lstStyle/>
          <a:p>
            <a:pPr algn="ctr"/>
            <a:endParaRPr lang="fr-FR" b="1" dirty="0" smtClean="0">
              <a:solidFill>
                <a:srgbClr val="00B0F0"/>
              </a:solidFill>
            </a:endParaRPr>
          </a:p>
          <a:p>
            <a:pPr algn="ctr"/>
            <a:endParaRPr lang="fr-FR" b="1" dirty="0" smtClean="0">
              <a:solidFill>
                <a:schemeClr val="accent6">
                  <a:lumMod val="75000"/>
                </a:schemeClr>
              </a:solidFill>
            </a:endParaRPr>
          </a:p>
          <a:p>
            <a:pPr algn="ctr"/>
            <a:r>
              <a:rPr lang="fr-FR" b="1" dirty="0" smtClean="0">
                <a:solidFill>
                  <a:srgbClr val="00B0F0"/>
                </a:solidFill>
              </a:rPr>
              <a:t>+1 020</a:t>
            </a:r>
            <a:endParaRPr lang="fr-FR" b="1" dirty="0">
              <a:solidFill>
                <a:srgbClr val="00B0F0"/>
              </a:solidFill>
            </a:endParaRPr>
          </a:p>
          <a:p>
            <a:pPr algn="ctr"/>
            <a:r>
              <a:rPr lang="fr-FR" b="1" dirty="0">
                <a:solidFill>
                  <a:srgbClr val="00B0F0"/>
                </a:solidFill>
              </a:rPr>
              <a:t>emplois hors intérim</a:t>
            </a:r>
          </a:p>
          <a:p>
            <a:pPr algn="ctr"/>
            <a:endParaRPr lang="fr-FR" b="1" dirty="0">
              <a:solidFill>
                <a:schemeClr val="accent6">
                  <a:lumMod val="75000"/>
                </a:schemeClr>
              </a:solidFill>
            </a:endParaRPr>
          </a:p>
          <a:p>
            <a:pPr algn="ctr"/>
            <a:r>
              <a:rPr lang="fr-FR" b="1" dirty="0" smtClean="0">
                <a:solidFill>
                  <a:schemeClr val="accent6">
                    <a:lumMod val="75000"/>
                  </a:schemeClr>
                </a:solidFill>
              </a:rPr>
              <a:t>+900</a:t>
            </a:r>
            <a:endParaRPr lang="fr-FR" b="1" dirty="0">
              <a:solidFill>
                <a:schemeClr val="accent6">
                  <a:lumMod val="75000"/>
                </a:schemeClr>
              </a:solidFill>
            </a:endParaRPr>
          </a:p>
          <a:p>
            <a:pPr algn="ctr"/>
            <a:r>
              <a:rPr lang="fr-FR" b="1" dirty="0">
                <a:solidFill>
                  <a:schemeClr val="accent6">
                    <a:lumMod val="75000"/>
                  </a:schemeClr>
                </a:solidFill>
              </a:rPr>
              <a:t>emplois intérimaires  </a:t>
            </a:r>
          </a:p>
          <a:p>
            <a:pPr algn="ctr"/>
            <a:endParaRPr lang="fr-FR" b="1" dirty="0">
              <a:solidFill>
                <a:srgbClr val="00B0F0"/>
              </a:solidFill>
            </a:endParaRPr>
          </a:p>
          <a:p>
            <a:pPr algn="ctr"/>
            <a:endParaRPr lang="fr-FR" b="1" dirty="0" smtClean="0">
              <a:solidFill>
                <a:srgbClr val="00B0F0"/>
              </a:solidFill>
            </a:endParaRPr>
          </a:p>
          <a:p>
            <a:pPr algn="ctr"/>
            <a:endParaRPr lang="fr-FR" b="1" dirty="0">
              <a:solidFill>
                <a:srgbClr val="00B0F0"/>
              </a:solidFill>
            </a:endParaRPr>
          </a:p>
          <a:p>
            <a:pPr algn="ctr"/>
            <a:endParaRPr lang="fr-FR" b="1" dirty="0">
              <a:solidFill>
                <a:schemeClr val="accent6">
                  <a:lumMod val="75000"/>
                </a:schemeClr>
              </a:solidFill>
            </a:endParaRPr>
          </a:p>
          <a:p>
            <a:pPr algn="ctr"/>
            <a:endParaRPr lang="fr-FR" b="1" dirty="0">
              <a:solidFill>
                <a:schemeClr val="accent6">
                  <a:lumMod val="75000"/>
                </a:schemeClr>
              </a:solidFill>
            </a:endParaRPr>
          </a:p>
        </p:txBody>
      </p:sp>
      <p:sp>
        <p:nvSpPr>
          <p:cNvPr id="10" name="ZoneTexte 9"/>
          <p:cNvSpPr txBox="1"/>
          <p:nvPr/>
        </p:nvSpPr>
        <p:spPr>
          <a:xfrm>
            <a:off x="7695270" y="2222466"/>
            <a:ext cx="1346180" cy="338554"/>
          </a:xfrm>
          <a:prstGeom prst="rect">
            <a:avLst/>
          </a:prstGeom>
          <a:noFill/>
        </p:spPr>
        <p:txBody>
          <a:bodyPr wrap="square" rtlCol="0">
            <a:spAutoFit/>
          </a:bodyPr>
          <a:lstStyle/>
          <a:p>
            <a:pPr algn="ctr"/>
            <a:r>
              <a:rPr lang="fr-FR" sz="1600" b="1" dirty="0" smtClean="0"/>
              <a:t>Au T3 2021 :</a:t>
            </a:r>
            <a:endParaRPr lang="fr-FR" b="1" dirty="0"/>
          </a:p>
        </p:txBody>
      </p:sp>
      <p:graphicFrame>
        <p:nvGraphicFramePr>
          <p:cNvPr id="11" name="Graphique 10"/>
          <p:cNvGraphicFramePr>
            <a:graphicFrameLocks/>
          </p:cNvGraphicFramePr>
          <p:nvPr>
            <p:extLst>
              <p:ext uri="{D42A27DB-BD31-4B8C-83A1-F6EECF244321}">
                <p14:modId xmlns:p14="http://schemas.microsoft.com/office/powerpoint/2010/main" val="1590123020"/>
              </p:ext>
            </p:extLst>
          </p:nvPr>
        </p:nvGraphicFramePr>
        <p:xfrm>
          <a:off x="213645" y="1108801"/>
          <a:ext cx="8038159" cy="51982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5084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57080" y="960464"/>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4</a:t>
            </a:fld>
            <a:endParaRPr lang="fr-FR" dirty="0"/>
          </a:p>
        </p:txBody>
      </p:sp>
      <p:sp>
        <p:nvSpPr>
          <p:cNvPr id="7" name="Espace réservé du pied de page 6"/>
          <p:cNvSpPr>
            <a:spLocks noGrp="1"/>
          </p:cNvSpPr>
          <p:nvPr>
            <p:ph type="ftr" sz="quarter" idx="11"/>
          </p:nvPr>
        </p:nvSpPr>
        <p:spPr>
          <a:xfrm>
            <a:off x="2312893" y="6568767"/>
            <a:ext cx="4592731" cy="365125"/>
          </a:xfrm>
        </p:spPr>
        <p:txBody>
          <a:bodyPr/>
          <a:lstStyle/>
          <a:p>
            <a:r>
              <a:rPr lang="fr-FR" dirty="0"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janvier 2022</a:t>
            </a:r>
            <a:endParaRPr lang="fr-FR" dirty="0"/>
          </a:p>
        </p:txBody>
      </p:sp>
      <p:sp>
        <p:nvSpPr>
          <p:cNvPr id="12" name="ZoneTexte 11"/>
          <p:cNvSpPr txBox="1"/>
          <p:nvPr/>
        </p:nvSpPr>
        <p:spPr>
          <a:xfrm>
            <a:off x="157081" y="275319"/>
            <a:ext cx="8827804" cy="523220"/>
          </a:xfrm>
          <a:prstGeom prst="rect">
            <a:avLst/>
          </a:prstGeom>
          <a:noFill/>
        </p:spPr>
        <p:txBody>
          <a:bodyPr wrap="square" rtlCol="0">
            <a:spAutoFit/>
          </a:bodyPr>
          <a:lstStyle/>
          <a:p>
            <a:r>
              <a:rPr lang="fr-FR" sz="2800" b="1" dirty="0" smtClean="0">
                <a:solidFill>
                  <a:schemeClr val="accent1">
                    <a:lumMod val="75000"/>
                  </a:schemeClr>
                </a:solidFill>
              </a:rPr>
              <a:t>Soutien de l’intérim dans tous les secteurs d’activité</a:t>
            </a:r>
            <a:endParaRPr lang="fr-FR" sz="2800" dirty="0">
              <a:solidFill>
                <a:schemeClr val="accent1">
                  <a:lumMod val="75000"/>
                </a:schemeClr>
              </a:solidFill>
            </a:endParaRPr>
          </a:p>
        </p:txBody>
      </p:sp>
      <p:graphicFrame>
        <p:nvGraphicFramePr>
          <p:cNvPr id="10" name="Graphique 9"/>
          <p:cNvGraphicFramePr>
            <a:graphicFrameLocks/>
          </p:cNvGraphicFramePr>
          <p:nvPr>
            <p:extLst>
              <p:ext uri="{D42A27DB-BD31-4B8C-83A1-F6EECF244321}">
                <p14:modId xmlns:p14="http://schemas.microsoft.com/office/powerpoint/2010/main" val="406225949"/>
              </p:ext>
            </p:extLst>
          </p:nvPr>
        </p:nvGraphicFramePr>
        <p:xfrm>
          <a:off x="571500" y="1143000"/>
          <a:ext cx="7658100" cy="528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5623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5</a:t>
            </a:fld>
            <a:endParaRPr lang="fr-FR" dirty="0"/>
          </a:p>
        </p:txBody>
      </p:sp>
      <p:sp>
        <p:nvSpPr>
          <p:cNvPr id="7" name="Espace réservé du pied de page 6"/>
          <p:cNvSpPr>
            <a:spLocks noGrp="1"/>
          </p:cNvSpPr>
          <p:nvPr>
            <p:ph type="ftr" sz="quarter" idx="11"/>
          </p:nvPr>
        </p:nvSpPr>
        <p:spPr>
          <a:xfrm>
            <a:off x="2312893" y="6568767"/>
            <a:ext cx="4475181"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janvier 2022</a:t>
            </a:r>
            <a:endParaRPr lang="fr-FR" dirty="0"/>
          </a:p>
        </p:txBody>
      </p:sp>
      <p:sp>
        <p:nvSpPr>
          <p:cNvPr id="14" name="ZoneTexte 13"/>
          <p:cNvSpPr txBox="1"/>
          <p:nvPr/>
        </p:nvSpPr>
        <p:spPr>
          <a:xfrm>
            <a:off x="99060" y="129315"/>
            <a:ext cx="9131585" cy="830997"/>
          </a:xfrm>
          <a:prstGeom prst="rect">
            <a:avLst/>
          </a:prstGeom>
          <a:noFill/>
        </p:spPr>
        <p:txBody>
          <a:bodyPr wrap="square" rtlCol="0">
            <a:spAutoFit/>
          </a:bodyPr>
          <a:lstStyle/>
          <a:p>
            <a:r>
              <a:rPr lang="fr-FR" sz="2400" b="1" dirty="0" smtClean="0">
                <a:solidFill>
                  <a:schemeClr val="accent1">
                    <a:lumMod val="75000"/>
                  </a:schemeClr>
                </a:solidFill>
              </a:rPr>
              <a:t>Ralentissement dans le tertiaire marchand et la construction, accélération dans l’industrie, stabilité dans le tertiaire non marchand</a:t>
            </a:r>
            <a:endParaRPr lang="fr-FR" sz="2400" b="1" dirty="0">
              <a:solidFill>
                <a:srgbClr val="FF0000"/>
              </a:solidFill>
            </a:endParaRPr>
          </a:p>
        </p:txBody>
      </p:sp>
      <p:graphicFrame>
        <p:nvGraphicFramePr>
          <p:cNvPr id="10" name="Graphique 9"/>
          <p:cNvGraphicFramePr>
            <a:graphicFrameLocks/>
          </p:cNvGraphicFramePr>
          <p:nvPr>
            <p:extLst>
              <p:ext uri="{D42A27DB-BD31-4B8C-83A1-F6EECF244321}">
                <p14:modId xmlns:p14="http://schemas.microsoft.com/office/powerpoint/2010/main" val="2016523797"/>
              </p:ext>
            </p:extLst>
          </p:nvPr>
        </p:nvGraphicFramePr>
        <p:xfrm>
          <a:off x="533400" y="1219201"/>
          <a:ext cx="7962899"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4510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smtClean="0">
              <a:sym typeface="Wingdings" panose="05000000000000000000" pitchFamily="2" charset="2"/>
            </a:endParaRPr>
          </a:p>
          <a:p>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6</a:t>
            </a:fld>
            <a:endParaRPr lang="fr-FR" dirty="0"/>
          </a:p>
        </p:txBody>
      </p:sp>
      <p:sp>
        <p:nvSpPr>
          <p:cNvPr id="7" name="Espace réservé du pied de page 6"/>
          <p:cNvSpPr>
            <a:spLocks noGrp="1"/>
          </p:cNvSpPr>
          <p:nvPr>
            <p:ph type="ftr" sz="quarter" idx="11"/>
          </p:nvPr>
        </p:nvSpPr>
        <p:spPr>
          <a:xfrm>
            <a:off x="2291379" y="6568767"/>
            <a:ext cx="4509471" cy="365125"/>
          </a:xfrm>
        </p:spPr>
        <p:txBody>
          <a:bodyPr/>
          <a:lstStyle/>
          <a:p>
            <a:r>
              <a:rPr lang="fr-FR" dirty="0"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janvier 2022</a:t>
            </a:r>
            <a:endParaRPr lang="fr-FR" dirty="0"/>
          </a:p>
        </p:txBody>
      </p:sp>
      <p:sp>
        <p:nvSpPr>
          <p:cNvPr id="12" name="ZoneTexte 11"/>
          <p:cNvSpPr txBox="1"/>
          <p:nvPr/>
        </p:nvSpPr>
        <p:spPr>
          <a:xfrm>
            <a:off x="213645" y="36982"/>
            <a:ext cx="8454854" cy="954107"/>
          </a:xfrm>
          <a:prstGeom prst="rect">
            <a:avLst/>
          </a:prstGeom>
          <a:noFill/>
        </p:spPr>
        <p:txBody>
          <a:bodyPr wrap="square" rtlCol="0">
            <a:spAutoFit/>
          </a:bodyPr>
          <a:lstStyle/>
          <a:p>
            <a:r>
              <a:rPr lang="fr-FR" sz="2800" b="1" dirty="0" smtClean="0">
                <a:solidFill>
                  <a:schemeClr val="accent1">
                    <a:lumMod val="75000"/>
                  </a:schemeClr>
                </a:solidFill>
              </a:rPr>
              <a:t>Sur un an, la hausse est vive dans tous les secteurs d’activité, à l’exception du tertiaire non marchand</a:t>
            </a:r>
            <a:endParaRPr lang="fr-FR" sz="2800" b="1" dirty="0">
              <a:solidFill>
                <a:srgbClr val="FF0000"/>
              </a:solidFill>
            </a:endParaRP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930" y="1674567"/>
            <a:ext cx="8031037" cy="353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6306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07807" y="872406"/>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7</a:t>
            </a:fld>
            <a:endParaRPr lang="fr-FR" dirty="0"/>
          </a:p>
        </p:txBody>
      </p:sp>
      <p:sp>
        <p:nvSpPr>
          <p:cNvPr id="7" name="Espace réservé du pied de page 6"/>
          <p:cNvSpPr>
            <a:spLocks noGrp="1"/>
          </p:cNvSpPr>
          <p:nvPr>
            <p:ph type="ftr" sz="quarter" idx="11"/>
          </p:nvPr>
        </p:nvSpPr>
        <p:spPr>
          <a:xfrm>
            <a:off x="2133600" y="6568767"/>
            <a:ext cx="4095078"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janvier 2022</a:t>
            </a:r>
            <a:endParaRPr lang="fr-FR" dirty="0"/>
          </a:p>
        </p:txBody>
      </p:sp>
      <p:sp>
        <p:nvSpPr>
          <p:cNvPr id="12" name="ZoneTexte 11"/>
          <p:cNvSpPr txBox="1"/>
          <p:nvPr/>
        </p:nvSpPr>
        <p:spPr>
          <a:xfrm>
            <a:off x="107808" y="339006"/>
            <a:ext cx="8732567" cy="523220"/>
          </a:xfrm>
          <a:prstGeom prst="rect">
            <a:avLst/>
          </a:prstGeom>
          <a:noFill/>
        </p:spPr>
        <p:txBody>
          <a:bodyPr wrap="square" rtlCol="0">
            <a:spAutoFit/>
          </a:bodyPr>
          <a:lstStyle/>
          <a:p>
            <a:r>
              <a:rPr lang="fr-FR" sz="2800" b="1" dirty="0">
                <a:solidFill>
                  <a:schemeClr val="accent1">
                    <a:lumMod val="75000"/>
                  </a:schemeClr>
                </a:solidFill>
              </a:rPr>
              <a:t>Les contrats aidés toujours plus sollicités </a:t>
            </a:r>
            <a:endParaRPr lang="fr-FR" sz="2800" b="1" dirty="0">
              <a:solidFill>
                <a:srgbClr val="376092"/>
              </a:solidFill>
            </a:endParaRPr>
          </a:p>
        </p:txBody>
      </p:sp>
      <p:grpSp>
        <p:nvGrpSpPr>
          <p:cNvPr id="11" name="Groupe 10"/>
          <p:cNvGrpSpPr>
            <a:grpSpLocks/>
          </p:cNvGrpSpPr>
          <p:nvPr/>
        </p:nvGrpSpPr>
        <p:grpSpPr bwMode="auto">
          <a:xfrm>
            <a:off x="52898" y="1143000"/>
            <a:ext cx="9091101" cy="5207000"/>
            <a:chOff x="251445" y="-1042855"/>
            <a:chExt cx="9458324" cy="6042212"/>
          </a:xfrm>
        </p:grpSpPr>
        <p:graphicFrame>
          <p:nvGraphicFramePr>
            <p:cNvPr id="14" name="Graphique 13"/>
            <p:cNvGraphicFramePr>
              <a:graphicFrameLocks/>
            </p:cNvGraphicFramePr>
            <p:nvPr>
              <p:extLst>
                <p:ext uri="{D42A27DB-BD31-4B8C-83A1-F6EECF244321}">
                  <p14:modId xmlns:p14="http://schemas.microsoft.com/office/powerpoint/2010/main" val="3737006896"/>
                </p:ext>
              </p:extLst>
            </p:nvPr>
          </p:nvGraphicFramePr>
          <p:xfrm>
            <a:off x="251445" y="-1042855"/>
            <a:ext cx="9458324" cy="6042212"/>
          </p:xfrm>
          <a:graphic>
            <a:graphicData uri="http://schemas.openxmlformats.org/drawingml/2006/chart">
              <c:chart xmlns:c="http://schemas.openxmlformats.org/drawingml/2006/chart" xmlns:r="http://schemas.openxmlformats.org/officeDocument/2006/relationships" r:id="rId3"/>
            </a:graphicData>
          </a:graphic>
        </p:graphicFrame>
        <p:sp>
          <p:nvSpPr>
            <p:cNvPr id="18" name="ZoneTexte 22"/>
            <p:cNvSpPr txBox="1"/>
            <p:nvPr/>
          </p:nvSpPr>
          <p:spPr>
            <a:xfrm>
              <a:off x="9071594" y="1039083"/>
              <a:ext cx="638175" cy="22414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100" b="1" dirty="0"/>
                <a:t>2 600</a:t>
              </a:r>
            </a:p>
          </p:txBody>
        </p:sp>
        <p:sp>
          <p:nvSpPr>
            <p:cNvPr id="19" name="Flèche vers le bas 18"/>
            <p:cNvSpPr/>
            <p:nvPr/>
          </p:nvSpPr>
          <p:spPr>
            <a:xfrm>
              <a:off x="9358171" y="1418413"/>
              <a:ext cx="152400" cy="584730"/>
            </a:xfrm>
            <a:prstGeom prst="downArrow">
              <a:avLst/>
            </a:prstGeom>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grpSp>
    </p:spTree>
    <p:extLst>
      <p:ext uri="{BB962C8B-B14F-4D97-AF65-F5344CB8AC3E}">
        <p14:creationId xmlns:p14="http://schemas.microsoft.com/office/powerpoint/2010/main" val="155513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07808" y="863600"/>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8</a:t>
            </a:fld>
            <a:endParaRPr lang="fr-FR" dirty="0"/>
          </a:p>
        </p:txBody>
      </p:sp>
      <p:sp>
        <p:nvSpPr>
          <p:cNvPr id="7" name="Espace réservé du pied de page 6"/>
          <p:cNvSpPr>
            <a:spLocks noGrp="1"/>
          </p:cNvSpPr>
          <p:nvPr>
            <p:ph type="ftr" sz="quarter" idx="11"/>
          </p:nvPr>
        </p:nvSpPr>
        <p:spPr>
          <a:xfrm>
            <a:off x="2133600" y="6568767"/>
            <a:ext cx="4095078"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janvier 2022</a:t>
            </a:r>
            <a:endParaRPr lang="fr-FR" dirty="0"/>
          </a:p>
        </p:txBody>
      </p:sp>
      <p:sp>
        <p:nvSpPr>
          <p:cNvPr id="12" name="ZoneTexte 11"/>
          <p:cNvSpPr txBox="1"/>
          <p:nvPr/>
        </p:nvSpPr>
        <p:spPr>
          <a:xfrm>
            <a:off x="107808" y="304800"/>
            <a:ext cx="8732567" cy="523220"/>
          </a:xfrm>
          <a:prstGeom prst="rect">
            <a:avLst/>
          </a:prstGeom>
          <a:noFill/>
        </p:spPr>
        <p:txBody>
          <a:bodyPr wrap="square" rtlCol="0">
            <a:spAutoFit/>
          </a:bodyPr>
          <a:lstStyle/>
          <a:p>
            <a:r>
              <a:rPr lang="fr-FR" sz="2800" b="1" dirty="0">
                <a:solidFill>
                  <a:schemeClr val="accent1">
                    <a:lumMod val="75000"/>
                  </a:schemeClr>
                </a:solidFill>
              </a:rPr>
              <a:t>La forte croissance de l’apprentissage se poursuit</a:t>
            </a:r>
            <a:endParaRPr lang="fr-FR" sz="2800" b="1" dirty="0">
              <a:solidFill>
                <a:srgbClr val="376092"/>
              </a:solidFill>
            </a:endParaRPr>
          </a:p>
        </p:txBody>
      </p:sp>
      <p:graphicFrame>
        <p:nvGraphicFramePr>
          <p:cNvPr id="9" name="Graphique 8"/>
          <p:cNvGraphicFramePr>
            <a:graphicFrameLocks/>
          </p:cNvGraphicFramePr>
          <p:nvPr>
            <p:extLst>
              <p:ext uri="{D42A27DB-BD31-4B8C-83A1-F6EECF244321}">
                <p14:modId xmlns:p14="http://schemas.microsoft.com/office/powerpoint/2010/main" val="4191175485"/>
              </p:ext>
            </p:extLst>
          </p:nvPr>
        </p:nvGraphicFramePr>
        <p:xfrm>
          <a:off x="107808" y="863600"/>
          <a:ext cx="8732567" cy="5587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1310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959680"/>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9</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dirty="0" smtClean="0"/>
              <a:t>Les éclairages conjoncturels départementaux </a:t>
            </a:r>
            <a:r>
              <a:rPr lang="fr-FR" smtClean="0"/>
              <a:t>- Var</a:t>
            </a:r>
            <a:endParaRPr lang="fr-FR" dirty="0"/>
          </a:p>
        </p:txBody>
      </p:sp>
      <p:sp>
        <p:nvSpPr>
          <p:cNvPr id="3" name="Espace réservé de la date 2"/>
          <p:cNvSpPr>
            <a:spLocks noGrp="1"/>
          </p:cNvSpPr>
          <p:nvPr>
            <p:ph type="dt" sz="half" idx="10"/>
          </p:nvPr>
        </p:nvSpPr>
        <p:spPr/>
        <p:txBody>
          <a:bodyPr/>
          <a:lstStyle/>
          <a:p>
            <a:r>
              <a:rPr lang="fr-FR" smtClean="0"/>
              <a:t>Edition janvier 2022</a:t>
            </a:r>
            <a:endParaRPr lang="fr-FR" dirty="0"/>
          </a:p>
        </p:txBody>
      </p:sp>
      <p:sp>
        <p:nvSpPr>
          <p:cNvPr id="10" name="ZoneTexte 9"/>
          <p:cNvSpPr txBox="1"/>
          <p:nvPr/>
        </p:nvSpPr>
        <p:spPr>
          <a:xfrm>
            <a:off x="72978" y="21312"/>
            <a:ext cx="8800565" cy="954107"/>
          </a:xfrm>
          <a:prstGeom prst="rect">
            <a:avLst/>
          </a:prstGeom>
          <a:noFill/>
        </p:spPr>
        <p:txBody>
          <a:bodyPr wrap="square" rtlCol="0">
            <a:spAutoFit/>
          </a:bodyPr>
          <a:lstStyle/>
          <a:p>
            <a:r>
              <a:rPr lang="fr-FR" sz="2800" b="1" dirty="0">
                <a:solidFill>
                  <a:srgbClr val="376092"/>
                </a:solidFill>
              </a:rPr>
              <a:t>Le nombre de salariés en activité partielle au plus bas depuis le début de la crise sanitaire</a:t>
            </a:r>
            <a:endParaRPr lang="fr-FR" sz="2800" b="1" dirty="0">
              <a:solidFill>
                <a:srgbClr val="376092"/>
              </a:solidFill>
            </a:endParaRPr>
          </a:p>
        </p:txBody>
      </p:sp>
      <p:graphicFrame>
        <p:nvGraphicFramePr>
          <p:cNvPr id="11" name="Graphique 10"/>
          <p:cNvGraphicFramePr>
            <a:graphicFrameLocks/>
          </p:cNvGraphicFramePr>
          <p:nvPr>
            <p:extLst>
              <p:ext uri="{D42A27DB-BD31-4B8C-83A1-F6EECF244321}">
                <p14:modId xmlns:p14="http://schemas.microsoft.com/office/powerpoint/2010/main" val="24403279"/>
              </p:ext>
            </p:extLst>
          </p:nvPr>
        </p:nvGraphicFramePr>
        <p:xfrm>
          <a:off x="146854" y="1155700"/>
          <a:ext cx="8827805" cy="4786731"/>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49" y="5942431"/>
            <a:ext cx="59055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6640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Jour xmlns="ab994d58-9349-46a1-8cee-b96a64c5dc7e">07</Jour>
    <Auteur xmlns="2ff91c20-40e6-4ab5-a5ac-9b5646c66526">
      <UserInfo>
        <DisplayName/>
        <AccountId xsi:nil="true"/>
        <AccountType/>
      </UserInfo>
    </Auteur>
    <DIRECCTE xmlns="2ff91c20-40e6-4ab5-a5ac-9b5646c66526" xsi:nil="true"/>
    <Mots_x0020_Clefs xmlns="2ff91c20-40e6-4ab5-a5ac-9b5646c66526" xsi:nil="true"/>
    <Resume xmlns="ab994d58-9349-46a1-8cee-b96a64c5dc7e" xsi:nil="true"/>
    <Année xmlns="ab994d58-9349-46a1-8cee-b96a64c5dc7e">2018</Année>
    <RubriqueNiv3 xmlns="2ff91c20-40e6-4ab5-a5ac-9b5646c66526" xsi:nil="true"/>
    <Rubrique xmlns="2ff91c20-40e6-4ab5-a5ac-9b5646c66526" xsi:nil="true"/>
    <RubriqueNiv2 xmlns="2ff91c20-40e6-4ab5-a5ac-9b5646c66526" xsi:nil="true"/>
    <Mois xmlns="ab994d58-9349-46a1-8cee-b96a64c5dc7e">06 - Juin</Mois>
    <_dlc_DocId xmlns="ab994d58-9349-46a1-8cee-b96a64c5dc7e">PACA-1195-1</_dlc_DocId>
    <_dlc_DocIdUrl xmlns="ab994d58-9349-46a1-8cee-b96a64c5dc7e">
      <Url>http://intranet.direccte.gouv.fr/paca/Etudes%20et%20statistiques/_layouts/15/DocIdRedir.aspx?ID=PACA-1195-1</Url>
      <Description>PACA-1195-1</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ireccte - Document" ma:contentTypeID="0x0101002B9C2962A44E47E49C985B3DB63656AE0096388B916A9B264DBD77EFB5256EEC22" ma:contentTypeVersion="8" ma:contentTypeDescription="Document pour les portails de type Direccte" ma:contentTypeScope="" ma:versionID="c11fc93c9e7ea15410097cfb7479afe7">
  <xsd:schema xmlns:xsd="http://www.w3.org/2001/XMLSchema" xmlns:xs="http://www.w3.org/2001/XMLSchema" xmlns:p="http://schemas.microsoft.com/office/2006/metadata/properties" xmlns:ns2="2ff91c20-40e6-4ab5-a5ac-9b5646c66526" xmlns:ns3="ab994d58-9349-46a1-8cee-b96a64c5dc7e" targetNamespace="http://schemas.microsoft.com/office/2006/metadata/properties" ma:root="true" ma:fieldsID="dcf6eb2dcc919f976b99dd89427cdf59" ns2:_="" ns3:_="">
    <xsd:import namespace="2ff91c20-40e6-4ab5-a5ac-9b5646c66526"/>
    <xsd:import namespace="ab994d58-9349-46a1-8cee-b96a64c5dc7e"/>
    <xsd:element name="properties">
      <xsd:complexType>
        <xsd:sequence>
          <xsd:element name="documentManagement">
            <xsd:complexType>
              <xsd:all>
                <xsd:element ref="ns2:DIRECCTE" minOccurs="0"/>
                <xsd:element ref="ns2:Rubrique" minOccurs="0"/>
                <xsd:element ref="ns2:RubriqueNiv2" minOccurs="0"/>
                <xsd:element ref="ns2:RubriqueNiv3" minOccurs="0"/>
                <xsd:element ref="ns2:Auteur" minOccurs="0"/>
                <xsd:element ref="ns2:Mots_x0020_Clefs" minOccurs="0"/>
                <xsd:element ref="ns3:_dlc_DocId" minOccurs="0"/>
                <xsd:element ref="ns3:_dlc_DocIdUrl" minOccurs="0"/>
                <xsd:element ref="ns3:_dlc_DocIdPersistId" minOccurs="0"/>
                <xsd:element ref="ns3:Resume" minOccurs="0"/>
                <xsd:element ref="ns3:Année" minOccurs="0"/>
                <xsd:element ref="ns3:Mois" minOccurs="0"/>
                <xsd:element ref="ns3:Jou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91c20-40e6-4ab5-a5ac-9b5646c66526" elementFormDefault="qualified">
    <xsd:import namespace="http://schemas.microsoft.com/office/2006/documentManagement/types"/>
    <xsd:import namespace="http://schemas.microsoft.com/office/infopath/2007/PartnerControls"/>
    <xsd:element name="DIRECCTE" ma:index="8" nillable="true" ma:displayName="DIRECCTE" ma:internalName="DIRECCTE">
      <xsd:simpleType>
        <xsd:restriction base="dms:Text">
          <xsd:maxLength value="255"/>
        </xsd:restriction>
      </xsd:simpleType>
    </xsd:element>
    <xsd:element name="Rubrique" ma:index="9" nillable="true" ma:displayName="Rubrique" ma:internalName="Rubrique">
      <xsd:simpleType>
        <xsd:restriction base="dms:Text">
          <xsd:maxLength value="255"/>
        </xsd:restriction>
      </xsd:simpleType>
    </xsd:element>
    <xsd:element name="RubriqueNiv2" ma:index="10" nillable="true" ma:displayName="Rubrique Niveau 2" ma:internalName="RubriqueNiv2">
      <xsd:simpleType>
        <xsd:restriction base="dms:Text">
          <xsd:maxLength value="255"/>
        </xsd:restriction>
      </xsd:simpleType>
    </xsd:element>
    <xsd:element name="RubriqueNiv3" ma:index="11" nillable="true" ma:displayName="Rubrique Niveau 3" ma:internalName="RubriqueNiv3">
      <xsd:simpleType>
        <xsd:restriction base="dms:Text">
          <xsd:maxLength value="255"/>
        </xsd:restriction>
      </xsd:simpleType>
    </xsd:element>
    <xsd:element name="Auteur" ma:index="12" nillable="true" ma:displayName="Auteur" ma:list="UserInfo" ma:SharePointGroup="0" ma:internalName="Auteu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ots_x0020_Clefs" ma:index="13" nillable="true" ma:displayName="Mots Clefs" ma:internalName="Mots_x0020_Clef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994d58-9349-46a1-8cee-b96a64c5dc7e" elementFormDefault="qualified">
    <xsd:import namespace="http://schemas.microsoft.com/office/2006/documentManagement/types"/>
    <xsd:import namespace="http://schemas.microsoft.com/office/infopath/2007/PartnerControls"/>
    <xsd:element name="_dlc_DocId" ma:index="14" nillable="true" ma:displayName="Valeur d’ID de document" ma:description="Valeur de l’ID de document affecté à cet élément." ma:internalName="_dlc_DocId" ma:readOnly="true">
      <xsd:simpleType>
        <xsd:restriction base="dms:Text"/>
      </xsd:simpleType>
    </xsd:element>
    <xsd:element name="_dlc_DocIdUrl" ma:index="15"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Resume" ma:index="17" nillable="true" ma:displayName="Résumé" ma:internalName="Resume">
      <xsd:simpleType>
        <xsd:restriction base="dms:Text">
          <xsd:maxLength value="255"/>
        </xsd:restriction>
      </xsd:simpleType>
    </xsd:element>
    <xsd:element name="Année" ma:index="18" nillable="true" ma:displayName="Année" ma:description="" ma:format="Dropdown" ma:internalName="Ann_x00e9_e">
      <xsd:simpleType>
        <xsd:union memberTypes="dms:Text">
          <xsd:simpleType>
            <xsd:restriction base="dms:Choice">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restriction>
          </xsd:simpleType>
        </xsd:union>
      </xsd:simpleType>
    </xsd:element>
    <xsd:element name="Mois" ma:index="19" nillable="true" ma:displayName="Mois" ma:format="Dropdown" ma:internalName="Mois">
      <xsd:simpleType>
        <xsd:restriction base="dms:Choice">
          <xsd:enumeration value="01 - Janvier"/>
          <xsd:enumeration value="02 - Février"/>
          <xsd:enumeration value="03 - Mars"/>
          <xsd:enumeration value="04 - Avril"/>
          <xsd:enumeration value="05 - Mai"/>
          <xsd:enumeration value="06 - Juin"/>
          <xsd:enumeration value="07 - Juillet"/>
          <xsd:enumeration value="08 - Août"/>
          <xsd:enumeration value="09 - Septembre"/>
          <xsd:enumeration value="10 - Octobre"/>
          <xsd:enumeration value="11 - Novembre"/>
          <xsd:enumeration value="12 - Décembre"/>
        </xsd:restriction>
      </xsd:simpleType>
    </xsd:element>
    <xsd:element name="Jour" ma:index="20" nillable="true" ma:displayName="Jour" ma:format="Dropdown" ma:internalName="Jour">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2AE89B-080E-49C5-92D1-0FC918E24C08}">
  <ds:schemaRefs>
    <ds:schemaRef ds:uri="http://schemas.microsoft.com/sharepoint/events"/>
  </ds:schemaRefs>
</ds:datastoreItem>
</file>

<file path=customXml/itemProps2.xml><?xml version="1.0" encoding="utf-8"?>
<ds:datastoreItem xmlns:ds="http://schemas.openxmlformats.org/officeDocument/2006/customXml" ds:itemID="{9F75A013-2665-47DA-9765-AD20C70A5351}">
  <ds:schemaRefs>
    <ds:schemaRef ds:uri="http://purl.org/dc/elements/1.1/"/>
    <ds:schemaRef ds:uri="http://schemas.microsoft.com/office/2006/metadata/properties"/>
    <ds:schemaRef ds:uri="ab994d58-9349-46a1-8cee-b96a64c5dc7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ff91c20-40e6-4ab5-a5ac-9b5646c66526"/>
    <ds:schemaRef ds:uri="http://www.w3.org/XML/1998/namespace"/>
    <ds:schemaRef ds:uri="http://purl.org/dc/dcmitype/"/>
  </ds:schemaRefs>
</ds:datastoreItem>
</file>

<file path=customXml/itemProps3.xml><?xml version="1.0" encoding="utf-8"?>
<ds:datastoreItem xmlns:ds="http://schemas.openxmlformats.org/officeDocument/2006/customXml" ds:itemID="{608BEFDB-FD80-49BF-933E-2ABC1EFC7D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f91c20-40e6-4ab5-a5ac-9b5646c66526"/>
    <ds:schemaRef ds:uri="ab994d58-9349-46a1-8cee-b96a64c5dc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CD4B930-2EF4-44AA-B4F3-1B1D22FE6A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7131</TotalTime>
  <Words>1573</Words>
  <Application>Microsoft Office PowerPoint</Application>
  <PresentationFormat>Affichage à l'écran (4:3)</PresentationFormat>
  <Paragraphs>257</Paragraphs>
  <Slides>18</Slides>
  <Notes>18</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L'agence Mars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Pascale Lami</dc:creator>
  <cp:lastModifiedBy>SAUVIAC Mathieu (DR-PACA)</cp:lastModifiedBy>
  <cp:revision>714</cp:revision>
  <cp:lastPrinted>2018-10-09T12:30:48Z</cp:lastPrinted>
  <dcterms:created xsi:type="dcterms:W3CDTF">2018-05-30T13:27:07Z</dcterms:created>
  <dcterms:modified xsi:type="dcterms:W3CDTF">2022-01-13T09:47:37Z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0x0101002B9C2962A44E47E49C985B3DB63656AE0096388B916A9B264DBD77EFB5256EEC22</vt:lpwstr>
  </property>
  <property fmtid="{D5CDD505-2E9C-101B-9397-08002B2CF9AE}" pid="3" name="_dlc_DocIdItemGuid">
    <vt:lpwstr>e2e11c4f-34e3-4fd7-820e-3307ce29c67b</vt:lpwstr>
  </property>
</Properties>
</file>