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7.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drawings/drawing5.xml" ContentType="application/vnd.openxmlformats-officedocument.drawingml.chartshapes+xml"/>
  <Override PartName="/ppt/notesSlides/notesSlide8.xml" ContentType="application/vnd.openxmlformats-officedocument.presentationml.notesSlide+xml"/>
  <Override PartName="/ppt/charts/chart6.xml" ContentType="application/vnd.openxmlformats-officedocument.drawingml.chart+xml"/>
  <Override PartName="/ppt/drawings/drawing6.xml" ContentType="application/vnd.openxmlformats-officedocument.drawingml.chartshapes+xml"/>
  <Override PartName="/ppt/notesSlides/notesSlide9.xml" ContentType="application/vnd.openxmlformats-officedocument.presentationml.notesSlide+xml"/>
  <Override PartName="/ppt/charts/chart7.xml" ContentType="application/vnd.openxmlformats-officedocument.drawingml.chart+xml"/>
  <Override PartName="/ppt/drawings/drawing7.xml" ContentType="application/vnd.openxmlformats-officedocument.drawingml.chartshapes+xml"/>
  <Override PartName="/ppt/notesSlides/notesSlide10.xml" ContentType="application/vnd.openxmlformats-officedocument.presentationml.notesSlide+xml"/>
  <Override PartName="/ppt/charts/chart8.xml" ContentType="application/vnd.openxmlformats-officedocument.drawingml.chart+xml"/>
  <Override PartName="/ppt/drawings/drawing8.xml" ContentType="application/vnd.openxmlformats-officedocument.drawingml.chartshapes+xml"/>
  <Override PartName="/ppt/notesSlides/notesSlide11.xml" ContentType="application/vnd.openxmlformats-officedocument.presentationml.notesSlide+xml"/>
  <Override PartName="/ppt/charts/chart9.xml" ContentType="application/vnd.openxmlformats-officedocument.drawingml.chart+xml"/>
  <Override PartName="/ppt/drawings/drawing9.xml" ContentType="application/vnd.openxmlformats-officedocument.drawingml.chartshapes+xml"/>
  <Override PartName="/ppt/notesSlides/notesSlide12.xml" ContentType="application/vnd.openxmlformats-officedocument.presentationml.notesSlide+xml"/>
  <Override PartName="/ppt/charts/chart10.xml" ContentType="application/vnd.openxmlformats-officedocument.drawingml.chart+xml"/>
  <Override PartName="/ppt/drawings/drawing10.xml" ContentType="application/vnd.openxmlformats-officedocument.drawingml.chartshapes+xml"/>
  <Override PartName="/ppt/notesSlides/notesSlide13.xml" ContentType="application/vnd.openxmlformats-officedocument.presentationml.notesSlide+xml"/>
  <Override PartName="/ppt/charts/chart11.xml" ContentType="application/vnd.openxmlformats-officedocument.drawingml.chart+xml"/>
  <Override PartName="/ppt/drawings/drawing11.xml" ContentType="application/vnd.openxmlformats-officedocument.drawingml.chartshape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0"/>
  </p:notesMasterIdLst>
  <p:sldIdLst>
    <p:sldId id="300" r:id="rId6"/>
    <p:sldId id="299" r:id="rId7"/>
    <p:sldId id="264" r:id="rId8"/>
    <p:sldId id="290" r:id="rId9"/>
    <p:sldId id="293" r:id="rId10"/>
    <p:sldId id="292" r:id="rId11"/>
    <p:sldId id="261" r:id="rId12"/>
    <p:sldId id="301" r:id="rId13"/>
    <p:sldId id="269" r:id="rId14"/>
    <p:sldId id="302" r:id="rId15"/>
    <p:sldId id="296" r:id="rId16"/>
    <p:sldId id="271" r:id="rId17"/>
    <p:sldId id="272" r:id="rId18"/>
    <p:sldId id="273" r:id="rId19"/>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YER Virginie (DR-PACA)" initials="M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06" autoAdjust="0"/>
  </p:normalViewPr>
  <p:slideViewPr>
    <p:cSldViewPr snapToGrid="0" snapToObjects="1">
      <p:cViewPr>
        <p:scale>
          <a:sx n="100" d="100"/>
          <a:sy n="100" d="100"/>
        </p:scale>
        <p:origin x="-1944" y="-3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PRO-SVC01-20131\USERS\Cab-SESE\10%20-%20Tableau%20de%20bord%20conjoncturel\01%20-%20Indicateurs\Emploi%20salari&#233;%20total%20yc%20int&#233;rim_V2.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PRO-SVC01-20131\USERS\Cab-SESE\10%20-%20Notes%20de%20conjoncture\01%20-%20Notes\2018\2018-T4\01%20-%20Fichiers%20de%20travail\DEFM-Ch&#244;mage\2018_T4_Demandeurs%20d'emploi_ABC_note.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PRO-SVC01-20131\USERS\Cab-SESE\10%20-%20Notes%20de%20conjoncture\01%20-%20Notes\2018\2018-T4\01%20-%20Fichiers%20de%20travail\DEFM-Ch&#244;mage\2018_T4_Demandeurs%20d'emploi_ABC_note.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PRO-SVC01-20131\USERS\Cab-SESE\10%20-%20Tableau%20de%20bord%20conjoncturel\01%20-%20Indicateurs\Emploi%20salari&#233;%20total%20yc%20int&#233;rim_V2.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PRO-SVC01-20131\USERS\Cab-SESE\10%20-%20Tableau%20de%20bord%20conjoncturel\01%20-%20Indicateurs\Emploi%20salari&#233;%20total%20yc%20int&#233;rim_V2.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PRO-SVC01-20131\USERS\Cab-SESE\10%20-%20Tableau%20de%20bord%20conjoncturel\01%20-%20Indicateurs\Emploi%20salari&#233;%20total%20yc%20int&#233;rim_V2.xlsx" TargetMode="Externa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PRO-SVC01-20131\USERS\Cab-SESE\10%20-%20Notes%20de%20conjoncture\01%20-%20Notes\2018\2018-T4\01%20-%20Fichiers%20de%20travail\Politiques%20emploi\2018_T4_Politiques%20de%20l'emploi_note_v3.xls"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PRO-SVC01-20131\USERS\Cab-SESE\10%20-%20Notes%20de%20conjoncture\01%20-%20Notes\2018\2018-T4\01%20-%20Fichiers%20de%20travail\Politiques%20emploi\2018_T4_Politiques%20de%20l'emploi_note_v4.xls"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PRO-SVC01-20131\USERS\Cab-SESE\10%20-%20Tableau%20de%20bord%20conjoncturel\01%20-%20Indicateurs\Taux%20de%20ch&#244;mage.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PRO-SVC01-20131\USERS\Cab-SESE\10%20-%20Notes%20de%20conjoncture\01%20-%20Notes\2018\2018-T4\01%20-%20Fichiers%20de%20travail\DEFM-Ch&#244;mage\Tx%20ch&#244;mage%20-%20d&#233;p%20comparables\T201.xls"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PRO-SVC01-20131\USERS\Cab-SESE\10%20-%20Notes%20de%20conjoncture\01%20-%20Notes\2018\2018-T4\01%20-%20Fichiers%20de%20travail\DEFM-Ch&#244;mage\2018_T4_Demandeurs%20d'emploi_ABC_not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Calibri"/>
                <a:ea typeface="Calibri"/>
                <a:cs typeface="Calibri"/>
              </a:defRPr>
            </a:pPr>
            <a:r>
              <a:rPr lang="fr-FR" sz="1400" b="1" i="0" u="none" strike="noStrike" baseline="0">
                <a:solidFill>
                  <a:srgbClr val="000000"/>
                </a:solidFill>
                <a:latin typeface="Calibri"/>
              </a:rPr>
              <a:t>Evolution trimestrielle de l'emploi salarié  dans le Var </a:t>
            </a:r>
          </a:p>
          <a:p>
            <a:pPr>
              <a:defRPr sz="1000" b="0" i="0" u="none" strike="noStrike" baseline="0">
                <a:solidFill>
                  <a:srgbClr val="000000"/>
                </a:solidFill>
                <a:latin typeface="Calibri"/>
                <a:ea typeface="Calibri"/>
                <a:cs typeface="Calibri"/>
              </a:defRPr>
            </a:pPr>
            <a:r>
              <a:rPr lang="fr-FR" sz="1000" b="0" i="1" u="none" strike="noStrike" baseline="0">
                <a:solidFill>
                  <a:srgbClr val="000000"/>
                </a:solidFill>
                <a:latin typeface="Calibri"/>
              </a:rPr>
              <a:t>(en indice base 100 au 4e trimestre 2010)</a:t>
            </a:r>
          </a:p>
        </c:rich>
      </c:tx>
      <c:layout>
        <c:manualLayout>
          <c:xMode val="edge"/>
          <c:yMode val="edge"/>
          <c:x val="0.23543866454833196"/>
          <c:y val="2.4256801659383369E-2"/>
        </c:manualLayout>
      </c:layout>
      <c:overlay val="0"/>
      <c:spPr>
        <a:noFill/>
        <a:ln w="25400">
          <a:noFill/>
        </a:ln>
      </c:spPr>
    </c:title>
    <c:autoTitleDeleted val="0"/>
    <c:plotArea>
      <c:layout>
        <c:manualLayout>
          <c:layoutTarget val="inner"/>
          <c:xMode val="edge"/>
          <c:yMode val="edge"/>
          <c:x val="8.7565542402437788E-2"/>
          <c:y val="0.20139006920810093"/>
          <c:w val="0.83764367816093011"/>
          <c:h val="0.55855945116834815"/>
        </c:manualLayout>
      </c:layout>
      <c:lineChart>
        <c:grouping val="standard"/>
        <c:varyColors val="0"/>
        <c:ser>
          <c:idx val="0"/>
          <c:order val="0"/>
          <c:tx>
            <c:v>Provence-Alpes-Côte d'Azur</c:v>
          </c:tx>
          <c:spPr>
            <a:ln w="28575">
              <a:solidFill>
                <a:srgbClr val="FF0000"/>
              </a:solidFill>
              <a:prstDash val="solid"/>
            </a:ln>
          </c:spPr>
          <c:marker>
            <c:symbol val="none"/>
          </c:marker>
          <c:cat>
            <c:multiLvlStrRef>
              <c:f>'Données graph 1 et 2'!$A$14:$B$65</c:f>
              <c:multiLvlStrCache>
                <c:ptCount val="52"/>
                <c:lvl>
                  <c:pt idx="0">
                    <c:v>T4</c:v>
                  </c:pt>
                  <c:pt idx="1">
                    <c:v>T1</c:v>
                  </c:pt>
                  <c:pt idx="2">
                    <c:v>T2</c:v>
                  </c:pt>
                  <c:pt idx="3">
                    <c:v>T3</c:v>
                  </c:pt>
                  <c:pt idx="4">
                    <c:v>T4</c:v>
                  </c:pt>
                  <c:pt idx="5">
                    <c:v>T1</c:v>
                  </c:pt>
                  <c:pt idx="6">
                    <c:v>T2</c:v>
                  </c:pt>
                  <c:pt idx="7">
                    <c:v>T3</c:v>
                  </c:pt>
                  <c:pt idx="8">
                    <c:v>T4</c:v>
                  </c:pt>
                  <c:pt idx="9">
                    <c:v>T1</c:v>
                  </c:pt>
                  <c:pt idx="10">
                    <c:v>T2</c:v>
                  </c:pt>
                  <c:pt idx="11">
                    <c:v>T3</c:v>
                  </c:pt>
                  <c:pt idx="12">
                    <c:v>T4</c:v>
                  </c:pt>
                  <c:pt idx="13">
                    <c:v>T1</c:v>
                  </c:pt>
                  <c:pt idx="14">
                    <c:v>T2</c:v>
                  </c:pt>
                  <c:pt idx="15">
                    <c:v>T3</c:v>
                  </c:pt>
                  <c:pt idx="16">
                    <c:v>T4</c:v>
                  </c:pt>
                  <c:pt idx="17">
                    <c:v>T1</c:v>
                  </c:pt>
                  <c:pt idx="18">
                    <c:v>T2</c:v>
                  </c:pt>
                  <c:pt idx="19">
                    <c:v>T3</c:v>
                  </c:pt>
                  <c:pt idx="20">
                    <c:v>T4</c:v>
                  </c:pt>
                  <c:pt idx="21">
                    <c:v>T1</c:v>
                  </c:pt>
                  <c:pt idx="22">
                    <c:v>T2</c:v>
                  </c:pt>
                  <c:pt idx="23">
                    <c:v>T3</c:v>
                  </c:pt>
                  <c:pt idx="24">
                    <c:v>T4</c:v>
                  </c:pt>
                  <c:pt idx="25">
                    <c:v>T1</c:v>
                  </c:pt>
                  <c:pt idx="26">
                    <c:v>T2</c:v>
                  </c:pt>
                  <c:pt idx="27">
                    <c:v>T3</c:v>
                  </c:pt>
                  <c:pt idx="28">
                    <c:v>T4</c:v>
                  </c:pt>
                  <c:pt idx="29">
                    <c:v>T1</c:v>
                  </c:pt>
                  <c:pt idx="30">
                    <c:v>T2</c:v>
                  </c:pt>
                  <c:pt idx="31">
                    <c:v>T3</c:v>
                  </c:pt>
                  <c:pt idx="32">
                    <c:v>T4</c:v>
                  </c:pt>
                  <c:pt idx="33">
                    <c:v>T1</c:v>
                  </c:pt>
                  <c:pt idx="34">
                    <c:v>T2</c:v>
                  </c:pt>
                  <c:pt idx="35">
                    <c:v>T3</c:v>
                  </c:pt>
                  <c:pt idx="36">
                    <c:v>T4</c:v>
                  </c:pt>
                  <c:pt idx="37">
                    <c:v>T1</c:v>
                  </c:pt>
                  <c:pt idx="38">
                    <c:v>T2</c:v>
                  </c:pt>
                  <c:pt idx="39">
                    <c:v>T3</c:v>
                  </c:pt>
                  <c:pt idx="40">
                    <c:v>T4</c:v>
                  </c:pt>
                  <c:pt idx="41">
                    <c:v>T1</c:v>
                  </c:pt>
                  <c:pt idx="42">
                    <c:v>T2</c:v>
                  </c:pt>
                  <c:pt idx="43">
                    <c:v>T3</c:v>
                  </c:pt>
                  <c:pt idx="44">
                    <c:v>T4</c:v>
                  </c:pt>
                  <c:pt idx="45">
                    <c:v>T1</c:v>
                  </c:pt>
                  <c:pt idx="46">
                    <c:v>T2</c:v>
                  </c:pt>
                  <c:pt idx="47">
                    <c:v>T3</c:v>
                  </c:pt>
                  <c:pt idx="48">
                    <c:v>T4</c:v>
                  </c:pt>
                  <c:pt idx="49">
                    <c:v>T1</c:v>
                  </c:pt>
                  <c:pt idx="50">
                    <c:v>T2</c:v>
                  </c:pt>
                  <c:pt idx="51">
                    <c:v>T3</c:v>
                  </c:pt>
                </c:lvl>
                <c:lvl>
                  <c:pt idx="1">
                    <c:v>2011</c:v>
                  </c:pt>
                  <c:pt idx="5">
                    <c:v>2012</c:v>
                  </c:pt>
                  <c:pt idx="9">
                    <c:v>2013</c:v>
                  </c:pt>
                  <c:pt idx="13">
                    <c:v>2014</c:v>
                  </c:pt>
                  <c:pt idx="17">
                    <c:v>2015</c:v>
                  </c:pt>
                  <c:pt idx="21">
                    <c:v>2016</c:v>
                  </c:pt>
                  <c:pt idx="25">
                    <c:v>2017</c:v>
                  </c:pt>
                  <c:pt idx="29">
                    <c:v>2018</c:v>
                  </c:pt>
                  <c:pt idx="33">
                    <c:v>2019</c:v>
                  </c:pt>
                  <c:pt idx="37">
                    <c:v>2020</c:v>
                  </c:pt>
                  <c:pt idx="41">
                    <c:v>2021</c:v>
                  </c:pt>
                  <c:pt idx="45">
                    <c:v>2022</c:v>
                  </c:pt>
                  <c:pt idx="49">
                    <c:v>2023</c:v>
                  </c:pt>
                </c:lvl>
              </c:multiLvlStrCache>
            </c:multiLvlStrRef>
          </c:cat>
          <c:val>
            <c:numRef>
              <c:f>'Données graph 1 et 2'!$D$14:$D$45</c:f>
              <c:numCache>
                <c:formatCode>#,##0.0</c:formatCode>
                <c:ptCount val="32"/>
                <c:pt idx="0">
                  <c:v>100</c:v>
                </c:pt>
                <c:pt idx="1">
                  <c:v>100.1515375622174</c:v>
                </c:pt>
                <c:pt idx="2">
                  <c:v>100.27955676679821</c:v>
                </c:pt>
                <c:pt idx="3">
                  <c:v>100.09322336942692</c:v>
                </c:pt>
                <c:pt idx="4">
                  <c:v>100.35487218197655</c:v>
                </c:pt>
                <c:pt idx="5">
                  <c:v>100.44701880731893</c:v>
                </c:pt>
                <c:pt idx="6">
                  <c:v>100.36779311099136</c:v>
                </c:pt>
                <c:pt idx="7">
                  <c:v>100.28454379203198</c:v>
                </c:pt>
                <c:pt idx="8">
                  <c:v>100.24272078495777</c:v>
                </c:pt>
                <c:pt idx="9">
                  <c:v>100.18639006811256</c:v>
                </c:pt>
                <c:pt idx="10">
                  <c:v>100.27201955820624</c:v>
                </c:pt>
                <c:pt idx="11">
                  <c:v>100.44486531914978</c:v>
                </c:pt>
                <c:pt idx="12">
                  <c:v>100.76244815335555</c:v>
                </c:pt>
                <c:pt idx="13">
                  <c:v>100.92588657124449</c:v>
                </c:pt>
                <c:pt idx="14">
                  <c:v>100.87924655116036</c:v>
                </c:pt>
                <c:pt idx="15">
                  <c:v>100.91653589893113</c:v>
                </c:pt>
                <c:pt idx="16">
                  <c:v>101.06246305776052</c:v>
                </c:pt>
                <c:pt idx="17">
                  <c:v>101.036054492318</c:v>
                </c:pt>
                <c:pt idx="18">
                  <c:v>101.47774624995537</c:v>
                </c:pt>
                <c:pt idx="19">
                  <c:v>101.31226768537991</c:v>
                </c:pt>
                <c:pt idx="20">
                  <c:v>101.75650962637548</c:v>
                </c:pt>
                <c:pt idx="21">
                  <c:v>102.12622954257078</c:v>
                </c:pt>
                <c:pt idx="22">
                  <c:v>102.59523659751136</c:v>
                </c:pt>
                <c:pt idx="23">
                  <c:v>102.69526045589346</c:v>
                </c:pt>
                <c:pt idx="24">
                  <c:v>102.82599985605631</c:v>
                </c:pt>
                <c:pt idx="25">
                  <c:v>103.06894732397926</c:v>
                </c:pt>
                <c:pt idx="26">
                  <c:v>103.38397997482687</c:v>
                </c:pt>
                <c:pt idx="27">
                  <c:v>103.54356478230784</c:v>
                </c:pt>
                <c:pt idx="28">
                  <c:v>103.87168837439411</c:v>
                </c:pt>
                <c:pt idx="29">
                  <c:v>104.36353373807576</c:v>
                </c:pt>
                <c:pt idx="30">
                  <c:v>104.43731904323921</c:v>
                </c:pt>
                <c:pt idx="31">
                  <c:v>104.5855697024616</c:v>
                </c:pt>
              </c:numCache>
            </c:numRef>
          </c:val>
          <c:smooth val="0"/>
        </c:ser>
        <c:ser>
          <c:idx val="1"/>
          <c:order val="1"/>
          <c:tx>
            <c:v>France métropolitaine</c:v>
          </c:tx>
          <c:spPr>
            <a:ln w="28575">
              <a:solidFill>
                <a:srgbClr val="0000FF"/>
              </a:solidFill>
              <a:prstDash val="solid"/>
            </a:ln>
          </c:spPr>
          <c:marker>
            <c:symbol val="none"/>
          </c:marker>
          <c:cat>
            <c:multiLvlStrRef>
              <c:f>'Données graph 1 et 2'!$A$14:$B$65</c:f>
              <c:multiLvlStrCache>
                <c:ptCount val="52"/>
                <c:lvl>
                  <c:pt idx="0">
                    <c:v>T4</c:v>
                  </c:pt>
                  <c:pt idx="1">
                    <c:v>T1</c:v>
                  </c:pt>
                  <c:pt idx="2">
                    <c:v>T2</c:v>
                  </c:pt>
                  <c:pt idx="3">
                    <c:v>T3</c:v>
                  </c:pt>
                  <c:pt idx="4">
                    <c:v>T4</c:v>
                  </c:pt>
                  <c:pt idx="5">
                    <c:v>T1</c:v>
                  </c:pt>
                  <c:pt idx="6">
                    <c:v>T2</c:v>
                  </c:pt>
                  <c:pt idx="7">
                    <c:v>T3</c:v>
                  </c:pt>
                  <c:pt idx="8">
                    <c:v>T4</c:v>
                  </c:pt>
                  <c:pt idx="9">
                    <c:v>T1</c:v>
                  </c:pt>
                  <c:pt idx="10">
                    <c:v>T2</c:v>
                  </c:pt>
                  <c:pt idx="11">
                    <c:v>T3</c:v>
                  </c:pt>
                  <c:pt idx="12">
                    <c:v>T4</c:v>
                  </c:pt>
                  <c:pt idx="13">
                    <c:v>T1</c:v>
                  </c:pt>
                  <c:pt idx="14">
                    <c:v>T2</c:v>
                  </c:pt>
                  <c:pt idx="15">
                    <c:v>T3</c:v>
                  </c:pt>
                  <c:pt idx="16">
                    <c:v>T4</c:v>
                  </c:pt>
                  <c:pt idx="17">
                    <c:v>T1</c:v>
                  </c:pt>
                  <c:pt idx="18">
                    <c:v>T2</c:v>
                  </c:pt>
                  <c:pt idx="19">
                    <c:v>T3</c:v>
                  </c:pt>
                  <c:pt idx="20">
                    <c:v>T4</c:v>
                  </c:pt>
                  <c:pt idx="21">
                    <c:v>T1</c:v>
                  </c:pt>
                  <c:pt idx="22">
                    <c:v>T2</c:v>
                  </c:pt>
                  <c:pt idx="23">
                    <c:v>T3</c:v>
                  </c:pt>
                  <c:pt idx="24">
                    <c:v>T4</c:v>
                  </c:pt>
                  <c:pt idx="25">
                    <c:v>T1</c:v>
                  </c:pt>
                  <c:pt idx="26">
                    <c:v>T2</c:v>
                  </c:pt>
                  <c:pt idx="27">
                    <c:v>T3</c:v>
                  </c:pt>
                  <c:pt idx="28">
                    <c:v>T4</c:v>
                  </c:pt>
                  <c:pt idx="29">
                    <c:v>T1</c:v>
                  </c:pt>
                  <c:pt idx="30">
                    <c:v>T2</c:v>
                  </c:pt>
                  <c:pt idx="31">
                    <c:v>T3</c:v>
                  </c:pt>
                  <c:pt idx="32">
                    <c:v>T4</c:v>
                  </c:pt>
                  <c:pt idx="33">
                    <c:v>T1</c:v>
                  </c:pt>
                  <c:pt idx="34">
                    <c:v>T2</c:v>
                  </c:pt>
                  <c:pt idx="35">
                    <c:v>T3</c:v>
                  </c:pt>
                  <c:pt idx="36">
                    <c:v>T4</c:v>
                  </c:pt>
                  <c:pt idx="37">
                    <c:v>T1</c:v>
                  </c:pt>
                  <c:pt idx="38">
                    <c:v>T2</c:v>
                  </c:pt>
                  <c:pt idx="39">
                    <c:v>T3</c:v>
                  </c:pt>
                  <c:pt idx="40">
                    <c:v>T4</c:v>
                  </c:pt>
                  <c:pt idx="41">
                    <c:v>T1</c:v>
                  </c:pt>
                  <c:pt idx="42">
                    <c:v>T2</c:v>
                  </c:pt>
                  <c:pt idx="43">
                    <c:v>T3</c:v>
                  </c:pt>
                  <c:pt idx="44">
                    <c:v>T4</c:v>
                  </c:pt>
                  <c:pt idx="45">
                    <c:v>T1</c:v>
                  </c:pt>
                  <c:pt idx="46">
                    <c:v>T2</c:v>
                  </c:pt>
                  <c:pt idx="47">
                    <c:v>T3</c:v>
                  </c:pt>
                  <c:pt idx="48">
                    <c:v>T4</c:v>
                  </c:pt>
                  <c:pt idx="49">
                    <c:v>T1</c:v>
                  </c:pt>
                  <c:pt idx="50">
                    <c:v>T2</c:v>
                  </c:pt>
                  <c:pt idx="51">
                    <c:v>T3</c:v>
                  </c:pt>
                </c:lvl>
                <c:lvl>
                  <c:pt idx="1">
                    <c:v>2011</c:v>
                  </c:pt>
                  <c:pt idx="5">
                    <c:v>2012</c:v>
                  </c:pt>
                  <c:pt idx="9">
                    <c:v>2013</c:v>
                  </c:pt>
                  <c:pt idx="13">
                    <c:v>2014</c:v>
                  </c:pt>
                  <c:pt idx="17">
                    <c:v>2015</c:v>
                  </c:pt>
                  <c:pt idx="21">
                    <c:v>2016</c:v>
                  </c:pt>
                  <c:pt idx="25">
                    <c:v>2017</c:v>
                  </c:pt>
                  <c:pt idx="29">
                    <c:v>2018</c:v>
                  </c:pt>
                  <c:pt idx="33">
                    <c:v>2019</c:v>
                  </c:pt>
                  <c:pt idx="37">
                    <c:v>2020</c:v>
                  </c:pt>
                  <c:pt idx="41">
                    <c:v>2021</c:v>
                  </c:pt>
                  <c:pt idx="45">
                    <c:v>2022</c:v>
                  </c:pt>
                  <c:pt idx="49">
                    <c:v>2023</c:v>
                  </c:pt>
                </c:lvl>
              </c:multiLvlStrCache>
            </c:multiLvlStrRef>
          </c:cat>
          <c:val>
            <c:numRef>
              <c:f>'Données graph 1 et 2'!$C$14:$C$45</c:f>
              <c:numCache>
                <c:formatCode>#,##0.0</c:formatCode>
                <c:ptCount val="32"/>
                <c:pt idx="0">
                  <c:v>100</c:v>
                </c:pt>
                <c:pt idx="1">
                  <c:v>100.20931520429401</c:v>
                </c:pt>
                <c:pt idx="2">
                  <c:v>100.3029308459957</c:v>
                </c:pt>
                <c:pt idx="3">
                  <c:v>100.23210673073793</c:v>
                </c:pt>
                <c:pt idx="4">
                  <c:v>100.28556030795106</c:v>
                </c:pt>
                <c:pt idx="5">
                  <c:v>100.29749327949366</c:v>
                </c:pt>
                <c:pt idx="6">
                  <c:v>100.26900301539072</c:v>
                </c:pt>
                <c:pt idx="7">
                  <c:v>100.17991887594735</c:v>
                </c:pt>
                <c:pt idx="8">
                  <c:v>100.01230621633761</c:v>
                </c:pt>
                <c:pt idx="9">
                  <c:v>99.948159429303601</c:v>
                </c:pt>
                <c:pt idx="10">
                  <c:v>99.838239044917884</c:v>
                </c:pt>
                <c:pt idx="11">
                  <c:v>100.01137910016713</c:v>
                </c:pt>
                <c:pt idx="12">
                  <c:v>100.30837544625567</c:v>
                </c:pt>
                <c:pt idx="13">
                  <c:v>100.34348188737144</c:v>
                </c:pt>
                <c:pt idx="14">
                  <c:v>100.38962717198498</c:v>
                </c:pt>
                <c:pt idx="15">
                  <c:v>100.24682115947418</c:v>
                </c:pt>
                <c:pt idx="16">
                  <c:v>100.34507622182338</c:v>
                </c:pt>
                <c:pt idx="17">
                  <c:v>100.26902083905631</c:v>
                </c:pt>
                <c:pt idx="18">
                  <c:v>100.53017624219729</c:v>
                </c:pt>
                <c:pt idx="19">
                  <c:v>100.56757021541823</c:v>
                </c:pt>
                <c:pt idx="20">
                  <c:v>100.77674217882576</c:v>
                </c:pt>
                <c:pt idx="21">
                  <c:v>100.95599171966938</c:v>
                </c:pt>
                <c:pt idx="22">
                  <c:v>101.23634372290256</c:v>
                </c:pt>
                <c:pt idx="23">
                  <c:v>101.55265331394192</c:v>
                </c:pt>
                <c:pt idx="24">
                  <c:v>101.71071526989475</c:v>
                </c:pt>
                <c:pt idx="25">
                  <c:v>102.11589102465135</c:v>
                </c:pt>
                <c:pt idx="26">
                  <c:v>102.48192952299182</c:v>
                </c:pt>
                <c:pt idx="27">
                  <c:v>102.67404440512237</c:v>
                </c:pt>
                <c:pt idx="28">
                  <c:v>103.06675500382858</c:v>
                </c:pt>
                <c:pt idx="29">
                  <c:v>103.29276396840021</c:v>
                </c:pt>
                <c:pt idx="30">
                  <c:v>103.34125243307564</c:v>
                </c:pt>
                <c:pt idx="31">
                  <c:v>103.46208653550688</c:v>
                </c:pt>
              </c:numCache>
            </c:numRef>
          </c:val>
          <c:smooth val="0"/>
        </c:ser>
        <c:ser>
          <c:idx val="2"/>
          <c:order val="2"/>
          <c:tx>
            <c:strRef>
              <c:f>'Données graph 1 et 2'!$I$8:$I$9</c:f>
              <c:strCache>
                <c:ptCount val="1"/>
                <c:pt idx="0">
                  <c:v>Var</c:v>
                </c:pt>
              </c:strCache>
            </c:strRef>
          </c:tx>
          <c:spPr>
            <a:ln w="28575"/>
          </c:spPr>
          <c:marker>
            <c:symbol val="none"/>
          </c:marker>
          <c:cat>
            <c:multiLvlStrRef>
              <c:f>'Données graph 1 et 2'!$A$14:$B$65</c:f>
              <c:multiLvlStrCache>
                <c:ptCount val="52"/>
                <c:lvl>
                  <c:pt idx="0">
                    <c:v>T4</c:v>
                  </c:pt>
                  <c:pt idx="1">
                    <c:v>T1</c:v>
                  </c:pt>
                  <c:pt idx="2">
                    <c:v>T2</c:v>
                  </c:pt>
                  <c:pt idx="3">
                    <c:v>T3</c:v>
                  </c:pt>
                  <c:pt idx="4">
                    <c:v>T4</c:v>
                  </c:pt>
                  <c:pt idx="5">
                    <c:v>T1</c:v>
                  </c:pt>
                  <c:pt idx="6">
                    <c:v>T2</c:v>
                  </c:pt>
                  <c:pt idx="7">
                    <c:v>T3</c:v>
                  </c:pt>
                  <c:pt idx="8">
                    <c:v>T4</c:v>
                  </c:pt>
                  <c:pt idx="9">
                    <c:v>T1</c:v>
                  </c:pt>
                  <c:pt idx="10">
                    <c:v>T2</c:v>
                  </c:pt>
                  <c:pt idx="11">
                    <c:v>T3</c:v>
                  </c:pt>
                  <c:pt idx="12">
                    <c:v>T4</c:v>
                  </c:pt>
                  <c:pt idx="13">
                    <c:v>T1</c:v>
                  </c:pt>
                  <c:pt idx="14">
                    <c:v>T2</c:v>
                  </c:pt>
                  <c:pt idx="15">
                    <c:v>T3</c:v>
                  </c:pt>
                  <c:pt idx="16">
                    <c:v>T4</c:v>
                  </c:pt>
                  <c:pt idx="17">
                    <c:v>T1</c:v>
                  </c:pt>
                  <c:pt idx="18">
                    <c:v>T2</c:v>
                  </c:pt>
                  <c:pt idx="19">
                    <c:v>T3</c:v>
                  </c:pt>
                  <c:pt idx="20">
                    <c:v>T4</c:v>
                  </c:pt>
                  <c:pt idx="21">
                    <c:v>T1</c:v>
                  </c:pt>
                  <c:pt idx="22">
                    <c:v>T2</c:v>
                  </c:pt>
                  <c:pt idx="23">
                    <c:v>T3</c:v>
                  </c:pt>
                  <c:pt idx="24">
                    <c:v>T4</c:v>
                  </c:pt>
                  <c:pt idx="25">
                    <c:v>T1</c:v>
                  </c:pt>
                  <c:pt idx="26">
                    <c:v>T2</c:v>
                  </c:pt>
                  <c:pt idx="27">
                    <c:v>T3</c:v>
                  </c:pt>
                  <c:pt idx="28">
                    <c:v>T4</c:v>
                  </c:pt>
                  <c:pt idx="29">
                    <c:v>T1</c:v>
                  </c:pt>
                  <c:pt idx="30">
                    <c:v>T2</c:v>
                  </c:pt>
                  <c:pt idx="31">
                    <c:v>T3</c:v>
                  </c:pt>
                  <c:pt idx="32">
                    <c:v>T4</c:v>
                  </c:pt>
                  <c:pt idx="33">
                    <c:v>T1</c:v>
                  </c:pt>
                  <c:pt idx="34">
                    <c:v>T2</c:v>
                  </c:pt>
                  <c:pt idx="35">
                    <c:v>T3</c:v>
                  </c:pt>
                  <c:pt idx="36">
                    <c:v>T4</c:v>
                  </c:pt>
                  <c:pt idx="37">
                    <c:v>T1</c:v>
                  </c:pt>
                  <c:pt idx="38">
                    <c:v>T2</c:v>
                  </c:pt>
                  <c:pt idx="39">
                    <c:v>T3</c:v>
                  </c:pt>
                  <c:pt idx="40">
                    <c:v>T4</c:v>
                  </c:pt>
                  <c:pt idx="41">
                    <c:v>T1</c:v>
                  </c:pt>
                  <c:pt idx="42">
                    <c:v>T2</c:v>
                  </c:pt>
                  <c:pt idx="43">
                    <c:v>T3</c:v>
                  </c:pt>
                  <c:pt idx="44">
                    <c:v>T4</c:v>
                  </c:pt>
                  <c:pt idx="45">
                    <c:v>T1</c:v>
                  </c:pt>
                  <c:pt idx="46">
                    <c:v>T2</c:v>
                  </c:pt>
                  <c:pt idx="47">
                    <c:v>T3</c:v>
                  </c:pt>
                  <c:pt idx="48">
                    <c:v>T4</c:v>
                  </c:pt>
                  <c:pt idx="49">
                    <c:v>T1</c:v>
                  </c:pt>
                  <c:pt idx="50">
                    <c:v>T2</c:v>
                  </c:pt>
                  <c:pt idx="51">
                    <c:v>T3</c:v>
                  </c:pt>
                </c:lvl>
                <c:lvl>
                  <c:pt idx="1">
                    <c:v>2011</c:v>
                  </c:pt>
                  <c:pt idx="5">
                    <c:v>2012</c:v>
                  </c:pt>
                  <c:pt idx="9">
                    <c:v>2013</c:v>
                  </c:pt>
                  <c:pt idx="13">
                    <c:v>2014</c:v>
                  </c:pt>
                  <c:pt idx="17">
                    <c:v>2015</c:v>
                  </c:pt>
                  <c:pt idx="21">
                    <c:v>2016</c:v>
                  </c:pt>
                  <c:pt idx="25">
                    <c:v>2017</c:v>
                  </c:pt>
                  <c:pt idx="29">
                    <c:v>2018</c:v>
                  </c:pt>
                  <c:pt idx="33">
                    <c:v>2019</c:v>
                  </c:pt>
                  <c:pt idx="37">
                    <c:v>2020</c:v>
                  </c:pt>
                  <c:pt idx="41">
                    <c:v>2021</c:v>
                  </c:pt>
                  <c:pt idx="45">
                    <c:v>2022</c:v>
                  </c:pt>
                  <c:pt idx="49">
                    <c:v>2023</c:v>
                  </c:pt>
                </c:lvl>
              </c:multiLvlStrCache>
            </c:multiLvlStrRef>
          </c:cat>
          <c:val>
            <c:numRef>
              <c:f>'Données graph 1 et 2'!$I$14:$I$45</c:f>
              <c:numCache>
                <c:formatCode>#,##0.0</c:formatCode>
                <c:ptCount val="32"/>
                <c:pt idx="0">
                  <c:v>100</c:v>
                </c:pt>
                <c:pt idx="1">
                  <c:v>100.16800652845832</c:v>
                </c:pt>
                <c:pt idx="2">
                  <c:v>100.65381877968026</c:v>
                </c:pt>
                <c:pt idx="3">
                  <c:v>100.52003301520244</c:v>
                </c:pt>
                <c:pt idx="4">
                  <c:v>100.64633336078485</c:v>
                </c:pt>
                <c:pt idx="5">
                  <c:v>100.6331797433652</c:v>
                </c:pt>
                <c:pt idx="6">
                  <c:v>100.55826424337889</c:v>
                </c:pt>
                <c:pt idx="7">
                  <c:v>100.63491922672299</c:v>
                </c:pt>
                <c:pt idx="8">
                  <c:v>100.49683117974834</c:v>
                </c:pt>
                <c:pt idx="9">
                  <c:v>100.61286307925974</c:v>
                </c:pt>
                <c:pt idx="10">
                  <c:v>100.48532712336512</c:v>
                </c:pt>
                <c:pt idx="11">
                  <c:v>100.76415286193563</c:v>
                </c:pt>
                <c:pt idx="12">
                  <c:v>100.59911998043547</c:v>
                </c:pt>
                <c:pt idx="13">
                  <c:v>100.95162430440388</c:v>
                </c:pt>
                <c:pt idx="14">
                  <c:v>100.7462636088125</c:v>
                </c:pt>
                <c:pt idx="15">
                  <c:v>100.62985987129866</c:v>
                </c:pt>
                <c:pt idx="16">
                  <c:v>100.65520803779617</c:v>
                </c:pt>
                <c:pt idx="17">
                  <c:v>100.22680722590597</c:v>
                </c:pt>
                <c:pt idx="18">
                  <c:v>100.86117278566944</c:v>
                </c:pt>
                <c:pt idx="19">
                  <c:v>100.69086417017736</c:v>
                </c:pt>
                <c:pt idx="20">
                  <c:v>100.99752730918698</c:v>
                </c:pt>
                <c:pt idx="21">
                  <c:v>101.55075932821359</c:v>
                </c:pt>
                <c:pt idx="22">
                  <c:v>101.99326877871344</c:v>
                </c:pt>
                <c:pt idx="23">
                  <c:v>101.70548056254344</c:v>
                </c:pt>
                <c:pt idx="24">
                  <c:v>101.83723783723792</c:v>
                </c:pt>
                <c:pt idx="25">
                  <c:v>102.20995338609542</c:v>
                </c:pt>
                <c:pt idx="26">
                  <c:v>102.5734794694541</c:v>
                </c:pt>
                <c:pt idx="27">
                  <c:v>102.67230550135935</c:v>
                </c:pt>
                <c:pt idx="28">
                  <c:v>102.91040418139286</c:v>
                </c:pt>
                <c:pt idx="29">
                  <c:v>103.54539141233008</c:v>
                </c:pt>
                <c:pt idx="30">
                  <c:v>103.49744901097704</c:v>
                </c:pt>
                <c:pt idx="31">
                  <c:v>103.52509803536583</c:v>
                </c:pt>
              </c:numCache>
            </c:numRef>
          </c:val>
          <c:smooth val="0"/>
        </c:ser>
        <c:dLbls>
          <c:showLegendKey val="0"/>
          <c:showVal val="0"/>
          <c:showCatName val="0"/>
          <c:showSerName val="0"/>
          <c:showPercent val="0"/>
          <c:showBubbleSize val="0"/>
        </c:dLbls>
        <c:marker val="1"/>
        <c:smooth val="0"/>
        <c:axId val="168763392"/>
        <c:axId val="168764928"/>
      </c:lineChart>
      <c:catAx>
        <c:axId val="168763392"/>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168764928"/>
        <c:crossesAt val="100"/>
        <c:auto val="0"/>
        <c:lblAlgn val="ctr"/>
        <c:lblOffset val="100"/>
        <c:tickLblSkip val="4"/>
        <c:tickMarkSkip val="4"/>
        <c:noMultiLvlLbl val="0"/>
      </c:catAx>
      <c:valAx>
        <c:axId val="168764928"/>
        <c:scaling>
          <c:orientation val="minMax"/>
          <c:max val="105"/>
          <c:min val="99"/>
        </c:scaling>
        <c:delete val="0"/>
        <c:axPos val="l"/>
        <c:majorGridlines>
          <c:spPr>
            <a:ln>
              <a:prstDash val="sysDash"/>
            </a:ln>
          </c:spPr>
        </c:majorGridlines>
        <c:numFmt formatCode="#,##0" sourceLinked="0"/>
        <c:majorTickMark val="out"/>
        <c:minorTickMark val="none"/>
        <c:tickLblPos val="nextTo"/>
        <c:crossAx val="168763392"/>
        <c:crosses val="autoZero"/>
        <c:crossBetween val="midCat"/>
        <c:majorUnit val="1"/>
      </c:valAx>
    </c:plotArea>
    <c:legend>
      <c:legendPos val="r"/>
      <c:layout>
        <c:manualLayout>
          <c:xMode val="edge"/>
          <c:yMode val="edge"/>
          <c:x val="2.5568232542360778E-2"/>
          <c:y val="0.12702472293265132"/>
          <c:w val="0.91903409090909094"/>
          <c:h val="5.1150895140664808E-2"/>
        </c:manualLayout>
      </c:layout>
      <c:overlay val="0"/>
    </c:legend>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4547272908251738"/>
          <c:w val="0.86471641552420164"/>
          <c:h val="0.4725838611490929"/>
        </c:manualLayout>
      </c:layout>
      <c:barChart>
        <c:barDir val="col"/>
        <c:grouping val="clustered"/>
        <c:varyColors val="0"/>
        <c:ser>
          <c:idx val="1"/>
          <c:order val="0"/>
          <c:tx>
            <c:v>Moins de 25 ans</c:v>
          </c:tx>
          <c:spPr>
            <a:solidFill>
              <a:srgbClr val="00B0F0"/>
            </a:solidFill>
            <a:ln w="28575">
              <a:noFill/>
              <a:prstDash val="solid"/>
            </a:ln>
          </c:spPr>
          <c:invertIfNegative val="0"/>
          <c:cat>
            <c:multiLvlStrRef>
              <c:f>'dates trim'!$A$31:$B$64</c:f>
              <c:multiLvlStrCache>
                <c:ptCount val="34"/>
                <c:lvl>
                  <c:pt idx="0">
                    <c:v>T3</c:v>
                  </c:pt>
                  <c:pt idx="1">
                    <c:v>T4</c:v>
                  </c:pt>
                  <c:pt idx="2">
                    <c:v>T1</c:v>
                  </c:pt>
                  <c:pt idx="3">
                    <c:v>T2</c:v>
                  </c:pt>
                  <c:pt idx="4">
                    <c:v>T3</c:v>
                  </c:pt>
                  <c:pt idx="5">
                    <c:v>T4</c:v>
                  </c:pt>
                  <c:pt idx="6">
                    <c:v>T1</c:v>
                  </c:pt>
                  <c:pt idx="7">
                    <c:v>T2</c:v>
                  </c:pt>
                  <c:pt idx="8">
                    <c:v>T3</c:v>
                  </c:pt>
                  <c:pt idx="9">
                    <c:v>T4</c:v>
                  </c:pt>
                  <c:pt idx="10">
                    <c:v>T1</c:v>
                  </c:pt>
                  <c:pt idx="11">
                    <c:v>T2</c:v>
                  </c:pt>
                  <c:pt idx="12">
                    <c:v>T3</c:v>
                  </c:pt>
                  <c:pt idx="13">
                    <c:v>T4</c:v>
                  </c:pt>
                  <c:pt idx="14">
                    <c:v>T1</c:v>
                  </c:pt>
                  <c:pt idx="15">
                    <c:v>T2</c:v>
                  </c:pt>
                  <c:pt idx="16">
                    <c:v>T3</c:v>
                  </c:pt>
                  <c:pt idx="17">
                    <c:v>T4</c:v>
                  </c:pt>
                  <c:pt idx="18">
                    <c:v>T1</c:v>
                  </c:pt>
                  <c:pt idx="19">
                    <c:v>T2</c:v>
                  </c:pt>
                  <c:pt idx="20">
                    <c:v>T3</c:v>
                  </c:pt>
                  <c:pt idx="21">
                    <c:v>T4</c:v>
                  </c:pt>
                  <c:pt idx="22">
                    <c:v>T1</c:v>
                  </c:pt>
                  <c:pt idx="23">
                    <c:v>T2</c:v>
                  </c:pt>
                  <c:pt idx="24">
                    <c:v>T3</c:v>
                  </c:pt>
                  <c:pt idx="25">
                    <c:v>T4</c:v>
                  </c:pt>
                  <c:pt idx="26">
                    <c:v>T1</c:v>
                  </c:pt>
                  <c:pt idx="27">
                    <c:v>T2</c:v>
                  </c:pt>
                  <c:pt idx="28">
                    <c:v>T3</c:v>
                  </c:pt>
                  <c:pt idx="29">
                    <c:v>T4</c:v>
                  </c:pt>
                  <c:pt idx="30">
                    <c:v>T1</c:v>
                  </c:pt>
                  <c:pt idx="31">
                    <c:v>T2</c:v>
                  </c:pt>
                  <c:pt idx="32">
                    <c:v>T3</c:v>
                  </c:pt>
                  <c:pt idx="33">
                    <c:v>T4</c:v>
                  </c:pt>
                </c:lvl>
                <c:lvl>
                  <c:pt idx="2">
                    <c:v>2016</c:v>
                  </c:pt>
                  <c:pt idx="6">
                    <c:v>2017</c:v>
                  </c:pt>
                  <c:pt idx="10">
                    <c:v>2018</c:v>
                  </c:pt>
                  <c:pt idx="14">
                    <c:v>2019</c:v>
                  </c:pt>
                  <c:pt idx="18">
                    <c:v>2020</c:v>
                  </c:pt>
                  <c:pt idx="22">
                    <c:v>2021</c:v>
                  </c:pt>
                  <c:pt idx="26">
                    <c:v>2022</c:v>
                  </c:pt>
                  <c:pt idx="30">
                    <c:v>2023</c:v>
                  </c:pt>
                </c:lvl>
              </c:multiLvlStrCache>
            </c:multiLvlStrRef>
          </c:cat>
          <c:val>
            <c:numRef>
              <c:f>dep83_trim!$X$89:$X$103</c:f>
              <c:numCache>
                <c:formatCode>#,##0.0</c:formatCode>
                <c:ptCount val="15"/>
                <c:pt idx="0">
                  <c:v>-1.0137769690668041</c:v>
                </c:pt>
                <c:pt idx="1">
                  <c:v>-2.1530479896238575</c:v>
                </c:pt>
                <c:pt idx="2">
                  <c:v>-3.4606511150986896</c:v>
                </c:pt>
                <c:pt idx="3">
                  <c:v>-5.229753744605226</c:v>
                </c:pt>
                <c:pt idx="4">
                  <c:v>-2.1533613445378186</c:v>
                </c:pt>
                <c:pt idx="5">
                  <c:v>-4.0827147401908848</c:v>
                </c:pt>
                <c:pt idx="6">
                  <c:v>-3.1332979288369645</c:v>
                </c:pt>
                <c:pt idx="7">
                  <c:v>-0.72327886418430687</c:v>
                </c:pt>
                <c:pt idx="8">
                  <c:v>1.315083199141176</c:v>
                </c:pt>
                <c:pt idx="9">
                  <c:v>4.0353786622443266</c:v>
                </c:pt>
                <c:pt idx="10">
                  <c:v>3.5910087719298156</c:v>
                </c:pt>
                <c:pt idx="11">
                  <c:v>3.9395574743658957</c:v>
                </c:pt>
                <c:pt idx="12">
                  <c:v>1.9337748344370853</c:v>
                </c:pt>
                <c:pt idx="13">
                  <c:v>-1.1955366631243414</c:v>
                </c:pt>
                <c:pt idx="14">
                  <c:v>-0.18523418893886534</c:v>
                </c:pt>
              </c:numCache>
            </c:numRef>
          </c:val>
        </c:ser>
        <c:ser>
          <c:idx val="0"/>
          <c:order val="1"/>
          <c:tx>
            <c:v>25 à 49 ans</c:v>
          </c:tx>
          <c:spPr>
            <a:solidFill>
              <a:schemeClr val="accent6">
                <a:lumMod val="75000"/>
              </a:schemeClr>
            </a:solidFill>
          </c:spPr>
          <c:invertIfNegative val="0"/>
          <c:cat>
            <c:multiLvlStrRef>
              <c:f>'dates trim'!$A$31:$B$64</c:f>
              <c:multiLvlStrCache>
                <c:ptCount val="34"/>
                <c:lvl>
                  <c:pt idx="0">
                    <c:v>T3</c:v>
                  </c:pt>
                  <c:pt idx="1">
                    <c:v>T4</c:v>
                  </c:pt>
                  <c:pt idx="2">
                    <c:v>T1</c:v>
                  </c:pt>
                  <c:pt idx="3">
                    <c:v>T2</c:v>
                  </c:pt>
                  <c:pt idx="4">
                    <c:v>T3</c:v>
                  </c:pt>
                  <c:pt idx="5">
                    <c:v>T4</c:v>
                  </c:pt>
                  <c:pt idx="6">
                    <c:v>T1</c:v>
                  </c:pt>
                  <c:pt idx="7">
                    <c:v>T2</c:v>
                  </c:pt>
                  <c:pt idx="8">
                    <c:v>T3</c:v>
                  </c:pt>
                  <c:pt idx="9">
                    <c:v>T4</c:v>
                  </c:pt>
                  <c:pt idx="10">
                    <c:v>T1</c:v>
                  </c:pt>
                  <c:pt idx="11">
                    <c:v>T2</c:v>
                  </c:pt>
                  <c:pt idx="12">
                    <c:v>T3</c:v>
                  </c:pt>
                  <c:pt idx="13">
                    <c:v>T4</c:v>
                  </c:pt>
                  <c:pt idx="14">
                    <c:v>T1</c:v>
                  </c:pt>
                  <c:pt idx="15">
                    <c:v>T2</c:v>
                  </c:pt>
                  <c:pt idx="16">
                    <c:v>T3</c:v>
                  </c:pt>
                  <c:pt idx="17">
                    <c:v>T4</c:v>
                  </c:pt>
                  <c:pt idx="18">
                    <c:v>T1</c:v>
                  </c:pt>
                  <c:pt idx="19">
                    <c:v>T2</c:v>
                  </c:pt>
                  <c:pt idx="20">
                    <c:v>T3</c:v>
                  </c:pt>
                  <c:pt idx="21">
                    <c:v>T4</c:v>
                  </c:pt>
                  <c:pt idx="22">
                    <c:v>T1</c:v>
                  </c:pt>
                  <c:pt idx="23">
                    <c:v>T2</c:v>
                  </c:pt>
                  <c:pt idx="24">
                    <c:v>T3</c:v>
                  </c:pt>
                  <c:pt idx="25">
                    <c:v>T4</c:v>
                  </c:pt>
                  <c:pt idx="26">
                    <c:v>T1</c:v>
                  </c:pt>
                  <c:pt idx="27">
                    <c:v>T2</c:v>
                  </c:pt>
                  <c:pt idx="28">
                    <c:v>T3</c:v>
                  </c:pt>
                  <c:pt idx="29">
                    <c:v>T4</c:v>
                  </c:pt>
                  <c:pt idx="30">
                    <c:v>T1</c:v>
                  </c:pt>
                  <c:pt idx="31">
                    <c:v>T2</c:v>
                  </c:pt>
                  <c:pt idx="32">
                    <c:v>T3</c:v>
                  </c:pt>
                  <c:pt idx="33">
                    <c:v>T4</c:v>
                  </c:pt>
                </c:lvl>
                <c:lvl>
                  <c:pt idx="2">
                    <c:v>2016</c:v>
                  </c:pt>
                  <c:pt idx="6">
                    <c:v>2017</c:v>
                  </c:pt>
                  <c:pt idx="10">
                    <c:v>2018</c:v>
                  </c:pt>
                  <c:pt idx="14">
                    <c:v>2019</c:v>
                  </c:pt>
                  <c:pt idx="18">
                    <c:v>2020</c:v>
                  </c:pt>
                  <c:pt idx="22">
                    <c:v>2021</c:v>
                  </c:pt>
                  <c:pt idx="26">
                    <c:v>2022</c:v>
                  </c:pt>
                  <c:pt idx="30">
                    <c:v>2023</c:v>
                  </c:pt>
                </c:lvl>
              </c:multiLvlStrCache>
            </c:multiLvlStrRef>
          </c:cat>
          <c:val>
            <c:numRef>
              <c:f>dep83_trim!$Y$89:$Y$103</c:f>
              <c:numCache>
                <c:formatCode>#,##0.0</c:formatCode>
                <c:ptCount val="15"/>
                <c:pt idx="0">
                  <c:v>7.5178606541259851</c:v>
                </c:pt>
                <c:pt idx="1">
                  <c:v>7.3202276254526799</c:v>
                </c:pt>
                <c:pt idx="2">
                  <c:v>4.8261447843435334</c:v>
                </c:pt>
                <c:pt idx="3">
                  <c:v>1.0020902496004069</c:v>
                </c:pt>
                <c:pt idx="4">
                  <c:v>1.3594245306022934</c:v>
                </c:pt>
                <c:pt idx="5">
                  <c:v>0.13858761147262921</c:v>
                </c:pt>
                <c:pt idx="6">
                  <c:v>1.2023442692284503</c:v>
                </c:pt>
                <c:pt idx="7">
                  <c:v>2.325156735041678</c:v>
                </c:pt>
                <c:pt idx="8">
                  <c:v>1.9726950141336186</c:v>
                </c:pt>
                <c:pt idx="9">
                  <c:v>2.3406943859437979</c:v>
                </c:pt>
                <c:pt idx="10">
                  <c:v>1.3373134328358072</c:v>
                </c:pt>
                <c:pt idx="11">
                  <c:v>1.2491820831598277</c:v>
                </c:pt>
                <c:pt idx="12">
                  <c:v>1.0970215275729833</c:v>
                </c:pt>
                <c:pt idx="13">
                  <c:v>3.5277516462839387E-2</c:v>
                </c:pt>
                <c:pt idx="14">
                  <c:v>-0.45363497113231066</c:v>
                </c:pt>
              </c:numCache>
            </c:numRef>
          </c:val>
        </c:ser>
        <c:ser>
          <c:idx val="2"/>
          <c:order val="2"/>
          <c:tx>
            <c:v>50 ans ou plus</c:v>
          </c:tx>
          <c:spPr>
            <a:solidFill>
              <a:srgbClr val="92D050"/>
            </a:solidFill>
          </c:spPr>
          <c:invertIfNegative val="0"/>
          <c:cat>
            <c:multiLvlStrRef>
              <c:f>'dates trim'!$A$31:$B$64</c:f>
              <c:multiLvlStrCache>
                <c:ptCount val="34"/>
                <c:lvl>
                  <c:pt idx="0">
                    <c:v>T3</c:v>
                  </c:pt>
                  <c:pt idx="1">
                    <c:v>T4</c:v>
                  </c:pt>
                  <c:pt idx="2">
                    <c:v>T1</c:v>
                  </c:pt>
                  <c:pt idx="3">
                    <c:v>T2</c:v>
                  </c:pt>
                  <c:pt idx="4">
                    <c:v>T3</c:v>
                  </c:pt>
                  <c:pt idx="5">
                    <c:v>T4</c:v>
                  </c:pt>
                  <c:pt idx="6">
                    <c:v>T1</c:v>
                  </c:pt>
                  <c:pt idx="7">
                    <c:v>T2</c:v>
                  </c:pt>
                  <c:pt idx="8">
                    <c:v>T3</c:v>
                  </c:pt>
                  <c:pt idx="9">
                    <c:v>T4</c:v>
                  </c:pt>
                  <c:pt idx="10">
                    <c:v>T1</c:v>
                  </c:pt>
                  <c:pt idx="11">
                    <c:v>T2</c:v>
                  </c:pt>
                  <c:pt idx="12">
                    <c:v>T3</c:v>
                  </c:pt>
                  <c:pt idx="13">
                    <c:v>T4</c:v>
                  </c:pt>
                  <c:pt idx="14">
                    <c:v>T1</c:v>
                  </c:pt>
                  <c:pt idx="15">
                    <c:v>T2</c:v>
                  </c:pt>
                  <c:pt idx="16">
                    <c:v>T3</c:v>
                  </c:pt>
                  <c:pt idx="17">
                    <c:v>T4</c:v>
                  </c:pt>
                  <c:pt idx="18">
                    <c:v>T1</c:v>
                  </c:pt>
                  <c:pt idx="19">
                    <c:v>T2</c:v>
                  </c:pt>
                  <c:pt idx="20">
                    <c:v>T3</c:v>
                  </c:pt>
                  <c:pt idx="21">
                    <c:v>T4</c:v>
                  </c:pt>
                  <c:pt idx="22">
                    <c:v>T1</c:v>
                  </c:pt>
                  <c:pt idx="23">
                    <c:v>T2</c:v>
                  </c:pt>
                  <c:pt idx="24">
                    <c:v>T3</c:v>
                  </c:pt>
                  <c:pt idx="25">
                    <c:v>T4</c:v>
                  </c:pt>
                  <c:pt idx="26">
                    <c:v>T1</c:v>
                  </c:pt>
                  <c:pt idx="27">
                    <c:v>T2</c:v>
                  </c:pt>
                  <c:pt idx="28">
                    <c:v>T3</c:v>
                  </c:pt>
                  <c:pt idx="29">
                    <c:v>T4</c:v>
                  </c:pt>
                  <c:pt idx="30">
                    <c:v>T1</c:v>
                  </c:pt>
                  <c:pt idx="31">
                    <c:v>T2</c:v>
                  </c:pt>
                  <c:pt idx="32">
                    <c:v>T3</c:v>
                  </c:pt>
                  <c:pt idx="33">
                    <c:v>T4</c:v>
                  </c:pt>
                </c:lvl>
                <c:lvl>
                  <c:pt idx="2">
                    <c:v>2016</c:v>
                  </c:pt>
                  <c:pt idx="6">
                    <c:v>2017</c:v>
                  </c:pt>
                  <c:pt idx="10">
                    <c:v>2018</c:v>
                  </c:pt>
                  <c:pt idx="14">
                    <c:v>2019</c:v>
                  </c:pt>
                  <c:pt idx="18">
                    <c:v>2020</c:v>
                  </c:pt>
                  <c:pt idx="22">
                    <c:v>2021</c:v>
                  </c:pt>
                  <c:pt idx="26">
                    <c:v>2022</c:v>
                  </c:pt>
                  <c:pt idx="30">
                    <c:v>2023</c:v>
                  </c:pt>
                </c:lvl>
              </c:multiLvlStrCache>
            </c:multiLvlStrRef>
          </c:cat>
          <c:val>
            <c:numRef>
              <c:f>dep83_trim!$Z$89:$Z$103</c:f>
              <c:numCache>
                <c:formatCode>#,##0.0</c:formatCode>
                <c:ptCount val="15"/>
                <c:pt idx="0">
                  <c:v>11.776251226692835</c:v>
                </c:pt>
                <c:pt idx="1">
                  <c:v>11.079274116523408</c:v>
                </c:pt>
                <c:pt idx="2">
                  <c:v>9.2850510677808806</c:v>
                </c:pt>
                <c:pt idx="3">
                  <c:v>7.09474629546476</c:v>
                </c:pt>
                <c:pt idx="4">
                  <c:v>6.7310506292068917</c:v>
                </c:pt>
                <c:pt idx="5">
                  <c:v>6.1765548867870557</c:v>
                </c:pt>
                <c:pt idx="6">
                  <c:v>7.0093457943925186</c:v>
                </c:pt>
                <c:pt idx="7">
                  <c:v>7.0719776380153698</c:v>
                </c:pt>
                <c:pt idx="8">
                  <c:v>6.7041403893611129</c:v>
                </c:pt>
                <c:pt idx="9">
                  <c:v>6.6405722769604436</c:v>
                </c:pt>
                <c:pt idx="10">
                  <c:v>4.9490538573508047</c:v>
                </c:pt>
                <c:pt idx="11">
                  <c:v>4.6730191880955507</c:v>
                </c:pt>
                <c:pt idx="12">
                  <c:v>3.4048567390466467</c:v>
                </c:pt>
                <c:pt idx="13">
                  <c:v>2.7718010378433133</c:v>
                </c:pt>
                <c:pt idx="14">
                  <c:v>2.6730551002395631</c:v>
                </c:pt>
              </c:numCache>
            </c:numRef>
          </c:val>
        </c:ser>
        <c:dLbls>
          <c:showLegendKey val="0"/>
          <c:showVal val="0"/>
          <c:showCatName val="0"/>
          <c:showSerName val="0"/>
          <c:showPercent val="0"/>
          <c:showBubbleSize val="0"/>
        </c:dLbls>
        <c:gapWidth val="150"/>
        <c:axId val="169034496"/>
        <c:axId val="169036032"/>
      </c:barChart>
      <c:catAx>
        <c:axId val="169034496"/>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crossAx val="169036032"/>
        <c:crosses val="autoZero"/>
        <c:auto val="0"/>
        <c:lblAlgn val="ctr"/>
        <c:lblOffset val="100"/>
        <c:tickLblSkip val="4"/>
        <c:tickMarkSkip val="4"/>
        <c:noMultiLvlLbl val="0"/>
      </c:catAx>
      <c:valAx>
        <c:axId val="169036032"/>
        <c:scaling>
          <c:orientation val="minMax"/>
          <c:max val="12"/>
          <c:min val="-6"/>
        </c:scaling>
        <c:delete val="0"/>
        <c:axPos val="l"/>
        <c:majorGridlines>
          <c:spPr>
            <a:ln>
              <a:prstDash val="sysDash"/>
            </a:ln>
          </c:spPr>
        </c:majorGridlines>
        <c:numFmt formatCode="[Blue][&lt;0]\-&quot;&quot;0&quot;&quot;;[Red][&gt;0]\+&quot;&quot;0&quot;&quot;;0" sourceLinked="0"/>
        <c:majorTickMark val="out"/>
        <c:minorTickMark val="none"/>
        <c:tickLblPos val="nextTo"/>
        <c:crossAx val="169034496"/>
        <c:crosses val="autoZero"/>
        <c:crossBetween val="between"/>
        <c:majorUnit val="3"/>
      </c:valAx>
    </c:plotArea>
    <c:legend>
      <c:legendPos val="t"/>
      <c:layout>
        <c:manualLayout>
          <c:xMode val="edge"/>
          <c:yMode val="edge"/>
          <c:x val="0.26925949611628497"/>
          <c:y val="0.18097139055222888"/>
          <c:w val="0.49532195531396139"/>
          <c:h val="5.4566981522519258E-2"/>
        </c:manualLayout>
      </c:layout>
      <c:overlay val="0"/>
      <c:txPr>
        <a:bodyPr/>
        <a:lstStyle/>
        <a:p>
          <a:pPr>
            <a:defRPr sz="1200"/>
          </a:pPr>
          <a:endParaRPr lang="fr-FR"/>
        </a:p>
      </c:txPr>
    </c:legend>
    <c:plotVisOnly val="1"/>
    <c:dispBlanksAs val="gap"/>
    <c:showDLblsOverMax val="0"/>
  </c:chart>
  <c:txPr>
    <a:bodyPr/>
    <a:lstStyle/>
    <a:p>
      <a:pPr>
        <a:defRPr sz="1000"/>
      </a:pPr>
      <a:endParaRPr lang="fr-FR"/>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7474751284831911"/>
          <c:w val="0.86471641552420164"/>
          <c:h val="0.44330907738329117"/>
        </c:manualLayout>
      </c:layout>
      <c:barChart>
        <c:barDir val="col"/>
        <c:grouping val="clustered"/>
        <c:varyColors val="0"/>
        <c:ser>
          <c:idx val="1"/>
          <c:order val="0"/>
          <c:tx>
            <c:v>Moins d'un an</c:v>
          </c:tx>
          <c:spPr>
            <a:solidFill>
              <a:srgbClr val="00B0F0"/>
            </a:solidFill>
            <a:ln w="28575">
              <a:noFill/>
              <a:prstDash val="solid"/>
            </a:ln>
          </c:spPr>
          <c:invertIfNegative val="0"/>
          <c:cat>
            <c:multiLvlStrRef>
              <c:f>'dates trim'!$A$33:$B$48</c:f>
              <c:multiLvlStrCache>
                <c:ptCount val="16"/>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lvl>
                <c:lvl>
                  <c:pt idx="0">
                    <c:v>2016</c:v>
                  </c:pt>
                  <c:pt idx="4">
                    <c:v>2017</c:v>
                  </c:pt>
                  <c:pt idx="8">
                    <c:v>2018</c:v>
                  </c:pt>
                  <c:pt idx="12">
                    <c:v>2019</c:v>
                  </c:pt>
                </c:lvl>
              </c:multiLvlStrCache>
            </c:multiLvlStrRef>
          </c:cat>
          <c:val>
            <c:numRef>
              <c:f>dep83_trim!$AG$91:$AG$103</c:f>
              <c:numCache>
                <c:formatCode>#,##0.0</c:formatCode>
                <c:ptCount val="13"/>
                <c:pt idx="0">
                  <c:v>-0.84175084175084347</c:v>
                </c:pt>
                <c:pt idx="1">
                  <c:v>-2.4819660105147245</c:v>
                </c:pt>
                <c:pt idx="2">
                  <c:v>1.2633143423334214</c:v>
                </c:pt>
                <c:pt idx="3">
                  <c:v>1.37939604821673</c:v>
                </c:pt>
                <c:pt idx="4">
                  <c:v>4.206753442746658</c:v>
                </c:pt>
                <c:pt idx="5">
                  <c:v>4.2878635907723117</c:v>
                </c:pt>
                <c:pt idx="6">
                  <c:v>2.0976027397260344</c:v>
                </c:pt>
                <c:pt idx="7">
                  <c:v>1.1093405246384025</c:v>
                </c:pt>
                <c:pt idx="8">
                  <c:v>-1.3818489017620172</c:v>
                </c:pt>
                <c:pt idx="9">
                  <c:v>-1.9115171916326057</c:v>
                </c:pt>
                <c:pt idx="10">
                  <c:v>-2.2761305780173657</c:v>
                </c:pt>
                <c:pt idx="11">
                  <c:v>-3.7218888282718021</c:v>
                </c:pt>
                <c:pt idx="12">
                  <c:v>-3.3347610597809441</c:v>
                </c:pt>
              </c:numCache>
            </c:numRef>
          </c:val>
        </c:ser>
        <c:ser>
          <c:idx val="0"/>
          <c:order val="1"/>
          <c:tx>
            <c:v>Un an ou plus</c:v>
          </c:tx>
          <c:spPr>
            <a:solidFill>
              <a:schemeClr val="accent6">
                <a:lumMod val="75000"/>
              </a:schemeClr>
            </a:solidFill>
          </c:spPr>
          <c:invertIfNegative val="0"/>
          <c:cat>
            <c:multiLvlStrRef>
              <c:f>'dates trim'!$A$33:$B$48</c:f>
              <c:multiLvlStrCache>
                <c:ptCount val="16"/>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lvl>
                <c:lvl>
                  <c:pt idx="0">
                    <c:v>2016</c:v>
                  </c:pt>
                  <c:pt idx="4">
                    <c:v>2017</c:v>
                  </c:pt>
                  <c:pt idx="8">
                    <c:v>2018</c:v>
                  </c:pt>
                  <c:pt idx="12">
                    <c:v>2019</c:v>
                  </c:pt>
                </c:lvl>
              </c:multiLvlStrCache>
            </c:multiLvlStrRef>
          </c:cat>
          <c:val>
            <c:numRef>
              <c:f>dep83_trim!$AH$91:$AH$103</c:f>
              <c:numCache>
                <c:formatCode>#,##0.0</c:formatCode>
                <c:ptCount val="13"/>
                <c:pt idx="0">
                  <c:v>13.466482104014244</c:v>
                </c:pt>
                <c:pt idx="1">
                  <c:v>7.9502279635258244</c:v>
                </c:pt>
                <c:pt idx="2">
                  <c:v>3.6428702514222921</c:v>
                </c:pt>
                <c:pt idx="3">
                  <c:v>0.69321009598293237</c:v>
                </c:pt>
                <c:pt idx="4">
                  <c:v>-0.81038689438829303</c:v>
                </c:pt>
                <c:pt idx="5">
                  <c:v>1.5574131104267419</c:v>
                </c:pt>
                <c:pt idx="6">
                  <c:v>4.6303674192120559</c:v>
                </c:pt>
                <c:pt idx="7">
                  <c:v>7.4669020300088373</c:v>
                </c:pt>
                <c:pt idx="8">
                  <c:v>8.4160590354036557</c:v>
                </c:pt>
                <c:pt idx="9">
                  <c:v>8.9412580142089748</c:v>
                </c:pt>
                <c:pt idx="10">
                  <c:v>7.6493484515146148</c:v>
                </c:pt>
                <c:pt idx="11">
                  <c:v>6.5210249671485032</c:v>
                </c:pt>
                <c:pt idx="12">
                  <c:v>5.4533668260270618</c:v>
                </c:pt>
              </c:numCache>
            </c:numRef>
          </c:val>
        </c:ser>
        <c:dLbls>
          <c:showLegendKey val="0"/>
          <c:showVal val="0"/>
          <c:showCatName val="0"/>
          <c:showSerName val="0"/>
          <c:showPercent val="0"/>
          <c:showBubbleSize val="0"/>
        </c:dLbls>
        <c:gapWidth val="150"/>
        <c:axId val="169494400"/>
        <c:axId val="169495936"/>
      </c:barChart>
      <c:catAx>
        <c:axId val="169494400"/>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txPr>
          <a:bodyPr/>
          <a:lstStyle/>
          <a:p>
            <a:pPr>
              <a:defRPr sz="1000"/>
            </a:pPr>
            <a:endParaRPr lang="fr-FR"/>
          </a:p>
        </c:txPr>
        <c:crossAx val="169495936"/>
        <c:crosses val="autoZero"/>
        <c:auto val="0"/>
        <c:lblAlgn val="ctr"/>
        <c:lblOffset val="100"/>
        <c:tickLblSkip val="4"/>
        <c:tickMarkSkip val="4"/>
        <c:noMultiLvlLbl val="0"/>
      </c:catAx>
      <c:valAx>
        <c:axId val="169495936"/>
        <c:scaling>
          <c:orientation val="minMax"/>
          <c:max val="14"/>
          <c:min val="-6"/>
        </c:scaling>
        <c:delete val="0"/>
        <c:axPos val="l"/>
        <c:majorGridlines>
          <c:spPr>
            <a:ln>
              <a:prstDash val="sysDash"/>
            </a:ln>
          </c:spPr>
        </c:majorGridlines>
        <c:numFmt formatCode="[Blue][&lt;0]\-&quot;&quot;0&quot;&quot;;[Red][&gt;0]\+&quot;&quot;0&quot;&quot;;0" sourceLinked="0"/>
        <c:majorTickMark val="out"/>
        <c:minorTickMark val="none"/>
        <c:tickLblPos val="nextTo"/>
        <c:crossAx val="169494400"/>
        <c:crosses val="autoZero"/>
        <c:crossBetween val="between"/>
        <c:majorUnit val="2"/>
      </c:valAx>
    </c:plotArea>
    <c:legend>
      <c:legendPos val="t"/>
      <c:layout>
        <c:manualLayout>
          <c:xMode val="edge"/>
          <c:yMode val="edge"/>
          <c:x val="0.35516154389330773"/>
          <c:y val="0.21556886227544911"/>
          <c:w val="0.33028591603714508"/>
          <c:h val="5.456698152251925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6545228499124E-2"/>
          <c:y val="0.27208624345685795"/>
          <c:w val="0.83764367816092966"/>
          <c:h val="0.49121318168562289"/>
        </c:manualLayout>
      </c:layout>
      <c:barChart>
        <c:barDir val="col"/>
        <c:grouping val="stacked"/>
        <c:varyColors val="0"/>
        <c:ser>
          <c:idx val="1"/>
          <c:order val="0"/>
          <c:tx>
            <c:strRef>
              <c:f>'Données Graph3'!$G$7:$G$8</c:f>
              <c:strCache>
                <c:ptCount val="1"/>
                <c:pt idx="0">
                  <c:v>Emploi hors intérim</c:v>
                </c:pt>
              </c:strCache>
            </c:strRef>
          </c:tx>
          <c:spPr>
            <a:solidFill>
              <a:srgbClr val="00B0F0"/>
            </a:solidFill>
            <a:ln w="28575">
              <a:noFill/>
              <a:prstDash val="solid"/>
            </a:ln>
          </c:spPr>
          <c:invertIfNegative val="0"/>
          <c:cat>
            <c:multiLvlStrRef>
              <c:f>'Données Graph3'!$A$10:$B$66</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'Données Graph3'!$S$10:$S$41</c:f>
              <c:numCache>
                <c:formatCode>#,##0</c:formatCode>
                <c:ptCount val="32"/>
                <c:pt idx="0">
                  <c:v>568.93739024468232</c:v>
                </c:pt>
                <c:pt idx="1">
                  <c:v>1706.2069026761455</c:v>
                </c:pt>
                <c:pt idx="2">
                  <c:v>-507.33068118378287</c:v>
                </c:pt>
                <c:pt idx="3">
                  <c:v>570.06479957210831</c:v>
                </c:pt>
                <c:pt idx="4">
                  <c:v>537.81958036869764</c:v>
                </c:pt>
                <c:pt idx="5">
                  <c:v>-395.48396017332561</c:v>
                </c:pt>
                <c:pt idx="6">
                  <c:v>-22.373903223429807</c:v>
                </c:pt>
                <c:pt idx="7">
                  <c:v>-413.83915534196422</c:v>
                </c:pt>
                <c:pt idx="8">
                  <c:v>221.73589876346523</c:v>
                </c:pt>
                <c:pt idx="9">
                  <c:v>-289.90697203675518</c:v>
                </c:pt>
                <c:pt idx="10">
                  <c:v>917.5148625470465</c:v>
                </c:pt>
                <c:pt idx="11">
                  <c:v>-443.00804572133347</c:v>
                </c:pt>
                <c:pt idx="12">
                  <c:v>859.96403179824119</c:v>
                </c:pt>
                <c:pt idx="13">
                  <c:v>-224.88259514671518</c:v>
                </c:pt>
                <c:pt idx="14">
                  <c:v>-422.74057429895038</c:v>
                </c:pt>
                <c:pt idx="15">
                  <c:v>-232.90511471108766</c:v>
                </c:pt>
                <c:pt idx="16">
                  <c:v>-868.2633412713185</c:v>
                </c:pt>
                <c:pt idx="17">
                  <c:v>1024.211562382814</c:v>
                </c:pt>
                <c:pt idx="18">
                  <c:v>60.40603567607468</c:v>
                </c:pt>
                <c:pt idx="19">
                  <c:v>834.86853857710958</c:v>
                </c:pt>
                <c:pt idx="20">
                  <c:v>1244.7008397824247</c:v>
                </c:pt>
                <c:pt idx="21">
                  <c:v>1236.5425570423831</c:v>
                </c:pt>
                <c:pt idx="22">
                  <c:v>-1195.1833461117931</c:v>
                </c:pt>
                <c:pt idx="23">
                  <c:v>-296.88910238567041</c:v>
                </c:pt>
                <c:pt idx="24">
                  <c:v>804.15792000701185</c:v>
                </c:pt>
                <c:pt idx="25">
                  <c:v>1011.1647356589092</c:v>
                </c:pt>
                <c:pt idx="26">
                  <c:v>54.170776774233673</c:v>
                </c:pt>
                <c:pt idx="27">
                  <c:v>414.51126489182934</c:v>
                </c:pt>
                <c:pt idx="28">
                  <c:v>2488.5852714730427</c:v>
                </c:pt>
                <c:pt idx="29">
                  <c:v>-323.12578557909001</c:v>
                </c:pt>
                <c:pt idx="30">
                  <c:v>223.68422595015727</c:v>
                </c:pt>
                <c:pt idx="31">
                  <c:v>-178.70962097321171</c:v>
                </c:pt>
              </c:numCache>
            </c:numRef>
          </c:val>
        </c:ser>
        <c:ser>
          <c:idx val="2"/>
          <c:order val="1"/>
          <c:tx>
            <c:strRef>
              <c:f>'Données Graph3'!$H$7:$H$8</c:f>
              <c:strCache>
                <c:ptCount val="1"/>
                <c:pt idx="0">
                  <c:v>Intérim</c:v>
                </c:pt>
              </c:strCache>
            </c:strRef>
          </c:tx>
          <c:spPr>
            <a:solidFill>
              <a:schemeClr val="accent6">
                <a:lumMod val="75000"/>
              </a:schemeClr>
            </a:solidFill>
            <a:ln w="28575">
              <a:noFill/>
            </a:ln>
          </c:spPr>
          <c:invertIfNegative val="0"/>
          <c:cat>
            <c:multiLvlStrRef>
              <c:f>'Données Graph3'!$A$10:$B$66</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'Données Graph3'!$T$10:$T$41</c:f>
              <c:numCache>
                <c:formatCode>#,##0</c:formatCode>
                <c:ptCount val="32"/>
                <c:pt idx="0">
                  <c:v>-29.026740583636638</c:v>
                </c:pt>
                <c:pt idx="1">
                  <c:v>-144.98657048176665</c:v>
                </c:pt>
                <c:pt idx="2">
                  <c:v>77.392870567458885</c:v>
                </c:pt>
                <c:pt idx="3">
                  <c:v>-164.18234808908437</c:v>
                </c:pt>
                <c:pt idx="4">
                  <c:v>-580.09042657692817</c:v>
                </c:pt>
                <c:pt idx="5">
                  <c:v>154.73333792992344</c:v>
                </c:pt>
                <c:pt idx="6">
                  <c:v>268.714579605778</c:v>
                </c:pt>
                <c:pt idx="7">
                  <c:v>-29.924595011313613</c:v>
                </c:pt>
                <c:pt idx="8">
                  <c:v>151.14757678634396</c:v>
                </c:pt>
                <c:pt idx="9">
                  <c:v>-119.94627256066815</c:v>
                </c:pt>
                <c:pt idx="10">
                  <c:v>-21.472387083612375</c:v>
                </c:pt>
                <c:pt idx="11">
                  <c:v>-87.346405881381543</c:v>
                </c:pt>
                <c:pt idx="12">
                  <c:v>272.85408133426972</c:v>
                </c:pt>
                <c:pt idx="13">
                  <c:v>-435.07048875437567</c:v>
                </c:pt>
                <c:pt idx="14">
                  <c:v>48.662149366516132</c:v>
                </c:pt>
                <c:pt idx="15">
                  <c:v>314.36471730486528</c:v>
                </c:pt>
                <c:pt idx="16">
                  <c:v>-508.45792536871522</c:v>
                </c:pt>
                <c:pt idx="17">
                  <c:v>1014.4039880803748</c:v>
                </c:pt>
                <c:pt idx="18">
                  <c:v>-607.7147389566635</c:v>
                </c:pt>
                <c:pt idx="19">
                  <c:v>150.63301382746613</c:v>
                </c:pt>
                <c:pt idx="20">
                  <c:v>533.18161244630755</c:v>
                </c:pt>
                <c:pt idx="21">
                  <c:v>185.51863958425565</c:v>
                </c:pt>
                <c:pt idx="22">
                  <c:v>270.33879284984505</c:v>
                </c:pt>
                <c:pt idx="23">
                  <c:v>720.30809943678923</c:v>
                </c:pt>
                <c:pt idx="24">
                  <c:v>393.61157126808394</c:v>
                </c:pt>
                <c:pt idx="25">
                  <c:v>157.07322292494518</c:v>
                </c:pt>
                <c:pt idx="26">
                  <c:v>263.41942391027624</c:v>
                </c:pt>
                <c:pt idx="27">
                  <c:v>350.64955474982253</c:v>
                </c:pt>
                <c:pt idx="28">
                  <c:v>-447.97190050614245</c:v>
                </c:pt>
                <c:pt idx="29">
                  <c:v>169.05669494101767</c:v>
                </c:pt>
                <c:pt idx="30">
                  <c:v>-134.83051974469163</c:v>
                </c:pt>
                <c:pt idx="31">
                  <c:v>-151.28140404470651</c:v>
                </c:pt>
              </c:numCache>
            </c:numRef>
          </c:val>
        </c:ser>
        <c:dLbls>
          <c:showLegendKey val="0"/>
          <c:showVal val="0"/>
          <c:showCatName val="0"/>
          <c:showSerName val="0"/>
          <c:showPercent val="0"/>
          <c:showBubbleSize val="0"/>
        </c:dLbls>
        <c:gapWidth val="150"/>
        <c:overlap val="100"/>
        <c:axId val="169887616"/>
        <c:axId val="169889152"/>
      </c:barChart>
      <c:lineChart>
        <c:grouping val="standard"/>
        <c:varyColors val="0"/>
        <c:ser>
          <c:idx val="0"/>
          <c:order val="2"/>
          <c:tx>
            <c:strRef>
              <c:f>'Données Graph3'!$F$7:$F$8</c:f>
              <c:strCache>
                <c:ptCount val="1"/>
                <c:pt idx="0">
                  <c:v>Emploi total</c:v>
                </c:pt>
              </c:strCache>
            </c:strRef>
          </c:tx>
          <c:spPr>
            <a:ln w="28575">
              <a:solidFill>
                <a:srgbClr val="002060"/>
              </a:solidFill>
              <a:prstDash val="solid"/>
            </a:ln>
          </c:spPr>
          <c:marker>
            <c:symbol val="none"/>
          </c:marker>
          <c:cat>
            <c:multiLvlStrRef>
              <c:f>'Données Graph3'!$A$10:$B$61</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'Données Graph3'!$R$10:$R$41</c:f>
              <c:numCache>
                <c:formatCode>#,##0</c:formatCode>
                <c:ptCount val="32"/>
                <c:pt idx="0">
                  <c:v>539.91064966103295</c:v>
                </c:pt>
                <c:pt idx="1">
                  <c:v>1561.2203321943525</c:v>
                </c:pt>
                <c:pt idx="2">
                  <c:v>-429.93781061627669</c:v>
                </c:pt>
                <c:pt idx="3">
                  <c:v>405.88245148299029</c:v>
                </c:pt>
                <c:pt idx="4">
                  <c:v>-42.270846208208241</c:v>
                </c:pt>
                <c:pt idx="5">
                  <c:v>-240.75062224338762</c:v>
                </c:pt>
                <c:pt idx="6">
                  <c:v>246.34067638230044</c:v>
                </c:pt>
                <c:pt idx="7">
                  <c:v>-443.763750353246</c:v>
                </c:pt>
                <c:pt idx="8">
                  <c:v>372.8834755498101</c:v>
                </c:pt>
                <c:pt idx="9">
                  <c:v>-409.85324459744152</c:v>
                </c:pt>
                <c:pt idx="10">
                  <c:v>896.04247546341503</c:v>
                </c:pt>
                <c:pt idx="11">
                  <c:v>-530.35445160267409</c:v>
                </c:pt>
                <c:pt idx="12">
                  <c:v>1132.8181131324964</c:v>
                </c:pt>
                <c:pt idx="13">
                  <c:v>-659.95308390108403</c:v>
                </c:pt>
                <c:pt idx="14">
                  <c:v>-374.07842493243515</c:v>
                </c:pt>
                <c:pt idx="15">
                  <c:v>81.459602593793534</c:v>
                </c:pt>
                <c:pt idx="16">
                  <c:v>-1376.7212666400592</c:v>
                </c:pt>
                <c:pt idx="17">
                  <c:v>2038.6155504632043</c:v>
                </c:pt>
                <c:pt idx="18">
                  <c:v>-547.3087032805779</c:v>
                </c:pt>
                <c:pt idx="19">
                  <c:v>985.50155240454478</c:v>
                </c:pt>
                <c:pt idx="20">
                  <c:v>1777.8824522287468</c:v>
                </c:pt>
                <c:pt idx="21">
                  <c:v>1422.0611966266297</c:v>
                </c:pt>
                <c:pt idx="22">
                  <c:v>-924.84455326193711</c:v>
                </c:pt>
                <c:pt idx="23">
                  <c:v>423.4189970511361</c:v>
                </c:pt>
                <c:pt idx="24">
                  <c:v>1197.769491275074</c:v>
                </c:pt>
                <c:pt idx="25">
                  <c:v>1168.2379585838644</c:v>
                </c:pt>
                <c:pt idx="26">
                  <c:v>317.590200684499</c:v>
                </c:pt>
                <c:pt idx="27">
                  <c:v>765.16081964166369</c:v>
                </c:pt>
                <c:pt idx="28">
                  <c:v>2040.6133709668647</c:v>
                </c:pt>
                <c:pt idx="29">
                  <c:v>-154.06909063807689</c:v>
                </c:pt>
                <c:pt idx="30">
                  <c:v>88.853706205496565</c:v>
                </c:pt>
                <c:pt idx="31">
                  <c:v>-329.99102501792368</c:v>
                </c:pt>
              </c:numCache>
            </c:numRef>
          </c:val>
          <c:smooth val="0"/>
        </c:ser>
        <c:dLbls>
          <c:showLegendKey val="0"/>
          <c:showVal val="0"/>
          <c:showCatName val="0"/>
          <c:showSerName val="0"/>
          <c:showPercent val="0"/>
          <c:showBubbleSize val="0"/>
        </c:dLbls>
        <c:marker val="1"/>
        <c:smooth val="0"/>
        <c:axId val="169887616"/>
        <c:axId val="169889152"/>
      </c:lineChart>
      <c:catAx>
        <c:axId val="169887616"/>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txPr>
          <a:bodyPr/>
          <a:lstStyle/>
          <a:p>
            <a:pPr>
              <a:defRPr sz="900"/>
            </a:pPr>
            <a:endParaRPr lang="fr-FR"/>
          </a:p>
        </c:txPr>
        <c:crossAx val="169889152"/>
        <c:crosses val="autoZero"/>
        <c:auto val="0"/>
        <c:lblAlgn val="ctr"/>
        <c:lblOffset val="100"/>
        <c:tickLblSkip val="4"/>
        <c:tickMarkSkip val="4"/>
        <c:noMultiLvlLbl val="0"/>
      </c:catAx>
      <c:valAx>
        <c:axId val="169889152"/>
        <c:scaling>
          <c:orientation val="minMax"/>
          <c:max val="3000"/>
          <c:min val="-1500"/>
        </c:scaling>
        <c:delete val="0"/>
        <c:axPos val="l"/>
        <c:majorGridlines>
          <c:spPr>
            <a:ln>
              <a:prstDash val="sysDash"/>
            </a:ln>
          </c:spPr>
        </c:majorGridlines>
        <c:numFmt formatCode="[Red][&lt;0]\-&quot;&quot;0&quot;&quot;;[Blue][&gt;0]\+&quot;&quot;0&quot;&quot;;0" sourceLinked="0"/>
        <c:majorTickMark val="out"/>
        <c:minorTickMark val="none"/>
        <c:tickLblPos val="nextTo"/>
        <c:crossAx val="169887616"/>
        <c:crosses val="autoZero"/>
        <c:crossBetween val="between"/>
        <c:majorUnit val="500"/>
      </c:valAx>
    </c:plotArea>
    <c:legend>
      <c:legendPos val="t"/>
      <c:layout>
        <c:manualLayout>
          <c:xMode val="edge"/>
          <c:yMode val="edge"/>
          <c:x val="0.20314306822912012"/>
          <c:y val="0.20098948670377242"/>
          <c:w val="0.58264258622806397"/>
          <c:h val="6.3399948383075486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115172941883742E-2"/>
          <c:y val="0.23445600341765868"/>
          <c:w val="0.90516390406154157"/>
          <c:h val="0.51446426230666154"/>
        </c:manualLayout>
      </c:layout>
      <c:barChart>
        <c:barDir val="col"/>
        <c:grouping val="stacked"/>
        <c:varyColors val="0"/>
        <c:ser>
          <c:idx val="0"/>
          <c:order val="0"/>
          <c:tx>
            <c:v>Emploi hors intérim</c:v>
          </c:tx>
          <c:spPr>
            <a:solidFill>
              <a:srgbClr val="00B0F0"/>
            </a:solidFill>
          </c:spPr>
          <c:invertIfNegative val="0"/>
          <c:dPt>
            <c:idx val="4"/>
            <c:invertIfNegative val="0"/>
            <c:bubble3D val="0"/>
          </c:dPt>
          <c:dLbls>
            <c:dLbl>
              <c:idx val="1"/>
              <c:layout>
                <c:manualLayout>
                  <c:x val="-1.8451889386298876E-3"/>
                  <c:y val="-8.6256488763224587E-3"/>
                </c:manualLayout>
              </c:layout>
              <c:showLegendKey val="0"/>
              <c:showVal val="1"/>
              <c:showCatName val="0"/>
              <c:showSerName val="0"/>
              <c:showPercent val="0"/>
              <c:showBubbleSize val="0"/>
            </c:dLbl>
            <c:dLbl>
              <c:idx val="2"/>
              <c:layout>
                <c:manualLayout>
                  <c:x val="3.711009123660204E-3"/>
                  <c:y val="2.8752162921074861E-3"/>
                </c:manualLayout>
              </c:layout>
              <c:showLegendKey val="0"/>
              <c:showVal val="1"/>
              <c:showCatName val="0"/>
              <c:showSerName val="0"/>
              <c:showPercent val="0"/>
              <c:showBubbleSize val="0"/>
            </c:dLbl>
            <c:numFmt formatCode="[&lt;0]\-&quot;&quot;#,###&quot;&quot;;[&gt;0]\+&quot;&quot;#,###&quot;&quot;;0" sourceLinked="0"/>
            <c:showLegendKey val="0"/>
            <c:showVal val="1"/>
            <c:showCatName val="0"/>
            <c:showSerName val="0"/>
            <c:showPercent val="0"/>
            <c:showBubbleSize val="0"/>
            <c:showLeaderLines val="0"/>
          </c:dLbls>
          <c:cat>
            <c:strRef>
              <c:f>'Données graph4 annuel'!$B$8:$F$8</c:f>
              <c:strCache>
                <c:ptCount val="5"/>
                <c:pt idx="0">
                  <c:v>Ensemble</c:v>
                </c:pt>
                <c:pt idx="1">
                  <c:v>Tertiaire marchand</c:v>
                </c:pt>
                <c:pt idx="2">
                  <c:v>Tertiaire non marchand</c:v>
                </c:pt>
                <c:pt idx="3">
                  <c:v>Industrie</c:v>
                </c:pt>
                <c:pt idx="4">
                  <c:v>Construction 
</c:v>
                </c:pt>
              </c:strCache>
            </c:strRef>
          </c:cat>
          <c:val>
            <c:numRef>
              <c:f>'Données graph4 annuel'!$CP$40:$CT$40</c:f>
              <c:numCache>
                <c:formatCode>#,##0</c:formatCode>
                <c:ptCount val="5"/>
                <c:pt idx="0">
                  <c:v>2210</c:v>
                </c:pt>
                <c:pt idx="1">
                  <c:v>1130</c:v>
                </c:pt>
                <c:pt idx="2">
                  <c:v>370</c:v>
                </c:pt>
                <c:pt idx="3">
                  <c:v>540</c:v>
                </c:pt>
                <c:pt idx="4">
                  <c:v>220</c:v>
                </c:pt>
              </c:numCache>
            </c:numRef>
          </c:val>
        </c:ser>
        <c:ser>
          <c:idx val="1"/>
          <c:order val="1"/>
          <c:tx>
            <c:v>Intérim</c:v>
          </c:tx>
          <c:spPr>
            <a:solidFill>
              <a:schemeClr val="accent6">
                <a:lumMod val="75000"/>
              </a:schemeClr>
            </a:solidFill>
          </c:spPr>
          <c:invertIfNegative val="0"/>
          <c:dPt>
            <c:idx val="4"/>
            <c:invertIfNegative val="0"/>
            <c:bubble3D val="0"/>
          </c:dPt>
          <c:dLbls>
            <c:dLbl>
              <c:idx val="0"/>
              <c:layout>
                <c:manualLayout>
                  <c:x val="-3.7316403700606328E-3"/>
                  <c:y val="-7.8606602266349627E-3"/>
                </c:manualLayout>
              </c:layout>
              <c:showLegendKey val="0"/>
              <c:showVal val="1"/>
              <c:showCatName val="0"/>
              <c:showSerName val="0"/>
              <c:showPercent val="0"/>
              <c:showBubbleSize val="0"/>
            </c:dLbl>
            <c:dLbl>
              <c:idx val="1"/>
              <c:layout>
                <c:manualLayout>
                  <c:x val="-6.9158262581718621E-5"/>
                  <c:y val="-2.5242814279818313E-2"/>
                </c:manualLayout>
              </c:layout>
              <c:showLegendKey val="0"/>
              <c:showVal val="1"/>
              <c:showCatName val="0"/>
              <c:showSerName val="0"/>
              <c:showPercent val="0"/>
              <c:showBubbleSize val="0"/>
            </c:dLbl>
            <c:dLbl>
              <c:idx val="2"/>
              <c:layout>
                <c:manualLayout>
                  <c:x val="5.5561980622900915E-3"/>
                  <c:y val="2.8756690820747471E-3"/>
                </c:manualLayout>
              </c:layout>
              <c:showLegendKey val="0"/>
              <c:showVal val="1"/>
              <c:showCatName val="0"/>
              <c:showSerName val="0"/>
              <c:showPercent val="0"/>
              <c:showBubbleSize val="0"/>
            </c:dLbl>
            <c:dLbl>
              <c:idx val="3"/>
              <c:layout>
                <c:manualLayout>
                  <c:x val="0"/>
                  <c:y val="-3.1483663944858482E-3"/>
                </c:manualLayout>
              </c:layout>
              <c:showLegendKey val="0"/>
              <c:showVal val="1"/>
              <c:showCatName val="0"/>
              <c:showSerName val="0"/>
              <c:showPercent val="0"/>
              <c:showBubbleSize val="0"/>
            </c:dLbl>
            <c:dLbl>
              <c:idx val="4"/>
              <c:layout>
                <c:manualLayout>
                  <c:x val="0"/>
                  <c:y val="-1.1084072003566174E-2"/>
                </c:manualLayout>
              </c:layout>
              <c:showLegendKey val="0"/>
              <c:showVal val="1"/>
              <c:showCatName val="0"/>
              <c:showSerName val="0"/>
              <c:showPercent val="0"/>
              <c:showBubbleSize val="0"/>
            </c:dLbl>
            <c:numFmt formatCode="[&lt;0]\-&quot;&quot;#,###&quot;&quot;;[&gt;0]\+&quot;&quot;#,###&quot;&quot;;0" sourceLinked="0"/>
            <c:txPr>
              <a:bodyPr/>
              <a:lstStyle/>
              <a:p>
                <a:pPr>
                  <a:defRPr sz="1100" b="0"/>
                </a:pPr>
                <a:endParaRPr lang="fr-FR"/>
              </a:p>
            </c:txPr>
            <c:showLegendKey val="0"/>
            <c:showVal val="1"/>
            <c:showCatName val="0"/>
            <c:showSerName val="0"/>
            <c:showPercent val="0"/>
            <c:showBubbleSize val="0"/>
            <c:showLeaderLines val="0"/>
          </c:dLbls>
          <c:cat>
            <c:strRef>
              <c:f>'Données graph4 annuel'!$B$8:$F$8</c:f>
              <c:strCache>
                <c:ptCount val="5"/>
                <c:pt idx="0">
                  <c:v>Ensemble</c:v>
                </c:pt>
                <c:pt idx="1">
                  <c:v>Tertiaire marchand</c:v>
                </c:pt>
                <c:pt idx="2">
                  <c:v>Tertiaire non marchand</c:v>
                </c:pt>
                <c:pt idx="3">
                  <c:v>Industrie</c:v>
                </c:pt>
                <c:pt idx="4">
                  <c:v>Construction 
</c:v>
                </c:pt>
              </c:strCache>
            </c:strRef>
          </c:cat>
          <c:val>
            <c:numRef>
              <c:f>'Données graph4 annuel'!$CV$40:$CZ$40</c:f>
              <c:numCache>
                <c:formatCode>#,##0</c:formatCode>
                <c:ptCount val="5"/>
                <c:pt idx="0">
                  <c:v>-570</c:v>
                </c:pt>
                <c:pt idx="1">
                  <c:v>-250</c:v>
                </c:pt>
                <c:pt idx="2">
                  <c:v>110</c:v>
                </c:pt>
                <c:pt idx="3">
                  <c:v>-150</c:v>
                </c:pt>
                <c:pt idx="4">
                  <c:v>-280</c:v>
                </c:pt>
              </c:numCache>
            </c:numRef>
          </c:val>
        </c:ser>
        <c:ser>
          <c:idx val="2"/>
          <c:order val="2"/>
          <c:tx>
            <c:v>Total</c:v>
          </c:tx>
          <c:spPr>
            <a:noFill/>
          </c:spPr>
          <c:invertIfNegative val="0"/>
          <c:dLbls>
            <c:dLbl>
              <c:idx val="0"/>
              <c:layout>
                <c:manualLayout>
                  <c:x val="-3.7387596029734567E-3"/>
                  <c:y val="0.10052910771624277"/>
                </c:manualLayout>
              </c:layout>
              <c:dLblPos val="ctr"/>
              <c:showLegendKey val="0"/>
              <c:showVal val="1"/>
              <c:showCatName val="0"/>
              <c:showSerName val="0"/>
              <c:showPercent val="0"/>
              <c:showBubbleSize val="0"/>
            </c:dLbl>
            <c:dLbl>
              <c:idx val="1"/>
              <c:layout>
                <c:manualLayout>
                  <c:x val="-6.9012972114109976E-5"/>
                  <c:y val="3.1653641031283486E-2"/>
                </c:manualLayout>
              </c:layout>
              <c:dLblPos val="ctr"/>
              <c:showLegendKey val="0"/>
              <c:showVal val="1"/>
              <c:showCatName val="0"/>
              <c:showSerName val="0"/>
              <c:showPercent val="0"/>
              <c:showBubbleSize val="0"/>
            </c:dLbl>
            <c:dLbl>
              <c:idx val="2"/>
              <c:layout>
                <c:manualLayout>
                  <c:x val="1.4540669998274625E-3"/>
                  <c:y val="1.3263123721009839E-2"/>
                </c:manualLayout>
              </c:layout>
              <c:dLblPos val="ctr"/>
              <c:showLegendKey val="0"/>
              <c:showVal val="1"/>
              <c:showCatName val="0"/>
              <c:showSerName val="0"/>
              <c:showPercent val="0"/>
              <c:showBubbleSize val="0"/>
            </c:dLbl>
            <c:dLbl>
              <c:idx val="3"/>
              <c:layout>
                <c:manualLayout>
                  <c:x val="-1.8039264458290303E-3"/>
                  <c:y val="-1.1202250185021353E-2"/>
                </c:manualLayout>
              </c:layout>
              <c:dLblPos val="ctr"/>
              <c:showLegendKey val="0"/>
              <c:showVal val="1"/>
              <c:showCatName val="0"/>
              <c:showSerName val="0"/>
              <c:showPercent val="0"/>
              <c:showBubbleSize val="0"/>
            </c:dLbl>
            <c:dLbl>
              <c:idx val="4"/>
              <c:layout>
                <c:manualLayout>
                  <c:x val="1.8451889386298876E-3"/>
                  <c:y val="-1.133514404041241E-2"/>
                </c:manualLayout>
              </c:layout>
              <c:dLblPos val="ctr"/>
              <c:showLegendKey val="0"/>
              <c:showVal val="1"/>
              <c:showCatName val="0"/>
              <c:showSerName val="0"/>
              <c:showPercent val="0"/>
              <c:showBubbleSize val="0"/>
            </c:dLbl>
            <c:numFmt formatCode="[&lt;0]\-&quot;&quot;#,###&quot;&quot;;[&gt;0]\+&quot;&quot;#,###&quot;&quot;;0" sourceLinked="0"/>
            <c:txPr>
              <a:bodyPr/>
              <a:lstStyle/>
              <a:p>
                <a:pPr>
                  <a:defRPr sz="1200" b="1"/>
                </a:pPr>
                <a:endParaRPr lang="fr-FR"/>
              </a:p>
            </c:txPr>
            <c:dLblPos val="inBase"/>
            <c:showLegendKey val="0"/>
            <c:showVal val="1"/>
            <c:showCatName val="0"/>
            <c:showSerName val="0"/>
            <c:showPercent val="0"/>
            <c:showBubbleSize val="0"/>
            <c:showLeaderLines val="0"/>
          </c:dLbls>
          <c:cat>
            <c:strRef>
              <c:f>'Données graph4 annuel'!$B$8:$F$8</c:f>
              <c:strCache>
                <c:ptCount val="5"/>
                <c:pt idx="0">
                  <c:v>Ensemble</c:v>
                </c:pt>
                <c:pt idx="1">
                  <c:v>Tertiaire marchand</c:v>
                </c:pt>
                <c:pt idx="2">
                  <c:v>Tertiaire non marchand</c:v>
                </c:pt>
                <c:pt idx="3">
                  <c:v>Industrie</c:v>
                </c:pt>
                <c:pt idx="4">
                  <c:v>Construction 
</c:v>
                </c:pt>
              </c:strCache>
            </c:strRef>
          </c:cat>
          <c:val>
            <c:numRef>
              <c:f>'Données graph4 annuel'!$CJ$40:$CN$40</c:f>
              <c:numCache>
                <c:formatCode>#,##0</c:formatCode>
                <c:ptCount val="5"/>
                <c:pt idx="0">
                  <c:v>1650</c:v>
                </c:pt>
                <c:pt idx="1">
                  <c:v>880</c:v>
                </c:pt>
                <c:pt idx="2">
                  <c:v>480</c:v>
                </c:pt>
                <c:pt idx="3">
                  <c:v>390</c:v>
                </c:pt>
                <c:pt idx="4">
                  <c:v>-60</c:v>
                </c:pt>
              </c:numCache>
            </c:numRef>
          </c:val>
        </c:ser>
        <c:dLbls>
          <c:showLegendKey val="0"/>
          <c:showVal val="0"/>
          <c:showCatName val="0"/>
          <c:showSerName val="0"/>
          <c:showPercent val="0"/>
          <c:showBubbleSize val="0"/>
        </c:dLbls>
        <c:gapWidth val="150"/>
        <c:overlap val="100"/>
        <c:axId val="169643392"/>
        <c:axId val="169657472"/>
      </c:barChart>
      <c:catAx>
        <c:axId val="169643392"/>
        <c:scaling>
          <c:orientation val="minMax"/>
        </c:scaling>
        <c:delete val="0"/>
        <c:axPos val="b"/>
        <c:majorTickMark val="out"/>
        <c:minorTickMark val="none"/>
        <c:tickLblPos val="low"/>
        <c:spPr>
          <a:ln w="22225" cmpd="sng"/>
        </c:spPr>
        <c:txPr>
          <a:bodyPr rot="0" vert="horz"/>
          <a:lstStyle/>
          <a:p>
            <a:pPr>
              <a:defRPr sz="1000" b="0" baseline="0"/>
            </a:pPr>
            <a:endParaRPr lang="fr-FR"/>
          </a:p>
        </c:txPr>
        <c:crossAx val="169657472"/>
        <c:crosses val="autoZero"/>
        <c:auto val="1"/>
        <c:lblAlgn val="ctr"/>
        <c:lblOffset val="100"/>
        <c:noMultiLvlLbl val="0"/>
      </c:catAx>
      <c:valAx>
        <c:axId val="169657472"/>
        <c:scaling>
          <c:orientation val="minMax"/>
          <c:max val="2500"/>
          <c:min val="-1000"/>
        </c:scaling>
        <c:delete val="0"/>
        <c:axPos val="l"/>
        <c:majorGridlines>
          <c:spPr>
            <a:ln>
              <a:prstDash val="sysDot"/>
            </a:ln>
          </c:spPr>
        </c:majorGridlines>
        <c:numFmt formatCode="[Red][&lt;0]\-&quot;&quot;0&quot;&quot;;[Blue][&gt;0]\+&quot;&quot;0&quot;&quot;;0" sourceLinked="0"/>
        <c:majorTickMark val="out"/>
        <c:minorTickMark val="none"/>
        <c:tickLblPos val="nextTo"/>
        <c:crossAx val="169643392"/>
        <c:crosses val="autoZero"/>
        <c:crossBetween val="between"/>
        <c:majorUnit val="500"/>
      </c:valAx>
    </c:plotArea>
    <c:legend>
      <c:legendPos val="r"/>
      <c:legendEntry>
        <c:idx val="0"/>
        <c:delete val="1"/>
      </c:legendEntry>
      <c:layout>
        <c:manualLayout>
          <c:xMode val="edge"/>
          <c:yMode val="edge"/>
          <c:x val="0.27865418602177844"/>
          <c:y val="0.17535310259609391"/>
          <c:w val="0.4416481968830514"/>
          <c:h val="5.7485996694990923E-2"/>
        </c:manualLayout>
      </c:layout>
      <c:overlay val="0"/>
      <c:txPr>
        <a:bodyPr/>
        <a:lstStyle/>
        <a:p>
          <a:pPr>
            <a:defRPr sz="1200" baseline="0"/>
          </a:pPr>
          <a:endParaRPr lang="fr-FR"/>
        </a:p>
      </c:txPr>
    </c:legend>
    <c:plotVisOnly val="1"/>
    <c:dispBlanksAs val="gap"/>
    <c:showDLblsOverMax val="0"/>
  </c:chart>
  <c:spPr>
    <a:ln>
      <a:no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6545228499318E-2"/>
          <c:y val="0.27208624345685828"/>
          <c:w val="0.83764367816093033"/>
          <c:h val="0.49141655087231767"/>
        </c:manualLayout>
      </c:layout>
      <c:lineChart>
        <c:grouping val="standard"/>
        <c:varyColors val="0"/>
        <c:ser>
          <c:idx val="0"/>
          <c:order val="0"/>
          <c:tx>
            <c:strRef>
              <c:f>'Données graph 1 et 2'!$AL$8:$AL$9</c:f>
              <c:strCache>
                <c:ptCount val="1"/>
                <c:pt idx="0">
                  <c:v>Construction y compris intérim</c:v>
                </c:pt>
              </c:strCache>
            </c:strRef>
          </c:tx>
          <c:spPr>
            <a:ln w="28575">
              <a:solidFill>
                <a:srgbClr val="00B050"/>
              </a:solidFill>
              <a:prstDash val="solid"/>
            </a:ln>
          </c:spPr>
          <c:marker>
            <c:symbol val="none"/>
          </c:marker>
          <c:cat>
            <c:multiLvlStrRef>
              <c:f>'Données graph 1 et 2'!$A$14:$B$65</c:f>
              <c:multiLvlStrCache>
                <c:ptCount val="52"/>
                <c:lvl>
                  <c:pt idx="0">
                    <c:v>T4</c:v>
                  </c:pt>
                  <c:pt idx="1">
                    <c:v>T1</c:v>
                  </c:pt>
                  <c:pt idx="2">
                    <c:v>T2</c:v>
                  </c:pt>
                  <c:pt idx="3">
                    <c:v>T3</c:v>
                  </c:pt>
                  <c:pt idx="4">
                    <c:v>T4</c:v>
                  </c:pt>
                  <c:pt idx="5">
                    <c:v>T1</c:v>
                  </c:pt>
                  <c:pt idx="6">
                    <c:v>T2</c:v>
                  </c:pt>
                  <c:pt idx="7">
                    <c:v>T3</c:v>
                  </c:pt>
                  <c:pt idx="8">
                    <c:v>T4</c:v>
                  </c:pt>
                  <c:pt idx="9">
                    <c:v>T1</c:v>
                  </c:pt>
                  <c:pt idx="10">
                    <c:v>T2</c:v>
                  </c:pt>
                  <c:pt idx="11">
                    <c:v>T3</c:v>
                  </c:pt>
                  <c:pt idx="12">
                    <c:v>T4</c:v>
                  </c:pt>
                  <c:pt idx="13">
                    <c:v>T1</c:v>
                  </c:pt>
                  <c:pt idx="14">
                    <c:v>T2</c:v>
                  </c:pt>
                  <c:pt idx="15">
                    <c:v>T3</c:v>
                  </c:pt>
                  <c:pt idx="16">
                    <c:v>T4</c:v>
                  </c:pt>
                  <c:pt idx="17">
                    <c:v>T1</c:v>
                  </c:pt>
                  <c:pt idx="18">
                    <c:v>T2</c:v>
                  </c:pt>
                  <c:pt idx="19">
                    <c:v>T3</c:v>
                  </c:pt>
                  <c:pt idx="20">
                    <c:v>T4</c:v>
                  </c:pt>
                  <c:pt idx="21">
                    <c:v>T1</c:v>
                  </c:pt>
                  <c:pt idx="22">
                    <c:v>T2</c:v>
                  </c:pt>
                  <c:pt idx="23">
                    <c:v>T3</c:v>
                  </c:pt>
                  <c:pt idx="24">
                    <c:v>T4</c:v>
                  </c:pt>
                  <c:pt idx="25">
                    <c:v>T1</c:v>
                  </c:pt>
                  <c:pt idx="26">
                    <c:v>T2</c:v>
                  </c:pt>
                  <c:pt idx="27">
                    <c:v>T3</c:v>
                  </c:pt>
                  <c:pt idx="28">
                    <c:v>T4</c:v>
                  </c:pt>
                  <c:pt idx="29">
                    <c:v>T1</c:v>
                  </c:pt>
                  <c:pt idx="30">
                    <c:v>T2</c:v>
                  </c:pt>
                  <c:pt idx="31">
                    <c:v>T3</c:v>
                  </c:pt>
                  <c:pt idx="32">
                    <c:v>T4</c:v>
                  </c:pt>
                  <c:pt idx="33">
                    <c:v>T1</c:v>
                  </c:pt>
                  <c:pt idx="34">
                    <c:v>T2</c:v>
                  </c:pt>
                  <c:pt idx="35">
                    <c:v>T3</c:v>
                  </c:pt>
                  <c:pt idx="36">
                    <c:v>T4</c:v>
                  </c:pt>
                  <c:pt idx="37">
                    <c:v>T1</c:v>
                  </c:pt>
                  <c:pt idx="38">
                    <c:v>T2</c:v>
                  </c:pt>
                  <c:pt idx="39">
                    <c:v>T3</c:v>
                  </c:pt>
                  <c:pt idx="40">
                    <c:v>T4</c:v>
                  </c:pt>
                  <c:pt idx="41">
                    <c:v>T1</c:v>
                  </c:pt>
                  <c:pt idx="42">
                    <c:v>T2</c:v>
                  </c:pt>
                  <c:pt idx="43">
                    <c:v>T3</c:v>
                  </c:pt>
                  <c:pt idx="44">
                    <c:v>T4</c:v>
                  </c:pt>
                  <c:pt idx="45">
                    <c:v>T1</c:v>
                  </c:pt>
                  <c:pt idx="46">
                    <c:v>T2</c:v>
                  </c:pt>
                  <c:pt idx="47">
                    <c:v>T3</c:v>
                  </c:pt>
                  <c:pt idx="48">
                    <c:v>T4</c:v>
                  </c:pt>
                  <c:pt idx="49">
                    <c:v>T1</c:v>
                  </c:pt>
                  <c:pt idx="50">
                    <c:v>T2</c:v>
                  </c:pt>
                  <c:pt idx="51">
                    <c:v>T3</c:v>
                  </c:pt>
                </c:lvl>
                <c:lvl>
                  <c:pt idx="1">
                    <c:v>2011</c:v>
                  </c:pt>
                  <c:pt idx="5">
                    <c:v>2012</c:v>
                  </c:pt>
                  <c:pt idx="9">
                    <c:v>2013</c:v>
                  </c:pt>
                  <c:pt idx="13">
                    <c:v>2014</c:v>
                  </c:pt>
                  <c:pt idx="17">
                    <c:v>2015</c:v>
                  </c:pt>
                  <c:pt idx="21">
                    <c:v>2016</c:v>
                  </c:pt>
                  <c:pt idx="25">
                    <c:v>2017</c:v>
                  </c:pt>
                  <c:pt idx="29">
                    <c:v>2018</c:v>
                  </c:pt>
                  <c:pt idx="33">
                    <c:v>2019</c:v>
                  </c:pt>
                  <c:pt idx="37">
                    <c:v>2020</c:v>
                  </c:pt>
                  <c:pt idx="41">
                    <c:v>2021</c:v>
                  </c:pt>
                  <c:pt idx="45">
                    <c:v>2022</c:v>
                  </c:pt>
                  <c:pt idx="49">
                    <c:v>2023</c:v>
                  </c:pt>
                </c:lvl>
              </c:multiLvlStrCache>
            </c:multiLvlStrRef>
          </c:cat>
          <c:val>
            <c:numRef>
              <c:f>'Données graph 1 et 2'!$AL$14:$AL$46</c:f>
              <c:numCache>
                <c:formatCode>#,##0.0</c:formatCode>
                <c:ptCount val="33"/>
                <c:pt idx="0">
                  <c:v>100</c:v>
                </c:pt>
                <c:pt idx="1">
                  <c:v>100.59753446756461</c:v>
                </c:pt>
                <c:pt idx="2">
                  <c:v>99.385461435948628</c:v>
                </c:pt>
                <c:pt idx="3">
                  <c:v>98.392563293491023</c:v>
                </c:pt>
                <c:pt idx="4">
                  <c:v>97.308124841848382</c:v>
                </c:pt>
                <c:pt idx="5">
                  <c:v>94.814049651361614</c:v>
                </c:pt>
                <c:pt idx="6">
                  <c:v>94.287572216570624</c:v>
                </c:pt>
                <c:pt idx="7">
                  <c:v>94.170551482323262</c:v>
                </c:pt>
                <c:pt idx="8">
                  <c:v>92.915761671012191</c:v>
                </c:pt>
                <c:pt idx="9">
                  <c:v>92.506936328219737</c:v>
                </c:pt>
                <c:pt idx="10">
                  <c:v>92.923420766264769</c:v>
                </c:pt>
                <c:pt idx="11">
                  <c:v>92.565773155426854</c:v>
                </c:pt>
                <c:pt idx="12">
                  <c:v>91.111916063092252</c:v>
                </c:pt>
                <c:pt idx="13">
                  <c:v>91.357823333070911</c:v>
                </c:pt>
                <c:pt idx="14">
                  <c:v>89.223583590305239</c:v>
                </c:pt>
                <c:pt idx="15">
                  <c:v>88.408522701151682</c:v>
                </c:pt>
                <c:pt idx="16">
                  <c:v>88.048434446548711</c:v>
                </c:pt>
                <c:pt idx="17">
                  <c:v>85.798504222188569</c:v>
                </c:pt>
                <c:pt idx="18">
                  <c:v>86.242889794133433</c:v>
                </c:pt>
                <c:pt idx="19">
                  <c:v>84.392734546446604</c:v>
                </c:pt>
                <c:pt idx="20">
                  <c:v>84.121846218001622</c:v>
                </c:pt>
                <c:pt idx="21">
                  <c:v>84.299084879421542</c:v>
                </c:pt>
                <c:pt idx="22">
                  <c:v>84.592444838269373</c:v>
                </c:pt>
                <c:pt idx="23">
                  <c:v>85.192814815835177</c:v>
                </c:pt>
                <c:pt idx="24">
                  <c:v>86.487568505922994</c:v>
                </c:pt>
                <c:pt idx="25">
                  <c:v>87.503850837372795</c:v>
                </c:pt>
                <c:pt idx="26">
                  <c:v>87.664803859670585</c:v>
                </c:pt>
                <c:pt idx="27">
                  <c:v>87.982245042822797</c:v>
                </c:pt>
                <c:pt idx="28">
                  <c:v>90.64416539424613</c:v>
                </c:pt>
                <c:pt idx="29">
                  <c:v>89.718605388429836</c:v>
                </c:pt>
                <c:pt idx="30">
                  <c:v>90.36458098120751</c:v>
                </c:pt>
                <c:pt idx="31">
                  <c:v>91.383927075899521</c:v>
                </c:pt>
                <c:pt idx="32">
                  <c:v>90.383000707520054</c:v>
                </c:pt>
              </c:numCache>
            </c:numRef>
          </c:val>
          <c:smooth val="0"/>
        </c:ser>
        <c:ser>
          <c:idx val="1"/>
          <c:order val="1"/>
          <c:tx>
            <c:strRef>
              <c:f>'Données graph 1 et 2'!$AK$8:$AK$9</c:f>
              <c:strCache>
                <c:ptCount val="1"/>
                <c:pt idx="0">
                  <c:v>Industrie y compris intérim</c:v>
                </c:pt>
              </c:strCache>
            </c:strRef>
          </c:tx>
          <c:spPr>
            <a:ln w="28575">
              <a:solidFill>
                <a:srgbClr val="0070C0"/>
              </a:solidFill>
              <a:prstDash val="solid"/>
            </a:ln>
          </c:spPr>
          <c:marker>
            <c:symbol val="none"/>
          </c:marker>
          <c:cat>
            <c:multiLvlStrRef>
              <c:f>'Données graph 1 et 2'!$A$14:$B$65</c:f>
              <c:multiLvlStrCache>
                <c:ptCount val="52"/>
                <c:lvl>
                  <c:pt idx="0">
                    <c:v>T4</c:v>
                  </c:pt>
                  <c:pt idx="1">
                    <c:v>T1</c:v>
                  </c:pt>
                  <c:pt idx="2">
                    <c:v>T2</c:v>
                  </c:pt>
                  <c:pt idx="3">
                    <c:v>T3</c:v>
                  </c:pt>
                  <c:pt idx="4">
                    <c:v>T4</c:v>
                  </c:pt>
                  <c:pt idx="5">
                    <c:v>T1</c:v>
                  </c:pt>
                  <c:pt idx="6">
                    <c:v>T2</c:v>
                  </c:pt>
                  <c:pt idx="7">
                    <c:v>T3</c:v>
                  </c:pt>
                  <c:pt idx="8">
                    <c:v>T4</c:v>
                  </c:pt>
                  <c:pt idx="9">
                    <c:v>T1</c:v>
                  </c:pt>
                  <c:pt idx="10">
                    <c:v>T2</c:v>
                  </c:pt>
                  <c:pt idx="11">
                    <c:v>T3</c:v>
                  </c:pt>
                  <c:pt idx="12">
                    <c:v>T4</c:v>
                  </c:pt>
                  <c:pt idx="13">
                    <c:v>T1</c:v>
                  </c:pt>
                  <c:pt idx="14">
                    <c:v>T2</c:v>
                  </c:pt>
                  <c:pt idx="15">
                    <c:v>T3</c:v>
                  </c:pt>
                  <c:pt idx="16">
                    <c:v>T4</c:v>
                  </c:pt>
                  <c:pt idx="17">
                    <c:v>T1</c:v>
                  </c:pt>
                  <c:pt idx="18">
                    <c:v>T2</c:v>
                  </c:pt>
                  <c:pt idx="19">
                    <c:v>T3</c:v>
                  </c:pt>
                  <c:pt idx="20">
                    <c:v>T4</c:v>
                  </c:pt>
                  <c:pt idx="21">
                    <c:v>T1</c:v>
                  </c:pt>
                  <c:pt idx="22">
                    <c:v>T2</c:v>
                  </c:pt>
                  <c:pt idx="23">
                    <c:v>T3</c:v>
                  </c:pt>
                  <c:pt idx="24">
                    <c:v>T4</c:v>
                  </c:pt>
                  <c:pt idx="25">
                    <c:v>T1</c:v>
                  </c:pt>
                  <c:pt idx="26">
                    <c:v>T2</c:v>
                  </c:pt>
                  <c:pt idx="27">
                    <c:v>T3</c:v>
                  </c:pt>
                  <c:pt idx="28">
                    <c:v>T4</c:v>
                  </c:pt>
                  <c:pt idx="29">
                    <c:v>T1</c:v>
                  </c:pt>
                  <c:pt idx="30">
                    <c:v>T2</c:v>
                  </c:pt>
                  <c:pt idx="31">
                    <c:v>T3</c:v>
                  </c:pt>
                  <c:pt idx="32">
                    <c:v>T4</c:v>
                  </c:pt>
                  <c:pt idx="33">
                    <c:v>T1</c:v>
                  </c:pt>
                  <c:pt idx="34">
                    <c:v>T2</c:v>
                  </c:pt>
                  <c:pt idx="35">
                    <c:v>T3</c:v>
                  </c:pt>
                  <c:pt idx="36">
                    <c:v>T4</c:v>
                  </c:pt>
                  <c:pt idx="37">
                    <c:v>T1</c:v>
                  </c:pt>
                  <c:pt idx="38">
                    <c:v>T2</c:v>
                  </c:pt>
                  <c:pt idx="39">
                    <c:v>T3</c:v>
                  </c:pt>
                  <c:pt idx="40">
                    <c:v>T4</c:v>
                  </c:pt>
                  <c:pt idx="41">
                    <c:v>T1</c:v>
                  </c:pt>
                  <c:pt idx="42">
                    <c:v>T2</c:v>
                  </c:pt>
                  <c:pt idx="43">
                    <c:v>T3</c:v>
                  </c:pt>
                  <c:pt idx="44">
                    <c:v>T4</c:v>
                  </c:pt>
                  <c:pt idx="45">
                    <c:v>T1</c:v>
                  </c:pt>
                  <c:pt idx="46">
                    <c:v>T2</c:v>
                  </c:pt>
                  <c:pt idx="47">
                    <c:v>T3</c:v>
                  </c:pt>
                  <c:pt idx="48">
                    <c:v>T4</c:v>
                  </c:pt>
                  <c:pt idx="49">
                    <c:v>T1</c:v>
                  </c:pt>
                  <c:pt idx="50">
                    <c:v>T2</c:v>
                  </c:pt>
                  <c:pt idx="51">
                    <c:v>T3</c:v>
                  </c:pt>
                </c:lvl>
                <c:lvl>
                  <c:pt idx="1">
                    <c:v>2011</c:v>
                  </c:pt>
                  <c:pt idx="5">
                    <c:v>2012</c:v>
                  </c:pt>
                  <c:pt idx="9">
                    <c:v>2013</c:v>
                  </c:pt>
                  <c:pt idx="13">
                    <c:v>2014</c:v>
                  </c:pt>
                  <c:pt idx="17">
                    <c:v>2015</c:v>
                  </c:pt>
                  <c:pt idx="21">
                    <c:v>2016</c:v>
                  </c:pt>
                  <c:pt idx="25">
                    <c:v>2017</c:v>
                  </c:pt>
                  <c:pt idx="29">
                    <c:v>2018</c:v>
                  </c:pt>
                  <c:pt idx="33">
                    <c:v>2019</c:v>
                  </c:pt>
                  <c:pt idx="37">
                    <c:v>2020</c:v>
                  </c:pt>
                  <c:pt idx="41">
                    <c:v>2021</c:v>
                  </c:pt>
                  <c:pt idx="45">
                    <c:v>2022</c:v>
                  </c:pt>
                  <c:pt idx="49">
                    <c:v>2023</c:v>
                  </c:pt>
                </c:lvl>
              </c:multiLvlStrCache>
            </c:multiLvlStrRef>
          </c:cat>
          <c:val>
            <c:numRef>
              <c:f>'Données graph 1 et 2'!$AK$14:$AK$46</c:f>
              <c:numCache>
                <c:formatCode>#,##0.0</c:formatCode>
                <c:ptCount val="33"/>
                <c:pt idx="0">
                  <c:v>100</c:v>
                </c:pt>
                <c:pt idx="1">
                  <c:v>101.00896976759022</c:v>
                </c:pt>
                <c:pt idx="2">
                  <c:v>101.88167618542916</c:v>
                </c:pt>
                <c:pt idx="3">
                  <c:v>101.6105061124896</c:v>
                </c:pt>
                <c:pt idx="4">
                  <c:v>100.84713766044355</c:v>
                </c:pt>
                <c:pt idx="5">
                  <c:v>100.53214261023042</c:v>
                </c:pt>
                <c:pt idx="6">
                  <c:v>100.35970321603213</c:v>
                </c:pt>
                <c:pt idx="7">
                  <c:v>101.40400881327733</c:v>
                </c:pt>
                <c:pt idx="8">
                  <c:v>101.28458033106131</c:v>
                </c:pt>
                <c:pt idx="9">
                  <c:v>100.90191175007142</c:v>
                </c:pt>
                <c:pt idx="10">
                  <c:v>100.65958311513666</c:v>
                </c:pt>
                <c:pt idx="11">
                  <c:v>99.999524050217516</c:v>
                </c:pt>
                <c:pt idx="12">
                  <c:v>100.72598226928389</c:v>
                </c:pt>
                <c:pt idx="13">
                  <c:v>100.52883087948814</c:v>
                </c:pt>
                <c:pt idx="14">
                  <c:v>99.864810382867091</c:v>
                </c:pt>
                <c:pt idx="15">
                  <c:v>100.02944656903396</c:v>
                </c:pt>
                <c:pt idx="16">
                  <c:v>100.61159432132605</c:v>
                </c:pt>
                <c:pt idx="17">
                  <c:v>99.020893861773999</c:v>
                </c:pt>
                <c:pt idx="18">
                  <c:v>100.27399105280452</c:v>
                </c:pt>
                <c:pt idx="19">
                  <c:v>99.349871940559808</c:v>
                </c:pt>
                <c:pt idx="20">
                  <c:v>99.388967360511131</c:v>
                </c:pt>
                <c:pt idx="21">
                  <c:v>100.59486347953215</c:v>
                </c:pt>
                <c:pt idx="22">
                  <c:v>100.74522657080473</c:v>
                </c:pt>
                <c:pt idx="23">
                  <c:v>101.36186491633752</c:v>
                </c:pt>
                <c:pt idx="24">
                  <c:v>102.37510212901128</c:v>
                </c:pt>
                <c:pt idx="25">
                  <c:v>102.30412014953505</c:v>
                </c:pt>
                <c:pt idx="26">
                  <c:v>103.02620957067437</c:v>
                </c:pt>
                <c:pt idx="27">
                  <c:v>103.42620740850637</c:v>
                </c:pt>
                <c:pt idx="28">
                  <c:v>104.50074227431298</c:v>
                </c:pt>
                <c:pt idx="29">
                  <c:v>104.57199926554728</c:v>
                </c:pt>
                <c:pt idx="30">
                  <c:v>104.99590258559446</c:v>
                </c:pt>
                <c:pt idx="31">
                  <c:v>105.93781653742538</c:v>
                </c:pt>
                <c:pt idx="32">
                  <c:v>106.3722367861678</c:v>
                </c:pt>
              </c:numCache>
            </c:numRef>
          </c:val>
          <c:smooth val="0"/>
        </c:ser>
        <c:ser>
          <c:idx val="2"/>
          <c:order val="2"/>
          <c:tx>
            <c:strRef>
              <c:f>'Données graph 1 et 2'!$AM$8:$AM$9</c:f>
              <c:strCache>
                <c:ptCount val="1"/>
                <c:pt idx="0">
                  <c:v>Tertiaire marchand y compris intérim</c:v>
                </c:pt>
              </c:strCache>
            </c:strRef>
          </c:tx>
          <c:spPr>
            <a:ln w="28575">
              <a:solidFill>
                <a:srgbClr val="FF0000"/>
              </a:solidFill>
            </a:ln>
          </c:spPr>
          <c:marker>
            <c:symbol val="none"/>
          </c:marker>
          <c:cat>
            <c:multiLvlStrRef>
              <c:f>'Données graph 1 et 2'!$A$14:$B$65</c:f>
              <c:multiLvlStrCache>
                <c:ptCount val="52"/>
                <c:lvl>
                  <c:pt idx="0">
                    <c:v>T4</c:v>
                  </c:pt>
                  <c:pt idx="1">
                    <c:v>T1</c:v>
                  </c:pt>
                  <c:pt idx="2">
                    <c:v>T2</c:v>
                  </c:pt>
                  <c:pt idx="3">
                    <c:v>T3</c:v>
                  </c:pt>
                  <c:pt idx="4">
                    <c:v>T4</c:v>
                  </c:pt>
                  <c:pt idx="5">
                    <c:v>T1</c:v>
                  </c:pt>
                  <c:pt idx="6">
                    <c:v>T2</c:v>
                  </c:pt>
                  <c:pt idx="7">
                    <c:v>T3</c:v>
                  </c:pt>
                  <c:pt idx="8">
                    <c:v>T4</c:v>
                  </c:pt>
                  <c:pt idx="9">
                    <c:v>T1</c:v>
                  </c:pt>
                  <c:pt idx="10">
                    <c:v>T2</c:v>
                  </c:pt>
                  <c:pt idx="11">
                    <c:v>T3</c:v>
                  </c:pt>
                  <c:pt idx="12">
                    <c:v>T4</c:v>
                  </c:pt>
                  <c:pt idx="13">
                    <c:v>T1</c:v>
                  </c:pt>
                  <c:pt idx="14">
                    <c:v>T2</c:v>
                  </c:pt>
                  <c:pt idx="15">
                    <c:v>T3</c:v>
                  </c:pt>
                  <c:pt idx="16">
                    <c:v>T4</c:v>
                  </c:pt>
                  <c:pt idx="17">
                    <c:v>T1</c:v>
                  </c:pt>
                  <c:pt idx="18">
                    <c:v>T2</c:v>
                  </c:pt>
                  <c:pt idx="19">
                    <c:v>T3</c:v>
                  </c:pt>
                  <c:pt idx="20">
                    <c:v>T4</c:v>
                  </c:pt>
                  <c:pt idx="21">
                    <c:v>T1</c:v>
                  </c:pt>
                  <c:pt idx="22">
                    <c:v>T2</c:v>
                  </c:pt>
                  <c:pt idx="23">
                    <c:v>T3</c:v>
                  </c:pt>
                  <c:pt idx="24">
                    <c:v>T4</c:v>
                  </c:pt>
                  <c:pt idx="25">
                    <c:v>T1</c:v>
                  </c:pt>
                  <c:pt idx="26">
                    <c:v>T2</c:v>
                  </c:pt>
                  <c:pt idx="27">
                    <c:v>T3</c:v>
                  </c:pt>
                  <c:pt idx="28">
                    <c:v>T4</c:v>
                  </c:pt>
                  <c:pt idx="29">
                    <c:v>T1</c:v>
                  </c:pt>
                  <c:pt idx="30">
                    <c:v>T2</c:v>
                  </c:pt>
                  <c:pt idx="31">
                    <c:v>T3</c:v>
                  </c:pt>
                  <c:pt idx="32">
                    <c:v>T4</c:v>
                  </c:pt>
                  <c:pt idx="33">
                    <c:v>T1</c:v>
                  </c:pt>
                  <c:pt idx="34">
                    <c:v>T2</c:v>
                  </c:pt>
                  <c:pt idx="35">
                    <c:v>T3</c:v>
                  </c:pt>
                  <c:pt idx="36">
                    <c:v>T4</c:v>
                  </c:pt>
                  <c:pt idx="37">
                    <c:v>T1</c:v>
                  </c:pt>
                  <c:pt idx="38">
                    <c:v>T2</c:v>
                  </c:pt>
                  <c:pt idx="39">
                    <c:v>T3</c:v>
                  </c:pt>
                  <c:pt idx="40">
                    <c:v>T4</c:v>
                  </c:pt>
                  <c:pt idx="41">
                    <c:v>T1</c:v>
                  </c:pt>
                  <c:pt idx="42">
                    <c:v>T2</c:v>
                  </c:pt>
                  <c:pt idx="43">
                    <c:v>T3</c:v>
                  </c:pt>
                  <c:pt idx="44">
                    <c:v>T4</c:v>
                  </c:pt>
                  <c:pt idx="45">
                    <c:v>T1</c:v>
                  </c:pt>
                  <c:pt idx="46">
                    <c:v>T2</c:v>
                  </c:pt>
                  <c:pt idx="47">
                    <c:v>T3</c:v>
                  </c:pt>
                  <c:pt idx="48">
                    <c:v>T4</c:v>
                  </c:pt>
                  <c:pt idx="49">
                    <c:v>T1</c:v>
                  </c:pt>
                  <c:pt idx="50">
                    <c:v>T2</c:v>
                  </c:pt>
                  <c:pt idx="51">
                    <c:v>T3</c:v>
                  </c:pt>
                </c:lvl>
                <c:lvl>
                  <c:pt idx="1">
                    <c:v>2011</c:v>
                  </c:pt>
                  <c:pt idx="5">
                    <c:v>2012</c:v>
                  </c:pt>
                  <c:pt idx="9">
                    <c:v>2013</c:v>
                  </c:pt>
                  <c:pt idx="13">
                    <c:v>2014</c:v>
                  </c:pt>
                  <c:pt idx="17">
                    <c:v>2015</c:v>
                  </c:pt>
                  <c:pt idx="21">
                    <c:v>2016</c:v>
                  </c:pt>
                  <c:pt idx="25">
                    <c:v>2017</c:v>
                  </c:pt>
                  <c:pt idx="29">
                    <c:v>2018</c:v>
                  </c:pt>
                  <c:pt idx="33">
                    <c:v>2019</c:v>
                  </c:pt>
                  <c:pt idx="37">
                    <c:v>2020</c:v>
                  </c:pt>
                  <c:pt idx="41">
                    <c:v>2021</c:v>
                  </c:pt>
                  <c:pt idx="45">
                    <c:v>2022</c:v>
                  </c:pt>
                  <c:pt idx="49">
                    <c:v>2023</c:v>
                  </c:pt>
                </c:lvl>
              </c:multiLvlStrCache>
            </c:multiLvlStrRef>
          </c:cat>
          <c:val>
            <c:numRef>
              <c:f>'Données graph 1 et 2'!$AM$14:$AM$46</c:f>
              <c:numCache>
                <c:formatCode>#,##0.0</c:formatCode>
                <c:ptCount val="33"/>
                <c:pt idx="0">
                  <c:v>100</c:v>
                </c:pt>
                <c:pt idx="1">
                  <c:v>100.56144072120394</c:v>
                </c:pt>
                <c:pt idx="2">
                  <c:v>101.72803010639817</c:v>
                </c:pt>
                <c:pt idx="3">
                  <c:v>101.04675093823153</c:v>
                </c:pt>
                <c:pt idx="4">
                  <c:v>101.58600940911575</c:v>
                </c:pt>
                <c:pt idx="5">
                  <c:v>101.50900125033992</c:v>
                </c:pt>
                <c:pt idx="6">
                  <c:v>101.09329519801476</c:v>
                </c:pt>
                <c:pt idx="7">
                  <c:v>101.273143920381</c:v>
                </c:pt>
                <c:pt idx="8">
                  <c:v>100.94417640979279</c:v>
                </c:pt>
                <c:pt idx="9">
                  <c:v>101.0016584030095</c:v>
                </c:pt>
                <c:pt idx="10">
                  <c:v>100.52454381293427</c:v>
                </c:pt>
                <c:pt idx="11">
                  <c:v>100.35465939015967</c:v>
                </c:pt>
                <c:pt idx="12">
                  <c:v>100.82936222992143</c:v>
                </c:pt>
                <c:pt idx="13">
                  <c:v>100.88834456140228</c:v>
                </c:pt>
                <c:pt idx="14">
                  <c:v>101.20620319528551</c:v>
                </c:pt>
                <c:pt idx="15">
                  <c:v>101.23432732206898</c:v>
                </c:pt>
                <c:pt idx="16">
                  <c:v>101.23468200707487</c:v>
                </c:pt>
                <c:pt idx="17">
                  <c:v>101.10644509588498</c:v>
                </c:pt>
                <c:pt idx="18">
                  <c:v>101.77561256427275</c:v>
                </c:pt>
                <c:pt idx="19">
                  <c:v>101.92883614211836</c:v>
                </c:pt>
                <c:pt idx="20">
                  <c:v>102.14307794622246</c:v>
                </c:pt>
                <c:pt idx="21">
                  <c:v>103.18668431404301</c:v>
                </c:pt>
                <c:pt idx="22">
                  <c:v>103.87772023320017</c:v>
                </c:pt>
                <c:pt idx="23">
                  <c:v>103.81623857662818</c:v>
                </c:pt>
                <c:pt idx="24">
                  <c:v>103.69019776035842</c:v>
                </c:pt>
                <c:pt idx="25">
                  <c:v>104.23765870770596</c:v>
                </c:pt>
                <c:pt idx="26">
                  <c:v>104.99864957033158</c:v>
                </c:pt>
                <c:pt idx="27">
                  <c:v>105.36203145763076</c:v>
                </c:pt>
                <c:pt idx="28">
                  <c:v>105.5281848471765</c:v>
                </c:pt>
                <c:pt idx="29">
                  <c:v>106.88407338153196</c:v>
                </c:pt>
                <c:pt idx="30">
                  <c:v>106.73908566357737</c:v>
                </c:pt>
                <c:pt idx="31">
                  <c:v>106.42546544373349</c:v>
                </c:pt>
                <c:pt idx="32">
                  <c:v>106.15702625709353</c:v>
                </c:pt>
              </c:numCache>
            </c:numRef>
          </c:val>
          <c:smooth val="0"/>
        </c:ser>
        <c:ser>
          <c:idx val="3"/>
          <c:order val="3"/>
          <c:tx>
            <c:strRef>
              <c:f>'Données graph 1 et 2'!$AN$8:$AN$9</c:f>
              <c:strCache>
                <c:ptCount val="1"/>
                <c:pt idx="0">
                  <c:v>Tertiaire non marchand y compris intérim</c:v>
                </c:pt>
              </c:strCache>
            </c:strRef>
          </c:tx>
          <c:spPr>
            <a:ln w="28575">
              <a:solidFill>
                <a:schemeClr val="accent6">
                  <a:lumMod val="75000"/>
                </a:schemeClr>
              </a:solidFill>
              <a:prstDash val="solid"/>
            </a:ln>
          </c:spPr>
          <c:marker>
            <c:symbol val="none"/>
          </c:marker>
          <c:cat>
            <c:multiLvlStrRef>
              <c:f>'Données graph 1 et 2'!$A$14:$B$65</c:f>
              <c:multiLvlStrCache>
                <c:ptCount val="52"/>
                <c:lvl>
                  <c:pt idx="0">
                    <c:v>T4</c:v>
                  </c:pt>
                  <c:pt idx="1">
                    <c:v>T1</c:v>
                  </c:pt>
                  <c:pt idx="2">
                    <c:v>T2</c:v>
                  </c:pt>
                  <c:pt idx="3">
                    <c:v>T3</c:v>
                  </c:pt>
                  <c:pt idx="4">
                    <c:v>T4</c:v>
                  </c:pt>
                  <c:pt idx="5">
                    <c:v>T1</c:v>
                  </c:pt>
                  <c:pt idx="6">
                    <c:v>T2</c:v>
                  </c:pt>
                  <c:pt idx="7">
                    <c:v>T3</c:v>
                  </c:pt>
                  <c:pt idx="8">
                    <c:v>T4</c:v>
                  </c:pt>
                  <c:pt idx="9">
                    <c:v>T1</c:v>
                  </c:pt>
                  <c:pt idx="10">
                    <c:v>T2</c:v>
                  </c:pt>
                  <c:pt idx="11">
                    <c:v>T3</c:v>
                  </c:pt>
                  <c:pt idx="12">
                    <c:v>T4</c:v>
                  </c:pt>
                  <c:pt idx="13">
                    <c:v>T1</c:v>
                  </c:pt>
                  <c:pt idx="14">
                    <c:v>T2</c:v>
                  </c:pt>
                  <c:pt idx="15">
                    <c:v>T3</c:v>
                  </c:pt>
                  <c:pt idx="16">
                    <c:v>T4</c:v>
                  </c:pt>
                  <c:pt idx="17">
                    <c:v>T1</c:v>
                  </c:pt>
                  <c:pt idx="18">
                    <c:v>T2</c:v>
                  </c:pt>
                  <c:pt idx="19">
                    <c:v>T3</c:v>
                  </c:pt>
                  <c:pt idx="20">
                    <c:v>T4</c:v>
                  </c:pt>
                  <c:pt idx="21">
                    <c:v>T1</c:v>
                  </c:pt>
                  <c:pt idx="22">
                    <c:v>T2</c:v>
                  </c:pt>
                  <c:pt idx="23">
                    <c:v>T3</c:v>
                  </c:pt>
                  <c:pt idx="24">
                    <c:v>T4</c:v>
                  </c:pt>
                  <c:pt idx="25">
                    <c:v>T1</c:v>
                  </c:pt>
                  <c:pt idx="26">
                    <c:v>T2</c:v>
                  </c:pt>
                  <c:pt idx="27">
                    <c:v>T3</c:v>
                  </c:pt>
                  <c:pt idx="28">
                    <c:v>T4</c:v>
                  </c:pt>
                  <c:pt idx="29">
                    <c:v>T1</c:v>
                  </c:pt>
                  <c:pt idx="30">
                    <c:v>T2</c:v>
                  </c:pt>
                  <c:pt idx="31">
                    <c:v>T3</c:v>
                  </c:pt>
                  <c:pt idx="32">
                    <c:v>T4</c:v>
                  </c:pt>
                  <c:pt idx="33">
                    <c:v>T1</c:v>
                  </c:pt>
                  <c:pt idx="34">
                    <c:v>T2</c:v>
                  </c:pt>
                  <c:pt idx="35">
                    <c:v>T3</c:v>
                  </c:pt>
                  <c:pt idx="36">
                    <c:v>T4</c:v>
                  </c:pt>
                  <c:pt idx="37">
                    <c:v>T1</c:v>
                  </c:pt>
                  <c:pt idx="38">
                    <c:v>T2</c:v>
                  </c:pt>
                  <c:pt idx="39">
                    <c:v>T3</c:v>
                  </c:pt>
                  <c:pt idx="40">
                    <c:v>T4</c:v>
                  </c:pt>
                  <c:pt idx="41">
                    <c:v>T1</c:v>
                  </c:pt>
                  <c:pt idx="42">
                    <c:v>T2</c:v>
                  </c:pt>
                  <c:pt idx="43">
                    <c:v>T3</c:v>
                  </c:pt>
                  <c:pt idx="44">
                    <c:v>T4</c:v>
                  </c:pt>
                  <c:pt idx="45">
                    <c:v>T1</c:v>
                  </c:pt>
                  <c:pt idx="46">
                    <c:v>T2</c:v>
                  </c:pt>
                  <c:pt idx="47">
                    <c:v>T3</c:v>
                  </c:pt>
                  <c:pt idx="48">
                    <c:v>T4</c:v>
                  </c:pt>
                  <c:pt idx="49">
                    <c:v>T1</c:v>
                  </c:pt>
                  <c:pt idx="50">
                    <c:v>T2</c:v>
                  </c:pt>
                  <c:pt idx="51">
                    <c:v>T3</c:v>
                  </c:pt>
                </c:lvl>
                <c:lvl>
                  <c:pt idx="1">
                    <c:v>2011</c:v>
                  </c:pt>
                  <c:pt idx="5">
                    <c:v>2012</c:v>
                  </c:pt>
                  <c:pt idx="9">
                    <c:v>2013</c:v>
                  </c:pt>
                  <c:pt idx="13">
                    <c:v>2014</c:v>
                  </c:pt>
                  <c:pt idx="17">
                    <c:v>2015</c:v>
                  </c:pt>
                  <c:pt idx="21">
                    <c:v>2016</c:v>
                  </c:pt>
                  <c:pt idx="25">
                    <c:v>2017</c:v>
                  </c:pt>
                  <c:pt idx="29">
                    <c:v>2018</c:v>
                  </c:pt>
                  <c:pt idx="33">
                    <c:v>2019</c:v>
                  </c:pt>
                  <c:pt idx="37">
                    <c:v>2020</c:v>
                  </c:pt>
                  <c:pt idx="41">
                    <c:v>2021</c:v>
                  </c:pt>
                  <c:pt idx="45">
                    <c:v>2022</c:v>
                  </c:pt>
                  <c:pt idx="49">
                    <c:v>2023</c:v>
                  </c:pt>
                </c:lvl>
              </c:multiLvlStrCache>
            </c:multiLvlStrRef>
          </c:cat>
          <c:val>
            <c:numRef>
              <c:f>'Données graph 1 et 2'!$AN$14:$AN$46</c:f>
              <c:numCache>
                <c:formatCode>#,##0.0</c:formatCode>
                <c:ptCount val="33"/>
                <c:pt idx="0">
                  <c:v>100</c:v>
                </c:pt>
                <c:pt idx="1">
                  <c:v>99.58892915324283</c:v>
                </c:pt>
                <c:pt idx="2">
                  <c:v>99.767777697601773</c:v>
                </c:pt>
                <c:pt idx="3">
                  <c:v>100.67587005254315</c:v>
                </c:pt>
                <c:pt idx="4">
                  <c:v>100.32534136750795</c:v>
                </c:pt>
                <c:pt idx="5">
                  <c:v>100.84607958877719</c:v>
                </c:pt>
                <c:pt idx="6">
                  <c:v>101.17994969685604</c:v>
                </c:pt>
                <c:pt idx="7">
                  <c:v>101.08525749691415</c:v>
                </c:pt>
                <c:pt idx="8">
                  <c:v>101.30145511752467</c:v>
                </c:pt>
                <c:pt idx="9">
                  <c:v>101.68385747508071</c:v>
                </c:pt>
                <c:pt idx="10">
                  <c:v>101.80385197311834</c:v>
                </c:pt>
                <c:pt idx="11">
                  <c:v>102.35408737517815</c:v>
                </c:pt>
                <c:pt idx="12">
                  <c:v>102.1364729087628</c:v>
                </c:pt>
                <c:pt idx="13">
                  <c:v>102.9355688669845</c:v>
                </c:pt>
                <c:pt idx="14">
                  <c:v>102.58182914796488</c:v>
                </c:pt>
                <c:pt idx="15">
                  <c:v>102.04665140308752</c:v>
                </c:pt>
                <c:pt idx="16">
                  <c:v>102.45446444983432</c:v>
                </c:pt>
                <c:pt idx="17">
                  <c:v>102.21168078028717</c:v>
                </c:pt>
                <c:pt idx="18">
                  <c:v>102.70544935522439</c:v>
                </c:pt>
                <c:pt idx="19">
                  <c:v>102.84922264536998</c:v>
                </c:pt>
                <c:pt idx="20">
                  <c:v>103.14062300314622</c:v>
                </c:pt>
                <c:pt idx="21">
                  <c:v>103.26023657785746</c:v>
                </c:pt>
                <c:pt idx="22">
                  <c:v>103.41447183259396</c:v>
                </c:pt>
                <c:pt idx="23">
                  <c:v>102.79650762897172</c:v>
                </c:pt>
                <c:pt idx="24">
                  <c:v>102.6065033290744</c:v>
                </c:pt>
                <c:pt idx="25">
                  <c:v>102.68896836575365</c:v>
                </c:pt>
                <c:pt idx="26">
                  <c:v>102.63971213351539</c:v>
                </c:pt>
                <c:pt idx="27">
                  <c:v>102.40544800046266</c:v>
                </c:pt>
                <c:pt idx="28">
                  <c:v>102.22901714176054</c:v>
                </c:pt>
                <c:pt idx="29">
                  <c:v>102.26492333697981</c:v>
                </c:pt>
                <c:pt idx="30">
                  <c:v>102.3961680995809</c:v>
                </c:pt>
                <c:pt idx="31">
                  <c:v>102.29176915448686</c:v>
                </c:pt>
                <c:pt idx="32">
                  <c:v>102.59199038879758</c:v>
                </c:pt>
              </c:numCache>
            </c:numRef>
          </c:val>
          <c:smooth val="0"/>
        </c:ser>
        <c:dLbls>
          <c:showLegendKey val="0"/>
          <c:showVal val="0"/>
          <c:showCatName val="0"/>
          <c:showSerName val="0"/>
          <c:showPercent val="0"/>
          <c:showBubbleSize val="0"/>
        </c:dLbls>
        <c:marker val="1"/>
        <c:smooth val="0"/>
        <c:axId val="169792256"/>
        <c:axId val="169793792"/>
      </c:lineChart>
      <c:catAx>
        <c:axId val="169792256"/>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169793792"/>
        <c:crossesAt val="100"/>
        <c:auto val="0"/>
        <c:lblAlgn val="ctr"/>
        <c:lblOffset val="100"/>
        <c:tickLblSkip val="4"/>
        <c:tickMarkSkip val="4"/>
        <c:noMultiLvlLbl val="0"/>
      </c:catAx>
      <c:valAx>
        <c:axId val="169793792"/>
        <c:scaling>
          <c:orientation val="minMax"/>
          <c:max val="108"/>
          <c:min val="84"/>
        </c:scaling>
        <c:delete val="0"/>
        <c:axPos val="l"/>
        <c:majorGridlines>
          <c:spPr>
            <a:ln>
              <a:prstDash val="sysDash"/>
            </a:ln>
          </c:spPr>
        </c:majorGridlines>
        <c:numFmt formatCode="#,##0" sourceLinked="0"/>
        <c:majorTickMark val="out"/>
        <c:minorTickMark val="none"/>
        <c:tickLblPos val="nextTo"/>
        <c:crossAx val="169792256"/>
        <c:crosses val="autoZero"/>
        <c:crossBetween val="midCat"/>
        <c:majorUnit val="4"/>
      </c:valAx>
    </c:plotArea>
    <c:legend>
      <c:legendPos val="r"/>
      <c:layout>
        <c:manualLayout>
          <c:xMode val="edge"/>
          <c:yMode val="edge"/>
          <c:x val="3.2670454545454551E-2"/>
          <c:y val="0.18066157760814217"/>
          <c:w val="0.95596590909090906"/>
          <c:h val="8.142493638676846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Calibri"/>
                <a:ea typeface="Calibri"/>
                <a:cs typeface="Calibri"/>
              </a:defRPr>
            </a:pPr>
            <a:r>
              <a:rPr lang="fr-FR" sz="1500" b="1" i="0" u="none" strike="noStrike" baseline="0" dirty="0">
                <a:solidFill>
                  <a:srgbClr val="000000"/>
                </a:solidFill>
                <a:latin typeface="Calibri"/>
                <a:cs typeface="Calibri"/>
              </a:rPr>
              <a:t>Stock de bénéficiaires des principaux contrats aidés, dans le Var</a:t>
            </a:r>
          </a:p>
          <a:p>
            <a:pPr>
              <a:defRPr sz="1000" b="0" i="0" u="none" strike="noStrike" baseline="0">
                <a:solidFill>
                  <a:srgbClr val="000000"/>
                </a:solidFill>
                <a:latin typeface="Calibri"/>
                <a:ea typeface="Calibri"/>
                <a:cs typeface="Calibri"/>
              </a:defRPr>
            </a:pPr>
            <a:r>
              <a:rPr lang="fr-FR" sz="1000" b="0" i="1" u="none" strike="noStrike" baseline="0" dirty="0">
                <a:solidFill>
                  <a:srgbClr val="000000"/>
                </a:solidFill>
                <a:latin typeface="Calibri"/>
                <a:cs typeface="Calibri"/>
              </a:rPr>
              <a:t>(données brutes, en nombre)</a:t>
            </a:r>
          </a:p>
        </c:rich>
      </c:tx>
      <c:layout>
        <c:manualLayout>
          <c:xMode val="edge"/>
          <c:yMode val="edge"/>
          <c:x val="0.21930997296032859"/>
          <c:y val="1.6256075246114741E-2"/>
        </c:manualLayout>
      </c:layout>
      <c:overlay val="0"/>
      <c:spPr>
        <a:noFill/>
        <a:ln w="25400">
          <a:noFill/>
        </a:ln>
      </c:spPr>
    </c:title>
    <c:autoTitleDeleted val="0"/>
    <c:plotArea>
      <c:layout>
        <c:manualLayout>
          <c:layoutTarget val="inner"/>
          <c:xMode val="edge"/>
          <c:yMode val="edge"/>
          <c:x val="5.2094879587940811E-2"/>
          <c:y val="0.17791309936205024"/>
          <c:w val="0.93016067977190131"/>
          <c:h val="0.50499133191202406"/>
        </c:manualLayout>
      </c:layout>
      <c:areaChart>
        <c:grouping val="stacked"/>
        <c:varyColors val="0"/>
        <c:ser>
          <c:idx val="1"/>
          <c:order val="0"/>
          <c:tx>
            <c:strRef>
              <c:f>'Données GRAPHIQUE_stocks_bénéf'!$BF$2</c:f>
              <c:strCache>
                <c:ptCount val="1"/>
                <c:pt idx="0">
                  <c:v>CUI-CAE / PEC*</c:v>
                </c:pt>
              </c:strCache>
            </c:strRef>
          </c:tx>
          <c:spPr>
            <a:solidFill>
              <a:srgbClr val="4F81BD">
                <a:lumMod val="40000"/>
                <a:lumOff val="60000"/>
                <a:alpha val="70000"/>
              </a:srgbClr>
            </a:solidFill>
            <a:ln w="28575">
              <a:noFill/>
              <a:prstDash val="solid"/>
            </a:ln>
          </c:spPr>
          <c:cat>
            <c:multiLvlStrRef>
              <c:f>'Données GRAPHIQUE_stocks_bénéf'!$BD$3:$BE$58</c:f>
              <c:multiLvlStrCache>
                <c:ptCount val="56"/>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pt idx="53">
                    <c:v>T2</c:v>
                  </c:pt>
                  <c:pt idx="54">
                    <c:v>T3</c:v>
                  </c:pt>
                  <c:pt idx="55">
                    <c:v>T4</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pt idx="52">
                    <c:v>2023</c:v>
                  </c:pt>
                </c:lvl>
              </c:multiLvlStrCache>
            </c:multiLvlStrRef>
          </c:cat>
          <c:val>
            <c:numRef>
              <c:f>'Données GRAPHIQUE_stocks_bénéf'!$BF$3:$BF$38</c:f>
              <c:numCache>
                <c:formatCode>#,##0</c:formatCode>
                <c:ptCount val="36"/>
                <c:pt idx="0">
                  <c:v>1234</c:v>
                </c:pt>
                <c:pt idx="1">
                  <c:v>2720</c:v>
                </c:pt>
                <c:pt idx="2">
                  <c:v>3844</c:v>
                </c:pt>
                <c:pt idx="3">
                  <c:v>3772</c:v>
                </c:pt>
                <c:pt idx="4">
                  <c:v>2963</c:v>
                </c:pt>
                <c:pt idx="5">
                  <c:v>2127</c:v>
                </c:pt>
                <c:pt idx="6">
                  <c:v>1531</c:v>
                </c:pt>
                <c:pt idx="7">
                  <c:v>2236</c:v>
                </c:pt>
                <c:pt idx="8">
                  <c:v>3167</c:v>
                </c:pt>
                <c:pt idx="9">
                  <c:v>3328</c:v>
                </c:pt>
                <c:pt idx="10">
                  <c:v>2908</c:v>
                </c:pt>
                <c:pt idx="11">
                  <c:v>2702</c:v>
                </c:pt>
                <c:pt idx="12">
                  <c:v>2567</c:v>
                </c:pt>
                <c:pt idx="13">
                  <c:v>2557</c:v>
                </c:pt>
                <c:pt idx="14">
                  <c:v>2388</c:v>
                </c:pt>
                <c:pt idx="15">
                  <c:v>2735</c:v>
                </c:pt>
                <c:pt idx="16">
                  <c:v>2761</c:v>
                </c:pt>
                <c:pt idx="17">
                  <c:v>2842</c:v>
                </c:pt>
                <c:pt idx="18">
                  <c:v>2875</c:v>
                </c:pt>
                <c:pt idx="19">
                  <c:v>3079</c:v>
                </c:pt>
                <c:pt idx="20">
                  <c:v>3321</c:v>
                </c:pt>
                <c:pt idx="21">
                  <c:v>3429</c:v>
                </c:pt>
                <c:pt idx="22">
                  <c:v>3401</c:v>
                </c:pt>
                <c:pt idx="23">
                  <c:v>3579</c:v>
                </c:pt>
                <c:pt idx="24">
                  <c:v>3688</c:v>
                </c:pt>
                <c:pt idx="25">
                  <c:v>3703</c:v>
                </c:pt>
                <c:pt idx="26">
                  <c:v>3603</c:v>
                </c:pt>
                <c:pt idx="27">
                  <c:v>3633</c:v>
                </c:pt>
                <c:pt idx="28">
                  <c:v>3656</c:v>
                </c:pt>
                <c:pt idx="29">
                  <c:v>3504</c:v>
                </c:pt>
                <c:pt idx="30">
                  <c:v>2496</c:v>
                </c:pt>
                <c:pt idx="31">
                  <c:v>1872</c:v>
                </c:pt>
                <c:pt idx="32">
                  <c:v>1657</c:v>
                </c:pt>
                <c:pt idx="33">
                  <c:v>1405</c:v>
                </c:pt>
                <c:pt idx="34">
                  <c:v>1476</c:v>
                </c:pt>
                <c:pt idx="35">
                  <c:v>1486</c:v>
                </c:pt>
              </c:numCache>
            </c:numRef>
          </c:val>
        </c:ser>
        <c:ser>
          <c:idx val="3"/>
          <c:order val="1"/>
          <c:tx>
            <c:strRef>
              <c:f>'Données GRAPHIQUE_stocks_bénéf'!$BI$2</c:f>
              <c:strCache>
                <c:ptCount val="1"/>
                <c:pt idx="0">
                  <c:v>CUI-CIE**</c:v>
                </c:pt>
              </c:strCache>
            </c:strRef>
          </c:tx>
          <c:spPr>
            <a:solidFill>
              <a:srgbClr val="1F497D">
                <a:alpha val="80000"/>
              </a:srgbClr>
            </a:solidFill>
            <a:ln w="25400">
              <a:noFill/>
            </a:ln>
          </c:spPr>
          <c:val>
            <c:numRef>
              <c:f>'Données GRAPHIQUE_stocks_bénéf'!$BI$3:$BI$38</c:f>
              <c:numCache>
                <c:formatCode>#,##0</c:formatCode>
                <c:ptCount val="36"/>
                <c:pt idx="0">
                  <c:v>945</c:v>
                </c:pt>
                <c:pt idx="1">
                  <c:v>1786</c:v>
                </c:pt>
                <c:pt idx="2">
                  <c:v>1486</c:v>
                </c:pt>
                <c:pt idx="3">
                  <c:v>1253</c:v>
                </c:pt>
                <c:pt idx="4">
                  <c:v>1121</c:v>
                </c:pt>
                <c:pt idx="5">
                  <c:v>916</c:v>
                </c:pt>
                <c:pt idx="6">
                  <c:v>914</c:v>
                </c:pt>
                <c:pt idx="7">
                  <c:v>1014</c:v>
                </c:pt>
                <c:pt idx="8">
                  <c:v>899</c:v>
                </c:pt>
                <c:pt idx="9">
                  <c:v>602</c:v>
                </c:pt>
                <c:pt idx="10">
                  <c:v>460</c:v>
                </c:pt>
                <c:pt idx="11">
                  <c:v>326</c:v>
                </c:pt>
                <c:pt idx="12">
                  <c:v>245</c:v>
                </c:pt>
                <c:pt idx="13">
                  <c:v>265</c:v>
                </c:pt>
                <c:pt idx="14">
                  <c:v>280</c:v>
                </c:pt>
                <c:pt idx="15">
                  <c:v>337</c:v>
                </c:pt>
                <c:pt idx="16">
                  <c:v>418</c:v>
                </c:pt>
                <c:pt idx="17">
                  <c:v>381</c:v>
                </c:pt>
                <c:pt idx="18">
                  <c:v>331</c:v>
                </c:pt>
                <c:pt idx="19">
                  <c:v>353</c:v>
                </c:pt>
                <c:pt idx="20">
                  <c:v>393</c:v>
                </c:pt>
                <c:pt idx="21">
                  <c:v>563</c:v>
                </c:pt>
                <c:pt idx="22">
                  <c:v>645</c:v>
                </c:pt>
                <c:pt idx="23">
                  <c:v>723</c:v>
                </c:pt>
                <c:pt idx="24">
                  <c:v>868</c:v>
                </c:pt>
                <c:pt idx="25">
                  <c:v>793</c:v>
                </c:pt>
                <c:pt idx="26">
                  <c:v>628</c:v>
                </c:pt>
                <c:pt idx="27">
                  <c:v>562</c:v>
                </c:pt>
                <c:pt idx="28">
                  <c:v>520</c:v>
                </c:pt>
                <c:pt idx="29">
                  <c:v>401</c:v>
                </c:pt>
                <c:pt idx="30">
                  <c:v>298</c:v>
                </c:pt>
                <c:pt idx="31">
                  <c:v>195</c:v>
                </c:pt>
                <c:pt idx="32">
                  <c:v>66</c:v>
                </c:pt>
                <c:pt idx="33">
                  <c:v>4</c:v>
                </c:pt>
                <c:pt idx="34">
                  <c:v>0</c:v>
                </c:pt>
                <c:pt idx="35">
                  <c:v>1</c:v>
                </c:pt>
              </c:numCache>
            </c:numRef>
          </c:val>
        </c:ser>
        <c:ser>
          <c:idx val="2"/>
          <c:order val="2"/>
          <c:tx>
            <c:strRef>
              <c:f>'Données GRAPHIQUE_stocks_bénéf'!$BL$2</c:f>
              <c:strCache>
                <c:ptCount val="1"/>
                <c:pt idx="0">
                  <c:v>Emploi d'avenir***</c:v>
                </c:pt>
              </c:strCache>
            </c:strRef>
          </c:tx>
          <c:spPr>
            <a:solidFill>
              <a:srgbClr val="F79646">
                <a:lumMod val="75000"/>
                <a:alpha val="70000"/>
              </a:srgbClr>
            </a:solidFill>
            <a:ln w="25400">
              <a:noFill/>
            </a:ln>
          </c:spPr>
          <c:val>
            <c:numRef>
              <c:f>'Données GRAPHIQUE_stocks_bénéf'!$BL$3:$BL$38</c:f>
              <c:numCache>
                <c:formatCode>General</c:formatCode>
                <c:ptCount val="36"/>
                <c:pt idx="0">
                  <c:v>0</c:v>
                </c:pt>
                <c:pt idx="1">
                  <c:v>0</c:v>
                </c:pt>
                <c:pt idx="2">
                  <c:v>0</c:v>
                </c:pt>
                <c:pt idx="3">
                  <c:v>0</c:v>
                </c:pt>
                <c:pt idx="4">
                  <c:v>0</c:v>
                </c:pt>
                <c:pt idx="5">
                  <c:v>0</c:v>
                </c:pt>
                <c:pt idx="6">
                  <c:v>0</c:v>
                </c:pt>
                <c:pt idx="7">
                  <c:v>0</c:v>
                </c:pt>
                <c:pt idx="8">
                  <c:v>0</c:v>
                </c:pt>
                <c:pt idx="9">
                  <c:v>0</c:v>
                </c:pt>
                <c:pt idx="10">
                  <c:v>0</c:v>
                </c:pt>
                <c:pt idx="11">
                  <c:v>57</c:v>
                </c:pt>
                <c:pt idx="12">
                  <c:v>262</c:v>
                </c:pt>
                <c:pt idx="13">
                  <c:v>472</c:v>
                </c:pt>
                <c:pt idx="14">
                  <c:v>803</c:v>
                </c:pt>
                <c:pt idx="15">
                  <c:v>1140</c:v>
                </c:pt>
                <c:pt idx="16">
                  <c:v>1377</c:v>
                </c:pt>
                <c:pt idx="17">
                  <c:v>1475</c:v>
                </c:pt>
                <c:pt idx="18">
                  <c:v>1549</c:v>
                </c:pt>
                <c:pt idx="19">
                  <c:v>1692</c:v>
                </c:pt>
                <c:pt idx="20">
                  <c:v>1760</c:v>
                </c:pt>
                <c:pt idx="21">
                  <c:v>1828</c:v>
                </c:pt>
                <c:pt idx="22">
                  <c:v>1866</c:v>
                </c:pt>
                <c:pt idx="23">
                  <c:v>1942</c:v>
                </c:pt>
                <c:pt idx="24">
                  <c:v>1934</c:v>
                </c:pt>
                <c:pt idx="25">
                  <c:v>1911</c:v>
                </c:pt>
                <c:pt idx="26">
                  <c:v>1809</c:v>
                </c:pt>
                <c:pt idx="27">
                  <c:v>1688</c:v>
                </c:pt>
                <c:pt idx="28">
                  <c:v>1685</c:v>
                </c:pt>
                <c:pt idx="29">
                  <c:v>1550</c:v>
                </c:pt>
                <c:pt idx="30">
                  <c:v>1235</c:v>
                </c:pt>
                <c:pt idx="31">
                  <c:v>1029</c:v>
                </c:pt>
                <c:pt idx="32">
                  <c:v>817</c:v>
                </c:pt>
                <c:pt idx="33">
                  <c:v>658</c:v>
                </c:pt>
                <c:pt idx="34">
                  <c:v>497</c:v>
                </c:pt>
                <c:pt idx="35">
                  <c:v>367</c:v>
                </c:pt>
              </c:numCache>
            </c:numRef>
          </c:val>
        </c:ser>
        <c:ser>
          <c:idx val="0"/>
          <c:order val="3"/>
          <c:tx>
            <c:strRef>
              <c:f>'Données GRAPHIQUE_stocks_bénéf'!$BM$2</c:f>
              <c:strCache>
                <c:ptCount val="1"/>
                <c:pt idx="0">
                  <c:v>CDDI ****</c:v>
                </c:pt>
              </c:strCache>
            </c:strRef>
          </c:tx>
          <c:spPr>
            <a:solidFill>
              <a:srgbClr val="FFFF00">
                <a:alpha val="70000"/>
              </a:srgbClr>
            </a:solidFill>
            <a:ln w="25400">
              <a:noFill/>
            </a:ln>
          </c:spPr>
          <c:val>
            <c:numRef>
              <c:f>'Données GRAPHIQUE_stocks_bénéf'!$BM$3:$BM$38</c:f>
              <c:numCache>
                <c:formatCode>General</c:formatCode>
                <c:ptCount val="3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441</c:v>
                </c:pt>
                <c:pt idx="19">
                  <c:v>721</c:v>
                </c:pt>
                <c:pt idx="20">
                  <c:v>778</c:v>
                </c:pt>
                <c:pt idx="21">
                  <c:v>828</c:v>
                </c:pt>
                <c:pt idx="22">
                  <c:v>804</c:v>
                </c:pt>
                <c:pt idx="23">
                  <c:v>808</c:v>
                </c:pt>
                <c:pt idx="24">
                  <c:v>806</c:v>
                </c:pt>
                <c:pt idx="25">
                  <c:v>811</c:v>
                </c:pt>
                <c:pt idx="26">
                  <c:v>873</c:v>
                </c:pt>
                <c:pt idx="27">
                  <c:v>860</c:v>
                </c:pt>
                <c:pt idx="28">
                  <c:v>830</c:v>
                </c:pt>
                <c:pt idx="29">
                  <c:v>870</c:v>
                </c:pt>
                <c:pt idx="30">
                  <c:v>856</c:v>
                </c:pt>
                <c:pt idx="31">
                  <c:v>931</c:v>
                </c:pt>
                <c:pt idx="32">
                  <c:v>882</c:v>
                </c:pt>
                <c:pt idx="33">
                  <c:v>899</c:v>
                </c:pt>
                <c:pt idx="34">
                  <c:v>868</c:v>
                </c:pt>
                <c:pt idx="35">
                  <c:v>916</c:v>
                </c:pt>
              </c:numCache>
            </c:numRef>
          </c:val>
        </c:ser>
        <c:dLbls>
          <c:showLegendKey val="0"/>
          <c:showVal val="0"/>
          <c:showCatName val="0"/>
          <c:showSerName val="0"/>
          <c:showPercent val="0"/>
          <c:showBubbleSize val="0"/>
        </c:dLbls>
        <c:axId val="170014208"/>
        <c:axId val="170015744"/>
      </c:areaChart>
      <c:catAx>
        <c:axId val="170014208"/>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rot="0" vert="horz"/>
          <a:lstStyle/>
          <a:p>
            <a:pPr>
              <a:defRPr sz="1000" b="0" i="0" u="none" strike="noStrike" baseline="0">
                <a:solidFill>
                  <a:srgbClr val="000000"/>
                </a:solidFill>
                <a:latin typeface="Calibri"/>
                <a:ea typeface="Calibri"/>
                <a:cs typeface="Calibri"/>
              </a:defRPr>
            </a:pPr>
            <a:endParaRPr lang="fr-FR"/>
          </a:p>
        </c:txPr>
        <c:crossAx val="170015744"/>
        <c:crossesAt val="0"/>
        <c:auto val="0"/>
        <c:lblAlgn val="ctr"/>
        <c:lblOffset val="100"/>
        <c:tickLblSkip val="4"/>
        <c:noMultiLvlLbl val="0"/>
      </c:catAx>
      <c:valAx>
        <c:axId val="170015744"/>
        <c:scaling>
          <c:orientation val="minMax"/>
          <c:max val="8000"/>
          <c:min val="0"/>
        </c:scaling>
        <c:delete val="0"/>
        <c:axPos val="l"/>
        <c:majorGridlines>
          <c:spPr>
            <a:ln>
              <a:prstDash val="sysDash"/>
            </a:ln>
          </c:spPr>
        </c:majorGridlines>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170014208"/>
        <c:crosses val="autoZero"/>
        <c:crossBetween val="between"/>
        <c:majorUnit val="2000"/>
      </c:valAx>
    </c:plotArea>
    <c:legend>
      <c:legendPos val="t"/>
      <c:layout/>
      <c:overlay val="0"/>
      <c:spPr>
        <a:noFill/>
      </c:spPr>
      <c:txPr>
        <a:bodyPr/>
        <a:lstStyle/>
        <a:p>
          <a:pPr>
            <a:defRPr sz="1200" b="0" i="0" u="none" strike="noStrike" baseline="0">
              <a:solidFill>
                <a:srgbClr val="000000"/>
              </a:solidFill>
              <a:latin typeface="Calibri"/>
              <a:ea typeface="Calibri"/>
              <a:cs typeface="Calibri"/>
            </a:defRPr>
          </a:pPr>
          <a:endParaRPr lang="fr-FR"/>
        </a:p>
      </c:txPr>
    </c:legend>
    <c:plotVisOnly val="1"/>
    <c:dispBlanksAs val="gap"/>
    <c:showDLblsOverMax val="0"/>
  </c:chart>
  <c:spPr>
    <a:solidFill>
      <a:sysClr val="window" lastClr="FFFFFF"/>
    </a:solidFill>
  </c:spPr>
  <c:txPr>
    <a:bodyPr/>
    <a:lstStyle/>
    <a:p>
      <a:pPr>
        <a:defRPr sz="1000" b="0" i="0" u="none" strike="noStrike" baseline="0">
          <a:solidFill>
            <a:srgbClr val="000000"/>
          </a:solidFill>
          <a:latin typeface="Calibri"/>
          <a:ea typeface="Calibri"/>
          <a:cs typeface="Calibri"/>
        </a:defRPr>
      </a:pPr>
      <a:endParaRPr lang="fr-FR"/>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026584126239965E-2"/>
          <c:y val="0.23881826972585365"/>
          <c:w val="0.86985150536832423"/>
          <c:h val="0.55519270617488603"/>
        </c:manualLayout>
      </c:layout>
      <c:lineChart>
        <c:grouping val="standard"/>
        <c:varyColors val="0"/>
        <c:ser>
          <c:idx val="0"/>
          <c:order val="0"/>
          <c:tx>
            <c:strRef>
              <c:f>'Graph appr Note et Diapo'!$B$252</c:f>
              <c:strCache>
                <c:ptCount val="1"/>
                <c:pt idx="0">
                  <c:v>Campagne 2016-2017</c:v>
                </c:pt>
              </c:strCache>
            </c:strRef>
          </c:tx>
          <c:spPr>
            <a:ln w="25400">
              <a:solidFill>
                <a:srgbClr val="0070C0"/>
              </a:solidFill>
              <a:prstDash val="solid"/>
            </a:ln>
          </c:spPr>
          <c:marker>
            <c:symbol val="diamond"/>
            <c:size val="7"/>
            <c:spPr>
              <a:solidFill>
                <a:srgbClr val="0070C0"/>
              </a:solidFill>
              <a:ln>
                <a:solidFill>
                  <a:srgbClr val="0070C0"/>
                </a:solidFill>
              </a:ln>
            </c:spPr>
          </c:marker>
          <c:cat>
            <c:strRef>
              <c:f>'Graph appr Note et Diapo'!$A$253:$A$264</c:f>
              <c:strCache>
                <c:ptCount val="12"/>
                <c:pt idx="0">
                  <c:v>juin</c:v>
                </c:pt>
                <c:pt idx="1">
                  <c:v>juil.</c:v>
                </c:pt>
                <c:pt idx="2">
                  <c:v>août</c:v>
                </c:pt>
                <c:pt idx="3">
                  <c:v>sept.</c:v>
                </c:pt>
                <c:pt idx="4">
                  <c:v>oct.</c:v>
                </c:pt>
                <c:pt idx="5">
                  <c:v>nov.</c:v>
                </c:pt>
                <c:pt idx="6">
                  <c:v>déc.</c:v>
                </c:pt>
                <c:pt idx="7">
                  <c:v>jan.</c:v>
                </c:pt>
                <c:pt idx="8">
                  <c:v>fév.</c:v>
                </c:pt>
                <c:pt idx="9">
                  <c:v>mars</c:v>
                </c:pt>
                <c:pt idx="10">
                  <c:v>avril</c:v>
                </c:pt>
                <c:pt idx="11">
                  <c:v>mai</c:v>
                </c:pt>
              </c:strCache>
            </c:strRef>
          </c:cat>
          <c:val>
            <c:numRef>
              <c:f>'Graph appr Note et Diapo'!$B$253:$B$264</c:f>
              <c:numCache>
                <c:formatCode>#,##0</c:formatCode>
                <c:ptCount val="12"/>
                <c:pt idx="0">
                  <c:v>147</c:v>
                </c:pt>
                <c:pt idx="1">
                  <c:v>535</c:v>
                </c:pt>
                <c:pt idx="2">
                  <c:v>1082</c:v>
                </c:pt>
                <c:pt idx="3">
                  <c:v>1843</c:v>
                </c:pt>
                <c:pt idx="4">
                  <c:v>2576</c:v>
                </c:pt>
                <c:pt idx="5">
                  <c:v>3045</c:v>
                </c:pt>
                <c:pt idx="6">
                  <c:v>3471</c:v>
                </c:pt>
                <c:pt idx="7">
                  <c:v>3787</c:v>
                </c:pt>
                <c:pt idx="8">
                  <c:v>3932</c:v>
                </c:pt>
                <c:pt idx="9">
                  <c:v>4039</c:v>
                </c:pt>
                <c:pt idx="10">
                  <c:v>4085</c:v>
                </c:pt>
                <c:pt idx="11">
                  <c:v>4136</c:v>
                </c:pt>
              </c:numCache>
            </c:numRef>
          </c:val>
          <c:smooth val="0"/>
        </c:ser>
        <c:ser>
          <c:idx val="1"/>
          <c:order val="1"/>
          <c:tx>
            <c:strRef>
              <c:f>'Graph appr Note et Diapo'!$C$252</c:f>
              <c:strCache>
                <c:ptCount val="1"/>
                <c:pt idx="0">
                  <c:v>Campagne 2017-2018</c:v>
                </c:pt>
              </c:strCache>
            </c:strRef>
          </c:tx>
          <c:spPr>
            <a:ln w="25400">
              <a:solidFill>
                <a:srgbClr val="92D050"/>
              </a:solidFill>
              <a:prstDash val="solid"/>
            </a:ln>
          </c:spPr>
          <c:marker>
            <c:symbol val="circle"/>
            <c:size val="7"/>
            <c:spPr>
              <a:solidFill>
                <a:srgbClr val="92D050"/>
              </a:solidFill>
              <a:ln>
                <a:solidFill>
                  <a:srgbClr val="92D050"/>
                </a:solidFill>
              </a:ln>
            </c:spPr>
          </c:marker>
          <c:cat>
            <c:strRef>
              <c:f>'Graph appr Note et Diapo'!$A$253:$A$264</c:f>
              <c:strCache>
                <c:ptCount val="12"/>
                <c:pt idx="0">
                  <c:v>juin</c:v>
                </c:pt>
                <c:pt idx="1">
                  <c:v>juil.</c:v>
                </c:pt>
                <c:pt idx="2">
                  <c:v>août</c:v>
                </c:pt>
                <c:pt idx="3">
                  <c:v>sept.</c:v>
                </c:pt>
                <c:pt idx="4">
                  <c:v>oct.</c:v>
                </c:pt>
                <c:pt idx="5">
                  <c:v>nov.</c:v>
                </c:pt>
                <c:pt idx="6">
                  <c:v>déc.</c:v>
                </c:pt>
                <c:pt idx="7">
                  <c:v>jan.</c:v>
                </c:pt>
                <c:pt idx="8">
                  <c:v>fév.</c:v>
                </c:pt>
                <c:pt idx="9">
                  <c:v>mars</c:v>
                </c:pt>
                <c:pt idx="10">
                  <c:v>avril</c:v>
                </c:pt>
                <c:pt idx="11">
                  <c:v>mai</c:v>
                </c:pt>
              </c:strCache>
            </c:strRef>
          </c:cat>
          <c:val>
            <c:numRef>
              <c:f>'Graph appr Note et Diapo'!$C$253:$C$264</c:f>
              <c:numCache>
                <c:formatCode>#,##0</c:formatCode>
                <c:ptCount val="12"/>
                <c:pt idx="0">
                  <c:v>96</c:v>
                </c:pt>
                <c:pt idx="1">
                  <c:v>550</c:v>
                </c:pt>
                <c:pt idx="2">
                  <c:v>1038</c:v>
                </c:pt>
                <c:pt idx="3">
                  <c:v>1786</c:v>
                </c:pt>
                <c:pt idx="4">
                  <c:v>2534</c:v>
                </c:pt>
                <c:pt idx="5">
                  <c:v>3021</c:v>
                </c:pt>
                <c:pt idx="6">
                  <c:v>3404</c:v>
                </c:pt>
                <c:pt idx="7">
                  <c:v>3709</c:v>
                </c:pt>
                <c:pt idx="8">
                  <c:v>3899</c:v>
                </c:pt>
                <c:pt idx="9">
                  <c:v>4022</c:v>
                </c:pt>
                <c:pt idx="10">
                  <c:v>4122</c:v>
                </c:pt>
                <c:pt idx="11">
                  <c:v>4183</c:v>
                </c:pt>
              </c:numCache>
            </c:numRef>
          </c:val>
          <c:smooth val="0"/>
        </c:ser>
        <c:ser>
          <c:idx val="2"/>
          <c:order val="2"/>
          <c:tx>
            <c:strRef>
              <c:f>'Graph appr Note et Diapo'!$D$252</c:f>
              <c:strCache>
                <c:ptCount val="1"/>
                <c:pt idx="0">
                  <c:v>Campagne 2018-2019</c:v>
                </c:pt>
              </c:strCache>
            </c:strRef>
          </c:tx>
          <c:spPr>
            <a:ln w="25400">
              <a:solidFill>
                <a:srgbClr val="FF0000"/>
              </a:solidFill>
              <a:prstDash val="solid"/>
            </a:ln>
          </c:spPr>
          <c:marker>
            <c:symbol val="triangle"/>
            <c:size val="5"/>
            <c:spPr>
              <a:solidFill>
                <a:srgbClr val="FF0000"/>
              </a:solidFill>
              <a:ln>
                <a:solidFill>
                  <a:srgbClr val="FF0000"/>
                </a:solidFill>
                <a:prstDash val="solid"/>
              </a:ln>
            </c:spPr>
          </c:marker>
          <c:cat>
            <c:strRef>
              <c:f>'Graph appr Note et Diapo'!$A$253:$A$264</c:f>
              <c:strCache>
                <c:ptCount val="12"/>
                <c:pt idx="0">
                  <c:v>juin</c:v>
                </c:pt>
                <c:pt idx="1">
                  <c:v>juil.</c:v>
                </c:pt>
                <c:pt idx="2">
                  <c:v>août</c:v>
                </c:pt>
                <c:pt idx="3">
                  <c:v>sept.</c:v>
                </c:pt>
                <c:pt idx="4">
                  <c:v>oct.</c:v>
                </c:pt>
                <c:pt idx="5">
                  <c:v>nov.</c:v>
                </c:pt>
                <c:pt idx="6">
                  <c:v>déc.</c:v>
                </c:pt>
                <c:pt idx="7">
                  <c:v>jan.</c:v>
                </c:pt>
                <c:pt idx="8">
                  <c:v>fév.</c:v>
                </c:pt>
                <c:pt idx="9">
                  <c:v>mars</c:v>
                </c:pt>
                <c:pt idx="10">
                  <c:v>avril</c:v>
                </c:pt>
                <c:pt idx="11">
                  <c:v>mai</c:v>
                </c:pt>
              </c:strCache>
            </c:strRef>
          </c:cat>
          <c:val>
            <c:numRef>
              <c:f>'Graph appr Note et Diapo'!$D$253:$D$264</c:f>
              <c:numCache>
                <c:formatCode>#,##0</c:formatCode>
                <c:ptCount val="12"/>
                <c:pt idx="0">
                  <c:v>90</c:v>
                </c:pt>
                <c:pt idx="1">
                  <c:v>471</c:v>
                </c:pt>
                <c:pt idx="2">
                  <c:v>1047</c:v>
                </c:pt>
                <c:pt idx="3">
                  <c:v>1979</c:v>
                </c:pt>
                <c:pt idx="4">
                  <c:v>2787</c:v>
                </c:pt>
                <c:pt idx="5">
                  <c:v>3294</c:v>
                </c:pt>
                <c:pt idx="6">
                  <c:v>3645</c:v>
                </c:pt>
                <c:pt idx="7">
                  <c:v>3974</c:v>
                </c:pt>
                <c:pt idx="8">
                  <c:v>#N/A</c:v>
                </c:pt>
                <c:pt idx="9">
                  <c:v>#N/A</c:v>
                </c:pt>
                <c:pt idx="10">
                  <c:v>#N/A</c:v>
                </c:pt>
                <c:pt idx="11">
                  <c:v>#N/A</c:v>
                </c:pt>
              </c:numCache>
            </c:numRef>
          </c:val>
          <c:smooth val="0"/>
        </c:ser>
        <c:dLbls>
          <c:showLegendKey val="0"/>
          <c:showVal val="0"/>
          <c:showCatName val="0"/>
          <c:showSerName val="0"/>
          <c:showPercent val="0"/>
          <c:showBubbleSize val="0"/>
        </c:dLbls>
        <c:marker val="1"/>
        <c:smooth val="0"/>
        <c:axId val="170096128"/>
        <c:axId val="170098048"/>
      </c:lineChart>
      <c:catAx>
        <c:axId val="170096128"/>
        <c:scaling>
          <c:orientation val="minMax"/>
        </c:scaling>
        <c:delete val="0"/>
        <c:axPos val="b"/>
        <c:majorGridlines>
          <c:spPr>
            <a:ln w="3175">
              <a:solidFill>
                <a:schemeClr val="bg1">
                  <a:lumMod val="75000"/>
                </a:schemeClr>
              </a:solidFill>
              <a:prstDash val="sysDash"/>
            </a:ln>
          </c:spPr>
        </c:majorGridlines>
        <c:numFmt formatCode="General" sourceLinked="1"/>
        <c:majorTickMark val="out"/>
        <c:minorTickMark val="none"/>
        <c:tickLblPos val="low"/>
        <c:spPr>
          <a:ln>
            <a:solidFill>
              <a:sysClr val="windowText" lastClr="000000">
                <a:tint val="75000"/>
                <a:shade val="95000"/>
                <a:satMod val="105000"/>
              </a:sysClr>
            </a:solidFill>
          </a:ln>
        </c:spPr>
        <c:txPr>
          <a:bodyPr rot="0" vert="horz"/>
          <a:lstStyle/>
          <a:p>
            <a:pPr>
              <a:defRPr sz="1000" b="0" i="0" u="none" strike="noStrike" baseline="0">
                <a:solidFill>
                  <a:srgbClr val="000000"/>
                </a:solidFill>
                <a:latin typeface="Calibri"/>
                <a:ea typeface="Calibri"/>
                <a:cs typeface="Calibri"/>
              </a:defRPr>
            </a:pPr>
            <a:endParaRPr lang="fr-FR"/>
          </a:p>
        </c:txPr>
        <c:crossAx val="170098048"/>
        <c:crossesAt val="0"/>
        <c:auto val="0"/>
        <c:lblAlgn val="ctr"/>
        <c:lblOffset val="100"/>
        <c:tickLblSkip val="1"/>
        <c:tickMarkSkip val="1"/>
        <c:noMultiLvlLbl val="0"/>
      </c:catAx>
      <c:valAx>
        <c:axId val="170098048"/>
        <c:scaling>
          <c:orientation val="minMax"/>
          <c:max val="4500"/>
          <c:min val="0"/>
        </c:scaling>
        <c:delete val="0"/>
        <c:axPos val="l"/>
        <c:majorGridlines>
          <c:spPr>
            <a:ln>
              <a:solidFill>
                <a:schemeClr val="bg1">
                  <a:lumMod val="85000"/>
                </a:schemeClr>
              </a:solidFill>
              <a:prstDash val="sysDash"/>
            </a:ln>
          </c:spPr>
        </c:majorGridlines>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170096128"/>
        <c:crosses val="autoZero"/>
        <c:crossBetween val="between"/>
        <c:majorUnit val="500"/>
      </c:valAx>
    </c:plotArea>
    <c:legend>
      <c:legendPos val="r"/>
      <c:layout>
        <c:manualLayout>
          <c:xMode val="edge"/>
          <c:yMode val="edge"/>
          <c:x val="9.0909116739297982E-2"/>
          <c:y val="0.13101608710394455"/>
          <c:w val="0.90909088326070198"/>
          <c:h val="0.10097150535608886"/>
        </c:manualLayout>
      </c:layout>
      <c:overlay val="0"/>
      <c:txPr>
        <a:bodyPr/>
        <a:lstStyle/>
        <a:p>
          <a:pPr>
            <a:defRPr sz="1200" b="0" i="0" u="none" strike="noStrike" baseline="0">
              <a:solidFill>
                <a:srgbClr val="000000"/>
              </a:solidFill>
              <a:latin typeface="Calibri"/>
              <a:ea typeface="Calibri"/>
              <a:cs typeface="Calibri"/>
            </a:defRPr>
          </a:pPr>
          <a:endParaRPr lang="fr-FR"/>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fr-FR"/>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00"/>
            </a:pPr>
            <a:r>
              <a:rPr lang="fr-FR" sz="1500"/>
              <a:t>Taux de chômage dans le Var </a:t>
            </a:r>
            <a:r>
              <a:rPr lang="fr-FR" sz="1500" b="0" i="1"/>
              <a:t>(en %)</a:t>
            </a:r>
          </a:p>
        </c:rich>
      </c:tx>
      <c:layout>
        <c:manualLayout>
          <c:xMode val="edge"/>
          <c:yMode val="edge"/>
          <c:x val="0.30595121993790675"/>
          <c:y val="1.1956623503242907E-2"/>
        </c:manualLayout>
      </c:layout>
      <c:overlay val="0"/>
      <c:spPr>
        <a:noFill/>
        <a:ln w="25400">
          <a:noFill/>
        </a:ln>
      </c:spPr>
    </c:title>
    <c:autoTitleDeleted val="0"/>
    <c:plotArea>
      <c:layout>
        <c:manualLayout>
          <c:layoutTarget val="inner"/>
          <c:xMode val="edge"/>
          <c:yMode val="edge"/>
          <c:x val="9.1272816750178953E-2"/>
          <c:y val="0.17602012766155709"/>
          <c:w val="0.83764367816092811"/>
          <c:h val="0.52814114212054852"/>
        </c:manualLayout>
      </c:layout>
      <c:lineChart>
        <c:grouping val="standard"/>
        <c:varyColors val="0"/>
        <c:ser>
          <c:idx val="0"/>
          <c:order val="0"/>
          <c:tx>
            <c:v>Provence-Alpes-Côte d'Azur</c:v>
          </c:tx>
          <c:spPr>
            <a:ln w="25400">
              <a:solidFill>
                <a:srgbClr val="FF0000"/>
              </a:solidFill>
              <a:prstDash val="solid"/>
            </a:ln>
          </c:spPr>
          <c:marker>
            <c:symbol val="none"/>
          </c:marker>
          <c:cat>
            <c:multiLvlStrRef>
              <c:f>'dates trim'!$B$105:$C$168</c:f>
              <c:multiLvlStrCache>
                <c:ptCount val="6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pt idx="53">
                    <c:v>T2</c:v>
                  </c:pt>
                  <c:pt idx="54">
                    <c:v>T3</c:v>
                  </c:pt>
                  <c:pt idx="55">
                    <c:v>T4</c:v>
                  </c:pt>
                  <c:pt idx="56">
                    <c:v>T1</c:v>
                  </c:pt>
                  <c:pt idx="57">
                    <c:v>T2</c:v>
                  </c:pt>
                  <c:pt idx="58">
                    <c:v>T3</c:v>
                  </c:pt>
                  <c:pt idx="59">
                    <c:v>T4</c:v>
                  </c:pt>
                  <c:pt idx="60">
                    <c:v>T1</c:v>
                  </c:pt>
                  <c:pt idx="61">
                    <c:v>T2</c:v>
                  </c:pt>
                  <c:pt idx="62">
                    <c:v>T3</c:v>
                  </c:pt>
                  <c:pt idx="63">
                    <c:v>T4</c:v>
                  </c:pt>
                </c:lvl>
                <c:lvl>
                  <c:pt idx="0">
                    <c:v>2008</c:v>
                  </c:pt>
                  <c:pt idx="4">
                    <c:v>2009</c:v>
                  </c:pt>
                  <c:pt idx="8">
                    <c:v>2010</c:v>
                  </c:pt>
                  <c:pt idx="12">
                    <c:v>2011</c:v>
                  </c:pt>
                  <c:pt idx="16">
                    <c:v>2012</c:v>
                  </c:pt>
                  <c:pt idx="20">
                    <c:v>2013</c:v>
                  </c:pt>
                  <c:pt idx="24">
                    <c:v>2014</c:v>
                  </c:pt>
                  <c:pt idx="28">
                    <c:v>2015</c:v>
                  </c:pt>
                  <c:pt idx="32">
                    <c:v>2016</c:v>
                  </c:pt>
                  <c:pt idx="36">
                    <c:v>2017</c:v>
                  </c:pt>
                  <c:pt idx="40">
                    <c:v>2018</c:v>
                  </c:pt>
                  <c:pt idx="44">
                    <c:v>2019</c:v>
                  </c:pt>
                  <c:pt idx="48">
                    <c:v>2020</c:v>
                  </c:pt>
                  <c:pt idx="52">
                    <c:v>2021</c:v>
                  </c:pt>
                  <c:pt idx="56">
                    <c:v>2022</c:v>
                  </c:pt>
                  <c:pt idx="60">
                    <c:v>2023</c:v>
                  </c:pt>
                </c:lvl>
              </c:multiLvlStrCache>
            </c:multiLvlStrRef>
          </c:cat>
          <c:val>
            <c:numRef>
              <c:f>Données!$C$113:$C$156</c:f>
              <c:numCache>
                <c:formatCode>#,##0.0</c:formatCode>
                <c:ptCount val="44"/>
                <c:pt idx="0">
                  <c:v>8.3000000000000007</c:v>
                </c:pt>
                <c:pt idx="1">
                  <c:v>8.3000000000000007</c:v>
                </c:pt>
                <c:pt idx="2">
                  <c:v>8.3000000000000007</c:v>
                </c:pt>
                <c:pt idx="3">
                  <c:v>8.6</c:v>
                </c:pt>
                <c:pt idx="4">
                  <c:v>9.4</c:v>
                </c:pt>
                <c:pt idx="5">
                  <c:v>9.9</c:v>
                </c:pt>
                <c:pt idx="6">
                  <c:v>10</c:v>
                </c:pt>
                <c:pt idx="7">
                  <c:v>10.4</c:v>
                </c:pt>
                <c:pt idx="8">
                  <c:v>10.199999999999999</c:v>
                </c:pt>
                <c:pt idx="9">
                  <c:v>10.1</c:v>
                </c:pt>
                <c:pt idx="10">
                  <c:v>10.1</c:v>
                </c:pt>
                <c:pt idx="11">
                  <c:v>10.199999999999999</c:v>
                </c:pt>
                <c:pt idx="12">
                  <c:v>10.3</c:v>
                </c:pt>
                <c:pt idx="13">
                  <c:v>10.3</c:v>
                </c:pt>
                <c:pt idx="14">
                  <c:v>10.5</c:v>
                </c:pt>
                <c:pt idx="15">
                  <c:v>10.6</c:v>
                </c:pt>
                <c:pt idx="16">
                  <c:v>10.7</c:v>
                </c:pt>
                <c:pt idx="17">
                  <c:v>10.9</c:v>
                </c:pt>
                <c:pt idx="18">
                  <c:v>10.9</c:v>
                </c:pt>
                <c:pt idx="19">
                  <c:v>11.2</c:v>
                </c:pt>
                <c:pt idx="20">
                  <c:v>11.4</c:v>
                </c:pt>
                <c:pt idx="21">
                  <c:v>11.6</c:v>
                </c:pt>
                <c:pt idx="22">
                  <c:v>11.4</c:v>
                </c:pt>
                <c:pt idx="23">
                  <c:v>11.3</c:v>
                </c:pt>
                <c:pt idx="24">
                  <c:v>11.3</c:v>
                </c:pt>
                <c:pt idx="25">
                  <c:v>11.3</c:v>
                </c:pt>
                <c:pt idx="26">
                  <c:v>11.5</c:v>
                </c:pt>
                <c:pt idx="27">
                  <c:v>11.6</c:v>
                </c:pt>
                <c:pt idx="28">
                  <c:v>11.5</c:v>
                </c:pt>
                <c:pt idx="29">
                  <c:v>11.8</c:v>
                </c:pt>
                <c:pt idx="30">
                  <c:v>11.6</c:v>
                </c:pt>
                <c:pt idx="31">
                  <c:v>11.5</c:v>
                </c:pt>
                <c:pt idx="32">
                  <c:v>11.4</c:v>
                </c:pt>
                <c:pt idx="33">
                  <c:v>11.2</c:v>
                </c:pt>
                <c:pt idx="34">
                  <c:v>11.2</c:v>
                </c:pt>
                <c:pt idx="35">
                  <c:v>11.5</c:v>
                </c:pt>
                <c:pt idx="36">
                  <c:v>11</c:v>
                </c:pt>
                <c:pt idx="37">
                  <c:v>10.8</c:v>
                </c:pt>
                <c:pt idx="38">
                  <c:v>11</c:v>
                </c:pt>
                <c:pt idx="39">
                  <c:v>10.4</c:v>
                </c:pt>
                <c:pt idx="40">
                  <c:v>10.7</c:v>
                </c:pt>
                <c:pt idx="41">
                  <c:v>10.5</c:v>
                </c:pt>
                <c:pt idx="42">
                  <c:v>10.6</c:v>
                </c:pt>
                <c:pt idx="43">
                  <c:v>10.199999999999999</c:v>
                </c:pt>
              </c:numCache>
            </c:numRef>
          </c:val>
          <c:smooth val="0"/>
        </c:ser>
        <c:ser>
          <c:idx val="1"/>
          <c:order val="1"/>
          <c:tx>
            <c:v>France métropolitaine</c:v>
          </c:tx>
          <c:spPr>
            <a:ln w="25400">
              <a:solidFill>
                <a:srgbClr val="0000FF"/>
              </a:solidFill>
              <a:prstDash val="solid"/>
            </a:ln>
          </c:spPr>
          <c:marker>
            <c:symbol val="none"/>
          </c:marker>
          <c:cat>
            <c:multiLvlStrRef>
              <c:f>'dates trim'!$B$105:$C$168</c:f>
              <c:multiLvlStrCache>
                <c:ptCount val="6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pt idx="53">
                    <c:v>T2</c:v>
                  </c:pt>
                  <c:pt idx="54">
                    <c:v>T3</c:v>
                  </c:pt>
                  <c:pt idx="55">
                    <c:v>T4</c:v>
                  </c:pt>
                  <c:pt idx="56">
                    <c:v>T1</c:v>
                  </c:pt>
                  <c:pt idx="57">
                    <c:v>T2</c:v>
                  </c:pt>
                  <c:pt idx="58">
                    <c:v>T3</c:v>
                  </c:pt>
                  <c:pt idx="59">
                    <c:v>T4</c:v>
                  </c:pt>
                  <c:pt idx="60">
                    <c:v>T1</c:v>
                  </c:pt>
                  <c:pt idx="61">
                    <c:v>T2</c:v>
                  </c:pt>
                  <c:pt idx="62">
                    <c:v>T3</c:v>
                  </c:pt>
                  <c:pt idx="63">
                    <c:v>T4</c:v>
                  </c:pt>
                </c:lvl>
                <c:lvl>
                  <c:pt idx="0">
                    <c:v>2008</c:v>
                  </c:pt>
                  <c:pt idx="4">
                    <c:v>2009</c:v>
                  </c:pt>
                  <c:pt idx="8">
                    <c:v>2010</c:v>
                  </c:pt>
                  <c:pt idx="12">
                    <c:v>2011</c:v>
                  </c:pt>
                  <c:pt idx="16">
                    <c:v>2012</c:v>
                  </c:pt>
                  <c:pt idx="20">
                    <c:v>2013</c:v>
                  </c:pt>
                  <c:pt idx="24">
                    <c:v>2014</c:v>
                  </c:pt>
                  <c:pt idx="28">
                    <c:v>2015</c:v>
                  </c:pt>
                  <c:pt idx="32">
                    <c:v>2016</c:v>
                  </c:pt>
                  <c:pt idx="36">
                    <c:v>2017</c:v>
                  </c:pt>
                  <c:pt idx="40">
                    <c:v>2018</c:v>
                  </c:pt>
                  <c:pt idx="44">
                    <c:v>2019</c:v>
                  </c:pt>
                  <c:pt idx="48">
                    <c:v>2020</c:v>
                  </c:pt>
                  <c:pt idx="52">
                    <c:v>2021</c:v>
                  </c:pt>
                  <c:pt idx="56">
                    <c:v>2022</c:v>
                  </c:pt>
                  <c:pt idx="60">
                    <c:v>2023</c:v>
                  </c:pt>
                </c:lvl>
              </c:multiLvlStrCache>
            </c:multiLvlStrRef>
          </c:cat>
          <c:val>
            <c:numRef>
              <c:f>Données!$B$113:$B$156</c:f>
              <c:numCache>
                <c:formatCode>#,##0.0</c:formatCode>
                <c:ptCount val="44"/>
                <c:pt idx="0">
                  <c:v>6.8</c:v>
                </c:pt>
                <c:pt idx="1">
                  <c:v>7</c:v>
                </c:pt>
                <c:pt idx="2">
                  <c:v>7.1</c:v>
                </c:pt>
                <c:pt idx="3">
                  <c:v>7.4</c:v>
                </c:pt>
                <c:pt idx="4">
                  <c:v>8.1999999999999993</c:v>
                </c:pt>
                <c:pt idx="5">
                  <c:v>8.8000000000000007</c:v>
                </c:pt>
                <c:pt idx="6">
                  <c:v>8.8000000000000007</c:v>
                </c:pt>
                <c:pt idx="7">
                  <c:v>9.1</c:v>
                </c:pt>
                <c:pt idx="8">
                  <c:v>9</c:v>
                </c:pt>
                <c:pt idx="9">
                  <c:v>8.9</c:v>
                </c:pt>
                <c:pt idx="10">
                  <c:v>8.8000000000000007</c:v>
                </c:pt>
                <c:pt idx="11">
                  <c:v>8.8000000000000007</c:v>
                </c:pt>
                <c:pt idx="12">
                  <c:v>8.8000000000000007</c:v>
                </c:pt>
                <c:pt idx="13">
                  <c:v>8.6999999999999993</c:v>
                </c:pt>
                <c:pt idx="14">
                  <c:v>8.8000000000000007</c:v>
                </c:pt>
                <c:pt idx="15">
                  <c:v>9</c:v>
                </c:pt>
                <c:pt idx="16">
                  <c:v>9.1</c:v>
                </c:pt>
                <c:pt idx="17">
                  <c:v>9.3000000000000007</c:v>
                </c:pt>
                <c:pt idx="18">
                  <c:v>9.4</c:v>
                </c:pt>
                <c:pt idx="19">
                  <c:v>9.6999999999999993</c:v>
                </c:pt>
                <c:pt idx="20">
                  <c:v>9.9</c:v>
                </c:pt>
                <c:pt idx="21">
                  <c:v>10.1</c:v>
                </c:pt>
                <c:pt idx="22">
                  <c:v>9.9</c:v>
                </c:pt>
                <c:pt idx="23">
                  <c:v>9.8000000000000007</c:v>
                </c:pt>
                <c:pt idx="24">
                  <c:v>9.8000000000000007</c:v>
                </c:pt>
                <c:pt idx="25">
                  <c:v>9.8000000000000007</c:v>
                </c:pt>
                <c:pt idx="26">
                  <c:v>9.9</c:v>
                </c:pt>
                <c:pt idx="27">
                  <c:v>10.1</c:v>
                </c:pt>
                <c:pt idx="28">
                  <c:v>10</c:v>
                </c:pt>
                <c:pt idx="29">
                  <c:v>10.199999999999999</c:v>
                </c:pt>
                <c:pt idx="30">
                  <c:v>10.1</c:v>
                </c:pt>
                <c:pt idx="31">
                  <c:v>9.9</c:v>
                </c:pt>
                <c:pt idx="32">
                  <c:v>9.9</c:v>
                </c:pt>
                <c:pt idx="33">
                  <c:v>9.6999999999999993</c:v>
                </c:pt>
                <c:pt idx="34">
                  <c:v>9.6999999999999993</c:v>
                </c:pt>
                <c:pt idx="35">
                  <c:v>9.6999999999999993</c:v>
                </c:pt>
                <c:pt idx="36">
                  <c:v>9.3000000000000007</c:v>
                </c:pt>
                <c:pt idx="37">
                  <c:v>9.1</c:v>
                </c:pt>
                <c:pt idx="38">
                  <c:v>9.3000000000000007</c:v>
                </c:pt>
                <c:pt idx="39">
                  <c:v>8.6</c:v>
                </c:pt>
                <c:pt idx="40">
                  <c:v>8.9</c:v>
                </c:pt>
                <c:pt idx="41">
                  <c:v>8.6999999999999993</c:v>
                </c:pt>
                <c:pt idx="42">
                  <c:v>8.8000000000000007</c:v>
                </c:pt>
                <c:pt idx="43">
                  <c:v>8.5</c:v>
                </c:pt>
              </c:numCache>
            </c:numRef>
          </c:val>
          <c:smooth val="0"/>
        </c:ser>
        <c:ser>
          <c:idx val="2"/>
          <c:order val="2"/>
          <c:tx>
            <c:strRef>
              <c:f>Données!$H$8</c:f>
              <c:strCache>
                <c:ptCount val="1"/>
                <c:pt idx="0">
                  <c:v>Var</c:v>
                </c:pt>
              </c:strCache>
            </c:strRef>
          </c:tx>
          <c:marker>
            <c:symbol val="none"/>
          </c:marker>
          <c:cat>
            <c:multiLvlStrRef>
              <c:f>'dates trim'!$B$105:$C$168</c:f>
              <c:multiLvlStrCache>
                <c:ptCount val="6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pt idx="53">
                    <c:v>T2</c:v>
                  </c:pt>
                  <c:pt idx="54">
                    <c:v>T3</c:v>
                  </c:pt>
                  <c:pt idx="55">
                    <c:v>T4</c:v>
                  </c:pt>
                  <c:pt idx="56">
                    <c:v>T1</c:v>
                  </c:pt>
                  <c:pt idx="57">
                    <c:v>T2</c:v>
                  </c:pt>
                  <c:pt idx="58">
                    <c:v>T3</c:v>
                  </c:pt>
                  <c:pt idx="59">
                    <c:v>T4</c:v>
                  </c:pt>
                  <c:pt idx="60">
                    <c:v>T1</c:v>
                  </c:pt>
                  <c:pt idx="61">
                    <c:v>T2</c:v>
                  </c:pt>
                  <c:pt idx="62">
                    <c:v>T3</c:v>
                  </c:pt>
                  <c:pt idx="63">
                    <c:v>T4</c:v>
                  </c:pt>
                </c:lvl>
                <c:lvl>
                  <c:pt idx="0">
                    <c:v>2008</c:v>
                  </c:pt>
                  <c:pt idx="4">
                    <c:v>2009</c:v>
                  </c:pt>
                  <c:pt idx="8">
                    <c:v>2010</c:v>
                  </c:pt>
                  <c:pt idx="12">
                    <c:v>2011</c:v>
                  </c:pt>
                  <c:pt idx="16">
                    <c:v>2012</c:v>
                  </c:pt>
                  <c:pt idx="20">
                    <c:v>2013</c:v>
                  </c:pt>
                  <c:pt idx="24">
                    <c:v>2014</c:v>
                  </c:pt>
                  <c:pt idx="28">
                    <c:v>2015</c:v>
                  </c:pt>
                  <c:pt idx="32">
                    <c:v>2016</c:v>
                  </c:pt>
                  <c:pt idx="36">
                    <c:v>2017</c:v>
                  </c:pt>
                  <c:pt idx="40">
                    <c:v>2018</c:v>
                  </c:pt>
                  <c:pt idx="44">
                    <c:v>2019</c:v>
                  </c:pt>
                  <c:pt idx="48">
                    <c:v>2020</c:v>
                  </c:pt>
                  <c:pt idx="52">
                    <c:v>2021</c:v>
                  </c:pt>
                  <c:pt idx="56">
                    <c:v>2022</c:v>
                  </c:pt>
                  <c:pt idx="60">
                    <c:v>2023</c:v>
                  </c:pt>
                </c:lvl>
              </c:multiLvlStrCache>
            </c:multiLvlStrRef>
          </c:cat>
          <c:val>
            <c:numRef>
              <c:f>Données!$H$113:$H$156</c:f>
              <c:numCache>
                <c:formatCode>#,##0.0</c:formatCode>
                <c:ptCount val="44"/>
                <c:pt idx="0">
                  <c:v>8.3000000000000007</c:v>
                </c:pt>
                <c:pt idx="1">
                  <c:v>8.3000000000000007</c:v>
                </c:pt>
                <c:pt idx="2">
                  <c:v>8.4</c:v>
                </c:pt>
                <c:pt idx="3">
                  <c:v>8.8000000000000007</c:v>
                </c:pt>
                <c:pt idx="4">
                  <c:v>9.5</c:v>
                </c:pt>
                <c:pt idx="5">
                  <c:v>10</c:v>
                </c:pt>
                <c:pt idx="6">
                  <c:v>9.9</c:v>
                </c:pt>
                <c:pt idx="7">
                  <c:v>10.3</c:v>
                </c:pt>
                <c:pt idx="8">
                  <c:v>10</c:v>
                </c:pt>
                <c:pt idx="9">
                  <c:v>9.9</c:v>
                </c:pt>
                <c:pt idx="10">
                  <c:v>9.9</c:v>
                </c:pt>
                <c:pt idx="11">
                  <c:v>9.9</c:v>
                </c:pt>
                <c:pt idx="12">
                  <c:v>10.1</c:v>
                </c:pt>
                <c:pt idx="13">
                  <c:v>10.1</c:v>
                </c:pt>
                <c:pt idx="14">
                  <c:v>10.199999999999999</c:v>
                </c:pt>
                <c:pt idx="15">
                  <c:v>10.3</c:v>
                </c:pt>
                <c:pt idx="16">
                  <c:v>10.4</c:v>
                </c:pt>
                <c:pt idx="17">
                  <c:v>10.7</c:v>
                </c:pt>
                <c:pt idx="18">
                  <c:v>10.6</c:v>
                </c:pt>
                <c:pt idx="19">
                  <c:v>10.9</c:v>
                </c:pt>
                <c:pt idx="20">
                  <c:v>11.1</c:v>
                </c:pt>
                <c:pt idx="21">
                  <c:v>11.2</c:v>
                </c:pt>
                <c:pt idx="22">
                  <c:v>11.1</c:v>
                </c:pt>
                <c:pt idx="23">
                  <c:v>11</c:v>
                </c:pt>
                <c:pt idx="24">
                  <c:v>11</c:v>
                </c:pt>
                <c:pt idx="25">
                  <c:v>11.1</c:v>
                </c:pt>
                <c:pt idx="26">
                  <c:v>11.3</c:v>
                </c:pt>
                <c:pt idx="27">
                  <c:v>11.4</c:v>
                </c:pt>
                <c:pt idx="28">
                  <c:v>11.3</c:v>
                </c:pt>
                <c:pt idx="29">
                  <c:v>11.6</c:v>
                </c:pt>
                <c:pt idx="30">
                  <c:v>11.4</c:v>
                </c:pt>
                <c:pt idx="31">
                  <c:v>11.3</c:v>
                </c:pt>
                <c:pt idx="32">
                  <c:v>11.2</c:v>
                </c:pt>
                <c:pt idx="33">
                  <c:v>10.9</c:v>
                </c:pt>
                <c:pt idx="34">
                  <c:v>11</c:v>
                </c:pt>
                <c:pt idx="35">
                  <c:v>11.1</c:v>
                </c:pt>
                <c:pt idx="36">
                  <c:v>10.7</c:v>
                </c:pt>
                <c:pt idx="37">
                  <c:v>10.5</c:v>
                </c:pt>
                <c:pt idx="38">
                  <c:v>10.6</c:v>
                </c:pt>
                <c:pt idx="39">
                  <c:v>10</c:v>
                </c:pt>
                <c:pt idx="40">
                  <c:v>10.3</c:v>
                </c:pt>
                <c:pt idx="41">
                  <c:v>10.1</c:v>
                </c:pt>
                <c:pt idx="42">
                  <c:v>10.199999999999999</c:v>
                </c:pt>
                <c:pt idx="43">
                  <c:v>9.9</c:v>
                </c:pt>
              </c:numCache>
            </c:numRef>
          </c:val>
          <c:smooth val="0"/>
        </c:ser>
        <c:dLbls>
          <c:showLegendKey val="0"/>
          <c:showVal val="0"/>
          <c:showCatName val="0"/>
          <c:showSerName val="0"/>
          <c:showPercent val="0"/>
          <c:showBubbleSize val="0"/>
        </c:dLbls>
        <c:marker val="1"/>
        <c:smooth val="0"/>
        <c:axId val="170761216"/>
        <c:axId val="170783488"/>
      </c:lineChart>
      <c:catAx>
        <c:axId val="170761216"/>
        <c:scaling>
          <c:orientation val="minMax"/>
        </c:scaling>
        <c:delete val="0"/>
        <c:axPos val="b"/>
        <c:majorGridlines>
          <c:spPr>
            <a:ln w="3175">
              <a:solidFill>
                <a:srgbClr val="969696"/>
              </a:solidFill>
              <a:prstDash val="sysDash"/>
            </a:ln>
          </c:spPr>
        </c:majorGridlines>
        <c:numFmt formatCode="General" sourceLinked="1"/>
        <c:majorTickMark val="cross"/>
        <c:minorTickMark val="none"/>
        <c:tickLblPos val="nextTo"/>
        <c:crossAx val="170783488"/>
        <c:crosses val="autoZero"/>
        <c:auto val="0"/>
        <c:lblAlgn val="ctr"/>
        <c:lblOffset val="100"/>
        <c:tickLblSkip val="4"/>
        <c:tickMarkSkip val="4"/>
        <c:noMultiLvlLbl val="0"/>
      </c:catAx>
      <c:valAx>
        <c:axId val="170783488"/>
        <c:scaling>
          <c:orientation val="minMax"/>
          <c:max val="12.5"/>
          <c:min val="6.5"/>
        </c:scaling>
        <c:delete val="0"/>
        <c:axPos val="l"/>
        <c:majorGridlines>
          <c:spPr>
            <a:ln>
              <a:prstDash val="sysDash"/>
            </a:ln>
          </c:spPr>
        </c:majorGridlines>
        <c:numFmt formatCode="#,##0.0" sourceLinked="1"/>
        <c:majorTickMark val="out"/>
        <c:minorTickMark val="none"/>
        <c:tickLblPos val="nextTo"/>
        <c:txPr>
          <a:bodyPr/>
          <a:lstStyle/>
          <a:p>
            <a:pPr>
              <a:defRPr sz="1000"/>
            </a:pPr>
            <a:endParaRPr lang="fr-FR"/>
          </a:p>
        </c:txPr>
        <c:crossAx val="170761216"/>
        <c:crosses val="autoZero"/>
        <c:crossBetween val="midCat"/>
        <c:majorUnit val="1"/>
      </c:valAx>
    </c:plotArea>
    <c:legend>
      <c:legendPos val="r"/>
      <c:layout>
        <c:manualLayout>
          <c:xMode val="edge"/>
          <c:yMode val="edge"/>
          <c:x val="9.0787490089444825E-2"/>
          <c:y val="8.6418533476673345E-2"/>
          <c:w val="0.83747985647662637"/>
          <c:h val="8.3821460187299218E-2"/>
        </c:manualLayout>
      </c:layout>
      <c:overlay val="0"/>
      <c:txPr>
        <a:bodyPr/>
        <a:lstStyle/>
        <a:p>
          <a:pPr>
            <a:defRPr sz="1200"/>
          </a:pPr>
          <a:endParaRPr lang="fr-FR"/>
        </a:p>
      </c:txPr>
    </c:legend>
    <c:plotVisOnly val="1"/>
    <c:dispBlanksAs val="gap"/>
    <c:showDLblsOverMax val="0"/>
  </c:chart>
  <c:txPr>
    <a:bodyPr/>
    <a:lstStyle/>
    <a:p>
      <a:pPr>
        <a:defRPr sz="900"/>
      </a:pPr>
      <a:endParaRPr lang="fr-FR"/>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906668268667008E-2"/>
          <c:y val="0.1861788714061014"/>
          <c:w val="0.87735585029537844"/>
          <c:h val="0.57749499622406353"/>
        </c:manualLayout>
      </c:layout>
      <c:barChart>
        <c:barDir val="col"/>
        <c:grouping val="clustered"/>
        <c:varyColors val="0"/>
        <c:ser>
          <c:idx val="0"/>
          <c:order val="0"/>
          <c:tx>
            <c:v>Taux de chômage, en % (échelle de gauche)</c:v>
          </c:tx>
          <c:spPr>
            <a:solidFill>
              <a:srgbClr val="00B0F0"/>
            </a:solidFill>
          </c:spPr>
          <c:invertIfNegative val="0"/>
          <c:dPt>
            <c:idx val="1"/>
            <c:invertIfNegative val="0"/>
            <c:bubble3D val="0"/>
            <c:spPr>
              <a:solidFill>
                <a:srgbClr val="0070C0"/>
              </a:solidFill>
            </c:spPr>
          </c:dPt>
          <c:dPt>
            <c:idx val="3"/>
            <c:invertIfNegative val="0"/>
            <c:bubble3D val="0"/>
          </c:dPt>
          <c:dPt>
            <c:idx val="4"/>
            <c:invertIfNegative val="0"/>
            <c:bubble3D val="0"/>
            <c:spPr>
              <a:solidFill>
                <a:srgbClr val="92D050"/>
              </a:solidFill>
            </c:spPr>
          </c:dPt>
          <c:dPt>
            <c:idx val="5"/>
            <c:invertIfNegative val="0"/>
            <c:bubble3D val="0"/>
            <c:spPr>
              <a:solidFill>
                <a:srgbClr val="FF0000"/>
              </a:solidFill>
            </c:spPr>
          </c:dPt>
          <c:dPt>
            <c:idx val="6"/>
            <c:invertIfNegative val="0"/>
            <c:bubble3D val="0"/>
          </c:dPt>
          <c:dPt>
            <c:idx val="7"/>
            <c:invertIfNegative val="0"/>
            <c:bubble3D val="0"/>
          </c:dPt>
          <c:dPt>
            <c:idx val="8"/>
            <c:invertIfNegative val="0"/>
            <c:bubble3D val="0"/>
            <c:spPr>
              <a:solidFill>
                <a:srgbClr val="FF0000"/>
              </a:solidFill>
            </c:spPr>
          </c:dPt>
          <c:dLbls>
            <c:dLbl>
              <c:idx val="0"/>
              <c:layout>
                <c:manualLayout>
                  <c:x val="0"/>
                  <c:y val="-2.4144869215291749E-2"/>
                </c:manualLayout>
              </c:layout>
              <c:spPr/>
              <c:txPr>
                <a:bodyPr/>
                <a:lstStyle/>
                <a:p>
                  <a:pPr>
                    <a:defRPr/>
                  </a:pPr>
                  <a:endParaRPr lang="fr-FR"/>
                </a:p>
              </c:txPr>
              <c:dLblPos val="outEnd"/>
              <c:showLegendKey val="0"/>
              <c:showVal val="1"/>
              <c:showCatName val="0"/>
              <c:showSerName val="0"/>
              <c:showPercent val="0"/>
              <c:showBubbleSize val="0"/>
            </c:dLbl>
            <c:dLbl>
              <c:idx val="1"/>
              <c:layout>
                <c:manualLayout>
                  <c:x val="0"/>
                  <c:y val="-3.2193158953722385E-2"/>
                </c:manualLayout>
              </c:layout>
              <c:showLegendKey val="0"/>
              <c:showVal val="1"/>
              <c:showCatName val="0"/>
              <c:showSerName val="0"/>
              <c:showPercent val="0"/>
              <c:showBubbleSize val="0"/>
            </c:dLbl>
            <c:dLbl>
              <c:idx val="4"/>
              <c:layout>
                <c:manualLayout>
                  <c:x val="1.8340210912425492E-3"/>
                  <c:y val="5.3655264922870555E-3"/>
                </c:manualLayout>
              </c:layout>
              <c:spPr/>
              <c:txPr>
                <a:bodyPr/>
                <a:lstStyle/>
                <a:p>
                  <a:pPr>
                    <a:defRPr/>
                  </a:pPr>
                  <a:endParaRPr lang="fr-FR"/>
                </a:p>
              </c:txPr>
              <c:dLblPos val="outEnd"/>
              <c:showLegendKey val="0"/>
              <c:showVal val="1"/>
              <c:showCatName val="0"/>
              <c:showSerName val="0"/>
              <c:showPercent val="0"/>
              <c:showBubbleSize val="0"/>
            </c:dLbl>
            <c:showLegendKey val="0"/>
            <c:showVal val="1"/>
            <c:showCatName val="0"/>
            <c:showSerName val="0"/>
            <c:showPercent val="0"/>
            <c:showBubbleSize val="0"/>
            <c:showLeaderLines val="0"/>
          </c:dLbls>
          <c:cat>
            <c:strRef>
              <c:f>'données graphiques'!$G$63:$G$69</c:f>
              <c:strCache>
                <c:ptCount val="7"/>
                <c:pt idx="0">
                  <c:v>Finistere</c:v>
                </c:pt>
                <c:pt idx="1">
                  <c:v>France métro.</c:v>
                </c:pt>
                <c:pt idx="2">
                  <c:v>Moselle</c:v>
                </c:pt>
                <c:pt idx="3">
                  <c:v>Val-d'Oise</c:v>
                </c:pt>
                <c:pt idx="4">
                  <c:v>Var</c:v>
                </c:pt>
                <c:pt idx="5">
                  <c:v>Paca</c:v>
                </c:pt>
                <c:pt idx="6">
                  <c:v>Herault</c:v>
                </c:pt>
              </c:strCache>
            </c:strRef>
          </c:cat>
          <c:val>
            <c:numRef>
              <c:f>'données graphiques'!$H$63:$H$69</c:f>
              <c:numCache>
                <c:formatCode>#,##0.0</c:formatCode>
                <c:ptCount val="7"/>
                <c:pt idx="0">
                  <c:v>7.5</c:v>
                </c:pt>
                <c:pt idx="1">
                  <c:v>8.5</c:v>
                </c:pt>
                <c:pt idx="2">
                  <c:v>8.6</c:v>
                </c:pt>
                <c:pt idx="3">
                  <c:v>8.9</c:v>
                </c:pt>
                <c:pt idx="4">
                  <c:v>9.9</c:v>
                </c:pt>
                <c:pt idx="5">
                  <c:v>10.199999999999999</c:v>
                </c:pt>
                <c:pt idx="6">
                  <c:v>12.5</c:v>
                </c:pt>
              </c:numCache>
            </c:numRef>
          </c:val>
        </c:ser>
        <c:dLbls>
          <c:showLegendKey val="0"/>
          <c:showVal val="0"/>
          <c:showCatName val="0"/>
          <c:showSerName val="0"/>
          <c:showPercent val="0"/>
          <c:showBubbleSize val="0"/>
        </c:dLbls>
        <c:gapWidth val="150"/>
        <c:axId val="170502400"/>
        <c:axId val="170520960"/>
      </c:barChart>
      <c:scatterChart>
        <c:scatterStyle val="lineMarker"/>
        <c:varyColors val="0"/>
        <c:ser>
          <c:idx val="1"/>
          <c:order val="1"/>
          <c:tx>
            <c:v>Variation annuelle, en point (échelle de droite)</c:v>
          </c:tx>
          <c:spPr>
            <a:ln w="28575">
              <a:noFill/>
            </a:ln>
          </c:spPr>
          <c:marker>
            <c:spPr>
              <a:solidFill>
                <a:schemeClr val="accent6">
                  <a:lumMod val="75000"/>
                </a:schemeClr>
              </a:solidFill>
            </c:spPr>
          </c:marker>
          <c:yVal>
            <c:numRef>
              <c:f>'données graphiques'!$J$63:$J$69</c:f>
              <c:numCache>
                <c:formatCode>#,##0.0</c:formatCode>
                <c:ptCount val="7"/>
                <c:pt idx="0">
                  <c:v>-0.20000000000000018</c:v>
                </c:pt>
                <c:pt idx="1">
                  <c:v>-9.9999999999999645E-2</c:v>
                </c:pt>
                <c:pt idx="2">
                  <c:v>-0.30000000000000071</c:v>
                </c:pt>
                <c:pt idx="3">
                  <c:v>-0.19999999999999929</c:v>
                </c:pt>
                <c:pt idx="4">
                  <c:v>-9.9999999999999645E-2</c:v>
                </c:pt>
                <c:pt idx="5">
                  <c:v>-0.20000000000000107</c:v>
                </c:pt>
                <c:pt idx="6">
                  <c:v>-0.19999999999999929</c:v>
                </c:pt>
              </c:numCache>
            </c:numRef>
          </c:yVal>
          <c:smooth val="0"/>
        </c:ser>
        <c:dLbls>
          <c:showLegendKey val="0"/>
          <c:showVal val="0"/>
          <c:showCatName val="0"/>
          <c:showSerName val="0"/>
          <c:showPercent val="0"/>
          <c:showBubbleSize val="0"/>
        </c:dLbls>
        <c:axId val="170522496"/>
        <c:axId val="170524032"/>
      </c:scatterChart>
      <c:catAx>
        <c:axId val="170502400"/>
        <c:scaling>
          <c:orientation val="minMax"/>
        </c:scaling>
        <c:delete val="0"/>
        <c:axPos val="b"/>
        <c:numFmt formatCode="#,##0" sourceLinked="1"/>
        <c:majorTickMark val="out"/>
        <c:minorTickMark val="none"/>
        <c:tickLblPos val="nextTo"/>
        <c:txPr>
          <a:bodyPr/>
          <a:lstStyle/>
          <a:p>
            <a:pPr>
              <a:defRPr sz="1000"/>
            </a:pPr>
            <a:endParaRPr lang="fr-FR"/>
          </a:p>
        </c:txPr>
        <c:crossAx val="170520960"/>
        <c:crosses val="autoZero"/>
        <c:auto val="1"/>
        <c:lblAlgn val="ctr"/>
        <c:lblOffset val="100"/>
        <c:noMultiLvlLbl val="0"/>
      </c:catAx>
      <c:valAx>
        <c:axId val="170520960"/>
        <c:scaling>
          <c:orientation val="minMax"/>
        </c:scaling>
        <c:delete val="0"/>
        <c:axPos val="l"/>
        <c:majorGridlines/>
        <c:numFmt formatCode="#,##0" sourceLinked="0"/>
        <c:majorTickMark val="out"/>
        <c:minorTickMark val="none"/>
        <c:tickLblPos val="nextTo"/>
        <c:crossAx val="170502400"/>
        <c:crosses val="autoZero"/>
        <c:crossBetween val="between"/>
      </c:valAx>
      <c:valAx>
        <c:axId val="170522496"/>
        <c:scaling>
          <c:orientation val="minMax"/>
        </c:scaling>
        <c:delete val="1"/>
        <c:axPos val="b"/>
        <c:majorTickMark val="out"/>
        <c:minorTickMark val="none"/>
        <c:tickLblPos val="nextTo"/>
        <c:crossAx val="170524032"/>
        <c:crosses val="autoZero"/>
        <c:crossBetween val="midCat"/>
      </c:valAx>
      <c:valAx>
        <c:axId val="170524032"/>
        <c:scaling>
          <c:orientation val="minMax"/>
          <c:max val="0"/>
          <c:min val="-0.30000000000000004"/>
        </c:scaling>
        <c:delete val="0"/>
        <c:axPos val="r"/>
        <c:numFmt formatCode="[Blue][&lt;0]\-&quot;&quot;0.0&quot;&quot;;[Red][&gt;0]\+&quot;&quot;0.0&quot;&quot;;0" sourceLinked="0"/>
        <c:majorTickMark val="out"/>
        <c:minorTickMark val="none"/>
        <c:tickLblPos val="nextTo"/>
        <c:crossAx val="170522496"/>
        <c:crosses val="max"/>
        <c:crossBetween val="midCat"/>
        <c:minorUnit val="0.1"/>
      </c:valAx>
    </c:plotArea>
    <c:legend>
      <c:legendPos val="t"/>
      <c:layout>
        <c:manualLayout>
          <c:xMode val="edge"/>
          <c:yMode val="edge"/>
          <c:x val="4.4497972829049735E-2"/>
          <c:y val="0.12340710932260228"/>
          <c:w val="0.89999992779444526"/>
          <c:h val="5.1765712384543486E-2"/>
        </c:manualLayout>
      </c:layout>
      <c:overlay val="0"/>
      <c:txPr>
        <a:bodyPr/>
        <a:lstStyle/>
        <a:p>
          <a:pPr>
            <a:defRPr sz="1100"/>
          </a:pPr>
          <a:endParaRPr lang="fr-FR"/>
        </a:p>
      </c:txPr>
    </c:legend>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16829375369994917"/>
          <c:w val="0.86471641552420164"/>
          <c:h val="0.52314939674456862"/>
        </c:manualLayout>
      </c:layout>
      <c:barChart>
        <c:barDir val="col"/>
        <c:grouping val="stacked"/>
        <c:varyColors val="0"/>
        <c:ser>
          <c:idx val="1"/>
          <c:order val="0"/>
          <c:spPr>
            <a:solidFill>
              <a:srgbClr val="00B0F0"/>
            </a:solidFill>
            <a:ln w="28575">
              <a:noFill/>
              <a:prstDash val="solid"/>
            </a:ln>
          </c:spPr>
          <c:invertIfNegative val="0"/>
          <c:cat>
            <c:multiLvlStrRef>
              <c:f>'dates trim'!$A$5:$B$48</c:f>
              <c:multiLvlStrCache>
                <c:ptCount val="4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lvl>
                <c:lvl>
                  <c:pt idx="0">
                    <c:v>2009</c:v>
                  </c:pt>
                  <c:pt idx="4">
                    <c:v>2010</c:v>
                  </c:pt>
                  <c:pt idx="8">
                    <c:v>2011</c:v>
                  </c:pt>
                  <c:pt idx="12">
                    <c:v>2012</c:v>
                  </c:pt>
                  <c:pt idx="16">
                    <c:v>2013</c:v>
                  </c:pt>
                  <c:pt idx="20">
                    <c:v>2014</c:v>
                  </c:pt>
                  <c:pt idx="24">
                    <c:v>2015</c:v>
                  </c:pt>
                  <c:pt idx="28">
                    <c:v>2016</c:v>
                  </c:pt>
                  <c:pt idx="32">
                    <c:v>2017</c:v>
                  </c:pt>
                  <c:pt idx="36">
                    <c:v>2018</c:v>
                  </c:pt>
                  <c:pt idx="40">
                    <c:v>2019</c:v>
                  </c:pt>
                </c:lvl>
              </c:multiLvlStrCache>
            </c:multiLvlStrRef>
          </c:cat>
          <c:val>
            <c:numRef>
              <c:f>dep83_trim!$U$63:$U$103</c:f>
              <c:numCache>
                <c:formatCode>#,##0.0</c:formatCode>
                <c:ptCount val="41"/>
                <c:pt idx="0">
                  <c:v>9.1305479630352728</c:v>
                </c:pt>
                <c:pt idx="1">
                  <c:v>16.083360899768429</c:v>
                </c:pt>
                <c:pt idx="2">
                  <c:v>17.161030700331015</c:v>
                </c:pt>
                <c:pt idx="3">
                  <c:v>15.922050253775311</c:v>
                </c:pt>
                <c:pt idx="4">
                  <c:v>11.795575168465632</c:v>
                </c:pt>
                <c:pt idx="5">
                  <c:v>8.0246209962384629</c:v>
                </c:pt>
                <c:pt idx="6">
                  <c:v>6.4982549443244109</c:v>
                </c:pt>
                <c:pt idx="7">
                  <c:v>5.0000000000000044</c:v>
                </c:pt>
                <c:pt idx="8">
                  <c:v>6.1663199445244565</c:v>
                </c:pt>
                <c:pt idx="9">
                  <c:v>7.1647145721219774</c:v>
                </c:pt>
                <c:pt idx="10">
                  <c:v>6.8248023304203098</c:v>
                </c:pt>
                <c:pt idx="11">
                  <c:v>7.2638352638352499</c:v>
                </c:pt>
                <c:pt idx="12">
                  <c:v>6.2653871275687223</c:v>
                </c:pt>
                <c:pt idx="13">
                  <c:v>5.1841276092950084</c:v>
                </c:pt>
                <c:pt idx="14">
                  <c:v>6.6419945461628327</c:v>
                </c:pt>
                <c:pt idx="15">
                  <c:v>7.7270109425993549</c:v>
                </c:pt>
                <c:pt idx="16">
                  <c:v>8.4018912529550747</c:v>
                </c:pt>
                <c:pt idx="17">
                  <c:v>9.0053826351509372</c:v>
                </c:pt>
                <c:pt idx="18">
                  <c:v>7.607305936073061</c:v>
                </c:pt>
                <c:pt idx="19">
                  <c:v>7.1861356143633648</c:v>
                </c:pt>
                <c:pt idx="20">
                  <c:v>6.3593143455314749</c:v>
                </c:pt>
                <c:pt idx="21">
                  <c:v>6.359225385375078</c:v>
                </c:pt>
                <c:pt idx="22">
                  <c:v>7.0100992955953512</c:v>
                </c:pt>
                <c:pt idx="23">
                  <c:v>6.4092439419759728</c:v>
                </c:pt>
                <c:pt idx="24">
                  <c:v>7.2462579454582787</c:v>
                </c:pt>
                <c:pt idx="25">
                  <c:v>8.5425918449737459</c:v>
                </c:pt>
                <c:pt idx="26">
                  <c:v>7.2487905464350799</c:v>
                </c:pt>
                <c:pt idx="27">
                  <c:v>6.816139994531456</c:v>
                </c:pt>
                <c:pt idx="28">
                  <c:v>4.6918017742428875</c:v>
                </c:pt>
                <c:pt idx="29">
                  <c:v>1.603064792085096</c:v>
                </c:pt>
                <c:pt idx="30">
                  <c:v>2.2221400576795114</c:v>
                </c:pt>
                <c:pt idx="31">
                  <c:v>1.0970525853872592</c:v>
                </c:pt>
                <c:pt idx="32">
                  <c:v>2.1038021841557342</c:v>
                </c:pt>
                <c:pt idx="33">
                  <c:v>3.1518834425449338</c:v>
                </c:pt>
                <c:pt idx="34">
                  <c:v>3.1323470901001738</c:v>
                </c:pt>
                <c:pt idx="35">
                  <c:v>3.7148231208854909</c:v>
                </c:pt>
                <c:pt idx="36">
                  <c:v>2.6077624754069051</c:v>
                </c:pt>
                <c:pt idx="37">
                  <c:v>2.5338916885513596</c:v>
                </c:pt>
                <c:pt idx="38">
                  <c:v>1.837758215550811</c:v>
                </c:pt>
                <c:pt idx="39">
                  <c:v>0.62776828375126215</c:v>
                </c:pt>
                <c:pt idx="40">
                  <c:v>0.44624180727932394</c:v>
                </c:pt>
              </c:numCache>
            </c:numRef>
          </c:val>
        </c:ser>
        <c:dLbls>
          <c:showLegendKey val="0"/>
          <c:showVal val="0"/>
          <c:showCatName val="0"/>
          <c:showSerName val="0"/>
          <c:showPercent val="0"/>
          <c:showBubbleSize val="0"/>
        </c:dLbls>
        <c:gapWidth val="150"/>
        <c:overlap val="100"/>
        <c:axId val="170590208"/>
        <c:axId val="170591744"/>
      </c:barChart>
      <c:catAx>
        <c:axId val="170590208"/>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crossAx val="170591744"/>
        <c:crosses val="autoZero"/>
        <c:auto val="0"/>
        <c:lblAlgn val="ctr"/>
        <c:lblOffset val="100"/>
        <c:tickLblSkip val="4"/>
        <c:tickMarkSkip val="4"/>
        <c:noMultiLvlLbl val="0"/>
      </c:catAx>
      <c:valAx>
        <c:axId val="170591744"/>
        <c:scaling>
          <c:orientation val="minMax"/>
          <c:max val="18"/>
          <c:min val="0"/>
        </c:scaling>
        <c:delete val="0"/>
        <c:axPos val="l"/>
        <c:majorGridlines>
          <c:spPr>
            <a:ln>
              <a:prstDash val="sysDash"/>
            </a:ln>
          </c:spPr>
        </c:majorGridlines>
        <c:numFmt formatCode="[Blue][&lt;0]\-&quot;&quot;0&quot;&quot;;[Red][&gt;0]\+&quot;&quot;0&quot;&quot;;0" sourceLinked="0"/>
        <c:majorTickMark val="out"/>
        <c:minorTickMark val="none"/>
        <c:tickLblPos val="nextTo"/>
        <c:crossAx val="170590208"/>
        <c:crosses val="autoZero"/>
        <c:crossBetween val="between"/>
        <c:majorUnit val="3"/>
      </c:valAx>
    </c:plotArea>
    <c:plotVisOnly val="1"/>
    <c:dispBlanksAs val="gap"/>
    <c:showDLblsOverMax val="0"/>
  </c:chart>
  <c:txPr>
    <a:bodyPr/>
    <a:lstStyle/>
    <a:p>
      <a:pPr>
        <a:defRPr sz="1000"/>
      </a:pPr>
      <a:endParaRPr lang="fr-FR"/>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0.02599</cdr:x>
      <cdr:y>0.86765</cdr:y>
    </cdr:from>
    <cdr:to>
      <cdr:x>1</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179317" y="3122295"/>
          <a:ext cx="6720593" cy="4762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endParaRPr lang="fr-FR" sz="900" b="0" i="1" u="none" strike="noStrike" baseline="0">
            <a:solidFill>
              <a:srgbClr val="000000"/>
            </a:solidFill>
            <a:latin typeface="Calibri"/>
          </a:endParaRPr>
        </a:p>
      </cdr:txBody>
    </cdr:sp>
  </cdr:relSizeAnchor>
  <cdr:relSizeAnchor xmlns:cdr="http://schemas.openxmlformats.org/drawingml/2006/chartDrawing">
    <cdr:from>
      <cdr:x>0.02599</cdr:x>
      <cdr:y>0.87242</cdr:y>
    </cdr:from>
    <cdr:to>
      <cdr:x>1</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179317" y="3139439"/>
          <a:ext cx="6720593" cy="45910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a:t>
          </a:r>
          <a:r>
            <a:rPr lang="fr-FR" sz="900" b="0" i="0" baseline="0">
              <a:effectLst/>
              <a:latin typeface="+mn-lt"/>
              <a:ea typeface="+mn-ea"/>
              <a:cs typeface="+mn-cs"/>
            </a:rPr>
            <a:t> : 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a:t>
          </a:r>
          <a:r>
            <a:rPr lang="fr-FR" sz="900" b="0" i="0" baseline="0">
              <a:effectLst/>
              <a:latin typeface="+mn-lt"/>
              <a:ea typeface="+mn-ea"/>
              <a:cs typeface="+mn-cs"/>
            </a:rPr>
            <a:t> : emploi salarié en fin de trimestre </a:t>
          </a: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a:t>
          </a:r>
          <a:endParaRPr lang="fr-FR" sz="900">
            <a:effectLst/>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0.0194</cdr:x>
      <cdr:y>0</cdr:y>
    </cdr:from>
    <cdr:to>
      <cdr:x>0.97837</cdr:x>
      <cdr:y>0.18853</cdr:y>
    </cdr:to>
    <cdr:sp macro="" textlink="">
      <cdr:nvSpPr>
        <cdr:cNvPr id="5" name="ZoneTexte 1"/>
        <cdr:cNvSpPr txBox="1"/>
      </cdr:nvSpPr>
      <cdr:spPr>
        <a:xfrm xmlns:a="http://schemas.openxmlformats.org/drawingml/2006/main">
          <a:off x="145593" y="0"/>
          <a:ext cx="7197742"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dirty="0"/>
            <a:t>Evolution annuelle du nombre moyen</a:t>
          </a:r>
          <a:r>
            <a:rPr lang="fr-FR" sz="1500" baseline="0" dirty="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dirty="0"/>
            <a:t>par âge, dans le Var</a:t>
          </a:r>
          <a:endParaRPr lang="fr-FR" sz="1500" dirty="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dirty="0">
              <a:effectLst/>
              <a:latin typeface="+mn-lt"/>
              <a:ea typeface="+mn-ea"/>
              <a:cs typeface="+mn-cs"/>
            </a:rPr>
            <a:t>(données CVS-CJO, en %)</a:t>
          </a:r>
          <a:endParaRPr lang="fr-FR" sz="1400" dirty="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dirty="0">
            <a:effectLst/>
          </a:endParaRPr>
        </a:p>
        <a:p xmlns:a="http://schemas.openxmlformats.org/drawingml/2006/main">
          <a:pPr algn="ctr" rtl="0"/>
          <a:endParaRPr lang="fr-FR" sz="1400" b="1" i="0" u="none" strike="noStrike" kern="1200" baseline="0" dirty="0">
            <a:solidFill>
              <a:srgbClr val="000000"/>
            </a:solidFill>
            <a:latin typeface="Calibri"/>
            <a:ea typeface="Calibri"/>
            <a:cs typeface="Calibri"/>
          </a:endParaRPr>
        </a:p>
        <a:p xmlns:a="http://schemas.openxmlformats.org/drawingml/2006/main">
          <a:endParaRPr lang="fr-FR" sz="1100" b="1" dirty="0"/>
        </a:p>
      </cdr:txBody>
    </cdr:sp>
  </cdr:relSizeAnchor>
  <cdr:relSizeAnchor xmlns:cdr="http://schemas.openxmlformats.org/drawingml/2006/chartDrawing">
    <cdr:from>
      <cdr:x>0.01904</cdr:x>
      <cdr:y>0.8508</cdr:y>
    </cdr:from>
    <cdr:to>
      <cdr:x>1</cdr:x>
      <cdr:y>0.98683</cdr:y>
    </cdr:to>
    <cdr:sp macro="" textlink="">
      <cdr:nvSpPr>
        <cdr:cNvPr id="2"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0.89975</cdr:x>
      <cdr:y>0.35333</cdr:y>
    </cdr:from>
    <cdr:to>
      <cdr:x>0.96066</cdr:x>
      <cdr:y>0.35529</cdr:y>
    </cdr:to>
    <cdr:cxnSp macro="">
      <cdr:nvCxnSpPr>
        <cdr:cNvPr id="6" name="Connecteur droit avec flèche 5"/>
        <cdr:cNvCxnSpPr/>
      </cdr:nvCxnSpPr>
      <cdr:spPr>
        <a:xfrm xmlns:a="http://schemas.openxmlformats.org/drawingml/2006/main" flipV="1">
          <a:off x="6753256" y="1686090"/>
          <a:ext cx="457172" cy="9353"/>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0.87987</cdr:x>
      <cdr:y>0.27811</cdr:y>
    </cdr:from>
    <cdr:to>
      <cdr:x>0.96828</cdr:x>
      <cdr:y>0.33683</cdr:y>
    </cdr:to>
    <cdr:sp macro="" textlink="">
      <cdr:nvSpPr>
        <cdr:cNvPr id="8" name="ZoneTexte 15"/>
        <cdr:cNvSpPr txBox="1"/>
      </cdr:nvSpPr>
      <cdr:spPr>
        <a:xfrm xmlns:a="http://schemas.openxmlformats.org/drawingml/2006/main">
          <a:off x="6604011" y="1327138"/>
          <a:ext cx="663579" cy="28021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smtClean="0">
              <a:solidFill>
                <a:schemeClr val="accent1">
                  <a:lumMod val="75000"/>
                </a:schemeClr>
              </a:solidFill>
            </a:rPr>
            <a:t>*acquis</a:t>
          </a:r>
          <a:endParaRPr lang="fr-FR" sz="1200" dirty="0">
            <a:solidFill>
              <a:schemeClr val="accent1">
                <a:lumMod val="75000"/>
              </a:schemeClr>
            </a:solidFill>
          </a:endParaRPr>
        </a:p>
      </cdr:txBody>
    </cdr:sp>
  </cdr:relSizeAnchor>
  <cdr:relSizeAnchor xmlns:cdr="http://schemas.openxmlformats.org/drawingml/2006/chartDrawing">
    <cdr:from>
      <cdr:x>0.89129</cdr:x>
      <cdr:y>0.24019</cdr:y>
    </cdr:from>
    <cdr:to>
      <cdr:x>0.89171</cdr:x>
      <cdr:y>0.8157</cdr:y>
    </cdr:to>
    <cdr:cxnSp macro="">
      <cdr:nvCxnSpPr>
        <cdr:cNvPr id="7" name="Connecteur droit 6"/>
        <cdr:cNvCxnSpPr/>
      </cdr:nvCxnSpPr>
      <cdr:spPr>
        <a:xfrm xmlns:a="http://schemas.openxmlformats.org/drawingml/2006/main">
          <a:off x="6689725" y="1146175"/>
          <a:ext cx="3220" cy="2746381"/>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1.xml><?xml version="1.0" encoding="utf-8"?>
<c:userShapes xmlns:c="http://schemas.openxmlformats.org/drawingml/2006/chart">
  <cdr:relSizeAnchor xmlns:cdr="http://schemas.openxmlformats.org/drawingml/2006/chartDrawing">
    <cdr:from>
      <cdr:x>0.02701</cdr:x>
      <cdr:y>0</cdr:y>
    </cdr:from>
    <cdr:to>
      <cdr:x>0.98598</cdr:x>
      <cdr:y>0.18853</cdr:y>
    </cdr:to>
    <cdr:sp macro="" textlink="">
      <cdr:nvSpPr>
        <cdr:cNvPr id="5" name="ZoneTexte 1"/>
        <cdr:cNvSpPr txBox="1"/>
      </cdr:nvSpPr>
      <cdr:spPr>
        <a:xfrm xmlns:a="http://schemas.openxmlformats.org/drawingml/2006/main">
          <a:off x="202758"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annuelle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ancienneté d'inscription,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0.98683</cdr:y>
    </cdr:to>
    <cdr:sp macro="" textlink="">
      <cdr:nvSpPr>
        <cdr:cNvPr id="2"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0.88198</cdr:x>
      <cdr:y>0.28144</cdr:y>
    </cdr:from>
    <cdr:to>
      <cdr:x>0.88368</cdr:x>
      <cdr:y>0.82102</cdr:y>
    </cdr:to>
    <cdr:cxnSp macro="">
      <cdr:nvCxnSpPr>
        <cdr:cNvPr id="4" name="Connecteur droit 3"/>
        <cdr:cNvCxnSpPr/>
      </cdr:nvCxnSpPr>
      <cdr:spPr>
        <a:xfrm xmlns:a="http://schemas.openxmlformats.org/drawingml/2006/main">
          <a:off x="6619875" y="1343025"/>
          <a:ext cx="12762" cy="2574903"/>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0.88452</cdr:x>
      <cdr:y>0.3513</cdr:y>
    </cdr:from>
    <cdr:to>
      <cdr:x>0.94798</cdr:x>
      <cdr:y>0.3513</cdr:y>
    </cdr:to>
    <cdr:cxnSp macro="">
      <cdr:nvCxnSpPr>
        <cdr:cNvPr id="6" name="Connecteur droit avec flèche 5"/>
        <cdr:cNvCxnSpPr/>
      </cdr:nvCxnSpPr>
      <cdr:spPr>
        <a:xfrm xmlns:a="http://schemas.openxmlformats.org/drawingml/2006/main">
          <a:off x="6638917" y="1676412"/>
          <a:ext cx="476312" cy="0"/>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0.89129</cdr:x>
      <cdr:y>0.27412</cdr:y>
    </cdr:from>
    <cdr:to>
      <cdr:x>0.98224</cdr:x>
      <cdr:y>0.33284</cdr:y>
    </cdr:to>
    <cdr:sp macro="" textlink="">
      <cdr:nvSpPr>
        <cdr:cNvPr id="9" name="ZoneTexte 15"/>
        <cdr:cNvSpPr txBox="1"/>
      </cdr:nvSpPr>
      <cdr:spPr>
        <a:xfrm xmlns:a="http://schemas.openxmlformats.org/drawingml/2006/main">
          <a:off x="6689726" y="1308098"/>
          <a:ext cx="682644" cy="28021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smtClean="0">
              <a:solidFill>
                <a:schemeClr val="accent1">
                  <a:lumMod val="75000"/>
                </a:schemeClr>
              </a:solidFill>
            </a:rPr>
            <a:t>*acquis</a:t>
          </a:r>
          <a:endParaRPr lang="fr-FR" sz="1200" dirty="0">
            <a:solidFill>
              <a:schemeClr val="accent1">
                <a:lumMod val="75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0.02182</cdr:x>
      <cdr:y>0</cdr:y>
    </cdr:from>
    <cdr:to>
      <cdr:x>0.98079</cdr:x>
      <cdr:y>0.18853</cdr:y>
    </cdr:to>
    <cdr:sp macro="" textlink="">
      <cdr:nvSpPr>
        <cdr:cNvPr id="5" name="ZoneTexte 1"/>
        <cdr:cNvSpPr txBox="1"/>
      </cdr:nvSpPr>
      <cdr:spPr>
        <a:xfrm xmlns:a="http://schemas.openxmlformats.org/drawingml/2006/main">
          <a:off x="150155" y="0"/>
          <a:ext cx="6600365" cy="774327"/>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a:ln>
                <a:noFill/>
              </a:ln>
              <a:solidFill>
                <a:sysClr val="windowText" lastClr="000000"/>
              </a:solidFill>
              <a:effectLst/>
              <a:uLnTx/>
              <a:uFillTx/>
              <a:latin typeface="Calibri" pitchFamily="34" charset="0"/>
              <a:ea typeface="+mn-ea"/>
              <a:cs typeface="+mn-cs"/>
            </a:rPr>
            <a:t>Contribution de l'emploi hors intérim et de l'intérim </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a:ln>
                <a:noFill/>
              </a:ln>
              <a:solidFill>
                <a:sysClr val="windowText" lastClr="000000"/>
              </a:solidFill>
              <a:effectLst/>
              <a:uLnTx/>
              <a:uFillTx/>
              <a:latin typeface="Calibri" pitchFamily="34" charset="0"/>
              <a:ea typeface="+mn-ea"/>
              <a:cs typeface="+mn-cs"/>
            </a:rPr>
            <a:t>à l'évolution trimestrielle de l'emploi salarié, dans le Var</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 en nombre)</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a:p>
      </cdr:txBody>
    </cdr:sp>
  </cdr:relSizeAnchor>
  <cdr:relSizeAnchor xmlns:cdr="http://schemas.openxmlformats.org/drawingml/2006/chartDrawing">
    <cdr:from>
      <cdr:x>0.01276</cdr:x>
      <cdr:y>0.8743</cdr:y>
    </cdr:from>
    <cdr:to>
      <cdr:x>0.99775</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85758" y="3590925"/>
          <a:ext cx="6619960" cy="51625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 : </a:t>
          </a:r>
          <a:r>
            <a:rPr lang="fr-FR" sz="900" b="0" i="0" baseline="0">
              <a:effectLst/>
              <a:latin typeface="+mn-lt"/>
              <a:ea typeface="+mn-ea"/>
              <a:cs typeface="+mn-cs"/>
            </a:rPr>
            <a:t>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 : </a:t>
          </a:r>
          <a:r>
            <a:rPr lang="fr-FR" sz="900" b="0" i="0" baseline="0">
              <a:effectLst/>
              <a:latin typeface="+mn-lt"/>
              <a:ea typeface="+mn-ea"/>
              <a:cs typeface="+mn-cs"/>
            </a:rPr>
            <a:t>emploi salarié en fin de trimestre </a:t>
          </a: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 </a:t>
          </a:r>
          <a:endParaRPr lang="fr-FR" sz="900">
            <a:effectLs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0.07473</cdr:x>
      <cdr:y>0</cdr:y>
    </cdr:from>
    <cdr:to>
      <cdr:x>0.91614</cdr:x>
      <cdr:y>0.17608</cdr:y>
    </cdr:to>
    <cdr:sp macro="" textlink="">
      <cdr:nvSpPr>
        <cdr:cNvPr id="2" name="ZoneTexte 1"/>
        <cdr:cNvSpPr txBox="1"/>
      </cdr:nvSpPr>
      <cdr:spPr>
        <a:xfrm xmlns:a="http://schemas.openxmlformats.org/drawingml/2006/main">
          <a:off x="514350" y="0"/>
          <a:ext cx="5791200" cy="7777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FR" sz="1500" b="1" i="0" baseline="0"/>
            <a:t>Evolution de la contribution de l'intérim et de l'emploi hors intérim </a:t>
          </a:r>
        </a:p>
        <a:p xmlns:a="http://schemas.openxmlformats.org/drawingml/2006/main">
          <a:pPr algn="ctr"/>
          <a:r>
            <a:rPr lang="fr-FR" sz="1500" b="1" i="0" baseline="0"/>
            <a:t>à l'emploi salarié, dans le Var</a:t>
          </a:r>
        </a:p>
        <a:p xmlns:a="http://schemas.openxmlformats.org/drawingml/2006/main">
          <a:pPr marL="0" marR="0" indent="0" algn="ctr" defTabSz="91440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(en nombre, entre 2017 et 2018) </a:t>
          </a:r>
          <a:endParaRPr lang="fr-FR" sz="1400">
            <a:effectLst/>
          </a:endParaRPr>
        </a:p>
        <a:p xmlns:a="http://schemas.openxmlformats.org/drawingml/2006/main">
          <a:pPr algn="ctr"/>
          <a:endParaRPr lang="fr-FR" sz="1400" b="1" i="0" baseline="0"/>
        </a:p>
        <a:p xmlns:a="http://schemas.openxmlformats.org/drawingml/2006/main">
          <a:pPr algn="ctr"/>
          <a:endParaRPr lang="fr-FR" sz="1400" b="1" i="0" baseline="0"/>
        </a:p>
      </cdr:txBody>
    </cdr:sp>
  </cdr:relSizeAnchor>
  <cdr:relSizeAnchor xmlns:cdr="http://schemas.openxmlformats.org/drawingml/2006/chartDrawing">
    <cdr:from>
      <cdr:x>0</cdr:x>
      <cdr:y>0.82202</cdr:y>
    </cdr:from>
    <cdr:to>
      <cdr:x>0.98564</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0" y="3630911"/>
          <a:ext cx="6783928" cy="78614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a:t>
          </a:r>
          <a:r>
            <a:rPr lang="fr-FR" sz="900" b="0" i="0" baseline="0">
              <a:effectLst/>
              <a:latin typeface="+mn-lt"/>
              <a:ea typeface="+mn-ea"/>
              <a:cs typeface="+mn-cs"/>
            </a:rPr>
            <a:t> : données arrondies provisoires, corrigées des variations saisonnières ; l'addition des quatre sous-secteurs d'activité ne correspond pas au total de l'emploi salarié , car le secteur </a:t>
          </a:r>
          <a:r>
            <a:rPr lang="fr-FR" sz="900" b="0" i="1" baseline="0">
              <a:effectLst/>
              <a:latin typeface="+mn-lt"/>
              <a:ea typeface="+mn-ea"/>
              <a:cs typeface="+mn-cs"/>
            </a:rPr>
            <a:t>Agriculture, sylviculture et pêche </a:t>
          </a:r>
          <a:r>
            <a:rPr lang="fr-FR" sz="900" b="0" i="0" baseline="0">
              <a:effectLst/>
              <a:latin typeface="+mn-lt"/>
              <a:ea typeface="+mn-ea"/>
              <a:cs typeface="+mn-cs"/>
            </a:rPr>
            <a:t>qui représente 1 % de l'emploi salarié total n'est pas représenté</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a:t>
          </a:r>
          <a:r>
            <a:rPr lang="fr-FR" sz="900" b="0" i="0" baseline="0">
              <a:effectLst/>
              <a:latin typeface="+mn-lt"/>
              <a:ea typeface="+mn-ea"/>
              <a:cs typeface="+mn-cs"/>
            </a:rPr>
            <a:t> : emploi salarié en fin de trimestre </a:t>
          </a:r>
          <a:endParaRPr lang="fr-FR" sz="900">
            <a:effectLst/>
          </a:endParaRP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a:t>
          </a:r>
          <a:endParaRPr lang="fr-FR" sz="900">
            <a:effectLst/>
          </a:endParaRPr>
        </a:p>
        <a:p xmlns:a="http://schemas.openxmlformats.org/drawingml/2006/main">
          <a:pPr algn="l" rtl="0">
            <a:defRPr sz="1000"/>
          </a:pPr>
          <a:endParaRPr lang="fr-FR" sz="900" b="0" i="1" u="none" strike="noStrike" baseline="0">
            <a:solidFill>
              <a:srgbClr val="000000"/>
            </a:solidFill>
            <a:latin typeface="Calibri"/>
          </a:endParaRPr>
        </a:p>
      </cdr:txBody>
    </cdr:sp>
  </cdr:relSizeAnchor>
  <cdr:relSizeAnchor xmlns:cdr="http://schemas.openxmlformats.org/drawingml/2006/chartDrawing">
    <cdr:from>
      <cdr:x>0.26781</cdr:x>
      <cdr:y>0.20807</cdr:y>
    </cdr:from>
    <cdr:to>
      <cdr:x>0.26781</cdr:x>
      <cdr:y>0.70657</cdr:y>
    </cdr:to>
    <cdr:cxnSp macro="">
      <cdr:nvCxnSpPr>
        <cdr:cNvPr id="5" name="Connecteur droit 4"/>
        <cdr:cNvCxnSpPr/>
      </cdr:nvCxnSpPr>
      <cdr:spPr>
        <a:xfrm xmlns:a="http://schemas.openxmlformats.org/drawingml/2006/main" flipV="1">
          <a:off x="1843299" y="919071"/>
          <a:ext cx="0" cy="2201904"/>
        </a:xfrm>
        <a:prstGeom xmlns:a="http://schemas.openxmlformats.org/drawingml/2006/main" prst="line">
          <a:avLst/>
        </a:prstGeom>
        <a:ln xmlns:a="http://schemas.openxmlformats.org/drawingml/2006/main" w="12700">
          <a:solidFill>
            <a:sysClr val="windowText" lastClr="0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0.00758</cdr:x>
      <cdr:y>0.01307</cdr:y>
    </cdr:from>
    <cdr:to>
      <cdr:x>0.96655</cdr:x>
      <cdr:y>0.17696</cdr:y>
    </cdr:to>
    <cdr:sp macro="" textlink="">
      <cdr:nvSpPr>
        <cdr:cNvPr id="5" name="ZoneTexte 1"/>
        <cdr:cNvSpPr txBox="1"/>
      </cdr:nvSpPr>
      <cdr:spPr>
        <a:xfrm xmlns:a="http://schemas.openxmlformats.org/drawingml/2006/main">
          <a:off x="50800" y="50800"/>
          <a:ext cx="6430465" cy="636891"/>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i="0" u="none" strike="noStrike" kern="1200" baseline="0">
              <a:solidFill>
                <a:srgbClr val="000000"/>
              </a:solidFill>
              <a:latin typeface="Calibri"/>
              <a:ea typeface="Calibri"/>
              <a:cs typeface="Calibri"/>
            </a:rPr>
            <a:t>Evolution trimestrielle de l'emploi salarié dans le Var, </a:t>
          </a:r>
        </a:p>
        <a:p xmlns:a="http://schemas.openxmlformats.org/drawingml/2006/main">
          <a:pPr algn="ctr" rtl="0"/>
          <a:r>
            <a:rPr lang="fr-FR" sz="1500" b="1" i="0" u="none" strike="noStrike" kern="1200" baseline="0">
              <a:solidFill>
                <a:srgbClr val="000000"/>
              </a:solidFill>
              <a:latin typeface="Calibri"/>
              <a:ea typeface="Calibri"/>
              <a:cs typeface="Calibri"/>
            </a:rPr>
            <a:t>avec intérim réaffecté au secteur d'activité employeur</a:t>
          </a:r>
        </a:p>
        <a:p xmlns:a="http://schemas.openxmlformats.org/drawingml/2006/main">
          <a:pPr rtl="0"/>
          <a:r>
            <a:rPr lang="fr-FR" sz="1100" b="0" i="1" baseline="0">
              <a:effectLst/>
              <a:latin typeface="+mn-lt"/>
              <a:ea typeface="+mn-ea"/>
              <a:cs typeface="+mn-cs"/>
            </a:rPr>
            <a:t>		(en indice base 100 au 4</a:t>
          </a:r>
          <a:r>
            <a:rPr lang="fr-FR" sz="1100" b="0" i="1" baseline="30000">
              <a:effectLst/>
              <a:latin typeface="+mn-lt"/>
              <a:ea typeface="+mn-ea"/>
              <a:cs typeface="+mn-cs"/>
            </a:rPr>
            <a:t>e</a:t>
          </a:r>
          <a:r>
            <a:rPr lang="fr-FR" sz="1100" b="0" i="1" baseline="0">
              <a:effectLst/>
              <a:latin typeface="+mn-lt"/>
              <a:ea typeface="+mn-ea"/>
              <a:cs typeface="+mn-cs"/>
            </a:rPr>
            <a:t> trimestre 2010)</a:t>
          </a:r>
          <a:endParaRPr lang="fr-FR">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a:p>
      </cdr:txBody>
    </cdr:sp>
  </cdr:relSizeAnchor>
  <cdr:relSizeAnchor xmlns:cdr="http://schemas.openxmlformats.org/drawingml/2006/chartDrawing">
    <cdr:from>
      <cdr:x>0.00567</cdr:x>
      <cdr:y>0.85539</cdr:y>
    </cdr:from>
    <cdr:to>
      <cdr:x>0.97866</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38100" y="3324225"/>
          <a:ext cx="6539317" cy="5619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 : </a:t>
          </a:r>
          <a:r>
            <a:rPr lang="fr-FR" sz="900" b="0" i="0" baseline="0">
              <a:effectLst/>
              <a:latin typeface="+mn-lt"/>
              <a:ea typeface="+mn-ea"/>
              <a:cs typeface="+mn-cs"/>
            </a:rPr>
            <a:t>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 : </a:t>
          </a:r>
          <a:r>
            <a:rPr lang="fr-FR" sz="900" b="0" i="0" baseline="0">
              <a:effectLst/>
              <a:latin typeface="+mn-lt"/>
              <a:ea typeface="+mn-ea"/>
              <a:cs typeface="+mn-cs"/>
            </a:rPr>
            <a:t>emploi salarié en fin de trimestre </a:t>
          </a:r>
          <a:endParaRPr lang="fr-FR" sz="900">
            <a:effectLst/>
          </a:endParaRPr>
        </a:p>
        <a:p xmlns:a="http://schemas.openxmlformats.org/drawingml/2006/main">
          <a:pPr rtl="0"/>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 </a:t>
          </a:r>
          <a:endParaRPr lang="fr-FR" sz="900">
            <a:effectLst/>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0.79068</cdr:y>
    </cdr:from>
    <cdr:to>
      <cdr:x>1</cdr:x>
      <cdr:y>0.97353</cdr:y>
    </cdr:to>
    <cdr:sp macro="" textlink="">
      <cdr:nvSpPr>
        <cdr:cNvPr id="3" name="ZoneTexte 1"/>
        <cdr:cNvSpPr txBox="1"/>
      </cdr:nvSpPr>
      <cdr:spPr>
        <a:xfrm xmlns:a="http://schemas.openxmlformats.org/drawingml/2006/main">
          <a:off x="0" y="3984044"/>
          <a:ext cx="8311458" cy="92133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900" b="0" dirty="0">
              <a:effectLst/>
              <a:latin typeface="+mn-lt"/>
              <a:ea typeface="+mn-ea"/>
              <a:cs typeface="+mn-cs"/>
            </a:rPr>
            <a:t>* A</a:t>
          </a:r>
          <a:r>
            <a:rPr lang="fr-FR" sz="900" b="0" i="0" baseline="0" dirty="0">
              <a:effectLst/>
              <a:latin typeface="+mn-lt"/>
              <a:ea typeface="+mn-ea"/>
              <a:cs typeface="+mn-cs"/>
            </a:rPr>
            <a:t> partir de janvier 2018, les CUI-CAE sont transformés en Parcours emploi compétences (PEC). Il n'y a ainsi plus d'embauches en CUI-CAE.</a:t>
          </a:r>
          <a:endParaRPr lang="fr-FR" sz="900" dirty="0">
            <a:effectLst/>
          </a:endParaRPr>
        </a:p>
        <a:p xmlns:a="http://schemas.openxmlformats.org/drawingml/2006/main">
          <a:r>
            <a:rPr lang="fr-FR" sz="900" dirty="0">
              <a:effectLst/>
              <a:latin typeface="+mn-lt"/>
              <a:ea typeface="+mn-ea"/>
              <a:cs typeface="+mn-cs"/>
            </a:rPr>
            <a:t>** Depuis janvier 2018, l</a:t>
          </a:r>
          <a:r>
            <a:rPr lang="fr-FR" sz="900" b="0" i="0" baseline="0" dirty="0">
              <a:effectLst/>
              <a:latin typeface="+mn-lt"/>
              <a:ea typeface="+mn-ea"/>
              <a:cs typeface="+mn-cs"/>
            </a:rPr>
            <a:t>e recours aux CUI-CIE n'est plus autorisé, sauf pour les </a:t>
          </a:r>
          <a:r>
            <a:rPr lang="fr-FR" sz="900" b="0" i="0" baseline="0" dirty="0" err="1">
              <a:effectLst/>
              <a:latin typeface="+mn-lt"/>
              <a:ea typeface="+mn-ea"/>
              <a:cs typeface="+mn-cs"/>
            </a:rPr>
            <a:t>Drom</a:t>
          </a:r>
          <a:r>
            <a:rPr lang="fr-FR" sz="900" b="0" i="0" baseline="0" dirty="0">
              <a:effectLst/>
              <a:latin typeface="+mn-lt"/>
              <a:ea typeface="+mn-ea"/>
              <a:cs typeface="+mn-cs"/>
            </a:rPr>
            <a:t> et les  Conseils départementaux qui les financent entièrement.</a:t>
          </a:r>
          <a:endParaRPr lang="fr-FR" sz="900" dirty="0">
            <a:effectLst/>
          </a:endParaRPr>
        </a:p>
        <a:p xmlns:a="http://schemas.openxmlformats.org/drawingml/2006/main">
          <a:pPr rtl="0" eaLnBrk="1" fontAlgn="auto" latinLnBrk="0" hangingPunct="1"/>
          <a:r>
            <a:rPr lang="fr-FR" sz="900" dirty="0">
              <a:effectLst/>
              <a:latin typeface="+mn-lt"/>
              <a:ea typeface="+mn-ea"/>
              <a:cs typeface="+mn-cs"/>
            </a:rPr>
            <a:t>*** Marchands et non marchands . Les Emplois  d'avenir ont débuté en novembre 2012. A compter de janvier</a:t>
          </a:r>
          <a:r>
            <a:rPr lang="fr-FR" sz="900" baseline="0" dirty="0">
              <a:effectLst/>
              <a:latin typeface="+mn-lt"/>
              <a:ea typeface="+mn-ea"/>
              <a:cs typeface="+mn-cs"/>
            </a:rPr>
            <a:t> 2018, l</a:t>
          </a:r>
          <a:r>
            <a:rPr lang="fr-FR" sz="900" dirty="0">
              <a:effectLst/>
              <a:latin typeface="+mn-lt"/>
              <a:ea typeface="+mn-ea"/>
              <a:cs typeface="+mn-cs"/>
            </a:rPr>
            <a:t>e dispositif est mis en </a:t>
          </a:r>
          <a:r>
            <a:rPr lang="fr-FR" sz="900" baseline="0" dirty="0">
              <a:effectLst/>
              <a:latin typeface="+mn-lt"/>
              <a:ea typeface="+mn-ea"/>
              <a:cs typeface="+mn-cs"/>
            </a:rPr>
            <a:t> extinction. E</a:t>
          </a:r>
          <a:r>
            <a:rPr lang="fr-FR" sz="900" dirty="0">
              <a:effectLst/>
              <a:latin typeface="+mn-lt"/>
              <a:ea typeface="+mn-ea"/>
              <a:cs typeface="+mn-cs"/>
            </a:rPr>
            <a:t>xcepté quelques cas particuliers de reconduction de contrat pour terminer une formation, il n’y a plus de nouveaux bénéficiaires.</a:t>
          </a:r>
          <a:endParaRPr lang="fr-FR" sz="900" dirty="0">
            <a:effectLst/>
          </a:endParaRPr>
        </a:p>
        <a:p xmlns:a="http://schemas.openxmlformats.org/drawingml/2006/main">
          <a:pPr rtl="0" eaLnBrk="1" fontAlgn="auto" latinLnBrk="0" hangingPunct="1"/>
          <a:r>
            <a:rPr lang="fr-FR" sz="900" b="0" i="0" baseline="0" dirty="0">
              <a:effectLst/>
              <a:latin typeface="+mn-lt"/>
              <a:ea typeface="+mn-ea"/>
              <a:cs typeface="+mn-cs"/>
            </a:rPr>
            <a:t>**** M</a:t>
          </a:r>
          <a:r>
            <a:rPr lang="fr-FR" sz="900" dirty="0">
              <a:effectLst/>
              <a:latin typeface="+mn-lt"/>
              <a:ea typeface="+mn-ea"/>
              <a:cs typeface="+mn-cs"/>
            </a:rPr>
            <a:t>archands et non marchands . Depuis juillet 2014, les  Ateliers et chantiers d’insertion  (ACI)</a:t>
          </a:r>
          <a:r>
            <a:rPr lang="fr-FR" sz="900" baseline="0" dirty="0">
              <a:effectLst/>
              <a:latin typeface="+mn-lt"/>
              <a:ea typeface="+mn-ea"/>
              <a:cs typeface="+mn-cs"/>
            </a:rPr>
            <a:t> </a:t>
          </a:r>
          <a:r>
            <a:rPr lang="fr-FR" sz="900" dirty="0">
              <a:effectLst/>
              <a:latin typeface="+mn-lt"/>
              <a:ea typeface="+mn-ea"/>
              <a:cs typeface="+mn-cs"/>
            </a:rPr>
            <a:t>doivent recruter leurs salariés en CDDI.</a:t>
          </a:r>
          <a:endParaRPr lang="fr-FR" sz="900" dirty="0">
            <a:effectLst/>
          </a:endParaRPr>
        </a:p>
        <a:p xmlns:a="http://schemas.openxmlformats.org/drawingml/2006/main">
          <a:r>
            <a:rPr lang="fr-FR" sz="900" b="1" dirty="0">
              <a:effectLst/>
              <a:latin typeface="+mn-lt"/>
              <a:ea typeface="+mn-ea"/>
              <a:cs typeface="+mn-cs"/>
            </a:rPr>
            <a:t>Note : </a:t>
          </a:r>
          <a:r>
            <a:rPr lang="fr-FR" sz="900" dirty="0">
              <a:effectLst/>
              <a:latin typeface="+mn-lt"/>
              <a:ea typeface="+mn-ea"/>
              <a:cs typeface="+mn-cs"/>
            </a:rPr>
            <a:t>données arrondies en fin de trimestre, provisoires</a:t>
          </a:r>
          <a:endParaRPr lang="fr-FR" sz="900" dirty="0">
            <a:effectLst/>
          </a:endParaRPr>
        </a:p>
        <a:p xmlns:a="http://schemas.openxmlformats.org/drawingml/2006/main">
          <a:r>
            <a:rPr lang="fr-FR" sz="900" b="1" i="1" dirty="0">
              <a:effectLst/>
              <a:latin typeface="+mn-lt"/>
              <a:ea typeface="+mn-ea"/>
              <a:cs typeface="+mn-cs"/>
            </a:rPr>
            <a:t>Source </a:t>
          </a:r>
          <a:r>
            <a:rPr lang="fr-FR" sz="900" i="1" dirty="0">
              <a:effectLst/>
              <a:latin typeface="+mn-lt"/>
              <a:ea typeface="+mn-ea"/>
              <a:cs typeface="+mn-cs"/>
            </a:rPr>
            <a:t>: ASP - </a:t>
          </a:r>
          <a:r>
            <a:rPr lang="fr-FR" sz="900" b="1" i="1" dirty="0">
              <a:effectLst/>
              <a:latin typeface="+mn-lt"/>
              <a:ea typeface="+mn-ea"/>
              <a:cs typeface="+mn-cs"/>
            </a:rPr>
            <a:t>Traitements : </a:t>
          </a:r>
          <a:r>
            <a:rPr lang="fr-FR" sz="900" i="1" dirty="0" err="1">
              <a:effectLst/>
              <a:latin typeface="+mn-lt"/>
              <a:ea typeface="+mn-ea"/>
              <a:cs typeface="+mn-cs"/>
            </a:rPr>
            <a:t>Dares</a:t>
          </a:r>
          <a:endParaRPr lang="fr-FR" sz="900" dirty="0">
            <a:effectLst/>
          </a:endParaRPr>
        </a:p>
        <a:p xmlns:a="http://schemas.openxmlformats.org/drawingml/2006/main">
          <a:pPr marL="0" marR="0" indent="0" defTabSz="914400" rtl="0" eaLnBrk="1" fontAlgn="auto" latinLnBrk="0" hangingPunct="1">
            <a:lnSpc>
              <a:spcPts val="1200"/>
            </a:lnSpc>
            <a:spcBef>
              <a:spcPts val="0"/>
            </a:spcBef>
            <a:spcAft>
              <a:spcPts val="0"/>
            </a:spcAft>
            <a:buClrTx/>
            <a:buSzTx/>
            <a:buFontTx/>
            <a:buNone/>
            <a:tabLst/>
            <a:defRPr/>
          </a:pPr>
          <a:endParaRPr lang="fr-FR" sz="900" i="1" dirty="0"/>
        </a:p>
      </cdr:txBody>
    </cdr:sp>
  </cdr:relSizeAnchor>
</c:userShapes>
</file>

<file path=ppt/drawings/drawing6.xml><?xml version="1.0" encoding="utf-8"?>
<c:userShapes xmlns:c="http://schemas.openxmlformats.org/drawingml/2006/chart">
  <cdr:relSizeAnchor xmlns:cdr="http://schemas.openxmlformats.org/drawingml/2006/chartDrawing">
    <cdr:from>
      <cdr:x>0.01107</cdr:x>
      <cdr:y>0.01267</cdr:y>
    </cdr:from>
    <cdr:to>
      <cdr:x>0.98548</cdr:x>
      <cdr:y>0.07821</cdr:y>
    </cdr:to>
    <cdr:sp macro="" textlink="">
      <cdr:nvSpPr>
        <cdr:cNvPr id="3" name="Text Box 1"/>
        <cdr:cNvSpPr txBox="1">
          <a:spLocks xmlns:a="http://schemas.openxmlformats.org/drawingml/2006/main" noChangeArrowheads="1"/>
        </cdr:cNvSpPr>
      </cdr:nvSpPr>
      <cdr:spPr bwMode="auto">
        <a:xfrm xmlns:a="http://schemas.openxmlformats.org/drawingml/2006/main">
          <a:off x="41755" y="43205"/>
          <a:ext cx="3675377" cy="22349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i="0" baseline="0">
              <a:effectLst/>
              <a:latin typeface="+mn-lt"/>
              <a:ea typeface="+mn-ea"/>
              <a:cs typeface="+mn-cs"/>
            </a:rPr>
            <a:t>Contrats d'apprentissage enregistrés dans le Var</a:t>
          </a:r>
          <a:endParaRPr lang="fr-FR" sz="1500" b="1" i="0" baseline="0">
            <a:solidFill>
              <a:sysClr val="windowText" lastClr="000000"/>
            </a:solidFill>
            <a:effectLst/>
            <a:latin typeface="+mn-lt"/>
            <a:ea typeface="+mn-ea"/>
            <a:cs typeface="+mn-cs"/>
          </a:endParaRPr>
        </a:p>
        <a:p xmlns:a="http://schemas.openxmlformats.org/drawingml/2006/main">
          <a:pPr algn="ctr" rtl="0"/>
          <a:r>
            <a:rPr lang="fr-FR" sz="1000" b="0" i="1" baseline="0">
              <a:solidFill>
                <a:sysClr val="windowText" lastClr="000000"/>
              </a:solidFill>
              <a:effectLst/>
              <a:latin typeface="+mn-lt"/>
              <a:ea typeface="+mn-ea"/>
              <a:cs typeface="+mn-cs"/>
            </a:rPr>
            <a:t>(données brutes, en nombre)</a:t>
          </a:r>
          <a:endParaRPr lang="fr-FR" sz="1000" b="0" i="1">
            <a:solidFill>
              <a:sysClr val="windowText" lastClr="000000"/>
            </a:solidFill>
            <a:effectLst/>
          </a:endParaRPr>
        </a:p>
      </cdr:txBody>
    </cdr:sp>
  </cdr:relSizeAnchor>
  <cdr:relSizeAnchor xmlns:cdr="http://schemas.openxmlformats.org/drawingml/2006/chartDrawing">
    <cdr:from>
      <cdr:x>0</cdr:x>
      <cdr:y>0.87799</cdr:y>
    </cdr:from>
    <cdr:to>
      <cdr:x>1</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0" y="3495675"/>
          <a:ext cx="7038975" cy="4857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900" b="1" i="0">
              <a:solidFill>
                <a:sysClr val="windowText" lastClr="000000"/>
              </a:solidFill>
              <a:latin typeface="+mn-lt"/>
              <a:ea typeface="+mn-ea"/>
              <a:cs typeface="+mn-cs"/>
            </a:rPr>
            <a:t>Note </a:t>
          </a:r>
          <a:r>
            <a:rPr lang="fr-FR" sz="900" b="0" i="0">
              <a:solidFill>
                <a:sysClr val="windowText" lastClr="000000"/>
              </a:solidFill>
              <a:latin typeface="+mn-lt"/>
              <a:ea typeface="+mn-ea"/>
              <a:cs typeface="+mn-cs"/>
            </a:rPr>
            <a:t>: données cumulées, provisoires</a:t>
          </a:r>
        </a:p>
        <a:p xmlns:a="http://schemas.openxmlformats.org/drawingml/2006/main">
          <a:pPr algn="l" rtl="0">
            <a:defRPr sz="1000"/>
          </a:pPr>
          <a:r>
            <a:rPr lang="fr-FR" sz="900" b="1" i="0">
              <a:latin typeface="+mn-lt"/>
              <a:ea typeface="+mn-ea"/>
              <a:cs typeface="+mn-cs"/>
            </a:rPr>
            <a:t>Champ : </a:t>
          </a:r>
          <a:r>
            <a:rPr lang="fr-FR" sz="900" b="0" i="0">
              <a:latin typeface="+mn-lt"/>
              <a:ea typeface="+mn-ea"/>
              <a:cs typeface="+mn-cs"/>
            </a:rPr>
            <a:t>hors apprentis du secteur public</a:t>
          </a:r>
        </a:p>
        <a:p xmlns:a="http://schemas.openxmlformats.org/drawingml/2006/main">
          <a:pPr algn="l" rtl="0">
            <a:defRPr sz="1000"/>
          </a:pPr>
          <a:r>
            <a:rPr lang="fr-FR" sz="900" b="1" i="1">
              <a:latin typeface="+mn-lt"/>
              <a:ea typeface="+mn-ea"/>
              <a:cs typeface="+mn-cs"/>
            </a:rPr>
            <a:t>Sources : </a:t>
          </a:r>
          <a:r>
            <a:rPr lang="fr-FR" sz="900" b="0" i="1">
              <a:latin typeface="+mn-lt"/>
              <a:ea typeface="+mn-ea"/>
              <a:cs typeface="+mn-cs"/>
            </a:rPr>
            <a:t> Chambres consulaires, </a:t>
          </a:r>
          <a:r>
            <a:rPr lang="fr-FR" sz="900" b="0" i="1">
              <a:effectLst/>
              <a:latin typeface="+mn-lt"/>
              <a:ea typeface="+mn-ea"/>
              <a:cs typeface="+mn-cs"/>
            </a:rPr>
            <a:t>Direccte</a:t>
          </a:r>
          <a:r>
            <a:rPr lang="fr-FR" sz="900" b="0" i="1" baseline="0">
              <a:effectLst/>
              <a:latin typeface="+mn-lt"/>
              <a:ea typeface="+mn-ea"/>
              <a:cs typeface="+mn-cs"/>
            </a:rPr>
            <a:t> Paca</a:t>
          </a:r>
          <a:r>
            <a:rPr lang="fr-FR" sz="900" b="0" i="1">
              <a:latin typeface="+mn-lt"/>
              <a:ea typeface="+mn-ea"/>
              <a:cs typeface="+mn-cs"/>
            </a:rPr>
            <a:t> - </a:t>
          </a:r>
          <a:r>
            <a:rPr lang="fr-FR" sz="900" b="1" i="1">
              <a:latin typeface="+mn-lt"/>
              <a:ea typeface="+mn-ea"/>
              <a:cs typeface="+mn-cs"/>
            </a:rPr>
            <a:t>Traitements : </a:t>
          </a:r>
          <a:r>
            <a:rPr lang="fr-FR" sz="900" b="0" i="1">
              <a:latin typeface="+mn-lt"/>
              <a:ea typeface="+mn-ea"/>
              <a:cs typeface="+mn-cs"/>
            </a:rPr>
            <a:t>Dares</a:t>
          </a:r>
        </a:p>
      </cdr:txBody>
    </cdr:sp>
  </cdr:relSizeAnchor>
</c:userShapes>
</file>

<file path=ppt/drawings/drawing7.xml><?xml version="1.0" encoding="utf-8"?>
<c:userShapes xmlns:c="http://schemas.openxmlformats.org/drawingml/2006/chart">
  <cdr:relSizeAnchor xmlns:cdr="http://schemas.openxmlformats.org/drawingml/2006/chartDrawing">
    <cdr:from>
      <cdr:x>0.05303</cdr:x>
      <cdr:y>0.84911</cdr:y>
    </cdr:from>
    <cdr:to>
      <cdr:x>0.93609</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355600" y="2733677"/>
          <a:ext cx="5921432" cy="4857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900" b="1" i="0" u="none" strike="noStrike" baseline="0" dirty="0">
              <a:solidFill>
                <a:srgbClr val="000000"/>
              </a:solidFill>
            </a:rPr>
            <a:t>Note : </a:t>
          </a:r>
          <a:r>
            <a:rPr lang="fr-FR" sz="900" b="0" i="0" u="none" strike="noStrike" baseline="0" dirty="0">
              <a:solidFill>
                <a:srgbClr val="000000"/>
              </a:solidFill>
            </a:rPr>
            <a:t>données trimestrielles provisoires, corrigées des variations saisonnières ; estimation à +/- 0,3 point près du</a:t>
          </a:r>
        </a:p>
        <a:p xmlns:a="http://schemas.openxmlformats.org/drawingml/2006/main">
          <a:pPr algn="l" rtl="0">
            <a:defRPr sz="1000"/>
          </a:pPr>
          <a:r>
            <a:rPr lang="fr-FR" sz="900" b="0" i="0" u="none" strike="noStrike" baseline="0" dirty="0">
              <a:solidFill>
                <a:srgbClr val="000000"/>
              </a:solidFill>
            </a:rPr>
            <a:t>niveau du taux de chômage national et de son évolution d’un trimestre à l’autre</a:t>
          </a:r>
        </a:p>
        <a:p xmlns:a="http://schemas.openxmlformats.org/drawingml/2006/main">
          <a:pPr algn="l" rtl="0">
            <a:defRPr sz="1000"/>
          </a:pPr>
          <a:r>
            <a:rPr lang="fr-FR" sz="900" b="1" i="1" u="none" strike="noStrike" baseline="0" dirty="0">
              <a:solidFill>
                <a:srgbClr val="000000"/>
              </a:solidFill>
              <a:latin typeface="Calibri"/>
            </a:rPr>
            <a:t>Source : </a:t>
          </a:r>
          <a:r>
            <a:rPr lang="fr-FR" sz="900" b="0" i="1" u="none" strike="noStrike" baseline="0" dirty="0">
              <a:solidFill>
                <a:srgbClr val="000000"/>
              </a:solidFill>
            </a:rPr>
            <a:t>Insee, taux de chômage au sens du BIT (national ) et taux de chômage localisés (régional et départementaux)</a:t>
          </a:r>
        </a:p>
      </cdr:txBody>
    </cdr:sp>
  </cdr:relSizeAnchor>
</c:userShapes>
</file>

<file path=ppt/drawings/drawing8.xml><?xml version="1.0" encoding="utf-8"?>
<c:userShapes xmlns:c="http://schemas.openxmlformats.org/drawingml/2006/chart">
  <cdr:relSizeAnchor xmlns:cdr="http://schemas.openxmlformats.org/drawingml/2006/chartDrawing">
    <cdr:from>
      <cdr:x>0.12792</cdr:x>
      <cdr:y>0</cdr:y>
    </cdr:from>
    <cdr:to>
      <cdr:x>0.93122</cdr:x>
      <cdr:y>0.12072</cdr:y>
    </cdr:to>
    <cdr:sp macro="" textlink="">
      <cdr:nvSpPr>
        <cdr:cNvPr id="2" name="ZoneTexte 1"/>
        <cdr:cNvSpPr txBox="1"/>
      </cdr:nvSpPr>
      <cdr:spPr>
        <a:xfrm xmlns:a="http://schemas.openxmlformats.org/drawingml/2006/main">
          <a:off x="885826" y="0"/>
          <a:ext cx="5562600" cy="571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fr-FR" sz="1500" b="1" i="0" baseline="0" dirty="0">
              <a:effectLst/>
              <a:latin typeface="+mn-lt"/>
              <a:ea typeface="+mn-ea"/>
              <a:cs typeface="+mn-cs"/>
            </a:rPr>
            <a:t>Taux de chômage localisés dans les départements comparables* </a:t>
          </a:r>
        </a:p>
        <a:p xmlns:a="http://schemas.openxmlformats.org/drawingml/2006/main">
          <a:pPr algn="ctr" rtl="0"/>
          <a:r>
            <a:rPr lang="fr-FR" sz="1500" b="1" i="0" baseline="0" dirty="0">
              <a:effectLst/>
              <a:latin typeface="+mn-lt"/>
              <a:ea typeface="+mn-ea"/>
              <a:cs typeface="+mn-cs"/>
            </a:rPr>
            <a:t>au T4 2018</a:t>
          </a:r>
          <a:endParaRPr lang="fr-FR" sz="1100" dirty="0"/>
        </a:p>
      </cdr:txBody>
    </cdr:sp>
  </cdr:relSizeAnchor>
  <cdr:relSizeAnchor xmlns:cdr="http://schemas.openxmlformats.org/drawingml/2006/chartDrawing">
    <cdr:from>
      <cdr:x>0</cdr:x>
      <cdr:y>0.83501</cdr:y>
    </cdr:from>
    <cdr:to>
      <cdr:x>1</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0" y="3952875"/>
          <a:ext cx="6924675" cy="7810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0" i="0" u="none" strike="noStrike" baseline="0">
              <a:solidFill>
                <a:srgbClr val="000000"/>
              </a:solidFill>
              <a:latin typeface="+mn-lt"/>
            </a:rPr>
            <a:t>* Pour évaluer la comparabilité avec le Var, les critères retenus sont le nombre total d'emplois (salariés et non salariés) du département, ainsi que le poids du secteur du tertiaire non marchand dans l'emploi total </a:t>
          </a:r>
        </a:p>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 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Calibri"/>
            </a:rPr>
            <a:t>Insee, taux de chômage au sens du BIT (national ) et taux de chômage localisés (régional</a:t>
          </a:r>
          <a:r>
            <a:rPr lang="fr-FR" sz="1000" b="0" i="1" baseline="0">
              <a:effectLst/>
              <a:latin typeface="+mn-lt"/>
              <a:ea typeface="+mn-ea"/>
              <a:cs typeface="+mn-cs"/>
            </a:rPr>
            <a:t> et départementaux</a:t>
          </a:r>
          <a:r>
            <a:rPr lang="fr-FR" sz="1000" b="0" i="1" u="none" strike="noStrike" baseline="0">
              <a:solidFill>
                <a:srgbClr val="000000"/>
              </a:solidFill>
              <a:latin typeface="Calibri"/>
            </a:rPr>
            <a:t>)</a:t>
          </a:r>
        </a:p>
      </cdr:txBody>
    </cdr:sp>
  </cdr:relSizeAnchor>
</c:userShapes>
</file>

<file path=ppt/drawings/drawing9.xml><?xml version="1.0" encoding="utf-8"?>
<c:userShapes xmlns:c="http://schemas.openxmlformats.org/drawingml/2006/chart">
  <cdr:relSizeAnchor xmlns:cdr="http://schemas.openxmlformats.org/drawingml/2006/chartDrawing">
    <cdr:from>
      <cdr:x>0.02828</cdr:x>
      <cdr:y>0</cdr:y>
    </cdr:from>
    <cdr:to>
      <cdr:x>0.98725</cdr:x>
      <cdr:y>0.18853</cdr:y>
    </cdr:to>
    <cdr:sp macro="" textlink="">
      <cdr:nvSpPr>
        <cdr:cNvPr id="5" name="ZoneTexte 1"/>
        <cdr:cNvSpPr txBox="1"/>
      </cdr:nvSpPr>
      <cdr:spPr>
        <a:xfrm xmlns:a="http://schemas.openxmlformats.org/drawingml/2006/main">
          <a:off x="212232"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annuelle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0.01276</cdr:x>
      <cdr:y>0.85629</cdr:y>
    </cdr:from>
    <cdr:to>
      <cdr:x>0.99775</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95773" y="4086226"/>
          <a:ext cx="7393039" cy="68579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b="0">
            <a:effectLst/>
            <a:latin typeface="+mn-lt"/>
            <a:ea typeface="+mn-ea"/>
            <a:cs typeface="+mn-cs"/>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0.93138</cdr:x>
      <cdr:y>0.23556</cdr:y>
    </cdr:from>
    <cdr:to>
      <cdr:x>0.95431</cdr:x>
      <cdr:y>0.23556</cdr:y>
    </cdr:to>
    <cdr:cxnSp macro="">
      <cdr:nvCxnSpPr>
        <cdr:cNvPr id="4" name="Connecteur droit avec flèche 3"/>
        <cdr:cNvCxnSpPr/>
      </cdr:nvCxnSpPr>
      <cdr:spPr>
        <a:xfrm xmlns:a="http://schemas.openxmlformats.org/drawingml/2006/main" flipV="1">
          <a:off x="6990678" y="1124101"/>
          <a:ext cx="172122" cy="2"/>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0.92936</cdr:x>
      <cdr:y>0.16633</cdr:y>
    </cdr:from>
    <cdr:to>
      <cdr:x>0.93063</cdr:x>
      <cdr:y>0.73919</cdr:y>
    </cdr:to>
    <cdr:cxnSp macro="">
      <cdr:nvCxnSpPr>
        <cdr:cNvPr id="8" name="Connecteur droit 7"/>
        <cdr:cNvCxnSpPr/>
      </cdr:nvCxnSpPr>
      <cdr:spPr>
        <a:xfrm xmlns:a="http://schemas.openxmlformats.org/drawingml/2006/main">
          <a:off x="6975475" y="793750"/>
          <a:ext cx="9525" cy="2733675"/>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0.91751</cdr:x>
      <cdr:y>0.17232</cdr:y>
    </cdr:from>
    <cdr:to>
      <cdr:x>1</cdr:x>
      <cdr:y>0.22776</cdr:y>
    </cdr:to>
    <cdr:sp macro="" textlink="">
      <cdr:nvSpPr>
        <cdr:cNvPr id="9" name="ZoneTexte 15"/>
        <cdr:cNvSpPr txBox="1"/>
      </cdr:nvSpPr>
      <cdr:spPr>
        <a:xfrm xmlns:a="http://schemas.openxmlformats.org/drawingml/2006/main">
          <a:off x="6886575" y="822325"/>
          <a:ext cx="619125" cy="2645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100" dirty="0" smtClean="0">
              <a:solidFill>
                <a:schemeClr val="accent1">
                  <a:lumMod val="75000"/>
                </a:schemeClr>
              </a:solidFill>
            </a:rPr>
            <a:t>*acquis</a:t>
          </a:r>
          <a:endParaRPr lang="fr-FR" sz="1100" dirty="0">
            <a:solidFill>
              <a:schemeClr val="accent1">
                <a:lumMod val="75000"/>
              </a:schemeClr>
            </a:solidFill>
          </a:endParaRPr>
        </a:p>
      </cdr:txBody>
    </cdr:sp>
  </cdr:relSizeAnchor>
  <cdr:relSizeAnchor xmlns:cdr="http://schemas.openxmlformats.org/drawingml/2006/chartDrawing">
    <cdr:from>
      <cdr:x>0.52725</cdr:x>
      <cdr:y>0.17273</cdr:y>
    </cdr:from>
    <cdr:to>
      <cdr:x>0.88556</cdr:x>
      <cdr:y>0.38891</cdr:y>
    </cdr:to>
    <cdr:sp macro="" textlink="">
      <cdr:nvSpPr>
        <cdr:cNvPr id="7" name="ZoneTexte 17"/>
        <cdr:cNvSpPr txBox="1"/>
      </cdr:nvSpPr>
      <cdr:spPr>
        <a:xfrm xmlns:a="http://schemas.openxmlformats.org/drawingml/2006/main">
          <a:off x="3957369" y="824282"/>
          <a:ext cx="2689411" cy="1031629"/>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fr-FR" sz="1400" b="1" dirty="0" smtClean="0">
              <a:solidFill>
                <a:srgbClr val="FF0000"/>
              </a:solidFill>
            </a:rPr>
            <a:t>96 200 demandeurs d’emploi catégories A,B,C en moyenne </a:t>
          </a:r>
        </a:p>
        <a:p xmlns:a="http://schemas.openxmlformats.org/drawingml/2006/main">
          <a:pPr algn="ctr"/>
          <a:r>
            <a:rPr lang="fr-FR" sz="1400" b="1" dirty="0" smtClean="0">
              <a:solidFill>
                <a:srgbClr val="FF0000"/>
              </a:solidFill>
            </a:rPr>
            <a:t>au T4 2018</a:t>
          </a:r>
        </a:p>
        <a:p xmlns:a="http://schemas.openxmlformats.org/drawingml/2006/main">
          <a:pPr algn="ctr"/>
          <a:endParaRPr lang="fr-FR" b="1" dirty="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481BDC1-2E55-4A3B-A51F-0A4221669760}" type="datetimeFigureOut">
              <a:rPr lang="fr-FR" smtClean="0"/>
              <a:t>05/04/2019</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C025E1C-9CFD-400D-8595-7A8158A95F2D}" type="slidenum">
              <a:rPr lang="fr-FR" smtClean="0"/>
              <a:t>‹N°›</a:t>
            </a:fld>
            <a:endParaRPr lang="fr-FR"/>
          </a:p>
        </p:txBody>
      </p:sp>
    </p:spTree>
    <p:extLst>
      <p:ext uri="{BB962C8B-B14F-4D97-AF65-F5344CB8AC3E}">
        <p14:creationId xmlns:p14="http://schemas.microsoft.com/office/powerpoint/2010/main" val="2110586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smtClean="0">
              <a:solidFill>
                <a:schemeClr val="tx1"/>
              </a:solidFill>
              <a:effectLst/>
              <a:latin typeface="+mn-lt"/>
              <a:ea typeface="+mn-ea"/>
              <a:cs typeface="+mn-cs"/>
            </a:endParaRPr>
          </a:p>
          <a:p>
            <a:endParaRPr lang="fr-FR" baseline="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a:t>
            </a:fld>
            <a:endParaRPr lang="fr-FR"/>
          </a:p>
        </p:txBody>
      </p:sp>
    </p:spTree>
    <p:extLst>
      <p:ext uri="{BB962C8B-B14F-4D97-AF65-F5344CB8AC3E}">
        <p14:creationId xmlns:p14="http://schemas.microsoft.com/office/powerpoint/2010/main" val="3880869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smtClean="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10</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smtClean="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11</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12</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13</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14</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2</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3</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4</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5</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6</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latin typeface="+mj-lt"/>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7</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latin typeface="+mj-lt"/>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8</a:t>
            </a:fld>
            <a:endParaRPr lang="fr-FR"/>
          </a:p>
        </p:txBody>
      </p:sp>
      <p:sp>
        <p:nvSpPr>
          <p:cNvPr id="5" name="Espace réservé du pied de page 4"/>
          <p:cNvSpPr>
            <a:spLocks noGrp="1"/>
          </p:cNvSpPr>
          <p:nvPr>
            <p:ph type="ftr" sz="quarter" idx="11"/>
          </p:nvPr>
        </p:nvSpPr>
        <p:spPr/>
        <p:txBody>
          <a:bodyPr/>
          <a:lstStyle/>
          <a:p>
            <a:r>
              <a:rPr lang="fr-FR" smtClean="0"/>
              <a:t>Edition avril 2019</a:t>
            </a:r>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9</a:t>
            </a:fld>
            <a:endParaRPr lang="fr-FR"/>
          </a:p>
        </p:txBody>
      </p:sp>
    </p:spTree>
    <p:extLst>
      <p:ext uri="{BB962C8B-B14F-4D97-AF65-F5344CB8AC3E}">
        <p14:creationId xmlns:p14="http://schemas.microsoft.com/office/powerpoint/2010/main" val="352306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0" y="6568767"/>
            <a:ext cx="2133600" cy="365125"/>
          </a:xfrm>
        </p:spPr>
        <p:txBody>
          <a:bodyPr/>
          <a:lstStyle>
            <a:lvl1pPr>
              <a:defRPr baseline="0"/>
            </a:lvl1pPr>
          </a:lstStyle>
          <a:p>
            <a:r>
              <a:rPr lang="fr-FR" sz="1500" smtClean="0"/>
              <a:t>Edition avril 2019</a:t>
            </a:r>
            <a:endParaRPr lang="fr-FR" sz="1500" dirty="0"/>
          </a:p>
        </p:txBody>
      </p:sp>
      <p:sp>
        <p:nvSpPr>
          <p:cNvPr id="5" name="Espace réservé du pied de page 4"/>
          <p:cNvSpPr>
            <a:spLocks noGrp="1"/>
          </p:cNvSpPr>
          <p:nvPr>
            <p:ph type="ftr" sz="quarter" idx="11"/>
          </p:nvPr>
        </p:nvSpPr>
        <p:spPr>
          <a:xfrm>
            <a:off x="3124200" y="6568767"/>
            <a:ext cx="2895600" cy="365125"/>
          </a:xfrm>
        </p:spPr>
        <p:txBody>
          <a:bodyPr/>
          <a:lstStyle>
            <a:lvl1pPr>
              <a:defRPr sz="1500" baseline="0"/>
            </a:lvl1pPr>
          </a:lstStyle>
          <a:p>
            <a:r>
              <a:rPr lang="fr-FR" smtClean="0"/>
              <a:t>Les éclairages conjoncturels départementaux - Var</a:t>
            </a:r>
            <a:endParaRPr lang="fr-FR" dirty="0"/>
          </a:p>
        </p:txBody>
      </p:sp>
      <p:sp>
        <p:nvSpPr>
          <p:cNvPr id="6" name="Espace réservé du numéro de diapositive 5"/>
          <p:cNvSpPr>
            <a:spLocks noGrp="1"/>
          </p:cNvSpPr>
          <p:nvPr>
            <p:ph type="sldNum" sz="quarter" idx="12"/>
          </p:nvPr>
        </p:nvSpPr>
        <p:spPr>
          <a:xfrm>
            <a:off x="8739398" y="6568767"/>
            <a:ext cx="404601" cy="289233"/>
          </a:xfrm>
          <a:solidFill>
            <a:schemeClr val="accent6">
              <a:lumMod val="75000"/>
            </a:schemeClr>
          </a:solidFill>
        </p:spPr>
        <p:txBody>
          <a:bodyPr/>
          <a:lstStyle>
            <a:lvl1pPr>
              <a:defRPr sz="1700" baseline="0">
                <a:solidFill>
                  <a:schemeClr val="bg1"/>
                </a:solidFill>
              </a:defRPr>
            </a:lvl1pPr>
          </a:lstStyle>
          <a:p>
            <a:fld id="{3C7AC07C-28E4-BD4F-9FFB-37ABAC856C34}" type="slidenum">
              <a:rPr lang="fr-FR" smtClean="0"/>
              <a:pPr/>
              <a:t>‹N°›</a:t>
            </a:fld>
            <a:endParaRPr lang="fr-FR" dirty="0"/>
          </a:p>
        </p:txBody>
      </p:sp>
    </p:spTree>
    <p:extLst>
      <p:ext uri="{BB962C8B-B14F-4D97-AF65-F5344CB8AC3E}">
        <p14:creationId xmlns:p14="http://schemas.microsoft.com/office/powerpoint/2010/main" val="26400546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Edition avril 2019</a:t>
            </a:r>
            <a:endParaRPr lang="fr-FR"/>
          </a:p>
        </p:txBody>
      </p:sp>
      <p:sp>
        <p:nvSpPr>
          <p:cNvPr id="5" name="Espace réservé du pied de page 4"/>
          <p:cNvSpPr>
            <a:spLocks noGrp="1"/>
          </p:cNvSpPr>
          <p:nvPr>
            <p:ph type="ftr" sz="quarter" idx="11"/>
          </p:nvPr>
        </p:nvSpPr>
        <p:spPr/>
        <p:txBody>
          <a:bodyPr/>
          <a:lstStyle/>
          <a:p>
            <a:r>
              <a:rPr lang="fr-FR" smtClean="0"/>
              <a:t>Les éclairages conjoncturels départementaux - Var</a:t>
            </a:r>
            <a:endParaRPr lang="fr-F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11780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Edition avril 2019</a:t>
            </a:r>
            <a:endParaRPr lang="fr-FR"/>
          </a:p>
        </p:txBody>
      </p:sp>
      <p:sp>
        <p:nvSpPr>
          <p:cNvPr id="5" name="Espace réservé du pied de page 4"/>
          <p:cNvSpPr>
            <a:spLocks noGrp="1"/>
          </p:cNvSpPr>
          <p:nvPr>
            <p:ph type="ftr" sz="quarter" idx="11"/>
          </p:nvPr>
        </p:nvSpPr>
        <p:spPr/>
        <p:txBody>
          <a:bodyPr/>
          <a:lstStyle/>
          <a:p>
            <a:r>
              <a:rPr lang="fr-FR" smtClean="0"/>
              <a:t>Les éclairages conjoncturels départementaux - Var</a:t>
            </a:r>
            <a:endParaRPr lang="fr-F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94986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Edition avril 2019</a:t>
            </a:r>
            <a:endParaRPr lang="fr-FR"/>
          </a:p>
        </p:txBody>
      </p:sp>
      <p:sp>
        <p:nvSpPr>
          <p:cNvPr id="5" name="Espace réservé du pied de page 4"/>
          <p:cNvSpPr>
            <a:spLocks noGrp="1"/>
          </p:cNvSpPr>
          <p:nvPr>
            <p:ph type="ftr" sz="quarter" idx="11"/>
          </p:nvPr>
        </p:nvSpPr>
        <p:spPr/>
        <p:txBody>
          <a:bodyPr/>
          <a:lstStyle/>
          <a:p>
            <a:r>
              <a:rPr lang="fr-FR" smtClean="0"/>
              <a:t>Les éclairages conjoncturels départementaux - Var</a:t>
            </a:r>
            <a:endParaRPr lang="fr-F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8486332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r>
              <a:rPr lang="fr-FR" smtClean="0"/>
              <a:t>Edition avril 2019</a:t>
            </a:r>
            <a:endParaRPr lang="fr-FR" dirty="0"/>
          </a:p>
        </p:txBody>
      </p:sp>
      <p:sp>
        <p:nvSpPr>
          <p:cNvPr id="5" name="Espace réservé du pied de page 4"/>
          <p:cNvSpPr>
            <a:spLocks noGrp="1"/>
          </p:cNvSpPr>
          <p:nvPr>
            <p:ph type="ftr" sz="quarter" idx="11"/>
          </p:nvPr>
        </p:nvSpPr>
        <p:spPr/>
        <p:txBody>
          <a:bodyPr/>
          <a:lstStyle/>
          <a:p>
            <a:r>
              <a:rPr lang="fr-FR" smtClean="0"/>
              <a:t>Les éclairages conjoncturels départementaux - Var</a:t>
            </a:r>
            <a:endParaRPr lang="fr-F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3339476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smtClean="0"/>
              <a:t>Edition avril 2019</a:t>
            </a:r>
            <a:endParaRPr lang="fr-FR"/>
          </a:p>
        </p:txBody>
      </p:sp>
      <p:sp>
        <p:nvSpPr>
          <p:cNvPr id="6" name="Espace réservé du pied de page 5"/>
          <p:cNvSpPr>
            <a:spLocks noGrp="1"/>
          </p:cNvSpPr>
          <p:nvPr>
            <p:ph type="ftr" sz="quarter" idx="11"/>
          </p:nvPr>
        </p:nvSpPr>
        <p:spPr/>
        <p:txBody>
          <a:bodyPr/>
          <a:lstStyle/>
          <a:p>
            <a:r>
              <a:rPr lang="fr-FR" smtClean="0"/>
              <a:t>Les éclairages conjoncturels départementaux - Var</a:t>
            </a:r>
            <a:endParaRPr lang="fr-F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40948108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smtClean="0"/>
              <a:t>Edition avril 2019</a:t>
            </a:r>
            <a:endParaRPr lang="fr-FR"/>
          </a:p>
        </p:txBody>
      </p:sp>
      <p:sp>
        <p:nvSpPr>
          <p:cNvPr id="8" name="Espace réservé du pied de page 7"/>
          <p:cNvSpPr>
            <a:spLocks noGrp="1"/>
          </p:cNvSpPr>
          <p:nvPr>
            <p:ph type="ftr" sz="quarter" idx="11"/>
          </p:nvPr>
        </p:nvSpPr>
        <p:spPr/>
        <p:txBody>
          <a:bodyPr/>
          <a:lstStyle/>
          <a:p>
            <a:r>
              <a:rPr lang="fr-FR" smtClean="0"/>
              <a:t>Les éclairages conjoncturels départementaux - Var</a:t>
            </a:r>
            <a:endParaRPr lang="fr-FR"/>
          </a:p>
        </p:txBody>
      </p:sp>
      <p:sp>
        <p:nvSpPr>
          <p:cNvPr id="9" name="Espace réservé du numéro de diapositive 8"/>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706953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r>
              <a:rPr lang="fr-FR" smtClean="0"/>
              <a:t>Edition avril 2019</a:t>
            </a:r>
            <a:endParaRPr lang="fr-FR"/>
          </a:p>
        </p:txBody>
      </p:sp>
      <p:sp>
        <p:nvSpPr>
          <p:cNvPr id="4" name="Espace réservé du pied de page 3"/>
          <p:cNvSpPr>
            <a:spLocks noGrp="1"/>
          </p:cNvSpPr>
          <p:nvPr>
            <p:ph type="ftr" sz="quarter" idx="11"/>
          </p:nvPr>
        </p:nvSpPr>
        <p:spPr/>
        <p:txBody>
          <a:bodyPr/>
          <a:lstStyle/>
          <a:p>
            <a:r>
              <a:rPr lang="fr-FR" smtClean="0"/>
              <a:t>Les éclairages conjoncturels départementaux - Var</a:t>
            </a:r>
            <a:endParaRPr lang="fr-FR"/>
          </a:p>
        </p:txBody>
      </p:sp>
      <p:sp>
        <p:nvSpPr>
          <p:cNvPr id="5" name="Espace réservé du numéro de diapositive 4"/>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573859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Edition avril 2019</a:t>
            </a:r>
            <a:endParaRPr lang="fr-FR"/>
          </a:p>
        </p:txBody>
      </p:sp>
      <p:sp>
        <p:nvSpPr>
          <p:cNvPr id="3" name="Espace réservé du pied de page 2"/>
          <p:cNvSpPr>
            <a:spLocks noGrp="1"/>
          </p:cNvSpPr>
          <p:nvPr>
            <p:ph type="ftr" sz="quarter" idx="11"/>
          </p:nvPr>
        </p:nvSpPr>
        <p:spPr/>
        <p:txBody>
          <a:bodyPr/>
          <a:lstStyle/>
          <a:p>
            <a:r>
              <a:rPr lang="fr-FR" smtClean="0"/>
              <a:t>Les éclairages conjoncturels départementaux - Var</a:t>
            </a:r>
            <a:endParaRPr lang="fr-FR"/>
          </a:p>
        </p:txBody>
      </p:sp>
      <p:sp>
        <p:nvSpPr>
          <p:cNvPr id="4" name="Espace réservé du numéro de diapositive 3"/>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2725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Edition avril 2019</a:t>
            </a:r>
            <a:endParaRPr lang="fr-FR"/>
          </a:p>
        </p:txBody>
      </p:sp>
      <p:sp>
        <p:nvSpPr>
          <p:cNvPr id="6" name="Espace réservé du pied de page 5"/>
          <p:cNvSpPr>
            <a:spLocks noGrp="1"/>
          </p:cNvSpPr>
          <p:nvPr>
            <p:ph type="ftr" sz="quarter" idx="11"/>
          </p:nvPr>
        </p:nvSpPr>
        <p:spPr/>
        <p:txBody>
          <a:bodyPr/>
          <a:lstStyle/>
          <a:p>
            <a:r>
              <a:rPr lang="fr-FR" smtClean="0"/>
              <a:t>Les éclairages conjoncturels départementaux - Var</a:t>
            </a:r>
            <a:endParaRPr lang="fr-F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1540105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Edition avril 2019</a:t>
            </a:r>
            <a:endParaRPr lang="fr-FR"/>
          </a:p>
        </p:txBody>
      </p:sp>
      <p:sp>
        <p:nvSpPr>
          <p:cNvPr id="6" name="Espace réservé du pied de page 5"/>
          <p:cNvSpPr>
            <a:spLocks noGrp="1"/>
          </p:cNvSpPr>
          <p:nvPr>
            <p:ph type="ftr" sz="quarter" idx="11"/>
          </p:nvPr>
        </p:nvSpPr>
        <p:spPr/>
        <p:txBody>
          <a:bodyPr/>
          <a:lstStyle/>
          <a:p>
            <a:r>
              <a:rPr lang="fr-FR" smtClean="0"/>
              <a:t>Les éclairages conjoncturels départementaux - Var</a:t>
            </a:r>
            <a:endParaRPr lang="fr-F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970357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Edition avril 2019</a:t>
            </a:r>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Les éclairages conjoncturels départementaux - Var</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7AC07C-28E4-BD4F-9FFB-37ABAC856C34}" type="slidenum">
              <a:rPr lang="fr-FR" smtClean="0"/>
              <a:t>‹N°›</a:t>
            </a:fld>
            <a:endParaRPr lang="fr-FR"/>
          </a:p>
        </p:txBody>
      </p:sp>
    </p:spTree>
    <p:extLst>
      <p:ext uri="{BB962C8B-B14F-4D97-AF65-F5344CB8AC3E}">
        <p14:creationId xmlns:p14="http://schemas.microsoft.com/office/powerpoint/2010/main" val="2496495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s://www.google.com/url?sa=i&amp;rct=j&amp;q=&amp;esrc=s&amp;source=images&amp;cd=&amp;cad=rja&amp;uact=8&amp;ved=2ahUKEwimsOizzOjgAhVWAGMBHXMQAxYQjRx6BAgBEAU&amp;url=https://www.ania.net/economie-export/ega-point-de-conjoncture&amp;psig=AOvVaw0wwhQEom1VbtCAOZvqCiu4&amp;ust=1551792264050881"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paca.direccte.gouv.fr/Les-indicateurs-cles-de-la-Direccte-Pac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PT-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848"/>
            <a:ext cx="9141970" cy="6858000"/>
          </a:xfrm>
          <a:prstGeom prst="rect">
            <a:avLst/>
          </a:prstGeom>
        </p:spPr>
      </p:pic>
      <p:sp>
        <p:nvSpPr>
          <p:cNvPr id="6" name="ZoneTexte 5"/>
          <p:cNvSpPr txBox="1"/>
          <p:nvPr/>
        </p:nvSpPr>
        <p:spPr>
          <a:xfrm>
            <a:off x="244928" y="435278"/>
            <a:ext cx="9144000" cy="754053"/>
          </a:xfrm>
          <a:prstGeom prst="rect">
            <a:avLst/>
          </a:prstGeom>
          <a:noFill/>
        </p:spPr>
        <p:txBody>
          <a:bodyPr wrap="square" rtlCol="0">
            <a:spAutoFit/>
          </a:bodyPr>
          <a:lstStyle/>
          <a:p>
            <a:pPr algn="ctr"/>
            <a:r>
              <a:rPr lang="fr-FR" sz="2800" b="1" i="1" dirty="0" smtClean="0">
                <a:solidFill>
                  <a:schemeClr val="bg1">
                    <a:lumMod val="65000"/>
                  </a:schemeClr>
                </a:solidFill>
              </a:rPr>
              <a:t>Les éclairages conjoncturels départementaux</a:t>
            </a:r>
            <a:endParaRPr lang="fr-FR" sz="2800" b="1" i="1" dirty="0">
              <a:solidFill>
                <a:schemeClr val="bg1">
                  <a:lumMod val="65000"/>
                </a:schemeClr>
              </a:solidFill>
            </a:endParaRPr>
          </a:p>
          <a:p>
            <a:pPr algn="ctr"/>
            <a:endParaRPr lang="fr-FR" sz="1500" i="1" dirty="0"/>
          </a:p>
        </p:txBody>
      </p:sp>
      <p:sp>
        <p:nvSpPr>
          <p:cNvPr id="3" name="Espace réservé du numéro de diapositive 2"/>
          <p:cNvSpPr>
            <a:spLocks noGrp="1"/>
          </p:cNvSpPr>
          <p:nvPr>
            <p:ph type="sldNum" sz="quarter" idx="12"/>
          </p:nvPr>
        </p:nvSpPr>
        <p:spPr/>
        <p:txBody>
          <a:bodyPr/>
          <a:lstStyle/>
          <a:p>
            <a:fld id="{3C7AC07C-28E4-BD4F-9FFB-37ABAC856C34}" type="slidenum">
              <a:rPr lang="fr-FR" smtClean="0"/>
              <a:t>1</a:t>
            </a:fld>
            <a:endParaRPr lang="fr-FR"/>
          </a:p>
        </p:txBody>
      </p:sp>
      <p:sp>
        <p:nvSpPr>
          <p:cNvPr id="4" name="Espace réservé du pied de page 3"/>
          <p:cNvSpPr>
            <a:spLocks noGrp="1"/>
          </p:cNvSpPr>
          <p:nvPr>
            <p:ph type="ftr" sz="quarter" idx="11"/>
          </p:nvPr>
        </p:nvSpPr>
        <p:spPr>
          <a:xfrm>
            <a:off x="2388611" y="6520993"/>
            <a:ext cx="4507453" cy="365125"/>
          </a:xfrm>
        </p:spPr>
        <p:txBody>
          <a:bodyPr/>
          <a:lstStyle/>
          <a:p>
            <a:r>
              <a:rPr lang="fr-FR" smtClean="0"/>
              <a:t>Les éclairages conjoncturels départementaux - Var</a:t>
            </a:r>
            <a:endParaRPr lang="fr-FR" dirty="0"/>
          </a:p>
        </p:txBody>
      </p:sp>
      <p:sp>
        <p:nvSpPr>
          <p:cNvPr id="5" name="Espace réservé de la date 4"/>
          <p:cNvSpPr>
            <a:spLocks noGrp="1"/>
          </p:cNvSpPr>
          <p:nvPr>
            <p:ph type="dt" sz="half" idx="10"/>
          </p:nvPr>
        </p:nvSpPr>
        <p:spPr/>
        <p:txBody>
          <a:bodyPr/>
          <a:lstStyle/>
          <a:p>
            <a:r>
              <a:rPr lang="fr-FR" smtClean="0"/>
              <a:t>Edition avril 2019</a:t>
            </a:r>
            <a:endParaRPr lang="fr-FR" dirty="0"/>
          </a:p>
        </p:txBody>
      </p:sp>
      <p:sp>
        <p:nvSpPr>
          <p:cNvPr id="9" name="ZoneTexte 8"/>
          <p:cNvSpPr txBox="1"/>
          <p:nvPr/>
        </p:nvSpPr>
        <p:spPr>
          <a:xfrm>
            <a:off x="3669362" y="5784491"/>
            <a:ext cx="5472608" cy="307777"/>
          </a:xfrm>
          <a:prstGeom prst="rect">
            <a:avLst/>
          </a:prstGeom>
          <a:noFill/>
        </p:spPr>
        <p:txBody>
          <a:bodyPr wrap="square" rtlCol="0">
            <a:spAutoFit/>
          </a:bodyPr>
          <a:lstStyle/>
          <a:p>
            <a:pPr algn="r"/>
            <a:r>
              <a:rPr lang="fr-FR" sz="1400" b="1" i="1" dirty="0" smtClean="0"/>
              <a:t>Services études, statistiques, évaluation</a:t>
            </a:r>
            <a:endParaRPr lang="fr-FR" sz="1400" b="1" i="1" dirty="0"/>
          </a:p>
        </p:txBody>
      </p:sp>
      <p:pic>
        <p:nvPicPr>
          <p:cNvPr id="1031" name="Picture 7" descr="Résultat de recherche d'images pour &quot;conjoncture&quo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867" y="3834204"/>
            <a:ext cx="2409504" cy="1668804"/>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rot="5400000">
            <a:off x="8181835" y="4548116"/>
            <a:ext cx="1674047" cy="246223"/>
          </a:xfrm>
          <a:prstGeom prst="rect">
            <a:avLst/>
          </a:prstGeom>
          <a:noFill/>
        </p:spPr>
        <p:txBody>
          <a:bodyPr wrap="square" rtlCol="0">
            <a:spAutoFit/>
          </a:bodyPr>
          <a:lstStyle/>
          <a:p>
            <a:pPr algn="r"/>
            <a:r>
              <a:rPr lang="fr-FR" sz="1000" i="1" dirty="0" smtClean="0"/>
              <a:t>Crédit photo : ©</a:t>
            </a:r>
            <a:r>
              <a:rPr lang="fr-FR" sz="1000" i="1" dirty="0" err="1" smtClean="0"/>
              <a:t>Shutterstock</a:t>
            </a:r>
            <a:endParaRPr lang="fr-FR" sz="1000" i="1" dirty="0" smtClean="0"/>
          </a:p>
        </p:txBody>
      </p:sp>
      <p:pic>
        <p:nvPicPr>
          <p:cNvPr id="11" name="Image 1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006837" y="3894990"/>
            <a:ext cx="2409504" cy="1606336"/>
          </a:xfrm>
          <a:prstGeom prst="rect">
            <a:avLst/>
          </a:prstGeom>
        </p:spPr>
      </p:pic>
      <p:pic>
        <p:nvPicPr>
          <p:cNvPr id="13" name="Imag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85442" y="3758902"/>
            <a:ext cx="2571078" cy="1819408"/>
          </a:xfrm>
          <a:prstGeom prst="rect">
            <a:avLst/>
          </a:prstGeom>
        </p:spPr>
      </p:pic>
      <p:sp>
        <p:nvSpPr>
          <p:cNvPr id="14" name="Rectangle 13"/>
          <p:cNvSpPr/>
          <p:nvPr/>
        </p:nvSpPr>
        <p:spPr>
          <a:xfrm>
            <a:off x="878434" y="1304451"/>
            <a:ext cx="7385099" cy="406265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0" h="0" prst="angle"/>
              <a:contourClr>
                <a:schemeClr val="accent3">
                  <a:tint val="100000"/>
                  <a:shade val="100000"/>
                  <a:satMod val="100000"/>
                  <a:hueMod val="100000"/>
                </a:schemeClr>
              </a:contourClr>
            </a:sp3d>
          </a:bodyPr>
          <a:lstStyle/>
          <a:p>
            <a:pPr algn="ctr"/>
            <a:r>
              <a:rPr lang="fr-FR" sz="5000" b="1" dirty="0">
                <a:ln/>
                <a:solidFill>
                  <a:schemeClr val="accent1">
                    <a:lumMod val="75000"/>
                  </a:schemeClr>
                </a:solidFill>
              </a:rPr>
              <a:t>La situation conjoncturelle </a:t>
            </a:r>
          </a:p>
          <a:p>
            <a:pPr algn="ctr"/>
            <a:r>
              <a:rPr lang="fr-FR" sz="5000" b="1" dirty="0" smtClean="0">
                <a:ln/>
                <a:solidFill>
                  <a:schemeClr val="accent1">
                    <a:lumMod val="75000"/>
                  </a:schemeClr>
                </a:solidFill>
              </a:rPr>
              <a:t>en 2018 </a:t>
            </a:r>
            <a:endParaRPr lang="fr-FR" sz="5000" b="1" dirty="0">
              <a:ln/>
              <a:solidFill>
                <a:schemeClr val="accent1">
                  <a:lumMod val="75000"/>
                </a:schemeClr>
              </a:solidFill>
            </a:endParaRPr>
          </a:p>
          <a:p>
            <a:pPr algn="ctr"/>
            <a:r>
              <a:rPr lang="fr-FR" sz="5000" b="1" dirty="0">
                <a:ln/>
                <a:solidFill>
                  <a:schemeClr val="accent1">
                    <a:lumMod val="75000"/>
                  </a:schemeClr>
                </a:solidFill>
              </a:rPr>
              <a:t>dans </a:t>
            </a:r>
            <a:r>
              <a:rPr lang="fr-FR" sz="5000" b="1" dirty="0" smtClean="0">
                <a:ln/>
                <a:solidFill>
                  <a:schemeClr val="accent1">
                    <a:lumMod val="75000"/>
                  </a:schemeClr>
                </a:solidFill>
              </a:rPr>
              <a:t>le Var</a:t>
            </a:r>
            <a:endParaRPr lang="fr-FR" sz="5400" b="1" dirty="0">
              <a:ln/>
              <a:solidFill>
                <a:schemeClr val="accent3"/>
              </a:solidFill>
            </a:endParaRPr>
          </a:p>
          <a:p>
            <a:pPr algn="ctr"/>
            <a:endParaRPr lang="fr-FR" sz="5400" b="1" dirty="0" smtClean="0">
              <a:ln/>
              <a:solidFill>
                <a:schemeClr val="accent3"/>
              </a:solidFill>
            </a:endParaRPr>
          </a:p>
          <a:p>
            <a:pPr algn="ctr"/>
            <a:endParaRPr lang="fr-FR" sz="5400" b="1" dirty="0">
              <a:ln/>
              <a:solidFill>
                <a:schemeClr val="accent3"/>
              </a:solidFill>
            </a:endParaRPr>
          </a:p>
        </p:txBody>
      </p:sp>
    </p:spTree>
    <p:extLst>
      <p:ext uri="{BB962C8B-B14F-4D97-AF65-F5344CB8AC3E}">
        <p14:creationId xmlns:p14="http://schemas.microsoft.com/office/powerpoint/2010/main" val="1865188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102197"/>
            <a:ext cx="9141969" cy="6858000"/>
          </a:xfrm>
          <a:prstGeom prst="rect">
            <a:avLst/>
          </a:prstGeom>
        </p:spPr>
      </p:pic>
      <p:sp>
        <p:nvSpPr>
          <p:cNvPr id="4" name="ZoneTexte 3"/>
          <p:cNvSpPr txBox="1"/>
          <p:nvPr/>
        </p:nvSpPr>
        <p:spPr>
          <a:xfrm>
            <a:off x="267419" y="-108005"/>
            <a:ext cx="8876581" cy="830997"/>
          </a:xfrm>
          <a:prstGeom prst="rect">
            <a:avLst/>
          </a:prstGeom>
          <a:noFill/>
        </p:spPr>
        <p:txBody>
          <a:bodyPr wrap="square" rtlCol="0">
            <a:spAutoFit/>
          </a:bodyPr>
          <a:lstStyle/>
          <a:p>
            <a:r>
              <a:rPr lang="fr-FR" sz="2400" b="1" dirty="0">
                <a:solidFill>
                  <a:schemeClr val="accent1">
                    <a:lumMod val="75000"/>
                  </a:schemeClr>
                </a:solidFill>
              </a:rPr>
              <a:t>Fin 2018, un taux de chômage qui reste supérieur à la plupart des départements comparables</a:t>
            </a:r>
            <a:endParaRPr lang="fr-FR" sz="2400" dirty="0">
              <a:solidFill>
                <a:schemeClr val="accent1">
                  <a:lumMod val="75000"/>
                </a:schemeClr>
              </a:solidFill>
            </a:endParaRPr>
          </a:p>
        </p:txBody>
      </p:sp>
      <p:cxnSp>
        <p:nvCxnSpPr>
          <p:cNvPr id="6" name="Connecteur droit 5"/>
          <p:cNvCxnSpPr/>
          <p:nvPr/>
        </p:nvCxnSpPr>
        <p:spPr>
          <a:xfrm>
            <a:off x="254668" y="73887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10</a:t>
            </a:fld>
            <a:endParaRPr lang="fr-FR" dirty="0"/>
          </a:p>
        </p:txBody>
      </p:sp>
      <p:sp>
        <p:nvSpPr>
          <p:cNvPr id="7" name="Espace réservé du pied de page 6"/>
          <p:cNvSpPr>
            <a:spLocks noGrp="1"/>
          </p:cNvSpPr>
          <p:nvPr>
            <p:ph type="ftr" sz="quarter" idx="11"/>
          </p:nvPr>
        </p:nvSpPr>
        <p:spPr>
          <a:xfrm>
            <a:off x="2226833" y="6568767"/>
            <a:ext cx="4216998"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avril 2019</a:t>
            </a:r>
            <a:endParaRPr lang="fr-FR" dirty="0"/>
          </a:p>
        </p:txBody>
      </p:sp>
      <p:graphicFrame>
        <p:nvGraphicFramePr>
          <p:cNvPr id="9" name="Graphique 8"/>
          <p:cNvGraphicFramePr>
            <a:graphicFrameLocks/>
          </p:cNvGraphicFramePr>
          <p:nvPr>
            <p:extLst>
              <p:ext uri="{D42A27DB-BD31-4B8C-83A1-F6EECF244321}">
                <p14:modId xmlns:p14="http://schemas.microsoft.com/office/powerpoint/2010/main" val="1078012068"/>
              </p:ext>
            </p:extLst>
          </p:nvPr>
        </p:nvGraphicFramePr>
        <p:xfrm>
          <a:off x="674479" y="842962"/>
          <a:ext cx="7559884" cy="53560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22069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102197"/>
            <a:ext cx="9141969" cy="6858000"/>
          </a:xfrm>
          <a:prstGeom prst="rect">
            <a:avLst/>
          </a:prstGeom>
        </p:spPr>
      </p:pic>
      <p:sp>
        <p:nvSpPr>
          <p:cNvPr id="4" name="ZoneTexte 3"/>
          <p:cNvSpPr txBox="1"/>
          <p:nvPr/>
        </p:nvSpPr>
        <p:spPr>
          <a:xfrm>
            <a:off x="267419" y="-108005"/>
            <a:ext cx="8876581" cy="892552"/>
          </a:xfrm>
          <a:prstGeom prst="rect">
            <a:avLst/>
          </a:prstGeom>
          <a:noFill/>
        </p:spPr>
        <p:txBody>
          <a:bodyPr wrap="square" rtlCol="0">
            <a:spAutoFit/>
          </a:bodyPr>
          <a:lstStyle/>
          <a:p>
            <a:r>
              <a:rPr lang="fr-FR" sz="2600" b="1" dirty="0" smtClean="0">
                <a:solidFill>
                  <a:schemeClr val="accent1">
                    <a:lumMod val="75000"/>
                  </a:schemeClr>
                </a:solidFill>
              </a:rPr>
              <a:t>Nouveau ralentissement annuel de la demande d’emploi fin 2018</a:t>
            </a:r>
            <a:endParaRPr lang="fr-FR" sz="2600" dirty="0">
              <a:solidFill>
                <a:schemeClr val="accent1">
                  <a:lumMod val="75000"/>
                </a:schemeClr>
              </a:solidFill>
            </a:endParaRPr>
          </a:p>
        </p:txBody>
      </p:sp>
      <p:cxnSp>
        <p:nvCxnSpPr>
          <p:cNvPr id="6" name="Connecteur droit 5"/>
          <p:cNvCxnSpPr/>
          <p:nvPr/>
        </p:nvCxnSpPr>
        <p:spPr>
          <a:xfrm>
            <a:off x="254668" y="73887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11</a:t>
            </a:fld>
            <a:endParaRPr lang="fr-FR" dirty="0"/>
          </a:p>
        </p:txBody>
      </p:sp>
      <p:sp>
        <p:nvSpPr>
          <p:cNvPr id="7" name="Espace réservé du pied de page 6"/>
          <p:cNvSpPr>
            <a:spLocks noGrp="1"/>
          </p:cNvSpPr>
          <p:nvPr>
            <p:ph type="ftr" sz="quarter" idx="11"/>
          </p:nvPr>
        </p:nvSpPr>
        <p:spPr>
          <a:xfrm>
            <a:off x="2226833" y="6568767"/>
            <a:ext cx="4216998"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avril 2019</a:t>
            </a:r>
            <a:endParaRPr lang="fr-FR" dirty="0"/>
          </a:p>
        </p:txBody>
      </p:sp>
      <p:graphicFrame>
        <p:nvGraphicFramePr>
          <p:cNvPr id="11" name="Graphique 10"/>
          <p:cNvGraphicFramePr>
            <a:graphicFrameLocks/>
          </p:cNvGraphicFramePr>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84473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969" cy="6858000"/>
          </a:xfrm>
          <a:prstGeom prst="rect">
            <a:avLst/>
          </a:prstGeom>
        </p:spPr>
      </p:pic>
      <p:sp>
        <p:nvSpPr>
          <p:cNvPr id="4" name="ZoneTexte 3"/>
          <p:cNvSpPr txBox="1"/>
          <p:nvPr/>
        </p:nvSpPr>
        <p:spPr>
          <a:xfrm>
            <a:off x="266700" y="-1"/>
            <a:ext cx="8620244" cy="523220"/>
          </a:xfrm>
          <a:prstGeom prst="rect">
            <a:avLst/>
          </a:prstGeom>
          <a:noFill/>
        </p:spPr>
        <p:txBody>
          <a:bodyPr wrap="square" rtlCol="0">
            <a:spAutoFit/>
          </a:bodyPr>
          <a:lstStyle/>
          <a:p>
            <a:r>
              <a:rPr lang="fr-FR" sz="2800" b="1" dirty="0" smtClean="0">
                <a:solidFill>
                  <a:schemeClr val="accent1">
                    <a:lumMod val="75000"/>
                  </a:schemeClr>
                </a:solidFill>
              </a:rPr>
              <a:t>Recul chez les jeunes, décélération chez les seniors</a:t>
            </a:r>
            <a:endParaRPr lang="fr-FR" sz="2800" dirty="0">
              <a:solidFill>
                <a:schemeClr val="accent1">
                  <a:lumMod val="75000"/>
                </a:schemeClr>
              </a:solidFill>
            </a:endParaRPr>
          </a:p>
        </p:txBody>
      </p:sp>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12</a:t>
            </a:fld>
            <a:endParaRPr lang="fr-FR" dirty="0"/>
          </a:p>
        </p:txBody>
      </p:sp>
      <p:sp>
        <p:nvSpPr>
          <p:cNvPr id="7" name="Espace réservé du pied de page 6"/>
          <p:cNvSpPr>
            <a:spLocks noGrp="1"/>
          </p:cNvSpPr>
          <p:nvPr>
            <p:ph type="ftr" sz="quarter" idx="11"/>
          </p:nvPr>
        </p:nvSpPr>
        <p:spPr>
          <a:xfrm>
            <a:off x="2302135" y="6568767"/>
            <a:ext cx="4077149"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avril 2019</a:t>
            </a:r>
            <a:endParaRPr lang="fr-FR" dirty="0"/>
          </a:p>
        </p:txBody>
      </p:sp>
      <p:graphicFrame>
        <p:nvGraphicFramePr>
          <p:cNvPr id="9" name="Graphique 8"/>
          <p:cNvGraphicFramePr>
            <a:graphicFrameLocks/>
          </p:cNvGraphicFramePr>
          <p:nvPr>
            <p:extLst>
              <p:ext uri="{D42A27DB-BD31-4B8C-83A1-F6EECF244321}">
                <p14:modId xmlns:p14="http://schemas.microsoft.com/office/powerpoint/2010/main" val="10106241"/>
              </p:ext>
            </p:extLst>
          </p:nvPr>
        </p:nvGraphicFramePr>
        <p:xfrm>
          <a:off x="534838" y="1042987"/>
          <a:ext cx="7790012" cy="4986877"/>
        </p:xfrm>
        <a:graphic>
          <a:graphicData uri="http://schemas.openxmlformats.org/drawingml/2006/chart">
            <c:chart xmlns:c="http://schemas.openxmlformats.org/drawingml/2006/chart" xmlns:r="http://schemas.openxmlformats.org/officeDocument/2006/relationships" r:id="rId4"/>
          </a:graphicData>
        </a:graphic>
      </p:graphicFrame>
      <p:sp>
        <p:nvSpPr>
          <p:cNvPr id="3" name="Ellipse 2"/>
          <p:cNvSpPr/>
          <p:nvPr/>
        </p:nvSpPr>
        <p:spPr>
          <a:xfrm>
            <a:off x="8212347" y="4934309"/>
            <a:ext cx="284672" cy="2415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328062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969" cy="6858000"/>
          </a:xfrm>
          <a:prstGeom prst="rect">
            <a:avLst/>
          </a:prstGeom>
        </p:spPr>
      </p:pic>
      <p:sp>
        <p:nvSpPr>
          <p:cNvPr id="4" name="ZoneTexte 3"/>
          <p:cNvSpPr txBox="1"/>
          <p:nvPr/>
        </p:nvSpPr>
        <p:spPr>
          <a:xfrm>
            <a:off x="146856" y="36982"/>
            <a:ext cx="8827805" cy="861774"/>
          </a:xfrm>
          <a:prstGeom prst="rect">
            <a:avLst/>
          </a:prstGeom>
          <a:noFill/>
        </p:spPr>
        <p:txBody>
          <a:bodyPr wrap="square" rtlCol="0">
            <a:spAutoFit/>
          </a:bodyPr>
          <a:lstStyle/>
          <a:p>
            <a:r>
              <a:rPr lang="fr-FR" sz="2500" b="1" dirty="0" smtClean="0">
                <a:solidFill>
                  <a:schemeClr val="accent1">
                    <a:lumMod val="75000"/>
                  </a:schemeClr>
                </a:solidFill>
              </a:rPr>
              <a:t>La demande d’emploi continue de reculer en rythme annuel chez les inscrits depuis moins d’1 an et de ralentir chez les 1 an ou plus</a:t>
            </a:r>
            <a:endParaRPr lang="fr-FR" sz="2500" dirty="0">
              <a:solidFill>
                <a:schemeClr val="accent1">
                  <a:lumMod val="75000"/>
                </a:schemeClr>
              </a:solidFill>
            </a:endParaRPr>
          </a:p>
        </p:txBody>
      </p:sp>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13</a:t>
            </a:fld>
            <a:endParaRPr lang="fr-FR" dirty="0"/>
          </a:p>
        </p:txBody>
      </p:sp>
      <p:sp>
        <p:nvSpPr>
          <p:cNvPr id="7" name="Espace réservé du pied de page 6"/>
          <p:cNvSpPr>
            <a:spLocks noGrp="1"/>
          </p:cNvSpPr>
          <p:nvPr>
            <p:ph type="ftr" sz="quarter" idx="11"/>
          </p:nvPr>
        </p:nvSpPr>
        <p:spPr>
          <a:xfrm>
            <a:off x="2291379" y="6568767"/>
            <a:ext cx="4066390"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avril 2019</a:t>
            </a:r>
            <a:endParaRPr lang="fr-FR" dirty="0"/>
          </a:p>
        </p:txBody>
      </p:sp>
      <p:graphicFrame>
        <p:nvGraphicFramePr>
          <p:cNvPr id="9" name="Graphique 8"/>
          <p:cNvGraphicFramePr>
            <a:graphicFrameLocks/>
          </p:cNvGraphicFramePr>
          <p:nvPr>
            <p:extLst>
              <p:ext uri="{D42A27DB-BD31-4B8C-83A1-F6EECF244321}">
                <p14:modId xmlns:p14="http://schemas.microsoft.com/office/powerpoint/2010/main" val="4065278440"/>
              </p:ext>
            </p:extLst>
          </p:nvPr>
        </p:nvGraphicFramePr>
        <p:xfrm>
          <a:off x="448574" y="1042987"/>
          <a:ext cx="7876276" cy="50386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59900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969" cy="6858000"/>
          </a:xfrm>
          <a:prstGeom prst="rect">
            <a:avLst/>
          </a:prstGeom>
        </p:spPr>
      </p:pic>
      <p:sp>
        <p:nvSpPr>
          <p:cNvPr id="3" name="ZoneTexte 2"/>
          <p:cNvSpPr txBox="1"/>
          <p:nvPr/>
        </p:nvSpPr>
        <p:spPr>
          <a:xfrm>
            <a:off x="456487" y="1120580"/>
            <a:ext cx="8282911" cy="5078313"/>
          </a:xfrm>
          <a:prstGeom prst="rect">
            <a:avLst/>
          </a:prstGeom>
          <a:noFill/>
        </p:spPr>
        <p:txBody>
          <a:bodyPr wrap="square" rtlCol="0">
            <a:normAutofit/>
          </a:bodyPr>
          <a:lstStyle/>
          <a:p>
            <a:pPr algn="ctr">
              <a:defRPr/>
            </a:pPr>
            <a:endParaRPr lang="fr-FR" dirty="0" smtClean="0"/>
          </a:p>
          <a:p>
            <a:pPr algn="ctr">
              <a:defRPr/>
            </a:pPr>
            <a:endParaRPr lang="fr-FR" dirty="0"/>
          </a:p>
          <a:p>
            <a:pPr algn="ctr">
              <a:defRPr/>
            </a:pPr>
            <a:endParaRPr lang="fr-FR" dirty="0" smtClean="0"/>
          </a:p>
          <a:p>
            <a:pPr algn="ctr">
              <a:defRPr/>
            </a:pPr>
            <a:r>
              <a:rPr lang="fr-FR" sz="2000" dirty="0" smtClean="0"/>
              <a:t>Retrouvez </a:t>
            </a:r>
            <a:r>
              <a:rPr lang="fr-FR" sz="2000" dirty="0"/>
              <a:t>tous nos indicateurs </a:t>
            </a:r>
            <a:r>
              <a:rPr lang="fr-FR" sz="2000" dirty="0" smtClean="0"/>
              <a:t>dans le </a:t>
            </a:r>
            <a:r>
              <a:rPr lang="fr-FR" sz="2000" b="1" dirty="0" smtClean="0">
                <a:solidFill>
                  <a:schemeClr val="accent6">
                    <a:lumMod val="75000"/>
                  </a:schemeClr>
                </a:solidFill>
              </a:rPr>
              <a:t>Tableau </a:t>
            </a:r>
            <a:r>
              <a:rPr lang="fr-FR" sz="2000" b="1" dirty="0">
                <a:solidFill>
                  <a:schemeClr val="accent6">
                    <a:lumMod val="75000"/>
                  </a:schemeClr>
                </a:solidFill>
              </a:rPr>
              <a:t>de bord des indicateurs clés </a:t>
            </a:r>
            <a:endParaRPr lang="fr-FR" sz="2000" b="1" dirty="0" smtClean="0">
              <a:solidFill>
                <a:schemeClr val="accent6">
                  <a:lumMod val="75000"/>
                </a:schemeClr>
              </a:solidFill>
            </a:endParaRPr>
          </a:p>
          <a:p>
            <a:pPr algn="ctr">
              <a:defRPr/>
            </a:pPr>
            <a:endParaRPr lang="fr-FR" sz="2000" dirty="0">
              <a:solidFill>
                <a:srgbClr val="FF0000"/>
              </a:solidFill>
            </a:endParaRPr>
          </a:p>
          <a:p>
            <a:pPr algn="ctr">
              <a:defRPr/>
            </a:pPr>
            <a:r>
              <a:rPr lang="fr-FR" sz="2000" dirty="0" smtClean="0"/>
              <a:t>en </a:t>
            </a:r>
            <a:r>
              <a:rPr lang="fr-FR" sz="2000" dirty="0"/>
              <a:t>téléchargement sur le site de la </a:t>
            </a:r>
            <a:r>
              <a:rPr lang="fr-FR" sz="2000" dirty="0" err="1"/>
              <a:t>Direccte</a:t>
            </a:r>
            <a:r>
              <a:rPr lang="fr-FR" sz="2000" dirty="0"/>
              <a:t> </a:t>
            </a:r>
            <a:r>
              <a:rPr lang="fr-FR" sz="2000" dirty="0" smtClean="0"/>
              <a:t>Provence-Alpes-Côte d’Azur : </a:t>
            </a:r>
          </a:p>
          <a:p>
            <a:pPr algn="ctr">
              <a:defRPr/>
            </a:pPr>
            <a:endParaRPr lang="fr-FR" sz="2000" dirty="0"/>
          </a:p>
          <a:p>
            <a:pPr algn="ctr">
              <a:defRPr/>
            </a:pPr>
            <a:r>
              <a:rPr lang="fr-FR" sz="2000" dirty="0" smtClean="0">
                <a:hlinkClick r:id="rId4"/>
              </a:rPr>
              <a:t>http</a:t>
            </a:r>
            <a:r>
              <a:rPr lang="fr-FR" sz="2000" dirty="0">
                <a:hlinkClick r:id="rId4"/>
              </a:rPr>
              <a:t>://paca.direccte.gouv.fr/Les-indicateurs-cles-de-la-Direccte-Paca</a:t>
            </a:r>
            <a:endParaRPr lang="fr-FR" sz="2000" dirty="0"/>
          </a:p>
          <a:p>
            <a:pPr lvl="1"/>
            <a:endParaRPr lang="fr-FR" dirty="0"/>
          </a:p>
          <a:p>
            <a:pPr lvl="1"/>
            <a:endParaRPr lang="fr-FR" dirty="0" smtClean="0"/>
          </a:p>
          <a:p>
            <a:pPr lvl="1"/>
            <a:endParaRPr lang="fr-FR" dirty="0" smtClean="0"/>
          </a:p>
          <a:p>
            <a:pPr lvl="1"/>
            <a:endParaRPr lang="fr-FR" dirty="0"/>
          </a:p>
          <a:p>
            <a:pPr lvl="1"/>
            <a:endParaRPr lang="fr-FR" dirty="0" smtClean="0"/>
          </a:p>
          <a:p>
            <a:pPr lvl="1"/>
            <a:endParaRPr lang="fr-FR" dirty="0"/>
          </a:p>
          <a:p>
            <a:pPr lvl="1"/>
            <a:endParaRPr lang="fr-FR" dirty="0" smtClean="0"/>
          </a:p>
          <a:p>
            <a:pPr lvl="1"/>
            <a:endParaRPr lang="fr-FR" dirty="0"/>
          </a:p>
          <a:p>
            <a:pPr lvl="1"/>
            <a:endParaRPr lang="fr-FR" dirty="0"/>
          </a:p>
        </p:txBody>
      </p:sp>
      <p:sp>
        <p:nvSpPr>
          <p:cNvPr id="4" name="ZoneTexte 3"/>
          <p:cNvSpPr txBox="1"/>
          <p:nvPr/>
        </p:nvSpPr>
        <p:spPr>
          <a:xfrm>
            <a:off x="264895" y="465363"/>
            <a:ext cx="8612177" cy="523220"/>
          </a:xfrm>
          <a:prstGeom prst="rect">
            <a:avLst/>
          </a:prstGeom>
          <a:noFill/>
        </p:spPr>
        <p:txBody>
          <a:bodyPr wrap="square" rtlCol="0">
            <a:spAutoFit/>
          </a:bodyPr>
          <a:lstStyle/>
          <a:p>
            <a:r>
              <a:rPr lang="fr-FR" sz="2800" b="1" dirty="0" smtClean="0">
                <a:solidFill>
                  <a:schemeClr val="accent1">
                    <a:lumMod val="75000"/>
                  </a:schemeClr>
                </a:solidFill>
              </a:rPr>
              <a:t>Pour en savoir plus</a:t>
            </a:r>
            <a:endParaRPr lang="fr-FR" sz="2800" dirty="0">
              <a:solidFill>
                <a:schemeClr val="accent1">
                  <a:lumMod val="75000"/>
                </a:schemeClr>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14</a:t>
            </a:fld>
            <a:endParaRPr lang="fr-FR" dirty="0"/>
          </a:p>
        </p:txBody>
      </p:sp>
      <p:sp>
        <p:nvSpPr>
          <p:cNvPr id="7" name="Espace réservé du pied de page 6"/>
          <p:cNvSpPr>
            <a:spLocks noGrp="1"/>
          </p:cNvSpPr>
          <p:nvPr>
            <p:ph type="ftr" sz="quarter" idx="11"/>
          </p:nvPr>
        </p:nvSpPr>
        <p:spPr>
          <a:xfrm>
            <a:off x="2366682" y="6568767"/>
            <a:ext cx="4453218" cy="365125"/>
          </a:xfrm>
        </p:spPr>
        <p:txBody>
          <a:bodyPr/>
          <a:lstStyle/>
          <a:p>
            <a:r>
              <a:rPr lang="fr-FR" dirty="0"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avril 2019</a:t>
            </a:r>
            <a:endParaRPr lang="fr-FR"/>
          </a:p>
        </p:txBody>
      </p:sp>
    </p:spTree>
    <p:extLst>
      <p:ext uri="{BB962C8B-B14F-4D97-AF65-F5344CB8AC3E}">
        <p14:creationId xmlns:p14="http://schemas.microsoft.com/office/powerpoint/2010/main" val="1204623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969" cy="6858000"/>
          </a:xfrm>
          <a:prstGeom prst="rect">
            <a:avLst/>
          </a:prstGeom>
        </p:spPr>
      </p:pic>
      <p:sp>
        <p:nvSpPr>
          <p:cNvPr id="3" name="ZoneTexte 2"/>
          <p:cNvSpPr txBox="1"/>
          <p:nvPr/>
        </p:nvSpPr>
        <p:spPr>
          <a:xfrm>
            <a:off x="456487" y="1120580"/>
            <a:ext cx="7781925" cy="5078313"/>
          </a:xfrm>
          <a:prstGeom prst="rect">
            <a:avLst/>
          </a:prstGeom>
          <a:noFill/>
        </p:spPr>
        <p:txBody>
          <a:bodyPr wrap="square" rtlCol="0">
            <a:normAutofit/>
          </a:bodyPr>
          <a:lstStyle/>
          <a:p>
            <a:endParaRPr lang="fr-FR" dirty="0" smtClean="0">
              <a:sym typeface="Wingdings" panose="05000000000000000000" pitchFamily="2" charset="2"/>
            </a:endParaRPr>
          </a:p>
          <a:p>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a:p>
        </p:txBody>
      </p:sp>
      <p:sp>
        <p:nvSpPr>
          <p:cNvPr id="4" name="ZoneTexte 3"/>
          <p:cNvSpPr txBox="1"/>
          <p:nvPr/>
        </p:nvSpPr>
        <p:spPr>
          <a:xfrm>
            <a:off x="213645" y="42272"/>
            <a:ext cx="8928324" cy="954107"/>
          </a:xfrm>
          <a:prstGeom prst="rect">
            <a:avLst/>
          </a:prstGeom>
          <a:noFill/>
        </p:spPr>
        <p:txBody>
          <a:bodyPr wrap="square" rtlCol="0">
            <a:spAutoFit/>
          </a:bodyPr>
          <a:lstStyle/>
          <a:p>
            <a:r>
              <a:rPr lang="fr-FR" sz="2800" b="1" dirty="0" smtClean="0">
                <a:solidFill>
                  <a:schemeClr val="accent1">
                    <a:lumMod val="75000"/>
                  </a:schemeClr>
                </a:solidFill>
              </a:rPr>
              <a:t>En 2018, la croissance de l’emploi salarié ralentit dans le Var, comme dans la région</a:t>
            </a:r>
            <a:endParaRPr lang="fr-FR" sz="2800" dirty="0">
              <a:solidFill>
                <a:schemeClr val="accent1">
                  <a:lumMod val="75000"/>
                </a:schemeClr>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2</a:t>
            </a:fld>
            <a:endParaRPr lang="fr-FR" dirty="0"/>
          </a:p>
        </p:txBody>
      </p:sp>
      <p:sp>
        <p:nvSpPr>
          <p:cNvPr id="7" name="Espace réservé du pied de page 6"/>
          <p:cNvSpPr>
            <a:spLocks noGrp="1"/>
          </p:cNvSpPr>
          <p:nvPr>
            <p:ph type="ftr" sz="quarter" idx="11"/>
          </p:nvPr>
        </p:nvSpPr>
        <p:spPr>
          <a:xfrm>
            <a:off x="2391471" y="6568767"/>
            <a:ext cx="4889583"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avril 2019</a:t>
            </a:r>
            <a:endParaRPr lang="fr-FR"/>
          </a:p>
        </p:txBody>
      </p:sp>
      <p:sp>
        <p:nvSpPr>
          <p:cNvPr id="13" name="ZoneTexte 12"/>
          <p:cNvSpPr txBox="1"/>
          <p:nvPr/>
        </p:nvSpPr>
        <p:spPr>
          <a:xfrm>
            <a:off x="7934094" y="1803355"/>
            <a:ext cx="985619" cy="338554"/>
          </a:xfrm>
          <a:prstGeom prst="rect">
            <a:avLst/>
          </a:prstGeom>
          <a:noFill/>
        </p:spPr>
        <p:txBody>
          <a:bodyPr wrap="square" rtlCol="0">
            <a:spAutoFit/>
          </a:bodyPr>
          <a:lstStyle/>
          <a:p>
            <a:pPr algn="ctr"/>
            <a:r>
              <a:rPr lang="fr-FR" sz="1600" b="1" dirty="0" smtClean="0"/>
              <a:t>En 2018 :</a:t>
            </a:r>
            <a:endParaRPr lang="fr-FR" b="1" dirty="0"/>
          </a:p>
        </p:txBody>
      </p:sp>
      <p:graphicFrame>
        <p:nvGraphicFramePr>
          <p:cNvPr id="16" name="Graphique 15"/>
          <p:cNvGraphicFramePr>
            <a:graphicFrameLocks/>
          </p:cNvGraphicFramePr>
          <p:nvPr>
            <p:extLst>
              <p:ext uri="{D42A27DB-BD31-4B8C-83A1-F6EECF244321}">
                <p14:modId xmlns:p14="http://schemas.microsoft.com/office/powerpoint/2010/main" val="915833381"/>
              </p:ext>
            </p:extLst>
          </p:nvPr>
        </p:nvGraphicFramePr>
        <p:xfrm>
          <a:off x="655608" y="1120580"/>
          <a:ext cx="7867289" cy="4874778"/>
        </p:xfrm>
        <a:graphic>
          <a:graphicData uri="http://schemas.openxmlformats.org/drawingml/2006/chart">
            <c:chart xmlns:c="http://schemas.openxmlformats.org/drawingml/2006/chart" xmlns:r="http://schemas.openxmlformats.org/officeDocument/2006/relationships" r:id="rId4"/>
          </a:graphicData>
        </a:graphic>
      </p:graphicFrame>
      <p:sp>
        <p:nvSpPr>
          <p:cNvPr id="12" name="ZoneTexte 11"/>
          <p:cNvSpPr txBox="1"/>
          <p:nvPr/>
        </p:nvSpPr>
        <p:spPr>
          <a:xfrm>
            <a:off x="7934095" y="2164935"/>
            <a:ext cx="891727" cy="615553"/>
          </a:xfrm>
          <a:prstGeom prst="rect">
            <a:avLst/>
          </a:prstGeom>
          <a:noFill/>
        </p:spPr>
        <p:txBody>
          <a:bodyPr wrap="square" rtlCol="0">
            <a:spAutoFit/>
          </a:bodyPr>
          <a:lstStyle/>
          <a:p>
            <a:pPr algn="ctr"/>
            <a:r>
              <a:rPr lang="fr-FR" sz="1600" b="1" dirty="0" smtClean="0">
                <a:solidFill>
                  <a:srgbClr val="FF0000"/>
                </a:solidFill>
              </a:rPr>
              <a:t>+0,7 % </a:t>
            </a:r>
          </a:p>
          <a:p>
            <a:pPr algn="ctr"/>
            <a:endParaRPr lang="fr-FR" b="1" dirty="0">
              <a:solidFill>
                <a:srgbClr val="FF0000"/>
              </a:solidFill>
            </a:endParaRPr>
          </a:p>
        </p:txBody>
      </p:sp>
      <p:sp>
        <p:nvSpPr>
          <p:cNvPr id="14" name="ZoneTexte 13"/>
          <p:cNvSpPr txBox="1"/>
          <p:nvPr/>
        </p:nvSpPr>
        <p:spPr>
          <a:xfrm>
            <a:off x="7934093" y="2472711"/>
            <a:ext cx="891727" cy="615553"/>
          </a:xfrm>
          <a:prstGeom prst="rect">
            <a:avLst/>
          </a:prstGeom>
          <a:noFill/>
        </p:spPr>
        <p:txBody>
          <a:bodyPr wrap="square" rtlCol="0">
            <a:spAutoFit/>
          </a:bodyPr>
          <a:lstStyle/>
          <a:p>
            <a:pPr algn="ctr"/>
            <a:r>
              <a:rPr lang="fr-FR" sz="1600" b="1" dirty="0" smtClean="0">
                <a:solidFill>
                  <a:schemeClr val="accent1">
                    <a:lumMod val="75000"/>
                  </a:schemeClr>
                </a:solidFill>
              </a:rPr>
              <a:t>+0,6 % </a:t>
            </a:r>
          </a:p>
          <a:p>
            <a:pPr algn="ctr"/>
            <a:endParaRPr lang="fr-FR" b="1" dirty="0">
              <a:solidFill>
                <a:srgbClr val="FF0000"/>
              </a:solidFill>
            </a:endParaRPr>
          </a:p>
        </p:txBody>
      </p:sp>
      <p:sp>
        <p:nvSpPr>
          <p:cNvPr id="15" name="ZoneTexte 14"/>
          <p:cNvSpPr txBox="1"/>
          <p:nvPr/>
        </p:nvSpPr>
        <p:spPr>
          <a:xfrm>
            <a:off x="7917680" y="2704381"/>
            <a:ext cx="891727" cy="646331"/>
          </a:xfrm>
          <a:prstGeom prst="rect">
            <a:avLst/>
          </a:prstGeom>
          <a:noFill/>
        </p:spPr>
        <p:txBody>
          <a:bodyPr wrap="square" rtlCol="0">
            <a:spAutoFit/>
          </a:bodyPr>
          <a:lstStyle/>
          <a:p>
            <a:pPr algn="ctr"/>
            <a:r>
              <a:rPr lang="fr-FR" sz="1600" b="1" dirty="0" smtClean="0">
                <a:solidFill>
                  <a:schemeClr val="accent3">
                    <a:lumMod val="75000"/>
                  </a:schemeClr>
                </a:solidFill>
              </a:rPr>
              <a:t>+0,5%</a:t>
            </a:r>
            <a:r>
              <a:rPr lang="fr-FR" b="1" dirty="0" smtClean="0">
                <a:solidFill>
                  <a:schemeClr val="accent3">
                    <a:lumMod val="75000"/>
                  </a:schemeClr>
                </a:solidFill>
              </a:rPr>
              <a:t> </a:t>
            </a:r>
          </a:p>
          <a:p>
            <a:pPr algn="ctr"/>
            <a:endParaRPr lang="fr-FR" b="1" dirty="0">
              <a:solidFill>
                <a:srgbClr val="FF0000"/>
              </a:solidFill>
            </a:endParaRPr>
          </a:p>
        </p:txBody>
      </p:sp>
    </p:spTree>
    <p:extLst>
      <p:ext uri="{BB962C8B-B14F-4D97-AF65-F5344CB8AC3E}">
        <p14:creationId xmlns:p14="http://schemas.microsoft.com/office/powerpoint/2010/main" val="823360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969" cy="6858000"/>
          </a:xfrm>
          <a:prstGeom prst="rect">
            <a:avLst/>
          </a:prstGeom>
        </p:spPr>
      </p:pic>
      <p:sp>
        <p:nvSpPr>
          <p:cNvPr id="3" name="ZoneTexte 2"/>
          <p:cNvSpPr txBox="1"/>
          <p:nvPr/>
        </p:nvSpPr>
        <p:spPr>
          <a:xfrm>
            <a:off x="456487" y="1120580"/>
            <a:ext cx="7781925" cy="5078313"/>
          </a:xfrm>
          <a:prstGeom prst="rect">
            <a:avLst/>
          </a:prstGeom>
          <a:noFill/>
        </p:spPr>
        <p:txBody>
          <a:bodyPr wrap="square" rtlCol="0">
            <a:normAutofit/>
          </a:bodyPr>
          <a:lstStyle/>
          <a:p>
            <a:endParaRPr lang="fr-FR" dirty="0" smtClean="0">
              <a:sym typeface="Wingdings" panose="05000000000000000000" pitchFamily="2" charset="2"/>
            </a:endParaRPr>
          </a:p>
          <a:p>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a:p>
        </p:txBody>
      </p:sp>
      <p:sp>
        <p:nvSpPr>
          <p:cNvPr id="4" name="ZoneTexte 3"/>
          <p:cNvSpPr txBox="1"/>
          <p:nvPr/>
        </p:nvSpPr>
        <p:spPr>
          <a:xfrm>
            <a:off x="157081" y="0"/>
            <a:ext cx="8827805" cy="954107"/>
          </a:xfrm>
          <a:prstGeom prst="rect">
            <a:avLst/>
          </a:prstGeom>
          <a:noFill/>
        </p:spPr>
        <p:txBody>
          <a:bodyPr wrap="square" rtlCol="0">
            <a:spAutoFit/>
          </a:bodyPr>
          <a:lstStyle/>
          <a:p>
            <a:r>
              <a:rPr lang="fr-FR" sz="2800" b="1" dirty="0" smtClean="0">
                <a:solidFill>
                  <a:schemeClr val="accent1">
                    <a:lumMod val="75000"/>
                  </a:schemeClr>
                </a:solidFill>
              </a:rPr>
              <a:t>Une décélération qui s’explique par la baisse des emplois intérimaires en 2018</a:t>
            </a:r>
            <a:endParaRPr lang="fr-FR" sz="2800" b="1" dirty="0">
              <a:solidFill>
                <a:srgbClr val="FF0000"/>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3</a:t>
            </a:fld>
            <a:endParaRPr lang="fr-FR" dirty="0"/>
          </a:p>
        </p:txBody>
      </p:sp>
      <p:sp>
        <p:nvSpPr>
          <p:cNvPr id="7" name="Espace réservé du pied de page 6"/>
          <p:cNvSpPr>
            <a:spLocks noGrp="1"/>
          </p:cNvSpPr>
          <p:nvPr>
            <p:ph type="ftr" sz="quarter" idx="11"/>
          </p:nvPr>
        </p:nvSpPr>
        <p:spPr>
          <a:xfrm>
            <a:off x="2291379" y="6568767"/>
            <a:ext cx="4496696"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avril 2019</a:t>
            </a:r>
            <a:endParaRPr lang="fr-FR" dirty="0"/>
          </a:p>
        </p:txBody>
      </p:sp>
      <p:sp>
        <p:nvSpPr>
          <p:cNvPr id="11" name="ZoneTexte 12"/>
          <p:cNvSpPr txBox="1"/>
          <p:nvPr/>
        </p:nvSpPr>
        <p:spPr>
          <a:xfrm>
            <a:off x="7934095" y="2362576"/>
            <a:ext cx="1050791" cy="338554"/>
          </a:xfrm>
          <a:prstGeom prst="rect">
            <a:avLst/>
          </a:prstGeom>
          <a:noFill/>
        </p:spPr>
        <p:txBody>
          <a:bodyPr wrap="squar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600" b="1" dirty="0" smtClean="0"/>
              <a:t>En 2018 :</a:t>
            </a:r>
            <a:endParaRPr lang="fr-FR" b="1" dirty="0"/>
          </a:p>
        </p:txBody>
      </p:sp>
      <p:graphicFrame>
        <p:nvGraphicFramePr>
          <p:cNvPr id="13" name="Graphique 12"/>
          <p:cNvGraphicFramePr>
            <a:graphicFrameLocks/>
          </p:cNvGraphicFramePr>
          <p:nvPr>
            <p:extLst>
              <p:ext uri="{D42A27DB-BD31-4B8C-83A1-F6EECF244321}">
                <p14:modId xmlns:p14="http://schemas.microsoft.com/office/powerpoint/2010/main" val="3014170843"/>
              </p:ext>
            </p:extLst>
          </p:nvPr>
        </p:nvGraphicFramePr>
        <p:xfrm>
          <a:off x="783988" y="1120581"/>
          <a:ext cx="7573991" cy="4848898"/>
        </p:xfrm>
        <a:graphic>
          <a:graphicData uri="http://schemas.openxmlformats.org/drawingml/2006/chart">
            <c:chart xmlns:c="http://schemas.openxmlformats.org/drawingml/2006/chart" xmlns:r="http://schemas.openxmlformats.org/officeDocument/2006/relationships" r:id="rId4"/>
          </a:graphicData>
        </a:graphic>
      </p:graphicFrame>
      <p:sp>
        <p:nvSpPr>
          <p:cNvPr id="14" name="ZoneTexte 13"/>
          <p:cNvSpPr txBox="1"/>
          <p:nvPr/>
        </p:nvSpPr>
        <p:spPr>
          <a:xfrm>
            <a:off x="7596879" y="2967335"/>
            <a:ext cx="1597688" cy="1754326"/>
          </a:xfrm>
          <a:prstGeom prst="rect">
            <a:avLst/>
          </a:prstGeom>
          <a:noFill/>
        </p:spPr>
        <p:txBody>
          <a:bodyPr wrap="square" rtlCol="0">
            <a:spAutoFit/>
          </a:bodyPr>
          <a:lstStyle/>
          <a:p>
            <a:pPr algn="ctr"/>
            <a:r>
              <a:rPr lang="fr-FR" b="1" dirty="0" smtClean="0">
                <a:solidFill>
                  <a:schemeClr val="accent6">
                    <a:lumMod val="75000"/>
                  </a:schemeClr>
                </a:solidFill>
              </a:rPr>
              <a:t>-570 emplois intérimaires  </a:t>
            </a:r>
          </a:p>
          <a:p>
            <a:pPr algn="ctr"/>
            <a:endParaRPr lang="fr-FR" b="1" dirty="0">
              <a:solidFill>
                <a:schemeClr val="accent6">
                  <a:lumMod val="75000"/>
                </a:schemeClr>
              </a:solidFill>
            </a:endParaRPr>
          </a:p>
          <a:p>
            <a:pPr algn="ctr"/>
            <a:r>
              <a:rPr lang="fr-FR" b="1" dirty="0" smtClean="0">
                <a:solidFill>
                  <a:srgbClr val="00B0F0"/>
                </a:solidFill>
              </a:rPr>
              <a:t>+2 210</a:t>
            </a:r>
          </a:p>
          <a:p>
            <a:pPr algn="ctr"/>
            <a:r>
              <a:rPr lang="fr-FR" b="1" dirty="0" smtClean="0">
                <a:solidFill>
                  <a:srgbClr val="00B0F0"/>
                </a:solidFill>
              </a:rPr>
              <a:t>emplois hors intérim</a:t>
            </a:r>
          </a:p>
        </p:txBody>
      </p:sp>
    </p:spTree>
    <p:extLst>
      <p:ext uri="{BB962C8B-B14F-4D97-AF65-F5344CB8AC3E}">
        <p14:creationId xmlns:p14="http://schemas.microsoft.com/office/powerpoint/2010/main" val="1225084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969" cy="6858000"/>
          </a:xfrm>
          <a:prstGeom prst="rect">
            <a:avLst/>
          </a:prstGeom>
        </p:spPr>
      </p:pic>
      <p:sp>
        <p:nvSpPr>
          <p:cNvPr id="3" name="ZoneTexte 2"/>
          <p:cNvSpPr txBox="1"/>
          <p:nvPr/>
        </p:nvSpPr>
        <p:spPr>
          <a:xfrm>
            <a:off x="213645" y="991089"/>
            <a:ext cx="8134289" cy="5207805"/>
          </a:xfrm>
          <a:prstGeom prst="rect">
            <a:avLst/>
          </a:prstGeom>
          <a:noFill/>
        </p:spPr>
        <p:txBody>
          <a:bodyPr wrap="square" rtlCol="0">
            <a:normAutofit/>
          </a:bodyPr>
          <a:lstStyle/>
          <a:p>
            <a:endParaRPr lang="fr-FR" dirty="0" smtClean="0">
              <a:sym typeface="Wingdings" panose="05000000000000000000" pitchFamily="2" charset="2"/>
            </a:endParaRPr>
          </a:p>
          <a:p>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4</a:t>
            </a:fld>
            <a:endParaRPr lang="fr-FR" dirty="0"/>
          </a:p>
        </p:txBody>
      </p:sp>
      <p:sp>
        <p:nvSpPr>
          <p:cNvPr id="7" name="Espace réservé du pied de page 6"/>
          <p:cNvSpPr>
            <a:spLocks noGrp="1"/>
          </p:cNvSpPr>
          <p:nvPr>
            <p:ph type="ftr" sz="quarter" idx="11"/>
          </p:nvPr>
        </p:nvSpPr>
        <p:spPr>
          <a:xfrm>
            <a:off x="2312893" y="6568767"/>
            <a:ext cx="4592731" cy="365125"/>
          </a:xfrm>
        </p:spPr>
        <p:txBody>
          <a:bodyPr/>
          <a:lstStyle/>
          <a:p>
            <a:r>
              <a:rPr lang="fr-FR" dirty="0"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avril 2019</a:t>
            </a:r>
            <a:endParaRPr lang="fr-FR" dirty="0"/>
          </a:p>
        </p:txBody>
      </p:sp>
      <p:sp>
        <p:nvSpPr>
          <p:cNvPr id="12" name="ZoneTexte 11"/>
          <p:cNvSpPr txBox="1"/>
          <p:nvPr/>
        </p:nvSpPr>
        <p:spPr>
          <a:xfrm>
            <a:off x="343557" y="98537"/>
            <a:ext cx="8454854" cy="892552"/>
          </a:xfrm>
          <a:prstGeom prst="rect">
            <a:avLst/>
          </a:prstGeom>
          <a:noFill/>
        </p:spPr>
        <p:txBody>
          <a:bodyPr wrap="square" rtlCol="0">
            <a:spAutoFit/>
          </a:bodyPr>
          <a:lstStyle/>
          <a:p>
            <a:r>
              <a:rPr lang="fr-FR" sz="2600" b="1" dirty="0" smtClean="0">
                <a:solidFill>
                  <a:schemeClr val="accent1">
                    <a:lumMod val="75000"/>
                  </a:schemeClr>
                </a:solidFill>
              </a:rPr>
              <a:t>Le recul de l’intérim pénalise surtout le secteur de la construction en 2018</a:t>
            </a:r>
            <a:endParaRPr lang="fr-FR" sz="2600" dirty="0">
              <a:solidFill>
                <a:schemeClr val="accent1">
                  <a:lumMod val="75000"/>
                </a:schemeClr>
              </a:solidFill>
            </a:endParaRPr>
          </a:p>
        </p:txBody>
      </p:sp>
      <p:graphicFrame>
        <p:nvGraphicFramePr>
          <p:cNvPr id="13" name="Graphique 12"/>
          <p:cNvGraphicFramePr>
            <a:graphicFrameLocks/>
          </p:cNvGraphicFramePr>
          <p:nvPr>
            <p:extLst>
              <p:ext uri="{D42A27DB-BD31-4B8C-83A1-F6EECF244321}">
                <p14:modId xmlns:p14="http://schemas.microsoft.com/office/powerpoint/2010/main" val="970667771"/>
              </p:ext>
            </p:extLst>
          </p:nvPr>
        </p:nvGraphicFramePr>
        <p:xfrm>
          <a:off x="603849" y="1078302"/>
          <a:ext cx="7744085" cy="505507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05623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969" cy="6858000"/>
          </a:xfrm>
          <a:prstGeom prst="rect">
            <a:avLst/>
          </a:prstGeom>
        </p:spPr>
      </p:pic>
      <p:sp>
        <p:nvSpPr>
          <p:cNvPr id="3" name="ZoneTexte 2"/>
          <p:cNvSpPr txBox="1"/>
          <p:nvPr/>
        </p:nvSpPr>
        <p:spPr>
          <a:xfrm>
            <a:off x="456487" y="1120580"/>
            <a:ext cx="7781925" cy="5078313"/>
          </a:xfrm>
          <a:prstGeom prst="rect">
            <a:avLst/>
          </a:prstGeom>
          <a:noFill/>
        </p:spPr>
        <p:txBody>
          <a:bodyPr wrap="square" rtlCol="0">
            <a:normAutofit/>
          </a:bodyPr>
          <a:lstStyle/>
          <a:p>
            <a:endParaRPr lang="fr-FR" dirty="0" smtClean="0">
              <a:sym typeface="Wingdings" panose="05000000000000000000" pitchFamily="2" charset="2"/>
            </a:endParaRPr>
          </a:p>
          <a:p>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5</a:t>
            </a:fld>
            <a:endParaRPr lang="fr-FR" dirty="0"/>
          </a:p>
        </p:txBody>
      </p:sp>
      <p:sp>
        <p:nvSpPr>
          <p:cNvPr id="7" name="Espace réservé du pied de page 6"/>
          <p:cNvSpPr>
            <a:spLocks noGrp="1"/>
          </p:cNvSpPr>
          <p:nvPr>
            <p:ph type="ftr" sz="quarter" idx="11"/>
          </p:nvPr>
        </p:nvSpPr>
        <p:spPr>
          <a:xfrm>
            <a:off x="2291379" y="6568767"/>
            <a:ext cx="4509471" cy="365125"/>
          </a:xfrm>
        </p:spPr>
        <p:txBody>
          <a:bodyPr/>
          <a:lstStyle/>
          <a:p>
            <a:r>
              <a:rPr lang="fr-FR" dirty="0"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avril 2019</a:t>
            </a:r>
            <a:endParaRPr lang="fr-FR" dirty="0"/>
          </a:p>
        </p:txBody>
      </p:sp>
      <p:sp>
        <p:nvSpPr>
          <p:cNvPr id="11" name="ZoneTexte 10"/>
          <p:cNvSpPr txBox="1"/>
          <p:nvPr/>
        </p:nvSpPr>
        <p:spPr>
          <a:xfrm>
            <a:off x="352255" y="6863"/>
            <a:ext cx="8689195" cy="892552"/>
          </a:xfrm>
          <a:prstGeom prst="rect">
            <a:avLst/>
          </a:prstGeom>
          <a:noFill/>
        </p:spPr>
        <p:txBody>
          <a:bodyPr wrap="square" rtlCol="0">
            <a:spAutoFit/>
          </a:bodyPr>
          <a:lstStyle/>
          <a:p>
            <a:r>
              <a:rPr lang="fr-FR" sz="2600" b="1" dirty="0" smtClean="0">
                <a:solidFill>
                  <a:schemeClr val="accent1">
                    <a:lumMod val="75000"/>
                  </a:schemeClr>
                </a:solidFill>
              </a:rPr>
              <a:t>La croissance des besoins de main d’œuvre </a:t>
            </a:r>
            <a:r>
              <a:rPr lang="fr-FR" sz="2600" b="1" smtClean="0">
                <a:solidFill>
                  <a:schemeClr val="accent1">
                    <a:lumMod val="75000"/>
                  </a:schemeClr>
                </a:solidFill>
              </a:rPr>
              <a:t>s’interrompt dans la </a:t>
            </a:r>
            <a:r>
              <a:rPr lang="fr-FR" sz="2600" b="1" dirty="0">
                <a:solidFill>
                  <a:schemeClr val="accent1">
                    <a:lumMod val="75000"/>
                  </a:schemeClr>
                </a:solidFill>
              </a:rPr>
              <a:t>construction en 2018</a:t>
            </a:r>
            <a:endParaRPr lang="fr-FR" sz="2600" dirty="0">
              <a:solidFill>
                <a:schemeClr val="accent1">
                  <a:lumMod val="75000"/>
                </a:schemeClr>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255" y="1733350"/>
            <a:ext cx="8437458" cy="3391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6306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969" cy="6858000"/>
          </a:xfrm>
          <a:prstGeom prst="rect">
            <a:avLst/>
          </a:prstGeom>
        </p:spPr>
      </p:pic>
      <p:sp>
        <p:nvSpPr>
          <p:cNvPr id="3" name="ZoneTexte 2"/>
          <p:cNvSpPr txBox="1"/>
          <p:nvPr/>
        </p:nvSpPr>
        <p:spPr>
          <a:xfrm>
            <a:off x="456487" y="1120580"/>
            <a:ext cx="7781925" cy="5078313"/>
          </a:xfrm>
          <a:prstGeom prst="rect">
            <a:avLst/>
          </a:prstGeom>
          <a:noFill/>
        </p:spPr>
        <p:txBody>
          <a:bodyPr wrap="square" rtlCol="0">
            <a:normAutofit/>
          </a:bodyPr>
          <a:lstStyle/>
          <a:p>
            <a:endParaRPr lang="fr-FR" dirty="0" smtClean="0">
              <a:sym typeface="Wingdings" panose="05000000000000000000" pitchFamily="2" charset="2"/>
            </a:endParaRPr>
          </a:p>
          <a:p>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a:p>
        </p:txBody>
      </p:sp>
      <p:sp>
        <p:nvSpPr>
          <p:cNvPr id="4" name="ZoneTexte 3"/>
          <p:cNvSpPr txBox="1"/>
          <p:nvPr/>
        </p:nvSpPr>
        <p:spPr>
          <a:xfrm>
            <a:off x="178804" y="75874"/>
            <a:ext cx="8862645" cy="892552"/>
          </a:xfrm>
          <a:prstGeom prst="rect">
            <a:avLst/>
          </a:prstGeom>
          <a:noFill/>
        </p:spPr>
        <p:txBody>
          <a:bodyPr wrap="square" rtlCol="0">
            <a:spAutoFit/>
          </a:bodyPr>
          <a:lstStyle/>
          <a:p>
            <a:r>
              <a:rPr lang="fr-FR" sz="2600" b="1" dirty="0" smtClean="0">
                <a:solidFill>
                  <a:schemeClr val="accent1">
                    <a:lumMod val="75000"/>
                  </a:schemeClr>
                </a:solidFill>
              </a:rPr>
              <a:t>La </a:t>
            </a:r>
            <a:r>
              <a:rPr lang="fr-FR" sz="2600" b="1" dirty="0" smtClean="0">
                <a:solidFill>
                  <a:srgbClr val="376092"/>
                </a:solidFill>
              </a:rPr>
              <a:t>demande</a:t>
            </a:r>
            <a:r>
              <a:rPr lang="fr-FR" sz="2600" b="1" dirty="0" smtClean="0">
                <a:solidFill>
                  <a:schemeClr val="accent1">
                    <a:lumMod val="75000"/>
                  </a:schemeClr>
                </a:solidFill>
              </a:rPr>
              <a:t> de travail ralentit fortement dans le tertiaire marchand et, dans une moindre mesure, dans l’industrie</a:t>
            </a:r>
            <a:endParaRPr lang="fr-FR" sz="2600" dirty="0">
              <a:solidFill>
                <a:schemeClr val="accent1">
                  <a:lumMod val="75000"/>
                </a:schemeClr>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6</a:t>
            </a:fld>
            <a:endParaRPr lang="fr-FR" dirty="0"/>
          </a:p>
        </p:txBody>
      </p:sp>
      <p:sp>
        <p:nvSpPr>
          <p:cNvPr id="7" name="Espace réservé du pied de page 6"/>
          <p:cNvSpPr>
            <a:spLocks noGrp="1"/>
          </p:cNvSpPr>
          <p:nvPr>
            <p:ph type="ftr" sz="quarter" idx="11"/>
          </p:nvPr>
        </p:nvSpPr>
        <p:spPr>
          <a:xfrm>
            <a:off x="2312893" y="6568767"/>
            <a:ext cx="4475181"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avril 2019</a:t>
            </a:r>
            <a:endParaRPr lang="fr-FR" dirty="0"/>
          </a:p>
        </p:txBody>
      </p:sp>
      <p:graphicFrame>
        <p:nvGraphicFramePr>
          <p:cNvPr id="10" name="Graphique 9"/>
          <p:cNvGraphicFramePr>
            <a:graphicFrameLocks/>
          </p:cNvGraphicFramePr>
          <p:nvPr>
            <p:extLst>
              <p:ext uri="{D42A27DB-BD31-4B8C-83A1-F6EECF244321}">
                <p14:modId xmlns:p14="http://schemas.microsoft.com/office/powerpoint/2010/main" val="1298792566"/>
              </p:ext>
            </p:extLst>
          </p:nvPr>
        </p:nvGraphicFramePr>
        <p:xfrm>
          <a:off x="629729" y="1303337"/>
          <a:ext cx="7383654" cy="481279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345101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045" y="0"/>
            <a:ext cx="9141969" cy="6858000"/>
          </a:xfrm>
          <a:prstGeom prst="rect">
            <a:avLst/>
          </a:prstGeom>
        </p:spPr>
      </p:pic>
      <p:cxnSp>
        <p:nvCxnSpPr>
          <p:cNvPr id="6" name="Connecteur droit 5"/>
          <p:cNvCxnSpPr/>
          <p:nvPr/>
        </p:nvCxnSpPr>
        <p:spPr>
          <a:xfrm>
            <a:off x="213644" y="958757"/>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7</a:t>
            </a:fld>
            <a:endParaRPr lang="fr-FR" dirty="0"/>
          </a:p>
        </p:txBody>
      </p:sp>
      <p:sp>
        <p:nvSpPr>
          <p:cNvPr id="7" name="Espace réservé du pied de page 6"/>
          <p:cNvSpPr>
            <a:spLocks noGrp="1"/>
          </p:cNvSpPr>
          <p:nvPr>
            <p:ph type="ftr" sz="quarter" idx="11"/>
          </p:nvPr>
        </p:nvSpPr>
        <p:spPr>
          <a:xfrm>
            <a:off x="2133600" y="6568767"/>
            <a:ext cx="4095078"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avril 2019</a:t>
            </a:r>
            <a:endParaRPr lang="fr-FR" dirty="0"/>
          </a:p>
        </p:txBody>
      </p:sp>
      <p:sp>
        <p:nvSpPr>
          <p:cNvPr id="12" name="ZoneTexte 11"/>
          <p:cNvSpPr txBox="1"/>
          <p:nvPr/>
        </p:nvSpPr>
        <p:spPr>
          <a:xfrm>
            <a:off x="213644" y="4650"/>
            <a:ext cx="8721970" cy="954107"/>
          </a:xfrm>
          <a:prstGeom prst="rect">
            <a:avLst/>
          </a:prstGeom>
          <a:noFill/>
        </p:spPr>
        <p:txBody>
          <a:bodyPr wrap="square" rtlCol="0">
            <a:spAutoFit/>
          </a:bodyPr>
          <a:lstStyle/>
          <a:p>
            <a:r>
              <a:rPr lang="fr-FR" sz="2800" b="1" dirty="0" smtClean="0">
                <a:solidFill>
                  <a:srgbClr val="376092"/>
                </a:solidFill>
              </a:rPr>
              <a:t>La baisse du nombre de bénéficiaires </a:t>
            </a:r>
            <a:r>
              <a:rPr lang="fr-FR" sz="2800" b="1" dirty="0">
                <a:solidFill>
                  <a:srgbClr val="376092"/>
                </a:solidFill>
              </a:rPr>
              <a:t>de contrat </a:t>
            </a:r>
            <a:r>
              <a:rPr lang="fr-FR" sz="2800" b="1">
                <a:solidFill>
                  <a:srgbClr val="376092"/>
                </a:solidFill>
              </a:rPr>
              <a:t>aidé </a:t>
            </a:r>
            <a:r>
              <a:rPr lang="fr-FR" sz="2800" b="1" smtClean="0">
                <a:solidFill>
                  <a:srgbClr val="376092"/>
                </a:solidFill>
              </a:rPr>
              <a:t>s’atténue</a:t>
            </a:r>
            <a:endParaRPr lang="fr-FR" sz="2800" b="1" dirty="0" smtClean="0">
              <a:solidFill>
                <a:srgbClr val="376092"/>
              </a:solidFill>
            </a:endParaRPr>
          </a:p>
        </p:txBody>
      </p:sp>
      <p:grpSp>
        <p:nvGrpSpPr>
          <p:cNvPr id="15" name="Groupe 14"/>
          <p:cNvGrpSpPr>
            <a:grpSpLocks/>
          </p:cNvGrpSpPr>
          <p:nvPr/>
        </p:nvGrpSpPr>
        <p:grpSpPr bwMode="auto">
          <a:xfrm>
            <a:off x="471817" y="1102103"/>
            <a:ext cx="8365341" cy="5038725"/>
            <a:chOff x="-42267" y="19490"/>
            <a:chExt cx="9519643" cy="6042212"/>
          </a:xfrm>
        </p:grpSpPr>
        <p:graphicFrame>
          <p:nvGraphicFramePr>
            <p:cNvPr id="17" name="Graphique 16"/>
            <p:cNvGraphicFramePr>
              <a:graphicFrameLocks/>
            </p:cNvGraphicFramePr>
            <p:nvPr>
              <p:extLst>
                <p:ext uri="{D42A27DB-BD31-4B8C-83A1-F6EECF244321}">
                  <p14:modId xmlns:p14="http://schemas.microsoft.com/office/powerpoint/2010/main" val="1102322388"/>
                </p:ext>
              </p:extLst>
            </p:nvPr>
          </p:nvGraphicFramePr>
          <p:xfrm>
            <a:off x="-42267" y="19490"/>
            <a:ext cx="9458325" cy="6042212"/>
          </p:xfrm>
          <a:graphic>
            <a:graphicData uri="http://schemas.openxmlformats.org/drawingml/2006/chart">
              <c:chart xmlns:c="http://schemas.openxmlformats.org/drawingml/2006/chart" xmlns:r="http://schemas.openxmlformats.org/officeDocument/2006/relationships" r:id="rId4"/>
            </a:graphicData>
          </a:graphic>
        </p:graphicFrame>
        <p:sp>
          <p:nvSpPr>
            <p:cNvPr id="18" name="ZoneTexte 22"/>
            <p:cNvSpPr txBox="1"/>
            <p:nvPr/>
          </p:nvSpPr>
          <p:spPr>
            <a:xfrm>
              <a:off x="8839201" y="2202484"/>
              <a:ext cx="638175" cy="22414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100" b="1"/>
                <a:t>2 800</a:t>
              </a:r>
            </a:p>
          </p:txBody>
        </p:sp>
        <p:sp>
          <p:nvSpPr>
            <p:cNvPr id="22" name="Flèche vers le bas 21"/>
            <p:cNvSpPr/>
            <p:nvPr/>
          </p:nvSpPr>
          <p:spPr>
            <a:xfrm>
              <a:off x="9058276" y="2455867"/>
              <a:ext cx="152400" cy="584730"/>
            </a:xfrm>
            <a:prstGeom prst="downArrow">
              <a:avLst/>
            </a:prstGeom>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p>
          </p:txBody>
        </p:sp>
      </p:grpSp>
    </p:spTree>
    <p:extLst>
      <p:ext uri="{BB962C8B-B14F-4D97-AF65-F5344CB8AC3E}">
        <p14:creationId xmlns:p14="http://schemas.microsoft.com/office/powerpoint/2010/main" val="155513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969" cy="6858000"/>
          </a:xfrm>
          <a:prstGeom prst="rect">
            <a:avLst/>
          </a:prstGeom>
        </p:spPr>
      </p:pic>
      <p:sp>
        <p:nvSpPr>
          <p:cNvPr id="5" name="Espace réservé du numéro de diapositive 4"/>
          <p:cNvSpPr>
            <a:spLocks noGrp="1"/>
          </p:cNvSpPr>
          <p:nvPr>
            <p:ph type="sldNum" sz="quarter" idx="12"/>
          </p:nvPr>
        </p:nvSpPr>
        <p:spPr/>
        <p:txBody>
          <a:bodyPr/>
          <a:lstStyle/>
          <a:p>
            <a:fld id="{3C7AC07C-28E4-BD4F-9FFB-37ABAC856C34}" type="slidenum">
              <a:rPr lang="fr-FR" smtClean="0"/>
              <a:t>8</a:t>
            </a:fld>
            <a:endParaRPr lang="fr-FR" dirty="0"/>
          </a:p>
        </p:txBody>
      </p:sp>
      <p:sp>
        <p:nvSpPr>
          <p:cNvPr id="7" name="Espace réservé du pied de page 6"/>
          <p:cNvSpPr>
            <a:spLocks noGrp="1"/>
          </p:cNvSpPr>
          <p:nvPr>
            <p:ph type="ftr" sz="quarter" idx="11"/>
          </p:nvPr>
        </p:nvSpPr>
        <p:spPr>
          <a:xfrm>
            <a:off x="1664897" y="6568767"/>
            <a:ext cx="5840083" cy="365125"/>
          </a:xfrm>
        </p:spPr>
        <p:txBody>
          <a:bodyPr/>
          <a:lstStyle/>
          <a:p>
            <a:r>
              <a:rPr lang="fr-FR" smtClean="0"/>
              <a:t>Les éclairages conjoncturels départementaux - Var</a:t>
            </a:r>
            <a:endParaRPr lang="fr-FR" dirty="0"/>
          </a:p>
        </p:txBody>
      </p:sp>
      <p:sp>
        <p:nvSpPr>
          <p:cNvPr id="12" name="ZoneTexte 11"/>
          <p:cNvSpPr txBox="1"/>
          <p:nvPr/>
        </p:nvSpPr>
        <p:spPr>
          <a:xfrm>
            <a:off x="209999" y="22083"/>
            <a:ext cx="8721970" cy="954107"/>
          </a:xfrm>
          <a:prstGeom prst="rect">
            <a:avLst/>
          </a:prstGeom>
          <a:noFill/>
        </p:spPr>
        <p:txBody>
          <a:bodyPr wrap="square" rtlCol="0">
            <a:spAutoFit/>
          </a:bodyPr>
          <a:lstStyle/>
          <a:p>
            <a:r>
              <a:rPr lang="fr-FR" sz="2800" b="1" dirty="0" smtClean="0">
                <a:solidFill>
                  <a:srgbClr val="376092"/>
                </a:solidFill>
              </a:rPr>
              <a:t>L’apprentissage confirme son dynamisme, sur un rythme proche du niveau régional</a:t>
            </a:r>
          </a:p>
        </p:txBody>
      </p:sp>
      <p:sp>
        <p:nvSpPr>
          <p:cNvPr id="3" name="Espace réservé de la date 2"/>
          <p:cNvSpPr>
            <a:spLocks noGrp="1"/>
          </p:cNvSpPr>
          <p:nvPr>
            <p:ph type="dt" sz="half" idx="10"/>
          </p:nvPr>
        </p:nvSpPr>
        <p:spPr/>
        <p:txBody>
          <a:bodyPr/>
          <a:lstStyle/>
          <a:p>
            <a:r>
              <a:rPr lang="fr-FR" smtClean="0"/>
              <a:t>Edition avril 2019</a:t>
            </a:r>
            <a:endParaRPr lang="fr-FR" dirty="0"/>
          </a:p>
        </p:txBody>
      </p:sp>
      <p:cxnSp>
        <p:nvCxnSpPr>
          <p:cNvPr id="6" name="Connecteur droit 5"/>
          <p:cNvCxnSpPr/>
          <p:nvPr/>
        </p:nvCxnSpPr>
        <p:spPr>
          <a:xfrm>
            <a:off x="213644" y="958757"/>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graphicFrame>
        <p:nvGraphicFramePr>
          <p:cNvPr id="10" name="Graphique 9"/>
          <p:cNvGraphicFramePr>
            <a:graphicFrameLocks/>
          </p:cNvGraphicFramePr>
          <p:nvPr>
            <p:extLst>
              <p:ext uri="{D42A27DB-BD31-4B8C-83A1-F6EECF244321}">
                <p14:modId xmlns:p14="http://schemas.microsoft.com/office/powerpoint/2010/main" val="1389568645"/>
              </p:ext>
            </p:extLst>
          </p:nvPr>
        </p:nvGraphicFramePr>
        <p:xfrm>
          <a:off x="704850" y="1171574"/>
          <a:ext cx="7810500" cy="47339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594185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969" cy="6858000"/>
          </a:xfrm>
          <a:prstGeom prst="rect">
            <a:avLst/>
          </a:prstGeom>
        </p:spPr>
      </p:pic>
      <p:sp>
        <p:nvSpPr>
          <p:cNvPr id="4" name="ZoneTexte 3"/>
          <p:cNvSpPr txBox="1"/>
          <p:nvPr/>
        </p:nvSpPr>
        <p:spPr>
          <a:xfrm>
            <a:off x="127221" y="35470"/>
            <a:ext cx="8612177" cy="954107"/>
          </a:xfrm>
          <a:prstGeom prst="rect">
            <a:avLst/>
          </a:prstGeom>
          <a:noFill/>
        </p:spPr>
        <p:txBody>
          <a:bodyPr wrap="square" rtlCol="0">
            <a:spAutoFit/>
          </a:bodyPr>
          <a:lstStyle/>
          <a:p>
            <a:r>
              <a:rPr lang="fr-FR" sz="2800" b="1" dirty="0" smtClean="0">
                <a:solidFill>
                  <a:schemeClr val="accent1">
                    <a:lumMod val="75000"/>
                  </a:schemeClr>
                </a:solidFill>
              </a:rPr>
              <a:t>Sur un an, le taux de chômage recule légèrement (-0,1 point)</a:t>
            </a:r>
            <a:endParaRPr lang="fr-FR" sz="2800" dirty="0">
              <a:solidFill>
                <a:schemeClr val="accent1">
                  <a:lumMod val="75000"/>
                </a:schemeClr>
              </a:solidFill>
            </a:endParaRPr>
          </a:p>
        </p:txBody>
      </p:sp>
      <p:cxnSp>
        <p:nvCxnSpPr>
          <p:cNvPr id="6" name="Connecteur droit 5"/>
          <p:cNvCxnSpPr/>
          <p:nvPr/>
        </p:nvCxnSpPr>
        <p:spPr>
          <a:xfrm>
            <a:off x="157080" y="97205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9</a:t>
            </a:fld>
            <a:endParaRPr lang="fr-FR" dirty="0"/>
          </a:p>
        </p:txBody>
      </p:sp>
      <p:sp>
        <p:nvSpPr>
          <p:cNvPr id="7" name="Espace réservé du pied de page 6"/>
          <p:cNvSpPr>
            <a:spLocks noGrp="1"/>
          </p:cNvSpPr>
          <p:nvPr>
            <p:ph type="ftr" sz="quarter" idx="11"/>
          </p:nvPr>
        </p:nvSpPr>
        <p:spPr>
          <a:xfrm>
            <a:off x="2248348" y="6568767"/>
            <a:ext cx="4087906"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avril 2019</a:t>
            </a:r>
            <a:endParaRPr lang="fr-FR" dirty="0"/>
          </a:p>
        </p:txBody>
      </p:sp>
      <p:sp>
        <p:nvSpPr>
          <p:cNvPr id="13" name="ZoneTexte 12"/>
          <p:cNvSpPr txBox="1"/>
          <p:nvPr/>
        </p:nvSpPr>
        <p:spPr>
          <a:xfrm>
            <a:off x="8011267" y="2945062"/>
            <a:ext cx="891727" cy="646331"/>
          </a:xfrm>
          <a:prstGeom prst="rect">
            <a:avLst/>
          </a:prstGeom>
          <a:noFill/>
        </p:spPr>
        <p:txBody>
          <a:bodyPr wrap="square" rtlCol="0">
            <a:spAutoFit/>
          </a:bodyPr>
          <a:lstStyle/>
          <a:p>
            <a:pPr algn="ctr"/>
            <a:r>
              <a:rPr lang="fr-FR" sz="1600" b="1" dirty="0" smtClean="0">
                <a:solidFill>
                  <a:schemeClr val="accent3">
                    <a:lumMod val="75000"/>
                  </a:schemeClr>
                </a:solidFill>
              </a:rPr>
              <a:t>9,9 %</a:t>
            </a:r>
            <a:r>
              <a:rPr lang="fr-FR" b="1" dirty="0" smtClean="0">
                <a:solidFill>
                  <a:schemeClr val="accent3">
                    <a:lumMod val="75000"/>
                  </a:schemeClr>
                </a:solidFill>
              </a:rPr>
              <a:t> </a:t>
            </a:r>
          </a:p>
          <a:p>
            <a:pPr algn="ctr"/>
            <a:endParaRPr lang="fr-FR" b="1" dirty="0">
              <a:solidFill>
                <a:srgbClr val="FF0000"/>
              </a:solidFill>
            </a:endParaRPr>
          </a:p>
        </p:txBody>
      </p:sp>
      <p:sp>
        <p:nvSpPr>
          <p:cNvPr id="11" name="ZoneTexte 10"/>
          <p:cNvSpPr txBox="1"/>
          <p:nvPr/>
        </p:nvSpPr>
        <p:spPr>
          <a:xfrm>
            <a:off x="7965418" y="2652675"/>
            <a:ext cx="891727" cy="615553"/>
          </a:xfrm>
          <a:prstGeom prst="rect">
            <a:avLst/>
          </a:prstGeom>
          <a:noFill/>
        </p:spPr>
        <p:txBody>
          <a:bodyPr wrap="square" rtlCol="0">
            <a:spAutoFit/>
          </a:bodyPr>
          <a:lstStyle/>
          <a:p>
            <a:pPr algn="ctr"/>
            <a:r>
              <a:rPr lang="fr-FR" sz="1600" b="1" dirty="0" smtClean="0">
                <a:solidFill>
                  <a:srgbClr val="FF0000"/>
                </a:solidFill>
              </a:rPr>
              <a:t>10,2 % </a:t>
            </a:r>
          </a:p>
          <a:p>
            <a:pPr algn="ctr"/>
            <a:endParaRPr lang="fr-FR" b="1" dirty="0">
              <a:solidFill>
                <a:srgbClr val="FF0000"/>
              </a:solidFill>
            </a:endParaRPr>
          </a:p>
        </p:txBody>
      </p:sp>
      <p:sp>
        <p:nvSpPr>
          <p:cNvPr id="12" name="ZoneTexte 11"/>
          <p:cNvSpPr txBox="1"/>
          <p:nvPr/>
        </p:nvSpPr>
        <p:spPr>
          <a:xfrm>
            <a:off x="8011268" y="3431628"/>
            <a:ext cx="891727" cy="615553"/>
          </a:xfrm>
          <a:prstGeom prst="rect">
            <a:avLst/>
          </a:prstGeom>
          <a:noFill/>
        </p:spPr>
        <p:txBody>
          <a:bodyPr wrap="square" rtlCol="0">
            <a:spAutoFit/>
          </a:bodyPr>
          <a:lstStyle/>
          <a:p>
            <a:pPr algn="ctr"/>
            <a:r>
              <a:rPr lang="fr-FR" sz="1600" b="1" dirty="0" smtClean="0">
                <a:solidFill>
                  <a:schemeClr val="accent1">
                    <a:lumMod val="75000"/>
                  </a:schemeClr>
                </a:solidFill>
              </a:rPr>
              <a:t>8,5 % </a:t>
            </a:r>
          </a:p>
          <a:p>
            <a:pPr algn="ctr"/>
            <a:endParaRPr lang="fr-FR" b="1" dirty="0">
              <a:solidFill>
                <a:srgbClr val="FF0000"/>
              </a:solidFill>
            </a:endParaRPr>
          </a:p>
        </p:txBody>
      </p:sp>
      <p:graphicFrame>
        <p:nvGraphicFramePr>
          <p:cNvPr id="14" name="Graphique 13"/>
          <p:cNvGraphicFramePr>
            <a:graphicFrameLocks/>
          </p:cNvGraphicFramePr>
          <p:nvPr>
            <p:extLst>
              <p:ext uri="{D42A27DB-BD31-4B8C-83A1-F6EECF244321}">
                <p14:modId xmlns:p14="http://schemas.microsoft.com/office/powerpoint/2010/main" val="887492256"/>
              </p:ext>
            </p:extLst>
          </p:nvPr>
        </p:nvGraphicFramePr>
        <p:xfrm>
          <a:off x="923026" y="1045649"/>
          <a:ext cx="7715259" cy="48480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447252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Jour xmlns="ab994d58-9349-46a1-8cee-b96a64c5dc7e">07</Jour>
    <Auteur xmlns="2ff91c20-40e6-4ab5-a5ac-9b5646c66526">
      <UserInfo>
        <DisplayName/>
        <AccountId xsi:nil="true"/>
        <AccountType/>
      </UserInfo>
    </Auteur>
    <DIRECCTE xmlns="2ff91c20-40e6-4ab5-a5ac-9b5646c66526" xsi:nil="true"/>
    <Mots_x0020_Clefs xmlns="2ff91c20-40e6-4ab5-a5ac-9b5646c66526" xsi:nil="true"/>
    <Resume xmlns="ab994d58-9349-46a1-8cee-b96a64c5dc7e" xsi:nil="true"/>
    <Année xmlns="ab994d58-9349-46a1-8cee-b96a64c5dc7e">2018</Année>
    <RubriqueNiv3 xmlns="2ff91c20-40e6-4ab5-a5ac-9b5646c66526" xsi:nil="true"/>
    <Rubrique xmlns="2ff91c20-40e6-4ab5-a5ac-9b5646c66526" xsi:nil="true"/>
    <RubriqueNiv2 xmlns="2ff91c20-40e6-4ab5-a5ac-9b5646c66526" xsi:nil="true"/>
    <Mois xmlns="ab994d58-9349-46a1-8cee-b96a64c5dc7e">06 - Juin</Mois>
    <_dlc_DocId xmlns="ab994d58-9349-46a1-8cee-b96a64c5dc7e">PACA-1195-1</_dlc_DocId>
    <_dlc_DocIdUrl xmlns="ab994d58-9349-46a1-8cee-b96a64c5dc7e">
      <Url>http://intranet.direccte.gouv.fr/paca/Etudes%20et%20statistiques/_layouts/15/DocIdRedir.aspx?ID=PACA-1195-1</Url>
      <Description>PACA-1195-1</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ireccte - Document" ma:contentTypeID="0x0101002B9C2962A44E47E49C985B3DB63656AE0096388B916A9B264DBD77EFB5256EEC22" ma:contentTypeVersion="8" ma:contentTypeDescription="Document pour les portails de type Direccte" ma:contentTypeScope="" ma:versionID="c11fc93c9e7ea15410097cfb7479afe7">
  <xsd:schema xmlns:xsd="http://www.w3.org/2001/XMLSchema" xmlns:xs="http://www.w3.org/2001/XMLSchema" xmlns:p="http://schemas.microsoft.com/office/2006/metadata/properties" xmlns:ns2="2ff91c20-40e6-4ab5-a5ac-9b5646c66526" xmlns:ns3="ab994d58-9349-46a1-8cee-b96a64c5dc7e" targetNamespace="http://schemas.microsoft.com/office/2006/metadata/properties" ma:root="true" ma:fieldsID="dcf6eb2dcc919f976b99dd89427cdf59" ns2:_="" ns3:_="">
    <xsd:import namespace="2ff91c20-40e6-4ab5-a5ac-9b5646c66526"/>
    <xsd:import namespace="ab994d58-9349-46a1-8cee-b96a64c5dc7e"/>
    <xsd:element name="properties">
      <xsd:complexType>
        <xsd:sequence>
          <xsd:element name="documentManagement">
            <xsd:complexType>
              <xsd:all>
                <xsd:element ref="ns2:DIRECCTE" minOccurs="0"/>
                <xsd:element ref="ns2:Rubrique" minOccurs="0"/>
                <xsd:element ref="ns2:RubriqueNiv2" minOccurs="0"/>
                <xsd:element ref="ns2:RubriqueNiv3" minOccurs="0"/>
                <xsd:element ref="ns2:Auteur" minOccurs="0"/>
                <xsd:element ref="ns2:Mots_x0020_Clefs" minOccurs="0"/>
                <xsd:element ref="ns3:_dlc_DocId" minOccurs="0"/>
                <xsd:element ref="ns3:_dlc_DocIdUrl" minOccurs="0"/>
                <xsd:element ref="ns3:_dlc_DocIdPersistId" minOccurs="0"/>
                <xsd:element ref="ns3:Resume" minOccurs="0"/>
                <xsd:element ref="ns3:Année" minOccurs="0"/>
                <xsd:element ref="ns3:Mois" minOccurs="0"/>
                <xsd:element ref="ns3:Jou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91c20-40e6-4ab5-a5ac-9b5646c66526" elementFormDefault="qualified">
    <xsd:import namespace="http://schemas.microsoft.com/office/2006/documentManagement/types"/>
    <xsd:import namespace="http://schemas.microsoft.com/office/infopath/2007/PartnerControls"/>
    <xsd:element name="DIRECCTE" ma:index="8" nillable="true" ma:displayName="DIRECCTE" ma:internalName="DIRECCTE">
      <xsd:simpleType>
        <xsd:restriction base="dms:Text">
          <xsd:maxLength value="255"/>
        </xsd:restriction>
      </xsd:simpleType>
    </xsd:element>
    <xsd:element name="Rubrique" ma:index="9" nillable="true" ma:displayName="Rubrique" ma:internalName="Rubrique">
      <xsd:simpleType>
        <xsd:restriction base="dms:Text">
          <xsd:maxLength value="255"/>
        </xsd:restriction>
      </xsd:simpleType>
    </xsd:element>
    <xsd:element name="RubriqueNiv2" ma:index="10" nillable="true" ma:displayName="Rubrique Niveau 2" ma:internalName="RubriqueNiv2">
      <xsd:simpleType>
        <xsd:restriction base="dms:Text">
          <xsd:maxLength value="255"/>
        </xsd:restriction>
      </xsd:simpleType>
    </xsd:element>
    <xsd:element name="RubriqueNiv3" ma:index="11" nillable="true" ma:displayName="Rubrique Niveau 3" ma:internalName="RubriqueNiv3">
      <xsd:simpleType>
        <xsd:restriction base="dms:Text">
          <xsd:maxLength value="255"/>
        </xsd:restriction>
      </xsd:simpleType>
    </xsd:element>
    <xsd:element name="Auteur" ma:index="12" nillable="true" ma:displayName="Auteur" ma:list="UserInfo" ma:SharePointGroup="0" ma:internalName="Auteu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ots_x0020_Clefs" ma:index="13" nillable="true" ma:displayName="Mots Clefs" ma:internalName="Mots_x0020_Clef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994d58-9349-46a1-8cee-b96a64c5dc7e" elementFormDefault="qualified">
    <xsd:import namespace="http://schemas.microsoft.com/office/2006/documentManagement/types"/>
    <xsd:import namespace="http://schemas.microsoft.com/office/infopath/2007/PartnerControls"/>
    <xsd:element name="_dlc_DocId" ma:index="14" nillable="true" ma:displayName="Valeur d’ID de document" ma:description="Valeur de l’ID de document affecté à cet élément." ma:internalName="_dlc_DocId" ma:readOnly="true">
      <xsd:simpleType>
        <xsd:restriction base="dms:Text"/>
      </xsd:simpleType>
    </xsd:element>
    <xsd:element name="_dlc_DocIdUrl" ma:index="15"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element name="Resume" ma:index="17" nillable="true" ma:displayName="Résumé" ma:internalName="Resume">
      <xsd:simpleType>
        <xsd:restriction base="dms:Text">
          <xsd:maxLength value="255"/>
        </xsd:restriction>
      </xsd:simpleType>
    </xsd:element>
    <xsd:element name="Année" ma:index="18" nillable="true" ma:displayName="Année" ma:description="" ma:format="Dropdown" ma:internalName="Ann_x00e9_e">
      <xsd:simpleType>
        <xsd:union memberTypes="dms:Text">
          <xsd:simpleType>
            <xsd:restriction base="dms:Choice">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restriction>
          </xsd:simpleType>
        </xsd:union>
      </xsd:simpleType>
    </xsd:element>
    <xsd:element name="Mois" ma:index="19" nillable="true" ma:displayName="Mois" ma:format="Dropdown" ma:internalName="Mois">
      <xsd:simpleType>
        <xsd:restriction base="dms:Choice">
          <xsd:enumeration value="01 - Janvier"/>
          <xsd:enumeration value="02 - Février"/>
          <xsd:enumeration value="03 - Mars"/>
          <xsd:enumeration value="04 - Avril"/>
          <xsd:enumeration value="05 - Mai"/>
          <xsd:enumeration value="06 - Juin"/>
          <xsd:enumeration value="07 - Juillet"/>
          <xsd:enumeration value="08 - Août"/>
          <xsd:enumeration value="09 - Septembre"/>
          <xsd:enumeration value="10 - Octobre"/>
          <xsd:enumeration value="11 - Novembre"/>
          <xsd:enumeration value="12 - Décembre"/>
        </xsd:restriction>
      </xsd:simpleType>
    </xsd:element>
    <xsd:element name="Jour" ma:index="20" nillable="true" ma:displayName="Jour" ma:format="Dropdown" ma:internalName="Jour">
      <xsd:simpleType>
        <xsd:restriction base="dms:Choice">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2AE89B-080E-49C5-92D1-0FC918E24C08}">
  <ds:schemaRefs>
    <ds:schemaRef ds:uri="http://schemas.microsoft.com/sharepoint/events"/>
  </ds:schemaRefs>
</ds:datastoreItem>
</file>

<file path=customXml/itemProps2.xml><?xml version="1.0" encoding="utf-8"?>
<ds:datastoreItem xmlns:ds="http://schemas.openxmlformats.org/officeDocument/2006/customXml" ds:itemID="{9F75A013-2665-47DA-9765-AD20C70A5351}">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ab994d58-9349-46a1-8cee-b96a64c5dc7e"/>
    <ds:schemaRef ds:uri="2ff91c20-40e6-4ab5-a5ac-9b5646c66526"/>
    <ds:schemaRef ds:uri="http://www.w3.org/XML/1998/namespace"/>
    <ds:schemaRef ds:uri="http://purl.org/dc/dcmitype/"/>
  </ds:schemaRefs>
</ds:datastoreItem>
</file>

<file path=customXml/itemProps3.xml><?xml version="1.0" encoding="utf-8"?>
<ds:datastoreItem xmlns:ds="http://schemas.openxmlformats.org/officeDocument/2006/customXml" ds:itemID="{608BEFDB-FD80-49BF-933E-2ABC1EFC7D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f91c20-40e6-4ab5-a5ac-9b5646c66526"/>
    <ds:schemaRef ds:uri="ab994d58-9349-46a1-8cee-b96a64c5dc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CD4B930-2EF4-44AA-B4F3-1B1D22FE6A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4144</TotalTime>
  <Words>1357</Words>
  <Application>Microsoft Office PowerPoint</Application>
  <PresentationFormat>Affichage à l'écran (4:3)</PresentationFormat>
  <Paragraphs>241</Paragraphs>
  <Slides>14</Slides>
  <Notes>14</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L'agence Mars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Pascale Lami</dc:creator>
  <cp:lastModifiedBy>SAUVIAC Mathieu (DR-PACA)</cp:lastModifiedBy>
  <cp:revision>473</cp:revision>
  <cp:lastPrinted>2018-10-09T12:30:48Z</cp:lastPrinted>
  <dcterms:created xsi:type="dcterms:W3CDTF">2018-05-30T13:27:07Z</dcterms:created>
  <dcterms:modified xsi:type="dcterms:W3CDTF">2019-04-05T09:14:15Z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0x0101002B9C2962A44E47E49C985B3DB63656AE0096388B916A9B264DBD77EFB5256EEC22</vt:lpwstr>
  </property>
  <property fmtid="{D5CDD505-2E9C-101B-9397-08002B2CF9AE}" pid="3" name="_dlc_DocIdItemGuid">
    <vt:lpwstr>e2e11c4f-34e3-4fd7-820e-3307ce29c67b</vt:lpwstr>
  </property>
</Properties>
</file>