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drawings/drawing14.xml" ContentType="application/vnd.openxmlformats-officedocument.drawingml.chartshapes+xml"/>
  <Override PartName="/ppt/notesSlides/notesSlide17.xml" ContentType="application/vnd.openxmlformats-officedocument.presentationml.notesSlide+xml"/>
  <Override PartName="/ppt/charts/chart15.xml" ContentType="application/vnd.openxmlformats-officedocument.drawingml.chart+xml"/>
  <Override PartName="/ppt/drawings/drawing15.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5"/>
  </p:notesMasterIdLst>
  <p:sldIdLst>
    <p:sldId id="300" r:id="rId6"/>
    <p:sldId id="299" r:id="rId7"/>
    <p:sldId id="264" r:id="rId8"/>
    <p:sldId id="292" r:id="rId9"/>
    <p:sldId id="293" r:id="rId10"/>
    <p:sldId id="290" r:id="rId11"/>
    <p:sldId id="261" r:id="rId12"/>
    <p:sldId id="305" r:id="rId13"/>
    <p:sldId id="302" r:id="rId14"/>
    <p:sldId id="296" r:id="rId15"/>
    <p:sldId id="306" r:id="rId16"/>
    <p:sldId id="304" r:id="rId17"/>
    <p:sldId id="307" r:id="rId18"/>
    <p:sldId id="271" r:id="rId19"/>
    <p:sldId id="308" r:id="rId20"/>
    <p:sldId id="272" r:id="rId21"/>
    <p:sldId id="309" r:id="rId22"/>
    <p:sldId id="311" r:id="rId23"/>
    <p:sldId id="310" r:id="rId24"/>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306" autoAdjust="0"/>
  </p:normalViewPr>
  <p:slideViewPr>
    <p:cSldViewPr snapToGrid="0" snapToObjects="1">
      <p:cViewPr varScale="1">
        <p:scale>
          <a:sx n="74" d="100"/>
          <a:sy n="74" d="100"/>
        </p:scale>
        <p:origin x="-13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RO-SVC01-20131\USERS\Cab-SESE\10%20-%20Notes%20de%20conjoncture\01%20-%20Notes\2020\2020-T4\01%20-%20Fichiers%20de%20travail\DEFM-Ch&#244;mage\2020_T4_Demandeurs%20d'emploi_ABC_note_V3.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RO-SVC01-20131\USERS\Cab-SESE\10%20-%20Notes%20de%20conjoncture\01%20-%20Notes\2020\2020-T4\01%20-%20Fichiers%20de%20travail\DEFM-Ch&#244;mage\2020_T4_Demandeurs%20d'emploi_ABC_note_V3.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RO-SVC01-20131\USERS\Cab-SESE\10%20-%20Notes%20de%20conjoncture\01%20-%20Notes\2020\2020-T4\01%20-%20Fichiers%20de%20travail\DEFM-Ch&#244;mage\2020_T4_Demandeurs%20d'emploi_ABC_note_V3.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RO-SVC01-20131\USERS\Cab-SESE\10%20-%20Notes%20de%20conjoncture\01%20-%20Notes\2020\2020-T4\01%20-%20Fichiers%20de%20travail\DEFM-Ch&#244;mage\2020_T4_Demandeurs%20d'emploi_ABC_note_V3.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PRO-SVC01-20131\USERS\Cab-SESE\10%20-%20Notes%20de%20conjoncture\01%20-%20Notes\2020\2020-T4\01%20-%20Fichiers%20de%20travail\DEFM-Ch&#244;mage\2020_T4_Demandeurs%20d'emploi_ABC_note_V3.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PRO-SVC01-20131\USERS\Cab-SESE\10%20-%20Notes%20de%20conjoncture\01%20-%20Notes\2020\2020-T4\01%20-%20Fichiers%20de%20travail\DEFM-Ch&#244;mage\2020_T4_Demandeurs%20d'emploi_ABC_note_V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RO-SVC01-20131\USERS\Cab-SESE\10%20-%20Notes%20de%20conjoncture\01%20-%20Notes\2020\2020-T4\01%20-%20Fichiers%20de%20travail\Politiques%20emploi\2020_T4_Politiques%20de%20l'emploi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RO-SVC01-20131\USERS\Cab-SESE\10%20-%20Tableau%20de%20bord%20conjoncturel\01%20-%20Indicateurs\Taux%20de%20ch&#244;mag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RO-SVC01-20131\USERS\Cab-SESE\10%20-%20Notes%20de%20conjoncture\01%20-%20Notes\2020\2020-T4\01%20-%20Fichiers%20de%20travail\DEFM-Ch&#244;mage\Tx%20ch&#244;mage%20-%20d&#233;p%20comparables\T201_&#233;clairages_d&#233;p.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RO-SVC01-20131\USERS\Cab-SESE\10%20-%20Notes%20de%20conjoncture\01%20-%20Notes\2020\2020-T4\01%20-%20Fichiers%20de%20travail\DEFM-Ch&#244;mage\2020_T4_Demandeurs%20d'emploi_ABC_note_V3.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RO-SVC01-20131\USERS\Cab-SESE\10%20-%20Notes%20de%20conjoncture\01%20-%20Notes\2020\2020-T4\01%20-%20Fichiers%20de%20travail\DEFM-Ch&#244;mage\2020_T4_Demandeurs%20d'emploi_ABC_note_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rPr>
              <a:t>(en indice base 100 au 4e trimestre 2010)</a:t>
            </a:r>
          </a:p>
        </c:rich>
      </c:tx>
      <c:layout>
        <c:manualLayout>
          <c:xMode val="edge"/>
          <c:yMode val="edge"/>
          <c:x val="0.23543866454833196"/>
          <c:y val="2.4256801659383369E-2"/>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2'!$D$14:$D$54</c:f>
              <c:numCache>
                <c:formatCode>#,##0.0</c:formatCode>
                <c:ptCount val="41"/>
                <c:pt idx="0">
                  <c:v>100</c:v>
                </c:pt>
                <c:pt idx="1">
                  <c:v>100.16826121208105</c:v>
                </c:pt>
                <c:pt idx="2">
                  <c:v>100.22200738854181</c:v>
                </c:pt>
                <c:pt idx="3">
                  <c:v>100.05295329293024</c:v>
                </c:pt>
                <c:pt idx="4">
                  <c:v>100.37446756455064</c:v>
                </c:pt>
                <c:pt idx="5">
                  <c:v>100.48275280100265</c:v>
                </c:pt>
                <c:pt idx="6">
                  <c:v>100.36042219915309</c:v>
                </c:pt>
                <c:pt idx="7">
                  <c:v>100.15716084265395</c:v>
                </c:pt>
                <c:pt idx="8">
                  <c:v>100.26986357306167</c:v>
                </c:pt>
                <c:pt idx="9">
                  <c:v>100.26680530801544</c:v>
                </c:pt>
                <c:pt idx="10">
                  <c:v>100.34212924341355</c:v>
                </c:pt>
                <c:pt idx="11">
                  <c:v>100.54199252763907</c:v>
                </c:pt>
                <c:pt idx="12">
                  <c:v>100.81361177137542</c:v>
                </c:pt>
                <c:pt idx="13">
                  <c:v>100.97139559394621</c:v>
                </c:pt>
                <c:pt idx="14">
                  <c:v>100.86339353018366</c:v>
                </c:pt>
                <c:pt idx="15">
                  <c:v>100.94426765029532</c:v>
                </c:pt>
                <c:pt idx="16">
                  <c:v>101.11252886237638</c:v>
                </c:pt>
                <c:pt idx="17">
                  <c:v>101.08432486250551</c:v>
                </c:pt>
                <c:pt idx="18">
                  <c:v>101.44752215401536</c:v>
                </c:pt>
                <c:pt idx="19">
                  <c:v>101.31641319879232</c:v>
                </c:pt>
                <c:pt idx="20">
                  <c:v>101.80154465038652</c:v>
                </c:pt>
                <c:pt idx="21">
                  <c:v>102.17924038359705</c:v>
                </c:pt>
                <c:pt idx="22">
                  <c:v>102.6137405583146</c:v>
                </c:pt>
                <c:pt idx="23">
                  <c:v>102.75555344119947</c:v>
                </c:pt>
                <c:pt idx="24">
                  <c:v>102.90319968148735</c:v>
                </c:pt>
                <c:pt idx="25">
                  <c:v>103.27511869183279</c:v>
                </c:pt>
                <c:pt idx="26">
                  <c:v>103.5800956783883</c:v>
                </c:pt>
                <c:pt idx="27">
                  <c:v>104.0152754675606</c:v>
                </c:pt>
                <c:pt idx="28">
                  <c:v>104.28536557877383</c:v>
                </c:pt>
                <c:pt idx="29">
                  <c:v>104.83183223490646</c:v>
                </c:pt>
                <c:pt idx="30">
                  <c:v>104.9341708448797</c:v>
                </c:pt>
                <c:pt idx="31">
                  <c:v>104.99675200925182</c:v>
                </c:pt>
                <c:pt idx="32">
                  <c:v>105.07683324583297</c:v>
                </c:pt>
                <c:pt idx="33">
                  <c:v>105.52135773375764</c:v>
                </c:pt>
                <c:pt idx="34">
                  <c:v>105.92000824598873</c:v>
                </c:pt>
                <c:pt idx="35">
                  <c:v>106.16466944968785</c:v>
                </c:pt>
                <c:pt idx="36">
                  <c:v>106.36821397887645</c:v>
                </c:pt>
                <c:pt idx="37">
                  <c:v>104.22850450272894</c:v>
                </c:pt>
                <c:pt idx="38">
                  <c:v>102.88694556911197</c:v>
                </c:pt>
                <c:pt idx="39">
                  <c:v>105.1545924663605</c:v>
                </c:pt>
                <c:pt idx="40">
                  <c:v>105.47033001511576</c:v>
                </c:pt>
              </c:numCache>
            </c:numRef>
          </c:val>
          <c:smooth val="0"/>
        </c:ser>
        <c:ser>
          <c:idx val="1"/>
          <c:order val="1"/>
          <c:tx>
            <c:v>France métropolitaine</c:v>
          </c:tx>
          <c:spPr>
            <a:ln w="28575">
              <a:solidFill>
                <a:srgbClr val="0000FF"/>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2'!$C$14:$C$54</c:f>
              <c:numCache>
                <c:formatCode>#,##0.0</c:formatCode>
                <c:ptCount val="41"/>
                <c:pt idx="0">
                  <c:v>100</c:v>
                </c:pt>
                <c:pt idx="1">
                  <c:v>100.19847049808084</c:v>
                </c:pt>
                <c:pt idx="2">
                  <c:v>100.30205586836959</c:v>
                </c:pt>
                <c:pt idx="3">
                  <c:v>100.22726828268935</c:v>
                </c:pt>
                <c:pt idx="4">
                  <c:v>100.28622782278363</c:v>
                </c:pt>
                <c:pt idx="5">
                  <c:v>100.31077406010984</c:v>
                </c:pt>
                <c:pt idx="6">
                  <c:v>100.26252089774961</c:v>
                </c:pt>
                <c:pt idx="7">
                  <c:v>100.12361010621922</c:v>
                </c:pt>
                <c:pt idx="8">
                  <c:v>100.01239715819355</c:v>
                </c:pt>
                <c:pt idx="9">
                  <c:v>100.01888672166453</c:v>
                </c:pt>
                <c:pt idx="10">
                  <c:v>99.897815534055894</c:v>
                </c:pt>
                <c:pt idx="11">
                  <c:v>100.07300899717532</c:v>
                </c:pt>
                <c:pt idx="12">
                  <c:v>100.3362880696359</c:v>
                </c:pt>
                <c:pt idx="13">
                  <c:v>100.36500204288785</c:v>
                </c:pt>
                <c:pt idx="14">
                  <c:v>100.40158058397219</c:v>
                </c:pt>
                <c:pt idx="15">
                  <c:v>100.2764466248269</c:v>
                </c:pt>
                <c:pt idx="16">
                  <c:v>100.36465163388597</c:v>
                </c:pt>
                <c:pt idx="17">
                  <c:v>100.30101605889756</c:v>
                </c:pt>
                <c:pt idx="18">
                  <c:v>100.54114612582001</c:v>
                </c:pt>
                <c:pt idx="19">
                  <c:v>100.61047624692986</c:v>
                </c:pt>
                <c:pt idx="20">
                  <c:v>100.78789142079252</c:v>
                </c:pt>
                <c:pt idx="21">
                  <c:v>100.963202183238</c:v>
                </c:pt>
                <c:pt idx="22">
                  <c:v>101.22421244710725</c:v>
                </c:pt>
                <c:pt idx="23">
                  <c:v>101.52175557541059</c:v>
                </c:pt>
                <c:pt idx="24">
                  <c:v>101.61769880732186</c:v>
                </c:pt>
                <c:pt idx="25">
                  <c:v>102.01748225724145</c:v>
                </c:pt>
                <c:pt idx="26">
                  <c:v>102.34152622518147</c:v>
                </c:pt>
                <c:pt idx="27">
                  <c:v>102.64775406794099</c:v>
                </c:pt>
                <c:pt idx="28">
                  <c:v>103.03175892439478</c:v>
                </c:pt>
                <c:pt idx="29">
                  <c:v>103.1472200721681</c:v>
                </c:pt>
                <c:pt idx="30">
                  <c:v>103.2331257321346</c:v>
                </c:pt>
                <c:pt idx="31">
                  <c:v>103.38637275541143</c:v>
                </c:pt>
                <c:pt idx="32">
                  <c:v>103.68864809607221</c:v>
                </c:pt>
                <c:pt idx="33">
                  <c:v>104.05862159286856</c:v>
                </c:pt>
                <c:pt idx="34">
                  <c:v>104.29413620255178</c:v>
                </c:pt>
                <c:pt idx="35">
                  <c:v>104.44775178218802</c:v>
                </c:pt>
                <c:pt idx="36">
                  <c:v>104.80393155884002</c:v>
                </c:pt>
                <c:pt idx="37">
                  <c:v>102.77920208954403</c:v>
                </c:pt>
                <c:pt idx="38">
                  <c:v>101.96017967404538</c:v>
                </c:pt>
                <c:pt idx="39">
                  <c:v>103.69815642856067</c:v>
                </c:pt>
                <c:pt idx="40">
                  <c:v>103.59121375960039</c:v>
                </c:pt>
              </c:numCache>
            </c:numRef>
          </c:val>
          <c:smooth val="0"/>
        </c:ser>
        <c:ser>
          <c:idx val="2"/>
          <c:order val="2"/>
          <c:tx>
            <c:strRef>
              <c:f>'Données graph 1 et 2'!$I$8:$I$9</c:f>
              <c:strCache>
                <c:ptCount val="1"/>
                <c:pt idx="0">
                  <c:v>Var</c:v>
                </c:pt>
              </c:strCache>
            </c:strRef>
          </c:tx>
          <c:spPr>
            <a:ln w="28575"/>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2'!$I$14:$I$54</c:f>
              <c:numCache>
                <c:formatCode>#,##0.0</c:formatCode>
                <c:ptCount val="41"/>
                <c:pt idx="0">
                  <c:v>100</c:v>
                </c:pt>
                <c:pt idx="1">
                  <c:v>100.17944440294318</c:v>
                </c:pt>
                <c:pt idx="2">
                  <c:v>100.54509449630955</c:v>
                </c:pt>
                <c:pt idx="3">
                  <c:v>100.44166316364631</c:v>
                </c:pt>
                <c:pt idx="4">
                  <c:v>100.63805477808869</c:v>
                </c:pt>
                <c:pt idx="5">
                  <c:v>100.65566295253363</c:v>
                </c:pt>
                <c:pt idx="6">
                  <c:v>100.49194864498875</c:v>
                </c:pt>
                <c:pt idx="7">
                  <c:v>100.56420058766973</c:v>
                </c:pt>
                <c:pt idx="8">
                  <c:v>100.49939458280423</c:v>
                </c:pt>
                <c:pt idx="9">
                  <c:v>100.66422536695228</c:v>
                </c:pt>
                <c:pt idx="10">
                  <c:v>100.5211164699011</c:v>
                </c:pt>
                <c:pt idx="11">
                  <c:v>100.86338819416486</c:v>
                </c:pt>
                <c:pt idx="12">
                  <c:v>100.66835055376835</c:v>
                </c:pt>
                <c:pt idx="13">
                  <c:v>100.98999231427534</c:v>
                </c:pt>
                <c:pt idx="14">
                  <c:v>100.73663173349989</c:v>
                </c:pt>
                <c:pt idx="15">
                  <c:v>100.63000157971248</c:v>
                </c:pt>
                <c:pt idx="16">
                  <c:v>100.73635607626311</c:v>
                </c:pt>
                <c:pt idx="17">
                  <c:v>100.22352829973575</c:v>
                </c:pt>
                <c:pt idx="18">
                  <c:v>100.81063862788665</c:v>
                </c:pt>
                <c:pt idx="19">
                  <c:v>100.65848920971376</c:v>
                </c:pt>
                <c:pt idx="20">
                  <c:v>101.0690706845776</c:v>
                </c:pt>
                <c:pt idx="21">
                  <c:v>101.50058920347178</c:v>
                </c:pt>
                <c:pt idx="22">
                  <c:v>101.90027222266561</c:v>
                </c:pt>
                <c:pt idx="23">
                  <c:v>101.64150564046383</c:v>
                </c:pt>
                <c:pt idx="24">
                  <c:v>101.7748189101025</c:v>
                </c:pt>
                <c:pt idx="25">
                  <c:v>102.37518617405732</c:v>
                </c:pt>
                <c:pt idx="26">
                  <c:v>102.66710057241359</c:v>
                </c:pt>
                <c:pt idx="27">
                  <c:v>103.23331452468861</c:v>
                </c:pt>
                <c:pt idx="28">
                  <c:v>103.2890054041489</c:v>
                </c:pt>
                <c:pt idx="29">
                  <c:v>103.73012705117905</c:v>
                </c:pt>
                <c:pt idx="30">
                  <c:v>103.80231644751635</c:v>
                </c:pt>
                <c:pt idx="31">
                  <c:v>103.91730174987023</c:v>
                </c:pt>
                <c:pt idx="32">
                  <c:v>103.70334397600082</c:v>
                </c:pt>
                <c:pt idx="33">
                  <c:v>104.39060508106502</c:v>
                </c:pt>
                <c:pt idx="34">
                  <c:v>104.96216634193833</c:v>
                </c:pt>
                <c:pt idx="35">
                  <c:v>105.18237752571686</c:v>
                </c:pt>
                <c:pt idx="36">
                  <c:v>105.10250319029295</c:v>
                </c:pt>
                <c:pt idx="37">
                  <c:v>103.49938074054033</c:v>
                </c:pt>
                <c:pt idx="38">
                  <c:v>101.96483083903702</c:v>
                </c:pt>
                <c:pt idx="39">
                  <c:v>104.09396882855633</c:v>
                </c:pt>
                <c:pt idx="40">
                  <c:v>104.79372153653588</c:v>
                </c:pt>
              </c:numCache>
            </c:numRef>
          </c:val>
          <c:smooth val="0"/>
        </c:ser>
        <c:dLbls>
          <c:showLegendKey val="0"/>
          <c:showVal val="0"/>
          <c:showCatName val="0"/>
          <c:showSerName val="0"/>
          <c:showPercent val="0"/>
          <c:showBubbleSize val="0"/>
        </c:dLbls>
        <c:marker val="1"/>
        <c:smooth val="0"/>
        <c:axId val="138893568"/>
        <c:axId val="138911744"/>
      </c:lineChart>
      <c:catAx>
        <c:axId val="13889356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138911744"/>
        <c:crossesAt val="100"/>
        <c:auto val="0"/>
        <c:lblAlgn val="ctr"/>
        <c:lblOffset val="100"/>
        <c:tickLblSkip val="4"/>
        <c:tickMarkSkip val="4"/>
        <c:noMultiLvlLbl val="0"/>
      </c:catAx>
      <c:valAx>
        <c:axId val="138911744"/>
        <c:scaling>
          <c:orientation val="minMax"/>
          <c:max val="107"/>
          <c:min val="99"/>
        </c:scaling>
        <c:delete val="0"/>
        <c:axPos val="l"/>
        <c:majorGridlines>
          <c:spPr>
            <a:ln>
              <a:prstDash val="sysDash"/>
            </a:ln>
          </c:spPr>
        </c:majorGridlines>
        <c:numFmt formatCode="#,##0" sourceLinked="0"/>
        <c:majorTickMark val="out"/>
        <c:minorTickMark val="none"/>
        <c:tickLblPos val="nextTo"/>
        <c:crossAx val="138893568"/>
        <c:crosses val="autoZero"/>
        <c:crossBetween val="midCat"/>
        <c:majorUnit val="1"/>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trim'!$A$33:$B$53</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2016</c:v>
                  </c:pt>
                  <c:pt idx="4">
                    <c:v>2017</c:v>
                  </c:pt>
                  <c:pt idx="8">
                    <c:v>2018</c:v>
                  </c:pt>
                  <c:pt idx="12">
                    <c:v>2019</c:v>
                  </c:pt>
                  <c:pt idx="16">
                    <c:v>2020</c:v>
                  </c:pt>
                  <c:pt idx="20">
                    <c:v>2021</c:v>
                  </c:pt>
                </c:lvl>
              </c:multiLvlStrCache>
            </c:multiLvlStrRef>
          </c:cat>
          <c:val>
            <c:numRef>
              <c:f>dep83_trim!$BH$91:$BH$111</c:f>
              <c:numCache>
                <c:formatCode>#,##0.0</c:formatCode>
                <c:ptCount val="21"/>
                <c:pt idx="0">
                  <c:v>0.25554302893648906</c:v>
                </c:pt>
                <c:pt idx="1">
                  <c:v>-0.34485343728916096</c:v>
                </c:pt>
                <c:pt idx="2">
                  <c:v>0.789889415481837</c:v>
                </c:pt>
                <c:pt idx="3">
                  <c:v>-1.4927601134495649E-2</c:v>
                </c:pt>
                <c:pt idx="4">
                  <c:v>1.1495968945953949</c:v>
                </c:pt>
                <c:pt idx="5">
                  <c:v>-0.14760147601475815</c:v>
                </c:pt>
                <c:pt idx="6">
                  <c:v>0.53954175905395196</c:v>
                </c:pt>
                <c:pt idx="7">
                  <c:v>0.16908034992280108</c:v>
                </c:pt>
                <c:pt idx="8">
                  <c:v>-4.4033465433734875E-2</c:v>
                </c:pt>
                <c:pt idx="9">
                  <c:v>0.1468428781204123</c:v>
                </c:pt>
                <c:pt idx="10">
                  <c:v>9.5307917888565186E-2</c:v>
                </c:pt>
                <c:pt idx="11">
                  <c:v>-0.41749066139310509</c:v>
                </c:pt>
                <c:pt idx="12">
                  <c:v>-1.4710208884960441E-2</c:v>
                </c:pt>
                <c:pt idx="13">
                  <c:v>-1.4933058702368829</c:v>
                </c:pt>
                <c:pt idx="14">
                  <c:v>-1.5906205660518258</c:v>
                </c:pt>
                <c:pt idx="15">
                  <c:v>-2.299286689937774</c:v>
                </c:pt>
                <c:pt idx="16">
                  <c:v>-0.6679611650485362</c:v>
                </c:pt>
                <c:pt idx="17">
                  <c:v>12.674955039487056</c:v>
                </c:pt>
                <c:pt idx="18">
                  <c:v>-4.8785565579458794</c:v>
                </c:pt>
                <c:pt idx="19">
                  <c:v>-3.3559495148464347</c:v>
                </c:pt>
                <c:pt idx="20">
                  <c:v>0.15852645882086236</c:v>
                </c:pt>
              </c:numCache>
            </c:numRef>
          </c:val>
        </c:ser>
        <c:ser>
          <c:idx val="0"/>
          <c:order val="1"/>
          <c:tx>
            <c:v>Femmes</c:v>
          </c:tx>
          <c:spPr>
            <a:solidFill>
              <a:schemeClr val="accent6">
                <a:lumMod val="75000"/>
              </a:schemeClr>
            </a:solidFill>
          </c:spPr>
          <c:invertIfNegative val="0"/>
          <c:cat>
            <c:multiLvlStrRef>
              <c:f>'dates trim'!$A$33:$B$53</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2016</c:v>
                  </c:pt>
                  <c:pt idx="4">
                    <c:v>2017</c:v>
                  </c:pt>
                  <c:pt idx="8">
                    <c:v>2018</c:v>
                  </c:pt>
                  <c:pt idx="12">
                    <c:v>2019</c:v>
                  </c:pt>
                  <c:pt idx="16">
                    <c:v>2020</c:v>
                  </c:pt>
                  <c:pt idx="20">
                    <c:v>2021</c:v>
                  </c:pt>
                </c:lvl>
              </c:multiLvlStrCache>
            </c:multiLvlStrRef>
          </c:cat>
          <c:val>
            <c:numRef>
              <c:f>dep83_trim!$BI$91:$BI$111</c:f>
              <c:numCache>
                <c:formatCode>#,##0.0</c:formatCode>
                <c:ptCount val="21"/>
                <c:pt idx="0">
                  <c:v>0.14249073810204127</c:v>
                </c:pt>
                <c:pt idx="1">
                  <c:v>-0.14940239043824688</c:v>
                </c:pt>
                <c:pt idx="2">
                  <c:v>1.353758460990373</c:v>
                </c:pt>
                <c:pt idx="3">
                  <c:v>0.13356766256591435</c:v>
                </c:pt>
                <c:pt idx="4">
                  <c:v>1.3760179724796373</c:v>
                </c:pt>
                <c:pt idx="5">
                  <c:v>1.5304709141274131</c:v>
                </c:pt>
                <c:pt idx="6">
                  <c:v>1.4255507809835644</c:v>
                </c:pt>
                <c:pt idx="7">
                  <c:v>1.1230665770006754</c:v>
                </c:pt>
                <c:pt idx="8">
                  <c:v>0.47216865066168623</c:v>
                </c:pt>
                <c:pt idx="9">
                  <c:v>1.0855176065660554</c:v>
                </c:pt>
                <c:pt idx="10">
                  <c:v>0.26191723415400769</c:v>
                </c:pt>
                <c:pt idx="11">
                  <c:v>-0.28735632183907178</c:v>
                </c:pt>
                <c:pt idx="12">
                  <c:v>0.17684045061565623</c:v>
                </c:pt>
                <c:pt idx="13">
                  <c:v>-0.87610330173260031</c:v>
                </c:pt>
                <c:pt idx="14">
                  <c:v>-1.6489677461908769</c:v>
                </c:pt>
                <c:pt idx="15">
                  <c:v>-1.5424854134531651</c:v>
                </c:pt>
                <c:pt idx="16">
                  <c:v>-0.85144063755874244</c:v>
                </c:pt>
                <c:pt idx="17">
                  <c:v>8.2371530640285684</c:v>
                </c:pt>
                <c:pt idx="18">
                  <c:v>-2.5071405902887922</c:v>
                </c:pt>
                <c:pt idx="19">
                  <c:v>-3.3528645833333259</c:v>
                </c:pt>
                <c:pt idx="20">
                  <c:v>-0.23576961940048324</c:v>
                </c:pt>
              </c:numCache>
            </c:numRef>
          </c:val>
        </c:ser>
        <c:dLbls>
          <c:showLegendKey val="0"/>
          <c:showVal val="0"/>
          <c:showCatName val="0"/>
          <c:showSerName val="0"/>
          <c:showPercent val="0"/>
          <c:showBubbleSize val="0"/>
        </c:dLbls>
        <c:gapWidth val="150"/>
        <c:axId val="140210176"/>
        <c:axId val="140211712"/>
      </c:barChart>
      <c:catAx>
        <c:axId val="14021017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40211712"/>
        <c:crosses val="autoZero"/>
        <c:auto val="0"/>
        <c:lblAlgn val="ctr"/>
        <c:lblOffset val="100"/>
        <c:tickLblSkip val="4"/>
        <c:tickMarkSkip val="4"/>
        <c:noMultiLvlLbl val="0"/>
      </c:catAx>
      <c:valAx>
        <c:axId val="140211712"/>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40210176"/>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strRef>
              <c:f>'GRAPHIQUES ANN (données)'!$A$3:$A$13</c:f>
              <c:strCache>
                <c:ptCount val="11"/>
                <c:pt idx="0">
                  <c:v>T4 2010</c:v>
                </c:pt>
                <c:pt idx="1">
                  <c:v>T4 2011</c:v>
                </c:pt>
                <c:pt idx="2">
                  <c:v>T4 2012</c:v>
                </c:pt>
                <c:pt idx="3">
                  <c:v>T4 2013</c:v>
                </c:pt>
                <c:pt idx="4">
                  <c:v>T4 2014</c:v>
                </c:pt>
                <c:pt idx="5">
                  <c:v>T4 2015</c:v>
                </c:pt>
                <c:pt idx="6">
                  <c:v>T4 2016</c:v>
                </c:pt>
                <c:pt idx="7">
                  <c:v>T4 2017</c:v>
                </c:pt>
                <c:pt idx="8">
                  <c:v>T4 2018</c:v>
                </c:pt>
                <c:pt idx="9">
                  <c:v>T4 2019</c:v>
                </c:pt>
                <c:pt idx="10">
                  <c:v>T4 2020</c:v>
                </c:pt>
              </c:strCache>
            </c:strRef>
          </c:cat>
          <c:val>
            <c:numRef>
              <c:f>'GRAPHIQUES ANN (données)'!$N$3:$N$13</c:f>
              <c:numCache>
                <c:formatCode>0.0</c:formatCode>
                <c:ptCount val="11"/>
                <c:pt idx="0">
                  <c:v>3.2965809110145905</c:v>
                </c:pt>
                <c:pt idx="1">
                  <c:v>5.7035040431266726</c:v>
                </c:pt>
                <c:pt idx="2">
                  <c:v>9.1289269685842491</c:v>
                </c:pt>
                <c:pt idx="3">
                  <c:v>9.1784278904570407</c:v>
                </c:pt>
                <c:pt idx="4">
                  <c:v>7.0113860114716209</c:v>
                </c:pt>
                <c:pt idx="5">
                  <c:v>6.4400000000000013</c:v>
                </c:pt>
                <c:pt idx="6">
                  <c:v>0.68395340097708868</c:v>
                </c:pt>
                <c:pt idx="7">
                  <c:v>1.716930426993124</c:v>
                </c:pt>
                <c:pt idx="8">
                  <c:v>-0.22016732716865217</c:v>
                </c:pt>
                <c:pt idx="9">
                  <c:v>-5.3030303030303099</c:v>
                </c:pt>
                <c:pt idx="10">
                  <c:v>2.8893203883495255</c:v>
                </c:pt>
              </c:numCache>
            </c:numRef>
          </c:val>
        </c:ser>
        <c:ser>
          <c:idx val="0"/>
          <c:order val="1"/>
          <c:tx>
            <c:v>Femmes</c:v>
          </c:tx>
          <c:spPr>
            <a:solidFill>
              <a:schemeClr val="accent6">
                <a:lumMod val="75000"/>
              </a:schemeClr>
            </a:solidFill>
          </c:spPr>
          <c:invertIfNegative val="0"/>
          <c:cat>
            <c:strRef>
              <c:f>'GRAPHIQUES ANN (données)'!$A$3:$A$13</c:f>
              <c:strCache>
                <c:ptCount val="11"/>
                <c:pt idx="0">
                  <c:v>T4 2010</c:v>
                </c:pt>
                <c:pt idx="1">
                  <c:v>T4 2011</c:v>
                </c:pt>
                <c:pt idx="2">
                  <c:v>T4 2012</c:v>
                </c:pt>
                <c:pt idx="3">
                  <c:v>T4 2013</c:v>
                </c:pt>
                <c:pt idx="4">
                  <c:v>T4 2014</c:v>
                </c:pt>
                <c:pt idx="5">
                  <c:v>T4 2015</c:v>
                </c:pt>
                <c:pt idx="6">
                  <c:v>T4 2016</c:v>
                </c:pt>
                <c:pt idx="7">
                  <c:v>T4 2017</c:v>
                </c:pt>
                <c:pt idx="8">
                  <c:v>T4 2018</c:v>
                </c:pt>
                <c:pt idx="9">
                  <c:v>T4 2019</c:v>
                </c:pt>
                <c:pt idx="10">
                  <c:v>T4 2020</c:v>
                </c:pt>
              </c:strCache>
            </c:strRef>
          </c:cat>
          <c:val>
            <c:numRef>
              <c:f>'GRAPHIQUES ANN (données)'!$U$3:$U$13</c:f>
              <c:numCache>
                <c:formatCode>0.0</c:formatCode>
                <c:ptCount val="11"/>
                <c:pt idx="0">
                  <c:v>6.6099201345102943</c:v>
                </c:pt>
                <c:pt idx="1">
                  <c:v>8.7826515524889182</c:v>
                </c:pt>
                <c:pt idx="2">
                  <c:v>6.4787966654584972</c:v>
                </c:pt>
                <c:pt idx="3">
                  <c:v>5.2676367968683468</c:v>
                </c:pt>
                <c:pt idx="4">
                  <c:v>5.7881972514147062</c:v>
                </c:pt>
                <c:pt idx="5">
                  <c:v>7.2596668195017422</c:v>
                </c:pt>
                <c:pt idx="6">
                  <c:v>1.4819036762610427</c:v>
                </c:pt>
                <c:pt idx="7">
                  <c:v>5.5672563886548732</c:v>
                </c:pt>
                <c:pt idx="8">
                  <c:v>1.5362106803218811</c:v>
                </c:pt>
                <c:pt idx="9">
                  <c:v>-3.8446423893109816</c:v>
                </c:pt>
                <c:pt idx="10">
                  <c:v>1.117090116477093</c:v>
                </c:pt>
              </c:numCache>
            </c:numRef>
          </c:val>
        </c:ser>
        <c:dLbls>
          <c:showLegendKey val="0"/>
          <c:showVal val="0"/>
          <c:showCatName val="0"/>
          <c:showSerName val="0"/>
          <c:showPercent val="0"/>
          <c:showBubbleSize val="0"/>
        </c:dLbls>
        <c:gapWidth val="150"/>
        <c:axId val="140668288"/>
        <c:axId val="140682368"/>
      </c:barChart>
      <c:catAx>
        <c:axId val="140668288"/>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40682368"/>
        <c:crosses val="autoZero"/>
        <c:auto val="0"/>
        <c:lblAlgn val="ctr"/>
        <c:lblOffset val="100"/>
        <c:tickLblSkip val="1"/>
        <c:tickMarkSkip val="1"/>
        <c:noMultiLvlLbl val="0"/>
      </c:catAx>
      <c:valAx>
        <c:axId val="140682368"/>
        <c:scaling>
          <c:orientation val="minMax"/>
          <c:max val="10"/>
          <c:min val="-6"/>
        </c:scaling>
        <c:delete val="0"/>
        <c:axPos val="l"/>
        <c:majorGridlines>
          <c:spPr>
            <a:ln>
              <a:prstDash val="sysDash"/>
            </a:ln>
          </c:spPr>
        </c:majorGridlines>
        <c:numFmt formatCode="[Blue][&lt;0]\-&quot;&quot;0&quot;&quot;;[Red][&gt;0]\+&quot;&quot;0&quot;&quot;;0" sourceLinked="0"/>
        <c:majorTickMark val="out"/>
        <c:minorTickMark val="none"/>
        <c:tickLblPos val="nextTo"/>
        <c:crossAx val="140668288"/>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trim'!$A$33:$B$53</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2016</c:v>
                  </c:pt>
                  <c:pt idx="4">
                    <c:v>2017</c:v>
                  </c:pt>
                  <c:pt idx="8">
                    <c:v>2018</c:v>
                  </c:pt>
                  <c:pt idx="12">
                    <c:v>2019</c:v>
                  </c:pt>
                  <c:pt idx="16">
                    <c:v>2020</c:v>
                  </c:pt>
                  <c:pt idx="20">
                    <c:v>2021</c:v>
                  </c:pt>
                </c:lvl>
              </c:multiLvlStrCache>
            </c:multiLvlStrRef>
          </c:cat>
          <c:val>
            <c:numRef>
              <c:f>dep83_trim!$BJ$91:$BJ$111</c:f>
              <c:numCache>
                <c:formatCode>#,##0.0</c:formatCode>
                <c:ptCount val="21"/>
                <c:pt idx="0">
                  <c:v>-0.3691009754811625</c:v>
                </c:pt>
                <c:pt idx="1">
                  <c:v>-1.640645673458585</c:v>
                </c:pt>
                <c:pt idx="2">
                  <c:v>-0.48426150121065881</c:v>
                </c:pt>
                <c:pt idx="3">
                  <c:v>-1.4868883482022199</c:v>
                </c:pt>
                <c:pt idx="4">
                  <c:v>0.68605927552141122</c:v>
                </c:pt>
                <c:pt idx="5">
                  <c:v>0.38157536113381241</c:v>
                </c:pt>
                <c:pt idx="6">
                  <c:v>1.3575889220744042</c:v>
                </c:pt>
                <c:pt idx="7">
                  <c:v>1.7948031074203064</c:v>
                </c:pt>
                <c:pt idx="8">
                  <c:v>0.23684210526315752</c:v>
                </c:pt>
                <c:pt idx="9">
                  <c:v>0.36755053819901295</c:v>
                </c:pt>
                <c:pt idx="10">
                  <c:v>-0.81088150667015801</c:v>
                </c:pt>
                <c:pt idx="11">
                  <c:v>-0.60654008438818519</c:v>
                </c:pt>
                <c:pt idx="12">
                  <c:v>1.4858052533828658</c:v>
                </c:pt>
                <c:pt idx="13">
                  <c:v>-1.1241830065359504</c:v>
                </c:pt>
                <c:pt idx="14">
                  <c:v>-2.6705446853516612</c:v>
                </c:pt>
                <c:pt idx="15">
                  <c:v>-3.3414832925835358</c:v>
                </c:pt>
                <c:pt idx="16">
                  <c:v>-2.1641371557054478</c:v>
                </c:pt>
                <c:pt idx="17">
                  <c:v>18.845159436943405</c:v>
                </c:pt>
                <c:pt idx="18">
                  <c:v>-7.1549431955523328</c:v>
                </c:pt>
                <c:pt idx="19">
                  <c:v>-5.7016401978651432</c:v>
                </c:pt>
                <c:pt idx="20">
                  <c:v>1.6013252346769535</c:v>
                </c:pt>
              </c:numCache>
            </c:numRef>
          </c:val>
        </c:ser>
        <c:ser>
          <c:idx val="0"/>
          <c:order val="1"/>
          <c:tx>
            <c:v>25 à 49 ans</c:v>
          </c:tx>
          <c:spPr>
            <a:solidFill>
              <a:schemeClr val="accent6">
                <a:lumMod val="75000"/>
              </a:schemeClr>
            </a:solidFill>
          </c:spPr>
          <c:invertIfNegative val="0"/>
          <c:cat>
            <c:multiLvlStrRef>
              <c:f>'dates trim'!$A$33:$B$53</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2016</c:v>
                  </c:pt>
                  <c:pt idx="4">
                    <c:v>2017</c:v>
                  </c:pt>
                  <c:pt idx="8">
                    <c:v>2018</c:v>
                  </c:pt>
                  <c:pt idx="12">
                    <c:v>2019</c:v>
                  </c:pt>
                  <c:pt idx="16">
                    <c:v>2020</c:v>
                  </c:pt>
                  <c:pt idx="20">
                    <c:v>2021</c:v>
                  </c:pt>
                </c:lvl>
              </c:multiLvlStrCache>
            </c:multiLvlStrRef>
          </c:cat>
          <c:val>
            <c:numRef>
              <c:f>dep83_trim!$BK$91:$BK$111</c:f>
              <c:numCache>
                <c:formatCode>#,##0.0</c:formatCode>
                <c:ptCount val="21"/>
                <c:pt idx="0">
                  <c:v>-0.1146373838542214</c:v>
                </c:pt>
                <c:pt idx="1">
                  <c:v>-0.61612805798851866</c:v>
                </c:pt>
                <c:pt idx="2">
                  <c:v>1.0210903786543435</c:v>
                </c:pt>
                <c:pt idx="3">
                  <c:v>-0.17447806991156556</c:v>
                </c:pt>
                <c:pt idx="4">
                  <c:v>1.0486981677917173</c:v>
                </c:pt>
                <c:pt idx="5">
                  <c:v>0.44136943814865326</c:v>
                </c:pt>
                <c:pt idx="6">
                  <c:v>0.56413301662707749</c:v>
                </c:pt>
                <c:pt idx="7">
                  <c:v>0.27162680838499487</c:v>
                </c:pt>
                <c:pt idx="8">
                  <c:v>7.0667216300579483E-2</c:v>
                </c:pt>
                <c:pt idx="9">
                  <c:v>0.38251044547754631</c:v>
                </c:pt>
                <c:pt idx="10">
                  <c:v>0.30484230273186697</c:v>
                </c:pt>
                <c:pt idx="11">
                  <c:v>-0.71887784921098596</c:v>
                </c:pt>
                <c:pt idx="12">
                  <c:v>-0.39441926178842568</c:v>
                </c:pt>
                <c:pt idx="13">
                  <c:v>-1.5602836879432647</c:v>
                </c:pt>
                <c:pt idx="14">
                  <c:v>-1.8792026897214265</c:v>
                </c:pt>
                <c:pt idx="15">
                  <c:v>-2.1599461543168275</c:v>
                </c:pt>
                <c:pt idx="16">
                  <c:v>-0.6754221388367676</c:v>
                </c:pt>
                <c:pt idx="17">
                  <c:v>10.873945346933622</c:v>
                </c:pt>
                <c:pt idx="18">
                  <c:v>-3.8957351354421021</c:v>
                </c:pt>
                <c:pt idx="19">
                  <c:v>-3.7818353719789699</c:v>
                </c:pt>
                <c:pt idx="20">
                  <c:v>-0.21494810538598141</c:v>
                </c:pt>
              </c:numCache>
            </c:numRef>
          </c:val>
        </c:ser>
        <c:ser>
          <c:idx val="2"/>
          <c:order val="2"/>
          <c:tx>
            <c:v>50 ans ou plus</c:v>
          </c:tx>
          <c:spPr>
            <a:solidFill>
              <a:srgbClr val="92D050"/>
            </a:solidFill>
          </c:spPr>
          <c:invertIfNegative val="0"/>
          <c:cat>
            <c:multiLvlStrRef>
              <c:f>'dates trim'!$A$33:$B$53</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2016</c:v>
                  </c:pt>
                  <c:pt idx="4">
                    <c:v>2017</c:v>
                  </c:pt>
                  <c:pt idx="8">
                    <c:v>2018</c:v>
                  </c:pt>
                  <c:pt idx="12">
                    <c:v>2019</c:v>
                  </c:pt>
                  <c:pt idx="16">
                    <c:v>2020</c:v>
                  </c:pt>
                  <c:pt idx="20">
                    <c:v>2021</c:v>
                  </c:pt>
                </c:lvl>
              </c:multiLvlStrCache>
            </c:multiLvlStrRef>
          </c:cat>
          <c:val>
            <c:numRef>
              <c:f>dep83_trim!$BL$91:$BL$111</c:f>
              <c:numCache>
                <c:formatCode>#,##0.0</c:formatCode>
                <c:ptCount val="21"/>
                <c:pt idx="0">
                  <c:v>1.2474906796673402</c:v>
                </c:pt>
                <c:pt idx="1">
                  <c:v>1.3737430958787655</c:v>
                </c:pt>
                <c:pt idx="2">
                  <c:v>2.0257055043308103</c:v>
                </c:pt>
                <c:pt idx="3">
                  <c:v>1.3829932904285913</c:v>
                </c:pt>
                <c:pt idx="4">
                  <c:v>2.0394381415451024</c:v>
                </c:pt>
                <c:pt idx="5">
                  <c:v>1.4956982131039132</c:v>
                </c:pt>
                <c:pt idx="6">
                  <c:v>1.7866458007303132</c:v>
                </c:pt>
                <c:pt idx="7">
                  <c:v>0.98654708520178325</c:v>
                </c:pt>
                <c:pt idx="8">
                  <c:v>0.55823395077392313</c:v>
                </c:pt>
                <c:pt idx="9">
                  <c:v>1.3247539742619274</c:v>
                </c:pt>
                <c:pt idx="10">
                  <c:v>0.39845598306562646</c:v>
                </c:pt>
                <c:pt idx="11">
                  <c:v>0.55810492372565523</c:v>
                </c:pt>
                <c:pt idx="12">
                  <c:v>0.44400592007893813</c:v>
                </c:pt>
                <c:pt idx="13">
                  <c:v>-0.36836935166993934</c:v>
                </c:pt>
                <c:pt idx="14">
                  <c:v>-0.60389450332759553</c:v>
                </c:pt>
                <c:pt idx="15">
                  <c:v>-0.70675759454432718</c:v>
                </c:pt>
                <c:pt idx="16">
                  <c:v>-0.32467532467531646</c:v>
                </c:pt>
                <c:pt idx="17">
                  <c:v>5.4748183412678397</c:v>
                </c:pt>
                <c:pt idx="18">
                  <c:v>-1.3778358474878183</c:v>
                </c:pt>
                <c:pt idx="19">
                  <c:v>-1.3970853908225944</c:v>
                </c:pt>
                <c:pt idx="20">
                  <c:v>-0.45193599609135715</c:v>
                </c:pt>
              </c:numCache>
            </c:numRef>
          </c:val>
        </c:ser>
        <c:dLbls>
          <c:showLegendKey val="0"/>
          <c:showVal val="0"/>
          <c:showCatName val="0"/>
          <c:showSerName val="0"/>
          <c:showPercent val="0"/>
          <c:showBubbleSize val="0"/>
        </c:dLbls>
        <c:gapWidth val="150"/>
        <c:axId val="139612544"/>
        <c:axId val="139614080"/>
      </c:barChart>
      <c:catAx>
        <c:axId val="13961254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39614080"/>
        <c:crosses val="autoZero"/>
        <c:auto val="0"/>
        <c:lblAlgn val="ctr"/>
        <c:lblOffset val="100"/>
        <c:tickLblSkip val="4"/>
        <c:tickMarkSkip val="4"/>
        <c:noMultiLvlLbl val="0"/>
      </c:catAx>
      <c:valAx>
        <c:axId val="139614080"/>
        <c:scaling>
          <c:orientation val="minMax"/>
          <c:max val="21"/>
          <c:min val="-9"/>
        </c:scaling>
        <c:delete val="0"/>
        <c:axPos val="l"/>
        <c:majorGridlines>
          <c:spPr>
            <a:ln>
              <a:prstDash val="sysDash"/>
            </a:ln>
          </c:spPr>
        </c:majorGridlines>
        <c:numFmt formatCode="[Blue][&lt;0]\-&quot;&quot;0&quot;&quot;;[Red][&gt;0]\+&quot;&quot;0&quot;&quot;;0" sourceLinked="0"/>
        <c:majorTickMark val="out"/>
        <c:minorTickMark val="none"/>
        <c:tickLblPos val="nextTo"/>
        <c:crossAx val="139612544"/>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strRef>
              <c:f>'GRAPHIQUES ANN (données)'!$A$3:$A$13</c:f>
              <c:strCache>
                <c:ptCount val="11"/>
                <c:pt idx="0">
                  <c:v>T4 2010</c:v>
                </c:pt>
                <c:pt idx="1">
                  <c:v>T4 2011</c:v>
                </c:pt>
                <c:pt idx="2">
                  <c:v>T4 2012</c:v>
                </c:pt>
                <c:pt idx="3">
                  <c:v>T4 2013</c:v>
                </c:pt>
                <c:pt idx="4">
                  <c:v>T4 2014</c:v>
                </c:pt>
                <c:pt idx="5">
                  <c:v>T4 2015</c:v>
                </c:pt>
                <c:pt idx="6">
                  <c:v>T4 2016</c:v>
                </c:pt>
                <c:pt idx="7">
                  <c:v>T4 2017</c:v>
                </c:pt>
                <c:pt idx="8">
                  <c:v>T4 2018</c:v>
                </c:pt>
                <c:pt idx="9">
                  <c:v>T4 2019</c:v>
                </c:pt>
                <c:pt idx="10">
                  <c:v>T4 2020</c:v>
                </c:pt>
              </c:strCache>
            </c:strRef>
          </c:cat>
          <c:val>
            <c:numRef>
              <c:f>'GRAPHIQUES ANN (données)'!$AB$3:$AB$13</c:f>
              <c:numCache>
                <c:formatCode>0.0</c:formatCode>
                <c:ptCount val="11"/>
                <c:pt idx="0">
                  <c:v>0.49034630707938121</c:v>
                </c:pt>
                <c:pt idx="1">
                  <c:v>4.2086001829826136</c:v>
                </c:pt>
                <c:pt idx="2">
                  <c:v>7.2870939420544234</c:v>
                </c:pt>
                <c:pt idx="3">
                  <c:v>2.8096017457719613</c:v>
                </c:pt>
                <c:pt idx="4">
                  <c:v>2.6266914300875577</c:v>
                </c:pt>
                <c:pt idx="5">
                  <c:v>-1.9389865563598785</c:v>
                </c:pt>
                <c:pt idx="6">
                  <c:v>-3.9282889533351018</c:v>
                </c:pt>
                <c:pt idx="7">
                  <c:v>4.2810098792535722</c:v>
                </c:pt>
                <c:pt idx="8">
                  <c:v>-0.81578947368420307</c:v>
                </c:pt>
                <c:pt idx="9">
                  <c:v>-5.5983019368532787</c:v>
                </c:pt>
                <c:pt idx="10">
                  <c:v>1.7987633501967526</c:v>
                </c:pt>
              </c:numCache>
            </c:numRef>
          </c:val>
        </c:ser>
        <c:ser>
          <c:idx val="0"/>
          <c:order val="1"/>
          <c:tx>
            <c:v>25 à 49 ans</c:v>
          </c:tx>
          <c:spPr>
            <a:solidFill>
              <a:schemeClr val="accent6">
                <a:lumMod val="75000"/>
              </a:schemeClr>
            </a:solidFill>
          </c:spPr>
          <c:invertIfNegative val="0"/>
          <c:cat>
            <c:strRef>
              <c:f>'GRAPHIQUES ANN (données)'!$A$3:$A$13</c:f>
              <c:strCache>
                <c:ptCount val="11"/>
                <c:pt idx="0">
                  <c:v>T4 2010</c:v>
                </c:pt>
                <c:pt idx="1">
                  <c:v>T4 2011</c:v>
                </c:pt>
                <c:pt idx="2">
                  <c:v>T4 2012</c:v>
                </c:pt>
                <c:pt idx="3">
                  <c:v>T4 2013</c:v>
                </c:pt>
                <c:pt idx="4">
                  <c:v>T4 2014</c:v>
                </c:pt>
                <c:pt idx="5">
                  <c:v>T4 2015</c:v>
                </c:pt>
                <c:pt idx="6">
                  <c:v>T4 2016</c:v>
                </c:pt>
                <c:pt idx="7">
                  <c:v>T4 2017</c:v>
                </c:pt>
                <c:pt idx="8">
                  <c:v>T4 2018</c:v>
                </c:pt>
                <c:pt idx="9">
                  <c:v>T4 2019</c:v>
                </c:pt>
                <c:pt idx="10">
                  <c:v>T4 2020</c:v>
                </c:pt>
              </c:strCache>
            </c:strRef>
          </c:cat>
          <c:val>
            <c:numRef>
              <c:f>'GRAPHIQUES ANN (données)'!$AI$3:$AI$13</c:f>
              <c:numCache>
                <c:formatCode>0.0</c:formatCode>
                <c:ptCount val="11"/>
                <c:pt idx="0">
                  <c:v>4.3591685601279018</c:v>
                </c:pt>
                <c:pt idx="1">
                  <c:v>5.128618659785511</c:v>
                </c:pt>
                <c:pt idx="2">
                  <c:v>5.4690496279819145</c:v>
                </c:pt>
                <c:pt idx="3">
                  <c:v>6.7199999999999926</c:v>
                </c:pt>
                <c:pt idx="4">
                  <c:v>5.2473763118440653</c:v>
                </c:pt>
                <c:pt idx="5">
                  <c:v>7.3167573167573163</c:v>
                </c:pt>
                <c:pt idx="6">
                  <c:v>0.10860383733559686</c:v>
                </c:pt>
                <c:pt idx="7">
                  <c:v>2.3445033751205546</c:v>
                </c:pt>
                <c:pt idx="8">
                  <c:v>3.5333608150289741E-2</c:v>
                </c:pt>
                <c:pt idx="9">
                  <c:v>-5.8691940895979293</c:v>
                </c:pt>
                <c:pt idx="10">
                  <c:v>1.8323952470293836</c:v>
                </c:pt>
              </c:numCache>
            </c:numRef>
          </c:val>
        </c:ser>
        <c:ser>
          <c:idx val="2"/>
          <c:order val="2"/>
          <c:tx>
            <c:v>50 ans ou plus</c:v>
          </c:tx>
          <c:spPr>
            <a:solidFill>
              <a:srgbClr val="92D050"/>
            </a:solidFill>
          </c:spPr>
          <c:invertIfNegative val="0"/>
          <c:cat>
            <c:strRef>
              <c:f>'GRAPHIQUES ANN (données)'!$A$3:$A$13</c:f>
              <c:strCache>
                <c:ptCount val="11"/>
                <c:pt idx="0">
                  <c:v>T4 2010</c:v>
                </c:pt>
                <c:pt idx="1">
                  <c:v>T4 2011</c:v>
                </c:pt>
                <c:pt idx="2">
                  <c:v>T4 2012</c:v>
                </c:pt>
                <c:pt idx="3">
                  <c:v>T4 2013</c:v>
                </c:pt>
                <c:pt idx="4">
                  <c:v>T4 2014</c:v>
                </c:pt>
                <c:pt idx="5">
                  <c:v>T4 2015</c:v>
                </c:pt>
                <c:pt idx="6">
                  <c:v>T4 2016</c:v>
                </c:pt>
                <c:pt idx="7">
                  <c:v>T4 2017</c:v>
                </c:pt>
                <c:pt idx="8">
                  <c:v>T4 2018</c:v>
                </c:pt>
                <c:pt idx="9">
                  <c:v>T4 2019</c:v>
                </c:pt>
                <c:pt idx="10">
                  <c:v>T4 2020</c:v>
                </c:pt>
              </c:strCache>
            </c:strRef>
          </c:cat>
          <c:val>
            <c:numRef>
              <c:f>'GRAPHIQUES ANN (données)'!$AP$3:$AP$13</c:f>
              <c:numCache>
                <c:formatCode>0.0</c:formatCode>
                <c:ptCount val="11"/>
                <c:pt idx="0">
                  <c:v>11.675126903553279</c:v>
                </c:pt>
                <c:pt idx="1">
                  <c:v>17.272727272727284</c:v>
                </c:pt>
                <c:pt idx="2">
                  <c:v>14.774281805745559</c:v>
                </c:pt>
                <c:pt idx="3">
                  <c:v>11.402463249900663</c:v>
                </c:pt>
                <c:pt idx="4">
                  <c:v>11.875891583452214</c:v>
                </c:pt>
                <c:pt idx="5">
                  <c:v>11.157156518967181</c:v>
                </c:pt>
                <c:pt idx="6">
                  <c:v>6.165758531689125</c:v>
                </c:pt>
                <c:pt idx="7">
                  <c:v>6.4559697460832011</c:v>
                </c:pt>
                <c:pt idx="8">
                  <c:v>2.8672925653387527</c:v>
                </c:pt>
                <c:pt idx="9">
                  <c:v>-1.2333497779970504</c:v>
                </c:pt>
                <c:pt idx="10">
                  <c:v>2.2352647352647415</c:v>
                </c:pt>
              </c:numCache>
            </c:numRef>
          </c:val>
        </c:ser>
        <c:dLbls>
          <c:showLegendKey val="0"/>
          <c:showVal val="0"/>
          <c:showCatName val="0"/>
          <c:showSerName val="0"/>
          <c:showPercent val="0"/>
          <c:showBubbleSize val="0"/>
        </c:dLbls>
        <c:gapWidth val="150"/>
        <c:axId val="139678080"/>
        <c:axId val="139679616"/>
      </c:barChart>
      <c:catAx>
        <c:axId val="139678080"/>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39679616"/>
        <c:crosses val="autoZero"/>
        <c:auto val="0"/>
        <c:lblAlgn val="ctr"/>
        <c:lblOffset val="100"/>
        <c:tickLblSkip val="1"/>
        <c:tickMarkSkip val="1"/>
        <c:noMultiLvlLbl val="0"/>
      </c:catAx>
      <c:valAx>
        <c:axId val="139679616"/>
        <c:scaling>
          <c:orientation val="minMax"/>
          <c:max val="18"/>
          <c:min val="-6"/>
        </c:scaling>
        <c:delete val="0"/>
        <c:axPos val="l"/>
        <c:majorGridlines>
          <c:spPr>
            <a:ln>
              <a:prstDash val="sysDash"/>
            </a:ln>
          </c:spPr>
        </c:majorGridlines>
        <c:numFmt formatCode="[Blue][&lt;0]\-&quot;&quot;0&quot;&quot;;[Red][&gt;0]\+&quot;&quot;0&quot;&quot;;0" sourceLinked="0"/>
        <c:majorTickMark val="out"/>
        <c:minorTickMark val="none"/>
        <c:tickLblPos val="nextTo"/>
        <c:crossAx val="139678080"/>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trim'!$A$33:$B$53</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2016</c:v>
                  </c:pt>
                  <c:pt idx="4">
                    <c:v>2017</c:v>
                  </c:pt>
                  <c:pt idx="8">
                    <c:v>2018</c:v>
                  </c:pt>
                  <c:pt idx="12">
                    <c:v>2019</c:v>
                  </c:pt>
                  <c:pt idx="16">
                    <c:v>2020</c:v>
                  </c:pt>
                  <c:pt idx="20">
                    <c:v>2021</c:v>
                  </c:pt>
                </c:lvl>
              </c:multiLvlStrCache>
            </c:multiLvlStrRef>
          </c:cat>
          <c:val>
            <c:numRef>
              <c:f>dep83_trim!$BS$91:$BS$111</c:f>
              <c:numCache>
                <c:formatCode>#,##0.0</c:formatCode>
                <c:ptCount val="21"/>
                <c:pt idx="0">
                  <c:v>-1.1798310978638926</c:v>
                </c:pt>
                <c:pt idx="1">
                  <c:v>0.27020233756440692</c:v>
                </c:pt>
                <c:pt idx="2">
                  <c:v>2.1557936955568069</c:v>
                </c:pt>
                <c:pt idx="3">
                  <c:v>0.23311453285075334</c:v>
                </c:pt>
                <c:pt idx="4">
                  <c:v>1.6463675867556038</c:v>
                </c:pt>
                <c:pt idx="5">
                  <c:v>0.10838150289016468</c:v>
                </c:pt>
                <c:pt idx="6">
                  <c:v>3.6088054853844476E-2</c:v>
                </c:pt>
                <c:pt idx="7">
                  <c:v>-0.66137566137565162</c:v>
                </c:pt>
                <c:pt idx="8">
                  <c:v>-0.82314489771214694</c:v>
                </c:pt>
                <c:pt idx="9">
                  <c:v>-0.42719394605150729</c:v>
                </c:pt>
                <c:pt idx="10">
                  <c:v>-0.62515322382936667</c:v>
                </c:pt>
                <c:pt idx="11">
                  <c:v>-1.7084001480202171</c:v>
                </c:pt>
                <c:pt idx="12">
                  <c:v>-0.33883415950304308</c:v>
                </c:pt>
                <c:pt idx="13">
                  <c:v>-1.1269911225839091</c:v>
                </c:pt>
                <c:pt idx="14">
                  <c:v>-1.8339276617422295</c:v>
                </c:pt>
                <c:pt idx="15">
                  <c:v>-2.0692786715101108</c:v>
                </c:pt>
                <c:pt idx="16">
                  <c:v>0.73524541299596624</c:v>
                </c:pt>
                <c:pt idx="17">
                  <c:v>12.953708574434497</c:v>
                </c:pt>
                <c:pt idx="18">
                  <c:v>-7.2418209337524742</c:v>
                </c:pt>
                <c:pt idx="19">
                  <c:v>-6.8532697376678779</c:v>
                </c:pt>
                <c:pt idx="20">
                  <c:v>-7.4114000808522817E-2</c:v>
                </c:pt>
              </c:numCache>
            </c:numRef>
          </c:val>
        </c:ser>
        <c:ser>
          <c:idx val="0"/>
          <c:order val="1"/>
          <c:tx>
            <c:v>Un an ou plus</c:v>
          </c:tx>
          <c:spPr>
            <a:solidFill>
              <a:schemeClr val="accent6">
                <a:lumMod val="75000"/>
              </a:schemeClr>
            </a:solidFill>
          </c:spPr>
          <c:invertIfNegative val="0"/>
          <c:cat>
            <c:multiLvlStrRef>
              <c:f>'dates trim'!$A$33:$B$53</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2016</c:v>
                  </c:pt>
                  <c:pt idx="4">
                    <c:v>2017</c:v>
                  </c:pt>
                  <c:pt idx="8">
                    <c:v>2018</c:v>
                  </c:pt>
                  <c:pt idx="12">
                    <c:v>2019</c:v>
                  </c:pt>
                  <c:pt idx="16">
                    <c:v>2020</c:v>
                  </c:pt>
                  <c:pt idx="20">
                    <c:v>2021</c:v>
                  </c:pt>
                </c:lvl>
              </c:multiLvlStrCache>
            </c:multiLvlStrRef>
          </c:cat>
          <c:val>
            <c:numRef>
              <c:f>dep83_trim!$BT$91:$BT$111</c:f>
              <c:numCache>
                <c:formatCode>#,##0.0</c:formatCode>
                <c:ptCount val="21"/>
                <c:pt idx="0">
                  <c:v>2.1713980599804339</c:v>
                </c:pt>
                <c:pt idx="1">
                  <c:v>-0.9581046947130023</c:v>
                </c:pt>
                <c:pt idx="2">
                  <c:v>-0.4309207633453549</c:v>
                </c:pt>
                <c:pt idx="3">
                  <c:v>-0.18547959724429797</c:v>
                </c:pt>
                <c:pt idx="4">
                  <c:v>0.71675073002388512</c:v>
                </c:pt>
                <c:pt idx="5">
                  <c:v>1.6078017923036425</c:v>
                </c:pt>
                <c:pt idx="6">
                  <c:v>2.3865110246433119</c:v>
                </c:pt>
                <c:pt idx="7">
                  <c:v>2.5335697998479789</c:v>
                </c:pt>
                <c:pt idx="8">
                  <c:v>1.6555473190017267</c:v>
                </c:pt>
                <c:pt idx="9">
                  <c:v>2.0580132879598034</c:v>
                </c:pt>
                <c:pt idx="10">
                  <c:v>1.2305493807557966</c:v>
                </c:pt>
                <c:pt idx="11">
                  <c:v>1.3802838993020039</c:v>
                </c:pt>
                <c:pt idx="12">
                  <c:v>0.6111240040225896</c:v>
                </c:pt>
                <c:pt idx="13">
                  <c:v>-1.2148239274181294</c:v>
                </c:pt>
                <c:pt idx="14">
                  <c:v>-1.3620797011207886</c:v>
                </c:pt>
                <c:pt idx="15">
                  <c:v>-1.6886293695257737</c:v>
                </c:pt>
                <c:pt idx="16">
                  <c:v>-2.584477084838277</c:v>
                </c:pt>
                <c:pt idx="17">
                  <c:v>7.0033781000247153</c:v>
                </c:pt>
                <c:pt idx="18">
                  <c:v>1.1242011242011296</c:v>
                </c:pt>
                <c:pt idx="19">
                  <c:v>0.89088555547094384</c:v>
                </c:pt>
                <c:pt idx="20">
                  <c:v>-2.2641509433962703E-2</c:v>
                </c:pt>
              </c:numCache>
            </c:numRef>
          </c:val>
        </c:ser>
        <c:dLbls>
          <c:showLegendKey val="0"/>
          <c:showVal val="0"/>
          <c:showCatName val="0"/>
          <c:showSerName val="0"/>
          <c:showPercent val="0"/>
          <c:showBubbleSize val="0"/>
        </c:dLbls>
        <c:gapWidth val="150"/>
        <c:axId val="139764096"/>
        <c:axId val="139765632"/>
      </c:barChart>
      <c:catAx>
        <c:axId val="13976409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39765632"/>
        <c:crosses val="autoZero"/>
        <c:auto val="0"/>
        <c:lblAlgn val="ctr"/>
        <c:lblOffset val="100"/>
        <c:tickLblSkip val="4"/>
        <c:tickMarkSkip val="4"/>
        <c:noMultiLvlLbl val="0"/>
      </c:catAx>
      <c:valAx>
        <c:axId val="139765632"/>
        <c:scaling>
          <c:orientation val="minMax"/>
          <c:max val="14"/>
          <c:min val="-8"/>
        </c:scaling>
        <c:delete val="0"/>
        <c:axPos val="l"/>
        <c:majorGridlines>
          <c:spPr>
            <a:ln>
              <a:prstDash val="sysDash"/>
            </a:ln>
          </c:spPr>
        </c:majorGridlines>
        <c:numFmt formatCode="[Blue][&lt;0]\-&quot;&quot;0&quot;&quot;;[Red][&gt;0]\+&quot;&quot;0&quot;&quot;;0" sourceLinked="0"/>
        <c:majorTickMark val="out"/>
        <c:minorTickMark val="none"/>
        <c:tickLblPos val="nextTo"/>
        <c:crossAx val="139764096"/>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strRef>
              <c:f>'GRAPHIQUES ANN (données)'!$A$3:$A$13</c:f>
              <c:strCache>
                <c:ptCount val="11"/>
                <c:pt idx="0">
                  <c:v>T4 2010</c:v>
                </c:pt>
                <c:pt idx="1">
                  <c:v>T4 2011</c:v>
                </c:pt>
                <c:pt idx="2">
                  <c:v>T4 2012</c:v>
                </c:pt>
                <c:pt idx="3">
                  <c:v>T4 2013</c:v>
                </c:pt>
                <c:pt idx="4">
                  <c:v>T4 2014</c:v>
                </c:pt>
                <c:pt idx="5">
                  <c:v>T4 2015</c:v>
                </c:pt>
                <c:pt idx="6">
                  <c:v>T4 2016</c:v>
                </c:pt>
                <c:pt idx="7">
                  <c:v>T4 2017</c:v>
                </c:pt>
                <c:pt idx="8">
                  <c:v>T4 2018</c:v>
                </c:pt>
                <c:pt idx="9">
                  <c:v>T4 2019</c:v>
                </c:pt>
                <c:pt idx="10">
                  <c:v>T4 2020</c:v>
                </c:pt>
              </c:strCache>
            </c:strRef>
          </c:cat>
          <c:val>
            <c:numRef>
              <c:f>'GRAPHIQUES ANN (données)'!$AW$3:$AW$13</c:f>
              <c:numCache>
                <c:formatCode>0.0</c:formatCode>
                <c:ptCount val="11"/>
                <c:pt idx="0">
                  <c:v>-0.50568900126423122</c:v>
                </c:pt>
                <c:pt idx="1">
                  <c:v>4.6341281112190824</c:v>
                </c:pt>
                <c:pt idx="2">
                  <c:v>5.3432388027716105</c:v>
                </c:pt>
                <c:pt idx="3">
                  <c:v>3.8041635586899103</c:v>
                </c:pt>
                <c:pt idx="4">
                  <c:v>2.9918996603083503</c:v>
                </c:pt>
                <c:pt idx="5">
                  <c:v>2.1438538627426063</c:v>
                </c:pt>
                <c:pt idx="6">
                  <c:v>1.4592647789369195</c:v>
                </c:pt>
                <c:pt idx="7">
                  <c:v>1.1200195850419314</c:v>
                </c:pt>
                <c:pt idx="8">
                  <c:v>-3.5407335673647289</c:v>
                </c:pt>
                <c:pt idx="9">
                  <c:v>-5.2707535922695614</c:v>
                </c:pt>
                <c:pt idx="10">
                  <c:v>-1.6890773001258519</c:v>
                </c:pt>
              </c:numCache>
            </c:numRef>
          </c:val>
        </c:ser>
        <c:ser>
          <c:idx val="0"/>
          <c:order val="1"/>
          <c:tx>
            <c:v>Un an ou plus</c:v>
          </c:tx>
          <c:spPr>
            <a:solidFill>
              <a:schemeClr val="accent6">
                <a:lumMod val="75000"/>
              </a:schemeClr>
            </a:solidFill>
          </c:spPr>
          <c:invertIfNegative val="0"/>
          <c:cat>
            <c:strRef>
              <c:f>'GRAPHIQUES ANN (données)'!$A$3:$A$13</c:f>
              <c:strCache>
                <c:ptCount val="11"/>
                <c:pt idx="0">
                  <c:v>T4 2010</c:v>
                </c:pt>
                <c:pt idx="1">
                  <c:v>T4 2011</c:v>
                </c:pt>
                <c:pt idx="2">
                  <c:v>T4 2012</c:v>
                </c:pt>
                <c:pt idx="3">
                  <c:v>T4 2013</c:v>
                </c:pt>
                <c:pt idx="4">
                  <c:v>T4 2014</c:v>
                </c:pt>
                <c:pt idx="5">
                  <c:v>T4 2015</c:v>
                </c:pt>
                <c:pt idx="6">
                  <c:v>T4 2016</c:v>
                </c:pt>
                <c:pt idx="7">
                  <c:v>T4 2017</c:v>
                </c:pt>
                <c:pt idx="8">
                  <c:v>T4 2018</c:v>
                </c:pt>
                <c:pt idx="9">
                  <c:v>T4 2019</c:v>
                </c:pt>
                <c:pt idx="10">
                  <c:v>T4 2020</c:v>
                </c:pt>
              </c:strCache>
            </c:strRef>
          </c:cat>
          <c:val>
            <c:numRef>
              <c:f>'GRAPHIQUES ANN (données)'!$BD$3:$BD$13</c:f>
              <c:numCache>
                <c:formatCode>0.0</c:formatCode>
                <c:ptCount val="11"/>
                <c:pt idx="0">
                  <c:v>19.67115689381933</c:v>
                </c:pt>
                <c:pt idx="1">
                  <c:v>13.242840589306404</c:v>
                </c:pt>
                <c:pt idx="2">
                  <c:v>12.600497003362099</c:v>
                </c:pt>
                <c:pt idx="3">
                  <c:v>13.501233285732827</c:v>
                </c:pt>
                <c:pt idx="4">
                  <c:v>12.318426169507024</c:v>
                </c:pt>
                <c:pt idx="5">
                  <c:v>14.42973523421589</c:v>
                </c:pt>
                <c:pt idx="6">
                  <c:v>0.56954703212601654</c:v>
                </c:pt>
                <c:pt idx="7">
                  <c:v>7.4329705335810958</c:v>
                </c:pt>
                <c:pt idx="8">
                  <c:v>6.4739313071410898</c:v>
                </c:pt>
                <c:pt idx="9">
                  <c:v>-3.6203295428173576</c:v>
                </c:pt>
                <c:pt idx="10">
                  <c:v>6.3488241431896464</c:v>
                </c:pt>
              </c:numCache>
            </c:numRef>
          </c:val>
        </c:ser>
        <c:dLbls>
          <c:showLegendKey val="0"/>
          <c:showVal val="0"/>
          <c:showCatName val="0"/>
          <c:showSerName val="0"/>
          <c:showPercent val="0"/>
          <c:showBubbleSize val="0"/>
        </c:dLbls>
        <c:gapWidth val="150"/>
        <c:axId val="141341440"/>
        <c:axId val="141342976"/>
      </c:barChart>
      <c:catAx>
        <c:axId val="141341440"/>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41342976"/>
        <c:crosses val="autoZero"/>
        <c:auto val="0"/>
        <c:lblAlgn val="ctr"/>
        <c:lblOffset val="100"/>
        <c:tickLblSkip val="1"/>
        <c:tickMarkSkip val="1"/>
        <c:noMultiLvlLbl val="0"/>
      </c:catAx>
      <c:valAx>
        <c:axId val="141342976"/>
        <c:scaling>
          <c:orientation val="minMax"/>
          <c:max val="21"/>
          <c:min val="-6"/>
        </c:scaling>
        <c:delete val="0"/>
        <c:axPos val="l"/>
        <c:majorGridlines>
          <c:spPr>
            <a:ln>
              <a:prstDash val="sysDash"/>
            </a:ln>
          </c:spPr>
        </c:majorGridlines>
        <c:numFmt formatCode="[Blue][&lt;0]\-&quot;&quot;0&quot;&quot;;[Red][&gt;0]\+&quot;&quot;0&quot;&quot;;0" sourceLinked="0"/>
        <c:majorTickMark val="out"/>
        <c:minorTickMark val="none"/>
        <c:tickLblPos val="nextTo"/>
        <c:crossAx val="141341440"/>
        <c:crosses val="autoZero"/>
        <c:crossBetween val="between"/>
        <c:majorUnit val="3"/>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1"/>
                <c:pt idx="0">
                  <c:v>Emploi hors intérim</c:v>
                </c:pt>
              </c:strCache>
            </c:strRef>
          </c:tx>
          <c:spPr>
            <a:solidFill>
              <a:srgbClr val="00B0F0"/>
            </a:solidFill>
            <a:ln w="28575">
              <a:noFill/>
              <a:prstDash val="solid"/>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Graph3'!$S$10:$S$49</c:f>
              <c:numCache>
                <c:formatCode>#,##0</c:formatCode>
                <c:ptCount val="40"/>
                <c:pt idx="0">
                  <c:v>627.11784500890644</c:v>
                </c:pt>
                <c:pt idx="1">
                  <c:v>1346.6420556071098</c:v>
                </c:pt>
                <c:pt idx="2">
                  <c:v>-405.62173940025968</c:v>
                </c:pt>
                <c:pt idx="3">
                  <c:v>747.65247850556625</c:v>
                </c:pt>
                <c:pt idx="4">
                  <c:v>695.87101770931622</c:v>
                </c:pt>
                <c:pt idx="5">
                  <c:v>-720.28737666929374</c:v>
                </c:pt>
                <c:pt idx="6">
                  <c:v>-0.36654352582991123</c:v>
                </c:pt>
                <c:pt idx="7">
                  <c:v>-221.31392459670315</c:v>
                </c:pt>
                <c:pt idx="8">
                  <c:v>438.03901156608481</c:v>
                </c:pt>
                <c:pt idx="9">
                  <c:v>-377.56031707959482</c:v>
                </c:pt>
                <c:pt idx="10">
                  <c:v>1166.6917292710277</c:v>
                </c:pt>
                <c:pt idx="11">
                  <c:v>-587.830592804763</c:v>
                </c:pt>
                <c:pt idx="12">
                  <c:v>803.64086986629991</c:v>
                </c:pt>
                <c:pt idx="13">
                  <c:v>-457.87993536633439</c:v>
                </c:pt>
                <c:pt idx="14">
                  <c:v>-267.37388985103462</c:v>
                </c:pt>
                <c:pt idx="15">
                  <c:v>-42.776164713082835</c:v>
                </c:pt>
                <c:pt idx="16">
                  <c:v>-1125.1046890472644</c:v>
                </c:pt>
                <c:pt idx="17">
                  <c:v>868.86051967693493</c:v>
                </c:pt>
                <c:pt idx="18">
                  <c:v>189.91118385101436</c:v>
                </c:pt>
                <c:pt idx="19">
                  <c:v>1126.4935425289441</c:v>
                </c:pt>
                <c:pt idx="20">
                  <c:v>848.98759836383397</c:v>
                </c:pt>
                <c:pt idx="21">
                  <c:v>921.40408946492244</c:v>
                </c:pt>
                <c:pt idx="22">
                  <c:v>-936.13702679949347</c:v>
                </c:pt>
                <c:pt idx="23">
                  <c:v>-289.76172841415973</c:v>
                </c:pt>
                <c:pt idx="24">
                  <c:v>1569.9487894389895</c:v>
                </c:pt>
                <c:pt idx="25">
                  <c:v>877.12748204119271</c:v>
                </c:pt>
                <c:pt idx="26">
                  <c:v>1328.5257255968172</c:v>
                </c:pt>
                <c:pt idx="27">
                  <c:v>-50.442106470698491</c:v>
                </c:pt>
                <c:pt idx="28">
                  <c:v>1875.2842120082933</c:v>
                </c:pt>
                <c:pt idx="29">
                  <c:v>152.99924886162626</c:v>
                </c:pt>
                <c:pt idx="30">
                  <c:v>316.33985779440263</c:v>
                </c:pt>
                <c:pt idx="31">
                  <c:v>-397.07748241384979</c:v>
                </c:pt>
                <c:pt idx="32">
                  <c:v>1893.4206310007721</c:v>
                </c:pt>
                <c:pt idx="33">
                  <c:v>2122.3303578603081</c:v>
                </c:pt>
                <c:pt idx="34">
                  <c:v>190.44649843568914</c:v>
                </c:pt>
                <c:pt idx="35">
                  <c:v>20.256262618058827</c:v>
                </c:pt>
                <c:pt idx="36">
                  <c:v>-2320.2400310769444</c:v>
                </c:pt>
                <c:pt idx="37">
                  <c:v>-7026.1585671719513</c:v>
                </c:pt>
                <c:pt idx="38">
                  <c:v>5906.9783538174815</c:v>
                </c:pt>
                <c:pt idx="39">
                  <c:v>1780.4536831589066</c:v>
                </c:pt>
              </c:numCache>
            </c:numRef>
          </c:val>
        </c:ser>
        <c:ser>
          <c:idx val="2"/>
          <c:order val="1"/>
          <c:tx>
            <c:strRef>
              <c:f>'Données Graph3'!$H$7:$H$8</c:f>
              <c:strCache>
                <c:ptCount val="1"/>
                <c:pt idx="0">
                  <c:v>Intérim</c:v>
                </c:pt>
              </c:strCache>
            </c:strRef>
          </c:tx>
          <c:spPr>
            <a:solidFill>
              <a:schemeClr val="accent6">
                <a:lumMod val="75000"/>
              </a:schemeClr>
            </a:solidFill>
            <a:ln w="28575">
              <a:noFill/>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Graph3'!$T$10:$T$49</c:f>
              <c:numCache>
                <c:formatCode>#,##0</c:formatCode>
                <c:ptCount val="40"/>
                <c:pt idx="0">
                  <c:v>-49.91188848235106</c:v>
                </c:pt>
                <c:pt idx="1">
                  <c:v>-170.48159345878594</c:v>
                </c:pt>
                <c:pt idx="2">
                  <c:v>72.92158088031465</c:v>
                </c:pt>
                <c:pt idx="3">
                  <c:v>-115.93364075550016</c:v>
                </c:pt>
                <c:pt idx="4">
                  <c:v>-639.23206432613642</c:v>
                </c:pt>
                <c:pt idx="5">
                  <c:v>193.67929119201563</c:v>
                </c:pt>
                <c:pt idx="6">
                  <c:v>232.77419181161895</c:v>
                </c:pt>
                <c:pt idx="7">
                  <c:v>12.857091095521355</c:v>
                </c:pt>
                <c:pt idx="8">
                  <c:v>92.160364222258067</c:v>
                </c:pt>
                <c:pt idx="9">
                  <c:v>-82.767820522080001</c:v>
                </c:pt>
                <c:pt idx="10">
                  <c:v>-65.730792316006955</c:v>
                </c:pt>
                <c:pt idx="11">
                  <c:v>-39.533013623249644</c:v>
                </c:pt>
                <c:pt idx="12">
                  <c:v>230.96114049079551</c:v>
                </c:pt>
                <c:pt idx="13">
                  <c:v>-357.08689544054414</c:v>
                </c:pt>
                <c:pt idx="14">
                  <c:v>-75.615687432799859</c:v>
                </c:pt>
                <c:pt idx="15">
                  <c:v>384.87905510996097</c:v>
                </c:pt>
                <c:pt idx="16">
                  <c:v>-524.47168351645178</c:v>
                </c:pt>
                <c:pt idx="17">
                  <c:v>1019.6552154962801</c:v>
                </c:pt>
                <c:pt idx="18">
                  <c:v>-679.31931813108622</c:v>
                </c:pt>
                <c:pt idx="19">
                  <c:v>194.19447584249519</c:v>
                </c:pt>
                <c:pt idx="20">
                  <c:v>539.04710972406519</c:v>
                </c:pt>
                <c:pt idx="21">
                  <c:v>364.22764725892102</c:v>
                </c:pt>
                <c:pt idx="22">
                  <c:v>103.78109846113148</c:v>
                </c:pt>
                <c:pt idx="23">
                  <c:v>718.58097302349506</c:v>
                </c:pt>
                <c:pt idx="24">
                  <c:v>361.20958148007594</c:v>
                </c:pt>
                <c:pt idx="25">
                  <c:v>61.85265199218793</c:v>
                </c:pt>
                <c:pt idx="26">
                  <c:v>492.77413419917684</c:v>
                </c:pt>
                <c:pt idx="27">
                  <c:v>229.57896903902747</c:v>
                </c:pt>
                <c:pt idx="28">
                  <c:v>-456.35980956123058</c:v>
                </c:pt>
                <c:pt idx="29">
                  <c:v>79.207211080910383</c:v>
                </c:pt>
                <c:pt idx="30">
                  <c:v>53.525127365915068</c:v>
                </c:pt>
                <c:pt idx="31">
                  <c:v>-291.14516202105642</c:v>
                </c:pt>
                <c:pt idx="32">
                  <c:v>317.24293401278919</c:v>
                </c:pt>
                <c:pt idx="33">
                  <c:v>-283.83019354818225</c:v>
                </c:pt>
                <c:pt idx="34">
                  <c:v>517.89104169356415</c:v>
                </c:pt>
                <c:pt idx="35">
                  <c:v>-277.18231561328048</c:v>
                </c:pt>
                <c:pt idx="36">
                  <c:v>-2836.4091140720539</c:v>
                </c:pt>
                <c:pt idx="37">
                  <c:v>2090.0818258123236</c:v>
                </c:pt>
                <c:pt idx="38">
                  <c:v>941.66729720754211</c:v>
                </c:pt>
                <c:pt idx="39">
                  <c:v>470.39072612199652</c:v>
                </c:pt>
              </c:numCache>
            </c:numRef>
          </c:val>
        </c:ser>
        <c:dLbls>
          <c:showLegendKey val="0"/>
          <c:showVal val="0"/>
          <c:showCatName val="0"/>
          <c:showSerName val="0"/>
          <c:showPercent val="0"/>
          <c:showBubbleSize val="0"/>
        </c:dLbls>
        <c:gapWidth val="150"/>
        <c:overlap val="100"/>
        <c:axId val="139801344"/>
        <c:axId val="139802880"/>
      </c:barChart>
      <c:lineChart>
        <c:grouping val="standard"/>
        <c:varyColors val="0"/>
        <c:ser>
          <c:idx val="0"/>
          <c:order val="2"/>
          <c:tx>
            <c:strRef>
              <c:f>'Données Graph3'!$F$7:$F$8</c:f>
              <c:strCache>
                <c:ptCount val="1"/>
                <c:pt idx="0">
                  <c:v>Emploi total</c:v>
                </c:pt>
              </c:strCache>
            </c:strRef>
          </c:tx>
          <c:spPr>
            <a:ln w="28575">
              <a:solidFill>
                <a:srgbClr val="002060"/>
              </a:solidFill>
              <a:prstDash val="solid"/>
            </a:ln>
          </c:spPr>
          <c:marker>
            <c:symbol val="none"/>
          </c:marker>
          <c:cat>
            <c:multiLvlStrRef>
              <c:f>'Données Graph3'!$A$10:$B$61</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Graph3'!$R$10:$R$49</c:f>
              <c:numCache>
                <c:formatCode>#,##0</c:formatCode>
                <c:ptCount val="40"/>
                <c:pt idx="0">
                  <c:v>577.2059565265663</c:v>
                </c:pt>
                <c:pt idx="1">
                  <c:v>1176.1604621483129</c:v>
                </c:pt>
                <c:pt idx="2">
                  <c:v>-332.7001585199032</c:v>
                </c:pt>
                <c:pt idx="3">
                  <c:v>631.71883775002789</c:v>
                </c:pt>
                <c:pt idx="4">
                  <c:v>56.638953383197077</c:v>
                </c:pt>
                <c:pt idx="5">
                  <c:v>-526.60808547725901</c:v>
                </c:pt>
                <c:pt idx="6">
                  <c:v>232.40764828573447</c:v>
                </c:pt>
                <c:pt idx="7">
                  <c:v>-208.45683350117179</c:v>
                </c:pt>
                <c:pt idx="8">
                  <c:v>530.19937578839017</c:v>
                </c:pt>
                <c:pt idx="9">
                  <c:v>-460.32813760172576</c:v>
                </c:pt>
                <c:pt idx="10">
                  <c:v>1100.9609369550599</c:v>
                </c:pt>
                <c:pt idx="11">
                  <c:v>-627.36360642802902</c:v>
                </c:pt>
                <c:pt idx="12">
                  <c:v>1034.6020103570772</c:v>
                </c:pt>
                <c:pt idx="13">
                  <c:v>-814.96683080686489</c:v>
                </c:pt>
                <c:pt idx="14">
                  <c:v>-342.98957728384994</c:v>
                </c:pt>
                <c:pt idx="15">
                  <c:v>342.10289039689815</c:v>
                </c:pt>
                <c:pt idx="16">
                  <c:v>-1649.5763725637225</c:v>
                </c:pt>
                <c:pt idx="17">
                  <c:v>1888.5157351732487</c:v>
                </c:pt>
                <c:pt idx="18">
                  <c:v>-489.40813428012189</c:v>
                </c:pt>
                <c:pt idx="19">
                  <c:v>1320.6880183714675</c:v>
                </c:pt>
                <c:pt idx="20">
                  <c:v>1388.0347080879146</c:v>
                </c:pt>
                <c:pt idx="21">
                  <c:v>1285.6317367238225</c:v>
                </c:pt>
                <c:pt idx="22">
                  <c:v>-832.35592833836563</c:v>
                </c:pt>
                <c:pt idx="23">
                  <c:v>428.81924460933078</c:v>
                </c:pt>
                <c:pt idx="24">
                  <c:v>1931.15837091906</c:v>
                </c:pt>
                <c:pt idx="25">
                  <c:v>938.98013403336518</c:v>
                </c:pt>
                <c:pt idx="26">
                  <c:v>1821.2998597960104</c:v>
                </c:pt>
                <c:pt idx="27">
                  <c:v>179.13686256832443</c:v>
                </c:pt>
                <c:pt idx="28">
                  <c:v>1418.9244024470681</c:v>
                </c:pt>
                <c:pt idx="29">
                  <c:v>232.20645994256483</c:v>
                </c:pt>
                <c:pt idx="30">
                  <c:v>369.86498516029678</c:v>
                </c:pt>
                <c:pt idx="31">
                  <c:v>-688.22264443489257</c:v>
                </c:pt>
                <c:pt idx="32">
                  <c:v>2210.6635650135577</c:v>
                </c:pt>
                <c:pt idx="33">
                  <c:v>1838.5001643121359</c:v>
                </c:pt>
                <c:pt idx="34">
                  <c:v>708.33754012925783</c:v>
                </c:pt>
                <c:pt idx="35">
                  <c:v>-256.92605299525894</c:v>
                </c:pt>
                <c:pt idx="36">
                  <c:v>-5156.6491451489856</c:v>
                </c:pt>
                <c:pt idx="37">
                  <c:v>-4936.0767413596041</c:v>
                </c:pt>
                <c:pt idx="38">
                  <c:v>6848.6456510249991</c:v>
                </c:pt>
                <c:pt idx="39">
                  <c:v>2250.8444092809223</c:v>
                </c:pt>
              </c:numCache>
            </c:numRef>
          </c:val>
          <c:smooth val="0"/>
        </c:ser>
        <c:dLbls>
          <c:showLegendKey val="0"/>
          <c:showVal val="0"/>
          <c:showCatName val="0"/>
          <c:showSerName val="0"/>
          <c:showPercent val="0"/>
          <c:showBubbleSize val="0"/>
        </c:dLbls>
        <c:marker val="1"/>
        <c:smooth val="0"/>
        <c:axId val="139801344"/>
        <c:axId val="139802880"/>
      </c:lineChart>
      <c:catAx>
        <c:axId val="13980134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900"/>
            </a:pPr>
            <a:endParaRPr lang="fr-FR"/>
          </a:p>
        </c:txPr>
        <c:crossAx val="139802880"/>
        <c:crosses val="autoZero"/>
        <c:auto val="0"/>
        <c:lblAlgn val="ctr"/>
        <c:lblOffset val="100"/>
        <c:tickLblSkip val="4"/>
        <c:tickMarkSkip val="4"/>
        <c:noMultiLvlLbl val="0"/>
      </c:catAx>
      <c:valAx>
        <c:axId val="139802880"/>
        <c:scaling>
          <c:orientation val="minMax"/>
          <c:max val="75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13980134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2'!$AL$8:$AL$9</c:f>
              <c:strCache>
                <c:ptCount val="1"/>
                <c:pt idx="0">
                  <c:v>Construction </c:v>
                </c:pt>
              </c:strCache>
            </c:strRef>
          </c:tx>
          <c:spPr>
            <a:ln w="28575">
              <a:solidFill>
                <a:srgbClr val="00B05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2'!$AL$14:$AL$54</c:f>
              <c:numCache>
                <c:formatCode>#,##0.0</c:formatCode>
                <c:ptCount val="41"/>
                <c:pt idx="0">
                  <c:v>100</c:v>
                </c:pt>
                <c:pt idx="1">
                  <c:v>100.54528898052615</c:v>
                </c:pt>
                <c:pt idx="2">
                  <c:v>99.107079666213181</c:v>
                </c:pt>
                <c:pt idx="3">
                  <c:v>98.276129229632062</c:v>
                </c:pt>
                <c:pt idx="4">
                  <c:v>97.285176807306655</c:v>
                </c:pt>
                <c:pt idx="5">
                  <c:v>94.66655854191896</c:v>
                </c:pt>
                <c:pt idx="6">
                  <c:v>94.191197150336521</c:v>
                </c:pt>
                <c:pt idx="7">
                  <c:v>94.057474504202688</c:v>
                </c:pt>
                <c:pt idx="8">
                  <c:v>92.877308661710046</c:v>
                </c:pt>
                <c:pt idx="9">
                  <c:v>92.288906524724823</c:v>
                </c:pt>
                <c:pt idx="10">
                  <c:v>92.772694848525148</c:v>
                </c:pt>
                <c:pt idx="11">
                  <c:v>92.407487696982585</c:v>
                </c:pt>
                <c:pt idx="12">
                  <c:v>91.031367555663266</c:v>
                </c:pt>
                <c:pt idx="13">
                  <c:v>91.107948698581581</c:v>
                </c:pt>
                <c:pt idx="14">
                  <c:v>89.176091148006691</c:v>
                </c:pt>
                <c:pt idx="15">
                  <c:v>88.241585167776421</c:v>
                </c:pt>
                <c:pt idx="16">
                  <c:v>87.941501740171034</c:v>
                </c:pt>
                <c:pt idx="17">
                  <c:v>85.583372475156111</c:v>
                </c:pt>
                <c:pt idx="18">
                  <c:v>86.047767874209512</c:v>
                </c:pt>
                <c:pt idx="19">
                  <c:v>84.198498612660643</c:v>
                </c:pt>
                <c:pt idx="20">
                  <c:v>83.984627332016601</c:v>
                </c:pt>
                <c:pt idx="21">
                  <c:v>84.159930141936698</c:v>
                </c:pt>
                <c:pt idx="22">
                  <c:v>84.881487400954896</c:v>
                </c:pt>
                <c:pt idx="23">
                  <c:v>85.577664141518923</c:v>
                </c:pt>
                <c:pt idx="24">
                  <c:v>87.075191512726278</c:v>
                </c:pt>
                <c:pt idx="25">
                  <c:v>87.756657466307786</c:v>
                </c:pt>
                <c:pt idx="26">
                  <c:v>87.712514455170734</c:v>
                </c:pt>
                <c:pt idx="27">
                  <c:v>88.573899905421413</c:v>
                </c:pt>
                <c:pt idx="28">
                  <c:v>90.932462028748816</c:v>
                </c:pt>
                <c:pt idx="29">
                  <c:v>89.739368064292535</c:v>
                </c:pt>
                <c:pt idx="30">
                  <c:v>90.541150289850407</c:v>
                </c:pt>
                <c:pt idx="31">
                  <c:v>92.323107489325182</c:v>
                </c:pt>
                <c:pt idx="32">
                  <c:v>91.266196695396701</c:v>
                </c:pt>
                <c:pt idx="33">
                  <c:v>93.928578277334196</c:v>
                </c:pt>
                <c:pt idx="34">
                  <c:v>93.986883369157241</c:v>
                </c:pt>
                <c:pt idx="35">
                  <c:v>94.686851728078352</c:v>
                </c:pt>
                <c:pt idx="36">
                  <c:v>94.749461296968036</c:v>
                </c:pt>
                <c:pt idx="37">
                  <c:v>87.529347650707876</c:v>
                </c:pt>
                <c:pt idx="38">
                  <c:v>93.856400348834583</c:v>
                </c:pt>
                <c:pt idx="39">
                  <c:v>96.303441204865578</c:v>
                </c:pt>
                <c:pt idx="40">
                  <c:v>97.912659124082936</c:v>
                </c:pt>
              </c:numCache>
            </c:numRef>
          </c:val>
          <c:smooth val="0"/>
        </c:ser>
        <c:ser>
          <c:idx val="1"/>
          <c:order val="1"/>
          <c:tx>
            <c:strRef>
              <c:f>'Données graph 1 et 2'!$AK$8:$AK$9</c:f>
              <c:strCache>
                <c:ptCount val="1"/>
                <c:pt idx="0">
                  <c:v>Industrie </c:v>
                </c:pt>
              </c:strCache>
            </c:strRef>
          </c:tx>
          <c:spPr>
            <a:ln w="28575">
              <a:solidFill>
                <a:srgbClr val="0070C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2'!$AK$14:$AK$54</c:f>
              <c:numCache>
                <c:formatCode>#,##0.0</c:formatCode>
                <c:ptCount val="41"/>
                <c:pt idx="0">
                  <c:v>100</c:v>
                </c:pt>
                <c:pt idx="1">
                  <c:v>101.10596575203547</c:v>
                </c:pt>
                <c:pt idx="2">
                  <c:v>101.78786802884676</c:v>
                </c:pt>
                <c:pt idx="3">
                  <c:v>101.64189701892914</c:v>
                </c:pt>
                <c:pt idx="4">
                  <c:v>100.78088681742092</c:v>
                </c:pt>
                <c:pt idx="5">
                  <c:v>100.59471111393563</c:v>
                </c:pt>
                <c:pt idx="6">
                  <c:v>100.28086897173361</c:v>
                </c:pt>
                <c:pt idx="7">
                  <c:v>101.436837514321</c:v>
                </c:pt>
                <c:pt idx="8">
                  <c:v>101.18041440403123</c:v>
                </c:pt>
                <c:pt idx="9">
                  <c:v>100.99927200444876</c:v>
                </c:pt>
                <c:pt idx="10">
                  <c:v>100.58214390557066</c:v>
                </c:pt>
                <c:pt idx="11">
                  <c:v>99.997404807650483</c:v>
                </c:pt>
                <c:pt idx="12">
                  <c:v>100.63253241664833</c:v>
                </c:pt>
                <c:pt idx="13">
                  <c:v>100.61431847773372</c:v>
                </c:pt>
                <c:pt idx="14">
                  <c:v>99.855083374367823</c:v>
                </c:pt>
                <c:pt idx="15">
                  <c:v>99.965761022583251</c:v>
                </c:pt>
                <c:pt idx="16">
                  <c:v>100.53672662823614</c:v>
                </c:pt>
                <c:pt idx="17">
                  <c:v>99.081952852010474</c:v>
                </c:pt>
                <c:pt idx="18">
                  <c:v>100.19944985900653</c:v>
                </c:pt>
                <c:pt idx="19">
                  <c:v>99.265431849172188</c:v>
                </c:pt>
                <c:pt idx="20">
                  <c:v>99.342218141495167</c:v>
                </c:pt>
                <c:pt idx="21">
                  <c:v>100.12755068834622</c:v>
                </c:pt>
                <c:pt idx="22">
                  <c:v>99.902963807416086</c:v>
                </c:pt>
                <c:pt idx="23">
                  <c:v>99.90039794117402</c:v>
                </c:pt>
                <c:pt idx="24">
                  <c:v>100.52963192864681</c:v>
                </c:pt>
                <c:pt idx="25">
                  <c:v>100.50551463768127</c:v>
                </c:pt>
                <c:pt idx="26">
                  <c:v>101.07076359980482</c:v>
                </c:pt>
                <c:pt idx="27">
                  <c:v>101.59525843581645</c:v>
                </c:pt>
                <c:pt idx="28">
                  <c:v>102.55676329611401</c:v>
                </c:pt>
                <c:pt idx="29">
                  <c:v>102.85619561226626</c:v>
                </c:pt>
                <c:pt idx="30">
                  <c:v>103.12918719955285</c:v>
                </c:pt>
                <c:pt idx="31">
                  <c:v>104.36422706729343</c:v>
                </c:pt>
                <c:pt idx="32">
                  <c:v>104.66680898557364</c:v>
                </c:pt>
                <c:pt idx="33">
                  <c:v>105.69024546035899</c:v>
                </c:pt>
                <c:pt idx="34">
                  <c:v>105.43092842453659</c:v>
                </c:pt>
                <c:pt idx="35">
                  <c:v>106.70469390065307</c:v>
                </c:pt>
                <c:pt idx="36">
                  <c:v>107.20483610938207</c:v>
                </c:pt>
                <c:pt idx="37">
                  <c:v>102.74795008723194</c:v>
                </c:pt>
                <c:pt idx="38">
                  <c:v>103.91408569837029</c:v>
                </c:pt>
                <c:pt idx="39">
                  <c:v>105.32714883661774</c:v>
                </c:pt>
                <c:pt idx="40">
                  <c:v>105.11977106698961</c:v>
                </c:pt>
              </c:numCache>
            </c:numRef>
          </c:val>
          <c:smooth val="0"/>
        </c:ser>
        <c:ser>
          <c:idx val="2"/>
          <c:order val="2"/>
          <c:tx>
            <c:strRef>
              <c:f>'Données graph 1 et 2'!$AM$8:$AM$9</c:f>
              <c:strCache>
                <c:ptCount val="1"/>
                <c:pt idx="0">
                  <c:v>Tertiaire marchand </c:v>
                </c:pt>
              </c:strCache>
            </c:strRef>
          </c:tx>
          <c:spPr>
            <a:ln w="28575">
              <a:solidFill>
                <a:srgbClr val="FF0000"/>
              </a:solidFill>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2'!$AM$14:$AM$54</c:f>
              <c:numCache>
                <c:formatCode>#,##0.0</c:formatCode>
                <c:ptCount val="41"/>
                <c:pt idx="0">
                  <c:v>100</c:v>
                </c:pt>
                <c:pt idx="1">
                  <c:v>100.61789039877587</c:v>
                </c:pt>
                <c:pt idx="2">
                  <c:v>101.67413060531798</c:v>
                </c:pt>
                <c:pt idx="3">
                  <c:v>100.97479282831026</c:v>
                </c:pt>
                <c:pt idx="4">
                  <c:v>101.58191711859696</c:v>
                </c:pt>
                <c:pt idx="5">
                  <c:v>101.51545648804121</c:v>
                </c:pt>
                <c:pt idx="6">
                  <c:v>101.07110289351297</c:v>
                </c:pt>
                <c:pt idx="7">
                  <c:v>101.22327293433808</c:v>
                </c:pt>
                <c:pt idx="8">
                  <c:v>100.95065132431591</c:v>
                </c:pt>
                <c:pt idx="9">
                  <c:v>101.13493507726321</c:v>
                </c:pt>
                <c:pt idx="10">
                  <c:v>100.68737700834494</c:v>
                </c:pt>
                <c:pt idx="11">
                  <c:v>100.43020400965759</c:v>
                </c:pt>
                <c:pt idx="12">
                  <c:v>100.85207664172415</c:v>
                </c:pt>
                <c:pt idx="13">
                  <c:v>100.93212216038118</c:v>
                </c:pt>
                <c:pt idx="14">
                  <c:v>101.18614335679254</c:v>
                </c:pt>
                <c:pt idx="15">
                  <c:v>101.18575193942827</c:v>
                </c:pt>
                <c:pt idx="16">
                  <c:v>101.26806133798898</c:v>
                </c:pt>
                <c:pt idx="17">
                  <c:v>101.06815771677677</c:v>
                </c:pt>
                <c:pt idx="18">
                  <c:v>101.72228255096852</c:v>
                </c:pt>
                <c:pt idx="19">
                  <c:v>101.86029297165948</c:v>
                </c:pt>
                <c:pt idx="20">
                  <c:v>102.18038857590655</c:v>
                </c:pt>
                <c:pt idx="21">
                  <c:v>103.0053693384543</c:v>
                </c:pt>
                <c:pt idx="22">
                  <c:v>103.4719614392102</c:v>
                </c:pt>
                <c:pt idx="23">
                  <c:v>103.18362071156282</c:v>
                </c:pt>
                <c:pt idx="24">
                  <c:v>102.92560925717717</c:v>
                </c:pt>
                <c:pt idx="25">
                  <c:v>103.75364888151459</c:v>
                </c:pt>
                <c:pt idx="26">
                  <c:v>104.44472828938362</c:v>
                </c:pt>
                <c:pt idx="27">
                  <c:v>105.21516744994659</c:v>
                </c:pt>
                <c:pt idx="28">
                  <c:v>105.29043763844572</c:v>
                </c:pt>
                <c:pt idx="29">
                  <c:v>106.90993045521205</c:v>
                </c:pt>
                <c:pt idx="30">
                  <c:v>107.09286575193605</c:v>
                </c:pt>
                <c:pt idx="31">
                  <c:v>107.36228066464551</c:v>
                </c:pt>
                <c:pt idx="32">
                  <c:v>106.95142042115988</c:v>
                </c:pt>
                <c:pt idx="33">
                  <c:v>108.06265012805277</c:v>
                </c:pt>
                <c:pt idx="34">
                  <c:v>109.10095498120353</c:v>
                </c:pt>
                <c:pt idx="35">
                  <c:v>108.96618020330197</c:v>
                </c:pt>
                <c:pt idx="36">
                  <c:v>108.83999597518124</c:v>
                </c:pt>
                <c:pt idx="37">
                  <c:v>107.36163816402957</c:v>
                </c:pt>
                <c:pt idx="38">
                  <c:v>103.60900729928424</c:v>
                </c:pt>
                <c:pt idx="39">
                  <c:v>106.92511536850282</c:v>
                </c:pt>
                <c:pt idx="40">
                  <c:v>107.86526629935504</c:v>
                </c:pt>
              </c:numCache>
            </c:numRef>
          </c:val>
          <c:smooth val="0"/>
        </c:ser>
        <c:ser>
          <c:idx val="3"/>
          <c:order val="3"/>
          <c:tx>
            <c:strRef>
              <c:f>'Données graph 1 et 2'!$AN$8:$AN$9</c:f>
              <c:strCache>
                <c:ptCount val="1"/>
                <c:pt idx="0">
                  <c:v>Tertiaire non marchand </c:v>
                </c:pt>
              </c:strCache>
            </c:strRef>
          </c:tx>
          <c:spPr>
            <a:ln w="28575">
              <a:solidFill>
                <a:schemeClr val="accent6">
                  <a:lumMod val="75000"/>
                </a:schemeClr>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2'!$AN$14:$AN$54</c:f>
              <c:numCache>
                <c:formatCode>#,##0.0</c:formatCode>
                <c:ptCount val="41"/>
                <c:pt idx="0">
                  <c:v>100</c:v>
                </c:pt>
                <c:pt idx="1">
                  <c:v>99.533954685957141</c:v>
                </c:pt>
                <c:pt idx="2">
                  <c:v>99.563937033495463</c:v>
                </c:pt>
                <c:pt idx="3">
                  <c:v>100.62000786811637</c:v>
                </c:pt>
                <c:pt idx="4">
                  <c:v>100.30347581880594</c:v>
                </c:pt>
                <c:pt idx="5">
                  <c:v>100.88428985603962</c:v>
                </c:pt>
                <c:pt idx="6">
                  <c:v>101.02144205450922</c:v>
                </c:pt>
                <c:pt idx="7">
                  <c:v>101.09729718338367</c:v>
                </c:pt>
                <c:pt idx="8">
                  <c:v>101.31216043720366</c:v>
                </c:pt>
                <c:pt idx="9">
                  <c:v>101.66708517483735</c:v>
                </c:pt>
                <c:pt idx="10">
                  <c:v>101.71583047975712</c:v>
                </c:pt>
                <c:pt idx="11">
                  <c:v>102.36169879686912</c:v>
                </c:pt>
                <c:pt idx="12">
                  <c:v>102.2091815640923</c:v>
                </c:pt>
                <c:pt idx="13">
                  <c:v>102.89050516157461</c:v>
                </c:pt>
                <c:pt idx="14">
                  <c:v>102.49713772888364</c:v>
                </c:pt>
                <c:pt idx="15">
                  <c:v>102.02505486784708</c:v>
                </c:pt>
                <c:pt idx="16">
                  <c:v>102.55042160179984</c:v>
                </c:pt>
                <c:pt idx="17">
                  <c:v>102.12970840772972</c:v>
                </c:pt>
                <c:pt idx="18">
                  <c:v>102.60256747195571</c:v>
                </c:pt>
                <c:pt idx="19">
                  <c:v>102.85304500448089</c:v>
                </c:pt>
                <c:pt idx="20">
                  <c:v>103.2318097036877</c:v>
                </c:pt>
                <c:pt idx="21">
                  <c:v>103.24831464198769</c:v>
                </c:pt>
                <c:pt idx="22">
                  <c:v>103.57906402807149</c:v>
                </c:pt>
                <c:pt idx="23">
                  <c:v>103.2962626684963</c:v>
                </c:pt>
                <c:pt idx="24">
                  <c:v>103.27493808746921</c:v>
                </c:pt>
                <c:pt idx="25">
                  <c:v>103.34506551682719</c:v>
                </c:pt>
                <c:pt idx="26">
                  <c:v>103.37805577996542</c:v>
                </c:pt>
                <c:pt idx="27">
                  <c:v>103.43190987980464</c:v>
                </c:pt>
                <c:pt idx="28">
                  <c:v>103.03516728919708</c:v>
                </c:pt>
                <c:pt idx="29">
                  <c:v>102.50956975176861</c:v>
                </c:pt>
                <c:pt idx="30">
                  <c:v>102.21887384093577</c:v>
                </c:pt>
                <c:pt idx="31">
                  <c:v>101.83075066789789</c:v>
                </c:pt>
                <c:pt idx="32">
                  <c:v>101.80632924050279</c:v>
                </c:pt>
                <c:pt idx="33">
                  <c:v>101.6258226967627</c:v>
                </c:pt>
                <c:pt idx="34">
                  <c:v>101.86674330611949</c:v>
                </c:pt>
                <c:pt idx="35">
                  <c:v>102.18418518990404</c:v>
                </c:pt>
                <c:pt idx="36">
                  <c:v>102.09443194857135</c:v>
                </c:pt>
                <c:pt idx="37">
                  <c:v>101.88339779151609</c:v>
                </c:pt>
                <c:pt idx="38">
                  <c:v>100.81892718874579</c:v>
                </c:pt>
                <c:pt idx="39">
                  <c:v>101.92248866169571</c:v>
                </c:pt>
                <c:pt idx="40">
                  <c:v>102.21837979107111</c:v>
                </c:pt>
              </c:numCache>
            </c:numRef>
          </c:val>
          <c:smooth val="0"/>
        </c:ser>
        <c:dLbls>
          <c:showLegendKey val="0"/>
          <c:showVal val="0"/>
          <c:showCatName val="0"/>
          <c:showSerName val="0"/>
          <c:showPercent val="0"/>
          <c:showBubbleSize val="0"/>
        </c:dLbls>
        <c:marker val="1"/>
        <c:smooth val="0"/>
        <c:axId val="139869184"/>
        <c:axId val="139891456"/>
      </c:lineChart>
      <c:catAx>
        <c:axId val="13986918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139891456"/>
        <c:crossesAt val="100"/>
        <c:auto val="0"/>
        <c:lblAlgn val="ctr"/>
        <c:lblOffset val="100"/>
        <c:tickLblSkip val="4"/>
        <c:tickMarkSkip val="4"/>
        <c:noMultiLvlLbl val="0"/>
      </c:catAx>
      <c:valAx>
        <c:axId val="139891456"/>
        <c:scaling>
          <c:orientation val="minMax"/>
          <c:max val="110"/>
          <c:min val="80"/>
        </c:scaling>
        <c:delete val="0"/>
        <c:axPos val="l"/>
        <c:majorGridlines>
          <c:spPr>
            <a:ln>
              <a:prstDash val="sysDash"/>
            </a:ln>
          </c:spPr>
        </c:majorGridlines>
        <c:numFmt formatCode="#,##0" sourceLinked="0"/>
        <c:majorTickMark val="out"/>
        <c:minorTickMark val="none"/>
        <c:tickLblPos val="nextTo"/>
        <c:crossAx val="13986918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2941883742E-2"/>
          <c:y val="0.23445600341765868"/>
          <c:w val="0.90516390406154157"/>
          <c:h val="0.51446426230666154"/>
        </c:manualLayout>
      </c:layout>
      <c:barChart>
        <c:barDir val="col"/>
        <c:grouping val="stacked"/>
        <c:varyColors val="0"/>
        <c:ser>
          <c:idx val="0"/>
          <c:order val="0"/>
          <c:tx>
            <c:v>Emploi hors intérim</c:v>
          </c:tx>
          <c:spPr>
            <a:solidFill>
              <a:srgbClr val="00B0F0"/>
            </a:solidFill>
          </c:spPr>
          <c:invertIfNegative val="0"/>
          <c:dPt>
            <c:idx val="4"/>
            <c:invertIfNegative val="0"/>
            <c:bubble3D val="0"/>
          </c:dPt>
          <c:dLbls>
            <c:dLbl>
              <c:idx val="1"/>
              <c:layout>
                <c:manualLayout>
                  <c:x val="-1.8451889386298876E-3"/>
                  <c:y val="-8.6256488763224587E-3"/>
                </c:manualLayout>
              </c:layout>
              <c:showLegendKey val="0"/>
              <c:showVal val="1"/>
              <c:showCatName val="0"/>
              <c:showSerName val="0"/>
              <c:showPercent val="0"/>
              <c:showBubbleSize val="0"/>
            </c:dLbl>
            <c:dLbl>
              <c:idx val="2"/>
              <c:layout>
                <c:manualLayout>
                  <c:x val="3.711009123660204E-3"/>
                  <c:y val="2.8752162921074861E-3"/>
                </c:manualLayout>
              </c:layout>
              <c:showLegendKey val="0"/>
              <c:showVal val="1"/>
              <c:showCatName val="0"/>
              <c:showSerName val="0"/>
              <c:showPercent val="0"/>
              <c:showBubbleSize val="0"/>
            </c:dLbl>
            <c:numFmt formatCode="[&lt;0]\-&quot;&quot;#,###&quot;&quot;;[&gt;0]\+&quot;&quot;#,###&quot;&quot;;0" sourceLinked="0"/>
            <c:showLegendKey val="0"/>
            <c:showVal val="1"/>
            <c:showCatName val="0"/>
            <c:showSerName val="0"/>
            <c:showPercent val="0"/>
            <c:showBubbleSize val="0"/>
            <c:showLeaderLines val="0"/>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annuel'!$CP$48:$CT$48</c:f>
              <c:numCache>
                <c:formatCode>#,##0</c:formatCode>
                <c:ptCount val="5"/>
                <c:pt idx="0">
                  <c:v>-1660</c:v>
                </c:pt>
                <c:pt idx="1">
                  <c:v>-1590</c:v>
                </c:pt>
                <c:pt idx="2">
                  <c:v>-10</c:v>
                </c:pt>
                <c:pt idx="3">
                  <c:v>-380</c:v>
                </c:pt>
                <c:pt idx="4">
                  <c:v>440</c:v>
                </c:pt>
              </c:numCache>
            </c:numRef>
          </c:val>
        </c:ser>
        <c:ser>
          <c:idx val="1"/>
          <c:order val="1"/>
          <c:tx>
            <c:v>Intérim</c:v>
          </c:tx>
          <c:spPr>
            <a:solidFill>
              <a:schemeClr val="accent6">
                <a:lumMod val="75000"/>
              </a:schemeClr>
            </a:solidFill>
          </c:spPr>
          <c:invertIfNegative val="0"/>
          <c:dPt>
            <c:idx val="4"/>
            <c:invertIfNegative val="0"/>
            <c:bubble3D val="0"/>
          </c:dPt>
          <c:dLbls>
            <c:dLbl>
              <c:idx val="0"/>
              <c:layout>
                <c:manualLayout>
                  <c:x val="-3.7316403700606328E-3"/>
                  <c:y val="-7.8606602266349627E-3"/>
                </c:manualLayout>
              </c:layout>
              <c:showLegendKey val="0"/>
              <c:showVal val="1"/>
              <c:showCatName val="0"/>
              <c:showSerName val="0"/>
              <c:showPercent val="0"/>
              <c:showBubbleSize val="0"/>
            </c:dLbl>
            <c:dLbl>
              <c:idx val="1"/>
              <c:layout>
                <c:manualLayout>
                  <c:x val="-6.9158262581718621E-5"/>
                  <c:y val="-2.5242814279818313E-2"/>
                </c:manualLayout>
              </c:layout>
              <c:showLegendKey val="0"/>
              <c:showVal val="1"/>
              <c:showCatName val="0"/>
              <c:showSerName val="0"/>
              <c:showPercent val="0"/>
              <c:showBubbleSize val="0"/>
            </c:dLbl>
            <c:dLbl>
              <c:idx val="2"/>
              <c:layout>
                <c:manualLayout>
                  <c:x val="5.5560527718224832E-3"/>
                  <c:y val="-8.6251960863551972E-3"/>
                </c:manualLayout>
              </c:layout>
              <c:showLegendKey val="0"/>
              <c:showVal val="1"/>
              <c:showCatName val="0"/>
              <c:showSerName val="0"/>
              <c:showPercent val="0"/>
              <c:showBubbleSize val="0"/>
            </c:dLbl>
            <c:dLbl>
              <c:idx val="3"/>
              <c:layout>
                <c:manualLayout>
                  <c:x val="0"/>
                  <c:y val="-3.1483663944858482E-3"/>
                </c:manualLayout>
              </c:layout>
              <c:showLegendKey val="0"/>
              <c:showVal val="1"/>
              <c:showCatName val="0"/>
              <c:showSerName val="0"/>
              <c:showPercent val="0"/>
              <c:showBubbleSize val="0"/>
            </c:dLbl>
            <c:dLbl>
              <c:idx val="4"/>
              <c:layout>
                <c:manualLayout>
                  <c:x val="0"/>
                  <c:y val="-1.1084072003566174E-2"/>
                </c:manualLayout>
              </c:layout>
              <c:showLegendKey val="0"/>
              <c:showVal val="1"/>
              <c:showCatName val="0"/>
              <c:showSerName val="0"/>
              <c:showPercent val="0"/>
              <c:showBubbleSize val="0"/>
            </c:dLbl>
            <c:numFmt formatCode="[&lt;0]\-&quot;&quot;#,###&quot;&quot;;[&gt;0]\+&quot;&quot;#,###&quot;&quot;;0" sourceLinked="0"/>
            <c:txPr>
              <a:bodyPr/>
              <a:lstStyle/>
              <a:p>
                <a:pPr>
                  <a:defRPr sz="1100" b="0"/>
                </a:pPr>
                <a:endParaRPr lang="fr-FR"/>
              </a:p>
            </c:txPr>
            <c:showLegendKey val="0"/>
            <c:showVal val="1"/>
            <c:showCatName val="0"/>
            <c:showSerName val="0"/>
            <c:showPercent val="0"/>
            <c:showBubbleSize val="0"/>
            <c:showLeaderLines val="0"/>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annuel'!$CV$48:$CZ$48</c:f>
              <c:numCache>
                <c:formatCode>#,##0</c:formatCode>
                <c:ptCount val="5"/>
                <c:pt idx="0">
                  <c:v>670</c:v>
                </c:pt>
                <c:pt idx="1">
                  <c:v>230</c:v>
                </c:pt>
                <c:pt idx="2">
                  <c:v>170</c:v>
                </c:pt>
                <c:pt idx="3">
                  <c:v>-60</c:v>
                </c:pt>
                <c:pt idx="4">
                  <c:v>320</c:v>
                </c:pt>
              </c:numCache>
            </c:numRef>
          </c:val>
        </c:ser>
        <c:ser>
          <c:idx val="2"/>
          <c:order val="2"/>
          <c:tx>
            <c:v>Total</c:v>
          </c:tx>
          <c:spPr>
            <a:noFill/>
          </c:spPr>
          <c:invertIfNegative val="0"/>
          <c:dLbls>
            <c:dLbl>
              <c:idx val="0"/>
              <c:layout>
                <c:manualLayout>
                  <c:x val="-3.7387596029734567E-3"/>
                  <c:y val="6.6026965000920299E-2"/>
                </c:manualLayout>
              </c:layout>
              <c:dLblPos val="ctr"/>
              <c:showLegendKey val="0"/>
              <c:showVal val="1"/>
              <c:showCatName val="0"/>
              <c:showSerName val="0"/>
              <c:showPercent val="0"/>
              <c:showBubbleSize val="0"/>
            </c:dLbl>
            <c:dLbl>
              <c:idx val="1"/>
              <c:layout>
                <c:manualLayout>
                  <c:x val="-6.9012972114109976E-5"/>
                  <c:y val="8.9158193268416841E-2"/>
                </c:manualLayout>
              </c:layout>
              <c:dLblPos val="ctr"/>
              <c:showLegendKey val="0"/>
              <c:showVal val="1"/>
              <c:showCatName val="0"/>
              <c:showSerName val="0"/>
              <c:showPercent val="0"/>
              <c:showBubbleSize val="0"/>
            </c:dLbl>
            <c:dLbl>
              <c:idx val="2"/>
              <c:layout>
                <c:manualLayout>
                  <c:x val="3.2992559384572824E-3"/>
                  <c:y val="-2.986512066060245E-2"/>
                </c:manualLayout>
              </c:layout>
              <c:dLblPos val="ctr"/>
              <c:showLegendKey val="0"/>
              <c:showVal val="1"/>
              <c:showCatName val="0"/>
              <c:showSerName val="0"/>
              <c:showPercent val="0"/>
              <c:showBubbleSize val="0"/>
            </c:dLbl>
            <c:dLbl>
              <c:idx val="3"/>
              <c:layout>
                <c:manualLayout>
                  <c:x val="3.7316403700606328E-3"/>
                  <c:y val="-2.5763749137152118E-3"/>
                </c:manualLayout>
              </c:layout>
              <c:dLblPos val="ctr"/>
              <c:showLegendKey val="0"/>
              <c:showVal val="1"/>
              <c:showCatName val="0"/>
              <c:showSerName val="0"/>
              <c:showPercent val="0"/>
              <c:showBubbleSize val="0"/>
            </c:dLbl>
            <c:dLbl>
              <c:idx val="4"/>
              <c:layout>
                <c:manualLayout>
                  <c:x val="-3.6903778772597751E-3"/>
                  <c:y val="4.0418749217522337E-2"/>
                </c:manualLayout>
              </c:layout>
              <c:dLblPos val="ctr"/>
              <c:showLegendKey val="0"/>
              <c:showVal val="1"/>
              <c:showCatName val="0"/>
              <c:showSerName val="0"/>
              <c:showPercent val="0"/>
              <c:showBubbleSize val="0"/>
            </c:dLbl>
            <c:numFmt formatCode="[&lt;0]\-&quot;&quot;#,###&quot;&quot;;[&gt;0]\+&quot;&quot;#,###&quot;&quot;;0" sourceLinked="0"/>
            <c:txPr>
              <a:bodyPr/>
              <a:lstStyle/>
              <a:p>
                <a:pPr>
                  <a:defRPr sz="1200" b="1"/>
                </a:pPr>
                <a:endParaRPr lang="fr-FR"/>
              </a:p>
            </c:txPr>
            <c:dLblPos val="inBase"/>
            <c:showLegendKey val="0"/>
            <c:showVal val="1"/>
            <c:showCatName val="0"/>
            <c:showSerName val="0"/>
            <c:showPercent val="0"/>
            <c:showBubbleSize val="0"/>
            <c:showLeaderLines val="0"/>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annuel'!$CJ$48:$CN$48</c:f>
              <c:numCache>
                <c:formatCode>#,##0</c:formatCode>
                <c:ptCount val="5"/>
                <c:pt idx="0">
                  <c:v>-990</c:v>
                </c:pt>
                <c:pt idx="1">
                  <c:v>-1360</c:v>
                </c:pt>
                <c:pt idx="2">
                  <c:v>160</c:v>
                </c:pt>
                <c:pt idx="3">
                  <c:v>-440</c:v>
                </c:pt>
                <c:pt idx="4">
                  <c:v>760</c:v>
                </c:pt>
              </c:numCache>
            </c:numRef>
          </c:val>
        </c:ser>
        <c:dLbls>
          <c:showLegendKey val="0"/>
          <c:showVal val="0"/>
          <c:showCatName val="0"/>
          <c:showSerName val="0"/>
          <c:showPercent val="0"/>
          <c:showBubbleSize val="0"/>
        </c:dLbls>
        <c:gapWidth val="150"/>
        <c:overlap val="100"/>
        <c:axId val="139238784"/>
        <c:axId val="139265152"/>
      </c:barChart>
      <c:catAx>
        <c:axId val="139238784"/>
        <c:scaling>
          <c:orientation val="minMax"/>
        </c:scaling>
        <c:delete val="0"/>
        <c:axPos val="b"/>
        <c:majorTickMark val="out"/>
        <c:minorTickMark val="none"/>
        <c:tickLblPos val="low"/>
        <c:spPr>
          <a:ln w="22225" cmpd="sng"/>
        </c:spPr>
        <c:txPr>
          <a:bodyPr rot="0" vert="horz"/>
          <a:lstStyle/>
          <a:p>
            <a:pPr>
              <a:defRPr sz="1000" b="0" baseline="0"/>
            </a:pPr>
            <a:endParaRPr lang="fr-FR"/>
          </a:p>
        </c:txPr>
        <c:crossAx val="139265152"/>
        <c:crosses val="autoZero"/>
        <c:auto val="1"/>
        <c:lblAlgn val="ctr"/>
        <c:lblOffset val="100"/>
        <c:noMultiLvlLbl val="0"/>
      </c:catAx>
      <c:valAx>
        <c:axId val="139265152"/>
        <c:scaling>
          <c:orientation val="minMax"/>
          <c:max val="1000"/>
          <c:min val="-2000"/>
        </c:scaling>
        <c:delete val="0"/>
        <c:axPos val="l"/>
        <c:majorGridlines>
          <c:spPr>
            <a:ln>
              <a:prstDash val="sysDot"/>
            </a:ln>
          </c:spPr>
        </c:majorGridlines>
        <c:numFmt formatCode="[Red][&lt;0]\-&quot;&quot;0&quot;&quot;;[Blue][&gt;0]\+&quot;&quot;0&quot;&quot;;0" sourceLinked="0"/>
        <c:majorTickMark val="out"/>
        <c:minorTickMark val="none"/>
        <c:tickLblPos val="nextTo"/>
        <c:crossAx val="139238784"/>
        <c:crosses val="autoZero"/>
        <c:crossBetween val="between"/>
        <c:majorUnit val="500"/>
      </c:valAx>
    </c:plotArea>
    <c:legend>
      <c:legendPos val="r"/>
      <c:legendEntry>
        <c:idx val="0"/>
        <c:delete val="1"/>
      </c:legendEntry>
      <c:layout>
        <c:manualLayout>
          <c:xMode val="edge"/>
          <c:yMode val="edge"/>
          <c:x val="0.27865418602177844"/>
          <c:y val="0.17535310259609391"/>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032512065022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GRAPHIQUE_stocks_bénéf'!$BD$3:$BE$46</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'Données GRAPHIQUE_stocks_bénéf'!$BF$3:$BF$46</c:f>
              <c:numCache>
                <c:formatCode>#,##0</c:formatCode>
                <c:ptCount val="44"/>
                <c:pt idx="0">
                  <c:v>1515</c:v>
                </c:pt>
                <c:pt idx="1">
                  <c:v>3370</c:v>
                </c:pt>
                <c:pt idx="2">
                  <c:v>4478</c:v>
                </c:pt>
                <c:pt idx="3">
                  <c:v>4439</c:v>
                </c:pt>
                <c:pt idx="4">
                  <c:v>3595</c:v>
                </c:pt>
                <c:pt idx="5">
                  <c:v>2711</c:v>
                </c:pt>
                <c:pt idx="6">
                  <c:v>2112</c:v>
                </c:pt>
                <c:pt idx="7">
                  <c:v>2921</c:v>
                </c:pt>
                <c:pt idx="8">
                  <c:v>3871</c:v>
                </c:pt>
                <c:pt idx="9">
                  <c:v>3959</c:v>
                </c:pt>
                <c:pt idx="10">
                  <c:v>3559</c:v>
                </c:pt>
                <c:pt idx="11">
                  <c:v>3312</c:v>
                </c:pt>
                <c:pt idx="12">
                  <c:v>3214</c:v>
                </c:pt>
                <c:pt idx="13">
                  <c:v>3221</c:v>
                </c:pt>
                <c:pt idx="14">
                  <c:v>3018</c:v>
                </c:pt>
                <c:pt idx="15">
                  <c:v>3392</c:v>
                </c:pt>
                <c:pt idx="16">
                  <c:v>3430</c:v>
                </c:pt>
                <c:pt idx="17">
                  <c:v>3512</c:v>
                </c:pt>
                <c:pt idx="18">
                  <c:v>3216</c:v>
                </c:pt>
                <c:pt idx="19">
                  <c:v>3147</c:v>
                </c:pt>
                <c:pt idx="20">
                  <c:v>3320</c:v>
                </c:pt>
                <c:pt idx="21">
                  <c:v>3421</c:v>
                </c:pt>
                <c:pt idx="22">
                  <c:v>3389</c:v>
                </c:pt>
                <c:pt idx="23">
                  <c:v>3554</c:v>
                </c:pt>
                <c:pt idx="24">
                  <c:v>3673</c:v>
                </c:pt>
                <c:pt idx="25">
                  <c:v>3701</c:v>
                </c:pt>
                <c:pt idx="26">
                  <c:v>3602</c:v>
                </c:pt>
                <c:pt idx="27">
                  <c:v>3632</c:v>
                </c:pt>
                <c:pt idx="28">
                  <c:v>3658</c:v>
                </c:pt>
                <c:pt idx="29">
                  <c:v>3505</c:v>
                </c:pt>
                <c:pt idx="30">
                  <c:v>2497</c:v>
                </c:pt>
                <c:pt idx="31">
                  <c:v>1871</c:v>
                </c:pt>
                <c:pt idx="32">
                  <c:v>1654</c:v>
                </c:pt>
                <c:pt idx="33">
                  <c:v>1407</c:v>
                </c:pt>
                <c:pt idx="34">
                  <c:v>1478</c:v>
                </c:pt>
                <c:pt idx="35">
                  <c:v>1487</c:v>
                </c:pt>
                <c:pt idx="36">
                  <c:v>1562</c:v>
                </c:pt>
                <c:pt idx="37">
                  <c:v>1598</c:v>
                </c:pt>
                <c:pt idx="38">
                  <c:v>1615</c:v>
                </c:pt>
                <c:pt idx="39">
                  <c:v>1407</c:v>
                </c:pt>
                <c:pt idx="40">
                  <c:v>1368</c:v>
                </c:pt>
                <c:pt idx="41">
                  <c:v>1207</c:v>
                </c:pt>
                <c:pt idx="42">
                  <c:v>1161</c:v>
                </c:pt>
                <c:pt idx="43">
                  <c:v>1174</c:v>
                </c:pt>
              </c:numCache>
            </c:numRef>
          </c:val>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GRAPHIQUE_stocks_bénéf'!$BD$3:$BE$46</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'Données GRAPHIQUE_stocks_bénéf'!$BI$3:$BI$46</c:f>
              <c:numCache>
                <c:formatCode>#,##0</c:formatCode>
                <c:ptCount val="44"/>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355</c:v>
                </c:pt>
                <c:pt idx="20">
                  <c:v>397</c:v>
                </c:pt>
                <c:pt idx="21">
                  <c:v>562</c:v>
                </c:pt>
                <c:pt idx="22">
                  <c:v>643</c:v>
                </c:pt>
                <c:pt idx="23">
                  <c:v>722</c:v>
                </c:pt>
                <c:pt idx="24">
                  <c:v>869</c:v>
                </c:pt>
                <c:pt idx="25">
                  <c:v>796</c:v>
                </c:pt>
                <c:pt idx="26">
                  <c:v>631</c:v>
                </c:pt>
                <c:pt idx="27">
                  <c:v>564</c:v>
                </c:pt>
                <c:pt idx="28">
                  <c:v>521</c:v>
                </c:pt>
                <c:pt idx="29">
                  <c:v>400</c:v>
                </c:pt>
                <c:pt idx="30">
                  <c:v>298</c:v>
                </c:pt>
                <c:pt idx="31">
                  <c:v>195</c:v>
                </c:pt>
                <c:pt idx="32">
                  <c:v>66</c:v>
                </c:pt>
                <c:pt idx="33">
                  <c:v>5</c:v>
                </c:pt>
                <c:pt idx="34">
                  <c:v>0</c:v>
                </c:pt>
                <c:pt idx="35">
                  <c:v>1</c:v>
                </c:pt>
                <c:pt idx="36">
                  <c:v>2</c:v>
                </c:pt>
                <c:pt idx="37">
                  <c:v>3</c:v>
                </c:pt>
                <c:pt idx="38">
                  <c:v>0</c:v>
                </c:pt>
                <c:pt idx="39">
                  <c:v>1</c:v>
                </c:pt>
                <c:pt idx="40">
                  <c:v>1</c:v>
                </c:pt>
                <c:pt idx="41">
                  <c:v>1</c:v>
                </c:pt>
                <c:pt idx="42">
                  <c:v>1</c:v>
                </c:pt>
                <c:pt idx="43">
                  <c:v>37</c:v>
                </c:pt>
              </c:numCache>
            </c:numRef>
          </c:val>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GRAPHIQUE_stocks_bénéf'!$BD$3:$BE$46</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'Données GRAPHIQUE_stocks_bénéf'!$BL$3:$BL$46</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238</c:v>
                </c:pt>
                <c:pt idx="13">
                  <c:v>444</c:v>
                </c:pt>
                <c:pt idx="14">
                  <c:v>788</c:v>
                </c:pt>
                <c:pt idx="15">
                  <c:v>1142</c:v>
                </c:pt>
                <c:pt idx="16">
                  <c:v>1381</c:v>
                </c:pt>
                <c:pt idx="17">
                  <c:v>1482</c:v>
                </c:pt>
                <c:pt idx="18">
                  <c:v>1557</c:v>
                </c:pt>
                <c:pt idx="19">
                  <c:v>1701</c:v>
                </c:pt>
                <c:pt idx="20">
                  <c:v>1766</c:v>
                </c:pt>
                <c:pt idx="21">
                  <c:v>1831</c:v>
                </c:pt>
                <c:pt idx="22">
                  <c:v>1867</c:v>
                </c:pt>
                <c:pt idx="23">
                  <c:v>1941</c:v>
                </c:pt>
                <c:pt idx="24">
                  <c:v>1931</c:v>
                </c:pt>
                <c:pt idx="25">
                  <c:v>1910</c:v>
                </c:pt>
                <c:pt idx="26">
                  <c:v>1806</c:v>
                </c:pt>
                <c:pt idx="27">
                  <c:v>1685</c:v>
                </c:pt>
                <c:pt idx="28">
                  <c:v>1685</c:v>
                </c:pt>
                <c:pt idx="29">
                  <c:v>1553</c:v>
                </c:pt>
                <c:pt idx="30">
                  <c:v>1241</c:v>
                </c:pt>
                <c:pt idx="31">
                  <c:v>1035</c:v>
                </c:pt>
                <c:pt idx="32">
                  <c:v>824</c:v>
                </c:pt>
                <c:pt idx="33">
                  <c:v>664</c:v>
                </c:pt>
                <c:pt idx="34">
                  <c:v>501</c:v>
                </c:pt>
                <c:pt idx="35">
                  <c:v>371</c:v>
                </c:pt>
                <c:pt idx="36">
                  <c:v>281</c:v>
                </c:pt>
                <c:pt idx="37">
                  <c:v>219</c:v>
                </c:pt>
                <c:pt idx="38">
                  <c:v>146</c:v>
                </c:pt>
                <c:pt idx="39">
                  <c:v>93</c:v>
                </c:pt>
                <c:pt idx="40">
                  <c:v>24</c:v>
                </c:pt>
                <c:pt idx="41">
                  <c:v>3</c:v>
                </c:pt>
                <c:pt idx="42">
                  <c:v>0</c:v>
                </c:pt>
                <c:pt idx="43">
                  <c:v>0</c:v>
                </c:pt>
              </c:numCache>
            </c:numRef>
          </c:val>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GRAPHIQUE_stocks_bénéf'!$BD$3:$BE$46</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'Données GRAPHIQUE_stocks_bénéf'!$BM$3:$BM$46</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807</c:v>
                </c:pt>
                <c:pt idx="25">
                  <c:v>812</c:v>
                </c:pt>
                <c:pt idx="26">
                  <c:v>876</c:v>
                </c:pt>
                <c:pt idx="27">
                  <c:v>860</c:v>
                </c:pt>
                <c:pt idx="28">
                  <c:v>832</c:v>
                </c:pt>
                <c:pt idx="29">
                  <c:v>870</c:v>
                </c:pt>
                <c:pt idx="30">
                  <c:v>872</c:v>
                </c:pt>
                <c:pt idx="31">
                  <c:v>957</c:v>
                </c:pt>
                <c:pt idx="32">
                  <c:v>900</c:v>
                </c:pt>
                <c:pt idx="33">
                  <c:v>904</c:v>
                </c:pt>
                <c:pt idx="34">
                  <c:v>871</c:v>
                </c:pt>
                <c:pt idx="35">
                  <c:v>919</c:v>
                </c:pt>
                <c:pt idx="36">
                  <c:v>866</c:v>
                </c:pt>
                <c:pt idx="37">
                  <c:v>850</c:v>
                </c:pt>
                <c:pt idx="38">
                  <c:v>818</c:v>
                </c:pt>
                <c:pt idx="39">
                  <c:v>855</c:v>
                </c:pt>
                <c:pt idx="40">
                  <c:v>841</c:v>
                </c:pt>
                <c:pt idx="41">
                  <c:v>810</c:v>
                </c:pt>
                <c:pt idx="42">
                  <c:v>863</c:v>
                </c:pt>
                <c:pt idx="43">
                  <c:v>898</c:v>
                </c:pt>
              </c:numCache>
            </c:numRef>
          </c:val>
        </c:ser>
        <c:dLbls>
          <c:showLegendKey val="0"/>
          <c:showVal val="0"/>
          <c:showCatName val="0"/>
          <c:showSerName val="0"/>
          <c:showPercent val="0"/>
          <c:showBubbleSize val="0"/>
        </c:dLbls>
        <c:axId val="139417088"/>
        <c:axId val="139418624"/>
      </c:areaChart>
      <c:catAx>
        <c:axId val="13941708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39418624"/>
        <c:crossesAt val="0"/>
        <c:auto val="0"/>
        <c:lblAlgn val="ctr"/>
        <c:lblOffset val="100"/>
        <c:tickLblSkip val="4"/>
        <c:noMultiLvlLbl val="0"/>
      </c:catAx>
      <c:valAx>
        <c:axId val="139418624"/>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39417088"/>
        <c:crosses val="autoZero"/>
        <c:crossBetween val="between"/>
        <c:majorUnit val="2000"/>
      </c:valAx>
    </c:plotArea>
    <c:legend>
      <c:legendPos val="t"/>
      <c:layout/>
      <c:overlay val="0"/>
      <c:spPr>
        <a:noFill/>
      </c:spPr>
      <c:txPr>
        <a:bodyPr/>
        <a:lstStyle/>
        <a:p>
          <a:pPr>
            <a:defRPr sz="12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trim'!$B$116:$C$168</c:f>
              <c:multiLvlStrCache>
                <c:ptCount val="53"/>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pt idx="52">
                    <c:v>T4</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Données!$C$124:$C$164</c:f>
              <c:numCache>
                <c:formatCode>#,##0.0</c:formatCode>
                <c:ptCount val="41"/>
                <c:pt idx="0">
                  <c:v>10.199999999999999</c:v>
                </c:pt>
                <c:pt idx="1">
                  <c:v>10.199999999999999</c:v>
                </c:pt>
                <c:pt idx="2">
                  <c:v>10.3</c:v>
                </c:pt>
                <c:pt idx="3">
                  <c:v>10.4</c:v>
                </c:pt>
                <c:pt idx="4">
                  <c:v>10.6</c:v>
                </c:pt>
                <c:pt idx="5">
                  <c:v>10.6</c:v>
                </c:pt>
                <c:pt idx="6">
                  <c:v>10.8</c:v>
                </c:pt>
                <c:pt idx="7">
                  <c:v>10.8</c:v>
                </c:pt>
                <c:pt idx="8">
                  <c:v>11.1</c:v>
                </c:pt>
                <c:pt idx="9">
                  <c:v>11.3</c:v>
                </c:pt>
                <c:pt idx="10">
                  <c:v>11.5</c:v>
                </c:pt>
                <c:pt idx="11">
                  <c:v>11.3</c:v>
                </c:pt>
                <c:pt idx="12">
                  <c:v>11.2</c:v>
                </c:pt>
                <c:pt idx="13">
                  <c:v>11.2</c:v>
                </c:pt>
                <c:pt idx="14">
                  <c:v>11.3</c:v>
                </c:pt>
                <c:pt idx="15">
                  <c:v>11.4</c:v>
                </c:pt>
                <c:pt idx="16">
                  <c:v>11.6</c:v>
                </c:pt>
                <c:pt idx="17">
                  <c:v>11.4</c:v>
                </c:pt>
                <c:pt idx="18">
                  <c:v>11.7</c:v>
                </c:pt>
                <c:pt idx="19">
                  <c:v>11.5</c:v>
                </c:pt>
                <c:pt idx="20">
                  <c:v>11.4</c:v>
                </c:pt>
                <c:pt idx="21">
                  <c:v>11.4</c:v>
                </c:pt>
                <c:pt idx="22">
                  <c:v>11.2</c:v>
                </c:pt>
                <c:pt idx="23">
                  <c:v>11.1</c:v>
                </c:pt>
                <c:pt idx="24">
                  <c:v>11.4</c:v>
                </c:pt>
                <c:pt idx="25">
                  <c:v>10.9</c:v>
                </c:pt>
                <c:pt idx="26">
                  <c:v>10.8</c:v>
                </c:pt>
                <c:pt idx="27">
                  <c:v>10.9</c:v>
                </c:pt>
                <c:pt idx="28">
                  <c:v>10.3</c:v>
                </c:pt>
                <c:pt idx="29">
                  <c:v>10.6</c:v>
                </c:pt>
                <c:pt idx="30">
                  <c:v>10.4</c:v>
                </c:pt>
                <c:pt idx="31">
                  <c:v>10.3</c:v>
                </c:pt>
                <c:pt idx="32">
                  <c:v>10</c:v>
                </c:pt>
                <c:pt idx="33">
                  <c:v>10</c:v>
                </c:pt>
                <c:pt idx="34">
                  <c:v>9.6999999999999993</c:v>
                </c:pt>
                <c:pt idx="35">
                  <c:v>9.6</c:v>
                </c:pt>
                <c:pt idx="36">
                  <c:v>9.1</c:v>
                </c:pt>
                <c:pt idx="37">
                  <c:v>8.8000000000000007</c:v>
                </c:pt>
                <c:pt idx="38">
                  <c:v>8.3000000000000007</c:v>
                </c:pt>
                <c:pt idx="39">
                  <c:v>10.3</c:v>
                </c:pt>
                <c:pt idx="40">
                  <c:v>8.9</c:v>
                </c:pt>
              </c:numCache>
            </c:numRef>
          </c:val>
          <c:smooth val="0"/>
        </c:ser>
        <c:ser>
          <c:idx val="1"/>
          <c:order val="1"/>
          <c:tx>
            <c:v>France métropolitaine</c:v>
          </c:tx>
          <c:spPr>
            <a:ln w="25400">
              <a:solidFill>
                <a:srgbClr val="0000FF"/>
              </a:solidFill>
              <a:prstDash val="solid"/>
            </a:ln>
          </c:spPr>
          <c:marker>
            <c:symbol val="none"/>
          </c:marker>
          <c:cat>
            <c:multiLvlStrRef>
              <c:f>'dates trim'!$B$116:$C$168</c:f>
              <c:multiLvlStrCache>
                <c:ptCount val="53"/>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pt idx="52">
                    <c:v>T4</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Données!$B$124:$B$164</c:f>
              <c:numCache>
                <c:formatCode>#,##0.0</c:formatCode>
                <c:ptCount val="41"/>
                <c:pt idx="0">
                  <c:v>8.8000000000000007</c:v>
                </c:pt>
                <c:pt idx="1">
                  <c:v>8.8000000000000007</c:v>
                </c:pt>
                <c:pt idx="2">
                  <c:v>8.6999999999999993</c:v>
                </c:pt>
                <c:pt idx="3">
                  <c:v>8.8000000000000007</c:v>
                </c:pt>
                <c:pt idx="4">
                  <c:v>9</c:v>
                </c:pt>
                <c:pt idx="5">
                  <c:v>9.1</c:v>
                </c:pt>
                <c:pt idx="6">
                  <c:v>9.3000000000000007</c:v>
                </c:pt>
                <c:pt idx="7">
                  <c:v>9.4</c:v>
                </c:pt>
                <c:pt idx="8">
                  <c:v>9.6999999999999993</c:v>
                </c:pt>
                <c:pt idx="9">
                  <c:v>9.9</c:v>
                </c:pt>
                <c:pt idx="10">
                  <c:v>10.1</c:v>
                </c:pt>
                <c:pt idx="11">
                  <c:v>9.9</c:v>
                </c:pt>
                <c:pt idx="12">
                  <c:v>9.8000000000000007</c:v>
                </c:pt>
                <c:pt idx="13">
                  <c:v>9.8000000000000007</c:v>
                </c:pt>
                <c:pt idx="14">
                  <c:v>9.8000000000000007</c:v>
                </c:pt>
                <c:pt idx="15">
                  <c:v>9.9</c:v>
                </c:pt>
                <c:pt idx="16">
                  <c:v>10.1</c:v>
                </c:pt>
                <c:pt idx="17">
                  <c:v>10</c:v>
                </c:pt>
                <c:pt idx="18">
                  <c:v>10.199999999999999</c:v>
                </c:pt>
                <c:pt idx="19">
                  <c:v>10</c:v>
                </c:pt>
                <c:pt idx="20">
                  <c:v>9.9</c:v>
                </c:pt>
                <c:pt idx="21">
                  <c:v>9.9</c:v>
                </c:pt>
                <c:pt idx="22">
                  <c:v>9.6999999999999993</c:v>
                </c:pt>
                <c:pt idx="23">
                  <c:v>9.6</c:v>
                </c:pt>
                <c:pt idx="24">
                  <c:v>9.6999999999999993</c:v>
                </c:pt>
                <c:pt idx="25">
                  <c:v>9.3000000000000007</c:v>
                </c:pt>
                <c:pt idx="26">
                  <c:v>9.1999999999999993</c:v>
                </c:pt>
                <c:pt idx="27">
                  <c:v>9.1999999999999993</c:v>
                </c:pt>
                <c:pt idx="28">
                  <c:v>8.6</c:v>
                </c:pt>
                <c:pt idx="29">
                  <c:v>8.9</c:v>
                </c:pt>
                <c:pt idx="30">
                  <c:v>8.8000000000000007</c:v>
                </c:pt>
                <c:pt idx="31">
                  <c:v>8.6999999999999993</c:v>
                </c:pt>
                <c:pt idx="32">
                  <c:v>8.4</c:v>
                </c:pt>
                <c:pt idx="33">
                  <c:v>8.4</c:v>
                </c:pt>
                <c:pt idx="34">
                  <c:v>8.1</c:v>
                </c:pt>
                <c:pt idx="35">
                  <c:v>8.1999999999999993</c:v>
                </c:pt>
                <c:pt idx="36">
                  <c:v>7.8</c:v>
                </c:pt>
                <c:pt idx="37">
                  <c:v>7.6</c:v>
                </c:pt>
                <c:pt idx="38">
                  <c:v>7</c:v>
                </c:pt>
                <c:pt idx="39">
                  <c:v>8.9</c:v>
                </c:pt>
                <c:pt idx="40">
                  <c:v>7.7</c:v>
                </c:pt>
              </c:numCache>
            </c:numRef>
          </c:val>
          <c:smooth val="0"/>
        </c:ser>
        <c:ser>
          <c:idx val="2"/>
          <c:order val="2"/>
          <c:tx>
            <c:strRef>
              <c:f>Données!$H$8</c:f>
              <c:strCache>
                <c:ptCount val="1"/>
                <c:pt idx="0">
                  <c:v>Var</c:v>
                </c:pt>
              </c:strCache>
            </c:strRef>
          </c:tx>
          <c:marker>
            <c:symbol val="none"/>
          </c:marker>
          <c:cat>
            <c:multiLvlStrRef>
              <c:f>'dates trim'!$B$116:$C$168</c:f>
              <c:multiLvlStrCache>
                <c:ptCount val="53"/>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pt idx="52">
                    <c:v>T4</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Données!$H$124:$H$164</c:f>
              <c:numCache>
                <c:formatCode>#,##0.0</c:formatCode>
                <c:ptCount val="41"/>
                <c:pt idx="0">
                  <c:v>9.8000000000000007</c:v>
                </c:pt>
                <c:pt idx="1">
                  <c:v>9.9</c:v>
                </c:pt>
                <c:pt idx="2">
                  <c:v>10</c:v>
                </c:pt>
                <c:pt idx="3">
                  <c:v>10.1</c:v>
                </c:pt>
                <c:pt idx="4">
                  <c:v>10.199999999999999</c:v>
                </c:pt>
                <c:pt idx="5">
                  <c:v>10.3</c:v>
                </c:pt>
                <c:pt idx="6">
                  <c:v>10.5</c:v>
                </c:pt>
                <c:pt idx="7">
                  <c:v>10.4</c:v>
                </c:pt>
                <c:pt idx="8">
                  <c:v>10.8</c:v>
                </c:pt>
                <c:pt idx="9">
                  <c:v>10.9</c:v>
                </c:pt>
                <c:pt idx="10">
                  <c:v>11</c:v>
                </c:pt>
                <c:pt idx="11">
                  <c:v>10.9</c:v>
                </c:pt>
                <c:pt idx="12">
                  <c:v>10.9</c:v>
                </c:pt>
                <c:pt idx="13">
                  <c:v>10.9</c:v>
                </c:pt>
                <c:pt idx="14">
                  <c:v>11</c:v>
                </c:pt>
                <c:pt idx="15">
                  <c:v>11.1</c:v>
                </c:pt>
                <c:pt idx="16">
                  <c:v>11.2</c:v>
                </c:pt>
                <c:pt idx="17">
                  <c:v>11.1</c:v>
                </c:pt>
                <c:pt idx="18">
                  <c:v>11.4</c:v>
                </c:pt>
                <c:pt idx="19">
                  <c:v>11.2</c:v>
                </c:pt>
                <c:pt idx="20">
                  <c:v>11.1</c:v>
                </c:pt>
                <c:pt idx="21">
                  <c:v>11.1</c:v>
                </c:pt>
                <c:pt idx="22">
                  <c:v>10.8</c:v>
                </c:pt>
                <c:pt idx="23">
                  <c:v>10.7</c:v>
                </c:pt>
                <c:pt idx="24">
                  <c:v>11</c:v>
                </c:pt>
                <c:pt idx="25">
                  <c:v>10.6</c:v>
                </c:pt>
                <c:pt idx="26">
                  <c:v>10.4</c:v>
                </c:pt>
                <c:pt idx="27">
                  <c:v>10.3</c:v>
                </c:pt>
                <c:pt idx="28">
                  <c:v>9.8000000000000007</c:v>
                </c:pt>
                <c:pt idx="29">
                  <c:v>10.199999999999999</c:v>
                </c:pt>
                <c:pt idx="30">
                  <c:v>10</c:v>
                </c:pt>
                <c:pt idx="31">
                  <c:v>9.8000000000000007</c:v>
                </c:pt>
                <c:pt idx="32">
                  <c:v>9.6</c:v>
                </c:pt>
                <c:pt idx="33">
                  <c:v>9.6999999999999993</c:v>
                </c:pt>
                <c:pt idx="34">
                  <c:v>9.1999999999999993</c:v>
                </c:pt>
                <c:pt idx="35">
                  <c:v>9.1999999999999993</c:v>
                </c:pt>
                <c:pt idx="36">
                  <c:v>8.6999999999999993</c:v>
                </c:pt>
                <c:pt idx="37">
                  <c:v>8.3000000000000007</c:v>
                </c:pt>
                <c:pt idx="38">
                  <c:v>8</c:v>
                </c:pt>
                <c:pt idx="39">
                  <c:v>9.6</c:v>
                </c:pt>
                <c:pt idx="40">
                  <c:v>8.1999999999999993</c:v>
                </c:pt>
              </c:numCache>
            </c:numRef>
          </c:val>
          <c:smooth val="0"/>
        </c:ser>
        <c:dLbls>
          <c:showLegendKey val="0"/>
          <c:showVal val="0"/>
          <c:showCatName val="0"/>
          <c:showSerName val="0"/>
          <c:showPercent val="0"/>
          <c:showBubbleSize val="0"/>
        </c:dLbls>
        <c:marker val="1"/>
        <c:smooth val="0"/>
        <c:axId val="140291456"/>
        <c:axId val="140297344"/>
      </c:lineChart>
      <c:catAx>
        <c:axId val="140291456"/>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40297344"/>
        <c:crosses val="autoZero"/>
        <c:auto val="0"/>
        <c:lblAlgn val="ctr"/>
        <c:lblOffset val="100"/>
        <c:tickLblSkip val="4"/>
        <c:tickMarkSkip val="4"/>
        <c:noMultiLvlLbl val="0"/>
      </c:catAx>
      <c:valAx>
        <c:axId val="140297344"/>
        <c:scaling>
          <c:orientation val="minMax"/>
          <c:max val="12"/>
          <c:min val="7"/>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40291456"/>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spPr>
              <a:solidFill>
                <a:srgbClr val="FF0000"/>
              </a:solidFill>
            </c:spPr>
          </c:dPt>
          <c:dPt>
            <c:idx val="2"/>
            <c:invertIfNegative val="0"/>
            <c:bubble3D val="0"/>
          </c:dPt>
          <c:dPt>
            <c:idx val="3"/>
            <c:invertIfNegative val="0"/>
            <c:bubble3D val="0"/>
            <c:spPr>
              <a:solidFill>
                <a:srgbClr val="92D050"/>
              </a:solidFill>
            </c:spPr>
          </c:dPt>
          <c:dPt>
            <c:idx val="4"/>
            <c:invertIfNegative val="0"/>
            <c:bubble3D val="0"/>
            <c:spPr>
              <a:solidFill>
                <a:srgbClr val="0070C0"/>
              </a:solidFill>
            </c:spPr>
          </c:dPt>
          <c:dPt>
            <c:idx val="5"/>
            <c:invertIfNegative val="0"/>
            <c:bubble3D val="0"/>
          </c:dPt>
          <c:dPt>
            <c:idx val="6"/>
            <c:invertIfNegative val="0"/>
            <c:bubble3D val="0"/>
          </c:dPt>
          <c:dPt>
            <c:idx val="7"/>
            <c:invertIfNegative val="0"/>
            <c:bubble3D val="0"/>
          </c:dPt>
          <c:dPt>
            <c:idx val="8"/>
            <c:invertIfNegative val="0"/>
            <c:bubble3D val="0"/>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'données graphiques'!$G$63:$G$69</c:f>
              <c:strCache>
                <c:ptCount val="7"/>
                <c:pt idx="0">
                  <c:v>Hérault</c:v>
                </c:pt>
                <c:pt idx="1">
                  <c:v>Paca</c:v>
                </c:pt>
                <c:pt idx="2">
                  <c:v>Val-d'Oise</c:v>
                </c:pt>
                <c:pt idx="3">
                  <c:v>Var</c:v>
                </c:pt>
                <c:pt idx="4">
                  <c:v>France métro.</c:v>
                </c:pt>
                <c:pt idx="5">
                  <c:v>Moselle</c:v>
                </c:pt>
                <c:pt idx="6">
                  <c:v>Finistère</c:v>
                </c:pt>
              </c:strCache>
            </c:strRef>
          </c:cat>
          <c:val>
            <c:numRef>
              <c:f>'données graphiques'!$H$63:$H$69</c:f>
              <c:numCache>
                <c:formatCode>#,##0.0</c:formatCode>
                <c:ptCount val="7"/>
                <c:pt idx="0">
                  <c:v>10.9</c:v>
                </c:pt>
                <c:pt idx="1">
                  <c:v>8.9</c:v>
                </c:pt>
                <c:pt idx="2">
                  <c:v>8.9</c:v>
                </c:pt>
                <c:pt idx="3">
                  <c:v>8.1999999999999993</c:v>
                </c:pt>
                <c:pt idx="4">
                  <c:v>7.7</c:v>
                </c:pt>
                <c:pt idx="5">
                  <c:v>7.7</c:v>
                </c:pt>
                <c:pt idx="6">
                  <c:v>6.7</c:v>
                </c:pt>
              </c:numCache>
            </c:numRef>
          </c:val>
        </c:ser>
        <c:dLbls>
          <c:showLegendKey val="0"/>
          <c:showVal val="0"/>
          <c:showCatName val="0"/>
          <c:showSerName val="0"/>
          <c:showPercent val="0"/>
          <c:showBubbleSize val="0"/>
        </c:dLbls>
        <c:gapWidth val="150"/>
        <c:axId val="140352512"/>
        <c:axId val="140358784"/>
      </c:barChart>
      <c:scatterChart>
        <c:scatterStyle val="lineMarker"/>
        <c:varyColors val="0"/>
        <c:ser>
          <c:idx val="1"/>
          <c:order val="1"/>
          <c:tx>
            <c:v>Variation annuelle, en point (échelle de droite)</c:v>
          </c:tx>
          <c:spPr>
            <a:ln w="28575">
              <a:noFill/>
            </a:ln>
          </c:spPr>
          <c:marker>
            <c:symbol val="square"/>
            <c:size val="7"/>
            <c:spPr>
              <a:solidFill>
                <a:schemeClr val="accent6">
                  <a:lumMod val="75000"/>
                </a:schemeClr>
              </a:solidFill>
            </c:spPr>
          </c:marker>
          <c:yVal>
            <c:numRef>
              <c:f>'données graphiques'!$J$63:$J$69</c:f>
              <c:numCache>
                <c:formatCode>#,##0.0</c:formatCode>
                <c:ptCount val="7"/>
                <c:pt idx="0">
                  <c:v>-0.40000000000000036</c:v>
                </c:pt>
                <c:pt idx="1">
                  <c:v>-0.19999999999999929</c:v>
                </c:pt>
                <c:pt idx="2">
                  <c:v>0.5</c:v>
                </c:pt>
                <c:pt idx="3">
                  <c:v>-0.5</c:v>
                </c:pt>
                <c:pt idx="4">
                  <c:v>-9.9999999999999645E-2</c:v>
                </c:pt>
                <c:pt idx="5">
                  <c:v>-9.9999999999999645E-2</c:v>
                </c:pt>
                <c:pt idx="6">
                  <c:v>-0.20000000000000018</c:v>
                </c:pt>
              </c:numCache>
            </c:numRef>
          </c:yVal>
          <c:smooth val="0"/>
        </c:ser>
        <c:dLbls>
          <c:showLegendKey val="0"/>
          <c:showVal val="0"/>
          <c:showCatName val="0"/>
          <c:showSerName val="0"/>
          <c:showPercent val="0"/>
          <c:showBubbleSize val="0"/>
        </c:dLbls>
        <c:axId val="140360320"/>
        <c:axId val="140370304"/>
      </c:scatterChart>
      <c:catAx>
        <c:axId val="140352512"/>
        <c:scaling>
          <c:orientation val="minMax"/>
        </c:scaling>
        <c:delete val="0"/>
        <c:axPos val="b"/>
        <c:numFmt formatCode="#,##0" sourceLinked="1"/>
        <c:majorTickMark val="out"/>
        <c:minorTickMark val="none"/>
        <c:tickLblPos val="nextTo"/>
        <c:txPr>
          <a:bodyPr/>
          <a:lstStyle/>
          <a:p>
            <a:pPr>
              <a:defRPr sz="1000"/>
            </a:pPr>
            <a:endParaRPr lang="fr-FR"/>
          </a:p>
        </c:txPr>
        <c:crossAx val="140358784"/>
        <c:crosses val="autoZero"/>
        <c:auto val="1"/>
        <c:lblAlgn val="ctr"/>
        <c:lblOffset val="100"/>
        <c:noMultiLvlLbl val="0"/>
      </c:catAx>
      <c:valAx>
        <c:axId val="140358784"/>
        <c:scaling>
          <c:orientation val="minMax"/>
        </c:scaling>
        <c:delete val="0"/>
        <c:axPos val="l"/>
        <c:majorGridlines/>
        <c:numFmt formatCode="#,##0" sourceLinked="0"/>
        <c:majorTickMark val="out"/>
        <c:minorTickMark val="none"/>
        <c:tickLblPos val="nextTo"/>
        <c:crossAx val="140352512"/>
        <c:crosses val="autoZero"/>
        <c:crossBetween val="between"/>
      </c:valAx>
      <c:valAx>
        <c:axId val="140360320"/>
        <c:scaling>
          <c:orientation val="minMax"/>
        </c:scaling>
        <c:delete val="1"/>
        <c:axPos val="b"/>
        <c:majorTickMark val="out"/>
        <c:minorTickMark val="none"/>
        <c:tickLblPos val="nextTo"/>
        <c:crossAx val="140370304"/>
        <c:crosses val="autoZero"/>
        <c:crossBetween val="midCat"/>
      </c:valAx>
      <c:valAx>
        <c:axId val="140370304"/>
        <c:scaling>
          <c:orientation val="minMax"/>
          <c:max val="0.60000000000000009"/>
          <c:min val="-0.60000000000000009"/>
        </c:scaling>
        <c:delete val="0"/>
        <c:axPos val="r"/>
        <c:numFmt formatCode="[Blue][&lt;0]\-&quot;&quot;0.0&quot;&quot;;[Red][&gt;0]\+&quot;&quot;0.0&quot;&quot;;0" sourceLinked="0"/>
        <c:majorTickMark val="out"/>
        <c:minorTickMark val="none"/>
        <c:tickLblPos val="nextTo"/>
        <c:crossAx val="140360320"/>
        <c:crosses val="max"/>
        <c:crossBetween val="midCat"/>
        <c:majorUnit val="0.2"/>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trim'!$A$9:$B$53</c:f>
              <c:multiLvlStrCache>
                <c:ptCount val="4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dep83_trim!$BG$67:$BG$111</c:f>
              <c:numCache>
                <c:formatCode>#,##0.0</c:formatCode>
                <c:ptCount val="45"/>
                <c:pt idx="0">
                  <c:v>1.2922411462557459</c:v>
                </c:pt>
                <c:pt idx="1">
                  <c:v>1.2117006512223805</c:v>
                </c:pt>
                <c:pt idx="2">
                  <c:v>1.4556194293549929</c:v>
                </c:pt>
                <c:pt idx="3">
                  <c:v>0.95129178146280413</c:v>
                </c:pt>
                <c:pt idx="4">
                  <c:v>2.4356333676621933</c:v>
                </c:pt>
                <c:pt idx="5">
                  <c:v>2.1615643693761566</c:v>
                </c:pt>
                <c:pt idx="6">
                  <c:v>1.0825173448802072</c:v>
                </c:pt>
                <c:pt idx="7">
                  <c:v>1.4457479433383602</c:v>
                </c:pt>
                <c:pt idx="8">
                  <c:v>1.4203454894433643</c:v>
                </c:pt>
                <c:pt idx="9">
                  <c:v>1.1071158213474597</c:v>
                </c:pt>
                <c:pt idx="10">
                  <c:v>2.4754328497894384</c:v>
                </c:pt>
                <c:pt idx="11">
                  <c:v>2.516096625416675</c:v>
                </c:pt>
                <c:pt idx="12">
                  <c:v>2.0935412026726219</c:v>
                </c:pt>
                <c:pt idx="13">
                  <c:v>1.6404886561954601</c:v>
                </c:pt>
                <c:pt idx="14">
                  <c:v>1.1504120879120894</c:v>
                </c:pt>
                <c:pt idx="15">
                  <c:v>2.066711933457821</c:v>
                </c:pt>
                <c:pt idx="16">
                  <c:v>1.3762421520934653</c:v>
                </c:pt>
                <c:pt idx="17">
                  <c:v>1.6282503486178435</c:v>
                </c:pt>
                <c:pt idx="18">
                  <c:v>1.7514831106985707</c:v>
                </c:pt>
                <c:pt idx="19">
                  <c:v>1.4793955499147415</c:v>
                </c:pt>
                <c:pt idx="20">
                  <c:v>2.2590479168295152</c:v>
                </c:pt>
                <c:pt idx="21">
                  <c:v>2.7595168934413827</c:v>
                </c:pt>
                <c:pt idx="22">
                  <c:v>0.53931414118870702</c:v>
                </c:pt>
                <c:pt idx="23">
                  <c:v>1.1468314157818904</c:v>
                </c:pt>
                <c:pt idx="24">
                  <c:v>0.19750557770381594</c:v>
                </c:pt>
                <c:pt idx="25">
                  <c:v>-0.24457017703961581</c:v>
                </c:pt>
                <c:pt idx="26">
                  <c:v>1.0794789227166479</c:v>
                </c:pt>
                <c:pt idx="27">
                  <c:v>6.1542917134271846E-2</c:v>
                </c:pt>
                <c:pt idx="28">
                  <c:v>1.266280752532567</c:v>
                </c:pt>
                <c:pt idx="29">
                  <c:v>0.71811361200428969</c:v>
                </c:pt>
                <c:pt idx="30">
                  <c:v>1.0003192508247327</c:v>
                </c:pt>
                <c:pt idx="31">
                  <c:v>0.6672988445193706</c:v>
                </c:pt>
                <c:pt idx="32">
                  <c:v>0.22677319191990453</c:v>
                </c:pt>
                <c:pt idx="33">
                  <c:v>0.64049011417433022</c:v>
                </c:pt>
                <c:pt idx="34">
                  <c:v>0.18331488655229933</c:v>
                </c:pt>
                <c:pt idx="35">
                  <c:v>-0.34869670291731714</c:v>
                </c:pt>
                <c:pt idx="36">
                  <c:v>8.6613082039921352E-2</c:v>
                </c:pt>
                <c:pt idx="37">
                  <c:v>-1.1665339748693326</c:v>
                </c:pt>
                <c:pt idx="38">
                  <c:v>-1.6216026898290825</c:v>
                </c:pt>
                <c:pt idx="39">
                  <c:v>-1.8975399622628175</c:v>
                </c:pt>
                <c:pt idx="40">
                  <c:v>-0.76571345623457354</c:v>
                </c:pt>
                <c:pt idx="41">
                  <c:v>10.312671420735043</c:v>
                </c:pt>
                <c:pt idx="42">
                  <c:v>-3.6399801093983108</c:v>
                </c:pt>
                <c:pt idx="43">
                  <c:v>-3.3543193312003283</c:v>
                </c:pt>
                <c:pt idx="44">
                  <c:v>-4.9836252313828489E-2</c:v>
                </c:pt>
              </c:numCache>
            </c:numRef>
          </c:val>
        </c:ser>
        <c:dLbls>
          <c:showLegendKey val="0"/>
          <c:showVal val="0"/>
          <c:showCatName val="0"/>
          <c:showSerName val="0"/>
          <c:showPercent val="0"/>
          <c:showBubbleSize val="0"/>
        </c:dLbls>
        <c:gapWidth val="150"/>
        <c:overlap val="100"/>
        <c:axId val="140039296"/>
        <c:axId val="140040832"/>
      </c:barChart>
      <c:catAx>
        <c:axId val="14003929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40040832"/>
        <c:crosses val="autoZero"/>
        <c:auto val="0"/>
        <c:lblAlgn val="ctr"/>
        <c:lblOffset val="100"/>
        <c:tickLblSkip val="4"/>
        <c:tickMarkSkip val="4"/>
        <c:noMultiLvlLbl val="0"/>
      </c:catAx>
      <c:valAx>
        <c:axId val="140040832"/>
        <c:scaling>
          <c:orientation val="minMax"/>
          <c:max val="12"/>
          <c:min val="-4"/>
        </c:scaling>
        <c:delete val="0"/>
        <c:axPos val="l"/>
        <c:majorGridlines>
          <c:spPr>
            <a:ln>
              <a:prstDash val="sysDash"/>
            </a:ln>
          </c:spPr>
        </c:majorGridlines>
        <c:numFmt formatCode="[Blue][&lt;0]\-&quot;&quot;0&quot;&quot;;[Red][&gt;0]\+&quot;&quot;0&quot;&quot;;0" sourceLinked="0"/>
        <c:majorTickMark val="out"/>
        <c:minorTickMark val="none"/>
        <c:tickLblPos val="nextTo"/>
        <c:crossAx val="140039296"/>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strRef>
              <c:f>'GRAPHIQUES ANN (données)'!$A$3:$A$13</c:f>
              <c:strCache>
                <c:ptCount val="11"/>
                <c:pt idx="0">
                  <c:v>T4 2010</c:v>
                </c:pt>
                <c:pt idx="1">
                  <c:v>T4 2011</c:v>
                </c:pt>
                <c:pt idx="2">
                  <c:v>T4 2012</c:v>
                </c:pt>
                <c:pt idx="3">
                  <c:v>T4 2013</c:v>
                </c:pt>
                <c:pt idx="4">
                  <c:v>T4 2014</c:v>
                </c:pt>
                <c:pt idx="5">
                  <c:v>T4 2015</c:v>
                </c:pt>
                <c:pt idx="6">
                  <c:v>T4 2016</c:v>
                </c:pt>
                <c:pt idx="7">
                  <c:v>T4 2017</c:v>
                </c:pt>
                <c:pt idx="8">
                  <c:v>T4 2018</c:v>
                </c:pt>
                <c:pt idx="9">
                  <c:v>T4 2019</c:v>
                </c:pt>
                <c:pt idx="10">
                  <c:v>T4 2020</c:v>
                </c:pt>
              </c:strCache>
            </c:strRef>
          </c:cat>
          <c:val>
            <c:numRef>
              <c:f>'GRAPHIQUES ANN (données)'!$G$3:$G$13</c:f>
              <c:numCache>
                <c:formatCode>0.0</c:formatCode>
                <c:ptCount val="11"/>
                <c:pt idx="0">
                  <c:v>5.0013517166801913</c:v>
                </c:pt>
                <c:pt idx="1">
                  <c:v>7.3120494335736419</c:v>
                </c:pt>
                <c:pt idx="2">
                  <c:v>7.7255278310940367</c:v>
                </c:pt>
                <c:pt idx="3">
                  <c:v>7.1314031180401027</c:v>
                </c:pt>
                <c:pt idx="4">
                  <c:v>6.3822710074425304</c:v>
                </c:pt>
                <c:pt idx="5">
                  <c:v>6.8592198858750786</c:v>
                </c:pt>
                <c:pt idx="6">
                  <c:v>1.0935956987674134</c:v>
                </c:pt>
                <c:pt idx="7">
                  <c:v>3.7011577424023168</c:v>
                </c:pt>
                <c:pt idx="8">
                  <c:v>0.70125248578305488</c:v>
                </c:pt>
                <c:pt idx="9">
                  <c:v>-4.5315964523281576</c:v>
                </c:pt>
                <c:pt idx="10">
                  <c:v>1.9451299172594139</c:v>
                </c:pt>
              </c:numCache>
            </c:numRef>
          </c:val>
        </c:ser>
        <c:dLbls>
          <c:showLegendKey val="0"/>
          <c:showVal val="0"/>
          <c:showCatName val="0"/>
          <c:showSerName val="0"/>
          <c:showPercent val="0"/>
          <c:showBubbleSize val="0"/>
        </c:dLbls>
        <c:gapWidth val="150"/>
        <c:overlap val="100"/>
        <c:axId val="140112256"/>
        <c:axId val="140113792"/>
      </c:barChart>
      <c:catAx>
        <c:axId val="14011225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40113792"/>
        <c:crosses val="autoZero"/>
        <c:auto val="0"/>
        <c:lblAlgn val="ctr"/>
        <c:lblOffset val="100"/>
        <c:tickLblSkip val="1"/>
        <c:tickMarkSkip val="1"/>
        <c:noMultiLvlLbl val="0"/>
      </c:catAx>
      <c:valAx>
        <c:axId val="140113792"/>
        <c:scaling>
          <c:orientation val="minMax"/>
          <c:max val="8"/>
          <c:min val="-6"/>
        </c:scaling>
        <c:delete val="0"/>
        <c:axPos val="l"/>
        <c:majorGridlines>
          <c:spPr>
            <a:ln>
              <a:prstDash val="sysDash"/>
            </a:ln>
          </c:spPr>
        </c:majorGridlines>
        <c:numFmt formatCode="[Blue][&lt;0]\-&quot;&quot;0&quot;&quot;;[Red][&gt;0]\+&quot;&quot;0&quot;&quot;;0" sourceLinked="0"/>
        <c:majorTickMark val="out"/>
        <c:minorTickMark val="none"/>
        <c:tickLblPos val="nextTo"/>
        <c:crossAx val="140112256"/>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0.90741</cdr:x>
      <cdr:y>0.27907</cdr:y>
    </cdr:from>
    <cdr:to>
      <cdr:x>0.90784</cdr:x>
      <cdr:y>0.77941</cdr:y>
    </cdr:to>
    <cdr:cxnSp macro="">
      <cdr:nvCxnSpPr>
        <cdr:cNvPr id="4" name="Connecteur droit 3"/>
        <cdr:cNvCxnSpPr/>
      </cdr:nvCxnSpPr>
      <cdr:spPr>
        <a:xfrm xmlns:a="http://schemas.openxmlformats.org/drawingml/2006/main" flipH="1">
          <a:off x="6810756" y="1331729"/>
          <a:ext cx="3227" cy="238763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0.90994</cdr:x>
      <cdr:y>0.29793</cdr:y>
    </cdr:from>
    <cdr:to>
      <cdr:x>0.9734</cdr:x>
      <cdr:y>0.29793</cdr:y>
    </cdr:to>
    <cdr:cxnSp macro="">
      <cdr:nvCxnSpPr>
        <cdr:cNvPr id="6" name="Connecteur droit avec flèche 5"/>
        <cdr:cNvCxnSpPr/>
      </cdr:nvCxnSpPr>
      <cdr:spPr>
        <a:xfrm xmlns:a="http://schemas.openxmlformats.org/drawingml/2006/main">
          <a:off x="6829745" y="1421729"/>
          <a:ext cx="476312"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0.21676</cdr:y>
    </cdr:from>
    <cdr:to>
      <cdr:x>0.98201</cdr:x>
      <cdr:y>0.27548</cdr:y>
    </cdr:to>
    <cdr:sp macro="" textlink="">
      <cdr:nvSpPr>
        <cdr:cNvPr id="9" name="ZoneTexte 15"/>
        <cdr:cNvSpPr txBox="1"/>
      </cdr:nvSpPr>
      <cdr:spPr>
        <a:xfrm xmlns:a="http://schemas.openxmlformats.org/drawingml/2006/main">
          <a:off x="6678584" y="1034376"/>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0.91189</cdr:x>
      <cdr:y>0.27771</cdr:y>
    </cdr:from>
    <cdr:to>
      <cdr:x>0.97109</cdr:x>
      <cdr:y>0.27893</cdr:y>
    </cdr:to>
    <cdr:cxnSp macro="">
      <cdr:nvCxnSpPr>
        <cdr:cNvPr id="6" name="Connecteur droit avec flèche 5"/>
        <cdr:cNvCxnSpPr/>
      </cdr:nvCxnSpPr>
      <cdr:spPr>
        <a:xfrm xmlns:a="http://schemas.openxmlformats.org/drawingml/2006/main" flipV="1">
          <a:off x="6844381" y="1325239"/>
          <a:ext cx="444337" cy="582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0.89752</cdr:x>
      <cdr:y>0.20348</cdr:y>
    </cdr:from>
    <cdr:to>
      <cdr:x>0.98593</cdr:x>
      <cdr:y>0.2622</cdr:y>
    </cdr:to>
    <cdr:sp macro="" textlink="">
      <cdr:nvSpPr>
        <cdr:cNvPr id="8" name="ZoneTexte 15"/>
        <cdr:cNvSpPr txBox="1"/>
      </cdr:nvSpPr>
      <cdr:spPr>
        <a:xfrm xmlns:a="http://schemas.openxmlformats.org/drawingml/2006/main">
          <a:off x="6736550" y="971018"/>
          <a:ext cx="663579"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0.90673</cdr:x>
      <cdr:y>0.24713</cdr:y>
    </cdr:from>
    <cdr:to>
      <cdr:x>0.90818</cdr:x>
      <cdr:y>0.77584</cdr:y>
    </cdr:to>
    <cdr:cxnSp macro="">
      <cdr:nvCxnSpPr>
        <cdr:cNvPr id="7" name="Connecteur droit 6"/>
        <cdr:cNvCxnSpPr/>
      </cdr:nvCxnSpPr>
      <cdr:spPr>
        <a:xfrm xmlns:a="http://schemas.openxmlformats.org/drawingml/2006/main">
          <a:off x="6805678" y="1179311"/>
          <a:ext cx="10884" cy="2523017"/>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0.90929</cdr:x>
      <cdr:y>0.27424</cdr:y>
    </cdr:from>
    <cdr:to>
      <cdr:x>0.90929</cdr:x>
      <cdr:y>0.75848</cdr:y>
    </cdr:to>
    <cdr:cxnSp macro="">
      <cdr:nvCxnSpPr>
        <cdr:cNvPr id="4" name="Connecteur droit 3"/>
        <cdr:cNvCxnSpPr/>
      </cdr:nvCxnSpPr>
      <cdr:spPr>
        <a:xfrm xmlns:a="http://schemas.openxmlformats.org/drawingml/2006/main">
          <a:off x="6824870" y="1308694"/>
          <a:ext cx="0" cy="231080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0.90879</cdr:x>
      <cdr:y>0.35477</cdr:y>
    </cdr:from>
    <cdr:to>
      <cdr:x>0.97225</cdr:x>
      <cdr:y>0.35477</cdr:y>
    </cdr:to>
    <cdr:cxnSp macro="">
      <cdr:nvCxnSpPr>
        <cdr:cNvPr id="6" name="Connecteur droit avec flèche 5"/>
        <cdr:cNvCxnSpPr/>
      </cdr:nvCxnSpPr>
      <cdr:spPr>
        <a:xfrm xmlns:a="http://schemas.openxmlformats.org/drawingml/2006/main">
          <a:off x="6821126" y="1692984"/>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0.89901</cdr:x>
      <cdr:y>0.27586</cdr:y>
    </cdr:from>
    <cdr:to>
      <cdr:x>0.98996</cdr:x>
      <cdr:y>0.33458</cdr:y>
    </cdr:to>
    <cdr:sp macro="" textlink="">
      <cdr:nvSpPr>
        <cdr:cNvPr id="9" name="ZoneTexte 15"/>
        <cdr:cNvSpPr txBox="1"/>
      </cdr:nvSpPr>
      <cdr:spPr>
        <a:xfrm xmlns:a="http://schemas.openxmlformats.org/drawingml/2006/main">
          <a:off x="6747719" y="1316411"/>
          <a:ext cx="682643"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trimestrielle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 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0.00758</cdr:x>
      <cdr:y>0.01307</cdr:y>
    </cdr:from>
    <cdr:to>
      <cdr:x>0.96655</cdr:x>
      <cdr:y>0.17696</cdr:y>
    </cdr:to>
    <cdr:sp macro="" textlink="">
      <cdr:nvSpPr>
        <cdr:cNvPr id="5" name="ZoneTexte 1"/>
        <cdr:cNvSpPr txBox="1"/>
      </cdr:nvSpPr>
      <cdr:spPr>
        <a:xfrm xmlns:a="http://schemas.openxmlformats.org/drawingml/2006/main">
          <a:off x="60387" y="65647"/>
          <a:ext cx="7639793" cy="823181"/>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kern="1200" dirty="0">
              <a:solidFill>
                <a:srgbClr val="000000"/>
              </a:solidFill>
              <a:ea typeface="Calibri"/>
              <a:cs typeface="Calibri"/>
            </a:rPr>
            <a:t>Evolution trimestrielle de l'emploi salarié y compris intérim, </a:t>
          </a:r>
        </a:p>
        <a:p xmlns:a="http://schemas.openxmlformats.org/drawingml/2006/main">
          <a:pPr algn="ctr" rtl="0"/>
          <a:r>
            <a:rPr lang="fr-FR" sz="1500" b="1" i="0" u="none" strike="noStrike" kern="1200" baseline="0" dirty="0" smtClean="0">
              <a:solidFill>
                <a:srgbClr val="000000"/>
              </a:solidFill>
              <a:latin typeface="Calibri"/>
              <a:ea typeface="Calibri"/>
              <a:cs typeface="Calibri"/>
            </a:rPr>
            <a:t>dans </a:t>
          </a:r>
          <a:r>
            <a:rPr lang="fr-FR" sz="1500" b="1" i="0" u="none" strike="noStrike" kern="1200" baseline="0" dirty="0">
              <a:solidFill>
                <a:srgbClr val="000000"/>
              </a:solidFill>
              <a:latin typeface="Calibri"/>
              <a:ea typeface="Calibri"/>
              <a:cs typeface="Calibri"/>
            </a:rPr>
            <a:t>le </a:t>
          </a:r>
          <a:r>
            <a:rPr lang="fr-FR" sz="1500" b="1" i="0" u="none" strike="noStrike" kern="1200" baseline="0" dirty="0" smtClean="0">
              <a:solidFill>
                <a:srgbClr val="000000"/>
              </a:solidFill>
              <a:latin typeface="Calibri"/>
              <a:ea typeface="Calibri"/>
              <a:cs typeface="Calibri"/>
            </a:rPr>
            <a:t>Var</a:t>
          </a:r>
          <a:endParaRPr lang="fr-FR" sz="1500" b="1" i="0" u="none" strike="noStrike" kern="1200" baseline="0" dirty="0">
            <a:solidFill>
              <a:srgbClr val="000000"/>
            </a:solidFill>
            <a:latin typeface="Calibri"/>
            <a:ea typeface="Calibri"/>
            <a:cs typeface="Calibri"/>
          </a:endParaRPr>
        </a:p>
        <a:p xmlns:a="http://schemas.openxmlformats.org/drawingml/2006/main">
          <a:pPr rtl="0"/>
          <a:r>
            <a:rPr lang="fr-FR" sz="1100" b="0" i="1" baseline="0" dirty="0" smtClean="0">
              <a:effectLst/>
              <a:latin typeface="+mn-lt"/>
              <a:ea typeface="+mn-ea"/>
              <a:cs typeface="+mn-cs"/>
            </a:rPr>
            <a:t>	</a:t>
          </a:r>
          <a:r>
            <a:rPr lang="fr-FR" sz="1100" b="0" i="1" baseline="0" smtClean="0">
              <a:effectLst/>
              <a:latin typeface="+mn-lt"/>
              <a:ea typeface="+mn-ea"/>
              <a:cs typeface="+mn-cs"/>
            </a:rPr>
            <a:t>		(</a:t>
          </a:r>
          <a:r>
            <a:rPr lang="fr-FR" sz="1100" b="0" i="1" baseline="0" dirty="0">
              <a:effectLst/>
              <a:latin typeface="+mn-lt"/>
              <a:ea typeface="+mn-ea"/>
              <a:cs typeface="+mn-cs"/>
            </a:rPr>
            <a:t>en indice base 100 au 4</a:t>
          </a:r>
          <a:r>
            <a:rPr lang="fr-FR" sz="1100" b="0" i="1" baseline="30000" dirty="0">
              <a:effectLst/>
              <a:latin typeface="+mn-lt"/>
              <a:ea typeface="+mn-ea"/>
              <a:cs typeface="+mn-cs"/>
            </a:rPr>
            <a:t>e</a:t>
          </a:r>
          <a:r>
            <a:rPr lang="fr-FR" sz="1100" b="0" i="1" baseline="0" dirty="0">
              <a:effectLst/>
              <a:latin typeface="+mn-lt"/>
              <a:ea typeface="+mn-ea"/>
              <a:cs typeface="+mn-cs"/>
            </a:rPr>
            <a:t> trimestre 2010)</a:t>
          </a:r>
          <a:endParaRPr lang="fr-FR" dirty="0">
            <a:effectLst/>
          </a:endParaRPr>
        </a:p>
        <a:p xmlns:a="http://schemas.openxmlformats.org/drawingml/2006/main">
          <a:pPr algn="ctr" rtl="0"/>
          <a:endParaRPr lang="fr-FR" sz="1400" b="1" i="0" u="none" strike="noStrike" kern="1200" baseline="0" dirty="0">
            <a:solidFill>
              <a:srgbClr val="000000"/>
            </a:solidFill>
            <a:latin typeface="Calibri"/>
            <a:ea typeface="Calibri"/>
            <a:cs typeface="Calibri"/>
          </a:endParaRPr>
        </a:p>
        <a:p xmlns:a="http://schemas.openxmlformats.org/drawingml/2006/main">
          <a:endParaRPr lang="fr-FR" sz="1100" dirty="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0.07473</cdr:x>
      <cdr:y>0</cdr:y>
    </cdr:from>
    <cdr:to>
      <cdr:x>0.91614</cdr:x>
      <cdr:y>0.17608</cdr:y>
    </cdr:to>
    <cdr:sp macro="" textlink="">
      <cdr:nvSpPr>
        <cdr:cNvPr id="2" name="ZoneTexte 1"/>
        <cdr:cNvSpPr txBox="1"/>
      </cdr:nvSpPr>
      <cdr:spPr>
        <a:xfrm xmlns:a="http://schemas.openxmlformats.org/drawingml/2006/main">
          <a:off x="514350" y="0"/>
          <a:ext cx="5791200"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 entre 2019 et 2020) </a:t>
          </a:r>
          <a:endParaRPr lang="fr-FR" sz="1400">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11"/>
          <a:ext cx="6783928" cy="78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0.86091</cdr:y>
    </cdr:from>
    <cdr:to>
      <cdr:x>1</cdr:x>
      <cdr:y>0.93289</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dr:relSizeAnchor xmlns:cdr="http://schemas.openxmlformats.org/drawingml/2006/chartDrawing">
    <cdr:from>
      <cdr:x>0.92747</cdr:x>
      <cdr:y>0.39528</cdr:y>
    </cdr:from>
    <cdr:to>
      <cdr:x>1</cdr:x>
      <cdr:y>0.43839</cdr:y>
    </cdr:to>
    <cdr:sp macro="" textlink="">
      <cdr:nvSpPr>
        <cdr:cNvPr id="3" name="ZoneTexte 22"/>
        <cdr:cNvSpPr txBox="1"/>
      </cdr:nvSpPr>
      <cdr:spPr bwMode="auto">
        <a:xfrm xmlns:a="http://schemas.openxmlformats.org/drawingml/2006/main">
          <a:off x="8160711" y="2008389"/>
          <a:ext cx="638175" cy="219075"/>
        </a:xfrm>
        <a:prstGeom xmlns:a="http://schemas.openxmlformats.org/drawingml/2006/main" prst="rect">
          <a:avLst/>
        </a:prstGeom>
        <a:ln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100" b="1"/>
            <a:t>2 100</a:t>
          </a:r>
        </a:p>
      </cdr:txBody>
    </cdr:sp>
  </cdr:relSizeAnchor>
  <cdr:relSizeAnchor xmlns:cdr="http://schemas.openxmlformats.org/drawingml/2006/chartDrawing">
    <cdr:from>
      <cdr:x>0.96367</cdr:x>
      <cdr:y>0.44376</cdr:y>
    </cdr:from>
    <cdr:to>
      <cdr:x>0.98099</cdr:x>
      <cdr:y>0.55624</cdr:y>
    </cdr:to>
    <cdr:sp macro="" textlink="">
      <cdr:nvSpPr>
        <cdr:cNvPr id="5" name="Flèche vers le bas 4"/>
        <cdr:cNvSpPr/>
      </cdr:nvSpPr>
      <cdr:spPr bwMode="auto">
        <a:xfrm xmlns:a="http://schemas.openxmlformats.org/drawingml/2006/main">
          <a:off x="8479190" y="2254742"/>
          <a:ext cx="152400" cy="571500"/>
        </a:xfrm>
        <a:prstGeom xmlns:a="http://schemas.openxmlformats.org/drawingml/2006/main" prst="down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userShapes>
</file>

<file path=ppt/drawings/drawing6.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6"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T4 2020</a:t>
          </a:r>
          <a:endParaRPr lang="fr-FR" sz="1100"/>
        </a:p>
      </cdr:txBody>
    </cdr:sp>
  </cdr:relSizeAnchor>
</c:userShapes>
</file>

<file path=ppt/drawings/drawing8.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0.51202</cdr:x>
      <cdr:y>0.16926</cdr:y>
    </cdr:from>
    <cdr:to>
      <cdr:x>0.8381</cdr:x>
      <cdr:y>0.31069</cdr:y>
    </cdr:to>
    <cdr:sp macro="" textlink="">
      <cdr:nvSpPr>
        <cdr:cNvPr id="7" name="ZoneTexte 17"/>
        <cdr:cNvSpPr txBox="1"/>
      </cdr:nvSpPr>
      <cdr:spPr>
        <a:xfrm xmlns:a="http://schemas.openxmlformats.org/drawingml/2006/main">
          <a:off x="3843101" y="807692"/>
          <a:ext cx="2447458" cy="67490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smtClean="0">
              <a:solidFill>
                <a:srgbClr val="FF0000"/>
              </a:solidFill>
            </a:rPr>
            <a:t>93</a:t>
          </a:r>
          <a:r>
            <a:rPr lang="fr-FR" sz="1400" b="1" baseline="0" dirty="0" smtClean="0">
              <a:solidFill>
                <a:srgbClr val="FF0000"/>
              </a:solidFill>
            </a:rPr>
            <a:t> 600 </a:t>
          </a:r>
          <a:r>
            <a:rPr lang="fr-FR" sz="1400" b="1" dirty="0" smtClean="0">
              <a:solidFill>
                <a:srgbClr val="FF0000"/>
              </a:solidFill>
            </a:rPr>
            <a:t>demandeurs d’emploi catégories A,B,C en moyenne </a:t>
          </a:r>
        </a:p>
        <a:p xmlns:a="http://schemas.openxmlformats.org/drawingml/2006/main">
          <a:pPr algn="ctr"/>
          <a:r>
            <a:rPr lang="fr-FR" sz="1400" b="1" dirty="0" smtClean="0">
              <a:solidFill>
                <a:srgbClr val="FF0000"/>
              </a:solidFill>
            </a:rPr>
            <a:t>au T4 2020</a:t>
          </a:r>
        </a:p>
        <a:p xmlns:a="http://schemas.openxmlformats.org/drawingml/2006/main">
          <a:pPr algn="ctr"/>
          <a:endParaRPr lang="fr-FR" b="1" dirty="0">
            <a:solidFill>
              <a:srgbClr val="FF00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09/04/2021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19</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smtClean="0"/>
              <a:t>Edition avril 2021</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smtClean="0"/>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avril 2021</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avril 2021</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avril 2021</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Edition avril 2021</a:t>
            </a:r>
            <a:endParaRPr lang="fr-FR" dirty="0"/>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Edition avril 2021</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Edition avril 2021</a:t>
            </a:r>
            <a:endParaRPr lang="fr-FR"/>
          </a:p>
        </p:txBody>
      </p:sp>
      <p:sp>
        <p:nvSpPr>
          <p:cNvPr id="8" name="Espace réservé du pied de page 7"/>
          <p:cNvSpPr>
            <a:spLocks noGrp="1"/>
          </p:cNvSpPr>
          <p:nvPr>
            <p:ph type="ftr" sz="quarter" idx="11"/>
          </p:nvPr>
        </p:nvSpPr>
        <p:spPr/>
        <p:txBody>
          <a:bodyPr/>
          <a:lstStyle/>
          <a:p>
            <a:r>
              <a:rPr lang="fr-FR" smtClean="0"/>
              <a:t>Les éclairages conjoncturels départementaux - Var</a:t>
            </a:r>
            <a:endParaRPr lang="fr-F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Edition avril 2021</a:t>
            </a:r>
            <a:endParaRPr lang="fr-FR"/>
          </a:p>
        </p:txBody>
      </p:sp>
      <p:sp>
        <p:nvSpPr>
          <p:cNvPr id="4" name="Espace réservé du pied de page 3"/>
          <p:cNvSpPr>
            <a:spLocks noGrp="1"/>
          </p:cNvSpPr>
          <p:nvPr>
            <p:ph type="ftr" sz="quarter" idx="11"/>
          </p:nvPr>
        </p:nvSpPr>
        <p:spPr/>
        <p:txBody>
          <a:bodyPr/>
          <a:lstStyle/>
          <a:p>
            <a:r>
              <a:rPr lang="fr-FR" smtClean="0"/>
              <a:t>Les éclairages conjoncturels départementaux - Var</a:t>
            </a:r>
            <a:endParaRPr lang="fr-F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Edition avril 2021</a:t>
            </a:r>
            <a:endParaRPr lang="fr-FR"/>
          </a:p>
        </p:txBody>
      </p:sp>
      <p:sp>
        <p:nvSpPr>
          <p:cNvPr id="3" name="Espace réservé du pied de page 2"/>
          <p:cNvSpPr>
            <a:spLocks noGrp="1"/>
          </p:cNvSpPr>
          <p:nvPr>
            <p:ph type="ftr" sz="quarter" idx="11"/>
          </p:nvPr>
        </p:nvSpPr>
        <p:spPr/>
        <p:txBody>
          <a:bodyPr/>
          <a:lstStyle/>
          <a:p>
            <a:r>
              <a:rPr lang="fr-FR" smtClean="0"/>
              <a:t>Les éclairages conjoncturels départementaux - Var</a:t>
            </a:r>
            <a:endParaRPr lang="fr-F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avril 2021</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avril 2021</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Edition avril 2021</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Les éclairages conjoncturels départementaux - Var</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paca.dreets.gouv.fr/Les-indicateurs-cles-de-la-Direccte-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smtClean="0">
                <a:solidFill>
                  <a:schemeClr val="bg1">
                    <a:lumMod val="65000"/>
                  </a:schemeClr>
                </a:solidFill>
              </a:rPr>
              <a:t>Les éclairages conjoncturels départementaux</a:t>
            </a:r>
            <a:endParaRPr lang="fr-FR" sz="2800" b="1" i="1" dirty="0">
              <a:solidFill>
                <a:schemeClr val="bg1">
                  <a:lumMod val="65000"/>
                </a:schemeClr>
              </a:solidFill>
            </a:endParaRP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smtClean="0"/>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smtClean="0"/>
              <a:t>Edition avril 2021</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smtClean="0"/>
              <a:t>Services études, statistiques, évaluation</a:t>
            </a:r>
            <a:endParaRPr lang="fr-FR" sz="1400" b="1" i="1" dirty="0"/>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smtClean="0"/>
              <a:t>Crédit photo : ©</a:t>
            </a:r>
            <a:r>
              <a:rPr lang="fr-FR" sz="1000" i="1" dirty="0" err="1" smtClean="0"/>
              <a:t>Shutterstock</a:t>
            </a:r>
            <a:endParaRPr lang="fr-FR" sz="1000" i="1" dirty="0" smtClean="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a:t>
            </a:r>
            <a:r>
              <a:rPr lang="fr-FR" sz="5000" b="1" dirty="0" smtClean="0">
                <a:ln/>
                <a:solidFill>
                  <a:schemeClr val="accent1">
                    <a:lumMod val="75000"/>
                  </a:schemeClr>
                </a:solidFill>
              </a:rPr>
              <a:t>u 4</a:t>
            </a:r>
            <a:r>
              <a:rPr lang="fr-FR" sz="5000" b="1" baseline="30000" dirty="0" smtClean="0">
                <a:ln/>
                <a:solidFill>
                  <a:schemeClr val="accent1">
                    <a:lumMod val="75000"/>
                  </a:schemeClr>
                </a:solidFill>
              </a:rPr>
              <a:t>e</a:t>
            </a:r>
            <a:r>
              <a:rPr lang="fr-FR" sz="5000" b="1" dirty="0" smtClean="0">
                <a:ln/>
                <a:solidFill>
                  <a:schemeClr val="accent1">
                    <a:lumMod val="75000"/>
                  </a:schemeClr>
                </a:solidFill>
              </a:rPr>
              <a:t> trimestre 2020</a:t>
            </a:r>
            <a:endParaRPr lang="fr-FR" sz="5000" b="1" dirty="0">
              <a:ln/>
              <a:solidFill>
                <a:schemeClr val="accent1">
                  <a:lumMod val="75000"/>
                </a:schemeClr>
              </a:solidFill>
            </a:endParaRPr>
          </a:p>
          <a:p>
            <a:pPr algn="ctr"/>
            <a:r>
              <a:rPr lang="fr-FR" sz="5000" b="1" dirty="0" smtClean="0">
                <a:ln/>
                <a:solidFill>
                  <a:schemeClr val="accent1">
                    <a:lumMod val="75000"/>
                  </a:schemeClr>
                </a:solidFill>
              </a:rPr>
              <a:t>dans le Var</a:t>
            </a:r>
            <a:endParaRPr lang="fr-FR" sz="5400" b="1" dirty="0">
              <a:ln/>
              <a:solidFill>
                <a:schemeClr val="accent3"/>
              </a:solidFill>
            </a:endParaRPr>
          </a:p>
          <a:p>
            <a:pPr algn="ctr"/>
            <a:endParaRPr lang="fr-FR" sz="5400" b="1" dirty="0" smtClean="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 y="-39882"/>
            <a:ext cx="9144003" cy="892552"/>
          </a:xfrm>
          <a:prstGeom prst="rect">
            <a:avLst/>
          </a:prstGeom>
          <a:noFill/>
        </p:spPr>
        <p:txBody>
          <a:bodyPr wrap="square" rtlCol="0">
            <a:spAutoFit/>
          </a:bodyPr>
          <a:lstStyle/>
          <a:p>
            <a:r>
              <a:rPr lang="fr-FR" sz="2600" b="1" dirty="0" smtClean="0">
                <a:solidFill>
                  <a:schemeClr val="accent1">
                    <a:lumMod val="75000"/>
                  </a:schemeClr>
                </a:solidFill>
              </a:rPr>
              <a:t>Le nombre </a:t>
            </a:r>
            <a:r>
              <a:rPr lang="fr-FR" sz="2600" b="1" dirty="0">
                <a:solidFill>
                  <a:schemeClr val="accent1">
                    <a:lumMod val="75000"/>
                  </a:schemeClr>
                </a:solidFill>
              </a:rPr>
              <a:t>de demandeurs d’emploi décroît </a:t>
            </a:r>
            <a:r>
              <a:rPr lang="fr-FR" sz="2600" b="1" dirty="0" smtClean="0">
                <a:solidFill>
                  <a:schemeClr val="accent1">
                    <a:lumMod val="75000"/>
                  </a:schemeClr>
                </a:solidFill>
              </a:rPr>
              <a:t>à nouveau en </a:t>
            </a:r>
            <a:r>
              <a:rPr lang="fr-FR" sz="2600" b="1" dirty="0">
                <a:solidFill>
                  <a:schemeClr val="accent1">
                    <a:lumMod val="75000"/>
                  </a:schemeClr>
                </a:solidFill>
              </a:rPr>
              <a:t>rythme </a:t>
            </a:r>
            <a:r>
              <a:rPr lang="fr-FR" sz="2600" b="1" dirty="0" smtClean="0">
                <a:solidFill>
                  <a:schemeClr val="accent1">
                    <a:lumMod val="75000"/>
                  </a:schemeClr>
                </a:solidFill>
              </a:rPr>
              <a:t>trimestriel fin 2020, mais devrait se stabiliser début 2021</a:t>
            </a:r>
            <a:endParaRPr lang="fr-FR" sz="2600" dirty="0">
              <a:solidFill>
                <a:schemeClr val="accent1">
                  <a:lumMod val="75000"/>
                </a:schemeClr>
              </a:solidFill>
            </a:endParaRPr>
          </a:p>
        </p:txBody>
      </p:sp>
      <p:cxnSp>
        <p:nvCxnSpPr>
          <p:cNvPr id="6" name="Connecteur droit 5"/>
          <p:cNvCxnSpPr/>
          <p:nvPr/>
        </p:nvCxnSpPr>
        <p:spPr>
          <a:xfrm>
            <a:off x="267419" y="79831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graphicFrame>
        <p:nvGraphicFramePr>
          <p:cNvPr id="9" name="Graphique 8"/>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 y="-65640"/>
            <a:ext cx="9144003" cy="954107"/>
          </a:xfrm>
          <a:prstGeom prst="rect">
            <a:avLst/>
          </a:prstGeom>
          <a:noFill/>
        </p:spPr>
        <p:txBody>
          <a:bodyPr wrap="square" rtlCol="0">
            <a:spAutoFit/>
          </a:bodyPr>
          <a:lstStyle/>
          <a:p>
            <a:r>
              <a:rPr lang="fr-FR" sz="2800" b="1" dirty="0" smtClean="0">
                <a:solidFill>
                  <a:schemeClr val="accent1">
                    <a:lumMod val="75000"/>
                  </a:schemeClr>
                </a:solidFill>
              </a:rPr>
              <a:t>Après une forte baisse annuelle fin 2019, la demande d’emploi repart à la hausse fin 2020</a:t>
            </a:r>
            <a:endParaRPr lang="fr-FR" sz="2800" dirty="0">
              <a:solidFill>
                <a:schemeClr val="accent1">
                  <a:lumMod val="75000"/>
                </a:schemeClr>
              </a:solidFill>
            </a:endParaRPr>
          </a:p>
        </p:txBody>
      </p:sp>
      <p:cxnSp>
        <p:nvCxnSpPr>
          <p:cNvPr id="6" name="Connecteur droit 5"/>
          <p:cNvCxnSpPr/>
          <p:nvPr/>
        </p:nvCxnSpPr>
        <p:spPr>
          <a:xfrm>
            <a:off x="267419" y="79831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1392769683"/>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6724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11442"/>
            <a:ext cx="8620244" cy="954107"/>
          </a:xfrm>
          <a:prstGeom prst="rect">
            <a:avLst/>
          </a:prstGeom>
          <a:noFill/>
        </p:spPr>
        <p:txBody>
          <a:bodyPr wrap="square" rtlCol="0">
            <a:spAutoFit/>
          </a:bodyPr>
          <a:lstStyle/>
          <a:p>
            <a:r>
              <a:rPr lang="fr-FR" sz="2800" b="1" dirty="0" smtClean="0">
                <a:solidFill>
                  <a:schemeClr val="accent1">
                    <a:lumMod val="75000"/>
                  </a:schemeClr>
                </a:solidFill>
              </a:rPr>
              <a:t>Le repli trimestriel concerne autant les hommes que les femmes</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1" name="Graphique 10"/>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11442"/>
            <a:ext cx="8620244" cy="523220"/>
          </a:xfrm>
          <a:prstGeom prst="rect">
            <a:avLst/>
          </a:prstGeom>
          <a:noFill/>
        </p:spPr>
        <p:txBody>
          <a:bodyPr wrap="square" rtlCol="0">
            <a:spAutoFit/>
          </a:bodyPr>
          <a:lstStyle/>
          <a:p>
            <a:r>
              <a:rPr lang="fr-FR" sz="2800" b="1" dirty="0" smtClean="0">
                <a:solidFill>
                  <a:schemeClr val="accent1">
                    <a:lumMod val="75000"/>
                  </a:schemeClr>
                </a:solidFill>
              </a:rPr>
              <a:t>La hausse sur un an touche plus durement les hommes</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1413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46856" y="14316"/>
            <a:ext cx="8876581" cy="954107"/>
          </a:xfrm>
          <a:prstGeom prst="rect">
            <a:avLst/>
          </a:prstGeom>
          <a:noFill/>
        </p:spPr>
        <p:txBody>
          <a:bodyPr wrap="square" rtlCol="0">
            <a:spAutoFit/>
          </a:bodyPr>
          <a:lstStyle/>
          <a:p>
            <a:r>
              <a:rPr lang="fr-FR" sz="2800" b="1" dirty="0" smtClean="0">
                <a:solidFill>
                  <a:schemeClr val="accent1">
                    <a:lumMod val="75000"/>
                  </a:schemeClr>
                </a:solidFill>
              </a:rPr>
              <a:t>Comme au 3</a:t>
            </a:r>
            <a:r>
              <a:rPr lang="fr-FR" sz="2800" b="1" baseline="30000" dirty="0" smtClean="0">
                <a:solidFill>
                  <a:schemeClr val="accent1">
                    <a:lumMod val="75000"/>
                  </a:schemeClr>
                </a:solidFill>
              </a:rPr>
              <a:t>e</a:t>
            </a:r>
            <a:r>
              <a:rPr lang="fr-FR" sz="2800" b="1" dirty="0" smtClean="0">
                <a:solidFill>
                  <a:schemeClr val="accent1">
                    <a:lumMod val="75000"/>
                  </a:schemeClr>
                </a:solidFill>
              </a:rPr>
              <a:t> trimestre, le recul trimestriel est plus fort pour les jeunes</a:t>
            </a:r>
            <a:endParaRPr lang="fr-FR" sz="2800" dirty="0">
              <a:solidFill>
                <a:schemeClr val="accent1">
                  <a:lumMod val="75000"/>
                </a:schemeClr>
              </a:solidFill>
            </a:endParaRPr>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46856" y="14316"/>
            <a:ext cx="8876581" cy="523220"/>
          </a:xfrm>
          <a:prstGeom prst="rect">
            <a:avLst/>
          </a:prstGeom>
          <a:noFill/>
        </p:spPr>
        <p:txBody>
          <a:bodyPr wrap="square" rtlCol="0">
            <a:spAutoFit/>
          </a:bodyPr>
          <a:lstStyle/>
          <a:p>
            <a:r>
              <a:rPr lang="fr-FR" sz="2800" b="1" dirty="0" smtClean="0">
                <a:solidFill>
                  <a:schemeClr val="accent1">
                    <a:lumMod val="75000"/>
                  </a:schemeClr>
                </a:solidFill>
              </a:rPr>
              <a:t>L’élévation annuelle touche toutes les classes d’âge</a:t>
            </a:r>
            <a:endParaRPr lang="fr-FR" sz="2800" dirty="0">
              <a:solidFill>
                <a:schemeClr val="accent1">
                  <a:lumMod val="75000"/>
                </a:schemeClr>
              </a:solidFill>
            </a:endParaRPr>
          </a:p>
        </p:txBody>
      </p:sp>
      <p:graphicFrame>
        <p:nvGraphicFramePr>
          <p:cNvPr id="11" name="Graphique 10"/>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7768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36982"/>
            <a:ext cx="8827805" cy="954107"/>
          </a:xfrm>
          <a:prstGeom prst="rect">
            <a:avLst/>
          </a:prstGeom>
          <a:noFill/>
        </p:spPr>
        <p:txBody>
          <a:bodyPr wrap="square" rtlCol="0">
            <a:spAutoFit/>
          </a:bodyPr>
          <a:lstStyle/>
          <a:p>
            <a:r>
              <a:rPr lang="fr-FR" sz="2800" b="1" dirty="0" smtClean="0">
                <a:solidFill>
                  <a:schemeClr val="accent1">
                    <a:lumMod val="75000"/>
                  </a:schemeClr>
                </a:solidFill>
              </a:rPr>
              <a:t>Sur un trimestre, la demande d’emploi des inscrits depuis moins d’un an recule à nouveau fortement</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graphicFrame>
        <p:nvGraphicFramePr>
          <p:cNvPr id="9" name="Graphique 8"/>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36982"/>
            <a:ext cx="8827805" cy="954107"/>
          </a:xfrm>
          <a:prstGeom prst="rect">
            <a:avLst/>
          </a:prstGeom>
          <a:noFill/>
        </p:spPr>
        <p:txBody>
          <a:bodyPr wrap="square" rtlCol="0">
            <a:spAutoFit/>
          </a:bodyPr>
          <a:lstStyle/>
          <a:p>
            <a:r>
              <a:rPr lang="fr-FR" sz="2800" b="1" dirty="0" smtClean="0">
                <a:solidFill>
                  <a:schemeClr val="accent1">
                    <a:lumMod val="75000"/>
                  </a:schemeClr>
                </a:solidFill>
              </a:rPr>
              <a:t>Après une baisse annuelle fin 2019, la demande d’emploi de longue durée s’élève vivement fin 2020</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47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887" y="374928"/>
            <a:ext cx="8995113" cy="523220"/>
          </a:xfrm>
          <a:prstGeom prst="rect">
            <a:avLst/>
          </a:prstGeom>
          <a:noFill/>
        </p:spPr>
        <p:txBody>
          <a:bodyPr wrap="square" rtlCol="0">
            <a:spAutoFit/>
          </a:bodyPr>
          <a:lstStyle/>
          <a:p>
            <a:r>
              <a:rPr lang="fr-FR" sz="2800" b="1" dirty="0" smtClean="0">
                <a:solidFill>
                  <a:srgbClr val="376092"/>
                </a:solidFill>
              </a:rPr>
              <a:t>Forte hausse du nombre de bénéficiaires du RSA en 2020</a:t>
            </a:r>
            <a:endParaRPr lang="fr-FR" sz="2800" dirty="0">
              <a:solidFill>
                <a:srgbClr val="376092"/>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avril 2021</a:t>
            </a:r>
            <a:endParaRPr lang="fr-FR"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61" t="51364" r="28223" b="7967"/>
          <a:stretch/>
        </p:blipFill>
        <p:spPr bwMode="auto">
          <a:xfrm>
            <a:off x="227016" y="1571221"/>
            <a:ext cx="8667483" cy="2975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568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smtClean="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smtClean="0"/>
              <a:t>Dreets</a:t>
            </a:r>
            <a:r>
              <a:rPr lang="fr-FR" sz="2000" dirty="0" smtClean="0"/>
              <a:t> Provence-Alpes-Côte d’Azur:</a:t>
            </a:r>
          </a:p>
          <a:p>
            <a:pPr algn="ctr">
              <a:defRPr/>
            </a:pPr>
            <a:r>
              <a:rPr lang="fr-FR" dirty="0">
                <a:hlinkClick r:id="rId3"/>
              </a:rPr>
              <a:t/>
            </a:r>
            <a:br>
              <a:rPr lang="fr-FR" dirty="0">
                <a:hlinkClick r:id="rId3"/>
              </a:rPr>
            </a:br>
            <a:r>
              <a:rPr lang="fr-FR" sz="2000" dirty="0">
                <a:hlinkClick r:id="rId3"/>
              </a:rPr>
              <a:t>https://paca.dreets.gouv.fr/Les-publications-periodiques-9124</a:t>
            </a:r>
            <a:endParaRPr lang="fr-FR" sz="2000" dirty="0"/>
          </a:p>
          <a:p>
            <a:pPr algn="ctr">
              <a:defRPr/>
            </a:pPr>
            <a:endParaRPr lang="fr-FR" dirty="0" smtClean="0"/>
          </a:p>
          <a:p>
            <a:pPr algn="ctr">
              <a:defRPr/>
            </a:pPr>
            <a:endParaRPr lang="fr-FR" sz="2000" dirty="0" smtClean="0"/>
          </a:p>
          <a:p>
            <a:pPr algn="ctr">
              <a:defRPr/>
            </a:pPr>
            <a:r>
              <a:rPr lang="fr-FR" sz="2000" dirty="0" smtClean="0"/>
              <a:t>Retrouvez </a:t>
            </a:r>
            <a:r>
              <a:rPr lang="fr-FR" sz="2000" dirty="0"/>
              <a:t>tous nos indicateurs </a:t>
            </a:r>
            <a:r>
              <a:rPr lang="fr-FR" sz="2000" dirty="0" smtClean="0"/>
              <a:t>dans le </a:t>
            </a:r>
            <a:r>
              <a:rPr lang="fr-FR" sz="2000" b="1" dirty="0" smtClean="0">
                <a:solidFill>
                  <a:schemeClr val="accent6">
                    <a:lumMod val="75000"/>
                  </a:schemeClr>
                </a:solidFill>
              </a:rPr>
              <a:t>Tableau </a:t>
            </a:r>
            <a:r>
              <a:rPr lang="fr-FR" sz="2000" b="1" dirty="0">
                <a:solidFill>
                  <a:schemeClr val="accent6">
                    <a:lumMod val="75000"/>
                  </a:schemeClr>
                </a:solidFill>
              </a:rPr>
              <a:t>de bord des indicateurs clés </a:t>
            </a:r>
            <a:endParaRPr lang="fr-FR" sz="2000" b="1" dirty="0" smtClean="0">
              <a:solidFill>
                <a:schemeClr val="accent6">
                  <a:lumMod val="75000"/>
                </a:schemeClr>
              </a:solidFill>
            </a:endParaRPr>
          </a:p>
          <a:p>
            <a:pPr algn="ctr">
              <a:defRPr/>
            </a:pPr>
            <a:endParaRPr lang="fr-FR" sz="2000" dirty="0">
              <a:solidFill>
                <a:srgbClr val="FF0000"/>
              </a:solidFill>
            </a:endParaRPr>
          </a:p>
          <a:p>
            <a:pPr algn="ctr">
              <a:defRPr/>
            </a:pPr>
            <a:r>
              <a:rPr lang="fr-FR" sz="2000" dirty="0" smtClean="0"/>
              <a:t>en </a:t>
            </a:r>
            <a:r>
              <a:rPr lang="fr-FR" sz="2000" dirty="0"/>
              <a:t>téléchargement sur le site de la </a:t>
            </a:r>
            <a:r>
              <a:rPr lang="fr-FR" sz="2000" dirty="0" err="1" smtClean="0"/>
              <a:t>Dreets</a:t>
            </a:r>
            <a:r>
              <a:rPr lang="fr-FR" sz="2000" dirty="0" smtClean="0"/>
              <a:t> Provence-Alpes-Côte d’Azur : </a:t>
            </a:r>
          </a:p>
          <a:p>
            <a:pPr algn="ctr">
              <a:defRPr/>
            </a:pPr>
            <a:endParaRPr lang="fr-FR" sz="2400" dirty="0"/>
          </a:p>
          <a:p>
            <a:pPr marL="0" lvl="1" algn="ctr">
              <a:defRPr/>
            </a:pPr>
            <a:r>
              <a:rPr lang="fr-FR" sz="2000" dirty="0">
                <a:hlinkClick r:id="rId4"/>
              </a:rPr>
              <a:t>https://paca.dreets.gouv.fr/Les-indicateurs-cles-de-la-Direccte-Paca</a:t>
            </a:r>
            <a:endParaRPr lang="fr-FR" sz="2000" dirty="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smtClean="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19</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spTree>
    <p:extLst>
      <p:ext uri="{BB962C8B-B14F-4D97-AF65-F5344CB8AC3E}">
        <p14:creationId xmlns:p14="http://schemas.microsoft.com/office/powerpoint/2010/main" val="678726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3645" y="41212"/>
            <a:ext cx="8928324" cy="954107"/>
          </a:xfrm>
          <a:prstGeom prst="rect">
            <a:avLst/>
          </a:prstGeom>
          <a:noFill/>
        </p:spPr>
        <p:txBody>
          <a:bodyPr wrap="square" rtlCol="0">
            <a:spAutoFit/>
          </a:bodyPr>
          <a:lstStyle/>
          <a:p>
            <a:r>
              <a:rPr lang="fr-FR" sz="2800" b="1" dirty="0" smtClean="0">
                <a:solidFill>
                  <a:schemeClr val="accent1">
                    <a:lumMod val="75000"/>
                  </a:schemeClr>
                </a:solidFill>
              </a:rPr>
              <a:t>Au T4, l’emploi salarié ralentit </a:t>
            </a:r>
            <a:r>
              <a:rPr lang="fr-FR" sz="2800" b="1" dirty="0">
                <a:solidFill>
                  <a:schemeClr val="accent1">
                    <a:lumMod val="75000"/>
                  </a:schemeClr>
                </a:solidFill>
              </a:rPr>
              <a:t>en lien avec les nouvelles restrictions </a:t>
            </a:r>
            <a:r>
              <a:rPr lang="fr-FR" sz="2800" b="1" dirty="0" smtClean="0">
                <a:solidFill>
                  <a:schemeClr val="accent1">
                    <a:lumMod val="75000"/>
                  </a:schemeClr>
                </a:solidFill>
              </a:rPr>
              <a:t>sanitaires, mais moins fortement qu’en région</a:t>
            </a:r>
            <a:endParaRPr lang="fr-FR" sz="2800" b="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a:p>
        </p:txBody>
      </p:sp>
      <p:sp>
        <p:nvSpPr>
          <p:cNvPr id="17" name="ZoneTexte 16"/>
          <p:cNvSpPr txBox="1"/>
          <p:nvPr/>
        </p:nvSpPr>
        <p:spPr>
          <a:xfrm>
            <a:off x="7969324" y="1483727"/>
            <a:ext cx="770074" cy="584775"/>
          </a:xfrm>
          <a:prstGeom prst="rect">
            <a:avLst/>
          </a:prstGeom>
          <a:noFill/>
        </p:spPr>
        <p:txBody>
          <a:bodyPr wrap="square" rtlCol="0">
            <a:spAutoFit/>
          </a:bodyPr>
          <a:lstStyle/>
          <a:p>
            <a:pPr algn="ctr"/>
            <a:r>
              <a:rPr lang="fr-FR" sz="1600" b="1" dirty="0" smtClean="0"/>
              <a:t>Au T4 2020 :</a:t>
            </a:r>
            <a:endParaRPr lang="fr-FR" b="1" dirty="0"/>
          </a:p>
        </p:txBody>
      </p:sp>
      <p:sp>
        <p:nvSpPr>
          <p:cNvPr id="12" name="ZoneTexte 11"/>
          <p:cNvSpPr txBox="1"/>
          <p:nvPr/>
        </p:nvSpPr>
        <p:spPr>
          <a:xfrm>
            <a:off x="7908496" y="2317882"/>
            <a:ext cx="891727" cy="615553"/>
          </a:xfrm>
          <a:prstGeom prst="rect">
            <a:avLst/>
          </a:prstGeom>
          <a:noFill/>
        </p:spPr>
        <p:txBody>
          <a:bodyPr wrap="square" rtlCol="0">
            <a:spAutoFit/>
          </a:bodyPr>
          <a:lstStyle/>
          <a:p>
            <a:pPr algn="ctr"/>
            <a:r>
              <a:rPr lang="fr-FR" sz="1600" b="1" dirty="0" smtClean="0">
                <a:solidFill>
                  <a:srgbClr val="FF0000"/>
                </a:solidFill>
              </a:rPr>
              <a:t>+0,3% </a:t>
            </a:r>
          </a:p>
          <a:p>
            <a:pPr algn="ctr"/>
            <a:endParaRPr lang="fr-FR" b="1" dirty="0">
              <a:solidFill>
                <a:srgbClr val="FF0000"/>
              </a:solidFill>
            </a:endParaRPr>
          </a:p>
        </p:txBody>
      </p:sp>
      <p:sp>
        <p:nvSpPr>
          <p:cNvPr id="15" name="ZoneTexte 14"/>
          <p:cNvSpPr txBox="1"/>
          <p:nvPr/>
        </p:nvSpPr>
        <p:spPr>
          <a:xfrm>
            <a:off x="7947520" y="2625657"/>
            <a:ext cx="891727" cy="615553"/>
          </a:xfrm>
          <a:prstGeom prst="rect">
            <a:avLst/>
          </a:prstGeom>
          <a:noFill/>
        </p:spPr>
        <p:txBody>
          <a:bodyPr wrap="square" rtlCol="0">
            <a:spAutoFit/>
          </a:bodyPr>
          <a:lstStyle/>
          <a:p>
            <a:pPr algn="ctr"/>
            <a:r>
              <a:rPr lang="fr-FR" sz="1600" b="1" dirty="0" smtClean="0">
                <a:solidFill>
                  <a:schemeClr val="accent3">
                    <a:lumMod val="75000"/>
                  </a:schemeClr>
                </a:solidFill>
              </a:rPr>
              <a:t>+0,7 %</a:t>
            </a:r>
            <a:endParaRPr lang="fr-FR" b="1" dirty="0" smtClean="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917808" y="3121223"/>
            <a:ext cx="891727" cy="615553"/>
          </a:xfrm>
          <a:prstGeom prst="rect">
            <a:avLst/>
          </a:prstGeom>
          <a:noFill/>
        </p:spPr>
        <p:txBody>
          <a:bodyPr wrap="square" rtlCol="0">
            <a:spAutoFit/>
          </a:bodyPr>
          <a:lstStyle/>
          <a:p>
            <a:pPr algn="ctr"/>
            <a:r>
              <a:rPr lang="fr-FR" sz="1600" b="1" dirty="0" smtClean="0">
                <a:solidFill>
                  <a:schemeClr val="accent1">
                    <a:lumMod val="75000"/>
                  </a:schemeClr>
                </a:solidFill>
              </a:rPr>
              <a:t>-0,1 % </a:t>
            </a:r>
          </a:p>
          <a:p>
            <a:pPr algn="ctr"/>
            <a:endParaRPr lang="fr-FR" b="1" dirty="0">
              <a:solidFill>
                <a:srgbClr val="FF0000"/>
              </a:solidFill>
            </a:endParaRPr>
          </a:p>
        </p:txBody>
      </p:sp>
      <p:graphicFrame>
        <p:nvGraphicFramePr>
          <p:cNvPr id="18" name="Graphique 17"/>
          <p:cNvGraphicFramePr>
            <a:graphicFrameLocks/>
          </p:cNvGraphicFramePr>
          <p:nvPr>
            <p:extLst>
              <p:ext uri="{D42A27DB-BD31-4B8C-83A1-F6EECF244321}">
                <p14:modId xmlns:p14="http://schemas.microsoft.com/office/powerpoint/2010/main" val="968867872"/>
              </p:ext>
            </p:extLst>
          </p:nvPr>
        </p:nvGraphicFramePr>
        <p:xfrm>
          <a:off x="456487" y="1120579"/>
          <a:ext cx="8133721" cy="4855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45" y="38916"/>
            <a:ext cx="8827805" cy="954107"/>
          </a:xfrm>
          <a:prstGeom prst="rect">
            <a:avLst/>
          </a:prstGeom>
          <a:noFill/>
        </p:spPr>
        <p:txBody>
          <a:bodyPr wrap="square" rtlCol="0">
            <a:spAutoFit/>
          </a:bodyPr>
          <a:lstStyle/>
          <a:p>
            <a:r>
              <a:rPr lang="fr-FR" sz="2800" b="1" dirty="0">
                <a:solidFill>
                  <a:schemeClr val="accent1">
                    <a:lumMod val="75000"/>
                  </a:schemeClr>
                </a:solidFill>
              </a:rPr>
              <a:t>Un ralentissement qui concerne surtout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sp>
        <p:nvSpPr>
          <p:cNvPr id="14" name="ZoneTexte 13"/>
          <p:cNvSpPr txBox="1"/>
          <p:nvPr/>
        </p:nvSpPr>
        <p:spPr>
          <a:xfrm>
            <a:off x="7546312" y="2222466"/>
            <a:ext cx="1597688" cy="3416320"/>
          </a:xfrm>
          <a:prstGeom prst="rect">
            <a:avLst/>
          </a:prstGeom>
          <a:noFill/>
        </p:spPr>
        <p:txBody>
          <a:bodyPr wrap="square" rtlCol="0">
            <a:spAutoFit/>
          </a:bodyPr>
          <a:lstStyle/>
          <a:p>
            <a:pPr algn="ctr"/>
            <a:endParaRPr lang="fr-FR" b="1" dirty="0" smtClean="0">
              <a:solidFill>
                <a:srgbClr val="00B0F0"/>
              </a:solidFill>
            </a:endParaRPr>
          </a:p>
          <a:p>
            <a:pPr algn="ctr"/>
            <a:r>
              <a:rPr lang="fr-FR" b="1" dirty="0">
                <a:solidFill>
                  <a:schemeClr val="accent6">
                    <a:lumMod val="75000"/>
                  </a:schemeClr>
                </a:solidFill>
              </a:rPr>
              <a:t>+470</a:t>
            </a:r>
          </a:p>
          <a:p>
            <a:pPr algn="ctr"/>
            <a:r>
              <a:rPr lang="fr-FR" b="1" dirty="0">
                <a:solidFill>
                  <a:schemeClr val="accent6">
                    <a:lumMod val="75000"/>
                  </a:schemeClr>
                </a:solidFill>
              </a:rPr>
              <a:t>emplois intérimaires  </a:t>
            </a:r>
          </a:p>
          <a:p>
            <a:pPr algn="ctr"/>
            <a:endParaRPr lang="fr-FR" b="1" dirty="0">
              <a:solidFill>
                <a:srgbClr val="00B0F0"/>
              </a:solidFill>
            </a:endParaRPr>
          </a:p>
          <a:p>
            <a:pPr algn="ctr"/>
            <a:r>
              <a:rPr lang="fr-FR" b="1" dirty="0" smtClean="0">
                <a:solidFill>
                  <a:srgbClr val="00B0F0"/>
                </a:solidFill>
              </a:rPr>
              <a:t>+1 780</a:t>
            </a:r>
          </a:p>
          <a:p>
            <a:pPr algn="ctr"/>
            <a:r>
              <a:rPr lang="fr-FR" b="1" dirty="0" smtClean="0">
                <a:solidFill>
                  <a:srgbClr val="00B0F0"/>
                </a:solidFill>
              </a:rPr>
              <a:t>emplois </a:t>
            </a:r>
            <a:r>
              <a:rPr lang="fr-FR" b="1" dirty="0">
                <a:solidFill>
                  <a:srgbClr val="00B0F0"/>
                </a:solidFill>
              </a:rPr>
              <a:t>hors </a:t>
            </a:r>
            <a:r>
              <a:rPr lang="fr-FR" b="1" dirty="0" smtClean="0">
                <a:solidFill>
                  <a:srgbClr val="00B0F0"/>
                </a:solidFill>
              </a:rPr>
              <a:t>intérim</a:t>
            </a:r>
          </a:p>
          <a:p>
            <a:pPr algn="ctr"/>
            <a:endParaRPr lang="fr-FR" b="1" dirty="0" smtClean="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3" name="ZoneTexte 12"/>
          <p:cNvSpPr txBox="1"/>
          <p:nvPr/>
        </p:nvSpPr>
        <p:spPr>
          <a:xfrm>
            <a:off x="7651282" y="1868132"/>
            <a:ext cx="1333604" cy="338554"/>
          </a:xfrm>
          <a:prstGeom prst="rect">
            <a:avLst/>
          </a:prstGeom>
          <a:noFill/>
        </p:spPr>
        <p:txBody>
          <a:bodyPr wrap="square" rtlCol="0">
            <a:spAutoFit/>
          </a:bodyPr>
          <a:lstStyle/>
          <a:p>
            <a:pPr algn="ctr"/>
            <a:r>
              <a:rPr lang="fr-FR" sz="1600" b="1" dirty="0" smtClean="0"/>
              <a:t>Au T4 2020 :</a:t>
            </a:r>
            <a:endParaRPr lang="fr-FR" b="1" dirty="0"/>
          </a:p>
        </p:txBody>
      </p:sp>
      <p:graphicFrame>
        <p:nvGraphicFramePr>
          <p:cNvPr id="12" name="Graphique 11"/>
          <p:cNvGraphicFramePr>
            <a:graphicFrameLocks/>
          </p:cNvGraphicFramePr>
          <p:nvPr>
            <p:extLst>
              <p:ext uri="{D42A27DB-BD31-4B8C-83A1-F6EECF244321}">
                <p14:modId xmlns:p14="http://schemas.microsoft.com/office/powerpoint/2010/main" val="2802967001"/>
              </p:ext>
            </p:extLst>
          </p:nvPr>
        </p:nvGraphicFramePr>
        <p:xfrm>
          <a:off x="566670" y="1081825"/>
          <a:ext cx="7751413" cy="48553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sp>
        <p:nvSpPr>
          <p:cNvPr id="14" name="ZoneTexte 13"/>
          <p:cNvSpPr txBox="1"/>
          <p:nvPr/>
        </p:nvSpPr>
        <p:spPr>
          <a:xfrm>
            <a:off x="213645" y="36982"/>
            <a:ext cx="8827805" cy="954107"/>
          </a:xfrm>
          <a:prstGeom prst="rect">
            <a:avLst/>
          </a:prstGeom>
          <a:noFill/>
        </p:spPr>
        <p:txBody>
          <a:bodyPr wrap="square" rtlCol="0">
            <a:spAutoFit/>
          </a:bodyPr>
          <a:lstStyle/>
          <a:p>
            <a:r>
              <a:rPr lang="fr-FR" sz="2800" b="1" dirty="0">
                <a:solidFill>
                  <a:schemeClr val="accent1">
                    <a:lumMod val="75000"/>
                  </a:schemeClr>
                </a:solidFill>
              </a:rPr>
              <a:t>Un ralentissement visible dans tous les secteurs d’activité, sauf dans l’industrie où les effectifs se replient légèrement</a:t>
            </a:r>
            <a:endParaRPr lang="fr-FR" sz="2800" b="1" dirty="0">
              <a:solidFill>
                <a:srgbClr val="FF0000"/>
              </a:solidFill>
            </a:endParaRPr>
          </a:p>
        </p:txBody>
      </p:sp>
      <p:graphicFrame>
        <p:nvGraphicFramePr>
          <p:cNvPr id="10" name="Graphique 9"/>
          <p:cNvGraphicFramePr>
            <a:graphicFrameLocks/>
          </p:cNvGraphicFramePr>
          <p:nvPr>
            <p:extLst>
              <p:ext uri="{D42A27DB-BD31-4B8C-83A1-F6EECF244321}">
                <p14:modId xmlns:p14="http://schemas.microsoft.com/office/powerpoint/2010/main" val="1694835971"/>
              </p:ext>
            </p:extLst>
          </p:nvPr>
        </p:nvGraphicFramePr>
        <p:xfrm>
          <a:off x="772732" y="1094705"/>
          <a:ext cx="7966665" cy="5022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sp>
        <p:nvSpPr>
          <p:cNvPr id="12" name="ZoneTexte 11"/>
          <p:cNvSpPr txBox="1"/>
          <p:nvPr/>
        </p:nvSpPr>
        <p:spPr>
          <a:xfrm>
            <a:off x="213645" y="467869"/>
            <a:ext cx="8454854" cy="523220"/>
          </a:xfrm>
          <a:prstGeom prst="rect">
            <a:avLst/>
          </a:prstGeom>
          <a:noFill/>
        </p:spPr>
        <p:txBody>
          <a:bodyPr wrap="square" rtlCol="0">
            <a:spAutoFit/>
          </a:bodyPr>
          <a:lstStyle/>
          <a:p>
            <a:r>
              <a:rPr lang="fr-FR" sz="2800" b="1" dirty="0">
                <a:solidFill>
                  <a:schemeClr val="accent1">
                    <a:lumMod val="75000"/>
                  </a:schemeClr>
                </a:solidFill>
              </a:rPr>
              <a:t>Sur un an, l’emploi résiste dans la </a:t>
            </a:r>
            <a:r>
              <a:rPr lang="fr-FR" sz="2800" b="1" dirty="0" smtClean="0">
                <a:solidFill>
                  <a:schemeClr val="accent1">
                    <a:lumMod val="75000"/>
                  </a:schemeClr>
                </a:solidFill>
              </a:rPr>
              <a:t>construction</a:t>
            </a:r>
            <a:endParaRPr lang="fr-FR" sz="2800" b="1" dirty="0">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31" y="1635617"/>
            <a:ext cx="8534059" cy="376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06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sp>
        <p:nvSpPr>
          <p:cNvPr id="12" name="ZoneTexte 11"/>
          <p:cNvSpPr txBox="1"/>
          <p:nvPr/>
        </p:nvSpPr>
        <p:spPr>
          <a:xfrm>
            <a:off x="157081" y="6357"/>
            <a:ext cx="8827804" cy="954107"/>
          </a:xfrm>
          <a:prstGeom prst="rect">
            <a:avLst/>
          </a:prstGeom>
          <a:noFill/>
        </p:spPr>
        <p:txBody>
          <a:bodyPr wrap="square" rtlCol="0">
            <a:spAutoFit/>
          </a:bodyPr>
          <a:lstStyle/>
          <a:p>
            <a:r>
              <a:rPr lang="fr-FR" sz="2800" b="1" dirty="0">
                <a:solidFill>
                  <a:schemeClr val="accent1">
                    <a:lumMod val="75000"/>
                  </a:schemeClr>
                </a:solidFill>
              </a:rPr>
              <a:t>Au total en 2020, </a:t>
            </a:r>
            <a:r>
              <a:rPr lang="fr-FR" sz="2800" b="1" dirty="0" smtClean="0">
                <a:solidFill>
                  <a:schemeClr val="accent1">
                    <a:lumMod val="75000"/>
                  </a:schemeClr>
                </a:solidFill>
              </a:rPr>
              <a:t>990 emplois </a:t>
            </a:r>
            <a:r>
              <a:rPr lang="fr-FR" sz="2800" b="1" dirty="0">
                <a:solidFill>
                  <a:schemeClr val="accent1">
                    <a:lumMod val="75000"/>
                  </a:schemeClr>
                </a:solidFill>
              </a:rPr>
              <a:t>salariés </a:t>
            </a:r>
            <a:r>
              <a:rPr lang="fr-FR" sz="2800" b="1" dirty="0" smtClean="0">
                <a:solidFill>
                  <a:schemeClr val="accent1">
                    <a:lumMod val="75000"/>
                  </a:schemeClr>
                </a:solidFill>
              </a:rPr>
              <a:t>sont détruits</a:t>
            </a:r>
            <a:r>
              <a:rPr lang="fr-FR" sz="2800" b="1" dirty="0">
                <a:solidFill>
                  <a:schemeClr val="accent1">
                    <a:lumMod val="75000"/>
                  </a:schemeClr>
                </a:solidFill>
              </a:rPr>
              <a:t>, </a:t>
            </a:r>
          </a:p>
          <a:p>
            <a:r>
              <a:rPr lang="fr-FR" sz="2800" b="1" dirty="0" smtClean="0">
                <a:solidFill>
                  <a:schemeClr val="accent1">
                    <a:lumMod val="75000"/>
                  </a:schemeClr>
                </a:solidFill>
              </a:rPr>
              <a:t>1 360 </a:t>
            </a:r>
            <a:r>
              <a:rPr lang="fr-FR" sz="2800" b="1" dirty="0">
                <a:solidFill>
                  <a:schemeClr val="accent1">
                    <a:lumMod val="75000"/>
                  </a:schemeClr>
                </a:solidFill>
              </a:rPr>
              <a:t>dans le seul tertiaire marchand</a:t>
            </a:r>
            <a:endParaRPr lang="fr-FR" sz="2800" dirty="0">
              <a:solidFill>
                <a:schemeClr val="accent1">
                  <a:lumMod val="75000"/>
                </a:schemeClr>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769193386"/>
              </p:ext>
            </p:extLst>
          </p:nvPr>
        </p:nvGraphicFramePr>
        <p:xfrm>
          <a:off x="665017" y="1094510"/>
          <a:ext cx="7703127" cy="4987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7" y="87240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sp>
        <p:nvSpPr>
          <p:cNvPr id="12" name="ZoneTexte 11"/>
          <p:cNvSpPr txBox="1"/>
          <p:nvPr/>
        </p:nvSpPr>
        <p:spPr>
          <a:xfrm>
            <a:off x="107808" y="0"/>
            <a:ext cx="9308044" cy="954107"/>
          </a:xfrm>
          <a:prstGeom prst="rect">
            <a:avLst/>
          </a:prstGeom>
          <a:noFill/>
        </p:spPr>
        <p:txBody>
          <a:bodyPr wrap="square" rtlCol="0">
            <a:spAutoFit/>
          </a:bodyPr>
          <a:lstStyle/>
          <a:p>
            <a:r>
              <a:rPr lang="fr-FR" sz="2800" b="1" dirty="0">
                <a:solidFill>
                  <a:schemeClr val="accent1">
                    <a:lumMod val="75000"/>
                  </a:schemeClr>
                </a:solidFill>
              </a:rPr>
              <a:t>Après quatre ans de baisse, le nombre de bénéficiaires de contrat aidé augmente pour le 2</a:t>
            </a:r>
            <a:r>
              <a:rPr lang="fr-FR" sz="2800" b="1" baseline="30000" dirty="0">
                <a:solidFill>
                  <a:schemeClr val="accent1">
                    <a:lumMod val="75000"/>
                  </a:schemeClr>
                </a:solidFill>
              </a:rPr>
              <a:t>e</a:t>
            </a:r>
            <a:r>
              <a:rPr lang="fr-FR" sz="2800" b="1" dirty="0">
                <a:solidFill>
                  <a:schemeClr val="accent1">
                    <a:lumMod val="75000"/>
                  </a:schemeClr>
                </a:solidFill>
              </a:rPr>
              <a:t> trimestre consécutif</a:t>
            </a:r>
            <a:endParaRPr lang="fr-FR" sz="2800" b="1" dirty="0">
              <a:solidFill>
                <a:srgbClr val="376092"/>
              </a:solidFill>
            </a:endParaRPr>
          </a:p>
        </p:txBody>
      </p:sp>
      <p:graphicFrame>
        <p:nvGraphicFramePr>
          <p:cNvPr id="13" name="Graphique 12"/>
          <p:cNvGraphicFramePr>
            <a:graphicFrameLocks/>
          </p:cNvGraphicFramePr>
          <p:nvPr>
            <p:extLst>
              <p:ext uri="{D42A27DB-BD31-4B8C-83A1-F6EECF244321}">
                <p14:modId xmlns:p14="http://schemas.microsoft.com/office/powerpoint/2010/main" val="4221429269"/>
              </p:ext>
            </p:extLst>
          </p:nvPr>
        </p:nvGraphicFramePr>
        <p:xfrm>
          <a:off x="107808" y="954107"/>
          <a:ext cx="8798886" cy="5080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51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89079"/>
            <a:ext cx="9143999" cy="954107"/>
          </a:xfrm>
          <a:prstGeom prst="rect">
            <a:avLst/>
          </a:prstGeom>
          <a:noFill/>
        </p:spPr>
        <p:txBody>
          <a:bodyPr wrap="square" rtlCol="0">
            <a:spAutoFit/>
          </a:bodyPr>
          <a:lstStyle/>
          <a:p>
            <a:r>
              <a:rPr lang="fr-FR" sz="2800" b="1" dirty="0" smtClean="0">
                <a:solidFill>
                  <a:schemeClr val="accent1">
                    <a:lumMod val="75000"/>
                  </a:schemeClr>
                </a:solidFill>
              </a:rPr>
              <a:t>Forte baisse annuelle du taux </a:t>
            </a:r>
            <a:r>
              <a:rPr lang="fr-FR" sz="2800" b="1" dirty="0">
                <a:solidFill>
                  <a:schemeClr val="accent1">
                    <a:lumMod val="75000"/>
                  </a:schemeClr>
                </a:solidFill>
              </a:rPr>
              <a:t>de </a:t>
            </a:r>
            <a:r>
              <a:rPr lang="fr-FR" sz="2800" b="1" dirty="0" smtClean="0">
                <a:solidFill>
                  <a:schemeClr val="accent1">
                    <a:lumMod val="75000"/>
                  </a:schemeClr>
                </a:solidFill>
              </a:rPr>
              <a:t>chômage, plus importante qu’en Paca</a:t>
            </a:r>
            <a:endParaRPr lang="fr-FR" sz="2800" dirty="0">
              <a:solidFill>
                <a:schemeClr val="accent1">
                  <a:lumMod val="75000"/>
                </a:schemeClr>
              </a:solidFill>
            </a:endParaRPr>
          </a:p>
        </p:txBody>
      </p:sp>
      <p:cxnSp>
        <p:nvCxnSpPr>
          <p:cNvPr id="6" name="Connecteur droit 5"/>
          <p:cNvCxnSpPr/>
          <p:nvPr/>
        </p:nvCxnSpPr>
        <p:spPr>
          <a:xfrm>
            <a:off x="125699" y="104318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smtClean="0"/>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smtClean="0"/>
              <a:t>Edition avril 2021</a:t>
            </a:r>
            <a:endParaRPr lang="fr-FR" dirty="0"/>
          </a:p>
        </p:txBody>
      </p:sp>
      <p:sp>
        <p:nvSpPr>
          <p:cNvPr id="12" name="ZoneTexte 11"/>
          <p:cNvSpPr txBox="1"/>
          <p:nvPr/>
        </p:nvSpPr>
        <p:spPr>
          <a:xfrm>
            <a:off x="7631006" y="4029481"/>
            <a:ext cx="1652756" cy="615553"/>
          </a:xfrm>
          <a:prstGeom prst="rect">
            <a:avLst/>
          </a:prstGeom>
          <a:noFill/>
        </p:spPr>
        <p:txBody>
          <a:bodyPr wrap="square" rtlCol="0">
            <a:spAutoFit/>
          </a:bodyPr>
          <a:lstStyle/>
          <a:p>
            <a:pPr algn="ctr"/>
            <a:r>
              <a:rPr lang="fr-FR" sz="1600" b="1" dirty="0" smtClean="0">
                <a:solidFill>
                  <a:schemeClr val="accent1">
                    <a:lumMod val="75000"/>
                  </a:schemeClr>
                </a:solidFill>
              </a:rPr>
              <a:t>7,7 % (-0,1 pt) </a:t>
            </a:r>
          </a:p>
          <a:p>
            <a:pPr algn="ctr"/>
            <a:endParaRPr lang="fr-FR" b="1" dirty="0">
              <a:solidFill>
                <a:srgbClr val="FF0000"/>
              </a:solidFill>
            </a:endParaRPr>
          </a:p>
        </p:txBody>
      </p:sp>
      <p:sp>
        <p:nvSpPr>
          <p:cNvPr id="13" name="ZoneTexte 12"/>
          <p:cNvSpPr txBox="1"/>
          <p:nvPr/>
        </p:nvSpPr>
        <p:spPr>
          <a:xfrm>
            <a:off x="7737894" y="3678047"/>
            <a:ext cx="1572743" cy="646331"/>
          </a:xfrm>
          <a:prstGeom prst="rect">
            <a:avLst/>
          </a:prstGeom>
          <a:noFill/>
        </p:spPr>
        <p:txBody>
          <a:bodyPr wrap="square" rtlCol="0">
            <a:spAutoFit/>
          </a:bodyPr>
          <a:lstStyle/>
          <a:p>
            <a:pPr algn="ctr"/>
            <a:r>
              <a:rPr lang="fr-FR" sz="1600" b="1" dirty="0">
                <a:solidFill>
                  <a:schemeClr val="accent3">
                    <a:lumMod val="75000"/>
                  </a:schemeClr>
                </a:solidFill>
              </a:rPr>
              <a:t>8</a:t>
            </a:r>
            <a:r>
              <a:rPr lang="fr-FR" sz="1600" b="1" dirty="0" smtClean="0">
                <a:solidFill>
                  <a:schemeClr val="accent3">
                    <a:lumMod val="75000"/>
                  </a:schemeClr>
                </a:solidFill>
              </a:rPr>
              <a:t>,2 % (-0,5 pt)</a:t>
            </a:r>
            <a:r>
              <a:rPr lang="fr-FR" b="1" dirty="0" smtClean="0">
                <a:solidFill>
                  <a:schemeClr val="accent3">
                    <a:lumMod val="75000"/>
                  </a:schemeClr>
                </a:solidFill>
              </a:rPr>
              <a:t> </a:t>
            </a:r>
          </a:p>
          <a:p>
            <a:pPr algn="ctr"/>
            <a:endParaRPr lang="fr-FR" b="1" dirty="0">
              <a:solidFill>
                <a:srgbClr val="FF0000"/>
              </a:solidFill>
            </a:endParaRPr>
          </a:p>
        </p:txBody>
      </p:sp>
      <p:sp>
        <p:nvSpPr>
          <p:cNvPr id="11" name="ZoneTexte 10"/>
          <p:cNvSpPr txBox="1"/>
          <p:nvPr/>
        </p:nvSpPr>
        <p:spPr>
          <a:xfrm>
            <a:off x="7631006" y="3371135"/>
            <a:ext cx="1652755" cy="615553"/>
          </a:xfrm>
          <a:prstGeom prst="rect">
            <a:avLst/>
          </a:prstGeom>
          <a:noFill/>
        </p:spPr>
        <p:txBody>
          <a:bodyPr wrap="square" rtlCol="0">
            <a:spAutoFit/>
          </a:bodyPr>
          <a:lstStyle/>
          <a:p>
            <a:pPr algn="ctr"/>
            <a:r>
              <a:rPr lang="fr-FR" sz="1600" b="1" dirty="0" smtClean="0">
                <a:solidFill>
                  <a:srgbClr val="FF0000"/>
                </a:solidFill>
              </a:rPr>
              <a:t>8,9 % (-0,2 pt) </a:t>
            </a:r>
          </a:p>
          <a:p>
            <a:pPr algn="ctr"/>
            <a:endParaRPr lang="fr-FR" b="1" dirty="0">
              <a:solidFill>
                <a:srgbClr val="FF0000"/>
              </a:solidFill>
            </a:endParaRPr>
          </a:p>
        </p:txBody>
      </p:sp>
      <p:graphicFrame>
        <p:nvGraphicFramePr>
          <p:cNvPr id="15" name="Graphique 14"/>
          <p:cNvGraphicFramePr>
            <a:graphicFrameLocks/>
          </p:cNvGraphicFramePr>
          <p:nvPr>
            <p:extLst>
              <p:ext uri="{D42A27DB-BD31-4B8C-83A1-F6EECF244321}">
                <p14:modId xmlns:p14="http://schemas.microsoft.com/office/powerpoint/2010/main" val="2816845903"/>
              </p:ext>
            </p:extLst>
          </p:nvPr>
        </p:nvGraphicFramePr>
        <p:xfrm>
          <a:off x="157078" y="1197735"/>
          <a:ext cx="8258741" cy="46070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8" y="-92118"/>
            <a:ext cx="8827805" cy="954107"/>
          </a:xfrm>
          <a:prstGeom prst="rect">
            <a:avLst/>
          </a:prstGeom>
          <a:noFill/>
        </p:spPr>
        <p:txBody>
          <a:bodyPr wrap="square" rtlCol="0">
            <a:spAutoFit/>
          </a:bodyPr>
          <a:lstStyle/>
          <a:p>
            <a:r>
              <a:rPr lang="fr-FR" sz="2800" b="1" dirty="0" smtClean="0">
                <a:solidFill>
                  <a:schemeClr val="accent1">
                    <a:lumMod val="75000"/>
                  </a:schemeClr>
                </a:solidFill>
              </a:rPr>
              <a:t>Le repli du taux </a:t>
            </a:r>
            <a:r>
              <a:rPr lang="fr-FR" sz="2800" b="1" dirty="0">
                <a:solidFill>
                  <a:schemeClr val="accent1">
                    <a:lumMod val="75000"/>
                  </a:schemeClr>
                </a:solidFill>
              </a:rPr>
              <a:t>de chômage </a:t>
            </a:r>
            <a:r>
              <a:rPr lang="fr-FR" sz="2800" b="1" dirty="0" smtClean="0">
                <a:solidFill>
                  <a:schemeClr val="accent1">
                    <a:lumMod val="75000"/>
                  </a:schemeClr>
                </a:solidFill>
              </a:rPr>
              <a:t>est également supérieur à celui </a:t>
            </a:r>
            <a:r>
              <a:rPr lang="fr-FR" sz="2800" b="1" dirty="0">
                <a:solidFill>
                  <a:schemeClr val="accent1">
                    <a:lumMod val="75000"/>
                  </a:schemeClr>
                </a:solidFill>
              </a:rPr>
              <a:t>des départements comparables</a:t>
            </a:r>
            <a:endParaRPr lang="fr-FR" sz="28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2021</a:t>
            </a:r>
            <a:endParaRPr lang="fr-FR" dirty="0"/>
          </a:p>
        </p:txBody>
      </p:sp>
      <p:graphicFrame>
        <p:nvGraphicFramePr>
          <p:cNvPr id="10" name="Graphique 9"/>
          <p:cNvGraphicFramePr>
            <a:graphicFrameLocks/>
          </p:cNvGraphicFramePr>
          <p:nvPr/>
        </p:nvGraphicFramePr>
        <p:xfrm>
          <a:off x="1109662" y="1062037"/>
          <a:ext cx="6924675" cy="473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3.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6000</TotalTime>
  <Words>1820</Words>
  <Application>Microsoft Office PowerPoint</Application>
  <PresentationFormat>Affichage à l'écran (4:3)</PresentationFormat>
  <Paragraphs>272</Paragraphs>
  <Slides>19</Slides>
  <Notes>19</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DANGELO Virginie (DR-PACA)</cp:lastModifiedBy>
  <cp:revision>608</cp:revision>
  <cp:lastPrinted>2018-10-09T12:30:48Z</cp:lastPrinted>
  <dcterms:created xsi:type="dcterms:W3CDTF">2018-05-30T13:27:07Z</dcterms:created>
  <dcterms:modified xsi:type="dcterms:W3CDTF">2021-04-09T13:09:02Z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