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5.xml" ContentType="application/vnd.openxmlformats-officedocument.drawingml.chartshapes+xml"/>
  <Override PartName="/ppt/notesSlides/notesSlide8.xml" ContentType="application/vnd.openxmlformats-officedocument.presentationml.notesSlide+xml"/>
  <Override PartName="/ppt/charts/chart6.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0.xml" ContentType="application/vnd.openxmlformats-officedocument.presentationml.notesSlide+xml"/>
  <Override PartName="/ppt/charts/chart8.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9.xml" ContentType="application/vnd.openxmlformats-officedocument.drawingml.chart+xml"/>
  <Override PartName="/ppt/drawings/drawing8.xml" ContentType="application/vnd.openxmlformats-officedocument.drawingml.chartshapes+xml"/>
  <Override PartName="/ppt/notesSlides/notesSlide12.xml" ContentType="application/vnd.openxmlformats-officedocument.presentationml.notesSlide+xml"/>
  <Override PartName="/ppt/charts/chart10.xml" ContentType="application/vnd.openxmlformats-officedocument.drawingml.chart+xml"/>
  <Override PartName="/ppt/drawings/drawing9.xml" ContentType="application/vnd.openxmlformats-officedocument.drawingml.chartshapes+xml"/>
  <Override PartName="/ppt/notesSlides/notesSlide13.xml" ContentType="application/vnd.openxmlformats-officedocument.presentationml.notesSlide+xml"/>
  <Override PartName="/ppt/charts/chart11.xml" ContentType="application/vnd.openxmlformats-officedocument.drawingml.chart+xml"/>
  <Override PartName="/ppt/drawings/drawing10.xml" ContentType="application/vnd.openxmlformats-officedocument.drawingml.chartshapes+xml"/>
  <Override PartName="/ppt/notesSlides/notesSlide14.xml" ContentType="application/vnd.openxmlformats-officedocument.presentationml.notesSlide+xml"/>
  <Override PartName="/ppt/charts/chart12.xml" ContentType="application/vnd.openxmlformats-officedocument.drawingml.chart+xml"/>
  <Override PartName="/ppt/drawings/drawing11.xml" ContentType="application/vnd.openxmlformats-officedocument.drawingml.chartshapes+xml"/>
  <Override PartName="/ppt/notesSlides/notesSlide15.xml" ContentType="application/vnd.openxmlformats-officedocument.presentationml.notesSlide+xml"/>
  <Override PartName="/ppt/charts/chart13.xml" ContentType="application/vnd.openxmlformats-officedocument.drawingml.chart+xml"/>
  <Override PartName="/ppt/drawings/drawing12.xml" ContentType="application/vnd.openxmlformats-officedocument.drawingml.chartshapes+xml"/>
  <Override PartName="/ppt/notesSlides/notesSlide16.xml" ContentType="application/vnd.openxmlformats-officedocument.presentationml.notesSlide+xml"/>
  <Override PartName="/ppt/charts/chart14.xml" ContentType="application/vnd.openxmlformats-officedocument.drawingml.chart+xml"/>
  <Override PartName="/ppt/drawings/drawing13.xml" ContentType="application/vnd.openxmlformats-officedocument.drawingml.chartshapes+xml"/>
  <Override PartName="/ppt/notesSlides/notesSlide17.xml" ContentType="application/vnd.openxmlformats-officedocument.presentationml.notesSlide+xml"/>
  <Override PartName="/ppt/charts/chart15.xml" ContentType="application/vnd.openxmlformats-officedocument.drawingml.chart+xml"/>
  <Override PartName="/ppt/drawings/drawing14.xml" ContentType="application/vnd.openxmlformats-officedocument.drawingml.chartshapes+xml"/>
  <Override PartName="/ppt/notesSlides/notesSlide18.xml" ContentType="application/vnd.openxmlformats-officedocument.presentationml.notesSlide+xml"/>
  <Override PartName="/ppt/charts/chart16.xml" ContentType="application/vnd.openxmlformats-officedocument.drawingml.chart+xml"/>
  <Override PartName="/ppt/drawings/drawing15.xml" ContentType="application/vnd.openxmlformats-officedocument.drawingml.chartshapes+xml"/>
  <Override PartName="/ppt/notesSlides/notesSlide19.xml" ContentType="application/vnd.openxmlformats-officedocument.presentationml.notesSlide+xml"/>
  <Override PartName="/ppt/charts/chart17.xml" ContentType="application/vnd.openxmlformats-officedocument.drawingml.chart+xml"/>
  <Override PartName="/ppt/drawings/drawing16.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8.xml" ContentType="application/vnd.openxmlformats-officedocument.drawingml.chart+xml"/>
  <Override PartName="/ppt/drawings/drawing17.xml" ContentType="application/vnd.openxmlformats-officedocument.drawingml.chartshape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8"/>
  </p:notesMasterIdLst>
  <p:sldIdLst>
    <p:sldId id="300" r:id="rId6"/>
    <p:sldId id="299" r:id="rId7"/>
    <p:sldId id="264" r:id="rId8"/>
    <p:sldId id="290" r:id="rId9"/>
    <p:sldId id="292" r:id="rId10"/>
    <p:sldId id="293" r:id="rId11"/>
    <p:sldId id="261" r:id="rId12"/>
    <p:sldId id="314" r:id="rId13"/>
    <p:sldId id="312" r:id="rId14"/>
    <p:sldId id="305" r:id="rId15"/>
    <p:sldId id="302" r:id="rId16"/>
    <p:sldId id="296" r:id="rId17"/>
    <p:sldId id="315" r:id="rId18"/>
    <p:sldId id="304" r:id="rId19"/>
    <p:sldId id="316" r:id="rId20"/>
    <p:sldId id="271" r:id="rId21"/>
    <p:sldId id="317" r:id="rId22"/>
    <p:sldId id="272" r:id="rId23"/>
    <p:sldId id="318" r:id="rId24"/>
    <p:sldId id="311" r:id="rId25"/>
    <p:sldId id="313" r:id="rId26"/>
    <p:sldId id="310" r:id="rId27"/>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YER Virginie (DR-PACA)" initials="M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306" autoAdjust="0"/>
  </p:normalViewPr>
  <p:slideViewPr>
    <p:cSldViewPr snapToGrid="0" snapToObjects="1">
      <p:cViewPr varScale="1">
        <p:scale>
          <a:sx n="74" d="100"/>
          <a:sy n="74" d="100"/>
        </p:scale>
        <p:origin x="-131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oleObject" Target="file:///\\PRO-SVC01-20131\USERS\Cab-SESE\10%20-%20Notes%20de%20conjoncture\01%20-%20Notes\2021\2021-T4\01%20-%20Fichiers%20de%20travail\DEFM-Ch&#244;mage\2021_T4_Demandeurs%20d'emploi_ABC_note.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PRO-SVC01-20131\USERS\Cab-SESE\10%20-%20Notes%20de%20conjoncture\01%20-%20Notes\2021\2021-T4\01%20-%20Fichiers%20de%20travail\DEFM-Ch&#244;mage\2021_T4_Demandeurs%20d'emploi_ABC_note_V2.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oleObject" Target="file:///\\PRO-SVC01-20131\USERS\Cab-SESE\10%20-%20Notes%20de%20conjoncture\01%20-%20Notes\2021\2021-T4\01%20-%20Fichiers%20de%20travail\DEFM-Ch&#244;mage\2021_T4_Demandeurs%20d'emploi_ABC_note.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PRO-SVC01-20131\USERS\Cab-SESE\10%20-%20Notes%20de%20conjoncture\01%20-%20Notes\2021\2021-T4\01%20-%20Fichiers%20de%20travail\DEFM-Ch&#244;mage\2021_T4_Demandeurs%20d'emploi_ABC_note_V2.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PRO-SVC01-20131\USERS\Cab-SESE\10%20-%20Notes%20de%20conjoncture\01%20-%20Notes\2021\2021-T4\01%20-%20Fichiers%20de%20travail\DEFM-Ch&#244;mage\2021_T4_Demandeurs%20d'emploi_ABC_note.xlsx" TargetMode="External"/></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PRO-SVC01-20131\USERS\Cab-SESE\10%20-%20Notes%20de%20conjoncture\01%20-%20Notes\2021\2021-T4\01%20-%20Fichiers%20de%20travail\DEFM-Ch&#244;mage\2021_T4_Demandeurs%20d'emploi_ABC_note_V2.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PRO-SVC01-20131\USERS\Cab-SESE\10%20-%20Notes%20de%20conjoncture\01%20-%20Notes\2021\2021-T4\01%20-%20Fichiers%20de%20travail\DEFM-Ch&#244;mage\2021_T4_Demandeurs%20d'emploi_ABC_note.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oleObject" Target="file:///\\PRO-SVC01-20131\USERS\Cab-SESE\10%20-%20Notes%20de%20conjoncture\01%20-%20Notes\2021\2021-T4\01%20-%20Fichiers%20de%20travail\DEFM-Ch&#244;mage\2021_T4_Demandeurs%20d'emploi_ABC_note_V2.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7.xml"/><Relationship Id="rId1" Type="http://schemas.openxmlformats.org/officeDocument/2006/relationships/oleObject" Target="file:///C:\Users\jerome.blanche\Documents\P&#244;le%20OCEI\DREETS\Note%20de%20conjoncture\2021-T4%20-%20Prestations%20sociales.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PRO-SVC01-20131\USERS\Cab-SESE\10%20-%20Tableau%20de%20bord%20conjoncturel\01%20-%20Indicateurs\Emploi%20salari&#233;%20total%20yc%20int&#233;rim.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oleObject" Target="file:///\\PRO-SVC01-20131\USERS\Cab-SESE\10%20-%20Notes%20de%20conjoncture\01%20-%20Notes\2021\2021-T4\01%20-%20Fichiers%20de%20travail\Politiques%20emploi\2021_T4_Politiques%20de%20l'emploi_note.xls"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PRO-SVC01-20131\USERS\Cab-SESE\10%20-%20Notes%20de%20conjoncture\01%20-%20Notes\2021\2021-T4\01%20-%20Fichiers%20de%20travail\Politiques%20emploi\2021_T4_Politiques%20de%20l'emploi_note.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RO-SVC01-20131\USERS\Cab-SESE\10%20-%20Notes%20de%20conjoncture\01%20-%20Notes\2021\2021-T4\01%20-%20Fichiers%20de%20travail\Activit&#233;%20partielle\Figures%20AP%20pour%20diapos%20d&#233;partementaux%20note%20de%20conj%204T2021.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PRO-SVC01-20131\USERS\Cab-SESE\10%20-%20Tableau%20de%20bord%20conjoncturel\01%20-%20Indicateurs\Taux%20de%20ch&#244;mage.xlsx" TargetMode="Externa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RO-SVC01-20131\USERS\Cab-SESE\10%20-%20Notes%20de%20conjoncture\01%20-%20Notes\2021\2021-T4\01%20-%20Fichiers%20de%20travail\DEFM-Ch&#244;mage\Tx%20ch&#244;mage%20-%20d&#233;p%20comparables\T201_&#233;clairages_d&#233;p.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0" i="0" u="none" strike="noStrike" baseline="0">
                <a:solidFill>
                  <a:srgbClr val="000000"/>
                </a:solidFill>
                <a:latin typeface="Calibri"/>
                <a:ea typeface="Calibri"/>
                <a:cs typeface="Calibri"/>
              </a:defRPr>
            </a:pPr>
            <a:r>
              <a:rPr lang="fr-FR" sz="1400" b="1" i="0" u="none" strike="noStrike" baseline="0">
                <a:solidFill>
                  <a:srgbClr val="000000"/>
                </a:solidFill>
                <a:latin typeface="Calibri"/>
              </a:rPr>
              <a:t>Evolution trimestrielle de l'emploi salarié dans le Var </a:t>
            </a:r>
          </a:p>
          <a:p>
            <a:pPr>
              <a:defRPr sz="1000" b="0" i="0" u="none" strike="noStrike" baseline="0">
                <a:solidFill>
                  <a:srgbClr val="000000"/>
                </a:solidFill>
                <a:latin typeface="Calibri"/>
                <a:ea typeface="Calibri"/>
                <a:cs typeface="Calibri"/>
              </a:defRPr>
            </a:pPr>
            <a:r>
              <a:rPr lang="fr-FR" sz="1100" b="0" i="1" u="none" strike="noStrike" baseline="0">
                <a:solidFill>
                  <a:srgbClr val="000000"/>
                </a:solidFill>
                <a:latin typeface="Calibri"/>
              </a:rPr>
              <a:t>(en indice base 100 au 1</a:t>
            </a:r>
            <a:r>
              <a:rPr lang="fr-FR" sz="1100" b="0" i="1" u="none" strike="noStrike" baseline="30000">
                <a:solidFill>
                  <a:srgbClr val="000000"/>
                </a:solidFill>
                <a:latin typeface="Calibri"/>
              </a:rPr>
              <a:t>er </a:t>
            </a:r>
            <a:r>
              <a:rPr lang="fr-FR" sz="1100" b="0" i="1" u="none" strike="noStrike" baseline="0">
                <a:solidFill>
                  <a:srgbClr val="000000"/>
                </a:solidFill>
                <a:latin typeface="Calibri"/>
              </a:rPr>
              <a:t>trimestre 2011)</a:t>
            </a:r>
          </a:p>
        </c:rich>
      </c:tx>
      <c:layout>
        <c:manualLayout>
          <c:xMode val="edge"/>
          <c:yMode val="edge"/>
          <c:x val="0.23543866454833196"/>
          <c:y val="2.4256801659383369E-2"/>
        </c:manualLayout>
      </c:layout>
      <c:overlay val="0"/>
      <c:spPr>
        <a:noFill/>
        <a:ln w="25400">
          <a:noFill/>
        </a:ln>
      </c:spPr>
    </c:title>
    <c:autoTitleDeleted val="0"/>
    <c:plotArea>
      <c:layout>
        <c:manualLayout>
          <c:layoutTarget val="inner"/>
          <c:xMode val="edge"/>
          <c:yMode val="edge"/>
          <c:x val="8.7565542402437788E-2"/>
          <c:y val="0.20139006920810093"/>
          <c:w val="0.83764367816093011"/>
          <c:h val="0.55855945116834815"/>
        </c:manualLayout>
      </c:layout>
      <c:lineChart>
        <c:grouping val="standard"/>
        <c:varyColors val="0"/>
        <c:ser>
          <c:idx val="0"/>
          <c:order val="0"/>
          <c:tx>
            <c:v>Provence-Alpes-Côte d'Azur</c:v>
          </c:tx>
          <c:spPr>
            <a:ln w="28575">
              <a:solidFill>
                <a:srgbClr val="FF000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2'!$E$10:$E$53</c:f>
              <c:numCache>
                <c:formatCode>#,##0.0</c:formatCode>
                <c:ptCount val="44"/>
                <c:pt idx="0">
                  <c:v>100</c:v>
                </c:pt>
                <c:pt idx="1">
                  <c:v>100.05829291653427</c:v>
                </c:pt>
                <c:pt idx="2">
                  <c:v>99.883301086589015</c:v>
                </c:pt>
                <c:pt idx="3">
                  <c:v>100.20671086600319</c:v>
                </c:pt>
                <c:pt idx="4">
                  <c:v>100.31453297253165</c:v>
                </c:pt>
                <c:pt idx="5">
                  <c:v>100.1929716043952</c:v>
                </c:pt>
                <c:pt idx="6">
                  <c:v>99.986939220446729</c:v>
                </c:pt>
                <c:pt idx="7">
                  <c:v>100.10522125865207</c:v>
                </c:pt>
                <c:pt idx="8">
                  <c:v>100.09736217485161</c:v>
                </c:pt>
                <c:pt idx="9">
                  <c:v>100.17493528977404</c:v>
                </c:pt>
                <c:pt idx="10">
                  <c:v>100.37112968392914</c:v>
                </c:pt>
                <c:pt idx="11">
                  <c:v>100.65094699132786</c:v>
                </c:pt>
                <c:pt idx="12">
                  <c:v>100.80083498524868</c:v>
                </c:pt>
                <c:pt idx="13">
                  <c:v>100.68894198639191</c:v>
                </c:pt>
                <c:pt idx="14">
                  <c:v>100.77460034579968</c:v>
                </c:pt>
                <c:pt idx="15">
                  <c:v>100.95315420653219</c:v>
                </c:pt>
                <c:pt idx="16">
                  <c:v>100.9094486541743</c:v>
                </c:pt>
                <c:pt idx="17">
                  <c:v>101.27356735687138</c:v>
                </c:pt>
                <c:pt idx="18">
                  <c:v>101.14703045366701</c:v>
                </c:pt>
                <c:pt idx="19">
                  <c:v>101.64548860319769</c:v>
                </c:pt>
                <c:pt idx="20">
                  <c:v>102.00073049901223</c:v>
                </c:pt>
                <c:pt idx="21">
                  <c:v>102.43659867899544</c:v>
                </c:pt>
                <c:pt idx="22">
                  <c:v>102.57936261134174</c:v>
                </c:pt>
                <c:pt idx="23">
                  <c:v>102.7440641301238</c:v>
                </c:pt>
                <c:pt idx="24">
                  <c:v>103.11621153713502</c:v>
                </c:pt>
                <c:pt idx="25">
                  <c:v>103.40575375398467</c:v>
                </c:pt>
                <c:pt idx="26">
                  <c:v>103.79802946195242</c:v>
                </c:pt>
                <c:pt idx="27">
                  <c:v>104.1003497574992</c:v>
                </c:pt>
                <c:pt idx="28">
                  <c:v>104.7048207280791</c:v>
                </c:pt>
                <c:pt idx="29">
                  <c:v>104.69057260493008</c:v>
                </c:pt>
                <c:pt idx="30">
                  <c:v>104.83531544326929</c:v>
                </c:pt>
                <c:pt idx="31">
                  <c:v>104.95676373106329</c:v>
                </c:pt>
                <c:pt idx="32">
                  <c:v>105.37306901180219</c:v>
                </c:pt>
                <c:pt idx="33">
                  <c:v>105.67550238769144</c:v>
                </c:pt>
                <c:pt idx="34">
                  <c:v>106.03249702881401</c:v>
                </c:pt>
                <c:pt idx="35">
                  <c:v>106.22891758365401</c:v>
                </c:pt>
                <c:pt idx="36">
                  <c:v>104.26782174467138</c:v>
                </c:pt>
                <c:pt idx="37">
                  <c:v>102.63952135352648</c:v>
                </c:pt>
                <c:pt idx="38">
                  <c:v>104.86714755966966</c:v>
                </c:pt>
                <c:pt idx="39">
                  <c:v>105.19417591004232</c:v>
                </c:pt>
                <c:pt idx="40">
                  <c:v>105.8268038858929</c:v>
                </c:pt>
                <c:pt idx="41">
                  <c:v>107.60244796325343</c:v>
                </c:pt>
                <c:pt idx="42">
                  <c:v>108.12103441374062</c:v>
                </c:pt>
                <c:pt idx="43">
                  <c:v>108.92667531354351</c:v>
                </c:pt>
              </c:numCache>
            </c:numRef>
          </c:val>
          <c:smooth val="0"/>
        </c:ser>
        <c:ser>
          <c:idx val="1"/>
          <c:order val="1"/>
          <c:tx>
            <c:v>France métropolitaine</c:v>
          </c:tx>
          <c:spPr>
            <a:ln w="28575">
              <a:solidFill>
                <a:srgbClr val="0000FF"/>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2'!$C$10:$C$53</c:f>
              <c:numCache>
                <c:formatCode>#,##0.0</c:formatCode>
                <c:ptCount val="44"/>
                <c:pt idx="0">
                  <c:v>100</c:v>
                </c:pt>
                <c:pt idx="1">
                  <c:v>100.10403492874471</c:v>
                </c:pt>
                <c:pt idx="2">
                  <c:v>100.03139512918978</c:v>
                </c:pt>
                <c:pt idx="3">
                  <c:v>100.08993138897755</c:v>
                </c:pt>
                <c:pt idx="4">
                  <c:v>100.11159152028748</c:v>
                </c:pt>
                <c:pt idx="5">
                  <c:v>100.06500779964156</c:v>
                </c:pt>
                <c:pt idx="6">
                  <c:v>99.927560410380494</c:v>
                </c:pt>
                <c:pt idx="7">
                  <c:v>99.816663736162397</c:v>
                </c:pt>
                <c:pt idx="8">
                  <c:v>99.820004042761568</c:v>
                </c:pt>
                <c:pt idx="9">
                  <c:v>99.702082886101834</c:v>
                </c:pt>
                <c:pt idx="10">
                  <c:v>99.876227799598666</c:v>
                </c:pt>
                <c:pt idx="11">
                  <c:v>100.13924140046682</c:v>
                </c:pt>
                <c:pt idx="12">
                  <c:v>100.16639337705648</c:v>
                </c:pt>
                <c:pt idx="13">
                  <c:v>100.20456222021895</c:v>
                </c:pt>
                <c:pt idx="14">
                  <c:v>100.07809857252869</c:v>
                </c:pt>
                <c:pt idx="15">
                  <c:v>100.16727138863249</c:v>
                </c:pt>
                <c:pt idx="16">
                  <c:v>100.10212202876086</c:v>
                </c:pt>
                <c:pt idx="17">
                  <c:v>100.34353332502917</c:v>
                </c:pt>
                <c:pt idx="18">
                  <c:v>100.41081191817058</c:v>
                </c:pt>
                <c:pt idx="19">
                  <c:v>100.58869513273949</c:v>
                </c:pt>
                <c:pt idx="20">
                  <c:v>100.76352580103011</c:v>
                </c:pt>
                <c:pt idx="21">
                  <c:v>101.02574760583674</c:v>
                </c:pt>
                <c:pt idx="22">
                  <c:v>101.31868084058905</c:v>
                </c:pt>
                <c:pt idx="23">
                  <c:v>101.41531608902888</c:v>
                </c:pt>
                <c:pt idx="24">
                  <c:v>101.83595613573017</c:v>
                </c:pt>
                <c:pt idx="25">
                  <c:v>102.17148128223035</c:v>
                </c:pt>
                <c:pt idx="26">
                  <c:v>102.4521622546745</c:v>
                </c:pt>
                <c:pt idx="27">
                  <c:v>102.80372771025117</c:v>
                </c:pt>
                <c:pt idx="28">
                  <c:v>102.99050839932163</c:v>
                </c:pt>
                <c:pt idx="29">
                  <c:v>103.08250002474159</c:v>
                </c:pt>
                <c:pt idx="30">
                  <c:v>103.23005299238339</c:v>
                </c:pt>
                <c:pt idx="31">
                  <c:v>103.46016000466123</c:v>
                </c:pt>
                <c:pt idx="32">
                  <c:v>103.91986243258845</c:v>
                </c:pt>
                <c:pt idx="33">
                  <c:v>104.14462741270431</c:v>
                </c:pt>
                <c:pt idx="34">
                  <c:v>104.28463402387882</c:v>
                </c:pt>
                <c:pt idx="35">
                  <c:v>104.53295853801924</c:v>
                </c:pt>
                <c:pt idx="36">
                  <c:v>102.58104938832582</c:v>
                </c:pt>
                <c:pt idx="37">
                  <c:v>101.75922047695869</c:v>
                </c:pt>
                <c:pt idx="38">
                  <c:v>103.35856370273416</c:v>
                </c:pt>
                <c:pt idx="39">
                  <c:v>103.19582265272278</c:v>
                </c:pt>
                <c:pt idx="40">
                  <c:v>103.85744927250447</c:v>
                </c:pt>
                <c:pt idx="41">
                  <c:v>105.10886651710123</c:v>
                </c:pt>
                <c:pt idx="42">
                  <c:v>105.60494793451502</c:v>
                </c:pt>
                <c:pt idx="43">
                  <c:v>106.03552115349891</c:v>
                </c:pt>
              </c:numCache>
            </c:numRef>
          </c:val>
          <c:smooth val="0"/>
        </c:ser>
        <c:ser>
          <c:idx val="2"/>
          <c:order val="2"/>
          <c:tx>
            <c:strRef>
              <c:f>'Données graph 1 et 2'!$K$8:$K$9</c:f>
              <c:strCache>
                <c:ptCount val="1"/>
                <c:pt idx="0">
                  <c:v>Var</c:v>
                </c:pt>
              </c:strCache>
            </c:strRef>
          </c:tx>
          <c:spPr>
            <a:ln w="28575"/>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2'!$K$10:$K$53</c:f>
              <c:numCache>
                <c:formatCode>#,##0.0</c:formatCode>
                <c:ptCount val="44"/>
                <c:pt idx="0">
                  <c:v>100</c:v>
                </c:pt>
                <c:pt idx="1">
                  <c:v>100.3813310736808</c:v>
                </c:pt>
                <c:pt idx="2">
                  <c:v>100.27413542416133</c:v>
                </c:pt>
                <c:pt idx="3">
                  <c:v>100.46539921815427</c:v>
                </c:pt>
                <c:pt idx="4">
                  <c:v>100.47942033988232</c:v>
                </c:pt>
                <c:pt idx="5">
                  <c:v>100.30515437375315</c:v>
                </c:pt>
                <c:pt idx="6">
                  <c:v>100.40023015541972</c:v>
                </c:pt>
                <c:pt idx="7">
                  <c:v>100.33502634052236</c:v>
                </c:pt>
                <c:pt idx="8">
                  <c:v>100.48149440643832</c:v>
                </c:pt>
                <c:pt idx="9">
                  <c:v>100.33781291252606</c:v>
                </c:pt>
                <c:pt idx="10">
                  <c:v>100.702761990152</c:v>
                </c:pt>
                <c:pt idx="11">
                  <c:v>100.51271174882443</c:v>
                </c:pt>
                <c:pt idx="12">
                  <c:v>100.80707113008431</c:v>
                </c:pt>
                <c:pt idx="13">
                  <c:v>100.52962984682239</c:v>
                </c:pt>
                <c:pt idx="14">
                  <c:v>100.4808292438741</c:v>
                </c:pt>
                <c:pt idx="15">
                  <c:v>100.59158724494787</c:v>
                </c:pt>
                <c:pt idx="16">
                  <c:v>100.03379991481636</c:v>
                </c:pt>
                <c:pt idx="17">
                  <c:v>100.61957220188897</c:v>
                </c:pt>
                <c:pt idx="18">
                  <c:v>100.51825523237758</c:v>
                </c:pt>
                <c:pt idx="19">
                  <c:v>100.93526785185733</c:v>
                </c:pt>
                <c:pt idx="20">
                  <c:v>101.31069436721015</c:v>
                </c:pt>
                <c:pt idx="21">
                  <c:v>101.70323014612539</c:v>
                </c:pt>
                <c:pt idx="22">
                  <c:v>101.48491360214447</c:v>
                </c:pt>
                <c:pt idx="23">
                  <c:v>101.62571126514486</c:v>
                </c:pt>
                <c:pt idx="24">
                  <c:v>102.26489055584416</c:v>
                </c:pt>
                <c:pt idx="25">
                  <c:v>102.45752719725525</c:v>
                </c:pt>
                <c:pt idx="26">
                  <c:v>102.94609847878012</c:v>
                </c:pt>
                <c:pt idx="27">
                  <c:v>103.0189573926566</c:v>
                </c:pt>
                <c:pt idx="28">
                  <c:v>103.63357412261878</c:v>
                </c:pt>
                <c:pt idx="29">
                  <c:v>103.43184850172835</c:v>
                </c:pt>
                <c:pt idx="30">
                  <c:v>103.54928855151017</c:v>
                </c:pt>
                <c:pt idx="31">
                  <c:v>103.70803353918386</c:v>
                </c:pt>
                <c:pt idx="32">
                  <c:v>104.2339941274931</c:v>
                </c:pt>
                <c:pt idx="33">
                  <c:v>104.51402499113595</c:v>
                </c:pt>
                <c:pt idx="34">
                  <c:v>104.90757623789581</c:v>
                </c:pt>
                <c:pt idx="35">
                  <c:v>105.08012680275547</c:v>
                </c:pt>
                <c:pt idx="36">
                  <c:v>103.59582370624862</c:v>
                </c:pt>
                <c:pt idx="37">
                  <c:v>101.55092870407812</c:v>
                </c:pt>
                <c:pt idx="38">
                  <c:v>103.92061700060671</c:v>
                </c:pt>
                <c:pt idx="39">
                  <c:v>104.85720367330123</c:v>
                </c:pt>
                <c:pt idx="40">
                  <c:v>105.40649953326179</c:v>
                </c:pt>
                <c:pt idx="41">
                  <c:v>107.09013408767231</c:v>
                </c:pt>
                <c:pt idx="42">
                  <c:v>107.77562864314658</c:v>
                </c:pt>
                <c:pt idx="43">
                  <c:v>108.30211495403708</c:v>
                </c:pt>
              </c:numCache>
            </c:numRef>
          </c:val>
          <c:smooth val="0"/>
        </c:ser>
        <c:dLbls>
          <c:showLegendKey val="0"/>
          <c:showVal val="0"/>
          <c:showCatName val="0"/>
          <c:showSerName val="0"/>
          <c:showPercent val="0"/>
          <c:showBubbleSize val="0"/>
        </c:dLbls>
        <c:marker val="1"/>
        <c:smooth val="0"/>
        <c:axId val="168163584"/>
        <c:axId val="186634240"/>
      </c:lineChart>
      <c:catAx>
        <c:axId val="16816358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86634240"/>
        <c:crossesAt val="100"/>
        <c:auto val="0"/>
        <c:lblAlgn val="ctr"/>
        <c:lblOffset val="100"/>
        <c:tickLblSkip val="4"/>
        <c:tickMarkSkip val="4"/>
        <c:noMultiLvlLbl val="0"/>
      </c:catAx>
      <c:valAx>
        <c:axId val="186634240"/>
        <c:scaling>
          <c:orientation val="minMax"/>
          <c:max val="110"/>
          <c:min val="98"/>
        </c:scaling>
        <c:delete val="0"/>
        <c:axPos val="l"/>
        <c:majorGridlines>
          <c:spPr>
            <a:ln>
              <a:prstDash val="sysDash"/>
            </a:ln>
          </c:spPr>
        </c:majorGridlines>
        <c:numFmt formatCode="#,##0" sourceLinked="0"/>
        <c:majorTickMark val="out"/>
        <c:minorTickMark val="none"/>
        <c:tickLblPos val="nextTo"/>
        <c:crossAx val="168163584"/>
        <c:crosses val="autoZero"/>
        <c:crossBetween val="midCat"/>
        <c:majorUnit val="2"/>
      </c:valAx>
    </c:plotArea>
    <c:legend>
      <c:legendPos val="r"/>
      <c:layout>
        <c:manualLayout>
          <c:xMode val="edge"/>
          <c:yMode val="edge"/>
          <c:x val="2.5568232542360778E-2"/>
          <c:y val="0.12702472293265132"/>
          <c:w val="0.91903409090909094"/>
          <c:h val="5.1150895140664808E-2"/>
        </c:manualLayout>
      </c:layout>
      <c:overlay val="0"/>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52314939674456862"/>
        </c:manualLayout>
      </c:layout>
      <c:barChart>
        <c:barDir val="col"/>
        <c:grouping val="stacked"/>
        <c:varyColors val="0"/>
        <c:ser>
          <c:idx val="1"/>
          <c:order val="0"/>
          <c:spPr>
            <a:solidFill>
              <a:srgbClr val="00B0F0"/>
            </a:solidFill>
            <a:ln w="28575">
              <a:noFill/>
              <a:prstDash val="solid"/>
            </a:ln>
          </c:spPr>
          <c:invertIfNegative val="0"/>
          <c:cat>
            <c:multiLvlStrRef>
              <c:f>'dates trim'!$A$13:$B$57</c:f>
              <c:multiLvlStrCache>
                <c:ptCount val="45"/>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lvl>
              </c:multiLvlStrCache>
            </c:multiLvlStrRef>
          </c:cat>
          <c:val>
            <c:numRef>
              <c:f>dep83_trim!$BG$71:$BG$115</c:f>
              <c:numCache>
                <c:formatCode>#,##0.0</c:formatCode>
                <c:ptCount val="45"/>
                <c:pt idx="0">
                  <c:v>2.5034770514603677</c:v>
                </c:pt>
                <c:pt idx="1">
                  <c:v>2.1106588270767279</c:v>
                </c:pt>
                <c:pt idx="2">
                  <c:v>1.0482799350361782</c:v>
                </c:pt>
                <c:pt idx="3">
                  <c:v>1.490356516656921</c:v>
                </c:pt>
                <c:pt idx="4">
                  <c:v>1.449275362318847</c:v>
                </c:pt>
                <c:pt idx="5">
                  <c:v>1.1163670766319633</c:v>
                </c:pt>
                <c:pt idx="6">
                  <c:v>2.4326347305389406</c:v>
                </c:pt>
                <c:pt idx="7">
                  <c:v>2.5073072707343824</c:v>
                </c:pt>
                <c:pt idx="8">
                  <c:v>2.1251949209178056</c:v>
                </c:pt>
                <c:pt idx="9">
                  <c:v>1.6447081406508968</c:v>
                </c:pt>
                <c:pt idx="10">
                  <c:v>1.12451178162154</c:v>
                </c:pt>
                <c:pt idx="11">
                  <c:v>2.0797079920207073</c:v>
                </c:pt>
                <c:pt idx="12">
                  <c:v>1.3887156459190919</c:v>
                </c:pt>
                <c:pt idx="13">
                  <c:v>1.5993438589296805</c:v>
                </c:pt>
                <c:pt idx="14">
                  <c:v>1.7154389505549927</c:v>
                </c:pt>
                <c:pt idx="15">
                  <c:v>1.5833333333333366</c:v>
                </c:pt>
                <c:pt idx="16">
                  <c:v>2.1875854525567506</c:v>
                </c:pt>
                <c:pt idx="17">
                  <c:v>2.7944493291027772</c:v>
                </c:pt>
                <c:pt idx="18">
                  <c:v>0.53179620676833128</c:v>
                </c:pt>
                <c:pt idx="19">
                  <c:v>1.1763400288536285</c:v>
                </c:pt>
                <c:pt idx="20">
                  <c:v>0.16452780519908838</c:v>
                </c:pt>
                <c:pt idx="21">
                  <c:v>-0.2664622572638331</c:v>
                </c:pt>
                <c:pt idx="22">
                  <c:v>1.0833363832668308</c:v>
                </c:pt>
                <c:pt idx="23">
                  <c:v>0.10862087693255251</c:v>
                </c:pt>
                <c:pt idx="24">
                  <c:v>1.2116170566747408</c:v>
                </c:pt>
                <c:pt idx="25">
                  <c:v>0.68610634648369473</c:v>
                </c:pt>
                <c:pt idx="26">
                  <c:v>1.082481544576952</c:v>
                </c:pt>
                <c:pt idx="27">
                  <c:v>0.67062252027667579</c:v>
                </c:pt>
                <c:pt idx="28">
                  <c:v>0.16043526785716189</c:v>
                </c:pt>
                <c:pt idx="29">
                  <c:v>0.65812382477887788</c:v>
                </c:pt>
                <c:pt idx="30">
                  <c:v>0.24907461860448343</c:v>
                </c:pt>
                <c:pt idx="31">
                  <c:v>-0.38303599158010515</c:v>
                </c:pt>
                <c:pt idx="32">
                  <c:v>5.196064846888504E-2</c:v>
                </c:pt>
                <c:pt idx="33">
                  <c:v>-1.2013987466675924</c:v>
                </c:pt>
                <c:pt idx="34">
                  <c:v>-1.5278945892907125</c:v>
                </c:pt>
                <c:pt idx="35">
                  <c:v>-1.9217081850533835</c:v>
                </c:pt>
                <c:pt idx="36">
                  <c:v>-0.78737300435414159</c:v>
                </c:pt>
                <c:pt idx="37">
                  <c:v>10.302454010167139</c:v>
                </c:pt>
                <c:pt idx="38">
                  <c:v>-3.5809018567639295</c:v>
                </c:pt>
                <c:pt idx="39">
                  <c:v>-3.3906464924346569</c:v>
                </c:pt>
                <c:pt idx="40">
                  <c:v>0.12102228233785706</c:v>
                </c:pt>
                <c:pt idx="41">
                  <c:v>0.5226109215016983</c:v>
                </c:pt>
                <c:pt idx="42">
                  <c:v>-4.0282935455349334</c:v>
                </c:pt>
                <c:pt idx="43">
                  <c:v>-3.5451061320754595</c:v>
                </c:pt>
                <c:pt idx="44">
                  <c:v>-2.4451746007488451</c:v>
                </c:pt>
              </c:numCache>
            </c:numRef>
          </c:val>
        </c:ser>
        <c:dLbls>
          <c:showLegendKey val="0"/>
          <c:showVal val="0"/>
          <c:showCatName val="0"/>
          <c:showSerName val="0"/>
          <c:showPercent val="0"/>
          <c:showBubbleSize val="0"/>
        </c:dLbls>
        <c:gapWidth val="150"/>
        <c:overlap val="100"/>
        <c:axId val="170093952"/>
        <c:axId val="170103936"/>
      </c:barChart>
      <c:catAx>
        <c:axId val="17009395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70103936"/>
        <c:crosses val="autoZero"/>
        <c:auto val="0"/>
        <c:lblAlgn val="ctr"/>
        <c:lblOffset val="100"/>
        <c:tickLblSkip val="4"/>
        <c:tickMarkSkip val="4"/>
        <c:noMultiLvlLbl val="0"/>
      </c:catAx>
      <c:valAx>
        <c:axId val="170103936"/>
        <c:scaling>
          <c:orientation val="minMax"/>
          <c:max val="12"/>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0093952"/>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16829375369994917"/>
          <c:w val="0.86471641552420164"/>
          <c:h val="0.634925843850357"/>
        </c:manualLayout>
      </c:layout>
      <c:barChart>
        <c:barDir val="col"/>
        <c:grouping val="stacked"/>
        <c:varyColors val="0"/>
        <c:ser>
          <c:idx val="1"/>
          <c:order val="0"/>
          <c:spPr>
            <a:solidFill>
              <a:srgbClr val="00B0F0"/>
            </a:solidFill>
            <a:ln w="28575">
              <a:noFill/>
              <a:prstDash val="solid"/>
            </a:ln>
          </c:spPr>
          <c:invertIfNegative val="0"/>
          <c:cat>
            <c:strRef>
              <c:f>'GRAPHIQUES ANN (données)'!$B$3:$B$13</c:f>
              <c:strCache>
                <c:ptCount val="11"/>
                <c:pt idx="0">
                  <c:v>T4 2011</c:v>
                </c:pt>
                <c:pt idx="1">
                  <c:v>T4 2012</c:v>
                </c:pt>
                <c:pt idx="2">
                  <c:v>T4 2013</c:v>
                </c:pt>
                <c:pt idx="3">
                  <c:v>T4 2014</c:v>
                </c:pt>
                <c:pt idx="4">
                  <c:v>T4 2015</c:v>
                </c:pt>
                <c:pt idx="5">
                  <c:v>T4 2016</c:v>
                </c:pt>
                <c:pt idx="6">
                  <c:v>T4 2017</c:v>
                </c:pt>
                <c:pt idx="7">
                  <c:v>T4 2018</c:v>
                </c:pt>
                <c:pt idx="8">
                  <c:v>T4 2019</c:v>
                </c:pt>
                <c:pt idx="9">
                  <c:v>T4 2020</c:v>
                </c:pt>
                <c:pt idx="10">
                  <c:v>T4 2021</c:v>
                </c:pt>
              </c:strCache>
            </c:strRef>
          </c:cat>
          <c:val>
            <c:numRef>
              <c:f>'GRAPHIQUES ANN (données)'!$H$3:$H$13</c:f>
              <c:numCache>
                <c:formatCode>0.0</c:formatCode>
                <c:ptCount val="11"/>
                <c:pt idx="0">
                  <c:v>7.3404419718745118</c:v>
                </c:pt>
                <c:pt idx="1">
                  <c:v>7.7118725405509236</c:v>
                </c:pt>
                <c:pt idx="2">
                  <c:v>7.1552684339496464</c:v>
                </c:pt>
                <c:pt idx="3">
                  <c:v>6.4363228140202011</c:v>
                </c:pt>
                <c:pt idx="4">
                  <c:v>6.8440173444275221</c:v>
                </c:pt>
                <c:pt idx="5">
                  <c:v>1.089539687762775</c:v>
                </c:pt>
                <c:pt idx="6">
                  <c:v>3.6999529820246568</c:v>
                </c:pt>
                <c:pt idx="7">
                  <c:v>0.68359375</c:v>
                </c:pt>
                <c:pt idx="8">
                  <c:v>-4.5309685464874576</c:v>
                </c:pt>
                <c:pt idx="9">
                  <c:v>1.9375907111756074</c:v>
                </c:pt>
                <c:pt idx="10">
                  <c:v>-6.8341994731971223</c:v>
                </c:pt>
              </c:numCache>
            </c:numRef>
          </c:val>
        </c:ser>
        <c:dLbls>
          <c:showLegendKey val="0"/>
          <c:showVal val="0"/>
          <c:showCatName val="0"/>
          <c:showSerName val="0"/>
          <c:showPercent val="0"/>
          <c:showBubbleSize val="0"/>
        </c:dLbls>
        <c:gapWidth val="150"/>
        <c:overlap val="100"/>
        <c:axId val="123484032"/>
        <c:axId val="123485568"/>
      </c:barChart>
      <c:catAx>
        <c:axId val="123484032"/>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23485568"/>
        <c:crosses val="autoZero"/>
        <c:auto val="0"/>
        <c:lblAlgn val="ctr"/>
        <c:lblOffset val="100"/>
        <c:tickLblSkip val="1"/>
        <c:tickMarkSkip val="1"/>
        <c:noMultiLvlLbl val="0"/>
      </c:catAx>
      <c:valAx>
        <c:axId val="123485568"/>
        <c:scaling>
          <c:orientation val="minMax"/>
          <c:max val="8"/>
          <c:min val="-8"/>
        </c:scaling>
        <c:delete val="0"/>
        <c:axPos val="l"/>
        <c:majorGridlines>
          <c:spPr>
            <a:ln>
              <a:prstDash val="sysDash"/>
            </a:ln>
          </c:spPr>
        </c:majorGridlines>
        <c:numFmt formatCode="[Blue][&lt;0]\-&quot;&quot;0&quot;&quot;;[Red][&gt;0]\+&quot;&quot;0&quot;&quot;;0" sourceLinked="0"/>
        <c:majorTickMark val="out"/>
        <c:minorTickMark val="none"/>
        <c:tickLblPos val="nextTo"/>
        <c:crossAx val="123484032"/>
        <c:crosses val="autoZero"/>
        <c:crossBetween val="between"/>
        <c:majorUnit val="2"/>
      </c:valAx>
    </c:plotArea>
    <c:plotVisOnly val="1"/>
    <c:dispBlanksAs val="gap"/>
    <c:showDLblsOverMax val="0"/>
  </c:chart>
  <c:txPr>
    <a:bodyPr/>
    <a:lstStyle/>
    <a:p>
      <a:pPr>
        <a:defRPr sz="1000"/>
      </a:pPr>
      <a:endParaRPr lang="fr-FR"/>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Hommes</c:v>
          </c:tx>
          <c:spPr>
            <a:solidFill>
              <a:srgbClr val="00B0F0"/>
            </a:solidFill>
            <a:ln w="28575">
              <a:noFill/>
              <a:prstDash val="solid"/>
            </a:ln>
          </c:spPr>
          <c:invertIfNegative val="0"/>
          <c:cat>
            <c:multiLvlStrRef>
              <c:f>'dates trim'!$A$37:$B$57</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2017</c:v>
                  </c:pt>
                  <c:pt idx="4">
                    <c:v>2018</c:v>
                  </c:pt>
                  <c:pt idx="8">
                    <c:v>2019</c:v>
                  </c:pt>
                  <c:pt idx="12">
                    <c:v>2020</c:v>
                  </c:pt>
                  <c:pt idx="16">
                    <c:v>2021</c:v>
                  </c:pt>
                  <c:pt idx="20">
                    <c:v>2022</c:v>
                  </c:pt>
                </c:lvl>
              </c:multiLvlStrCache>
            </c:multiLvlStrRef>
          </c:cat>
          <c:val>
            <c:numRef>
              <c:f>dep83_trim!$BH$95:$BH$115</c:f>
              <c:numCache>
                <c:formatCode>#,##0.0</c:formatCode>
                <c:ptCount val="21"/>
                <c:pt idx="0">
                  <c:v>1.1418762594223475</c:v>
                </c:pt>
                <c:pt idx="1">
                  <c:v>-0.22874852420307068</c:v>
                </c:pt>
                <c:pt idx="2">
                  <c:v>0.59167221359366362</c:v>
                </c:pt>
                <c:pt idx="3">
                  <c:v>0.19116241452834526</c:v>
                </c:pt>
                <c:pt idx="4">
                  <c:v>-7.3383723490139108E-2</c:v>
                </c:pt>
                <c:pt idx="5">
                  <c:v>0.15421899096716984</c:v>
                </c:pt>
                <c:pt idx="6">
                  <c:v>0.11731925502274088</c:v>
                </c:pt>
                <c:pt idx="7">
                  <c:v>-0.41013622381720349</c:v>
                </c:pt>
                <c:pt idx="8">
                  <c:v>0</c:v>
                </c:pt>
                <c:pt idx="9">
                  <c:v>-1.573760847183403</c:v>
                </c:pt>
                <c:pt idx="10">
                  <c:v>-1.5167364016736462</c:v>
                </c:pt>
                <c:pt idx="11">
                  <c:v>-2.3063500493133993</c:v>
                </c:pt>
                <c:pt idx="12">
                  <c:v>-0.6212627164712381</c:v>
                </c:pt>
                <c:pt idx="13">
                  <c:v>12.581073689145917</c:v>
                </c:pt>
                <c:pt idx="14">
                  <c:v>-4.8518081488165503</c:v>
                </c:pt>
                <c:pt idx="15">
                  <c:v>-3.3338196673475373</c:v>
                </c:pt>
                <c:pt idx="16">
                  <c:v>0.30941061051994456</c:v>
                </c:pt>
                <c:pt idx="17">
                  <c:v>3.009328919651999E-2</c:v>
                </c:pt>
                <c:pt idx="18">
                  <c:v>-4.685619735258717</c:v>
                </c:pt>
                <c:pt idx="19">
                  <c:v>-3.511402193640023</c:v>
                </c:pt>
                <c:pt idx="20">
                  <c:v>-3.393850179914959</c:v>
                </c:pt>
              </c:numCache>
            </c:numRef>
          </c:val>
        </c:ser>
        <c:ser>
          <c:idx val="0"/>
          <c:order val="1"/>
          <c:tx>
            <c:v>Femmes</c:v>
          </c:tx>
          <c:spPr>
            <a:solidFill>
              <a:schemeClr val="accent6">
                <a:lumMod val="75000"/>
              </a:schemeClr>
            </a:solidFill>
          </c:spPr>
          <c:invertIfNegative val="0"/>
          <c:cat>
            <c:multiLvlStrRef>
              <c:f>'dates trim'!$A$37:$B$57</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2017</c:v>
                  </c:pt>
                  <c:pt idx="4">
                    <c:v>2018</c:v>
                  </c:pt>
                  <c:pt idx="8">
                    <c:v>2019</c:v>
                  </c:pt>
                  <c:pt idx="12">
                    <c:v>2020</c:v>
                  </c:pt>
                  <c:pt idx="16">
                    <c:v>2021</c:v>
                  </c:pt>
                  <c:pt idx="20">
                    <c:v>2022</c:v>
                  </c:pt>
                </c:lvl>
              </c:multiLvlStrCache>
            </c:multiLvlStrRef>
          </c:cat>
          <c:val>
            <c:numRef>
              <c:f>dep83_trim!$BI$95:$BI$115</c:f>
              <c:numCache>
                <c:formatCode>#,##0.0</c:formatCode>
                <c:ptCount val="21"/>
                <c:pt idx="0">
                  <c:v>1.2771929824561434</c:v>
                </c:pt>
                <c:pt idx="1">
                  <c:v>1.5451773835920335</c:v>
                </c:pt>
                <c:pt idx="2">
                  <c:v>1.535312180143289</c:v>
                </c:pt>
                <c:pt idx="3">
                  <c:v>1.1088709677419262</c:v>
                </c:pt>
                <c:pt idx="4">
                  <c:v>0.37221668328348834</c:v>
                </c:pt>
                <c:pt idx="5">
                  <c:v>1.1125091053572511</c:v>
                </c:pt>
                <c:pt idx="6">
                  <c:v>0.36675617263737248</c:v>
                </c:pt>
                <c:pt idx="7">
                  <c:v>-0.35889070146819524</c:v>
                </c:pt>
                <c:pt idx="8">
                  <c:v>9.8231827111994185E-2</c:v>
                </c:pt>
                <c:pt idx="9">
                  <c:v>-0.87013411841675437</c:v>
                </c:pt>
                <c:pt idx="10">
                  <c:v>-1.5377507919746569</c:v>
                </c:pt>
                <c:pt idx="11">
                  <c:v>-1.5818754608217689</c:v>
                </c:pt>
                <c:pt idx="12">
                  <c:v>-0.9330518286453815</c:v>
                </c:pt>
                <c:pt idx="13">
                  <c:v>8.2978138319813155</c:v>
                </c:pt>
                <c:pt idx="14">
                  <c:v>-2.4185869358217538</c:v>
                </c:pt>
                <c:pt idx="15">
                  <c:v>-3.4413218839448367</c:v>
                </c:pt>
                <c:pt idx="16">
                  <c:v>-4.7160277571911546E-2</c:v>
                </c:pt>
                <c:pt idx="17">
                  <c:v>0.96387166352116527</c:v>
                </c:pt>
                <c:pt idx="18">
                  <c:v>-3.4448227518525942</c:v>
                </c:pt>
                <c:pt idx="19">
                  <c:v>-3.5746387333195129</c:v>
                </c:pt>
                <c:pt idx="20">
                  <c:v>-1.6133658396672912</c:v>
                </c:pt>
              </c:numCache>
            </c:numRef>
          </c:val>
        </c:ser>
        <c:dLbls>
          <c:showLegendKey val="0"/>
          <c:showVal val="0"/>
          <c:showCatName val="0"/>
          <c:showSerName val="0"/>
          <c:showPercent val="0"/>
          <c:showBubbleSize val="0"/>
        </c:dLbls>
        <c:gapWidth val="150"/>
        <c:axId val="170568704"/>
        <c:axId val="170574592"/>
      </c:barChart>
      <c:catAx>
        <c:axId val="17056870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70574592"/>
        <c:crosses val="autoZero"/>
        <c:auto val="0"/>
        <c:lblAlgn val="ctr"/>
        <c:lblOffset val="100"/>
        <c:tickLblSkip val="4"/>
        <c:tickMarkSkip val="4"/>
        <c:noMultiLvlLbl val="0"/>
      </c:catAx>
      <c:valAx>
        <c:axId val="170574592"/>
        <c:scaling>
          <c:orientation val="minMax"/>
          <c:max val="14"/>
          <c:min val="-6"/>
        </c:scaling>
        <c:delete val="0"/>
        <c:axPos val="l"/>
        <c:majorGridlines>
          <c:spPr>
            <a:ln>
              <a:prstDash val="sysDash"/>
            </a:ln>
          </c:spPr>
        </c:majorGridlines>
        <c:numFmt formatCode="[Blue][&lt;0]\-&quot;&quot;0&quot;&quot;;[Red][&gt;0]\+&quot;&quot;0&quot;&quot;;0" sourceLinked="0"/>
        <c:majorTickMark val="out"/>
        <c:minorTickMark val="none"/>
        <c:tickLblPos val="nextTo"/>
        <c:crossAx val="170568704"/>
        <c:crosses val="autoZero"/>
        <c:crossBetween val="between"/>
        <c:majorUnit val="2"/>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52581074072327783"/>
        </c:manualLayout>
      </c:layout>
      <c:barChart>
        <c:barDir val="col"/>
        <c:grouping val="clustered"/>
        <c:varyColors val="0"/>
        <c:ser>
          <c:idx val="1"/>
          <c:order val="0"/>
          <c:tx>
            <c:v>Hommes</c:v>
          </c:tx>
          <c:spPr>
            <a:solidFill>
              <a:srgbClr val="00B0F0"/>
            </a:solidFill>
            <a:ln w="28575">
              <a:noFill/>
              <a:prstDash val="solid"/>
            </a:ln>
          </c:spPr>
          <c:invertIfNegative val="0"/>
          <c:cat>
            <c:strRef>
              <c:f>'GRAPHIQUES ANN (données)'!$B$3:$B$13</c:f>
              <c:strCache>
                <c:ptCount val="11"/>
                <c:pt idx="0">
                  <c:v>T4 2011</c:v>
                </c:pt>
                <c:pt idx="1">
                  <c:v>T4 2012</c:v>
                </c:pt>
                <c:pt idx="2">
                  <c:v>T4 2013</c:v>
                </c:pt>
                <c:pt idx="3">
                  <c:v>T4 2014</c:v>
                </c:pt>
                <c:pt idx="4">
                  <c:v>T4 2015</c:v>
                </c:pt>
                <c:pt idx="5">
                  <c:v>T4 2016</c:v>
                </c:pt>
                <c:pt idx="6">
                  <c:v>T4 2017</c:v>
                </c:pt>
                <c:pt idx="7">
                  <c:v>T4 2018</c:v>
                </c:pt>
                <c:pt idx="8">
                  <c:v>T4 2019</c:v>
                </c:pt>
                <c:pt idx="9">
                  <c:v>T4 2020</c:v>
                </c:pt>
                <c:pt idx="10">
                  <c:v>T4 2021</c:v>
                </c:pt>
              </c:strCache>
            </c:strRef>
          </c:cat>
          <c:val>
            <c:numRef>
              <c:f>'GRAPHIQUES ANN (données)'!$O$3:$O$13</c:f>
              <c:numCache>
                <c:formatCode>0.0</c:formatCode>
                <c:ptCount val="11"/>
                <c:pt idx="0">
                  <c:v>5.7370861641324211</c:v>
                </c:pt>
                <c:pt idx="1">
                  <c:v>9.1075981642019457</c:v>
                </c:pt>
                <c:pt idx="2">
                  <c:v>9.2166760142082573</c:v>
                </c:pt>
                <c:pt idx="3">
                  <c:v>7.0609380349195394</c:v>
                </c:pt>
                <c:pt idx="4">
                  <c:v>6.4193780478055906</c:v>
                </c:pt>
                <c:pt idx="5">
                  <c:v>0.65354567307691624</c:v>
                </c:pt>
                <c:pt idx="6">
                  <c:v>1.701619523845066</c:v>
                </c:pt>
                <c:pt idx="7">
                  <c:v>-0.21281279812138676</c:v>
                </c:pt>
                <c:pt idx="8">
                  <c:v>-5.3022503309310132</c:v>
                </c:pt>
                <c:pt idx="9">
                  <c:v>2.9044031995029806</c:v>
                </c:pt>
                <c:pt idx="10">
                  <c:v>-7.7201720624858527</c:v>
                </c:pt>
              </c:numCache>
            </c:numRef>
          </c:val>
        </c:ser>
        <c:ser>
          <c:idx val="0"/>
          <c:order val="1"/>
          <c:tx>
            <c:v>Femmes</c:v>
          </c:tx>
          <c:spPr>
            <a:solidFill>
              <a:schemeClr val="accent6">
                <a:lumMod val="75000"/>
              </a:schemeClr>
            </a:solidFill>
          </c:spPr>
          <c:invertIfNegative val="0"/>
          <c:cat>
            <c:strRef>
              <c:f>'GRAPHIQUES ANN (données)'!$B$3:$B$13</c:f>
              <c:strCache>
                <c:ptCount val="11"/>
                <c:pt idx="0">
                  <c:v>T4 2011</c:v>
                </c:pt>
                <c:pt idx="1">
                  <c:v>T4 2012</c:v>
                </c:pt>
                <c:pt idx="2">
                  <c:v>T4 2013</c:v>
                </c:pt>
                <c:pt idx="3">
                  <c:v>T4 2014</c:v>
                </c:pt>
                <c:pt idx="4">
                  <c:v>T4 2015</c:v>
                </c:pt>
                <c:pt idx="5">
                  <c:v>T4 2016</c:v>
                </c:pt>
                <c:pt idx="6">
                  <c:v>T4 2017</c:v>
                </c:pt>
                <c:pt idx="7">
                  <c:v>T4 2018</c:v>
                </c:pt>
                <c:pt idx="8">
                  <c:v>T4 2019</c:v>
                </c:pt>
                <c:pt idx="9">
                  <c:v>T4 2020</c:v>
                </c:pt>
                <c:pt idx="10">
                  <c:v>T4 2021</c:v>
                </c:pt>
              </c:strCache>
            </c:strRef>
          </c:cat>
          <c:val>
            <c:numRef>
              <c:f>'GRAPHIQUES ANN (données)'!$V$3:$V$13</c:f>
              <c:numCache>
                <c:formatCode>0.0</c:formatCode>
                <c:ptCount val="11"/>
                <c:pt idx="0">
                  <c:v>8.8067061143984215</c:v>
                </c:pt>
                <c:pt idx="1">
                  <c:v>6.4714946070878243</c:v>
                </c:pt>
                <c:pt idx="2">
                  <c:v>5.2779433046735491</c:v>
                </c:pt>
                <c:pt idx="3">
                  <c:v>5.8462036063718026</c:v>
                </c:pt>
                <c:pt idx="4">
                  <c:v>7.2498090145148852</c:v>
                </c:pt>
                <c:pt idx="5">
                  <c:v>1.5029560510007922</c:v>
                </c:pt>
                <c:pt idx="6">
                  <c:v>5.5789473684210611</c:v>
                </c:pt>
                <c:pt idx="7">
                  <c:v>1.4955134596211339</c:v>
                </c:pt>
                <c:pt idx="8">
                  <c:v>-3.8441388343156468</c:v>
                </c:pt>
                <c:pt idx="9">
                  <c:v>1.0896955663011632</c:v>
                </c:pt>
                <c:pt idx="10">
                  <c:v>-6.0432527117159633</c:v>
                </c:pt>
              </c:numCache>
            </c:numRef>
          </c:val>
        </c:ser>
        <c:dLbls>
          <c:showLegendKey val="0"/>
          <c:showVal val="0"/>
          <c:showCatName val="0"/>
          <c:showSerName val="0"/>
          <c:showPercent val="0"/>
          <c:showBubbleSize val="0"/>
        </c:dLbls>
        <c:gapWidth val="150"/>
        <c:axId val="129403904"/>
        <c:axId val="129741568"/>
      </c:barChart>
      <c:catAx>
        <c:axId val="12940390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29741568"/>
        <c:crosses val="autoZero"/>
        <c:auto val="0"/>
        <c:lblAlgn val="ctr"/>
        <c:lblOffset val="100"/>
        <c:tickLblSkip val="1"/>
        <c:tickMarkSkip val="1"/>
        <c:noMultiLvlLbl val="0"/>
      </c:catAx>
      <c:valAx>
        <c:axId val="129741568"/>
        <c:scaling>
          <c:orientation val="minMax"/>
          <c:max val="12"/>
          <c:min val="-9"/>
        </c:scaling>
        <c:delete val="0"/>
        <c:axPos val="l"/>
        <c:majorGridlines>
          <c:spPr>
            <a:ln>
              <a:prstDash val="sysDash"/>
            </a:ln>
          </c:spPr>
        </c:majorGridlines>
        <c:numFmt formatCode="[Blue][&lt;0]\-&quot;&quot;0&quot;&quot;;[Red][&gt;0]\+&quot;&quot;0&quot;&quot;;0" sourceLinked="0"/>
        <c:majorTickMark val="out"/>
        <c:minorTickMark val="none"/>
        <c:tickLblPos val="nextTo"/>
        <c:crossAx val="129403904"/>
        <c:crosses val="autoZero"/>
        <c:crossBetween val="between"/>
        <c:majorUnit val="3"/>
      </c:valAx>
    </c:plotArea>
    <c:legend>
      <c:legendPos val="t"/>
      <c:layout>
        <c:manualLayout>
          <c:xMode val="edge"/>
          <c:yMode val="edge"/>
          <c:x val="0.36531382815726715"/>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4725838611490929"/>
        </c:manualLayout>
      </c:layout>
      <c:barChart>
        <c:barDir val="col"/>
        <c:grouping val="clustered"/>
        <c:varyColors val="0"/>
        <c:ser>
          <c:idx val="1"/>
          <c:order val="0"/>
          <c:tx>
            <c:v>Moins de 25 ans</c:v>
          </c:tx>
          <c:spPr>
            <a:solidFill>
              <a:srgbClr val="00B0F0"/>
            </a:solidFill>
            <a:ln w="28575">
              <a:noFill/>
              <a:prstDash val="solid"/>
            </a:ln>
          </c:spPr>
          <c:invertIfNegative val="0"/>
          <c:cat>
            <c:multiLvlStrRef>
              <c:f>'dates trim'!$A$37:$B$57</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2017</c:v>
                  </c:pt>
                  <c:pt idx="4">
                    <c:v>2018</c:v>
                  </c:pt>
                  <c:pt idx="8">
                    <c:v>2019</c:v>
                  </c:pt>
                  <c:pt idx="12">
                    <c:v>2020</c:v>
                  </c:pt>
                  <c:pt idx="16">
                    <c:v>2021</c:v>
                  </c:pt>
                  <c:pt idx="20">
                    <c:v>2022</c:v>
                  </c:pt>
                </c:lvl>
              </c:multiLvlStrCache>
            </c:multiLvlStrRef>
          </c:cat>
          <c:val>
            <c:numRef>
              <c:f>dep83_trim!$BJ$95:$BJ$115</c:f>
              <c:numCache>
                <c:formatCode>#,##0.0</c:formatCode>
                <c:ptCount val="21"/>
                <c:pt idx="0">
                  <c:v>0.60356652949244971</c:v>
                </c:pt>
                <c:pt idx="1">
                  <c:v>0.3272429779110908</c:v>
                </c:pt>
                <c:pt idx="2">
                  <c:v>1.4677901603696641</c:v>
                </c:pt>
                <c:pt idx="3">
                  <c:v>1.9555317439057029</c:v>
                </c:pt>
                <c:pt idx="4">
                  <c:v>2.6274303730966508E-2</c:v>
                </c:pt>
                <c:pt idx="5">
                  <c:v>0.3677436301549708</c:v>
                </c:pt>
                <c:pt idx="6">
                  <c:v>-0.70662130332374007</c:v>
                </c:pt>
                <c:pt idx="7">
                  <c:v>-0.60622034791776302</c:v>
                </c:pt>
                <c:pt idx="8">
                  <c:v>1.3789445770352682</c:v>
                </c:pt>
                <c:pt idx="9">
                  <c:v>-1.2817159298979863</c:v>
                </c:pt>
                <c:pt idx="10">
                  <c:v>-2.3847376788553309</c:v>
                </c:pt>
                <c:pt idx="11">
                  <c:v>-3.365906623235615</c:v>
                </c:pt>
                <c:pt idx="12">
                  <c:v>-2.134831460674147</c:v>
                </c:pt>
                <c:pt idx="13">
                  <c:v>18.599311136624564</c:v>
                </c:pt>
                <c:pt idx="14">
                  <c:v>-7.0183930300096842</c:v>
                </c:pt>
                <c:pt idx="15">
                  <c:v>-5.6480999479437743</c:v>
                </c:pt>
                <c:pt idx="16">
                  <c:v>1.7655172413792997</c:v>
                </c:pt>
                <c:pt idx="17">
                  <c:v>-5.4215234480881058E-2</c:v>
                </c:pt>
                <c:pt idx="18">
                  <c:v>-8.6248982912937358</c:v>
                </c:pt>
                <c:pt idx="19">
                  <c:v>-5.6396556841792904</c:v>
                </c:pt>
                <c:pt idx="20">
                  <c:v>-3.3972947467757142</c:v>
                </c:pt>
              </c:numCache>
            </c:numRef>
          </c:val>
        </c:ser>
        <c:ser>
          <c:idx val="0"/>
          <c:order val="1"/>
          <c:tx>
            <c:v>25 à 49 ans</c:v>
          </c:tx>
          <c:spPr>
            <a:solidFill>
              <a:schemeClr val="accent6">
                <a:lumMod val="75000"/>
              </a:schemeClr>
            </a:solidFill>
          </c:spPr>
          <c:invertIfNegative val="0"/>
          <c:cat>
            <c:multiLvlStrRef>
              <c:f>'dates trim'!$A$37:$B$57</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2017</c:v>
                  </c:pt>
                  <c:pt idx="4">
                    <c:v>2018</c:v>
                  </c:pt>
                  <c:pt idx="8">
                    <c:v>2019</c:v>
                  </c:pt>
                  <c:pt idx="12">
                    <c:v>2020</c:v>
                  </c:pt>
                  <c:pt idx="16">
                    <c:v>2021</c:v>
                  </c:pt>
                  <c:pt idx="20">
                    <c:v>2022</c:v>
                  </c:pt>
                </c:lvl>
              </c:multiLvlStrCache>
            </c:multiLvlStrRef>
          </c:cat>
          <c:val>
            <c:numRef>
              <c:f>dep83_trim!$BK$95:$BK$115</c:f>
              <c:numCache>
                <c:formatCode>#,##0.0</c:formatCode>
                <c:ptCount val="21"/>
                <c:pt idx="0">
                  <c:v>0.9514060336002883</c:v>
                </c:pt>
                <c:pt idx="1">
                  <c:v>0.38174768863703523</c:v>
                </c:pt>
                <c:pt idx="2">
                  <c:v>0.70117059837186968</c:v>
                </c:pt>
                <c:pt idx="3">
                  <c:v>0.18292323125037591</c:v>
                </c:pt>
                <c:pt idx="4">
                  <c:v>4.7119802096817764E-2</c:v>
                </c:pt>
                <c:pt idx="5">
                  <c:v>0.38855528081949142</c:v>
                </c:pt>
                <c:pt idx="6">
                  <c:v>0.37532254281023025</c:v>
                </c:pt>
                <c:pt idx="7">
                  <c:v>-0.73031082028511829</c:v>
                </c:pt>
                <c:pt idx="8">
                  <c:v>-0.4472956270966888</c:v>
                </c:pt>
                <c:pt idx="9">
                  <c:v>-1.6021282885013366</c:v>
                </c:pt>
                <c:pt idx="10">
                  <c:v>-1.7664023071377044</c:v>
                </c:pt>
                <c:pt idx="11">
                  <c:v>-2.1712538226299705</c:v>
                </c:pt>
                <c:pt idx="12">
                  <c:v>-0.73147858705845392</c:v>
                </c:pt>
                <c:pt idx="13">
                  <c:v>10.870386698576651</c:v>
                </c:pt>
                <c:pt idx="14">
                  <c:v>-3.8116337196091754</c:v>
                </c:pt>
                <c:pt idx="15">
                  <c:v>-3.7855075887320733</c:v>
                </c:pt>
                <c:pt idx="16">
                  <c:v>-0.13503560029461958</c:v>
                </c:pt>
                <c:pt idx="17">
                  <c:v>0.2950215119852384</c:v>
                </c:pt>
                <c:pt idx="18">
                  <c:v>-3.6033827674960217</c:v>
                </c:pt>
                <c:pt idx="19">
                  <c:v>-3.8016528925619908</c:v>
                </c:pt>
                <c:pt idx="20">
                  <c:v>-2.4583663758921515</c:v>
                </c:pt>
              </c:numCache>
            </c:numRef>
          </c:val>
        </c:ser>
        <c:ser>
          <c:idx val="2"/>
          <c:order val="2"/>
          <c:tx>
            <c:v>50 ans ou plus</c:v>
          </c:tx>
          <c:spPr>
            <a:solidFill>
              <a:srgbClr val="92D050"/>
            </a:solidFill>
          </c:spPr>
          <c:invertIfNegative val="0"/>
          <c:cat>
            <c:multiLvlStrRef>
              <c:f>'dates trim'!$A$37:$B$57</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2017</c:v>
                  </c:pt>
                  <c:pt idx="4">
                    <c:v>2018</c:v>
                  </c:pt>
                  <c:pt idx="8">
                    <c:v>2019</c:v>
                  </c:pt>
                  <c:pt idx="12">
                    <c:v>2020</c:v>
                  </c:pt>
                  <c:pt idx="16">
                    <c:v>2021</c:v>
                  </c:pt>
                  <c:pt idx="20">
                    <c:v>2022</c:v>
                  </c:pt>
                </c:lvl>
              </c:multiLvlStrCache>
            </c:multiLvlStrRef>
          </c:cat>
          <c:val>
            <c:numRef>
              <c:f>dep83_trim!$BL$95:$BL$115</c:f>
              <c:numCache>
                <c:formatCode>#,##0.0</c:formatCode>
                <c:ptCount val="21"/>
                <c:pt idx="0">
                  <c:v>2.0954440989590317</c:v>
                </c:pt>
                <c:pt idx="1">
                  <c:v>1.5360169491525522</c:v>
                </c:pt>
                <c:pt idx="2">
                  <c:v>1.7344809598330624</c:v>
                </c:pt>
                <c:pt idx="3">
                  <c:v>1.1152416356877248</c:v>
                </c:pt>
                <c:pt idx="4">
                  <c:v>0.46906693711967762</c:v>
                </c:pt>
                <c:pt idx="5">
                  <c:v>1.3753943217665654</c:v>
                </c:pt>
                <c:pt idx="6">
                  <c:v>0.43564849390091975</c:v>
                </c:pt>
                <c:pt idx="7">
                  <c:v>0.45854504895277426</c:v>
                </c:pt>
                <c:pt idx="8">
                  <c:v>0.48112509252404845</c:v>
                </c:pt>
                <c:pt idx="9">
                  <c:v>-0.33149171270717703</c:v>
                </c:pt>
                <c:pt idx="10">
                  <c:v>-0.64055186006405362</c:v>
                </c:pt>
                <c:pt idx="11">
                  <c:v>-0.75626084800397564</c:v>
                </c:pt>
                <c:pt idx="12">
                  <c:v>-0.2998126171143034</c:v>
                </c:pt>
                <c:pt idx="13">
                  <c:v>5.5506828718205892</c:v>
                </c:pt>
                <c:pt idx="14">
                  <c:v>-1.4126305792972471</c:v>
                </c:pt>
                <c:pt idx="15">
                  <c:v>-1.5412402167368944</c:v>
                </c:pt>
                <c:pt idx="16">
                  <c:v>-9.7835391953038364E-2</c:v>
                </c:pt>
                <c:pt idx="17">
                  <c:v>1.2363814420369712</c:v>
                </c:pt>
                <c:pt idx="18">
                  <c:v>-2.8174123337364021</c:v>
                </c:pt>
                <c:pt idx="19">
                  <c:v>-2.1649869354236628</c:v>
                </c:pt>
                <c:pt idx="20">
                  <c:v>-2.0348467506040913</c:v>
                </c:pt>
              </c:numCache>
            </c:numRef>
          </c:val>
        </c:ser>
        <c:dLbls>
          <c:showLegendKey val="0"/>
          <c:showVal val="0"/>
          <c:showCatName val="0"/>
          <c:showSerName val="0"/>
          <c:showPercent val="0"/>
          <c:showBubbleSize val="0"/>
        </c:dLbls>
        <c:gapWidth val="150"/>
        <c:axId val="170710528"/>
        <c:axId val="170712064"/>
      </c:barChart>
      <c:catAx>
        <c:axId val="17071052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70712064"/>
        <c:crosses val="autoZero"/>
        <c:auto val="0"/>
        <c:lblAlgn val="ctr"/>
        <c:lblOffset val="100"/>
        <c:tickLblSkip val="4"/>
        <c:tickMarkSkip val="4"/>
        <c:noMultiLvlLbl val="0"/>
      </c:catAx>
      <c:valAx>
        <c:axId val="170712064"/>
        <c:scaling>
          <c:orientation val="minMax"/>
          <c:max val="21"/>
          <c:min val="-9"/>
        </c:scaling>
        <c:delete val="0"/>
        <c:axPos val="l"/>
        <c:majorGridlines>
          <c:spPr>
            <a:ln>
              <a:prstDash val="sysDash"/>
            </a:ln>
          </c:spPr>
        </c:majorGridlines>
        <c:numFmt formatCode="[Blue][&lt;0]\-&quot;&quot;0&quot;&quot;;[Red][&gt;0]\+&quot;&quot;0&quot;&quot;;0" sourceLinked="0"/>
        <c:majorTickMark val="out"/>
        <c:minorTickMark val="none"/>
        <c:tickLblPos val="nextTo"/>
        <c:crossAx val="170710528"/>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4547272908251738"/>
          <c:w val="0.86471641552420164"/>
          <c:h val="0.54976283653166114"/>
        </c:manualLayout>
      </c:layout>
      <c:barChart>
        <c:barDir val="col"/>
        <c:grouping val="clustered"/>
        <c:varyColors val="0"/>
        <c:ser>
          <c:idx val="1"/>
          <c:order val="0"/>
          <c:tx>
            <c:v>Moins de 25 ans</c:v>
          </c:tx>
          <c:spPr>
            <a:solidFill>
              <a:srgbClr val="00B0F0"/>
            </a:solidFill>
            <a:ln w="28575">
              <a:noFill/>
              <a:prstDash val="solid"/>
            </a:ln>
          </c:spPr>
          <c:invertIfNegative val="0"/>
          <c:cat>
            <c:strRef>
              <c:f>'GRAPHIQUES ANN (données)'!$B$3:$B$13</c:f>
              <c:strCache>
                <c:ptCount val="11"/>
                <c:pt idx="0">
                  <c:v>T4 2011</c:v>
                </c:pt>
                <c:pt idx="1">
                  <c:v>T4 2012</c:v>
                </c:pt>
                <c:pt idx="2">
                  <c:v>T4 2013</c:v>
                </c:pt>
                <c:pt idx="3">
                  <c:v>T4 2014</c:v>
                </c:pt>
                <c:pt idx="4">
                  <c:v>T4 2015</c:v>
                </c:pt>
                <c:pt idx="5">
                  <c:v>T4 2016</c:v>
                </c:pt>
                <c:pt idx="6">
                  <c:v>T4 2017</c:v>
                </c:pt>
                <c:pt idx="7">
                  <c:v>T4 2018</c:v>
                </c:pt>
                <c:pt idx="8">
                  <c:v>T4 2019</c:v>
                </c:pt>
                <c:pt idx="9">
                  <c:v>T4 2020</c:v>
                </c:pt>
                <c:pt idx="10">
                  <c:v>T4 2021</c:v>
                </c:pt>
              </c:strCache>
            </c:strRef>
          </c:cat>
          <c:val>
            <c:numRef>
              <c:f>'GRAPHIQUES ANN (données)'!$AC$3:$AC$13</c:f>
              <c:numCache>
                <c:formatCode>0.0</c:formatCode>
                <c:ptCount val="11"/>
                <c:pt idx="0">
                  <c:v>4.0841206949101094</c:v>
                </c:pt>
                <c:pt idx="1">
                  <c:v>7.3792093704245998</c:v>
                </c:pt>
                <c:pt idx="2">
                  <c:v>2.7815653122443385</c:v>
                </c:pt>
                <c:pt idx="3">
                  <c:v>2.6266914300875577</c:v>
                </c:pt>
                <c:pt idx="4">
                  <c:v>-1.9648397104446769</c:v>
                </c:pt>
                <c:pt idx="5">
                  <c:v>-3.8765822784810111</c:v>
                </c:pt>
                <c:pt idx="6">
                  <c:v>4.4170096021947769</c:v>
                </c:pt>
                <c:pt idx="7">
                  <c:v>-0.91960063058328378</c:v>
                </c:pt>
                <c:pt idx="8">
                  <c:v>-5.5953328029700433</c:v>
                </c:pt>
                <c:pt idx="9">
                  <c:v>1.8258426966292207</c:v>
                </c:pt>
                <c:pt idx="10">
                  <c:v>-12.303448275862083</c:v>
                </c:pt>
              </c:numCache>
            </c:numRef>
          </c:val>
        </c:ser>
        <c:ser>
          <c:idx val="0"/>
          <c:order val="1"/>
          <c:tx>
            <c:v>25 à 49 ans</c:v>
          </c:tx>
          <c:spPr>
            <a:solidFill>
              <a:schemeClr val="accent6">
                <a:lumMod val="75000"/>
              </a:schemeClr>
            </a:solidFill>
          </c:spPr>
          <c:invertIfNegative val="0"/>
          <c:cat>
            <c:strRef>
              <c:f>'GRAPHIQUES ANN (données)'!$B$3:$B$13</c:f>
              <c:strCache>
                <c:ptCount val="11"/>
                <c:pt idx="0">
                  <c:v>T4 2011</c:v>
                </c:pt>
                <c:pt idx="1">
                  <c:v>T4 2012</c:v>
                </c:pt>
                <c:pt idx="2">
                  <c:v>T4 2013</c:v>
                </c:pt>
                <c:pt idx="3">
                  <c:v>T4 2014</c:v>
                </c:pt>
                <c:pt idx="4">
                  <c:v>T4 2015</c:v>
                </c:pt>
                <c:pt idx="5">
                  <c:v>T4 2016</c:v>
                </c:pt>
                <c:pt idx="6">
                  <c:v>T4 2017</c:v>
                </c:pt>
                <c:pt idx="7">
                  <c:v>T4 2018</c:v>
                </c:pt>
                <c:pt idx="8">
                  <c:v>T4 2019</c:v>
                </c:pt>
                <c:pt idx="9">
                  <c:v>T4 2020</c:v>
                </c:pt>
                <c:pt idx="10">
                  <c:v>T4 2021</c:v>
                </c:pt>
              </c:strCache>
            </c:strRef>
          </c:cat>
          <c:val>
            <c:numRef>
              <c:f>'GRAPHIQUES ANN (données)'!$AJ$3:$AJ$13</c:f>
              <c:numCache>
                <c:formatCode>0.0</c:formatCode>
                <c:ptCount val="11"/>
                <c:pt idx="0">
                  <c:v>5.2623083131557724</c:v>
                </c:pt>
                <c:pt idx="1">
                  <c:v>5.3902775647906687</c:v>
                </c:pt>
                <c:pt idx="2">
                  <c:v>6.7588213895962257</c:v>
                </c:pt>
                <c:pt idx="3">
                  <c:v>5.3087092817227788</c:v>
                </c:pt>
                <c:pt idx="4">
                  <c:v>7.3448521322720506</c:v>
                </c:pt>
                <c:pt idx="5">
                  <c:v>0.1145406317820008</c:v>
                </c:pt>
                <c:pt idx="6">
                  <c:v>2.2339977118082777</c:v>
                </c:pt>
                <c:pt idx="7">
                  <c:v>7.6569678407345521E-2</c:v>
                </c:pt>
                <c:pt idx="8">
                  <c:v>-5.8619269024777871</c:v>
                </c:pt>
                <c:pt idx="9">
                  <c:v>1.8568302594560882</c:v>
                </c:pt>
                <c:pt idx="10">
                  <c:v>-7.1200589246255834</c:v>
                </c:pt>
              </c:numCache>
            </c:numRef>
          </c:val>
        </c:ser>
        <c:ser>
          <c:idx val="2"/>
          <c:order val="2"/>
          <c:tx>
            <c:v>50 ans ou plus</c:v>
          </c:tx>
          <c:spPr>
            <a:solidFill>
              <a:srgbClr val="92D050"/>
            </a:solidFill>
          </c:spPr>
          <c:invertIfNegative val="0"/>
          <c:cat>
            <c:strRef>
              <c:f>'GRAPHIQUES ANN (données)'!$B$3:$B$13</c:f>
              <c:strCache>
                <c:ptCount val="11"/>
                <c:pt idx="0">
                  <c:v>T4 2011</c:v>
                </c:pt>
                <c:pt idx="1">
                  <c:v>T4 2012</c:v>
                </c:pt>
                <c:pt idx="2">
                  <c:v>T4 2013</c:v>
                </c:pt>
                <c:pt idx="3">
                  <c:v>T4 2014</c:v>
                </c:pt>
                <c:pt idx="4">
                  <c:v>T4 2015</c:v>
                </c:pt>
                <c:pt idx="5">
                  <c:v>T4 2016</c:v>
                </c:pt>
                <c:pt idx="6">
                  <c:v>T4 2017</c:v>
                </c:pt>
                <c:pt idx="7">
                  <c:v>T4 2018</c:v>
                </c:pt>
                <c:pt idx="8">
                  <c:v>T4 2019</c:v>
                </c:pt>
                <c:pt idx="9">
                  <c:v>T4 2020</c:v>
                </c:pt>
                <c:pt idx="10">
                  <c:v>T4 2021</c:v>
                </c:pt>
              </c:strCache>
            </c:strRef>
          </c:cat>
          <c:val>
            <c:numRef>
              <c:f>'GRAPHIQUES ANN (données)'!$AQ$3:$AQ$13</c:f>
              <c:numCache>
                <c:formatCode>0.0</c:formatCode>
                <c:ptCount val="11"/>
                <c:pt idx="0">
                  <c:v>17.076429716729024</c:v>
                </c:pt>
                <c:pt idx="1">
                  <c:v>14.882446929924686</c:v>
                </c:pt>
                <c:pt idx="2">
                  <c:v>11.424597655473857</c:v>
                </c:pt>
                <c:pt idx="3">
                  <c:v>11.947218259629121</c:v>
                </c:pt>
                <c:pt idx="4">
                  <c:v>11.038547308059886</c:v>
                </c:pt>
                <c:pt idx="5">
                  <c:v>6.1110314158657308</c:v>
                </c:pt>
                <c:pt idx="6">
                  <c:v>6.6378261457347376</c:v>
                </c:pt>
                <c:pt idx="7">
                  <c:v>2.7636916835699799</c:v>
                </c:pt>
                <c:pt idx="8">
                  <c:v>-1.2459906242289653</c:v>
                </c:pt>
                <c:pt idx="9">
                  <c:v>2.1486570893191947</c:v>
                </c:pt>
                <c:pt idx="10">
                  <c:v>-3.8400391341567808</c:v>
                </c:pt>
              </c:numCache>
            </c:numRef>
          </c:val>
        </c:ser>
        <c:dLbls>
          <c:showLegendKey val="0"/>
          <c:showVal val="0"/>
          <c:showCatName val="0"/>
          <c:showSerName val="0"/>
          <c:showPercent val="0"/>
          <c:showBubbleSize val="0"/>
        </c:dLbls>
        <c:gapWidth val="150"/>
        <c:axId val="186542720"/>
        <c:axId val="191295872"/>
      </c:barChart>
      <c:catAx>
        <c:axId val="18654272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crossAx val="191295872"/>
        <c:crosses val="autoZero"/>
        <c:auto val="0"/>
        <c:lblAlgn val="ctr"/>
        <c:lblOffset val="100"/>
        <c:tickLblSkip val="1"/>
        <c:tickMarkSkip val="1"/>
        <c:noMultiLvlLbl val="0"/>
      </c:catAx>
      <c:valAx>
        <c:axId val="191295872"/>
        <c:scaling>
          <c:orientation val="minMax"/>
          <c:max val="18"/>
          <c:min val="-15"/>
        </c:scaling>
        <c:delete val="0"/>
        <c:axPos val="l"/>
        <c:majorGridlines>
          <c:spPr>
            <a:ln>
              <a:prstDash val="sysDash"/>
            </a:ln>
          </c:spPr>
        </c:majorGridlines>
        <c:numFmt formatCode="[Blue][&lt;0]\-&quot;&quot;0&quot;&quot;;[Red][&gt;0]\+&quot;&quot;0&quot;&quot;;0" sourceLinked="0"/>
        <c:majorTickMark val="out"/>
        <c:minorTickMark val="none"/>
        <c:tickLblPos val="nextTo"/>
        <c:crossAx val="186542720"/>
        <c:crosses val="autoZero"/>
        <c:crossBetween val="between"/>
        <c:majorUnit val="3"/>
      </c:valAx>
    </c:plotArea>
    <c:legend>
      <c:legendPos val="t"/>
      <c:layout>
        <c:manualLayout>
          <c:xMode val="edge"/>
          <c:yMode val="edge"/>
          <c:x val="0.26925949611628497"/>
          <c:y val="0.18097139055222888"/>
          <c:w val="0.49532195531396139"/>
          <c:h val="5.4566981522519258E-2"/>
        </c:manualLayout>
      </c:layout>
      <c:overlay val="0"/>
      <c:txPr>
        <a:bodyPr/>
        <a:lstStyle/>
        <a:p>
          <a:pPr>
            <a:defRPr sz="1200"/>
          </a:pPr>
          <a:endParaRPr lang="fr-FR"/>
        </a:p>
      </c:txPr>
    </c:legend>
    <c:plotVisOnly val="1"/>
    <c:dispBlanksAs val="gap"/>
    <c:showDLblsOverMax val="0"/>
  </c:chart>
  <c:txPr>
    <a:bodyPr/>
    <a:lstStyle/>
    <a:p>
      <a:pPr>
        <a:defRPr sz="1000"/>
      </a:pPr>
      <a:endParaRPr lang="fr-FR"/>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44330907738329117"/>
        </c:manualLayout>
      </c:layout>
      <c:barChart>
        <c:barDir val="col"/>
        <c:grouping val="clustered"/>
        <c:varyColors val="0"/>
        <c:ser>
          <c:idx val="1"/>
          <c:order val="0"/>
          <c:tx>
            <c:v>Moins d'un an</c:v>
          </c:tx>
          <c:spPr>
            <a:solidFill>
              <a:srgbClr val="00B0F0"/>
            </a:solidFill>
            <a:ln w="28575">
              <a:noFill/>
              <a:prstDash val="solid"/>
            </a:ln>
          </c:spPr>
          <c:invertIfNegative val="0"/>
          <c:cat>
            <c:multiLvlStrRef>
              <c:f>'dates trim'!$A$37:$B$57</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2017</c:v>
                  </c:pt>
                  <c:pt idx="4">
                    <c:v>2018</c:v>
                  </c:pt>
                  <c:pt idx="8">
                    <c:v>2019</c:v>
                  </c:pt>
                  <c:pt idx="12">
                    <c:v>2020</c:v>
                  </c:pt>
                  <c:pt idx="16">
                    <c:v>2021</c:v>
                  </c:pt>
                  <c:pt idx="20">
                    <c:v>2022</c:v>
                  </c:pt>
                </c:lvl>
              </c:multiLvlStrCache>
            </c:multiLvlStrRef>
          </c:cat>
          <c:val>
            <c:numRef>
              <c:f>dep83_trim!$BS$95:$BS$115</c:f>
              <c:numCache>
                <c:formatCode>#,##0.0</c:formatCode>
                <c:ptCount val="21"/>
                <c:pt idx="0">
                  <c:v>1.6479813759725515</c:v>
                </c:pt>
                <c:pt idx="1">
                  <c:v>0.27724204435872757</c:v>
                </c:pt>
                <c:pt idx="2">
                  <c:v>0.10217574227671111</c:v>
                </c:pt>
                <c:pt idx="3">
                  <c:v>-0.88261783248273495</c:v>
                </c:pt>
                <c:pt idx="4">
                  <c:v>-0.84807366125514427</c:v>
                </c:pt>
                <c:pt idx="5">
                  <c:v>-0.29325513196480912</c:v>
                </c:pt>
                <c:pt idx="6">
                  <c:v>-0.52083333333333703</c:v>
                </c:pt>
                <c:pt idx="7">
                  <c:v>-1.841700030797655</c:v>
                </c:pt>
                <c:pt idx="8">
                  <c:v>-0.42043172690763297</c:v>
                </c:pt>
                <c:pt idx="9">
                  <c:v>-1.1531917575146489</c:v>
                </c:pt>
                <c:pt idx="10">
                  <c:v>-1.5682774448552816</c:v>
                </c:pt>
                <c:pt idx="11">
                  <c:v>-2.1049222797927314</c:v>
                </c:pt>
                <c:pt idx="12">
                  <c:v>0.52265960965927061</c:v>
                </c:pt>
                <c:pt idx="13">
                  <c:v>12.886665789127294</c:v>
                </c:pt>
                <c:pt idx="14">
                  <c:v>-6.9554570895522421</c:v>
                </c:pt>
                <c:pt idx="15">
                  <c:v>-6.8049376527351324</c:v>
                </c:pt>
                <c:pt idx="16">
                  <c:v>-0.36307402675990197</c:v>
                </c:pt>
                <c:pt idx="17">
                  <c:v>2.6789931844254156</c:v>
                </c:pt>
                <c:pt idx="18">
                  <c:v>-2.0964773922187208</c:v>
                </c:pt>
                <c:pt idx="19">
                  <c:v>-2.7992213197288063</c:v>
                </c:pt>
                <c:pt idx="20">
                  <c:v>0.44889502762432976</c:v>
                </c:pt>
              </c:numCache>
            </c:numRef>
          </c:val>
        </c:ser>
        <c:ser>
          <c:idx val="0"/>
          <c:order val="1"/>
          <c:tx>
            <c:v>Un an ou plus</c:v>
          </c:tx>
          <c:spPr>
            <a:solidFill>
              <a:schemeClr val="accent6">
                <a:lumMod val="75000"/>
              </a:schemeClr>
            </a:solidFill>
          </c:spPr>
          <c:invertIfNegative val="0"/>
          <c:cat>
            <c:multiLvlStrRef>
              <c:f>'dates trim'!$A$37:$B$57</c:f>
              <c:multiLvlStrCache>
                <c:ptCount val="2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lvl>
                <c:lvl>
                  <c:pt idx="0">
                    <c:v>2017</c:v>
                  </c:pt>
                  <c:pt idx="4">
                    <c:v>2018</c:v>
                  </c:pt>
                  <c:pt idx="8">
                    <c:v>2019</c:v>
                  </c:pt>
                  <c:pt idx="12">
                    <c:v>2020</c:v>
                  </c:pt>
                  <c:pt idx="16">
                    <c:v>2021</c:v>
                  </c:pt>
                  <c:pt idx="20">
                    <c:v>2022</c:v>
                  </c:pt>
                </c:lvl>
              </c:multiLvlStrCache>
            </c:multiLvlStrRef>
          </c:cat>
          <c:val>
            <c:numRef>
              <c:f>dep83_trim!$BT$95:$BT$115</c:f>
              <c:numCache>
                <c:formatCode>#,##0.0</c:formatCode>
                <c:ptCount val="21"/>
                <c:pt idx="0">
                  <c:v>0.5827300017658521</c:v>
                </c:pt>
                <c:pt idx="1">
                  <c:v>1.2816011235954994</c:v>
                </c:pt>
                <c:pt idx="2">
                  <c:v>2.4960998439937487</c:v>
                </c:pt>
                <c:pt idx="3">
                  <c:v>2.8581092508032979</c:v>
                </c:pt>
                <c:pt idx="4">
                  <c:v>1.5291022689904565</c:v>
                </c:pt>
                <c:pt idx="5">
                  <c:v>1.9190283400809749</c:v>
                </c:pt>
                <c:pt idx="6">
                  <c:v>1.2473186621117183</c:v>
                </c:pt>
                <c:pt idx="7">
                  <c:v>1.4752040175769032</c:v>
                </c:pt>
                <c:pt idx="8">
                  <c:v>0.63408598824621354</c:v>
                </c:pt>
                <c:pt idx="9">
                  <c:v>-1.2601813431688869</c:v>
                </c:pt>
                <c:pt idx="10">
                  <c:v>-1.4785992217898891</c:v>
                </c:pt>
                <c:pt idx="11">
                  <c:v>-1.6982622432859307</c:v>
                </c:pt>
                <c:pt idx="12">
                  <c:v>-2.3784652470871914</c:v>
                </c:pt>
                <c:pt idx="13">
                  <c:v>7.0705407852498237</c:v>
                </c:pt>
                <c:pt idx="14">
                  <c:v>0.86869618696185924</c:v>
                </c:pt>
                <c:pt idx="15">
                  <c:v>0.76213703223839691</c:v>
                </c:pt>
                <c:pt idx="16">
                  <c:v>0.6656077452537712</c:v>
                </c:pt>
                <c:pt idx="17">
                  <c:v>-1.8784281313397044</c:v>
                </c:pt>
                <c:pt idx="18">
                  <c:v>-6.2791944253005605</c:v>
                </c:pt>
                <c:pt idx="19">
                  <c:v>-4.4529781844921956</c:v>
                </c:pt>
                <c:pt idx="20">
                  <c:v>-6.0287326834273962</c:v>
                </c:pt>
              </c:numCache>
            </c:numRef>
          </c:val>
        </c:ser>
        <c:dLbls>
          <c:showLegendKey val="0"/>
          <c:showVal val="0"/>
          <c:showCatName val="0"/>
          <c:showSerName val="0"/>
          <c:showPercent val="0"/>
          <c:showBubbleSize val="0"/>
        </c:dLbls>
        <c:gapWidth val="150"/>
        <c:axId val="170277504"/>
        <c:axId val="170283392"/>
      </c:barChart>
      <c:catAx>
        <c:axId val="170277504"/>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70283392"/>
        <c:crosses val="autoZero"/>
        <c:auto val="0"/>
        <c:lblAlgn val="ctr"/>
        <c:lblOffset val="100"/>
        <c:tickLblSkip val="4"/>
        <c:tickMarkSkip val="4"/>
        <c:noMultiLvlLbl val="0"/>
      </c:catAx>
      <c:valAx>
        <c:axId val="170283392"/>
        <c:scaling>
          <c:orientation val="minMax"/>
          <c:max val="14"/>
          <c:min val="-8"/>
        </c:scaling>
        <c:delete val="0"/>
        <c:axPos val="l"/>
        <c:majorGridlines>
          <c:spPr>
            <a:ln>
              <a:prstDash val="sysDash"/>
            </a:ln>
          </c:spPr>
        </c:majorGridlines>
        <c:numFmt formatCode="[Blue][&lt;0]\-&quot;&quot;0&quot;&quot;;[Red][&gt;0]\+&quot;&quot;0&quot;&quot;;0" sourceLinked="0"/>
        <c:majorTickMark val="out"/>
        <c:minorTickMark val="none"/>
        <c:tickLblPos val="nextTo"/>
        <c:crossAx val="170277504"/>
        <c:crosses val="autoZero"/>
        <c:crossBetween val="between"/>
        <c:majorUnit val="2"/>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280653370105389E-2"/>
          <c:y val="0.27474751284831911"/>
          <c:w val="0.86471641552420164"/>
          <c:h val="0.51782670878715009"/>
        </c:manualLayout>
      </c:layout>
      <c:barChart>
        <c:barDir val="col"/>
        <c:grouping val="clustered"/>
        <c:varyColors val="0"/>
        <c:ser>
          <c:idx val="1"/>
          <c:order val="0"/>
          <c:tx>
            <c:v>Moins d'un an</c:v>
          </c:tx>
          <c:spPr>
            <a:solidFill>
              <a:srgbClr val="00B0F0"/>
            </a:solidFill>
            <a:ln w="28575">
              <a:noFill/>
              <a:prstDash val="solid"/>
            </a:ln>
          </c:spPr>
          <c:invertIfNegative val="0"/>
          <c:cat>
            <c:strRef>
              <c:f>'GRAPHIQUES ANN (données)'!$B$3:$B$13</c:f>
              <c:strCache>
                <c:ptCount val="11"/>
                <c:pt idx="0">
                  <c:v>T4 2011</c:v>
                </c:pt>
                <c:pt idx="1">
                  <c:v>T4 2012</c:v>
                </c:pt>
                <c:pt idx="2">
                  <c:v>T4 2013</c:v>
                </c:pt>
                <c:pt idx="3">
                  <c:v>T4 2014</c:v>
                </c:pt>
                <c:pt idx="4">
                  <c:v>T4 2015</c:v>
                </c:pt>
                <c:pt idx="5">
                  <c:v>T4 2016</c:v>
                </c:pt>
                <c:pt idx="6">
                  <c:v>T4 2017</c:v>
                </c:pt>
                <c:pt idx="7">
                  <c:v>T4 2018</c:v>
                </c:pt>
                <c:pt idx="8">
                  <c:v>T4 2019</c:v>
                </c:pt>
                <c:pt idx="9">
                  <c:v>T4 2020</c:v>
                </c:pt>
                <c:pt idx="10">
                  <c:v>T4 2021</c:v>
                </c:pt>
              </c:strCache>
            </c:strRef>
          </c:cat>
          <c:val>
            <c:numRef>
              <c:f>'GRAPHIQUES ANN (données)'!$AX$3:$AX$13</c:f>
              <c:numCache>
                <c:formatCode>0.0</c:formatCode>
                <c:ptCount val="11"/>
                <c:pt idx="0">
                  <c:v>4.5899678552739687</c:v>
                </c:pt>
                <c:pt idx="1">
                  <c:v>5.2962618826388308</c:v>
                </c:pt>
                <c:pt idx="2">
                  <c:v>3.8284007602497949</c:v>
                </c:pt>
                <c:pt idx="3">
                  <c:v>3.0138598326360011</c:v>
                </c:pt>
                <c:pt idx="4">
                  <c:v>2.087960906263886</c:v>
                </c:pt>
                <c:pt idx="5">
                  <c:v>1.4733308466989836</c:v>
                </c:pt>
                <c:pt idx="6">
                  <c:v>1.1333700912822264</c:v>
                </c:pt>
                <c:pt idx="7">
                  <c:v>-3.4649866731281787</c:v>
                </c:pt>
                <c:pt idx="8">
                  <c:v>-5.1518574297188753</c:v>
                </c:pt>
                <c:pt idx="9">
                  <c:v>-1.601058551108181</c:v>
                </c:pt>
                <c:pt idx="10">
                  <c:v>-2.6423720836414977</c:v>
                </c:pt>
              </c:numCache>
            </c:numRef>
          </c:val>
        </c:ser>
        <c:ser>
          <c:idx val="0"/>
          <c:order val="1"/>
          <c:tx>
            <c:v>Un an ou plus</c:v>
          </c:tx>
          <c:spPr>
            <a:solidFill>
              <a:schemeClr val="accent6">
                <a:lumMod val="75000"/>
              </a:schemeClr>
            </a:solidFill>
          </c:spPr>
          <c:invertIfNegative val="0"/>
          <c:cat>
            <c:strRef>
              <c:f>'GRAPHIQUES ANN (données)'!$B$3:$B$13</c:f>
              <c:strCache>
                <c:ptCount val="11"/>
                <c:pt idx="0">
                  <c:v>T4 2011</c:v>
                </c:pt>
                <c:pt idx="1">
                  <c:v>T4 2012</c:v>
                </c:pt>
                <c:pt idx="2">
                  <c:v>T4 2013</c:v>
                </c:pt>
                <c:pt idx="3">
                  <c:v>T4 2014</c:v>
                </c:pt>
                <c:pt idx="4">
                  <c:v>T4 2015</c:v>
                </c:pt>
                <c:pt idx="5">
                  <c:v>T4 2016</c:v>
                </c:pt>
                <c:pt idx="6">
                  <c:v>T4 2017</c:v>
                </c:pt>
                <c:pt idx="7">
                  <c:v>T4 2018</c:v>
                </c:pt>
                <c:pt idx="8">
                  <c:v>T4 2019</c:v>
                </c:pt>
                <c:pt idx="9">
                  <c:v>T4 2020</c:v>
                </c:pt>
                <c:pt idx="10">
                  <c:v>T4 2021</c:v>
                </c:pt>
              </c:strCache>
            </c:strRef>
          </c:cat>
          <c:val>
            <c:numRef>
              <c:f>'GRAPHIQUES ANN (données)'!$BE$3:$BE$13</c:f>
              <c:numCache>
                <c:formatCode>0.0</c:formatCode>
                <c:ptCount val="11"/>
                <c:pt idx="0">
                  <c:v>13.43605036447979</c:v>
                </c:pt>
                <c:pt idx="1">
                  <c:v>12.647874981743845</c:v>
                </c:pt>
                <c:pt idx="2">
                  <c:v>13.509659017243614</c:v>
                </c:pt>
                <c:pt idx="3">
                  <c:v>12.415762421473442</c:v>
                </c:pt>
                <c:pt idx="4">
                  <c:v>14.458443405811838</c:v>
                </c:pt>
                <c:pt idx="5">
                  <c:v>0.54150022192631653</c:v>
                </c:pt>
                <c:pt idx="6">
                  <c:v>7.3989051739360656</c:v>
                </c:pt>
                <c:pt idx="7">
                  <c:v>6.3137125945412764</c:v>
                </c:pt>
                <c:pt idx="8">
                  <c:v>-3.7658521497061392</c:v>
                </c:pt>
                <c:pt idx="9">
                  <c:v>6.235435918039367</c:v>
                </c:pt>
                <c:pt idx="10">
                  <c:v>-11.549807125028366</c:v>
                </c:pt>
              </c:numCache>
            </c:numRef>
          </c:val>
        </c:ser>
        <c:dLbls>
          <c:showLegendKey val="0"/>
          <c:showVal val="0"/>
          <c:showCatName val="0"/>
          <c:showSerName val="0"/>
          <c:showPercent val="0"/>
          <c:showBubbleSize val="0"/>
        </c:dLbls>
        <c:gapWidth val="150"/>
        <c:axId val="190261888"/>
        <c:axId val="190304640"/>
      </c:barChart>
      <c:catAx>
        <c:axId val="190261888"/>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1000"/>
            </a:pPr>
            <a:endParaRPr lang="fr-FR"/>
          </a:p>
        </c:txPr>
        <c:crossAx val="190304640"/>
        <c:crosses val="autoZero"/>
        <c:auto val="0"/>
        <c:lblAlgn val="ctr"/>
        <c:lblOffset val="100"/>
        <c:tickLblSkip val="1"/>
        <c:tickMarkSkip val="1"/>
        <c:noMultiLvlLbl val="0"/>
      </c:catAx>
      <c:valAx>
        <c:axId val="190304640"/>
        <c:scaling>
          <c:orientation val="minMax"/>
          <c:max val="15"/>
          <c:min val="-12"/>
        </c:scaling>
        <c:delete val="0"/>
        <c:axPos val="l"/>
        <c:majorGridlines>
          <c:spPr>
            <a:ln>
              <a:prstDash val="sysDash"/>
            </a:ln>
          </c:spPr>
        </c:majorGridlines>
        <c:numFmt formatCode="[Blue][&lt;0]\-&quot;&quot;0&quot;&quot;;[Red][&gt;0]\+&quot;&quot;0&quot;&quot;;0" sourceLinked="0"/>
        <c:majorTickMark val="out"/>
        <c:minorTickMark val="none"/>
        <c:tickLblPos val="nextTo"/>
        <c:crossAx val="190261888"/>
        <c:crosses val="autoZero"/>
        <c:crossBetween val="between"/>
        <c:majorUnit val="3"/>
      </c:valAx>
    </c:plotArea>
    <c:legend>
      <c:legendPos val="t"/>
      <c:layout>
        <c:manualLayout>
          <c:xMode val="edge"/>
          <c:yMode val="edge"/>
          <c:x val="0.35516154389330773"/>
          <c:y val="0.21556886227544911"/>
          <c:w val="0.33028591603714508"/>
          <c:h val="5.456698152251925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fr-FR" sz="1500" b="1" i="0" u="none" strike="noStrike" baseline="0">
                <a:effectLst/>
              </a:rPr>
              <a:t>Evolution du nombre de bénéficiaires* des principales prestations sociales </a:t>
            </a:r>
            <a:r>
              <a:rPr lang="fr-FR" sz="1500" baseline="0"/>
              <a:t>dans le Var</a:t>
            </a:r>
          </a:p>
          <a:p>
            <a:pPr>
              <a:defRPr/>
            </a:pPr>
            <a:r>
              <a:rPr lang="fr-FR" sz="1100" b="0" i="1"/>
              <a:t>(données brutes, base 100 à</a:t>
            </a:r>
            <a:r>
              <a:rPr lang="fr-FR" sz="1100" b="0" i="1" baseline="0"/>
              <a:t> fin </a:t>
            </a:r>
            <a:r>
              <a:rPr lang="fr-FR" sz="1100" b="0" i="1"/>
              <a:t>février 2020)</a:t>
            </a:r>
          </a:p>
        </c:rich>
      </c:tx>
      <c:layout/>
      <c:overlay val="0"/>
    </c:title>
    <c:autoTitleDeleted val="0"/>
    <c:plotArea>
      <c:layout>
        <c:manualLayout>
          <c:layoutTarget val="inner"/>
          <c:xMode val="edge"/>
          <c:yMode val="edge"/>
          <c:x val="8.6251431514693236E-2"/>
          <c:y val="0.25748528475360699"/>
          <c:w val="0.88312922262587745"/>
          <c:h val="0.40263523272608676"/>
        </c:manualLayout>
      </c:layout>
      <c:lineChart>
        <c:grouping val="standard"/>
        <c:varyColors val="0"/>
        <c:ser>
          <c:idx val="1"/>
          <c:order val="0"/>
          <c:tx>
            <c:v>RSA</c:v>
          </c:tx>
          <c:spPr>
            <a:ln>
              <a:solidFill>
                <a:schemeClr val="accent2">
                  <a:lumMod val="75000"/>
                </a:schemeClr>
              </a:solidFill>
            </a:ln>
          </c:spPr>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numCache>
            </c:numRef>
          </c:cat>
          <c:val>
            <c:numRef>
              <c:f>RSA!$AV$40:$AV$62</c:f>
              <c:numCache>
                <c:formatCode>0.0</c:formatCode>
                <c:ptCount val="23"/>
                <c:pt idx="0">
                  <c:v>100</c:v>
                </c:pt>
                <c:pt idx="1">
                  <c:v>101.67545764815389</c:v>
                </c:pt>
                <c:pt idx="2">
                  <c:v>103.38194228979212</c:v>
                </c:pt>
                <c:pt idx="3">
                  <c:v>104.59199503568104</c:v>
                </c:pt>
                <c:pt idx="4">
                  <c:v>106.39156065777226</c:v>
                </c:pt>
                <c:pt idx="5">
                  <c:v>107.13620850139623</c:v>
                </c:pt>
                <c:pt idx="6">
                  <c:v>107.4154514427552</c:v>
                </c:pt>
                <c:pt idx="7">
                  <c:v>107.60161340366119</c:v>
                </c:pt>
                <c:pt idx="8">
                  <c:v>108.62550418864411</c:v>
                </c:pt>
                <c:pt idx="9">
                  <c:v>109.99069190195469</c:v>
                </c:pt>
                <c:pt idx="10">
                  <c:v>110.42506981073534</c:v>
                </c:pt>
                <c:pt idx="11">
                  <c:v>109.92863791498604</c:v>
                </c:pt>
                <c:pt idx="12">
                  <c:v>108.96680111697177</c:v>
                </c:pt>
                <c:pt idx="13">
                  <c:v>107.69469438411419</c:v>
                </c:pt>
                <c:pt idx="14">
                  <c:v>106.08129072292896</c:v>
                </c:pt>
                <c:pt idx="15">
                  <c:v>104.62302202916538</c:v>
                </c:pt>
                <c:pt idx="16">
                  <c:v>102.6683214396525</c:v>
                </c:pt>
                <c:pt idx="17">
                  <c:v>103.1647533354018</c:v>
                </c:pt>
                <c:pt idx="18">
                  <c:v>102.6683214396525</c:v>
                </c:pt>
                <c:pt idx="19">
                  <c:v>101.61340366118523</c:v>
                </c:pt>
                <c:pt idx="20">
                  <c:v>101.64443065466958</c:v>
                </c:pt>
                <c:pt idx="21">
                  <c:v>102.26497052435619</c:v>
                </c:pt>
                <c:pt idx="22">
                  <c:v>102.85448340055849</c:v>
                </c:pt>
              </c:numCache>
            </c:numRef>
          </c:val>
          <c:smooth val="0"/>
        </c:ser>
        <c:ser>
          <c:idx val="0"/>
          <c:order val="1"/>
          <c:tx>
            <c:v>ASS</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numCache>
            </c:numRef>
          </c:cat>
          <c:val>
            <c:numRef>
              <c:f>ASS!$AV$40:$AV$62</c:f>
              <c:numCache>
                <c:formatCode>0.0</c:formatCode>
                <c:ptCount val="23"/>
                <c:pt idx="0">
                  <c:v>100</c:v>
                </c:pt>
                <c:pt idx="1">
                  <c:v>99.585921325051757</c:v>
                </c:pt>
                <c:pt idx="2">
                  <c:v>99.171842650103514</c:v>
                </c:pt>
                <c:pt idx="3">
                  <c:v>96.066252587991713</c:v>
                </c:pt>
                <c:pt idx="4">
                  <c:v>103.72670807453417</c:v>
                </c:pt>
                <c:pt idx="5">
                  <c:v>107.03933747412009</c:v>
                </c:pt>
                <c:pt idx="6">
                  <c:v>108.69565217391303</c:v>
                </c:pt>
                <c:pt idx="7">
                  <c:v>108.07453416149069</c:v>
                </c:pt>
                <c:pt idx="8">
                  <c:v>106.21118012422359</c:v>
                </c:pt>
                <c:pt idx="9">
                  <c:v>103.1055900621118</c:v>
                </c:pt>
                <c:pt idx="10">
                  <c:v>98.550724637681171</c:v>
                </c:pt>
                <c:pt idx="11">
                  <c:v>95.859213250517598</c:v>
                </c:pt>
                <c:pt idx="12">
                  <c:v>92.339544513457554</c:v>
                </c:pt>
                <c:pt idx="13">
                  <c:v>89.026915113871638</c:v>
                </c:pt>
                <c:pt idx="14">
                  <c:v>86.749482401656323</c:v>
                </c:pt>
                <c:pt idx="15">
                  <c:v>83.850931677018636</c:v>
                </c:pt>
                <c:pt idx="16">
                  <c:v>81.366459627329192</c:v>
                </c:pt>
                <c:pt idx="17">
                  <c:v>101.44927536231884</c:v>
                </c:pt>
                <c:pt idx="18">
                  <c:v>100.41407867494824</c:v>
                </c:pt>
                <c:pt idx="19">
                  <c:v>98.757763975155271</c:v>
                </c:pt>
                <c:pt idx="20">
                  <c:v>92.132505175983439</c:v>
                </c:pt>
                <c:pt idx="21">
                  <c:v>89.85507246376811</c:v>
                </c:pt>
                <c:pt idx="22">
                  <c:v>85.921325051759837</c:v>
                </c:pt>
              </c:numCache>
            </c:numRef>
          </c:val>
          <c:smooth val="0"/>
        </c:ser>
        <c:ser>
          <c:idx val="2"/>
          <c:order val="2"/>
          <c:tx>
            <c:v>AAH</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numCache>
            </c:numRef>
          </c:cat>
          <c:val>
            <c:numRef>
              <c:f>AAH!$AV$40:$AV$62</c:f>
              <c:numCache>
                <c:formatCode>0.0</c:formatCode>
                <c:ptCount val="23"/>
                <c:pt idx="0">
                  <c:v>100</c:v>
                </c:pt>
                <c:pt idx="1">
                  <c:v>100.40816326530613</c:v>
                </c:pt>
                <c:pt idx="2">
                  <c:v>101.17346938775511</c:v>
                </c:pt>
                <c:pt idx="3">
                  <c:v>101.58163265306122</c:v>
                </c:pt>
                <c:pt idx="4">
                  <c:v>101.83673469387755</c:v>
                </c:pt>
                <c:pt idx="5">
                  <c:v>102.14285714285714</c:v>
                </c:pt>
                <c:pt idx="6">
                  <c:v>102.49999999999999</c:v>
                </c:pt>
                <c:pt idx="7">
                  <c:v>102.6530612244898</c:v>
                </c:pt>
                <c:pt idx="8">
                  <c:v>103.01020408163266</c:v>
                </c:pt>
                <c:pt idx="9">
                  <c:v>103.31632653061224</c:v>
                </c:pt>
                <c:pt idx="10">
                  <c:v>103.62244897959184</c:v>
                </c:pt>
                <c:pt idx="11">
                  <c:v>102.75510204081633</c:v>
                </c:pt>
                <c:pt idx="12">
                  <c:v>102.90816326530611</c:v>
                </c:pt>
                <c:pt idx="13">
                  <c:v>103.57142857142858</c:v>
                </c:pt>
                <c:pt idx="14">
                  <c:v>103.87755102040816</c:v>
                </c:pt>
                <c:pt idx="15">
                  <c:v>104.48979591836735</c:v>
                </c:pt>
                <c:pt idx="16">
                  <c:v>104.59183673469387</c:v>
                </c:pt>
                <c:pt idx="17">
                  <c:v>104.59183673469387</c:v>
                </c:pt>
                <c:pt idx="18">
                  <c:v>104.48979591836735</c:v>
                </c:pt>
                <c:pt idx="19">
                  <c:v>104.1326530612245</c:v>
                </c:pt>
                <c:pt idx="20">
                  <c:v>103.97959183673468</c:v>
                </c:pt>
                <c:pt idx="21">
                  <c:v>104.38775510204081</c:v>
                </c:pt>
                <c:pt idx="22">
                  <c:v>104.79591836734694</c:v>
                </c:pt>
              </c:numCache>
            </c:numRef>
          </c:val>
          <c:smooth val="0"/>
        </c:ser>
        <c:ser>
          <c:idx val="3"/>
          <c:order val="3"/>
          <c:tx>
            <c:v>PA</c:v>
          </c:tx>
          <c:marker>
            <c:symbol val="none"/>
          </c:marker>
          <c:cat>
            <c:numRef>
              <c:f>RSA!$A$40:$A$92</c:f>
              <c:numCache>
                <c:formatCode>mmm\-yy</c:formatCode>
                <c:ptCount val="53"/>
                <c:pt idx="0">
                  <c:v>43862</c:v>
                </c:pt>
                <c:pt idx="1">
                  <c:v>43891</c:v>
                </c:pt>
                <c:pt idx="2">
                  <c:v>43922</c:v>
                </c:pt>
                <c:pt idx="3">
                  <c:v>43952</c:v>
                </c:pt>
                <c:pt idx="4">
                  <c:v>43983</c:v>
                </c:pt>
                <c:pt idx="5">
                  <c:v>44013</c:v>
                </c:pt>
                <c:pt idx="6">
                  <c:v>44044</c:v>
                </c:pt>
                <c:pt idx="7">
                  <c:v>44075</c:v>
                </c:pt>
                <c:pt idx="8">
                  <c:v>44105</c:v>
                </c:pt>
                <c:pt idx="9">
                  <c:v>44136</c:v>
                </c:pt>
                <c:pt idx="10">
                  <c:v>44166</c:v>
                </c:pt>
                <c:pt idx="11">
                  <c:v>44197</c:v>
                </c:pt>
                <c:pt idx="12">
                  <c:v>44228</c:v>
                </c:pt>
                <c:pt idx="13">
                  <c:v>44256</c:v>
                </c:pt>
                <c:pt idx="14">
                  <c:v>44287</c:v>
                </c:pt>
                <c:pt idx="15">
                  <c:v>44317</c:v>
                </c:pt>
                <c:pt idx="16">
                  <c:v>44348</c:v>
                </c:pt>
                <c:pt idx="17">
                  <c:v>44378</c:v>
                </c:pt>
                <c:pt idx="18">
                  <c:v>44409</c:v>
                </c:pt>
                <c:pt idx="19">
                  <c:v>44440</c:v>
                </c:pt>
                <c:pt idx="20">
                  <c:v>44470</c:v>
                </c:pt>
                <c:pt idx="21">
                  <c:v>44501</c:v>
                </c:pt>
                <c:pt idx="22">
                  <c:v>44531</c:v>
                </c:pt>
                <c:pt idx="23">
                  <c:v>44562</c:v>
                </c:pt>
              </c:numCache>
            </c:numRef>
          </c:cat>
          <c:val>
            <c:numRef>
              <c:f>PA!$AV$40:$AV$62</c:f>
              <c:numCache>
                <c:formatCode>0.0</c:formatCode>
                <c:ptCount val="23"/>
                <c:pt idx="0">
                  <c:v>100</c:v>
                </c:pt>
                <c:pt idx="1">
                  <c:v>100.29108229690394</c:v>
                </c:pt>
                <c:pt idx="2">
                  <c:v>100.60862662079914</c:v>
                </c:pt>
                <c:pt idx="3">
                  <c:v>101.34956337655466</c:v>
                </c:pt>
                <c:pt idx="4">
                  <c:v>101.36279439005027</c:v>
                </c:pt>
                <c:pt idx="5">
                  <c:v>99.695686689600421</c:v>
                </c:pt>
                <c:pt idx="6">
                  <c:v>99.28552527123577</c:v>
                </c:pt>
                <c:pt idx="7">
                  <c:v>100.95263297168565</c:v>
                </c:pt>
                <c:pt idx="8">
                  <c:v>103.18867425244773</c:v>
                </c:pt>
                <c:pt idx="9">
                  <c:v>105.12040222281027</c:v>
                </c:pt>
                <c:pt idx="10">
                  <c:v>105.43794654670549</c:v>
                </c:pt>
                <c:pt idx="11">
                  <c:v>103.78406985975126</c:v>
                </c:pt>
                <c:pt idx="12">
                  <c:v>102.73881979359618</c:v>
                </c:pt>
                <c:pt idx="13">
                  <c:v>101.78618682191056</c:v>
                </c:pt>
                <c:pt idx="14">
                  <c:v>100.62185763429478</c:v>
                </c:pt>
                <c:pt idx="15">
                  <c:v>100.74093675575548</c:v>
                </c:pt>
                <c:pt idx="16">
                  <c:v>101.13786716062449</c:v>
                </c:pt>
                <c:pt idx="17">
                  <c:v>100.68801270177296</c:v>
                </c:pt>
                <c:pt idx="18">
                  <c:v>101.75972479491928</c:v>
                </c:pt>
                <c:pt idx="19">
                  <c:v>103.40037046837787</c:v>
                </c:pt>
                <c:pt idx="20">
                  <c:v>104.18100026462027</c:v>
                </c:pt>
                <c:pt idx="21">
                  <c:v>104.80285789891506</c:v>
                </c:pt>
                <c:pt idx="22">
                  <c:v>104.94839904736703</c:v>
                </c:pt>
              </c:numCache>
            </c:numRef>
          </c:val>
          <c:smooth val="0"/>
        </c:ser>
        <c:dLbls>
          <c:showLegendKey val="0"/>
          <c:showVal val="0"/>
          <c:showCatName val="0"/>
          <c:showSerName val="0"/>
          <c:showPercent val="0"/>
          <c:showBubbleSize val="0"/>
        </c:dLbls>
        <c:marker val="1"/>
        <c:smooth val="0"/>
        <c:axId val="170440192"/>
        <c:axId val="170441728"/>
      </c:lineChart>
      <c:dateAx>
        <c:axId val="170440192"/>
        <c:scaling>
          <c:orientation val="minMax"/>
        </c:scaling>
        <c:delete val="0"/>
        <c:axPos val="b"/>
        <c:numFmt formatCode="mmm\-yy" sourceLinked="1"/>
        <c:majorTickMark val="out"/>
        <c:minorTickMark val="none"/>
        <c:tickLblPos val="low"/>
        <c:spPr>
          <a:ln w="19050"/>
        </c:spPr>
        <c:crossAx val="170441728"/>
        <c:crossesAt val="100"/>
        <c:auto val="1"/>
        <c:lblOffset val="100"/>
        <c:baseTimeUnit val="months"/>
      </c:dateAx>
      <c:valAx>
        <c:axId val="170441728"/>
        <c:scaling>
          <c:orientation val="minMax"/>
          <c:max val="112"/>
          <c:min val="76"/>
        </c:scaling>
        <c:delete val="0"/>
        <c:axPos val="l"/>
        <c:majorGridlines/>
        <c:numFmt formatCode="0" sourceLinked="0"/>
        <c:majorTickMark val="out"/>
        <c:minorTickMark val="none"/>
        <c:tickLblPos val="nextTo"/>
        <c:crossAx val="170440192"/>
        <c:crossesAt val="43862"/>
        <c:crossBetween val="midCat"/>
        <c:majorUnit val="4"/>
      </c:valAx>
    </c:plotArea>
    <c:legend>
      <c:legendPos val="b"/>
      <c:layout>
        <c:manualLayout>
          <c:xMode val="edge"/>
          <c:yMode val="edge"/>
          <c:x val="0.30073835170603674"/>
          <c:y val="0.77814376256403062"/>
          <c:w val="0.3981703727034121"/>
          <c:h val="6.135000300534952E-2"/>
        </c:manualLayout>
      </c:layout>
      <c:overlay val="0"/>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124E-2"/>
          <c:y val="0.27208624345685795"/>
          <c:w val="0.83764367816092966"/>
          <c:h val="0.49121318168562289"/>
        </c:manualLayout>
      </c:layout>
      <c:barChart>
        <c:barDir val="col"/>
        <c:grouping val="stacked"/>
        <c:varyColors val="0"/>
        <c:ser>
          <c:idx val="1"/>
          <c:order val="0"/>
          <c:tx>
            <c:strRef>
              <c:f>'Données Graph3'!$G$7:$G$8</c:f>
              <c:strCache>
                <c:ptCount val="1"/>
                <c:pt idx="0">
                  <c:v>Emploi hors intérim</c:v>
                </c:pt>
              </c:strCache>
            </c:strRef>
          </c:tx>
          <c:spPr>
            <a:solidFill>
              <a:srgbClr val="00B0F0"/>
            </a:solidFill>
            <a:ln w="28575">
              <a:noFill/>
              <a:prstDash val="solid"/>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Graph3'!$S$10:$S$53</c:f>
              <c:numCache>
                <c:formatCode>#,##0</c:formatCode>
                <c:ptCount val="44"/>
                <c:pt idx="0">
                  <c:v>617.15952816006029</c:v>
                </c:pt>
                <c:pt idx="1">
                  <c:v>1352.4161660007085</c:v>
                </c:pt>
                <c:pt idx="2">
                  <c:v>-388.36176381981932</c:v>
                </c:pt>
                <c:pt idx="3">
                  <c:v>735.4725262929569</c:v>
                </c:pt>
                <c:pt idx="4">
                  <c:v>684.98493753117509</c:v>
                </c:pt>
                <c:pt idx="5">
                  <c:v>-717.0296577399713</c:v>
                </c:pt>
                <c:pt idx="6">
                  <c:v>20.686948407441378</c:v>
                </c:pt>
                <c:pt idx="7">
                  <c:v>-234.02950525050983</c:v>
                </c:pt>
                <c:pt idx="8">
                  <c:v>424.56620942545123</c:v>
                </c:pt>
                <c:pt idx="9">
                  <c:v>-372.04364522913238</c:v>
                </c:pt>
                <c:pt idx="10">
                  <c:v>1186.1215637304704</c:v>
                </c:pt>
                <c:pt idx="11">
                  <c:v>-600.69931206444744</c:v>
                </c:pt>
                <c:pt idx="12">
                  <c:v>796.37064315355383</c:v>
                </c:pt>
                <c:pt idx="13">
                  <c:v>-459.2454342590645</c:v>
                </c:pt>
                <c:pt idx="14">
                  <c:v>-245.22478645254159</c:v>
                </c:pt>
                <c:pt idx="15">
                  <c:v>-49.745157741941512</c:v>
                </c:pt>
                <c:pt idx="16">
                  <c:v>-1149.2317988591967</c:v>
                </c:pt>
                <c:pt idx="17">
                  <c:v>878.28396278334549</c:v>
                </c:pt>
                <c:pt idx="18">
                  <c:v>222.1057004473987</c:v>
                </c:pt>
                <c:pt idx="19">
                  <c:v>1106.62924636557</c:v>
                </c:pt>
                <c:pt idx="20">
                  <c:v>822.05706134909997</c:v>
                </c:pt>
                <c:pt idx="21">
                  <c:v>933.32212412526133</c:v>
                </c:pt>
                <c:pt idx="22">
                  <c:v>-888.21265029604547</c:v>
                </c:pt>
                <c:pt idx="23">
                  <c:v>-327.47876644285861</c:v>
                </c:pt>
                <c:pt idx="24">
                  <c:v>1724.2768533933559</c:v>
                </c:pt>
                <c:pt idx="25">
                  <c:v>515.24310218397295</c:v>
                </c:pt>
                <c:pt idx="26">
                  <c:v>1347.5892700760742</c:v>
                </c:pt>
                <c:pt idx="27">
                  <c:v>250.83270288910717</c:v>
                </c:pt>
                <c:pt idx="28">
                  <c:v>2014.5241080051055</c:v>
                </c:pt>
                <c:pt idx="29">
                  <c:v>-743.81477279710816</c:v>
                </c:pt>
                <c:pt idx="30">
                  <c:v>490.68931183742825</c:v>
                </c:pt>
                <c:pt idx="31">
                  <c:v>456.80819576221984</c:v>
                </c:pt>
                <c:pt idx="32">
                  <c:v>1534.3554773164215</c:v>
                </c:pt>
                <c:pt idx="33">
                  <c:v>1278.8407048727968</c:v>
                </c:pt>
                <c:pt idx="34">
                  <c:v>772.96043604769511</c:v>
                </c:pt>
                <c:pt idx="35">
                  <c:v>773.74806643812917</c:v>
                </c:pt>
                <c:pt idx="36">
                  <c:v>-1979.1667832463281</c:v>
                </c:pt>
                <c:pt idx="37">
                  <c:v>-8541.8449250035337</c:v>
                </c:pt>
                <c:pt idx="38">
                  <c:v>6660.5724169730092</c:v>
                </c:pt>
                <c:pt idx="39">
                  <c:v>2537.0242444280302</c:v>
                </c:pt>
                <c:pt idx="40">
                  <c:v>1828.7903357956093</c:v>
                </c:pt>
                <c:pt idx="41">
                  <c:v>5415.8448362287018</c:v>
                </c:pt>
                <c:pt idx="42">
                  <c:v>1357.8266446308699</c:v>
                </c:pt>
                <c:pt idx="43">
                  <c:v>1881.5209675739752</c:v>
                </c:pt>
              </c:numCache>
            </c:numRef>
          </c:val>
        </c:ser>
        <c:ser>
          <c:idx val="2"/>
          <c:order val="1"/>
          <c:tx>
            <c:strRef>
              <c:f>'Données Graph3'!$H$7:$H$8</c:f>
              <c:strCache>
                <c:ptCount val="1"/>
                <c:pt idx="0">
                  <c:v>Intérim</c:v>
                </c:pt>
              </c:strCache>
            </c:strRef>
          </c:tx>
          <c:spPr>
            <a:solidFill>
              <a:schemeClr val="accent6">
                <a:lumMod val="75000"/>
              </a:schemeClr>
            </a:solidFill>
            <a:ln w="28575">
              <a:noFill/>
            </a:ln>
          </c:spPr>
          <c:invertIfNegative val="0"/>
          <c:cat>
            <c:multiLvlStrRef>
              <c:f>'Données Graph3'!$A$10:$B$66</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Graph3'!$T$10:$T$53</c:f>
              <c:numCache>
                <c:formatCode>#,##0</c:formatCode>
                <c:ptCount val="44"/>
                <c:pt idx="0">
                  <c:v>-44.673088943917719</c:v>
                </c:pt>
                <c:pt idx="1">
                  <c:v>-123.7295527594888</c:v>
                </c:pt>
                <c:pt idx="2">
                  <c:v>42.966728762868115</c:v>
                </c:pt>
                <c:pt idx="3">
                  <c:v>-119.20157567642582</c:v>
                </c:pt>
                <c:pt idx="4">
                  <c:v>-639.80749000876267</c:v>
                </c:pt>
                <c:pt idx="5">
                  <c:v>155.52739761811245</c:v>
                </c:pt>
                <c:pt idx="6">
                  <c:v>285.6566680452047</c:v>
                </c:pt>
                <c:pt idx="7">
                  <c:v>23.936334181771599</c:v>
                </c:pt>
                <c:pt idx="8">
                  <c:v>47.368453861195121</c:v>
                </c:pt>
                <c:pt idx="9">
                  <c:v>-90.912406152850053</c:v>
                </c:pt>
                <c:pt idx="10">
                  <c:v>-10.219369698714218</c:v>
                </c:pt>
                <c:pt idx="11">
                  <c:v>-11.661451270339967</c:v>
                </c:pt>
                <c:pt idx="12">
                  <c:v>152.08453450854358</c:v>
                </c:pt>
                <c:pt idx="13">
                  <c:v>-434.69795045909677</c:v>
                </c:pt>
                <c:pt idx="14">
                  <c:v>87.984394312752556</c:v>
                </c:pt>
                <c:pt idx="15">
                  <c:v>406.61844350682122</c:v>
                </c:pt>
                <c:pt idx="16">
                  <c:v>-648.01440757461387</c:v>
                </c:pt>
                <c:pt idx="17">
                  <c:v>1009.1325558512626</c:v>
                </c:pt>
                <c:pt idx="18">
                  <c:v>-548.55904433884916</c:v>
                </c:pt>
                <c:pt idx="19">
                  <c:v>237.02685320611272</c:v>
                </c:pt>
                <c:pt idx="20">
                  <c:v>387.60447820835361</c:v>
                </c:pt>
                <c:pt idx="21">
                  <c:v>331.46716282150464</c:v>
                </c:pt>
                <c:pt idx="22">
                  <c:v>184.77505091752209</c:v>
                </c:pt>
                <c:pt idx="23">
                  <c:v>781.14282805310631</c:v>
                </c:pt>
                <c:pt idx="24">
                  <c:v>335.22233811663864</c:v>
                </c:pt>
                <c:pt idx="25">
                  <c:v>105.45129923715467</c:v>
                </c:pt>
                <c:pt idx="26">
                  <c:v>226.63594957179339</c:v>
                </c:pt>
                <c:pt idx="27">
                  <c:v>-16.07404220292392</c:v>
                </c:pt>
                <c:pt idx="28">
                  <c:v>-34.16792803440876</c:v>
                </c:pt>
                <c:pt idx="29">
                  <c:v>93.834776298528595</c:v>
                </c:pt>
                <c:pt idx="30">
                  <c:v>-112.28580112301279</c:v>
                </c:pt>
                <c:pt idx="31">
                  <c:v>54.68392941681941</c:v>
                </c:pt>
                <c:pt idx="32">
                  <c:v>160.34180426157309</c:v>
                </c:pt>
                <c:pt idx="33">
                  <c:v>-376.55343483422257</c:v>
                </c:pt>
                <c:pt idx="34">
                  <c:v>495.10078920407341</c:v>
                </c:pt>
                <c:pt idx="35">
                  <c:v>-217.77299967044928</c:v>
                </c:pt>
                <c:pt idx="36">
                  <c:v>-2803.4052926844161</c:v>
                </c:pt>
                <c:pt idx="37">
                  <c:v>1952.9900215765174</c:v>
                </c:pt>
                <c:pt idx="38">
                  <c:v>974.79875641405215</c:v>
                </c:pt>
                <c:pt idx="39">
                  <c:v>480.75108600092517</c:v>
                </c:pt>
                <c:pt idx="40">
                  <c:v>-58.904490071585315</c:v>
                </c:pt>
                <c:pt idx="41">
                  <c:v>8.9930051432365872</c:v>
                </c:pt>
                <c:pt idx="42">
                  <c:v>850.90493245014113</c:v>
                </c:pt>
                <c:pt idx="43">
                  <c:v>-185.12975559684673</c:v>
                </c:pt>
              </c:numCache>
            </c:numRef>
          </c:val>
        </c:ser>
        <c:dLbls>
          <c:showLegendKey val="0"/>
          <c:showVal val="0"/>
          <c:showCatName val="0"/>
          <c:showSerName val="0"/>
          <c:showPercent val="0"/>
          <c:showBubbleSize val="0"/>
        </c:dLbls>
        <c:gapWidth val="150"/>
        <c:overlap val="100"/>
        <c:axId val="169002880"/>
        <c:axId val="169004416"/>
      </c:barChart>
      <c:lineChart>
        <c:grouping val="standard"/>
        <c:varyColors val="0"/>
        <c:ser>
          <c:idx val="0"/>
          <c:order val="2"/>
          <c:tx>
            <c:strRef>
              <c:f>'Données Graph3'!$F$7:$F$8</c:f>
              <c:strCache>
                <c:ptCount val="1"/>
                <c:pt idx="0">
                  <c:v>Emploi total</c:v>
                </c:pt>
              </c:strCache>
            </c:strRef>
          </c:tx>
          <c:spPr>
            <a:ln w="28575">
              <a:solidFill>
                <a:srgbClr val="002060"/>
              </a:solidFill>
              <a:prstDash val="solid"/>
            </a:ln>
          </c:spPr>
          <c:marker>
            <c:symbol val="none"/>
          </c:marker>
          <c:cat>
            <c:multiLvlStrRef>
              <c:f>'Données Graph3'!$A$10:$B$61</c:f>
              <c:multiLvlStrCache>
                <c:ptCount val="52"/>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pt idx="51">
                    <c:v>T4</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Graph3'!$R$10:$R$53</c:f>
              <c:numCache>
                <c:formatCode>#,##0</c:formatCode>
                <c:ptCount val="44"/>
                <c:pt idx="0">
                  <c:v>572.48643921612529</c:v>
                </c:pt>
                <c:pt idx="1">
                  <c:v>1228.6866132412106</c:v>
                </c:pt>
                <c:pt idx="2">
                  <c:v>-345.39503505692119</c:v>
                </c:pt>
                <c:pt idx="3">
                  <c:v>616.27095061651198</c:v>
                </c:pt>
                <c:pt idx="4">
                  <c:v>45.177447522408329</c:v>
                </c:pt>
                <c:pt idx="5">
                  <c:v>-561.50226012186613</c:v>
                </c:pt>
                <c:pt idx="6">
                  <c:v>306.34361645265017</c:v>
                </c:pt>
                <c:pt idx="7">
                  <c:v>-210.09317106870003</c:v>
                </c:pt>
                <c:pt idx="8">
                  <c:v>471.93466328660725</c:v>
                </c:pt>
                <c:pt idx="9">
                  <c:v>-462.95605138194514</c:v>
                </c:pt>
                <c:pt idx="10">
                  <c:v>1175.9021940317471</c:v>
                </c:pt>
                <c:pt idx="11">
                  <c:v>-612.36076333478559</c:v>
                </c:pt>
                <c:pt idx="12">
                  <c:v>948.45517766207922</c:v>
                </c:pt>
                <c:pt idx="13">
                  <c:v>-893.9433847181499</c:v>
                </c:pt>
                <c:pt idx="14">
                  <c:v>-157.24039213982178</c:v>
                </c:pt>
                <c:pt idx="15">
                  <c:v>356.87328576488653</c:v>
                </c:pt>
                <c:pt idx="16">
                  <c:v>-1797.2462064338033</c:v>
                </c:pt>
                <c:pt idx="17">
                  <c:v>1887.4165186345926</c:v>
                </c:pt>
                <c:pt idx="18">
                  <c:v>-326.45334389142226</c:v>
                </c:pt>
                <c:pt idx="19">
                  <c:v>1343.6560995716718</c:v>
                </c:pt>
                <c:pt idx="20">
                  <c:v>1209.6615395574481</c:v>
                </c:pt>
                <c:pt idx="21">
                  <c:v>1264.7892869467614</c:v>
                </c:pt>
                <c:pt idx="22">
                  <c:v>-703.43759937852155</c:v>
                </c:pt>
                <c:pt idx="23">
                  <c:v>453.6640616102377</c:v>
                </c:pt>
                <c:pt idx="24">
                  <c:v>2059.4991915100254</c:v>
                </c:pt>
                <c:pt idx="25">
                  <c:v>620.69440142111853</c:v>
                </c:pt>
                <c:pt idx="26">
                  <c:v>1574.2252196478657</c:v>
                </c:pt>
                <c:pt idx="27">
                  <c:v>234.75866068620235</c:v>
                </c:pt>
                <c:pt idx="28">
                  <c:v>1980.3561799706658</c:v>
                </c:pt>
                <c:pt idx="29">
                  <c:v>-649.97999649855774</c:v>
                </c:pt>
                <c:pt idx="30">
                  <c:v>378.40351071441546</c:v>
                </c:pt>
                <c:pt idx="31">
                  <c:v>511.49212517903652</c:v>
                </c:pt>
                <c:pt idx="32">
                  <c:v>1694.6972815779736</c:v>
                </c:pt>
                <c:pt idx="33">
                  <c:v>902.2872700386215</c:v>
                </c:pt>
                <c:pt idx="34">
                  <c:v>1268.0612252517603</c:v>
                </c:pt>
                <c:pt idx="35">
                  <c:v>555.97506676765624</c:v>
                </c:pt>
                <c:pt idx="36">
                  <c:v>-4782.5720759307151</c:v>
                </c:pt>
                <c:pt idx="37">
                  <c:v>-6588.8549034270109</c:v>
                </c:pt>
                <c:pt idx="38">
                  <c:v>7635.3711733870441</c:v>
                </c:pt>
                <c:pt idx="39">
                  <c:v>3017.7753304289654</c:v>
                </c:pt>
                <c:pt idx="40">
                  <c:v>1769.8858457240276</c:v>
                </c:pt>
                <c:pt idx="41">
                  <c:v>5424.8378413718892</c:v>
                </c:pt>
                <c:pt idx="42">
                  <c:v>2208.7315770810237</c:v>
                </c:pt>
                <c:pt idx="43">
                  <c:v>1696.3912119771121</c:v>
                </c:pt>
              </c:numCache>
            </c:numRef>
          </c:val>
          <c:smooth val="0"/>
        </c:ser>
        <c:dLbls>
          <c:showLegendKey val="0"/>
          <c:showVal val="0"/>
          <c:showCatName val="0"/>
          <c:showSerName val="0"/>
          <c:showPercent val="0"/>
          <c:showBubbleSize val="0"/>
        </c:dLbls>
        <c:marker val="1"/>
        <c:smooth val="0"/>
        <c:axId val="169002880"/>
        <c:axId val="169004416"/>
      </c:lineChart>
      <c:catAx>
        <c:axId val="169002880"/>
        <c:scaling>
          <c:orientation val="minMax"/>
        </c:scaling>
        <c:delete val="0"/>
        <c:axPos val="b"/>
        <c:majorGridlines>
          <c:spPr>
            <a:ln w="3175">
              <a:solidFill>
                <a:srgbClr val="969696"/>
              </a:solidFill>
              <a:prstDash val="sysDash"/>
            </a:ln>
          </c:spPr>
        </c:majorGridlines>
        <c:numFmt formatCode="#,##0" sourceLinked="1"/>
        <c:majorTickMark val="in"/>
        <c:minorTickMark val="none"/>
        <c:tickLblPos val="low"/>
        <c:spPr>
          <a:ln w="19050"/>
        </c:spPr>
        <c:txPr>
          <a:bodyPr/>
          <a:lstStyle/>
          <a:p>
            <a:pPr>
              <a:defRPr sz="900"/>
            </a:pPr>
            <a:endParaRPr lang="fr-FR"/>
          </a:p>
        </c:txPr>
        <c:crossAx val="169004416"/>
        <c:crosses val="autoZero"/>
        <c:auto val="0"/>
        <c:lblAlgn val="ctr"/>
        <c:lblOffset val="100"/>
        <c:tickLblSkip val="4"/>
        <c:tickMarkSkip val="4"/>
        <c:noMultiLvlLbl val="0"/>
      </c:catAx>
      <c:valAx>
        <c:axId val="169004416"/>
        <c:scaling>
          <c:orientation val="minMax"/>
          <c:max val="10000"/>
          <c:min val="-10000"/>
        </c:scaling>
        <c:delete val="0"/>
        <c:axPos val="l"/>
        <c:majorGridlines>
          <c:spPr>
            <a:ln>
              <a:prstDash val="sysDash"/>
            </a:ln>
          </c:spPr>
        </c:majorGridlines>
        <c:numFmt formatCode="[Red][&lt;0]\-&quot;&quot;0&quot;&quot;;[Blue][&gt;0]\+&quot;&quot;0&quot;&quot;;0" sourceLinked="0"/>
        <c:majorTickMark val="out"/>
        <c:minorTickMark val="none"/>
        <c:tickLblPos val="nextTo"/>
        <c:crossAx val="169002880"/>
        <c:crosses val="autoZero"/>
        <c:crossBetween val="between"/>
        <c:majorUnit val="2500"/>
      </c:valAx>
    </c:plotArea>
    <c:legend>
      <c:legendPos val="t"/>
      <c:layout>
        <c:manualLayout>
          <c:xMode val="edge"/>
          <c:yMode val="edge"/>
          <c:x val="0.20314306822912012"/>
          <c:y val="0.20098948670377242"/>
          <c:w val="0.58264258622806397"/>
          <c:h val="6.3399948383075486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0017364613856709E-2"/>
          <c:y val="0.22547390859397159"/>
          <c:w val="0.90516390406154157"/>
          <c:h val="0.51446426230666154"/>
        </c:manualLayout>
      </c:layout>
      <c:barChart>
        <c:barDir val="col"/>
        <c:grouping val="stacked"/>
        <c:varyColors val="0"/>
        <c:ser>
          <c:idx val="0"/>
          <c:order val="0"/>
          <c:tx>
            <c:v>Emploi hors intérim</c:v>
          </c:tx>
          <c:spPr>
            <a:solidFill>
              <a:srgbClr val="00B0F0"/>
            </a:solidFill>
          </c:spPr>
          <c:invertIfNegative val="0"/>
          <c:dPt>
            <c:idx val="4"/>
            <c:invertIfNegative val="0"/>
            <c:bubble3D val="0"/>
          </c:dPt>
          <c:dLbls>
            <c:dLbl>
              <c:idx val="1"/>
              <c:layout>
                <c:manualLayout>
                  <c:x val="-1.8451889386298876E-3"/>
                  <c:y val="-8.6256488763224587E-3"/>
                </c:manualLayout>
              </c:layout>
              <c:showLegendKey val="0"/>
              <c:showVal val="1"/>
              <c:showCatName val="0"/>
              <c:showSerName val="0"/>
              <c:showPercent val="0"/>
              <c:showBubbleSize val="0"/>
            </c:dLbl>
            <c:dLbl>
              <c:idx val="2"/>
              <c:layout>
                <c:manualLayout>
                  <c:x val="3.711009123660204E-3"/>
                  <c:y val="2.8752162921074861E-3"/>
                </c:manualLayout>
              </c:layout>
              <c:showLegendKey val="0"/>
              <c:showVal val="1"/>
              <c:showCatName val="0"/>
              <c:showSerName val="0"/>
              <c:showPercent val="0"/>
              <c:showBubbleSize val="0"/>
            </c:dLbl>
            <c:numFmt formatCode="[&lt;0]\-&quot;&quot;#,###&quot;&quot;;[&gt;0]\+&quot;&quot;#,###&quot;&quot;;0" sourceLinked="0"/>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annuel'!$CP$52:$CT$52</c:f>
              <c:numCache>
                <c:formatCode>#,##0</c:formatCode>
                <c:ptCount val="5"/>
                <c:pt idx="0">
                  <c:v>10480</c:v>
                </c:pt>
                <c:pt idx="1">
                  <c:v>8610</c:v>
                </c:pt>
                <c:pt idx="2">
                  <c:v>250</c:v>
                </c:pt>
                <c:pt idx="3">
                  <c:v>860</c:v>
                </c:pt>
                <c:pt idx="4">
                  <c:v>700</c:v>
                </c:pt>
              </c:numCache>
            </c:numRef>
          </c:val>
        </c:ser>
        <c:ser>
          <c:idx val="1"/>
          <c:order val="1"/>
          <c:tx>
            <c:v>Intérim</c:v>
          </c:tx>
          <c:spPr>
            <a:solidFill>
              <a:schemeClr val="accent6">
                <a:lumMod val="75000"/>
              </a:schemeClr>
            </a:solidFill>
          </c:spPr>
          <c:invertIfNegative val="0"/>
          <c:dPt>
            <c:idx val="4"/>
            <c:invertIfNegative val="0"/>
            <c:bubble3D val="0"/>
          </c:dPt>
          <c:dLbls>
            <c:dLbl>
              <c:idx val="0"/>
              <c:layout>
                <c:manualLayout>
                  <c:x val="-3.7316403700606328E-3"/>
                  <c:y val="-7.8606602266349627E-3"/>
                </c:manualLayout>
              </c:layout>
              <c:showLegendKey val="0"/>
              <c:showVal val="1"/>
              <c:showCatName val="0"/>
              <c:showSerName val="0"/>
              <c:showPercent val="0"/>
              <c:showBubbleSize val="0"/>
            </c:dLbl>
            <c:dLbl>
              <c:idx val="1"/>
              <c:layout>
                <c:manualLayout>
                  <c:x val="-6.9158262581718621E-5"/>
                  <c:y val="-2.5242814279818313E-2"/>
                </c:manualLayout>
              </c:layout>
              <c:showLegendKey val="0"/>
              <c:showVal val="1"/>
              <c:showCatName val="0"/>
              <c:showSerName val="0"/>
              <c:showPercent val="0"/>
              <c:showBubbleSize val="0"/>
            </c:dLbl>
            <c:dLbl>
              <c:idx val="2"/>
              <c:layout>
                <c:manualLayout>
                  <c:x val="5.5560527718224832E-3"/>
                  <c:y val="-8.6251960863551972E-3"/>
                </c:manualLayout>
              </c:layout>
              <c:showLegendKey val="0"/>
              <c:showVal val="1"/>
              <c:showCatName val="0"/>
              <c:showSerName val="0"/>
              <c:showPercent val="0"/>
              <c:showBubbleSize val="0"/>
            </c:dLbl>
            <c:dLbl>
              <c:idx val="3"/>
              <c:layout>
                <c:manualLayout>
                  <c:x val="0"/>
                  <c:y val="-3.1483663944858482E-3"/>
                </c:manualLayout>
              </c:layout>
              <c:showLegendKey val="0"/>
              <c:showVal val="1"/>
              <c:showCatName val="0"/>
              <c:showSerName val="0"/>
              <c:showPercent val="0"/>
              <c:showBubbleSize val="0"/>
            </c:dLbl>
            <c:dLbl>
              <c:idx val="4"/>
              <c:layout>
                <c:manualLayout>
                  <c:x val="0"/>
                  <c:y val="-1.1084072003566174E-2"/>
                </c:manualLayout>
              </c:layout>
              <c:showLegendKey val="0"/>
              <c:showVal val="1"/>
              <c:showCatName val="0"/>
              <c:showSerName val="0"/>
              <c:showPercent val="0"/>
              <c:showBubbleSize val="0"/>
            </c:dLbl>
            <c:numFmt formatCode="[&lt;0]\-&quot;&quot;#,###&quot;&quot;;[&gt;0]\+&quot;&quot;#,###&quot;&quot;;0" sourceLinked="0"/>
            <c:txPr>
              <a:bodyPr/>
              <a:lstStyle/>
              <a:p>
                <a:pPr>
                  <a:defRPr sz="1100" b="0"/>
                </a:pPr>
                <a:endParaRPr lang="fr-FR"/>
              </a:p>
            </c:txPr>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annuel'!$CV$52:$CZ$52</c:f>
              <c:numCache>
                <c:formatCode>#,##0</c:formatCode>
                <c:ptCount val="5"/>
                <c:pt idx="0">
                  <c:v>620</c:v>
                </c:pt>
                <c:pt idx="1">
                  <c:v>340</c:v>
                </c:pt>
                <c:pt idx="2">
                  <c:v>130</c:v>
                </c:pt>
                <c:pt idx="3">
                  <c:v>290</c:v>
                </c:pt>
                <c:pt idx="4">
                  <c:v>-160</c:v>
                </c:pt>
              </c:numCache>
            </c:numRef>
          </c:val>
        </c:ser>
        <c:ser>
          <c:idx val="2"/>
          <c:order val="2"/>
          <c:tx>
            <c:v>Total</c:v>
          </c:tx>
          <c:spPr>
            <a:noFill/>
          </c:spPr>
          <c:invertIfNegative val="0"/>
          <c:dLbls>
            <c:dLbl>
              <c:idx val="0"/>
              <c:layout>
                <c:manualLayout>
                  <c:x val="-1.8988180102399245E-4"/>
                  <c:y val="0.17381139464646958"/>
                </c:manualLayout>
              </c:layout>
              <c:dLblPos val="ctr"/>
              <c:showLegendKey val="0"/>
              <c:showVal val="1"/>
              <c:showCatName val="0"/>
              <c:showSerName val="0"/>
              <c:showPercent val="0"/>
              <c:showBubbleSize val="0"/>
            </c:dLbl>
            <c:dLbl>
              <c:idx val="1"/>
              <c:layout>
                <c:manualLayout>
                  <c:x val="-6.9022523698198879E-5"/>
                  <c:y val="0.12209206518272082"/>
                </c:manualLayout>
              </c:layout>
              <c:dLblPos val="ctr"/>
              <c:showLegendKey val="0"/>
              <c:showVal val="1"/>
              <c:showCatName val="0"/>
              <c:showSerName val="0"/>
              <c:showPercent val="0"/>
              <c:showBubbleSize val="0"/>
            </c:dLbl>
            <c:dLbl>
              <c:idx val="2"/>
              <c:layout>
                <c:manualLayout>
                  <c:x val="3.2992559384572824E-3"/>
                  <c:y val="-2.986512066060245E-2"/>
                </c:manualLayout>
              </c:layout>
              <c:dLblPos val="ctr"/>
              <c:showLegendKey val="0"/>
              <c:showVal val="1"/>
              <c:showCatName val="0"/>
              <c:showSerName val="0"/>
              <c:showPercent val="0"/>
              <c:showBubbleSize val="0"/>
            </c:dLbl>
            <c:dLbl>
              <c:idx val="3"/>
              <c:layout>
                <c:manualLayout>
                  <c:x val="3.7316403700606328E-3"/>
                  <c:y val="-2.5763749137152118E-3"/>
                </c:manualLayout>
              </c:layout>
              <c:dLblPos val="ctr"/>
              <c:showLegendKey val="0"/>
              <c:showVal val="1"/>
              <c:showCatName val="0"/>
              <c:showSerName val="0"/>
              <c:showPercent val="0"/>
              <c:showBubbleSize val="0"/>
            </c:dLbl>
            <c:dLbl>
              <c:idx val="4"/>
              <c:layout>
                <c:manualLayout>
                  <c:x val="1.6330673218310698E-3"/>
                  <c:y val="-2.2455566612185066E-2"/>
                </c:manualLayout>
              </c:layout>
              <c:dLblPos val="ctr"/>
              <c:showLegendKey val="0"/>
              <c:showVal val="1"/>
              <c:showCatName val="0"/>
              <c:showSerName val="0"/>
              <c:showPercent val="0"/>
              <c:showBubbleSize val="0"/>
            </c:dLbl>
            <c:numFmt formatCode="[&lt;0]\-&quot;&quot;#,###&quot;&quot;;[&gt;0]\+&quot;&quot;#,###&quot;&quot;;0" sourceLinked="0"/>
            <c:txPr>
              <a:bodyPr/>
              <a:lstStyle/>
              <a:p>
                <a:pPr>
                  <a:defRPr sz="1200" b="1"/>
                </a:pPr>
                <a:endParaRPr lang="fr-FR"/>
              </a:p>
            </c:txPr>
            <c:dLblPos val="inBase"/>
            <c:showLegendKey val="0"/>
            <c:showVal val="1"/>
            <c:showCatName val="0"/>
            <c:showSerName val="0"/>
            <c:showPercent val="0"/>
            <c:showBubbleSize val="0"/>
            <c:showLeaderLines val="0"/>
          </c:dLbls>
          <c:cat>
            <c:strRef>
              <c:f>'Données graph4 annuel'!$B$8:$F$8</c:f>
              <c:strCache>
                <c:ptCount val="5"/>
                <c:pt idx="0">
                  <c:v>Ensemble</c:v>
                </c:pt>
                <c:pt idx="1">
                  <c:v>Tertiaire marchand</c:v>
                </c:pt>
                <c:pt idx="2">
                  <c:v>Tertiaire non marchand</c:v>
                </c:pt>
                <c:pt idx="3">
                  <c:v>Industrie</c:v>
                </c:pt>
                <c:pt idx="4">
                  <c:v>Construction 
</c:v>
                </c:pt>
              </c:strCache>
            </c:strRef>
          </c:cat>
          <c:val>
            <c:numRef>
              <c:f>'Données graph4 annuel'!$CJ$52:$CN$52</c:f>
              <c:numCache>
                <c:formatCode>#,##0</c:formatCode>
                <c:ptCount val="5"/>
                <c:pt idx="0">
                  <c:v>11100</c:v>
                </c:pt>
                <c:pt idx="1">
                  <c:v>8950</c:v>
                </c:pt>
                <c:pt idx="2">
                  <c:v>380</c:v>
                </c:pt>
                <c:pt idx="3">
                  <c:v>1150</c:v>
                </c:pt>
                <c:pt idx="4">
                  <c:v>540</c:v>
                </c:pt>
              </c:numCache>
            </c:numRef>
          </c:val>
        </c:ser>
        <c:dLbls>
          <c:showLegendKey val="0"/>
          <c:showVal val="0"/>
          <c:showCatName val="0"/>
          <c:showSerName val="0"/>
          <c:showPercent val="0"/>
          <c:showBubbleSize val="0"/>
        </c:dLbls>
        <c:gapWidth val="150"/>
        <c:overlap val="100"/>
        <c:axId val="169492480"/>
        <c:axId val="169494016"/>
      </c:barChart>
      <c:catAx>
        <c:axId val="169492480"/>
        <c:scaling>
          <c:orientation val="minMax"/>
        </c:scaling>
        <c:delete val="0"/>
        <c:axPos val="b"/>
        <c:majorTickMark val="out"/>
        <c:minorTickMark val="none"/>
        <c:tickLblPos val="low"/>
        <c:spPr>
          <a:ln w="22225" cmpd="sng"/>
        </c:spPr>
        <c:txPr>
          <a:bodyPr rot="0" vert="horz"/>
          <a:lstStyle/>
          <a:p>
            <a:pPr>
              <a:defRPr sz="1000" b="0" baseline="0"/>
            </a:pPr>
            <a:endParaRPr lang="fr-FR"/>
          </a:p>
        </c:txPr>
        <c:crossAx val="169494016"/>
        <c:crosses val="autoZero"/>
        <c:auto val="1"/>
        <c:lblAlgn val="ctr"/>
        <c:lblOffset val="100"/>
        <c:noMultiLvlLbl val="0"/>
      </c:catAx>
      <c:valAx>
        <c:axId val="169494016"/>
        <c:scaling>
          <c:orientation val="minMax"/>
          <c:max val="12000"/>
          <c:min val="-2000"/>
        </c:scaling>
        <c:delete val="0"/>
        <c:axPos val="l"/>
        <c:majorGridlines>
          <c:spPr>
            <a:ln>
              <a:prstDash val="sysDot"/>
            </a:ln>
          </c:spPr>
        </c:majorGridlines>
        <c:numFmt formatCode="[Red][&lt;0]\-&quot;&quot;0&quot;&quot;;[Blue][&gt;0]\+&quot;&quot;0&quot;&quot;;0" sourceLinked="0"/>
        <c:majorTickMark val="out"/>
        <c:minorTickMark val="none"/>
        <c:tickLblPos val="nextTo"/>
        <c:crossAx val="169492480"/>
        <c:crosses val="autoZero"/>
        <c:crossBetween val="between"/>
        <c:majorUnit val="2000"/>
      </c:valAx>
    </c:plotArea>
    <c:legend>
      <c:legendPos val="r"/>
      <c:legendEntry>
        <c:idx val="0"/>
        <c:delete val="1"/>
      </c:legendEntry>
      <c:layout>
        <c:manualLayout>
          <c:xMode val="edge"/>
          <c:yMode val="edge"/>
          <c:x val="0.27865418602177844"/>
          <c:y val="0.17535310259609391"/>
          <c:w val="0.4416481968830514"/>
          <c:h val="5.7485996694990923E-2"/>
        </c:manualLayout>
      </c:layout>
      <c:overlay val="0"/>
      <c:txPr>
        <a:bodyPr/>
        <a:lstStyle/>
        <a:p>
          <a:pPr>
            <a:defRPr sz="1200" baseline="0"/>
          </a:pPr>
          <a:endParaRPr lang="fr-FR"/>
        </a:p>
      </c:txPr>
    </c:legend>
    <c:plotVisOnly val="1"/>
    <c:dispBlanksAs val="gap"/>
    <c:showDLblsOverMax val="0"/>
  </c:chart>
  <c:spPr>
    <a:ln>
      <a:solidFill>
        <a:schemeClr val="tx1">
          <a:tint val="75000"/>
          <a:shade val="95000"/>
          <a:satMod val="105000"/>
        </a:schemeClr>
      </a:solid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96545228499318E-2"/>
          <c:y val="0.27208624345685828"/>
          <c:w val="0.83764367816093033"/>
          <c:h val="0.49141655087231767"/>
        </c:manualLayout>
      </c:layout>
      <c:lineChart>
        <c:grouping val="standard"/>
        <c:varyColors val="0"/>
        <c:ser>
          <c:idx val="0"/>
          <c:order val="0"/>
          <c:tx>
            <c:strRef>
              <c:f>'Données graph 1 et 2'!$AN$8:$AN$9</c:f>
              <c:strCache>
                <c:ptCount val="1"/>
                <c:pt idx="0">
                  <c:v>Construction </c:v>
                </c:pt>
              </c:strCache>
            </c:strRef>
          </c:tx>
          <c:spPr>
            <a:ln w="28575">
              <a:solidFill>
                <a:srgbClr val="00B05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2'!$AN$10:$AN$53</c:f>
              <c:numCache>
                <c:formatCode>#,##0.0</c:formatCode>
                <c:ptCount val="44"/>
                <c:pt idx="0">
                  <c:v>100</c:v>
                </c:pt>
                <c:pt idx="1">
                  <c:v>98.702092650343502</c:v>
                </c:pt>
                <c:pt idx="2">
                  <c:v>97.758486996307909</c:v>
                </c:pt>
                <c:pt idx="3">
                  <c:v>96.792186152398997</c:v>
                </c:pt>
                <c:pt idx="4">
                  <c:v>94.167235720718438</c:v>
                </c:pt>
                <c:pt idx="5">
                  <c:v>93.675470687327447</c:v>
                </c:pt>
                <c:pt idx="6">
                  <c:v>93.564929813786136</c:v>
                </c:pt>
                <c:pt idx="7">
                  <c:v>92.446499720482535</c:v>
                </c:pt>
                <c:pt idx="8">
                  <c:v>91.774935473413052</c:v>
                </c:pt>
                <c:pt idx="9">
                  <c:v>92.301877801774509</c:v>
                </c:pt>
                <c:pt idx="10">
                  <c:v>91.9255157801595</c:v>
                </c:pt>
                <c:pt idx="11">
                  <c:v>90.664658240175967</c:v>
                </c:pt>
                <c:pt idx="12">
                  <c:v>90.614398311748687</c:v>
                </c:pt>
                <c:pt idx="13">
                  <c:v>88.55791513278362</c:v>
                </c:pt>
                <c:pt idx="14">
                  <c:v>87.819272211922907</c:v>
                </c:pt>
                <c:pt idx="15">
                  <c:v>87.634250479370692</c:v>
                </c:pt>
                <c:pt idx="16">
                  <c:v>85.069858363196289</c:v>
                </c:pt>
                <c:pt idx="17">
                  <c:v>85.547959569402892</c:v>
                </c:pt>
                <c:pt idx="18">
                  <c:v>83.820078060058606</c:v>
                </c:pt>
                <c:pt idx="19">
                  <c:v>83.72593230752824</c:v>
                </c:pt>
                <c:pt idx="20">
                  <c:v>83.690521739283071</c:v>
                </c:pt>
                <c:pt idx="21">
                  <c:v>84.365227452020846</c:v>
                </c:pt>
                <c:pt idx="22">
                  <c:v>85.124531948361977</c:v>
                </c:pt>
                <c:pt idx="23">
                  <c:v>86.724580390923535</c:v>
                </c:pt>
                <c:pt idx="24">
                  <c:v>87.577240201482297</c:v>
                </c:pt>
                <c:pt idx="25">
                  <c:v>87.532564227492458</c:v>
                </c:pt>
                <c:pt idx="26">
                  <c:v>88.066172234394315</c:v>
                </c:pt>
                <c:pt idx="27">
                  <c:v>89.178648988067891</c:v>
                </c:pt>
                <c:pt idx="28">
                  <c:v>89.471576036892117</c:v>
                </c:pt>
                <c:pt idx="29">
                  <c:v>90.186697399439652</c:v>
                </c:pt>
                <c:pt idx="30">
                  <c:v>91.806378130613979</c:v>
                </c:pt>
                <c:pt idx="31">
                  <c:v>91.09296569034295</c:v>
                </c:pt>
                <c:pt idx="32">
                  <c:v>93.772499827944571</c:v>
                </c:pt>
                <c:pt idx="33">
                  <c:v>93.595738425130378</c:v>
                </c:pt>
                <c:pt idx="34">
                  <c:v>94.222616535890609</c:v>
                </c:pt>
                <c:pt idx="35">
                  <c:v>94.145499912873021</c:v>
                </c:pt>
                <c:pt idx="36">
                  <c:v>87.259096036365278</c:v>
                </c:pt>
                <c:pt idx="37">
                  <c:v>93.434689239315617</c:v>
                </c:pt>
                <c:pt idx="38">
                  <c:v>96.077640467311667</c:v>
                </c:pt>
                <c:pt idx="39">
                  <c:v>97.64386367980066</c:v>
                </c:pt>
                <c:pt idx="40">
                  <c:v>99.24437446028108</c:v>
                </c:pt>
                <c:pt idx="41">
                  <c:v>99.985153627273021</c:v>
                </c:pt>
                <c:pt idx="42">
                  <c:v>100.65137994779366</c:v>
                </c:pt>
                <c:pt idx="43">
                  <c:v>99.879526699204291</c:v>
                </c:pt>
              </c:numCache>
            </c:numRef>
          </c:val>
          <c:smooth val="0"/>
        </c:ser>
        <c:ser>
          <c:idx val="1"/>
          <c:order val="1"/>
          <c:tx>
            <c:strRef>
              <c:f>'Données graph 1 et 2'!$AM$8:$AM$9</c:f>
              <c:strCache>
                <c:ptCount val="1"/>
                <c:pt idx="0">
                  <c:v>Industrie </c:v>
                </c:pt>
              </c:strCache>
            </c:strRef>
          </c:tx>
          <c:spPr>
            <a:ln w="28575">
              <a:solidFill>
                <a:srgbClr val="0070C0"/>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2'!$AM$10:$AM$53</c:f>
              <c:numCache>
                <c:formatCode>#,##0.0</c:formatCode>
                <c:ptCount val="44"/>
                <c:pt idx="0">
                  <c:v>100</c:v>
                </c:pt>
                <c:pt idx="1">
                  <c:v>100.66727715908799</c:v>
                </c:pt>
                <c:pt idx="2">
                  <c:v>100.54392038791879</c:v>
                </c:pt>
                <c:pt idx="3">
                  <c:v>99.724276461526856</c:v>
                </c:pt>
                <c:pt idx="4">
                  <c:v>99.478232733103454</c:v>
                </c:pt>
                <c:pt idx="5">
                  <c:v>99.156472051981666</c:v>
                </c:pt>
                <c:pt idx="6">
                  <c:v>100.34928773581242</c:v>
                </c:pt>
                <c:pt idx="7">
                  <c:v>100.14357882446919</c:v>
                </c:pt>
                <c:pt idx="8">
                  <c:v>99.856043629393014</c:v>
                </c:pt>
                <c:pt idx="9">
                  <c:v>99.481131327865739</c:v>
                </c:pt>
                <c:pt idx="10">
                  <c:v>98.940919618973382</c:v>
                </c:pt>
                <c:pt idx="11">
                  <c:v>99.628586841716611</c:v>
                </c:pt>
                <c:pt idx="12">
                  <c:v>99.470475494137375</c:v>
                </c:pt>
                <c:pt idx="13">
                  <c:v>98.703788000613386</c:v>
                </c:pt>
                <c:pt idx="14">
                  <c:v>98.949893861917388</c:v>
                </c:pt>
                <c:pt idx="15">
                  <c:v>99.55056552721922</c:v>
                </c:pt>
                <c:pt idx="16">
                  <c:v>97.944311735727595</c:v>
                </c:pt>
                <c:pt idx="17">
                  <c:v>99.124502333993775</c:v>
                </c:pt>
                <c:pt idx="18">
                  <c:v>98.279234784218758</c:v>
                </c:pt>
                <c:pt idx="19">
                  <c:v>98.378067353274673</c:v>
                </c:pt>
                <c:pt idx="20">
                  <c:v>98.978603871222461</c:v>
                </c:pt>
                <c:pt idx="21">
                  <c:v>98.796826194651217</c:v>
                </c:pt>
                <c:pt idx="22">
                  <c:v>98.875667253710134</c:v>
                </c:pt>
                <c:pt idx="23">
                  <c:v>99.570092708925387</c:v>
                </c:pt>
                <c:pt idx="24">
                  <c:v>99.354460546725562</c:v>
                </c:pt>
                <c:pt idx="25">
                  <c:v>100.0062779949405</c:v>
                </c:pt>
                <c:pt idx="26">
                  <c:v>100.31693625657701</c:v>
                </c:pt>
                <c:pt idx="27">
                  <c:v>101.23034352532395</c:v>
                </c:pt>
                <c:pt idx="28">
                  <c:v>101.50020739893924</c:v>
                </c:pt>
                <c:pt idx="29">
                  <c:v>101.98024519951203</c:v>
                </c:pt>
                <c:pt idx="30">
                  <c:v>102.98938972553348</c:v>
                </c:pt>
                <c:pt idx="31">
                  <c:v>103.95421985524607</c:v>
                </c:pt>
                <c:pt idx="32">
                  <c:v>104.23255061693797</c:v>
                </c:pt>
                <c:pt idx="33">
                  <c:v>104.281867336581</c:v>
                </c:pt>
                <c:pt idx="34">
                  <c:v>105.45462401125745</c:v>
                </c:pt>
                <c:pt idx="35">
                  <c:v>106.25455284335001</c:v>
                </c:pt>
                <c:pt idx="36">
                  <c:v>101.78740499328612</c:v>
                </c:pt>
                <c:pt idx="37">
                  <c:v>103.46685040015824</c:v>
                </c:pt>
                <c:pt idx="38">
                  <c:v>105.16772752724484</c:v>
                </c:pt>
                <c:pt idx="39">
                  <c:v>105.60105150246383</c:v>
                </c:pt>
                <c:pt idx="40">
                  <c:v>108.59966250020298</c:v>
                </c:pt>
                <c:pt idx="41">
                  <c:v>108.94297339270405</c:v>
                </c:pt>
                <c:pt idx="42">
                  <c:v>109.81298896721022</c:v>
                </c:pt>
                <c:pt idx="43">
                  <c:v>110.97503257123537</c:v>
                </c:pt>
              </c:numCache>
            </c:numRef>
          </c:val>
          <c:smooth val="0"/>
        </c:ser>
        <c:ser>
          <c:idx val="2"/>
          <c:order val="2"/>
          <c:tx>
            <c:strRef>
              <c:f>'Données graph 1 et 2'!$AO$8:$AO$9</c:f>
              <c:strCache>
                <c:ptCount val="1"/>
                <c:pt idx="0">
                  <c:v>Tertiaire marchand </c:v>
                </c:pt>
              </c:strCache>
            </c:strRef>
          </c:tx>
          <c:spPr>
            <a:ln w="28575">
              <a:solidFill>
                <a:srgbClr val="FF0000"/>
              </a:solidFill>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2'!$AO$10:$AO$53</c:f>
              <c:numCache>
                <c:formatCode>#,##0.0</c:formatCode>
                <c:ptCount val="44"/>
                <c:pt idx="0">
                  <c:v>100</c:v>
                </c:pt>
                <c:pt idx="1">
                  <c:v>101.06248225327698</c:v>
                </c:pt>
                <c:pt idx="2">
                  <c:v>100.36720669761667</c:v>
                </c:pt>
                <c:pt idx="3">
                  <c:v>100.96378115145357</c:v>
                </c:pt>
                <c:pt idx="4">
                  <c:v>100.900239053709</c:v>
                </c:pt>
                <c:pt idx="5">
                  <c:v>100.43971260251494</c:v>
                </c:pt>
                <c:pt idx="6">
                  <c:v>100.61996316473976</c:v>
                </c:pt>
                <c:pt idx="7">
                  <c:v>100.34341813432555</c:v>
                </c:pt>
                <c:pt idx="8">
                  <c:v>100.51668799559145</c:v>
                </c:pt>
                <c:pt idx="9">
                  <c:v>100.05686652751444</c:v>
                </c:pt>
                <c:pt idx="10">
                  <c:v>99.83714843660951</c:v>
                </c:pt>
                <c:pt idx="11">
                  <c:v>100.25092972413813</c:v>
                </c:pt>
                <c:pt idx="12">
                  <c:v>100.31380106440568</c:v>
                </c:pt>
                <c:pt idx="13">
                  <c:v>100.53905800336918</c:v>
                </c:pt>
                <c:pt idx="14">
                  <c:v>100.59935024193956</c:v>
                </c:pt>
                <c:pt idx="15">
                  <c:v>100.67391176081628</c:v>
                </c:pt>
                <c:pt idx="16">
                  <c:v>100.44552746550792</c:v>
                </c:pt>
                <c:pt idx="17">
                  <c:v>101.08040013129691</c:v>
                </c:pt>
                <c:pt idx="18">
                  <c:v>101.27870962573016</c:v>
                </c:pt>
                <c:pt idx="19">
                  <c:v>101.60166503764023</c:v>
                </c:pt>
                <c:pt idx="20">
                  <c:v>102.37038018921061</c:v>
                </c:pt>
                <c:pt idx="21">
                  <c:v>102.81621905285824</c:v>
                </c:pt>
                <c:pt idx="22">
                  <c:v>102.56734850189011</c:v>
                </c:pt>
                <c:pt idx="23">
                  <c:v>102.33150570520482</c:v>
                </c:pt>
                <c:pt idx="24">
                  <c:v>103.14276160775668</c:v>
                </c:pt>
                <c:pt idx="25">
                  <c:v>103.65723194008555</c:v>
                </c:pt>
                <c:pt idx="26">
                  <c:v>104.43932406942321</c:v>
                </c:pt>
                <c:pt idx="27">
                  <c:v>104.70734564717566</c:v>
                </c:pt>
                <c:pt idx="28">
                  <c:v>106.28437154366497</c:v>
                </c:pt>
                <c:pt idx="29">
                  <c:v>106.1756174100418</c:v>
                </c:pt>
                <c:pt idx="30">
                  <c:v>106.58325945835068</c:v>
                </c:pt>
                <c:pt idx="31">
                  <c:v>106.65271322033951</c:v>
                </c:pt>
                <c:pt idx="32">
                  <c:v>107.43228091503542</c:v>
                </c:pt>
                <c:pt idx="33">
                  <c:v>107.99246573383645</c:v>
                </c:pt>
                <c:pt idx="34">
                  <c:v>108.16311927362004</c:v>
                </c:pt>
                <c:pt idx="35">
                  <c:v>108.64076682683805</c:v>
                </c:pt>
                <c:pt idx="36">
                  <c:v>107.22561917897964</c:v>
                </c:pt>
                <c:pt idx="37">
                  <c:v>102.55068425030814</c:v>
                </c:pt>
                <c:pt idx="38">
                  <c:v>106.39077976511805</c:v>
                </c:pt>
                <c:pt idx="39">
                  <c:v>107.73334278499111</c:v>
                </c:pt>
                <c:pt idx="40">
                  <c:v>108.19927753173192</c:v>
                </c:pt>
                <c:pt idx="41">
                  <c:v>111.67914672693639</c:v>
                </c:pt>
                <c:pt idx="42">
                  <c:v>113.26365496730931</c:v>
                </c:pt>
                <c:pt idx="43">
                  <c:v>114.10067664217071</c:v>
                </c:pt>
              </c:numCache>
            </c:numRef>
          </c:val>
          <c:smooth val="0"/>
        </c:ser>
        <c:ser>
          <c:idx val="3"/>
          <c:order val="3"/>
          <c:tx>
            <c:strRef>
              <c:f>'Données graph 1 et 2'!$AP$8:$AP$9</c:f>
              <c:strCache>
                <c:ptCount val="1"/>
                <c:pt idx="0">
                  <c:v>Tertiaire non marchand </c:v>
                </c:pt>
              </c:strCache>
            </c:strRef>
          </c:tx>
          <c:spPr>
            <a:ln w="28575">
              <a:solidFill>
                <a:schemeClr val="accent6">
                  <a:lumMod val="75000"/>
                </a:schemeClr>
              </a:solidFill>
              <a:prstDash val="solid"/>
            </a:ln>
          </c:spPr>
          <c:marker>
            <c:symbol val="none"/>
          </c:marker>
          <c:cat>
            <c:multiLvlStrRef>
              <c:f>'Données graph 1 et 2'!$A$10:$B$60</c:f>
              <c:multiLvlStrCache>
                <c:ptCount val="51"/>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pt idx="48">
                    <c:v>T1</c:v>
                  </c:pt>
                  <c:pt idx="49">
                    <c:v>T2</c:v>
                  </c:pt>
                  <c:pt idx="50">
                    <c:v>T3</c:v>
                  </c:pt>
                </c:lvl>
                <c:lvl>
                  <c:pt idx="0">
                    <c:v>2011</c:v>
                  </c:pt>
                  <c:pt idx="4">
                    <c:v>2012</c:v>
                  </c:pt>
                  <c:pt idx="8">
                    <c:v>2013</c:v>
                  </c:pt>
                  <c:pt idx="12">
                    <c:v>2014</c:v>
                  </c:pt>
                  <c:pt idx="16">
                    <c:v>2015</c:v>
                  </c:pt>
                  <c:pt idx="20">
                    <c:v>2016</c:v>
                  </c:pt>
                  <c:pt idx="24">
                    <c:v>2017</c:v>
                  </c:pt>
                  <c:pt idx="28">
                    <c:v>2018</c:v>
                  </c:pt>
                  <c:pt idx="32">
                    <c:v>2019</c:v>
                  </c:pt>
                  <c:pt idx="36">
                    <c:v>2020</c:v>
                  </c:pt>
                  <c:pt idx="40">
                    <c:v>2021</c:v>
                  </c:pt>
                  <c:pt idx="44">
                    <c:v>2022</c:v>
                  </c:pt>
                  <c:pt idx="48">
                    <c:v>2023</c:v>
                  </c:pt>
                </c:lvl>
              </c:multiLvlStrCache>
            </c:multiLvlStrRef>
          </c:cat>
          <c:val>
            <c:numRef>
              <c:f>'Données graph 1 et 2'!$AP$10:$AP$53</c:f>
              <c:numCache>
                <c:formatCode>#,##0.0</c:formatCode>
                <c:ptCount val="44"/>
                <c:pt idx="0">
                  <c:v>100</c:v>
                </c:pt>
                <c:pt idx="1">
                  <c:v>100.02964786960762</c:v>
                </c:pt>
                <c:pt idx="2">
                  <c:v>101.09359853062094</c:v>
                </c:pt>
                <c:pt idx="3">
                  <c:v>100.77050393634835</c:v>
                </c:pt>
                <c:pt idx="4">
                  <c:v>101.35744315724118</c:v>
                </c:pt>
                <c:pt idx="5">
                  <c:v>101.49035861240073</c:v>
                </c:pt>
                <c:pt idx="6">
                  <c:v>101.57281980105989</c:v>
                </c:pt>
                <c:pt idx="7">
                  <c:v>101.78537727401277</c:v>
                </c:pt>
                <c:pt idx="8">
                  <c:v>102.14260118829601</c:v>
                </c:pt>
                <c:pt idx="9">
                  <c:v>102.18714182081395</c:v>
                </c:pt>
                <c:pt idx="10">
                  <c:v>102.84184464186599</c:v>
                </c:pt>
                <c:pt idx="11">
                  <c:v>102.68943671315738</c:v>
                </c:pt>
                <c:pt idx="12">
                  <c:v>103.37125741374227</c:v>
                </c:pt>
                <c:pt idx="13">
                  <c:v>102.9706881116898</c:v>
                </c:pt>
                <c:pt idx="14">
                  <c:v>102.50526323353439</c:v>
                </c:pt>
                <c:pt idx="15">
                  <c:v>103.0354445458531</c:v>
                </c:pt>
                <c:pt idx="16">
                  <c:v>102.60042254319561</c:v>
                </c:pt>
                <c:pt idx="17">
                  <c:v>103.0773151551674</c:v>
                </c:pt>
                <c:pt idx="18">
                  <c:v>103.33819311002668</c:v>
                </c:pt>
                <c:pt idx="19">
                  <c:v>103.71989613665629</c:v>
                </c:pt>
                <c:pt idx="20">
                  <c:v>103.72124174100456</c:v>
                </c:pt>
                <c:pt idx="21">
                  <c:v>104.06548346438309</c:v>
                </c:pt>
                <c:pt idx="22">
                  <c:v>103.79655785636599</c:v>
                </c:pt>
                <c:pt idx="23">
                  <c:v>103.75198885952994</c:v>
                </c:pt>
                <c:pt idx="24">
                  <c:v>103.91536014885851</c:v>
                </c:pt>
                <c:pt idx="25">
                  <c:v>103.89722398246191</c:v>
                </c:pt>
                <c:pt idx="26">
                  <c:v>103.80457088136413</c:v>
                </c:pt>
                <c:pt idx="27">
                  <c:v>103.51013005662895</c:v>
                </c:pt>
                <c:pt idx="28">
                  <c:v>103.14319895874111</c:v>
                </c:pt>
                <c:pt idx="29">
                  <c:v>102.53140292818782</c:v>
                </c:pt>
                <c:pt idx="30">
                  <c:v>102.09824368053214</c:v>
                </c:pt>
                <c:pt idx="31">
                  <c:v>102.24850959995433</c:v>
                </c:pt>
                <c:pt idx="32">
                  <c:v>102.12992235475771</c:v>
                </c:pt>
                <c:pt idx="33">
                  <c:v>102.20987464856104</c:v>
                </c:pt>
                <c:pt idx="34">
                  <c:v>102.52718182198559</c:v>
                </c:pt>
                <c:pt idx="35">
                  <c:v>102.48405619079581</c:v>
                </c:pt>
                <c:pt idx="36">
                  <c:v>102.51328037633407</c:v>
                </c:pt>
                <c:pt idx="37">
                  <c:v>101.19946849806345</c:v>
                </c:pt>
                <c:pt idx="38">
                  <c:v>102.30543844679796</c:v>
                </c:pt>
                <c:pt idx="39">
                  <c:v>102.52138779623972</c:v>
                </c:pt>
                <c:pt idx="40">
                  <c:v>102.56327718921123</c:v>
                </c:pt>
                <c:pt idx="41">
                  <c:v>102.74254999067838</c:v>
                </c:pt>
                <c:pt idx="42">
                  <c:v>102.59449419098539</c:v>
                </c:pt>
                <c:pt idx="43">
                  <c:v>102.80984414681846</c:v>
                </c:pt>
              </c:numCache>
            </c:numRef>
          </c:val>
          <c:smooth val="0"/>
        </c:ser>
        <c:dLbls>
          <c:showLegendKey val="0"/>
          <c:showVal val="0"/>
          <c:showCatName val="0"/>
          <c:showSerName val="0"/>
          <c:showPercent val="0"/>
          <c:showBubbleSize val="0"/>
        </c:dLbls>
        <c:marker val="1"/>
        <c:smooth val="0"/>
        <c:axId val="169044224"/>
        <c:axId val="169046016"/>
      </c:lineChart>
      <c:catAx>
        <c:axId val="169044224"/>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a:lstStyle/>
          <a:p>
            <a:pPr>
              <a:defRPr sz="900"/>
            </a:pPr>
            <a:endParaRPr lang="fr-FR"/>
          </a:p>
        </c:txPr>
        <c:crossAx val="169046016"/>
        <c:crossesAt val="100"/>
        <c:auto val="0"/>
        <c:lblAlgn val="ctr"/>
        <c:lblOffset val="100"/>
        <c:tickLblSkip val="4"/>
        <c:tickMarkSkip val="4"/>
        <c:noMultiLvlLbl val="0"/>
      </c:catAx>
      <c:valAx>
        <c:axId val="169046016"/>
        <c:scaling>
          <c:orientation val="minMax"/>
          <c:max val="115"/>
          <c:min val="80"/>
        </c:scaling>
        <c:delete val="0"/>
        <c:axPos val="l"/>
        <c:majorGridlines>
          <c:spPr>
            <a:ln>
              <a:prstDash val="sysDash"/>
            </a:ln>
          </c:spPr>
        </c:majorGridlines>
        <c:numFmt formatCode="#,##0" sourceLinked="0"/>
        <c:majorTickMark val="out"/>
        <c:minorTickMark val="none"/>
        <c:tickLblPos val="nextTo"/>
        <c:crossAx val="169044224"/>
        <c:crosses val="autoZero"/>
        <c:crossBetween val="midCat"/>
        <c:majorUnit val="5"/>
      </c:valAx>
    </c:plotArea>
    <c:legend>
      <c:legendPos val="r"/>
      <c:layout>
        <c:manualLayout>
          <c:xMode val="edge"/>
          <c:yMode val="edge"/>
          <c:x val="3.2670454545454551E-2"/>
          <c:y val="0.18066157760814217"/>
          <c:w val="0.95596590909090906"/>
          <c:h val="8.1424936386768468E-2"/>
        </c:manualLayout>
      </c:layout>
      <c:overlay val="0"/>
      <c:txPr>
        <a:bodyPr/>
        <a:lstStyle/>
        <a:p>
          <a:pPr>
            <a:defRPr sz="1200"/>
          </a:pPr>
          <a:endParaRPr lang="fr-FR"/>
        </a:p>
      </c:txPr>
    </c:legend>
    <c:plotVisOnly val="1"/>
    <c:dispBlanksAs val="gap"/>
    <c:showDLblsOverMax val="0"/>
  </c:chart>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000" b="0" i="0" u="none" strike="noStrike" baseline="0">
                <a:solidFill>
                  <a:srgbClr val="000000"/>
                </a:solidFill>
                <a:latin typeface="Calibri"/>
                <a:ea typeface="Calibri"/>
                <a:cs typeface="Calibri"/>
              </a:defRPr>
            </a:pPr>
            <a:r>
              <a:rPr lang="fr-FR" sz="1500" b="1" i="0" u="none" strike="noStrike" baseline="0">
                <a:solidFill>
                  <a:srgbClr val="000000"/>
                </a:solidFill>
                <a:latin typeface="Calibri"/>
                <a:cs typeface="Calibri"/>
              </a:rPr>
              <a:t>Stock de bénéficiaires des principaux contrats aidés, dans le Var</a:t>
            </a:r>
          </a:p>
          <a:p>
            <a:pPr>
              <a:defRPr sz="1000" b="0" i="0" u="none" strike="noStrike" baseline="0">
                <a:solidFill>
                  <a:srgbClr val="000000"/>
                </a:solidFill>
                <a:latin typeface="Calibri"/>
                <a:ea typeface="Calibri"/>
                <a:cs typeface="Calibri"/>
              </a:defRPr>
            </a:pPr>
            <a:r>
              <a:rPr lang="fr-FR" sz="1000" b="0" i="1" u="none" strike="noStrike" baseline="0">
                <a:solidFill>
                  <a:srgbClr val="000000"/>
                </a:solidFill>
                <a:latin typeface="Calibri"/>
                <a:cs typeface="Calibri"/>
              </a:rPr>
              <a:t>(données brutes, en nombre)</a:t>
            </a:r>
          </a:p>
        </c:rich>
      </c:tx>
      <c:layout>
        <c:manualLayout>
          <c:xMode val="edge"/>
          <c:yMode val="edge"/>
          <c:x val="0.21930996528659724"/>
          <c:y val="1.6256032512065022E-2"/>
        </c:manualLayout>
      </c:layout>
      <c:overlay val="0"/>
      <c:spPr>
        <a:noFill/>
        <a:ln w="25400">
          <a:noFill/>
        </a:ln>
      </c:spPr>
    </c:title>
    <c:autoTitleDeleted val="0"/>
    <c:plotArea>
      <c:layout>
        <c:manualLayout>
          <c:layoutTarget val="inner"/>
          <c:xMode val="edge"/>
          <c:yMode val="edge"/>
          <c:x val="5.2094879587940811E-2"/>
          <c:y val="0.17791309936205024"/>
          <c:w val="0.93016067977190131"/>
          <c:h val="0.50499133191202406"/>
        </c:manualLayout>
      </c:layout>
      <c:areaChart>
        <c:grouping val="stacked"/>
        <c:varyColors val="0"/>
        <c:ser>
          <c:idx val="1"/>
          <c:order val="0"/>
          <c:tx>
            <c:strRef>
              <c:f>'Données GRAPHIQUE_stocks_bénéf'!$BF$2</c:f>
              <c:strCache>
                <c:ptCount val="1"/>
                <c:pt idx="0">
                  <c:v>CUI-CAE / PEC</c:v>
                </c:pt>
              </c:strCache>
            </c:strRef>
          </c:tx>
          <c:spPr>
            <a:solidFill>
              <a:srgbClr val="4F81BD">
                <a:lumMod val="40000"/>
                <a:lumOff val="60000"/>
                <a:alpha val="70000"/>
              </a:srgbClr>
            </a:solidFill>
            <a:ln w="28575">
              <a:noFill/>
              <a:prstDash val="solid"/>
            </a:ln>
          </c:spPr>
          <c:cat>
            <c:multiLvlStrRef>
              <c:f>'Données GRAPHIQUE_stocks_bénéf'!$BD$3:$BE$50</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GRAPHIQUE_stocks_bénéf'!$BF$3:$BF$50</c:f>
              <c:numCache>
                <c:formatCode>#,##0</c:formatCode>
                <c:ptCount val="48"/>
                <c:pt idx="0">
                  <c:v>1515</c:v>
                </c:pt>
                <c:pt idx="1">
                  <c:v>3370</c:v>
                </c:pt>
                <c:pt idx="2">
                  <c:v>4478</c:v>
                </c:pt>
                <c:pt idx="3">
                  <c:v>4439</c:v>
                </c:pt>
                <c:pt idx="4">
                  <c:v>3595</c:v>
                </c:pt>
                <c:pt idx="5">
                  <c:v>2711</c:v>
                </c:pt>
                <c:pt idx="6">
                  <c:v>2112</c:v>
                </c:pt>
                <c:pt idx="7">
                  <c:v>2921</c:v>
                </c:pt>
                <c:pt idx="8">
                  <c:v>3871</c:v>
                </c:pt>
                <c:pt idx="9">
                  <c:v>3959</c:v>
                </c:pt>
                <c:pt idx="10">
                  <c:v>3559</c:v>
                </c:pt>
                <c:pt idx="11">
                  <c:v>3312</c:v>
                </c:pt>
                <c:pt idx="12">
                  <c:v>3214</c:v>
                </c:pt>
                <c:pt idx="13">
                  <c:v>3221</c:v>
                </c:pt>
                <c:pt idx="14">
                  <c:v>3018</c:v>
                </c:pt>
                <c:pt idx="15">
                  <c:v>3392</c:v>
                </c:pt>
                <c:pt idx="16">
                  <c:v>3431</c:v>
                </c:pt>
                <c:pt idx="17">
                  <c:v>3515</c:v>
                </c:pt>
                <c:pt idx="18">
                  <c:v>3220</c:v>
                </c:pt>
                <c:pt idx="19">
                  <c:v>3155</c:v>
                </c:pt>
                <c:pt idx="20">
                  <c:v>3333</c:v>
                </c:pt>
                <c:pt idx="21">
                  <c:v>3433</c:v>
                </c:pt>
                <c:pt idx="22">
                  <c:v>3410</c:v>
                </c:pt>
                <c:pt idx="23">
                  <c:v>3582</c:v>
                </c:pt>
                <c:pt idx="24">
                  <c:v>3686</c:v>
                </c:pt>
                <c:pt idx="25">
                  <c:v>3700</c:v>
                </c:pt>
                <c:pt idx="26">
                  <c:v>3575</c:v>
                </c:pt>
                <c:pt idx="27">
                  <c:v>3587</c:v>
                </c:pt>
                <c:pt idx="28">
                  <c:v>3638</c:v>
                </c:pt>
                <c:pt idx="29">
                  <c:v>3505</c:v>
                </c:pt>
                <c:pt idx="30">
                  <c:v>2497</c:v>
                </c:pt>
                <c:pt idx="31">
                  <c:v>1871</c:v>
                </c:pt>
                <c:pt idx="32">
                  <c:v>1654</c:v>
                </c:pt>
                <c:pt idx="33">
                  <c:v>1407</c:v>
                </c:pt>
                <c:pt idx="34">
                  <c:v>1478</c:v>
                </c:pt>
                <c:pt idx="35">
                  <c:v>1487</c:v>
                </c:pt>
                <c:pt idx="36">
                  <c:v>1562</c:v>
                </c:pt>
                <c:pt idx="37">
                  <c:v>1598</c:v>
                </c:pt>
                <c:pt idx="38">
                  <c:v>1613</c:v>
                </c:pt>
                <c:pt idx="39">
                  <c:v>1403</c:v>
                </c:pt>
                <c:pt idx="40">
                  <c:v>1364</c:v>
                </c:pt>
                <c:pt idx="41">
                  <c:v>1203</c:v>
                </c:pt>
                <c:pt idx="42">
                  <c:v>1162</c:v>
                </c:pt>
                <c:pt idx="43">
                  <c:v>1159</c:v>
                </c:pt>
                <c:pt idx="44">
                  <c:v>1200</c:v>
                </c:pt>
                <c:pt idx="45">
                  <c:v>1216</c:v>
                </c:pt>
                <c:pt idx="46">
                  <c:v>1233</c:v>
                </c:pt>
                <c:pt idx="47">
                  <c:v>1313</c:v>
                </c:pt>
              </c:numCache>
            </c:numRef>
          </c:val>
        </c:ser>
        <c:ser>
          <c:idx val="3"/>
          <c:order val="1"/>
          <c:tx>
            <c:strRef>
              <c:f>'Données GRAPHIQUE_stocks_bénéf'!$BI$2</c:f>
              <c:strCache>
                <c:ptCount val="1"/>
                <c:pt idx="0">
                  <c:v>CUI-CIE</c:v>
                </c:pt>
              </c:strCache>
            </c:strRef>
          </c:tx>
          <c:spPr>
            <a:solidFill>
              <a:srgbClr val="1F497D">
                <a:alpha val="80000"/>
              </a:srgbClr>
            </a:solidFill>
            <a:ln w="25400">
              <a:noFill/>
            </a:ln>
          </c:spPr>
          <c:cat>
            <c:multiLvlStrRef>
              <c:f>'Données GRAPHIQUE_stocks_bénéf'!$BD$3:$BE$50</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GRAPHIQUE_stocks_bénéf'!$BI$3:$BI$50</c:f>
              <c:numCache>
                <c:formatCode>#,##0</c:formatCode>
                <c:ptCount val="48"/>
                <c:pt idx="0">
                  <c:v>946</c:v>
                </c:pt>
                <c:pt idx="1">
                  <c:v>1786</c:v>
                </c:pt>
                <c:pt idx="2">
                  <c:v>1486</c:v>
                </c:pt>
                <c:pt idx="3">
                  <c:v>1254</c:v>
                </c:pt>
                <c:pt idx="4">
                  <c:v>1122</c:v>
                </c:pt>
                <c:pt idx="5">
                  <c:v>918</c:v>
                </c:pt>
                <c:pt idx="6">
                  <c:v>915</c:v>
                </c:pt>
                <c:pt idx="7">
                  <c:v>1016</c:v>
                </c:pt>
                <c:pt idx="8">
                  <c:v>902</c:v>
                </c:pt>
                <c:pt idx="9">
                  <c:v>604</c:v>
                </c:pt>
                <c:pt idx="10">
                  <c:v>460</c:v>
                </c:pt>
                <c:pt idx="11">
                  <c:v>327</c:v>
                </c:pt>
                <c:pt idx="12">
                  <c:v>245</c:v>
                </c:pt>
                <c:pt idx="13">
                  <c:v>265</c:v>
                </c:pt>
                <c:pt idx="14">
                  <c:v>282</c:v>
                </c:pt>
                <c:pt idx="15">
                  <c:v>338</c:v>
                </c:pt>
                <c:pt idx="16">
                  <c:v>417</c:v>
                </c:pt>
                <c:pt idx="17">
                  <c:v>380</c:v>
                </c:pt>
                <c:pt idx="18">
                  <c:v>331</c:v>
                </c:pt>
                <c:pt idx="19">
                  <c:v>355</c:v>
                </c:pt>
                <c:pt idx="20">
                  <c:v>402</c:v>
                </c:pt>
                <c:pt idx="21">
                  <c:v>569</c:v>
                </c:pt>
                <c:pt idx="22">
                  <c:v>657</c:v>
                </c:pt>
                <c:pt idx="23">
                  <c:v>744</c:v>
                </c:pt>
                <c:pt idx="24">
                  <c:v>883</c:v>
                </c:pt>
                <c:pt idx="25">
                  <c:v>801</c:v>
                </c:pt>
                <c:pt idx="26">
                  <c:v>621</c:v>
                </c:pt>
                <c:pt idx="27">
                  <c:v>542</c:v>
                </c:pt>
                <c:pt idx="28">
                  <c:v>511</c:v>
                </c:pt>
                <c:pt idx="29">
                  <c:v>400</c:v>
                </c:pt>
                <c:pt idx="30">
                  <c:v>298</c:v>
                </c:pt>
                <c:pt idx="31">
                  <c:v>195</c:v>
                </c:pt>
                <c:pt idx="32">
                  <c:v>66</c:v>
                </c:pt>
                <c:pt idx="33">
                  <c:v>5</c:v>
                </c:pt>
                <c:pt idx="34">
                  <c:v>0</c:v>
                </c:pt>
                <c:pt idx="35">
                  <c:v>1</c:v>
                </c:pt>
                <c:pt idx="36">
                  <c:v>2</c:v>
                </c:pt>
                <c:pt idx="37">
                  <c:v>3</c:v>
                </c:pt>
                <c:pt idx="38">
                  <c:v>0</c:v>
                </c:pt>
                <c:pt idx="39">
                  <c:v>1</c:v>
                </c:pt>
                <c:pt idx="40">
                  <c:v>1</c:v>
                </c:pt>
                <c:pt idx="41">
                  <c:v>1</c:v>
                </c:pt>
                <c:pt idx="42">
                  <c:v>1</c:v>
                </c:pt>
                <c:pt idx="43">
                  <c:v>36</c:v>
                </c:pt>
                <c:pt idx="44">
                  <c:v>195</c:v>
                </c:pt>
                <c:pt idx="45">
                  <c:v>377</c:v>
                </c:pt>
                <c:pt idx="46">
                  <c:v>491</c:v>
                </c:pt>
                <c:pt idx="47">
                  <c:v>627</c:v>
                </c:pt>
              </c:numCache>
            </c:numRef>
          </c:val>
        </c:ser>
        <c:ser>
          <c:idx val="2"/>
          <c:order val="2"/>
          <c:tx>
            <c:strRef>
              <c:f>'Données GRAPHIQUE_stocks_bénéf'!$BL$2</c:f>
              <c:strCache>
                <c:ptCount val="1"/>
                <c:pt idx="0">
                  <c:v>Emploi d'avenir</c:v>
                </c:pt>
              </c:strCache>
            </c:strRef>
          </c:tx>
          <c:spPr>
            <a:solidFill>
              <a:srgbClr val="F79646">
                <a:lumMod val="75000"/>
                <a:alpha val="70000"/>
              </a:srgbClr>
            </a:solidFill>
            <a:ln w="25400">
              <a:noFill/>
            </a:ln>
          </c:spPr>
          <c:cat>
            <c:multiLvlStrRef>
              <c:f>'Données GRAPHIQUE_stocks_bénéf'!$BD$3:$BE$50</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GRAPHIQUE_stocks_bénéf'!$BL$3:$BL$50</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238</c:v>
                </c:pt>
                <c:pt idx="13">
                  <c:v>444</c:v>
                </c:pt>
                <c:pt idx="14">
                  <c:v>788</c:v>
                </c:pt>
                <c:pt idx="15">
                  <c:v>1142</c:v>
                </c:pt>
                <c:pt idx="16">
                  <c:v>1381</c:v>
                </c:pt>
                <c:pt idx="17">
                  <c:v>1482</c:v>
                </c:pt>
                <c:pt idx="18">
                  <c:v>1560</c:v>
                </c:pt>
                <c:pt idx="19">
                  <c:v>1705</c:v>
                </c:pt>
                <c:pt idx="20">
                  <c:v>1771</c:v>
                </c:pt>
                <c:pt idx="21">
                  <c:v>1836</c:v>
                </c:pt>
                <c:pt idx="22">
                  <c:v>1873</c:v>
                </c:pt>
                <c:pt idx="23">
                  <c:v>1948</c:v>
                </c:pt>
                <c:pt idx="24">
                  <c:v>1933</c:v>
                </c:pt>
                <c:pt idx="25">
                  <c:v>1911</c:v>
                </c:pt>
                <c:pt idx="26">
                  <c:v>1802</c:v>
                </c:pt>
                <c:pt idx="27">
                  <c:v>1682</c:v>
                </c:pt>
                <c:pt idx="28">
                  <c:v>1682</c:v>
                </c:pt>
                <c:pt idx="29">
                  <c:v>1550</c:v>
                </c:pt>
                <c:pt idx="30">
                  <c:v>1240</c:v>
                </c:pt>
                <c:pt idx="31">
                  <c:v>1034</c:v>
                </c:pt>
                <c:pt idx="32">
                  <c:v>822</c:v>
                </c:pt>
                <c:pt idx="33">
                  <c:v>662</c:v>
                </c:pt>
                <c:pt idx="34">
                  <c:v>500</c:v>
                </c:pt>
                <c:pt idx="35">
                  <c:v>370</c:v>
                </c:pt>
                <c:pt idx="36">
                  <c:v>280</c:v>
                </c:pt>
                <c:pt idx="37">
                  <c:v>218</c:v>
                </c:pt>
                <c:pt idx="38">
                  <c:v>144</c:v>
                </c:pt>
                <c:pt idx="39">
                  <c:v>90</c:v>
                </c:pt>
                <c:pt idx="40">
                  <c:v>22</c:v>
                </c:pt>
                <c:pt idx="41">
                  <c:v>3</c:v>
                </c:pt>
                <c:pt idx="42">
                  <c:v>0</c:v>
                </c:pt>
                <c:pt idx="43">
                  <c:v>0</c:v>
                </c:pt>
                <c:pt idx="44">
                  <c:v>0</c:v>
                </c:pt>
                <c:pt idx="45">
                  <c:v>0</c:v>
                </c:pt>
                <c:pt idx="46">
                  <c:v>0</c:v>
                </c:pt>
                <c:pt idx="47">
                  <c:v>0</c:v>
                </c:pt>
              </c:numCache>
            </c:numRef>
          </c:val>
        </c:ser>
        <c:ser>
          <c:idx val="0"/>
          <c:order val="3"/>
          <c:tx>
            <c:strRef>
              <c:f>'Données GRAPHIQUE_stocks_bénéf'!$BM$2</c:f>
              <c:strCache>
                <c:ptCount val="1"/>
                <c:pt idx="0">
                  <c:v>CDDI *</c:v>
                </c:pt>
              </c:strCache>
            </c:strRef>
          </c:tx>
          <c:spPr>
            <a:solidFill>
              <a:srgbClr val="FFFF00">
                <a:alpha val="70000"/>
              </a:srgbClr>
            </a:solidFill>
            <a:ln w="25400">
              <a:noFill/>
            </a:ln>
          </c:spPr>
          <c:cat>
            <c:multiLvlStrRef>
              <c:f>'Données GRAPHIQUE_stocks_bénéf'!$BD$3:$BE$50</c:f>
              <c:multiLvlStrCache>
                <c:ptCount val="48"/>
                <c:lvl>
                  <c:pt idx="0">
                    <c:v>T1</c:v>
                  </c:pt>
                  <c:pt idx="1">
                    <c:v>T2</c:v>
                  </c:pt>
                  <c:pt idx="2">
                    <c:v>T3</c:v>
                  </c:pt>
                  <c:pt idx="3">
                    <c:v>T4</c:v>
                  </c:pt>
                  <c:pt idx="4">
                    <c:v>T1</c:v>
                  </c:pt>
                  <c:pt idx="5">
                    <c:v>T2</c:v>
                  </c:pt>
                  <c:pt idx="6">
                    <c:v>T3</c:v>
                  </c:pt>
                  <c:pt idx="7">
                    <c:v>T4</c:v>
                  </c:pt>
                  <c:pt idx="8">
                    <c:v>T1</c:v>
                  </c:pt>
                  <c:pt idx="9">
                    <c:v>T2</c:v>
                  </c:pt>
                  <c:pt idx="10">
                    <c:v>T3</c:v>
                  </c:pt>
                  <c:pt idx="11">
                    <c:v>T4</c:v>
                  </c:pt>
                  <c:pt idx="12">
                    <c:v>T1</c:v>
                  </c:pt>
                  <c:pt idx="13">
                    <c:v>T2</c:v>
                  </c:pt>
                  <c:pt idx="14">
                    <c:v>T3</c:v>
                  </c:pt>
                  <c:pt idx="15">
                    <c:v>T4</c:v>
                  </c:pt>
                  <c:pt idx="16">
                    <c:v>T1</c:v>
                  </c:pt>
                  <c:pt idx="17">
                    <c:v>T2</c:v>
                  </c:pt>
                  <c:pt idx="18">
                    <c:v>T3</c:v>
                  </c:pt>
                  <c:pt idx="19">
                    <c:v>T4</c:v>
                  </c:pt>
                  <c:pt idx="20">
                    <c:v>T1</c:v>
                  </c:pt>
                  <c:pt idx="21">
                    <c:v>T2</c:v>
                  </c:pt>
                  <c:pt idx="22">
                    <c:v>T3</c:v>
                  </c:pt>
                  <c:pt idx="23">
                    <c:v>T4</c:v>
                  </c:pt>
                  <c:pt idx="24">
                    <c:v>T1</c:v>
                  </c:pt>
                  <c:pt idx="25">
                    <c:v>T2</c:v>
                  </c:pt>
                  <c:pt idx="26">
                    <c:v>T3</c:v>
                  </c:pt>
                  <c:pt idx="27">
                    <c:v>T4</c:v>
                  </c:pt>
                  <c:pt idx="28">
                    <c:v>T1</c:v>
                  </c:pt>
                  <c:pt idx="29">
                    <c:v>T2</c:v>
                  </c:pt>
                  <c:pt idx="30">
                    <c:v>T3</c:v>
                  </c:pt>
                  <c:pt idx="31">
                    <c:v>T4</c:v>
                  </c:pt>
                  <c:pt idx="32">
                    <c:v>T1</c:v>
                  </c:pt>
                  <c:pt idx="33">
                    <c:v>T2</c:v>
                  </c:pt>
                  <c:pt idx="34">
                    <c:v>T3</c:v>
                  </c:pt>
                  <c:pt idx="35">
                    <c:v>T4</c:v>
                  </c:pt>
                  <c:pt idx="36">
                    <c:v>T1</c:v>
                  </c:pt>
                  <c:pt idx="37">
                    <c:v>T2</c:v>
                  </c:pt>
                  <c:pt idx="38">
                    <c:v>T3</c:v>
                  </c:pt>
                  <c:pt idx="39">
                    <c:v>T4</c:v>
                  </c:pt>
                  <c:pt idx="40">
                    <c:v>T1</c:v>
                  </c:pt>
                  <c:pt idx="41">
                    <c:v>T2</c:v>
                  </c:pt>
                  <c:pt idx="42">
                    <c:v>T3</c:v>
                  </c:pt>
                  <c:pt idx="43">
                    <c:v>T4</c:v>
                  </c:pt>
                  <c:pt idx="44">
                    <c:v>T1</c:v>
                  </c:pt>
                  <c:pt idx="45">
                    <c:v>T2</c:v>
                  </c:pt>
                  <c:pt idx="46">
                    <c:v>T3</c:v>
                  </c:pt>
                  <c:pt idx="47">
                    <c:v>T4</c:v>
                  </c:pt>
                </c:lvl>
                <c:lvl>
                  <c:pt idx="0">
                    <c:v>2010</c:v>
                  </c:pt>
                  <c:pt idx="4">
                    <c:v>2011</c:v>
                  </c:pt>
                  <c:pt idx="8">
                    <c:v>2012</c:v>
                  </c:pt>
                  <c:pt idx="12">
                    <c:v>2013</c:v>
                  </c:pt>
                  <c:pt idx="16">
                    <c:v>2014</c:v>
                  </c:pt>
                  <c:pt idx="20">
                    <c:v>2015</c:v>
                  </c:pt>
                  <c:pt idx="24">
                    <c:v>2016</c:v>
                  </c:pt>
                  <c:pt idx="28">
                    <c:v>2017</c:v>
                  </c:pt>
                  <c:pt idx="32">
                    <c:v>2018</c:v>
                  </c:pt>
                  <c:pt idx="36">
                    <c:v>2019</c:v>
                  </c:pt>
                  <c:pt idx="40">
                    <c:v>2020</c:v>
                  </c:pt>
                  <c:pt idx="44">
                    <c:v>2021</c:v>
                  </c:pt>
                </c:lvl>
              </c:multiLvlStrCache>
            </c:multiLvlStrRef>
          </c:cat>
          <c:val>
            <c:numRef>
              <c:f>'Données GRAPHIQUE_stocks_bénéf'!$BM$3:$BM$50</c:f>
              <c:numCache>
                <c:formatCode>General</c:formatCode>
                <c:ptCount val="48"/>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441</c:v>
                </c:pt>
                <c:pt idx="19">
                  <c:v>721</c:v>
                </c:pt>
                <c:pt idx="20">
                  <c:v>781</c:v>
                </c:pt>
                <c:pt idx="21">
                  <c:v>831</c:v>
                </c:pt>
                <c:pt idx="22">
                  <c:v>806</c:v>
                </c:pt>
                <c:pt idx="23">
                  <c:v>809</c:v>
                </c:pt>
                <c:pt idx="24">
                  <c:v>807</c:v>
                </c:pt>
                <c:pt idx="25">
                  <c:v>812</c:v>
                </c:pt>
                <c:pt idx="26">
                  <c:v>876</c:v>
                </c:pt>
                <c:pt idx="27">
                  <c:v>860</c:v>
                </c:pt>
                <c:pt idx="28">
                  <c:v>832</c:v>
                </c:pt>
                <c:pt idx="29">
                  <c:v>870</c:v>
                </c:pt>
                <c:pt idx="30">
                  <c:v>872</c:v>
                </c:pt>
                <c:pt idx="31">
                  <c:v>957</c:v>
                </c:pt>
                <c:pt idx="32">
                  <c:v>900</c:v>
                </c:pt>
                <c:pt idx="33">
                  <c:v>904</c:v>
                </c:pt>
                <c:pt idx="34">
                  <c:v>871</c:v>
                </c:pt>
                <c:pt idx="35">
                  <c:v>919</c:v>
                </c:pt>
                <c:pt idx="36">
                  <c:v>866</c:v>
                </c:pt>
                <c:pt idx="37">
                  <c:v>850</c:v>
                </c:pt>
                <c:pt idx="38">
                  <c:v>818</c:v>
                </c:pt>
                <c:pt idx="39">
                  <c:v>855</c:v>
                </c:pt>
                <c:pt idx="40">
                  <c:v>841</c:v>
                </c:pt>
                <c:pt idx="41">
                  <c:v>810</c:v>
                </c:pt>
                <c:pt idx="42">
                  <c:v>863</c:v>
                </c:pt>
                <c:pt idx="43">
                  <c:v>897</c:v>
                </c:pt>
                <c:pt idx="44">
                  <c:v>859</c:v>
                </c:pt>
                <c:pt idx="45">
                  <c:v>905</c:v>
                </c:pt>
                <c:pt idx="46">
                  <c:v>920</c:v>
                </c:pt>
                <c:pt idx="47">
                  <c:v>987</c:v>
                </c:pt>
              </c:numCache>
            </c:numRef>
          </c:val>
        </c:ser>
        <c:dLbls>
          <c:showLegendKey val="0"/>
          <c:showVal val="0"/>
          <c:showCatName val="0"/>
          <c:showSerName val="0"/>
          <c:showPercent val="0"/>
          <c:showBubbleSize val="0"/>
        </c:dLbls>
        <c:axId val="169208448"/>
        <c:axId val="169214336"/>
      </c:areaChart>
      <c:catAx>
        <c:axId val="169208448"/>
        <c:scaling>
          <c:orientation val="minMax"/>
        </c:scaling>
        <c:delete val="0"/>
        <c:axPos val="b"/>
        <c:majorGridlines>
          <c:spPr>
            <a:ln w="3175">
              <a:solidFill>
                <a:srgbClr val="969696"/>
              </a:solidFill>
              <a:prstDash val="sysDash"/>
            </a:ln>
          </c:spPr>
        </c:majorGridlines>
        <c:numFmt formatCode="General" sourceLinked="1"/>
        <c:majorTickMark val="in"/>
        <c:minorTickMark val="none"/>
        <c:tickLblPos val="low"/>
        <c:spPr>
          <a:ln w="19050"/>
        </c:spPr>
        <c:txPr>
          <a:bodyPr rot="0" vert="horz"/>
          <a:lstStyle/>
          <a:p>
            <a:pPr>
              <a:defRPr sz="1000" b="0" i="0" u="none" strike="noStrike" baseline="0">
                <a:solidFill>
                  <a:srgbClr val="000000"/>
                </a:solidFill>
                <a:latin typeface="Calibri"/>
                <a:ea typeface="Calibri"/>
                <a:cs typeface="Calibri"/>
              </a:defRPr>
            </a:pPr>
            <a:endParaRPr lang="fr-FR"/>
          </a:p>
        </c:txPr>
        <c:crossAx val="169214336"/>
        <c:crossesAt val="0"/>
        <c:auto val="0"/>
        <c:lblAlgn val="ctr"/>
        <c:lblOffset val="100"/>
        <c:tickLblSkip val="4"/>
        <c:noMultiLvlLbl val="0"/>
      </c:catAx>
      <c:valAx>
        <c:axId val="169214336"/>
        <c:scaling>
          <c:orientation val="minMax"/>
          <c:max val="8000"/>
          <c:min val="0"/>
        </c:scaling>
        <c:delete val="0"/>
        <c:axPos val="l"/>
        <c:majorGridlines>
          <c:spPr>
            <a:ln>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69208448"/>
        <c:crosses val="autoZero"/>
        <c:crossBetween val="between"/>
        <c:majorUnit val="2000"/>
      </c:valAx>
    </c:plotArea>
    <c:legend>
      <c:legendPos val="t"/>
      <c:layout/>
      <c:overlay val="0"/>
      <c:spPr>
        <a:noFill/>
      </c:spPr>
      <c:txPr>
        <a:bodyPr/>
        <a:lstStyle/>
        <a:p>
          <a:pPr>
            <a:defRPr sz="1100" b="0" i="0" u="none" strike="noStrike" baseline="0">
              <a:solidFill>
                <a:srgbClr val="000000"/>
              </a:solidFill>
              <a:latin typeface="Calibri"/>
              <a:ea typeface="Calibri"/>
              <a:cs typeface="Calibri"/>
            </a:defRPr>
          </a:pPr>
          <a:endParaRPr lang="fr-FR"/>
        </a:p>
      </c:txPr>
    </c:legend>
    <c:plotVisOnly val="1"/>
    <c:dispBlanksAs val="gap"/>
    <c:showDLblsOverMax val="0"/>
  </c:chart>
  <c:spPr>
    <a:solidFill>
      <a:sysClr val="window" lastClr="FFFFFF"/>
    </a:solidFill>
  </c:spPr>
  <c:txPr>
    <a:bodyPr/>
    <a:lstStyle/>
    <a:p>
      <a:pPr>
        <a:defRPr sz="1000" b="0" i="0" u="none" strike="noStrike" baseline="0">
          <a:solidFill>
            <a:srgbClr val="000000"/>
          </a:solidFill>
          <a:latin typeface="Calibri"/>
          <a:ea typeface="Calibri"/>
          <a:cs typeface="Calibri"/>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26584126239965E-2"/>
          <c:y val="0.23881826972585365"/>
          <c:w val="0.86985150536832423"/>
          <c:h val="0.55519270617488603"/>
        </c:manualLayout>
      </c:layout>
      <c:lineChart>
        <c:grouping val="standard"/>
        <c:varyColors val="0"/>
        <c:ser>
          <c:idx val="0"/>
          <c:order val="0"/>
          <c:tx>
            <c:strRef>
              <c:f>'Graph appr Note et Diapo'!$B$252</c:f>
              <c:strCache>
                <c:ptCount val="1"/>
                <c:pt idx="0">
                  <c:v>2019</c:v>
                </c:pt>
              </c:strCache>
            </c:strRef>
          </c:tx>
          <c:spPr>
            <a:ln w="25400">
              <a:solidFill>
                <a:srgbClr val="0070C0"/>
              </a:solidFill>
              <a:prstDash val="solid"/>
            </a:ln>
          </c:spPr>
          <c:marker>
            <c:symbol val="diamond"/>
            <c:size val="7"/>
            <c:spPr>
              <a:solidFill>
                <a:srgbClr val="0070C0"/>
              </a:solidFill>
              <a:ln>
                <a:solidFill>
                  <a:srgbClr val="0070C0"/>
                </a:solidFill>
              </a:ln>
            </c:spPr>
          </c:marker>
          <c:cat>
            <c:strRef>
              <c:f>'Graph appr Note et Diapo'!$A$253:$A$264</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Diapo'!$B$253:$B$264</c:f>
              <c:numCache>
                <c:formatCode>#,##0</c:formatCode>
                <c:ptCount val="12"/>
                <c:pt idx="0">
                  <c:v>88</c:v>
                </c:pt>
                <c:pt idx="1">
                  <c:v>133</c:v>
                </c:pt>
                <c:pt idx="2">
                  <c:v>202</c:v>
                </c:pt>
                <c:pt idx="3">
                  <c:v>276</c:v>
                </c:pt>
                <c:pt idx="4">
                  <c:v>320</c:v>
                </c:pt>
                <c:pt idx="5">
                  <c:v>424</c:v>
                </c:pt>
                <c:pt idx="6">
                  <c:v>1062</c:v>
                </c:pt>
                <c:pt idx="7">
                  <c:v>1575</c:v>
                </c:pt>
                <c:pt idx="8">
                  <c:v>3694</c:v>
                </c:pt>
                <c:pt idx="9">
                  <c:v>4337</c:v>
                </c:pt>
                <c:pt idx="10">
                  <c:v>4675</c:v>
                </c:pt>
                <c:pt idx="11">
                  <c:v>4887</c:v>
                </c:pt>
              </c:numCache>
            </c:numRef>
          </c:val>
          <c:smooth val="0"/>
        </c:ser>
        <c:ser>
          <c:idx val="1"/>
          <c:order val="1"/>
          <c:tx>
            <c:strRef>
              <c:f>'Graph appr Note et Diapo'!$C$252</c:f>
              <c:strCache>
                <c:ptCount val="1"/>
                <c:pt idx="0">
                  <c:v>2020</c:v>
                </c:pt>
              </c:strCache>
            </c:strRef>
          </c:tx>
          <c:spPr>
            <a:ln w="25400">
              <a:solidFill>
                <a:srgbClr val="92D050"/>
              </a:solidFill>
              <a:prstDash val="solid"/>
            </a:ln>
          </c:spPr>
          <c:marker>
            <c:symbol val="circle"/>
            <c:size val="7"/>
            <c:spPr>
              <a:solidFill>
                <a:srgbClr val="92D050"/>
              </a:solidFill>
              <a:ln>
                <a:solidFill>
                  <a:srgbClr val="92D050"/>
                </a:solidFill>
              </a:ln>
            </c:spPr>
          </c:marker>
          <c:cat>
            <c:strRef>
              <c:f>'Graph appr Note et Diapo'!$A$253:$A$264</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Diapo'!$C$253:$C$264</c:f>
              <c:numCache>
                <c:formatCode>#,##0</c:formatCode>
                <c:ptCount val="12"/>
                <c:pt idx="0">
                  <c:v>182</c:v>
                </c:pt>
                <c:pt idx="1">
                  <c:v>317</c:v>
                </c:pt>
                <c:pt idx="2">
                  <c:v>423</c:v>
                </c:pt>
                <c:pt idx="3">
                  <c:v>437</c:v>
                </c:pt>
                <c:pt idx="4">
                  <c:v>461</c:v>
                </c:pt>
                <c:pt idx="5">
                  <c:v>534</c:v>
                </c:pt>
                <c:pt idx="6">
                  <c:v>1255</c:v>
                </c:pt>
                <c:pt idx="7">
                  <c:v>2122</c:v>
                </c:pt>
                <c:pt idx="8">
                  <c:v>5042</c:v>
                </c:pt>
                <c:pt idx="9">
                  <c:v>6240</c:v>
                </c:pt>
                <c:pt idx="10">
                  <c:v>6744</c:v>
                </c:pt>
                <c:pt idx="11">
                  <c:v>7055</c:v>
                </c:pt>
              </c:numCache>
            </c:numRef>
          </c:val>
          <c:smooth val="0"/>
        </c:ser>
        <c:ser>
          <c:idx val="2"/>
          <c:order val="2"/>
          <c:tx>
            <c:strRef>
              <c:f>'Graph appr Note et Diapo'!$D$252</c:f>
              <c:strCache>
                <c:ptCount val="1"/>
                <c:pt idx="0">
                  <c:v>2021</c:v>
                </c:pt>
              </c:strCache>
            </c:strRef>
          </c:tx>
          <c:spPr>
            <a:ln w="25400">
              <a:solidFill>
                <a:srgbClr val="FF0000"/>
              </a:solidFill>
              <a:prstDash val="solid"/>
            </a:ln>
          </c:spPr>
          <c:marker>
            <c:symbol val="triangle"/>
            <c:size val="5"/>
            <c:spPr>
              <a:solidFill>
                <a:srgbClr val="FF0000"/>
              </a:solidFill>
              <a:ln>
                <a:solidFill>
                  <a:srgbClr val="FF0000"/>
                </a:solidFill>
                <a:prstDash val="solid"/>
              </a:ln>
            </c:spPr>
          </c:marker>
          <c:cat>
            <c:strRef>
              <c:f>'Graph appr Note et Diapo'!$A$253:$A$264</c:f>
              <c:strCache>
                <c:ptCount val="12"/>
                <c:pt idx="0">
                  <c:v>Jan.</c:v>
                </c:pt>
                <c:pt idx="1">
                  <c:v>Fév.</c:v>
                </c:pt>
                <c:pt idx="2">
                  <c:v>Mars</c:v>
                </c:pt>
                <c:pt idx="3">
                  <c:v>Avril</c:v>
                </c:pt>
                <c:pt idx="4">
                  <c:v>Mai</c:v>
                </c:pt>
                <c:pt idx="5">
                  <c:v>Juin</c:v>
                </c:pt>
                <c:pt idx="6">
                  <c:v>Juil.</c:v>
                </c:pt>
                <c:pt idx="7">
                  <c:v>Août</c:v>
                </c:pt>
                <c:pt idx="8">
                  <c:v>Sept.</c:v>
                </c:pt>
                <c:pt idx="9">
                  <c:v>Oct.</c:v>
                </c:pt>
                <c:pt idx="10">
                  <c:v>Nov.</c:v>
                </c:pt>
                <c:pt idx="11">
                  <c:v>Déc.</c:v>
                </c:pt>
              </c:strCache>
            </c:strRef>
          </c:cat>
          <c:val>
            <c:numRef>
              <c:f>'Graph appr Note et Diapo'!$D$253:$D$264</c:f>
              <c:numCache>
                <c:formatCode>#,##0</c:formatCode>
                <c:ptCount val="12"/>
                <c:pt idx="0">
                  <c:v>374</c:v>
                </c:pt>
                <c:pt idx="1">
                  <c:v>789</c:v>
                </c:pt>
                <c:pt idx="2">
                  <c:v>973</c:v>
                </c:pt>
                <c:pt idx="3">
                  <c:v>1091</c:v>
                </c:pt>
                <c:pt idx="4">
                  <c:v>1226</c:v>
                </c:pt>
                <c:pt idx="5">
                  <c:v>1428</c:v>
                </c:pt>
                <c:pt idx="6">
                  <c:v>2335</c:v>
                </c:pt>
                <c:pt idx="7">
                  <c:v>3369</c:v>
                </c:pt>
                <c:pt idx="8">
                  <c:v>7108</c:v>
                </c:pt>
                <c:pt idx="9">
                  <c:v>8342</c:v>
                </c:pt>
                <c:pt idx="10">
                  <c:v>9078</c:v>
                </c:pt>
                <c:pt idx="11">
                  <c:v>9478</c:v>
                </c:pt>
              </c:numCache>
            </c:numRef>
          </c:val>
          <c:smooth val="0"/>
        </c:ser>
        <c:dLbls>
          <c:showLegendKey val="0"/>
          <c:showVal val="0"/>
          <c:showCatName val="0"/>
          <c:showSerName val="0"/>
          <c:showPercent val="0"/>
          <c:showBubbleSize val="0"/>
        </c:dLbls>
        <c:marker val="1"/>
        <c:smooth val="0"/>
        <c:axId val="169286656"/>
        <c:axId val="169292928"/>
      </c:lineChart>
      <c:catAx>
        <c:axId val="169286656"/>
        <c:scaling>
          <c:orientation val="minMax"/>
        </c:scaling>
        <c:delete val="0"/>
        <c:axPos val="b"/>
        <c:majorGridlines>
          <c:spPr>
            <a:ln w="3175">
              <a:solidFill>
                <a:schemeClr val="bg1">
                  <a:lumMod val="75000"/>
                </a:schemeClr>
              </a:solidFill>
              <a:prstDash val="sysDash"/>
            </a:ln>
          </c:spPr>
        </c:majorGridlines>
        <c:numFmt formatCode="General" sourceLinked="1"/>
        <c:majorTickMark val="out"/>
        <c:minorTickMark val="none"/>
        <c:tickLblPos val="low"/>
        <c:spPr>
          <a:ln>
            <a:solidFill>
              <a:sysClr val="windowText" lastClr="000000">
                <a:tint val="75000"/>
                <a:shade val="95000"/>
                <a:satMod val="105000"/>
              </a:sysClr>
            </a:solidFill>
          </a:ln>
        </c:spPr>
        <c:txPr>
          <a:bodyPr rot="0" vert="horz"/>
          <a:lstStyle/>
          <a:p>
            <a:pPr>
              <a:defRPr sz="1000" b="0" i="0" u="none" strike="noStrike" baseline="0">
                <a:solidFill>
                  <a:srgbClr val="000000"/>
                </a:solidFill>
                <a:latin typeface="Calibri"/>
                <a:ea typeface="Calibri"/>
                <a:cs typeface="Calibri"/>
              </a:defRPr>
            </a:pPr>
            <a:endParaRPr lang="fr-FR"/>
          </a:p>
        </c:txPr>
        <c:crossAx val="169292928"/>
        <c:crossesAt val="0"/>
        <c:auto val="0"/>
        <c:lblAlgn val="ctr"/>
        <c:lblOffset val="100"/>
        <c:tickLblSkip val="1"/>
        <c:tickMarkSkip val="1"/>
        <c:noMultiLvlLbl val="0"/>
      </c:catAx>
      <c:valAx>
        <c:axId val="169292928"/>
        <c:scaling>
          <c:orientation val="minMax"/>
          <c:max val="10000"/>
          <c:min val="0"/>
        </c:scaling>
        <c:delete val="0"/>
        <c:axPos val="l"/>
        <c:majorGridlines>
          <c:spPr>
            <a:ln>
              <a:solidFill>
                <a:schemeClr val="bg1">
                  <a:lumMod val="85000"/>
                </a:schemeClr>
              </a:solidFill>
              <a:prstDash val="sysDash"/>
            </a:ln>
          </c:spPr>
        </c:majorGridlines>
        <c:numFmt formatCode="#,##0" sourceLinked="0"/>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fr-FR"/>
          </a:p>
        </c:txPr>
        <c:crossAx val="169286656"/>
        <c:crosses val="autoZero"/>
        <c:crossBetween val="between"/>
        <c:majorUnit val="1000"/>
      </c:valAx>
    </c:plotArea>
    <c:legend>
      <c:legendPos val="r"/>
      <c:layout>
        <c:manualLayout>
          <c:xMode val="edge"/>
          <c:yMode val="edge"/>
          <c:x val="9.0909116739297982E-2"/>
          <c:y val="0.13101608710394455"/>
          <c:w val="0.90909088326070198"/>
          <c:h val="0.10097150535608887"/>
        </c:manualLayout>
      </c:layout>
      <c:overlay val="0"/>
      <c:txPr>
        <a:bodyPr/>
        <a:lstStyle/>
        <a:p>
          <a:pPr>
            <a:defRPr sz="655" b="0" i="0" u="none" strike="noStrike" baseline="0">
              <a:solidFill>
                <a:srgbClr val="000000"/>
              </a:solidFill>
              <a:latin typeface="Calibri"/>
              <a:ea typeface="Calibri"/>
              <a:cs typeface="Calibri"/>
            </a:defRPr>
          </a:pPr>
          <a:endParaRPr lang="fr-FR"/>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fr-FR"/>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500" dirty="0" err="1"/>
              <a:t>Nombre</a:t>
            </a:r>
            <a:r>
              <a:rPr lang="en-US" sz="1500" dirty="0"/>
              <a:t> de </a:t>
            </a:r>
            <a:r>
              <a:rPr lang="en-US" sz="1500" dirty="0" err="1"/>
              <a:t>salariés</a:t>
            </a:r>
            <a:r>
              <a:rPr lang="en-US" sz="1500" dirty="0"/>
              <a:t> </a:t>
            </a:r>
            <a:r>
              <a:rPr lang="en-US" sz="1500" dirty="0" err="1"/>
              <a:t>en</a:t>
            </a:r>
            <a:r>
              <a:rPr lang="en-US" sz="1500" dirty="0"/>
              <a:t> </a:t>
            </a:r>
            <a:r>
              <a:rPr lang="en-US" sz="1500" dirty="0" err="1"/>
              <a:t>activité</a:t>
            </a:r>
            <a:r>
              <a:rPr lang="en-US" sz="1500" dirty="0"/>
              <a:t> </a:t>
            </a:r>
            <a:r>
              <a:rPr lang="en-US" sz="1500" dirty="0" err="1" smtClean="0"/>
              <a:t>partielle</a:t>
            </a:r>
            <a:endParaRPr lang="en-US" sz="1500" dirty="0"/>
          </a:p>
          <a:p>
            <a:pPr>
              <a:defRPr/>
            </a:pPr>
            <a:r>
              <a:rPr lang="en-US" sz="1500" dirty="0" err="1"/>
              <a:t>dans</a:t>
            </a:r>
            <a:r>
              <a:rPr lang="en-US" sz="1500" dirty="0"/>
              <a:t> le</a:t>
            </a:r>
            <a:r>
              <a:rPr lang="en-US" sz="1500" baseline="0" dirty="0"/>
              <a:t> </a:t>
            </a:r>
            <a:r>
              <a:rPr lang="en-US" sz="1500" baseline="0" dirty="0" err="1"/>
              <a:t>Var</a:t>
            </a:r>
            <a:endParaRPr lang="en-US" sz="1500" baseline="0" dirty="0"/>
          </a:p>
          <a:p>
            <a:pPr>
              <a:defRPr/>
            </a:pPr>
            <a:r>
              <a:rPr lang="en-US" sz="1100" b="0" i="1" baseline="0" dirty="0"/>
              <a:t>(</a:t>
            </a:r>
            <a:r>
              <a:rPr lang="en-US" sz="1100" b="0" i="1" baseline="0" dirty="0" err="1"/>
              <a:t>données</a:t>
            </a:r>
            <a:r>
              <a:rPr lang="en-US" sz="1100" b="0" i="1" baseline="0" dirty="0"/>
              <a:t> brutes, </a:t>
            </a:r>
            <a:r>
              <a:rPr lang="en-US" sz="1100" b="0" i="1" baseline="0" dirty="0" err="1"/>
              <a:t>en</a:t>
            </a:r>
            <a:r>
              <a:rPr lang="en-US" sz="1100" b="0" i="1" baseline="0" dirty="0"/>
              <a:t> </a:t>
            </a:r>
            <a:r>
              <a:rPr lang="en-US" sz="1100" b="0" i="1" baseline="0" dirty="0" err="1"/>
              <a:t>nombre</a:t>
            </a:r>
            <a:r>
              <a:rPr lang="en-US" sz="1100" b="0" i="1" baseline="0" dirty="0"/>
              <a:t>)</a:t>
            </a:r>
            <a:endParaRPr lang="en-US" sz="1100" b="0" i="1" dirty="0"/>
          </a:p>
        </c:rich>
      </c:tx>
      <c:layout/>
      <c:overlay val="0"/>
    </c:title>
    <c:autoTitleDeleted val="0"/>
    <c:plotArea>
      <c:layout/>
      <c:barChart>
        <c:barDir val="col"/>
        <c:grouping val="clustered"/>
        <c:varyColors val="0"/>
        <c:ser>
          <c:idx val="0"/>
          <c:order val="0"/>
          <c:tx>
            <c:strRef>
              <c:f>'recap (2)'!$B$2</c:f>
              <c:strCache>
                <c:ptCount val="1"/>
                <c:pt idx="0">
                  <c:v>Nombre de salariés effectivement en Activité Partielle</c:v>
                </c:pt>
              </c:strCache>
            </c:strRef>
          </c:tx>
          <c:invertIfNegative val="0"/>
          <c:cat>
            <c:numRef>
              <c:f>'recap (2)'!$A$27:$A$48</c:f>
              <c:numCache>
                <c:formatCode>mmm\-yy</c:formatCode>
                <c:ptCount val="22"/>
                <c:pt idx="0">
                  <c:v>43891</c:v>
                </c:pt>
                <c:pt idx="1">
                  <c:v>43922</c:v>
                </c:pt>
                <c:pt idx="2">
                  <c:v>43952</c:v>
                </c:pt>
                <c:pt idx="3">
                  <c:v>43983</c:v>
                </c:pt>
                <c:pt idx="4">
                  <c:v>44013</c:v>
                </c:pt>
                <c:pt idx="5">
                  <c:v>44044</c:v>
                </c:pt>
                <c:pt idx="6">
                  <c:v>44075</c:v>
                </c:pt>
                <c:pt idx="7">
                  <c:v>44105</c:v>
                </c:pt>
                <c:pt idx="8">
                  <c:v>44136</c:v>
                </c:pt>
                <c:pt idx="9">
                  <c:v>44166</c:v>
                </c:pt>
                <c:pt idx="10">
                  <c:v>44197</c:v>
                </c:pt>
                <c:pt idx="11">
                  <c:v>44228</c:v>
                </c:pt>
                <c:pt idx="12">
                  <c:v>44256</c:v>
                </c:pt>
                <c:pt idx="13">
                  <c:v>44287</c:v>
                </c:pt>
                <c:pt idx="14">
                  <c:v>44317</c:v>
                </c:pt>
                <c:pt idx="15">
                  <c:v>44348</c:v>
                </c:pt>
                <c:pt idx="16">
                  <c:v>44378</c:v>
                </c:pt>
                <c:pt idx="17">
                  <c:v>44409</c:v>
                </c:pt>
                <c:pt idx="18">
                  <c:v>44440</c:v>
                </c:pt>
                <c:pt idx="19">
                  <c:v>44470</c:v>
                </c:pt>
                <c:pt idx="20">
                  <c:v>44501</c:v>
                </c:pt>
                <c:pt idx="21">
                  <c:v>44531</c:v>
                </c:pt>
              </c:numCache>
            </c:numRef>
          </c:cat>
          <c:val>
            <c:numRef>
              <c:f>'recap (2)'!$G$27:$G$48</c:f>
              <c:numCache>
                <c:formatCode>#,##0</c:formatCode>
                <c:ptCount val="22"/>
                <c:pt idx="0">
                  <c:v>85355</c:v>
                </c:pt>
                <c:pt idx="1">
                  <c:v>100715</c:v>
                </c:pt>
                <c:pt idx="2">
                  <c:v>81735</c:v>
                </c:pt>
                <c:pt idx="3">
                  <c:v>26840</c:v>
                </c:pt>
                <c:pt idx="4">
                  <c:v>11290</c:v>
                </c:pt>
                <c:pt idx="5">
                  <c:v>6020</c:v>
                </c:pt>
                <c:pt idx="6">
                  <c:v>7695</c:v>
                </c:pt>
                <c:pt idx="7">
                  <c:v>17470</c:v>
                </c:pt>
                <c:pt idx="8">
                  <c:v>38205</c:v>
                </c:pt>
                <c:pt idx="9">
                  <c:v>26520</c:v>
                </c:pt>
                <c:pt idx="10">
                  <c:v>23735</c:v>
                </c:pt>
                <c:pt idx="11">
                  <c:v>24520</c:v>
                </c:pt>
                <c:pt idx="12">
                  <c:v>26170</c:v>
                </c:pt>
                <c:pt idx="13">
                  <c:v>35065</c:v>
                </c:pt>
                <c:pt idx="14">
                  <c:v>24580</c:v>
                </c:pt>
                <c:pt idx="15">
                  <c:v>9100</c:v>
                </c:pt>
                <c:pt idx="16">
                  <c:v>2485</c:v>
                </c:pt>
                <c:pt idx="17">
                  <c:v>2000</c:v>
                </c:pt>
                <c:pt idx="18">
                  <c:v>1610</c:v>
                </c:pt>
                <c:pt idx="19">
                  <c:v>895</c:v>
                </c:pt>
                <c:pt idx="20" formatCode="General">
                  <c:v>840</c:v>
                </c:pt>
                <c:pt idx="21" formatCode="General">
                  <c:v>1415</c:v>
                </c:pt>
              </c:numCache>
            </c:numRef>
          </c:val>
        </c:ser>
        <c:dLbls>
          <c:showLegendKey val="0"/>
          <c:showVal val="0"/>
          <c:showCatName val="0"/>
          <c:showSerName val="0"/>
          <c:showPercent val="0"/>
          <c:showBubbleSize val="0"/>
        </c:dLbls>
        <c:gapWidth val="150"/>
        <c:axId val="169875712"/>
        <c:axId val="169877504"/>
      </c:barChart>
      <c:dateAx>
        <c:axId val="169875712"/>
        <c:scaling>
          <c:orientation val="minMax"/>
        </c:scaling>
        <c:delete val="0"/>
        <c:axPos val="b"/>
        <c:numFmt formatCode="mmm\-yy" sourceLinked="1"/>
        <c:majorTickMark val="out"/>
        <c:minorTickMark val="none"/>
        <c:tickLblPos val="nextTo"/>
        <c:crossAx val="169877504"/>
        <c:crosses val="autoZero"/>
        <c:auto val="1"/>
        <c:lblOffset val="100"/>
        <c:baseTimeUnit val="months"/>
      </c:dateAx>
      <c:valAx>
        <c:axId val="169877504"/>
        <c:scaling>
          <c:orientation val="minMax"/>
          <c:max val="110000"/>
          <c:min val="0"/>
        </c:scaling>
        <c:delete val="0"/>
        <c:axPos val="l"/>
        <c:majorGridlines/>
        <c:numFmt formatCode="#,##0" sourceLinked="1"/>
        <c:majorTickMark val="out"/>
        <c:minorTickMark val="none"/>
        <c:tickLblPos val="nextTo"/>
        <c:crossAx val="169875712"/>
        <c:crosses val="autoZero"/>
        <c:crossBetween val="between"/>
        <c:minorUnit val="5000"/>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500"/>
            </a:pPr>
            <a:r>
              <a:rPr lang="fr-FR" sz="1500"/>
              <a:t>Taux de chômage dans le Var </a:t>
            </a:r>
            <a:r>
              <a:rPr lang="fr-FR" sz="1500" b="0" i="1"/>
              <a:t>(en %)</a:t>
            </a:r>
          </a:p>
        </c:rich>
      </c:tx>
      <c:layout>
        <c:manualLayout>
          <c:xMode val="edge"/>
          <c:yMode val="edge"/>
          <c:x val="0.30595121993790675"/>
          <c:y val="1.1956623503242907E-2"/>
        </c:manualLayout>
      </c:layout>
      <c:overlay val="0"/>
      <c:spPr>
        <a:noFill/>
        <a:ln w="25400">
          <a:noFill/>
        </a:ln>
      </c:spPr>
    </c:title>
    <c:autoTitleDeleted val="0"/>
    <c:plotArea>
      <c:layout>
        <c:manualLayout>
          <c:layoutTarget val="inner"/>
          <c:xMode val="edge"/>
          <c:yMode val="edge"/>
          <c:x val="9.1272816750178953E-2"/>
          <c:y val="0.17602012766155709"/>
          <c:w val="0.83764367816092811"/>
          <c:h val="0.52814114212054852"/>
        </c:manualLayout>
      </c:layout>
      <c:lineChart>
        <c:grouping val="standard"/>
        <c:varyColors val="0"/>
        <c:ser>
          <c:idx val="0"/>
          <c:order val="0"/>
          <c:tx>
            <c:v>Provence-Alpes-Côte d'Azur</c:v>
          </c:tx>
          <c:spPr>
            <a:ln w="25400">
              <a:solidFill>
                <a:srgbClr val="FF0000"/>
              </a:solidFill>
              <a:prstDash val="solid"/>
            </a:ln>
          </c:spPr>
          <c:marker>
            <c:symbol val="none"/>
          </c:marker>
          <c:cat>
            <c:multiLvlStrRef>
              <c:f>'dates trim'!$B$120:$C$168</c:f>
              <c:multiLvlStrCache>
                <c:ptCount val="49"/>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lvl>
                <c:lvl>
                  <c:pt idx="1">
                    <c:v>2012</c:v>
                  </c:pt>
                  <c:pt idx="5">
                    <c:v>2013</c:v>
                  </c:pt>
                  <c:pt idx="9">
                    <c:v>2014</c:v>
                  </c:pt>
                  <c:pt idx="13">
                    <c:v>2015</c:v>
                  </c:pt>
                  <c:pt idx="17">
                    <c:v>2016</c:v>
                  </c:pt>
                  <c:pt idx="21">
                    <c:v>2017</c:v>
                  </c:pt>
                  <c:pt idx="25">
                    <c:v>2018</c:v>
                  </c:pt>
                  <c:pt idx="29">
                    <c:v>2019</c:v>
                  </c:pt>
                  <c:pt idx="33">
                    <c:v>2020</c:v>
                  </c:pt>
                  <c:pt idx="37">
                    <c:v>2021</c:v>
                  </c:pt>
                  <c:pt idx="41">
                    <c:v>2022</c:v>
                  </c:pt>
                  <c:pt idx="45">
                    <c:v>2023</c:v>
                  </c:pt>
                </c:lvl>
              </c:multiLvlStrCache>
            </c:multiLvlStrRef>
          </c:cat>
          <c:val>
            <c:numRef>
              <c:f>Données!$C$128:$C$168</c:f>
              <c:numCache>
                <c:formatCode>#,##0.0</c:formatCode>
                <c:ptCount val="41"/>
                <c:pt idx="0">
                  <c:v>10.5</c:v>
                </c:pt>
                <c:pt idx="1">
                  <c:v>10.6</c:v>
                </c:pt>
                <c:pt idx="2">
                  <c:v>10.8</c:v>
                </c:pt>
                <c:pt idx="3">
                  <c:v>10.8</c:v>
                </c:pt>
                <c:pt idx="4">
                  <c:v>11.2</c:v>
                </c:pt>
                <c:pt idx="5">
                  <c:v>11.3</c:v>
                </c:pt>
                <c:pt idx="6">
                  <c:v>11.5</c:v>
                </c:pt>
                <c:pt idx="7">
                  <c:v>11.3</c:v>
                </c:pt>
                <c:pt idx="8">
                  <c:v>11.2</c:v>
                </c:pt>
                <c:pt idx="9">
                  <c:v>11.2</c:v>
                </c:pt>
                <c:pt idx="10">
                  <c:v>11.2</c:v>
                </c:pt>
                <c:pt idx="11">
                  <c:v>11.4</c:v>
                </c:pt>
                <c:pt idx="12">
                  <c:v>11.6</c:v>
                </c:pt>
                <c:pt idx="13">
                  <c:v>11.4</c:v>
                </c:pt>
                <c:pt idx="14">
                  <c:v>11.7</c:v>
                </c:pt>
                <c:pt idx="15">
                  <c:v>11.5</c:v>
                </c:pt>
                <c:pt idx="16">
                  <c:v>11.4</c:v>
                </c:pt>
                <c:pt idx="17">
                  <c:v>11.4</c:v>
                </c:pt>
                <c:pt idx="18">
                  <c:v>11.2</c:v>
                </c:pt>
                <c:pt idx="19">
                  <c:v>11.1</c:v>
                </c:pt>
                <c:pt idx="20">
                  <c:v>11.4</c:v>
                </c:pt>
                <c:pt idx="21">
                  <c:v>10.9</c:v>
                </c:pt>
                <c:pt idx="22">
                  <c:v>10.8</c:v>
                </c:pt>
                <c:pt idx="23">
                  <c:v>10.8</c:v>
                </c:pt>
                <c:pt idx="24">
                  <c:v>10.3</c:v>
                </c:pt>
                <c:pt idx="25">
                  <c:v>10.6</c:v>
                </c:pt>
                <c:pt idx="26">
                  <c:v>10.4</c:v>
                </c:pt>
                <c:pt idx="27">
                  <c:v>10.3</c:v>
                </c:pt>
                <c:pt idx="28">
                  <c:v>10</c:v>
                </c:pt>
                <c:pt idx="29">
                  <c:v>10</c:v>
                </c:pt>
                <c:pt idx="30">
                  <c:v>9.6</c:v>
                </c:pt>
                <c:pt idx="31">
                  <c:v>9.6</c:v>
                </c:pt>
                <c:pt idx="32">
                  <c:v>9.1999999999999993</c:v>
                </c:pt>
                <c:pt idx="33">
                  <c:v>8.9</c:v>
                </c:pt>
                <c:pt idx="34">
                  <c:v>8.1999999999999993</c:v>
                </c:pt>
                <c:pt idx="35">
                  <c:v>10.199999999999999</c:v>
                </c:pt>
                <c:pt idx="36">
                  <c:v>9.1</c:v>
                </c:pt>
                <c:pt idx="37">
                  <c:v>9.1</c:v>
                </c:pt>
                <c:pt idx="38">
                  <c:v>9.1</c:v>
                </c:pt>
                <c:pt idx="39">
                  <c:v>9</c:v>
                </c:pt>
                <c:pt idx="40">
                  <c:v>8.3000000000000007</c:v>
                </c:pt>
              </c:numCache>
            </c:numRef>
          </c:val>
          <c:smooth val="0"/>
        </c:ser>
        <c:ser>
          <c:idx val="1"/>
          <c:order val="1"/>
          <c:tx>
            <c:v>France métropolitaine</c:v>
          </c:tx>
          <c:spPr>
            <a:ln w="25400">
              <a:solidFill>
                <a:srgbClr val="0000FF"/>
              </a:solidFill>
              <a:prstDash val="solid"/>
            </a:ln>
          </c:spPr>
          <c:marker>
            <c:symbol val="none"/>
          </c:marker>
          <c:cat>
            <c:multiLvlStrRef>
              <c:f>'dates trim'!$B$120:$C$168</c:f>
              <c:multiLvlStrCache>
                <c:ptCount val="49"/>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lvl>
                <c:lvl>
                  <c:pt idx="1">
                    <c:v>2012</c:v>
                  </c:pt>
                  <c:pt idx="5">
                    <c:v>2013</c:v>
                  </c:pt>
                  <c:pt idx="9">
                    <c:v>2014</c:v>
                  </c:pt>
                  <c:pt idx="13">
                    <c:v>2015</c:v>
                  </c:pt>
                  <c:pt idx="17">
                    <c:v>2016</c:v>
                  </c:pt>
                  <c:pt idx="21">
                    <c:v>2017</c:v>
                  </c:pt>
                  <c:pt idx="25">
                    <c:v>2018</c:v>
                  </c:pt>
                  <c:pt idx="29">
                    <c:v>2019</c:v>
                  </c:pt>
                  <c:pt idx="33">
                    <c:v>2020</c:v>
                  </c:pt>
                  <c:pt idx="37">
                    <c:v>2021</c:v>
                  </c:pt>
                  <c:pt idx="41">
                    <c:v>2022</c:v>
                  </c:pt>
                  <c:pt idx="45">
                    <c:v>2023</c:v>
                  </c:pt>
                </c:lvl>
              </c:multiLvlStrCache>
            </c:multiLvlStrRef>
          </c:cat>
          <c:val>
            <c:numRef>
              <c:f>Données!$B$128:$B$168</c:f>
              <c:numCache>
                <c:formatCode>#,##0.0</c:formatCode>
                <c:ptCount val="41"/>
                <c:pt idx="0">
                  <c:v>9</c:v>
                </c:pt>
                <c:pt idx="1">
                  <c:v>9.1</c:v>
                </c:pt>
                <c:pt idx="2">
                  <c:v>9.4</c:v>
                </c:pt>
                <c:pt idx="3">
                  <c:v>9.4</c:v>
                </c:pt>
                <c:pt idx="4">
                  <c:v>9.8000000000000007</c:v>
                </c:pt>
                <c:pt idx="5">
                  <c:v>10</c:v>
                </c:pt>
                <c:pt idx="6">
                  <c:v>10.1</c:v>
                </c:pt>
                <c:pt idx="7">
                  <c:v>9.9</c:v>
                </c:pt>
                <c:pt idx="8">
                  <c:v>9.8000000000000007</c:v>
                </c:pt>
                <c:pt idx="9">
                  <c:v>9.8000000000000007</c:v>
                </c:pt>
                <c:pt idx="10">
                  <c:v>9.8000000000000007</c:v>
                </c:pt>
                <c:pt idx="11">
                  <c:v>9.9</c:v>
                </c:pt>
                <c:pt idx="12">
                  <c:v>10.1</c:v>
                </c:pt>
                <c:pt idx="13">
                  <c:v>10</c:v>
                </c:pt>
                <c:pt idx="14">
                  <c:v>10.199999999999999</c:v>
                </c:pt>
                <c:pt idx="15">
                  <c:v>10.1</c:v>
                </c:pt>
                <c:pt idx="16">
                  <c:v>9.9</c:v>
                </c:pt>
                <c:pt idx="17">
                  <c:v>9.9</c:v>
                </c:pt>
                <c:pt idx="18">
                  <c:v>9.8000000000000007</c:v>
                </c:pt>
                <c:pt idx="19">
                  <c:v>9.6</c:v>
                </c:pt>
                <c:pt idx="20">
                  <c:v>9.6999999999999993</c:v>
                </c:pt>
                <c:pt idx="21">
                  <c:v>9.3000000000000007</c:v>
                </c:pt>
                <c:pt idx="22">
                  <c:v>9.1999999999999993</c:v>
                </c:pt>
                <c:pt idx="23">
                  <c:v>9.1999999999999993</c:v>
                </c:pt>
                <c:pt idx="24">
                  <c:v>8.6999999999999993</c:v>
                </c:pt>
                <c:pt idx="25">
                  <c:v>9</c:v>
                </c:pt>
                <c:pt idx="26">
                  <c:v>8.8000000000000007</c:v>
                </c:pt>
                <c:pt idx="27">
                  <c:v>8.6999999999999993</c:v>
                </c:pt>
                <c:pt idx="28">
                  <c:v>8.4</c:v>
                </c:pt>
                <c:pt idx="29">
                  <c:v>8.4</c:v>
                </c:pt>
                <c:pt idx="30">
                  <c:v>8.1999999999999993</c:v>
                </c:pt>
                <c:pt idx="31">
                  <c:v>8.1999999999999993</c:v>
                </c:pt>
                <c:pt idx="32">
                  <c:v>7.9</c:v>
                </c:pt>
                <c:pt idx="33">
                  <c:v>7.6</c:v>
                </c:pt>
                <c:pt idx="34">
                  <c:v>7.1</c:v>
                </c:pt>
                <c:pt idx="35">
                  <c:v>8.8000000000000007</c:v>
                </c:pt>
                <c:pt idx="36">
                  <c:v>7.8</c:v>
                </c:pt>
                <c:pt idx="37">
                  <c:v>7.9</c:v>
                </c:pt>
                <c:pt idx="38">
                  <c:v>7.8</c:v>
                </c:pt>
                <c:pt idx="39">
                  <c:v>7.8</c:v>
                </c:pt>
                <c:pt idx="40">
                  <c:v>7.2</c:v>
                </c:pt>
              </c:numCache>
            </c:numRef>
          </c:val>
          <c:smooth val="0"/>
        </c:ser>
        <c:ser>
          <c:idx val="2"/>
          <c:order val="2"/>
          <c:tx>
            <c:strRef>
              <c:f>Données!$H$8</c:f>
              <c:strCache>
                <c:ptCount val="1"/>
                <c:pt idx="0">
                  <c:v>Var</c:v>
                </c:pt>
              </c:strCache>
            </c:strRef>
          </c:tx>
          <c:marker>
            <c:symbol val="none"/>
          </c:marker>
          <c:cat>
            <c:multiLvlStrRef>
              <c:f>'dates trim'!$B$120:$C$168</c:f>
              <c:multiLvlStrCache>
                <c:ptCount val="49"/>
                <c:lvl>
                  <c:pt idx="0">
                    <c:v>T4</c:v>
                  </c:pt>
                  <c:pt idx="1">
                    <c:v>T1</c:v>
                  </c:pt>
                  <c:pt idx="2">
                    <c:v>T2</c:v>
                  </c:pt>
                  <c:pt idx="3">
                    <c:v>T3</c:v>
                  </c:pt>
                  <c:pt idx="4">
                    <c:v>T4</c:v>
                  </c:pt>
                  <c:pt idx="5">
                    <c:v>T1</c:v>
                  </c:pt>
                  <c:pt idx="6">
                    <c:v>T2</c:v>
                  </c:pt>
                  <c:pt idx="7">
                    <c:v>T3</c:v>
                  </c:pt>
                  <c:pt idx="8">
                    <c:v>T4</c:v>
                  </c:pt>
                  <c:pt idx="9">
                    <c:v>T1</c:v>
                  </c:pt>
                  <c:pt idx="10">
                    <c:v>T2</c:v>
                  </c:pt>
                  <c:pt idx="11">
                    <c:v>T3</c:v>
                  </c:pt>
                  <c:pt idx="12">
                    <c:v>T4</c:v>
                  </c:pt>
                  <c:pt idx="13">
                    <c:v>T1</c:v>
                  </c:pt>
                  <c:pt idx="14">
                    <c:v>T2</c:v>
                  </c:pt>
                  <c:pt idx="15">
                    <c:v>T3</c:v>
                  </c:pt>
                  <c:pt idx="16">
                    <c:v>T4</c:v>
                  </c:pt>
                  <c:pt idx="17">
                    <c:v>T1</c:v>
                  </c:pt>
                  <c:pt idx="18">
                    <c:v>T2</c:v>
                  </c:pt>
                  <c:pt idx="19">
                    <c:v>T3</c:v>
                  </c:pt>
                  <c:pt idx="20">
                    <c:v>T4</c:v>
                  </c:pt>
                  <c:pt idx="21">
                    <c:v>T1</c:v>
                  </c:pt>
                  <c:pt idx="22">
                    <c:v>T2</c:v>
                  </c:pt>
                  <c:pt idx="23">
                    <c:v>T3</c:v>
                  </c:pt>
                  <c:pt idx="24">
                    <c:v>T4</c:v>
                  </c:pt>
                  <c:pt idx="25">
                    <c:v>T1</c:v>
                  </c:pt>
                  <c:pt idx="26">
                    <c:v>T2</c:v>
                  </c:pt>
                  <c:pt idx="27">
                    <c:v>T3</c:v>
                  </c:pt>
                  <c:pt idx="28">
                    <c:v>T4</c:v>
                  </c:pt>
                  <c:pt idx="29">
                    <c:v>T1</c:v>
                  </c:pt>
                  <c:pt idx="30">
                    <c:v>T2</c:v>
                  </c:pt>
                  <c:pt idx="31">
                    <c:v>T3</c:v>
                  </c:pt>
                  <c:pt idx="32">
                    <c:v>T4</c:v>
                  </c:pt>
                  <c:pt idx="33">
                    <c:v>T1</c:v>
                  </c:pt>
                  <c:pt idx="34">
                    <c:v>T2</c:v>
                  </c:pt>
                  <c:pt idx="35">
                    <c:v>T3</c:v>
                  </c:pt>
                  <c:pt idx="36">
                    <c:v>T4</c:v>
                  </c:pt>
                  <c:pt idx="37">
                    <c:v>T1</c:v>
                  </c:pt>
                  <c:pt idx="38">
                    <c:v>T2</c:v>
                  </c:pt>
                  <c:pt idx="39">
                    <c:v>T3</c:v>
                  </c:pt>
                  <c:pt idx="40">
                    <c:v>T4</c:v>
                  </c:pt>
                  <c:pt idx="41">
                    <c:v>T1</c:v>
                  </c:pt>
                  <c:pt idx="42">
                    <c:v>T2</c:v>
                  </c:pt>
                  <c:pt idx="43">
                    <c:v>T3</c:v>
                  </c:pt>
                  <c:pt idx="44">
                    <c:v>T4</c:v>
                  </c:pt>
                  <c:pt idx="45">
                    <c:v>T1</c:v>
                  </c:pt>
                  <c:pt idx="46">
                    <c:v>T2</c:v>
                  </c:pt>
                  <c:pt idx="47">
                    <c:v>T3</c:v>
                  </c:pt>
                  <c:pt idx="48">
                    <c:v>T4</c:v>
                  </c:pt>
                </c:lvl>
                <c:lvl>
                  <c:pt idx="1">
                    <c:v>2012</c:v>
                  </c:pt>
                  <c:pt idx="5">
                    <c:v>2013</c:v>
                  </c:pt>
                  <c:pt idx="9">
                    <c:v>2014</c:v>
                  </c:pt>
                  <c:pt idx="13">
                    <c:v>2015</c:v>
                  </c:pt>
                  <c:pt idx="17">
                    <c:v>2016</c:v>
                  </c:pt>
                  <c:pt idx="21">
                    <c:v>2017</c:v>
                  </c:pt>
                  <c:pt idx="25">
                    <c:v>2018</c:v>
                  </c:pt>
                  <c:pt idx="29">
                    <c:v>2019</c:v>
                  </c:pt>
                  <c:pt idx="33">
                    <c:v>2020</c:v>
                  </c:pt>
                  <c:pt idx="37">
                    <c:v>2021</c:v>
                  </c:pt>
                  <c:pt idx="41">
                    <c:v>2022</c:v>
                  </c:pt>
                  <c:pt idx="45">
                    <c:v>2023</c:v>
                  </c:pt>
                </c:lvl>
              </c:multiLvlStrCache>
            </c:multiLvlStrRef>
          </c:cat>
          <c:val>
            <c:numRef>
              <c:f>Données!$H$128:$H$168</c:f>
              <c:numCache>
                <c:formatCode>#,##0.0</c:formatCode>
                <c:ptCount val="41"/>
                <c:pt idx="0">
                  <c:v>10.199999999999999</c:v>
                </c:pt>
                <c:pt idx="1">
                  <c:v>10.3</c:v>
                </c:pt>
                <c:pt idx="2">
                  <c:v>10.5</c:v>
                </c:pt>
                <c:pt idx="3">
                  <c:v>10.4</c:v>
                </c:pt>
                <c:pt idx="4">
                  <c:v>10.8</c:v>
                </c:pt>
                <c:pt idx="5">
                  <c:v>10.9</c:v>
                </c:pt>
                <c:pt idx="6">
                  <c:v>11</c:v>
                </c:pt>
                <c:pt idx="7">
                  <c:v>10.9</c:v>
                </c:pt>
                <c:pt idx="8">
                  <c:v>10.9</c:v>
                </c:pt>
                <c:pt idx="9">
                  <c:v>10.9</c:v>
                </c:pt>
                <c:pt idx="10">
                  <c:v>11</c:v>
                </c:pt>
                <c:pt idx="11">
                  <c:v>11.1</c:v>
                </c:pt>
                <c:pt idx="12">
                  <c:v>11.2</c:v>
                </c:pt>
                <c:pt idx="13">
                  <c:v>11.1</c:v>
                </c:pt>
                <c:pt idx="14">
                  <c:v>11.4</c:v>
                </c:pt>
                <c:pt idx="15">
                  <c:v>11.2</c:v>
                </c:pt>
                <c:pt idx="16">
                  <c:v>11.1</c:v>
                </c:pt>
                <c:pt idx="17">
                  <c:v>11.1</c:v>
                </c:pt>
                <c:pt idx="18">
                  <c:v>10.8</c:v>
                </c:pt>
                <c:pt idx="19">
                  <c:v>10.7</c:v>
                </c:pt>
                <c:pt idx="20">
                  <c:v>11</c:v>
                </c:pt>
                <c:pt idx="21">
                  <c:v>10.6</c:v>
                </c:pt>
                <c:pt idx="22">
                  <c:v>10.4</c:v>
                </c:pt>
                <c:pt idx="23">
                  <c:v>10.4</c:v>
                </c:pt>
                <c:pt idx="24">
                  <c:v>9.9</c:v>
                </c:pt>
                <c:pt idx="25">
                  <c:v>10.199999999999999</c:v>
                </c:pt>
                <c:pt idx="26">
                  <c:v>10</c:v>
                </c:pt>
                <c:pt idx="27">
                  <c:v>9.8000000000000007</c:v>
                </c:pt>
                <c:pt idx="28">
                  <c:v>9.6</c:v>
                </c:pt>
                <c:pt idx="29">
                  <c:v>9.6999999999999993</c:v>
                </c:pt>
                <c:pt idx="30">
                  <c:v>9.3000000000000007</c:v>
                </c:pt>
                <c:pt idx="31">
                  <c:v>9.1999999999999993</c:v>
                </c:pt>
                <c:pt idx="32">
                  <c:v>8.6999999999999993</c:v>
                </c:pt>
                <c:pt idx="33">
                  <c:v>8.3000000000000007</c:v>
                </c:pt>
                <c:pt idx="34">
                  <c:v>8.1</c:v>
                </c:pt>
                <c:pt idx="35">
                  <c:v>9.6</c:v>
                </c:pt>
                <c:pt idx="36">
                  <c:v>8.3000000000000007</c:v>
                </c:pt>
                <c:pt idx="37">
                  <c:v>8.4</c:v>
                </c:pt>
                <c:pt idx="38">
                  <c:v>8.6</c:v>
                </c:pt>
                <c:pt idx="39">
                  <c:v>8.4</c:v>
                </c:pt>
                <c:pt idx="40">
                  <c:v>7.5</c:v>
                </c:pt>
              </c:numCache>
            </c:numRef>
          </c:val>
          <c:smooth val="0"/>
        </c:ser>
        <c:dLbls>
          <c:showLegendKey val="0"/>
          <c:showVal val="0"/>
          <c:showCatName val="0"/>
          <c:showSerName val="0"/>
          <c:showPercent val="0"/>
          <c:showBubbleSize val="0"/>
        </c:dLbls>
        <c:marker val="1"/>
        <c:smooth val="0"/>
        <c:axId val="169953536"/>
        <c:axId val="169959424"/>
      </c:lineChart>
      <c:catAx>
        <c:axId val="169953536"/>
        <c:scaling>
          <c:orientation val="minMax"/>
        </c:scaling>
        <c:delete val="0"/>
        <c:axPos val="b"/>
        <c:majorGridlines>
          <c:spPr>
            <a:ln w="3175">
              <a:solidFill>
                <a:srgbClr val="969696"/>
              </a:solidFill>
              <a:prstDash val="sysDash"/>
            </a:ln>
          </c:spPr>
        </c:majorGridlines>
        <c:numFmt formatCode="General" sourceLinked="1"/>
        <c:majorTickMark val="cross"/>
        <c:minorTickMark val="none"/>
        <c:tickLblPos val="nextTo"/>
        <c:crossAx val="169959424"/>
        <c:crosses val="autoZero"/>
        <c:auto val="0"/>
        <c:lblAlgn val="ctr"/>
        <c:lblOffset val="100"/>
        <c:tickLblSkip val="4"/>
        <c:tickMarkSkip val="4"/>
        <c:noMultiLvlLbl val="0"/>
      </c:catAx>
      <c:valAx>
        <c:axId val="169959424"/>
        <c:scaling>
          <c:orientation val="minMax"/>
          <c:max val="12"/>
          <c:min val="7"/>
        </c:scaling>
        <c:delete val="0"/>
        <c:axPos val="l"/>
        <c:majorGridlines>
          <c:spPr>
            <a:ln>
              <a:prstDash val="sysDash"/>
            </a:ln>
          </c:spPr>
        </c:majorGridlines>
        <c:numFmt formatCode="#,##0" sourceLinked="0"/>
        <c:majorTickMark val="out"/>
        <c:minorTickMark val="none"/>
        <c:tickLblPos val="nextTo"/>
        <c:txPr>
          <a:bodyPr/>
          <a:lstStyle/>
          <a:p>
            <a:pPr>
              <a:defRPr sz="1000"/>
            </a:pPr>
            <a:endParaRPr lang="fr-FR"/>
          </a:p>
        </c:txPr>
        <c:crossAx val="169953536"/>
        <c:crosses val="autoZero"/>
        <c:crossBetween val="midCat"/>
        <c:majorUnit val="1"/>
      </c:valAx>
    </c:plotArea>
    <c:legend>
      <c:legendPos val="r"/>
      <c:layout>
        <c:manualLayout>
          <c:xMode val="edge"/>
          <c:yMode val="edge"/>
          <c:x val="9.2821671438797423E-2"/>
          <c:y val="8.6418533476673345E-2"/>
          <c:w val="0.83397727272727273"/>
          <c:h val="8.3821460187299218E-2"/>
        </c:manualLayout>
      </c:layout>
      <c:overlay val="0"/>
      <c:txPr>
        <a:bodyPr/>
        <a:lstStyle/>
        <a:p>
          <a:pPr>
            <a:defRPr sz="1200"/>
          </a:pPr>
          <a:endParaRPr lang="fr-FR"/>
        </a:p>
      </c:txPr>
    </c:legend>
    <c:plotVisOnly val="1"/>
    <c:dispBlanksAs val="gap"/>
    <c:showDLblsOverMax val="0"/>
  </c:chart>
  <c:txPr>
    <a:bodyPr/>
    <a:lstStyle/>
    <a:p>
      <a:pPr>
        <a:defRPr sz="900"/>
      </a:pPr>
      <a:endParaRPr lang="fr-FR"/>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6906668268667008E-2"/>
          <c:y val="0.1861788714061014"/>
          <c:w val="0.87735585029537844"/>
          <c:h val="0.57749499622406353"/>
        </c:manualLayout>
      </c:layout>
      <c:barChart>
        <c:barDir val="col"/>
        <c:grouping val="clustered"/>
        <c:varyColors val="0"/>
        <c:ser>
          <c:idx val="0"/>
          <c:order val="0"/>
          <c:tx>
            <c:v>Taux de chômage, en % (échelle de gauche)</c:v>
          </c:tx>
          <c:spPr>
            <a:solidFill>
              <a:srgbClr val="00B0F0"/>
            </a:solidFill>
          </c:spPr>
          <c:invertIfNegative val="0"/>
          <c:dPt>
            <c:idx val="1"/>
            <c:invertIfNegative val="0"/>
            <c:bubble3D val="0"/>
          </c:dPt>
          <c:dPt>
            <c:idx val="2"/>
            <c:invertIfNegative val="0"/>
            <c:bubble3D val="0"/>
            <c:spPr>
              <a:solidFill>
                <a:srgbClr val="FF0000"/>
              </a:solidFill>
            </c:spPr>
          </c:dPt>
          <c:dPt>
            <c:idx val="3"/>
            <c:invertIfNegative val="0"/>
            <c:bubble3D val="0"/>
            <c:spPr>
              <a:solidFill>
                <a:srgbClr val="92D050"/>
              </a:solidFill>
            </c:spPr>
          </c:dPt>
          <c:dPt>
            <c:idx val="4"/>
            <c:invertIfNegative val="0"/>
            <c:bubble3D val="0"/>
          </c:dPt>
          <c:dPt>
            <c:idx val="5"/>
            <c:invertIfNegative val="0"/>
            <c:bubble3D val="0"/>
            <c:spPr>
              <a:solidFill>
                <a:srgbClr val="0070C0"/>
              </a:solidFill>
            </c:spPr>
          </c:dPt>
          <c:dPt>
            <c:idx val="6"/>
            <c:invertIfNegative val="0"/>
            <c:bubble3D val="0"/>
          </c:dPt>
          <c:dPt>
            <c:idx val="7"/>
            <c:invertIfNegative val="0"/>
            <c:bubble3D val="0"/>
          </c:dPt>
          <c:dPt>
            <c:idx val="8"/>
            <c:invertIfNegative val="0"/>
            <c:bubble3D val="0"/>
          </c:dPt>
          <c:dLbls>
            <c:dLbl>
              <c:idx val="0"/>
              <c:layout>
                <c:manualLayout>
                  <c:x val="0"/>
                  <c:y val="5.3655264922870313E-3"/>
                </c:manualLayout>
              </c:layout>
              <c:spPr/>
              <c:txPr>
                <a:bodyPr/>
                <a:lstStyle/>
                <a:p>
                  <a:pPr>
                    <a:defRPr/>
                  </a:pPr>
                  <a:endParaRPr lang="fr-FR"/>
                </a:p>
              </c:txPr>
              <c:dLblPos val="outEnd"/>
              <c:showLegendKey val="0"/>
              <c:showVal val="1"/>
              <c:showCatName val="0"/>
              <c:showSerName val="0"/>
              <c:showPercent val="0"/>
              <c:showBubbleSize val="0"/>
            </c:dLbl>
            <c:dLbl>
              <c:idx val="1"/>
              <c:layout>
                <c:manualLayout>
                  <c:x val="-1.8340210912425492E-3"/>
                  <c:y val="2.6827632461435278E-3"/>
                </c:manualLayout>
              </c:layout>
              <c:spPr/>
              <c:txPr>
                <a:bodyPr/>
                <a:lstStyle/>
                <a:p>
                  <a:pPr>
                    <a:defRPr/>
                  </a:pPr>
                  <a:endParaRPr lang="fr-FR"/>
                </a:p>
              </c:txPr>
              <c:dLblPos val="outEnd"/>
              <c:showLegendKey val="0"/>
              <c:showVal val="1"/>
              <c:showCatName val="0"/>
              <c:showSerName val="0"/>
              <c:showPercent val="0"/>
              <c:showBubbleSize val="0"/>
            </c:dLbl>
            <c:dLbl>
              <c:idx val="4"/>
              <c:layout>
                <c:manualLayout>
                  <c:x val="1.8340210912425492E-3"/>
                  <c:y val="5.3655264922870555E-3"/>
                </c:manualLayout>
              </c:layout>
              <c:spPr/>
              <c:txPr>
                <a:bodyPr/>
                <a:lstStyle/>
                <a:p>
                  <a:pPr>
                    <a:defRPr/>
                  </a:pPr>
                  <a:endParaRPr lang="fr-FR"/>
                </a:p>
              </c:txPr>
              <c:dLblPos val="outEnd"/>
              <c:showLegendKey val="0"/>
              <c:showVal val="1"/>
              <c:showCatName val="0"/>
              <c:showSerName val="0"/>
              <c:showPercent val="0"/>
              <c:showBubbleSize val="0"/>
            </c:dLbl>
            <c:showLegendKey val="0"/>
            <c:showVal val="1"/>
            <c:showCatName val="0"/>
            <c:showSerName val="0"/>
            <c:showPercent val="0"/>
            <c:showBubbleSize val="0"/>
            <c:showLeaderLines val="0"/>
          </c:dLbls>
          <c:cat>
            <c:strRef>
              <c:f>'données graphiques_ann'!$G$63:$G$69</c:f>
              <c:strCache>
                <c:ptCount val="7"/>
                <c:pt idx="0">
                  <c:v>Herault</c:v>
                </c:pt>
                <c:pt idx="1">
                  <c:v>Val d'oise</c:v>
                </c:pt>
                <c:pt idx="2">
                  <c:v>Paca</c:v>
                </c:pt>
                <c:pt idx="3">
                  <c:v>Var</c:v>
                </c:pt>
                <c:pt idx="4">
                  <c:v>Moselle</c:v>
                </c:pt>
                <c:pt idx="5">
                  <c:v>France métro.</c:v>
                </c:pt>
                <c:pt idx="6">
                  <c:v>Finistere</c:v>
                </c:pt>
              </c:strCache>
            </c:strRef>
          </c:cat>
          <c:val>
            <c:numRef>
              <c:f>'données graphiques_ann'!$H$63:$H$69</c:f>
              <c:numCache>
                <c:formatCode>#,##0.0</c:formatCode>
                <c:ptCount val="7"/>
                <c:pt idx="0">
                  <c:v>10.3</c:v>
                </c:pt>
                <c:pt idx="1">
                  <c:v>8.4</c:v>
                </c:pt>
                <c:pt idx="2">
                  <c:v>8.3000000000000007</c:v>
                </c:pt>
                <c:pt idx="3">
                  <c:v>7.5</c:v>
                </c:pt>
                <c:pt idx="4">
                  <c:v>7.4</c:v>
                </c:pt>
                <c:pt idx="5">
                  <c:v>7.2</c:v>
                </c:pt>
                <c:pt idx="6">
                  <c:v>6.1</c:v>
                </c:pt>
              </c:numCache>
            </c:numRef>
          </c:val>
        </c:ser>
        <c:dLbls>
          <c:showLegendKey val="0"/>
          <c:showVal val="0"/>
          <c:showCatName val="0"/>
          <c:showSerName val="0"/>
          <c:showPercent val="0"/>
          <c:showBubbleSize val="0"/>
        </c:dLbls>
        <c:gapWidth val="150"/>
        <c:axId val="170030592"/>
        <c:axId val="170032512"/>
      </c:barChart>
      <c:scatterChart>
        <c:scatterStyle val="lineMarker"/>
        <c:varyColors val="0"/>
        <c:ser>
          <c:idx val="1"/>
          <c:order val="1"/>
          <c:tx>
            <c:v>Variation annuelle, en point (échelle de droite)</c:v>
          </c:tx>
          <c:spPr>
            <a:ln w="28575">
              <a:noFill/>
            </a:ln>
          </c:spPr>
          <c:marker>
            <c:symbol val="square"/>
            <c:size val="7"/>
            <c:spPr>
              <a:solidFill>
                <a:schemeClr val="accent6">
                  <a:lumMod val="75000"/>
                </a:schemeClr>
              </a:solidFill>
            </c:spPr>
          </c:marker>
          <c:yVal>
            <c:numRef>
              <c:f>'données graphiques_ann'!$J$63:$J$69</c:f>
              <c:numCache>
                <c:formatCode>#,##0.0</c:formatCode>
                <c:ptCount val="7"/>
                <c:pt idx="0">
                  <c:v>-0.79999999999999893</c:v>
                </c:pt>
                <c:pt idx="1">
                  <c:v>-0.59999999999999964</c:v>
                </c:pt>
                <c:pt idx="2">
                  <c:v>-0.79999999999999893</c:v>
                </c:pt>
                <c:pt idx="3">
                  <c:v>-0.80000000000000071</c:v>
                </c:pt>
                <c:pt idx="4">
                  <c:v>-0.39999999999999947</c:v>
                </c:pt>
                <c:pt idx="5">
                  <c:v>-0.59999999999999964</c:v>
                </c:pt>
                <c:pt idx="6">
                  <c:v>-0.60000000000000053</c:v>
                </c:pt>
              </c:numCache>
            </c:numRef>
          </c:yVal>
          <c:smooth val="0"/>
        </c:ser>
        <c:dLbls>
          <c:showLegendKey val="0"/>
          <c:showVal val="0"/>
          <c:showCatName val="0"/>
          <c:showSerName val="0"/>
          <c:showPercent val="0"/>
          <c:showBubbleSize val="0"/>
        </c:dLbls>
        <c:axId val="170034304"/>
        <c:axId val="170035840"/>
      </c:scatterChart>
      <c:catAx>
        <c:axId val="170030592"/>
        <c:scaling>
          <c:orientation val="minMax"/>
        </c:scaling>
        <c:delete val="0"/>
        <c:axPos val="b"/>
        <c:numFmt formatCode="#,##0" sourceLinked="1"/>
        <c:majorTickMark val="out"/>
        <c:minorTickMark val="none"/>
        <c:tickLblPos val="nextTo"/>
        <c:txPr>
          <a:bodyPr/>
          <a:lstStyle/>
          <a:p>
            <a:pPr>
              <a:defRPr sz="1000"/>
            </a:pPr>
            <a:endParaRPr lang="fr-FR"/>
          </a:p>
        </c:txPr>
        <c:crossAx val="170032512"/>
        <c:crosses val="autoZero"/>
        <c:auto val="1"/>
        <c:lblAlgn val="ctr"/>
        <c:lblOffset val="100"/>
        <c:noMultiLvlLbl val="0"/>
      </c:catAx>
      <c:valAx>
        <c:axId val="170032512"/>
        <c:scaling>
          <c:orientation val="minMax"/>
        </c:scaling>
        <c:delete val="0"/>
        <c:axPos val="l"/>
        <c:majorGridlines/>
        <c:numFmt formatCode="#,##0" sourceLinked="0"/>
        <c:majorTickMark val="out"/>
        <c:minorTickMark val="none"/>
        <c:tickLblPos val="nextTo"/>
        <c:crossAx val="170030592"/>
        <c:crosses val="autoZero"/>
        <c:crossBetween val="between"/>
      </c:valAx>
      <c:valAx>
        <c:axId val="170034304"/>
        <c:scaling>
          <c:orientation val="minMax"/>
        </c:scaling>
        <c:delete val="1"/>
        <c:axPos val="b"/>
        <c:majorTickMark val="out"/>
        <c:minorTickMark val="none"/>
        <c:tickLblPos val="nextTo"/>
        <c:crossAx val="170035840"/>
        <c:crosses val="autoZero"/>
        <c:crossBetween val="midCat"/>
      </c:valAx>
      <c:valAx>
        <c:axId val="170035840"/>
        <c:scaling>
          <c:orientation val="minMax"/>
          <c:max val="-0.4"/>
          <c:min val="-0.8"/>
        </c:scaling>
        <c:delete val="0"/>
        <c:axPos val="r"/>
        <c:numFmt formatCode="[Blue][&lt;0]\-&quot;&quot;0.0&quot;&quot;;[Red][&gt;0]\+&quot;&quot;0.0&quot;&quot;;0" sourceLinked="0"/>
        <c:majorTickMark val="out"/>
        <c:minorTickMark val="none"/>
        <c:tickLblPos val="nextTo"/>
        <c:crossAx val="170034304"/>
        <c:crosses val="max"/>
        <c:crossBetween val="midCat"/>
        <c:majorUnit val="0.2"/>
        <c:minorUnit val="0.1"/>
      </c:valAx>
    </c:plotArea>
    <c:legend>
      <c:legendPos val="t"/>
      <c:layout>
        <c:manualLayout>
          <c:xMode val="edge"/>
          <c:yMode val="edge"/>
          <c:x val="4.4497972829049735E-2"/>
          <c:y val="0.12340710932260228"/>
          <c:w val="0.89999992779444526"/>
          <c:h val="5.1765712384543486E-2"/>
        </c:manualLayout>
      </c:layout>
      <c:overlay val="0"/>
      <c:txPr>
        <a:bodyPr/>
        <a:lstStyle/>
        <a:p>
          <a:pPr>
            <a:defRPr sz="1100"/>
          </a:pPr>
          <a:endParaRPr lang="fr-FR"/>
        </a:p>
      </c:txPr>
    </c:legend>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0.02599</cdr:x>
      <cdr:y>0.86765</cdr:y>
    </cdr:from>
    <cdr:to>
      <cdr:x>1</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179317" y="3122295"/>
          <a:ext cx="6720593" cy="4762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0.02599</cdr:x>
      <cdr:y>0.87242</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179317" y="3139439"/>
          <a:ext cx="6720593" cy="45910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 deux premiers mois du dernier trimestre étant connu, l'acquis de croissance correspond à la variation qui serait obtenue si le nombre de demandeurs d'emploi ne variait pas entre le 2e mois et le 3e mois du trimestre.</a:t>
          </a: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0.50776</cdr:x>
      <cdr:y>0.1547</cdr:y>
    </cdr:from>
    <cdr:to>
      <cdr:x>0.83384</cdr:x>
      <cdr:y>0.29613</cdr:y>
    </cdr:to>
    <cdr:sp macro="" textlink="">
      <cdr:nvSpPr>
        <cdr:cNvPr id="10" name="ZoneTexte 17"/>
        <cdr:cNvSpPr txBox="1"/>
      </cdr:nvSpPr>
      <cdr:spPr>
        <a:xfrm xmlns:a="http://schemas.openxmlformats.org/drawingml/2006/main">
          <a:off x="3811124" y="738239"/>
          <a:ext cx="2447459" cy="674908"/>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fr-FR" sz="1400" b="1" dirty="0" smtClean="0">
              <a:solidFill>
                <a:srgbClr val="FF0000"/>
              </a:solidFill>
            </a:rPr>
            <a:t>87 2</a:t>
          </a:r>
          <a:r>
            <a:rPr lang="fr-FR" sz="1400" b="1" baseline="0" dirty="0" smtClean="0">
              <a:solidFill>
                <a:srgbClr val="FF0000"/>
              </a:solidFill>
            </a:rPr>
            <a:t>00 </a:t>
          </a:r>
          <a:r>
            <a:rPr lang="fr-FR" sz="1400" b="1" dirty="0" smtClean="0">
              <a:solidFill>
                <a:srgbClr val="FF0000"/>
              </a:solidFill>
            </a:rPr>
            <a:t>demandeurs d’emploi catégories A,B,C en moyenne </a:t>
          </a:r>
        </a:p>
        <a:p xmlns:a="http://schemas.openxmlformats.org/drawingml/2006/main">
          <a:pPr algn="ctr"/>
          <a:r>
            <a:rPr lang="fr-FR" sz="1400" b="1" dirty="0" smtClean="0">
              <a:solidFill>
                <a:srgbClr val="FF0000"/>
              </a:solidFill>
            </a:rPr>
            <a:t>au T4 2021</a:t>
          </a:r>
        </a:p>
        <a:p xmlns:a="http://schemas.openxmlformats.org/drawingml/2006/main">
          <a:pPr algn="ctr"/>
          <a:endParaRPr lang="fr-FR" b="1" dirty="0">
            <a:solidFill>
              <a:srgbClr val="FF0000"/>
            </a:solidFill>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0.91072</cdr:x>
      <cdr:y>0.27907</cdr:y>
    </cdr:from>
    <cdr:to>
      <cdr:x>0.91115</cdr:x>
      <cdr:y>0.77941</cdr:y>
    </cdr:to>
    <cdr:cxnSp macro="">
      <cdr:nvCxnSpPr>
        <cdr:cNvPr id="4" name="Connecteur droit 3"/>
        <cdr:cNvCxnSpPr/>
      </cdr:nvCxnSpPr>
      <cdr:spPr>
        <a:xfrm xmlns:a="http://schemas.openxmlformats.org/drawingml/2006/main" flipH="1">
          <a:off x="6835595" y="1331729"/>
          <a:ext cx="3228" cy="238763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0.90994</cdr:x>
      <cdr:y>0.29793</cdr:y>
    </cdr:from>
    <cdr:to>
      <cdr:x>0.9734</cdr:x>
      <cdr:y>0.29793</cdr:y>
    </cdr:to>
    <cdr:cxnSp macro="">
      <cdr:nvCxnSpPr>
        <cdr:cNvPr id="6" name="Connecteur droit avec flèche 5"/>
        <cdr:cNvCxnSpPr/>
      </cdr:nvCxnSpPr>
      <cdr:spPr>
        <a:xfrm xmlns:a="http://schemas.openxmlformats.org/drawingml/2006/main">
          <a:off x="6829745" y="1421729"/>
          <a:ext cx="476312"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0.8898</cdr:x>
      <cdr:y>0.21676</cdr:y>
    </cdr:from>
    <cdr:to>
      <cdr:x>0.98201</cdr:x>
      <cdr:y>0.27548</cdr:y>
    </cdr:to>
    <cdr:sp macro="" textlink="">
      <cdr:nvSpPr>
        <cdr:cNvPr id="9" name="ZoneTexte 15"/>
        <cdr:cNvSpPr txBox="1"/>
      </cdr:nvSpPr>
      <cdr:spPr>
        <a:xfrm xmlns:a="http://schemas.openxmlformats.org/drawingml/2006/main">
          <a:off x="6678584" y="1034376"/>
          <a:ext cx="692101" cy="28021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0.04103</cdr:x>
      <cdr:y>0</cdr:y>
    </cdr:from>
    <cdr:to>
      <cdr:x>1</cdr:x>
      <cdr:y>0.18853</cdr:y>
    </cdr:to>
    <cdr:sp macro="" textlink="">
      <cdr:nvSpPr>
        <cdr:cNvPr id="5" name="ZoneTexte 1"/>
        <cdr:cNvSpPr txBox="1"/>
      </cdr:nvSpPr>
      <cdr:spPr>
        <a:xfrm xmlns:a="http://schemas.openxmlformats.org/drawingml/2006/main">
          <a:off x="307959"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sexe,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0.85026</cdr:y>
    </cdr:from>
    <cdr:to>
      <cdr:x>1</cdr:x>
      <cdr:y>0.98629</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57463"/>
          <a:ext cx="7362791"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 deux premiers mois du dernier trimestre étant connu, l'acquis de croissance correspond à la variation qui serait obtenue si le nombre de demandeurs d'emploi ne variait pas entre le 2e mois et le 3e mois du trimestre.</a:t>
          </a: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0.91189</cdr:x>
      <cdr:y>0.27771</cdr:y>
    </cdr:from>
    <cdr:to>
      <cdr:x>0.97109</cdr:x>
      <cdr:y>0.27893</cdr:y>
    </cdr:to>
    <cdr:cxnSp macro="">
      <cdr:nvCxnSpPr>
        <cdr:cNvPr id="6" name="Connecteur droit avec flèche 5"/>
        <cdr:cNvCxnSpPr/>
      </cdr:nvCxnSpPr>
      <cdr:spPr>
        <a:xfrm xmlns:a="http://schemas.openxmlformats.org/drawingml/2006/main" flipV="1">
          <a:off x="6844381" y="1325239"/>
          <a:ext cx="444337" cy="582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0.89752</cdr:x>
      <cdr:y>0.20348</cdr:y>
    </cdr:from>
    <cdr:to>
      <cdr:x>0.98593</cdr:x>
      <cdr:y>0.2622</cdr:y>
    </cdr:to>
    <cdr:sp macro="" textlink="">
      <cdr:nvSpPr>
        <cdr:cNvPr id="8" name="ZoneTexte 15"/>
        <cdr:cNvSpPr txBox="1"/>
      </cdr:nvSpPr>
      <cdr:spPr>
        <a:xfrm xmlns:a="http://schemas.openxmlformats.org/drawingml/2006/main">
          <a:off x="6736550" y="971018"/>
          <a:ext cx="663579"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dr:relSizeAnchor xmlns:cdr="http://schemas.openxmlformats.org/drawingml/2006/chartDrawing">
    <cdr:from>
      <cdr:x>0.9126</cdr:x>
      <cdr:y>0.25341</cdr:y>
    </cdr:from>
    <cdr:to>
      <cdr:x>0.9126</cdr:x>
      <cdr:y>0.77063</cdr:y>
    </cdr:to>
    <cdr:cxnSp macro="">
      <cdr:nvCxnSpPr>
        <cdr:cNvPr id="7" name="Connecteur droit 6"/>
        <cdr:cNvCxnSpPr/>
      </cdr:nvCxnSpPr>
      <cdr:spPr>
        <a:xfrm xmlns:a="http://schemas.openxmlformats.org/drawingml/2006/main">
          <a:off x="6849703" y="1209279"/>
          <a:ext cx="14" cy="2468200"/>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14.xml><?xml version="1.0" encoding="utf-8"?>
<c:userShapes xmlns:c="http://schemas.openxmlformats.org/drawingml/2006/chart">
  <cdr:relSizeAnchor xmlns:cdr="http://schemas.openxmlformats.org/drawingml/2006/chartDrawing">
    <cdr:from>
      <cdr:x>0.0194</cdr:x>
      <cdr:y>0</cdr:y>
    </cdr:from>
    <cdr:to>
      <cdr:x>0.97837</cdr:x>
      <cdr:y>0.18853</cdr:y>
    </cdr:to>
    <cdr:sp macro="" textlink="">
      <cdr:nvSpPr>
        <cdr:cNvPr id="5" name="ZoneTexte 1"/>
        <cdr:cNvSpPr txBox="1"/>
      </cdr:nvSpPr>
      <cdr:spPr>
        <a:xfrm xmlns:a="http://schemas.openxmlformats.org/drawingml/2006/main">
          <a:off x="145593" y="0"/>
          <a:ext cx="7197742"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âge,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0.83117</cdr:y>
    </cdr:from>
    <cdr:to>
      <cdr:x>1</cdr:x>
      <cdr:y>1</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60039"/>
          <a:ext cx="7362791" cy="8056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r>
            <a:rPr lang="fr-FR" sz="1000" b="0">
              <a:effectLst/>
              <a:latin typeface="+mn-lt"/>
              <a:ea typeface="+mn-ea"/>
              <a:cs typeface="+mn-cs"/>
            </a:rPr>
            <a:t>* Les deux premiers mois du dernier trimestre étant connu, l'acquis de croissance correspond à la variation qui serait obtenue si le nombre de demandeurs d'emploi ne variait pas entre le 2e mois et le 3e mois du trimestre.</a:t>
          </a: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0.8508</cdr:y>
    </cdr:from>
    <cdr:to>
      <cdr:x>1</cdr:x>
      <cdr:y>0.98683</cdr:y>
    </cdr:to>
    <cdr:sp macro="" textlink="">
      <cdr:nvSpPr>
        <cdr:cNvPr id="2" name="Text Box 1"/>
        <cdr:cNvSpPr txBox="1">
          <a:spLocks xmlns:a="http://schemas.openxmlformats.org/drawingml/2006/main" noChangeArrowheads="1"/>
        </cdr:cNvSpPr>
      </cdr:nvSpPr>
      <cdr:spPr bwMode="auto">
        <a:xfrm xmlns:a="http://schemas.openxmlformats.org/drawingml/2006/main">
          <a:off x="142874" y="4060035"/>
          <a:ext cx="7362825" cy="649152"/>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a:effectLst/>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0.9126</cdr:x>
      <cdr:y>0.27424</cdr:y>
    </cdr:from>
    <cdr:to>
      <cdr:x>0.9126</cdr:x>
      <cdr:y>0.75848</cdr:y>
    </cdr:to>
    <cdr:cxnSp macro="">
      <cdr:nvCxnSpPr>
        <cdr:cNvPr id="4" name="Connecteur droit 3"/>
        <cdr:cNvCxnSpPr/>
      </cdr:nvCxnSpPr>
      <cdr:spPr>
        <a:xfrm xmlns:a="http://schemas.openxmlformats.org/drawingml/2006/main">
          <a:off x="6849706" y="1308680"/>
          <a:ext cx="0" cy="2310806"/>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0.90879</cdr:x>
      <cdr:y>0.35477</cdr:y>
    </cdr:from>
    <cdr:to>
      <cdr:x>0.97225</cdr:x>
      <cdr:y>0.35477</cdr:y>
    </cdr:to>
    <cdr:cxnSp macro="">
      <cdr:nvCxnSpPr>
        <cdr:cNvPr id="6" name="Connecteur droit avec flèche 5"/>
        <cdr:cNvCxnSpPr/>
      </cdr:nvCxnSpPr>
      <cdr:spPr>
        <a:xfrm xmlns:a="http://schemas.openxmlformats.org/drawingml/2006/main">
          <a:off x="6821126" y="1692984"/>
          <a:ext cx="476311" cy="0"/>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0.89901</cdr:x>
      <cdr:y>0.27586</cdr:y>
    </cdr:from>
    <cdr:to>
      <cdr:x>0.98996</cdr:x>
      <cdr:y>0.33458</cdr:y>
    </cdr:to>
    <cdr:sp macro="" textlink="">
      <cdr:nvSpPr>
        <cdr:cNvPr id="9" name="ZoneTexte 15"/>
        <cdr:cNvSpPr txBox="1"/>
      </cdr:nvSpPr>
      <cdr:spPr>
        <a:xfrm xmlns:a="http://schemas.openxmlformats.org/drawingml/2006/main">
          <a:off x="6747719" y="1316411"/>
          <a:ext cx="682643" cy="28021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200" dirty="0" smtClean="0">
              <a:solidFill>
                <a:schemeClr val="accent1">
                  <a:lumMod val="75000"/>
                </a:schemeClr>
              </a:solidFill>
            </a:rPr>
            <a:t>*acquis</a:t>
          </a:r>
          <a:endParaRPr lang="fr-FR" sz="1200" dirty="0">
            <a:solidFill>
              <a:schemeClr val="accent1">
                <a:lumMod val="75000"/>
              </a:schemeClr>
            </a:solidFill>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0.02701</cdr:x>
      <cdr:y>0</cdr:y>
    </cdr:from>
    <cdr:to>
      <cdr:x>0.98598</cdr:x>
      <cdr:y>0.18853</cdr:y>
    </cdr:to>
    <cdr:sp macro="" textlink="">
      <cdr:nvSpPr>
        <cdr:cNvPr id="5" name="ZoneTexte 1"/>
        <cdr:cNvSpPr txBox="1"/>
      </cdr:nvSpPr>
      <cdr:spPr>
        <a:xfrm xmlns:a="http://schemas.openxmlformats.org/drawingml/2006/main">
          <a:off x="202758"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annuelle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par ancienneté d'inscription, 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0.01904</cdr:x>
      <cdr:y>0.83117</cdr:y>
    </cdr:from>
    <cdr:to>
      <cdr:x>1</cdr:x>
      <cdr:y>1</cdr:y>
    </cdr:to>
    <cdr:sp macro="" textlink="">
      <cdr:nvSpPr>
        <cdr:cNvPr id="2" name="Text Box 1"/>
        <cdr:cNvSpPr txBox="1">
          <a:spLocks xmlns:a="http://schemas.openxmlformats.org/drawingml/2006/main" noChangeArrowheads="1"/>
        </cdr:cNvSpPr>
      </cdr:nvSpPr>
      <cdr:spPr bwMode="auto">
        <a:xfrm xmlns:a="http://schemas.openxmlformats.org/drawingml/2006/main">
          <a:off x="142909" y="4060039"/>
          <a:ext cx="7362791" cy="80567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endParaRPr lang="fr-FR" sz="1000" b="0">
            <a:effectLst/>
            <a:latin typeface="+mn-lt"/>
            <a:ea typeface="+mn-ea"/>
            <a:cs typeface="+mn-cs"/>
          </a:endParaRPr>
        </a:p>
        <a:p xmlns:a="http://schemas.openxmlformats.org/drawingml/2006/main">
          <a:pPr rtl="0"/>
          <a:r>
            <a:rPr lang="fr-FR" sz="1000" b="0">
              <a:effectLst/>
              <a:latin typeface="+mn-lt"/>
              <a:ea typeface="+mn-ea"/>
              <a:cs typeface="+mn-cs"/>
            </a:rPr>
            <a:t>* Les deux premiers mois du dernier trimestre étant connu, l'acquis de croissance correspond à la variation qui serait obtenue si le nombre de demandeurs d'emploi ne variait pas entre le 2e mois et le 3e mois du trimestre.</a:t>
          </a: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cdr:x>
      <cdr:y>0.81934</cdr:y>
    </cdr:from>
    <cdr:to>
      <cdr:x>1</cdr:x>
      <cdr:y>1</cdr:y>
    </cdr:to>
    <cdr:sp macro="" textlink="">
      <cdr:nvSpPr>
        <cdr:cNvPr id="3" name="ZoneTexte 1"/>
        <cdr:cNvSpPr txBox="1"/>
      </cdr:nvSpPr>
      <cdr:spPr>
        <a:xfrm xmlns:a="http://schemas.openxmlformats.org/drawingml/2006/main">
          <a:off x="0" y="3067050"/>
          <a:ext cx="5953125" cy="6762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000" b="0" i="0"/>
            <a:t>* Pour le RSA et la PA, la notion de bénéficiaires renvoie à celle de foyer et non d’individu. Pour l’AAH et l’ASS, elle renvoie à l’individu qui perçoit l’allocation.</a:t>
          </a:r>
        </a:p>
        <a:p xmlns:a="http://schemas.openxmlformats.org/drawingml/2006/main">
          <a:r>
            <a:rPr lang="fr-FR" sz="1000" b="1" i="0"/>
            <a:t>Note : </a:t>
          </a:r>
          <a:r>
            <a:rPr lang="fr-FR" sz="1000" i="0"/>
            <a:t>données provisoires</a:t>
          </a:r>
        </a:p>
        <a:p xmlns:a="http://schemas.openxmlformats.org/drawingml/2006/main">
          <a:r>
            <a:rPr lang="fr-FR" sz="1000" b="1" i="1"/>
            <a:t>Sources : </a:t>
          </a:r>
          <a:r>
            <a:rPr lang="fr-FR" sz="1000"/>
            <a:t>Cnaf, Allstat FR6 et FR2 ; MSA ;  Pôle emploi, FNA - </a:t>
          </a:r>
          <a:r>
            <a:rPr lang="fr-FR" sz="1000" b="1" i="1"/>
            <a:t>Traitements : </a:t>
          </a:r>
          <a:r>
            <a:rPr lang="fr-FR" sz="1000"/>
            <a:t>Drees</a:t>
          </a:r>
        </a:p>
      </cdr:txBody>
    </cdr:sp>
  </cdr:relSizeAnchor>
</c:userShapes>
</file>

<file path=ppt/drawings/drawing2.xml><?xml version="1.0" encoding="utf-8"?>
<c:userShapes xmlns:c="http://schemas.openxmlformats.org/drawingml/2006/chart">
  <cdr:relSizeAnchor xmlns:cdr="http://schemas.openxmlformats.org/drawingml/2006/chartDrawing">
    <cdr:from>
      <cdr:x>0.02182</cdr:x>
      <cdr:y>0</cdr:y>
    </cdr:from>
    <cdr:to>
      <cdr:x>0.98079</cdr:x>
      <cdr:y>0.18853</cdr:y>
    </cdr:to>
    <cdr:sp macro="" textlink="">
      <cdr:nvSpPr>
        <cdr:cNvPr id="5" name="ZoneTexte 1"/>
        <cdr:cNvSpPr txBox="1"/>
      </cdr:nvSpPr>
      <cdr:spPr>
        <a:xfrm xmlns:a="http://schemas.openxmlformats.org/drawingml/2006/main">
          <a:off x="150155" y="0"/>
          <a:ext cx="6600365" cy="774327"/>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Contribution de l'emploi hors intérim et de l'intérim </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kumimoji="0" lang="fr-FR" sz="1500" b="1" i="0" u="none" strike="noStrike" kern="0" cap="none" spc="0" normalizeH="0" baseline="0" noProof="0">
              <a:ln>
                <a:noFill/>
              </a:ln>
              <a:solidFill>
                <a:sysClr val="windowText" lastClr="000000"/>
              </a:solidFill>
              <a:effectLst/>
              <a:uLnTx/>
              <a:uFillTx/>
              <a:latin typeface="Calibri" pitchFamily="34" charset="0"/>
              <a:ea typeface="+mn-ea"/>
              <a:cs typeface="+mn-cs"/>
            </a:rPr>
            <a:t>à l'évolution de l'emploi salarié, dans le Var</a:t>
          </a:r>
        </a:p>
        <a:p xmlns:a="http://schemas.openxmlformats.org/drawingml/2006/main">
          <a:pPr marL="0" marR="0" lvl="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 en nombre)</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a:p>
      </cdr:txBody>
    </cdr:sp>
  </cdr:relSizeAnchor>
  <cdr:relSizeAnchor xmlns:cdr="http://schemas.openxmlformats.org/drawingml/2006/chartDrawing">
    <cdr:from>
      <cdr:x>0.01276</cdr:x>
      <cdr:y>0.8743</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85758" y="3590925"/>
          <a:ext cx="6619960" cy="51625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0.07473</cdr:x>
      <cdr:y>0</cdr:y>
    </cdr:from>
    <cdr:to>
      <cdr:x>0.91614</cdr:x>
      <cdr:y>0.17608</cdr:y>
    </cdr:to>
    <cdr:sp macro="" textlink="">
      <cdr:nvSpPr>
        <cdr:cNvPr id="2" name="ZoneTexte 1"/>
        <cdr:cNvSpPr txBox="1"/>
      </cdr:nvSpPr>
      <cdr:spPr>
        <a:xfrm xmlns:a="http://schemas.openxmlformats.org/drawingml/2006/main">
          <a:off x="514350" y="0"/>
          <a:ext cx="5791200" cy="77775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1500" b="1" i="0" baseline="0"/>
            <a:t>Evolution de la contribution de l'intérim et de l'emploi hors intérim </a:t>
          </a:r>
        </a:p>
        <a:p xmlns:a="http://schemas.openxmlformats.org/drawingml/2006/main">
          <a:pPr algn="ctr"/>
          <a:r>
            <a:rPr lang="fr-FR" sz="1500" b="1" i="0" baseline="0"/>
            <a:t>à l'emploi salarié, dans le Var</a:t>
          </a:r>
        </a:p>
        <a:p xmlns:a="http://schemas.openxmlformats.org/drawingml/2006/main">
          <a:pPr marL="0" marR="0" indent="0" algn="ctr" defTabSz="91440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(en nombre, entre fin 2020 et fin 2021) </a:t>
          </a:r>
          <a:endParaRPr lang="fr-FR" sz="1400">
            <a:effectLst/>
          </a:endParaRPr>
        </a:p>
        <a:p xmlns:a="http://schemas.openxmlformats.org/drawingml/2006/main">
          <a:pPr algn="ctr"/>
          <a:endParaRPr lang="fr-FR" sz="1400" b="1" i="0" baseline="0"/>
        </a:p>
        <a:p xmlns:a="http://schemas.openxmlformats.org/drawingml/2006/main">
          <a:pPr algn="ctr"/>
          <a:endParaRPr lang="fr-FR" sz="1400" b="1" i="0" baseline="0"/>
        </a:p>
      </cdr:txBody>
    </cdr:sp>
  </cdr:relSizeAnchor>
  <cdr:relSizeAnchor xmlns:cdr="http://schemas.openxmlformats.org/drawingml/2006/chartDrawing">
    <cdr:from>
      <cdr:x>0</cdr:x>
      <cdr:y>0.82202</cdr:y>
    </cdr:from>
    <cdr:to>
      <cdr:x>0.98564</cdr:x>
      <cdr:y>1</cdr:y>
    </cdr:to>
    <cdr:sp macro="" textlink="">
      <cdr:nvSpPr>
        <cdr:cNvPr id="4" name="Text Box 1"/>
        <cdr:cNvSpPr txBox="1">
          <a:spLocks xmlns:a="http://schemas.openxmlformats.org/drawingml/2006/main" noChangeArrowheads="1"/>
        </cdr:cNvSpPr>
      </cdr:nvSpPr>
      <cdr:spPr bwMode="auto">
        <a:xfrm xmlns:a="http://schemas.openxmlformats.org/drawingml/2006/main">
          <a:off x="0" y="3630911"/>
          <a:ext cx="6783928" cy="78614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a:t>
          </a:r>
          <a:r>
            <a:rPr lang="fr-FR" sz="900" b="0" i="0" baseline="0">
              <a:effectLst/>
              <a:latin typeface="+mn-lt"/>
              <a:ea typeface="+mn-ea"/>
              <a:cs typeface="+mn-cs"/>
            </a:rPr>
            <a:t> : données arrondies provisoires, corrigées des variations saisonnières ; l'addition des quatre sous-secteurs d'activité ne correspond pas au total de l'emploi salarié , car le secteur </a:t>
          </a:r>
          <a:r>
            <a:rPr lang="fr-FR" sz="900" b="0" i="1" baseline="0">
              <a:effectLst/>
              <a:latin typeface="+mn-lt"/>
              <a:ea typeface="+mn-ea"/>
              <a:cs typeface="+mn-cs"/>
            </a:rPr>
            <a:t>Agriculture, sylviculture et pêche </a:t>
          </a:r>
          <a:r>
            <a:rPr lang="fr-FR" sz="900" b="0" i="0" baseline="0">
              <a:effectLst/>
              <a:latin typeface="+mn-lt"/>
              <a:ea typeface="+mn-ea"/>
              <a:cs typeface="+mn-cs"/>
            </a:rPr>
            <a:t>qui représente 1 % de l'emploi salarié total n'est pas représenté</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a:t>
          </a:r>
          <a:r>
            <a:rPr lang="fr-FR" sz="900" b="0" i="0" baseline="0">
              <a:effectLst/>
              <a:latin typeface="+mn-lt"/>
              <a:ea typeface="+mn-ea"/>
              <a:cs typeface="+mn-cs"/>
            </a:rPr>
            <a:t> : emploi salarié en fin de trimestre </a:t>
          </a:r>
          <a:endParaRPr lang="fr-FR" sz="900">
            <a:effectLst/>
          </a:endParaRPr>
        </a:p>
        <a:p xmlns:a="http://schemas.openxmlformats.org/drawingml/2006/main">
          <a:pPr rtl="0" eaLnBrk="1" fontAlgn="auto" latinLnBrk="0" hangingPunct="1"/>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a:t>
          </a:r>
          <a:endParaRPr lang="fr-FR" sz="900">
            <a:effectLst/>
          </a:endParaRPr>
        </a:p>
        <a:p xmlns:a="http://schemas.openxmlformats.org/drawingml/2006/main">
          <a:pPr algn="l" rtl="0">
            <a:defRPr sz="1000"/>
          </a:pPr>
          <a:endParaRPr lang="fr-FR" sz="900" b="0" i="1" u="none" strike="noStrike" baseline="0">
            <a:solidFill>
              <a:srgbClr val="000000"/>
            </a:solidFill>
            <a:latin typeface="Calibri"/>
          </a:endParaRPr>
        </a:p>
      </cdr:txBody>
    </cdr:sp>
  </cdr:relSizeAnchor>
  <cdr:relSizeAnchor xmlns:cdr="http://schemas.openxmlformats.org/drawingml/2006/chartDrawing">
    <cdr:from>
      <cdr:x>0.26781</cdr:x>
      <cdr:y>0.20807</cdr:y>
    </cdr:from>
    <cdr:to>
      <cdr:x>0.26781</cdr:x>
      <cdr:y>0.70657</cdr:y>
    </cdr:to>
    <cdr:cxnSp macro="">
      <cdr:nvCxnSpPr>
        <cdr:cNvPr id="5" name="Connecteur droit 4"/>
        <cdr:cNvCxnSpPr/>
      </cdr:nvCxnSpPr>
      <cdr:spPr>
        <a:xfrm xmlns:a="http://schemas.openxmlformats.org/drawingml/2006/main" flipV="1">
          <a:off x="1843299" y="919071"/>
          <a:ext cx="0" cy="2201904"/>
        </a:xfrm>
        <a:prstGeom xmlns:a="http://schemas.openxmlformats.org/drawingml/2006/main" prst="line">
          <a:avLst/>
        </a:prstGeom>
        <a:ln xmlns:a="http://schemas.openxmlformats.org/drawingml/2006/main" w="12700">
          <a:solidFill>
            <a:sysClr val="windowText" lastClr="00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0.00758</cdr:x>
      <cdr:y>0.01307</cdr:y>
    </cdr:from>
    <cdr:to>
      <cdr:x>0.97149</cdr:x>
      <cdr:y>0.17696</cdr:y>
    </cdr:to>
    <cdr:sp macro="" textlink="">
      <cdr:nvSpPr>
        <cdr:cNvPr id="5" name="ZoneTexte 1"/>
        <cdr:cNvSpPr txBox="1"/>
      </cdr:nvSpPr>
      <cdr:spPr>
        <a:xfrm xmlns:a="http://schemas.openxmlformats.org/drawingml/2006/main">
          <a:off x="52170" y="55565"/>
          <a:ext cx="6634379" cy="696749"/>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u="none" strike="noStrike" kern="1200" baseline="0" dirty="0">
              <a:solidFill>
                <a:srgbClr val="000000"/>
              </a:solidFill>
              <a:latin typeface="+mn-lt"/>
              <a:ea typeface="Calibri"/>
              <a:cs typeface="Calibri"/>
            </a:rPr>
            <a:t>Evolution de l'emploi salarié par secteur d'activité y compris intérim,</a:t>
          </a:r>
        </a:p>
        <a:p xmlns:a="http://schemas.openxmlformats.org/drawingml/2006/main">
          <a:pPr algn="ctr" rtl="0"/>
          <a:r>
            <a:rPr lang="fr-FR" sz="1500" b="1" i="0" u="none" strike="noStrike" kern="1200" baseline="0" dirty="0">
              <a:solidFill>
                <a:srgbClr val="000000"/>
              </a:solidFill>
              <a:latin typeface="Calibri"/>
              <a:ea typeface="Calibri"/>
              <a:cs typeface="Calibri"/>
            </a:rPr>
            <a:t>dans le Var</a:t>
          </a:r>
        </a:p>
        <a:p xmlns:a="http://schemas.openxmlformats.org/drawingml/2006/main">
          <a:pPr algn="ctr" rtl="0"/>
          <a:r>
            <a:rPr lang="fr-FR" sz="1100" b="0" i="1" baseline="0" dirty="0">
              <a:effectLst/>
              <a:latin typeface="+mn-lt"/>
              <a:ea typeface="+mn-ea"/>
              <a:cs typeface="+mn-cs"/>
            </a:rPr>
            <a:t>(en indice base 100 au 1</a:t>
          </a:r>
          <a:r>
            <a:rPr lang="fr-FR" sz="1100" b="0" i="1" baseline="30000" dirty="0">
              <a:effectLst/>
              <a:latin typeface="+mn-lt"/>
              <a:ea typeface="+mn-ea"/>
              <a:cs typeface="+mn-cs"/>
            </a:rPr>
            <a:t>er</a:t>
          </a:r>
          <a:r>
            <a:rPr lang="fr-FR" sz="1100" b="0" i="1" baseline="0" dirty="0">
              <a:effectLst/>
              <a:latin typeface="+mn-lt"/>
              <a:ea typeface="+mn-ea"/>
              <a:cs typeface="+mn-cs"/>
            </a:rPr>
            <a:t> trimestre 2011)</a:t>
          </a:r>
          <a:endParaRPr lang="fr-FR" dirty="0">
            <a:effectLst/>
          </a:endParaRPr>
        </a:p>
        <a:p xmlns:a="http://schemas.openxmlformats.org/drawingml/2006/main">
          <a:pPr algn="ctr" rtl="0"/>
          <a:endParaRPr lang="fr-FR" sz="1400" b="1" i="0" u="none" strike="noStrike" kern="1200" baseline="0" dirty="0">
            <a:solidFill>
              <a:srgbClr val="000000"/>
            </a:solidFill>
            <a:latin typeface="Calibri"/>
            <a:ea typeface="Calibri"/>
            <a:cs typeface="Calibri"/>
          </a:endParaRPr>
        </a:p>
        <a:p xmlns:a="http://schemas.openxmlformats.org/drawingml/2006/main">
          <a:endParaRPr lang="fr-FR" sz="1100" dirty="0"/>
        </a:p>
      </cdr:txBody>
    </cdr:sp>
  </cdr:relSizeAnchor>
  <cdr:relSizeAnchor xmlns:cdr="http://schemas.openxmlformats.org/drawingml/2006/chartDrawing">
    <cdr:from>
      <cdr:x>0.00567</cdr:x>
      <cdr:y>0.85539</cdr:y>
    </cdr:from>
    <cdr:to>
      <cdr:x>0.97866</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38100" y="3324225"/>
          <a:ext cx="6539317" cy="561975"/>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1" i="0" baseline="0">
              <a:effectLst/>
              <a:latin typeface="+mn-lt"/>
              <a:ea typeface="+mn-ea"/>
              <a:cs typeface="+mn-cs"/>
            </a:rPr>
            <a:t>Note : </a:t>
          </a:r>
          <a:r>
            <a:rPr lang="fr-FR" sz="900" b="0" i="0" baseline="0">
              <a:effectLst/>
              <a:latin typeface="+mn-lt"/>
              <a:ea typeface="+mn-ea"/>
              <a:cs typeface="+mn-cs"/>
            </a:rPr>
            <a:t>données provisoires, corrigées des variations saisonnières</a:t>
          </a:r>
          <a:endParaRPr lang="fr-FR" sz="900">
            <a:effectLst/>
          </a:endParaRPr>
        </a:p>
        <a:p xmlns:a="http://schemas.openxmlformats.org/drawingml/2006/main">
          <a:pPr rtl="0" eaLnBrk="1" fontAlgn="auto" latinLnBrk="0" hangingPunct="1"/>
          <a:r>
            <a:rPr lang="fr-FR" sz="900" b="1" i="0" baseline="0">
              <a:effectLst/>
              <a:latin typeface="+mn-lt"/>
              <a:ea typeface="+mn-ea"/>
              <a:cs typeface="+mn-cs"/>
            </a:rPr>
            <a:t>Champ : </a:t>
          </a:r>
          <a:r>
            <a:rPr lang="fr-FR" sz="900" b="0" i="0" baseline="0">
              <a:effectLst/>
              <a:latin typeface="+mn-lt"/>
              <a:ea typeface="+mn-ea"/>
              <a:cs typeface="+mn-cs"/>
            </a:rPr>
            <a:t>emploi salarié en fin de trimestre </a:t>
          </a:r>
          <a:endParaRPr lang="fr-FR" sz="900">
            <a:effectLst/>
          </a:endParaRPr>
        </a:p>
        <a:p xmlns:a="http://schemas.openxmlformats.org/drawingml/2006/main">
          <a:pPr rtl="0"/>
          <a:r>
            <a:rPr lang="fr-FR" sz="900" b="1" i="1" baseline="0">
              <a:effectLst/>
              <a:latin typeface="+mn-lt"/>
              <a:ea typeface="+mn-ea"/>
              <a:cs typeface="+mn-cs"/>
            </a:rPr>
            <a:t>Sources</a:t>
          </a:r>
          <a:r>
            <a:rPr lang="fr-FR" sz="900" b="0" i="1" baseline="0">
              <a:effectLst/>
              <a:latin typeface="+mn-lt"/>
              <a:ea typeface="+mn-ea"/>
              <a:cs typeface="+mn-cs"/>
            </a:rPr>
            <a:t> : Insee, estimations d'emploi ; estimations trimestrielles Acoss-Urssaf, Dares, Insee </a:t>
          </a:r>
          <a:endParaRPr lang="fr-FR" sz="900">
            <a:effectLst/>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0.86091</cdr:y>
    </cdr:from>
    <cdr:to>
      <cdr:x>1</cdr:x>
      <cdr:y>0.93289</cdr:y>
    </cdr:to>
    <cdr:sp macro="" textlink="">
      <cdr:nvSpPr>
        <cdr:cNvPr id="4" name="ZoneTexte 1"/>
        <cdr:cNvSpPr txBox="1"/>
      </cdr:nvSpPr>
      <cdr:spPr>
        <a:xfrm xmlns:a="http://schemas.openxmlformats.org/drawingml/2006/main">
          <a:off x="0" y="5126265"/>
          <a:ext cx="9458324" cy="42862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eaLnBrk="1" fontAlgn="auto" latinLnBrk="0" hangingPunct="1"/>
          <a:r>
            <a:rPr lang="fr-FR" sz="900" b="0" i="0" baseline="0">
              <a:effectLst/>
              <a:latin typeface="+mn-lt"/>
              <a:ea typeface="+mn-ea"/>
              <a:cs typeface="+mn-cs"/>
            </a:rPr>
            <a:t>* M</a:t>
          </a:r>
          <a:r>
            <a:rPr lang="fr-FR" sz="900">
              <a:effectLst/>
              <a:latin typeface="+mn-lt"/>
              <a:ea typeface="+mn-ea"/>
              <a:cs typeface="+mn-cs"/>
            </a:rPr>
            <a:t>archands et non marchands . Depuis juillet 2014, les  Ateliers et chantiers d’insertion  (ACI)</a:t>
          </a:r>
          <a:r>
            <a:rPr lang="fr-FR" sz="900" baseline="0">
              <a:effectLst/>
              <a:latin typeface="+mn-lt"/>
              <a:ea typeface="+mn-ea"/>
              <a:cs typeface="+mn-cs"/>
            </a:rPr>
            <a:t> </a:t>
          </a:r>
          <a:r>
            <a:rPr lang="fr-FR" sz="900">
              <a:effectLst/>
              <a:latin typeface="+mn-lt"/>
              <a:ea typeface="+mn-ea"/>
              <a:cs typeface="+mn-cs"/>
            </a:rPr>
            <a:t>doivent recruter leurs salariés en CDDI.</a:t>
          </a:r>
          <a:endParaRPr lang="fr-FR" sz="900">
            <a:effectLst/>
          </a:endParaRPr>
        </a:p>
        <a:p xmlns:a="http://schemas.openxmlformats.org/drawingml/2006/main">
          <a:r>
            <a:rPr lang="fr-FR" sz="900" b="1">
              <a:effectLst/>
              <a:latin typeface="+mn-lt"/>
              <a:ea typeface="+mn-ea"/>
              <a:cs typeface="+mn-cs"/>
            </a:rPr>
            <a:t>Note : </a:t>
          </a:r>
          <a:r>
            <a:rPr lang="fr-FR" sz="900">
              <a:effectLst/>
              <a:latin typeface="+mn-lt"/>
              <a:ea typeface="+mn-ea"/>
              <a:cs typeface="+mn-cs"/>
            </a:rPr>
            <a:t>données arrondies en fin de trimestre, provisoires</a:t>
          </a:r>
          <a:endParaRPr lang="fr-FR" sz="900">
            <a:effectLst/>
          </a:endParaRPr>
        </a:p>
        <a:p xmlns:a="http://schemas.openxmlformats.org/drawingml/2006/main">
          <a:r>
            <a:rPr lang="fr-FR" sz="900" b="1" i="1">
              <a:effectLst/>
              <a:latin typeface="+mn-lt"/>
              <a:ea typeface="+mn-ea"/>
              <a:cs typeface="+mn-cs"/>
            </a:rPr>
            <a:t>Source </a:t>
          </a:r>
          <a:r>
            <a:rPr lang="fr-FR" sz="900" i="1">
              <a:effectLst/>
              <a:latin typeface="+mn-lt"/>
              <a:ea typeface="+mn-ea"/>
              <a:cs typeface="+mn-cs"/>
            </a:rPr>
            <a:t>: ASP - </a:t>
          </a:r>
          <a:r>
            <a:rPr lang="fr-FR" sz="900" b="1" i="1">
              <a:effectLst/>
              <a:latin typeface="+mn-lt"/>
              <a:ea typeface="+mn-ea"/>
              <a:cs typeface="+mn-cs"/>
            </a:rPr>
            <a:t>Traitements : </a:t>
          </a:r>
          <a:r>
            <a:rPr lang="fr-FR" sz="900" i="1">
              <a:effectLst/>
              <a:latin typeface="+mn-lt"/>
              <a:ea typeface="+mn-ea"/>
              <a:cs typeface="+mn-cs"/>
            </a:rPr>
            <a:t>Dares</a:t>
          </a:r>
          <a:endParaRPr lang="fr-FR" sz="900">
            <a:effectLst/>
          </a:endParaRPr>
        </a:p>
        <a:p xmlns:a="http://schemas.openxmlformats.org/drawingml/2006/main">
          <a:pPr marL="0" marR="0" indent="0" defTabSz="914400" rtl="0" eaLnBrk="1" fontAlgn="auto" latinLnBrk="0" hangingPunct="1">
            <a:lnSpc>
              <a:spcPts val="1200"/>
            </a:lnSpc>
            <a:spcBef>
              <a:spcPts val="0"/>
            </a:spcBef>
            <a:spcAft>
              <a:spcPts val="0"/>
            </a:spcAft>
            <a:buClrTx/>
            <a:buSzTx/>
            <a:buFontTx/>
            <a:buNone/>
            <a:tabLst/>
            <a:defRPr/>
          </a:pPr>
          <a:endParaRPr lang="fr-FR" sz="1100" i="1"/>
        </a:p>
      </cdr:txBody>
    </cdr:sp>
  </cdr:relSizeAnchor>
</c:userShapes>
</file>

<file path=ppt/drawings/drawing6.xml><?xml version="1.0" encoding="utf-8"?>
<c:userShapes xmlns:c="http://schemas.openxmlformats.org/drawingml/2006/chart">
  <cdr:relSizeAnchor xmlns:cdr="http://schemas.openxmlformats.org/drawingml/2006/chartDrawing">
    <cdr:from>
      <cdr:x>0.01107</cdr:x>
      <cdr:y>0.01267</cdr:y>
    </cdr:from>
    <cdr:to>
      <cdr:x>0.98548</cdr:x>
      <cdr:y>0.07821</cdr:y>
    </cdr:to>
    <cdr:sp macro="" textlink="">
      <cdr:nvSpPr>
        <cdr:cNvPr id="3" name="Text Box 1"/>
        <cdr:cNvSpPr txBox="1">
          <a:spLocks xmlns:a="http://schemas.openxmlformats.org/drawingml/2006/main" noChangeArrowheads="1"/>
        </cdr:cNvSpPr>
      </cdr:nvSpPr>
      <cdr:spPr bwMode="auto">
        <a:xfrm xmlns:a="http://schemas.openxmlformats.org/drawingml/2006/main">
          <a:off x="41755" y="43205"/>
          <a:ext cx="3675377" cy="22349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Embauches* en contrat d'apprentissage dans le Var</a:t>
          </a:r>
          <a:endParaRPr lang="fr-FR" sz="1500" b="1" i="0" baseline="0">
            <a:solidFill>
              <a:sysClr val="windowText" lastClr="000000"/>
            </a:solidFill>
            <a:effectLst/>
            <a:latin typeface="+mn-lt"/>
            <a:ea typeface="+mn-ea"/>
            <a:cs typeface="+mn-cs"/>
          </a:endParaRPr>
        </a:p>
        <a:p xmlns:a="http://schemas.openxmlformats.org/drawingml/2006/main">
          <a:pPr algn="ctr" rtl="0"/>
          <a:r>
            <a:rPr lang="fr-FR" sz="1000" b="0" i="1" baseline="0">
              <a:solidFill>
                <a:sysClr val="windowText" lastClr="000000"/>
              </a:solidFill>
              <a:effectLst/>
              <a:latin typeface="+mn-lt"/>
              <a:ea typeface="+mn-ea"/>
              <a:cs typeface="+mn-cs"/>
            </a:rPr>
            <a:t>(données brutes, en nombre)</a:t>
          </a:r>
          <a:endParaRPr lang="fr-FR" sz="1000" b="0" i="1">
            <a:solidFill>
              <a:sysClr val="windowText" lastClr="000000"/>
            </a:solidFill>
            <a:effectLst/>
          </a:endParaRPr>
        </a:p>
      </cdr:txBody>
    </cdr:sp>
  </cdr:relSizeAnchor>
  <cdr:relSizeAnchor xmlns:cdr="http://schemas.openxmlformats.org/drawingml/2006/chartDrawing">
    <cdr:from>
      <cdr:x>0</cdr:x>
      <cdr:y>0.85548</cdr:y>
    </cdr:from>
    <cdr:to>
      <cdr:x>1</cdr:x>
      <cdr:y>1</cdr:y>
    </cdr:to>
    <cdr:sp macro="" textlink="">
      <cdr:nvSpPr>
        <cdr:cNvPr id="5" name="Text Box 1"/>
        <cdr:cNvSpPr txBox="1">
          <a:spLocks xmlns:a="http://schemas.openxmlformats.org/drawingml/2006/main" noChangeArrowheads="1"/>
        </cdr:cNvSpPr>
      </cdr:nvSpPr>
      <cdr:spPr bwMode="auto">
        <a:xfrm xmlns:a="http://schemas.openxmlformats.org/drawingml/2006/main">
          <a:off x="0" y="3406031"/>
          <a:ext cx="7038975" cy="57541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1000">
              <a:effectLst/>
              <a:latin typeface="+mn-lt"/>
              <a:ea typeface="+mn-ea"/>
              <a:cs typeface="+mn-cs"/>
            </a:rPr>
            <a:t>* embauches = nouvelles entrées + reconductions</a:t>
          </a:r>
        </a:p>
        <a:p xmlns:a="http://schemas.openxmlformats.org/drawingml/2006/main">
          <a:pPr algn="l" rtl="0">
            <a:defRPr sz="1000"/>
          </a:pPr>
          <a:r>
            <a:rPr lang="fr-FR" sz="900" b="1" i="0">
              <a:solidFill>
                <a:sysClr val="windowText" lastClr="000000"/>
              </a:solidFill>
              <a:latin typeface="+mn-lt"/>
              <a:ea typeface="+mn-ea"/>
              <a:cs typeface="+mn-cs"/>
            </a:rPr>
            <a:t>Note </a:t>
          </a:r>
          <a:r>
            <a:rPr lang="fr-FR" sz="900" b="0" i="0">
              <a:solidFill>
                <a:sysClr val="windowText" lastClr="000000"/>
              </a:solidFill>
              <a:latin typeface="+mn-lt"/>
              <a:ea typeface="+mn-ea"/>
              <a:cs typeface="+mn-cs"/>
            </a:rPr>
            <a:t>: données cumulées, provisoires</a:t>
          </a:r>
        </a:p>
        <a:p xmlns:a="http://schemas.openxmlformats.org/drawingml/2006/main">
          <a:pPr algn="l" rtl="0">
            <a:defRPr sz="1000"/>
          </a:pPr>
          <a:r>
            <a:rPr lang="fr-FR" sz="900" b="1" i="0">
              <a:solidFill>
                <a:sysClr val="windowText" lastClr="000000"/>
              </a:solidFill>
              <a:latin typeface="+mn-lt"/>
              <a:ea typeface="+mn-ea"/>
              <a:cs typeface="+mn-cs"/>
            </a:rPr>
            <a:t>Champ : </a:t>
          </a:r>
          <a:r>
            <a:rPr lang="fr-FR" sz="900" b="0" i="0">
              <a:solidFill>
                <a:sysClr val="windowText" lastClr="000000"/>
              </a:solidFill>
              <a:latin typeface="+mn-lt"/>
              <a:ea typeface="+mn-ea"/>
              <a:cs typeface="+mn-cs"/>
            </a:rPr>
            <a:t>secteurs</a:t>
          </a:r>
          <a:r>
            <a:rPr lang="fr-FR" sz="900" b="0" i="0" baseline="0">
              <a:solidFill>
                <a:sysClr val="windowText" lastClr="000000"/>
              </a:solidFill>
              <a:latin typeface="+mn-lt"/>
              <a:ea typeface="+mn-ea"/>
              <a:cs typeface="+mn-cs"/>
            </a:rPr>
            <a:t> public et privé</a:t>
          </a:r>
          <a:endParaRPr lang="fr-FR" sz="900" b="0" i="0">
            <a:solidFill>
              <a:sysClr val="windowText" lastClr="000000"/>
            </a:solidFill>
            <a:latin typeface="+mn-lt"/>
            <a:ea typeface="+mn-ea"/>
            <a:cs typeface="+mn-cs"/>
          </a:endParaRPr>
        </a:p>
        <a:p xmlns:a="http://schemas.openxmlformats.org/drawingml/2006/main">
          <a:pPr marL="0" marR="0" indent="0" algn="l" defTabSz="914400" rtl="0" eaLnBrk="1" fontAlgn="auto" latinLnBrk="0" hangingPunct="1">
            <a:lnSpc>
              <a:spcPct val="100000"/>
            </a:lnSpc>
            <a:spcBef>
              <a:spcPts val="0"/>
            </a:spcBef>
            <a:spcAft>
              <a:spcPts val="0"/>
            </a:spcAft>
            <a:buClrTx/>
            <a:buSzTx/>
            <a:buFontTx/>
            <a:buNone/>
            <a:tabLst/>
            <a:defRPr sz="1000"/>
          </a:pPr>
          <a:r>
            <a:rPr lang="fr-FR" sz="900" b="1" i="1">
              <a:latin typeface="+mn-lt"/>
              <a:ea typeface="+mn-ea"/>
              <a:cs typeface="+mn-cs"/>
            </a:rPr>
            <a:t>Source : </a:t>
          </a:r>
          <a:r>
            <a:rPr lang="fr-FR" sz="900" b="0" i="1" baseline="0">
              <a:effectLst/>
              <a:latin typeface="+mn-lt"/>
              <a:ea typeface="+mn-ea"/>
              <a:cs typeface="+mn-cs"/>
            </a:rPr>
            <a:t>Système d’information sur l’apprentissage de la Dares </a:t>
          </a:r>
          <a:r>
            <a:rPr lang="fr-FR" sz="900" b="0" i="1">
              <a:latin typeface="+mn-lt"/>
              <a:ea typeface="+mn-ea"/>
              <a:cs typeface="+mn-cs"/>
            </a:rPr>
            <a:t>- </a:t>
          </a:r>
          <a:r>
            <a:rPr lang="fr-FR" sz="900" b="1" i="1">
              <a:latin typeface="+mn-lt"/>
              <a:ea typeface="+mn-ea"/>
              <a:cs typeface="+mn-cs"/>
            </a:rPr>
            <a:t>Traitements : </a:t>
          </a:r>
          <a:r>
            <a:rPr lang="fr-FR" sz="900" b="0" i="1">
              <a:latin typeface="+mn-lt"/>
              <a:ea typeface="+mn-ea"/>
              <a:cs typeface="+mn-cs"/>
            </a:rPr>
            <a:t>Dares</a:t>
          </a:r>
        </a:p>
      </cdr:txBody>
    </cdr:sp>
  </cdr:relSizeAnchor>
</c:userShapes>
</file>

<file path=ppt/drawings/drawing7.xml><?xml version="1.0" encoding="utf-8"?>
<c:userShapes xmlns:c="http://schemas.openxmlformats.org/drawingml/2006/chart">
  <cdr:relSizeAnchor xmlns:cdr="http://schemas.openxmlformats.org/drawingml/2006/chartDrawing">
    <cdr:from>
      <cdr:x>0.05303</cdr:x>
      <cdr:y>0.84911</cdr:y>
    </cdr:from>
    <cdr:to>
      <cdr:x>0.93609</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355600" y="2733677"/>
          <a:ext cx="5921432" cy="485773"/>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a:t>
          </a:r>
        </a:p>
        <a:p xmlns:a="http://schemas.openxmlformats.org/drawingml/2006/main">
          <a:pPr algn="l" rtl="0">
            <a:defRPr sz="1000"/>
          </a:pPr>
          <a:r>
            <a:rPr lang="fr-FR" sz="1000" b="0" i="0" u="none" strike="noStrike" baseline="0">
              <a:solidFill>
                <a:srgbClr val="000000"/>
              </a:solidFill>
              <a:latin typeface="+mn-lt"/>
            </a:rPr>
            <a:t>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mn-lt"/>
            </a:rPr>
            <a:t>Insee, taux de chômage au sens du BIT (national ) et taux de chômage localisés (régional et départementaux)</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0.83501</cdr:y>
    </cdr:from>
    <cdr:to>
      <cdr:x>1</cdr:x>
      <cdr:y>1</cdr:y>
    </cdr:to>
    <cdr:sp macro="" textlink="">
      <cdr:nvSpPr>
        <cdr:cNvPr id="3" name="Text Box 1"/>
        <cdr:cNvSpPr txBox="1">
          <a:spLocks xmlns:a="http://schemas.openxmlformats.org/drawingml/2006/main" noChangeArrowheads="1"/>
        </cdr:cNvSpPr>
      </cdr:nvSpPr>
      <cdr:spPr bwMode="auto">
        <a:xfrm xmlns:a="http://schemas.openxmlformats.org/drawingml/2006/main">
          <a:off x="0" y="3952875"/>
          <a:ext cx="6924675" cy="781050"/>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fr-FR" sz="1000" b="0" i="0" u="none" strike="noStrike" baseline="0">
              <a:solidFill>
                <a:srgbClr val="000000"/>
              </a:solidFill>
              <a:latin typeface="+mn-lt"/>
            </a:rPr>
            <a:t>* Pour évaluer la comparabilité avec le Var, les critères retenus sont le nombre total d'emplois (salariés et non salariés) du département, ainsi que le poids du secteur du tertiaire non marchand dans l'emploi total </a:t>
          </a:r>
        </a:p>
        <a:p xmlns:a="http://schemas.openxmlformats.org/drawingml/2006/main">
          <a:pPr algn="l" rtl="0">
            <a:defRPr sz="1000"/>
          </a:pPr>
          <a:r>
            <a:rPr lang="fr-FR" sz="1000" b="1" i="0" u="none" strike="noStrike" baseline="0">
              <a:solidFill>
                <a:srgbClr val="000000"/>
              </a:solidFill>
              <a:latin typeface="+mn-lt"/>
            </a:rPr>
            <a:t>Note : </a:t>
          </a:r>
          <a:r>
            <a:rPr lang="fr-FR" sz="1000" b="0" i="0" u="none" strike="noStrike" baseline="0">
              <a:solidFill>
                <a:srgbClr val="000000"/>
              </a:solidFill>
              <a:latin typeface="+mn-lt"/>
            </a:rPr>
            <a:t>données trimestrielles provisoires, corrigées des variations saisonnières ; estimation à +/- 0,3 point près du niveau du taux de chômage national et de son évolution d’un trimestre à l’autre</a:t>
          </a:r>
        </a:p>
        <a:p xmlns:a="http://schemas.openxmlformats.org/drawingml/2006/main">
          <a:pPr algn="l" rtl="0">
            <a:defRPr sz="1000"/>
          </a:pPr>
          <a:r>
            <a:rPr lang="fr-FR" sz="1000" b="1" i="1" u="none" strike="noStrike" baseline="0">
              <a:solidFill>
                <a:srgbClr val="000000"/>
              </a:solidFill>
              <a:latin typeface="Calibri"/>
            </a:rPr>
            <a:t>Source : </a:t>
          </a:r>
          <a:r>
            <a:rPr lang="fr-FR" sz="1000" b="0" i="1" u="none" strike="noStrike" baseline="0">
              <a:solidFill>
                <a:srgbClr val="000000"/>
              </a:solidFill>
              <a:latin typeface="Calibri"/>
            </a:rPr>
            <a:t>Insee, taux de chômage au sens du BIT (national ) et taux de chômage localisés (régional</a:t>
          </a:r>
          <a:r>
            <a:rPr lang="fr-FR" sz="1000" b="0" i="1" baseline="0">
              <a:effectLst/>
              <a:latin typeface="+mn-lt"/>
              <a:ea typeface="+mn-ea"/>
              <a:cs typeface="+mn-cs"/>
            </a:rPr>
            <a:t> et départementaux</a:t>
          </a:r>
          <a:r>
            <a:rPr lang="fr-FR" sz="1000" b="0" i="1" u="none" strike="noStrike" baseline="0">
              <a:solidFill>
                <a:srgbClr val="000000"/>
              </a:solidFill>
              <a:latin typeface="Calibri"/>
            </a:rPr>
            <a:t>)</a:t>
          </a:r>
        </a:p>
      </cdr:txBody>
    </cdr:sp>
  </cdr:relSizeAnchor>
  <cdr:relSizeAnchor xmlns:cdr="http://schemas.openxmlformats.org/drawingml/2006/chartDrawing">
    <cdr:from>
      <cdr:x>0.0055</cdr:x>
      <cdr:y>0.01073</cdr:y>
    </cdr:from>
    <cdr:to>
      <cdr:x>1</cdr:x>
      <cdr:y>0.0892</cdr:y>
    </cdr:to>
    <cdr:sp macro="" textlink="">
      <cdr:nvSpPr>
        <cdr:cNvPr id="6" name="ZoneTexte 1"/>
        <cdr:cNvSpPr txBox="1"/>
      </cdr:nvSpPr>
      <cdr:spPr>
        <a:xfrm xmlns:a="http://schemas.openxmlformats.org/drawingml/2006/main">
          <a:off x="50800" y="50800"/>
          <a:ext cx="6886575" cy="37147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r>
            <a:rPr lang="fr-FR" sz="1500" b="1" i="0" baseline="0">
              <a:effectLst/>
              <a:latin typeface="+mn-lt"/>
              <a:ea typeface="+mn-ea"/>
              <a:cs typeface="+mn-cs"/>
            </a:rPr>
            <a:t>Taux de chômage localisés dans les départements comparables* au T4 2021</a:t>
          </a:r>
          <a:endParaRPr lang="fr-FR" sz="1100"/>
        </a:p>
      </cdr:txBody>
    </cdr:sp>
  </cdr:relSizeAnchor>
</c:userShapes>
</file>

<file path=ppt/drawings/drawing9.xml><?xml version="1.0" encoding="utf-8"?>
<c:userShapes xmlns:c="http://schemas.openxmlformats.org/drawingml/2006/chart">
  <cdr:relSizeAnchor xmlns:cdr="http://schemas.openxmlformats.org/drawingml/2006/chartDrawing">
    <cdr:from>
      <cdr:x>0.02828</cdr:x>
      <cdr:y>0</cdr:y>
    </cdr:from>
    <cdr:to>
      <cdr:x>0.98725</cdr:x>
      <cdr:y>0.18853</cdr:y>
    </cdr:to>
    <cdr:sp macro="" textlink="">
      <cdr:nvSpPr>
        <cdr:cNvPr id="5" name="ZoneTexte 1"/>
        <cdr:cNvSpPr txBox="1"/>
      </cdr:nvSpPr>
      <cdr:spPr>
        <a:xfrm xmlns:a="http://schemas.openxmlformats.org/drawingml/2006/main">
          <a:off x="212232" y="0"/>
          <a:ext cx="7197741" cy="899670"/>
        </a:xfrm>
        <a:prstGeom xmlns:a="http://schemas.openxmlformats.org/drawingml/2006/main" prst="rect">
          <a:avLst/>
        </a:prstGeom>
        <a:noFill xmlns:a="http://schemas.openxmlformats.org/drawingml/2006/mai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a:t>Evolution trimestrielle du nombre moyen</a:t>
          </a:r>
          <a:r>
            <a:rPr lang="fr-FR" sz="1500" baseline="0"/>
            <a:t> de demandeurs d'emploi de catégories A, B, C, </a:t>
          </a:r>
        </a:p>
        <a:p xmlns:a="http://schemas.openxmlformats.org/drawingml/2006/main">
          <a:pPr algn="ctr" rtl="0">
            <a:defRPr sz="1800" b="1" i="0" u="none" strike="noStrike" kern="1200" baseline="0">
              <a:solidFill>
                <a:sysClr val="windowText" lastClr="000000"/>
              </a:solidFill>
              <a:latin typeface="+mn-lt"/>
              <a:ea typeface="+mn-ea"/>
              <a:cs typeface="+mn-cs"/>
            </a:defRPr>
          </a:pPr>
          <a:r>
            <a:rPr lang="fr-FR" sz="1500" baseline="0"/>
            <a:t>dans le Var</a:t>
          </a:r>
          <a:endParaRPr lang="fr-FR" sz="1500"/>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fr-FR" sz="1100" b="0" i="1" baseline="0">
              <a:effectLst/>
              <a:latin typeface="+mn-lt"/>
              <a:ea typeface="+mn-ea"/>
              <a:cs typeface="+mn-cs"/>
            </a:rPr>
            <a:t>(données CVS-CJO, en %)</a:t>
          </a:r>
          <a:endParaRPr lang="fr-FR" sz="1400">
            <a:effectLst/>
          </a:endParaRPr>
        </a:p>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endParaRPr lang="fr-FR" sz="1400">
            <a:effectLst/>
          </a:endParaRPr>
        </a:p>
        <a:p xmlns:a="http://schemas.openxmlformats.org/drawingml/2006/main">
          <a:pPr algn="ctr" rtl="0"/>
          <a:endParaRPr lang="fr-FR" sz="1400" b="1" i="0" u="none" strike="noStrike" kern="1200" baseline="0">
            <a:solidFill>
              <a:srgbClr val="000000"/>
            </a:solidFill>
            <a:latin typeface="Calibri"/>
            <a:ea typeface="Calibri"/>
            <a:cs typeface="Calibri"/>
          </a:endParaRPr>
        </a:p>
        <a:p xmlns:a="http://schemas.openxmlformats.org/drawingml/2006/main">
          <a:endParaRPr lang="fr-FR" sz="1100" b="1"/>
        </a:p>
      </cdr:txBody>
    </cdr:sp>
  </cdr:relSizeAnchor>
  <cdr:relSizeAnchor xmlns:cdr="http://schemas.openxmlformats.org/drawingml/2006/chartDrawing">
    <cdr:from>
      <cdr:x>0.01276</cdr:x>
      <cdr:y>0.85629</cdr:y>
    </cdr:from>
    <cdr:to>
      <cdr:x>0.99775</cdr:x>
      <cdr:y>1</cdr:y>
    </cdr:to>
    <cdr:sp macro="" textlink="">
      <cdr:nvSpPr>
        <cdr:cNvPr id="6" name="Text Box 1"/>
        <cdr:cNvSpPr txBox="1">
          <a:spLocks xmlns:a="http://schemas.openxmlformats.org/drawingml/2006/main" noChangeArrowheads="1"/>
        </cdr:cNvSpPr>
      </cdr:nvSpPr>
      <cdr:spPr bwMode="auto">
        <a:xfrm xmlns:a="http://schemas.openxmlformats.org/drawingml/2006/main">
          <a:off x="95773" y="4086226"/>
          <a:ext cx="7393039" cy="685799"/>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18288" tIns="22860"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rtl="0"/>
          <a:r>
            <a:rPr lang="fr-FR" sz="1000" b="0">
              <a:effectLst/>
              <a:latin typeface="+mn-lt"/>
              <a:ea typeface="+mn-ea"/>
              <a:cs typeface="+mn-cs"/>
            </a:rPr>
            <a:t>* Les</a:t>
          </a:r>
          <a:r>
            <a:rPr lang="fr-FR" sz="1000" b="0" baseline="0">
              <a:effectLst/>
              <a:latin typeface="+mn-lt"/>
              <a:ea typeface="+mn-ea"/>
              <a:cs typeface="+mn-cs"/>
            </a:rPr>
            <a:t> deux premiers mois du dernier trimestre étant connu, l'acquis de croissance correspond à la variation qui serait obtenue si le nombre de demandeurs d'emploi ne variait pas entre le 2e mois et le 3e mois du trimestre.</a:t>
          </a:r>
          <a:endParaRPr lang="fr-FR" sz="1000" b="0">
            <a:effectLst/>
            <a:latin typeface="+mn-lt"/>
            <a:ea typeface="+mn-ea"/>
            <a:cs typeface="+mn-cs"/>
          </a:endParaRPr>
        </a:p>
        <a:p xmlns:a="http://schemas.openxmlformats.org/drawingml/2006/main">
          <a:pPr rtl="0"/>
          <a:r>
            <a:rPr lang="fr-FR" sz="1000" b="1">
              <a:effectLst/>
              <a:latin typeface="+mn-lt"/>
              <a:ea typeface="+mn-ea"/>
              <a:cs typeface="+mn-cs"/>
            </a:rPr>
            <a:t>Note</a:t>
          </a:r>
          <a:r>
            <a:rPr lang="fr-FR" sz="1000">
              <a:effectLst/>
              <a:latin typeface="+mn-lt"/>
              <a:ea typeface="+mn-ea"/>
              <a:cs typeface="+mn-cs"/>
            </a:rPr>
            <a:t> : données corrigées des variations</a:t>
          </a:r>
          <a:r>
            <a:rPr lang="fr-FR" sz="1000" baseline="0">
              <a:effectLst/>
              <a:latin typeface="+mn-lt"/>
              <a:ea typeface="+mn-ea"/>
              <a:cs typeface="+mn-cs"/>
            </a:rPr>
            <a:t> saisonnières et des jours ouvrables</a:t>
          </a:r>
          <a:endParaRPr lang="fr-FR" sz="1000">
            <a:effectLst/>
          </a:endParaRPr>
        </a:p>
        <a:p xmlns:a="http://schemas.openxmlformats.org/drawingml/2006/main">
          <a:pPr rtl="0"/>
          <a:r>
            <a:rPr lang="fr-FR" sz="1000" b="1" i="1">
              <a:effectLst/>
              <a:latin typeface="+mn-lt"/>
              <a:ea typeface="+mn-ea"/>
              <a:cs typeface="+mn-cs"/>
            </a:rPr>
            <a:t>Source</a:t>
          </a:r>
          <a:r>
            <a:rPr lang="fr-FR" sz="1000">
              <a:effectLst/>
              <a:latin typeface="+mn-lt"/>
              <a:ea typeface="+mn-ea"/>
              <a:cs typeface="+mn-cs"/>
            </a:rPr>
            <a:t> : </a:t>
          </a:r>
          <a:r>
            <a:rPr lang="fr-FR" sz="1000" i="1">
              <a:effectLst/>
              <a:latin typeface="+mn-lt"/>
              <a:ea typeface="+mn-ea"/>
              <a:cs typeface="+mn-cs"/>
            </a:rPr>
            <a:t>Pôle emploi, Dares (STMT) - Calculs des CVS-CJO : Dares</a:t>
          </a:r>
          <a:endParaRPr lang="fr-FR" sz="1000" i="1">
            <a:effectLst/>
          </a:endParaRPr>
        </a:p>
      </cdr:txBody>
    </cdr:sp>
  </cdr:relSizeAnchor>
  <cdr:relSizeAnchor xmlns:cdr="http://schemas.openxmlformats.org/drawingml/2006/chartDrawing">
    <cdr:from>
      <cdr:x>0.93138</cdr:x>
      <cdr:y>0.23556</cdr:y>
    </cdr:from>
    <cdr:to>
      <cdr:x>0.95431</cdr:x>
      <cdr:y>0.23556</cdr:y>
    </cdr:to>
    <cdr:cxnSp macro="">
      <cdr:nvCxnSpPr>
        <cdr:cNvPr id="4" name="Connecteur droit avec flèche 3"/>
        <cdr:cNvCxnSpPr/>
      </cdr:nvCxnSpPr>
      <cdr:spPr>
        <a:xfrm xmlns:a="http://schemas.openxmlformats.org/drawingml/2006/main" flipV="1">
          <a:off x="6990678" y="1124101"/>
          <a:ext cx="172122" cy="2"/>
        </a:xfrm>
        <a:prstGeom xmlns:a="http://schemas.openxmlformats.org/drawingml/2006/main" prst="straightConnector1">
          <a:avLst/>
        </a:prstGeom>
        <a:ln xmlns:a="http://schemas.openxmlformats.org/drawingml/2006/main">
          <a:tailEnd type="arrow"/>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dr:relSizeAnchor xmlns:cdr="http://schemas.openxmlformats.org/drawingml/2006/chartDrawing">
    <cdr:from>
      <cdr:x>0.92936</cdr:x>
      <cdr:y>0.16633</cdr:y>
    </cdr:from>
    <cdr:to>
      <cdr:x>0.93063</cdr:x>
      <cdr:y>0.73919</cdr:y>
    </cdr:to>
    <cdr:cxnSp macro="">
      <cdr:nvCxnSpPr>
        <cdr:cNvPr id="8" name="Connecteur droit 7"/>
        <cdr:cNvCxnSpPr/>
      </cdr:nvCxnSpPr>
      <cdr:spPr>
        <a:xfrm xmlns:a="http://schemas.openxmlformats.org/drawingml/2006/main">
          <a:off x="6975475" y="793750"/>
          <a:ext cx="9525" cy="2733675"/>
        </a:xfrm>
        <a:prstGeom xmlns:a="http://schemas.openxmlformats.org/drawingml/2006/main" prst="line">
          <a:avLst/>
        </a:prstGeom>
        <a:ln xmlns:a="http://schemas.openxmlformats.org/drawingml/2006/main" w="15875">
          <a:solidFill>
            <a:srgbClr val="FF00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0.91751</cdr:x>
      <cdr:y>0.17232</cdr:y>
    </cdr:from>
    <cdr:to>
      <cdr:x>1</cdr:x>
      <cdr:y>0.22776</cdr:y>
    </cdr:to>
    <cdr:sp macro="" textlink="">
      <cdr:nvSpPr>
        <cdr:cNvPr id="9" name="ZoneTexte 15"/>
        <cdr:cNvSpPr txBox="1"/>
      </cdr:nvSpPr>
      <cdr:spPr>
        <a:xfrm xmlns:a="http://schemas.openxmlformats.org/drawingml/2006/main">
          <a:off x="6886575" y="822325"/>
          <a:ext cx="619125" cy="2645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r-FR" sz="1100" dirty="0" smtClean="0">
              <a:solidFill>
                <a:schemeClr val="accent1">
                  <a:lumMod val="75000"/>
                </a:schemeClr>
              </a:solidFill>
            </a:rPr>
            <a:t>*acquis</a:t>
          </a:r>
          <a:endParaRPr lang="fr-FR" sz="1100" dirty="0">
            <a:solidFill>
              <a:schemeClr val="accent1">
                <a:lumMod val="75000"/>
              </a:schemeClr>
            </a:solidFill>
          </a:endParaRPr>
        </a:p>
      </cdr:txBody>
    </cdr:sp>
  </cdr:relSizeAnchor>
  <cdr:relSizeAnchor xmlns:cdr="http://schemas.openxmlformats.org/drawingml/2006/chartDrawing">
    <cdr:from>
      <cdr:x>0.4425</cdr:x>
      <cdr:y>0.16926</cdr:y>
    </cdr:from>
    <cdr:to>
      <cdr:x>0.76858</cdr:x>
      <cdr:y>0.31069</cdr:y>
    </cdr:to>
    <cdr:sp macro="" textlink="">
      <cdr:nvSpPr>
        <cdr:cNvPr id="7" name="ZoneTexte 17"/>
        <cdr:cNvSpPr txBox="1"/>
      </cdr:nvSpPr>
      <cdr:spPr>
        <a:xfrm xmlns:a="http://schemas.openxmlformats.org/drawingml/2006/main">
          <a:off x="3321262" y="807713"/>
          <a:ext cx="2447458" cy="674907"/>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noAutofit/>
        </a:bodyPr>
        <a:lstStyle xmlns:a="http://schemas.openxmlformats.org/drawingml/2006/main">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fr-FR" sz="1400" b="1" dirty="0" smtClean="0">
              <a:solidFill>
                <a:srgbClr val="FF0000"/>
              </a:solidFill>
            </a:rPr>
            <a:t>87 200 demandeurs d’emploi catégories A,B,C en moyenne </a:t>
          </a:r>
        </a:p>
        <a:p xmlns:a="http://schemas.openxmlformats.org/drawingml/2006/main">
          <a:pPr algn="ctr"/>
          <a:r>
            <a:rPr lang="fr-FR" sz="1400" b="1" dirty="0" smtClean="0">
              <a:solidFill>
                <a:srgbClr val="FF0000"/>
              </a:solidFill>
            </a:rPr>
            <a:t>au T4 2021</a:t>
          </a:r>
        </a:p>
        <a:p xmlns:a="http://schemas.openxmlformats.org/drawingml/2006/main">
          <a:pPr algn="ctr"/>
          <a:endParaRPr lang="fr-FR" sz="1400" b="1" dirty="0" smtClean="0">
            <a:solidFill>
              <a:srgbClr val="FF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481BDC1-2E55-4A3B-A51F-0A4221669760}" type="datetimeFigureOut">
              <a:rPr lang="fr-FR" smtClean="0"/>
              <a:t>22/04/2022</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025E1C-9CFD-400D-8595-7A8158A95F2D}" type="slidenum">
              <a:rPr lang="fr-FR" smtClean="0"/>
              <a:t>‹N°›</a:t>
            </a:fld>
            <a:endParaRPr lang="fr-FR"/>
          </a:p>
        </p:txBody>
      </p:sp>
    </p:spTree>
    <p:extLst>
      <p:ext uri="{BB962C8B-B14F-4D97-AF65-F5344CB8AC3E}">
        <p14:creationId xmlns:p14="http://schemas.microsoft.com/office/powerpoint/2010/main" val="2110586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kern="1200" dirty="0" smtClean="0">
              <a:solidFill>
                <a:schemeClr val="tx1"/>
              </a:solidFill>
              <a:effectLst/>
              <a:latin typeface="+mn-lt"/>
              <a:ea typeface="+mn-ea"/>
              <a:cs typeface="+mn-cs"/>
            </a:endParaRPr>
          </a:p>
          <a:p>
            <a:endParaRPr lang="fr-FR" baseline="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a:t>
            </a:fld>
            <a:endParaRPr lang="fr-FR"/>
          </a:p>
        </p:txBody>
      </p:sp>
    </p:spTree>
    <p:extLst>
      <p:ext uri="{BB962C8B-B14F-4D97-AF65-F5344CB8AC3E}">
        <p14:creationId xmlns:p14="http://schemas.microsoft.com/office/powerpoint/2010/main" val="3880869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indent="-171450">
              <a:buFontTx/>
              <a:buChar cha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10</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11</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b="0" i="0" u="none" strike="noStrike" baseline="0" dirty="0" smtClean="0">
              <a:ln>
                <a:noFill/>
              </a:ln>
              <a:solidFill>
                <a:srgbClr val="000000"/>
              </a:solidFill>
              <a:effectLst/>
              <a:latin typeface="Times New Roman" pitchFamily="18"/>
              <a:ea typeface="MS Gothic" pitchFamily="2"/>
              <a:cs typeface="Tahoma" pitchFamily="2"/>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19</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sz="120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20</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21</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22</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3</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4</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5</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fr-FR" dirty="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6</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7</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latin typeface="+mj-lt"/>
            </a:endParaRPr>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8</a:t>
            </a:fld>
            <a:endParaRPr lang="fr-FR"/>
          </a:p>
        </p:txBody>
      </p:sp>
    </p:spTree>
    <p:extLst>
      <p:ext uri="{BB962C8B-B14F-4D97-AF65-F5344CB8AC3E}">
        <p14:creationId xmlns:p14="http://schemas.microsoft.com/office/powerpoint/2010/main" val="3523062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0">
              <a:lnSpc>
                <a:spcPct val="100000"/>
              </a:lnSpc>
              <a:spcBef>
                <a:spcPts val="448"/>
              </a:spcBef>
              <a:spcAft>
                <a:spcPts val="0"/>
              </a:spcAft>
              <a:buClr>
                <a:srgbClr val="000000"/>
              </a:buClr>
              <a:buSzPct val="100000"/>
              <a:buFont typeface="Times New Roman" pitchFamily="18"/>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Lst>
              <a:defRPr/>
            </a:pPr>
            <a:endParaRPr lang="fr-FR" sz="1200" dirty="0" smtClean="0"/>
          </a:p>
        </p:txBody>
      </p:sp>
      <p:sp>
        <p:nvSpPr>
          <p:cNvPr id="4" name="Espace réservé du numéro de diapositive 3"/>
          <p:cNvSpPr>
            <a:spLocks noGrp="1"/>
          </p:cNvSpPr>
          <p:nvPr>
            <p:ph type="sldNum" sz="quarter" idx="10"/>
          </p:nvPr>
        </p:nvSpPr>
        <p:spPr/>
        <p:txBody>
          <a:bodyPr/>
          <a:lstStyle/>
          <a:p>
            <a:fld id="{6C025E1C-9CFD-400D-8595-7A8158A95F2D}" type="slidenum">
              <a:rPr lang="fr-FR" smtClean="0"/>
              <a:t>9</a:t>
            </a:fld>
            <a:endParaRPr lang="fr-FR"/>
          </a:p>
        </p:txBody>
      </p:sp>
      <p:sp>
        <p:nvSpPr>
          <p:cNvPr id="5" name="Espace réservé du pied de page 4"/>
          <p:cNvSpPr>
            <a:spLocks noGrp="1"/>
          </p:cNvSpPr>
          <p:nvPr>
            <p:ph type="ftr" sz="quarter" idx="11"/>
          </p:nvPr>
        </p:nvSpPr>
        <p:spPr/>
        <p:txBody>
          <a:bodyPr/>
          <a:lstStyle/>
          <a:p>
            <a:r>
              <a:rPr lang="fr-FR" smtClean="0"/>
              <a:t>Edition octobre 2021</a:t>
            </a:r>
            <a:endParaRPr lang="fr-FR"/>
          </a:p>
        </p:txBody>
      </p:sp>
    </p:spTree>
    <p:extLst>
      <p:ext uri="{BB962C8B-B14F-4D97-AF65-F5344CB8AC3E}">
        <p14:creationId xmlns:p14="http://schemas.microsoft.com/office/powerpoint/2010/main" val="3523062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0" y="6568767"/>
            <a:ext cx="2133600" cy="365125"/>
          </a:xfrm>
        </p:spPr>
        <p:txBody>
          <a:bodyPr/>
          <a:lstStyle>
            <a:lvl1pPr>
              <a:defRPr baseline="0"/>
            </a:lvl1pPr>
          </a:lstStyle>
          <a:p>
            <a:r>
              <a:rPr lang="fr-FR" sz="1500" smtClean="0"/>
              <a:t>Edition avril 2022</a:t>
            </a:r>
            <a:endParaRPr lang="fr-FR" sz="1500" dirty="0"/>
          </a:p>
        </p:txBody>
      </p:sp>
      <p:sp>
        <p:nvSpPr>
          <p:cNvPr id="5" name="Espace réservé du pied de page 4"/>
          <p:cNvSpPr>
            <a:spLocks noGrp="1"/>
          </p:cNvSpPr>
          <p:nvPr>
            <p:ph type="ftr" sz="quarter" idx="11"/>
          </p:nvPr>
        </p:nvSpPr>
        <p:spPr>
          <a:xfrm>
            <a:off x="3124200" y="6568767"/>
            <a:ext cx="2895600" cy="365125"/>
          </a:xfrm>
        </p:spPr>
        <p:txBody>
          <a:bodyPr/>
          <a:lstStyle>
            <a:lvl1pPr>
              <a:defRPr sz="1500" baseline="0"/>
            </a:lvl1pPr>
          </a:lstStyle>
          <a:p>
            <a:r>
              <a:rPr lang="fr-FR" smtClean="0"/>
              <a:t>Les éclairages conjoncturels départementaux - Var</a:t>
            </a:r>
            <a:endParaRPr lang="fr-FR" dirty="0"/>
          </a:p>
        </p:txBody>
      </p:sp>
      <p:sp>
        <p:nvSpPr>
          <p:cNvPr id="6" name="Espace réservé du numéro de diapositive 5"/>
          <p:cNvSpPr>
            <a:spLocks noGrp="1"/>
          </p:cNvSpPr>
          <p:nvPr>
            <p:ph type="sldNum" sz="quarter" idx="12"/>
          </p:nvPr>
        </p:nvSpPr>
        <p:spPr>
          <a:xfrm>
            <a:off x="8739398" y="6568767"/>
            <a:ext cx="404601" cy="289233"/>
          </a:xfrm>
          <a:solidFill>
            <a:schemeClr val="accent6">
              <a:lumMod val="75000"/>
            </a:schemeClr>
          </a:solidFill>
        </p:spPr>
        <p:txBody>
          <a:bodyPr/>
          <a:lstStyle>
            <a:lvl1pPr>
              <a:defRPr sz="1700" baseline="0">
                <a:solidFill>
                  <a:schemeClr val="bg1"/>
                </a:solidFill>
              </a:defRPr>
            </a:lvl1pPr>
          </a:lstStyle>
          <a:p>
            <a:fld id="{3C7AC07C-28E4-BD4F-9FFB-37ABAC856C34}" type="slidenum">
              <a:rPr lang="fr-FR" smtClean="0"/>
              <a:pPr/>
              <a:t>‹N°›</a:t>
            </a:fld>
            <a:endParaRPr lang="fr-FR" dirty="0"/>
          </a:p>
        </p:txBody>
      </p:sp>
    </p:spTree>
    <p:extLst>
      <p:ext uri="{BB962C8B-B14F-4D97-AF65-F5344CB8AC3E}">
        <p14:creationId xmlns:p14="http://schemas.microsoft.com/office/powerpoint/2010/main" val="264005461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11780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94986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Edition avril 2022</a:t>
            </a:r>
            <a:endParaRPr lang="fr-FR"/>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8486332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r>
              <a:rPr lang="fr-FR" smtClean="0"/>
              <a:t>Edition avril 2022</a:t>
            </a:r>
            <a:endParaRPr lang="fr-FR" dirty="0"/>
          </a:p>
        </p:txBody>
      </p:sp>
      <p:sp>
        <p:nvSpPr>
          <p:cNvPr id="5" name="Espace réservé du pied de page 4"/>
          <p:cNvSpPr>
            <a:spLocks noGrp="1"/>
          </p:cNvSpPr>
          <p:nvPr>
            <p:ph type="ftr" sz="quarter" idx="11"/>
          </p:nvPr>
        </p:nvSpPr>
        <p:spPr/>
        <p:txBody>
          <a:bodyPr/>
          <a:lstStyle/>
          <a:p>
            <a:r>
              <a:rPr lang="fr-FR" smtClean="0"/>
              <a:t>Les éclairages conjoncturels départementaux - Var</a:t>
            </a:r>
            <a:endParaRPr lang="fr-FR"/>
          </a:p>
        </p:txBody>
      </p:sp>
      <p:sp>
        <p:nvSpPr>
          <p:cNvPr id="6" name="Espace réservé du numéro de diapositive 5"/>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33394768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Edition avril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409481089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Edition avril 2022</a:t>
            </a:r>
            <a:endParaRPr lang="fr-FR"/>
          </a:p>
        </p:txBody>
      </p:sp>
      <p:sp>
        <p:nvSpPr>
          <p:cNvPr id="8" name="Espace réservé du pied de page 7"/>
          <p:cNvSpPr>
            <a:spLocks noGrp="1"/>
          </p:cNvSpPr>
          <p:nvPr>
            <p:ph type="ftr" sz="quarter" idx="11"/>
          </p:nvPr>
        </p:nvSpPr>
        <p:spPr/>
        <p:txBody>
          <a:bodyPr/>
          <a:lstStyle/>
          <a:p>
            <a:r>
              <a:rPr lang="fr-FR" smtClean="0"/>
              <a:t>Les éclairages conjoncturels départementaux - Var</a:t>
            </a:r>
            <a:endParaRPr lang="fr-FR"/>
          </a:p>
        </p:txBody>
      </p:sp>
      <p:sp>
        <p:nvSpPr>
          <p:cNvPr id="9" name="Espace réservé du numéro de diapositive 8"/>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706953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r>
              <a:rPr lang="fr-FR" smtClean="0"/>
              <a:t>Edition avril 2022</a:t>
            </a:r>
            <a:endParaRPr lang="fr-FR"/>
          </a:p>
        </p:txBody>
      </p:sp>
      <p:sp>
        <p:nvSpPr>
          <p:cNvPr id="4" name="Espace réservé du pied de page 3"/>
          <p:cNvSpPr>
            <a:spLocks noGrp="1"/>
          </p:cNvSpPr>
          <p:nvPr>
            <p:ph type="ftr" sz="quarter" idx="11"/>
          </p:nvPr>
        </p:nvSpPr>
        <p:spPr/>
        <p:txBody>
          <a:bodyPr/>
          <a:lstStyle/>
          <a:p>
            <a:r>
              <a:rPr lang="fr-FR" smtClean="0"/>
              <a:t>Les éclairages conjoncturels départementaux - Var</a:t>
            </a:r>
            <a:endParaRPr lang="fr-FR"/>
          </a:p>
        </p:txBody>
      </p:sp>
      <p:sp>
        <p:nvSpPr>
          <p:cNvPr id="5" name="Espace réservé du numéro de diapositive 4"/>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573859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Edition avril 2022</a:t>
            </a:r>
            <a:endParaRPr lang="fr-FR"/>
          </a:p>
        </p:txBody>
      </p:sp>
      <p:sp>
        <p:nvSpPr>
          <p:cNvPr id="3" name="Espace réservé du pied de page 2"/>
          <p:cNvSpPr>
            <a:spLocks noGrp="1"/>
          </p:cNvSpPr>
          <p:nvPr>
            <p:ph type="ftr" sz="quarter" idx="11"/>
          </p:nvPr>
        </p:nvSpPr>
        <p:spPr/>
        <p:txBody>
          <a:bodyPr/>
          <a:lstStyle/>
          <a:p>
            <a:r>
              <a:rPr lang="fr-FR" smtClean="0"/>
              <a:t>Les éclairages conjoncturels départementaux - Var</a:t>
            </a:r>
            <a:endParaRPr lang="fr-FR"/>
          </a:p>
        </p:txBody>
      </p:sp>
      <p:sp>
        <p:nvSpPr>
          <p:cNvPr id="4" name="Espace réservé du numéro de diapositive 3"/>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272500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avril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1540105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r>
              <a:rPr lang="fr-FR" smtClean="0"/>
              <a:t>Edition avril 2022</a:t>
            </a:r>
            <a:endParaRPr lang="fr-FR"/>
          </a:p>
        </p:txBody>
      </p:sp>
      <p:sp>
        <p:nvSpPr>
          <p:cNvPr id="6" name="Espace réservé du pied de page 5"/>
          <p:cNvSpPr>
            <a:spLocks noGrp="1"/>
          </p:cNvSpPr>
          <p:nvPr>
            <p:ph type="ftr" sz="quarter" idx="11"/>
          </p:nvPr>
        </p:nvSpPr>
        <p:spPr/>
        <p:txBody>
          <a:bodyPr/>
          <a:lstStyle/>
          <a:p>
            <a:r>
              <a:rPr lang="fr-FR" smtClean="0"/>
              <a:t>Les éclairages conjoncturels départementaux - Var</a:t>
            </a:r>
            <a:endParaRPr lang="fr-FR"/>
          </a:p>
        </p:txBody>
      </p:sp>
      <p:sp>
        <p:nvSpPr>
          <p:cNvPr id="7" name="Espace réservé du numéro de diapositive 6"/>
          <p:cNvSpPr>
            <a:spLocks noGrp="1"/>
          </p:cNvSpPr>
          <p:nvPr>
            <p:ph type="sldNum" sz="quarter" idx="12"/>
          </p:nvPr>
        </p:nvSpPr>
        <p:spPr/>
        <p:txBody>
          <a:bodyPr/>
          <a:lstStyle/>
          <a:p>
            <a:fld id="{3C7AC07C-28E4-BD4F-9FFB-37ABAC856C34}" type="slidenum">
              <a:rPr lang="fr-FR" smtClean="0"/>
              <a:t>‹N°›</a:t>
            </a:fld>
            <a:endParaRPr lang="fr-FR"/>
          </a:p>
        </p:txBody>
      </p:sp>
    </p:spTree>
    <p:extLst>
      <p:ext uri="{BB962C8B-B14F-4D97-AF65-F5344CB8AC3E}">
        <p14:creationId xmlns:p14="http://schemas.microsoft.com/office/powerpoint/2010/main" val="3970357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smtClean="0"/>
              <a:t>Edition avril 2022</a:t>
            </a:r>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smtClean="0"/>
              <a:t>Les éclairages conjoncturels départementaux - Var</a:t>
            </a: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7AC07C-28E4-BD4F-9FFB-37ABAC856C34}" type="slidenum">
              <a:rPr lang="fr-FR" smtClean="0"/>
              <a:t>‹N°›</a:t>
            </a:fld>
            <a:endParaRPr lang="fr-FR"/>
          </a:p>
        </p:txBody>
      </p:sp>
    </p:spTree>
    <p:extLst>
      <p:ext uri="{BB962C8B-B14F-4D97-AF65-F5344CB8AC3E}">
        <p14:creationId xmlns:p14="http://schemas.microsoft.com/office/powerpoint/2010/main" val="24964957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msOizzOjgAhVWAGMBHXMQAxYQjRx6BAgBEAU&amp;url=https://www.ania.net/economie-export/ega-point-de-conjoncture&amp;psig=AOvVaw0wwhQEom1VbtCAOZvqCiu4&amp;ust=1551792264050881" TargetMode="External"/><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e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paca.dreets.gouv.fr/Les-publications-periodiques-9124"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hyperlink" Target="https://paca.dreets.gouv.fr/Les-indicateurs-cles-de-la-Direccte-Paca" TargetMode="Externa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0" y="1504225"/>
            <a:ext cx="9144000" cy="754053"/>
          </a:xfrm>
          <a:prstGeom prst="rect">
            <a:avLst/>
          </a:prstGeom>
          <a:noFill/>
        </p:spPr>
        <p:txBody>
          <a:bodyPr wrap="square" rtlCol="0">
            <a:spAutoFit/>
          </a:bodyPr>
          <a:lstStyle/>
          <a:p>
            <a:pPr algn="ctr"/>
            <a:r>
              <a:rPr lang="fr-FR" sz="2800" b="1" i="1" dirty="0" smtClean="0">
                <a:solidFill>
                  <a:schemeClr val="bg1">
                    <a:lumMod val="65000"/>
                  </a:schemeClr>
                </a:solidFill>
              </a:rPr>
              <a:t>Les éclairages conjoncturels départementaux</a:t>
            </a:r>
            <a:endParaRPr lang="fr-FR" sz="2800" b="1" i="1" dirty="0">
              <a:solidFill>
                <a:schemeClr val="bg1">
                  <a:lumMod val="65000"/>
                </a:schemeClr>
              </a:solidFill>
            </a:endParaRPr>
          </a:p>
          <a:p>
            <a:pPr algn="ctr"/>
            <a:endParaRPr lang="fr-FR" sz="1500" i="1" dirty="0"/>
          </a:p>
        </p:txBody>
      </p:sp>
      <p:sp>
        <p:nvSpPr>
          <p:cNvPr id="3" name="Espace réservé du numéro de diapositive 2"/>
          <p:cNvSpPr>
            <a:spLocks noGrp="1"/>
          </p:cNvSpPr>
          <p:nvPr>
            <p:ph type="sldNum" sz="quarter" idx="12"/>
          </p:nvPr>
        </p:nvSpPr>
        <p:spPr/>
        <p:txBody>
          <a:bodyPr/>
          <a:lstStyle/>
          <a:p>
            <a:fld id="{3C7AC07C-28E4-BD4F-9FFB-37ABAC856C34}" type="slidenum">
              <a:rPr lang="fr-FR" smtClean="0"/>
              <a:t>1</a:t>
            </a:fld>
            <a:endParaRPr lang="fr-FR"/>
          </a:p>
        </p:txBody>
      </p:sp>
      <p:sp>
        <p:nvSpPr>
          <p:cNvPr id="4" name="Espace réservé du pied de page 3"/>
          <p:cNvSpPr>
            <a:spLocks noGrp="1"/>
          </p:cNvSpPr>
          <p:nvPr>
            <p:ph type="ftr" sz="quarter" idx="11"/>
          </p:nvPr>
        </p:nvSpPr>
        <p:spPr>
          <a:xfrm>
            <a:off x="2388611" y="6520993"/>
            <a:ext cx="4507453" cy="365125"/>
          </a:xfrm>
        </p:spPr>
        <p:txBody>
          <a:bodyPr/>
          <a:lstStyle/>
          <a:p>
            <a:r>
              <a:rPr lang="fr-FR" smtClean="0"/>
              <a:t>Les éclairages conjoncturels départementaux - Var</a:t>
            </a:r>
            <a:endParaRPr lang="fr-FR" dirty="0"/>
          </a:p>
        </p:txBody>
      </p:sp>
      <p:sp>
        <p:nvSpPr>
          <p:cNvPr id="5" name="Espace réservé de la date 4"/>
          <p:cNvSpPr>
            <a:spLocks noGrp="1"/>
          </p:cNvSpPr>
          <p:nvPr>
            <p:ph type="dt" sz="half" idx="10"/>
          </p:nvPr>
        </p:nvSpPr>
        <p:spPr/>
        <p:txBody>
          <a:bodyPr/>
          <a:lstStyle/>
          <a:p>
            <a:r>
              <a:rPr lang="fr-FR" smtClean="0"/>
              <a:t>Edition avril 2022</a:t>
            </a:r>
            <a:endParaRPr lang="fr-FR" dirty="0"/>
          </a:p>
        </p:txBody>
      </p:sp>
      <p:sp>
        <p:nvSpPr>
          <p:cNvPr id="9" name="ZoneTexte 8"/>
          <p:cNvSpPr txBox="1"/>
          <p:nvPr/>
        </p:nvSpPr>
        <p:spPr>
          <a:xfrm>
            <a:off x="3671392" y="6189335"/>
            <a:ext cx="5472608" cy="307777"/>
          </a:xfrm>
          <a:prstGeom prst="rect">
            <a:avLst/>
          </a:prstGeom>
          <a:noFill/>
        </p:spPr>
        <p:txBody>
          <a:bodyPr wrap="square" rtlCol="0">
            <a:spAutoFit/>
          </a:bodyPr>
          <a:lstStyle/>
          <a:p>
            <a:pPr algn="r"/>
            <a:r>
              <a:rPr lang="fr-FR" sz="1400" b="1" i="1" dirty="0" smtClean="0"/>
              <a:t>Services études, statistiques, évaluation</a:t>
            </a:r>
            <a:endParaRPr lang="fr-FR" sz="1400" b="1" i="1" dirty="0"/>
          </a:p>
        </p:txBody>
      </p:sp>
      <p:pic>
        <p:nvPicPr>
          <p:cNvPr id="1031" name="Picture 7" descr="Résultat de recherche d'images pour &quot;conjoncture&quo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8959" y="4467610"/>
            <a:ext cx="2409504" cy="1668804"/>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rot="5400000">
            <a:off x="8181834" y="5243990"/>
            <a:ext cx="1674047" cy="246223"/>
          </a:xfrm>
          <a:prstGeom prst="rect">
            <a:avLst/>
          </a:prstGeom>
          <a:noFill/>
        </p:spPr>
        <p:txBody>
          <a:bodyPr wrap="square" rtlCol="0">
            <a:spAutoFit/>
          </a:bodyPr>
          <a:lstStyle/>
          <a:p>
            <a:pPr algn="r"/>
            <a:r>
              <a:rPr lang="fr-FR" sz="1000" i="1" dirty="0" smtClean="0"/>
              <a:t>Crédit photo : ©</a:t>
            </a:r>
            <a:r>
              <a:rPr lang="fr-FR" sz="1000" i="1" dirty="0" err="1" smtClean="0"/>
              <a:t>Shutterstock</a:t>
            </a:r>
            <a:endParaRPr lang="fr-FR" sz="1000" i="1" dirty="0" smtClean="0"/>
          </a:p>
        </p:txBody>
      </p:sp>
      <p:pic>
        <p:nvPicPr>
          <p:cNvPr id="11" name="Image 10"/>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006837" y="4530078"/>
            <a:ext cx="2409504" cy="1606336"/>
          </a:xfrm>
          <a:prstGeom prst="rect">
            <a:avLst/>
          </a:prstGeom>
        </p:spPr>
      </p:pic>
      <p:pic>
        <p:nvPicPr>
          <p:cNvPr id="13" name="Imag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5444" y="4369927"/>
            <a:ext cx="2571078" cy="1819408"/>
          </a:xfrm>
          <a:prstGeom prst="rect">
            <a:avLst/>
          </a:prstGeom>
        </p:spPr>
      </p:pic>
      <p:sp>
        <p:nvSpPr>
          <p:cNvPr id="14" name="Rectangle 13"/>
          <p:cNvSpPr/>
          <p:nvPr/>
        </p:nvSpPr>
        <p:spPr>
          <a:xfrm>
            <a:off x="878430" y="2049675"/>
            <a:ext cx="7385099" cy="406265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0" h="0" prst="angle"/>
              <a:contourClr>
                <a:schemeClr val="accent3">
                  <a:tint val="100000"/>
                  <a:shade val="100000"/>
                  <a:satMod val="100000"/>
                  <a:hueMod val="100000"/>
                </a:schemeClr>
              </a:contourClr>
            </a:sp3d>
          </a:bodyPr>
          <a:lstStyle/>
          <a:p>
            <a:pPr algn="ctr"/>
            <a:r>
              <a:rPr lang="fr-FR" sz="5000" b="1" dirty="0">
                <a:ln/>
                <a:solidFill>
                  <a:schemeClr val="accent1">
                    <a:lumMod val="75000"/>
                  </a:schemeClr>
                </a:solidFill>
              </a:rPr>
              <a:t>La situation conjoncturelle </a:t>
            </a:r>
          </a:p>
          <a:p>
            <a:pPr algn="ctr"/>
            <a:r>
              <a:rPr lang="fr-FR" sz="5000" b="1" dirty="0">
                <a:ln/>
                <a:solidFill>
                  <a:schemeClr val="accent1">
                    <a:lumMod val="75000"/>
                  </a:schemeClr>
                </a:solidFill>
              </a:rPr>
              <a:t>a</a:t>
            </a:r>
            <a:r>
              <a:rPr lang="fr-FR" sz="5000" b="1" dirty="0" smtClean="0">
                <a:ln/>
                <a:solidFill>
                  <a:schemeClr val="accent1">
                    <a:lumMod val="75000"/>
                  </a:schemeClr>
                </a:solidFill>
              </a:rPr>
              <a:t>u </a:t>
            </a:r>
            <a:r>
              <a:rPr lang="fr-FR" sz="5000" b="1" dirty="0">
                <a:ln/>
                <a:solidFill>
                  <a:schemeClr val="accent1">
                    <a:lumMod val="75000"/>
                  </a:schemeClr>
                </a:solidFill>
              </a:rPr>
              <a:t>4</a:t>
            </a:r>
            <a:r>
              <a:rPr lang="fr-FR" sz="5000" b="1" baseline="30000" dirty="0" smtClean="0">
                <a:ln/>
                <a:solidFill>
                  <a:schemeClr val="accent1">
                    <a:lumMod val="75000"/>
                  </a:schemeClr>
                </a:solidFill>
              </a:rPr>
              <a:t>ème</a:t>
            </a:r>
            <a:r>
              <a:rPr lang="fr-FR" sz="5000" b="1" dirty="0" smtClean="0">
                <a:ln/>
                <a:solidFill>
                  <a:schemeClr val="accent1">
                    <a:lumMod val="75000"/>
                  </a:schemeClr>
                </a:solidFill>
              </a:rPr>
              <a:t> trimestre 2021</a:t>
            </a:r>
            <a:endParaRPr lang="fr-FR" sz="5000" b="1" dirty="0">
              <a:ln/>
              <a:solidFill>
                <a:schemeClr val="accent1">
                  <a:lumMod val="75000"/>
                </a:schemeClr>
              </a:solidFill>
            </a:endParaRPr>
          </a:p>
          <a:p>
            <a:pPr algn="ctr"/>
            <a:r>
              <a:rPr lang="fr-FR" sz="5000" b="1" dirty="0" smtClean="0">
                <a:ln/>
                <a:solidFill>
                  <a:schemeClr val="accent1">
                    <a:lumMod val="75000"/>
                  </a:schemeClr>
                </a:solidFill>
              </a:rPr>
              <a:t>dans le Var</a:t>
            </a:r>
            <a:endParaRPr lang="fr-FR" sz="5400" b="1" dirty="0">
              <a:ln/>
              <a:solidFill>
                <a:schemeClr val="accent3"/>
              </a:solidFill>
            </a:endParaRPr>
          </a:p>
          <a:p>
            <a:pPr algn="ctr"/>
            <a:endParaRPr lang="fr-FR" sz="5400" b="1" dirty="0" smtClean="0">
              <a:ln/>
              <a:solidFill>
                <a:schemeClr val="accent3"/>
              </a:solidFill>
            </a:endParaRPr>
          </a:p>
          <a:p>
            <a:pPr algn="ctr"/>
            <a:endParaRPr lang="fr-FR" sz="5400" b="1" dirty="0">
              <a:ln/>
              <a:solidFill>
                <a:schemeClr val="accent3"/>
              </a:solidFill>
            </a:endParaRPr>
          </a:p>
        </p:txBody>
      </p:sp>
      <p:pic>
        <p:nvPicPr>
          <p:cNvPr id="15" name="Picture 4" descr="http://intranet.direccte.gouv.fr/paca/Etudes%20et%20statistiques/Les%20logos/Cartouche%20Pr%C3%A9fet%20de%20r%C3%A9gion%20%E2%80%93%20DREET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3181082" cy="1329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1884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64150" y="268772"/>
            <a:ext cx="9187557" cy="892552"/>
          </a:xfrm>
          <a:prstGeom prst="rect">
            <a:avLst/>
          </a:prstGeom>
          <a:noFill/>
        </p:spPr>
        <p:txBody>
          <a:bodyPr wrap="square" rtlCol="0">
            <a:spAutoFit/>
          </a:bodyPr>
          <a:lstStyle/>
          <a:p>
            <a:r>
              <a:rPr lang="fr-FR" sz="2600" b="1" dirty="0">
                <a:solidFill>
                  <a:schemeClr val="accent1">
                    <a:lumMod val="75000"/>
                  </a:schemeClr>
                </a:solidFill>
              </a:rPr>
              <a:t>Recul du taux de chômage qui atteint son plus bas niveau depuis l’origine de la série </a:t>
            </a:r>
            <a:r>
              <a:rPr lang="fr-FR" sz="1400" b="1" dirty="0">
                <a:solidFill>
                  <a:schemeClr val="accent1">
                    <a:lumMod val="75000"/>
                  </a:schemeClr>
                </a:solidFill>
              </a:rPr>
              <a:t>(à l’exception de la baisse ponctuelle en « trompe-l’œil » du printemps 2020)</a:t>
            </a:r>
            <a:endParaRPr lang="fr-FR" sz="1400" dirty="0">
              <a:solidFill>
                <a:schemeClr val="accent1">
                  <a:lumMod val="75000"/>
                </a:schemeClr>
              </a:solidFill>
            </a:endParaRPr>
          </a:p>
        </p:txBody>
      </p:sp>
      <p:cxnSp>
        <p:nvCxnSpPr>
          <p:cNvPr id="6" name="Connecteur droit 5"/>
          <p:cNvCxnSpPr/>
          <p:nvPr/>
        </p:nvCxnSpPr>
        <p:spPr>
          <a:xfrm>
            <a:off x="125698" y="1172431"/>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10</a:t>
            </a:fld>
            <a:endParaRPr lang="fr-FR" dirty="0"/>
          </a:p>
        </p:txBody>
      </p:sp>
      <p:sp>
        <p:nvSpPr>
          <p:cNvPr id="7" name="Espace réservé du pied de page 6"/>
          <p:cNvSpPr>
            <a:spLocks noGrp="1"/>
          </p:cNvSpPr>
          <p:nvPr>
            <p:ph type="ftr" sz="quarter" idx="11"/>
          </p:nvPr>
        </p:nvSpPr>
        <p:spPr>
          <a:xfrm>
            <a:off x="1733909" y="6568767"/>
            <a:ext cx="6003985" cy="365125"/>
          </a:xfrm>
        </p:spPr>
        <p:txBody>
          <a:bodyPr/>
          <a:lstStyle/>
          <a:p>
            <a:r>
              <a:rPr lang="fr-FR" dirty="0" smtClean="0"/>
              <a:t>Les éclairages conjoncturels départementaux - Var</a:t>
            </a:r>
            <a:endParaRPr lang="fr-FR" dirty="0"/>
          </a:p>
        </p:txBody>
      </p:sp>
      <p:sp>
        <p:nvSpPr>
          <p:cNvPr id="3" name="Espace réservé de la date 2"/>
          <p:cNvSpPr>
            <a:spLocks noGrp="1"/>
          </p:cNvSpPr>
          <p:nvPr>
            <p:ph type="dt" sz="half" idx="10"/>
          </p:nvPr>
        </p:nvSpPr>
        <p:spPr/>
        <p:txBody>
          <a:bodyPr/>
          <a:lstStyle/>
          <a:p>
            <a:r>
              <a:rPr lang="fr-FR" smtClean="0"/>
              <a:t>Edition avril 2022</a:t>
            </a:r>
            <a:endParaRPr lang="fr-FR" dirty="0"/>
          </a:p>
        </p:txBody>
      </p:sp>
      <p:sp>
        <p:nvSpPr>
          <p:cNvPr id="12" name="ZoneTexte 11"/>
          <p:cNvSpPr txBox="1"/>
          <p:nvPr/>
        </p:nvSpPr>
        <p:spPr>
          <a:xfrm>
            <a:off x="7756105" y="4614747"/>
            <a:ext cx="1652756" cy="615553"/>
          </a:xfrm>
          <a:prstGeom prst="rect">
            <a:avLst/>
          </a:prstGeom>
          <a:noFill/>
        </p:spPr>
        <p:txBody>
          <a:bodyPr wrap="square" rtlCol="0">
            <a:spAutoFit/>
          </a:bodyPr>
          <a:lstStyle/>
          <a:p>
            <a:pPr algn="ctr"/>
            <a:r>
              <a:rPr lang="fr-FR" sz="1600" b="1" dirty="0" smtClean="0">
                <a:solidFill>
                  <a:schemeClr val="accent1">
                    <a:lumMod val="75000"/>
                  </a:schemeClr>
                </a:solidFill>
              </a:rPr>
              <a:t>7,2 % (-0,6 pt) </a:t>
            </a:r>
          </a:p>
          <a:p>
            <a:pPr algn="ctr"/>
            <a:endParaRPr lang="fr-FR" b="1" dirty="0">
              <a:solidFill>
                <a:srgbClr val="FF0000"/>
              </a:solidFill>
            </a:endParaRPr>
          </a:p>
        </p:txBody>
      </p:sp>
      <p:sp>
        <p:nvSpPr>
          <p:cNvPr id="13" name="ZoneTexte 12"/>
          <p:cNvSpPr txBox="1"/>
          <p:nvPr/>
        </p:nvSpPr>
        <p:spPr>
          <a:xfrm>
            <a:off x="7778964" y="4373734"/>
            <a:ext cx="1572743" cy="646331"/>
          </a:xfrm>
          <a:prstGeom prst="rect">
            <a:avLst/>
          </a:prstGeom>
          <a:noFill/>
        </p:spPr>
        <p:txBody>
          <a:bodyPr wrap="square" rtlCol="0">
            <a:spAutoFit/>
          </a:bodyPr>
          <a:lstStyle/>
          <a:p>
            <a:pPr algn="ctr"/>
            <a:r>
              <a:rPr lang="fr-FR" sz="1600" b="1" dirty="0">
                <a:solidFill>
                  <a:schemeClr val="accent3">
                    <a:lumMod val="75000"/>
                  </a:schemeClr>
                </a:solidFill>
              </a:rPr>
              <a:t>7</a:t>
            </a:r>
            <a:r>
              <a:rPr lang="fr-FR" sz="1600" b="1" dirty="0" smtClean="0">
                <a:solidFill>
                  <a:schemeClr val="accent3">
                    <a:lumMod val="75000"/>
                  </a:schemeClr>
                </a:solidFill>
              </a:rPr>
              <a:t>,5 % (-0,8 pt)</a:t>
            </a:r>
            <a:r>
              <a:rPr lang="fr-FR" b="1" dirty="0" smtClean="0">
                <a:solidFill>
                  <a:schemeClr val="accent3">
                    <a:lumMod val="75000"/>
                  </a:schemeClr>
                </a:solidFill>
              </a:rPr>
              <a:t> </a:t>
            </a:r>
          </a:p>
          <a:p>
            <a:pPr algn="ctr"/>
            <a:endParaRPr lang="fr-FR" b="1" dirty="0">
              <a:solidFill>
                <a:srgbClr val="FF0000"/>
              </a:solidFill>
            </a:endParaRPr>
          </a:p>
        </p:txBody>
      </p:sp>
      <p:sp>
        <p:nvSpPr>
          <p:cNvPr id="11" name="ZoneTexte 10"/>
          <p:cNvSpPr txBox="1"/>
          <p:nvPr/>
        </p:nvSpPr>
        <p:spPr>
          <a:xfrm>
            <a:off x="7756105" y="3875960"/>
            <a:ext cx="1652755" cy="615553"/>
          </a:xfrm>
          <a:prstGeom prst="rect">
            <a:avLst/>
          </a:prstGeom>
          <a:noFill/>
        </p:spPr>
        <p:txBody>
          <a:bodyPr wrap="square" rtlCol="0">
            <a:spAutoFit/>
          </a:bodyPr>
          <a:lstStyle/>
          <a:p>
            <a:pPr algn="ctr"/>
            <a:r>
              <a:rPr lang="fr-FR" sz="1600" b="1" dirty="0" smtClean="0">
                <a:solidFill>
                  <a:srgbClr val="FF0000"/>
                </a:solidFill>
              </a:rPr>
              <a:t>8,3 % (-0,8 pt) </a:t>
            </a:r>
          </a:p>
          <a:p>
            <a:pPr algn="ctr"/>
            <a:endParaRPr lang="fr-FR" b="1" dirty="0">
              <a:solidFill>
                <a:srgbClr val="FF0000"/>
              </a:solidFill>
            </a:endParaRPr>
          </a:p>
        </p:txBody>
      </p:sp>
      <p:graphicFrame>
        <p:nvGraphicFramePr>
          <p:cNvPr id="15" name="Graphique 14"/>
          <p:cNvGraphicFramePr>
            <a:graphicFrameLocks/>
          </p:cNvGraphicFramePr>
          <p:nvPr>
            <p:extLst>
              <p:ext uri="{D42A27DB-BD31-4B8C-83A1-F6EECF244321}">
                <p14:modId xmlns:p14="http://schemas.microsoft.com/office/powerpoint/2010/main" val="3664577237"/>
              </p:ext>
            </p:extLst>
          </p:nvPr>
        </p:nvGraphicFramePr>
        <p:xfrm>
          <a:off x="43558" y="1244226"/>
          <a:ext cx="8521778" cy="50387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2101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54667" y="303217"/>
            <a:ext cx="9082473" cy="523220"/>
          </a:xfrm>
          <a:prstGeom prst="rect">
            <a:avLst/>
          </a:prstGeom>
          <a:noFill/>
        </p:spPr>
        <p:txBody>
          <a:bodyPr wrap="square" rtlCol="0">
            <a:spAutoFit/>
          </a:bodyPr>
          <a:lstStyle/>
          <a:p>
            <a:r>
              <a:rPr lang="fr-FR" sz="2800" b="1" dirty="0" smtClean="0">
                <a:solidFill>
                  <a:schemeClr val="accent1">
                    <a:lumMod val="75000"/>
                  </a:schemeClr>
                </a:solidFill>
              </a:rPr>
              <a:t>Un taux dans la moyenne </a:t>
            </a:r>
            <a:r>
              <a:rPr lang="fr-FR" sz="2800" b="1" dirty="0">
                <a:solidFill>
                  <a:schemeClr val="accent1">
                    <a:lumMod val="75000"/>
                  </a:schemeClr>
                </a:solidFill>
              </a:rPr>
              <a:t>des départements comparables</a:t>
            </a:r>
            <a:endParaRPr lang="fr-FR" sz="2800" dirty="0">
              <a:solidFill>
                <a:schemeClr val="accent1">
                  <a:lumMod val="75000"/>
                </a:schemeClr>
              </a:solidFill>
            </a:endParaRPr>
          </a:p>
        </p:txBody>
      </p:sp>
      <p:cxnSp>
        <p:nvCxnSpPr>
          <p:cNvPr id="6" name="Connecteur droit 5"/>
          <p:cNvCxnSpPr/>
          <p:nvPr/>
        </p:nvCxnSpPr>
        <p:spPr>
          <a:xfrm>
            <a:off x="254667" y="825013"/>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11</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2193028540"/>
              </p:ext>
            </p:extLst>
          </p:nvPr>
        </p:nvGraphicFramePr>
        <p:xfrm>
          <a:off x="457200" y="1062037"/>
          <a:ext cx="7962900" cy="5348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220694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7419" y="-11307"/>
            <a:ext cx="8876580" cy="954107"/>
          </a:xfrm>
          <a:prstGeom prst="rect">
            <a:avLst/>
          </a:prstGeom>
          <a:noFill/>
        </p:spPr>
        <p:txBody>
          <a:bodyPr wrap="square" rtlCol="0">
            <a:spAutoFit/>
          </a:bodyPr>
          <a:lstStyle/>
          <a:p>
            <a:r>
              <a:rPr lang="fr-FR" sz="2800" b="1" dirty="0">
                <a:solidFill>
                  <a:schemeClr val="accent1">
                    <a:lumMod val="75000"/>
                  </a:schemeClr>
                </a:solidFill>
              </a:rPr>
              <a:t>Fort recul trimestriel de la demande d’emploi au 2</a:t>
            </a:r>
            <a:r>
              <a:rPr lang="fr-FR" sz="2800" b="1" baseline="30000" dirty="0">
                <a:solidFill>
                  <a:schemeClr val="accent1">
                    <a:lumMod val="75000"/>
                  </a:schemeClr>
                </a:solidFill>
              </a:rPr>
              <a:t>nd</a:t>
            </a:r>
            <a:r>
              <a:rPr lang="fr-FR" sz="2800" b="1" dirty="0">
                <a:solidFill>
                  <a:schemeClr val="accent1">
                    <a:lumMod val="75000"/>
                  </a:schemeClr>
                </a:solidFill>
              </a:rPr>
              <a:t> semestre 2021, qui passe sous son niveau d’avant-crise</a:t>
            </a:r>
            <a:endParaRPr lang="fr-FR" sz="2800" dirty="0">
              <a:solidFill>
                <a:srgbClr val="FF0000"/>
              </a:solidFill>
            </a:endParaRPr>
          </a:p>
        </p:txBody>
      </p:sp>
      <p:cxnSp>
        <p:nvCxnSpPr>
          <p:cNvPr id="6" name="Connecteur droit 5"/>
          <p:cNvCxnSpPr/>
          <p:nvPr/>
        </p:nvCxnSpPr>
        <p:spPr>
          <a:xfrm>
            <a:off x="267419" y="94262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12</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1782729868"/>
              </p:ext>
            </p:extLst>
          </p:nvPr>
        </p:nvGraphicFramePr>
        <p:xfrm>
          <a:off x="465667" y="1042987"/>
          <a:ext cx="7859183" cy="52138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84473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4733" y="7743"/>
            <a:ext cx="8796867" cy="954107"/>
          </a:xfrm>
          <a:prstGeom prst="rect">
            <a:avLst/>
          </a:prstGeom>
          <a:noFill/>
        </p:spPr>
        <p:txBody>
          <a:bodyPr wrap="square" rtlCol="0">
            <a:spAutoFit/>
          </a:bodyPr>
          <a:lstStyle/>
          <a:p>
            <a:r>
              <a:rPr lang="fr-FR" sz="2800" b="1" dirty="0">
                <a:solidFill>
                  <a:schemeClr val="accent1">
                    <a:lumMod val="75000"/>
                  </a:schemeClr>
                </a:solidFill>
              </a:rPr>
              <a:t>La baisse annuelle de la demande d’emploi fin 2021 efface largement la hausse de 2020</a:t>
            </a:r>
            <a:endParaRPr lang="fr-FR" sz="2800" dirty="0">
              <a:solidFill>
                <a:schemeClr val="accent1">
                  <a:lumMod val="75000"/>
                </a:schemeClr>
              </a:solidFill>
            </a:endParaRPr>
          </a:p>
        </p:txBody>
      </p:sp>
      <p:cxnSp>
        <p:nvCxnSpPr>
          <p:cNvPr id="6" name="Connecteur droit 5"/>
          <p:cNvCxnSpPr/>
          <p:nvPr/>
        </p:nvCxnSpPr>
        <p:spPr>
          <a:xfrm>
            <a:off x="267418" y="96185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13</a:t>
            </a:fld>
            <a:endParaRPr lang="fr-FR" dirty="0"/>
          </a:p>
        </p:txBody>
      </p:sp>
      <p:sp>
        <p:nvSpPr>
          <p:cNvPr id="7" name="Espace réservé du pied de page 6"/>
          <p:cNvSpPr>
            <a:spLocks noGrp="1"/>
          </p:cNvSpPr>
          <p:nvPr>
            <p:ph type="ftr" sz="quarter" idx="11"/>
          </p:nvPr>
        </p:nvSpPr>
        <p:spPr>
          <a:xfrm>
            <a:off x="2226833" y="6568767"/>
            <a:ext cx="421699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88079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4800" y="-6087"/>
            <a:ext cx="8839199" cy="954107"/>
          </a:xfrm>
          <a:prstGeom prst="rect">
            <a:avLst/>
          </a:prstGeom>
          <a:noFill/>
        </p:spPr>
        <p:txBody>
          <a:bodyPr wrap="square" rtlCol="0">
            <a:spAutoFit/>
          </a:bodyPr>
          <a:lstStyle/>
          <a:p>
            <a:r>
              <a:rPr lang="fr-FR" sz="2800" b="1" dirty="0">
                <a:solidFill>
                  <a:schemeClr val="accent1">
                    <a:lumMod val="75000"/>
                  </a:schemeClr>
                </a:solidFill>
              </a:rPr>
              <a:t>La demande d’emploi des femmes se replie au même rythme que celle des hommes sur un </a:t>
            </a:r>
            <a:r>
              <a:rPr lang="fr-FR" sz="2800" b="1" dirty="0" smtClean="0">
                <a:solidFill>
                  <a:schemeClr val="accent1">
                    <a:lumMod val="75000"/>
                  </a:schemeClr>
                </a:solidFill>
              </a:rPr>
              <a:t>trimestre</a:t>
            </a:r>
            <a:endParaRPr lang="fr-FR" sz="2800" b="1" dirty="0">
              <a:solidFill>
                <a:schemeClr val="accent1">
                  <a:lumMod val="75000"/>
                </a:schemeClr>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14</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p:cNvGraphicFramePr>
            <a:graphicFrameLocks/>
          </p:cNvGraphicFramePr>
          <p:nvPr>
            <p:extLst>
              <p:ext uri="{D42A27DB-BD31-4B8C-83A1-F6EECF244321}">
                <p14:modId xmlns:p14="http://schemas.microsoft.com/office/powerpoint/2010/main" val="1513831667"/>
              </p:ext>
            </p:extLst>
          </p:nvPr>
        </p:nvGraphicFramePr>
        <p:xfrm>
          <a:off x="372533" y="1042987"/>
          <a:ext cx="7982150" cy="5332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05985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04800" y="-6087"/>
            <a:ext cx="8839199" cy="954107"/>
          </a:xfrm>
          <a:prstGeom prst="rect">
            <a:avLst/>
          </a:prstGeom>
          <a:noFill/>
        </p:spPr>
        <p:txBody>
          <a:bodyPr wrap="square" rtlCol="0">
            <a:spAutoFit/>
          </a:bodyPr>
          <a:lstStyle/>
          <a:p>
            <a:r>
              <a:rPr lang="fr-FR" sz="2800" b="1" dirty="0">
                <a:solidFill>
                  <a:schemeClr val="accent1">
                    <a:lumMod val="75000"/>
                  </a:schemeClr>
                </a:solidFill>
              </a:rPr>
              <a:t>S</a:t>
            </a:r>
            <a:r>
              <a:rPr lang="fr-FR" sz="2800" b="1" dirty="0" smtClean="0">
                <a:solidFill>
                  <a:schemeClr val="accent1">
                    <a:lumMod val="75000"/>
                  </a:schemeClr>
                </a:solidFill>
              </a:rPr>
              <a:t>ur </a:t>
            </a:r>
            <a:r>
              <a:rPr lang="fr-FR" sz="2800" b="1" dirty="0">
                <a:solidFill>
                  <a:schemeClr val="accent1">
                    <a:lumMod val="75000"/>
                  </a:schemeClr>
                </a:solidFill>
              </a:rPr>
              <a:t>un an, le fléchissement est plus marqué pour les hommes</a:t>
            </a: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15</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906635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16</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15895"/>
            <a:ext cx="8876581" cy="954107"/>
          </a:xfrm>
          <a:prstGeom prst="rect">
            <a:avLst/>
          </a:prstGeom>
          <a:noFill/>
        </p:spPr>
        <p:txBody>
          <a:bodyPr wrap="square" rtlCol="0">
            <a:spAutoFit/>
          </a:bodyPr>
          <a:lstStyle/>
          <a:p>
            <a:r>
              <a:rPr lang="fr-FR" sz="2800" b="1" dirty="0">
                <a:solidFill>
                  <a:schemeClr val="accent1">
                    <a:lumMod val="75000"/>
                  </a:schemeClr>
                </a:solidFill>
              </a:rPr>
              <a:t>Le recul trimestriel est plus vif chez les jeunes au cours du 2</a:t>
            </a:r>
            <a:r>
              <a:rPr lang="fr-FR" sz="2800" b="1" baseline="30000" dirty="0">
                <a:solidFill>
                  <a:schemeClr val="accent1">
                    <a:lumMod val="75000"/>
                  </a:schemeClr>
                </a:solidFill>
              </a:rPr>
              <a:t>nd</a:t>
            </a:r>
            <a:r>
              <a:rPr lang="fr-FR" sz="2800" b="1" dirty="0">
                <a:solidFill>
                  <a:schemeClr val="accent1">
                    <a:lumMod val="75000"/>
                  </a:schemeClr>
                </a:solidFill>
              </a:rPr>
              <a:t> </a:t>
            </a:r>
            <a:r>
              <a:rPr lang="fr-FR" sz="2800" b="1" dirty="0" smtClean="0">
                <a:solidFill>
                  <a:schemeClr val="accent1">
                    <a:lumMod val="75000"/>
                  </a:schemeClr>
                </a:solidFill>
              </a:rPr>
              <a:t>semestre…</a:t>
            </a:r>
            <a:endParaRPr lang="fr-FR" sz="2800" b="1" dirty="0">
              <a:solidFill>
                <a:schemeClr val="accent1">
                  <a:lumMod val="75000"/>
                </a:schemeClr>
              </a:solidFill>
            </a:endParaRPr>
          </a:p>
        </p:txBody>
      </p:sp>
      <p:graphicFrame>
        <p:nvGraphicFramePr>
          <p:cNvPr id="9" name="Graphique 8"/>
          <p:cNvGraphicFramePr>
            <a:graphicFrameLocks/>
          </p:cNvGraphicFramePr>
          <p:nvPr>
            <p:extLst>
              <p:ext uri="{D42A27DB-BD31-4B8C-83A1-F6EECF244321}">
                <p14:modId xmlns:p14="http://schemas.microsoft.com/office/powerpoint/2010/main" val="3455884297"/>
              </p:ext>
            </p:extLst>
          </p:nvPr>
        </p:nvGraphicFramePr>
        <p:xfrm>
          <a:off x="457200" y="1042987"/>
          <a:ext cx="7867650" cy="53239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28062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17</a:t>
            </a:fld>
            <a:endParaRPr lang="fr-FR" dirty="0"/>
          </a:p>
        </p:txBody>
      </p:sp>
      <p:sp>
        <p:nvSpPr>
          <p:cNvPr id="7" name="Espace réservé du pied de page 6"/>
          <p:cNvSpPr>
            <a:spLocks noGrp="1"/>
          </p:cNvSpPr>
          <p:nvPr>
            <p:ph type="ftr" sz="quarter" idx="11"/>
          </p:nvPr>
        </p:nvSpPr>
        <p:spPr>
          <a:xfrm>
            <a:off x="2302135" y="6568767"/>
            <a:ext cx="4077149"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3" name="Ellipse 2"/>
          <p:cNvSpPr/>
          <p:nvPr/>
        </p:nvSpPr>
        <p:spPr>
          <a:xfrm>
            <a:off x="8212347" y="4934309"/>
            <a:ext cx="284672" cy="24154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ZoneTexte 11"/>
          <p:cNvSpPr txBox="1"/>
          <p:nvPr/>
        </p:nvSpPr>
        <p:spPr>
          <a:xfrm>
            <a:off x="146856" y="374928"/>
            <a:ext cx="8876581" cy="523220"/>
          </a:xfrm>
          <a:prstGeom prst="rect">
            <a:avLst/>
          </a:prstGeom>
          <a:noFill/>
        </p:spPr>
        <p:txBody>
          <a:bodyPr wrap="square" rtlCol="0">
            <a:spAutoFit/>
          </a:bodyPr>
          <a:lstStyle/>
          <a:p>
            <a:r>
              <a:rPr lang="fr-FR" sz="2800" b="1" dirty="0">
                <a:solidFill>
                  <a:schemeClr val="accent1">
                    <a:lumMod val="75000"/>
                  </a:schemeClr>
                </a:solidFill>
              </a:rPr>
              <a:t>… tout comme le repli annuel</a:t>
            </a:r>
          </a:p>
        </p:txBody>
      </p:sp>
      <p:graphicFrame>
        <p:nvGraphicFramePr>
          <p:cNvPr id="9" name="Graphique 8"/>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223396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5" y="0"/>
            <a:ext cx="8997144" cy="954107"/>
          </a:xfrm>
          <a:prstGeom prst="rect">
            <a:avLst/>
          </a:prstGeom>
          <a:noFill/>
        </p:spPr>
        <p:txBody>
          <a:bodyPr wrap="square" rtlCol="0">
            <a:spAutoFit/>
          </a:bodyPr>
          <a:lstStyle/>
          <a:p>
            <a:r>
              <a:rPr lang="fr-FR" sz="2800" b="1" dirty="0">
                <a:solidFill>
                  <a:srgbClr val="376092"/>
                </a:solidFill>
              </a:rPr>
              <a:t>La baisse est </a:t>
            </a:r>
            <a:r>
              <a:rPr lang="fr-FR" sz="2800" b="1" dirty="0" smtClean="0">
                <a:solidFill>
                  <a:srgbClr val="376092"/>
                </a:solidFill>
              </a:rPr>
              <a:t>plus </a:t>
            </a:r>
            <a:r>
              <a:rPr lang="fr-FR" sz="2800" b="1" dirty="0">
                <a:solidFill>
                  <a:srgbClr val="376092"/>
                </a:solidFill>
              </a:rPr>
              <a:t>franche pour les demandeurs d’emploi de longue durée sur un </a:t>
            </a:r>
            <a:r>
              <a:rPr lang="fr-FR" sz="2800" b="1" dirty="0" smtClean="0">
                <a:solidFill>
                  <a:srgbClr val="376092"/>
                </a:solidFill>
              </a:rPr>
              <a:t>trimestre… </a:t>
            </a:r>
            <a:endParaRPr lang="fr-FR" sz="2800" dirty="0">
              <a:solidFill>
                <a:srgbClr val="376092"/>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18</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graphicFrame>
        <p:nvGraphicFramePr>
          <p:cNvPr id="10" name="Graphique 9"/>
          <p:cNvGraphicFramePr>
            <a:graphicFrameLocks/>
          </p:cNvGraphicFramePr>
          <p:nvPr>
            <p:extLst>
              <p:ext uri="{D42A27DB-BD31-4B8C-83A1-F6EECF244321}">
                <p14:modId xmlns:p14="http://schemas.microsoft.com/office/powerpoint/2010/main" val="2452182045"/>
              </p:ext>
            </p:extLst>
          </p:nvPr>
        </p:nvGraphicFramePr>
        <p:xfrm>
          <a:off x="558800" y="1042987"/>
          <a:ext cx="7766050" cy="52477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599001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46855" y="205594"/>
            <a:ext cx="8997144" cy="523220"/>
          </a:xfrm>
          <a:prstGeom prst="rect">
            <a:avLst/>
          </a:prstGeom>
          <a:noFill/>
        </p:spPr>
        <p:txBody>
          <a:bodyPr wrap="square" rtlCol="0">
            <a:spAutoFit/>
          </a:bodyPr>
          <a:lstStyle/>
          <a:p>
            <a:r>
              <a:rPr lang="fr-FR" sz="2800" b="1" dirty="0">
                <a:solidFill>
                  <a:srgbClr val="376092"/>
                </a:solidFill>
              </a:rPr>
              <a:t>… </a:t>
            </a:r>
            <a:r>
              <a:rPr lang="fr-FR" sz="2800" b="1" dirty="0" smtClean="0">
                <a:solidFill>
                  <a:srgbClr val="376092"/>
                </a:solidFill>
              </a:rPr>
              <a:t>cet écart est encore plus marqué en </a:t>
            </a:r>
            <a:r>
              <a:rPr lang="fr-FR" sz="2800" b="1" dirty="0">
                <a:solidFill>
                  <a:srgbClr val="376092"/>
                </a:solidFill>
              </a:rPr>
              <a:t>rythme annuel</a:t>
            </a:r>
            <a:endParaRPr lang="fr-FR" sz="2800" dirty="0">
              <a:solidFill>
                <a:srgbClr val="376092"/>
              </a:solidFill>
            </a:endParaRPr>
          </a:p>
        </p:txBody>
      </p:sp>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19</a:t>
            </a:fld>
            <a:endParaRPr lang="fr-FR" dirty="0"/>
          </a:p>
        </p:txBody>
      </p:sp>
      <p:sp>
        <p:nvSpPr>
          <p:cNvPr id="7" name="Espace réservé du pied de page 6"/>
          <p:cNvSpPr>
            <a:spLocks noGrp="1"/>
          </p:cNvSpPr>
          <p:nvPr>
            <p:ph type="ftr" sz="quarter" idx="11"/>
          </p:nvPr>
        </p:nvSpPr>
        <p:spPr>
          <a:xfrm>
            <a:off x="2291379" y="6568767"/>
            <a:ext cx="4066390"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graphicFrame>
        <p:nvGraphicFramePr>
          <p:cNvPr id="10" name="Graphique 9"/>
          <p:cNvGraphicFramePr>
            <a:graphicFrameLocks/>
          </p:cNvGraphicFramePr>
          <p:nvPr/>
        </p:nvGraphicFramePr>
        <p:xfrm>
          <a:off x="819150" y="1042987"/>
          <a:ext cx="7505700" cy="4772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31645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sp>
        <p:nvSpPr>
          <p:cNvPr id="4" name="ZoneTexte 3"/>
          <p:cNvSpPr txBox="1"/>
          <p:nvPr/>
        </p:nvSpPr>
        <p:spPr>
          <a:xfrm>
            <a:off x="213645" y="264661"/>
            <a:ext cx="8928324" cy="523220"/>
          </a:xfrm>
          <a:prstGeom prst="rect">
            <a:avLst/>
          </a:prstGeom>
          <a:noFill/>
        </p:spPr>
        <p:txBody>
          <a:bodyPr wrap="square" rtlCol="0">
            <a:spAutoFit/>
          </a:bodyPr>
          <a:lstStyle/>
          <a:p>
            <a:r>
              <a:rPr lang="fr-FR" sz="2800" b="1" dirty="0">
                <a:solidFill>
                  <a:schemeClr val="accent1">
                    <a:lumMod val="75000"/>
                  </a:schemeClr>
                </a:solidFill>
              </a:rPr>
              <a:t>Nouvelle hausse de l’emploi salarié en fin d’année</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a:t>
            </a:fld>
            <a:endParaRPr lang="fr-FR" dirty="0"/>
          </a:p>
        </p:txBody>
      </p:sp>
      <p:sp>
        <p:nvSpPr>
          <p:cNvPr id="7" name="Espace réservé du pied de page 6"/>
          <p:cNvSpPr>
            <a:spLocks noGrp="1"/>
          </p:cNvSpPr>
          <p:nvPr>
            <p:ph type="ftr" sz="quarter" idx="11"/>
          </p:nvPr>
        </p:nvSpPr>
        <p:spPr>
          <a:xfrm>
            <a:off x="2391471" y="6568767"/>
            <a:ext cx="4889583"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a:p>
        </p:txBody>
      </p:sp>
      <p:sp>
        <p:nvSpPr>
          <p:cNvPr id="12" name="ZoneTexte 11"/>
          <p:cNvSpPr txBox="1"/>
          <p:nvPr/>
        </p:nvSpPr>
        <p:spPr>
          <a:xfrm>
            <a:off x="7917807" y="2114681"/>
            <a:ext cx="891727" cy="615553"/>
          </a:xfrm>
          <a:prstGeom prst="rect">
            <a:avLst/>
          </a:prstGeom>
          <a:noFill/>
        </p:spPr>
        <p:txBody>
          <a:bodyPr wrap="square" rtlCol="0">
            <a:spAutoFit/>
          </a:bodyPr>
          <a:lstStyle/>
          <a:p>
            <a:pPr algn="ctr"/>
            <a:r>
              <a:rPr lang="fr-FR" sz="1600" b="1" dirty="0" smtClean="0">
                <a:solidFill>
                  <a:srgbClr val="FF0000"/>
                </a:solidFill>
              </a:rPr>
              <a:t>+0,7 % </a:t>
            </a:r>
          </a:p>
          <a:p>
            <a:pPr algn="ctr"/>
            <a:endParaRPr lang="fr-FR" b="1" dirty="0">
              <a:solidFill>
                <a:srgbClr val="FF0000"/>
              </a:solidFill>
            </a:endParaRPr>
          </a:p>
        </p:txBody>
      </p:sp>
      <p:sp>
        <p:nvSpPr>
          <p:cNvPr id="15" name="ZoneTexte 14"/>
          <p:cNvSpPr txBox="1"/>
          <p:nvPr/>
        </p:nvSpPr>
        <p:spPr>
          <a:xfrm>
            <a:off x="7947520" y="2422457"/>
            <a:ext cx="891727" cy="615553"/>
          </a:xfrm>
          <a:prstGeom prst="rect">
            <a:avLst/>
          </a:prstGeom>
          <a:noFill/>
        </p:spPr>
        <p:txBody>
          <a:bodyPr wrap="square" rtlCol="0">
            <a:spAutoFit/>
          </a:bodyPr>
          <a:lstStyle/>
          <a:p>
            <a:pPr algn="ctr"/>
            <a:r>
              <a:rPr lang="fr-FR" sz="1600" b="1" dirty="0" smtClean="0">
                <a:solidFill>
                  <a:schemeClr val="accent3">
                    <a:lumMod val="75000"/>
                  </a:schemeClr>
                </a:solidFill>
              </a:rPr>
              <a:t>+0,5 %</a:t>
            </a:r>
            <a:endParaRPr lang="fr-FR" b="1" dirty="0" smtClean="0">
              <a:solidFill>
                <a:schemeClr val="accent3">
                  <a:lumMod val="75000"/>
                </a:schemeClr>
              </a:solidFill>
            </a:endParaRPr>
          </a:p>
          <a:p>
            <a:pPr algn="ctr"/>
            <a:endParaRPr lang="fr-FR" b="1" dirty="0">
              <a:solidFill>
                <a:srgbClr val="FF0000"/>
              </a:solidFill>
            </a:endParaRPr>
          </a:p>
        </p:txBody>
      </p:sp>
      <p:sp>
        <p:nvSpPr>
          <p:cNvPr id="14" name="ZoneTexte 13"/>
          <p:cNvSpPr txBox="1"/>
          <p:nvPr/>
        </p:nvSpPr>
        <p:spPr>
          <a:xfrm>
            <a:off x="7917808" y="3044183"/>
            <a:ext cx="891727" cy="615553"/>
          </a:xfrm>
          <a:prstGeom prst="rect">
            <a:avLst/>
          </a:prstGeom>
          <a:noFill/>
        </p:spPr>
        <p:txBody>
          <a:bodyPr wrap="square" rtlCol="0">
            <a:spAutoFit/>
          </a:bodyPr>
          <a:lstStyle/>
          <a:p>
            <a:pPr algn="ctr"/>
            <a:r>
              <a:rPr lang="fr-FR" sz="1600" b="1" dirty="0" smtClean="0">
                <a:solidFill>
                  <a:schemeClr val="accent1">
                    <a:lumMod val="75000"/>
                  </a:schemeClr>
                </a:solidFill>
              </a:rPr>
              <a:t>+0,4 % </a:t>
            </a:r>
          </a:p>
          <a:p>
            <a:pPr algn="ctr"/>
            <a:endParaRPr lang="fr-FR" b="1" dirty="0">
              <a:solidFill>
                <a:srgbClr val="FF0000"/>
              </a:solidFill>
            </a:endParaRPr>
          </a:p>
        </p:txBody>
      </p:sp>
      <p:sp>
        <p:nvSpPr>
          <p:cNvPr id="13" name="ZoneTexte 12"/>
          <p:cNvSpPr txBox="1"/>
          <p:nvPr/>
        </p:nvSpPr>
        <p:spPr>
          <a:xfrm>
            <a:off x="7695270" y="1602551"/>
            <a:ext cx="1346180" cy="338554"/>
          </a:xfrm>
          <a:prstGeom prst="rect">
            <a:avLst/>
          </a:prstGeom>
          <a:noFill/>
        </p:spPr>
        <p:txBody>
          <a:bodyPr wrap="square" rtlCol="0">
            <a:spAutoFit/>
          </a:bodyPr>
          <a:lstStyle/>
          <a:p>
            <a:pPr algn="ctr"/>
            <a:r>
              <a:rPr lang="fr-FR" sz="1600" b="1" dirty="0" smtClean="0"/>
              <a:t>Au T4 2021 :</a:t>
            </a:r>
            <a:endParaRPr lang="fr-FR" b="1" dirty="0"/>
          </a:p>
        </p:txBody>
      </p:sp>
      <p:graphicFrame>
        <p:nvGraphicFramePr>
          <p:cNvPr id="17" name="Graphique 16"/>
          <p:cNvGraphicFramePr>
            <a:graphicFrameLocks/>
          </p:cNvGraphicFramePr>
          <p:nvPr>
            <p:extLst>
              <p:ext uri="{D42A27DB-BD31-4B8C-83A1-F6EECF244321}">
                <p14:modId xmlns:p14="http://schemas.microsoft.com/office/powerpoint/2010/main" val="3714123687"/>
              </p:ext>
            </p:extLst>
          </p:nvPr>
        </p:nvGraphicFramePr>
        <p:xfrm>
          <a:off x="517585" y="1250830"/>
          <a:ext cx="8048445" cy="47962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233601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4775" y="1441"/>
            <a:ext cx="8995113" cy="954107"/>
          </a:xfrm>
          <a:prstGeom prst="rect">
            <a:avLst/>
          </a:prstGeom>
          <a:noFill/>
        </p:spPr>
        <p:txBody>
          <a:bodyPr wrap="square" rtlCol="0">
            <a:spAutoFit/>
          </a:bodyPr>
          <a:lstStyle/>
          <a:p>
            <a:r>
              <a:rPr lang="fr-FR" sz="2800" b="1" dirty="0">
                <a:solidFill>
                  <a:srgbClr val="376092"/>
                </a:solidFill>
              </a:rPr>
              <a:t>Le nombre de foyers bénéficiaires du RSA continue de reculer en rythme annuel… </a:t>
            </a:r>
          </a:p>
        </p:txBody>
      </p:sp>
      <p:cxnSp>
        <p:nvCxnSpPr>
          <p:cNvPr id="6" name="Connecteur droit 5"/>
          <p:cNvCxnSpPr/>
          <p:nvPr/>
        </p:nvCxnSpPr>
        <p:spPr>
          <a:xfrm>
            <a:off x="104775" y="98638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20</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avril 2022</a:t>
            </a:r>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5" y="1757129"/>
            <a:ext cx="8954750" cy="3343742"/>
          </a:xfrm>
          <a:prstGeom prst="rect">
            <a:avLst/>
          </a:prstGeom>
        </p:spPr>
      </p:pic>
    </p:spTree>
    <p:extLst>
      <p:ext uri="{BB962C8B-B14F-4D97-AF65-F5344CB8AC3E}">
        <p14:creationId xmlns:p14="http://schemas.microsoft.com/office/powerpoint/2010/main" val="27785681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898148"/>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21</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avril 2022</a:t>
            </a:r>
            <a:endParaRPr lang="fr-FR" dirty="0"/>
          </a:p>
        </p:txBody>
      </p:sp>
      <p:sp>
        <p:nvSpPr>
          <p:cNvPr id="9" name="ZoneTexte 8"/>
          <p:cNvSpPr txBox="1"/>
          <p:nvPr/>
        </p:nvSpPr>
        <p:spPr>
          <a:xfrm>
            <a:off x="146854" y="374928"/>
            <a:ext cx="8995113" cy="523220"/>
          </a:xfrm>
          <a:prstGeom prst="rect">
            <a:avLst/>
          </a:prstGeom>
          <a:noFill/>
        </p:spPr>
        <p:txBody>
          <a:bodyPr wrap="square" rtlCol="0">
            <a:spAutoFit/>
          </a:bodyPr>
          <a:lstStyle/>
          <a:p>
            <a:r>
              <a:rPr lang="fr-FR" sz="2800" b="1" dirty="0" smtClean="0">
                <a:solidFill>
                  <a:srgbClr val="376092"/>
                </a:solidFill>
              </a:rPr>
              <a:t>… et est proche de son niveau d’avant-crise</a:t>
            </a:r>
            <a:endParaRPr lang="fr-FR" sz="2800" dirty="0">
              <a:solidFill>
                <a:srgbClr val="376092"/>
              </a:solidFill>
            </a:endParaRPr>
          </a:p>
        </p:txBody>
      </p:sp>
      <p:graphicFrame>
        <p:nvGraphicFramePr>
          <p:cNvPr id="8" name="Graphique 7"/>
          <p:cNvGraphicFramePr>
            <a:graphicFrameLocks/>
          </p:cNvGraphicFramePr>
          <p:nvPr>
            <p:extLst>
              <p:ext uri="{D42A27DB-BD31-4B8C-83A1-F6EECF244321}">
                <p14:modId xmlns:p14="http://schemas.microsoft.com/office/powerpoint/2010/main" val="4209633714"/>
              </p:ext>
            </p:extLst>
          </p:nvPr>
        </p:nvGraphicFramePr>
        <p:xfrm>
          <a:off x="360609" y="1081825"/>
          <a:ext cx="8614052" cy="53189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02115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8282911" cy="5078313"/>
          </a:xfrm>
          <a:prstGeom prst="rect">
            <a:avLst/>
          </a:prstGeom>
          <a:noFill/>
        </p:spPr>
        <p:txBody>
          <a:bodyPr wrap="square" rtlCol="0">
            <a:normAutofit/>
          </a:bodyPr>
          <a:lstStyle/>
          <a:p>
            <a:pPr algn="ctr">
              <a:defRPr/>
            </a:pPr>
            <a:endParaRPr lang="fr-FR" dirty="0" smtClean="0"/>
          </a:p>
          <a:p>
            <a:pPr algn="ctr">
              <a:defRPr/>
            </a:pPr>
            <a:endParaRPr lang="fr-FR" dirty="0"/>
          </a:p>
          <a:p>
            <a:pPr algn="ctr">
              <a:defRPr/>
            </a:pPr>
            <a:r>
              <a:rPr lang="fr-FR" sz="2000" dirty="0"/>
              <a:t>La </a:t>
            </a:r>
            <a:r>
              <a:rPr lang="fr-FR" sz="2000" b="1" dirty="0">
                <a:solidFill>
                  <a:schemeClr val="accent6">
                    <a:lumMod val="75000"/>
                  </a:schemeClr>
                </a:solidFill>
              </a:rPr>
              <a:t>Note de conjoncture </a:t>
            </a:r>
            <a:r>
              <a:rPr lang="fr-FR" sz="2000" dirty="0"/>
              <a:t>de la </a:t>
            </a:r>
            <a:r>
              <a:rPr lang="fr-FR" sz="2000" dirty="0" err="1" smtClean="0"/>
              <a:t>Dreets</a:t>
            </a:r>
            <a:r>
              <a:rPr lang="fr-FR" sz="2000" dirty="0" smtClean="0"/>
              <a:t> Provence-Alpes-Côte d’Azur:</a:t>
            </a:r>
          </a:p>
          <a:p>
            <a:pPr algn="ctr">
              <a:defRPr/>
            </a:pPr>
            <a:r>
              <a:rPr lang="fr-FR" dirty="0">
                <a:hlinkClick r:id="rId3"/>
              </a:rPr>
              <a:t/>
            </a:r>
            <a:br>
              <a:rPr lang="fr-FR" dirty="0">
                <a:hlinkClick r:id="rId3"/>
              </a:rPr>
            </a:br>
            <a:r>
              <a:rPr lang="fr-FR" sz="2000" dirty="0">
                <a:hlinkClick r:id="rId3"/>
              </a:rPr>
              <a:t>https://paca.dreets.gouv.fr/Les-publications-periodiques-9124</a:t>
            </a:r>
            <a:endParaRPr lang="fr-FR" sz="2000" dirty="0"/>
          </a:p>
          <a:p>
            <a:pPr algn="ctr">
              <a:defRPr/>
            </a:pPr>
            <a:endParaRPr lang="fr-FR" dirty="0" smtClean="0"/>
          </a:p>
          <a:p>
            <a:pPr algn="ctr">
              <a:defRPr/>
            </a:pPr>
            <a:endParaRPr lang="fr-FR" sz="2000" dirty="0" smtClean="0"/>
          </a:p>
          <a:p>
            <a:pPr algn="ctr">
              <a:defRPr/>
            </a:pPr>
            <a:r>
              <a:rPr lang="fr-FR" sz="2000" dirty="0" smtClean="0"/>
              <a:t>Retrouvez </a:t>
            </a:r>
            <a:r>
              <a:rPr lang="fr-FR" sz="2000" dirty="0"/>
              <a:t>tous nos indicateurs </a:t>
            </a:r>
            <a:r>
              <a:rPr lang="fr-FR" sz="2000" dirty="0" smtClean="0"/>
              <a:t>dans le </a:t>
            </a:r>
            <a:r>
              <a:rPr lang="fr-FR" sz="2000" b="1" dirty="0" smtClean="0">
                <a:solidFill>
                  <a:schemeClr val="accent6">
                    <a:lumMod val="75000"/>
                  </a:schemeClr>
                </a:solidFill>
              </a:rPr>
              <a:t>Tableau </a:t>
            </a:r>
            <a:r>
              <a:rPr lang="fr-FR" sz="2000" b="1" dirty="0">
                <a:solidFill>
                  <a:schemeClr val="accent6">
                    <a:lumMod val="75000"/>
                  </a:schemeClr>
                </a:solidFill>
              </a:rPr>
              <a:t>de bord des indicateurs clés </a:t>
            </a:r>
            <a:endParaRPr lang="fr-FR" sz="2000" b="1" dirty="0" smtClean="0">
              <a:solidFill>
                <a:schemeClr val="accent6">
                  <a:lumMod val="75000"/>
                </a:schemeClr>
              </a:solidFill>
            </a:endParaRPr>
          </a:p>
          <a:p>
            <a:pPr algn="ctr">
              <a:defRPr/>
            </a:pPr>
            <a:endParaRPr lang="fr-FR" sz="2000" dirty="0">
              <a:solidFill>
                <a:srgbClr val="FF0000"/>
              </a:solidFill>
            </a:endParaRPr>
          </a:p>
          <a:p>
            <a:pPr algn="ctr">
              <a:defRPr/>
            </a:pPr>
            <a:r>
              <a:rPr lang="fr-FR" sz="2000" dirty="0" smtClean="0"/>
              <a:t>en </a:t>
            </a:r>
            <a:r>
              <a:rPr lang="fr-FR" sz="2000" dirty="0"/>
              <a:t>téléchargement sur le site de la </a:t>
            </a:r>
            <a:r>
              <a:rPr lang="fr-FR" sz="2000" dirty="0" err="1" smtClean="0"/>
              <a:t>Dreets</a:t>
            </a:r>
            <a:r>
              <a:rPr lang="fr-FR" sz="2000" dirty="0" smtClean="0"/>
              <a:t> Provence-Alpes-Côte d’Azur : </a:t>
            </a:r>
          </a:p>
          <a:p>
            <a:pPr algn="ctr">
              <a:defRPr/>
            </a:pPr>
            <a:endParaRPr lang="fr-FR" sz="2400" dirty="0"/>
          </a:p>
          <a:p>
            <a:pPr marL="0" lvl="1" algn="ctr">
              <a:defRPr/>
            </a:pPr>
            <a:r>
              <a:rPr lang="fr-FR" sz="2000" dirty="0">
                <a:hlinkClick r:id="rId4"/>
              </a:rPr>
              <a:t>https://paca.dreets.gouv.fr/Les-indicateurs-cles-de-la-Direccte-Paca</a:t>
            </a:r>
            <a:endParaRPr lang="fr-FR" sz="2000" dirty="0"/>
          </a:p>
          <a:p>
            <a:pPr lvl="1"/>
            <a:endParaRPr lang="fr-FR" dirty="0" smtClean="0"/>
          </a:p>
          <a:p>
            <a:pPr lvl="1"/>
            <a:endParaRPr lang="fr-FR" dirty="0" smtClean="0"/>
          </a:p>
          <a:p>
            <a:pPr lvl="1"/>
            <a:endParaRPr lang="fr-FR" dirty="0"/>
          </a:p>
          <a:p>
            <a:pPr lvl="1"/>
            <a:endParaRPr lang="fr-FR" dirty="0" smtClean="0"/>
          </a:p>
          <a:p>
            <a:pPr lvl="1"/>
            <a:endParaRPr lang="fr-FR" dirty="0"/>
          </a:p>
          <a:p>
            <a:pPr lvl="1"/>
            <a:endParaRPr lang="fr-FR" dirty="0" smtClean="0"/>
          </a:p>
          <a:p>
            <a:pPr lvl="1"/>
            <a:endParaRPr lang="fr-FR" dirty="0"/>
          </a:p>
          <a:p>
            <a:pPr lvl="1"/>
            <a:endParaRPr lang="fr-FR" dirty="0"/>
          </a:p>
        </p:txBody>
      </p:sp>
      <p:sp>
        <p:nvSpPr>
          <p:cNvPr id="4" name="ZoneTexte 3"/>
          <p:cNvSpPr txBox="1"/>
          <p:nvPr/>
        </p:nvSpPr>
        <p:spPr>
          <a:xfrm>
            <a:off x="264895" y="465363"/>
            <a:ext cx="8612177" cy="523220"/>
          </a:xfrm>
          <a:prstGeom prst="rect">
            <a:avLst/>
          </a:prstGeom>
          <a:noFill/>
        </p:spPr>
        <p:txBody>
          <a:bodyPr wrap="square" rtlCol="0">
            <a:spAutoFit/>
          </a:bodyPr>
          <a:lstStyle/>
          <a:p>
            <a:r>
              <a:rPr lang="fr-FR" sz="2800" b="1" dirty="0" smtClean="0">
                <a:solidFill>
                  <a:schemeClr val="accent1">
                    <a:lumMod val="75000"/>
                  </a:schemeClr>
                </a:solidFill>
              </a:rPr>
              <a:t>Pour en savoir plus</a:t>
            </a:r>
            <a:endParaRPr lang="fr-FR" sz="2800" dirty="0">
              <a:solidFill>
                <a:schemeClr val="accent1">
                  <a:lumMod val="75000"/>
                </a:schemeClr>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22</a:t>
            </a:fld>
            <a:endParaRPr lang="fr-FR" dirty="0"/>
          </a:p>
        </p:txBody>
      </p:sp>
      <p:sp>
        <p:nvSpPr>
          <p:cNvPr id="7" name="Espace réservé du pied de page 6"/>
          <p:cNvSpPr>
            <a:spLocks noGrp="1"/>
          </p:cNvSpPr>
          <p:nvPr>
            <p:ph type="ftr" sz="quarter" idx="11"/>
          </p:nvPr>
        </p:nvSpPr>
        <p:spPr>
          <a:xfrm>
            <a:off x="1768415" y="6568767"/>
            <a:ext cx="5840083"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Tree>
    <p:extLst>
      <p:ext uri="{BB962C8B-B14F-4D97-AF65-F5344CB8AC3E}">
        <p14:creationId xmlns:p14="http://schemas.microsoft.com/office/powerpoint/2010/main" val="678726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13643" y="36982"/>
            <a:ext cx="8827805" cy="954107"/>
          </a:xfrm>
          <a:prstGeom prst="rect">
            <a:avLst/>
          </a:prstGeom>
          <a:noFill/>
        </p:spPr>
        <p:txBody>
          <a:bodyPr wrap="square" rtlCol="0">
            <a:spAutoFit/>
          </a:bodyPr>
          <a:lstStyle/>
          <a:p>
            <a:r>
              <a:rPr lang="fr-FR" sz="2800" b="1" dirty="0">
                <a:solidFill>
                  <a:schemeClr val="accent1">
                    <a:lumMod val="75000"/>
                  </a:schemeClr>
                </a:solidFill>
              </a:rPr>
              <a:t>En 2021, une croissance essentiellement tirée par l’emploi </a:t>
            </a:r>
            <a:r>
              <a:rPr lang="fr-FR" sz="2800" b="1" dirty="0" smtClean="0">
                <a:solidFill>
                  <a:schemeClr val="accent1">
                    <a:lumMod val="75000"/>
                  </a:schemeClr>
                </a:solidFill>
              </a:rPr>
              <a:t>hors intérim</a:t>
            </a:r>
            <a:r>
              <a:rPr lang="fr-FR" sz="2800" b="1" dirty="0">
                <a:solidFill>
                  <a:schemeClr val="accent1">
                    <a:lumMod val="75000"/>
                  </a:schemeClr>
                </a:solidFill>
              </a:rPr>
              <a:t>…</a:t>
            </a:r>
            <a:endParaRPr lang="fr-FR" sz="2800" b="1" dirty="0">
              <a:solidFill>
                <a:srgbClr val="FF0000"/>
              </a:solidFill>
            </a:endParaRPr>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3</a:t>
            </a:fld>
            <a:endParaRPr lang="fr-FR" dirty="0"/>
          </a:p>
        </p:txBody>
      </p:sp>
      <p:sp>
        <p:nvSpPr>
          <p:cNvPr id="7" name="Espace réservé du pied de page 6"/>
          <p:cNvSpPr>
            <a:spLocks noGrp="1"/>
          </p:cNvSpPr>
          <p:nvPr>
            <p:ph type="ftr" sz="quarter" idx="11"/>
          </p:nvPr>
        </p:nvSpPr>
        <p:spPr>
          <a:xfrm>
            <a:off x="2291379" y="6568767"/>
            <a:ext cx="4496696"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14" name="ZoneTexte 13"/>
          <p:cNvSpPr txBox="1"/>
          <p:nvPr/>
        </p:nvSpPr>
        <p:spPr>
          <a:xfrm>
            <a:off x="7546312" y="2222466"/>
            <a:ext cx="1597688" cy="3970318"/>
          </a:xfrm>
          <a:prstGeom prst="rect">
            <a:avLst/>
          </a:prstGeom>
          <a:noFill/>
        </p:spPr>
        <p:txBody>
          <a:bodyPr wrap="square" rtlCol="0">
            <a:spAutoFit/>
          </a:bodyPr>
          <a:lstStyle/>
          <a:p>
            <a:pPr algn="ctr"/>
            <a:endParaRPr lang="fr-FR" b="1" dirty="0" smtClean="0">
              <a:solidFill>
                <a:srgbClr val="00B0F0"/>
              </a:solidFill>
            </a:endParaRPr>
          </a:p>
          <a:p>
            <a:pPr algn="ctr"/>
            <a:endParaRPr lang="fr-FR" b="1" dirty="0" smtClean="0">
              <a:solidFill>
                <a:schemeClr val="accent6">
                  <a:lumMod val="75000"/>
                </a:schemeClr>
              </a:solidFill>
            </a:endParaRPr>
          </a:p>
          <a:p>
            <a:pPr algn="ctr"/>
            <a:r>
              <a:rPr lang="fr-FR" b="1" dirty="0" smtClean="0">
                <a:solidFill>
                  <a:srgbClr val="00B0F0"/>
                </a:solidFill>
              </a:rPr>
              <a:t>+</a:t>
            </a:r>
            <a:r>
              <a:rPr lang="fr-FR" b="1" smtClean="0">
                <a:solidFill>
                  <a:srgbClr val="00B0F0"/>
                </a:solidFill>
              </a:rPr>
              <a:t>1 880</a:t>
            </a:r>
            <a:endParaRPr lang="fr-FR" b="1" dirty="0">
              <a:solidFill>
                <a:srgbClr val="00B0F0"/>
              </a:solidFill>
            </a:endParaRPr>
          </a:p>
          <a:p>
            <a:pPr algn="ctr"/>
            <a:r>
              <a:rPr lang="fr-FR" b="1" dirty="0">
                <a:solidFill>
                  <a:srgbClr val="00B0F0"/>
                </a:solidFill>
              </a:rPr>
              <a:t>emplois hors intérim</a:t>
            </a:r>
          </a:p>
          <a:p>
            <a:pPr algn="ctr"/>
            <a:endParaRPr lang="fr-FR" b="1" dirty="0">
              <a:solidFill>
                <a:schemeClr val="accent6">
                  <a:lumMod val="75000"/>
                </a:schemeClr>
              </a:solidFill>
            </a:endParaRPr>
          </a:p>
          <a:p>
            <a:pPr algn="ctr"/>
            <a:r>
              <a:rPr lang="fr-FR" b="1" dirty="0" smtClean="0">
                <a:solidFill>
                  <a:schemeClr val="accent6">
                    <a:lumMod val="75000"/>
                  </a:schemeClr>
                </a:solidFill>
              </a:rPr>
              <a:t>-190</a:t>
            </a:r>
            <a:endParaRPr lang="fr-FR" b="1" dirty="0">
              <a:solidFill>
                <a:schemeClr val="accent6">
                  <a:lumMod val="75000"/>
                </a:schemeClr>
              </a:solidFill>
            </a:endParaRPr>
          </a:p>
          <a:p>
            <a:pPr algn="ctr"/>
            <a:r>
              <a:rPr lang="fr-FR" b="1" dirty="0">
                <a:solidFill>
                  <a:schemeClr val="accent6">
                    <a:lumMod val="75000"/>
                  </a:schemeClr>
                </a:solidFill>
              </a:rPr>
              <a:t>emplois intérimaires  </a:t>
            </a:r>
          </a:p>
          <a:p>
            <a:pPr algn="ctr"/>
            <a:endParaRPr lang="fr-FR" b="1" dirty="0">
              <a:solidFill>
                <a:srgbClr val="00B0F0"/>
              </a:solidFill>
            </a:endParaRPr>
          </a:p>
          <a:p>
            <a:pPr algn="ctr"/>
            <a:endParaRPr lang="fr-FR" b="1" dirty="0" smtClean="0">
              <a:solidFill>
                <a:srgbClr val="00B0F0"/>
              </a:solidFill>
            </a:endParaRPr>
          </a:p>
          <a:p>
            <a:pPr algn="ctr"/>
            <a:endParaRPr lang="fr-FR" b="1" dirty="0">
              <a:solidFill>
                <a:srgbClr val="00B0F0"/>
              </a:solidFill>
            </a:endParaRPr>
          </a:p>
          <a:p>
            <a:pPr algn="ctr"/>
            <a:endParaRPr lang="fr-FR" b="1" dirty="0">
              <a:solidFill>
                <a:schemeClr val="accent6">
                  <a:lumMod val="75000"/>
                </a:schemeClr>
              </a:solidFill>
            </a:endParaRPr>
          </a:p>
          <a:p>
            <a:pPr algn="ctr"/>
            <a:endParaRPr lang="fr-FR" b="1" dirty="0">
              <a:solidFill>
                <a:schemeClr val="accent6">
                  <a:lumMod val="75000"/>
                </a:schemeClr>
              </a:solidFill>
            </a:endParaRPr>
          </a:p>
        </p:txBody>
      </p:sp>
      <p:sp>
        <p:nvSpPr>
          <p:cNvPr id="10" name="ZoneTexte 9"/>
          <p:cNvSpPr txBox="1"/>
          <p:nvPr/>
        </p:nvSpPr>
        <p:spPr>
          <a:xfrm>
            <a:off x="7695270" y="2222466"/>
            <a:ext cx="1346180" cy="338554"/>
          </a:xfrm>
          <a:prstGeom prst="rect">
            <a:avLst/>
          </a:prstGeom>
          <a:noFill/>
        </p:spPr>
        <p:txBody>
          <a:bodyPr wrap="square" rtlCol="0">
            <a:spAutoFit/>
          </a:bodyPr>
          <a:lstStyle/>
          <a:p>
            <a:pPr algn="ctr"/>
            <a:r>
              <a:rPr lang="fr-FR" sz="1600" b="1" dirty="0" smtClean="0"/>
              <a:t>Au T4 2021 :</a:t>
            </a:r>
            <a:endParaRPr lang="fr-FR" b="1" dirty="0"/>
          </a:p>
        </p:txBody>
      </p:sp>
      <p:graphicFrame>
        <p:nvGraphicFramePr>
          <p:cNvPr id="12" name="Graphique 11"/>
          <p:cNvGraphicFramePr>
            <a:graphicFrameLocks/>
          </p:cNvGraphicFramePr>
          <p:nvPr>
            <p:extLst>
              <p:ext uri="{D42A27DB-BD31-4B8C-83A1-F6EECF244321}">
                <p14:modId xmlns:p14="http://schemas.microsoft.com/office/powerpoint/2010/main" val="2442340260"/>
              </p:ext>
            </p:extLst>
          </p:nvPr>
        </p:nvGraphicFramePr>
        <p:xfrm>
          <a:off x="569343" y="1224950"/>
          <a:ext cx="7944929" cy="49678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5084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57080" y="960464"/>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4</a:t>
            </a:fld>
            <a:endParaRPr lang="fr-FR" dirty="0"/>
          </a:p>
        </p:txBody>
      </p:sp>
      <p:sp>
        <p:nvSpPr>
          <p:cNvPr id="7" name="Espace réservé du pied de page 6"/>
          <p:cNvSpPr>
            <a:spLocks noGrp="1"/>
          </p:cNvSpPr>
          <p:nvPr>
            <p:ph type="ftr" sz="quarter" idx="11"/>
          </p:nvPr>
        </p:nvSpPr>
        <p:spPr>
          <a:xfrm>
            <a:off x="2312893" y="6568767"/>
            <a:ext cx="459273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12" name="ZoneTexte 11"/>
          <p:cNvSpPr txBox="1"/>
          <p:nvPr/>
        </p:nvSpPr>
        <p:spPr>
          <a:xfrm>
            <a:off x="157081" y="175634"/>
            <a:ext cx="8827804" cy="523220"/>
          </a:xfrm>
          <a:prstGeom prst="rect">
            <a:avLst/>
          </a:prstGeom>
          <a:noFill/>
        </p:spPr>
        <p:txBody>
          <a:bodyPr wrap="square" rtlCol="0">
            <a:spAutoFit/>
          </a:bodyPr>
          <a:lstStyle/>
          <a:p>
            <a:r>
              <a:rPr lang="fr-FR" sz="2800" b="1" dirty="0">
                <a:solidFill>
                  <a:schemeClr val="accent1">
                    <a:lumMod val="75000"/>
                  </a:schemeClr>
                </a:solidFill>
              </a:rPr>
              <a:t>… dans le tertiaire marchand</a:t>
            </a:r>
            <a:endParaRPr lang="fr-FR" sz="2800" b="1" dirty="0">
              <a:solidFill>
                <a:srgbClr val="FF0000"/>
              </a:solidFill>
            </a:endParaRPr>
          </a:p>
        </p:txBody>
      </p:sp>
      <p:graphicFrame>
        <p:nvGraphicFramePr>
          <p:cNvPr id="9" name="Graphique 8"/>
          <p:cNvGraphicFramePr>
            <a:graphicFrameLocks/>
          </p:cNvGraphicFramePr>
          <p:nvPr>
            <p:extLst>
              <p:ext uri="{D42A27DB-BD31-4B8C-83A1-F6EECF244321}">
                <p14:modId xmlns:p14="http://schemas.microsoft.com/office/powerpoint/2010/main" val="2521851138"/>
              </p:ext>
            </p:extLst>
          </p:nvPr>
        </p:nvGraphicFramePr>
        <p:xfrm>
          <a:off x="603849" y="1121434"/>
          <a:ext cx="7729268" cy="51068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056239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5</a:t>
            </a:fld>
            <a:endParaRPr lang="fr-FR" dirty="0"/>
          </a:p>
        </p:txBody>
      </p:sp>
      <p:sp>
        <p:nvSpPr>
          <p:cNvPr id="7" name="Espace réservé du pied de page 6"/>
          <p:cNvSpPr>
            <a:spLocks noGrp="1"/>
          </p:cNvSpPr>
          <p:nvPr>
            <p:ph type="ftr" sz="quarter" idx="11"/>
          </p:nvPr>
        </p:nvSpPr>
        <p:spPr>
          <a:xfrm>
            <a:off x="2312893" y="6568767"/>
            <a:ext cx="4475181"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14" name="ZoneTexte 13"/>
          <p:cNvSpPr txBox="1"/>
          <p:nvPr/>
        </p:nvSpPr>
        <p:spPr>
          <a:xfrm>
            <a:off x="99060" y="129315"/>
            <a:ext cx="9131585" cy="830997"/>
          </a:xfrm>
          <a:prstGeom prst="rect">
            <a:avLst/>
          </a:prstGeom>
          <a:noFill/>
        </p:spPr>
        <p:txBody>
          <a:bodyPr wrap="square" rtlCol="0">
            <a:spAutoFit/>
          </a:bodyPr>
          <a:lstStyle/>
          <a:p>
            <a:r>
              <a:rPr lang="fr-FR" sz="2400" b="1" dirty="0" smtClean="0">
                <a:solidFill>
                  <a:schemeClr val="accent1">
                    <a:lumMod val="75000"/>
                  </a:schemeClr>
                </a:solidFill>
              </a:rPr>
              <a:t>Ralentissement dans le tertiaire marchand et la construction, accélération dans l’industrie, stabilité dans le tertiaire non marchand</a:t>
            </a:r>
            <a:endParaRPr lang="fr-FR" sz="2400" b="1" dirty="0">
              <a:solidFill>
                <a:srgbClr val="FF0000"/>
              </a:solidFill>
            </a:endParaRPr>
          </a:p>
        </p:txBody>
      </p:sp>
      <p:graphicFrame>
        <p:nvGraphicFramePr>
          <p:cNvPr id="9" name="Graphique 8"/>
          <p:cNvGraphicFramePr>
            <a:graphicFrameLocks/>
          </p:cNvGraphicFramePr>
          <p:nvPr>
            <p:extLst>
              <p:ext uri="{D42A27DB-BD31-4B8C-83A1-F6EECF244321}">
                <p14:modId xmlns:p14="http://schemas.microsoft.com/office/powerpoint/2010/main" val="3851287941"/>
              </p:ext>
            </p:extLst>
          </p:nvPr>
        </p:nvGraphicFramePr>
        <p:xfrm>
          <a:off x="343041" y="1242204"/>
          <a:ext cx="8059087" cy="525348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45101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456487" y="1120580"/>
            <a:ext cx="7781925" cy="5078313"/>
          </a:xfrm>
          <a:prstGeom prst="rect">
            <a:avLst/>
          </a:prstGeom>
          <a:noFill/>
        </p:spPr>
        <p:txBody>
          <a:bodyPr wrap="square" rtlCol="0">
            <a:normAutofit/>
          </a:bodyPr>
          <a:lstStyle/>
          <a:p>
            <a:endParaRPr lang="fr-FR" dirty="0" smtClean="0">
              <a:sym typeface="Wingdings" panose="05000000000000000000" pitchFamily="2" charset="2"/>
            </a:endParaRPr>
          </a:p>
          <a:p>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smtClean="0"/>
          </a:p>
          <a:p>
            <a:pPr lvl="1"/>
            <a:endParaRPr lang="fr-FR" dirty="0"/>
          </a:p>
        </p:txBody>
      </p:sp>
      <p:cxnSp>
        <p:nvCxnSpPr>
          <p:cNvPr id="6" name="Connecteur droit 5"/>
          <p:cNvCxnSpPr/>
          <p:nvPr/>
        </p:nvCxnSpPr>
        <p:spPr>
          <a:xfrm>
            <a:off x="213645" y="991089"/>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6</a:t>
            </a:fld>
            <a:endParaRPr lang="fr-FR" dirty="0"/>
          </a:p>
        </p:txBody>
      </p:sp>
      <p:sp>
        <p:nvSpPr>
          <p:cNvPr id="7" name="Espace réservé du pied de page 6"/>
          <p:cNvSpPr>
            <a:spLocks noGrp="1"/>
          </p:cNvSpPr>
          <p:nvPr>
            <p:ph type="ftr" sz="quarter" idx="11"/>
          </p:nvPr>
        </p:nvSpPr>
        <p:spPr>
          <a:xfrm>
            <a:off x="2291379" y="6568767"/>
            <a:ext cx="4509471" cy="365125"/>
          </a:xfrm>
        </p:spPr>
        <p:txBody>
          <a:bodyPr/>
          <a:lstStyle/>
          <a:p>
            <a:r>
              <a:rPr lang="fr-FR" dirty="0"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12" name="ZoneTexte 11"/>
          <p:cNvSpPr txBox="1"/>
          <p:nvPr/>
        </p:nvSpPr>
        <p:spPr>
          <a:xfrm>
            <a:off x="213645" y="36982"/>
            <a:ext cx="8454854" cy="954107"/>
          </a:xfrm>
          <a:prstGeom prst="rect">
            <a:avLst/>
          </a:prstGeom>
          <a:noFill/>
        </p:spPr>
        <p:txBody>
          <a:bodyPr wrap="square" rtlCol="0">
            <a:spAutoFit/>
          </a:bodyPr>
          <a:lstStyle/>
          <a:p>
            <a:r>
              <a:rPr lang="fr-FR" sz="2800" b="1" dirty="0" smtClean="0">
                <a:solidFill>
                  <a:schemeClr val="accent1">
                    <a:lumMod val="75000"/>
                  </a:schemeClr>
                </a:solidFill>
              </a:rPr>
              <a:t>Sur un an, la hausse est vive dans tous les secteurs d’activité, à l’exception du tertiaire non marchand</a:t>
            </a:r>
            <a:endParaRPr lang="fr-FR" sz="2800" b="1" dirty="0">
              <a:solidFill>
                <a:srgbClr val="FF000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9" y="1615966"/>
            <a:ext cx="8449359" cy="343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30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7" y="872406"/>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7</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12" name="ZoneTexte 11"/>
          <p:cNvSpPr txBox="1"/>
          <p:nvPr/>
        </p:nvSpPr>
        <p:spPr>
          <a:xfrm>
            <a:off x="107808" y="212006"/>
            <a:ext cx="8732567" cy="523220"/>
          </a:xfrm>
          <a:prstGeom prst="rect">
            <a:avLst/>
          </a:prstGeom>
          <a:noFill/>
        </p:spPr>
        <p:txBody>
          <a:bodyPr wrap="square" rtlCol="0">
            <a:spAutoFit/>
          </a:bodyPr>
          <a:lstStyle/>
          <a:p>
            <a:r>
              <a:rPr lang="fr-FR" sz="2800" b="1" dirty="0">
                <a:solidFill>
                  <a:schemeClr val="accent1">
                    <a:lumMod val="75000"/>
                  </a:schemeClr>
                </a:solidFill>
              </a:rPr>
              <a:t>Les contrats aidés poursuivent leur montée en puissance</a:t>
            </a:r>
            <a:endParaRPr lang="fr-FR" sz="2800" b="1" dirty="0">
              <a:solidFill>
                <a:srgbClr val="376092"/>
              </a:solidFill>
            </a:endParaRPr>
          </a:p>
        </p:txBody>
      </p:sp>
      <p:grpSp>
        <p:nvGrpSpPr>
          <p:cNvPr id="13" name="Groupe 12"/>
          <p:cNvGrpSpPr>
            <a:grpSpLocks/>
          </p:cNvGrpSpPr>
          <p:nvPr/>
        </p:nvGrpSpPr>
        <p:grpSpPr bwMode="auto">
          <a:xfrm>
            <a:off x="523763" y="1133475"/>
            <a:ext cx="7995892" cy="5272768"/>
            <a:chOff x="961527" y="0"/>
            <a:chExt cx="9458325" cy="6042212"/>
          </a:xfrm>
        </p:grpSpPr>
        <p:graphicFrame>
          <p:nvGraphicFramePr>
            <p:cNvPr id="15" name="Graphique 14"/>
            <p:cNvGraphicFramePr>
              <a:graphicFrameLocks/>
            </p:cNvGraphicFramePr>
            <p:nvPr>
              <p:extLst>
                <p:ext uri="{D42A27DB-BD31-4B8C-83A1-F6EECF244321}">
                  <p14:modId xmlns:p14="http://schemas.microsoft.com/office/powerpoint/2010/main" val="1553391561"/>
                </p:ext>
              </p:extLst>
            </p:nvPr>
          </p:nvGraphicFramePr>
          <p:xfrm>
            <a:off x="961527" y="0"/>
            <a:ext cx="9458325" cy="6042212"/>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22"/>
            <p:cNvSpPr txBox="1"/>
            <p:nvPr/>
          </p:nvSpPr>
          <p:spPr>
            <a:xfrm>
              <a:off x="9775648" y="1988082"/>
              <a:ext cx="638175" cy="304061"/>
            </a:xfrm>
            <a:prstGeom prst="rect">
              <a:avLst/>
            </a:prstGeom>
            <a:ln/>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fr-FR" sz="1100" b="1"/>
                <a:t>2 900</a:t>
              </a:r>
            </a:p>
          </p:txBody>
        </p:sp>
        <p:sp>
          <p:nvSpPr>
            <p:cNvPr id="17" name="Flèche vers le bas 16"/>
            <p:cNvSpPr/>
            <p:nvPr/>
          </p:nvSpPr>
          <p:spPr>
            <a:xfrm>
              <a:off x="10018536" y="2436376"/>
              <a:ext cx="152400" cy="584730"/>
            </a:xfrm>
            <a:prstGeom prst="downArrow">
              <a:avLst/>
            </a:prstGeom>
          </p:spPr>
          <p:style>
            <a:lnRef idx="1">
              <a:schemeClr val="accent1"/>
            </a:lnRef>
            <a:fillRef idx="3">
              <a:schemeClr val="accent1"/>
            </a:fillRef>
            <a:effectRef idx="2">
              <a:schemeClr val="accent1"/>
            </a:effectRef>
            <a:fontRef idx="minor">
              <a:schemeClr val="lt1"/>
            </a:fontRef>
          </p:style>
          <p:txBody>
            <a:bodyPr wrap="square"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grpSp>
    </p:spTree>
    <p:extLst>
      <p:ext uri="{BB962C8B-B14F-4D97-AF65-F5344CB8AC3E}">
        <p14:creationId xmlns:p14="http://schemas.microsoft.com/office/powerpoint/2010/main" val="15551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07808" y="86360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8</a:t>
            </a:fld>
            <a:endParaRPr lang="fr-FR" dirty="0"/>
          </a:p>
        </p:txBody>
      </p:sp>
      <p:sp>
        <p:nvSpPr>
          <p:cNvPr id="7" name="Espace réservé du pied de page 6"/>
          <p:cNvSpPr>
            <a:spLocks noGrp="1"/>
          </p:cNvSpPr>
          <p:nvPr>
            <p:ph type="ftr" sz="quarter" idx="11"/>
          </p:nvPr>
        </p:nvSpPr>
        <p:spPr>
          <a:xfrm>
            <a:off x="2133600" y="6568767"/>
            <a:ext cx="4095078" cy="365125"/>
          </a:xfrm>
        </p:spPr>
        <p:txBody>
          <a:bodyPr/>
          <a:lstStyle/>
          <a:p>
            <a:r>
              <a:rPr lang="fr-FR" smtClean="0"/>
              <a:t>Les éclairages conjoncturels départementaux - Var</a:t>
            </a:r>
            <a:endParaRPr lang="fr-FR" dirty="0"/>
          </a:p>
        </p:txBody>
      </p:sp>
      <p:sp>
        <p:nvSpPr>
          <p:cNvPr id="8" name="Espace réservé de la date 7"/>
          <p:cNvSpPr>
            <a:spLocks noGrp="1"/>
          </p:cNvSpPr>
          <p:nvPr>
            <p:ph type="dt" sz="half" idx="10"/>
          </p:nvPr>
        </p:nvSpPr>
        <p:spPr/>
        <p:txBody>
          <a:bodyPr/>
          <a:lstStyle/>
          <a:p>
            <a:r>
              <a:rPr lang="fr-FR" smtClean="0"/>
              <a:t>Edition avril 2022</a:t>
            </a:r>
            <a:endParaRPr lang="fr-FR" dirty="0"/>
          </a:p>
        </p:txBody>
      </p:sp>
      <p:sp>
        <p:nvSpPr>
          <p:cNvPr id="12" name="ZoneTexte 11"/>
          <p:cNvSpPr txBox="1"/>
          <p:nvPr/>
        </p:nvSpPr>
        <p:spPr>
          <a:xfrm>
            <a:off x="107808" y="169333"/>
            <a:ext cx="8732567" cy="523220"/>
          </a:xfrm>
          <a:prstGeom prst="rect">
            <a:avLst/>
          </a:prstGeom>
          <a:noFill/>
        </p:spPr>
        <p:txBody>
          <a:bodyPr wrap="square" rtlCol="0">
            <a:spAutoFit/>
          </a:bodyPr>
          <a:lstStyle/>
          <a:p>
            <a:r>
              <a:rPr lang="fr-FR" sz="2800" b="1" dirty="0">
                <a:solidFill>
                  <a:schemeClr val="accent1">
                    <a:lumMod val="75000"/>
                  </a:schemeClr>
                </a:solidFill>
              </a:rPr>
              <a:t>Une année record pour les embauches en apprentissage </a:t>
            </a:r>
            <a:endParaRPr lang="fr-FR" sz="2800" b="1" dirty="0">
              <a:solidFill>
                <a:srgbClr val="376092"/>
              </a:solidFill>
            </a:endParaRPr>
          </a:p>
        </p:txBody>
      </p:sp>
      <p:graphicFrame>
        <p:nvGraphicFramePr>
          <p:cNvPr id="10" name="Graphique 9"/>
          <p:cNvGraphicFramePr>
            <a:graphicFrameLocks/>
          </p:cNvGraphicFramePr>
          <p:nvPr>
            <p:extLst>
              <p:ext uri="{D42A27DB-BD31-4B8C-83A1-F6EECF244321}">
                <p14:modId xmlns:p14="http://schemas.microsoft.com/office/powerpoint/2010/main" val="2110634141"/>
              </p:ext>
            </p:extLst>
          </p:nvPr>
        </p:nvGraphicFramePr>
        <p:xfrm>
          <a:off x="381000" y="1143000"/>
          <a:ext cx="8201025" cy="5267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513104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necteur droit 5"/>
          <p:cNvCxnSpPr/>
          <p:nvPr/>
        </p:nvCxnSpPr>
        <p:spPr>
          <a:xfrm>
            <a:off x="146856" y="959680"/>
            <a:ext cx="8827805" cy="0"/>
          </a:xfrm>
          <a:prstGeom prst="line">
            <a:avLst/>
          </a:prstGeom>
          <a:ln/>
          <a:effectLst/>
        </p:spPr>
        <p:style>
          <a:lnRef idx="3">
            <a:schemeClr val="accent6"/>
          </a:lnRef>
          <a:fillRef idx="0">
            <a:schemeClr val="accent6"/>
          </a:fillRef>
          <a:effectRef idx="2">
            <a:schemeClr val="accent6"/>
          </a:effectRef>
          <a:fontRef idx="minor">
            <a:schemeClr val="tx1"/>
          </a:fontRef>
        </p:style>
      </p:cxnSp>
      <p:sp>
        <p:nvSpPr>
          <p:cNvPr id="5" name="Espace réservé du numéro de diapositive 4"/>
          <p:cNvSpPr>
            <a:spLocks noGrp="1"/>
          </p:cNvSpPr>
          <p:nvPr>
            <p:ph type="sldNum" sz="quarter" idx="12"/>
          </p:nvPr>
        </p:nvSpPr>
        <p:spPr/>
        <p:txBody>
          <a:bodyPr/>
          <a:lstStyle/>
          <a:p>
            <a:fld id="{3C7AC07C-28E4-BD4F-9FFB-37ABAC856C34}" type="slidenum">
              <a:rPr lang="fr-FR" smtClean="0"/>
              <a:t>9</a:t>
            </a:fld>
            <a:endParaRPr lang="fr-FR" dirty="0"/>
          </a:p>
        </p:txBody>
      </p:sp>
      <p:sp>
        <p:nvSpPr>
          <p:cNvPr id="7" name="Espace réservé du pied de page 6"/>
          <p:cNvSpPr>
            <a:spLocks noGrp="1"/>
          </p:cNvSpPr>
          <p:nvPr>
            <p:ph type="ftr" sz="quarter" idx="11"/>
          </p:nvPr>
        </p:nvSpPr>
        <p:spPr>
          <a:xfrm>
            <a:off x="1708030" y="6568767"/>
            <a:ext cx="5900468" cy="365125"/>
          </a:xfrm>
        </p:spPr>
        <p:txBody>
          <a:bodyPr/>
          <a:lstStyle/>
          <a:p>
            <a:r>
              <a:rPr lang="fr-FR" dirty="0" smtClean="0"/>
              <a:t>Les éclairages conjoncturels départementaux </a:t>
            </a:r>
            <a:r>
              <a:rPr lang="fr-FR" smtClean="0"/>
              <a:t>- Var</a:t>
            </a:r>
            <a:endParaRPr lang="fr-FR" dirty="0"/>
          </a:p>
        </p:txBody>
      </p:sp>
      <p:sp>
        <p:nvSpPr>
          <p:cNvPr id="3" name="Espace réservé de la date 2"/>
          <p:cNvSpPr>
            <a:spLocks noGrp="1"/>
          </p:cNvSpPr>
          <p:nvPr>
            <p:ph type="dt" sz="half" idx="10"/>
          </p:nvPr>
        </p:nvSpPr>
        <p:spPr/>
        <p:txBody>
          <a:bodyPr/>
          <a:lstStyle/>
          <a:p>
            <a:r>
              <a:rPr lang="fr-FR" smtClean="0"/>
              <a:t>Edition avril 2022</a:t>
            </a:r>
            <a:endParaRPr lang="fr-FR" dirty="0"/>
          </a:p>
        </p:txBody>
      </p:sp>
      <p:sp>
        <p:nvSpPr>
          <p:cNvPr id="10" name="ZoneTexte 9"/>
          <p:cNvSpPr txBox="1"/>
          <p:nvPr/>
        </p:nvSpPr>
        <p:spPr>
          <a:xfrm>
            <a:off x="72978" y="21312"/>
            <a:ext cx="8800565" cy="954107"/>
          </a:xfrm>
          <a:prstGeom prst="rect">
            <a:avLst/>
          </a:prstGeom>
          <a:noFill/>
        </p:spPr>
        <p:txBody>
          <a:bodyPr wrap="square" rtlCol="0">
            <a:spAutoFit/>
          </a:bodyPr>
          <a:lstStyle/>
          <a:p>
            <a:r>
              <a:rPr lang="fr-FR" sz="2800" b="1">
                <a:solidFill>
                  <a:srgbClr val="376092"/>
                </a:solidFill>
              </a:rPr>
              <a:t>La baisse du nombre de salariés en activité partielle se poursuit</a:t>
            </a:r>
            <a:endParaRPr lang="fr-FR" sz="2800" b="1" dirty="0">
              <a:solidFill>
                <a:srgbClr val="376092"/>
              </a:solidFill>
            </a:endParaRPr>
          </a:p>
        </p:txBody>
      </p:sp>
      <p:pic>
        <p:nvPicPr>
          <p:cNvPr id="1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331" y="6060087"/>
            <a:ext cx="3309937"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Graphique 12"/>
          <p:cNvGraphicFramePr>
            <a:graphicFrameLocks/>
          </p:cNvGraphicFramePr>
          <p:nvPr>
            <p:extLst>
              <p:ext uri="{D42A27DB-BD31-4B8C-83A1-F6EECF244321}">
                <p14:modId xmlns:p14="http://schemas.microsoft.com/office/powerpoint/2010/main" val="1501471453"/>
              </p:ext>
            </p:extLst>
          </p:nvPr>
        </p:nvGraphicFramePr>
        <p:xfrm>
          <a:off x="364331" y="1126671"/>
          <a:ext cx="8509212" cy="48577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640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ireccte - Document" ma:contentTypeID="0x0101002B9C2962A44E47E49C985B3DB63656AE0096388B916A9B264DBD77EFB5256EEC22" ma:contentTypeVersion="8" ma:contentTypeDescription="Document pour les portails de type Direccte" ma:contentTypeScope="" ma:versionID="c11fc93c9e7ea15410097cfb7479afe7">
  <xsd:schema xmlns:xsd="http://www.w3.org/2001/XMLSchema" xmlns:xs="http://www.w3.org/2001/XMLSchema" xmlns:p="http://schemas.microsoft.com/office/2006/metadata/properties" xmlns:ns2="2ff91c20-40e6-4ab5-a5ac-9b5646c66526" xmlns:ns3="ab994d58-9349-46a1-8cee-b96a64c5dc7e" targetNamespace="http://schemas.microsoft.com/office/2006/metadata/properties" ma:root="true" ma:fieldsID="dcf6eb2dcc919f976b99dd89427cdf59" ns2:_="" ns3:_="">
    <xsd:import namespace="2ff91c20-40e6-4ab5-a5ac-9b5646c66526"/>
    <xsd:import namespace="ab994d58-9349-46a1-8cee-b96a64c5dc7e"/>
    <xsd:element name="properties">
      <xsd:complexType>
        <xsd:sequence>
          <xsd:element name="documentManagement">
            <xsd:complexType>
              <xsd:all>
                <xsd:element ref="ns2:DIRECCTE" minOccurs="0"/>
                <xsd:element ref="ns2:Rubrique" minOccurs="0"/>
                <xsd:element ref="ns2:RubriqueNiv2" minOccurs="0"/>
                <xsd:element ref="ns2:RubriqueNiv3" minOccurs="0"/>
                <xsd:element ref="ns2:Auteur" minOccurs="0"/>
                <xsd:element ref="ns2:Mots_x0020_Clefs" minOccurs="0"/>
                <xsd:element ref="ns3:_dlc_DocId" minOccurs="0"/>
                <xsd:element ref="ns3:_dlc_DocIdUrl" minOccurs="0"/>
                <xsd:element ref="ns3:_dlc_DocIdPersistId" minOccurs="0"/>
                <xsd:element ref="ns3:Resume" minOccurs="0"/>
                <xsd:element ref="ns3:Année" minOccurs="0"/>
                <xsd:element ref="ns3:Mois" minOccurs="0"/>
                <xsd:element ref="ns3:Jou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f91c20-40e6-4ab5-a5ac-9b5646c66526" elementFormDefault="qualified">
    <xsd:import namespace="http://schemas.microsoft.com/office/2006/documentManagement/types"/>
    <xsd:import namespace="http://schemas.microsoft.com/office/infopath/2007/PartnerControls"/>
    <xsd:element name="DIRECCTE" ma:index="8" nillable="true" ma:displayName="DIRECCTE" ma:internalName="DIRECCTE">
      <xsd:simpleType>
        <xsd:restriction base="dms:Text">
          <xsd:maxLength value="255"/>
        </xsd:restriction>
      </xsd:simpleType>
    </xsd:element>
    <xsd:element name="Rubrique" ma:index="9" nillable="true" ma:displayName="Rubrique" ma:internalName="Rubrique">
      <xsd:simpleType>
        <xsd:restriction base="dms:Text">
          <xsd:maxLength value="255"/>
        </xsd:restriction>
      </xsd:simpleType>
    </xsd:element>
    <xsd:element name="RubriqueNiv2" ma:index="10" nillable="true" ma:displayName="Rubrique Niveau 2" ma:internalName="RubriqueNiv2">
      <xsd:simpleType>
        <xsd:restriction base="dms:Text">
          <xsd:maxLength value="255"/>
        </xsd:restriction>
      </xsd:simpleType>
    </xsd:element>
    <xsd:element name="RubriqueNiv3" ma:index="11" nillable="true" ma:displayName="Rubrique Niveau 3" ma:internalName="RubriqueNiv3">
      <xsd:simpleType>
        <xsd:restriction base="dms:Text">
          <xsd:maxLength value="255"/>
        </xsd:restriction>
      </xsd:simpleType>
    </xsd:element>
    <xsd:element name="Auteur" ma:index="12" nillable="true" ma:displayName="Auteur" ma:list="UserInfo" ma:SharePointGroup="0" ma:internalName="Auteu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ots_x0020_Clefs" ma:index="13" nillable="true" ma:displayName="Mots Clefs" ma:internalName="Mots_x0020_Clef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994d58-9349-46a1-8cee-b96a64c5dc7e" elementFormDefault="qualified">
    <xsd:import namespace="http://schemas.microsoft.com/office/2006/documentManagement/types"/>
    <xsd:import namespace="http://schemas.microsoft.com/office/infopath/2007/PartnerControls"/>
    <xsd:element name="_dlc_DocId" ma:index="14" nillable="true" ma:displayName="Valeur d’ID de document" ma:description="Valeur de l’ID de document affecté à cet élément." ma:internalName="_dlc_DocId" ma:readOnly="true">
      <xsd:simpleType>
        <xsd:restriction base="dms:Text"/>
      </xsd:simpleType>
    </xsd:element>
    <xsd:element name="_dlc_DocIdUrl" ma:index="15"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element name="Resume" ma:index="17" nillable="true" ma:displayName="Résumé" ma:internalName="Resume">
      <xsd:simpleType>
        <xsd:restriction base="dms:Text">
          <xsd:maxLength value="255"/>
        </xsd:restriction>
      </xsd:simpleType>
    </xsd:element>
    <xsd:element name="Année" ma:index="18" nillable="true" ma:displayName="Année" ma:description="" ma:format="Dropdown" ma:internalName="Ann_x00e9_e">
      <xsd:simpleType>
        <xsd:union memberTypes="dms:Text">
          <xsd:simpleType>
            <xsd:restriction base="dms:Choice">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restriction>
          </xsd:simpleType>
        </xsd:union>
      </xsd:simpleType>
    </xsd:element>
    <xsd:element name="Mois" ma:index="19" nillable="true" ma:displayName="Mois" ma:format="Dropdown" ma:internalName="Mois">
      <xsd:simpleType>
        <xsd:restriction base="dms:Choice">
          <xsd:enumeration value="01 - Janvier"/>
          <xsd:enumeration value="02 - Février"/>
          <xsd:enumeration value="03 - Mars"/>
          <xsd:enumeration value="04 - Avril"/>
          <xsd:enumeration value="05 - Mai"/>
          <xsd:enumeration value="06 - Juin"/>
          <xsd:enumeration value="07 - Juillet"/>
          <xsd:enumeration value="08 - Août"/>
          <xsd:enumeration value="09 - Septembre"/>
          <xsd:enumeration value="10 - Octobre"/>
          <xsd:enumeration value="11 - Novembre"/>
          <xsd:enumeration value="12 - Décembre"/>
        </xsd:restriction>
      </xsd:simpleType>
    </xsd:element>
    <xsd:element name="Jour" ma:index="20" nillable="true" ma:displayName="Jour" ma:format="Dropdown" ma:internalName="Jour">
      <xsd:simpleType>
        <xsd:restriction base="dms:Choice">
          <xsd:enumeration value="01"/>
          <xsd:enumeration value="02"/>
          <xsd:enumeration value="03"/>
          <xsd:enumeration value="04"/>
          <xsd:enumeration value="05"/>
          <xsd:enumeration value="06"/>
          <xsd:enumeration value="07"/>
          <xsd:enumeration value="08"/>
          <xsd:enumeration value="0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Jour xmlns="ab994d58-9349-46a1-8cee-b96a64c5dc7e">07</Jour>
    <Auteur xmlns="2ff91c20-40e6-4ab5-a5ac-9b5646c66526">
      <UserInfo>
        <DisplayName/>
        <AccountId xsi:nil="true"/>
        <AccountType/>
      </UserInfo>
    </Auteur>
    <DIRECCTE xmlns="2ff91c20-40e6-4ab5-a5ac-9b5646c66526" xsi:nil="true"/>
    <Mots_x0020_Clefs xmlns="2ff91c20-40e6-4ab5-a5ac-9b5646c66526" xsi:nil="true"/>
    <Resume xmlns="ab994d58-9349-46a1-8cee-b96a64c5dc7e" xsi:nil="true"/>
    <Année xmlns="ab994d58-9349-46a1-8cee-b96a64c5dc7e">2018</Année>
    <RubriqueNiv3 xmlns="2ff91c20-40e6-4ab5-a5ac-9b5646c66526" xsi:nil="true"/>
    <Rubrique xmlns="2ff91c20-40e6-4ab5-a5ac-9b5646c66526" xsi:nil="true"/>
    <RubriqueNiv2 xmlns="2ff91c20-40e6-4ab5-a5ac-9b5646c66526" xsi:nil="true"/>
    <Mois xmlns="ab994d58-9349-46a1-8cee-b96a64c5dc7e">06 - Juin</Mois>
    <_dlc_DocId xmlns="ab994d58-9349-46a1-8cee-b96a64c5dc7e">PACA-1195-1</_dlc_DocId>
    <_dlc_DocIdUrl xmlns="ab994d58-9349-46a1-8cee-b96a64c5dc7e">
      <Url>http://intranet.direccte.gouv.fr/paca/Etudes%20et%20statistiques/_layouts/15/DocIdRedir.aspx?ID=PACA-1195-1</Url>
      <Description>PACA-1195-1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8BEFDB-FD80-49BF-933E-2ABC1EFC7D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f91c20-40e6-4ab5-a5ac-9b5646c66526"/>
    <ds:schemaRef ds:uri="ab994d58-9349-46a1-8cee-b96a64c5dc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75A013-2665-47DA-9765-AD20C70A5351}">
  <ds:schemaRefs>
    <ds:schemaRef ds:uri="http://purl.org/dc/elements/1.1/"/>
    <ds:schemaRef ds:uri="http://schemas.microsoft.com/office/2006/metadata/properties"/>
    <ds:schemaRef ds:uri="ab994d58-9349-46a1-8cee-b96a64c5dc7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2ff91c20-40e6-4ab5-a5ac-9b5646c66526"/>
    <ds:schemaRef ds:uri="http://www.w3.org/XML/1998/namespace"/>
    <ds:schemaRef ds:uri="http://purl.org/dc/dcmitype/"/>
  </ds:schemaRefs>
</ds:datastoreItem>
</file>

<file path=customXml/itemProps3.xml><?xml version="1.0" encoding="utf-8"?>
<ds:datastoreItem xmlns:ds="http://schemas.openxmlformats.org/officeDocument/2006/customXml" ds:itemID="{3B2AE89B-080E-49C5-92D1-0FC918E24C08}">
  <ds:schemaRefs>
    <ds:schemaRef ds:uri="http://schemas.microsoft.com/sharepoint/events"/>
  </ds:schemaRefs>
</ds:datastoreItem>
</file>

<file path=customXml/itemProps4.xml><?xml version="1.0" encoding="utf-8"?>
<ds:datastoreItem xmlns:ds="http://schemas.openxmlformats.org/officeDocument/2006/customXml" ds:itemID="{4CD4B930-2EF4-44AA-B4F3-1B1D22FE6A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7537</TotalTime>
  <Words>2051</Words>
  <Application>Microsoft Office PowerPoint</Application>
  <PresentationFormat>Affichage à l'écran (4:3)</PresentationFormat>
  <Paragraphs>308</Paragraphs>
  <Slides>22</Slides>
  <Notes>22</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L'agence Mars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Pascale Lami</dc:creator>
  <cp:lastModifiedBy>DANGELO Virginie (DR-PACA)</cp:lastModifiedBy>
  <cp:revision>739</cp:revision>
  <cp:lastPrinted>2018-10-09T12:30:48Z</cp:lastPrinted>
  <dcterms:created xsi:type="dcterms:W3CDTF">2018-05-30T13:27:07Z</dcterms:created>
  <dcterms:modified xsi:type="dcterms:W3CDTF">2022-04-22T11:52:11Z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0x0101002B9C2962A44E47E49C985B3DB63656AE0096388B916A9B264DBD77EFB5256EEC22</vt:lpwstr>
  </property>
  <property fmtid="{D5CDD505-2E9C-101B-9397-08002B2CF9AE}" pid="3" name="_dlc_DocIdItemGuid">
    <vt:lpwstr>e2e11c4f-34e3-4fd7-820e-3307ce29c67b</vt:lpwstr>
  </property>
</Properties>
</file>