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notesSlides/notesSlide7.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drawings/drawing5.xml" ContentType="application/vnd.openxmlformats-officedocument.drawingml.chartshapes+xml"/>
  <Override PartName="/ppt/notesSlides/notesSlide8.xml" ContentType="application/vnd.openxmlformats-officedocument.presentationml.notesSlide+xml"/>
  <Override PartName="/ppt/charts/chart6.xml" ContentType="application/vnd.openxmlformats-officedocument.drawingml.chart+xml"/>
  <Override PartName="/ppt/drawings/drawing6.xml" ContentType="application/vnd.openxmlformats-officedocument.drawingml.chartshapes+xml"/>
  <Override PartName="/ppt/notesSlides/notesSlide9.xml" ContentType="application/vnd.openxmlformats-officedocument.presentationml.notesSlide+xml"/>
  <Override PartName="/ppt/charts/chart7.xml" ContentType="application/vnd.openxmlformats-officedocument.drawingml.chart+xml"/>
  <Override PartName="/ppt/drawings/drawing7.xml" ContentType="application/vnd.openxmlformats-officedocument.drawingml.chartshapes+xml"/>
  <Override PartName="/ppt/notesSlides/notesSlide10.xml" ContentType="application/vnd.openxmlformats-officedocument.presentationml.notesSlide+xml"/>
  <Override PartName="/ppt/charts/chart8.xml" ContentType="application/vnd.openxmlformats-officedocument.drawingml.chart+xml"/>
  <Override PartName="/ppt/drawings/drawing8.xml" ContentType="application/vnd.openxmlformats-officedocument.drawingml.chartshapes+xml"/>
  <Override PartName="/ppt/notesSlides/notesSlide11.xml" ContentType="application/vnd.openxmlformats-officedocument.presentationml.notesSlide+xml"/>
  <Override PartName="/ppt/charts/chart9.xml" ContentType="application/vnd.openxmlformats-officedocument.drawingml.chart+xml"/>
  <Override PartName="/ppt/drawings/drawing9.xml" ContentType="application/vnd.openxmlformats-officedocument.drawingml.chartshapes+xml"/>
  <Override PartName="/ppt/notesSlides/notesSlide12.xml" ContentType="application/vnd.openxmlformats-officedocument.presentationml.notesSlide+xml"/>
  <Override PartName="/ppt/charts/chart10.xml" ContentType="application/vnd.openxmlformats-officedocument.drawingml.chart+xml"/>
  <Override PartName="/ppt/drawings/drawing10.xml" ContentType="application/vnd.openxmlformats-officedocument.drawingml.chartshapes+xml"/>
  <Override PartName="/ppt/notesSlides/notesSlide13.xml" ContentType="application/vnd.openxmlformats-officedocument.presentationml.notesSlide+xml"/>
  <Override PartName="/ppt/charts/chart11.xml" ContentType="application/vnd.openxmlformats-officedocument.drawingml.chart+xml"/>
  <Override PartName="/ppt/drawings/drawing11.xml" ContentType="application/vnd.openxmlformats-officedocument.drawingml.chartshapes+xml"/>
  <Override PartName="/ppt/notesSlides/notesSlide14.xml" ContentType="application/vnd.openxmlformats-officedocument.presentationml.notesSlide+xml"/>
  <Override PartName="/ppt/charts/chart12.xml" ContentType="application/vnd.openxmlformats-officedocument.drawingml.chart+xml"/>
  <Override PartName="/ppt/drawings/drawing12.xml" ContentType="application/vnd.openxmlformats-officedocument.drawingml.chartshape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21"/>
  </p:notesMasterIdLst>
  <p:sldIdLst>
    <p:sldId id="300" r:id="rId6"/>
    <p:sldId id="299" r:id="rId7"/>
    <p:sldId id="264" r:id="rId8"/>
    <p:sldId id="290" r:id="rId9"/>
    <p:sldId id="293" r:id="rId10"/>
    <p:sldId id="292" r:id="rId11"/>
    <p:sldId id="303" r:id="rId12"/>
    <p:sldId id="301" r:id="rId13"/>
    <p:sldId id="269" r:id="rId14"/>
    <p:sldId id="302" r:id="rId15"/>
    <p:sldId id="296" r:id="rId16"/>
    <p:sldId id="305" r:id="rId17"/>
    <p:sldId id="271" r:id="rId18"/>
    <p:sldId id="272" r:id="rId19"/>
    <p:sldId id="304" r:id="rId20"/>
  </p:sldIdLst>
  <p:sldSz cx="9144000" cy="6858000" type="screen4x3"/>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06" autoAdjust="0"/>
  </p:normalViewPr>
  <p:slideViewPr>
    <p:cSldViewPr snapToGrid="0" snapToObjects="1">
      <p:cViewPr>
        <p:scale>
          <a:sx n="75" d="100"/>
          <a:sy n="75" d="100"/>
        </p:scale>
        <p:origin x="-120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PRO-SVC01-20131\USERS\Cab-SESE\10%20-%20Tableau%20de%20bord%20conjoncturel\01%20-%20Indicateurs\Emploi%20salari&#233;%20total%20yc%20int&#233;rim.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oleObject" Target="file:///\\PRO-SVC01-20131\USERS\Cab-SESE\10%20-%20Notes%20de%20conjoncture\01%20-%20Notes\2019\2019-T1\01%20-%20Fichiers%20de%20travail\DEFM-Ch&#244;mage\2019_T1_Demandeurs%20d'emploi_ABC_note_.xlsx"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oleObject" Target="file:///\\PRO-SVC01-20131\USERS\Cab-SESE\10%20-%20Notes%20de%20conjoncture\01%20-%20Notes\2019\2019-T1\01%20-%20Fichiers%20de%20travail\DEFM-Ch&#244;mage\2019_T1_Demandeurs%20d'emploi_ABC_note.xlsx"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oleObject" Target="file:///\\PRO-SVC01-20131\USERS\Cab-SESE\10%20-%20Notes%20de%20conjoncture\01%20-%20Notes\2019\2019-T1\01%20-%20Fichiers%20de%20travail\DEFM-Ch&#244;mage\2019_T1_Demandeurs%20d'emploi_ABC_note.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PRO-SVC01-20131\USERS\Cab-SESE\10%20-%20Tableau%20de%20bord%20conjoncturel\01%20-%20Indicateurs\Emploi%20salari&#233;%20total%20yc%20int&#233;rim.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PRO-SVC01-20131\USERS\Cab-SESE\10%20-%20Tableau%20de%20bord%20conjoncturel\01%20-%20Indicateurs\Emploi%20salari&#233;%20total%20yc%20int&#233;rim.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PRO-SVC01-20131\USERS\Cab-SESE\10%20-%20Tableau%20de%20bord%20conjoncturel\01%20-%20Indicateurs\Emploi%20salari&#233;%20total%20yc%20int&#233;rim.xlsx" TargetMode="Externa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PRO-SVC01-20131\USERS\Cab-SESE\10%20-%20Notes%20de%20conjoncture\01%20-%20Notes\2019\2019-T1\01%20-%20Fichiers%20de%20travail\Politiques%20emploi\2019_T1_Politiques%20de%20l'emploi_note_v4.xls" TargetMode="External"/><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PRO-SVC01-20131\USERS\Cab-SESE\10%20-%20Notes%20de%20conjoncture\01%20-%20Notes\2019\2019-T1\01%20-%20Fichiers%20de%20travail\Politiques%20emploi\2019_T1_Politiques%20de%20l'emploi_note_v4.xls"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PRO-SVC01-20131\USERS\Cab-SESE\10%20-%20Tableau%20de%20bord%20conjoncturel\01%20-%20Indicateurs\Taux%20de%20ch&#244;mage.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PRO-SVC01-20131\USERS\Cab-SESE\10%20-%20Notes%20de%20conjoncture\01%20-%20Notes\2019\2019-T1\01%20-%20Fichiers%20de%20travail\DEFM-Ch&#244;mage\Tx%20ch&#244;mage%20-%20d&#233;p%20comparables\T201.xls"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PRO-SVC01-20131\USERS\Cab-SESE\10%20-%20Notes%20de%20conjoncture\01%20-%20Notes\2019\2019-T1\01%20-%20Fichiers%20de%20travail\DEFM-Ch&#244;mage\2019_T1_Demandeurs%20d'emploi_ABC_not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rPr>
              <a:t>Evolution trimestrielle de l'emploi salarié dans le Vaucluse </a:t>
            </a:r>
          </a:p>
          <a:p>
            <a:pPr>
              <a:defRPr sz="1000" b="0" i="0" u="none" strike="noStrike" baseline="0">
                <a:solidFill>
                  <a:srgbClr val="000000"/>
                </a:solidFill>
                <a:latin typeface="Calibri"/>
                <a:ea typeface="Calibri"/>
                <a:cs typeface="Calibri"/>
              </a:defRPr>
            </a:pPr>
            <a:r>
              <a:rPr lang="fr-FR" sz="1000" b="0" i="1" u="none" strike="noStrike" baseline="0">
                <a:solidFill>
                  <a:srgbClr val="000000"/>
                </a:solidFill>
                <a:latin typeface="Calibri"/>
              </a:rPr>
              <a:t>(en indice base 100 au 4e trimestre 2010)</a:t>
            </a:r>
          </a:p>
        </c:rich>
      </c:tx>
      <c:layout>
        <c:manualLayout>
          <c:xMode val="edge"/>
          <c:yMode val="edge"/>
          <c:x val="0.18746375911425131"/>
          <c:y val="1.0109929892715665E-2"/>
        </c:manualLayout>
      </c:layout>
      <c:overlay val="0"/>
      <c:spPr>
        <a:noFill/>
        <a:ln w="25400">
          <a:noFill/>
        </a:ln>
      </c:spPr>
    </c:title>
    <c:autoTitleDeleted val="0"/>
    <c:plotArea>
      <c:layout>
        <c:manualLayout>
          <c:layoutTarget val="inner"/>
          <c:xMode val="edge"/>
          <c:yMode val="edge"/>
          <c:x val="8.1896608162074974E-2"/>
          <c:y val="0.22450065094648314"/>
          <c:w val="0.83764367816093033"/>
          <c:h val="0.50651294582871997"/>
        </c:manualLayout>
      </c:layout>
      <c:lineChart>
        <c:grouping val="standard"/>
        <c:varyColors val="0"/>
        <c:ser>
          <c:idx val="0"/>
          <c:order val="0"/>
          <c:tx>
            <c:v>Provence-Alpes-Côte d'Azur</c:v>
          </c:tx>
          <c:spPr>
            <a:ln w="28575">
              <a:solidFill>
                <a:srgbClr val="FF0000"/>
              </a:solidFill>
              <a:prstDash val="solid"/>
            </a:ln>
          </c:spPr>
          <c:marker>
            <c:symbol val="none"/>
          </c:marker>
          <c:cat>
            <c:multiLvlStrRef>
              <c:f>'Données graph 1 et 2'!$A$14:$B$65</c:f>
              <c:multiLvlStrCache>
                <c:ptCount val="52"/>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lvl>
                <c:lvl>
                  <c:pt idx="1">
                    <c:v>2011</c:v>
                  </c:pt>
                  <c:pt idx="5">
                    <c:v>2012</c:v>
                  </c:pt>
                  <c:pt idx="9">
                    <c:v>2013</c:v>
                  </c:pt>
                  <c:pt idx="13">
                    <c:v>2014</c:v>
                  </c:pt>
                  <c:pt idx="17">
                    <c:v>2015</c:v>
                  </c:pt>
                  <c:pt idx="21">
                    <c:v>2016</c:v>
                  </c:pt>
                  <c:pt idx="25">
                    <c:v>2017</c:v>
                  </c:pt>
                  <c:pt idx="29">
                    <c:v>2018</c:v>
                  </c:pt>
                  <c:pt idx="33">
                    <c:v>2019</c:v>
                  </c:pt>
                  <c:pt idx="37">
                    <c:v>2020</c:v>
                  </c:pt>
                  <c:pt idx="41">
                    <c:v>2021</c:v>
                  </c:pt>
                  <c:pt idx="45">
                    <c:v>2022</c:v>
                  </c:pt>
                  <c:pt idx="49">
                    <c:v>2023</c:v>
                  </c:pt>
                </c:lvl>
              </c:multiLvlStrCache>
            </c:multiLvlStrRef>
          </c:cat>
          <c:val>
            <c:numRef>
              <c:f>'Données graph 1 et 2'!$D$14:$D$47</c:f>
              <c:numCache>
                <c:formatCode>#,##0.0</c:formatCode>
                <c:ptCount val="34"/>
                <c:pt idx="0">
                  <c:v>100</c:v>
                </c:pt>
                <c:pt idx="1">
                  <c:v>100.13420011799184</c:v>
                </c:pt>
                <c:pt idx="2">
                  <c:v>100.25156854888755</c:v>
                </c:pt>
                <c:pt idx="3">
                  <c:v>100.06936695288091</c:v>
                </c:pt>
                <c:pt idx="4">
                  <c:v>100.35233198207567</c:v>
                </c:pt>
                <c:pt idx="5">
                  <c:v>100.44357446094681</c:v>
                </c:pt>
                <c:pt idx="6">
                  <c:v>100.3167417480812</c:v>
                </c:pt>
                <c:pt idx="7">
                  <c:v>100.22991971228583</c:v>
                </c:pt>
                <c:pt idx="8">
                  <c:v>100.2428410074303</c:v>
                </c:pt>
                <c:pt idx="9">
                  <c:v>100.17035707545755</c:v>
                </c:pt>
                <c:pt idx="10">
                  <c:v>100.21478819560348</c:v>
                </c:pt>
                <c:pt idx="11">
                  <c:v>100.44210097992155</c:v>
                </c:pt>
                <c:pt idx="12">
                  <c:v>100.79862671568446</c:v>
                </c:pt>
                <c:pt idx="13">
                  <c:v>100.94127101339791</c:v>
                </c:pt>
                <c:pt idx="14">
                  <c:v>100.83727725642366</c:v>
                </c:pt>
                <c:pt idx="15">
                  <c:v>100.90817436267696</c:v>
                </c:pt>
                <c:pt idx="16">
                  <c:v>101.09887681075233</c:v>
                </c:pt>
                <c:pt idx="17">
                  <c:v>101.06277652563375</c:v>
                </c:pt>
                <c:pt idx="18">
                  <c:v>101.45166217160499</c:v>
                </c:pt>
                <c:pt idx="19">
                  <c:v>101.30981128675131</c:v>
                </c:pt>
                <c:pt idx="20">
                  <c:v>101.79589000804181</c:v>
                </c:pt>
                <c:pt idx="21">
                  <c:v>102.14204470428085</c:v>
                </c:pt>
                <c:pt idx="22">
                  <c:v>102.63311059211834</c:v>
                </c:pt>
                <c:pt idx="23">
                  <c:v>102.73608424684436</c:v>
                </c:pt>
                <c:pt idx="24">
                  <c:v>102.89935727891127</c:v>
                </c:pt>
                <c:pt idx="25">
                  <c:v>103.14361509501968</c:v>
                </c:pt>
                <c:pt idx="26">
                  <c:v>103.4471521862208</c:v>
                </c:pt>
                <c:pt idx="27">
                  <c:v>103.6138255591152</c:v>
                </c:pt>
                <c:pt idx="28">
                  <c:v>103.89956753331909</c:v>
                </c:pt>
                <c:pt idx="29">
                  <c:v>104.36637765658712</c:v>
                </c:pt>
                <c:pt idx="30">
                  <c:v>104.50057777457893</c:v>
                </c:pt>
                <c:pt idx="31">
                  <c:v>104.62491690417104</c:v>
                </c:pt>
                <c:pt idx="32">
                  <c:v>104.7407551816944</c:v>
                </c:pt>
                <c:pt idx="33">
                  <c:v>105.08866672069431</c:v>
                </c:pt>
              </c:numCache>
            </c:numRef>
          </c:val>
          <c:smooth val="0"/>
        </c:ser>
        <c:ser>
          <c:idx val="1"/>
          <c:order val="1"/>
          <c:tx>
            <c:v>France métropolitaine</c:v>
          </c:tx>
          <c:spPr>
            <a:ln w="28575">
              <a:solidFill>
                <a:srgbClr val="0000FF"/>
              </a:solidFill>
              <a:prstDash val="solid"/>
            </a:ln>
          </c:spPr>
          <c:marker>
            <c:symbol val="none"/>
          </c:marker>
          <c:cat>
            <c:multiLvlStrRef>
              <c:f>'Données graph 1 et 2'!$A$14:$B$65</c:f>
              <c:multiLvlStrCache>
                <c:ptCount val="52"/>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lvl>
                <c:lvl>
                  <c:pt idx="1">
                    <c:v>2011</c:v>
                  </c:pt>
                  <c:pt idx="5">
                    <c:v>2012</c:v>
                  </c:pt>
                  <c:pt idx="9">
                    <c:v>2013</c:v>
                  </c:pt>
                  <c:pt idx="13">
                    <c:v>2014</c:v>
                  </c:pt>
                  <c:pt idx="17">
                    <c:v>2015</c:v>
                  </c:pt>
                  <c:pt idx="21">
                    <c:v>2016</c:v>
                  </c:pt>
                  <c:pt idx="25">
                    <c:v>2017</c:v>
                  </c:pt>
                  <c:pt idx="29">
                    <c:v>2018</c:v>
                  </c:pt>
                  <c:pt idx="33">
                    <c:v>2019</c:v>
                  </c:pt>
                  <c:pt idx="37">
                    <c:v>2020</c:v>
                  </c:pt>
                  <c:pt idx="41">
                    <c:v>2021</c:v>
                  </c:pt>
                  <c:pt idx="45">
                    <c:v>2022</c:v>
                  </c:pt>
                  <c:pt idx="49">
                    <c:v>2023</c:v>
                  </c:pt>
                </c:lvl>
              </c:multiLvlStrCache>
            </c:multiLvlStrRef>
          </c:cat>
          <c:val>
            <c:numRef>
              <c:f>'Données graph 1 et 2'!$C$14:$C$47</c:f>
              <c:numCache>
                <c:formatCode>#,##0.0</c:formatCode>
                <c:ptCount val="34"/>
                <c:pt idx="0">
                  <c:v>100</c:v>
                </c:pt>
                <c:pt idx="1">
                  <c:v>100.19330721237041</c:v>
                </c:pt>
                <c:pt idx="2">
                  <c:v>100.32206861848823</c:v>
                </c:pt>
                <c:pt idx="3">
                  <c:v>100.20918542969338</c:v>
                </c:pt>
                <c:pt idx="4">
                  <c:v>100.28620112060351</c:v>
                </c:pt>
                <c:pt idx="5">
                  <c:v>100.29069146172465</c:v>
                </c:pt>
                <c:pt idx="6">
                  <c:v>100.24483045577139</c:v>
                </c:pt>
                <c:pt idx="7">
                  <c:v>100.12127880789809</c:v>
                </c:pt>
                <c:pt idx="8">
                  <c:v>100.01205588695299</c:v>
                </c:pt>
                <c:pt idx="9">
                  <c:v>99.939431409531494</c:v>
                </c:pt>
                <c:pt idx="10">
                  <c:v>99.817438603037161</c:v>
                </c:pt>
                <c:pt idx="11">
                  <c:v>100.02233130966098</c:v>
                </c:pt>
                <c:pt idx="12">
                  <c:v>100.33589971975015</c:v>
                </c:pt>
                <c:pt idx="13">
                  <c:v>100.36243661537318</c:v>
                </c:pt>
                <c:pt idx="14">
                  <c:v>100.39019532813991</c:v>
                </c:pt>
                <c:pt idx="15">
                  <c:v>100.25743692135364</c:v>
                </c:pt>
                <c:pt idx="16">
                  <c:v>100.36693688280226</c:v>
                </c:pt>
                <c:pt idx="17">
                  <c:v>100.29725586184568</c:v>
                </c:pt>
                <c:pt idx="18">
                  <c:v>100.54542476553488</c:v>
                </c:pt>
                <c:pt idx="19">
                  <c:v>100.59831196499928</c:v>
                </c:pt>
                <c:pt idx="20">
                  <c:v>100.79519977172839</c:v>
                </c:pt>
                <c:pt idx="21">
                  <c:v>100.93170982317471</c:v>
                </c:pt>
                <c:pt idx="22">
                  <c:v>101.22764762181748</c:v>
                </c:pt>
                <c:pt idx="23">
                  <c:v>101.50274430690547</c:v>
                </c:pt>
                <c:pt idx="24">
                  <c:v>101.63259882205746</c:v>
                </c:pt>
                <c:pt idx="25">
                  <c:v>102.02604458727127</c:v>
                </c:pt>
                <c:pt idx="26">
                  <c:v>102.39269409187348</c:v>
                </c:pt>
                <c:pt idx="27">
                  <c:v>102.59903683506997</c:v>
                </c:pt>
                <c:pt idx="28">
                  <c:v>102.98994911219846</c:v>
                </c:pt>
                <c:pt idx="29">
                  <c:v>103.16393549162899</c:v>
                </c:pt>
                <c:pt idx="30">
                  <c:v>103.2485795586114</c:v>
                </c:pt>
                <c:pt idx="31">
                  <c:v>103.39552353769352</c:v>
                </c:pt>
                <c:pt idx="32">
                  <c:v>103.67335519032403</c:v>
                </c:pt>
                <c:pt idx="33">
                  <c:v>104.04237710097355</c:v>
                </c:pt>
              </c:numCache>
            </c:numRef>
          </c:val>
          <c:smooth val="0"/>
        </c:ser>
        <c:ser>
          <c:idx val="2"/>
          <c:order val="2"/>
          <c:tx>
            <c:strRef>
              <c:f>'Données graph 1 et 2'!$J$8:$J$9</c:f>
              <c:strCache>
                <c:ptCount val="1"/>
                <c:pt idx="0">
                  <c:v>Vaucluse</c:v>
                </c:pt>
              </c:strCache>
            </c:strRef>
          </c:tx>
          <c:spPr>
            <a:ln w="28575"/>
          </c:spPr>
          <c:marker>
            <c:symbol val="none"/>
          </c:marker>
          <c:cat>
            <c:multiLvlStrRef>
              <c:f>'Données graph 1 et 2'!$A$14:$B$65</c:f>
              <c:multiLvlStrCache>
                <c:ptCount val="52"/>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lvl>
                <c:lvl>
                  <c:pt idx="1">
                    <c:v>2011</c:v>
                  </c:pt>
                  <c:pt idx="5">
                    <c:v>2012</c:v>
                  </c:pt>
                  <c:pt idx="9">
                    <c:v>2013</c:v>
                  </c:pt>
                  <c:pt idx="13">
                    <c:v>2014</c:v>
                  </c:pt>
                  <c:pt idx="17">
                    <c:v>2015</c:v>
                  </c:pt>
                  <c:pt idx="21">
                    <c:v>2016</c:v>
                  </c:pt>
                  <c:pt idx="25">
                    <c:v>2017</c:v>
                  </c:pt>
                  <c:pt idx="29">
                    <c:v>2018</c:v>
                  </c:pt>
                  <c:pt idx="33">
                    <c:v>2019</c:v>
                  </c:pt>
                  <c:pt idx="37">
                    <c:v>2020</c:v>
                  </c:pt>
                  <c:pt idx="41">
                    <c:v>2021</c:v>
                  </c:pt>
                  <c:pt idx="45">
                    <c:v>2022</c:v>
                  </c:pt>
                  <c:pt idx="49">
                    <c:v>2023</c:v>
                  </c:pt>
                </c:lvl>
              </c:multiLvlStrCache>
            </c:multiLvlStrRef>
          </c:cat>
          <c:val>
            <c:numRef>
              <c:f>'Données graph 1 et 2'!$J$14:$J$47</c:f>
              <c:numCache>
                <c:formatCode>#,##0.0</c:formatCode>
                <c:ptCount val="34"/>
                <c:pt idx="0">
                  <c:v>100</c:v>
                </c:pt>
                <c:pt idx="1">
                  <c:v>100.09581129326112</c:v>
                </c:pt>
                <c:pt idx="2">
                  <c:v>100.14947330278214</c:v>
                </c:pt>
                <c:pt idx="3">
                  <c:v>100.27062068219972</c:v>
                </c:pt>
                <c:pt idx="4">
                  <c:v>100.877605020554</c:v>
                </c:pt>
                <c:pt idx="5">
                  <c:v>101.22681771329636</c:v>
                </c:pt>
                <c:pt idx="6">
                  <c:v>100.8829007673379</c:v>
                </c:pt>
                <c:pt idx="7">
                  <c:v>99.776639547568919</c:v>
                </c:pt>
                <c:pt idx="8">
                  <c:v>100.27638970079941</c:v>
                </c:pt>
                <c:pt idx="9">
                  <c:v>100.06071235775052</c:v>
                </c:pt>
                <c:pt idx="10">
                  <c:v>100.34242087170662</c:v>
                </c:pt>
                <c:pt idx="11">
                  <c:v>100.14910360939635</c:v>
                </c:pt>
                <c:pt idx="12">
                  <c:v>100.67177399953626</c:v>
                </c:pt>
                <c:pt idx="13">
                  <c:v>100.36548178214157</c:v>
                </c:pt>
                <c:pt idx="14">
                  <c:v>100.03074854823927</c:v>
                </c:pt>
                <c:pt idx="15">
                  <c:v>100.10805228035392</c:v>
                </c:pt>
                <c:pt idx="16">
                  <c:v>99.980141771894111</c:v>
                </c:pt>
                <c:pt idx="17">
                  <c:v>100.1056039772272</c:v>
                </c:pt>
                <c:pt idx="18">
                  <c:v>100.22860809357303</c:v>
                </c:pt>
                <c:pt idx="19">
                  <c:v>99.954635696973412</c:v>
                </c:pt>
                <c:pt idx="20">
                  <c:v>100.33919006055798</c:v>
                </c:pt>
                <c:pt idx="21">
                  <c:v>100.5408848149802</c:v>
                </c:pt>
                <c:pt idx="22">
                  <c:v>101.54479095347273</c:v>
                </c:pt>
                <c:pt idx="23">
                  <c:v>101.46640867893493</c:v>
                </c:pt>
                <c:pt idx="24">
                  <c:v>101.24610620915276</c:v>
                </c:pt>
                <c:pt idx="25">
                  <c:v>102.34176221039053</c:v>
                </c:pt>
                <c:pt idx="26">
                  <c:v>102.68639676878976</c:v>
                </c:pt>
                <c:pt idx="27">
                  <c:v>102.56935022043035</c:v>
                </c:pt>
                <c:pt idx="28">
                  <c:v>102.77708236959995</c:v>
                </c:pt>
                <c:pt idx="29">
                  <c:v>103.265629652043</c:v>
                </c:pt>
                <c:pt idx="30">
                  <c:v>103.12128416936646</c:v>
                </c:pt>
                <c:pt idx="31">
                  <c:v>103.22406988716726</c:v>
                </c:pt>
                <c:pt idx="32">
                  <c:v>103.06240479909239</c:v>
                </c:pt>
                <c:pt idx="33">
                  <c:v>103.63323597254039</c:v>
                </c:pt>
              </c:numCache>
            </c:numRef>
          </c:val>
          <c:smooth val="0"/>
        </c:ser>
        <c:dLbls>
          <c:showLegendKey val="0"/>
          <c:showVal val="0"/>
          <c:showCatName val="0"/>
          <c:showSerName val="0"/>
          <c:showPercent val="0"/>
          <c:showBubbleSize val="0"/>
        </c:dLbls>
        <c:marker val="1"/>
        <c:smooth val="0"/>
        <c:axId val="188802944"/>
        <c:axId val="188804480"/>
      </c:lineChart>
      <c:catAx>
        <c:axId val="188802944"/>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188804480"/>
        <c:crossesAt val="100"/>
        <c:auto val="0"/>
        <c:lblAlgn val="ctr"/>
        <c:lblOffset val="100"/>
        <c:tickLblSkip val="4"/>
        <c:tickMarkSkip val="4"/>
        <c:noMultiLvlLbl val="0"/>
      </c:catAx>
      <c:valAx>
        <c:axId val="188804480"/>
        <c:scaling>
          <c:orientation val="minMax"/>
          <c:max val="106"/>
          <c:min val="99"/>
        </c:scaling>
        <c:delete val="0"/>
        <c:axPos val="l"/>
        <c:majorGridlines>
          <c:spPr>
            <a:ln>
              <a:prstDash val="sysDash"/>
            </a:ln>
          </c:spPr>
        </c:majorGridlines>
        <c:numFmt formatCode="#,##0" sourceLinked="0"/>
        <c:majorTickMark val="out"/>
        <c:minorTickMark val="none"/>
        <c:tickLblPos val="nextTo"/>
        <c:txPr>
          <a:bodyPr/>
          <a:lstStyle/>
          <a:p>
            <a:pPr>
              <a:defRPr sz="1000"/>
            </a:pPr>
            <a:endParaRPr lang="fr-FR"/>
          </a:p>
        </c:txPr>
        <c:crossAx val="188802944"/>
        <c:crosses val="autoZero"/>
        <c:crossBetween val="midCat"/>
        <c:majorUnit val="1"/>
      </c:valAx>
    </c:plotArea>
    <c:legend>
      <c:legendPos val="r"/>
      <c:layout>
        <c:manualLayout>
          <c:xMode val="edge"/>
          <c:yMode val="edge"/>
          <c:x val="2.7935606060606088E-2"/>
          <c:y val="0.14765694076038904"/>
          <c:w val="0.91903409090909094"/>
          <c:h val="5.3050397877984094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27474751284831911"/>
          <c:w val="0.86471641552420164"/>
          <c:h val="0.44330907738329117"/>
        </c:manualLayout>
      </c:layout>
      <c:barChart>
        <c:barDir val="col"/>
        <c:grouping val="clustered"/>
        <c:varyColors val="0"/>
        <c:ser>
          <c:idx val="1"/>
          <c:order val="0"/>
          <c:tx>
            <c:v>Hommes</c:v>
          </c:tx>
          <c:spPr>
            <a:solidFill>
              <a:srgbClr val="00B0F0"/>
            </a:solidFill>
            <a:ln w="28575">
              <a:noFill/>
              <a:prstDash val="solid"/>
            </a:ln>
          </c:spPr>
          <c:invertIfNegative val="0"/>
          <c:cat>
            <c:multiLvlStrRef>
              <c:f>'dates trim'!$A$33:$B$48</c:f>
              <c:multiLvlStrCache>
                <c:ptCount val="1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lvl>
                <c:lvl>
                  <c:pt idx="0">
                    <c:v>2016</c:v>
                  </c:pt>
                  <c:pt idx="4">
                    <c:v>2017</c:v>
                  </c:pt>
                  <c:pt idx="8">
                    <c:v>2018</c:v>
                  </c:pt>
                  <c:pt idx="12">
                    <c:v>2019</c:v>
                  </c:pt>
                </c:lvl>
              </c:multiLvlStrCache>
            </c:multiLvlStrRef>
          </c:cat>
          <c:val>
            <c:numRef>
              <c:f>dep84_trim!$V$91:$V$104</c:f>
              <c:numCache>
                <c:formatCode>#,##0.0</c:formatCode>
                <c:ptCount val="14"/>
                <c:pt idx="0">
                  <c:v>4.1579315164220754</c:v>
                </c:pt>
                <c:pt idx="1">
                  <c:v>2.1125956377755051</c:v>
                </c:pt>
                <c:pt idx="2">
                  <c:v>2.5728597449908852</c:v>
                </c:pt>
                <c:pt idx="3">
                  <c:v>1.5926804473060052</c:v>
                </c:pt>
                <c:pt idx="4">
                  <c:v>0.54791457005478605</c:v>
                </c:pt>
                <c:pt idx="5">
                  <c:v>0.7380899127712004</c:v>
                </c:pt>
                <c:pt idx="6">
                  <c:v>0.39955604883463725</c:v>
                </c:pt>
                <c:pt idx="7">
                  <c:v>1.1340893929286278</c:v>
                </c:pt>
                <c:pt idx="8">
                  <c:v>0.9230427046263312</c:v>
                </c:pt>
                <c:pt idx="9">
                  <c:v>1.1767317939609168</c:v>
                </c:pt>
                <c:pt idx="10">
                  <c:v>1.0833517576829488</c:v>
                </c:pt>
                <c:pt idx="11">
                  <c:v>0.49472295514512155</c:v>
                </c:pt>
                <c:pt idx="12">
                  <c:v>1.5867768595041243</c:v>
                </c:pt>
                <c:pt idx="13">
                  <c:v>-0.66929997805573738</c:v>
                </c:pt>
              </c:numCache>
            </c:numRef>
          </c:val>
        </c:ser>
        <c:ser>
          <c:idx val="0"/>
          <c:order val="1"/>
          <c:tx>
            <c:v>Femmes</c:v>
          </c:tx>
          <c:spPr>
            <a:solidFill>
              <a:schemeClr val="accent6">
                <a:lumMod val="75000"/>
              </a:schemeClr>
            </a:solidFill>
          </c:spPr>
          <c:invertIfNegative val="0"/>
          <c:cat>
            <c:multiLvlStrRef>
              <c:f>'dates trim'!$A$33:$B$48</c:f>
              <c:multiLvlStrCache>
                <c:ptCount val="1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lvl>
                <c:lvl>
                  <c:pt idx="0">
                    <c:v>2016</c:v>
                  </c:pt>
                  <c:pt idx="4">
                    <c:v>2017</c:v>
                  </c:pt>
                  <c:pt idx="8">
                    <c:v>2018</c:v>
                  </c:pt>
                  <c:pt idx="12">
                    <c:v>2019</c:v>
                  </c:pt>
                </c:lvl>
              </c:multiLvlStrCache>
            </c:multiLvlStrRef>
          </c:cat>
          <c:val>
            <c:numRef>
              <c:f>dep84_trim!$W$91:$W$104</c:f>
              <c:numCache>
                <c:formatCode>#,##0.0</c:formatCode>
                <c:ptCount val="14"/>
                <c:pt idx="0">
                  <c:v>5.6288271314177907</c:v>
                </c:pt>
                <c:pt idx="1">
                  <c:v>2.9739350097600203</c:v>
                </c:pt>
                <c:pt idx="2">
                  <c:v>3.5909712722298259</c:v>
                </c:pt>
                <c:pt idx="3">
                  <c:v>2.1682956971126766</c:v>
                </c:pt>
                <c:pt idx="4">
                  <c:v>1.7948717948717885</c:v>
                </c:pt>
                <c:pt idx="5">
                  <c:v>3.1333630686886771</c:v>
                </c:pt>
                <c:pt idx="6">
                  <c:v>3.9396940684494286</c:v>
                </c:pt>
                <c:pt idx="7">
                  <c:v>5.4211568066857341</c:v>
                </c:pt>
                <c:pt idx="8">
                  <c:v>5.7934508816120944</c:v>
                </c:pt>
                <c:pt idx="9">
                  <c:v>5.0816304465347573</c:v>
                </c:pt>
                <c:pt idx="10">
                  <c:v>3.0386447856008525</c:v>
                </c:pt>
                <c:pt idx="11">
                  <c:v>1.5959111296547368</c:v>
                </c:pt>
                <c:pt idx="12">
                  <c:v>1.3146997929606608</c:v>
                </c:pt>
                <c:pt idx="13">
                  <c:v>0.32925198065643091</c:v>
                </c:pt>
              </c:numCache>
            </c:numRef>
          </c:val>
        </c:ser>
        <c:dLbls>
          <c:showLegendKey val="0"/>
          <c:showVal val="0"/>
          <c:showCatName val="0"/>
          <c:showSerName val="0"/>
          <c:showPercent val="0"/>
          <c:showBubbleSize val="0"/>
        </c:dLbls>
        <c:gapWidth val="150"/>
        <c:axId val="190468480"/>
        <c:axId val="190470016"/>
      </c:barChart>
      <c:catAx>
        <c:axId val="190468480"/>
        <c:scaling>
          <c:orientation val="minMax"/>
        </c:scaling>
        <c:delete val="0"/>
        <c:axPos val="b"/>
        <c:majorGridlines>
          <c:spPr>
            <a:ln w="3175">
              <a:solidFill>
                <a:srgbClr val="969696"/>
              </a:solidFill>
              <a:prstDash val="sysDash"/>
            </a:ln>
          </c:spPr>
        </c:majorGridlines>
        <c:numFmt formatCode="#,##0" sourceLinked="1"/>
        <c:majorTickMark val="in"/>
        <c:minorTickMark val="none"/>
        <c:tickLblPos val="low"/>
        <c:spPr>
          <a:ln w="19050"/>
        </c:spPr>
        <c:txPr>
          <a:bodyPr/>
          <a:lstStyle/>
          <a:p>
            <a:pPr>
              <a:defRPr sz="1000"/>
            </a:pPr>
            <a:endParaRPr lang="fr-FR"/>
          </a:p>
        </c:txPr>
        <c:crossAx val="190470016"/>
        <c:crosses val="autoZero"/>
        <c:auto val="0"/>
        <c:lblAlgn val="ctr"/>
        <c:lblOffset val="100"/>
        <c:tickLblSkip val="4"/>
        <c:tickMarkSkip val="4"/>
        <c:noMultiLvlLbl val="0"/>
      </c:catAx>
      <c:valAx>
        <c:axId val="190470016"/>
        <c:scaling>
          <c:orientation val="minMax"/>
          <c:max val="6"/>
          <c:min val="-2"/>
        </c:scaling>
        <c:delete val="0"/>
        <c:axPos val="l"/>
        <c:majorGridlines>
          <c:spPr>
            <a:ln>
              <a:prstDash val="sysDash"/>
            </a:ln>
          </c:spPr>
        </c:majorGridlines>
        <c:numFmt formatCode="[Blue][&lt;0]\-&quot;&quot;0&quot;&quot;;[Red][&gt;0]\+&quot;&quot;0&quot;&quot;;0" sourceLinked="0"/>
        <c:majorTickMark val="out"/>
        <c:minorTickMark val="none"/>
        <c:tickLblPos val="nextTo"/>
        <c:crossAx val="190468480"/>
        <c:crosses val="autoZero"/>
        <c:crossBetween val="between"/>
        <c:majorUnit val="2"/>
      </c:valAx>
    </c:plotArea>
    <c:legend>
      <c:legendPos val="t"/>
      <c:layout>
        <c:manualLayout>
          <c:xMode val="edge"/>
          <c:yMode val="edge"/>
          <c:x val="0.36531382815726715"/>
          <c:y val="0.21556886227544911"/>
          <c:w val="0.33028591603714508"/>
          <c:h val="5.456698152251925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23748869714638965"/>
          <c:w val="0.86471641552420164"/>
          <c:h val="0.48056789308522063"/>
        </c:manualLayout>
      </c:layout>
      <c:barChart>
        <c:barDir val="col"/>
        <c:grouping val="clustered"/>
        <c:varyColors val="0"/>
        <c:ser>
          <c:idx val="1"/>
          <c:order val="0"/>
          <c:tx>
            <c:v>Moins de 25 ans</c:v>
          </c:tx>
          <c:spPr>
            <a:solidFill>
              <a:srgbClr val="00B0F0"/>
            </a:solidFill>
            <a:ln w="28575">
              <a:noFill/>
              <a:prstDash val="solid"/>
            </a:ln>
          </c:spPr>
          <c:invertIfNegative val="0"/>
          <c:cat>
            <c:multiLvlStrRef>
              <c:f>'dates trim'!$A$33:$B$48</c:f>
              <c:multiLvlStrCache>
                <c:ptCount val="1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lvl>
                <c:lvl>
                  <c:pt idx="0">
                    <c:v>2016</c:v>
                  </c:pt>
                  <c:pt idx="4">
                    <c:v>2017</c:v>
                  </c:pt>
                  <c:pt idx="8">
                    <c:v>2018</c:v>
                  </c:pt>
                  <c:pt idx="12">
                    <c:v>2019</c:v>
                  </c:pt>
                </c:lvl>
              </c:multiLvlStrCache>
            </c:multiLvlStrRef>
          </c:cat>
          <c:val>
            <c:numRef>
              <c:f>dep84_trim!$X$91:$X$104</c:f>
              <c:numCache>
                <c:formatCode>#,##0.0</c:formatCode>
                <c:ptCount val="14"/>
                <c:pt idx="0">
                  <c:v>-3.2754538279400114</c:v>
                </c:pt>
                <c:pt idx="1">
                  <c:v>-4.4548651817116092</c:v>
                </c:pt>
                <c:pt idx="2">
                  <c:v>-0.84711577248890446</c:v>
                </c:pt>
                <c:pt idx="3">
                  <c:v>-2.7213647441104771</c:v>
                </c:pt>
                <c:pt idx="4">
                  <c:v>-2.5295797633618999</c:v>
                </c:pt>
                <c:pt idx="5">
                  <c:v>-2.6993865030674802</c:v>
                </c:pt>
                <c:pt idx="6">
                  <c:v>-1.5052888527258057</c:v>
                </c:pt>
                <c:pt idx="7">
                  <c:v>3.21503131524008</c:v>
                </c:pt>
                <c:pt idx="8">
                  <c:v>3.4742570113017957</c:v>
                </c:pt>
                <c:pt idx="9">
                  <c:v>5.12820512820511</c:v>
                </c:pt>
                <c:pt idx="10">
                  <c:v>4.5435770342833415</c:v>
                </c:pt>
                <c:pt idx="11">
                  <c:v>1.0517799352750767</c:v>
                </c:pt>
                <c:pt idx="12">
                  <c:v>1.7799352750808906</c:v>
                </c:pt>
                <c:pt idx="13">
                  <c:v>-1.0395841663334626</c:v>
                </c:pt>
              </c:numCache>
            </c:numRef>
          </c:val>
        </c:ser>
        <c:ser>
          <c:idx val="0"/>
          <c:order val="1"/>
          <c:tx>
            <c:v>25 à 49 ans</c:v>
          </c:tx>
          <c:spPr>
            <a:solidFill>
              <a:schemeClr val="accent6">
                <a:lumMod val="75000"/>
              </a:schemeClr>
            </a:solidFill>
          </c:spPr>
          <c:invertIfNegative val="0"/>
          <c:cat>
            <c:multiLvlStrRef>
              <c:f>'dates trim'!$A$33:$B$48</c:f>
              <c:multiLvlStrCache>
                <c:ptCount val="1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lvl>
                <c:lvl>
                  <c:pt idx="0">
                    <c:v>2016</c:v>
                  </c:pt>
                  <c:pt idx="4">
                    <c:v>2017</c:v>
                  </c:pt>
                  <c:pt idx="8">
                    <c:v>2018</c:v>
                  </c:pt>
                  <c:pt idx="12">
                    <c:v>2019</c:v>
                  </c:pt>
                </c:lvl>
              </c:multiLvlStrCache>
            </c:multiLvlStrRef>
          </c:cat>
          <c:val>
            <c:numRef>
              <c:f>dep84_trim!$Y$91:$Y$104</c:f>
              <c:numCache>
                <c:formatCode>#,##0.0</c:formatCode>
                <c:ptCount val="14"/>
                <c:pt idx="0">
                  <c:v>5.3133257833144487</c:v>
                </c:pt>
                <c:pt idx="1">
                  <c:v>2.5761772853185594</c:v>
                </c:pt>
                <c:pt idx="2">
                  <c:v>2.7683564029700181</c:v>
                </c:pt>
                <c:pt idx="3">
                  <c:v>1.2911963882618727</c:v>
                </c:pt>
                <c:pt idx="4">
                  <c:v>0.22403441168563631</c:v>
                </c:pt>
                <c:pt idx="5">
                  <c:v>1.4132685210189955</c:v>
                </c:pt>
                <c:pt idx="6">
                  <c:v>1.213094282401217</c:v>
                </c:pt>
                <c:pt idx="7">
                  <c:v>1.6758780531288986</c:v>
                </c:pt>
                <c:pt idx="8">
                  <c:v>2.1548640915593831</c:v>
                </c:pt>
                <c:pt idx="9">
                  <c:v>1.6154802059293427</c:v>
                </c:pt>
                <c:pt idx="10">
                  <c:v>0.86366440468845784</c:v>
                </c:pt>
                <c:pt idx="11">
                  <c:v>-3.5069261792042283E-2</c:v>
                </c:pt>
                <c:pt idx="12">
                  <c:v>0.25382932166302385</c:v>
                </c:pt>
                <c:pt idx="13">
                  <c:v>-1.2316561844863738</c:v>
                </c:pt>
              </c:numCache>
            </c:numRef>
          </c:val>
        </c:ser>
        <c:ser>
          <c:idx val="2"/>
          <c:order val="2"/>
          <c:tx>
            <c:v>50 ans ou plus</c:v>
          </c:tx>
          <c:spPr>
            <a:solidFill>
              <a:srgbClr val="92D050"/>
            </a:solidFill>
          </c:spPr>
          <c:invertIfNegative val="0"/>
          <c:cat>
            <c:multiLvlStrRef>
              <c:f>'dates trim'!$A$33:$B$48</c:f>
              <c:multiLvlStrCache>
                <c:ptCount val="1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lvl>
                <c:lvl>
                  <c:pt idx="0">
                    <c:v>2016</c:v>
                  </c:pt>
                  <c:pt idx="4">
                    <c:v>2017</c:v>
                  </c:pt>
                  <c:pt idx="8">
                    <c:v>2018</c:v>
                  </c:pt>
                  <c:pt idx="12">
                    <c:v>2019</c:v>
                  </c:pt>
                </c:lvl>
              </c:multiLvlStrCache>
            </c:multiLvlStrRef>
          </c:cat>
          <c:val>
            <c:numRef>
              <c:f>dep84_trim!$Z$91:$Z$104</c:f>
              <c:numCache>
                <c:formatCode>#,##0.0</c:formatCode>
                <c:ptCount val="14"/>
                <c:pt idx="0">
                  <c:v>8.9918946301924976</c:v>
                </c:pt>
                <c:pt idx="1">
                  <c:v>6.843267108167761</c:v>
                </c:pt>
                <c:pt idx="2">
                  <c:v>6.2380038387715775</c:v>
                </c:pt>
                <c:pt idx="3">
                  <c:v>6.1180934313493029</c:v>
                </c:pt>
                <c:pt idx="4">
                  <c:v>5.7401812688821607</c:v>
                </c:pt>
                <c:pt idx="5">
                  <c:v>5.8769513314967936</c:v>
                </c:pt>
                <c:pt idx="6">
                  <c:v>6.6621499548328966</c:v>
                </c:pt>
                <c:pt idx="7">
                  <c:v>7.374301675977657</c:v>
                </c:pt>
                <c:pt idx="8">
                  <c:v>6.3296703296703338</c:v>
                </c:pt>
                <c:pt idx="9">
                  <c:v>5.8976582827406698</c:v>
                </c:pt>
                <c:pt idx="10">
                  <c:v>3.7476180393817504</c:v>
                </c:pt>
                <c:pt idx="11">
                  <c:v>3.662851196670136</c:v>
                </c:pt>
                <c:pt idx="12">
                  <c:v>4.0926002480363932</c:v>
                </c:pt>
                <c:pt idx="13">
                  <c:v>2.825552825552835</c:v>
                </c:pt>
              </c:numCache>
            </c:numRef>
          </c:val>
        </c:ser>
        <c:dLbls>
          <c:showLegendKey val="0"/>
          <c:showVal val="0"/>
          <c:showCatName val="0"/>
          <c:showSerName val="0"/>
          <c:showPercent val="0"/>
          <c:showBubbleSize val="0"/>
        </c:dLbls>
        <c:gapWidth val="150"/>
        <c:axId val="192198144"/>
        <c:axId val="192199680"/>
      </c:barChart>
      <c:catAx>
        <c:axId val="192198144"/>
        <c:scaling>
          <c:orientation val="minMax"/>
        </c:scaling>
        <c:delete val="0"/>
        <c:axPos val="b"/>
        <c:majorGridlines>
          <c:spPr>
            <a:ln w="3175">
              <a:solidFill>
                <a:srgbClr val="969696"/>
              </a:solidFill>
              <a:prstDash val="sysDash"/>
            </a:ln>
          </c:spPr>
        </c:majorGridlines>
        <c:numFmt formatCode="#,##0" sourceLinked="1"/>
        <c:majorTickMark val="in"/>
        <c:minorTickMark val="none"/>
        <c:tickLblPos val="low"/>
        <c:spPr>
          <a:ln w="19050"/>
        </c:spPr>
        <c:crossAx val="192199680"/>
        <c:crosses val="autoZero"/>
        <c:auto val="0"/>
        <c:lblAlgn val="ctr"/>
        <c:lblOffset val="100"/>
        <c:tickLblSkip val="4"/>
        <c:tickMarkSkip val="4"/>
        <c:noMultiLvlLbl val="0"/>
      </c:catAx>
      <c:valAx>
        <c:axId val="192199680"/>
        <c:scaling>
          <c:orientation val="minMax"/>
          <c:max val="12"/>
          <c:min val="-6"/>
        </c:scaling>
        <c:delete val="0"/>
        <c:axPos val="l"/>
        <c:majorGridlines>
          <c:spPr>
            <a:ln>
              <a:prstDash val="sysDash"/>
            </a:ln>
          </c:spPr>
        </c:majorGridlines>
        <c:numFmt formatCode="[Blue][&lt;0]\-&quot;&quot;0&quot;&quot;;[Red][&gt;0]\+&quot;&quot;0&quot;&quot;;0" sourceLinked="0"/>
        <c:majorTickMark val="out"/>
        <c:minorTickMark val="none"/>
        <c:tickLblPos val="nextTo"/>
        <c:crossAx val="192198144"/>
        <c:crosses val="autoZero"/>
        <c:crossBetween val="between"/>
        <c:majorUnit val="3"/>
      </c:valAx>
    </c:plotArea>
    <c:legend>
      <c:legendPos val="t"/>
      <c:layout>
        <c:manualLayout>
          <c:xMode val="edge"/>
          <c:yMode val="edge"/>
          <c:x val="0.27433563824826468"/>
          <c:y val="0.17564870259481039"/>
          <c:w val="0.49532195531396139"/>
          <c:h val="5.4566981522519258E-2"/>
        </c:manualLayout>
      </c:layout>
      <c:overlay val="0"/>
      <c:txPr>
        <a:bodyPr/>
        <a:lstStyle/>
        <a:p>
          <a:pPr>
            <a:defRPr sz="1200"/>
          </a:pPr>
          <a:endParaRPr lang="fr-FR"/>
        </a:p>
      </c:txPr>
    </c:legend>
    <c:plotVisOnly val="1"/>
    <c:dispBlanksAs val="gap"/>
    <c:showDLblsOverMax val="0"/>
  </c:chart>
  <c:txPr>
    <a:bodyPr/>
    <a:lstStyle/>
    <a:p>
      <a:pPr>
        <a:defRPr sz="1000"/>
      </a:pPr>
      <a:endParaRPr lang="fr-FR"/>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27474751284831911"/>
          <c:w val="0.86471641552420164"/>
          <c:h val="0.44330907738329117"/>
        </c:manualLayout>
      </c:layout>
      <c:barChart>
        <c:barDir val="col"/>
        <c:grouping val="clustered"/>
        <c:varyColors val="0"/>
        <c:ser>
          <c:idx val="1"/>
          <c:order val="0"/>
          <c:tx>
            <c:v>Moins d'un an</c:v>
          </c:tx>
          <c:spPr>
            <a:solidFill>
              <a:srgbClr val="00B0F0"/>
            </a:solidFill>
            <a:ln w="28575">
              <a:noFill/>
              <a:prstDash val="solid"/>
            </a:ln>
          </c:spPr>
          <c:invertIfNegative val="0"/>
          <c:cat>
            <c:multiLvlStrRef>
              <c:f>'dates trim'!$A$33:$B$48</c:f>
              <c:multiLvlStrCache>
                <c:ptCount val="1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lvl>
                <c:lvl>
                  <c:pt idx="0">
                    <c:v>2016</c:v>
                  </c:pt>
                  <c:pt idx="4">
                    <c:v>2017</c:v>
                  </c:pt>
                  <c:pt idx="8">
                    <c:v>2018</c:v>
                  </c:pt>
                  <c:pt idx="12">
                    <c:v>2019</c:v>
                  </c:pt>
                </c:lvl>
              </c:multiLvlStrCache>
            </c:multiLvlStrRef>
          </c:cat>
          <c:val>
            <c:numRef>
              <c:f>dep84_trim!$AG$91:$AG$104</c:f>
              <c:numCache>
                <c:formatCode>#,##0.0</c:formatCode>
                <c:ptCount val="14"/>
                <c:pt idx="0">
                  <c:v>-9.1808630011225301E-2</c:v>
                </c:pt>
                <c:pt idx="1">
                  <c:v>-0.90552369453666959</c:v>
                </c:pt>
                <c:pt idx="2">
                  <c:v>2.796989422294538</c:v>
                </c:pt>
                <c:pt idx="3">
                  <c:v>3.0997442455243052</c:v>
                </c:pt>
                <c:pt idx="4">
                  <c:v>3.1141515213396032</c:v>
                </c:pt>
                <c:pt idx="5">
                  <c:v>2.6703218600873102</c:v>
                </c:pt>
                <c:pt idx="6">
                  <c:v>1.1576135351736516</c:v>
                </c:pt>
                <c:pt idx="7">
                  <c:v>1.8952173050208243</c:v>
                </c:pt>
                <c:pt idx="8">
                  <c:v>0.69313793444893967</c:v>
                </c:pt>
                <c:pt idx="9">
                  <c:v>0.26700949367088889</c:v>
                </c:pt>
                <c:pt idx="10">
                  <c:v>-1.5258215962441368</c:v>
                </c:pt>
                <c:pt idx="11">
                  <c:v>-3.0674846625766916</c:v>
                </c:pt>
                <c:pt idx="12">
                  <c:v>-1.8880912577441289</c:v>
                </c:pt>
                <c:pt idx="13">
                  <c:v>-2.9588716835979856</c:v>
                </c:pt>
              </c:numCache>
            </c:numRef>
          </c:val>
        </c:ser>
        <c:ser>
          <c:idx val="0"/>
          <c:order val="1"/>
          <c:tx>
            <c:v>Un an ou plus</c:v>
          </c:tx>
          <c:spPr>
            <a:solidFill>
              <a:schemeClr val="accent6">
                <a:lumMod val="75000"/>
              </a:schemeClr>
            </a:solidFill>
          </c:spPr>
          <c:invertIfNegative val="0"/>
          <c:cat>
            <c:multiLvlStrRef>
              <c:f>'dates trim'!$A$33:$B$48</c:f>
              <c:multiLvlStrCache>
                <c:ptCount val="1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lvl>
                <c:lvl>
                  <c:pt idx="0">
                    <c:v>2016</c:v>
                  </c:pt>
                  <c:pt idx="4">
                    <c:v>2017</c:v>
                  </c:pt>
                  <c:pt idx="8">
                    <c:v>2018</c:v>
                  </c:pt>
                  <c:pt idx="12">
                    <c:v>2019</c:v>
                  </c:pt>
                </c:lvl>
              </c:multiLvlStrCache>
            </c:multiLvlStrRef>
          </c:cat>
          <c:val>
            <c:numRef>
              <c:f>dep84_trim!$AH$91:$AH$104</c:f>
              <c:numCache>
                <c:formatCode>#,##0.0</c:formatCode>
                <c:ptCount val="14"/>
                <c:pt idx="0">
                  <c:v>11.601374570446721</c:v>
                </c:pt>
                <c:pt idx="1">
                  <c:v>7.0944599442008816</c:v>
                </c:pt>
                <c:pt idx="2">
                  <c:v>3.443811496633864</c:v>
                </c:pt>
                <c:pt idx="3">
                  <c:v>0.38851986464469856</c:v>
                </c:pt>
                <c:pt idx="4">
                  <c:v>-1.1700948392659116</c:v>
                </c:pt>
                <c:pt idx="5">
                  <c:v>1.0420543356903567</c:v>
                </c:pt>
                <c:pt idx="6">
                  <c:v>3.4668335419274277</c:v>
                </c:pt>
                <c:pt idx="7">
                  <c:v>5.043695380774027</c:v>
                </c:pt>
                <c:pt idx="8">
                  <c:v>6.7547357926221352</c:v>
                </c:pt>
                <c:pt idx="9">
                  <c:v>6.7403314917127144</c:v>
                </c:pt>
                <c:pt idx="10">
                  <c:v>6.544090964074023</c:v>
                </c:pt>
                <c:pt idx="11">
                  <c:v>6.0969812217732455</c:v>
                </c:pt>
                <c:pt idx="12">
                  <c:v>5.4050898902638478</c:v>
                </c:pt>
                <c:pt idx="13">
                  <c:v>3.1170922475270313</c:v>
                </c:pt>
              </c:numCache>
            </c:numRef>
          </c:val>
        </c:ser>
        <c:dLbls>
          <c:showLegendKey val="0"/>
          <c:showVal val="0"/>
          <c:showCatName val="0"/>
          <c:showSerName val="0"/>
          <c:showPercent val="0"/>
          <c:showBubbleSize val="0"/>
        </c:dLbls>
        <c:gapWidth val="150"/>
        <c:axId val="192525440"/>
        <c:axId val="192526976"/>
      </c:barChart>
      <c:catAx>
        <c:axId val="192525440"/>
        <c:scaling>
          <c:orientation val="minMax"/>
        </c:scaling>
        <c:delete val="0"/>
        <c:axPos val="b"/>
        <c:majorGridlines>
          <c:spPr>
            <a:ln w="3175">
              <a:solidFill>
                <a:srgbClr val="969696"/>
              </a:solidFill>
              <a:prstDash val="sysDash"/>
            </a:ln>
          </c:spPr>
        </c:majorGridlines>
        <c:numFmt formatCode="#,##0" sourceLinked="1"/>
        <c:majorTickMark val="in"/>
        <c:minorTickMark val="none"/>
        <c:tickLblPos val="low"/>
        <c:spPr>
          <a:ln w="19050"/>
        </c:spPr>
        <c:crossAx val="192526976"/>
        <c:crosses val="autoZero"/>
        <c:auto val="0"/>
        <c:lblAlgn val="ctr"/>
        <c:lblOffset val="100"/>
        <c:tickLblSkip val="4"/>
        <c:tickMarkSkip val="4"/>
        <c:noMultiLvlLbl val="0"/>
      </c:catAx>
      <c:valAx>
        <c:axId val="192526976"/>
        <c:scaling>
          <c:orientation val="minMax"/>
          <c:max val="12"/>
          <c:min val="-4"/>
        </c:scaling>
        <c:delete val="0"/>
        <c:axPos val="l"/>
        <c:majorGridlines>
          <c:spPr>
            <a:ln>
              <a:prstDash val="sysDash"/>
            </a:ln>
          </c:spPr>
        </c:majorGridlines>
        <c:numFmt formatCode="[Blue][&lt;0]\-&quot;&quot;0&quot;&quot;;[Red][&gt;0]\+&quot;&quot;0&quot;&quot;;0" sourceLinked="0"/>
        <c:majorTickMark val="out"/>
        <c:minorTickMark val="none"/>
        <c:tickLblPos val="nextTo"/>
        <c:crossAx val="192525440"/>
        <c:crosses val="autoZero"/>
        <c:crossBetween val="between"/>
        <c:majorUnit val="2"/>
      </c:valAx>
    </c:plotArea>
    <c:legend>
      <c:legendPos val="t"/>
      <c:layout>
        <c:manualLayout>
          <c:xMode val="edge"/>
          <c:yMode val="edge"/>
          <c:x val="0.334856975365389"/>
          <c:y val="0.20758483033932135"/>
          <c:w val="0.33028591603714508"/>
          <c:h val="5.4566981522519258E-2"/>
        </c:manualLayout>
      </c:layout>
      <c:overlay val="0"/>
      <c:txPr>
        <a:bodyPr/>
        <a:lstStyle/>
        <a:p>
          <a:pPr>
            <a:defRPr sz="1200"/>
          </a:pPr>
          <a:endParaRPr lang="fr-FR"/>
        </a:p>
      </c:txPr>
    </c:legend>
    <c:plotVisOnly val="1"/>
    <c:dispBlanksAs val="gap"/>
    <c:showDLblsOverMax val="0"/>
  </c:chart>
  <c:txPr>
    <a:bodyPr/>
    <a:lstStyle/>
    <a:p>
      <a:pPr>
        <a:defRPr sz="1000"/>
      </a:pPr>
      <a:endParaRPr lang="fr-FR"/>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896545228499124E-2"/>
          <c:y val="0.27208624345685795"/>
          <c:w val="0.83764367816092966"/>
          <c:h val="0.49121318168562289"/>
        </c:manualLayout>
      </c:layout>
      <c:barChart>
        <c:barDir val="col"/>
        <c:grouping val="stacked"/>
        <c:varyColors val="0"/>
        <c:ser>
          <c:idx val="1"/>
          <c:order val="0"/>
          <c:tx>
            <c:strRef>
              <c:f>'Données Graph3'!$G$7:$G$8</c:f>
              <c:strCache>
                <c:ptCount val="1"/>
                <c:pt idx="0">
                  <c:v>Emploi hors intérim</c:v>
                </c:pt>
              </c:strCache>
            </c:strRef>
          </c:tx>
          <c:spPr>
            <a:solidFill>
              <a:srgbClr val="00B0F0"/>
            </a:solidFill>
            <a:ln w="28575">
              <a:noFill/>
              <a:prstDash val="solid"/>
            </a:ln>
          </c:spPr>
          <c:invertIfNegative val="0"/>
          <c:cat>
            <c:multiLvlStrRef>
              <c:f>'Données Graph3'!$A$10:$B$66</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'Données Graph3'!$V$10:$V$42</c:f>
              <c:numCache>
                <c:formatCode>#,##0</c:formatCode>
                <c:ptCount val="33"/>
                <c:pt idx="0">
                  <c:v>396.76013989420608</c:v>
                </c:pt>
                <c:pt idx="1">
                  <c:v>115.88943867382477</c:v>
                </c:pt>
                <c:pt idx="2">
                  <c:v>-88.33246568069444</c:v>
                </c:pt>
                <c:pt idx="3">
                  <c:v>1398.1095764059864</c:v>
                </c:pt>
                <c:pt idx="4">
                  <c:v>851.67975121852942</c:v>
                </c:pt>
                <c:pt idx="5">
                  <c:v>-529.36965144847636</c:v>
                </c:pt>
                <c:pt idx="6">
                  <c:v>-1895.9628071091429</c:v>
                </c:pt>
                <c:pt idx="7">
                  <c:v>1266.2123111388646</c:v>
                </c:pt>
                <c:pt idx="8">
                  <c:v>-288.5039178832958</c:v>
                </c:pt>
                <c:pt idx="9">
                  <c:v>569.72769011135097</c:v>
                </c:pt>
                <c:pt idx="10">
                  <c:v>-426.38294990878785</c:v>
                </c:pt>
                <c:pt idx="11">
                  <c:v>685.23905131951324</c:v>
                </c:pt>
                <c:pt idx="12">
                  <c:v>-116.9878862486803</c:v>
                </c:pt>
                <c:pt idx="13">
                  <c:v>-759.79637936942163</c:v>
                </c:pt>
                <c:pt idx="14">
                  <c:v>448.410410372162</c:v>
                </c:pt>
                <c:pt idx="15">
                  <c:v>-428.19467198912753</c:v>
                </c:pt>
                <c:pt idx="16">
                  <c:v>135.8253266105603</c:v>
                </c:pt>
                <c:pt idx="17">
                  <c:v>200.62238032923779</c:v>
                </c:pt>
                <c:pt idx="18">
                  <c:v>-704.28803114316543</c:v>
                </c:pt>
                <c:pt idx="19">
                  <c:v>659.04579400300281</c:v>
                </c:pt>
                <c:pt idx="20">
                  <c:v>271.38848165504169</c:v>
                </c:pt>
                <c:pt idx="21">
                  <c:v>1703.4598405074212</c:v>
                </c:pt>
                <c:pt idx="22">
                  <c:v>-213.32707678416045</c:v>
                </c:pt>
                <c:pt idx="23">
                  <c:v>-437.23456540645566</c:v>
                </c:pt>
                <c:pt idx="24">
                  <c:v>1552.6967234584736</c:v>
                </c:pt>
                <c:pt idx="25">
                  <c:v>359.6467099081201</c:v>
                </c:pt>
                <c:pt idx="26">
                  <c:v>-599.72688579958049</c:v>
                </c:pt>
                <c:pt idx="27">
                  <c:v>234.75749413628364</c:v>
                </c:pt>
                <c:pt idx="28">
                  <c:v>1027.6768423025787</c:v>
                </c:pt>
                <c:pt idx="29">
                  <c:v>64.09476497277501</c:v>
                </c:pt>
                <c:pt idx="30">
                  <c:v>90.307117736054352</c:v>
                </c:pt>
                <c:pt idx="31">
                  <c:v>-405.94829963246593</c:v>
                </c:pt>
                <c:pt idx="32">
                  <c:v>1148.5968233665044</c:v>
                </c:pt>
              </c:numCache>
            </c:numRef>
          </c:val>
        </c:ser>
        <c:ser>
          <c:idx val="2"/>
          <c:order val="1"/>
          <c:tx>
            <c:strRef>
              <c:f>'Données Graph3'!$H$7:$H$8</c:f>
              <c:strCache>
                <c:ptCount val="1"/>
                <c:pt idx="0">
                  <c:v>Intérim</c:v>
                </c:pt>
              </c:strCache>
            </c:strRef>
          </c:tx>
          <c:spPr>
            <a:solidFill>
              <a:schemeClr val="accent6">
                <a:lumMod val="75000"/>
              </a:schemeClr>
            </a:solidFill>
            <a:ln w="28575">
              <a:noFill/>
            </a:ln>
          </c:spPr>
          <c:invertIfNegative val="0"/>
          <c:cat>
            <c:multiLvlStrRef>
              <c:f>'Données Graph3'!$A$10:$B$66</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'Données Graph3'!$W$10:$W$42</c:f>
              <c:numCache>
                <c:formatCode>#,##0</c:formatCode>
                <c:ptCount val="33"/>
                <c:pt idx="0">
                  <c:v>-210.78113042791119</c:v>
                </c:pt>
                <c:pt idx="1">
                  <c:v>-11.726275470449764</c:v>
                </c:pt>
                <c:pt idx="2">
                  <c:v>323.49127480052903</c:v>
                </c:pt>
                <c:pt idx="3">
                  <c:v>-219.89412636498128</c:v>
                </c:pt>
                <c:pt idx="4">
                  <c:v>-173.82405719017515</c:v>
                </c:pt>
                <c:pt idx="5">
                  <c:v>-138.20648463080306</c:v>
                </c:pt>
                <c:pt idx="6">
                  <c:v>-251.39747643124974</c:v>
                </c:pt>
                <c:pt idx="7">
                  <c:v>-296.14881115961362</c:v>
                </c:pt>
                <c:pt idx="8">
                  <c:v>-130.1467156618919</c:v>
                </c:pt>
                <c:pt idx="9">
                  <c:v>-22.904151877919503</c:v>
                </c:pt>
                <c:pt idx="10">
                  <c:v>51.135400966860288</c:v>
                </c:pt>
                <c:pt idx="11">
                  <c:v>329.31485069960854</c:v>
                </c:pt>
                <c:pt idx="12">
                  <c:v>-477.55500383675371</c:v>
                </c:pt>
                <c:pt idx="13">
                  <c:v>110.04671878479257</c:v>
                </c:pt>
                <c:pt idx="14">
                  <c:v>-298.35637146526642</c:v>
                </c:pt>
                <c:pt idx="15">
                  <c:v>179.90797368890526</c:v>
                </c:pt>
                <c:pt idx="16">
                  <c:v>107.70897794900884</c:v>
                </c:pt>
                <c:pt idx="17">
                  <c:v>38.140535185601038</c:v>
                </c:pt>
                <c:pt idx="18">
                  <c:v>172.48104674277965</c:v>
                </c:pt>
                <c:pt idx="19">
                  <c:v>87.411509631037006</c:v>
                </c:pt>
                <c:pt idx="20">
                  <c:v>120.12059170390512</c:v>
                </c:pt>
                <c:pt idx="21">
                  <c:v>245.21930658542533</c:v>
                </c:pt>
                <c:pt idx="22">
                  <c:v>61.179482465325236</c:v>
                </c:pt>
                <c:pt idx="23">
                  <c:v>9.6061124494935939</c:v>
                </c:pt>
                <c:pt idx="24">
                  <c:v>574.07780269912746</c:v>
                </c:pt>
                <c:pt idx="25">
                  <c:v>309.32238149377008</c:v>
                </c:pt>
                <c:pt idx="26">
                  <c:v>372.52818735383335</c:v>
                </c:pt>
                <c:pt idx="27">
                  <c:v>168.47074777428224</c:v>
                </c:pt>
                <c:pt idx="28">
                  <c:v>-79.359200680021786</c:v>
                </c:pt>
                <c:pt idx="29">
                  <c:v>-344.28334165703018</c:v>
                </c:pt>
                <c:pt idx="30">
                  <c:v>109.20992595706502</c:v>
                </c:pt>
                <c:pt idx="31">
                  <c:v>92.140689672547524</c:v>
                </c:pt>
                <c:pt idx="32">
                  <c:v>-40.55817158679838</c:v>
                </c:pt>
              </c:numCache>
            </c:numRef>
          </c:val>
        </c:ser>
        <c:dLbls>
          <c:showLegendKey val="0"/>
          <c:showVal val="0"/>
          <c:showCatName val="0"/>
          <c:showSerName val="0"/>
          <c:showPercent val="0"/>
          <c:showBubbleSize val="0"/>
        </c:dLbls>
        <c:gapWidth val="150"/>
        <c:overlap val="100"/>
        <c:axId val="189669760"/>
        <c:axId val="189671296"/>
      </c:barChart>
      <c:lineChart>
        <c:grouping val="standard"/>
        <c:varyColors val="0"/>
        <c:ser>
          <c:idx val="0"/>
          <c:order val="2"/>
          <c:tx>
            <c:strRef>
              <c:f>'Données Graph3'!$F$7:$F$8</c:f>
              <c:strCache>
                <c:ptCount val="1"/>
                <c:pt idx="0">
                  <c:v>Emploi total</c:v>
                </c:pt>
              </c:strCache>
            </c:strRef>
          </c:tx>
          <c:spPr>
            <a:ln w="28575">
              <a:solidFill>
                <a:srgbClr val="002060"/>
              </a:solidFill>
              <a:prstDash val="solid"/>
            </a:ln>
          </c:spPr>
          <c:marker>
            <c:symbol val="none"/>
          </c:marker>
          <c:cat>
            <c:multiLvlStrRef>
              <c:f>'Données Graph3'!$A$10:$B$61</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'Données Graph3'!$U$10:$U$42</c:f>
              <c:numCache>
                <c:formatCode>#,##0</c:formatCode>
                <c:ptCount val="33"/>
                <c:pt idx="0">
                  <c:v>185.97900946627487</c:v>
                </c:pt>
                <c:pt idx="1">
                  <c:v>104.16316320339683</c:v>
                </c:pt>
                <c:pt idx="2">
                  <c:v>235.15880911980639</c:v>
                </c:pt>
                <c:pt idx="3">
                  <c:v>1178.2154500410252</c:v>
                </c:pt>
                <c:pt idx="4">
                  <c:v>677.85569402834517</c:v>
                </c:pt>
                <c:pt idx="5">
                  <c:v>-667.5761360792676</c:v>
                </c:pt>
                <c:pt idx="6">
                  <c:v>-2147.3602835403872</c:v>
                </c:pt>
                <c:pt idx="7">
                  <c:v>970.06349997923826</c:v>
                </c:pt>
                <c:pt idx="8">
                  <c:v>-418.65063354518497</c:v>
                </c:pt>
                <c:pt idx="9">
                  <c:v>546.82353823343874</c:v>
                </c:pt>
                <c:pt idx="10">
                  <c:v>-375.24754894193029</c:v>
                </c:pt>
                <c:pt idx="11">
                  <c:v>1014.5539020191063</c:v>
                </c:pt>
                <c:pt idx="12">
                  <c:v>-594.54289008543128</c:v>
                </c:pt>
                <c:pt idx="13">
                  <c:v>-649.74966058460996</c:v>
                </c:pt>
                <c:pt idx="14">
                  <c:v>150.05403890687739</c:v>
                </c:pt>
                <c:pt idx="15">
                  <c:v>-248.28669830021681</c:v>
                </c:pt>
                <c:pt idx="16">
                  <c:v>243.53430455958005</c:v>
                </c:pt>
                <c:pt idx="17">
                  <c:v>238.762915514817</c:v>
                </c:pt>
                <c:pt idx="18">
                  <c:v>-531.80698440037668</c:v>
                </c:pt>
                <c:pt idx="19">
                  <c:v>746.45730363402981</c:v>
                </c:pt>
                <c:pt idx="20">
                  <c:v>391.50907335896045</c:v>
                </c:pt>
                <c:pt idx="21">
                  <c:v>1948.6791470928292</c:v>
                </c:pt>
                <c:pt idx="22">
                  <c:v>-152.14759431881248</c:v>
                </c:pt>
                <c:pt idx="23">
                  <c:v>-427.62845295696752</c:v>
                </c:pt>
                <c:pt idx="24">
                  <c:v>2126.774526157591</c:v>
                </c:pt>
                <c:pt idx="25">
                  <c:v>668.9690914019011</c:v>
                </c:pt>
                <c:pt idx="26">
                  <c:v>-227.19869844574714</c:v>
                </c:pt>
                <c:pt idx="27">
                  <c:v>403.22824191057589</c:v>
                </c:pt>
                <c:pt idx="28">
                  <c:v>948.31764162253239</c:v>
                </c:pt>
                <c:pt idx="29">
                  <c:v>-280.18857668424607</c:v>
                </c:pt>
                <c:pt idx="30">
                  <c:v>199.51704369310755</c:v>
                </c:pt>
                <c:pt idx="31">
                  <c:v>-313.80760995991295</c:v>
                </c:pt>
                <c:pt idx="32">
                  <c:v>1108.0386517797015</c:v>
                </c:pt>
              </c:numCache>
            </c:numRef>
          </c:val>
          <c:smooth val="0"/>
        </c:ser>
        <c:dLbls>
          <c:showLegendKey val="0"/>
          <c:showVal val="0"/>
          <c:showCatName val="0"/>
          <c:showSerName val="0"/>
          <c:showPercent val="0"/>
          <c:showBubbleSize val="0"/>
        </c:dLbls>
        <c:marker val="1"/>
        <c:smooth val="0"/>
        <c:axId val="189669760"/>
        <c:axId val="189671296"/>
      </c:lineChart>
      <c:catAx>
        <c:axId val="189669760"/>
        <c:scaling>
          <c:orientation val="minMax"/>
        </c:scaling>
        <c:delete val="0"/>
        <c:axPos val="b"/>
        <c:majorGridlines>
          <c:spPr>
            <a:ln w="3175">
              <a:solidFill>
                <a:srgbClr val="969696"/>
              </a:solidFill>
              <a:prstDash val="sysDash"/>
            </a:ln>
          </c:spPr>
        </c:majorGridlines>
        <c:numFmt formatCode="#,##0" sourceLinked="1"/>
        <c:majorTickMark val="in"/>
        <c:minorTickMark val="none"/>
        <c:tickLblPos val="low"/>
        <c:spPr>
          <a:ln w="19050"/>
        </c:spPr>
        <c:txPr>
          <a:bodyPr/>
          <a:lstStyle/>
          <a:p>
            <a:pPr>
              <a:defRPr sz="1000"/>
            </a:pPr>
            <a:endParaRPr lang="fr-FR"/>
          </a:p>
        </c:txPr>
        <c:crossAx val="189671296"/>
        <c:crosses val="autoZero"/>
        <c:auto val="0"/>
        <c:lblAlgn val="ctr"/>
        <c:lblOffset val="100"/>
        <c:tickLblSkip val="4"/>
        <c:tickMarkSkip val="4"/>
        <c:noMultiLvlLbl val="0"/>
      </c:catAx>
      <c:valAx>
        <c:axId val="189671296"/>
        <c:scaling>
          <c:orientation val="minMax"/>
          <c:max val="2500"/>
          <c:min val="-2500"/>
        </c:scaling>
        <c:delete val="0"/>
        <c:axPos val="l"/>
        <c:majorGridlines>
          <c:spPr>
            <a:ln>
              <a:prstDash val="sysDash"/>
            </a:ln>
          </c:spPr>
        </c:majorGridlines>
        <c:numFmt formatCode="[Red][&lt;0]\-&quot;&quot;0&quot;&quot;;[Blue][&gt;0]\+&quot;&quot;0&quot;&quot;;0" sourceLinked="0"/>
        <c:majorTickMark val="out"/>
        <c:minorTickMark val="none"/>
        <c:tickLblPos val="nextTo"/>
        <c:crossAx val="189669760"/>
        <c:crosses val="autoZero"/>
        <c:crossBetween val="between"/>
        <c:majorUnit val="500"/>
      </c:valAx>
    </c:plotArea>
    <c:legend>
      <c:legendPos val="t"/>
      <c:layout>
        <c:manualLayout>
          <c:xMode val="edge"/>
          <c:yMode val="edge"/>
          <c:x val="0.21627906807801803"/>
          <c:y val="0.21335807050092764"/>
          <c:w val="0.58264258622806397"/>
          <c:h val="6.3399948383075486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157958052898516E-2"/>
          <c:y val="0.24595686858608862"/>
          <c:w val="0.90516390406154157"/>
          <c:h val="0.46558558534083427"/>
        </c:manualLayout>
      </c:layout>
      <c:barChart>
        <c:barDir val="col"/>
        <c:grouping val="stacked"/>
        <c:varyColors val="0"/>
        <c:ser>
          <c:idx val="0"/>
          <c:order val="0"/>
          <c:tx>
            <c:v>Emploi hors intérim</c:v>
          </c:tx>
          <c:spPr>
            <a:solidFill>
              <a:srgbClr val="00B0F0"/>
            </a:solidFill>
          </c:spPr>
          <c:invertIfNegative val="0"/>
          <c:dPt>
            <c:idx val="4"/>
            <c:invertIfNegative val="0"/>
            <c:bubble3D val="0"/>
          </c:dPt>
          <c:dLbls>
            <c:dLbl>
              <c:idx val="1"/>
              <c:layout>
                <c:manualLayout>
                  <c:x val="-1.8451889386298876E-3"/>
                  <c:y val="-8.6256488763224587E-3"/>
                </c:manualLayout>
              </c:layout>
              <c:showLegendKey val="0"/>
              <c:showVal val="1"/>
              <c:showCatName val="0"/>
              <c:showSerName val="0"/>
              <c:showPercent val="0"/>
              <c:showBubbleSize val="0"/>
            </c:dLbl>
            <c:dLbl>
              <c:idx val="2"/>
              <c:layout>
                <c:manualLayout>
                  <c:x val="7.4013870009199791E-3"/>
                  <c:y val="-8.6256488763224587E-3"/>
                </c:manualLayout>
              </c:layout>
              <c:showLegendKey val="0"/>
              <c:showVal val="1"/>
              <c:showCatName val="0"/>
              <c:showSerName val="0"/>
              <c:showPercent val="0"/>
              <c:showBubbleSize val="0"/>
            </c:dLbl>
            <c:dLbl>
              <c:idx val="3"/>
              <c:layout>
                <c:manualLayout>
                  <c:x val="-1.8451889386298876E-3"/>
                  <c:y val="-1.437608146053743E-2"/>
                </c:manualLayout>
              </c:layout>
              <c:showLegendKey val="0"/>
              <c:showVal val="1"/>
              <c:showCatName val="0"/>
              <c:showSerName val="0"/>
              <c:showPercent val="0"/>
              <c:showBubbleSize val="0"/>
            </c:dLbl>
            <c:numFmt formatCode="[&lt;0]\-&quot;&quot;#,###&quot;&quot;;[&gt;0]\+&quot;&quot;#,###&quot;&quot;;0" sourceLinked="0"/>
            <c:showLegendKey val="0"/>
            <c:showVal val="1"/>
            <c:showCatName val="0"/>
            <c:showSerName val="0"/>
            <c:showPercent val="0"/>
            <c:showBubbleSize val="0"/>
            <c:showLeaderLines val="0"/>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graph4'!$DG$41:$DK$41</c:f>
              <c:numCache>
                <c:formatCode>#,##0</c:formatCode>
                <c:ptCount val="5"/>
                <c:pt idx="0">
                  <c:v>1150</c:v>
                </c:pt>
                <c:pt idx="1">
                  <c:v>710</c:v>
                </c:pt>
                <c:pt idx="2">
                  <c:v>10</c:v>
                </c:pt>
                <c:pt idx="3">
                  <c:v>-30</c:v>
                </c:pt>
                <c:pt idx="4">
                  <c:v>160</c:v>
                </c:pt>
              </c:numCache>
            </c:numRef>
          </c:val>
        </c:ser>
        <c:ser>
          <c:idx val="1"/>
          <c:order val="1"/>
          <c:tx>
            <c:v>Intérim</c:v>
          </c:tx>
          <c:spPr>
            <a:solidFill>
              <a:schemeClr val="accent6">
                <a:lumMod val="75000"/>
              </a:schemeClr>
            </a:solidFill>
          </c:spPr>
          <c:invertIfNegative val="0"/>
          <c:dPt>
            <c:idx val="4"/>
            <c:invertIfNegative val="0"/>
            <c:bubble3D val="0"/>
          </c:dPt>
          <c:dLbls>
            <c:dLbl>
              <c:idx val="0"/>
              <c:layout>
                <c:manualLayout>
                  <c:x val="-3.7316403700606328E-3"/>
                  <c:y val="-7.8606602266349627E-3"/>
                </c:manualLayout>
              </c:layout>
              <c:showLegendKey val="0"/>
              <c:showVal val="1"/>
              <c:showCatName val="0"/>
              <c:showSerName val="0"/>
              <c:showPercent val="0"/>
              <c:showBubbleSize val="0"/>
            </c:dLbl>
            <c:dLbl>
              <c:idx val="1"/>
              <c:layout>
                <c:manualLayout>
                  <c:x val="-1.9143472012116062E-3"/>
                  <c:y val="-1.3741722716404739E-2"/>
                </c:manualLayout>
              </c:layout>
              <c:showLegendKey val="0"/>
              <c:showVal val="1"/>
              <c:showCatName val="0"/>
              <c:showSerName val="0"/>
              <c:showPercent val="0"/>
              <c:showBubbleSize val="0"/>
            </c:dLbl>
            <c:dLbl>
              <c:idx val="2"/>
              <c:layout>
                <c:manualLayout>
                  <c:x val="7.4013870009199791E-3"/>
                  <c:y val="-1.7250165777726763E-2"/>
                </c:manualLayout>
              </c:layout>
              <c:showLegendKey val="0"/>
              <c:showVal val="1"/>
              <c:showCatName val="0"/>
              <c:showSerName val="0"/>
              <c:showPercent val="0"/>
              <c:showBubbleSize val="0"/>
            </c:dLbl>
            <c:dLbl>
              <c:idx val="3"/>
              <c:layout>
                <c:manualLayout>
                  <c:x val="0"/>
                  <c:y val="-1.7524556497886944E-2"/>
                </c:manualLayout>
              </c:layout>
              <c:showLegendKey val="0"/>
              <c:showVal val="1"/>
              <c:showCatName val="0"/>
              <c:showSerName val="0"/>
              <c:showPercent val="0"/>
              <c:showBubbleSize val="0"/>
            </c:dLbl>
            <c:dLbl>
              <c:idx val="4"/>
              <c:layout>
                <c:manualLayout>
                  <c:x val="0"/>
                  <c:y val="-1.1084072003566174E-2"/>
                </c:manualLayout>
              </c:layout>
              <c:showLegendKey val="0"/>
              <c:showVal val="1"/>
              <c:showCatName val="0"/>
              <c:showSerName val="0"/>
              <c:showPercent val="0"/>
              <c:showBubbleSize val="0"/>
            </c:dLbl>
            <c:numFmt formatCode="[&lt;0]\-&quot;&quot;#,###&quot;&quot;;[&gt;0]\+&quot;&quot;#,###&quot;&quot;;0" sourceLinked="0"/>
            <c:txPr>
              <a:bodyPr/>
              <a:lstStyle/>
              <a:p>
                <a:pPr>
                  <a:defRPr sz="1100" b="0"/>
                </a:pPr>
                <a:endParaRPr lang="fr-FR"/>
              </a:p>
            </c:txPr>
            <c:showLegendKey val="0"/>
            <c:showVal val="1"/>
            <c:showCatName val="0"/>
            <c:showSerName val="0"/>
            <c:showPercent val="0"/>
            <c:showBubbleSize val="0"/>
            <c:showLeaderLines val="0"/>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graph4'!$DM$41:$DQ$41</c:f>
              <c:numCache>
                <c:formatCode>#,##0</c:formatCode>
                <c:ptCount val="5"/>
                <c:pt idx="0">
                  <c:v>-40</c:v>
                </c:pt>
                <c:pt idx="1">
                  <c:v>-10</c:v>
                </c:pt>
                <c:pt idx="2">
                  <c:v>-10</c:v>
                </c:pt>
                <c:pt idx="3">
                  <c:v>30</c:v>
                </c:pt>
                <c:pt idx="4">
                  <c:v>-30</c:v>
                </c:pt>
              </c:numCache>
            </c:numRef>
          </c:val>
        </c:ser>
        <c:ser>
          <c:idx val="2"/>
          <c:order val="2"/>
          <c:tx>
            <c:v>Total</c:v>
          </c:tx>
          <c:spPr>
            <a:noFill/>
          </c:spPr>
          <c:invertIfNegative val="0"/>
          <c:dLbls>
            <c:dLbl>
              <c:idx val="0"/>
              <c:layout>
                <c:manualLayout>
                  <c:x val="-4.8381725713664391E-5"/>
                  <c:y val="9.4778222342060639E-2"/>
                </c:manualLayout>
              </c:layout>
              <c:dLblPos val="ctr"/>
              <c:showLegendKey val="0"/>
              <c:showVal val="1"/>
              <c:showCatName val="0"/>
              <c:showSerName val="0"/>
              <c:showPercent val="0"/>
              <c:showBubbleSize val="0"/>
            </c:dLbl>
            <c:dLbl>
              <c:idx val="1"/>
              <c:layout>
                <c:manualLayout>
                  <c:x val="1.7761759665157776E-3"/>
                  <c:y val="4.0279289907605945E-2"/>
                </c:manualLayout>
              </c:layout>
              <c:dLblPos val="ctr"/>
              <c:showLegendKey val="0"/>
              <c:showVal val="1"/>
              <c:showCatName val="0"/>
              <c:showSerName val="0"/>
              <c:showPercent val="0"/>
              <c:showBubbleSize val="0"/>
            </c:dLbl>
            <c:dLbl>
              <c:idx val="2"/>
              <c:layout>
                <c:manualLayout>
                  <c:x val="1.2525055341139112E-2"/>
                  <c:y val="-3.5615553244817424E-2"/>
                </c:manualLayout>
              </c:layout>
              <c:dLblPos val="ctr"/>
              <c:showLegendKey val="0"/>
              <c:showVal val="1"/>
              <c:showCatName val="0"/>
              <c:showSerName val="0"/>
              <c:showPercent val="0"/>
              <c:showBubbleSize val="0"/>
            </c:dLbl>
            <c:dLbl>
              <c:idx val="3"/>
              <c:layout>
                <c:manualLayout>
                  <c:x val="4.1262492800857331E-5"/>
                  <c:y val="-3.9954413106096161E-2"/>
                </c:manualLayout>
              </c:layout>
              <c:dLblPos val="ctr"/>
              <c:showLegendKey val="0"/>
              <c:showVal val="1"/>
              <c:showCatName val="0"/>
              <c:showSerName val="0"/>
              <c:showPercent val="0"/>
              <c:showBubbleSize val="0"/>
            </c:dLbl>
            <c:dLbl>
              <c:idx val="4"/>
              <c:layout>
                <c:manualLayout>
                  <c:x val="3.6903778772597751E-3"/>
                  <c:y val="-1.9960792916734867E-2"/>
                </c:manualLayout>
              </c:layout>
              <c:dLblPos val="ctr"/>
              <c:showLegendKey val="0"/>
              <c:showVal val="1"/>
              <c:showCatName val="0"/>
              <c:showSerName val="0"/>
              <c:showPercent val="0"/>
              <c:showBubbleSize val="0"/>
            </c:dLbl>
            <c:numFmt formatCode="[&lt;0]\-&quot;&quot;#,###&quot;&quot;;[&gt;0]\+&quot;&quot;#,###&quot;&quot;;0" sourceLinked="0"/>
            <c:txPr>
              <a:bodyPr/>
              <a:lstStyle/>
              <a:p>
                <a:pPr>
                  <a:defRPr sz="1200" b="1"/>
                </a:pPr>
                <a:endParaRPr lang="fr-FR"/>
              </a:p>
            </c:txPr>
            <c:dLblPos val="inBase"/>
            <c:showLegendKey val="0"/>
            <c:showVal val="1"/>
            <c:showCatName val="0"/>
            <c:showSerName val="0"/>
            <c:showPercent val="0"/>
            <c:showBubbleSize val="0"/>
            <c:showLeaderLines val="0"/>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graph4'!$DA$41:$DE$41</c:f>
              <c:numCache>
                <c:formatCode>#,##0</c:formatCode>
                <c:ptCount val="5"/>
                <c:pt idx="0">
                  <c:v>1110</c:v>
                </c:pt>
                <c:pt idx="1">
                  <c:v>700</c:v>
                </c:pt>
                <c:pt idx="2">
                  <c:v>0</c:v>
                </c:pt>
                <c:pt idx="3">
                  <c:v>0</c:v>
                </c:pt>
                <c:pt idx="4">
                  <c:v>130</c:v>
                </c:pt>
              </c:numCache>
            </c:numRef>
          </c:val>
        </c:ser>
        <c:dLbls>
          <c:showLegendKey val="0"/>
          <c:showVal val="0"/>
          <c:showCatName val="0"/>
          <c:showSerName val="0"/>
          <c:showPercent val="0"/>
          <c:showBubbleSize val="0"/>
        </c:dLbls>
        <c:gapWidth val="150"/>
        <c:overlap val="100"/>
        <c:axId val="189749120"/>
        <c:axId val="189750656"/>
      </c:barChart>
      <c:catAx>
        <c:axId val="189749120"/>
        <c:scaling>
          <c:orientation val="minMax"/>
        </c:scaling>
        <c:delete val="0"/>
        <c:axPos val="b"/>
        <c:majorTickMark val="out"/>
        <c:minorTickMark val="none"/>
        <c:tickLblPos val="low"/>
        <c:spPr>
          <a:ln w="22225" cmpd="sng"/>
        </c:spPr>
        <c:txPr>
          <a:bodyPr rot="0" vert="horz"/>
          <a:lstStyle/>
          <a:p>
            <a:pPr>
              <a:defRPr sz="1000" b="0" baseline="0"/>
            </a:pPr>
            <a:endParaRPr lang="fr-FR"/>
          </a:p>
        </c:txPr>
        <c:crossAx val="189750656"/>
        <c:crosses val="autoZero"/>
        <c:auto val="1"/>
        <c:lblAlgn val="ctr"/>
        <c:lblOffset val="100"/>
        <c:noMultiLvlLbl val="0"/>
      </c:catAx>
      <c:valAx>
        <c:axId val="189750656"/>
        <c:scaling>
          <c:orientation val="minMax"/>
          <c:max val="1500"/>
          <c:min val="-500"/>
        </c:scaling>
        <c:delete val="0"/>
        <c:axPos val="l"/>
        <c:majorGridlines>
          <c:spPr>
            <a:ln>
              <a:prstDash val="sysDot"/>
            </a:ln>
          </c:spPr>
        </c:majorGridlines>
        <c:numFmt formatCode="[Red][&lt;0]\-&quot;&quot;0&quot;&quot;;[Blue][&gt;0]\+&quot;&quot;0&quot;&quot;;0" sourceLinked="0"/>
        <c:majorTickMark val="out"/>
        <c:minorTickMark val="none"/>
        <c:tickLblPos val="nextTo"/>
        <c:crossAx val="189749120"/>
        <c:crosses val="autoZero"/>
        <c:crossBetween val="between"/>
        <c:majorUnit val="500"/>
      </c:valAx>
    </c:plotArea>
    <c:legend>
      <c:legendPos val="r"/>
      <c:legendEntry>
        <c:idx val="0"/>
        <c:delete val="1"/>
      </c:legendEntry>
      <c:layout>
        <c:manualLayout>
          <c:xMode val="edge"/>
          <c:yMode val="edge"/>
          <c:x val="0.27865418602177844"/>
          <c:y val="0.18397875147241638"/>
          <c:w val="0.4416481968830514"/>
          <c:h val="5.7485996694990923E-2"/>
        </c:manualLayout>
      </c:layout>
      <c:overlay val="0"/>
      <c:txPr>
        <a:bodyPr/>
        <a:lstStyle/>
        <a:p>
          <a:pPr>
            <a:defRPr sz="1200" baseline="0"/>
          </a:pPr>
          <a:endParaRPr lang="fr-FR"/>
        </a:p>
      </c:txPr>
    </c:legend>
    <c:plotVisOnly val="1"/>
    <c:dispBlanksAs val="gap"/>
    <c:showDLblsOverMax val="0"/>
  </c:chart>
  <c:spPr>
    <a:noFill/>
    <a:ln>
      <a:noFill/>
    </a:ln>
  </c:sp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896545228499415E-2"/>
          <c:y val="0.27208624345685839"/>
          <c:w val="0.83764367816093055"/>
          <c:h val="0.49287174439733517"/>
        </c:manualLayout>
      </c:layout>
      <c:lineChart>
        <c:grouping val="standard"/>
        <c:varyColors val="0"/>
        <c:ser>
          <c:idx val="0"/>
          <c:order val="0"/>
          <c:tx>
            <c:strRef>
              <c:f>'Données graph 1 et 2'!$AQ$8:$AQ$9</c:f>
              <c:strCache>
                <c:ptCount val="1"/>
                <c:pt idx="0">
                  <c:v>Construction </c:v>
                </c:pt>
              </c:strCache>
            </c:strRef>
          </c:tx>
          <c:spPr>
            <a:ln w="28575">
              <a:solidFill>
                <a:srgbClr val="00B050"/>
              </a:solidFill>
              <a:prstDash val="solid"/>
            </a:ln>
          </c:spPr>
          <c:marker>
            <c:symbol val="none"/>
          </c:marker>
          <c:cat>
            <c:multiLvlStrRef>
              <c:f>'Données graph 1 et 2'!$A$14:$B$65</c:f>
              <c:multiLvlStrCache>
                <c:ptCount val="52"/>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lvl>
                <c:lvl>
                  <c:pt idx="1">
                    <c:v>2011</c:v>
                  </c:pt>
                  <c:pt idx="5">
                    <c:v>2012</c:v>
                  </c:pt>
                  <c:pt idx="9">
                    <c:v>2013</c:v>
                  </c:pt>
                  <c:pt idx="13">
                    <c:v>2014</c:v>
                  </c:pt>
                  <c:pt idx="17">
                    <c:v>2015</c:v>
                  </c:pt>
                  <c:pt idx="21">
                    <c:v>2016</c:v>
                  </c:pt>
                  <c:pt idx="25">
                    <c:v>2017</c:v>
                  </c:pt>
                  <c:pt idx="29">
                    <c:v>2018</c:v>
                  </c:pt>
                  <c:pt idx="33">
                    <c:v>2019</c:v>
                  </c:pt>
                  <c:pt idx="37">
                    <c:v>2020</c:v>
                  </c:pt>
                  <c:pt idx="41">
                    <c:v>2021</c:v>
                  </c:pt>
                  <c:pt idx="45">
                    <c:v>2022</c:v>
                  </c:pt>
                  <c:pt idx="49">
                    <c:v>2023</c:v>
                  </c:pt>
                </c:lvl>
              </c:multiLvlStrCache>
            </c:multiLvlStrRef>
          </c:cat>
          <c:val>
            <c:numRef>
              <c:f>'Données graph 1 et 2'!$AQ$14:$AQ$47</c:f>
              <c:numCache>
                <c:formatCode>#,##0.0</c:formatCode>
                <c:ptCount val="34"/>
                <c:pt idx="0">
                  <c:v>100</c:v>
                </c:pt>
                <c:pt idx="1">
                  <c:v>98.962842253589983</c:v>
                </c:pt>
                <c:pt idx="2">
                  <c:v>98.98416925780694</c:v>
                </c:pt>
                <c:pt idx="3">
                  <c:v>98.930434661107014</c:v>
                </c:pt>
                <c:pt idx="4">
                  <c:v>97.755801013731997</c:v>
                </c:pt>
                <c:pt idx="5">
                  <c:v>97.053860018921327</c:v>
                </c:pt>
                <c:pt idx="6">
                  <c:v>95.416080183948111</c:v>
                </c:pt>
                <c:pt idx="7">
                  <c:v>95.340160458796774</c:v>
                </c:pt>
                <c:pt idx="8">
                  <c:v>93.213177032145396</c:v>
                </c:pt>
                <c:pt idx="9">
                  <c:v>91.746708284976123</c:v>
                </c:pt>
                <c:pt idx="10">
                  <c:v>91.739285590062138</c:v>
                </c:pt>
                <c:pt idx="11">
                  <c:v>92.342266542985882</c:v>
                </c:pt>
                <c:pt idx="12">
                  <c:v>92.314451433439416</c:v>
                </c:pt>
                <c:pt idx="13">
                  <c:v>91.962578259582656</c:v>
                </c:pt>
                <c:pt idx="14">
                  <c:v>90.577952090812346</c:v>
                </c:pt>
                <c:pt idx="15">
                  <c:v>88.495347156263421</c:v>
                </c:pt>
                <c:pt idx="16">
                  <c:v>87.29910748775464</c:v>
                </c:pt>
                <c:pt idx="17">
                  <c:v>85.654405284355136</c:v>
                </c:pt>
                <c:pt idx="18">
                  <c:v>85.192392687978241</c:v>
                </c:pt>
                <c:pt idx="19">
                  <c:v>85.15529636797207</c:v>
                </c:pt>
                <c:pt idx="20">
                  <c:v>85.399861603437529</c:v>
                </c:pt>
                <c:pt idx="21">
                  <c:v>85.886439368119412</c:v>
                </c:pt>
                <c:pt idx="22">
                  <c:v>86.742550512271279</c:v>
                </c:pt>
                <c:pt idx="23">
                  <c:v>87.043313259901083</c:v>
                </c:pt>
                <c:pt idx="24">
                  <c:v>87.199099081775145</c:v>
                </c:pt>
                <c:pt idx="25">
                  <c:v>88.629978914813037</c:v>
                </c:pt>
                <c:pt idx="26">
                  <c:v>89.690351514559737</c:v>
                </c:pt>
                <c:pt idx="27">
                  <c:v>91.730603038532038</c:v>
                </c:pt>
                <c:pt idx="28">
                  <c:v>91.472539104639367</c:v>
                </c:pt>
                <c:pt idx="29">
                  <c:v>94.074016151084209</c:v>
                </c:pt>
                <c:pt idx="30">
                  <c:v>92.920166579002128</c:v>
                </c:pt>
                <c:pt idx="31">
                  <c:v>93.98787181267258</c:v>
                </c:pt>
                <c:pt idx="32">
                  <c:v>95.153586312341758</c:v>
                </c:pt>
                <c:pt idx="33">
                  <c:v>96.078408070819563</c:v>
                </c:pt>
              </c:numCache>
            </c:numRef>
          </c:val>
          <c:smooth val="0"/>
        </c:ser>
        <c:ser>
          <c:idx val="1"/>
          <c:order val="1"/>
          <c:tx>
            <c:strRef>
              <c:f>'Données graph 1 et 2'!$AP$8:$AP$9</c:f>
              <c:strCache>
                <c:ptCount val="1"/>
                <c:pt idx="0">
                  <c:v>Industrie </c:v>
                </c:pt>
              </c:strCache>
            </c:strRef>
          </c:tx>
          <c:spPr>
            <a:ln w="28575">
              <a:solidFill>
                <a:srgbClr val="0070C0"/>
              </a:solidFill>
              <a:prstDash val="solid"/>
            </a:ln>
          </c:spPr>
          <c:marker>
            <c:symbol val="none"/>
          </c:marker>
          <c:cat>
            <c:multiLvlStrRef>
              <c:f>'Données graph 1 et 2'!$A$14:$B$65</c:f>
              <c:multiLvlStrCache>
                <c:ptCount val="52"/>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lvl>
                <c:lvl>
                  <c:pt idx="1">
                    <c:v>2011</c:v>
                  </c:pt>
                  <c:pt idx="5">
                    <c:v>2012</c:v>
                  </c:pt>
                  <c:pt idx="9">
                    <c:v>2013</c:v>
                  </c:pt>
                  <c:pt idx="13">
                    <c:v>2014</c:v>
                  </c:pt>
                  <c:pt idx="17">
                    <c:v>2015</c:v>
                  </c:pt>
                  <c:pt idx="21">
                    <c:v>2016</c:v>
                  </c:pt>
                  <c:pt idx="25">
                    <c:v>2017</c:v>
                  </c:pt>
                  <c:pt idx="29">
                    <c:v>2018</c:v>
                  </c:pt>
                  <c:pt idx="33">
                    <c:v>2019</c:v>
                  </c:pt>
                  <c:pt idx="37">
                    <c:v>2020</c:v>
                  </c:pt>
                  <c:pt idx="41">
                    <c:v>2021</c:v>
                  </c:pt>
                  <c:pt idx="45">
                    <c:v>2022</c:v>
                  </c:pt>
                  <c:pt idx="49">
                    <c:v>2023</c:v>
                  </c:pt>
                </c:lvl>
              </c:multiLvlStrCache>
            </c:multiLvlStrRef>
          </c:cat>
          <c:val>
            <c:numRef>
              <c:f>'Données graph 1 et 2'!$AP$14:$AP$47</c:f>
              <c:numCache>
                <c:formatCode>#,##0.0</c:formatCode>
                <c:ptCount val="34"/>
                <c:pt idx="0">
                  <c:v>100</c:v>
                </c:pt>
                <c:pt idx="1">
                  <c:v>100.55526402799259</c:v>
                </c:pt>
                <c:pt idx="2">
                  <c:v>100.39199958348588</c:v>
                </c:pt>
                <c:pt idx="3">
                  <c:v>100.48980240917862</c:v>
                </c:pt>
                <c:pt idx="4">
                  <c:v>101.1004853531885</c:v>
                </c:pt>
                <c:pt idx="5">
                  <c:v>102.13259851759354</c:v>
                </c:pt>
                <c:pt idx="6">
                  <c:v>101.62932367286697</c:v>
                </c:pt>
                <c:pt idx="7">
                  <c:v>100.13487736491378</c:v>
                </c:pt>
                <c:pt idx="8">
                  <c:v>99.092657906879055</c:v>
                </c:pt>
                <c:pt idx="9">
                  <c:v>99.074440191531664</c:v>
                </c:pt>
                <c:pt idx="10">
                  <c:v>98.937663808044178</c:v>
                </c:pt>
                <c:pt idx="11">
                  <c:v>99.420534710667695</c:v>
                </c:pt>
                <c:pt idx="12">
                  <c:v>98.783936701228797</c:v>
                </c:pt>
                <c:pt idx="13">
                  <c:v>97.356663871209108</c:v>
                </c:pt>
                <c:pt idx="14">
                  <c:v>97.360573336555149</c:v>
                </c:pt>
                <c:pt idx="15">
                  <c:v>97.184818947056797</c:v>
                </c:pt>
                <c:pt idx="16">
                  <c:v>96.818276279282429</c:v>
                </c:pt>
                <c:pt idx="17">
                  <c:v>98.076229368248619</c:v>
                </c:pt>
                <c:pt idx="18">
                  <c:v>97.633551812009827</c:v>
                </c:pt>
                <c:pt idx="19">
                  <c:v>97.13443103175166</c:v>
                </c:pt>
                <c:pt idx="20">
                  <c:v>96.251717530420677</c:v>
                </c:pt>
                <c:pt idx="21">
                  <c:v>94.934321235984783</c:v>
                </c:pt>
                <c:pt idx="22">
                  <c:v>95.701545044585828</c:v>
                </c:pt>
                <c:pt idx="23">
                  <c:v>95.520265948936682</c:v>
                </c:pt>
                <c:pt idx="24">
                  <c:v>95.120477636953368</c:v>
                </c:pt>
                <c:pt idx="25">
                  <c:v>94.433470619657896</c:v>
                </c:pt>
                <c:pt idx="26">
                  <c:v>94.55967200161426</c:v>
                </c:pt>
                <c:pt idx="27">
                  <c:v>94.720206226934934</c:v>
                </c:pt>
                <c:pt idx="28">
                  <c:v>95.611278617613664</c:v>
                </c:pt>
                <c:pt idx="29">
                  <c:v>96.618232300826307</c:v>
                </c:pt>
                <c:pt idx="30">
                  <c:v>96.139271988225872</c:v>
                </c:pt>
                <c:pt idx="31">
                  <c:v>96.446291438017724</c:v>
                </c:pt>
                <c:pt idx="32">
                  <c:v>96.87216106747745</c:v>
                </c:pt>
                <c:pt idx="33">
                  <c:v>96.867063790142311</c:v>
                </c:pt>
              </c:numCache>
            </c:numRef>
          </c:val>
          <c:smooth val="0"/>
        </c:ser>
        <c:ser>
          <c:idx val="2"/>
          <c:order val="2"/>
          <c:tx>
            <c:strRef>
              <c:f>'Données graph 1 et 2'!$AR$8:$AR$9</c:f>
              <c:strCache>
                <c:ptCount val="1"/>
                <c:pt idx="0">
                  <c:v>Tertiaire marchand </c:v>
                </c:pt>
              </c:strCache>
            </c:strRef>
          </c:tx>
          <c:spPr>
            <a:ln w="28575">
              <a:solidFill>
                <a:srgbClr val="FF0000"/>
              </a:solidFill>
            </a:ln>
          </c:spPr>
          <c:marker>
            <c:symbol val="none"/>
          </c:marker>
          <c:cat>
            <c:multiLvlStrRef>
              <c:f>'Données graph 1 et 2'!$A$14:$B$65</c:f>
              <c:multiLvlStrCache>
                <c:ptCount val="52"/>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lvl>
                <c:lvl>
                  <c:pt idx="1">
                    <c:v>2011</c:v>
                  </c:pt>
                  <c:pt idx="5">
                    <c:v>2012</c:v>
                  </c:pt>
                  <c:pt idx="9">
                    <c:v>2013</c:v>
                  </c:pt>
                  <c:pt idx="13">
                    <c:v>2014</c:v>
                  </c:pt>
                  <c:pt idx="17">
                    <c:v>2015</c:v>
                  </c:pt>
                  <c:pt idx="21">
                    <c:v>2016</c:v>
                  </c:pt>
                  <c:pt idx="25">
                    <c:v>2017</c:v>
                  </c:pt>
                  <c:pt idx="29">
                    <c:v>2018</c:v>
                  </c:pt>
                  <c:pt idx="33">
                    <c:v>2019</c:v>
                  </c:pt>
                  <c:pt idx="37">
                    <c:v>2020</c:v>
                  </c:pt>
                  <c:pt idx="41">
                    <c:v>2021</c:v>
                  </c:pt>
                  <c:pt idx="45">
                    <c:v>2022</c:v>
                  </c:pt>
                  <c:pt idx="49">
                    <c:v>2023</c:v>
                  </c:pt>
                </c:lvl>
              </c:multiLvlStrCache>
            </c:multiLvlStrRef>
          </c:cat>
          <c:val>
            <c:numRef>
              <c:f>'Données graph 1 et 2'!$AR$14:$AR$47</c:f>
              <c:numCache>
                <c:formatCode>#,##0.0</c:formatCode>
                <c:ptCount val="34"/>
                <c:pt idx="0">
                  <c:v>100</c:v>
                </c:pt>
                <c:pt idx="1">
                  <c:v>99.945591679115822</c:v>
                </c:pt>
                <c:pt idx="2">
                  <c:v>99.756209523683665</c:v>
                </c:pt>
                <c:pt idx="3">
                  <c:v>99.928799739118844</c:v>
                </c:pt>
                <c:pt idx="4">
                  <c:v>100.27581141789643</c:v>
                </c:pt>
                <c:pt idx="5">
                  <c:v>100.53750959795383</c:v>
                </c:pt>
                <c:pt idx="6">
                  <c:v>100.56553418004268</c:v>
                </c:pt>
                <c:pt idx="7">
                  <c:v>100.67434617381996</c:v>
                </c:pt>
                <c:pt idx="8">
                  <c:v>100.10190450812009</c:v>
                </c:pt>
                <c:pt idx="9">
                  <c:v>100.23684023353718</c:v>
                </c:pt>
                <c:pt idx="10">
                  <c:v>99.91126032907647</c:v>
                </c:pt>
                <c:pt idx="11">
                  <c:v>100.02177664561727</c:v>
                </c:pt>
                <c:pt idx="12">
                  <c:v>100.49013518337352</c:v>
                </c:pt>
                <c:pt idx="13">
                  <c:v>100.32029298353318</c:v>
                </c:pt>
                <c:pt idx="14">
                  <c:v>100.31390934875239</c:v>
                </c:pt>
                <c:pt idx="15">
                  <c:v>99.706524409768178</c:v>
                </c:pt>
                <c:pt idx="16">
                  <c:v>99.748580464557463</c:v>
                </c:pt>
                <c:pt idx="17">
                  <c:v>99.949850946726315</c:v>
                </c:pt>
                <c:pt idx="18">
                  <c:v>100.29993055437454</c:v>
                </c:pt>
                <c:pt idx="19">
                  <c:v>100.39053261454632</c:v>
                </c:pt>
                <c:pt idx="20">
                  <c:v>100.34888847846202</c:v>
                </c:pt>
                <c:pt idx="21">
                  <c:v>100.83639030218825</c:v>
                </c:pt>
                <c:pt idx="22">
                  <c:v>101.84382091279139</c:v>
                </c:pt>
                <c:pt idx="23">
                  <c:v>101.97535271451727</c:v>
                </c:pt>
                <c:pt idx="24">
                  <c:v>102.44217289791177</c:v>
                </c:pt>
                <c:pt idx="25">
                  <c:v>103.32868970217595</c:v>
                </c:pt>
                <c:pt idx="26">
                  <c:v>104.23411218426804</c:v>
                </c:pt>
                <c:pt idx="27">
                  <c:v>104.15775129917402</c:v>
                </c:pt>
                <c:pt idx="28">
                  <c:v>104.52492677597778</c:v>
                </c:pt>
                <c:pt idx="29">
                  <c:v>104.82693130657417</c:v>
                </c:pt>
                <c:pt idx="30">
                  <c:v>104.69972346337568</c:v>
                </c:pt>
                <c:pt idx="31">
                  <c:v>104.30740086127206</c:v>
                </c:pt>
                <c:pt idx="32">
                  <c:v>104.11844270601878</c:v>
                </c:pt>
                <c:pt idx="33">
                  <c:v>104.9051338992296</c:v>
                </c:pt>
              </c:numCache>
            </c:numRef>
          </c:val>
          <c:smooth val="0"/>
        </c:ser>
        <c:ser>
          <c:idx val="3"/>
          <c:order val="3"/>
          <c:tx>
            <c:strRef>
              <c:f>'Données graph 1 et 2'!$AS$8:$AS$9</c:f>
              <c:strCache>
                <c:ptCount val="1"/>
                <c:pt idx="0">
                  <c:v>Tertiaire non marchand </c:v>
                </c:pt>
              </c:strCache>
            </c:strRef>
          </c:tx>
          <c:spPr>
            <a:ln w="28575">
              <a:solidFill>
                <a:schemeClr val="accent6">
                  <a:lumMod val="75000"/>
                </a:schemeClr>
              </a:solidFill>
              <a:prstDash val="solid"/>
            </a:ln>
          </c:spPr>
          <c:marker>
            <c:symbol val="none"/>
          </c:marker>
          <c:cat>
            <c:multiLvlStrRef>
              <c:f>'Données graph 1 et 2'!$A$14:$B$65</c:f>
              <c:multiLvlStrCache>
                <c:ptCount val="52"/>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lvl>
                <c:lvl>
                  <c:pt idx="1">
                    <c:v>2011</c:v>
                  </c:pt>
                  <c:pt idx="5">
                    <c:v>2012</c:v>
                  </c:pt>
                  <c:pt idx="9">
                    <c:v>2013</c:v>
                  </c:pt>
                  <c:pt idx="13">
                    <c:v>2014</c:v>
                  </c:pt>
                  <c:pt idx="17">
                    <c:v>2015</c:v>
                  </c:pt>
                  <c:pt idx="21">
                    <c:v>2016</c:v>
                  </c:pt>
                  <c:pt idx="25">
                    <c:v>2017</c:v>
                  </c:pt>
                  <c:pt idx="29">
                    <c:v>2018</c:v>
                  </c:pt>
                  <c:pt idx="33">
                    <c:v>2019</c:v>
                  </c:pt>
                  <c:pt idx="37">
                    <c:v>2020</c:v>
                  </c:pt>
                  <c:pt idx="41">
                    <c:v>2021</c:v>
                  </c:pt>
                  <c:pt idx="45">
                    <c:v>2022</c:v>
                  </c:pt>
                  <c:pt idx="49">
                    <c:v>2023</c:v>
                  </c:pt>
                </c:lvl>
              </c:multiLvlStrCache>
            </c:multiLvlStrRef>
          </c:cat>
          <c:val>
            <c:numRef>
              <c:f>'Données graph 1 et 2'!$AS$14:$AS$47</c:f>
              <c:numCache>
                <c:formatCode>#,##0.0</c:formatCode>
                <c:ptCount val="34"/>
                <c:pt idx="0">
                  <c:v>100</c:v>
                </c:pt>
                <c:pt idx="1">
                  <c:v>100.46592576311038</c:v>
                </c:pt>
                <c:pt idx="2">
                  <c:v>101.00779681241477</c:v>
                </c:pt>
                <c:pt idx="3">
                  <c:v>101.06206140123601</c:v>
                </c:pt>
                <c:pt idx="4">
                  <c:v>101.86004069018095</c:v>
                </c:pt>
                <c:pt idx="5">
                  <c:v>102.36096038625055</c:v>
                </c:pt>
                <c:pt idx="6">
                  <c:v>102.36370824722994</c:v>
                </c:pt>
                <c:pt idx="7">
                  <c:v>102.48669402352503</c:v>
                </c:pt>
                <c:pt idx="8">
                  <c:v>102.25746042445707</c:v>
                </c:pt>
                <c:pt idx="9">
                  <c:v>101.83634721162895</c:v>
                </c:pt>
                <c:pt idx="10">
                  <c:v>102.18152525721926</c:v>
                </c:pt>
                <c:pt idx="11">
                  <c:v>101.48138705044352</c:v>
                </c:pt>
                <c:pt idx="12">
                  <c:v>102.58613730924641</c:v>
                </c:pt>
                <c:pt idx="13">
                  <c:v>102.5195313169752</c:v>
                </c:pt>
                <c:pt idx="14">
                  <c:v>101.85745115564005</c:v>
                </c:pt>
                <c:pt idx="15">
                  <c:v>102.59880021042214</c:v>
                </c:pt>
                <c:pt idx="16">
                  <c:v>103.14002673883775</c:v>
                </c:pt>
                <c:pt idx="17">
                  <c:v>102.7395054682837</c:v>
                </c:pt>
                <c:pt idx="18">
                  <c:v>103.06145029643893</c:v>
                </c:pt>
                <c:pt idx="19">
                  <c:v>103.15283447639645</c:v>
                </c:pt>
                <c:pt idx="20">
                  <c:v>103.74938722257887</c:v>
                </c:pt>
                <c:pt idx="21">
                  <c:v>104.10478156049969</c:v>
                </c:pt>
                <c:pt idx="22">
                  <c:v>104.37394174460223</c:v>
                </c:pt>
                <c:pt idx="23">
                  <c:v>104.53385179425003</c:v>
                </c:pt>
                <c:pt idx="24">
                  <c:v>104.01162229058833</c:v>
                </c:pt>
                <c:pt idx="25">
                  <c:v>105.03078589995962</c:v>
                </c:pt>
                <c:pt idx="26">
                  <c:v>105.19159245002388</c:v>
                </c:pt>
                <c:pt idx="27">
                  <c:v>104.63157128160799</c:v>
                </c:pt>
                <c:pt idx="28">
                  <c:v>103.84761498300699</c:v>
                </c:pt>
                <c:pt idx="29">
                  <c:v>103.65982148266461</c:v>
                </c:pt>
                <c:pt idx="30">
                  <c:v>103.36912614087261</c:v>
                </c:pt>
                <c:pt idx="31">
                  <c:v>103.86847333532077</c:v>
                </c:pt>
                <c:pt idx="32">
                  <c:v>103.65191230768069</c:v>
                </c:pt>
                <c:pt idx="33">
                  <c:v>103.65430660576627</c:v>
                </c:pt>
              </c:numCache>
            </c:numRef>
          </c:val>
          <c:smooth val="0"/>
        </c:ser>
        <c:dLbls>
          <c:showLegendKey val="0"/>
          <c:showVal val="0"/>
          <c:showCatName val="0"/>
          <c:showSerName val="0"/>
          <c:showPercent val="0"/>
          <c:showBubbleSize val="0"/>
        </c:dLbls>
        <c:marker val="1"/>
        <c:smooth val="0"/>
        <c:axId val="188529664"/>
        <c:axId val="188535552"/>
      </c:lineChart>
      <c:catAx>
        <c:axId val="188529664"/>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188535552"/>
        <c:crossesAt val="100"/>
        <c:auto val="0"/>
        <c:lblAlgn val="ctr"/>
        <c:lblOffset val="100"/>
        <c:tickLblSkip val="4"/>
        <c:tickMarkSkip val="4"/>
        <c:noMultiLvlLbl val="0"/>
      </c:catAx>
      <c:valAx>
        <c:axId val="188535552"/>
        <c:scaling>
          <c:orientation val="minMax"/>
          <c:max val="106"/>
          <c:min val="84"/>
        </c:scaling>
        <c:delete val="0"/>
        <c:axPos val="l"/>
        <c:majorGridlines>
          <c:spPr>
            <a:ln>
              <a:prstDash val="sysDash"/>
            </a:ln>
          </c:spPr>
        </c:majorGridlines>
        <c:numFmt formatCode="#,##0" sourceLinked="0"/>
        <c:majorTickMark val="out"/>
        <c:minorTickMark val="none"/>
        <c:tickLblPos val="nextTo"/>
        <c:crossAx val="188529664"/>
        <c:crosses val="autoZero"/>
        <c:crossBetween val="midCat"/>
        <c:majorUnit val="2"/>
      </c:valAx>
    </c:plotArea>
    <c:legend>
      <c:legendPos val="r"/>
      <c:layout>
        <c:manualLayout>
          <c:xMode val="edge"/>
          <c:yMode val="edge"/>
          <c:x val="3.2670454545454551E-2"/>
          <c:y val="0.18066157760814217"/>
          <c:w val="0.95596590909090906"/>
          <c:h val="8.142493638676846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rPr>
              <a:t>Stock de bénéficiaires des principaux contrats aidés, dans le Vaucluse</a:t>
            </a:r>
          </a:p>
          <a:p>
            <a:pPr>
              <a:defRPr sz="1000" b="0" i="0" u="none" strike="noStrike" baseline="0">
                <a:solidFill>
                  <a:srgbClr val="000000"/>
                </a:solidFill>
                <a:latin typeface="Calibri"/>
                <a:ea typeface="Calibri"/>
                <a:cs typeface="Calibri"/>
              </a:defRPr>
            </a:pPr>
            <a:r>
              <a:rPr lang="fr-FR" sz="1000" b="0" i="1" u="none" strike="noStrike" baseline="0">
                <a:solidFill>
                  <a:srgbClr val="000000"/>
                </a:solidFill>
                <a:latin typeface="Calibri"/>
              </a:rPr>
              <a:t>(données brutes, en nombre)</a:t>
            </a:r>
          </a:p>
        </c:rich>
      </c:tx>
      <c:layout>
        <c:manualLayout>
          <c:xMode val="edge"/>
          <c:yMode val="edge"/>
          <c:x val="0.18846131567703658"/>
          <c:y val="1.0438237688890223E-4"/>
        </c:manualLayout>
      </c:layout>
      <c:overlay val="0"/>
      <c:spPr>
        <a:noFill/>
        <a:ln w="25400">
          <a:noFill/>
        </a:ln>
      </c:spPr>
    </c:title>
    <c:autoTitleDeleted val="0"/>
    <c:plotArea>
      <c:layout>
        <c:manualLayout>
          <c:layoutTarget val="inner"/>
          <c:xMode val="edge"/>
          <c:yMode val="edge"/>
          <c:x val="5.2094879587940811E-2"/>
          <c:y val="0.15755748443680798"/>
          <c:w val="0.93016067977190131"/>
          <c:h val="0.52534688607935787"/>
        </c:manualLayout>
      </c:layout>
      <c:areaChart>
        <c:grouping val="stacked"/>
        <c:varyColors val="0"/>
        <c:ser>
          <c:idx val="1"/>
          <c:order val="0"/>
          <c:tx>
            <c:strRef>
              <c:f>'Données GRAPHIQUE_stocks_bénéf'!$BQ$2</c:f>
              <c:strCache>
                <c:ptCount val="1"/>
                <c:pt idx="0">
                  <c:v>CUI-CAE / PEC*</c:v>
                </c:pt>
              </c:strCache>
            </c:strRef>
          </c:tx>
          <c:spPr>
            <a:solidFill>
              <a:srgbClr val="1F497D">
                <a:lumMod val="20000"/>
                <a:lumOff val="80000"/>
                <a:alpha val="70000"/>
              </a:srgbClr>
            </a:solidFill>
            <a:ln w="28575">
              <a:noFill/>
              <a:prstDash val="solid"/>
            </a:ln>
          </c:spPr>
          <c:cat>
            <c:multiLvlStrRef>
              <c:f>'Données GRAPHIQUE_stocks_bénéf'!$BO$3:$BP$39</c:f>
              <c:multiLvlStrCache>
                <c:ptCount val="37"/>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lvl>
                <c:lvl>
                  <c:pt idx="0">
                    <c:v>2010</c:v>
                  </c:pt>
                  <c:pt idx="4">
                    <c:v>2011</c:v>
                  </c:pt>
                  <c:pt idx="8">
                    <c:v>2012</c:v>
                  </c:pt>
                  <c:pt idx="12">
                    <c:v>2013</c:v>
                  </c:pt>
                  <c:pt idx="16">
                    <c:v>2014</c:v>
                  </c:pt>
                  <c:pt idx="20">
                    <c:v>2015</c:v>
                  </c:pt>
                  <c:pt idx="24">
                    <c:v>2016</c:v>
                  </c:pt>
                  <c:pt idx="28">
                    <c:v>2017</c:v>
                  </c:pt>
                  <c:pt idx="32">
                    <c:v>2018</c:v>
                  </c:pt>
                  <c:pt idx="36">
                    <c:v>2019</c:v>
                  </c:pt>
                </c:lvl>
              </c:multiLvlStrCache>
            </c:multiLvlStrRef>
          </c:cat>
          <c:val>
            <c:numRef>
              <c:f>'Données GRAPHIQUE_stocks_bénéf'!$BQ$3:$BQ$39</c:f>
              <c:numCache>
                <c:formatCode>#,##0</c:formatCode>
                <c:ptCount val="37"/>
                <c:pt idx="0">
                  <c:v>952</c:v>
                </c:pt>
                <c:pt idx="1">
                  <c:v>1892</c:v>
                </c:pt>
                <c:pt idx="2">
                  <c:v>2032</c:v>
                </c:pt>
                <c:pt idx="3">
                  <c:v>1851</c:v>
                </c:pt>
                <c:pt idx="4">
                  <c:v>1680</c:v>
                </c:pt>
                <c:pt idx="5">
                  <c:v>1304</c:v>
                </c:pt>
                <c:pt idx="6">
                  <c:v>1301</c:v>
                </c:pt>
                <c:pt idx="7">
                  <c:v>1587</c:v>
                </c:pt>
                <c:pt idx="8">
                  <c:v>1847</c:v>
                </c:pt>
                <c:pt idx="9">
                  <c:v>2031</c:v>
                </c:pt>
                <c:pt idx="10">
                  <c:v>1851</c:v>
                </c:pt>
                <c:pt idx="11">
                  <c:v>1663</c:v>
                </c:pt>
                <c:pt idx="12">
                  <c:v>1519</c:v>
                </c:pt>
                <c:pt idx="13">
                  <c:v>1457</c:v>
                </c:pt>
                <c:pt idx="14">
                  <c:v>1334</c:v>
                </c:pt>
                <c:pt idx="15">
                  <c:v>1695</c:v>
                </c:pt>
                <c:pt idx="16">
                  <c:v>1772</c:v>
                </c:pt>
                <c:pt idx="17">
                  <c:v>1850</c:v>
                </c:pt>
                <c:pt idx="18">
                  <c:v>1861</c:v>
                </c:pt>
                <c:pt idx="19">
                  <c:v>1925</c:v>
                </c:pt>
                <c:pt idx="20">
                  <c:v>2048</c:v>
                </c:pt>
                <c:pt idx="21">
                  <c:v>2106</c:v>
                </c:pt>
                <c:pt idx="22">
                  <c:v>2070</c:v>
                </c:pt>
                <c:pt idx="23">
                  <c:v>2188</c:v>
                </c:pt>
                <c:pt idx="24">
                  <c:v>2345</c:v>
                </c:pt>
                <c:pt idx="25">
                  <c:v>2415</c:v>
                </c:pt>
                <c:pt idx="26">
                  <c:v>2447</c:v>
                </c:pt>
                <c:pt idx="27">
                  <c:v>2432</c:v>
                </c:pt>
                <c:pt idx="28">
                  <c:v>2510</c:v>
                </c:pt>
                <c:pt idx="29">
                  <c:v>2388</c:v>
                </c:pt>
                <c:pt idx="30">
                  <c:v>1678</c:v>
                </c:pt>
                <c:pt idx="31">
                  <c:v>1200</c:v>
                </c:pt>
                <c:pt idx="32">
                  <c:v>872</c:v>
                </c:pt>
                <c:pt idx="33">
                  <c:v>731</c:v>
                </c:pt>
                <c:pt idx="34">
                  <c:v>882</c:v>
                </c:pt>
                <c:pt idx="35">
                  <c:v>979</c:v>
                </c:pt>
                <c:pt idx="36">
                  <c:v>1072</c:v>
                </c:pt>
              </c:numCache>
            </c:numRef>
          </c:val>
        </c:ser>
        <c:ser>
          <c:idx val="3"/>
          <c:order val="1"/>
          <c:tx>
            <c:strRef>
              <c:f>'Données GRAPHIQUE_stocks_bénéf'!$BT$2</c:f>
              <c:strCache>
                <c:ptCount val="1"/>
                <c:pt idx="0">
                  <c:v>CUI-CIE**</c:v>
                </c:pt>
              </c:strCache>
            </c:strRef>
          </c:tx>
          <c:spPr>
            <a:solidFill>
              <a:srgbClr val="1F497D">
                <a:alpha val="80000"/>
              </a:srgbClr>
            </a:solidFill>
            <a:ln w="25400">
              <a:noFill/>
            </a:ln>
          </c:spPr>
          <c:cat>
            <c:multiLvlStrRef>
              <c:f>'Données GRAPHIQUE_stocks_bénéf'!$BO$3:$BP$39</c:f>
              <c:multiLvlStrCache>
                <c:ptCount val="37"/>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lvl>
                <c:lvl>
                  <c:pt idx="0">
                    <c:v>2010</c:v>
                  </c:pt>
                  <c:pt idx="4">
                    <c:v>2011</c:v>
                  </c:pt>
                  <c:pt idx="8">
                    <c:v>2012</c:v>
                  </c:pt>
                  <c:pt idx="12">
                    <c:v>2013</c:v>
                  </c:pt>
                  <c:pt idx="16">
                    <c:v>2014</c:v>
                  </c:pt>
                  <c:pt idx="20">
                    <c:v>2015</c:v>
                  </c:pt>
                  <c:pt idx="24">
                    <c:v>2016</c:v>
                  </c:pt>
                  <c:pt idx="28">
                    <c:v>2017</c:v>
                  </c:pt>
                  <c:pt idx="32">
                    <c:v>2018</c:v>
                  </c:pt>
                  <c:pt idx="36">
                    <c:v>2019</c:v>
                  </c:pt>
                </c:lvl>
              </c:multiLvlStrCache>
            </c:multiLvlStrRef>
          </c:cat>
          <c:val>
            <c:numRef>
              <c:f>'Données GRAPHIQUE_stocks_bénéf'!$BT$3:$BT$39</c:f>
              <c:numCache>
                <c:formatCode>#,##0</c:formatCode>
                <c:ptCount val="37"/>
                <c:pt idx="0">
                  <c:v>416</c:v>
                </c:pt>
                <c:pt idx="1">
                  <c:v>841</c:v>
                </c:pt>
                <c:pt idx="2">
                  <c:v>736</c:v>
                </c:pt>
                <c:pt idx="3">
                  <c:v>696</c:v>
                </c:pt>
                <c:pt idx="4">
                  <c:v>496</c:v>
                </c:pt>
                <c:pt idx="5">
                  <c:v>233</c:v>
                </c:pt>
                <c:pt idx="6">
                  <c:v>183</c:v>
                </c:pt>
                <c:pt idx="7">
                  <c:v>253</c:v>
                </c:pt>
                <c:pt idx="8">
                  <c:v>351</c:v>
                </c:pt>
                <c:pt idx="9">
                  <c:v>246</c:v>
                </c:pt>
                <c:pt idx="10">
                  <c:v>155</c:v>
                </c:pt>
                <c:pt idx="11">
                  <c:v>165</c:v>
                </c:pt>
                <c:pt idx="12">
                  <c:v>182</c:v>
                </c:pt>
                <c:pt idx="13">
                  <c:v>184</c:v>
                </c:pt>
                <c:pt idx="14">
                  <c:v>160</c:v>
                </c:pt>
                <c:pt idx="15">
                  <c:v>196</c:v>
                </c:pt>
                <c:pt idx="16">
                  <c:v>259</c:v>
                </c:pt>
                <c:pt idx="17">
                  <c:v>233</c:v>
                </c:pt>
                <c:pt idx="18">
                  <c:v>204</c:v>
                </c:pt>
                <c:pt idx="19">
                  <c:v>203</c:v>
                </c:pt>
                <c:pt idx="20">
                  <c:v>231</c:v>
                </c:pt>
                <c:pt idx="21">
                  <c:v>323</c:v>
                </c:pt>
                <c:pt idx="22">
                  <c:v>416</c:v>
                </c:pt>
                <c:pt idx="23">
                  <c:v>485</c:v>
                </c:pt>
                <c:pt idx="24">
                  <c:v>640</c:v>
                </c:pt>
                <c:pt idx="25">
                  <c:v>603</c:v>
                </c:pt>
                <c:pt idx="26">
                  <c:v>391</c:v>
                </c:pt>
                <c:pt idx="27">
                  <c:v>275</c:v>
                </c:pt>
                <c:pt idx="28">
                  <c:v>207</c:v>
                </c:pt>
                <c:pt idx="29">
                  <c:v>214</c:v>
                </c:pt>
                <c:pt idx="30">
                  <c:v>180</c:v>
                </c:pt>
                <c:pt idx="31">
                  <c:v>117</c:v>
                </c:pt>
                <c:pt idx="32">
                  <c:v>58</c:v>
                </c:pt>
                <c:pt idx="33">
                  <c:v>3</c:v>
                </c:pt>
                <c:pt idx="34">
                  <c:v>0</c:v>
                </c:pt>
                <c:pt idx="35">
                  <c:v>1</c:v>
                </c:pt>
                <c:pt idx="36">
                  <c:v>2</c:v>
                </c:pt>
              </c:numCache>
            </c:numRef>
          </c:val>
        </c:ser>
        <c:ser>
          <c:idx val="2"/>
          <c:order val="2"/>
          <c:tx>
            <c:strRef>
              <c:f>'Données GRAPHIQUE_stocks_bénéf'!$BW$2</c:f>
              <c:strCache>
                <c:ptCount val="1"/>
                <c:pt idx="0">
                  <c:v>Emploi d'avenir***</c:v>
                </c:pt>
              </c:strCache>
            </c:strRef>
          </c:tx>
          <c:spPr>
            <a:solidFill>
              <a:srgbClr val="F79646">
                <a:lumMod val="75000"/>
                <a:alpha val="70000"/>
              </a:srgbClr>
            </a:solidFill>
            <a:ln w="25400">
              <a:noFill/>
            </a:ln>
          </c:spPr>
          <c:cat>
            <c:multiLvlStrRef>
              <c:f>'Données GRAPHIQUE_stocks_bénéf'!$BO$3:$BP$39</c:f>
              <c:multiLvlStrCache>
                <c:ptCount val="37"/>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lvl>
                <c:lvl>
                  <c:pt idx="0">
                    <c:v>2010</c:v>
                  </c:pt>
                  <c:pt idx="4">
                    <c:v>2011</c:v>
                  </c:pt>
                  <c:pt idx="8">
                    <c:v>2012</c:v>
                  </c:pt>
                  <c:pt idx="12">
                    <c:v>2013</c:v>
                  </c:pt>
                  <c:pt idx="16">
                    <c:v>2014</c:v>
                  </c:pt>
                  <c:pt idx="20">
                    <c:v>2015</c:v>
                  </c:pt>
                  <c:pt idx="24">
                    <c:v>2016</c:v>
                  </c:pt>
                  <c:pt idx="28">
                    <c:v>2017</c:v>
                  </c:pt>
                  <c:pt idx="32">
                    <c:v>2018</c:v>
                  </c:pt>
                  <c:pt idx="36">
                    <c:v>2019</c:v>
                  </c:pt>
                </c:lvl>
              </c:multiLvlStrCache>
            </c:multiLvlStrRef>
          </c:cat>
          <c:val>
            <c:numRef>
              <c:f>'Données GRAPHIQUE_stocks_bénéf'!$BW$3:$BW$39</c:f>
              <c:numCache>
                <c:formatCode>General</c:formatCode>
                <c:ptCount val="37"/>
                <c:pt idx="0">
                  <c:v>0</c:v>
                </c:pt>
                <c:pt idx="1">
                  <c:v>0</c:v>
                </c:pt>
                <c:pt idx="2">
                  <c:v>0</c:v>
                </c:pt>
                <c:pt idx="3">
                  <c:v>0</c:v>
                </c:pt>
                <c:pt idx="4">
                  <c:v>0</c:v>
                </c:pt>
                <c:pt idx="5">
                  <c:v>0</c:v>
                </c:pt>
                <c:pt idx="6">
                  <c:v>0</c:v>
                </c:pt>
                <c:pt idx="7">
                  <c:v>0</c:v>
                </c:pt>
                <c:pt idx="8">
                  <c:v>0</c:v>
                </c:pt>
                <c:pt idx="9">
                  <c:v>0</c:v>
                </c:pt>
                <c:pt idx="10">
                  <c:v>0</c:v>
                </c:pt>
                <c:pt idx="11">
                  <c:v>10</c:v>
                </c:pt>
                <c:pt idx="12">
                  <c:v>145</c:v>
                </c:pt>
                <c:pt idx="13">
                  <c:v>272</c:v>
                </c:pt>
                <c:pt idx="14">
                  <c:v>507</c:v>
                </c:pt>
                <c:pt idx="15">
                  <c:v>703</c:v>
                </c:pt>
                <c:pt idx="16">
                  <c:v>847</c:v>
                </c:pt>
                <c:pt idx="17">
                  <c:v>946</c:v>
                </c:pt>
                <c:pt idx="18">
                  <c:v>1035</c:v>
                </c:pt>
                <c:pt idx="19">
                  <c:v>1085</c:v>
                </c:pt>
                <c:pt idx="20">
                  <c:v>1138</c:v>
                </c:pt>
                <c:pt idx="21">
                  <c:v>1204</c:v>
                </c:pt>
                <c:pt idx="22">
                  <c:v>1258</c:v>
                </c:pt>
                <c:pt idx="23">
                  <c:v>1337</c:v>
                </c:pt>
                <c:pt idx="24">
                  <c:v>1339</c:v>
                </c:pt>
                <c:pt idx="25">
                  <c:v>1339</c:v>
                </c:pt>
                <c:pt idx="26">
                  <c:v>1242</c:v>
                </c:pt>
                <c:pt idx="27">
                  <c:v>1158</c:v>
                </c:pt>
                <c:pt idx="28">
                  <c:v>1148</c:v>
                </c:pt>
                <c:pt idx="29">
                  <c:v>1036</c:v>
                </c:pt>
                <c:pt idx="30">
                  <c:v>834</c:v>
                </c:pt>
                <c:pt idx="31">
                  <c:v>714</c:v>
                </c:pt>
                <c:pt idx="32">
                  <c:v>588</c:v>
                </c:pt>
                <c:pt idx="33">
                  <c:v>477</c:v>
                </c:pt>
                <c:pt idx="34">
                  <c:v>372</c:v>
                </c:pt>
                <c:pt idx="35">
                  <c:v>286</c:v>
                </c:pt>
                <c:pt idx="36">
                  <c:v>216</c:v>
                </c:pt>
              </c:numCache>
            </c:numRef>
          </c:val>
        </c:ser>
        <c:ser>
          <c:idx val="0"/>
          <c:order val="3"/>
          <c:tx>
            <c:strRef>
              <c:f>'Données GRAPHIQUE_stocks_bénéf'!$BX$2</c:f>
              <c:strCache>
                <c:ptCount val="1"/>
                <c:pt idx="0">
                  <c:v>CDDI ****</c:v>
                </c:pt>
              </c:strCache>
            </c:strRef>
          </c:tx>
          <c:spPr>
            <a:solidFill>
              <a:srgbClr val="FFFF00">
                <a:alpha val="70000"/>
              </a:srgbClr>
            </a:solidFill>
            <a:ln w="25400">
              <a:noFill/>
            </a:ln>
          </c:spPr>
          <c:cat>
            <c:multiLvlStrRef>
              <c:f>'Données GRAPHIQUE_stocks_bénéf'!$BO$3:$BP$39</c:f>
              <c:multiLvlStrCache>
                <c:ptCount val="37"/>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lvl>
                <c:lvl>
                  <c:pt idx="0">
                    <c:v>2010</c:v>
                  </c:pt>
                  <c:pt idx="4">
                    <c:v>2011</c:v>
                  </c:pt>
                  <c:pt idx="8">
                    <c:v>2012</c:v>
                  </c:pt>
                  <c:pt idx="12">
                    <c:v>2013</c:v>
                  </c:pt>
                  <c:pt idx="16">
                    <c:v>2014</c:v>
                  </c:pt>
                  <c:pt idx="20">
                    <c:v>2015</c:v>
                  </c:pt>
                  <c:pt idx="24">
                    <c:v>2016</c:v>
                  </c:pt>
                  <c:pt idx="28">
                    <c:v>2017</c:v>
                  </c:pt>
                  <c:pt idx="32">
                    <c:v>2018</c:v>
                  </c:pt>
                  <c:pt idx="36">
                    <c:v>2019</c:v>
                  </c:pt>
                </c:lvl>
              </c:multiLvlStrCache>
            </c:multiLvlStrRef>
          </c:cat>
          <c:val>
            <c:numRef>
              <c:f>'Données GRAPHIQUE_stocks_bénéf'!$BX$3:$BX$39</c:f>
              <c:numCache>
                <c:formatCode>General</c:formatCode>
                <c:ptCount val="37"/>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284</c:v>
                </c:pt>
                <c:pt idx="19">
                  <c:v>489</c:v>
                </c:pt>
                <c:pt idx="20">
                  <c:v>481</c:v>
                </c:pt>
                <c:pt idx="21">
                  <c:v>492</c:v>
                </c:pt>
                <c:pt idx="22">
                  <c:v>461</c:v>
                </c:pt>
                <c:pt idx="23">
                  <c:v>443</c:v>
                </c:pt>
                <c:pt idx="24">
                  <c:v>426</c:v>
                </c:pt>
                <c:pt idx="25">
                  <c:v>448</c:v>
                </c:pt>
                <c:pt idx="26">
                  <c:v>479</c:v>
                </c:pt>
                <c:pt idx="27">
                  <c:v>528</c:v>
                </c:pt>
                <c:pt idx="28">
                  <c:v>524</c:v>
                </c:pt>
                <c:pt idx="29">
                  <c:v>513</c:v>
                </c:pt>
                <c:pt idx="30">
                  <c:v>521</c:v>
                </c:pt>
                <c:pt idx="31">
                  <c:v>586</c:v>
                </c:pt>
                <c:pt idx="32">
                  <c:v>561</c:v>
                </c:pt>
                <c:pt idx="33">
                  <c:v>540</c:v>
                </c:pt>
                <c:pt idx="34">
                  <c:v>508</c:v>
                </c:pt>
                <c:pt idx="35">
                  <c:v>516</c:v>
                </c:pt>
                <c:pt idx="36">
                  <c:v>518</c:v>
                </c:pt>
              </c:numCache>
            </c:numRef>
          </c:val>
        </c:ser>
        <c:dLbls>
          <c:showLegendKey val="0"/>
          <c:showVal val="0"/>
          <c:showCatName val="0"/>
          <c:showSerName val="0"/>
          <c:showPercent val="0"/>
          <c:showBubbleSize val="0"/>
        </c:dLbls>
        <c:axId val="188681600"/>
        <c:axId val="188691584"/>
      </c:areaChart>
      <c:catAx>
        <c:axId val="188681600"/>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rot="0" vert="horz"/>
          <a:lstStyle/>
          <a:p>
            <a:pPr>
              <a:defRPr sz="1000" b="0" i="0" u="none" strike="noStrike" baseline="0">
                <a:solidFill>
                  <a:srgbClr val="000000"/>
                </a:solidFill>
                <a:latin typeface="Calibri"/>
                <a:ea typeface="Calibri"/>
                <a:cs typeface="Calibri"/>
              </a:defRPr>
            </a:pPr>
            <a:endParaRPr lang="fr-FR"/>
          </a:p>
        </c:txPr>
        <c:crossAx val="188691584"/>
        <c:crossesAt val="0"/>
        <c:auto val="0"/>
        <c:lblAlgn val="ctr"/>
        <c:lblOffset val="100"/>
        <c:tickLblSkip val="4"/>
        <c:noMultiLvlLbl val="0"/>
      </c:catAx>
      <c:valAx>
        <c:axId val="188691584"/>
        <c:scaling>
          <c:orientation val="minMax"/>
          <c:max val="5000"/>
          <c:min val="0"/>
        </c:scaling>
        <c:delete val="0"/>
        <c:axPos val="l"/>
        <c:majorGridlines>
          <c:spPr>
            <a:ln>
              <a:prstDash val="sysDash"/>
            </a:ln>
          </c:spPr>
        </c:majorGridlines>
        <c:numFmt formatCode="#,##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fr-FR"/>
          </a:p>
        </c:txPr>
        <c:crossAx val="188681600"/>
        <c:crosses val="autoZero"/>
        <c:crossBetween val="between"/>
        <c:majorUnit val="1000"/>
      </c:valAx>
    </c:plotArea>
    <c:legend>
      <c:legendPos val="t"/>
      <c:layout>
        <c:manualLayout>
          <c:xMode val="edge"/>
          <c:yMode val="edge"/>
          <c:x val="0.26488746404842672"/>
          <c:y val="9.7999424594651774E-2"/>
          <c:w val="0.47022495720221485"/>
          <c:h val="4.6313318630310879E-2"/>
        </c:manualLayout>
      </c:layout>
      <c:overlay val="0"/>
      <c:spPr>
        <a:noFill/>
      </c:spPr>
      <c:txPr>
        <a:bodyPr/>
        <a:lstStyle/>
        <a:p>
          <a:pPr>
            <a:defRPr sz="1010" b="0" i="0" u="none" strike="noStrike" baseline="0">
              <a:solidFill>
                <a:srgbClr val="000000"/>
              </a:solidFill>
              <a:latin typeface="Calibri"/>
              <a:ea typeface="Calibri"/>
              <a:cs typeface="Calibri"/>
            </a:defRPr>
          </a:pPr>
          <a:endParaRPr lang="fr-FR"/>
        </a:p>
      </c:txPr>
    </c:legend>
    <c:plotVisOnly val="1"/>
    <c:dispBlanksAs val="gap"/>
    <c:showDLblsOverMax val="0"/>
  </c:chart>
  <c:spPr>
    <a:solidFill>
      <a:sysClr val="window" lastClr="FFFFFF"/>
    </a:solidFill>
  </c:spPr>
  <c:txPr>
    <a:bodyPr/>
    <a:lstStyle/>
    <a:p>
      <a:pPr>
        <a:defRPr sz="1000" b="0" i="0" u="none" strike="noStrike" baseline="0">
          <a:solidFill>
            <a:srgbClr val="000000"/>
          </a:solidFill>
          <a:latin typeface="Calibri"/>
          <a:ea typeface="Calibri"/>
          <a:cs typeface="Calibri"/>
        </a:defRPr>
      </a:pPr>
      <a:endParaRPr lang="fr-FR"/>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5026584126239965E-2"/>
          <c:y val="0.23881826972585365"/>
          <c:w val="0.86985150536832423"/>
          <c:h val="0.55519270617488603"/>
        </c:manualLayout>
      </c:layout>
      <c:lineChart>
        <c:grouping val="standard"/>
        <c:varyColors val="0"/>
        <c:ser>
          <c:idx val="0"/>
          <c:order val="0"/>
          <c:tx>
            <c:strRef>
              <c:f>'Graph appr Note et Diapo'!$B$295</c:f>
              <c:strCache>
                <c:ptCount val="1"/>
                <c:pt idx="0">
                  <c:v>Campagne 2016-2017</c:v>
                </c:pt>
              </c:strCache>
            </c:strRef>
          </c:tx>
          <c:spPr>
            <a:ln w="25400">
              <a:solidFill>
                <a:srgbClr val="0070C0"/>
              </a:solidFill>
              <a:prstDash val="solid"/>
            </a:ln>
          </c:spPr>
          <c:marker>
            <c:symbol val="diamond"/>
            <c:size val="7"/>
            <c:spPr>
              <a:solidFill>
                <a:srgbClr val="0070C0"/>
              </a:solidFill>
              <a:ln>
                <a:solidFill>
                  <a:srgbClr val="0070C0"/>
                </a:solidFill>
              </a:ln>
            </c:spPr>
          </c:marker>
          <c:cat>
            <c:strRef>
              <c:f>'Graph appr Note et Diapo'!$A$296:$A$307</c:f>
              <c:strCache>
                <c:ptCount val="12"/>
                <c:pt idx="0">
                  <c:v>juin</c:v>
                </c:pt>
                <c:pt idx="1">
                  <c:v>juil.</c:v>
                </c:pt>
                <c:pt idx="2">
                  <c:v>août</c:v>
                </c:pt>
                <c:pt idx="3">
                  <c:v>sept.</c:v>
                </c:pt>
                <c:pt idx="4">
                  <c:v>oct.</c:v>
                </c:pt>
                <c:pt idx="5">
                  <c:v>nov.</c:v>
                </c:pt>
                <c:pt idx="6">
                  <c:v>déc.</c:v>
                </c:pt>
                <c:pt idx="7">
                  <c:v>jan.</c:v>
                </c:pt>
                <c:pt idx="8">
                  <c:v>fév.</c:v>
                </c:pt>
                <c:pt idx="9">
                  <c:v>mars</c:v>
                </c:pt>
                <c:pt idx="10">
                  <c:v>avril</c:v>
                </c:pt>
                <c:pt idx="11">
                  <c:v>mai</c:v>
                </c:pt>
              </c:strCache>
            </c:strRef>
          </c:cat>
          <c:val>
            <c:numRef>
              <c:f>'Graph appr Note et Diapo'!$B$296:$B$307</c:f>
              <c:numCache>
                <c:formatCode>#,##0</c:formatCode>
                <c:ptCount val="12"/>
                <c:pt idx="0">
                  <c:v>41</c:v>
                </c:pt>
                <c:pt idx="1">
                  <c:v>158</c:v>
                </c:pt>
                <c:pt idx="2">
                  <c:v>256</c:v>
                </c:pt>
                <c:pt idx="3">
                  <c:v>867</c:v>
                </c:pt>
                <c:pt idx="4">
                  <c:v>1449</c:v>
                </c:pt>
                <c:pt idx="5">
                  <c:v>1780</c:v>
                </c:pt>
                <c:pt idx="6">
                  <c:v>2064</c:v>
                </c:pt>
                <c:pt idx="7">
                  <c:v>2291</c:v>
                </c:pt>
                <c:pt idx="8">
                  <c:v>2381</c:v>
                </c:pt>
                <c:pt idx="9">
                  <c:v>2473</c:v>
                </c:pt>
                <c:pt idx="10">
                  <c:v>2490</c:v>
                </c:pt>
                <c:pt idx="11">
                  <c:v>2532</c:v>
                </c:pt>
              </c:numCache>
            </c:numRef>
          </c:val>
          <c:smooth val="0"/>
        </c:ser>
        <c:ser>
          <c:idx val="1"/>
          <c:order val="1"/>
          <c:tx>
            <c:strRef>
              <c:f>'Graph appr Note et Diapo'!$C$295</c:f>
              <c:strCache>
                <c:ptCount val="1"/>
                <c:pt idx="0">
                  <c:v>Campagne 2017-2018</c:v>
                </c:pt>
              </c:strCache>
            </c:strRef>
          </c:tx>
          <c:spPr>
            <a:ln w="25400">
              <a:solidFill>
                <a:srgbClr val="92D050"/>
              </a:solidFill>
              <a:prstDash val="solid"/>
            </a:ln>
          </c:spPr>
          <c:marker>
            <c:symbol val="circle"/>
            <c:size val="7"/>
            <c:spPr>
              <a:solidFill>
                <a:srgbClr val="92D050"/>
              </a:solidFill>
              <a:ln>
                <a:solidFill>
                  <a:srgbClr val="92D050"/>
                </a:solidFill>
              </a:ln>
            </c:spPr>
          </c:marker>
          <c:cat>
            <c:strRef>
              <c:f>'Graph appr Note et Diapo'!$A$296:$A$307</c:f>
              <c:strCache>
                <c:ptCount val="12"/>
                <c:pt idx="0">
                  <c:v>juin</c:v>
                </c:pt>
                <c:pt idx="1">
                  <c:v>juil.</c:v>
                </c:pt>
                <c:pt idx="2">
                  <c:v>août</c:v>
                </c:pt>
                <c:pt idx="3">
                  <c:v>sept.</c:v>
                </c:pt>
                <c:pt idx="4">
                  <c:v>oct.</c:v>
                </c:pt>
                <c:pt idx="5">
                  <c:v>nov.</c:v>
                </c:pt>
                <c:pt idx="6">
                  <c:v>déc.</c:v>
                </c:pt>
                <c:pt idx="7">
                  <c:v>jan.</c:v>
                </c:pt>
                <c:pt idx="8">
                  <c:v>fév.</c:v>
                </c:pt>
                <c:pt idx="9">
                  <c:v>mars</c:v>
                </c:pt>
                <c:pt idx="10">
                  <c:v>avril</c:v>
                </c:pt>
                <c:pt idx="11">
                  <c:v>mai</c:v>
                </c:pt>
              </c:strCache>
            </c:strRef>
          </c:cat>
          <c:val>
            <c:numRef>
              <c:f>'Graph appr Note et Diapo'!$C$296:$C$307</c:f>
              <c:numCache>
                <c:formatCode>#,##0</c:formatCode>
                <c:ptCount val="12"/>
                <c:pt idx="0">
                  <c:v>53</c:v>
                </c:pt>
                <c:pt idx="1">
                  <c:v>223</c:v>
                </c:pt>
                <c:pt idx="2">
                  <c:v>360</c:v>
                </c:pt>
                <c:pt idx="3">
                  <c:v>903</c:v>
                </c:pt>
                <c:pt idx="4">
                  <c:v>1475</c:v>
                </c:pt>
                <c:pt idx="5">
                  <c:v>1950</c:v>
                </c:pt>
                <c:pt idx="6">
                  <c:v>2179</c:v>
                </c:pt>
                <c:pt idx="7">
                  <c:v>2306</c:v>
                </c:pt>
                <c:pt idx="8">
                  <c:v>2395</c:v>
                </c:pt>
                <c:pt idx="9">
                  <c:v>2476</c:v>
                </c:pt>
                <c:pt idx="10">
                  <c:v>2511</c:v>
                </c:pt>
                <c:pt idx="11">
                  <c:v>2530</c:v>
                </c:pt>
              </c:numCache>
            </c:numRef>
          </c:val>
          <c:smooth val="0"/>
        </c:ser>
        <c:ser>
          <c:idx val="2"/>
          <c:order val="2"/>
          <c:tx>
            <c:strRef>
              <c:f>'Graph appr Note et Diapo'!$D$295</c:f>
              <c:strCache>
                <c:ptCount val="1"/>
                <c:pt idx="0">
                  <c:v>Campagne 2018-2019</c:v>
                </c:pt>
              </c:strCache>
            </c:strRef>
          </c:tx>
          <c:spPr>
            <a:ln w="25400">
              <a:solidFill>
                <a:srgbClr val="FF0000"/>
              </a:solidFill>
              <a:prstDash val="solid"/>
            </a:ln>
          </c:spPr>
          <c:marker>
            <c:symbol val="triangle"/>
            <c:size val="5"/>
            <c:spPr>
              <a:solidFill>
                <a:srgbClr val="FF0000"/>
              </a:solidFill>
              <a:ln>
                <a:solidFill>
                  <a:srgbClr val="FF0000"/>
                </a:solidFill>
                <a:prstDash val="solid"/>
              </a:ln>
            </c:spPr>
          </c:marker>
          <c:cat>
            <c:strRef>
              <c:f>'Graph appr Note et Diapo'!$A$296:$A$307</c:f>
              <c:strCache>
                <c:ptCount val="12"/>
                <c:pt idx="0">
                  <c:v>juin</c:v>
                </c:pt>
                <c:pt idx="1">
                  <c:v>juil.</c:v>
                </c:pt>
                <c:pt idx="2">
                  <c:v>août</c:v>
                </c:pt>
                <c:pt idx="3">
                  <c:v>sept.</c:v>
                </c:pt>
                <c:pt idx="4">
                  <c:v>oct.</c:v>
                </c:pt>
                <c:pt idx="5">
                  <c:v>nov.</c:v>
                </c:pt>
                <c:pt idx="6">
                  <c:v>déc.</c:v>
                </c:pt>
                <c:pt idx="7">
                  <c:v>jan.</c:v>
                </c:pt>
                <c:pt idx="8">
                  <c:v>fév.</c:v>
                </c:pt>
                <c:pt idx="9">
                  <c:v>mars</c:v>
                </c:pt>
                <c:pt idx="10">
                  <c:v>avril</c:v>
                </c:pt>
                <c:pt idx="11">
                  <c:v>mai</c:v>
                </c:pt>
              </c:strCache>
            </c:strRef>
          </c:cat>
          <c:val>
            <c:numRef>
              <c:f>'Graph appr Note et Diapo'!$D$296:$D$307</c:f>
              <c:numCache>
                <c:formatCode>#,##0</c:formatCode>
                <c:ptCount val="12"/>
                <c:pt idx="0">
                  <c:v>80</c:v>
                </c:pt>
                <c:pt idx="1">
                  <c:v>354</c:v>
                </c:pt>
                <c:pt idx="2">
                  <c:v>535</c:v>
                </c:pt>
                <c:pt idx="3">
                  <c:v>1059</c:v>
                </c:pt>
                <c:pt idx="4">
                  <c:v>1774</c:v>
                </c:pt>
                <c:pt idx="5">
                  <c:v>2162</c:v>
                </c:pt>
                <c:pt idx="6">
                  <c:v>2417</c:v>
                </c:pt>
                <c:pt idx="7">
                  <c:v>2574</c:v>
                </c:pt>
                <c:pt idx="8">
                  <c:v>2648</c:v>
                </c:pt>
                <c:pt idx="9">
                  <c:v>2688</c:v>
                </c:pt>
                <c:pt idx="10">
                  <c:v>#N/A</c:v>
                </c:pt>
                <c:pt idx="11">
                  <c:v>#N/A</c:v>
                </c:pt>
              </c:numCache>
            </c:numRef>
          </c:val>
          <c:smooth val="0"/>
        </c:ser>
        <c:dLbls>
          <c:showLegendKey val="0"/>
          <c:showVal val="0"/>
          <c:showCatName val="0"/>
          <c:showSerName val="0"/>
          <c:showPercent val="0"/>
          <c:showBubbleSize val="0"/>
        </c:dLbls>
        <c:marker val="1"/>
        <c:smooth val="0"/>
        <c:axId val="189965056"/>
        <c:axId val="189966976"/>
      </c:lineChart>
      <c:catAx>
        <c:axId val="189965056"/>
        <c:scaling>
          <c:orientation val="minMax"/>
        </c:scaling>
        <c:delete val="0"/>
        <c:axPos val="b"/>
        <c:majorGridlines>
          <c:spPr>
            <a:ln w="3175">
              <a:solidFill>
                <a:schemeClr val="bg1">
                  <a:lumMod val="75000"/>
                </a:schemeClr>
              </a:solidFill>
              <a:prstDash val="sysDash"/>
            </a:ln>
          </c:spPr>
        </c:majorGridlines>
        <c:numFmt formatCode="General" sourceLinked="1"/>
        <c:majorTickMark val="out"/>
        <c:minorTickMark val="none"/>
        <c:tickLblPos val="low"/>
        <c:spPr>
          <a:ln>
            <a:solidFill>
              <a:sysClr val="windowText" lastClr="000000">
                <a:tint val="75000"/>
                <a:shade val="95000"/>
                <a:satMod val="105000"/>
              </a:sysClr>
            </a:solidFill>
          </a:ln>
        </c:spPr>
        <c:txPr>
          <a:bodyPr rot="0" vert="horz"/>
          <a:lstStyle/>
          <a:p>
            <a:pPr>
              <a:defRPr sz="1000" b="0" i="0" u="none" strike="noStrike" baseline="0">
                <a:solidFill>
                  <a:srgbClr val="000000"/>
                </a:solidFill>
                <a:latin typeface="Calibri"/>
                <a:ea typeface="Calibri"/>
                <a:cs typeface="Calibri"/>
              </a:defRPr>
            </a:pPr>
            <a:endParaRPr lang="fr-FR"/>
          </a:p>
        </c:txPr>
        <c:crossAx val="189966976"/>
        <c:crossesAt val="0"/>
        <c:auto val="0"/>
        <c:lblAlgn val="ctr"/>
        <c:lblOffset val="100"/>
        <c:tickLblSkip val="1"/>
        <c:tickMarkSkip val="1"/>
        <c:noMultiLvlLbl val="0"/>
      </c:catAx>
      <c:valAx>
        <c:axId val="189966976"/>
        <c:scaling>
          <c:orientation val="minMax"/>
          <c:max val="3000"/>
          <c:min val="0"/>
        </c:scaling>
        <c:delete val="0"/>
        <c:axPos val="l"/>
        <c:majorGridlines>
          <c:spPr>
            <a:ln>
              <a:solidFill>
                <a:schemeClr val="bg1">
                  <a:lumMod val="85000"/>
                </a:schemeClr>
              </a:solidFill>
              <a:prstDash val="sysDash"/>
            </a:ln>
          </c:spPr>
        </c:majorGridlines>
        <c:numFmt formatCode="#,##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fr-FR"/>
          </a:p>
        </c:txPr>
        <c:crossAx val="189965056"/>
        <c:crosses val="autoZero"/>
        <c:crossBetween val="between"/>
        <c:majorUnit val="500"/>
      </c:valAx>
    </c:plotArea>
    <c:legend>
      <c:legendPos val="r"/>
      <c:layout>
        <c:manualLayout>
          <c:xMode val="edge"/>
          <c:yMode val="edge"/>
          <c:x val="9.0909116739297982E-2"/>
          <c:y val="0.13101608710394455"/>
          <c:w val="0.90909088326070198"/>
          <c:h val="0.10097150535608887"/>
        </c:manualLayout>
      </c:layout>
      <c:overlay val="0"/>
      <c:txPr>
        <a:bodyPr/>
        <a:lstStyle/>
        <a:p>
          <a:pPr>
            <a:defRPr sz="1010" b="0" i="0" u="none" strike="noStrike" baseline="0">
              <a:solidFill>
                <a:srgbClr val="000000"/>
              </a:solidFill>
              <a:latin typeface="Calibri"/>
              <a:ea typeface="Calibri"/>
              <a:cs typeface="Calibri"/>
            </a:defRPr>
          </a:pPr>
          <a:endParaRPr lang="fr-FR"/>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fr-FR"/>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5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rPr>
              <a:t>Taux de chômage dans le Vaucluse </a:t>
            </a:r>
            <a:r>
              <a:rPr lang="fr-FR" sz="1500" b="0" i="1" u="none" strike="noStrike" baseline="0">
                <a:solidFill>
                  <a:srgbClr val="000000"/>
                </a:solidFill>
                <a:latin typeface="Calibri"/>
              </a:rPr>
              <a:t>(en %)</a:t>
            </a:r>
          </a:p>
        </c:rich>
      </c:tx>
      <c:layout>
        <c:manualLayout>
          <c:xMode val="edge"/>
          <c:yMode val="edge"/>
          <c:x val="0.27938931639226944"/>
          <c:y val="2.4256627684853017E-2"/>
        </c:manualLayout>
      </c:layout>
      <c:overlay val="0"/>
      <c:spPr>
        <a:noFill/>
        <a:ln w="25400">
          <a:noFill/>
        </a:ln>
      </c:spPr>
    </c:title>
    <c:autoTitleDeleted val="0"/>
    <c:plotArea>
      <c:layout>
        <c:manualLayout>
          <c:layoutTarget val="inner"/>
          <c:xMode val="edge"/>
          <c:yMode val="edge"/>
          <c:x val="8.7438260558339295E-2"/>
          <c:y val="0.18816505924925064"/>
          <c:w val="0.83764367816092833"/>
          <c:h val="0.53603068847163338"/>
        </c:manualLayout>
      </c:layout>
      <c:lineChart>
        <c:grouping val="standard"/>
        <c:varyColors val="0"/>
        <c:ser>
          <c:idx val="0"/>
          <c:order val="0"/>
          <c:tx>
            <c:v>Provence-Alpes-Côte d'Azur</c:v>
          </c:tx>
          <c:spPr>
            <a:ln w="25400">
              <a:solidFill>
                <a:srgbClr val="FF0000"/>
              </a:solidFill>
              <a:prstDash val="solid"/>
            </a:ln>
          </c:spPr>
          <c:marker>
            <c:symbol val="none"/>
          </c:marker>
          <c:cat>
            <c:multiLvlStrRef>
              <c:f>'dates trim'!$B$109:$C$168</c:f>
              <c:multiLvlStrCache>
                <c:ptCount val="6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pt idx="56">
                    <c:v>T1</c:v>
                  </c:pt>
                  <c:pt idx="57">
                    <c:v>T2</c:v>
                  </c:pt>
                  <c:pt idx="58">
                    <c:v>T3</c:v>
                  </c:pt>
                  <c:pt idx="59">
                    <c:v>T4</c:v>
                  </c:pt>
                </c:lvl>
                <c:lvl>
                  <c:pt idx="0">
                    <c:v>2009</c:v>
                  </c:pt>
                  <c:pt idx="4">
                    <c:v>2010</c:v>
                  </c:pt>
                  <c:pt idx="8">
                    <c:v>2011</c:v>
                  </c:pt>
                  <c:pt idx="12">
                    <c:v>2012</c:v>
                  </c:pt>
                  <c:pt idx="16">
                    <c:v>2013</c:v>
                  </c:pt>
                  <c:pt idx="20">
                    <c:v>2014</c:v>
                  </c:pt>
                  <c:pt idx="24">
                    <c:v>2015</c:v>
                  </c:pt>
                  <c:pt idx="28">
                    <c:v>2016</c:v>
                  </c:pt>
                  <c:pt idx="32">
                    <c:v>2017</c:v>
                  </c:pt>
                  <c:pt idx="36">
                    <c:v>2018</c:v>
                  </c:pt>
                  <c:pt idx="40">
                    <c:v>2019</c:v>
                  </c:pt>
                  <c:pt idx="44">
                    <c:v>2020</c:v>
                  </c:pt>
                  <c:pt idx="48">
                    <c:v>2021</c:v>
                  </c:pt>
                  <c:pt idx="52">
                    <c:v>2022</c:v>
                  </c:pt>
                  <c:pt idx="56">
                    <c:v>2023</c:v>
                  </c:pt>
                </c:lvl>
              </c:multiLvlStrCache>
            </c:multiLvlStrRef>
          </c:cat>
          <c:val>
            <c:numRef>
              <c:f>Données!$C$117:$C$157</c:f>
              <c:numCache>
                <c:formatCode>#,##0.0</c:formatCode>
                <c:ptCount val="41"/>
                <c:pt idx="0">
                  <c:v>9.4</c:v>
                </c:pt>
                <c:pt idx="1">
                  <c:v>9.9</c:v>
                </c:pt>
                <c:pt idx="2">
                  <c:v>10</c:v>
                </c:pt>
                <c:pt idx="3">
                  <c:v>10.4</c:v>
                </c:pt>
                <c:pt idx="4">
                  <c:v>10.199999999999999</c:v>
                </c:pt>
                <c:pt idx="5">
                  <c:v>10.1</c:v>
                </c:pt>
                <c:pt idx="6">
                  <c:v>10.199999999999999</c:v>
                </c:pt>
                <c:pt idx="7">
                  <c:v>10.199999999999999</c:v>
                </c:pt>
                <c:pt idx="8">
                  <c:v>10.3</c:v>
                </c:pt>
                <c:pt idx="9">
                  <c:v>10.3</c:v>
                </c:pt>
                <c:pt idx="10">
                  <c:v>10.5</c:v>
                </c:pt>
                <c:pt idx="11">
                  <c:v>10.6</c:v>
                </c:pt>
                <c:pt idx="12">
                  <c:v>10.7</c:v>
                </c:pt>
                <c:pt idx="13">
                  <c:v>10.9</c:v>
                </c:pt>
                <c:pt idx="14">
                  <c:v>10.9</c:v>
                </c:pt>
                <c:pt idx="15">
                  <c:v>11.2</c:v>
                </c:pt>
                <c:pt idx="16">
                  <c:v>11.4</c:v>
                </c:pt>
                <c:pt idx="17">
                  <c:v>11.6</c:v>
                </c:pt>
                <c:pt idx="18">
                  <c:v>11.4</c:v>
                </c:pt>
                <c:pt idx="19">
                  <c:v>11.3</c:v>
                </c:pt>
                <c:pt idx="20">
                  <c:v>11.3</c:v>
                </c:pt>
                <c:pt idx="21">
                  <c:v>11.4</c:v>
                </c:pt>
                <c:pt idx="22">
                  <c:v>11.5</c:v>
                </c:pt>
                <c:pt idx="23">
                  <c:v>11.6</c:v>
                </c:pt>
                <c:pt idx="24">
                  <c:v>11.5</c:v>
                </c:pt>
                <c:pt idx="25">
                  <c:v>11.8</c:v>
                </c:pt>
                <c:pt idx="26">
                  <c:v>11.6</c:v>
                </c:pt>
                <c:pt idx="27">
                  <c:v>11.5</c:v>
                </c:pt>
                <c:pt idx="28">
                  <c:v>11.4</c:v>
                </c:pt>
                <c:pt idx="29">
                  <c:v>11.2</c:v>
                </c:pt>
                <c:pt idx="30">
                  <c:v>11.3</c:v>
                </c:pt>
                <c:pt idx="31">
                  <c:v>11.5</c:v>
                </c:pt>
                <c:pt idx="32">
                  <c:v>11</c:v>
                </c:pt>
                <c:pt idx="33">
                  <c:v>10.8</c:v>
                </c:pt>
                <c:pt idx="34">
                  <c:v>11</c:v>
                </c:pt>
                <c:pt idx="35">
                  <c:v>10.4</c:v>
                </c:pt>
                <c:pt idx="36">
                  <c:v>10.7</c:v>
                </c:pt>
                <c:pt idx="37">
                  <c:v>10.5</c:v>
                </c:pt>
                <c:pt idx="38">
                  <c:v>10.6</c:v>
                </c:pt>
                <c:pt idx="39">
                  <c:v>10.199999999999999</c:v>
                </c:pt>
                <c:pt idx="40">
                  <c:v>10.1</c:v>
                </c:pt>
              </c:numCache>
            </c:numRef>
          </c:val>
          <c:smooth val="0"/>
        </c:ser>
        <c:ser>
          <c:idx val="1"/>
          <c:order val="1"/>
          <c:tx>
            <c:v>France métropolitaine</c:v>
          </c:tx>
          <c:spPr>
            <a:ln w="25400">
              <a:solidFill>
                <a:srgbClr val="0000FF"/>
              </a:solidFill>
              <a:prstDash val="solid"/>
            </a:ln>
          </c:spPr>
          <c:marker>
            <c:symbol val="none"/>
          </c:marker>
          <c:cat>
            <c:multiLvlStrRef>
              <c:f>'dates trim'!$B$109:$C$168</c:f>
              <c:multiLvlStrCache>
                <c:ptCount val="6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pt idx="56">
                    <c:v>T1</c:v>
                  </c:pt>
                  <c:pt idx="57">
                    <c:v>T2</c:v>
                  </c:pt>
                  <c:pt idx="58">
                    <c:v>T3</c:v>
                  </c:pt>
                  <c:pt idx="59">
                    <c:v>T4</c:v>
                  </c:pt>
                </c:lvl>
                <c:lvl>
                  <c:pt idx="0">
                    <c:v>2009</c:v>
                  </c:pt>
                  <c:pt idx="4">
                    <c:v>2010</c:v>
                  </c:pt>
                  <c:pt idx="8">
                    <c:v>2011</c:v>
                  </c:pt>
                  <c:pt idx="12">
                    <c:v>2012</c:v>
                  </c:pt>
                  <c:pt idx="16">
                    <c:v>2013</c:v>
                  </c:pt>
                  <c:pt idx="20">
                    <c:v>2014</c:v>
                  </c:pt>
                  <c:pt idx="24">
                    <c:v>2015</c:v>
                  </c:pt>
                  <c:pt idx="28">
                    <c:v>2016</c:v>
                  </c:pt>
                  <c:pt idx="32">
                    <c:v>2017</c:v>
                  </c:pt>
                  <c:pt idx="36">
                    <c:v>2018</c:v>
                  </c:pt>
                  <c:pt idx="40">
                    <c:v>2019</c:v>
                  </c:pt>
                  <c:pt idx="44">
                    <c:v>2020</c:v>
                  </c:pt>
                  <c:pt idx="48">
                    <c:v>2021</c:v>
                  </c:pt>
                  <c:pt idx="52">
                    <c:v>2022</c:v>
                  </c:pt>
                  <c:pt idx="56">
                    <c:v>2023</c:v>
                  </c:pt>
                </c:lvl>
              </c:multiLvlStrCache>
            </c:multiLvlStrRef>
          </c:cat>
          <c:val>
            <c:numRef>
              <c:f>Données!$B$117:$B$157</c:f>
              <c:numCache>
                <c:formatCode>#,##0.0</c:formatCode>
                <c:ptCount val="41"/>
                <c:pt idx="0">
                  <c:v>8.1999999999999993</c:v>
                </c:pt>
                <c:pt idx="1">
                  <c:v>8.8000000000000007</c:v>
                </c:pt>
                <c:pt idx="2">
                  <c:v>8.8000000000000007</c:v>
                </c:pt>
                <c:pt idx="3">
                  <c:v>9.1</c:v>
                </c:pt>
                <c:pt idx="4">
                  <c:v>9</c:v>
                </c:pt>
                <c:pt idx="5">
                  <c:v>8.9</c:v>
                </c:pt>
                <c:pt idx="6">
                  <c:v>8.8000000000000007</c:v>
                </c:pt>
                <c:pt idx="7">
                  <c:v>8.8000000000000007</c:v>
                </c:pt>
                <c:pt idx="8">
                  <c:v>8.8000000000000007</c:v>
                </c:pt>
                <c:pt idx="9">
                  <c:v>8.6999999999999993</c:v>
                </c:pt>
                <c:pt idx="10">
                  <c:v>8.8000000000000007</c:v>
                </c:pt>
                <c:pt idx="11">
                  <c:v>9</c:v>
                </c:pt>
                <c:pt idx="12">
                  <c:v>9.1</c:v>
                </c:pt>
                <c:pt idx="13">
                  <c:v>9.3000000000000007</c:v>
                </c:pt>
                <c:pt idx="14">
                  <c:v>9.4</c:v>
                </c:pt>
                <c:pt idx="15">
                  <c:v>9.6999999999999993</c:v>
                </c:pt>
                <c:pt idx="16">
                  <c:v>9.9</c:v>
                </c:pt>
                <c:pt idx="17">
                  <c:v>10.1</c:v>
                </c:pt>
                <c:pt idx="18">
                  <c:v>9.9</c:v>
                </c:pt>
                <c:pt idx="19">
                  <c:v>9.8000000000000007</c:v>
                </c:pt>
                <c:pt idx="20">
                  <c:v>9.8000000000000007</c:v>
                </c:pt>
                <c:pt idx="21">
                  <c:v>9.8000000000000007</c:v>
                </c:pt>
                <c:pt idx="22">
                  <c:v>10</c:v>
                </c:pt>
                <c:pt idx="23">
                  <c:v>10.1</c:v>
                </c:pt>
                <c:pt idx="24">
                  <c:v>10</c:v>
                </c:pt>
                <c:pt idx="25">
                  <c:v>10.199999999999999</c:v>
                </c:pt>
                <c:pt idx="26">
                  <c:v>10.1</c:v>
                </c:pt>
                <c:pt idx="27">
                  <c:v>9.9</c:v>
                </c:pt>
                <c:pt idx="28">
                  <c:v>9.9</c:v>
                </c:pt>
                <c:pt idx="29">
                  <c:v>9.6999999999999993</c:v>
                </c:pt>
                <c:pt idx="30">
                  <c:v>9.6999999999999993</c:v>
                </c:pt>
                <c:pt idx="31">
                  <c:v>9.6999999999999993</c:v>
                </c:pt>
                <c:pt idx="32">
                  <c:v>9.3000000000000007</c:v>
                </c:pt>
                <c:pt idx="33">
                  <c:v>9.1</c:v>
                </c:pt>
                <c:pt idx="34">
                  <c:v>9.3000000000000007</c:v>
                </c:pt>
                <c:pt idx="35">
                  <c:v>8.6</c:v>
                </c:pt>
                <c:pt idx="36">
                  <c:v>8.9</c:v>
                </c:pt>
                <c:pt idx="37">
                  <c:v>8.8000000000000007</c:v>
                </c:pt>
                <c:pt idx="38">
                  <c:v>8.8000000000000007</c:v>
                </c:pt>
                <c:pt idx="39">
                  <c:v>8.5</c:v>
                </c:pt>
                <c:pt idx="40">
                  <c:v>8.4</c:v>
                </c:pt>
              </c:numCache>
            </c:numRef>
          </c:val>
          <c:smooth val="0"/>
        </c:ser>
        <c:ser>
          <c:idx val="2"/>
          <c:order val="2"/>
          <c:tx>
            <c:strRef>
              <c:f>Données!$I$8</c:f>
              <c:strCache>
                <c:ptCount val="1"/>
                <c:pt idx="0">
                  <c:v>Vaucluse</c:v>
                </c:pt>
              </c:strCache>
            </c:strRef>
          </c:tx>
          <c:marker>
            <c:symbol val="none"/>
          </c:marker>
          <c:cat>
            <c:multiLvlStrRef>
              <c:f>'dates trim'!$B$109:$C$168</c:f>
              <c:multiLvlStrCache>
                <c:ptCount val="6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pt idx="56">
                    <c:v>T1</c:v>
                  </c:pt>
                  <c:pt idx="57">
                    <c:v>T2</c:v>
                  </c:pt>
                  <c:pt idx="58">
                    <c:v>T3</c:v>
                  </c:pt>
                  <c:pt idx="59">
                    <c:v>T4</c:v>
                  </c:pt>
                </c:lvl>
                <c:lvl>
                  <c:pt idx="0">
                    <c:v>2009</c:v>
                  </c:pt>
                  <c:pt idx="4">
                    <c:v>2010</c:v>
                  </c:pt>
                  <c:pt idx="8">
                    <c:v>2011</c:v>
                  </c:pt>
                  <c:pt idx="12">
                    <c:v>2012</c:v>
                  </c:pt>
                  <c:pt idx="16">
                    <c:v>2013</c:v>
                  </c:pt>
                  <c:pt idx="20">
                    <c:v>2014</c:v>
                  </c:pt>
                  <c:pt idx="24">
                    <c:v>2015</c:v>
                  </c:pt>
                  <c:pt idx="28">
                    <c:v>2016</c:v>
                  </c:pt>
                  <c:pt idx="32">
                    <c:v>2017</c:v>
                  </c:pt>
                  <c:pt idx="36">
                    <c:v>2018</c:v>
                  </c:pt>
                  <c:pt idx="40">
                    <c:v>2019</c:v>
                  </c:pt>
                  <c:pt idx="44">
                    <c:v>2020</c:v>
                  </c:pt>
                  <c:pt idx="48">
                    <c:v>2021</c:v>
                  </c:pt>
                  <c:pt idx="52">
                    <c:v>2022</c:v>
                  </c:pt>
                  <c:pt idx="56">
                    <c:v>2023</c:v>
                  </c:pt>
                </c:lvl>
              </c:multiLvlStrCache>
            </c:multiLvlStrRef>
          </c:cat>
          <c:val>
            <c:numRef>
              <c:f>Données!$I$117:$I$157</c:f>
              <c:numCache>
                <c:formatCode>#,##0.0</c:formatCode>
                <c:ptCount val="41"/>
                <c:pt idx="0">
                  <c:v>9.9</c:v>
                </c:pt>
                <c:pt idx="1">
                  <c:v>10.4</c:v>
                </c:pt>
                <c:pt idx="2">
                  <c:v>10.3</c:v>
                </c:pt>
                <c:pt idx="3">
                  <c:v>11</c:v>
                </c:pt>
                <c:pt idx="4">
                  <c:v>10.9</c:v>
                </c:pt>
                <c:pt idx="5">
                  <c:v>10.7</c:v>
                </c:pt>
                <c:pt idx="6">
                  <c:v>10.8</c:v>
                </c:pt>
                <c:pt idx="7">
                  <c:v>10.8</c:v>
                </c:pt>
                <c:pt idx="8">
                  <c:v>11</c:v>
                </c:pt>
                <c:pt idx="9">
                  <c:v>11.2</c:v>
                </c:pt>
                <c:pt idx="10">
                  <c:v>11.4</c:v>
                </c:pt>
                <c:pt idx="11">
                  <c:v>11.6</c:v>
                </c:pt>
                <c:pt idx="12">
                  <c:v>11.6</c:v>
                </c:pt>
                <c:pt idx="13">
                  <c:v>11.8</c:v>
                </c:pt>
                <c:pt idx="14">
                  <c:v>12</c:v>
                </c:pt>
                <c:pt idx="15">
                  <c:v>12.4</c:v>
                </c:pt>
                <c:pt idx="16">
                  <c:v>12.6</c:v>
                </c:pt>
                <c:pt idx="17">
                  <c:v>12.8</c:v>
                </c:pt>
                <c:pt idx="18">
                  <c:v>12.6</c:v>
                </c:pt>
                <c:pt idx="19">
                  <c:v>12.3</c:v>
                </c:pt>
                <c:pt idx="20">
                  <c:v>12.5</c:v>
                </c:pt>
                <c:pt idx="21">
                  <c:v>12.6</c:v>
                </c:pt>
                <c:pt idx="22">
                  <c:v>12.8</c:v>
                </c:pt>
                <c:pt idx="23">
                  <c:v>13</c:v>
                </c:pt>
                <c:pt idx="24">
                  <c:v>12.9</c:v>
                </c:pt>
                <c:pt idx="25">
                  <c:v>13.1</c:v>
                </c:pt>
                <c:pt idx="26">
                  <c:v>13</c:v>
                </c:pt>
                <c:pt idx="27">
                  <c:v>13</c:v>
                </c:pt>
                <c:pt idx="28">
                  <c:v>13</c:v>
                </c:pt>
                <c:pt idx="29">
                  <c:v>12.8</c:v>
                </c:pt>
                <c:pt idx="30">
                  <c:v>12.7</c:v>
                </c:pt>
                <c:pt idx="31">
                  <c:v>12.9</c:v>
                </c:pt>
                <c:pt idx="32">
                  <c:v>12.2</c:v>
                </c:pt>
                <c:pt idx="33">
                  <c:v>12</c:v>
                </c:pt>
                <c:pt idx="34">
                  <c:v>12.2</c:v>
                </c:pt>
                <c:pt idx="35">
                  <c:v>11.7</c:v>
                </c:pt>
                <c:pt idx="36">
                  <c:v>11.9</c:v>
                </c:pt>
                <c:pt idx="37">
                  <c:v>11.8</c:v>
                </c:pt>
                <c:pt idx="38">
                  <c:v>11.9</c:v>
                </c:pt>
                <c:pt idx="39">
                  <c:v>11.5</c:v>
                </c:pt>
                <c:pt idx="40">
                  <c:v>11.4</c:v>
                </c:pt>
              </c:numCache>
            </c:numRef>
          </c:val>
          <c:smooth val="0"/>
        </c:ser>
        <c:dLbls>
          <c:showLegendKey val="0"/>
          <c:showVal val="0"/>
          <c:showCatName val="0"/>
          <c:showSerName val="0"/>
          <c:showPercent val="0"/>
          <c:showBubbleSize val="0"/>
        </c:dLbls>
        <c:marker val="1"/>
        <c:smooth val="0"/>
        <c:axId val="191879424"/>
        <c:axId val="191881216"/>
      </c:lineChart>
      <c:catAx>
        <c:axId val="191879424"/>
        <c:scaling>
          <c:orientation val="minMax"/>
        </c:scaling>
        <c:delete val="0"/>
        <c:axPos val="b"/>
        <c:majorGridlines>
          <c:spPr>
            <a:ln w="3175">
              <a:solidFill>
                <a:srgbClr val="969696"/>
              </a:solidFill>
              <a:prstDash val="sysDash"/>
            </a:ln>
          </c:spPr>
        </c:majorGridlines>
        <c:numFmt formatCode="General" sourceLinked="1"/>
        <c:majorTickMark val="cross"/>
        <c:minorTickMark val="none"/>
        <c:tickLblPos val="nextTo"/>
        <c:txPr>
          <a:bodyPr/>
          <a:lstStyle/>
          <a:p>
            <a:pPr>
              <a:defRPr sz="900"/>
            </a:pPr>
            <a:endParaRPr lang="fr-FR"/>
          </a:p>
        </c:txPr>
        <c:crossAx val="191881216"/>
        <c:crosses val="autoZero"/>
        <c:auto val="0"/>
        <c:lblAlgn val="ctr"/>
        <c:lblOffset val="100"/>
        <c:tickLblSkip val="4"/>
        <c:tickMarkSkip val="4"/>
        <c:noMultiLvlLbl val="0"/>
      </c:catAx>
      <c:valAx>
        <c:axId val="191881216"/>
        <c:scaling>
          <c:orientation val="minMax"/>
          <c:max val="13.5"/>
          <c:min val="7.5"/>
        </c:scaling>
        <c:delete val="0"/>
        <c:axPos val="l"/>
        <c:majorGridlines>
          <c:spPr>
            <a:ln>
              <a:prstDash val="sysDash"/>
            </a:ln>
          </c:spPr>
        </c:majorGridlines>
        <c:numFmt formatCode="#,##0.0" sourceLinked="1"/>
        <c:majorTickMark val="out"/>
        <c:minorTickMark val="none"/>
        <c:tickLblPos val="nextTo"/>
        <c:crossAx val="191879424"/>
        <c:crosses val="autoZero"/>
        <c:crossBetween val="midCat"/>
        <c:majorUnit val="1"/>
      </c:valAx>
    </c:plotArea>
    <c:legend>
      <c:legendPos val="r"/>
      <c:layout>
        <c:manualLayout>
          <c:xMode val="edge"/>
          <c:yMode val="edge"/>
          <c:x val="8.5245913863039841E-2"/>
          <c:y val="9.8718656477903358E-2"/>
          <c:w val="0.8415530303030303"/>
          <c:h val="8.382146018729921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906668268667008E-2"/>
          <c:y val="0.1861788714061014"/>
          <c:w val="0.87735585029537844"/>
          <c:h val="0.46750170313217893"/>
        </c:manualLayout>
      </c:layout>
      <c:barChart>
        <c:barDir val="col"/>
        <c:grouping val="clustered"/>
        <c:varyColors val="0"/>
        <c:ser>
          <c:idx val="0"/>
          <c:order val="0"/>
          <c:tx>
            <c:v>Taux de chômage, en % (échelle de gauche)</c:v>
          </c:tx>
          <c:spPr>
            <a:solidFill>
              <a:srgbClr val="00B0F0"/>
            </a:solidFill>
          </c:spPr>
          <c:invertIfNegative val="0"/>
          <c:dPt>
            <c:idx val="1"/>
            <c:invertIfNegative val="0"/>
            <c:bubble3D val="0"/>
          </c:dPt>
          <c:dPt>
            <c:idx val="3"/>
            <c:invertIfNegative val="0"/>
            <c:bubble3D val="0"/>
          </c:dPt>
          <c:dPt>
            <c:idx val="4"/>
            <c:invertIfNegative val="0"/>
            <c:bubble3D val="0"/>
            <c:spPr>
              <a:solidFill>
                <a:srgbClr val="0070C0"/>
              </a:solidFill>
            </c:spPr>
          </c:dPt>
          <c:dPt>
            <c:idx val="5"/>
            <c:invertIfNegative val="0"/>
            <c:bubble3D val="0"/>
          </c:dPt>
          <c:dPt>
            <c:idx val="6"/>
            <c:invertIfNegative val="0"/>
            <c:bubble3D val="0"/>
            <c:spPr>
              <a:solidFill>
                <a:srgbClr val="FF0000"/>
              </a:solidFill>
            </c:spPr>
          </c:dPt>
          <c:dPt>
            <c:idx val="7"/>
            <c:invertIfNegative val="0"/>
            <c:bubble3D val="0"/>
            <c:spPr>
              <a:solidFill>
                <a:srgbClr val="92D050"/>
              </a:solidFill>
            </c:spPr>
          </c:dPt>
          <c:dPt>
            <c:idx val="8"/>
            <c:invertIfNegative val="0"/>
            <c:bubble3D val="0"/>
            <c:spPr>
              <a:solidFill>
                <a:srgbClr val="FF0000"/>
              </a:solidFill>
            </c:spPr>
          </c:dPt>
          <c:dLbls>
            <c:dLbl>
              <c:idx val="0"/>
              <c:layout>
                <c:manualLayout>
                  <c:x val="0"/>
                  <c:y val="-3.2193158953722337E-2"/>
                </c:manualLayout>
              </c:layout>
              <c:spPr/>
              <c:txPr>
                <a:bodyPr/>
                <a:lstStyle/>
                <a:p>
                  <a:pPr>
                    <a:defRPr/>
                  </a:pPr>
                  <a:endParaRPr lang="fr-FR"/>
                </a:p>
              </c:txPr>
              <c:dLblPos val="outEnd"/>
              <c:showLegendKey val="0"/>
              <c:showVal val="1"/>
              <c:showCatName val="0"/>
              <c:showSerName val="0"/>
              <c:showPercent val="0"/>
              <c:showBubbleSize val="0"/>
            </c:dLbl>
            <c:dLbl>
              <c:idx val="1"/>
              <c:layout>
                <c:manualLayout>
                  <c:x val="0"/>
                  <c:y val="-1.8779342723004647E-2"/>
                </c:manualLayout>
              </c:layout>
              <c:spPr/>
              <c:txPr>
                <a:bodyPr/>
                <a:lstStyle/>
                <a:p>
                  <a:pPr>
                    <a:defRPr/>
                  </a:pPr>
                  <a:endParaRPr lang="fr-FR"/>
                </a:p>
              </c:txPr>
              <c:dLblPos val="outEnd"/>
              <c:showLegendKey val="0"/>
              <c:showVal val="1"/>
              <c:showCatName val="0"/>
              <c:showSerName val="0"/>
              <c:showPercent val="0"/>
              <c:showBubbleSize val="0"/>
            </c:dLbl>
            <c:dLbl>
              <c:idx val="6"/>
              <c:layout>
                <c:manualLayout>
                  <c:x val="0"/>
                  <c:y val="-3.4875922199865864E-2"/>
                </c:manualLayout>
              </c:layout>
              <c:spPr/>
              <c:txPr>
                <a:bodyPr/>
                <a:lstStyle/>
                <a:p>
                  <a:pPr>
                    <a:defRPr/>
                  </a:pPr>
                  <a:endParaRPr lang="fr-FR"/>
                </a:p>
              </c:txPr>
              <c:dLblPos val="outEnd"/>
              <c:showLegendKey val="0"/>
              <c:showVal val="1"/>
              <c:showCatName val="0"/>
              <c:showSerName val="0"/>
              <c:showPercent val="0"/>
              <c:showBubbleSize val="0"/>
            </c:dLbl>
            <c:showLegendKey val="0"/>
            <c:showVal val="1"/>
            <c:showCatName val="0"/>
            <c:showSerName val="0"/>
            <c:showPercent val="0"/>
            <c:showBubbleSize val="0"/>
            <c:showLeaderLines val="0"/>
          </c:dLbls>
          <c:cat>
            <c:strRef>
              <c:f>'données graphiques'!$G$75:$G$82</c:f>
              <c:strCache>
                <c:ptCount val="8"/>
                <c:pt idx="0">
                  <c:v>Cote-d'Or</c:v>
                </c:pt>
                <c:pt idx="1">
                  <c:v>Cotes-d'Armor</c:v>
                </c:pt>
                <c:pt idx="2">
                  <c:v>Marne</c:v>
                </c:pt>
                <c:pt idx="3">
                  <c:v>Sarthe</c:v>
                </c:pt>
                <c:pt idx="4">
                  <c:v>France métro.</c:v>
                </c:pt>
                <c:pt idx="5">
                  <c:v>Charente-Maritime</c:v>
                </c:pt>
                <c:pt idx="6">
                  <c:v>Paca</c:v>
                </c:pt>
                <c:pt idx="7">
                  <c:v>Vaucluse</c:v>
                </c:pt>
              </c:strCache>
            </c:strRef>
          </c:cat>
          <c:val>
            <c:numRef>
              <c:f>'données graphiques'!$H$75:$H$82</c:f>
              <c:numCache>
                <c:formatCode>#,##0.0</c:formatCode>
                <c:ptCount val="8"/>
                <c:pt idx="0">
                  <c:v>7</c:v>
                </c:pt>
                <c:pt idx="1">
                  <c:v>7.7</c:v>
                </c:pt>
                <c:pt idx="2">
                  <c:v>8</c:v>
                </c:pt>
                <c:pt idx="3">
                  <c:v>8.3000000000000007</c:v>
                </c:pt>
                <c:pt idx="4">
                  <c:v>8.4</c:v>
                </c:pt>
                <c:pt idx="5">
                  <c:v>9</c:v>
                </c:pt>
                <c:pt idx="6">
                  <c:v>10.1</c:v>
                </c:pt>
                <c:pt idx="7">
                  <c:v>11.4</c:v>
                </c:pt>
              </c:numCache>
            </c:numRef>
          </c:val>
        </c:ser>
        <c:dLbls>
          <c:showLegendKey val="0"/>
          <c:showVal val="0"/>
          <c:showCatName val="0"/>
          <c:showSerName val="0"/>
          <c:showPercent val="0"/>
          <c:showBubbleSize val="0"/>
        </c:dLbls>
        <c:gapWidth val="150"/>
        <c:axId val="190314368"/>
        <c:axId val="190337024"/>
      </c:barChart>
      <c:scatterChart>
        <c:scatterStyle val="lineMarker"/>
        <c:varyColors val="0"/>
        <c:ser>
          <c:idx val="1"/>
          <c:order val="1"/>
          <c:tx>
            <c:v>Variation annuelle, en point (échelle de droite)</c:v>
          </c:tx>
          <c:spPr>
            <a:ln w="28575">
              <a:noFill/>
            </a:ln>
          </c:spPr>
          <c:marker>
            <c:spPr>
              <a:solidFill>
                <a:schemeClr val="accent6">
                  <a:lumMod val="75000"/>
                </a:schemeClr>
              </a:solidFill>
            </c:spPr>
          </c:marker>
          <c:yVal>
            <c:numRef>
              <c:f>'données graphiques'!$J$75:$J$82</c:f>
              <c:numCache>
                <c:formatCode>#,##0.0</c:formatCode>
                <c:ptCount val="8"/>
                <c:pt idx="0">
                  <c:v>-0.5</c:v>
                </c:pt>
                <c:pt idx="1">
                  <c:v>-0.39999999999999947</c:v>
                </c:pt>
                <c:pt idx="2">
                  <c:v>-0.59999999999999964</c:v>
                </c:pt>
                <c:pt idx="3">
                  <c:v>-0.39999999999999858</c:v>
                </c:pt>
                <c:pt idx="4">
                  <c:v>-0.5</c:v>
                </c:pt>
                <c:pt idx="5">
                  <c:v>-0.5</c:v>
                </c:pt>
                <c:pt idx="6">
                  <c:v>-0.59999999999999964</c:v>
                </c:pt>
                <c:pt idx="7">
                  <c:v>-0.5</c:v>
                </c:pt>
              </c:numCache>
            </c:numRef>
          </c:yVal>
          <c:smooth val="0"/>
        </c:ser>
        <c:dLbls>
          <c:showLegendKey val="0"/>
          <c:showVal val="0"/>
          <c:showCatName val="0"/>
          <c:showSerName val="0"/>
          <c:showPercent val="0"/>
          <c:showBubbleSize val="0"/>
        </c:dLbls>
        <c:axId val="190338560"/>
        <c:axId val="190340096"/>
      </c:scatterChart>
      <c:catAx>
        <c:axId val="190314368"/>
        <c:scaling>
          <c:orientation val="minMax"/>
        </c:scaling>
        <c:delete val="0"/>
        <c:axPos val="b"/>
        <c:numFmt formatCode="General" sourceLinked="1"/>
        <c:majorTickMark val="out"/>
        <c:minorTickMark val="none"/>
        <c:tickLblPos val="nextTo"/>
        <c:txPr>
          <a:bodyPr/>
          <a:lstStyle/>
          <a:p>
            <a:pPr>
              <a:defRPr sz="1000"/>
            </a:pPr>
            <a:endParaRPr lang="fr-FR"/>
          </a:p>
        </c:txPr>
        <c:crossAx val="190337024"/>
        <c:crosses val="autoZero"/>
        <c:auto val="1"/>
        <c:lblAlgn val="ctr"/>
        <c:lblOffset val="100"/>
        <c:noMultiLvlLbl val="0"/>
      </c:catAx>
      <c:valAx>
        <c:axId val="190337024"/>
        <c:scaling>
          <c:orientation val="minMax"/>
        </c:scaling>
        <c:delete val="0"/>
        <c:axPos val="l"/>
        <c:majorGridlines/>
        <c:numFmt formatCode="#,##0" sourceLinked="0"/>
        <c:majorTickMark val="out"/>
        <c:minorTickMark val="none"/>
        <c:tickLblPos val="nextTo"/>
        <c:crossAx val="190314368"/>
        <c:crosses val="autoZero"/>
        <c:crossBetween val="between"/>
      </c:valAx>
      <c:valAx>
        <c:axId val="190338560"/>
        <c:scaling>
          <c:orientation val="minMax"/>
        </c:scaling>
        <c:delete val="1"/>
        <c:axPos val="b"/>
        <c:majorTickMark val="out"/>
        <c:minorTickMark val="none"/>
        <c:tickLblPos val="nextTo"/>
        <c:crossAx val="190340096"/>
        <c:crosses val="autoZero"/>
        <c:crossBetween val="midCat"/>
      </c:valAx>
      <c:valAx>
        <c:axId val="190340096"/>
        <c:scaling>
          <c:orientation val="minMax"/>
          <c:max val="-0.30000000000000004"/>
          <c:min val="-0.60000000000000009"/>
        </c:scaling>
        <c:delete val="0"/>
        <c:axPos val="r"/>
        <c:numFmt formatCode="[Blue][&lt;0]\-&quot;&quot;0.0&quot;&quot;;[Red][&gt;0]\+&quot;&quot;0.0&quot;&quot;;0" sourceLinked="0"/>
        <c:majorTickMark val="out"/>
        <c:minorTickMark val="none"/>
        <c:tickLblPos val="nextTo"/>
        <c:crossAx val="190338560"/>
        <c:crosses val="max"/>
        <c:crossBetween val="midCat"/>
        <c:minorUnit val="0.1"/>
      </c:valAx>
    </c:plotArea>
    <c:legend>
      <c:legendPos val="t"/>
      <c:layout>
        <c:manualLayout>
          <c:xMode val="edge"/>
          <c:yMode val="edge"/>
          <c:x val="4.4497972829049735E-2"/>
          <c:y val="0.12340710932260228"/>
          <c:w val="0.89999992779444526"/>
          <c:h val="5.1765712384543486E-2"/>
        </c:manualLayout>
      </c:layout>
      <c:overlay val="0"/>
      <c:txPr>
        <a:bodyPr/>
        <a:lstStyle/>
        <a:p>
          <a:pPr>
            <a:defRPr sz="1100"/>
          </a:pPr>
          <a:endParaRPr lang="fr-FR"/>
        </a:p>
      </c:txPr>
    </c:legend>
    <c:plotVisOnly val="1"/>
    <c:dispBlanksAs val="gap"/>
    <c:showDLblsOverMax val="0"/>
  </c:chart>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16829375369994917"/>
          <c:w val="0.86471641552420164"/>
          <c:h val="0.52314939674456862"/>
        </c:manualLayout>
      </c:layout>
      <c:barChart>
        <c:barDir val="col"/>
        <c:grouping val="stacked"/>
        <c:varyColors val="0"/>
        <c:ser>
          <c:idx val="1"/>
          <c:order val="0"/>
          <c:spPr>
            <a:solidFill>
              <a:srgbClr val="00B0F0"/>
            </a:solidFill>
            <a:ln w="28575">
              <a:noFill/>
              <a:prstDash val="solid"/>
            </a:ln>
          </c:spPr>
          <c:invertIfNegative val="0"/>
          <c:cat>
            <c:multiLvlStrRef>
              <c:f>'dates trim'!$A$5:$B$48</c:f>
              <c:multiLvlStrCache>
                <c:ptCount val="4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lvl>
                <c:lvl>
                  <c:pt idx="0">
                    <c:v>2009</c:v>
                  </c:pt>
                  <c:pt idx="4">
                    <c:v>2010</c:v>
                  </c:pt>
                  <c:pt idx="8">
                    <c:v>2011</c:v>
                  </c:pt>
                  <c:pt idx="12">
                    <c:v>2012</c:v>
                  </c:pt>
                  <c:pt idx="16">
                    <c:v>2013</c:v>
                  </c:pt>
                  <c:pt idx="20">
                    <c:v>2014</c:v>
                  </c:pt>
                  <c:pt idx="24">
                    <c:v>2015</c:v>
                  </c:pt>
                  <c:pt idx="28">
                    <c:v>2016</c:v>
                  </c:pt>
                  <c:pt idx="32">
                    <c:v>2017</c:v>
                  </c:pt>
                  <c:pt idx="36">
                    <c:v>2018</c:v>
                  </c:pt>
                  <c:pt idx="40">
                    <c:v>2019</c:v>
                  </c:pt>
                </c:lvl>
              </c:multiLvlStrCache>
            </c:multiLvlStrRef>
          </c:cat>
          <c:val>
            <c:numRef>
              <c:f>dep84_trim!$U$63:$U$104</c:f>
              <c:numCache>
                <c:formatCode>#,##0.0</c:formatCode>
                <c:ptCount val="42"/>
                <c:pt idx="0">
                  <c:v>10.551198022993447</c:v>
                </c:pt>
                <c:pt idx="1">
                  <c:v>15.540249677141627</c:v>
                </c:pt>
                <c:pt idx="2">
                  <c:v>18.007458710708569</c:v>
                </c:pt>
                <c:pt idx="3">
                  <c:v>18.81659253129202</c:v>
                </c:pt>
                <c:pt idx="4">
                  <c:v>13.888618913402674</c:v>
                </c:pt>
                <c:pt idx="5">
                  <c:v>11.261177347242924</c:v>
                </c:pt>
                <c:pt idx="6">
                  <c:v>9.5349887133182811</c:v>
                </c:pt>
                <c:pt idx="7">
                  <c:v>7.7572697196587104</c:v>
                </c:pt>
                <c:pt idx="8">
                  <c:v>8.1413210445468565</c:v>
                </c:pt>
                <c:pt idx="9">
                  <c:v>9.4349100041858591</c:v>
                </c:pt>
                <c:pt idx="10">
                  <c:v>9.8095787651471653</c:v>
                </c:pt>
                <c:pt idx="11">
                  <c:v>9.8650723115456085</c:v>
                </c:pt>
                <c:pt idx="12">
                  <c:v>8.79103535353536</c:v>
                </c:pt>
                <c:pt idx="13">
                  <c:v>6.6630966952264226</c:v>
                </c:pt>
                <c:pt idx="14">
                  <c:v>8.4753396892125021</c:v>
                </c:pt>
                <c:pt idx="15">
                  <c:v>8.457126047948238</c:v>
                </c:pt>
                <c:pt idx="16">
                  <c:v>9.7562744813578952</c:v>
                </c:pt>
                <c:pt idx="17">
                  <c:v>10.686365918381991</c:v>
                </c:pt>
                <c:pt idx="18">
                  <c:v>7.7785467128027808</c:v>
                </c:pt>
                <c:pt idx="19">
                  <c:v>6.5500406834825053</c:v>
                </c:pt>
                <c:pt idx="20">
                  <c:v>5.4986451655541613</c:v>
                </c:pt>
                <c:pt idx="21">
                  <c:v>5.216095380029806</c:v>
                </c:pt>
                <c:pt idx="22">
                  <c:v>5.5412867599845761</c:v>
                </c:pt>
                <c:pt idx="23">
                  <c:v>6.5164821178566923</c:v>
                </c:pt>
                <c:pt idx="24">
                  <c:v>6.9849025872329662</c:v>
                </c:pt>
                <c:pt idx="25">
                  <c:v>7.56250769799236</c:v>
                </c:pt>
                <c:pt idx="26">
                  <c:v>6.8078116444606707</c:v>
                </c:pt>
                <c:pt idx="27">
                  <c:v>6.0700203130600983</c:v>
                </c:pt>
                <c:pt idx="28">
                  <c:v>4.8893313034313213</c:v>
                </c:pt>
                <c:pt idx="29">
                  <c:v>2.54208175884576</c:v>
                </c:pt>
                <c:pt idx="30">
                  <c:v>3.0815675552517741</c:v>
                </c:pt>
                <c:pt idx="31">
                  <c:v>1.8812661935338593</c:v>
                </c:pt>
                <c:pt idx="32">
                  <c:v>1.1723329425556761</c:v>
                </c:pt>
                <c:pt idx="33">
                  <c:v>1.9374651032942447</c:v>
                </c:pt>
                <c:pt idx="34">
                  <c:v>2.1771564347681904</c:v>
                </c:pt>
                <c:pt idx="35">
                  <c:v>3.2894736842105088</c:v>
                </c:pt>
                <c:pt idx="36">
                  <c:v>3.376924350273125</c:v>
                </c:pt>
                <c:pt idx="37">
                  <c:v>3.1549542641178707</c:v>
                </c:pt>
                <c:pt idx="38">
                  <c:v>2.0820939916716297</c:v>
                </c:pt>
                <c:pt idx="39">
                  <c:v>1.0597869721136854</c:v>
                </c:pt>
                <c:pt idx="40">
                  <c:v>1.4464905257539407</c:v>
                </c:pt>
                <c:pt idx="41">
                  <c:v>-0.15398502628364286</c:v>
                </c:pt>
              </c:numCache>
            </c:numRef>
          </c:val>
        </c:ser>
        <c:dLbls>
          <c:showLegendKey val="0"/>
          <c:showVal val="0"/>
          <c:showCatName val="0"/>
          <c:showSerName val="0"/>
          <c:showPercent val="0"/>
          <c:showBubbleSize val="0"/>
        </c:dLbls>
        <c:gapWidth val="150"/>
        <c:overlap val="100"/>
        <c:axId val="190356864"/>
        <c:axId val="190399616"/>
      </c:barChart>
      <c:catAx>
        <c:axId val="190356864"/>
        <c:scaling>
          <c:orientation val="minMax"/>
        </c:scaling>
        <c:delete val="0"/>
        <c:axPos val="b"/>
        <c:majorGridlines>
          <c:spPr>
            <a:ln w="3175">
              <a:solidFill>
                <a:srgbClr val="969696"/>
              </a:solidFill>
              <a:prstDash val="sysDash"/>
            </a:ln>
          </c:spPr>
        </c:majorGridlines>
        <c:numFmt formatCode="#,##0" sourceLinked="1"/>
        <c:majorTickMark val="in"/>
        <c:minorTickMark val="none"/>
        <c:tickLblPos val="low"/>
        <c:spPr>
          <a:ln w="19050"/>
        </c:spPr>
        <c:txPr>
          <a:bodyPr/>
          <a:lstStyle/>
          <a:p>
            <a:pPr>
              <a:defRPr sz="1000"/>
            </a:pPr>
            <a:endParaRPr lang="fr-FR"/>
          </a:p>
        </c:txPr>
        <c:crossAx val="190399616"/>
        <c:crosses val="autoZero"/>
        <c:auto val="0"/>
        <c:lblAlgn val="ctr"/>
        <c:lblOffset val="100"/>
        <c:tickLblSkip val="4"/>
        <c:tickMarkSkip val="4"/>
        <c:noMultiLvlLbl val="0"/>
      </c:catAx>
      <c:valAx>
        <c:axId val="190399616"/>
        <c:scaling>
          <c:orientation val="minMax"/>
          <c:max val="21"/>
          <c:min val="-3"/>
        </c:scaling>
        <c:delete val="0"/>
        <c:axPos val="l"/>
        <c:majorGridlines>
          <c:spPr>
            <a:ln>
              <a:prstDash val="sysDash"/>
            </a:ln>
          </c:spPr>
        </c:majorGridlines>
        <c:numFmt formatCode="[Blue][&lt;0]\-&quot;&quot;0&quot;&quot;;[Red][&gt;0]\+&quot;&quot;0&quot;&quot;;0" sourceLinked="0"/>
        <c:majorTickMark val="out"/>
        <c:minorTickMark val="none"/>
        <c:tickLblPos val="nextTo"/>
        <c:crossAx val="190356864"/>
        <c:crosses val="autoZero"/>
        <c:crossBetween val="between"/>
        <c:majorUnit val="3"/>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0.02599</cdr:x>
      <cdr:y>0.86256</cdr:y>
    </cdr:from>
    <cdr:to>
      <cdr:x>1</cdr:x>
      <cdr:y>1</cdr:y>
    </cdr:to>
    <cdr:sp macro="" textlink="">
      <cdr:nvSpPr>
        <cdr:cNvPr id="4" name="Text Box 1"/>
        <cdr:cNvSpPr txBox="1">
          <a:spLocks xmlns:a="http://schemas.openxmlformats.org/drawingml/2006/main" noChangeArrowheads="1"/>
        </cdr:cNvSpPr>
      </cdr:nvSpPr>
      <cdr:spPr bwMode="auto">
        <a:xfrm xmlns:a="http://schemas.openxmlformats.org/drawingml/2006/main">
          <a:off x="179317" y="2988945"/>
          <a:ext cx="6720593" cy="4762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endParaRPr lang="fr-FR" sz="900" b="0" i="1" u="none" strike="noStrike" baseline="0">
            <a:solidFill>
              <a:srgbClr val="000000"/>
            </a:solidFill>
            <a:latin typeface="Calibri"/>
          </a:endParaRPr>
        </a:p>
      </cdr:txBody>
    </cdr:sp>
  </cdr:relSizeAnchor>
  <cdr:relSizeAnchor xmlns:cdr="http://schemas.openxmlformats.org/drawingml/2006/chartDrawing">
    <cdr:from>
      <cdr:x>0.02503</cdr:x>
      <cdr:y>0.86568</cdr:y>
    </cdr:from>
    <cdr:to>
      <cdr:x>0.99904</cdr:x>
      <cdr:y>0.99817</cdr:y>
    </cdr:to>
    <cdr:sp macro="" textlink="">
      <cdr:nvSpPr>
        <cdr:cNvPr id="3" name="Text Box 1"/>
        <cdr:cNvSpPr txBox="1">
          <a:spLocks xmlns:a="http://schemas.openxmlformats.org/drawingml/2006/main" noChangeArrowheads="1"/>
        </cdr:cNvSpPr>
      </cdr:nvSpPr>
      <cdr:spPr bwMode="auto">
        <a:xfrm xmlns:a="http://schemas.openxmlformats.org/drawingml/2006/main">
          <a:off x="172720" y="2999740"/>
          <a:ext cx="6720593" cy="45910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dirty="0">
              <a:effectLst/>
              <a:latin typeface="+mn-lt"/>
              <a:ea typeface="+mn-ea"/>
              <a:cs typeface="+mn-cs"/>
            </a:rPr>
            <a:t>Note</a:t>
          </a:r>
          <a:r>
            <a:rPr lang="fr-FR" sz="900" b="0" i="0" baseline="0" dirty="0">
              <a:effectLst/>
              <a:latin typeface="+mn-lt"/>
              <a:ea typeface="+mn-ea"/>
              <a:cs typeface="+mn-cs"/>
            </a:rPr>
            <a:t> : données provisoires, corrigées des variations saisonnières</a:t>
          </a:r>
          <a:endParaRPr lang="fr-FR" sz="900" dirty="0">
            <a:effectLst/>
          </a:endParaRPr>
        </a:p>
        <a:p xmlns:a="http://schemas.openxmlformats.org/drawingml/2006/main">
          <a:pPr rtl="0" eaLnBrk="1" fontAlgn="auto" latinLnBrk="0" hangingPunct="1"/>
          <a:r>
            <a:rPr lang="fr-FR" sz="900" b="1" i="0" baseline="0" dirty="0">
              <a:effectLst/>
              <a:latin typeface="+mn-lt"/>
              <a:ea typeface="+mn-ea"/>
              <a:cs typeface="+mn-cs"/>
            </a:rPr>
            <a:t>Champ</a:t>
          </a:r>
          <a:r>
            <a:rPr lang="fr-FR" sz="900" b="0" i="0" baseline="0" dirty="0">
              <a:effectLst/>
              <a:latin typeface="+mn-lt"/>
              <a:ea typeface="+mn-ea"/>
              <a:cs typeface="+mn-cs"/>
            </a:rPr>
            <a:t> : emploi salarié en fin de trimestre </a:t>
          </a:r>
          <a:endParaRPr lang="fr-FR" sz="900" dirty="0">
            <a:effectLst/>
          </a:endParaRPr>
        </a:p>
        <a:p xmlns:a="http://schemas.openxmlformats.org/drawingml/2006/main">
          <a:pPr rtl="0" eaLnBrk="1" fontAlgn="auto" latinLnBrk="0" hangingPunct="1"/>
          <a:r>
            <a:rPr lang="fr-FR" sz="900" b="1" i="1" baseline="0" dirty="0">
              <a:effectLst/>
              <a:latin typeface="+mn-lt"/>
              <a:ea typeface="+mn-ea"/>
              <a:cs typeface="+mn-cs"/>
            </a:rPr>
            <a:t>Sources</a:t>
          </a:r>
          <a:r>
            <a:rPr lang="fr-FR" sz="900" b="0" i="1" baseline="0" dirty="0">
              <a:effectLst/>
              <a:latin typeface="+mn-lt"/>
              <a:ea typeface="+mn-ea"/>
              <a:cs typeface="+mn-cs"/>
            </a:rPr>
            <a:t> : Insee, estimations d'emploi ; estimations trimestrielles </a:t>
          </a:r>
          <a:r>
            <a:rPr lang="fr-FR" sz="900" b="0" i="1" baseline="0" dirty="0" err="1">
              <a:effectLst/>
              <a:latin typeface="+mn-lt"/>
              <a:ea typeface="+mn-ea"/>
              <a:cs typeface="+mn-cs"/>
            </a:rPr>
            <a:t>Acoss</a:t>
          </a:r>
          <a:r>
            <a:rPr lang="fr-FR" sz="900" b="0" i="1" baseline="0" dirty="0">
              <a:effectLst/>
              <a:latin typeface="+mn-lt"/>
              <a:ea typeface="+mn-ea"/>
              <a:cs typeface="+mn-cs"/>
            </a:rPr>
            <a:t>-Urssaf, </a:t>
          </a:r>
          <a:r>
            <a:rPr lang="fr-FR" sz="900" b="0" i="1" baseline="0" dirty="0" err="1">
              <a:effectLst/>
              <a:latin typeface="+mn-lt"/>
              <a:ea typeface="+mn-ea"/>
              <a:cs typeface="+mn-cs"/>
            </a:rPr>
            <a:t>Dares</a:t>
          </a:r>
          <a:r>
            <a:rPr lang="fr-FR" sz="900" b="0" i="1" baseline="0" dirty="0">
              <a:effectLst/>
              <a:latin typeface="+mn-lt"/>
              <a:ea typeface="+mn-ea"/>
              <a:cs typeface="+mn-cs"/>
            </a:rPr>
            <a:t>, Insee</a:t>
          </a:r>
          <a:endParaRPr lang="fr-FR" sz="900" dirty="0">
            <a:effectLst/>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0.04103</cdr:x>
      <cdr:y>0</cdr:y>
    </cdr:from>
    <cdr:to>
      <cdr:x>1</cdr:x>
      <cdr:y>0.18853</cdr:y>
    </cdr:to>
    <cdr:sp macro="" textlink="">
      <cdr:nvSpPr>
        <cdr:cNvPr id="5" name="ZoneTexte 1"/>
        <cdr:cNvSpPr txBox="1"/>
      </cdr:nvSpPr>
      <cdr:spPr>
        <a:xfrm xmlns:a="http://schemas.openxmlformats.org/drawingml/2006/main">
          <a:off x="307959"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annuelle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sexe,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0.98683</cdr:y>
    </cdr:to>
    <cdr:sp macro="" textlink="">
      <cdr:nvSpPr>
        <cdr:cNvPr id="2"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0.88368</cdr:x>
      <cdr:y>0.24817</cdr:y>
    </cdr:from>
    <cdr:to>
      <cdr:x>0.88495</cdr:x>
      <cdr:y>0.82103</cdr:y>
    </cdr:to>
    <cdr:cxnSp macro="">
      <cdr:nvCxnSpPr>
        <cdr:cNvPr id="4" name="Connecteur droit 3"/>
        <cdr:cNvCxnSpPr/>
      </cdr:nvCxnSpPr>
      <cdr:spPr>
        <a:xfrm xmlns:a="http://schemas.openxmlformats.org/drawingml/2006/main">
          <a:off x="6632637" y="1184254"/>
          <a:ext cx="9532" cy="2733703"/>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0.88324</cdr:x>
      <cdr:y>0.33533</cdr:y>
    </cdr:from>
    <cdr:to>
      <cdr:x>0.9467</cdr:x>
      <cdr:y>0.33533</cdr:y>
    </cdr:to>
    <cdr:cxnSp macro="">
      <cdr:nvCxnSpPr>
        <cdr:cNvPr id="6" name="Connecteur droit avec flèche 5"/>
        <cdr:cNvCxnSpPr/>
      </cdr:nvCxnSpPr>
      <cdr:spPr>
        <a:xfrm xmlns:a="http://schemas.openxmlformats.org/drawingml/2006/main">
          <a:off x="6629332" y="1600194"/>
          <a:ext cx="476312" cy="0"/>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0.87987</cdr:x>
      <cdr:y>0.26015</cdr:y>
    </cdr:from>
    <cdr:to>
      <cdr:x>0.97208</cdr:x>
      <cdr:y>0.31887</cdr:y>
    </cdr:to>
    <cdr:sp macro="" textlink="">
      <cdr:nvSpPr>
        <cdr:cNvPr id="9" name="ZoneTexte 15"/>
        <cdr:cNvSpPr txBox="1"/>
      </cdr:nvSpPr>
      <cdr:spPr>
        <a:xfrm xmlns:a="http://schemas.openxmlformats.org/drawingml/2006/main">
          <a:off x="6604016" y="1241433"/>
          <a:ext cx="692134" cy="28020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dirty="0" smtClean="0">
              <a:solidFill>
                <a:schemeClr val="accent1">
                  <a:lumMod val="75000"/>
                </a:schemeClr>
              </a:solidFill>
            </a:rPr>
            <a:t>*acquis</a:t>
          </a:r>
          <a:endParaRPr lang="fr-FR" sz="1200" dirty="0">
            <a:solidFill>
              <a:schemeClr val="accent1">
                <a:lumMod val="75000"/>
              </a:schemeClr>
            </a:solidFill>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0.04103</cdr:x>
      <cdr:y>0</cdr:y>
    </cdr:from>
    <cdr:to>
      <cdr:x>1</cdr:x>
      <cdr:y>0.18853</cdr:y>
    </cdr:to>
    <cdr:sp macro="" textlink="">
      <cdr:nvSpPr>
        <cdr:cNvPr id="5" name="ZoneTexte 1"/>
        <cdr:cNvSpPr txBox="1"/>
      </cdr:nvSpPr>
      <cdr:spPr>
        <a:xfrm xmlns:a="http://schemas.openxmlformats.org/drawingml/2006/main">
          <a:off x="307958" y="0"/>
          <a:ext cx="7197742"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annuelle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âge,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0.98683</cdr:y>
    </cdr:to>
    <cdr:sp macro="" textlink="">
      <cdr:nvSpPr>
        <cdr:cNvPr id="2"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0.88367</cdr:x>
      <cdr:y>0.24019</cdr:y>
    </cdr:from>
    <cdr:to>
      <cdr:x>0.88494</cdr:x>
      <cdr:y>0.81304</cdr:y>
    </cdr:to>
    <cdr:cxnSp macro="">
      <cdr:nvCxnSpPr>
        <cdr:cNvPr id="4" name="Connecteur droit 3"/>
        <cdr:cNvCxnSpPr/>
      </cdr:nvCxnSpPr>
      <cdr:spPr>
        <a:xfrm xmlns:a="http://schemas.openxmlformats.org/drawingml/2006/main">
          <a:off x="6632598" y="1146183"/>
          <a:ext cx="9532" cy="2733655"/>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0.89721</cdr:x>
      <cdr:y>0.35932</cdr:y>
    </cdr:from>
    <cdr:to>
      <cdr:x>0.95812</cdr:x>
      <cdr:y>0.36128</cdr:y>
    </cdr:to>
    <cdr:cxnSp macro="">
      <cdr:nvCxnSpPr>
        <cdr:cNvPr id="6" name="Connecteur droit avec flèche 5"/>
        <cdr:cNvCxnSpPr/>
      </cdr:nvCxnSpPr>
      <cdr:spPr>
        <a:xfrm xmlns:a="http://schemas.openxmlformats.org/drawingml/2006/main" flipV="1">
          <a:off x="6734206" y="1714665"/>
          <a:ext cx="457172" cy="9353"/>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0.8824</cdr:x>
      <cdr:y>0.27212</cdr:y>
    </cdr:from>
    <cdr:to>
      <cdr:x>0.97081</cdr:x>
      <cdr:y>0.33084</cdr:y>
    </cdr:to>
    <cdr:sp macro="" textlink="">
      <cdr:nvSpPr>
        <cdr:cNvPr id="8" name="ZoneTexte 15"/>
        <cdr:cNvSpPr txBox="1"/>
      </cdr:nvSpPr>
      <cdr:spPr>
        <a:xfrm xmlns:a="http://schemas.openxmlformats.org/drawingml/2006/main">
          <a:off x="6623015" y="1298554"/>
          <a:ext cx="663579" cy="280213"/>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dirty="0" smtClean="0">
              <a:solidFill>
                <a:schemeClr val="accent1">
                  <a:lumMod val="75000"/>
                </a:schemeClr>
              </a:solidFill>
            </a:rPr>
            <a:t>*acquis</a:t>
          </a:r>
          <a:endParaRPr lang="fr-FR" sz="1200" dirty="0">
            <a:solidFill>
              <a:schemeClr val="accent1">
                <a:lumMod val="75000"/>
              </a:schemeClr>
            </a:solidFill>
          </a:endParaRPr>
        </a:p>
      </cdr:txBody>
    </cdr:sp>
  </cdr:relSizeAnchor>
</c:userShapes>
</file>

<file path=ppt/drawings/drawing12.xml><?xml version="1.0" encoding="utf-8"?>
<c:userShapes xmlns:c="http://schemas.openxmlformats.org/drawingml/2006/chart">
  <cdr:relSizeAnchor xmlns:cdr="http://schemas.openxmlformats.org/drawingml/2006/chartDrawing">
    <cdr:from>
      <cdr:x>0.02067</cdr:x>
      <cdr:y>0</cdr:y>
    </cdr:from>
    <cdr:to>
      <cdr:x>0.97964</cdr:x>
      <cdr:y>0.18853</cdr:y>
    </cdr:to>
    <cdr:sp macro="" textlink="">
      <cdr:nvSpPr>
        <cdr:cNvPr id="5" name="ZoneTexte 1"/>
        <cdr:cNvSpPr txBox="1"/>
      </cdr:nvSpPr>
      <cdr:spPr>
        <a:xfrm xmlns:a="http://schemas.openxmlformats.org/drawingml/2006/main">
          <a:off x="155133"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annuelle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ancienneté d'inscription,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0.98683</cdr:y>
    </cdr:to>
    <cdr:sp macro="" textlink="">
      <cdr:nvSpPr>
        <cdr:cNvPr id="2"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0.88368</cdr:x>
      <cdr:y>0.25416</cdr:y>
    </cdr:from>
    <cdr:to>
      <cdr:x>0.88495</cdr:x>
      <cdr:y>0.82702</cdr:y>
    </cdr:to>
    <cdr:cxnSp macro="">
      <cdr:nvCxnSpPr>
        <cdr:cNvPr id="4" name="Connecteur droit 3"/>
        <cdr:cNvCxnSpPr/>
      </cdr:nvCxnSpPr>
      <cdr:spPr>
        <a:xfrm xmlns:a="http://schemas.openxmlformats.org/drawingml/2006/main">
          <a:off x="6632605" y="1212839"/>
          <a:ext cx="9533" cy="2733702"/>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0.88959</cdr:x>
      <cdr:y>0.3453</cdr:y>
    </cdr:from>
    <cdr:to>
      <cdr:x>0.95305</cdr:x>
      <cdr:y>0.3453</cdr:y>
    </cdr:to>
    <cdr:cxnSp macro="">
      <cdr:nvCxnSpPr>
        <cdr:cNvPr id="6" name="Connecteur droit avec flèche 5"/>
        <cdr:cNvCxnSpPr/>
      </cdr:nvCxnSpPr>
      <cdr:spPr>
        <a:xfrm xmlns:a="http://schemas.openxmlformats.org/drawingml/2006/main">
          <a:off x="6676971" y="1647799"/>
          <a:ext cx="476312" cy="0"/>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0.88495</cdr:x>
      <cdr:y>0.27612</cdr:y>
    </cdr:from>
    <cdr:to>
      <cdr:x>0.97462</cdr:x>
      <cdr:y>0.33483</cdr:y>
    </cdr:to>
    <cdr:sp macro="" textlink="">
      <cdr:nvSpPr>
        <cdr:cNvPr id="9" name="ZoneTexte 15"/>
        <cdr:cNvSpPr txBox="1"/>
      </cdr:nvSpPr>
      <cdr:spPr>
        <a:xfrm xmlns:a="http://schemas.openxmlformats.org/drawingml/2006/main">
          <a:off x="6642133" y="1317652"/>
          <a:ext cx="673036" cy="2801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dirty="0" smtClean="0">
              <a:solidFill>
                <a:schemeClr val="accent1">
                  <a:lumMod val="75000"/>
                </a:schemeClr>
              </a:solidFill>
            </a:rPr>
            <a:t>*acquis</a:t>
          </a:r>
          <a:endParaRPr lang="fr-FR" sz="1200" dirty="0">
            <a:solidFill>
              <a:schemeClr val="accent1">
                <a:lumMod val="75000"/>
              </a:schemeClr>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0.0149</cdr:x>
      <cdr:y>0</cdr:y>
    </cdr:from>
    <cdr:to>
      <cdr:x>0.97387</cdr:x>
      <cdr:y>0.18853</cdr:y>
    </cdr:to>
    <cdr:sp macro="" textlink="">
      <cdr:nvSpPr>
        <cdr:cNvPr id="5" name="ZoneTexte 1"/>
        <cdr:cNvSpPr txBox="1"/>
      </cdr:nvSpPr>
      <cdr:spPr>
        <a:xfrm xmlns:a="http://schemas.openxmlformats.org/drawingml/2006/main">
          <a:off x="102530" y="0"/>
          <a:ext cx="6600365" cy="774327"/>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1" i="0" u="none" strike="noStrike" kern="0" cap="none" spc="0" normalizeH="0" baseline="0" noProof="0">
              <a:ln>
                <a:noFill/>
              </a:ln>
              <a:solidFill>
                <a:sysClr val="windowText" lastClr="000000"/>
              </a:solidFill>
              <a:effectLst/>
              <a:uLnTx/>
              <a:uFillTx/>
              <a:latin typeface="Calibri" pitchFamily="34" charset="0"/>
              <a:ea typeface="+mn-ea"/>
              <a:cs typeface="+mn-cs"/>
            </a:rPr>
            <a:t>Contribution de l'emploi hors intérim et de l'intérim </a:t>
          </a:r>
        </a:p>
        <a:p xmlns:a="http://schemas.openxmlformats.org/drawingml/2006/main">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1" i="0" u="none" strike="noStrike" kern="0" cap="none" spc="0" normalizeH="0" baseline="0" noProof="0">
              <a:ln>
                <a:noFill/>
              </a:ln>
              <a:solidFill>
                <a:sysClr val="windowText" lastClr="000000"/>
              </a:solidFill>
              <a:effectLst/>
              <a:uLnTx/>
              <a:uFillTx/>
              <a:latin typeface="Calibri" pitchFamily="34" charset="0"/>
              <a:ea typeface="+mn-ea"/>
              <a:cs typeface="+mn-cs"/>
            </a:rPr>
            <a:t>à l'évolution trimestrielle de l'emploi salarié, dans le Vaucluse</a:t>
          </a: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 en nombre)</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a:p>
      </cdr:txBody>
    </cdr:sp>
  </cdr:relSizeAnchor>
  <cdr:relSizeAnchor xmlns:cdr="http://schemas.openxmlformats.org/drawingml/2006/chartDrawing">
    <cdr:from>
      <cdr:x>0.01276</cdr:x>
      <cdr:y>0.8743</cdr:y>
    </cdr:from>
    <cdr:to>
      <cdr:x>0.99775</cdr:x>
      <cdr:y>1</cdr:y>
    </cdr:to>
    <cdr:sp macro="" textlink="">
      <cdr:nvSpPr>
        <cdr:cNvPr id="6" name="Text Box 1"/>
        <cdr:cNvSpPr txBox="1">
          <a:spLocks xmlns:a="http://schemas.openxmlformats.org/drawingml/2006/main" noChangeArrowheads="1"/>
        </cdr:cNvSpPr>
      </cdr:nvSpPr>
      <cdr:spPr bwMode="auto">
        <a:xfrm xmlns:a="http://schemas.openxmlformats.org/drawingml/2006/main">
          <a:off x="85758" y="3590925"/>
          <a:ext cx="6619960" cy="51625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 : </a:t>
          </a:r>
          <a:r>
            <a:rPr lang="fr-FR" sz="900" b="0" i="0" baseline="0">
              <a:effectLst/>
              <a:latin typeface="+mn-lt"/>
              <a:ea typeface="+mn-ea"/>
              <a:cs typeface="+mn-cs"/>
            </a:rPr>
            <a:t>données provisoires, corrigées des variations saisonnières</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 : </a:t>
          </a:r>
          <a:r>
            <a:rPr lang="fr-FR" sz="900" b="0" i="0" baseline="0">
              <a:effectLst/>
              <a:latin typeface="+mn-lt"/>
              <a:ea typeface="+mn-ea"/>
              <a:cs typeface="+mn-cs"/>
            </a:rPr>
            <a:t>emploi salarié en fin de trimestre </a:t>
          </a: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 </a:t>
          </a:r>
          <a:endParaRPr lang="fr-FR" sz="900">
            <a:effectLs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0.0858</cdr:x>
      <cdr:y>0</cdr:y>
    </cdr:from>
    <cdr:to>
      <cdr:x>0.92167</cdr:x>
      <cdr:y>0.17608</cdr:y>
    </cdr:to>
    <cdr:sp macro="" textlink="">
      <cdr:nvSpPr>
        <cdr:cNvPr id="2" name="ZoneTexte 1"/>
        <cdr:cNvSpPr txBox="1"/>
      </cdr:nvSpPr>
      <cdr:spPr>
        <a:xfrm xmlns:a="http://schemas.openxmlformats.org/drawingml/2006/main">
          <a:off x="590550" y="0"/>
          <a:ext cx="5753100" cy="7777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fr-FR" sz="1500" b="1" i="0" baseline="0" dirty="0"/>
            <a:t>Evolution de la contribution de l'intérim et de l'emploi hors intérim </a:t>
          </a:r>
        </a:p>
        <a:p xmlns:a="http://schemas.openxmlformats.org/drawingml/2006/main">
          <a:pPr algn="ctr"/>
          <a:r>
            <a:rPr lang="fr-FR" sz="1500" b="1" i="0" baseline="0" dirty="0"/>
            <a:t>à l'emploi salarié, dans le Vaucluse</a:t>
          </a:r>
        </a:p>
        <a:p xmlns:a="http://schemas.openxmlformats.org/drawingml/2006/main">
          <a:pPr marL="0" marR="0" indent="0" algn="ctr" defTabSz="914400" eaLnBrk="1" fontAlgn="auto" latinLnBrk="0" hangingPunct="1">
            <a:lnSpc>
              <a:spcPct val="100000"/>
            </a:lnSpc>
            <a:spcBef>
              <a:spcPts val="0"/>
            </a:spcBef>
            <a:spcAft>
              <a:spcPts val="0"/>
            </a:spcAft>
            <a:buClrTx/>
            <a:buSzTx/>
            <a:buFontTx/>
            <a:buNone/>
            <a:tabLst/>
            <a:defRPr/>
          </a:pPr>
          <a:r>
            <a:rPr lang="fr-FR" sz="1100" b="0" i="1" baseline="0" dirty="0">
              <a:effectLst/>
              <a:latin typeface="+mn-lt"/>
              <a:ea typeface="+mn-ea"/>
              <a:cs typeface="+mn-cs"/>
            </a:rPr>
            <a:t>(en nombre, entre le T4 2018 et le T1 2019) </a:t>
          </a:r>
          <a:endParaRPr lang="fr-FR" sz="1400" dirty="0">
            <a:effectLst/>
          </a:endParaRPr>
        </a:p>
        <a:p xmlns:a="http://schemas.openxmlformats.org/drawingml/2006/main">
          <a:pPr algn="ctr"/>
          <a:endParaRPr lang="fr-FR" sz="1400" b="1" i="0" baseline="0" dirty="0"/>
        </a:p>
        <a:p xmlns:a="http://schemas.openxmlformats.org/drawingml/2006/main">
          <a:pPr algn="ctr"/>
          <a:endParaRPr lang="fr-FR" sz="1400" b="1" i="0" baseline="0" dirty="0"/>
        </a:p>
      </cdr:txBody>
    </cdr:sp>
  </cdr:relSizeAnchor>
  <cdr:relSizeAnchor xmlns:cdr="http://schemas.openxmlformats.org/drawingml/2006/chartDrawing">
    <cdr:from>
      <cdr:x>0</cdr:x>
      <cdr:y>0.82202</cdr:y>
    </cdr:from>
    <cdr:to>
      <cdr:x>0.98564</cdr:x>
      <cdr:y>1</cdr:y>
    </cdr:to>
    <cdr:sp macro="" textlink="">
      <cdr:nvSpPr>
        <cdr:cNvPr id="4" name="Text Box 1"/>
        <cdr:cNvSpPr txBox="1">
          <a:spLocks xmlns:a="http://schemas.openxmlformats.org/drawingml/2006/main" noChangeArrowheads="1"/>
        </cdr:cNvSpPr>
      </cdr:nvSpPr>
      <cdr:spPr bwMode="auto">
        <a:xfrm xmlns:a="http://schemas.openxmlformats.org/drawingml/2006/main">
          <a:off x="0" y="3630929"/>
          <a:ext cx="6708822" cy="78613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a:t>
          </a:r>
          <a:r>
            <a:rPr lang="fr-FR" sz="900" b="0" i="0" baseline="0">
              <a:effectLst/>
              <a:latin typeface="+mn-lt"/>
              <a:ea typeface="+mn-ea"/>
              <a:cs typeface="+mn-cs"/>
            </a:rPr>
            <a:t> : données arrondies provisoires, corrigées des variations saisonnières ; l'addition des quatre sous-secteurs d'activité ne correspond pas au total de l'emploi salarié , car le secteur </a:t>
          </a:r>
          <a:r>
            <a:rPr lang="fr-FR" sz="900" b="0" i="1" baseline="0">
              <a:effectLst/>
              <a:latin typeface="+mn-lt"/>
              <a:ea typeface="+mn-ea"/>
              <a:cs typeface="+mn-cs"/>
            </a:rPr>
            <a:t>Agriculture, sylviculture et pêche </a:t>
          </a:r>
          <a:r>
            <a:rPr lang="fr-FR" sz="900" b="0" i="0" baseline="0">
              <a:effectLst/>
              <a:latin typeface="+mn-lt"/>
              <a:ea typeface="+mn-ea"/>
              <a:cs typeface="+mn-cs"/>
            </a:rPr>
            <a:t>qui représente 1 % de l'emploi salarié total n'est pas représenté</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a:t>
          </a:r>
          <a:r>
            <a:rPr lang="fr-FR" sz="900" b="0" i="0" baseline="0">
              <a:effectLst/>
              <a:latin typeface="+mn-lt"/>
              <a:ea typeface="+mn-ea"/>
              <a:cs typeface="+mn-cs"/>
            </a:rPr>
            <a:t> : emploi salarié en fin de trimestre </a:t>
          </a:r>
          <a:endParaRPr lang="fr-FR" sz="900">
            <a:effectLst/>
          </a:endParaRP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a:t>
          </a:r>
          <a:endParaRPr lang="fr-FR" sz="900">
            <a:effectLst/>
          </a:endParaRPr>
        </a:p>
        <a:p xmlns:a="http://schemas.openxmlformats.org/drawingml/2006/main">
          <a:pPr algn="l" rtl="0">
            <a:defRPr sz="1000"/>
          </a:pPr>
          <a:endParaRPr lang="fr-FR" sz="900" b="0" i="1" u="none" strike="noStrike" baseline="0">
            <a:solidFill>
              <a:srgbClr val="000000"/>
            </a:solidFill>
            <a:latin typeface="Calibri"/>
          </a:endParaRPr>
        </a:p>
      </cdr:txBody>
    </cdr:sp>
  </cdr:relSizeAnchor>
  <cdr:relSizeAnchor xmlns:cdr="http://schemas.openxmlformats.org/drawingml/2006/chartDrawing">
    <cdr:from>
      <cdr:x>0.26781</cdr:x>
      <cdr:y>0.20807</cdr:y>
    </cdr:from>
    <cdr:to>
      <cdr:x>0.26781</cdr:x>
      <cdr:y>0.70657</cdr:y>
    </cdr:to>
    <cdr:cxnSp macro="">
      <cdr:nvCxnSpPr>
        <cdr:cNvPr id="5" name="Connecteur droit 4"/>
        <cdr:cNvCxnSpPr/>
      </cdr:nvCxnSpPr>
      <cdr:spPr>
        <a:xfrm xmlns:a="http://schemas.openxmlformats.org/drawingml/2006/main" flipV="1">
          <a:off x="1843299" y="919071"/>
          <a:ext cx="0" cy="2201904"/>
        </a:xfrm>
        <a:prstGeom xmlns:a="http://schemas.openxmlformats.org/drawingml/2006/main" prst="line">
          <a:avLst/>
        </a:prstGeom>
        <a:ln xmlns:a="http://schemas.openxmlformats.org/drawingml/2006/main" w="12700">
          <a:solidFill>
            <a:sysClr val="windowText" lastClr="000000"/>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0.00758</cdr:x>
      <cdr:y>0.01282</cdr:y>
    </cdr:from>
    <cdr:to>
      <cdr:x>0.96655</cdr:x>
      <cdr:y>0.17355</cdr:y>
    </cdr:to>
    <cdr:sp macro="" textlink="">
      <cdr:nvSpPr>
        <cdr:cNvPr id="5" name="ZoneTexte 1"/>
        <cdr:cNvSpPr txBox="1"/>
      </cdr:nvSpPr>
      <cdr:spPr>
        <a:xfrm xmlns:a="http://schemas.openxmlformats.org/drawingml/2006/main">
          <a:off x="52195" y="55560"/>
          <a:ext cx="6603410" cy="696584"/>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fr-FR" sz="1500" b="1" i="0" u="none" strike="noStrike" kern="1200" baseline="0">
              <a:solidFill>
                <a:srgbClr val="000000"/>
              </a:solidFill>
              <a:latin typeface="Calibri"/>
              <a:ea typeface="Calibri"/>
              <a:cs typeface="Calibri"/>
            </a:rPr>
            <a:t>Evolution trimestrielle de l'emploi salarié dans le Vaucluse, </a:t>
          </a:r>
        </a:p>
        <a:p xmlns:a="http://schemas.openxmlformats.org/drawingml/2006/main">
          <a:pPr algn="ctr" rtl="0"/>
          <a:r>
            <a:rPr lang="fr-FR" sz="1500" b="1" i="0" u="none" strike="noStrike" kern="1200" baseline="0">
              <a:solidFill>
                <a:srgbClr val="000000"/>
              </a:solidFill>
              <a:latin typeface="Calibri"/>
              <a:ea typeface="Calibri"/>
              <a:cs typeface="Calibri"/>
            </a:rPr>
            <a:t>avec intérim réaffecté au secteur d'activité employeur</a:t>
          </a:r>
        </a:p>
        <a:p xmlns:a="http://schemas.openxmlformats.org/drawingml/2006/main">
          <a:pPr rtl="0"/>
          <a:r>
            <a:rPr lang="fr-FR" sz="1100" b="0" i="1" baseline="0">
              <a:effectLst/>
              <a:latin typeface="+mn-lt"/>
              <a:ea typeface="+mn-ea"/>
              <a:cs typeface="+mn-cs"/>
            </a:rPr>
            <a:t>		(en indice base 100 au 4</a:t>
          </a:r>
          <a:r>
            <a:rPr lang="fr-FR" sz="1100" b="0" i="1" baseline="30000">
              <a:effectLst/>
              <a:latin typeface="+mn-lt"/>
              <a:ea typeface="+mn-ea"/>
              <a:cs typeface="+mn-cs"/>
            </a:rPr>
            <a:t>e</a:t>
          </a:r>
          <a:r>
            <a:rPr lang="fr-FR" sz="1100" b="0" i="1" baseline="0">
              <a:effectLst/>
              <a:latin typeface="+mn-lt"/>
              <a:ea typeface="+mn-ea"/>
              <a:cs typeface="+mn-cs"/>
            </a:rPr>
            <a:t> trimestre 2010)</a:t>
          </a:r>
          <a:endParaRPr lang="fr-FR">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a:p>
      </cdr:txBody>
    </cdr:sp>
  </cdr:relSizeAnchor>
  <cdr:relSizeAnchor xmlns:cdr="http://schemas.openxmlformats.org/drawingml/2006/chartDrawing">
    <cdr:from>
      <cdr:x>0</cdr:x>
      <cdr:y>0.86827</cdr:y>
    </cdr:from>
    <cdr:to>
      <cdr:x>0.96651</cdr:x>
      <cdr:y>1</cdr:y>
    </cdr:to>
    <cdr:sp macro="" textlink="">
      <cdr:nvSpPr>
        <cdr:cNvPr id="7" name="Text Box 1"/>
        <cdr:cNvSpPr txBox="1">
          <a:spLocks xmlns:a="http://schemas.openxmlformats.org/drawingml/2006/main" noChangeArrowheads="1"/>
        </cdr:cNvSpPr>
      </cdr:nvSpPr>
      <cdr:spPr bwMode="auto">
        <a:xfrm xmlns:a="http://schemas.openxmlformats.org/drawingml/2006/main">
          <a:off x="0" y="3440430"/>
          <a:ext cx="6495759" cy="52197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 : </a:t>
          </a:r>
          <a:r>
            <a:rPr lang="fr-FR" sz="900" b="0" i="0" baseline="0">
              <a:effectLst/>
              <a:latin typeface="+mn-lt"/>
              <a:ea typeface="+mn-ea"/>
              <a:cs typeface="+mn-cs"/>
            </a:rPr>
            <a:t>données provisoires, corrigées des variations saisonnières</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 : </a:t>
          </a:r>
          <a:r>
            <a:rPr lang="fr-FR" sz="900" b="0" i="0" baseline="0">
              <a:effectLst/>
              <a:latin typeface="+mn-lt"/>
              <a:ea typeface="+mn-ea"/>
              <a:cs typeface="+mn-cs"/>
            </a:rPr>
            <a:t>emploi salarié en fin de trimestre </a:t>
          </a:r>
          <a:endParaRPr lang="fr-FR" sz="900">
            <a:effectLst/>
          </a:endParaRPr>
        </a:p>
        <a:p xmlns:a="http://schemas.openxmlformats.org/drawingml/2006/main">
          <a:pPr rtl="0"/>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 </a:t>
          </a:r>
          <a:endParaRPr lang="fr-FR" sz="900">
            <a:effectLst/>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cdr:x>
      <cdr:y>0.81924</cdr:y>
    </cdr:from>
    <cdr:to>
      <cdr:x>0</cdr:x>
      <cdr:y>0.81974</cdr:y>
    </cdr:to>
    <cdr:sp macro="" textlink="">
      <cdr:nvSpPr>
        <cdr:cNvPr id="3" name="ZoneTexte 1"/>
        <cdr:cNvSpPr txBox="1"/>
      </cdr:nvSpPr>
      <cdr:spPr>
        <a:xfrm xmlns:a="http://schemas.openxmlformats.org/drawingml/2006/main">
          <a:off x="0" y="4923864"/>
          <a:ext cx="9791140" cy="111834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900" b="0">
              <a:effectLst/>
              <a:latin typeface="+mn-lt"/>
              <a:ea typeface="+mn-ea"/>
              <a:cs typeface="+mn-cs"/>
            </a:rPr>
            <a:t>* A</a:t>
          </a:r>
          <a:r>
            <a:rPr lang="fr-FR" sz="900" b="0" i="0" baseline="0">
              <a:effectLst/>
              <a:latin typeface="+mn-lt"/>
              <a:ea typeface="+mn-ea"/>
              <a:cs typeface="+mn-cs"/>
            </a:rPr>
            <a:t> partir de janvier 2018, les CUI-CAE sont transformés en Parcours emploi compétences (PEC). Il n'y a ainsi plus d'embauches en CUI-CAE.</a:t>
          </a:r>
          <a:endParaRPr lang="fr-FR" sz="900">
            <a:effectLst/>
          </a:endParaRPr>
        </a:p>
        <a:p xmlns:a="http://schemas.openxmlformats.org/drawingml/2006/main">
          <a:r>
            <a:rPr lang="fr-FR" sz="900">
              <a:effectLst/>
              <a:latin typeface="+mn-lt"/>
              <a:ea typeface="+mn-ea"/>
              <a:cs typeface="+mn-cs"/>
            </a:rPr>
            <a:t>** Depuis janvier 2018, l</a:t>
          </a:r>
          <a:r>
            <a:rPr lang="fr-FR" sz="900" b="0" i="0" baseline="0">
              <a:effectLst/>
              <a:latin typeface="+mn-lt"/>
              <a:ea typeface="+mn-ea"/>
              <a:cs typeface="+mn-cs"/>
            </a:rPr>
            <a:t>e recours aux CUI-CIE n'est plus autorisé, sauf pour les Drom et les  Conseils départementaux qui les financent entièrement.</a:t>
          </a:r>
          <a:endParaRPr lang="fr-FR" sz="900">
            <a:effectLst/>
          </a:endParaRPr>
        </a:p>
        <a:p xmlns:a="http://schemas.openxmlformats.org/drawingml/2006/main">
          <a:pPr rtl="0" eaLnBrk="1" fontAlgn="auto" latinLnBrk="0" hangingPunct="1"/>
          <a:r>
            <a:rPr lang="fr-FR" sz="900">
              <a:effectLst/>
              <a:latin typeface="+mn-lt"/>
              <a:ea typeface="+mn-ea"/>
              <a:cs typeface="+mn-cs"/>
            </a:rPr>
            <a:t>*** Marchands et non marchands . Les Emplois  d'avenir ont débuté en novembre 2012. A compter de janvier</a:t>
          </a:r>
          <a:r>
            <a:rPr lang="fr-FR" sz="900" baseline="0">
              <a:effectLst/>
              <a:latin typeface="+mn-lt"/>
              <a:ea typeface="+mn-ea"/>
              <a:cs typeface="+mn-cs"/>
            </a:rPr>
            <a:t> 2018, l</a:t>
          </a:r>
          <a:r>
            <a:rPr lang="fr-FR" sz="900">
              <a:effectLst/>
              <a:latin typeface="+mn-lt"/>
              <a:ea typeface="+mn-ea"/>
              <a:cs typeface="+mn-cs"/>
            </a:rPr>
            <a:t>e dispositif est mis en </a:t>
          </a:r>
          <a:r>
            <a:rPr lang="fr-FR" sz="900" baseline="0">
              <a:effectLst/>
              <a:latin typeface="+mn-lt"/>
              <a:ea typeface="+mn-ea"/>
              <a:cs typeface="+mn-cs"/>
            </a:rPr>
            <a:t> extinction. E</a:t>
          </a:r>
          <a:r>
            <a:rPr lang="fr-FR" sz="900">
              <a:effectLst/>
              <a:latin typeface="+mn-lt"/>
              <a:ea typeface="+mn-ea"/>
              <a:cs typeface="+mn-cs"/>
            </a:rPr>
            <a:t>xcepté quelques cas particuliers de reconduction de contrat pour terminer une formation, il n’y a plus de nouveaux bénéficiaires.</a:t>
          </a:r>
          <a:endParaRPr lang="fr-FR" sz="900">
            <a:effectLst/>
          </a:endParaRPr>
        </a:p>
        <a:p xmlns:a="http://schemas.openxmlformats.org/drawingml/2006/main">
          <a:pPr rtl="0" eaLnBrk="1" fontAlgn="auto" latinLnBrk="0" hangingPunct="1"/>
          <a:r>
            <a:rPr lang="fr-FR" sz="900" b="0" i="0" baseline="0">
              <a:effectLst/>
              <a:latin typeface="+mn-lt"/>
              <a:ea typeface="+mn-ea"/>
              <a:cs typeface="+mn-cs"/>
            </a:rPr>
            <a:t>**** M</a:t>
          </a:r>
          <a:r>
            <a:rPr lang="fr-FR" sz="900">
              <a:effectLst/>
              <a:latin typeface="+mn-lt"/>
              <a:ea typeface="+mn-ea"/>
              <a:cs typeface="+mn-cs"/>
            </a:rPr>
            <a:t>archands et non marchands . Depuis juillet 2014, les  Ateliers et chantiers d’insertion  (ACI)</a:t>
          </a:r>
          <a:r>
            <a:rPr lang="fr-FR" sz="900" baseline="0">
              <a:effectLst/>
              <a:latin typeface="+mn-lt"/>
              <a:ea typeface="+mn-ea"/>
              <a:cs typeface="+mn-cs"/>
            </a:rPr>
            <a:t> </a:t>
          </a:r>
          <a:r>
            <a:rPr lang="fr-FR" sz="900">
              <a:effectLst/>
              <a:latin typeface="+mn-lt"/>
              <a:ea typeface="+mn-ea"/>
              <a:cs typeface="+mn-cs"/>
            </a:rPr>
            <a:t>doivent recruter leurs salariés en CDDI.</a:t>
          </a:r>
          <a:endParaRPr lang="fr-FR" sz="900">
            <a:effectLst/>
          </a:endParaRPr>
        </a:p>
        <a:p xmlns:a="http://schemas.openxmlformats.org/drawingml/2006/main">
          <a:r>
            <a:rPr lang="fr-FR" sz="900" b="1">
              <a:effectLst/>
              <a:latin typeface="+mn-lt"/>
              <a:ea typeface="+mn-ea"/>
              <a:cs typeface="+mn-cs"/>
            </a:rPr>
            <a:t>Note : </a:t>
          </a:r>
          <a:r>
            <a:rPr lang="fr-FR" sz="900">
              <a:effectLst/>
              <a:latin typeface="+mn-lt"/>
              <a:ea typeface="+mn-ea"/>
              <a:cs typeface="+mn-cs"/>
            </a:rPr>
            <a:t>données arrondies en fin de trimestre, provisoires</a:t>
          </a:r>
          <a:endParaRPr lang="fr-FR" sz="900">
            <a:effectLst/>
          </a:endParaRPr>
        </a:p>
        <a:p xmlns:a="http://schemas.openxmlformats.org/drawingml/2006/main">
          <a:r>
            <a:rPr lang="fr-FR" sz="900" b="1" i="1">
              <a:effectLst/>
              <a:latin typeface="+mn-lt"/>
              <a:ea typeface="+mn-ea"/>
              <a:cs typeface="+mn-cs"/>
            </a:rPr>
            <a:t>Source </a:t>
          </a:r>
          <a:r>
            <a:rPr lang="fr-FR" sz="900" i="1">
              <a:effectLst/>
              <a:latin typeface="+mn-lt"/>
              <a:ea typeface="+mn-ea"/>
              <a:cs typeface="+mn-cs"/>
            </a:rPr>
            <a:t>: ASP - </a:t>
          </a:r>
          <a:r>
            <a:rPr lang="fr-FR" sz="900" b="1" i="1">
              <a:effectLst/>
              <a:latin typeface="+mn-lt"/>
              <a:ea typeface="+mn-ea"/>
              <a:cs typeface="+mn-cs"/>
            </a:rPr>
            <a:t>Traitements : </a:t>
          </a:r>
          <a:r>
            <a:rPr lang="fr-FR" sz="900" i="1">
              <a:effectLst/>
              <a:latin typeface="+mn-lt"/>
              <a:ea typeface="+mn-ea"/>
              <a:cs typeface="+mn-cs"/>
            </a:rPr>
            <a:t>Dares</a:t>
          </a:r>
          <a:endParaRPr lang="fr-FR" sz="900">
            <a:effectLst/>
          </a:endParaRPr>
        </a:p>
        <a:p xmlns:a="http://schemas.openxmlformats.org/drawingml/2006/main">
          <a:pPr marL="0" marR="0" indent="0" defTabSz="914400" rtl="0" eaLnBrk="1" fontAlgn="auto" latinLnBrk="0" hangingPunct="1">
            <a:lnSpc>
              <a:spcPts val="1200"/>
            </a:lnSpc>
            <a:spcBef>
              <a:spcPts val="0"/>
            </a:spcBef>
            <a:spcAft>
              <a:spcPts val="0"/>
            </a:spcAft>
            <a:buClrTx/>
            <a:buSzTx/>
            <a:buFontTx/>
            <a:buNone/>
            <a:tabLst/>
            <a:defRPr/>
          </a:pPr>
          <a:endParaRPr lang="fr-FR" sz="900" i="1"/>
        </a:p>
      </cdr:txBody>
    </cdr:sp>
  </cdr:relSizeAnchor>
</c:userShapes>
</file>

<file path=ppt/drawings/drawing6.xml><?xml version="1.0" encoding="utf-8"?>
<c:userShapes xmlns:c="http://schemas.openxmlformats.org/drawingml/2006/chart">
  <cdr:relSizeAnchor xmlns:cdr="http://schemas.openxmlformats.org/drawingml/2006/chartDrawing">
    <cdr:from>
      <cdr:x>0.01107</cdr:x>
      <cdr:y>0.01267</cdr:y>
    </cdr:from>
    <cdr:to>
      <cdr:x>0.98548</cdr:x>
      <cdr:y>0.07821</cdr:y>
    </cdr:to>
    <cdr:sp macro="" textlink="">
      <cdr:nvSpPr>
        <cdr:cNvPr id="3" name="Text Box 1"/>
        <cdr:cNvSpPr txBox="1">
          <a:spLocks xmlns:a="http://schemas.openxmlformats.org/drawingml/2006/main" noChangeArrowheads="1"/>
        </cdr:cNvSpPr>
      </cdr:nvSpPr>
      <cdr:spPr bwMode="auto">
        <a:xfrm xmlns:a="http://schemas.openxmlformats.org/drawingml/2006/main">
          <a:off x="41755" y="43205"/>
          <a:ext cx="3675377" cy="223496"/>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fr-FR" sz="1500" b="1" i="0" baseline="0">
              <a:effectLst/>
              <a:latin typeface="+mn-lt"/>
              <a:ea typeface="+mn-ea"/>
              <a:cs typeface="+mn-cs"/>
            </a:rPr>
            <a:t>Contrats d'apprentissage enregistrés dans le Vaucluse</a:t>
          </a:r>
          <a:endParaRPr lang="fr-FR" sz="1500" b="1" i="0" baseline="0">
            <a:solidFill>
              <a:sysClr val="windowText" lastClr="000000"/>
            </a:solidFill>
            <a:effectLst/>
            <a:latin typeface="+mn-lt"/>
            <a:ea typeface="+mn-ea"/>
            <a:cs typeface="+mn-cs"/>
          </a:endParaRPr>
        </a:p>
        <a:p xmlns:a="http://schemas.openxmlformats.org/drawingml/2006/main">
          <a:pPr algn="ctr" rtl="0"/>
          <a:r>
            <a:rPr lang="fr-FR" sz="1000" b="0" i="1" baseline="0">
              <a:solidFill>
                <a:sysClr val="windowText" lastClr="000000"/>
              </a:solidFill>
              <a:effectLst/>
              <a:latin typeface="+mn-lt"/>
              <a:ea typeface="+mn-ea"/>
              <a:cs typeface="+mn-cs"/>
            </a:rPr>
            <a:t>(données brutes, en nombre)</a:t>
          </a:r>
          <a:endParaRPr lang="fr-FR" sz="1000" b="0" i="1">
            <a:solidFill>
              <a:sysClr val="windowText" lastClr="000000"/>
            </a:solidFill>
            <a:effectLst/>
          </a:endParaRPr>
        </a:p>
      </cdr:txBody>
    </cdr:sp>
  </cdr:relSizeAnchor>
  <cdr:relSizeAnchor xmlns:cdr="http://schemas.openxmlformats.org/drawingml/2006/chartDrawing">
    <cdr:from>
      <cdr:x>0</cdr:x>
      <cdr:y>0.87799</cdr:y>
    </cdr:from>
    <cdr:to>
      <cdr:x>1</cdr:x>
      <cdr:y>1</cdr:y>
    </cdr:to>
    <cdr:sp macro="" textlink="">
      <cdr:nvSpPr>
        <cdr:cNvPr id="4" name="Text Box 1"/>
        <cdr:cNvSpPr txBox="1">
          <a:spLocks xmlns:a="http://schemas.openxmlformats.org/drawingml/2006/main" noChangeArrowheads="1"/>
        </cdr:cNvSpPr>
      </cdr:nvSpPr>
      <cdr:spPr bwMode="auto">
        <a:xfrm xmlns:a="http://schemas.openxmlformats.org/drawingml/2006/main">
          <a:off x="0" y="3495675"/>
          <a:ext cx="7038975" cy="48577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900" b="1" i="0">
              <a:solidFill>
                <a:sysClr val="windowText" lastClr="000000"/>
              </a:solidFill>
              <a:latin typeface="+mn-lt"/>
              <a:ea typeface="+mn-ea"/>
              <a:cs typeface="+mn-cs"/>
            </a:rPr>
            <a:t>Note </a:t>
          </a:r>
          <a:r>
            <a:rPr lang="fr-FR" sz="900" b="0" i="0">
              <a:solidFill>
                <a:sysClr val="windowText" lastClr="000000"/>
              </a:solidFill>
              <a:latin typeface="+mn-lt"/>
              <a:ea typeface="+mn-ea"/>
              <a:cs typeface="+mn-cs"/>
            </a:rPr>
            <a:t>: données cumulées, provisoires</a:t>
          </a:r>
        </a:p>
        <a:p xmlns:a="http://schemas.openxmlformats.org/drawingml/2006/main">
          <a:pPr algn="l" rtl="0">
            <a:defRPr sz="1000"/>
          </a:pPr>
          <a:r>
            <a:rPr lang="fr-FR" sz="900" b="1" i="0">
              <a:latin typeface="+mn-lt"/>
              <a:ea typeface="+mn-ea"/>
              <a:cs typeface="+mn-cs"/>
            </a:rPr>
            <a:t>Champ : </a:t>
          </a:r>
          <a:r>
            <a:rPr lang="fr-FR" sz="900" b="0" i="0">
              <a:latin typeface="+mn-lt"/>
              <a:ea typeface="+mn-ea"/>
              <a:cs typeface="+mn-cs"/>
            </a:rPr>
            <a:t>hors apprentis du secteur public</a:t>
          </a:r>
        </a:p>
        <a:p xmlns:a="http://schemas.openxmlformats.org/drawingml/2006/main">
          <a:pPr algn="l" rtl="0">
            <a:defRPr sz="1000"/>
          </a:pPr>
          <a:r>
            <a:rPr lang="fr-FR" sz="900" b="1" i="1">
              <a:latin typeface="+mn-lt"/>
              <a:ea typeface="+mn-ea"/>
              <a:cs typeface="+mn-cs"/>
            </a:rPr>
            <a:t>Sources : </a:t>
          </a:r>
          <a:r>
            <a:rPr lang="fr-FR" sz="900" b="0" i="1">
              <a:latin typeface="+mn-lt"/>
              <a:ea typeface="+mn-ea"/>
              <a:cs typeface="+mn-cs"/>
            </a:rPr>
            <a:t> Chambres consulaires, </a:t>
          </a:r>
          <a:r>
            <a:rPr lang="fr-FR" sz="900" b="0" i="1">
              <a:effectLst/>
              <a:latin typeface="+mn-lt"/>
              <a:ea typeface="+mn-ea"/>
              <a:cs typeface="+mn-cs"/>
            </a:rPr>
            <a:t>Direccte</a:t>
          </a:r>
          <a:r>
            <a:rPr lang="fr-FR" sz="900" b="0" i="1" baseline="0">
              <a:effectLst/>
              <a:latin typeface="+mn-lt"/>
              <a:ea typeface="+mn-ea"/>
              <a:cs typeface="+mn-cs"/>
            </a:rPr>
            <a:t> Paca</a:t>
          </a:r>
          <a:r>
            <a:rPr lang="fr-FR" sz="900" b="0" i="1">
              <a:latin typeface="+mn-lt"/>
              <a:ea typeface="+mn-ea"/>
              <a:cs typeface="+mn-cs"/>
            </a:rPr>
            <a:t> - </a:t>
          </a:r>
          <a:r>
            <a:rPr lang="fr-FR" sz="900" b="1" i="1">
              <a:latin typeface="+mn-lt"/>
              <a:ea typeface="+mn-ea"/>
              <a:cs typeface="+mn-cs"/>
            </a:rPr>
            <a:t>Traitements : </a:t>
          </a:r>
          <a:r>
            <a:rPr lang="fr-FR" sz="900" b="0" i="1">
              <a:latin typeface="+mn-lt"/>
              <a:ea typeface="+mn-ea"/>
              <a:cs typeface="+mn-cs"/>
            </a:rPr>
            <a:t>Dares</a:t>
          </a:r>
        </a:p>
      </cdr:txBody>
    </cdr:sp>
  </cdr:relSizeAnchor>
</c:userShapes>
</file>

<file path=ppt/drawings/drawing7.xml><?xml version="1.0" encoding="utf-8"?>
<c:userShapes xmlns:c="http://schemas.openxmlformats.org/drawingml/2006/chart">
  <cdr:relSizeAnchor xmlns:cdr="http://schemas.openxmlformats.org/drawingml/2006/chartDrawing">
    <cdr:from>
      <cdr:x>0.04877</cdr:x>
      <cdr:y>0.84911</cdr:y>
    </cdr:from>
    <cdr:to>
      <cdr:x>0.93183</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327025" y="2733677"/>
          <a:ext cx="5921432" cy="48577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000" b="1" i="0" u="none" strike="noStrike" baseline="0">
              <a:solidFill>
                <a:srgbClr val="000000"/>
              </a:solidFill>
              <a:latin typeface="+mn-lt"/>
            </a:rPr>
            <a:t>Note : </a:t>
          </a:r>
          <a:r>
            <a:rPr lang="fr-FR" sz="1000" b="0" i="0" u="none" strike="noStrike" baseline="0">
              <a:solidFill>
                <a:srgbClr val="000000"/>
              </a:solidFill>
              <a:latin typeface="+mn-lt"/>
            </a:rPr>
            <a:t>données trimestrielles provisoires, corrigées des variations saisonnières ; estimation à +/- 0,3 point près du</a:t>
          </a:r>
        </a:p>
        <a:p xmlns:a="http://schemas.openxmlformats.org/drawingml/2006/main">
          <a:pPr algn="l" rtl="0">
            <a:defRPr sz="1000"/>
          </a:pPr>
          <a:r>
            <a:rPr lang="fr-FR" sz="1000" b="0" i="0" u="none" strike="noStrike" baseline="0">
              <a:solidFill>
                <a:srgbClr val="000000"/>
              </a:solidFill>
              <a:latin typeface="+mn-lt"/>
            </a:rPr>
            <a:t>niveau du taux de chômage national et de son évolution d’un trimestre à l’autre</a:t>
          </a:r>
        </a:p>
        <a:p xmlns:a="http://schemas.openxmlformats.org/drawingml/2006/main">
          <a:pPr marL="0" marR="0" indent="0" algn="l" defTabSz="914400" rtl="0" eaLnBrk="1" fontAlgn="auto" latinLnBrk="0" hangingPunct="1">
            <a:lnSpc>
              <a:spcPct val="100000"/>
            </a:lnSpc>
            <a:spcBef>
              <a:spcPts val="0"/>
            </a:spcBef>
            <a:spcAft>
              <a:spcPts val="0"/>
            </a:spcAft>
            <a:buClrTx/>
            <a:buSzTx/>
            <a:buFontTx/>
            <a:buNone/>
            <a:tabLst/>
            <a:defRPr sz="1000"/>
          </a:pPr>
          <a:r>
            <a:rPr lang="fr-FR" sz="1000" b="1" i="1" u="none" strike="noStrike" baseline="0">
              <a:solidFill>
                <a:srgbClr val="000000"/>
              </a:solidFill>
              <a:latin typeface="Calibri"/>
            </a:rPr>
            <a:t>Source : </a:t>
          </a:r>
          <a:r>
            <a:rPr lang="fr-FR" sz="1000" b="0" i="1" u="none" strike="noStrike" baseline="0">
              <a:solidFill>
                <a:srgbClr val="000000"/>
              </a:solidFill>
              <a:latin typeface="Calibri"/>
            </a:rPr>
            <a:t>Insee, taux de chômage au sens du BIT (national ) et taux de chômage </a:t>
          </a:r>
          <a:r>
            <a:rPr lang="fr-FR" sz="1000" b="0" i="1" baseline="0">
              <a:effectLst/>
              <a:latin typeface="+mn-lt"/>
              <a:ea typeface="+mn-ea"/>
              <a:cs typeface="+mn-cs"/>
            </a:rPr>
            <a:t>localisés (régional et départementaux)</a:t>
          </a:r>
          <a:endParaRPr lang="fr-FR">
            <a:effectLst/>
          </a:endParaRPr>
        </a:p>
        <a:p xmlns:a="http://schemas.openxmlformats.org/drawingml/2006/main">
          <a:pPr algn="l" rtl="0">
            <a:defRPr sz="1000"/>
          </a:pPr>
          <a:endParaRPr lang="fr-FR" sz="1000" b="0" i="1" u="none" strike="noStrike" baseline="0">
            <a:solidFill>
              <a:srgbClr val="000000"/>
            </a:solidFill>
            <a:latin typeface="Calibri"/>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0.12792</cdr:x>
      <cdr:y>0</cdr:y>
    </cdr:from>
    <cdr:to>
      <cdr:x>0.93122</cdr:x>
      <cdr:y>0.12072</cdr:y>
    </cdr:to>
    <cdr:sp macro="" textlink="">
      <cdr:nvSpPr>
        <cdr:cNvPr id="2" name="ZoneTexte 1"/>
        <cdr:cNvSpPr txBox="1"/>
      </cdr:nvSpPr>
      <cdr:spPr>
        <a:xfrm xmlns:a="http://schemas.openxmlformats.org/drawingml/2006/main">
          <a:off x="885826" y="0"/>
          <a:ext cx="5562600" cy="5715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r>
            <a:rPr lang="fr-FR" sz="1500" b="1" i="0" baseline="0">
              <a:effectLst/>
              <a:latin typeface="+mn-lt"/>
              <a:ea typeface="+mn-ea"/>
              <a:cs typeface="+mn-cs"/>
            </a:rPr>
            <a:t>Taux de chômage localisés dans les départements comparables* </a:t>
          </a:r>
        </a:p>
        <a:p xmlns:a="http://schemas.openxmlformats.org/drawingml/2006/main">
          <a:pPr algn="ctr" rtl="0"/>
          <a:r>
            <a:rPr lang="fr-FR" sz="1500" b="1" i="0" baseline="0">
              <a:effectLst/>
              <a:latin typeface="+mn-lt"/>
              <a:ea typeface="+mn-ea"/>
              <a:cs typeface="+mn-cs"/>
            </a:rPr>
            <a:t>au T1 2019</a:t>
          </a:r>
          <a:endParaRPr lang="fr-FR" sz="1100"/>
        </a:p>
      </cdr:txBody>
    </cdr:sp>
  </cdr:relSizeAnchor>
  <cdr:relSizeAnchor xmlns:cdr="http://schemas.openxmlformats.org/drawingml/2006/chartDrawing">
    <cdr:from>
      <cdr:x>0</cdr:x>
      <cdr:y>0.83501</cdr:y>
    </cdr:from>
    <cdr:to>
      <cdr:x>1</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0" y="3952875"/>
          <a:ext cx="6924675" cy="7810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000" b="0" i="0" u="none" strike="noStrike" baseline="0">
              <a:solidFill>
                <a:srgbClr val="000000"/>
              </a:solidFill>
              <a:latin typeface="+mn-lt"/>
            </a:rPr>
            <a:t>* Pour évaluer la comparabilité avec le Vaucluse, les critères retenus sont le nombre total d'emplois (salariés et non salariés) du département, ainsi que le poids des secteurs de l'agriculture et du tertiaire dans l'emploi total </a:t>
          </a:r>
        </a:p>
        <a:p xmlns:a="http://schemas.openxmlformats.org/drawingml/2006/main">
          <a:pPr algn="l" rtl="0">
            <a:defRPr sz="1000"/>
          </a:pPr>
          <a:r>
            <a:rPr lang="fr-FR" sz="1000" b="1" i="0" u="none" strike="noStrike" baseline="0">
              <a:solidFill>
                <a:srgbClr val="000000"/>
              </a:solidFill>
              <a:latin typeface="+mn-lt"/>
            </a:rPr>
            <a:t>Note : </a:t>
          </a:r>
          <a:r>
            <a:rPr lang="fr-FR" sz="1000" b="0" i="0" u="none" strike="noStrike" baseline="0">
              <a:solidFill>
                <a:srgbClr val="000000"/>
              </a:solidFill>
              <a:latin typeface="+mn-lt"/>
            </a:rPr>
            <a:t>données trimestrielles provisoires, corrigées des variations saisonnières ; estimation à +/- 0,3 point près du niveau du taux de chômage national et de son évolution d’un trimestre à l’autre</a:t>
          </a:r>
        </a:p>
        <a:p xmlns:a="http://schemas.openxmlformats.org/drawingml/2006/main">
          <a:pPr algn="l" rtl="0">
            <a:defRPr sz="1000"/>
          </a:pPr>
          <a:r>
            <a:rPr lang="fr-FR" sz="1000" b="1" i="1" u="none" strike="noStrike" baseline="0">
              <a:solidFill>
                <a:srgbClr val="000000"/>
              </a:solidFill>
              <a:latin typeface="Calibri"/>
            </a:rPr>
            <a:t>Source : </a:t>
          </a:r>
          <a:r>
            <a:rPr lang="fr-FR" sz="1000" b="0" i="1" u="none" strike="noStrike" baseline="0">
              <a:solidFill>
                <a:srgbClr val="000000"/>
              </a:solidFill>
              <a:latin typeface="Calibri"/>
            </a:rPr>
            <a:t>Insee, taux de chômage au sens du BIT (national ) et taux de chômage localisés (régional</a:t>
          </a:r>
          <a:r>
            <a:rPr lang="fr-FR" sz="1000" b="0" i="1" baseline="0">
              <a:effectLst/>
              <a:latin typeface="+mn-lt"/>
              <a:ea typeface="+mn-ea"/>
              <a:cs typeface="+mn-cs"/>
            </a:rPr>
            <a:t> et départementaux</a:t>
          </a:r>
          <a:r>
            <a:rPr lang="fr-FR" sz="1000" b="0" i="1" u="none" strike="noStrike" baseline="0">
              <a:solidFill>
                <a:srgbClr val="000000"/>
              </a:solidFill>
              <a:latin typeface="Calibri"/>
            </a:rPr>
            <a:t>)</a:t>
          </a:r>
        </a:p>
      </cdr:txBody>
    </cdr:sp>
  </cdr:relSizeAnchor>
</c:userShapes>
</file>

<file path=ppt/drawings/drawing9.xml><?xml version="1.0" encoding="utf-8"?>
<c:userShapes xmlns:c="http://schemas.openxmlformats.org/drawingml/2006/chart">
  <cdr:relSizeAnchor xmlns:cdr="http://schemas.openxmlformats.org/drawingml/2006/chartDrawing">
    <cdr:from>
      <cdr:x>0.02828</cdr:x>
      <cdr:y>0</cdr:y>
    </cdr:from>
    <cdr:to>
      <cdr:x>0.98725</cdr:x>
      <cdr:y>0.18853</cdr:y>
    </cdr:to>
    <cdr:sp macro="" textlink="">
      <cdr:nvSpPr>
        <cdr:cNvPr id="5" name="ZoneTexte 1"/>
        <cdr:cNvSpPr txBox="1"/>
      </cdr:nvSpPr>
      <cdr:spPr>
        <a:xfrm xmlns:a="http://schemas.openxmlformats.org/drawingml/2006/main">
          <a:off x="212232"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annuelle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0.01276</cdr:x>
      <cdr:y>0.85629</cdr:y>
    </cdr:from>
    <cdr:to>
      <cdr:x>0.99775</cdr:x>
      <cdr:y>1</cdr:y>
    </cdr:to>
    <cdr:sp macro="" textlink="">
      <cdr:nvSpPr>
        <cdr:cNvPr id="6" name="Text Box 1"/>
        <cdr:cNvSpPr txBox="1">
          <a:spLocks xmlns:a="http://schemas.openxmlformats.org/drawingml/2006/main" noChangeArrowheads="1"/>
        </cdr:cNvSpPr>
      </cdr:nvSpPr>
      <cdr:spPr bwMode="auto">
        <a:xfrm xmlns:a="http://schemas.openxmlformats.org/drawingml/2006/main">
          <a:off x="95773" y="4086226"/>
          <a:ext cx="7393039" cy="68579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b="0">
            <a:effectLst/>
            <a:latin typeface="+mn-lt"/>
            <a:ea typeface="+mn-ea"/>
            <a:cs typeface="+mn-cs"/>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0.93147</cdr:x>
      <cdr:y>0.24351</cdr:y>
    </cdr:from>
    <cdr:to>
      <cdr:x>0.96193</cdr:x>
      <cdr:y>0.24551</cdr:y>
    </cdr:to>
    <cdr:cxnSp macro="">
      <cdr:nvCxnSpPr>
        <cdr:cNvPr id="4" name="Connecteur droit avec flèche 3"/>
        <cdr:cNvCxnSpPr/>
      </cdr:nvCxnSpPr>
      <cdr:spPr>
        <a:xfrm xmlns:a="http://schemas.openxmlformats.org/drawingml/2006/main" flipV="1">
          <a:off x="6991350" y="1162050"/>
          <a:ext cx="228600" cy="9525"/>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0.92936</cdr:x>
      <cdr:y>0.16434</cdr:y>
    </cdr:from>
    <cdr:to>
      <cdr:x>0.93063</cdr:x>
      <cdr:y>0.73719</cdr:y>
    </cdr:to>
    <cdr:cxnSp macro="">
      <cdr:nvCxnSpPr>
        <cdr:cNvPr id="8" name="Connecteur droit 7"/>
        <cdr:cNvCxnSpPr/>
      </cdr:nvCxnSpPr>
      <cdr:spPr>
        <a:xfrm xmlns:a="http://schemas.openxmlformats.org/drawingml/2006/main">
          <a:off x="6975475" y="784225"/>
          <a:ext cx="9525" cy="2733675"/>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0.91751</cdr:x>
      <cdr:y>0.17432</cdr:y>
    </cdr:from>
    <cdr:to>
      <cdr:x>1</cdr:x>
      <cdr:y>0.22976</cdr:y>
    </cdr:to>
    <cdr:sp macro="" textlink="">
      <cdr:nvSpPr>
        <cdr:cNvPr id="9" name="ZoneTexte 15"/>
        <cdr:cNvSpPr txBox="1"/>
      </cdr:nvSpPr>
      <cdr:spPr>
        <a:xfrm xmlns:a="http://schemas.openxmlformats.org/drawingml/2006/main">
          <a:off x="6886575" y="831850"/>
          <a:ext cx="619125" cy="26456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100" dirty="0" smtClean="0">
              <a:solidFill>
                <a:schemeClr val="accent1">
                  <a:lumMod val="75000"/>
                </a:schemeClr>
              </a:solidFill>
            </a:rPr>
            <a:t>*acquis</a:t>
          </a:r>
          <a:endParaRPr lang="fr-FR" sz="1100" dirty="0">
            <a:solidFill>
              <a:schemeClr val="accent1">
                <a:lumMod val="75000"/>
              </a:schemeClr>
            </a:solidFill>
          </a:endParaRPr>
        </a:p>
      </cdr:txBody>
    </cdr:sp>
  </cdr:relSizeAnchor>
  <cdr:relSizeAnchor xmlns:cdr="http://schemas.openxmlformats.org/drawingml/2006/chartDrawing">
    <cdr:from>
      <cdr:x>0.53723</cdr:x>
      <cdr:y>0.19627</cdr:y>
    </cdr:from>
    <cdr:to>
      <cdr:x>0.89554</cdr:x>
      <cdr:y>0.38949</cdr:y>
    </cdr:to>
    <cdr:sp macro="" textlink="">
      <cdr:nvSpPr>
        <cdr:cNvPr id="7" name="ZoneTexte 17"/>
        <cdr:cNvSpPr txBox="1"/>
      </cdr:nvSpPr>
      <cdr:spPr>
        <a:xfrm xmlns:a="http://schemas.openxmlformats.org/drawingml/2006/main">
          <a:off x="4032250" y="936625"/>
          <a:ext cx="2689411" cy="922047"/>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fr-FR" sz="1400" b="1" dirty="0" smtClean="0">
              <a:solidFill>
                <a:srgbClr val="FF0000"/>
              </a:solidFill>
            </a:rPr>
            <a:t>63 400 demandeurs d’emploi catégories A,B,C en moyenne </a:t>
          </a:r>
        </a:p>
        <a:p xmlns:a="http://schemas.openxmlformats.org/drawingml/2006/main">
          <a:pPr algn="ctr"/>
          <a:r>
            <a:rPr lang="fr-FR" sz="1400" b="1" dirty="0" smtClean="0">
              <a:solidFill>
                <a:srgbClr val="FF0000"/>
              </a:solidFill>
            </a:rPr>
            <a:t>au T1 2019</a:t>
          </a:r>
        </a:p>
        <a:p xmlns:a="http://schemas.openxmlformats.org/drawingml/2006/main">
          <a:pPr algn="ctr"/>
          <a:endParaRPr lang="fr-FR" b="1" dirty="0">
            <a:solidFill>
              <a:srgbClr val="FF00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481BDC1-2E55-4A3B-A51F-0A4221669760}" type="datetimeFigureOut">
              <a:rPr lang="fr-FR" smtClean="0"/>
              <a:t>28/06/2019</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C025E1C-9CFD-400D-8595-7A8158A95F2D}" type="slidenum">
              <a:rPr lang="fr-FR" smtClean="0"/>
              <a:t>‹N°›</a:t>
            </a:fld>
            <a:endParaRPr lang="fr-FR"/>
          </a:p>
        </p:txBody>
      </p:sp>
    </p:spTree>
    <p:extLst>
      <p:ext uri="{BB962C8B-B14F-4D97-AF65-F5344CB8AC3E}">
        <p14:creationId xmlns:p14="http://schemas.microsoft.com/office/powerpoint/2010/main" val="2110586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smtClean="0">
              <a:solidFill>
                <a:schemeClr val="tx1"/>
              </a:solidFill>
              <a:effectLst/>
              <a:latin typeface="+mn-lt"/>
              <a:ea typeface="+mn-ea"/>
              <a:cs typeface="+mn-cs"/>
            </a:endParaRPr>
          </a:p>
          <a:p>
            <a:endParaRPr lang="fr-FR" baseline="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a:t>
            </a:fld>
            <a:endParaRPr lang="fr-FR"/>
          </a:p>
        </p:txBody>
      </p:sp>
    </p:spTree>
    <p:extLst>
      <p:ext uri="{BB962C8B-B14F-4D97-AF65-F5344CB8AC3E}">
        <p14:creationId xmlns:p14="http://schemas.microsoft.com/office/powerpoint/2010/main" val="3880869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baseline="0" dirty="0" smtClean="0">
              <a:ln>
                <a:noFill/>
              </a:ln>
              <a:solidFill>
                <a:srgbClr val="000000"/>
              </a:solidFill>
              <a:effectLst/>
              <a:latin typeface="Times New Roman" pitchFamily="18"/>
              <a:ea typeface="MS Gothic" pitchFamily="2"/>
              <a:cs typeface="Tahoma" pitchFamily="2"/>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10</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baseline="0" dirty="0" smtClean="0">
              <a:ln>
                <a:noFill/>
              </a:ln>
              <a:solidFill>
                <a:srgbClr val="000000"/>
              </a:solidFill>
              <a:effectLst/>
              <a:latin typeface="Times New Roman" pitchFamily="18"/>
              <a:ea typeface="MS Gothic" pitchFamily="2"/>
              <a:cs typeface="Tahoma" pitchFamily="2"/>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11</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12</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13</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14</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15</a:t>
            </a:fld>
            <a:endParaRPr lang="fr-FR"/>
          </a:p>
        </p:txBody>
      </p:sp>
      <p:sp>
        <p:nvSpPr>
          <p:cNvPr id="5" name="Espace réservé du pied de page 4"/>
          <p:cNvSpPr>
            <a:spLocks noGrp="1"/>
          </p:cNvSpPr>
          <p:nvPr>
            <p:ph type="ftr" sz="quarter" idx="11"/>
          </p:nvPr>
        </p:nvSpPr>
        <p:spPr/>
        <p:txBody>
          <a:bodyPr/>
          <a:lstStyle/>
          <a:p>
            <a:r>
              <a:rPr lang="fr-FR" smtClean="0"/>
              <a:t>Edition avril 2019</a:t>
            </a:r>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2</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3</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4</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5</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6</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dirty="0">
              <a:latin typeface="+mj-lt"/>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7</a:t>
            </a:fld>
            <a:endParaRPr lang="fr-FR"/>
          </a:p>
        </p:txBody>
      </p:sp>
      <p:sp>
        <p:nvSpPr>
          <p:cNvPr id="5" name="Espace réservé du pied de page 4"/>
          <p:cNvSpPr>
            <a:spLocks noGrp="1"/>
          </p:cNvSpPr>
          <p:nvPr>
            <p:ph type="ftr" sz="quarter" idx="11"/>
          </p:nvPr>
        </p:nvSpPr>
        <p:spPr/>
        <p:txBody>
          <a:bodyPr/>
          <a:lstStyle/>
          <a:p>
            <a:r>
              <a:rPr lang="fr-FR" smtClean="0"/>
              <a:t>Edition avril 2019</a:t>
            </a:r>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dirty="0">
              <a:latin typeface="+mj-lt"/>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8</a:t>
            </a:fld>
            <a:endParaRPr lang="fr-FR"/>
          </a:p>
        </p:txBody>
      </p:sp>
      <p:sp>
        <p:nvSpPr>
          <p:cNvPr id="5" name="Espace réservé du pied de page 4"/>
          <p:cNvSpPr>
            <a:spLocks noGrp="1"/>
          </p:cNvSpPr>
          <p:nvPr>
            <p:ph type="ftr" sz="quarter" idx="11"/>
          </p:nvPr>
        </p:nvSpPr>
        <p:spPr/>
        <p:txBody>
          <a:bodyPr/>
          <a:lstStyle/>
          <a:p>
            <a:r>
              <a:rPr lang="fr-FR" smtClean="0"/>
              <a:t>Edition avril 2019</a:t>
            </a:r>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9</a:t>
            </a:fld>
            <a:endParaRPr lang="fr-FR"/>
          </a:p>
        </p:txBody>
      </p:sp>
    </p:spTree>
    <p:extLst>
      <p:ext uri="{BB962C8B-B14F-4D97-AF65-F5344CB8AC3E}">
        <p14:creationId xmlns:p14="http://schemas.microsoft.com/office/powerpoint/2010/main" val="3523062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a:xfrm>
            <a:off x="0" y="6568767"/>
            <a:ext cx="2133600" cy="365125"/>
          </a:xfrm>
        </p:spPr>
        <p:txBody>
          <a:bodyPr/>
          <a:lstStyle>
            <a:lvl1pPr>
              <a:defRPr baseline="0"/>
            </a:lvl1pPr>
          </a:lstStyle>
          <a:p>
            <a:r>
              <a:rPr lang="fr-FR" sz="1500" smtClean="0"/>
              <a:t>Edition juillet 2019</a:t>
            </a:r>
            <a:endParaRPr lang="fr-FR" sz="1500" dirty="0"/>
          </a:p>
        </p:txBody>
      </p:sp>
      <p:sp>
        <p:nvSpPr>
          <p:cNvPr id="5" name="Espace réservé du pied de page 4"/>
          <p:cNvSpPr>
            <a:spLocks noGrp="1"/>
          </p:cNvSpPr>
          <p:nvPr>
            <p:ph type="ftr" sz="quarter" idx="11"/>
          </p:nvPr>
        </p:nvSpPr>
        <p:spPr>
          <a:xfrm>
            <a:off x="3124200" y="6568767"/>
            <a:ext cx="2895600" cy="365125"/>
          </a:xfrm>
        </p:spPr>
        <p:txBody>
          <a:bodyPr/>
          <a:lstStyle>
            <a:lvl1pPr>
              <a:defRPr sz="1500" baseline="0"/>
            </a:lvl1pPr>
          </a:lstStyle>
          <a:p>
            <a:r>
              <a:rPr lang="fr-FR" smtClean="0"/>
              <a:t>Les éclairages conjoncturels départementaux - Vaucluse</a:t>
            </a:r>
            <a:endParaRPr lang="fr-FR" dirty="0"/>
          </a:p>
        </p:txBody>
      </p:sp>
      <p:sp>
        <p:nvSpPr>
          <p:cNvPr id="6" name="Espace réservé du numéro de diapositive 5"/>
          <p:cNvSpPr>
            <a:spLocks noGrp="1"/>
          </p:cNvSpPr>
          <p:nvPr>
            <p:ph type="sldNum" sz="quarter" idx="12"/>
          </p:nvPr>
        </p:nvSpPr>
        <p:spPr>
          <a:xfrm>
            <a:off x="8739398" y="6568767"/>
            <a:ext cx="404601" cy="289233"/>
          </a:xfrm>
          <a:solidFill>
            <a:schemeClr val="accent6">
              <a:lumMod val="75000"/>
            </a:schemeClr>
          </a:solidFill>
        </p:spPr>
        <p:txBody>
          <a:bodyPr/>
          <a:lstStyle>
            <a:lvl1pPr>
              <a:defRPr sz="1700" baseline="0">
                <a:solidFill>
                  <a:schemeClr val="bg1"/>
                </a:solidFill>
              </a:defRPr>
            </a:lvl1pPr>
          </a:lstStyle>
          <a:p>
            <a:fld id="{3C7AC07C-28E4-BD4F-9FFB-37ABAC856C34}" type="slidenum">
              <a:rPr lang="fr-FR" smtClean="0"/>
              <a:pPr/>
              <a:t>‹N°›</a:t>
            </a:fld>
            <a:endParaRPr lang="fr-FR" dirty="0"/>
          </a:p>
        </p:txBody>
      </p:sp>
    </p:spTree>
    <p:extLst>
      <p:ext uri="{BB962C8B-B14F-4D97-AF65-F5344CB8AC3E}">
        <p14:creationId xmlns:p14="http://schemas.microsoft.com/office/powerpoint/2010/main" val="264005461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Edition juillet 2019</a:t>
            </a:r>
            <a:endParaRPr lang="fr-FR"/>
          </a:p>
        </p:txBody>
      </p:sp>
      <p:sp>
        <p:nvSpPr>
          <p:cNvPr id="5" name="Espace réservé du pied de page 4"/>
          <p:cNvSpPr>
            <a:spLocks noGrp="1"/>
          </p:cNvSpPr>
          <p:nvPr>
            <p:ph type="ftr" sz="quarter" idx="11"/>
          </p:nvPr>
        </p:nvSpPr>
        <p:spPr/>
        <p:txBody>
          <a:body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117806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Edition juillet 2019</a:t>
            </a:r>
            <a:endParaRPr lang="fr-FR"/>
          </a:p>
        </p:txBody>
      </p:sp>
      <p:sp>
        <p:nvSpPr>
          <p:cNvPr id="5" name="Espace réservé du pied de page 4"/>
          <p:cNvSpPr>
            <a:spLocks noGrp="1"/>
          </p:cNvSpPr>
          <p:nvPr>
            <p:ph type="ftr" sz="quarter" idx="11"/>
          </p:nvPr>
        </p:nvSpPr>
        <p:spPr/>
        <p:txBody>
          <a:body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9498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Edition juillet 2019</a:t>
            </a:r>
            <a:endParaRPr lang="fr-FR"/>
          </a:p>
        </p:txBody>
      </p:sp>
      <p:sp>
        <p:nvSpPr>
          <p:cNvPr id="5" name="Espace réservé du pied de page 4"/>
          <p:cNvSpPr>
            <a:spLocks noGrp="1"/>
          </p:cNvSpPr>
          <p:nvPr>
            <p:ph type="ftr" sz="quarter" idx="11"/>
          </p:nvPr>
        </p:nvSpPr>
        <p:spPr/>
        <p:txBody>
          <a:body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8486332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r>
              <a:rPr lang="fr-FR" smtClean="0"/>
              <a:t>Edition juillet 2019</a:t>
            </a:r>
            <a:endParaRPr lang="fr-FR" dirty="0"/>
          </a:p>
        </p:txBody>
      </p:sp>
      <p:sp>
        <p:nvSpPr>
          <p:cNvPr id="5" name="Espace réservé du pied de page 4"/>
          <p:cNvSpPr>
            <a:spLocks noGrp="1"/>
          </p:cNvSpPr>
          <p:nvPr>
            <p:ph type="ftr" sz="quarter" idx="11"/>
          </p:nvPr>
        </p:nvSpPr>
        <p:spPr/>
        <p:txBody>
          <a:body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3339476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r>
              <a:rPr lang="fr-FR" smtClean="0"/>
              <a:t>Edition juillet 2019</a:t>
            </a:r>
            <a:endParaRPr lang="fr-FR"/>
          </a:p>
        </p:txBody>
      </p:sp>
      <p:sp>
        <p:nvSpPr>
          <p:cNvPr id="6" name="Espace réservé du pied de page 5"/>
          <p:cNvSpPr>
            <a:spLocks noGrp="1"/>
          </p:cNvSpPr>
          <p:nvPr>
            <p:ph type="ftr" sz="quarter" idx="11"/>
          </p:nvPr>
        </p:nvSpPr>
        <p:spPr/>
        <p:txBody>
          <a:bodyPr/>
          <a:lstStyle/>
          <a:p>
            <a:r>
              <a:rPr lang="fr-FR" smtClean="0"/>
              <a:t>Les éclairages conjoncturels départementaux - Vaucluse</a:t>
            </a:r>
            <a:endParaRPr lang="fr-F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40948108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r>
              <a:rPr lang="fr-FR" smtClean="0"/>
              <a:t>Edition juillet 2019</a:t>
            </a:r>
            <a:endParaRPr lang="fr-FR"/>
          </a:p>
        </p:txBody>
      </p:sp>
      <p:sp>
        <p:nvSpPr>
          <p:cNvPr id="8" name="Espace réservé du pied de page 7"/>
          <p:cNvSpPr>
            <a:spLocks noGrp="1"/>
          </p:cNvSpPr>
          <p:nvPr>
            <p:ph type="ftr" sz="quarter" idx="11"/>
          </p:nvPr>
        </p:nvSpPr>
        <p:spPr/>
        <p:txBody>
          <a:bodyPr/>
          <a:lstStyle/>
          <a:p>
            <a:r>
              <a:rPr lang="fr-FR" smtClean="0"/>
              <a:t>Les éclairages conjoncturels départementaux - Vaucluse</a:t>
            </a:r>
            <a:endParaRPr lang="fr-FR"/>
          </a:p>
        </p:txBody>
      </p:sp>
      <p:sp>
        <p:nvSpPr>
          <p:cNvPr id="9" name="Espace réservé du numéro de diapositive 8"/>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706953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r>
              <a:rPr lang="fr-FR" smtClean="0"/>
              <a:t>Edition juillet 2019</a:t>
            </a:r>
            <a:endParaRPr lang="fr-FR"/>
          </a:p>
        </p:txBody>
      </p:sp>
      <p:sp>
        <p:nvSpPr>
          <p:cNvPr id="4" name="Espace réservé du pied de page 3"/>
          <p:cNvSpPr>
            <a:spLocks noGrp="1"/>
          </p:cNvSpPr>
          <p:nvPr>
            <p:ph type="ftr" sz="quarter" idx="11"/>
          </p:nvPr>
        </p:nvSpPr>
        <p:spPr/>
        <p:txBody>
          <a:bodyPr/>
          <a:lstStyle/>
          <a:p>
            <a:r>
              <a:rPr lang="fr-FR" smtClean="0"/>
              <a:t>Les éclairages conjoncturels départementaux - Vaucluse</a:t>
            </a:r>
            <a:endParaRPr lang="fr-FR"/>
          </a:p>
        </p:txBody>
      </p:sp>
      <p:sp>
        <p:nvSpPr>
          <p:cNvPr id="5" name="Espace réservé du numéro de diapositive 4"/>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573859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Edition juillet 2019</a:t>
            </a:r>
            <a:endParaRPr lang="fr-FR"/>
          </a:p>
        </p:txBody>
      </p:sp>
      <p:sp>
        <p:nvSpPr>
          <p:cNvPr id="3" name="Espace réservé du pied de page 2"/>
          <p:cNvSpPr>
            <a:spLocks noGrp="1"/>
          </p:cNvSpPr>
          <p:nvPr>
            <p:ph type="ftr" sz="quarter" idx="11"/>
          </p:nvPr>
        </p:nvSpPr>
        <p:spPr/>
        <p:txBody>
          <a:bodyPr/>
          <a:lstStyle/>
          <a:p>
            <a:r>
              <a:rPr lang="fr-FR" smtClean="0"/>
              <a:t>Les éclairages conjoncturels départementaux - Vaucluse</a:t>
            </a:r>
            <a:endParaRPr lang="fr-FR"/>
          </a:p>
        </p:txBody>
      </p:sp>
      <p:sp>
        <p:nvSpPr>
          <p:cNvPr id="4" name="Espace réservé du numéro de diapositive 3"/>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27250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Edition juillet 2019</a:t>
            </a:r>
            <a:endParaRPr lang="fr-FR"/>
          </a:p>
        </p:txBody>
      </p:sp>
      <p:sp>
        <p:nvSpPr>
          <p:cNvPr id="6" name="Espace réservé du pied de page 5"/>
          <p:cNvSpPr>
            <a:spLocks noGrp="1"/>
          </p:cNvSpPr>
          <p:nvPr>
            <p:ph type="ftr" sz="quarter" idx="11"/>
          </p:nvPr>
        </p:nvSpPr>
        <p:spPr/>
        <p:txBody>
          <a:bodyPr/>
          <a:lstStyle/>
          <a:p>
            <a:r>
              <a:rPr lang="fr-FR" smtClean="0"/>
              <a:t>Les éclairages conjoncturels départementaux - Vaucluse</a:t>
            </a:r>
            <a:endParaRPr lang="fr-F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1540105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Edition juillet 2019</a:t>
            </a:r>
            <a:endParaRPr lang="fr-FR"/>
          </a:p>
        </p:txBody>
      </p:sp>
      <p:sp>
        <p:nvSpPr>
          <p:cNvPr id="6" name="Espace réservé du pied de page 5"/>
          <p:cNvSpPr>
            <a:spLocks noGrp="1"/>
          </p:cNvSpPr>
          <p:nvPr>
            <p:ph type="ftr" sz="quarter" idx="11"/>
          </p:nvPr>
        </p:nvSpPr>
        <p:spPr/>
        <p:txBody>
          <a:bodyPr/>
          <a:lstStyle/>
          <a:p>
            <a:r>
              <a:rPr lang="fr-FR" smtClean="0"/>
              <a:t>Les éclairages conjoncturels départementaux - Vaucluse</a:t>
            </a:r>
            <a:endParaRPr lang="fr-F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970357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smtClean="0"/>
              <a:t>Edition juillet 2019</a:t>
            </a:r>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7AC07C-28E4-BD4F-9FFB-37ABAC856C34}" type="slidenum">
              <a:rPr lang="fr-FR" smtClean="0"/>
              <a:t>‹N°›</a:t>
            </a:fld>
            <a:endParaRPr lang="fr-FR"/>
          </a:p>
        </p:txBody>
      </p:sp>
    </p:spTree>
    <p:extLst>
      <p:ext uri="{BB962C8B-B14F-4D97-AF65-F5344CB8AC3E}">
        <p14:creationId xmlns:p14="http://schemas.microsoft.com/office/powerpoint/2010/main" val="2496495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s://www.google.com/url?sa=i&amp;rct=j&amp;q=&amp;esrc=s&amp;source=images&amp;cd=&amp;cad=rja&amp;uact=8&amp;ved=2ahUKEwimsOizzOjgAhVWAGMBHXMQAxYQjRx6BAgBEAU&amp;url=https://www.ania.net/economie-export/ega-point-de-conjoncture&amp;psig=AOvVaw0wwhQEom1VbtCAOZvqCiu4&amp;ust=1551792264050881"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chart" Target="../charts/chart8.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chart" Target="../charts/chart9.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chart" Target="../charts/chart10.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chart" Target="../charts/chart11.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chart" Target="../charts/chart1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http://paca.direccte.gouv.fr/Les-indicateurs-cles-de-la-Direccte-Paca" TargetMode="External"/><Relationship Id="rId4" Type="http://schemas.openxmlformats.org/officeDocument/2006/relationships/hyperlink" Target="http://paca.direccte.gouv.fr/Les-publications-periodiques-9124"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PPT-0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5848"/>
            <a:ext cx="9141970" cy="6858000"/>
          </a:xfrm>
          <a:prstGeom prst="rect">
            <a:avLst/>
          </a:prstGeom>
        </p:spPr>
      </p:pic>
      <p:sp>
        <p:nvSpPr>
          <p:cNvPr id="6" name="ZoneTexte 5"/>
          <p:cNvSpPr txBox="1"/>
          <p:nvPr/>
        </p:nvSpPr>
        <p:spPr>
          <a:xfrm>
            <a:off x="244928" y="435278"/>
            <a:ext cx="9144000" cy="754053"/>
          </a:xfrm>
          <a:prstGeom prst="rect">
            <a:avLst/>
          </a:prstGeom>
          <a:noFill/>
        </p:spPr>
        <p:txBody>
          <a:bodyPr wrap="square" rtlCol="0">
            <a:spAutoFit/>
          </a:bodyPr>
          <a:lstStyle/>
          <a:p>
            <a:pPr algn="ctr"/>
            <a:r>
              <a:rPr lang="fr-FR" sz="2800" b="1" i="1" dirty="0" smtClean="0">
                <a:solidFill>
                  <a:schemeClr val="bg1">
                    <a:lumMod val="65000"/>
                  </a:schemeClr>
                </a:solidFill>
              </a:rPr>
              <a:t>Les éclairages conjoncturels départementaux</a:t>
            </a:r>
          </a:p>
          <a:p>
            <a:pPr algn="ctr"/>
            <a:endParaRPr lang="fr-FR" sz="1500" i="1" dirty="0"/>
          </a:p>
        </p:txBody>
      </p:sp>
      <p:sp>
        <p:nvSpPr>
          <p:cNvPr id="3" name="Espace réservé du numéro de diapositive 2"/>
          <p:cNvSpPr>
            <a:spLocks noGrp="1"/>
          </p:cNvSpPr>
          <p:nvPr>
            <p:ph type="sldNum" sz="quarter" idx="12"/>
          </p:nvPr>
        </p:nvSpPr>
        <p:spPr/>
        <p:txBody>
          <a:bodyPr/>
          <a:lstStyle/>
          <a:p>
            <a:fld id="{3C7AC07C-28E4-BD4F-9FFB-37ABAC856C34}" type="slidenum">
              <a:rPr lang="fr-FR" smtClean="0"/>
              <a:t>1</a:t>
            </a:fld>
            <a:endParaRPr lang="fr-FR"/>
          </a:p>
        </p:txBody>
      </p:sp>
      <p:sp>
        <p:nvSpPr>
          <p:cNvPr id="4" name="Espace réservé du pied de page 3"/>
          <p:cNvSpPr>
            <a:spLocks noGrp="1"/>
          </p:cNvSpPr>
          <p:nvPr>
            <p:ph type="ftr" sz="quarter" idx="11"/>
          </p:nvPr>
        </p:nvSpPr>
        <p:spPr>
          <a:xfrm>
            <a:off x="2388611" y="6520993"/>
            <a:ext cx="4507453" cy="365125"/>
          </a:xfrm>
        </p:spPr>
        <p:txBody>
          <a:bodyPr/>
          <a:lstStyle/>
          <a:p>
            <a:r>
              <a:rPr lang="fr-FR" smtClean="0"/>
              <a:t>Les éclairages conjoncturels départementaux - Vaucluse</a:t>
            </a:r>
            <a:endParaRPr lang="fr-FR" dirty="0"/>
          </a:p>
        </p:txBody>
      </p:sp>
      <p:sp>
        <p:nvSpPr>
          <p:cNvPr id="5" name="Espace réservé de la date 4"/>
          <p:cNvSpPr>
            <a:spLocks noGrp="1"/>
          </p:cNvSpPr>
          <p:nvPr>
            <p:ph type="dt" sz="half" idx="10"/>
          </p:nvPr>
        </p:nvSpPr>
        <p:spPr/>
        <p:txBody>
          <a:bodyPr/>
          <a:lstStyle/>
          <a:p>
            <a:r>
              <a:rPr lang="fr-FR" smtClean="0"/>
              <a:t>Edition juillet 2019</a:t>
            </a:r>
            <a:endParaRPr lang="fr-FR" dirty="0"/>
          </a:p>
        </p:txBody>
      </p:sp>
      <p:sp>
        <p:nvSpPr>
          <p:cNvPr id="9" name="ZoneTexte 8"/>
          <p:cNvSpPr txBox="1"/>
          <p:nvPr/>
        </p:nvSpPr>
        <p:spPr>
          <a:xfrm>
            <a:off x="3669362" y="5784491"/>
            <a:ext cx="5472608" cy="307777"/>
          </a:xfrm>
          <a:prstGeom prst="rect">
            <a:avLst/>
          </a:prstGeom>
          <a:noFill/>
        </p:spPr>
        <p:txBody>
          <a:bodyPr wrap="square" rtlCol="0">
            <a:spAutoFit/>
          </a:bodyPr>
          <a:lstStyle/>
          <a:p>
            <a:pPr algn="r"/>
            <a:r>
              <a:rPr lang="fr-FR" sz="1400" b="1" i="1" dirty="0" smtClean="0"/>
              <a:t>Services études, statistiques, évaluation</a:t>
            </a:r>
            <a:endParaRPr lang="fr-FR" sz="1400" b="1" i="1" dirty="0"/>
          </a:p>
        </p:txBody>
      </p:sp>
      <p:pic>
        <p:nvPicPr>
          <p:cNvPr id="10" name="Imag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88916" y="3690594"/>
            <a:ext cx="2764133" cy="1956023"/>
          </a:xfrm>
          <a:prstGeom prst="rect">
            <a:avLst/>
          </a:prstGeom>
        </p:spPr>
      </p:pic>
      <p:pic>
        <p:nvPicPr>
          <p:cNvPr id="1031" name="Picture 7" descr="Résultat de recherche d'images pour &quot;conjoncture&quot;">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7867" y="3834204"/>
            <a:ext cx="2409504" cy="1668804"/>
          </a:xfrm>
          <a:prstGeom prst="rect">
            <a:avLst/>
          </a:prstGeom>
          <a:noFill/>
          <a:extLst>
            <a:ext uri="{909E8E84-426E-40DD-AFC4-6F175D3DCCD1}">
              <a14:hiddenFill xmlns:a14="http://schemas.microsoft.com/office/drawing/2010/main">
                <a:solidFill>
                  <a:srgbClr val="FFFFFF"/>
                </a:solidFill>
              </a14:hiddenFill>
            </a:ext>
          </a:extLst>
        </p:spPr>
      </p:pic>
      <p:sp>
        <p:nvSpPr>
          <p:cNvPr id="12" name="ZoneTexte 11"/>
          <p:cNvSpPr txBox="1"/>
          <p:nvPr/>
        </p:nvSpPr>
        <p:spPr>
          <a:xfrm rot="5400000">
            <a:off x="8181835" y="4548116"/>
            <a:ext cx="1674047" cy="246223"/>
          </a:xfrm>
          <a:prstGeom prst="rect">
            <a:avLst/>
          </a:prstGeom>
          <a:noFill/>
        </p:spPr>
        <p:txBody>
          <a:bodyPr wrap="square" rtlCol="0">
            <a:spAutoFit/>
          </a:bodyPr>
          <a:lstStyle/>
          <a:p>
            <a:pPr algn="r"/>
            <a:r>
              <a:rPr lang="fr-FR" sz="1000" i="1" dirty="0" smtClean="0"/>
              <a:t>Crédit photo : ©</a:t>
            </a:r>
            <a:r>
              <a:rPr lang="fr-FR" sz="1000" i="1" dirty="0" err="1" smtClean="0"/>
              <a:t>Shutterstock</a:t>
            </a:r>
            <a:endParaRPr lang="fr-FR" sz="1000" i="1" dirty="0" smtClean="0"/>
          </a:p>
        </p:txBody>
      </p:sp>
      <p:pic>
        <p:nvPicPr>
          <p:cNvPr id="7" name="Image 6"/>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5953049" y="3874287"/>
            <a:ext cx="2443081" cy="1628721"/>
          </a:xfrm>
          <a:prstGeom prst="rect">
            <a:avLst/>
          </a:prstGeom>
        </p:spPr>
      </p:pic>
      <p:sp>
        <p:nvSpPr>
          <p:cNvPr id="13" name="Rectangle 12"/>
          <p:cNvSpPr/>
          <p:nvPr/>
        </p:nvSpPr>
        <p:spPr>
          <a:xfrm>
            <a:off x="878435" y="1304451"/>
            <a:ext cx="7385099" cy="4893647"/>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0" h="0" prst="angle"/>
              <a:contourClr>
                <a:schemeClr val="accent3">
                  <a:tint val="100000"/>
                  <a:shade val="100000"/>
                  <a:satMod val="100000"/>
                  <a:hueMod val="100000"/>
                </a:schemeClr>
              </a:contourClr>
            </a:sp3d>
          </a:bodyPr>
          <a:lstStyle/>
          <a:p>
            <a:pPr algn="ctr"/>
            <a:r>
              <a:rPr lang="fr-FR" sz="5000" b="1" dirty="0">
                <a:ln/>
                <a:solidFill>
                  <a:schemeClr val="accent1">
                    <a:lumMod val="75000"/>
                  </a:schemeClr>
                </a:solidFill>
              </a:rPr>
              <a:t>La situation conjoncturelle </a:t>
            </a:r>
          </a:p>
          <a:p>
            <a:pPr algn="ctr"/>
            <a:r>
              <a:rPr lang="fr-FR" sz="5000" b="1" dirty="0">
                <a:ln/>
                <a:solidFill>
                  <a:schemeClr val="accent1">
                    <a:lumMod val="75000"/>
                  </a:schemeClr>
                </a:solidFill>
              </a:rPr>
              <a:t>au 1</a:t>
            </a:r>
            <a:r>
              <a:rPr lang="fr-FR" sz="5000" b="1" baseline="30000" dirty="0">
                <a:ln/>
                <a:solidFill>
                  <a:schemeClr val="accent1">
                    <a:lumMod val="75000"/>
                  </a:schemeClr>
                </a:solidFill>
              </a:rPr>
              <a:t>er</a:t>
            </a:r>
            <a:r>
              <a:rPr lang="fr-FR" sz="5000" b="1" dirty="0">
                <a:ln/>
                <a:solidFill>
                  <a:schemeClr val="accent1">
                    <a:lumMod val="75000"/>
                  </a:schemeClr>
                </a:solidFill>
              </a:rPr>
              <a:t> trimestre 2019</a:t>
            </a:r>
          </a:p>
          <a:p>
            <a:pPr algn="ctr"/>
            <a:r>
              <a:rPr lang="fr-FR" sz="5000" b="1" dirty="0" smtClean="0">
                <a:ln/>
                <a:solidFill>
                  <a:schemeClr val="accent1">
                    <a:lumMod val="75000"/>
                  </a:schemeClr>
                </a:solidFill>
              </a:rPr>
              <a:t>dans le Vaucluse</a:t>
            </a:r>
          </a:p>
          <a:p>
            <a:pPr algn="ctr"/>
            <a:endParaRPr lang="fr-FR" sz="5400" b="1" dirty="0">
              <a:ln/>
              <a:solidFill>
                <a:schemeClr val="accent3"/>
              </a:solidFill>
            </a:endParaRPr>
          </a:p>
          <a:p>
            <a:pPr algn="ctr"/>
            <a:endParaRPr lang="fr-FR" sz="5400" b="1" dirty="0" smtClean="0">
              <a:ln/>
              <a:solidFill>
                <a:schemeClr val="accent3"/>
              </a:solidFill>
            </a:endParaRPr>
          </a:p>
          <a:p>
            <a:pPr algn="ctr"/>
            <a:endParaRPr lang="fr-FR" sz="5400" b="1" dirty="0">
              <a:ln/>
              <a:solidFill>
                <a:schemeClr val="accent3"/>
              </a:solidFill>
            </a:endParaRPr>
          </a:p>
        </p:txBody>
      </p:sp>
    </p:spTree>
    <p:extLst>
      <p:ext uri="{BB962C8B-B14F-4D97-AF65-F5344CB8AC3E}">
        <p14:creationId xmlns:p14="http://schemas.microsoft.com/office/powerpoint/2010/main" val="740732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 y="-102197"/>
            <a:ext cx="9141969" cy="6858000"/>
          </a:xfrm>
          <a:prstGeom prst="rect">
            <a:avLst/>
          </a:prstGeom>
        </p:spPr>
      </p:pic>
      <p:sp>
        <p:nvSpPr>
          <p:cNvPr id="4" name="ZoneTexte 3"/>
          <p:cNvSpPr txBox="1"/>
          <p:nvPr/>
        </p:nvSpPr>
        <p:spPr>
          <a:xfrm>
            <a:off x="267419" y="-108005"/>
            <a:ext cx="8876581" cy="954107"/>
          </a:xfrm>
          <a:prstGeom prst="rect">
            <a:avLst/>
          </a:prstGeom>
          <a:noFill/>
        </p:spPr>
        <p:txBody>
          <a:bodyPr wrap="square" rtlCol="0">
            <a:spAutoFit/>
          </a:bodyPr>
          <a:lstStyle/>
          <a:p>
            <a:r>
              <a:rPr lang="fr-FR" sz="2800" b="1" dirty="0" smtClean="0">
                <a:solidFill>
                  <a:schemeClr val="accent1">
                    <a:lumMod val="75000"/>
                  </a:schemeClr>
                </a:solidFill>
              </a:rPr>
              <a:t>Un </a:t>
            </a:r>
            <a:r>
              <a:rPr lang="fr-FR" sz="2800" b="1" dirty="0">
                <a:solidFill>
                  <a:schemeClr val="accent1">
                    <a:lumMod val="75000"/>
                  </a:schemeClr>
                </a:solidFill>
              </a:rPr>
              <a:t>taux de chômage qui reste supérieur </a:t>
            </a:r>
            <a:r>
              <a:rPr lang="fr-FR" sz="2800" b="1" dirty="0" smtClean="0">
                <a:solidFill>
                  <a:schemeClr val="accent1">
                    <a:lumMod val="75000"/>
                  </a:schemeClr>
                </a:solidFill>
              </a:rPr>
              <a:t>aux départements </a:t>
            </a:r>
            <a:r>
              <a:rPr lang="fr-FR" sz="2800" b="1" dirty="0">
                <a:solidFill>
                  <a:schemeClr val="accent1">
                    <a:lumMod val="75000"/>
                  </a:schemeClr>
                </a:solidFill>
              </a:rPr>
              <a:t>comparables</a:t>
            </a:r>
            <a:endParaRPr lang="fr-FR" sz="2800" dirty="0">
              <a:solidFill>
                <a:schemeClr val="accent1">
                  <a:lumMod val="75000"/>
                </a:schemeClr>
              </a:solidFill>
            </a:endParaRPr>
          </a:p>
        </p:txBody>
      </p:sp>
      <p:cxnSp>
        <p:nvCxnSpPr>
          <p:cNvPr id="6" name="Connecteur droit 5"/>
          <p:cNvCxnSpPr/>
          <p:nvPr/>
        </p:nvCxnSpPr>
        <p:spPr>
          <a:xfrm>
            <a:off x="254668" y="73887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10</a:t>
            </a:fld>
            <a:endParaRPr lang="fr-FR" dirty="0"/>
          </a:p>
        </p:txBody>
      </p:sp>
      <p:sp>
        <p:nvSpPr>
          <p:cNvPr id="7" name="Espace réservé du pied de page 6"/>
          <p:cNvSpPr>
            <a:spLocks noGrp="1"/>
          </p:cNvSpPr>
          <p:nvPr>
            <p:ph type="ftr" sz="quarter" idx="11"/>
          </p:nvPr>
        </p:nvSpPr>
        <p:spPr>
          <a:xfrm>
            <a:off x="2226832" y="6568767"/>
            <a:ext cx="4574017"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juillet 2019</a:t>
            </a:r>
            <a:endParaRPr lang="fr-FR" dirty="0"/>
          </a:p>
        </p:txBody>
      </p:sp>
      <p:graphicFrame>
        <p:nvGraphicFramePr>
          <p:cNvPr id="10" name="Graphique 9"/>
          <p:cNvGraphicFramePr>
            <a:graphicFrameLocks/>
          </p:cNvGraphicFramePr>
          <p:nvPr/>
        </p:nvGraphicFramePr>
        <p:xfrm>
          <a:off x="1109662" y="1062037"/>
          <a:ext cx="6924675" cy="47339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403779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 y="-102197"/>
            <a:ext cx="9141969" cy="6858000"/>
          </a:xfrm>
          <a:prstGeom prst="rect">
            <a:avLst/>
          </a:prstGeom>
        </p:spPr>
      </p:pic>
      <p:sp>
        <p:nvSpPr>
          <p:cNvPr id="4" name="ZoneTexte 3"/>
          <p:cNvSpPr txBox="1"/>
          <p:nvPr/>
        </p:nvSpPr>
        <p:spPr>
          <a:xfrm>
            <a:off x="267419" y="-108005"/>
            <a:ext cx="8876581" cy="892552"/>
          </a:xfrm>
          <a:prstGeom prst="rect">
            <a:avLst/>
          </a:prstGeom>
          <a:noFill/>
        </p:spPr>
        <p:txBody>
          <a:bodyPr wrap="square" rtlCol="0">
            <a:spAutoFit/>
          </a:bodyPr>
          <a:lstStyle/>
          <a:p>
            <a:r>
              <a:rPr lang="fr-FR" sz="2600" b="1" dirty="0" smtClean="0">
                <a:solidFill>
                  <a:schemeClr val="accent1">
                    <a:lumMod val="75000"/>
                  </a:schemeClr>
                </a:solidFill>
              </a:rPr>
              <a:t>Légère accélération de la hausse de la demande d’emploi début 2019</a:t>
            </a:r>
            <a:endParaRPr lang="fr-FR" sz="2600" dirty="0">
              <a:solidFill>
                <a:schemeClr val="accent1">
                  <a:lumMod val="75000"/>
                </a:schemeClr>
              </a:solidFill>
            </a:endParaRPr>
          </a:p>
        </p:txBody>
      </p:sp>
      <p:cxnSp>
        <p:nvCxnSpPr>
          <p:cNvPr id="6" name="Connecteur droit 5"/>
          <p:cNvCxnSpPr/>
          <p:nvPr/>
        </p:nvCxnSpPr>
        <p:spPr>
          <a:xfrm>
            <a:off x="254668" y="73887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11</a:t>
            </a:fld>
            <a:endParaRPr lang="fr-FR" dirty="0"/>
          </a:p>
        </p:txBody>
      </p:sp>
      <p:sp>
        <p:nvSpPr>
          <p:cNvPr id="7" name="Espace réservé du pied de page 6"/>
          <p:cNvSpPr>
            <a:spLocks noGrp="1"/>
          </p:cNvSpPr>
          <p:nvPr>
            <p:ph type="ftr" sz="quarter" idx="11"/>
          </p:nvPr>
        </p:nvSpPr>
        <p:spPr>
          <a:xfrm>
            <a:off x="2226832" y="6568767"/>
            <a:ext cx="4574017"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juillet 2019</a:t>
            </a:r>
            <a:endParaRPr lang="fr-FR" dirty="0"/>
          </a:p>
        </p:txBody>
      </p:sp>
      <p:graphicFrame>
        <p:nvGraphicFramePr>
          <p:cNvPr id="9" name="Graphique 8"/>
          <p:cNvGraphicFramePr>
            <a:graphicFrameLocks/>
          </p:cNvGraphicFramePr>
          <p:nvPr>
            <p:extLst>
              <p:ext uri="{D42A27DB-BD31-4B8C-83A1-F6EECF244321}">
                <p14:modId xmlns:p14="http://schemas.microsoft.com/office/powerpoint/2010/main" val="3602908378"/>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84473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4" name="ZoneTexte 3"/>
          <p:cNvSpPr txBox="1"/>
          <p:nvPr/>
        </p:nvSpPr>
        <p:spPr>
          <a:xfrm>
            <a:off x="266700" y="12699"/>
            <a:ext cx="8620244" cy="954107"/>
          </a:xfrm>
          <a:prstGeom prst="rect">
            <a:avLst/>
          </a:prstGeom>
          <a:noFill/>
        </p:spPr>
        <p:txBody>
          <a:bodyPr wrap="square" rtlCol="0">
            <a:spAutoFit/>
          </a:bodyPr>
          <a:lstStyle/>
          <a:p>
            <a:r>
              <a:rPr lang="fr-FR" sz="2800" b="1" dirty="0" smtClean="0">
                <a:solidFill>
                  <a:schemeClr val="accent1">
                    <a:lumMod val="75000"/>
                  </a:schemeClr>
                </a:solidFill>
              </a:rPr>
              <a:t>Forte accélération de la demande d’emploi des hommes, qui ne devrait pas durer</a:t>
            </a:r>
            <a:endParaRPr lang="fr-FR" sz="2800" dirty="0">
              <a:solidFill>
                <a:schemeClr val="accent1">
                  <a:lumMod val="75000"/>
                </a:schemeClr>
              </a:solidFill>
            </a:endParaRPr>
          </a:p>
        </p:txBody>
      </p:sp>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12</a:t>
            </a:fld>
            <a:endParaRPr lang="fr-FR" dirty="0"/>
          </a:p>
        </p:txBody>
      </p:sp>
      <p:sp>
        <p:nvSpPr>
          <p:cNvPr id="7" name="Espace réservé du pied de page 6"/>
          <p:cNvSpPr>
            <a:spLocks noGrp="1"/>
          </p:cNvSpPr>
          <p:nvPr>
            <p:ph type="ftr" sz="quarter" idx="11"/>
          </p:nvPr>
        </p:nvSpPr>
        <p:spPr>
          <a:xfrm>
            <a:off x="2302135" y="6568767"/>
            <a:ext cx="4555865"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juillet 2019</a:t>
            </a:r>
            <a:endParaRPr lang="fr-FR" dirty="0"/>
          </a:p>
        </p:txBody>
      </p:sp>
      <p:graphicFrame>
        <p:nvGraphicFramePr>
          <p:cNvPr id="11" name="Graphique 10"/>
          <p:cNvGraphicFramePr>
            <a:graphicFrameLocks/>
          </p:cNvGraphicFramePr>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936064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4" name="ZoneTexte 3"/>
          <p:cNvSpPr txBox="1"/>
          <p:nvPr/>
        </p:nvSpPr>
        <p:spPr>
          <a:xfrm>
            <a:off x="266700" y="-1"/>
            <a:ext cx="8620244" cy="954107"/>
          </a:xfrm>
          <a:prstGeom prst="rect">
            <a:avLst/>
          </a:prstGeom>
          <a:noFill/>
        </p:spPr>
        <p:txBody>
          <a:bodyPr wrap="square" rtlCol="0">
            <a:spAutoFit/>
          </a:bodyPr>
          <a:lstStyle/>
          <a:p>
            <a:r>
              <a:rPr lang="fr-FR" sz="2800" b="1" dirty="0" smtClean="0">
                <a:solidFill>
                  <a:schemeClr val="accent1">
                    <a:lumMod val="75000"/>
                  </a:schemeClr>
                </a:solidFill>
              </a:rPr>
              <a:t>Le rythme accélère à la fois chez les jeunes et chez les seniors</a:t>
            </a:r>
            <a:endParaRPr lang="fr-FR" sz="2800" dirty="0">
              <a:solidFill>
                <a:schemeClr val="accent1">
                  <a:lumMod val="75000"/>
                </a:schemeClr>
              </a:solidFill>
            </a:endParaRPr>
          </a:p>
        </p:txBody>
      </p:sp>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13</a:t>
            </a:fld>
            <a:endParaRPr lang="fr-FR" dirty="0"/>
          </a:p>
        </p:txBody>
      </p:sp>
      <p:sp>
        <p:nvSpPr>
          <p:cNvPr id="7" name="Espace réservé du pied de page 6"/>
          <p:cNvSpPr>
            <a:spLocks noGrp="1"/>
          </p:cNvSpPr>
          <p:nvPr>
            <p:ph type="ftr" sz="quarter" idx="11"/>
          </p:nvPr>
        </p:nvSpPr>
        <p:spPr>
          <a:xfrm>
            <a:off x="2302135" y="6568767"/>
            <a:ext cx="4555865"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juillet 2019</a:t>
            </a:r>
            <a:endParaRPr lang="fr-FR" dirty="0"/>
          </a:p>
        </p:txBody>
      </p:sp>
      <p:graphicFrame>
        <p:nvGraphicFramePr>
          <p:cNvPr id="10" name="Graphique 9"/>
          <p:cNvGraphicFramePr>
            <a:graphicFrameLocks/>
          </p:cNvGraphicFramePr>
          <p:nvPr>
            <p:extLst>
              <p:ext uri="{D42A27DB-BD31-4B8C-83A1-F6EECF244321}">
                <p14:modId xmlns:p14="http://schemas.microsoft.com/office/powerpoint/2010/main" val="1010397548"/>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328062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4" name="ZoneTexte 3"/>
          <p:cNvSpPr txBox="1"/>
          <p:nvPr/>
        </p:nvSpPr>
        <p:spPr>
          <a:xfrm>
            <a:off x="146856" y="36982"/>
            <a:ext cx="8827805" cy="892552"/>
          </a:xfrm>
          <a:prstGeom prst="rect">
            <a:avLst/>
          </a:prstGeom>
          <a:noFill/>
        </p:spPr>
        <p:txBody>
          <a:bodyPr wrap="square" rtlCol="0">
            <a:spAutoFit/>
          </a:bodyPr>
          <a:lstStyle/>
          <a:p>
            <a:r>
              <a:rPr lang="fr-FR" sz="2600" b="1" dirty="0" smtClean="0">
                <a:solidFill>
                  <a:schemeClr val="accent1">
                    <a:lumMod val="75000"/>
                  </a:schemeClr>
                </a:solidFill>
              </a:rPr>
              <a:t>La demande d’emploi des inscrits depuis moins d’1 an recule à nouveau, et décélère légèrement chez les 1 an ou plus</a:t>
            </a:r>
            <a:endParaRPr lang="fr-FR" sz="2600" dirty="0">
              <a:solidFill>
                <a:schemeClr val="accent1">
                  <a:lumMod val="75000"/>
                </a:schemeClr>
              </a:solidFill>
            </a:endParaRPr>
          </a:p>
        </p:txBody>
      </p:sp>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14</a:t>
            </a:fld>
            <a:endParaRPr lang="fr-FR" dirty="0"/>
          </a:p>
        </p:txBody>
      </p:sp>
      <p:sp>
        <p:nvSpPr>
          <p:cNvPr id="7" name="Espace réservé du pied de page 6"/>
          <p:cNvSpPr>
            <a:spLocks noGrp="1"/>
          </p:cNvSpPr>
          <p:nvPr>
            <p:ph type="ftr" sz="quarter" idx="11"/>
          </p:nvPr>
        </p:nvSpPr>
        <p:spPr>
          <a:xfrm>
            <a:off x="2291379" y="6568767"/>
            <a:ext cx="4518996"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juillet 2019</a:t>
            </a:r>
            <a:endParaRPr lang="fr-FR" dirty="0"/>
          </a:p>
        </p:txBody>
      </p:sp>
      <p:graphicFrame>
        <p:nvGraphicFramePr>
          <p:cNvPr id="9" name="Graphique 8"/>
          <p:cNvGraphicFramePr>
            <a:graphicFrameLocks/>
          </p:cNvGraphicFramePr>
          <p:nvPr>
            <p:extLst>
              <p:ext uri="{D42A27DB-BD31-4B8C-83A1-F6EECF244321}">
                <p14:modId xmlns:p14="http://schemas.microsoft.com/office/powerpoint/2010/main" val="4020353287"/>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59900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3" name="ZoneTexte 2"/>
          <p:cNvSpPr txBox="1"/>
          <p:nvPr/>
        </p:nvSpPr>
        <p:spPr>
          <a:xfrm>
            <a:off x="456487" y="1120580"/>
            <a:ext cx="8282911" cy="5078313"/>
          </a:xfrm>
          <a:prstGeom prst="rect">
            <a:avLst/>
          </a:prstGeom>
          <a:noFill/>
        </p:spPr>
        <p:txBody>
          <a:bodyPr wrap="square" rtlCol="0">
            <a:normAutofit/>
          </a:bodyPr>
          <a:lstStyle/>
          <a:p>
            <a:pPr algn="ctr">
              <a:defRPr/>
            </a:pPr>
            <a:endParaRPr lang="fr-FR" dirty="0" smtClean="0"/>
          </a:p>
          <a:p>
            <a:pPr algn="ctr">
              <a:defRPr/>
            </a:pPr>
            <a:endParaRPr lang="fr-FR" dirty="0"/>
          </a:p>
          <a:p>
            <a:pPr algn="ctr">
              <a:defRPr/>
            </a:pPr>
            <a:r>
              <a:rPr lang="fr-FR" sz="2000" dirty="0"/>
              <a:t>La </a:t>
            </a:r>
            <a:r>
              <a:rPr lang="fr-FR" sz="2000" b="1" dirty="0">
                <a:solidFill>
                  <a:schemeClr val="accent6">
                    <a:lumMod val="75000"/>
                  </a:schemeClr>
                </a:solidFill>
              </a:rPr>
              <a:t>Note de conjoncture </a:t>
            </a:r>
            <a:r>
              <a:rPr lang="fr-FR" sz="2000" dirty="0"/>
              <a:t>de la </a:t>
            </a:r>
            <a:r>
              <a:rPr lang="fr-FR" sz="2000" dirty="0" err="1"/>
              <a:t>Direccte</a:t>
            </a:r>
            <a:r>
              <a:rPr lang="fr-FR" sz="2000" dirty="0"/>
              <a:t> Paca :</a:t>
            </a:r>
            <a:r>
              <a:rPr lang="fr-FR" dirty="0"/>
              <a:t/>
            </a:r>
            <a:br>
              <a:rPr lang="fr-FR" dirty="0"/>
            </a:br>
            <a:endParaRPr lang="fr-FR" dirty="0"/>
          </a:p>
          <a:p>
            <a:pPr algn="ctr">
              <a:defRPr/>
            </a:pPr>
            <a:r>
              <a:rPr lang="fr-FR" sz="2000" dirty="0">
                <a:hlinkClick r:id="rId4"/>
              </a:rPr>
              <a:t>http://paca.direccte.gouv.fr/Les-publications-periodiques-9124</a:t>
            </a:r>
            <a:endParaRPr lang="fr-FR" sz="2000" dirty="0"/>
          </a:p>
          <a:p>
            <a:pPr algn="ctr">
              <a:defRPr/>
            </a:pPr>
            <a:endParaRPr lang="fr-FR" dirty="0" smtClean="0"/>
          </a:p>
          <a:p>
            <a:pPr algn="ctr">
              <a:defRPr/>
            </a:pPr>
            <a:endParaRPr lang="fr-FR" dirty="0" smtClean="0"/>
          </a:p>
          <a:p>
            <a:pPr algn="ctr">
              <a:defRPr/>
            </a:pPr>
            <a:endParaRPr lang="fr-FR" sz="2000" dirty="0" smtClean="0"/>
          </a:p>
          <a:p>
            <a:pPr algn="ctr">
              <a:defRPr/>
            </a:pPr>
            <a:r>
              <a:rPr lang="fr-FR" sz="2000" dirty="0" smtClean="0"/>
              <a:t>Retrouvez </a:t>
            </a:r>
            <a:r>
              <a:rPr lang="fr-FR" sz="2000" dirty="0"/>
              <a:t>tous nos indicateurs </a:t>
            </a:r>
            <a:r>
              <a:rPr lang="fr-FR" sz="2000" dirty="0" smtClean="0"/>
              <a:t>dans le </a:t>
            </a:r>
            <a:r>
              <a:rPr lang="fr-FR" sz="2000" b="1" dirty="0" smtClean="0">
                <a:solidFill>
                  <a:schemeClr val="accent6">
                    <a:lumMod val="75000"/>
                  </a:schemeClr>
                </a:solidFill>
              </a:rPr>
              <a:t>Tableau </a:t>
            </a:r>
            <a:r>
              <a:rPr lang="fr-FR" sz="2000" b="1" dirty="0">
                <a:solidFill>
                  <a:schemeClr val="accent6">
                    <a:lumMod val="75000"/>
                  </a:schemeClr>
                </a:solidFill>
              </a:rPr>
              <a:t>de bord des indicateurs clés </a:t>
            </a:r>
            <a:endParaRPr lang="fr-FR" sz="2000" b="1" dirty="0" smtClean="0">
              <a:solidFill>
                <a:schemeClr val="accent6">
                  <a:lumMod val="75000"/>
                </a:schemeClr>
              </a:solidFill>
            </a:endParaRPr>
          </a:p>
          <a:p>
            <a:pPr algn="ctr">
              <a:defRPr/>
            </a:pPr>
            <a:endParaRPr lang="fr-FR" sz="2000" dirty="0">
              <a:solidFill>
                <a:srgbClr val="FF0000"/>
              </a:solidFill>
            </a:endParaRPr>
          </a:p>
          <a:p>
            <a:pPr algn="ctr">
              <a:defRPr/>
            </a:pPr>
            <a:r>
              <a:rPr lang="fr-FR" sz="2000" dirty="0" smtClean="0"/>
              <a:t>en </a:t>
            </a:r>
            <a:r>
              <a:rPr lang="fr-FR" sz="2000" dirty="0"/>
              <a:t>téléchargement sur le site de la </a:t>
            </a:r>
            <a:r>
              <a:rPr lang="fr-FR" sz="2000" dirty="0" err="1"/>
              <a:t>Direccte</a:t>
            </a:r>
            <a:r>
              <a:rPr lang="fr-FR" sz="2000" dirty="0"/>
              <a:t> </a:t>
            </a:r>
            <a:r>
              <a:rPr lang="fr-FR" sz="2000" dirty="0" smtClean="0"/>
              <a:t>Provence-Alpes-Côte d’Azur : </a:t>
            </a:r>
          </a:p>
          <a:p>
            <a:pPr algn="ctr">
              <a:defRPr/>
            </a:pPr>
            <a:endParaRPr lang="fr-FR" sz="2000" dirty="0"/>
          </a:p>
          <a:p>
            <a:pPr algn="ctr">
              <a:defRPr/>
            </a:pPr>
            <a:r>
              <a:rPr lang="fr-FR" sz="2000" dirty="0" smtClean="0">
                <a:hlinkClick r:id="rId5"/>
              </a:rPr>
              <a:t>http</a:t>
            </a:r>
            <a:r>
              <a:rPr lang="fr-FR" sz="2000" dirty="0">
                <a:hlinkClick r:id="rId5"/>
              </a:rPr>
              <a:t>://paca.direccte.gouv.fr/Les-indicateurs-cles-de-la-Direccte-Paca</a:t>
            </a:r>
            <a:endParaRPr lang="fr-FR" sz="2000" dirty="0"/>
          </a:p>
          <a:p>
            <a:pPr lvl="1"/>
            <a:endParaRPr lang="fr-FR" dirty="0"/>
          </a:p>
          <a:p>
            <a:pPr lvl="1"/>
            <a:endParaRPr lang="fr-FR" dirty="0" smtClean="0"/>
          </a:p>
          <a:p>
            <a:pPr lvl="1"/>
            <a:endParaRPr lang="fr-FR" dirty="0" smtClean="0"/>
          </a:p>
          <a:p>
            <a:pPr lvl="1"/>
            <a:endParaRPr lang="fr-FR" dirty="0"/>
          </a:p>
          <a:p>
            <a:pPr lvl="1"/>
            <a:endParaRPr lang="fr-FR" dirty="0" smtClean="0"/>
          </a:p>
          <a:p>
            <a:pPr lvl="1"/>
            <a:endParaRPr lang="fr-FR" dirty="0"/>
          </a:p>
          <a:p>
            <a:pPr lvl="1"/>
            <a:endParaRPr lang="fr-FR" dirty="0" smtClean="0"/>
          </a:p>
          <a:p>
            <a:pPr lvl="1"/>
            <a:endParaRPr lang="fr-FR" dirty="0"/>
          </a:p>
          <a:p>
            <a:pPr lvl="1"/>
            <a:endParaRPr lang="fr-FR" dirty="0"/>
          </a:p>
        </p:txBody>
      </p:sp>
      <p:sp>
        <p:nvSpPr>
          <p:cNvPr id="4" name="ZoneTexte 3"/>
          <p:cNvSpPr txBox="1"/>
          <p:nvPr/>
        </p:nvSpPr>
        <p:spPr>
          <a:xfrm>
            <a:off x="264895" y="465363"/>
            <a:ext cx="8612177" cy="523220"/>
          </a:xfrm>
          <a:prstGeom prst="rect">
            <a:avLst/>
          </a:prstGeom>
          <a:noFill/>
        </p:spPr>
        <p:txBody>
          <a:bodyPr wrap="square" rtlCol="0">
            <a:spAutoFit/>
          </a:bodyPr>
          <a:lstStyle/>
          <a:p>
            <a:r>
              <a:rPr lang="fr-FR" sz="2800" b="1" dirty="0" smtClean="0">
                <a:solidFill>
                  <a:schemeClr val="accent1">
                    <a:lumMod val="75000"/>
                  </a:schemeClr>
                </a:solidFill>
              </a:rPr>
              <a:t>Pour en savoir plus</a:t>
            </a:r>
            <a:endParaRPr lang="fr-FR" sz="2800" dirty="0">
              <a:solidFill>
                <a:schemeClr val="accent1">
                  <a:lumMod val="75000"/>
                </a:schemeClr>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15</a:t>
            </a:fld>
            <a:endParaRPr lang="fr-FR" dirty="0"/>
          </a:p>
        </p:txBody>
      </p:sp>
      <p:sp>
        <p:nvSpPr>
          <p:cNvPr id="7" name="Espace réservé du pied de page 6"/>
          <p:cNvSpPr>
            <a:spLocks noGrp="1"/>
          </p:cNvSpPr>
          <p:nvPr>
            <p:ph type="ftr" sz="quarter" idx="11"/>
          </p:nvPr>
        </p:nvSpPr>
        <p:spPr>
          <a:xfrm>
            <a:off x="1768415" y="6568767"/>
            <a:ext cx="5840083" cy="365125"/>
          </a:xfrm>
        </p:spPr>
        <p:txBody>
          <a:bodyPr/>
          <a:lstStyle/>
          <a:p>
            <a:r>
              <a:rPr lang="fr-FR"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juillet 2019</a:t>
            </a:r>
            <a:endParaRPr lang="fr-FR" dirty="0"/>
          </a:p>
        </p:txBody>
      </p:sp>
    </p:spTree>
    <p:extLst>
      <p:ext uri="{BB962C8B-B14F-4D97-AF65-F5344CB8AC3E}">
        <p14:creationId xmlns:p14="http://schemas.microsoft.com/office/powerpoint/2010/main" val="224826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smtClean="0">
              <a:sym typeface="Wingdings" panose="05000000000000000000" pitchFamily="2" charset="2"/>
            </a:endParaRPr>
          </a:p>
          <a:p>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a:p>
        </p:txBody>
      </p:sp>
      <p:sp>
        <p:nvSpPr>
          <p:cNvPr id="4" name="ZoneTexte 3"/>
          <p:cNvSpPr txBox="1"/>
          <p:nvPr/>
        </p:nvSpPr>
        <p:spPr>
          <a:xfrm>
            <a:off x="213645" y="42272"/>
            <a:ext cx="8928324" cy="954107"/>
          </a:xfrm>
          <a:prstGeom prst="rect">
            <a:avLst/>
          </a:prstGeom>
          <a:noFill/>
        </p:spPr>
        <p:txBody>
          <a:bodyPr wrap="square" rtlCol="0">
            <a:spAutoFit/>
          </a:bodyPr>
          <a:lstStyle/>
          <a:p>
            <a:r>
              <a:rPr lang="fr-FR" sz="2800" b="1" dirty="0" smtClean="0">
                <a:solidFill>
                  <a:schemeClr val="accent1">
                    <a:lumMod val="75000"/>
                  </a:schemeClr>
                </a:solidFill>
              </a:rPr>
              <a:t>Après trois trimestres en berne, l’emploi salarié se redresse dans le Vaucluse</a:t>
            </a: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2</a:t>
            </a:fld>
            <a:endParaRPr lang="fr-FR" dirty="0"/>
          </a:p>
        </p:txBody>
      </p:sp>
      <p:sp>
        <p:nvSpPr>
          <p:cNvPr id="7" name="Espace réservé du pied de page 6"/>
          <p:cNvSpPr>
            <a:spLocks noGrp="1"/>
          </p:cNvSpPr>
          <p:nvPr>
            <p:ph type="ftr" sz="quarter" idx="11"/>
          </p:nvPr>
        </p:nvSpPr>
        <p:spPr>
          <a:xfrm>
            <a:off x="2391471" y="6568767"/>
            <a:ext cx="4889583" cy="365125"/>
          </a:xfrm>
        </p:spPr>
        <p:txBody>
          <a:bodyPr/>
          <a:lstStyle/>
          <a:p>
            <a:r>
              <a:rPr lang="fr-FR"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juillet 2019</a:t>
            </a:r>
            <a:endParaRPr lang="fr-FR"/>
          </a:p>
        </p:txBody>
      </p:sp>
      <p:sp>
        <p:nvSpPr>
          <p:cNvPr id="12" name="ZoneTexte 11"/>
          <p:cNvSpPr txBox="1"/>
          <p:nvPr/>
        </p:nvSpPr>
        <p:spPr>
          <a:xfrm>
            <a:off x="7895317" y="2267334"/>
            <a:ext cx="891727" cy="615553"/>
          </a:xfrm>
          <a:prstGeom prst="rect">
            <a:avLst/>
          </a:prstGeom>
          <a:noFill/>
        </p:spPr>
        <p:txBody>
          <a:bodyPr wrap="square" rtlCol="0">
            <a:spAutoFit/>
          </a:bodyPr>
          <a:lstStyle/>
          <a:p>
            <a:pPr algn="ctr"/>
            <a:r>
              <a:rPr lang="fr-FR" sz="1600" b="1" dirty="0" smtClean="0">
                <a:solidFill>
                  <a:srgbClr val="FF0000"/>
                </a:solidFill>
              </a:rPr>
              <a:t>+0,3 % </a:t>
            </a:r>
          </a:p>
          <a:p>
            <a:pPr algn="ctr"/>
            <a:endParaRPr lang="fr-FR" b="1" dirty="0">
              <a:solidFill>
                <a:srgbClr val="FF0000"/>
              </a:solidFill>
            </a:endParaRPr>
          </a:p>
        </p:txBody>
      </p:sp>
      <p:sp>
        <p:nvSpPr>
          <p:cNvPr id="14" name="ZoneTexte 13"/>
          <p:cNvSpPr txBox="1"/>
          <p:nvPr/>
        </p:nvSpPr>
        <p:spPr>
          <a:xfrm>
            <a:off x="7895316" y="2606114"/>
            <a:ext cx="891727" cy="615553"/>
          </a:xfrm>
          <a:prstGeom prst="rect">
            <a:avLst/>
          </a:prstGeom>
          <a:noFill/>
        </p:spPr>
        <p:txBody>
          <a:bodyPr wrap="square" rtlCol="0">
            <a:spAutoFit/>
          </a:bodyPr>
          <a:lstStyle/>
          <a:p>
            <a:pPr algn="ctr"/>
            <a:r>
              <a:rPr lang="fr-FR" sz="1600" b="1" dirty="0" smtClean="0">
                <a:solidFill>
                  <a:schemeClr val="accent1">
                    <a:lumMod val="75000"/>
                  </a:schemeClr>
                </a:solidFill>
              </a:rPr>
              <a:t>+0,4 % </a:t>
            </a:r>
          </a:p>
          <a:p>
            <a:pPr algn="ctr"/>
            <a:endParaRPr lang="fr-FR" b="1" dirty="0">
              <a:solidFill>
                <a:srgbClr val="FF0000"/>
              </a:solidFill>
            </a:endParaRPr>
          </a:p>
        </p:txBody>
      </p:sp>
      <p:sp>
        <p:nvSpPr>
          <p:cNvPr id="15" name="ZoneTexte 14"/>
          <p:cNvSpPr txBox="1"/>
          <p:nvPr/>
        </p:nvSpPr>
        <p:spPr>
          <a:xfrm>
            <a:off x="7895315" y="2809664"/>
            <a:ext cx="891727" cy="646331"/>
          </a:xfrm>
          <a:prstGeom prst="rect">
            <a:avLst/>
          </a:prstGeom>
          <a:noFill/>
        </p:spPr>
        <p:txBody>
          <a:bodyPr wrap="square" rtlCol="0">
            <a:spAutoFit/>
          </a:bodyPr>
          <a:lstStyle/>
          <a:p>
            <a:pPr algn="ctr"/>
            <a:r>
              <a:rPr lang="fr-FR" sz="1600" b="1" dirty="0" smtClean="0">
                <a:solidFill>
                  <a:schemeClr val="accent3">
                    <a:lumMod val="75000"/>
                  </a:schemeClr>
                </a:solidFill>
              </a:rPr>
              <a:t>+0,6 %</a:t>
            </a:r>
            <a:r>
              <a:rPr lang="fr-FR" b="1" dirty="0" smtClean="0">
                <a:solidFill>
                  <a:schemeClr val="accent3">
                    <a:lumMod val="75000"/>
                  </a:schemeClr>
                </a:solidFill>
              </a:rPr>
              <a:t> </a:t>
            </a:r>
          </a:p>
          <a:p>
            <a:pPr algn="ctr"/>
            <a:endParaRPr lang="fr-FR" b="1" dirty="0">
              <a:solidFill>
                <a:srgbClr val="FF0000"/>
              </a:solidFill>
            </a:endParaRPr>
          </a:p>
        </p:txBody>
      </p:sp>
      <p:sp>
        <p:nvSpPr>
          <p:cNvPr id="17" name="ZoneTexte 16"/>
          <p:cNvSpPr txBox="1"/>
          <p:nvPr/>
        </p:nvSpPr>
        <p:spPr>
          <a:xfrm>
            <a:off x="7808365" y="1685701"/>
            <a:ext cx="1333604" cy="338554"/>
          </a:xfrm>
          <a:prstGeom prst="rect">
            <a:avLst/>
          </a:prstGeom>
          <a:noFill/>
        </p:spPr>
        <p:txBody>
          <a:bodyPr wrap="square" rtlCol="0">
            <a:spAutoFit/>
          </a:bodyPr>
          <a:lstStyle/>
          <a:p>
            <a:pPr algn="ctr"/>
            <a:r>
              <a:rPr lang="fr-FR" sz="1600" b="1" dirty="0" smtClean="0"/>
              <a:t>Au T1 2019 :</a:t>
            </a:r>
            <a:endParaRPr lang="fr-FR" b="1" dirty="0"/>
          </a:p>
        </p:txBody>
      </p:sp>
      <p:graphicFrame>
        <p:nvGraphicFramePr>
          <p:cNvPr id="18" name="Graphique 17"/>
          <p:cNvGraphicFramePr>
            <a:graphicFrameLocks/>
          </p:cNvGraphicFramePr>
          <p:nvPr>
            <p:extLst>
              <p:ext uri="{D42A27DB-BD31-4B8C-83A1-F6EECF244321}">
                <p14:modId xmlns:p14="http://schemas.microsoft.com/office/powerpoint/2010/main" val="3628847342"/>
              </p:ext>
            </p:extLst>
          </p:nvPr>
        </p:nvGraphicFramePr>
        <p:xfrm>
          <a:off x="456486" y="996379"/>
          <a:ext cx="8282911" cy="505623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23360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smtClean="0">
              <a:sym typeface="Wingdings" panose="05000000000000000000" pitchFamily="2" charset="2"/>
            </a:endParaRPr>
          </a:p>
          <a:p>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a:p>
        </p:txBody>
      </p:sp>
      <p:sp>
        <p:nvSpPr>
          <p:cNvPr id="4" name="ZoneTexte 3"/>
          <p:cNvSpPr txBox="1"/>
          <p:nvPr/>
        </p:nvSpPr>
        <p:spPr>
          <a:xfrm>
            <a:off x="213645" y="38519"/>
            <a:ext cx="8612177" cy="892552"/>
          </a:xfrm>
          <a:prstGeom prst="rect">
            <a:avLst/>
          </a:prstGeom>
          <a:noFill/>
        </p:spPr>
        <p:txBody>
          <a:bodyPr wrap="square" rtlCol="0">
            <a:spAutoFit/>
          </a:bodyPr>
          <a:lstStyle/>
          <a:p>
            <a:r>
              <a:rPr lang="fr-FR" sz="2600" b="1" dirty="0" smtClean="0">
                <a:solidFill>
                  <a:schemeClr val="accent1">
                    <a:lumMod val="75000"/>
                  </a:schemeClr>
                </a:solidFill>
              </a:rPr>
              <a:t>Une progression exclusivement portée par l’emploi hors intérim</a:t>
            </a:r>
            <a:endParaRPr lang="fr-FR" sz="2600" b="1" dirty="0">
              <a:solidFill>
                <a:srgbClr val="FF0000"/>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3</a:t>
            </a:fld>
            <a:endParaRPr lang="fr-FR" dirty="0"/>
          </a:p>
        </p:txBody>
      </p:sp>
      <p:sp>
        <p:nvSpPr>
          <p:cNvPr id="7" name="Espace réservé du pied de page 6"/>
          <p:cNvSpPr>
            <a:spLocks noGrp="1"/>
          </p:cNvSpPr>
          <p:nvPr>
            <p:ph type="ftr" sz="quarter" idx="11"/>
          </p:nvPr>
        </p:nvSpPr>
        <p:spPr>
          <a:xfrm>
            <a:off x="2291379" y="6568767"/>
            <a:ext cx="4496696" cy="365125"/>
          </a:xfrm>
        </p:spPr>
        <p:txBody>
          <a:bodyPr/>
          <a:lstStyle/>
          <a:p>
            <a:r>
              <a:rPr lang="fr-FR"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juillet 2019</a:t>
            </a:r>
            <a:endParaRPr lang="fr-FR" dirty="0"/>
          </a:p>
        </p:txBody>
      </p:sp>
      <p:sp>
        <p:nvSpPr>
          <p:cNvPr id="13" name="ZoneTexte 12"/>
          <p:cNvSpPr txBox="1"/>
          <p:nvPr/>
        </p:nvSpPr>
        <p:spPr>
          <a:xfrm>
            <a:off x="7596879" y="2967335"/>
            <a:ext cx="1597688" cy="2031325"/>
          </a:xfrm>
          <a:prstGeom prst="rect">
            <a:avLst/>
          </a:prstGeom>
          <a:noFill/>
        </p:spPr>
        <p:txBody>
          <a:bodyPr wrap="square" rtlCol="0">
            <a:spAutoFit/>
          </a:bodyPr>
          <a:lstStyle/>
          <a:p>
            <a:pPr algn="ctr"/>
            <a:r>
              <a:rPr lang="fr-FR" b="1" dirty="0" smtClean="0">
                <a:solidFill>
                  <a:srgbClr val="00B0F0"/>
                </a:solidFill>
              </a:rPr>
              <a:t>+1 150</a:t>
            </a:r>
          </a:p>
          <a:p>
            <a:pPr algn="ctr"/>
            <a:r>
              <a:rPr lang="fr-FR" b="1" dirty="0" smtClean="0">
                <a:solidFill>
                  <a:srgbClr val="00B0F0"/>
                </a:solidFill>
              </a:rPr>
              <a:t>emplois hors intérim</a:t>
            </a:r>
          </a:p>
          <a:p>
            <a:pPr algn="ctr"/>
            <a:endParaRPr lang="fr-FR" b="1" dirty="0">
              <a:solidFill>
                <a:srgbClr val="00B0F0"/>
              </a:solidFill>
            </a:endParaRPr>
          </a:p>
          <a:p>
            <a:pPr algn="ctr"/>
            <a:r>
              <a:rPr lang="fr-FR" b="1" dirty="0">
                <a:solidFill>
                  <a:schemeClr val="accent6">
                    <a:lumMod val="75000"/>
                  </a:schemeClr>
                </a:solidFill>
              </a:rPr>
              <a:t>-40 emplois intérimaires  </a:t>
            </a:r>
          </a:p>
          <a:p>
            <a:pPr algn="ctr"/>
            <a:endParaRPr lang="fr-FR" b="1" dirty="0" smtClean="0">
              <a:solidFill>
                <a:srgbClr val="00B0F0"/>
              </a:solidFill>
            </a:endParaRPr>
          </a:p>
        </p:txBody>
      </p:sp>
      <p:graphicFrame>
        <p:nvGraphicFramePr>
          <p:cNvPr id="14" name="Graphique 13"/>
          <p:cNvGraphicFramePr>
            <a:graphicFrameLocks/>
          </p:cNvGraphicFramePr>
          <p:nvPr>
            <p:extLst>
              <p:ext uri="{D42A27DB-BD31-4B8C-83A1-F6EECF244321}">
                <p14:modId xmlns:p14="http://schemas.microsoft.com/office/powerpoint/2010/main" val="3104030791"/>
              </p:ext>
            </p:extLst>
          </p:nvPr>
        </p:nvGraphicFramePr>
        <p:xfrm>
          <a:off x="456487" y="1188940"/>
          <a:ext cx="7939236" cy="4941592"/>
        </p:xfrm>
        <a:graphic>
          <a:graphicData uri="http://schemas.openxmlformats.org/drawingml/2006/chart">
            <c:chart xmlns:c="http://schemas.openxmlformats.org/drawingml/2006/chart" xmlns:r="http://schemas.openxmlformats.org/officeDocument/2006/relationships" r:id="rId4"/>
          </a:graphicData>
        </a:graphic>
      </p:graphicFrame>
      <p:sp>
        <p:nvSpPr>
          <p:cNvPr id="15" name="ZoneTexte 14"/>
          <p:cNvSpPr txBox="1"/>
          <p:nvPr/>
        </p:nvSpPr>
        <p:spPr>
          <a:xfrm>
            <a:off x="7789030" y="2536601"/>
            <a:ext cx="1333604" cy="338554"/>
          </a:xfrm>
          <a:prstGeom prst="rect">
            <a:avLst/>
          </a:prstGeom>
          <a:noFill/>
        </p:spPr>
        <p:txBody>
          <a:bodyPr wrap="square" rtlCol="0">
            <a:spAutoFit/>
          </a:bodyPr>
          <a:lstStyle/>
          <a:p>
            <a:pPr algn="ctr"/>
            <a:r>
              <a:rPr lang="fr-FR" sz="1600" b="1" dirty="0" smtClean="0"/>
              <a:t>Au T1 2019 :</a:t>
            </a:r>
            <a:endParaRPr lang="fr-FR" b="1" dirty="0"/>
          </a:p>
        </p:txBody>
      </p:sp>
    </p:spTree>
    <p:extLst>
      <p:ext uri="{BB962C8B-B14F-4D97-AF65-F5344CB8AC3E}">
        <p14:creationId xmlns:p14="http://schemas.microsoft.com/office/powerpoint/2010/main" val="1225084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3" name="ZoneTexte 2"/>
          <p:cNvSpPr txBox="1"/>
          <p:nvPr/>
        </p:nvSpPr>
        <p:spPr>
          <a:xfrm>
            <a:off x="213645" y="991089"/>
            <a:ext cx="8134289" cy="5207805"/>
          </a:xfrm>
          <a:prstGeom prst="rect">
            <a:avLst/>
          </a:prstGeom>
          <a:noFill/>
        </p:spPr>
        <p:txBody>
          <a:bodyPr wrap="square" rtlCol="0">
            <a:normAutofit/>
          </a:bodyPr>
          <a:lstStyle/>
          <a:p>
            <a:endParaRPr lang="fr-FR" dirty="0" smtClean="0">
              <a:sym typeface="Wingdings" panose="05000000000000000000" pitchFamily="2" charset="2"/>
            </a:endParaRPr>
          </a:p>
          <a:p>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4</a:t>
            </a:fld>
            <a:endParaRPr lang="fr-FR" dirty="0"/>
          </a:p>
        </p:txBody>
      </p:sp>
      <p:sp>
        <p:nvSpPr>
          <p:cNvPr id="7" name="Espace réservé du pied de page 6"/>
          <p:cNvSpPr>
            <a:spLocks noGrp="1"/>
          </p:cNvSpPr>
          <p:nvPr>
            <p:ph type="ftr" sz="quarter" idx="11"/>
          </p:nvPr>
        </p:nvSpPr>
        <p:spPr>
          <a:xfrm>
            <a:off x="2153353" y="6508442"/>
            <a:ext cx="4705349"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juillet 2019</a:t>
            </a:r>
            <a:endParaRPr lang="fr-FR" dirty="0"/>
          </a:p>
        </p:txBody>
      </p:sp>
      <p:sp>
        <p:nvSpPr>
          <p:cNvPr id="12" name="ZoneTexte 11"/>
          <p:cNvSpPr txBox="1"/>
          <p:nvPr/>
        </p:nvSpPr>
        <p:spPr>
          <a:xfrm>
            <a:off x="213644" y="98537"/>
            <a:ext cx="8827805" cy="769441"/>
          </a:xfrm>
          <a:prstGeom prst="rect">
            <a:avLst/>
          </a:prstGeom>
          <a:noFill/>
        </p:spPr>
        <p:txBody>
          <a:bodyPr wrap="square" rtlCol="0">
            <a:spAutoFit/>
          </a:bodyPr>
          <a:lstStyle/>
          <a:p>
            <a:r>
              <a:rPr lang="fr-FR" sz="2200" b="1" dirty="0" smtClean="0">
                <a:solidFill>
                  <a:schemeClr val="accent1">
                    <a:lumMod val="75000"/>
                  </a:schemeClr>
                </a:solidFill>
              </a:rPr>
              <a:t>Les besoins de main d’œuvre augmentent dans le tertiaire marchand et la construction et se stabilisent dans l’industrie et le tertiaire non marchand</a:t>
            </a:r>
            <a:endParaRPr lang="fr-FR" sz="2200" dirty="0">
              <a:solidFill>
                <a:schemeClr val="accent1">
                  <a:lumMod val="75000"/>
                </a:schemeClr>
              </a:solidFill>
            </a:endParaRPr>
          </a:p>
        </p:txBody>
      </p:sp>
      <p:graphicFrame>
        <p:nvGraphicFramePr>
          <p:cNvPr id="11" name="Graphique 10"/>
          <p:cNvGraphicFramePr>
            <a:graphicFrameLocks/>
          </p:cNvGraphicFramePr>
          <p:nvPr>
            <p:extLst>
              <p:ext uri="{D42A27DB-BD31-4B8C-83A1-F6EECF244321}">
                <p14:modId xmlns:p14="http://schemas.microsoft.com/office/powerpoint/2010/main" val="1366207223"/>
              </p:ext>
            </p:extLst>
          </p:nvPr>
        </p:nvGraphicFramePr>
        <p:xfrm>
          <a:off x="828230" y="1093335"/>
          <a:ext cx="7598634" cy="500331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05623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smtClean="0">
              <a:sym typeface="Wingdings" panose="05000000000000000000" pitchFamily="2" charset="2"/>
            </a:endParaRPr>
          </a:p>
          <a:p>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5</a:t>
            </a:fld>
            <a:endParaRPr lang="fr-FR" dirty="0"/>
          </a:p>
        </p:txBody>
      </p:sp>
      <p:sp>
        <p:nvSpPr>
          <p:cNvPr id="7" name="Espace réservé du pied de page 6"/>
          <p:cNvSpPr>
            <a:spLocks noGrp="1"/>
          </p:cNvSpPr>
          <p:nvPr>
            <p:ph type="ftr" sz="quarter" idx="11"/>
          </p:nvPr>
        </p:nvSpPr>
        <p:spPr>
          <a:xfrm>
            <a:off x="2291379" y="6540192"/>
            <a:ext cx="4566621"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juillet 2019</a:t>
            </a:r>
            <a:endParaRPr lang="fr-FR" dirty="0"/>
          </a:p>
        </p:txBody>
      </p:sp>
      <p:sp>
        <p:nvSpPr>
          <p:cNvPr id="11" name="ZoneTexte 10"/>
          <p:cNvSpPr txBox="1"/>
          <p:nvPr/>
        </p:nvSpPr>
        <p:spPr>
          <a:xfrm>
            <a:off x="178805" y="93077"/>
            <a:ext cx="8862645" cy="1169551"/>
          </a:xfrm>
          <a:prstGeom prst="rect">
            <a:avLst/>
          </a:prstGeom>
          <a:noFill/>
        </p:spPr>
        <p:txBody>
          <a:bodyPr wrap="square" rtlCol="0">
            <a:spAutoFit/>
          </a:bodyPr>
          <a:lstStyle/>
          <a:p>
            <a:r>
              <a:rPr lang="fr-FR" sz="2200" b="1" dirty="0">
                <a:solidFill>
                  <a:schemeClr val="accent1">
                    <a:lumMod val="75000"/>
                  </a:schemeClr>
                </a:solidFill>
              </a:rPr>
              <a:t>Les besoins de main d’œuvre augmentent dans le tertiaire marchand et la construction et se stabilisent dans l’industrie et le tertiaire non marchand</a:t>
            </a:r>
            <a:endParaRPr lang="fr-FR" sz="2200" dirty="0">
              <a:solidFill>
                <a:schemeClr val="accent1">
                  <a:lumMod val="75000"/>
                </a:schemeClr>
              </a:solidFill>
            </a:endParaRPr>
          </a:p>
          <a:p>
            <a:endParaRPr lang="fr-FR" sz="2600" dirty="0">
              <a:solidFill>
                <a:schemeClr val="accent1">
                  <a:lumMod val="75000"/>
                </a:schemeClr>
              </a:solidFil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50" y="1614691"/>
            <a:ext cx="8625504" cy="3490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63061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smtClean="0">
              <a:sym typeface="Wingdings" panose="05000000000000000000" pitchFamily="2" charset="2"/>
            </a:endParaRPr>
          </a:p>
          <a:p>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a:p>
        </p:txBody>
      </p:sp>
      <p:sp>
        <p:nvSpPr>
          <p:cNvPr id="4" name="ZoneTexte 3"/>
          <p:cNvSpPr txBox="1"/>
          <p:nvPr/>
        </p:nvSpPr>
        <p:spPr>
          <a:xfrm>
            <a:off x="211613" y="91585"/>
            <a:ext cx="8930356" cy="892552"/>
          </a:xfrm>
          <a:prstGeom prst="rect">
            <a:avLst/>
          </a:prstGeom>
          <a:noFill/>
        </p:spPr>
        <p:txBody>
          <a:bodyPr wrap="square" rtlCol="0">
            <a:spAutoFit/>
          </a:bodyPr>
          <a:lstStyle/>
          <a:p>
            <a:r>
              <a:rPr lang="fr-FR" sz="2600" b="1" dirty="0" smtClean="0">
                <a:solidFill>
                  <a:schemeClr val="accent1">
                    <a:lumMod val="75000"/>
                  </a:schemeClr>
                </a:solidFill>
              </a:rPr>
              <a:t>Depuis trois trimestres, la demande de travail dans la construction augmente à un rythme soutenu</a:t>
            </a:r>
            <a:endParaRPr lang="fr-FR" sz="2600" dirty="0">
              <a:solidFill>
                <a:schemeClr val="accent1">
                  <a:lumMod val="75000"/>
                </a:schemeClr>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6</a:t>
            </a:fld>
            <a:endParaRPr lang="fr-FR" dirty="0"/>
          </a:p>
        </p:txBody>
      </p:sp>
      <p:sp>
        <p:nvSpPr>
          <p:cNvPr id="7" name="Espace réservé du pied de page 6"/>
          <p:cNvSpPr>
            <a:spLocks noGrp="1"/>
          </p:cNvSpPr>
          <p:nvPr>
            <p:ph type="ftr" sz="quarter" idx="11"/>
          </p:nvPr>
        </p:nvSpPr>
        <p:spPr>
          <a:xfrm>
            <a:off x="2133600" y="6555759"/>
            <a:ext cx="4797349"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juillet 2019</a:t>
            </a:r>
            <a:endParaRPr lang="fr-FR" dirty="0"/>
          </a:p>
        </p:txBody>
      </p:sp>
      <p:graphicFrame>
        <p:nvGraphicFramePr>
          <p:cNvPr id="11" name="Graphique 10"/>
          <p:cNvGraphicFramePr>
            <a:graphicFrameLocks/>
          </p:cNvGraphicFramePr>
          <p:nvPr>
            <p:extLst>
              <p:ext uri="{D42A27DB-BD31-4B8C-83A1-F6EECF244321}">
                <p14:modId xmlns:p14="http://schemas.microsoft.com/office/powerpoint/2010/main" val="4288755951"/>
              </p:ext>
            </p:extLst>
          </p:nvPr>
        </p:nvGraphicFramePr>
        <p:xfrm>
          <a:off x="736600" y="1239202"/>
          <a:ext cx="7276783" cy="479329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345101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5" name="Espace réservé du numéro de diapositive 4"/>
          <p:cNvSpPr>
            <a:spLocks noGrp="1"/>
          </p:cNvSpPr>
          <p:nvPr>
            <p:ph type="sldNum" sz="quarter" idx="12"/>
          </p:nvPr>
        </p:nvSpPr>
        <p:spPr/>
        <p:txBody>
          <a:bodyPr/>
          <a:lstStyle/>
          <a:p>
            <a:fld id="{3C7AC07C-28E4-BD4F-9FFB-37ABAC856C34}" type="slidenum">
              <a:rPr lang="fr-FR" smtClean="0"/>
              <a:t>7</a:t>
            </a:fld>
            <a:endParaRPr lang="fr-FR" dirty="0"/>
          </a:p>
        </p:txBody>
      </p:sp>
      <p:sp>
        <p:nvSpPr>
          <p:cNvPr id="7" name="Espace réservé du pied de page 6"/>
          <p:cNvSpPr>
            <a:spLocks noGrp="1"/>
          </p:cNvSpPr>
          <p:nvPr>
            <p:ph type="ftr" sz="quarter" idx="11"/>
          </p:nvPr>
        </p:nvSpPr>
        <p:spPr>
          <a:xfrm>
            <a:off x="1664897" y="6568767"/>
            <a:ext cx="5840083" cy="365125"/>
          </a:xfrm>
        </p:spPr>
        <p:txBody>
          <a:bodyPr/>
          <a:lstStyle/>
          <a:p>
            <a:r>
              <a:rPr lang="fr-FR" smtClean="0"/>
              <a:t>Les éclairages conjoncturels départementaux - Vaucluse</a:t>
            </a:r>
            <a:endParaRPr lang="fr-FR" dirty="0"/>
          </a:p>
        </p:txBody>
      </p:sp>
      <p:sp>
        <p:nvSpPr>
          <p:cNvPr id="12" name="ZoneTexte 11"/>
          <p:cNvSpPr txBox="1"/>
          <p:nvPr/>
        </p:nvSpPr>
        <p:spPr>
          <a:xfrm>
            <a:off x="209999" y="7683"/>
            <a:ext cx="8721970" cy="954107"/>
          </a:xfrm>
          <a:prstGeom prst="rect">
            <a:avLst/>
          </a:prstGeom>
          <a:noFill/>
        </p:spPr>
        <p:txBody>
          <a:bodyPr wrap="square" rtlCol="0">
            <a:spAutoFit/>
          </a:bodyPr>
          <a:lstStyle/>
          <a:p>
            <a:r>
              <a:rPr lang="fr-FR" sz="2800" b="1" dirty="0" smtClean="0">
                <a:solidFill>
                  <a:schemeClr val="accent1">
                    <a:lumMod val="75000"/>
                  </a:schemeClr>
                </a:solidFill>
              </a:rPr>
              <a:t>Le nombre de bénéficiaires de contrat aidé augmente très légèrement pour le second trimestre de suite</a:t>
            </a:r>
            <a:endParaRPr lang="fr-FR" sz="2800" b="1" dirty="0">
              <a:solidFill>
                <a:schemeClr val="accent1">
                  <a:lumMod val="75000"/>
                </a:schemeClr>
              </a:solidFill>
            </a:endParaRPr>
          </a:p>
        </p:txBody>
      </p:sp>
      <p:sp>
        <p:nvSpPr>
          <p:cNvPr id="3" name="Espace réservé de la date 2"/>
          <p:cNvSpPr>
            <a:spLocks noGrp="1"/>
          </p:cNvSpPr>
          <p:nvPr>
            <p:ph type="dt" sz="half" idx="10"/>
          </p:nvPr>
        </p:nvSpPr>
        <p:spPr/>
        <p:txBody>
          <a:bodyPr/>
          <a:lstStyle/>
          <a:p>
            <a:r>
              <a:rPr lang="fr-FR" smtClean="0"/>
              <a:t>Edition juillet 2019</a:t>
            </a:r>
            <a:endParaRPr lang="fr-FR" dirty="0"/>
          </a:p>
        </p:txBody>
      </p:sp>
      <p:cxnSp>
        <p:nvCxnSpPr>
          <p:cNvPr id="6" name="Connecteur droit 5"/>
          <p:cNvCxnSpPr/>
          <p:nvPr/>
        </p:nvCxnSpPr>
        <p:spPr>
          <a:xfrm>
            <a:off x="213644" y="958757"/>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grpSp>
        <p:nvGrpSpPr>
          <p:cNvPr id="17" name="Groupe 16"/>
          <p:cNvGrpSpPr>
            <a:grpSpLocks/>
          </p:cNvGrpSpPr>
          <p:nvPr/>
        </p:nvGrpSpPr>
        <p:grpSpPr bwMode="auto">
          <a:xfrm>
            <a:off x="213644" y="1066800"/>
            <a:ext cx="8718325" cy="4991264"/>
            <a:chOff x="0" y="0"/>
            <a:chExt cx="9458325" cy="6042212"/>
          </a:xfrm>
        </p:grpSpPr>
        <p:graphicFrame>
          <p:nvGraphicFramePr>
            <p:cNvPr id="18" name="Graphique 17"/>
            <p:cNvGraphicFramePr>
              <a:graphicFrameLocks/>
            </p:cNvGraphicFramePr>
            <p:nvPr>
              <p:extLst>
                <p:ext uri="{D42A27DB-BD31-4B8C-83A1-F6EECF244321}">
                  <p14:modId xmlns:p14="http://schemas.microsoft.com/office/powerpoint/2010/main" val="1182944920"/>
                </p:ext>
              </p:extLst>
            </p:nvPr>
          </p:nvGraphicFramePr>
          <p:xfrm>
            <a:off x="0" y="0"/>
            <a:ext cx="9458325" cy="6042212"/>
          </p:xfrm>
          <a:graphic>
            <a:graphicData uri="http://schemas.openxmlformats.org/drawingml/2006/chart">
              <c:chart xmlns:c="http://schemas.openxmlformats.org/drawingml/2006/chart" xmlns:r="http://schemas.openxmlformats.org/officeDocument/2006/relationships" r:id="rId4"/>
            </a:graphicData>
          </a:graphic>
        </p:graphicFrame>
        <p:sp>
          <p:nvSpPr>
            <p:cNvPr id="19" name="ZoneTexte 26"/>
            <p:cNvSpPr txBox="1"/>
            <p:nvPr/>
          </p:nvSpPr>
          <p:spPr>
            <a:xfrm>
              <a:off x="8716999" y="1972582"/>
              <a:ext cx="682551" cy="263129"/>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fr-FR" sz="1100" b="1" dirty="0"/>
                <a:t>1 </a:t>
              </a:r>
              <a:r>
                <a:rPr lang="fr-FR" sz="1100" b="1" dirty="0" smtClean="0"/>
                <a:t>800</a:t>
              </a:r>
              <a:endParaRPr lang="fr-FR" sz="1100" b="1" dirty="0"/>
            </a:p>
          </p:txBody>
        </p:sp>
        <p:sp>
          <p:nvSpPr>
            <p:cNvPr id="20" name="Flèche vers le bas 19"/>
            <p:cNvSpPr/>
            <p:nvPr/>
          </p:nvSpPr>
          <p:spPr>
            <a:xfrm>
              <a:off x="9058275" y="2274849"/>
              <a:ext cx="152401" cy="584730"/>
            </a:xfrm>
            <a:prstGeom prst="downArrow">
              <a:avLst/>
            </a:prstGeom>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fr-FR"/>
            </a:p>
          </p:txBody>
        </p:sp>
      </p:grpSp>
      <p:sp>
        <p:nvSpPr>
          <p:cNvPr id="16" name="ZoneTexte 1"/>
          <p:cNvSpPr txBox="1"/>
          <p:nvPr/>
        </p:nvSpPr>
        <p:spPr>
          <a:xfrm>
            <a:off x="477545" y="5128196"/>
            <a:ext cx="8011685" cy="92986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fr-FR" sz="900" b="0" dirty="0">
                <a:effectLst/>
                <a:latin typeface="+mn-lt"/>
                <a:ea typeface="+mn-ea"/>
                <a:cs typeface="+mn-cs"/>
              </a:rPr>
              <a:t>* A</a:t>
            </a:r>
            <a:r>
              <a:rPr lang="fr-FR" sz="900" b="0" i="0" baseline="0" dirty="0">
                <a:effectLst/>
                <a:latin typeface="+mn-lt"/>
                <a:ea typeface="+mn-ea"/>
                <a:cs typeface="+mn-cs"/>
              </a:rPr>
              <a:t> partir de janvier 2018, les CUI-CAE sont transformés en Parcours emploi compétences (PEC). Il n'y a ainsi plus d'embauches en CUI-CAE.</a:t>
            </a:r>
            <a:endParaRPr lang="fr-FR" sz="900" dirty="0">
              <a:effectLst/>
            </a:endParaRPr>
          </a:p>
          <a:p>
            <a:r>
              <a:rPr lang="fr-FR" sz="900" dirty="0">
                <a:effectLst/>
                <a:latin typeface="+mn-lt"/>
                <a:ea typeface="+mn-ea"/>
                <a:cs typeface="+mn-cs"/>
              </a:rPr>
              <a:t>** Depuis janvier 2018, l</a:t>
            </a:r>
            <a:r>
              <a:rPr lang="fr-FR" sz="900" b="0" i="0" baseline="0" dirty="0">
                <a:effectLst/>
                <a:latin typeface="+mn-lt"/>
                <a:ea typeface="+mn-ea"/>
                <a:cs typeface="+mn-cs"/>
              </a:rPr>
              <a:t>e recours aux CUI-CIE n'est plus autorisé, sauf pour les </a:t>
            </a:r>
            <a:r>
              <a:rPr lang="fr-FR" sz="900" b="0" i="0" baseline="0" dirty="0" err="1">
                <a:effectLst/>
                <a:latin typeface="+mn-lt"/>
                <a:ea typeface="+mn-ea"/>
                <a:cs typeface="+mn-cs"/>
              </a:rPr>
              <a:t>Drom</a:t>
            </a:r>
            <a:r>
              <a:rPr lang="fr-FR" sz="900" b="0" i="0" baseline="0" dirty="0">
                <a:effectLst/>
                <a:latin typeface="+mn-lt"/>
                <a:ea typeface="+mn-ea"/>
                <a:cs typeface="+mn-cs"/>
              </a:rPr>
              <a:t> et les  Conseils départementaux qui les financent entièrement.</a:t>
            </a:r>
            <a:endParaRPr lang="fr-FR" sz="900" dirty="0">
              <a:effectLst/>
            </a:endParaRPr>
          </a:p>
          <a:p>
            <a:pPr rtl="0" eaLnBrk="1" fontAlgn="auto" latinLnBrk="0" hangingPunct="1"/>
            <a:r>
              <a:rPr lang="fr-FR" sz="900" dirty="0">
                <a:effectLst/>
                <a:latin typeface="+mn-lt"/>
                <a:ea typeface="+mn-ea"/>
                <a:cs typeface="+mn-cs"/>
              </a:rPr>
              <a:t>*** Marchands et non marchands . Les Emplois  d'avenir ont débuté en novembre 2012. A compter de janvier</a:t>
            </a:r>
            <a:r>
              <a:rPr lang="fr-FR" sz="900" baseline="0" dirty="0">
                <a:effectLst/>
                <a:latin typeface="+mn-lt"/>
                <a:ea typeface="+mn-ea"/>
                <a:cs typeface="+mn-cs"/>
              </a:rPr>
              <a:t> 2018, l</a:t>
            </a:r>
            <a:r>
              <a:rPr lang="fr-FR" sz="900" dirty="0">
                <a:effectLst/>
                <a:latin typeface="+mn-lt"/>
                <a:ea typeface="+mn-ea"/>
                <a:cs typeface="+mn-cs"/>
              </a:rPr>
              <a:t>e dispositif est mis en </a:t>
            </a:r>
            <a:r>
              <a:rPr lang="fr-FR" sz="900" baseline="0" dirty="0">
                <a:effectLst/>
                <a:latin typeface="+mn-lt"/>
                <a:ea typeface="+mn-ea"/>
                <a:cs typeface="+mn-cs"/>
              </a:rPr>
              <a:t> extinction. E</a:t>
            </a:r>
            <a:r>
              <a:rPr lang="fr-FR" sz="900" dirty="0">
                <a:effectLst/>
                <a:latin typeface="+mn-lt"/>
                <a:ea typeface="+mn-ea"/>
                <a:cs typeface="+mn-cs"/>
              </a:rPr>
              <a:t>xcepté quelques cas particuliers de reconduction de contrat pour terminer une formation, il n’y a plus de nouveaux bénéficiaires.</a:t>
            </a:r>
            <a:endParaRPr lang="fr-FR" sz="900" dirty="0">
              <a:effectLst/>
            </a:endParaRPr>
          </a:p>
          <a:p>
            <a:pPr rtl="0" eaLnBrk="1" fontAlgn="auto" latinLnBrk="0" hangingPunct="1"/>
            <a:r>
              <a:rPr lang="fr-FR" sz="900" b="0" i="0" baseline="0" dirty="0">
                <a:effectLst/>
                <a:latin typeface="+mn-lt"/>
                <a:ea typeface="+mn-ea"/>
                <a:cs typeface="+mn-cs"/>
              </a:rPr>
              <a:t>**** M</a:t>
            </a:r>
            <a:r>
              <a:rPr lang="fr-FR" sz="900" dirty="0">
                <a:effectLst/>
                <a:latin typeface="+mn-lt"/>
                <a:ea typeface="+mn-ea"/>
                <a:cs typeface="+mn-cs"/>
              </a:rPr>
              <a:t>archands et non marchands . Depuis juillet 2014, les  Ateliers et chantiers d’insertion  (ACI)</a:t>
            </a:r>
            <a:r>
              <a:rPr lang="fr-FR" sz="900" baseline="0" dirty="0">
                <a:effectLst/>
                <a:latin typeface="+mn-lt"/>
                <a:ea typeface="+mn-ea"/>
                <a:cs typeface="+mn-cs"/>
              </a:rPr>
              <a:t> </a:t>
            </a:r>
            <a:r>
              <a:rPr lang="fr-FR" sz="900" dirty="0">
                <a:effectLst/>
                <a:latin typeface="+mn-lt"/>
                <a:ea typeface="+mn-ea"/>
                <a:cs typeface="+mn-cs"/>
              </a:rPr>
              <a:t>doivent recruter leurs salariés en CDDI.</a:t>
            </a:r>
            <a:endParaRPr lang="fr-FR" sz="900" dirty="0">
              <a:effectLst/>
            </a:endParaRPr>
          </a:p>
          <a:p>
            <a:r>
              <a:rPr lang="fr-FR" sz="900" b="1" dirty="0">
                <a:effectLst/>
                <a:latin typeface="+mn-lt"/>
                <a:ea typeface="+mn-ea"/>
                <a:cs typeface="+mn-cs"/>
              </a:rPr>
              <a:t>Note : </a:t>
            </a:r>
            <a:r>
              <a:rPr lang="fr-FR" sz="900" dirty="0">
                <a:effectLst/>
                <a:latin typeface="+mn-lt"/>
                <a:ea typeface="+mn-ea"/>
                <a:cs typeface="+mn-cs"/>
              </a:rPr>
              <a:t>données arrondies en fin de trimestre, provisoires</a:t>
            </a:r>
            <a:endParaRPr lang="fr-FR" sz="900" dirty="0">
              <a:effectLst/>
            </a:endParaRPr>
          </a:p>
          <a:p>
            <a:r>
              <a:rPr lang="fr-FR" sz="900" b="1" i="1" dirty="0">
                <a:effectLst/>
                <a:latin typeface="+mn-lt"/>
                <a:ea typeface="+mn-ea"/>
                <a:cs typeface="+mn-cs"/>
              </a:rPr>
              <a:t>Source </a:t>
            </a:r>
            <a:r>
              <a:rPr lang="fr-FR" sz="900" i="1" dirty="0">
                <a:effectLst/>
                <a:latin typeface="+mn-lt"/>
                <a:ea typeface="+mn-ea"/>
                <a:cs typeface="+mn-cs"/>
              </a:rPr>
              <a:t>: ASP - </a:t>
            </a:r>
            <a:r>
              <a:rPr lang="fr-FR" sz="900" b="1" i="1" dirty="0">
                <a:effectLst/>
                <a:latin typeface="+mn-lt"/>
                <a:ea typeface="+mn-ea"/>
                <a:cs typeface="+mn-cs"/>
              </a:rPr>
              <a:t>Traitements : </a:t>
            </a:r>
            <a:r>
              <a:rPr lang="fr-FR" sz="900" i="1" dirty="0" err="1">
                <a:effectLst/>
                <a:latin typeface="+mn-lt"/>
                <a:ea typeface="+mn-ea"/>
                <a:cs typeface="+mn-cs"/>
              </a:rPr>
              <a:t>Dares</a:t>
            </a:r>
            <a:endParaRPr lang="fr-FR" sz="900" dirty="0">
              <a:effectLst/>
            </a:endParaRPr>
          </a:p>
          <a:p>
            <a:pPr marL="0" marR="0" indent="0" defTabSz="914400" rtl="0" eaLnBrk="1" fontAlgn="auto" latinLnBrk="0" hangingPunct="1">
              <a:lnSpc>
                <a:spcPts val="1200"/>
              </a:lnSpc>
              <a:spcBef>
                <a:spcPts val="0"/>
              </a:spcBef>
              <a:spcAft>
                <a:spcPts val="0"/>
              </a:spcAft>
              <a:buClrTx/>
              <a:buSzTx/>
              <a:buFontTx/>
              <a:buNone/>
              <a:tabLst/>
              <a:defRPr/>
            </a:pPr>
            <a:endParaRPr lang="fr-FR" sz="900" i="1" dirty="0"/>
          </a:p>
        </p:txBody>
      </p:sp>
    </p:spTree>
    <p:extLst>
      <p:ext uri="{BB962C8B-B14F-4D97-AF65-F5344CB8AC3E}">
        <p14:creationId xmlns:p14="http://schemas.microsoft.com/office/powerpoint/2010/main" val="2622729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5" name="Espace réservé du numéro de diapositive 4"/>
          <p:cNvSpPr>
            <a:spLocks noGrp="1"/>
          </p:cNvSpPr>
          <p:nvPr>
            <p:ph type="sldNum" sz="quarter" idx="12"/>
          </p:nvPr>
        </p:nvSpPr>
        <p:spPr/>
        <p:txBody>
          <a:bodyPr/>
          <a:lstStyle/>
          <a:p>
            <a:fld id="{3C7AC07C-28E4-BD4F-9FFB-37ABAC856C34}" type="slidenum">
              <a:rPr lang="fr-FR" smtClean="0"/>
              <a:t>8</a:t>
            </a:fld>
            <a:endParaRPr lang="fr-FR" dirty="0"/>
          </a:p>
        </p:txBody>
      </p:sp>
      <p:sp>
        <p:nvSpPr>
          <p:cNvPr id="7" name="Espace réservé du pied de page 6"/>
          <p:cNvSpPr>
            <a:spLocks noGrp="1"/>
          </p:cNvSpPr>
          <p:nvPr>
            <p:ph type="ftr" sz="quarter" idx="11"/>
          </p:nvPr>
        </p:nvSpPr>
        <p:spPr>
          <a:xfrm>
            <a:off x="1664897" y="6568767"/>
            <a:ext cx="5840083" cy="365125"/>
          </a:xfrm>
        </p:spPr>
        <p:txBody>
          <a:bodyPr/>
          <a:lstStyle/>
          <a:p>
            <a:r>
              <a:rPr lang="fr-FR" smtClean="0"/>
              <a:t>Les éclairages conjoncturels départementaux - Vaucluse</a:t>
            </a:r>
            <a:endParaRPr lang="fr-FR" dirty="0"/>
          </a:p>
        </p:txBody>
      </p:sp>
      <p:sp>
        <p:nvSpPr>
          <p:cNvPr id="12" name="ZoneTexte 11"/>
          <p:cNvSpPr txBox="1"/>
          <p:nvPr/>
        </p:nvSpPr>
        <p:spPr>
          <a:xfrm>
            <a:off x="209999" y="435537"/>
            <a:ext cx="8721970" cy="523220"/>
          </a:xfrm>
          <a:prstGeom prst="rect">
            <a:avLst/>
          </a:prstGeom>
          <a:noFill/>
        </p:spPr>
        <p:txBody>
          <a:bodyPr wrap="square" rtlCol="0">
            <a:spAutoFit/>
          </a:bodyPr>
          <a:lstStyle/>
          <a:p>
            <a:r>
              <a:rPr lang="fr-FR" sz="2800" b="1" dirty="0">
                <a:solidFill>
                  <a:srgbClr val="376092"/>
                </a:solidFill>
              </a:rPr>
              <a:t>L’apprentissage toujours aussi dynamique</a:t>
            </a:r>
          </a:p>
        </p:txBody>
      </p:sp>
      <p:sp>
        <p:nvSpPr>
          <p:cNvPr id="3" name="Espace réservé de la date 2"/>
          <p:cNvSpPr>
            <a:spLocks noGrp="1"/>
          </p:cNvSpPr>
          <p:nvPr>
            <p:ph type="dt" sz="half" idx="10"/>
          </p:nvPr>
        </p:nvSpPr>
        <p:spPr/>
        <p:txBody>
          <a:bodyPr/>
          <a:lstStyle/>
          <a:p>
            <a:r>
              <a:rPr lang="fr-FR" smtClean="0"/>
              <a:t>Edition juillet 2019</a:t>
            </a:r>
            <a:endParaRPr lang="fr-FR" dirty="0"/>
          </a:p>
        </p:txBody>
      </p:sp>
      <p:cxnSp>
        <p:nvCxnSpPr>
          <p:cNvPr id="6" name="Connecteur droit 5"/>
          <p:cNvCxnSpPr/>
          <p:nvPr/>
        </p:nvCxnSpPr>
        <p:spPr>
          <a:xfrm>
            <a:off x="213644" y="958757"/>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graphicFrame>
        <p:nvGraphicFramePr>
          <p:cNvPr id="9" name="Graphique 8"/>
          <p:cNvGraphicFramePr>
            <a:graphicFrameLocks/>
          </p:cNvGraphicFramePr>
          <p:nvPr>
            <p:extLst>
              <p:ext uri="{D42A27DB-BD31-4B8C-83A1-F6EECF244321}">
                <p14:modId xmlns:p14="http://schemas.microsoft.com/office/powerpoint/2010/main" val="3529174053"/>
              </p:ext>
            </p:extLst>
          </p:nvPr>
        </p:nvGraphicFramePr>
        <p:xfrm>
          <a:off x="213645" y="1066800"/>
          <a:ext cx="8718324" cy="49911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594185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 y="0"/>
            <a:ext cx="9141969" cy="6858000"/>
          </a:xfrm>
          <a:prstGeom prst="rect">
            <a:avLst/>
          </a:prstGeom>
        </p:spPr>
      </p:pic>
      <p:sp>
        <p:nvSpPr>
          <p:cNvPr id="4" name="ZoneTexte 3"/>
          <p:cNvSpPr txBox="1"/>
          <p:nvPr/>
        </p:nvSpPr>
        <p:spPr>
          <a:xfrm>
            <a:off x="127221" y="35470"/>
            <a:ext cx="8612177" cy="892552"/>
          </a:xfrm>
          <a:prstGeom prst="rect">
            <a:avLst/>
          </a:prstGeom>
          <a:noFill/>
        </p:spPr>
        <p:txBody>
          <a:bodyPr wrap="square" rtlCol="0">
            <a:spAutoFit/>
          </a:bodyPr>
          <a:lstStyle/>
          <a:p>
            <a:r>
              <a:rPr lang="fr-FR" sz="2600" b="1" dirty="0" smtClean="0">
                <a:solidFill>
                  <a:schemeClr val="accent1">
                    <a:lumMod val="75000"/>
                  </a:schemeClr>
                </a:solidFill>
              </a:rPr>
              <a:t>Le taux de chômage recule légèrement </a:t>
            </a:r>
            <a:r>
              <a:rPr lang="fr-FR" sz="2600" b="1" dirty="0">
                <a:solidFill>
                  <a:schemeClr val="accent1">
                    <a:lumMod val="75000"/>
                  </a:schemeClr>
                </a:solidFill>
              </a:rPr>
              <a:t>au 1</a:t>
            </a:r>
            <a:r>
              <a:rPr lang="fr-FR" sz="2600" b="1" baseline="30000" dirty="0">
                <a:solidFill>
                  <a:schemeClr val="accent1">
                    <a:lumMod val="75000"/>
                  </a:schemeClr>
                </a:solidFill>
              </a:rPr>
              <a:t>er</a:t>
            </a:r>
            <a:r>
              <a:rPr lang="fr-FR" sz="2600" b="1" dirty="0">
                <a:solidFill>
                  <a:schemeClr val="accent1">
                    <a:lumMod val="75000"/>
                  </a:schemeClr>
                </a:solidFill>
              </a:rPr>
              <a:t> trimestre </a:t>
            </a:r>
            <a:r>
              <a:rPr lang="fr-FR" sz="2600" b="1" dirty="0" smtClean="0">
                <a:solidFill>
                  <a:schemeClr val="accent1">
                    <a:lumMod val="75000"/>
                  </a:schemeClr>
                </a:solidFill>
              </a:rPr>
              <a:t>2019 (-0,1 point, comme en région et en France métropolitaine)</a:t>
            </a:r>
            <a:endParaRPr lang="fr-FR" sz="2600" dirty="0">
              <a:solidFill>
                <a:schemeClr val="accent1">
                  <a:lumMod val="75000"/>
                </a:schemeClr>
              </a:solidFill>
            </a:endParaRPr>
          </a:p>
        </p:txBody>
      </p:sp>
      <p:cxnSp>
        <p:nvCxnSpPr>
          <p:cNvPr id="6" name="Connecteur droit 5"/>
          <p:cNvCxnSpPr/>
          <p:nvPr/>
        </p:nvCxnSpPr>
        <p:spPr>
          <a:xfrm>
            <a:off x="157080" y="97205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9</a:t>
            </a:fld>
            <a:endParaRPr lang="fr-FR" dirty="0"/>
          </a:p>
        </p:txBody>
      </p:sp>
      <p:sp>
        <p:nvSpPr>
          <p:cNvPr id="7" name="Espace réservé du pied de page 6"/>
          <p:cNvSpPr>
            <a:spLocks noGrp="1"/>
          </p:cNvSpPr>
          <p:nvPr>
            <p:ph type="ftr" sz="quarter" idx="11"/>
          </p:nvPr>
        </p:nvSpPr>
        <p:spPr>
          <a:xfrm>
            <a:off x="2248348" y="6568767"/>
            <a:ext cx="4571552"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juillet 2019</a:t>
            </a:r>
            <a:endParaRPr lang="fr-FR" dirty="0"/>
          </a:p>
        </p:txBody>
      </p:sp>
      <p:graphicFrame>
        <p:nvGraphicFramePr>
          <p:cNvPr id="15" name="Graphique 14"/>
          <p:cNvGraphicFramePr>
            <a:graphicFrameLocks/>
          </p:cNvGraphicFramePr>
          <p:nvPr>
            <p:extLst>
              <p:ext uri="{D42A27DB-BD31-4B8C-83A1-F6EECF244321}">
                <p14:modId xmlns:p14="http://schemas.microsoft.com/office/powerpoint/2010/main" val="3110980897"/>
              </p:ext>
            </p:extLst>
          </p:nvPr>
        </p:nvGraphicFramePr>
        <p:xfrm>
          <a:off x="185819" y="1133111"/>
          <a:ext cx="8799066" cy="4765267"/>
        </p:xfrm>
        <a:graphic>
          <a:graphicData uri="http://schemas.openxmlformats.org/drawingml/2006/chart">
            <c:chart xmlns:c="http://schemas.openxmlformats.org/drawingml/2006/chart" xmlns:r="http://schemas.openxmlformats.org/officeDocument/2006/relationships" r:id="rId4"/>
          </a:graphicData>
        </a:graphic>
      </p:graphicFrame>
      <p:sp>
        <p:nvSpPr>
          <p:cNvPr id="13" name="ZoneTexte 12"/>
          <p:cNvSpPr txBox="1"/>
          <p:nvPr/>
        </p:nvSpPr>
        <p:spPr>
          <a:xfrm>
            <a:off x="8169791" y="2670791"/>
            <a:ext cx="891727" cy="646331"/>
          </a:xfrm>
          <a:prstGeom prst="rect">
            <a:avLst/>
          </a:prstGeom>
          <a:noFill/>
        </p:spPr>
        <p:txBody>
          <a:bodyPr wrap="square" rtlCol="0">
            <a:spAutoFit/>
          </a:bodyPr>
          <a:lstStyle/>
          <a:p>
            <a:pPr algn="ctr"/>
            <a:r>
              <a:rPr lang="fr-FR" sz="1600" b="1" dirty="0" smtClean="0">
                <a:solidFill>
                  <a:schemeClr val="accent3">
                    <a:lumMod val="75000"/>
                  </a:schemeClr>
                </a:solidFill>
              </a:rPr>
              <a:t>11,4 %</a:t>
            </a:r>
            <a:r>
              <a:rPr lang="fr-FR" b="1" dirty="0" smtClean="0">
                <a:solidFill>
                  <a:schemeClr val="accent3">
                    <a:lumMod val="75000"/>
                  </a:schemeClr>
                </a:solidFill>
              </a:rPr>
              <a:t> </a:t>
            </a:r>
          </a:p>
          <a:p>
            <a:pPr algn="ctr"/>
            <a:endParaRPr lang="fr-FR" b="1" dirty="0">
              <a:solidFill>
                <a:srgbClr val="FF0000"/>
              </a:solidFill>
            </a:endParaRPr>
          </a:p>
        </p:txBody>
      </p:sp>
      <p:sp>
        <p:nvSpPr>
          <p:cNvPr id="11" name="ZoneTexte 10"/>
          <p:cNvSpPr txBox="1"/>
          <p:nvPr/>
        </p:nvSpPr>
        <p:spPr>
          <a:xfrm>
            <a:off x="8169791" y="3299940"/>
            <a:ext cx="891727" cy="615553"/>
          </a:xfrm>
          <a:prstGeom prst="rect">
            <a:avLst/>
          </a:prstGeom>
          <a:noFill/>
        </p:spPr>
        <p:txBody>
          <a:bodyPr wrap="square" rtlCol="0">
            <a:spAutoFit/>
          </a:bodyPr>
          <a:lstStyle/>
          <a:p>
            <a:pPr algn="ctr"/>
            <a:r>
              <a:rPr lang="fr-FR" sz="1600" b="1" dirty="0" smtClean="0">
                <a:solidFill>
                  <a:srgbClr val="FF0000"/>
                </a:solidFill>
              </a:rPr>
              <a:t>10,1 % </a:t>
            </a:r>
          </a:p>
          <a:p>
            <a:pPr algn="ctr"/>
            <a:endParaRPr lang="fr-FR" b="1" dirty="0">
              <a:solidFill>
                <a:srgbClr val="FF0000"/>
              </a:solidFill>
            </a:endParaRPr>
          </a:p>
        </p:txBody>
      </p:sp>
      <p:sp>
        <p:nvSpPr>
          <p:cNvPr id="12" name="ZoneTexte 11"/>
          <p:cNvSpPr txBox="1"/>
          <p:nvPr/>
        </p:nvSpPr>
        <p:spPr>
          <a:xfrm>
            <a:off x="8120356" y="3916523"/>
            <a:ext cx="891727" cy="615553"/>
          </a:xfrm>
          <a:prstGeom prst="rect">
            <a:avLst/>
          </a:prstGeom>
          <a:noFill/>
        </p:spPr>
        <p:txBody>
          <a:bodyPr wrap="square" rtlCol="0">
            <a:spAutoFit/>
          </a:bodyPr>
          <a:lstStyle/>
          <a:p>
            <a:pPr algn="ctr"/>
            <a:r>
              <a:rPr lang="fr-FR" sz="1600" b="1" dirty="0" smtClean="0">
                <a:solidFill>
                  <a:schemeClr val="accent1">
                    <a:lumMod val="75000"/>
                  </a:schemeClr>
                </a:solidFill>
              </a:rPr>
              <a:t>8,4 % </a:t>
            </a:r>
          </a:p>
          <a:p>
            <a:pPr algn="ctr"/>
            <a:endParaRPr lang="fr-FR" b="1" dirty="0">
              <a:solidFill>
                <a:srgbClr val="FF0000"/>
              </a:solidFill>
            </a:endParaRPr>
          </a:p>
        </p:txBody>
      </p:sp>
    </p:spTree>
    <p:extLst>
      <p:ext uri="{BB962C8B-B14F-4D97-AF65-F5344CB8AC3E}">
        <p14:creationId xmlns:p14="http://schemas.microsoft.com/office/powerpoint/2010/main" val="3144472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ireccte - Document" ma:contentTypeID="0x0101002B9C2962A44E47E49C985B3DB63656AE0096388B916A9B264DBD77EFB5256EEC22" ma:contentTypeVersion="8" ma:contentTypeDescription="Document pour les portails de type Direccte" ma:contentTypeScope="" ma:versionID="c11fc93c9e7ea15410097cfb7479afe7">
  <xsd:schema xmlns:xsd="http://www.w3.org/2001/XMLSchema" xmlns:xs="http://www.w3.org/2001/XMLSchema" xmlns:p="http://schemas.microsoft.com/office/2006/metadata/properties" xmlns:ns2="2ff91c20-40e6-4ab5-a5ac-9b5646c66526" xmlns:ns3="ab994d58-9349-46a1-8cee-b96a64c5dc7e" targetNamespace="http://schemas.microsoft.com/office/2006/metadata/properties" ma:root="true" ma:fieldsID="dcf6eb2dcc919f976b99dd89427cdf59" ns2:_="" ns3:_="">
    <xsd:import namespace="2ff91c20-40e6-4ab5-a5ac-9b5646c66526"/>
    <xsd:import namespace="ab994d58-9349-46a1-8cee-b96a64c5dc7e"/>
    <xsd:element name="properties">
      <xsd:complexType>
        <xsd:sequence>
          <xsd:element name="documentManagement">
            <xsd:complexType>
              <xsd:all>
                <xsd:element ref="ns2:DIRECCTE" minOccurs="0"/>
                <xsd:element ref="ns2:Rubrique" minOccurs="0"/>
                <xsd:element ref="ns2:RubriqueNiv2" minOccurs="0"/>
                <xsd:element ref="ns2:RubriqueNiv3" minOccurs="0"/>
                <xsd:element ref="ns2:Auteur" minOccurs="0"/>
                <xsd:element ref="ns2:Mots_x0020_Clefs" minOccurs="0"/>
                <xsd:element ref="ns3:_dlc_DocId" minOccurs="0"/>
                <xsd:element ref="ns3:_dlc_DocIdUrl" minOccurs="0"/>
                <xsd:element ref="ns3:_dlc_DocIdPersistId" minOccurs="0"/>
                <xsd:element ref="ns3:Resume" minOccurs="0"/>
                <xsd:element ref="ns3:Année" minOccurs="0"/>
                <xsd:element ref="ns3:Mois" minOccurs="0"/>
                <xsd:element ref="ns3:Jou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f91c20-40e6-4ab5-a5ac-9b5646c66526" elementFormDefault="qualified">
    <xsd:import namespace="http://schemas.microsoft.com/office/2006/documentManagement/types"/>
    <xsd:import namespace="http://schemas.microsoft.com/office/infopath/2007/PartnerControls"/>
    <xsd:element name="DIRECCTE" ma:index="8" nillable="true" ma:displayName="DIRECCTE" ma:internalName="DIRECCTE">
      <xsd:simpleType>
        <xsd:restriction base="dms:Text">
          <xsd:maxLength value="255"/>
        </xsd:restriction>
      </xsd:simpleType>
    </xsd:element>
    <xsd:element name="Rubrique" ma:index="9" nillable="true" ma:displayName="Rubrique" ma:internalName="Rubrique">
      <xsd:simpleType>
        <xsd:restriction base="dms:Text">
          <xsd:maxLength value="255"/>
        </xsd:restriction>
      </xsd:simpleType>
    </xsd:element>
    <xsd:element name="RubriqueNiv2" ma:index="10" nillable="true" ma:displayName="Rubrique Niveau 2" ma:internalName="RubriqueNiv2">
      <xsd:simpleType>
        <xsd:restriction base="dms:Text">
          <xsd:maxLength value="255"/>
        </xsd:restriction>
      </xsd:simpleType>
    </xsd:element>
    <xsd:element name="RubriqueNiv3" ma:index="11" nillable="true" ma:displayName="Rubrique Niveau 3" ma:internalName="RubriqueNiv3">
      <xsd:simpleType>
        <xsd:restriction base="dms:Text">
          <xsd:maxLength value="255"/>
        </xsd:restriction>
      </xsd:simpleType>
    </xsd:element>
    <xsd:element name="Auteur" ma:index="12" nillable="true" ma:displayName="Auteur" ma:list="UserInfo" ma:SharePointGroup="0" ma:internalName="Auteu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ots_x0020_Clefs" ma:index="13" nillable="true" ma:displayName="Mots Clefs" ma:internalName="Mots_x0020_Clef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b994d58-9349-46a1-8cee-b96a64c5dc7e" elementFormDefault="qualified">
    <xsd:import namespace="http://schemas.microsoft.com/office/2006/documentManagement/types"/>
    <xsd:import namespace="http://schemas.microsoft.com/office/infopath/2007/PartnerControls"/>
    <xsd:element name="_dlc_DocId" ma:index="14" nillable="true" ma:displayName="Valeur d’ID de document" ma:description="Valeur de l’ID de document affecté à cet élément." ma:internalName="_dlc_DocId" ma:readOnly="true">
      <xsd:simpleType>
        <xsd:restriction base="dms:Text"/>
      </xsd:simpleType>
    </xsd:element>
    <xsd:element name="_dlc_DocIdUrl" ma:index="15"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6" nillable="true" ma:displayName="Persist ID" ma:description="Keep ID on add." ma:hidden="true" ma:internalName="_dlc_DocIdPersistId" ma:readOnly="true">
      <xsd:simpleType>
        <xsd:restriction base="dms:Boolean"/>
      </xsd:simpleType>
    </xsd:element>
    <xsd:element name="Resume" ma:index="17" nillable="true" ma:displayName="Résumé" ma:internalName="Resume">
      <xsd:simpleType>
        <xsd:restriction base="dms:Text">
          <xsd:maxLength value="255"/>
        </xsd:restriction>
      </xsd:simpleType>
    </xsd:element>
    <xsd:element name="Année" ma:index="18" nillable="true" ma:displayName="Année" ma:description="" ma:format="Dropdown" ma:internalName="Ann_x00e9_e">
      <xsd:simpleType>
        <xsd:union memberTypes="dms:Text">
          <xsd:simpleType>
            <xsd:restriction base="dms:Choice">
              <xsd:enumeration value="2004"/>
              <xsd:enumeration value="2005"/>
              <xsd:enumeration value="2006"/>
              <xsd:enumeration value="2007"/>
              <xsd:enumeration value="2008"/>
              <xsd:enumeration value="2009"/>
              <xsd:enumeration value="2010"/>
              <xsd:enumeration value="2011"/>
              <xsd:enumeration value="2012"/>
              <xsd:enumeration value="2013"/>
              <xsd:enumeration value="2014"/>
              <xsd:enumeration value="2015"/>
              <xsd:enumeration value="2016"/>
              <xsd:enumeration value="2017"/>
              <xsd:enumeration value="2018"/>
            </xsd:restriction>
          </xsd:simpleType>
        </xsd:union>
      </xsd:simpleType>
    </xsd:element>
    <xsd:element name="Mois" ma:index="19" nillable="true" ma:displayName="Mois" ma:format="Dropdown" ma:internalName="Mois">
      <xsd:simpleType>
        <xsd:restriction base="dms:Choice">
          <xsd:enumeration value="01 - Janvier"/>
          <xsd:enumeration value="02 - Février"/>
          <xsd:enumeration value="03 - Mars"/>
          <xsd:enumeration value="04 - Avril"/>
          <xsd:enumeration value="05 - Mai"/>
          <xsd:enumeration value="06 - Juin"/>
          <xsd:enumeration value="07 - Juillet"/>
          <xsd:enumeration value="08 - Août"/>
          <xsd:enumeration value="09 - Septembre"/>
          <xsd:enumeration value="10 - Octobre"/>
          <xsd:enumeration value="11 - Novembre"/>
          <xsd:enumeration value="12 - Décembre"/>
        </xsd:restriction>
      </xsd:simpleType>
    </xsd:element>
    <xsd:element name="Jour" ma:index="20" nillable="true" ma:displayName="Jour" ma:format="Dropdown" ma:internalName="Jour">
      <xsd:simpleType>
        <xsd:restriction base="dms:Choice">
          <xsd:enumeration value="01"/>
          <xsd:enumeration value="02"/>
          <xsd:enumeration value="03"/>
          <xsd:enumeration value="04"/>
          <xsd:enumeration value="05"/>
          <xsd:enumeration value="06"/>
          <xsd:enumeration value="07"/>
          <xsd:enumeration value="08"/>
          <xsd:enumeration value="09"/>
          <xsd:enumeration value="10"/>
          <xsd:enumeration value="11"/>
          <xsd:enumeration value="12"/>
          <xsd:enumeration value="13"/>
          <xsd:enumeration value="14"/>
          <xsd:enumeration value="15"/>
          <xsd:enumeration value="16"/>
          <xsd:enumeration value="17"/>
          <xsd:enumeration value="18"/>
          <xsd:enumeration value="19"/>
          <xsd:enumeration value="20"/>
          <xsd:enumeration value="21"/>
          <xsd:enumeration value="22"/>
          <xsd:enumeration value="23"/>
          <xsd:enumeration value="24"/>
          <xsd:enumeration value="25"/>
          <xsd:enumeration value="26"/>
          <xsd:enumeration value="27"/>
          <xsd:enumeration value="28"/>
          <xsd:enumeration value="29"/>
          <xsd:enumeration value="30"/>
          <xsd:enumeration value="31"/>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Jour xmlns="ab994d58-9349-46a1-8cee-b96a64c5dc7e">07</Jour>
    <Auteur xmlns="2ff91c20-40e6-4ab5-a5ac-9b5646c66526">
      <UserInfo>
        <DisplayName/>
        <AccountId xsi:nil="true"/>
        <AccountType/>
      </UserInfo>
    </Auteur>
    <DIRECCTE xmlns="2ff91c20-40e6-4ab5-a5ac-9b5646c66526" xsi:nil="true"/>
    <Mots_x0020_Clefs xmlns="2ff91c20-40e6-4ab5-a5ac-9b5646c66526" xsi:nil="true"/>
    <Resume xmlns="ab994d58-9349-46a1-8cee-b96a64c5dc7e" xsi:nil="true"/>
    <Année xmlns="ab994d58-9349-46a1-8cee-b96a64c5dc7e">2018</Année>
    <RubriqueNiv3 xmlns="2ff91c20-40e6-4ab5-a5ac-9b5646c66526" xsi:nil="true"/>
    <Rubrique xmlns="2ff91c20-40e6-4ab5-a5ac-9b5646c66526" xsi:nil="true"/>
    <RubriqueNiv2 xmlns="2ff91c20-40e6-4ab5-a5ac-9b5646c66526" xsi:nil="true"/>
    <Mois xmlns="ab994d58-9349-46a1-8cee-b96a64c5dc7e">06 - Juin</Mois>
    <_dlc_DocId xmlns="ab994d58-9349-46a1-8cee-b96a64c5dc7e">PACA-1195-1</_dlc_DocId>
    <_dlc_DocIdUrl xmlns="ab994d58-9349-46a1-8cee-b96a64c5dc7e">
      <Url>http://intranet.direccte.gouv.fr/paca/Etudes%20et%20statistiques/_layouts/15/DocIdRedir.aspx?ID=PACA-1195-1</Url>
      <Description>PACA-1195-1</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8BEFDB-FD80-49BF-933E-2ABC1EFC7D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f91c20-40e6-4ab5-a5ac-9b5646c66526"/>
    <ds:schemaRef ds:uri="ab994d58-9349-46a1-8cee-b96a64c5dc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F75A013-2665-47DA-9765-AD20C70A5351}">
  <ds:schemaRefs>
    <ds:schemaRef ds:uri="ab994d58-9349-46a1-8cee-b96a64c5dc7e"/>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2ff91c20-40e6-4ab5-a5ac-9b5646c66526"/>
    <ds:schemaRef ds:uri="http://www.w3.org/XML/1998/namespace"/>
    <ds:schemaRef ds:uri="http://purl.org/dc/dcmitype/"/>
  </ds:schemaRefs>
</ds:datastoreItem>
</file>

<file path=customXml/itemProps3.xml><?xml version="1.0" encoding="utf-8"?>
<ds:datastoreItem xmlns:ds="http://schemas.openxmlformats.org/officeDocument/2006/customXml" ds:itemID="{3B2AE89B-080E-49C5-92D1-0FC918E24C08}">
  <ds:schemaRefs>
    <ds:schemaRef ds:uri="http://schemas.microsoft.com/sharepoint/events"/>
  </ds:schemaRefs>
</ds:datastoreItem>
</file>

<file path=customXml/itemProps4.xml><?xml version="1.0" encoding="utf-8"?>
<ds:datastoreItem xmlns:ds="http://schemas.openxmlformats.org/officeDocument/2006/customXml" ds:itemID="{4CD4B930-2EF4-44AA-B4F3-1B1D22FE6A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4484</TotalTime>
  <Words>1632</Words>
  <Application>Microsoft Office PowerPoint</Application>
  <PresentationFormat>Affichage à l'écran (4:3)</PresentationFormat>
  <Paragraphs>268</Paragraphs>
  <Slides>15</Slides>
  <Notes>15</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L'agence Mars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Pascale Lami</dc:creator>
  <cp:lastModifiedBy>MEYER Virginie (DR-PACA)</cp:lastModifiedBy>
  <cp:revision>497</cp:revision>
  <cp:lastPrinted>2018-10-09T12:30:48Z</cp:lastPrinted>
  <dcterms:created xsi:type="dcterms:W3CDTF">2018-05-30T13:27:07Z</dcterms:created>
  <dcterms:modified xsi:type="dcterms:W3CDTF">2019-06-28T15:32:53Z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0x0101002B9C2962A44E47E49C985B3DB63656AE0096388B916A9B264DBD77EFB5256EEC22</vt:lpwstr>
  </property>
  <property fmtid="{D5CDD505-2E9C-101B-9397-08002B2CF9AE}" pid="3" name="_dlc_DocIdItemGuid">
    <vt:lpwstr>e2e11c4f-34e3-4fd7-820e-3307ce29c67b</vt:lpwstr>
  </property>
</Properties>
</file>