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10.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11.xml" ContentType="application/vnd.openxmlformats-officedocument.drawingml.chartshape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0"/>
  </p:notesMasterIdLst>
  <p:sldIdLst>
    <p:sldId id="300" r:id="rId6"/>
    <p:sldId id="299" r:id="rId7"/>
    <p:sldId id="264" r:id="rId8"/>
    <p:sldId id="290" r:id="rId9"/>
    <p:sldId id="293" r:id="rId10"/>
    <p:sldId id="292" r:id="rId11"/>
    <p:sldId id="303" r:id="rId12"/>
    <p:sldId id="269" r:id="rId13"/>
    <p:sldId id="302" r:id="rId14"/>
    <p:sldId id="296" r:id="rId15"/>
    <p:sldId id="305" r:id="rId16"/>
    <p:sldId id="271" r:id="rId17"/>
    <p:sldId id="272" r:id="rId18"/>
    <p:sldId id="304" r:id="rId19"/>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06" autoAdjust="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PRO-SVC01-20131\USERS\Cab-SESE\10%20-%20Notes%20de%20conjoncture\01%20-%20Notes\2020\2020-T1\01%20-%20Fichiers%20de%20travail\DEFM-Ch&#244;mage\2020_T1_Demandeurs%20d'emploi_ABC_not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PRO-SVC01-20131\USERS\Cab-SESE\10%20-%20Notes%20de%20conjoncture\01%20-%20Notes\2020\2020-T1\01%20-%20Fichiers%20de%20travail\DEFM-Ch&#244;mage\2020_T1_Demandeurs%20d'emploi_ABC_not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PRO-SVC01-20131\USERS\Cab-SESE\10%20-%20Notes%20de%20conjoncture\01%20-%20Notes\2020\2020-T1\01%20-%20Fichiers%20de%20travail\Politiques%20emploi\2019_T3_Politiques%20de%20l'emploi_note.xls"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PRO-SVC01-20131\USERS\Cab-SESE\10%20-%20Tableau%20de%20bord%20conjoncturel\01%20-%20Indicateurs\Taux%20de%20ch&#244;mage.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PRO-SVC01-20131\USERS\Cab-SESE\10%20-%20Notes%20de%20conjoncture\01%20-%20Notes\2020\2020-T1\01%20-%20Fichiers%20de%20travail\DEFM-Ch&#244;mage\Tx%20ch&#244;mage%20-%20d&#233;p%20comparables\T201.xls"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PRO-SVC01-20131\USERS\Cab-SESE\10%20-%20Notes%20de%20conjoncture\01%20-%20Notes\2020\2020-T1\01%20-%20Fichiers%20de%20travail\DEFM-Ch&#244;mage\2020_T1_Demandeurs%20d'emploi_ABC_note.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PRO-SVC01-20131\USERS\Cab-SESE\10%20-%20Notes%20de%20conjoncture\01%20-%20Notes\2020\2020-T1\01%20-%20Fichiers%20de%20travail\DEFM-Ch&#244;mage\2020_T1_Demandeurs%20d'emploi_ABC_no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Evolution trimestrielle de l'emploi salarié dans le Vaucluse </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rPr>
              <a:t>(en indice base 100 au 4e trimestre 2010)</a:t>
            </a:r>
          </a:p>
        </c:rich>
      </c:tx>
      <c:layout>
        <c:manualLayout>
          <c:xMode val="edge"/>
          <c:yMode val="edge"/>
          <c:x val="0.18746375911425131"/>
          <c:y val="1.0109929892715665E-2"/>
        </c:manualLayout>
      </c:layout>
      <c:overlay val="0"/>
      <c:spPr>
        <a:noFill/>
        <a:ln w="25400">
          <a:noFill/>
        </a:ln>
      </c:spPr>
    </c:title>
    <c:autoTitleDeleted val="0"/>
    <c:plotArea>
      <c:layout>
        <c:manualLayout>
          <c:layoutTarget val="inner"/>
          <c:xMode val="edge"/>
          <c:yMode val="edge"/>
          <c:x val="8.1896608162074974E-2"/>
          <c:y val="0.22450065094648314"/>
          <c:w val="0.83764367816093033"/>
          <c:h val="0.50651294582871997"/>
        </c:manualLayout>
      </c:layout>
      <c:lineChart>
        <c:grouping val="standard"/>
        <c:varyColors val="0"/>
        <c:ser>
          <c:idx val="0"/>
          <c:order val="0"/>
          <c:tx>
            <c:v>Provence-Alpes-Côte d'Azur</c:v>
          </c:tx>
          <c:spPr>
            <a:ln w="28575">
              <a:solidFill>
                <a:srgbClr val="FF0000"/>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2'!$D$14:$D$51</c:f>
              <c:numCache>
                <c:formatCode>#,##0.0</c:formatCode>
                <c:ptCount val="38"/>
                <c:pt idx="0">
                  <c:v>100</c:v>
                </c:pt>
                <c:pt idx="1">
                  <c:v>100.13647254155475</c:v>
                </c:pt>
                <c:pt idx="2">
                  <c:v>100.20436904666852</c:v>
                </c:pt>
                <c:pt idx="3">
                  <c:v>100.07180381024541</c:v>
                </c:pt>
                <c:pt idx="4">
                  <c:v>100.35907567883764</c:v>
                </c:pt>
                <c:pt idx="5">
                  <c:v>100.45539924447442</c:v>
                </c:pt>
                <c:pt idx="6">
                  <c:v>100.33976566362179</c:v>
                </c:pt>
                <c:pt idx="7">
                  <c:v>100.22498149692825</c:v>
                </c:pt>
                <c:pt idx="8">
                  <c:v>100.24514092630312</c:v>
                </c:pt>
                <c:pt idx="9">
                  <c:v>100.23783596453526</c:v>
                </c:pt>
                <c:pt idx="10">
                  <c:v>100.32334365654674</c:v>
                </c:pt>
                <c:pt idx="11">
                  <c:v>100.52584399206535</c:v>
                </c:pt>
                <c:pt idx="12">
                  <c:v>100.79901558561725</c:v>
                </c:pt>
                <c:pt idx="13">
                  <c:v>100.95140048575163</c:v>
                </c:pt>
                <c:pt idx="14">
                  <c:v>100.86113607444945</c:v>
                </c:pt>
                <c:pt idx="15">
                  <c:v>100.92495539159975</c:v>
                </c:pt>
                <c:pt idx="16">
                  <c:v>101.09823588004687</c:v>
                </c:pt>
                <c:pt idx="17">
                  <c:v>101.06029538094243</c:v>
                </c:pt>
                <c:pt idx="18">
                  <c:v>101.43709550189901</c:v>
                </c:pt>
                <c:pt idx="19">
                  <c:v>101.31579915998603</c:v>
                </c:pt>
                <c:pt idx="20">
                  <c:v>101.7905084196763</c:v>
                </c:pt>
                <c:pt idx="21">
                  <c:v>102.16640249886319</c:v>
                </c:pt>
                <c:pt idx="22">
                  <c:v>102.61511968528639</c:v>
                </c:pt>
                <c:pt idx="23">
                  <c:v>102.7491006119746</c:v>
                </c:pt>
                <c:pt idx="24">
                  <c:v>102.88761174751106</c:v>
                </c:pt>
                <c:pt idx="25">
                  <c:v>103.24153431378377</c:v>
                </c:pt>
                <c:pt idx="26">
                  <c:v>103.57558058873462</c:v>
                </c:pt>
                <c:pt idx="27">
                  <c:v>103.93182488704207</c:v>
                </c:pt>
                <c:pt idx="28">
                  <c:v>104.31819507419067</c:v>
                </c:pt>
                <c:pt idx="29">
                  <c:v>104.89607984040074</c:v>
                </c:pt>
                <c:pt idx="30">
                  <c:v>104.97162107294599</c:v>
                </c:pt>
                <c:pt idx="31">
                  <c:v>105.01392189806691</c:v>
                </c:pt>
                <c:pt idx="32">
                  <c:v>105.19513025199853</c:v>
                </c:pt>
                <c:pt idx="33">
                  <c:v>105.54803352128035</c:v>
                </c:pt>
                <c:pt idx="34">
                  <c:v>105.88989440649451</c:v>
                </c:pt>
                <c:pt idx="35">
                  <c:v>106.13747032005358</c:v>
                </c:pt>
                <c:pt idx="36">
                  <c:v>106.5974564009869</c:v>
                </c:pt>
                <c:pt idx="37">
                  <c:v>104.45664958211655</c:v>
                </c:pt>
              </c:numCache>
            </c:numRef>
          </c:val>
          <c:smooth val="0"/>
        </c:ser>
        <c:ser>
          <c:idx val="1"/>
          <c:order val="1"/>
          <c:tx>
            <c:v>France métropolitaine</c:v>
          </c:tx>
          <c:spPr>
            <a:ln w="28575">
              <a:solidFill>
                <a:srgbClr val="0000FF"/>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2'!$C$14:$C$51</c:f>
              <c:numCache>
                <c:formatCode>#,##0.0</c:formatCode>
                <c:ptCount val="38"/>
                <c:pt idx="0">
                  <c:v>100</c:v>
                </c:pt>
                <c:pt idx="1">
                  <c:v>100.19852659430302</c:v>
                </c:pt>
                <c:pt idx="2">
                  <c:v>100.29979325083414</c:v>
                </c:pt>
                <c:pt idx="3">
                  <c:v>100.23097899239146</c:v>
                </c:pt>
                <c:pt idx="4">
                  <c:v>100.28712353465829</c:v>
                </c:pt>
                <c:pt idx="5">
                  <c:v>100.31057122717732</c:v>
                </c:pt>
                <c:pt idx="6">
                  <c:v>100.25969859830748</c:v>
                </c:pt>
                <c:pt idx="7">
                  <c:v>100.13259688450573</c:v>
                </c:pt>
                <c:pt idx="8">
                  <c:v>100.01479762647665</c:v>
                </c:pt>
                <c:pt idx="9">
                  <c:v>100.01794664017534</c:v>
                </c:pt>
                <c:pt idx="10">
                  <c:v>99.895053496217727</c:v>
                </c:pt>
                <c:pt idx="11">
                  <c:v>100.07623791423161</c:v>
                </c:pt>
                <c:pt idx="12">
                  <c:v>100.33909536801202</c:v>
                </c:pt>
                <c:pt idx="13">
                  <c:v>100.36646108175651</c:v>
                </c:pt>
                <c:pt idx="14">
                  <c:v>100.40124921803333</c:v>
                </c:pt>
                <c:pt idx="15">
                  <c:v>100.28090626424815</c:v>
                </c:pt>
                <c:pt idx="16">
                  <c:v>100.36808670100285</c:v>
                </c:pt>
                <c:pt idx="17">
                  <c:v>100.30033087936022</c:v>
                </c:pt>
                <c:pt idx="18">
                  <c:v>100.54051210868474</c:v>
                </c:pt>
                <c:pt idx="19">
                  <c:v>100.61576779297812</c:v>
                </c:pt>
                <c:pt idx="20">
                  <c:v>100.79184148319598</c:v>
                </c:pt>
                <c:pt idx="21">
                  <c:v>100.96120074420705</c:v>
                </c:pt>
                <c:pt idx="22">
                  <c:v>101.22743352946506</c:v>
                </c:pt>
                <c:pt idx="23">
                  <c:v>101.52431876402692</c:v>
                </c:pt>
                <c:pt idx="24">
                  <c:v>101.62436005423257</c:v>
                </c:pt>
                <c:pt idx="25">
                  <c:v>102.04196802221388</c:v>
                </c:pt>
                <c:pt idx="26">
                  <c:v>102.37645649206904</c:v>
                </c:pt>
                <c:pt idx="27">
                  <c:v>102.6541069360688</c:v>
                </c:pt>
                <c:pt idx="28">
                  <c:v>103.0284954786745</c:v>
                </c:pt>
                <c:pt idx="29">
                  <c:v>103.21097396129335</c:v>
                </c:pt>
                <c:pt idx="30">
                  <c:v>103.27721371332505</c:v>
                </c:pt>
                <c:pt idx="31">
                  <c:v>103.38610686549721</c:v>
                </c:pt>
                <c:pt idx="32">
                  <c:v>103.67325016474038</c:v>
                </c:pt>
                <c:pt idx="33">
                  <c:v>104.02356273948905</c:v>
                </c:pt>
                <c:pt idx="34">
                  <c:v>104.24174634271581</c:v>
                </c:pt>
                <c:pt idx="35">
                  <c:v>104.4179361566683</c:v>
                </c:pt>
                <c:pt idx="36">
                  <c:v>104.80270826764307</c:v>
                </c:pt>
                <c:pt idx="37">
                  <c:v>102.73008053550856</c:v>
                </c:pt>
              </c:numCache>
            </c:numRef>
          </c:val>
          <c:smooth val="0"/>
        </c:ser>
        <c:ser>
          <c:idx val="2"/>
          <c:order val="2"/>
          <c:tx>
            <c:strRef>
              <c:f>'Données graph 1 et 2'!$J$8:$J$9</c:f>
              <c:strCache>
                <c:ptCount val="1"/>
                <c:pt idx="0">
                  <c:v>Vaucluse</c:v>
                </c:pt>
              </c:strCache>
            </c:strRef>
          </c:tx>
          <c:spPr>
            <a:ln w="28575"/>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2'!$J$14:$J$51</c:f>
              <c:numCache>
                <c:formatCode>#,##0.0</c:formatCode>
                <c:ptCount val="38"/>
                <c:pt idx="0">
                  <c:v>100</c:v>
                </c:pt>
                <c:pt idx="1">
                  <c:v>100.17414038922749</c:v>
                </c:pt>
                <c:pt idx="2">
                  <c:v>100.13487477937542</c:v>
                </c:pt>
                <c:pt idx="3">
                  <c:v>100.21746731789285</c:v>
                </c:pt>
                <c:pt idx="4">
                  <c:v>100.88640750102284</c:v>
                </c:pt>
                <c:pt idx="5">
                  <c:v>101.26258740915273</c:v>
                </c:pt>
                <c:pt idx="6">
                  <c:v>100.91454046024484</c:v>
                </c:pt>
                <c:pt idx="7">
                  <c:v>99.748616693227248</c:v>
                </c:pt>
                <c:pt idx="8">
                  <c:v>100.29438789566991</c:v>
                </c:pt>
                <c:pt idx="9">
                  <c:v>100.23257783044883</c:v>
                </c:pt>
                <c:pt idx="10">
                  <c:v>100.45956780589921</c:v>
                </c:pt>
                <c:pt idx="11">
                  <c:v>100.18446224753154</c:v>
                </c:pt>
                <c:pt idx="12">
                  <c:v>100.70529533902611</c:v>
                </c:pt>
                <c:pt idx="13">
                  <c:v>100.45423562714397</c:v>
                </c:pt>
                <c:pt idx="14">
                  <c:v>100.03113933891537</c:v>
                </c:pt>
                <c:pt idx="15">
                  <c:v>100.09634500293083</c:v>
                </c:pt>
                <c:pt idx="16">
                  <c:v>100.017177077526</c:v>
                </c:pt>
                <c:pt idx="17">
                  <c:v>100.10765105830922</c:v>
                </c:pt>
                <c:pt idx="18">
                  <c:v>100.1027062570607</c:v>
                </c:pt>
                <c:pt idx="19">
                  <c:v>99.955499059449807</c:v>
                </c:pt>
                <c:pt idx="20">
                  <c:v>100.36671326150932</c:v>
                </c:pt>
                <c:pt idx="21">
                  <c:v>100.63791281078365</c:v>
                </c:pt>
                <c:pt idx="22">
                  <c:v>101.46340616554541</c:v>
                </c:pt>
                <c:pt idx="23">
                  <c:v>101.45982390271546</c:v>
                </c:pt>
                <c:pt idx="24">
                  <c:v>101.24281482505586</c:v>
                </c:pt>
                <c:pt idx="25">
                  <c:v>102.49422570984521</c:v>
                </c:pt>
                <c:pt idx="26">
                  <c:v>102.63539050894977</c:v>
                </c:pt>
                <c:pt idx="27">
                  <c:v>102.88379709986835</c:v>
                </c:pt>
                <c:pt idx="28">
                  <c:v>103.33291750979789</c:v>
                </c:pt>
                <c:pt idx="29">
                  <c:v>103.99544003232788</c:v>
                </c:pt>
                <c:pt idx="30">
                  <c:v>103.59963294641955</c:v>
                </c:pt>
                <c:pt idx="31">
                  <c:v>103.55576151849306</c:v>
                </c:pt>
                <c:pt idx="32">
                  <c:v>103.66211772773637</c:v>
                </c:pt>
                <c:pt idx="33">
                  <c:v>104.13759237190956</c:v>
                </c:pt>
                <c:pt idx="34">
                  <c:v>104.46532661935662</c:v>
                </c:pt>
                <c:pt idx="35">
                  <c:v>104.37958613951415</c:v>
                </c:pt>
                <c:pt idx="36">
                  <c:v>104.51445040591527</c:v>
                </c:pt>
                <c:pt idx="37">
                  <c:v>102.61803778451267</c:v>
                </c:pt>
              </c:numCache>
            </c:numRef>
          </c:val>
          <c:smooth val="0"/>
        </c:ser>
        <c:dLbls>
          <c:showLegendKey val="0"/>
          <c:showVal val="0"/>
          <c:showCatName val="0"/>
          <c:showSerName val="0"/>
          <c:showPercent val="0"/>
          <c:showBubbleSize val="0"/>
        </c:dLbls>
        <c:marker val="1"/>
        <c:smooth val="0"/>
        <c:axId val="187377920"/>
        <c:axId val="187387904"/>
      </c:lineChart>
      <c:catAx>
        <c:axId val="18737792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87387904"/>
        <c:crossesAt val="100"/>
        <c:auto val="0"/>
        <c:lblAlgn val="ctr"/>
        <c:lblOffset val="100"/>
        <c:tickLblSkip val="4"/>
        <c:tickMarkSkip val="4"/>
        <c:noMultiLvlLbl val="0"/>
      </c:catAx>
      <c:valAx>
        <c:axId val="187387904"/>
        <c:scaling>
          <c:orientation val="minMax"/>
          <c:max val="107"/>
          <c:min val="99"/>
        </c:scaling>
        <c:delete val="0"/>
        <c:axPos val="l"/>
        <c:majorGridlines>
          <c:spPr>
            <a:ln>
              <a:prstDash val="sysDash"/>
            </a:ln>
          </c:spPr>
        </c:majorGridlines>
        <c:numFmt formatCode="#,##0" sourceLinked="0"/>
        <c:majorTickMark val="out"/>
        <c:minorTickMark val="none"/>
        <c:tickLblPos val="nextTo"/>
        <c:txPr>
          <a:bodyPr/>
          <a:lstStyle/>
          <a:p>
            <a:pPr>
              <a:defRPr sz="1000"/>
            </a:pPr>
            <a:endParaRPr lang="fr-FR"/>
          </a:p>
        </c:txPr>
        <c:crossAx val="187377920"/>
        <c:crosses val="autoZero"/>
        <c:crossBetween val="midCat"/>
        <c:majorUnit val="1"/>
      </c:valAx>
    </c:plotArea>
    <c:legend>
      <c:legendPos val="r"/>
      <c:layout>
        <c:manualLayout>
          <c:xMode val="edge"/>
          <c:yMode val="edge"/>
          <c:x val="2.7935606060606088E-2"/>
          <c:y val="0.14765694076038904"/>
          <c:w val="0.91903409090909094"/>
          <c:h val="5.3050397877984094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3748869714638965"/>
          <c:w val="0.86471641552420164"/>
          <c:h val="0.48056789308522063"/>
        </c:manualLayout>
      </c:layout>
      <c:barChart>
        <c:barDir val="col"/>
        <c:grouping val="clustered"/>
        <c:varyColors val="0"/>
        <c:ser>
          <c:idx val="1"/>
          <c:order val="0"/>
          <c:tx>
            <c:v>Moins de 25 ans</c:v>
          </c:tx>
          <c:spPr>
            <a:solidFill>
              <a:srgbClr val="00B0F0"/>
            </a:solidFill>
            <a:ln w="28575">
              <a:noFill/>
              <a:prstDash val="solid"/>
            </a:ln>
          </c:spPr>
          <c:invertIfNegative val="0"/>
          <c:cat>
            <c:multiLvlStrRef>
              <c:f>'dates trim'!$A$33:$B$50</c:f>
              <c:multiLvlStrCache>
                <c:ptCount val="1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lvl>
                <c:lvl>
                  <c:pt idx="0">
                    <c:v>2016</c:v>
                  </c:pt>
                  <c:pt idx="4">
                    <c:v>2017</c:v>
                  </c:pt>
                  <c:pt idx="8">
                    <c:v>2018</c:v>
                  </c:pt>
                  <c:pt idx="12">
                    <c:v>2019</c:v>
                  </c:pt>
                  <c:pt idx="16">
                    <c:v>2020</c:v>
                  </c:pt>
                </c:lvl>
              </c:multiLvlStrCache>
            </c:multiLvlStrRef>
          </c:cat>
          <c:val>
            <c:numRef>
              <c:f>dep84_trim!$X$91:$X$108</c:f>
              <c:numCache>
                <c:formatCode>#,##0.0</c:formatCode>
                <c:ptCount val="18"/>
                <c:pt idx="0">
                  <c:v>-3.3136094674556249</c:v>
                </c:pt>
                <c:pt idx="1">
                  <c:v>-4.3376318874560393</c:v>
                </c:pt>
                <c:pt idx="2">
                  <c:v>-0.80808080808081328</c:v>
                </c:pt>
                <c:pt idx="3">
                  <c:v>-2.7586206896551668</c:v>
                </c:pt>
                <c:pt idx="4">
                  <c:v>-2.2847817217462318</c:v>
                </c:pt>
                <c:pt idx="5">
                  <c:v>-2.7369281045751648</c:v>
                </c:pt>
                <c:pt idx="6">
                  <c:v>-1.7515274949083448</c:v>
                </c:pt>
                <c:pt idx="7">
                  <c:v>3.0454735085523543</c:v>
                </c:pt>
                <c:pt idx="8">
                  <c:v>3.4655532359081365</c:v>
                </c:pt>
                <c:pt idx="9">
                  <c:v>5.1238975220495586</c:v>
                </c:pt>
                <c:pt idx="10">
                  <c:v>4.3117744610281949</c:v>
                </c:pt>
                <c:pt idx="11">
                  <c:v>1.3360323886639769</c:v>
                </c:pt>
                <c:pt idx="12">
                  <c:v>1.735270379338183</c:v>
                </c:pt>
                <c:pt idx="13">
                  <c:v>0</c:v>
                </c:pt>
                <c:pt idx="14">
                  <c:v>-2.1860095389507062</c:v>
                </c:pt>
                <c:pt idx="15">
                  <c:v>-5.793048341989615</c:v>
                </c:pt>
                <c:pt idx="16">
                  <c:v>-7.3780245934153221</c:v>
                </c:pt>
                <c:pt idx="17">
                  <c:v>5.233719536556114</c:v>
                </c:pt>
              </c:numCache>
            </c:numRef>
          </c:val>
        </c:ser>
        <c:ser>
          <c:idx val="0"/>
          <c:order val="1"/>
          <c:tx>
            <c:v>25 à 49 ans</c:v>
          </c:tx>
          <c:spPr>
            <a:solidFill>
              <a:schemeClr val="accent6">
                <a:lumMod val="75000"/>
              </a:schemeClr>
            </a:solidFill>
          </c:spPr>
          <c:invertIfNegative val="0"/>
          <c:cat>
            <c:multiLvlStrRef>
              <c:f>'dates trim'!$A$33:$B$50</c:f>
              <c:multiLvlStrCache>
                <c:ptCount val="1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lvl>
                <c:lvl>
                  <c:pt idx="0">
                    <c:v>2016</c:v>
                  </c:pt>
                  <c:pt idx="4">
                    <c:v>2017</c:v>
                  </c:pt>
                  <c:pt idx="8">
                    <c:v>2018</c:v>
                  </c:pt>
                  <c:pt idx="12">
                    <c:v>2019</c:v>
                  </c:pt>
                  <c:pt idx="16">
                    <c:v>2020</c:v>
                  </c:pt>
                </c:lvl>
              </c:multiLvlStrCache>
            </c:multiLvlStrRef>
          </c:cat>
          <c:val>
            <c:numRef>
              <c:f>dep84_trim!$Y$91:$Y$108</c:f>
              <c:numCache>
                <c:formatCode>#,##0.0</c:formatCode>
                <c:ptCount val="18"/>
                <c:pt idx="0">
                  <c:v>5.3143288653954901</c:v>
                </c:pt>
                <c:pt idx="1">
                  <c:v>2.6784889627782249</c:v>
                </c:pt>
                <c:pt idx="2">
                  <c:v>2.7314390467461092</c:v>
                </c:pt>
                <c:pt idx="3">
                  <c:v>1.3188798554652159</c:v>
                </c:pt>
                <c:pt idx="4">
                  <c:v>0.27785246930178698</c:v>
                </c:pt>
                <c:pt idx="5">
                  <c:v>1.3762705765943961</c:v>
                </c:pt>
                <c:pt idx="6">
                  <c:v>1.142041399000715</c:v>
                </c:pt>
                <c:pt idx="7">
                  <c:v>1.7296718972896086</c:v>
                </c:pt>
                <c:pt idx="8">
                  <c:v>2.1362173757597303</c:v>
                </c:pt>
                <c:pt idx="9">
                  <c:v>1.6770186335403725</c:v>
                </c:pt>
                <c:pt idx="10">
                  <c:v>0.87332392378263179</c:v>
                </c:pt>
                <c:pt idx="11">
                  <c:v>4.3821209465377819E-2</c:v>
                </c:pt>
                <c:pt idx="12">
                  <c:v>0.2450336921326679</c:v>
                </c:pt>
                <c:pt idx="13">
                  <c:v>-1.012304738633385</c:v>
                </c:pt>
                <c:pt idx="14">
                  <c:v>-1.7402710975076396</c:v>
                </c:pt>
                <c:pt idx="15">
                  <c:v>-3.2238282961016163</c:v>
                </c:pt>
                <c:pt idx="16">
                  <c:v>-3.6403317328677409</c:v>
                </c:pt>
                <c:pt idx="17">
                  <c:v>3.1296835052455396</c:v>
                </c:pt>
              </c:numCache>
            </c:numRef>
          </c:val>
        </c:ser>
        <c:ser>
          <c:idx val="2"/>
          <c:order val="2"/>
          <c:tx>
            <c:v>50 ans ou plus</c:v>
          </c:tx>
          <c:spPr>
            <a:solidFill>
              <a:srgbClr val="92D050"/>
            </a:solidFill>
          </c:spPr>
          <c:invertIfNegative val="0"/>
          <c:cat>
            <c:multiLvlStrRef>
              <c:f>'dates trim'!$A$33:$B$50</c:f>
              <c:multiLvlStrCache>
                <c:ptCount val="1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lvl>
                <c:lvl>
                  <c:pt idx="0">
                    <c:v>2016</c:v>
                  </c:pt>
                  <c:pt idx="4">
                    <c:v>2017</c:v>
                  </c:pt>
                  <c:pt idx="8">
                    <c:v>2018</c:v>
                  </c:pt>
                  <c:pt idx="12">
                    <c:v>2019</c:v>
                  </c:pt>
                  <c:pt idx="16">
                    <c:v>2020</c:v>
                  </c:pt>
                </c:lvl>
              </c:multiLvlStrCache>
            </c:multiLvlStrRef>
          </c:cat>
          <c:val>
            <c:numRef>
              <c:f>dep84_trim!$Z$91:$Z$108</c:f>
              <c:numCache>
                <c:formatCode>#,##0.0</c:formatCode>
                <c:ptCount val="18"/>
                <c:pt idx="0">
                  <c:v>8.8674942994679604</c:v>
                </c:pt>
                <c:pt idx="1">
                  <c:v>6.9117647058823506</c:v>
                </c:pt>
                <c:pt idx="2">
                  <c:v>6.2650024003840565</c:v>
                </c:pt>
                <c:pt idx="3">
                  <c:v>6.06635071090047</c:v>
                </c:pt>
                <c:pt idx="4">
                  <c:v>5.841284617174769</c:v>
                </c:pt>
                <c:pt idx="5">
                  <c:v>5.9147180192572257</c:v>
                </c:pt>
                <c:pt idx="6">
                  <c:v>6.595888863790389</c:v>
                </c:pt>
                <c:pt idx="7">
                  <c:v>7.439678284182305</c:v>
                </c:pt>
                <c:pt idx="8">
                  <c:v>6.2445030782761535</c:v>
                </c:pt>
                <c:pt idx="9">
                  <c:v>5.8658008658008631</c:v>
                </c:pt>
                <c:pt idx="10">
                  <c:v>3.8991311718584498</c:v>
                </c:pt>
                <c:pt idx="11">
                  <c:v>3.5766271574131814</c:v>
                </c:pt>
                <c:pt idx="12">
                  <c:v>4.0562913907284726</c:v>
                </c:pt>
                <c:pt idx="13">
                  <c:v>2.841954610509112</c:v>
                </c:pt>
                <c:pt idx="14">
                  <c:v>2.2231286967163033</c:v>
                </c:pt>
                <c:pt idx="15">
                  <c:v>0.44167837783579689</c:v>
                </c:pt>
                <c:pt idx="16">
                  <c:v>-0.25855210819411001</c:v>
                </c:pt>
                <c:pt idx="17">
                  <c:v>3.2803180914512842</c:v>
                </c:pt>
              </c:numCache>
            </c:numRef>
          </c:val>
        </c:ser>
        <c:dLbls>
          <c:showLegendKey val="0"/>
          <c:showVal val="0"/>
          <c:showCatName val="0"/>
          <c:showSerName val="0"/>
          <c:showPercent val="0"/>
          <c:showBubbleSize val="0"/>
        </c:dLbls>
        <c:gapWidth val="150"/>
        <c:axId val="144149120"/>
        <c:axId val="144155008"/>
      </c:barChart>
      <c:catAx>
        <c:axId val="144149120"/>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crossAx val="144155008"/>
        <c:crosses val="autoZero"/>
        <c:auto val="0"/>
        <c:lblAlgn val="ctr"/>
        <c:lblOffset val="100"/>
        <c:tickLblSkip val="4"/>
        <c:tickMarkSkip val="4"/>
        <c:noMultiLvlLbl val="0"/>
      </c:catAx>
      <c:valAx>
        <c:axId val="144155008"/>
        <c:scaling>
          <c:orientation val="minMax"/>
          <c:max val="12"/>
          <c:min val="-9"/>
        </c:scaling>
        <c:delete val="0"/>
        <c:axPos val="l"/>
        <c:majorGridlines>
          <c:spPr>
            <a:ln>
              <a:prstDash val="sysDash"/>
            </a:ln>
          </c:spPr>
        </c:majorGridlines>
        <c:numFmt formatCode="[Blue][&lt;0]\-&quot;&quot;0&quot;&quot;;[Red][&gt;0]\+&quot;&quot;0&quot;&quot;;0" sourceLinked="0"/>
        <c:majorTickMark val="out"/>
        <c:minorTickMark val="none"/>
        <c:tickLblPos val="nextTo"/>
        <c:crossAx val="144149120"/>
        <c:crosses val="autoZero"/>
        <c:crossBetween val="between"/>
        <c:majorUnit val="3"/>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44330907738329117"/>
        </c:manualLayout>
      </c:layout>
      <c:barChart>
        <c:barDir val="col"/>
        <c:grouping val="clustered"/>
        <c:varyColors val="0"/>
        <c:ser>
          <c:idx val="1"/>
          <c:order val="0"/>
          <c:tx>
            <c:v>Moins d'un an</c:v>
          </c:tx>
          <c:spPr>
            <a:solidFill>
              <a:srgbClr val="00B0F0"/>
            </a:solidFill>
            <a:ln w="28575">
              <a:noFill/>
              <a:prstDash val="solid"/>
            </a:ln>
          </c:spPr>
          <c:invertIfNegative val="0"/>
          <c:cat>
            <c:multiLvlStrRef>
              <c:f>'dates trim'!$A$33:$B$50</c:f>
              <c:multiLvlStrCache>
                <c:ptCount val="1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lvl>
                <c:lvl>
                  <c:pt idx="0">
                    <c:v>2016</c:v>
                  </c:pt>
                  <c:pt idx="4">
                    <c:v>2017</c:v>
                  </c:pt>
                  <c:pt idx="8">
                    <c:v>2018</c:v>
                  </c:pt>
                  <c:pt idx="12">
                    <c:v>2019</c:v>
                  </c:pt>
                  <c:pt idx="16">
                    <c:v>2020</c:v>
                  </c:pt>
                </c:lvl>
              </c:multiLvlStrCache>
            </c:multiLvlStrRef>
          </c:cat>
          <c:val>
            <c:numRef>
              <c:f>dep84_trim!$AG$91:$AG$108</c:f>
              <c:numCache>
                <c:formatCode>#,##0.0</c:formatCode>
                <c:ptCount val="18"/>
                <c:pt idx="0">
                  <c:v>-0.19360097819440814</c:v>
                </c:pt>
                <c:pt idx="1">
                  <c:v>-0.88486676721971635</c:v>
                </c:pt>
                <c:pt idx="2">
                  <c:v>2.6762999898239492</c:v>
                </c:pt>
                <c:pt idx="3">
                  <c:v>3.0901463214979996</c:v>
                </c:pt>
                <c:pt idx="4">
                  <c:v>3.1546707503828486</c:v>
                </c:pt>
                <c:pt idx="5">
                  <c:v>2.6681546109364129</c:v>
                </c:pt>
                <c:pt idx="6">
                  <c:v>1.1100099108027672</c:v>
                </c:pt>
                <c:pt idx="7">
                  <c:v>1.9255583126550846</c:v>
                </c:pt>
                <c:pt idx="8">
                  <c:v>0.69279493269993608</c:v>
                </c:pt>
                <c:pt idx="9">
                  <c:v>0.38537549407113847</c:v>
                </c:pt>
                <c:pt idx="10">
                  <c:v>-1.5193099392275977</c:v>
                </c:pt>
                <c:pt idx="11">
                  <c:v>-2.9701041970980557</c:v>
                </c:pt>
                <c:pt idx="12">
                  <c:v>-1.9461372125024523</c:v>
                </c:pt>
                <c:pt idx="13">
                  <c:v>-2.6971158578600329</c:v>
                </c:pt>
                <c:pt idx="14">
                  <c:v>-2.9859659599880573</c:v>
                </c:pt>
                <c:pt idx="15">
                  <c:v>-4.4961862705740767</c:v>
                </c:pt>
                <c:pt idx="16">
                  <c:v>-4.2602245388933424</c:v>
                </c:pt>
                <c:pt idx="17">
                  <c:v>3.7228123419322134</c:v>
                </c:pt>
              </c:numCache>
            </c:numRef>
          </c:val>
        </c:ser>
        <c:ser>
          <c:idx val="0"/>
          <c:order val="1"/>
          <c:tx>
            <c:v>Un an ou plus</c:v>
          </c:tx>
          <c:spPr>
            <a:solidFill>
              <a:schemeClr val="accent6">
                <a:lumMod val="75000"/>
              </a:schemeClr>
            </a:solidFill>
          </c:spPr>
          <c:invertIfNegative val="0"/>
          <c:cat>
            <c:multiLvlStrRef>
              <c:f>'dates trim'!$A$33:$B$50</c:f>
              <c:multiLvlStrCache>
                <c:ptCount val="1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lvl>
                <c:lvl>
                  <c:pt idx="0">
                    <c:v>2016</c:v>
                  </c:pt>
                  <c:pt idx="4">
                    <c:v>2017</c:v>
                  </c:pt>
                  <c:pt idx="8">
                    <c:v>2018</c:v>
                  </c:pt>
                  <c:pt idx="12">
                    <c:v>2019</c:v>
                  </c:pt>
                  <c:pt idx="16">
                    <c:v>2020</c:v>
                  </c:pt>
                </c:lvl>
              </c:multiLvlStrCache>
            </c:multiLvlStrRef>
          </c:cat>
          <c:val>
            <c:numRef>
              <c:f>dep84_trim!$AH$91:$AH$108</c:f>
              <c:numCache>
                <c:formatCode>#,##0.0</c:formatCode>
                <c:ptCount val="18"/>
                <c:pt idx="0">
                  <c:v>11.677223905260249</c:v>
                </c:pt>
                <c:pt idx="1">
                  <c:v>7.2995612285600364</c:v>
                </c:pt>
                <c:pt idx="2">
                  <c:v>3.5732780942516751</c:v>
                </c:pt>
                <c:pt idx="3">
                  <c:v>0.40090202956650778</c:v>
                </c:pt>
                <c:pt idx="4">
                  <c:v>-1.0234278668310615</c:v>
                </c:pt>
                <c:pt idx="5">
                  <c:v>1.003717472118959</c:v>
                </c:pt>
                <c:pt idx="6">
                  <c:v>3.3124999999999849</c:v>
                </c:pt>
                <c:pt idx="7">
                  <c:v>5.0661342650361929</c:v>
                </c:pt>
                <c:pt idx="8">
                  <c:v>6.6774635604833543</c:v>
                </c:pt>
                <c:pt idx="9">
                  <c:v>6.6617592933382319</c:v>
                </c:pt>
                <c:pt idx="10">
                  <c:v>6.5577737447066076</c:v>
                </c:pt>
                <c:pt idx="11">
                  <c:v>6.1163895486935793</c:v>
                </c:pt>
                <c:pt idx="12">
                  <c:v>5.4303398341702724</c:v>
                </c:pt>
                <c:pt idx="13">
                  <c:v>3.4161490683229712</c:v>
                </c:pt>
                <c:pt idx="14">
                  <c:v>1.7599636652662509</c:v>
                </c:pt>
                <c:pt idx="15">
                  <c:v>-0.4812534974818039</c:v>
                </c:pt>
                <c:pt idx="16">
                  <c:v>-2.1156402303943223</c:v>
                </c:pt>
                <c:pt idx="17">
                  <c:v>3.1475920364809173</c:v>
                </c:pt>
              </c:numCache>
            </c:numRef>
          </c:val>
        </c:ser>
        <c:dLbls>
          <c:showLegendKey val="0"/>
          <c:showVal val="0"/>
          <c:showCatName val="0"/>
          <c:showSerName val="0"/>
          <c:showPercent val="0"/>
          <c:showBubbleSize val="0"/>
        </c:dLbls>
        <c:gapWidth val="150"/>
        <c:axId val="144764288"/>
        <c:axId val="144774272"/>
      </c:barChart>
      <c:catAx>
        <c:axId val="144764288"/>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crossAx val="144774272"/>
        <c:crosses val="autoZero"/>
        <c:auto val="0"/>
        <c:lblAlgn val="ctr"/>
        <c:lblOffset val="100"/>
        <c:tickLblSkip val="4"/>
        <c:tickMarkSkip val="4"/>
        <c:noMultiLvlLbl val="0"/>
      </c:catAx>
      <c:valAx>
        <c:axId val="144774272"/>
        <c:scaling>
          <c:orientation val="minMax"/>
          <c:max val="12"/>
          <c:min val="-6"/>
        </c:scaling>
        <c:delete val="0"/>
        <c:axPos val="l"/>
        <c:majorGridlines>
          <c:spPr>
            <a:ln>
              <a:prstDash val="sysDash"/>
            </a:ln>
          </c:spPr>
        </c:majorGridlines>
        <c:numFmt formatCode="[Blue][&lt;0]\-&quot;&quot;0&quot;&quot;;[Red][&gt;0]\+&quot;&quot;0&quot;&quot;;0" sourceLinked="0"/>
        <c:majorTickMark val="out"/>
        <c:minorTickMark val="none"/>
        <c:tickLblPos val="nextTo"/>
        <c:crossAx val="144764288"/>
        <c:crosses val="autoZero"/>
        <c:crossBetween val="between"/>
        <c:majorUnit val="2"/>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124E-2"/>
          <c:y val="0.27208624345685795"/>
          <c:w val="0.83764367816092966"/>
          <c:h val="0.49121318168562289"/>
        </c:manualLayout>
      </c:layout>
      <c:barChart>
        <c:barDir val="col"/>
        <c:grouping val="stacked"/>
        <c:varyColors val="0"/>
        <c:ser>
          <c:idx val="1"/>
          <c:order val="0"/>
          <c:tx>
            <c:strRef>
              <c:f>'Données Graph3'!$G$7:$G$8</c:f>
              <c:strCache>
                <c:ptCount val="1"/>
                <c:pt idx="0">
                  <c:v>Emploi hors intérim</c:v>
                </c:pt>
              </c:strCache>
            </c:strRef>
          </c:tx>
          <c:spPr>
            <a:solidFill>
              <a:srgbClr val="00B0F0"/>
            </a:solidFill>
            <a:ln w="28575">
              <a:noFill/>
              <a:prstDash val="solid"/>
            </a:ln>
          </c:spPr>
          <c:invertIfNegative val="0"/>
          <c:cat>
            <c:multiLvlStrRef>
              <c:f>'Données Graph3'!$A$10:$B$66</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Graph3'!$V$10:$V$46</c:f>
              <c:numCache>
                <c:formatCode>#,##0</c:formatCode>
                <c:ptCount val="37"/>
                <c:pt idx="0">
                  <c:v>558.52617958319024</c:v>
                </c:pt>
                <c:pt idx="1">
                  <c:v>-86.624975596583681</c:v>
                </c:pt>
                <c:pt idx="2">
                  <c:v>-173.73067848422215</c:v>
                </c:pt>
                <c:pt idx="3">
                  <c:v>1537.2205279462796</c:v>
                </c:pt>
                <c:pt idx="4">
                  <c:v>933.478236874711</c:v>
                </c:pt>
                <c:pt idx="5">
                  <c:v>-572.39994163476513</c:v>
                </c:pt>
                <c:pt idx="6">
                  <c:v>-2015.7193616174627</c:v>
                </c:pt>
                <c:pt idx="7">
                  <c:v>1364.9605262297555</c:v>
                </c:pt>
                <c:pt idx="8">
                  <c:v>-1.3613350440864451</c:v>
                </c:pt>
                <c:pt idx="9">
                  <c:v>523.0210277432052</c:v>
                </c:pt>
                <c:pt idx="10">
                  <c:v>-642.39414354597102</c:v>
                </c:pt>
                <c:pt idx="11">
                  <c:v>688.29837977039278</c:v>
                </c:pt>
                <c:pt idx="12">
                  <c:v>-25.167551832768368</c:v>
                </c:pt>
                <c:pt idx="13">
                  <c:v>-860.71818464604439</c:v>
                </c:pt>
                <c:pt idx="14">
                  <c:v>360.67792758799624</c:v>
                </c:pt>
                <c:pt idx="15">
                  <c:v>-318.29484908463201</c:v>
                </c:pt>
                <c:pt idx="16">
                  <c:v>50.296325480827363</c:v>
                </c:pt>
                <c:pt idx="17">
                  <c:v>17.970305845403345</c:v>
                </c:pt>
                <c:pt idx="18">
                  <c:v>-519.34724011516664</c:v>
                </c:pt>
                <c:pt idx="19">
                  <c:v>731.9867764741939</c:v>
                </c:pt>
                <c:pt idx="20">
                  <c:v>385.37877983675571</c:v>
                </c:pt>
                <c:pt idx="21">
                  <c:v>1394.0904999582272</c:v>
                </c:pt>
                <c:pt idx="22">
                  <c:v>-90.761821633874206</c:v>
                </c:pt>
                <c:pt idx="23">
                  <c:v>-403.9257137576933</c:v>
                </c:pt>
                <c:pt idx="24">
                  <c:v>1828.0886522883957</c:v>
                </c:pt>
                <c:pt idx="25">
                  <c:v>-41.226645455113612</c:v>
                </c:pt>
                <c:pt idx="26">
                  <c:v>139.56485089627677</c:v>
                </c:pt>
                <c:pt idx="27">
                  <c:v>709.87997135121259</c:v>
                </c:pt>
                <c:pt idx="28">
                  <c:v>1335.9796166969172</c:v>
                </c:pt>
                <c:pt idx="29">
                  <c:v>-401.13252934432239</c:v>
                </c:pt>
                <c:pt idx="30">
                  <c:v>-183.5101772476628</c:v>
                </c:pt>
                <c:pt idx="31">
                  <c:v>131.46948852244532</c:v>
                </c:pt>
                <c:pt idx="32">
                  <c:v>896.16118351658224</c:v>
                </c:pt>
                <c:pt idx="33">
                  <c:v>406.6904289930244</c:v>
                </c:pt>
                <c:pt idx="34">
                  <c:v>-107.7694386698422</c:v>
                </c:pt>
                <c:pt idx="35">
                  <c:v>142.64057310964563</c:v>
                </c:pt>
                <c:pt idx="36">
                  <c:v>-1239.0357962034468</c:v>
                </c:pt>
              </c:numCache>
            </c:numRef>
          </c:val>
        </c:ser>
        <c:ser>
          <c:idx val="2"/>
          <c:order val="1"/>
          <c:tx>
            <c:strRef>
              <c:f>'Données Graph3'!$H$7:$H$8</c:f>
              <c:strCache>
                <c:ptCount val="1"/>
                <c:pt idx="0">
                  <c:v>Intérim</c:v>
                </c:pt>
              </c:strCache>
            </c:strRef>
          </c:tx>
          <c:spPr>
            <a:solidFill>
              <a:schemeClr val="accent6">
                <a:lumMod val="75000"/>
              </a:schemeClr>
            </a:solidFill>
            <a:ln w="28575">
              <a:noFill/>
            </a:ln>
          </c:spPr>
          <c:invertIfNegative val="0"/>
          <c:cat>
            <c:multiLvlStrRef>
              <c:f>'Données Graph3'!$A$10:$B$66</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Graph3'!$W$10:$W$46</c:f>
              <c:numCache>
                <c:formatCode>#,##0</c:formatCode>
                <c:ptCount val="37"/>
                <c:pt idx="0">
                  <c:v>-220.21750169958705</c:v>
                </c:pt>
                <c:pt idx="1">
                  <c:v>10.342290033065183</c:v>
                </c:pt>
                <c:pt idx="2">
                  <c:v>334.18611695443906</c:v>
                </c:pt>
                <c:pt idx="3">
                  <c:v>-237.64683374570814</c:v>
                </c:pt>
                <c:pt idx="4">
                  <c:v>-202.66025759752938</c:v>
                </c:pt>
                <c:pt idx="5">
                  <c:v>-103.76314522159737</c:v>
                </c:pt>
                <c:pt idx="6">
                  <c:v>-249.36187474898816</c:v>
                </c:pt>
                <c:pt idx="7">
                  <c:v>-304.67155625343366</c:v>
                </c:pt>
                <c:pt idx="8">
                  <c:v>-118.71925934072351</c:v>
                </c:pt>
                <c:pt idx="9">
                  <c:v>-82.039594153277903</c:v>
                </c:pt>
                <c:pt idx="10">
                  <c:v>107.9368694887653</c:v>
                </c:pt>
                <c:pt idx="11">
                  <c:v>323.54244224215472</c:v>
                </c:pt>
                <c:pt idx="12">
                  <c:v>-462.57500791142411</c:v>
                </c:pt>
                <c:pt idx="13">
                  <c:v>38.75409852541452</c:v>
                </c:pt>
                <c:pt idx="14">
                  <c:v>-234.0005836274745</c:v>
                </c:pt>
                <c:pt idx="15">
                  <c:v>164.49252732972718</c:v>
                </c:pt>
                <c:pt idx="16">
                  <c:v>125.47066893908232</c:v>
                </c:pt>
                <c:pt idx="17">
                  <c:v>-27.576745685145397</c:v>
                </c:pt>
                <c:pt idx="18">
                  <c:v>233.36262379721757</c:v>
                </c:pt>
                <c:pt idx="19">
                  <c:v>66.893561641737506</c:v>
                </c:pt>
                <c:pt idx="20">
                  <c:v>141.49015254950791</c:v>
                </c:pt>
                <c:pt idx="21">
                  <c:v>209.62456401973486</c:v>
                </c:pt>
                <c:pt idx="22">
                  <c:v>83.802433250682952</c:v>
                </c:pt>
                <c:pt idx="23">
                  <c:v>-17.665477564610228</c:v>
                </c:pt>
                <c:pt idx="24">
                  <c:v>603.07142378739809</c:v>
                </c:pt>
                <c:pt idx="25">
                  <c:v>315.4724810169655</c:v>
                </c:pt>
                <c:pt idx="26">
                  <c:v>343.02339714907794</c:v>
                </c:pt>
                <c:pt idx="27">
                  <c:v>162.6420941375427</c:v>
                </c:pt>
                <c:pt idx="28">
                  <c:v>-48.873738161253641</c:v>
                </c:pt>
                <c:pt idx="29">
                  <c:v>-367.81586065648662</c:v>
                </c:pt>
                <c:pt idx="30">
                  <c:v>98.279606416217575</c:v>
                </c:pt>
                <c:pt idx="31">
                  <c:v>75.152471457251522</c:v>
                </c:pt>
                <c:pt idx="32">
                  <c:v>27.560182623498804</c:v>
                </c:pt>
                <c:pt idx="33">
                  <c:v>230.0104560965101</c:v>
                </c:pt>
                <c:pt idx="34">
                  <c:v>-58.801616472993373</c:v>
                </c:pt>
                <c:pt idx="35">
                  <c:v>119.36499528437525</c:v>
                </c:pt>
                <c:pt idx="36">
                  <c:v>-2445.1919094684636</c:v>
                </c:pt>
              </c:numCache>
            </c:numRef>
          </c:val>
        </c:ser>
        <c:dLbls>
          <c:showLegendKey val="0"/>
          <c:showVal val="0"/>
          <c:showCatName val="0"/>
          <c:showSerName val="0"/>
          <c:showPercent val="0"/>
          <c:showBubbleSize val="0"/>
        </c:dLbls>
        <c:gapWidth val="150"/>
        <c:overlap val="100"/>
        <c:axId val="188031744"/>
        <c:axId val="188033280"/>
      </c:barChart>
      <c:lineChart>
        <c:grouping val="standard"/>
        <c:varyColors val="0"/>
        <c:ser>
          <c:idx val="0"/>
          <c:order val="2"/>
          <c:tx>
            <c:strRef>
              <c:f>'Données Graph3'!$F$7:$F$8</c:f>
              <c:strCache>
                <c:ptCount val="1"/>
                <c:pt idx="0">
                  <c:v>Emploi total</c:v>
                </c:pt>
              </c:strCache>
            </c:strRef>
          </c:tx>
          <c:spPr>
            <a:ln w="28575">
              <a:solidFill>
                <a:srgbClr val="002060"/>
              </a:solidFill>
              <a:prstDash val="solid"/>
            </a:ln>
          </c:spPr>
          <c:marker>
            <c:symbol val="none"/>
          </c:marker>
          <c:cat>
            <c:multiLvlStrRef>
              <c:f>'Données Graph3'!$A$10:$B$61</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Graph3'!$U$10:$U$46</c:f>
              <c:numCache>
                <c:formatCode>#,##0</c:formatCode>
                <c:ptCount val="37"/>
                <c:pt idx="0">
                  <c:v>338.30867788358591</c:v>
                </c:pt>
                <c:pt idx="1">
                  <c:v>-76.282685563521227</c:v>
                </c:pt>
                <c:pt idx="2">
                  <c:v>160.45543847023509</c:v>
                </c:pt>
                <c:pt idx="3">
                  <c:v>1299.5736942005751</c:v>
                </c:pt>
                <c:pt idx="4">
                  <c:v>730.8179792771698</c:v>
                </c:pt>
                <c:pt idx="5">
                  <c:v>-676.16308685636614</c:v>
                </c:pt>
                <c:pt idx="6">
                  <c:v>-2265.0812363664445</c:v>
                </c:pt>
                <c:pt idx="7">
                  <c:v>1060.2889699763327</c:v>
                </c:pt>
                <c:pt idx="8">
                  <c:v>-120.08059438480996</c:v>
                </c:pt>
                <c:pt idx="9">
                  <c:v>440.98143358991365</c:v>
                </c:pt>
                <c:pt idx="10">
                  <c:v>-534.4572740572039</c:v>
                </c:pt>
                <c:pt idx="11">
                  <c:v>1011.840822012542</c:v>
                </c:pt>
                <c:pt idx="12">
                  <c:v>-487.74255974419066</c:v>
                </c:pt>
                <c:pt idx="13">
                  <c:v>-821.96408612062805</c:v>
                </c:pt>
                <c:pt idx="14">
                  <c:v>126.67734396053129</c:v>
                </c:pt>
                <c:pt idx="15">
                  <c:v>-153.80232175491983</c:v>
                </c:pt>
                <c:pt idx="16">
                  <c:v>175.76699441991514</c:v>
                </c:pt>
                <c:pt idx="17">
                  <c:v>-9.6064398397284094</c:v>
                </c:pt>
                <c:pt idx="18">
                  <c:v>-285.9846163179609</c:v>
                </c:pt>
                <c:pt idx="19">
                  <c:v>798.88033811593778</c:v>
                </c:pt>
                <c:pt idx="20">
                  <c:v>526.86893238624907</c:v>
                </c:pt>
                <c:pt idx="21">
                  <c:v>1603.7150639779575</c:v>
                </c:pt>
                <c:pt idx="22">
                  <c:v>-6.9593883831694257</c:v>
                </c:pt>
                <c:pt idx="23">
                  <c:v>-421.5911913223099</c:v>
                </c:pt>
                <c:pt idx="24">
                  <c:v>2431.1600760757865</c:v>
                </c:pt>
                <c:pt idx="25">
                  <c:v>274.24583556185826</c:v>
                </c:pt>
                <c:pt idx="26">
                  <c:v>482.58824804535834</c:v>
                </c:pt>
                <c:pt idx="27">
                  <c:v>872.52206548873801</c:v>
                </c:pt>
                <c:pt idx="28">
                  <c:v>1287.1058785356872</c:v>
                </c:pt>
                <c:pt idx="29">
                  <c:v>-768.94839000081993</c:v>
                </c:pt>
                <c:pt idx="30">
                  <c:v>-85.230570831452496</c:v>
                </c:pt>
                <c:pt idx="31">
                  <c:v>206.62195997970412</c:v>
                </c:pt>
                <c:pt idx="32">
                  <c:v>923.72136614008923</c:v>
                </c:pt>
                <c:pt idx="33">
                  <c:v>636.70088508952176</c:v>
                </c:pt>
                <c:pt idx="34">
                  <c:v>-166.57105514282011</c:v>
                </c:pt>
                <c:pt idx="35">
                  <c:v>262.00556839400087</c:v>
                </c:pt>
                <c:pt idx="36">
                  <c:v>-3684.2277056718885</c:v>
                </c:pt>
              </c:numCache>
            </c:numRef>
          </c:val>
          <c:smooth val="0"/>
        </c:ser>
        <c:dLbls>
          <c:showLegendKey val="0"/>
          <c:showVal val="0"/>
          <c:showCatName val="0"/>
          <c:showSerName val="0"/>
          <c:showPercent val="0"/>
          <c:showBubbleSize val="0"/>
        </c:dLbls>
        <c:marker val="1"/>
        <c:smooth val="0"/>
        <c:axId val="188031744"/>
        <c:axId val="188033280"/>
      </c:lineChart>
      <c:catAx>
        <c:axId val="188031744"/>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88033280"/>
        <c:crosses val="autoZero"/>
        <c:auto val="0"/>
        <c:lblAlgn val="ctr"/>
        <c:lblOffset val="100"/>
        <c:tickLblSkip val="4"/>
        <c:tickMarkSkip val="4"/>
        <c:noMultiLvlLbl val="0"/>
      </c:catAx>
      <c:valAx>
        <c:axId val="188033280"/>
        <c:scaling>
          <c:orientation val="minMax"/>
          <c:max val="3000"/>
          <c:min val="-4000"/>
        </c:scaling>
        <c:delete val="0"/>
        <c:axPos val="l"/>
        <c:majorGridlines>
          <c:spPr>
            <a:ln>
              <a:prstDash val="sysDash"/>
            </a:ln>
          </c:spPr>
        </c:majorGridlines>
        <c:numFmt formatCode="[Red][&lt;0]\-&quot;&quot;0&quot;&quot;;[Blue][&gt;0]\+&quot;&quot;0&quot;&quot;;0" sourceLinked="0"/>
        <c:majorTickMark val="out"/>
        <c:minorTickMark val="none"/>
        <c:tickLblPos val="nextTo"/>
        <c:crossAx val="188031744"/>
        <c:crosses val="autoZero"/>
        <c:crossBetween val="between"/>
        <c:majorUnit val="1000"/>
      </c:valAx>
    </c:plotArea>
    <c:legend>
      <c:legendPos val="t"/>
      <c:layout>
        <c:manualLayout>
          <c:xMode val="edge"/>
          <c:yMode val="edge"/>
          <c:x val="0.21627906807801803"/>
          <c:y val="0.21335807050092764"/>
          <c:w val="0.58264258622806397"/>
          <c:h val="6.3399948383075486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7958052898516E-2"/>
          <c:y val="0.24595686858608862"/>
          <c:w val="0.90516390406154157"/>
          <c:h val="0.46558558534083427"/>
        </c:manualLayout>
      </c:layout>
      <c:barChart>
        <c:barDir val="col"/>
        <c:grouping val="stacked"/>
        <c:varyColors val="0"/>
        <c:ser>
          <c:idx val="0"/>
          <c:order val="0"/>
          <c:tx>
            <c:v>Emploi hors intérim</c:v>
          </c:tx>
          <c:spPr>
            <a:solidFill>
              <a:srgbClr val="00B0F0"/>
            </a:solidFill>
          </c:spPr>
          <c:invertIfNegative val="0"/>
          <c:dPt>
            <c:idx val="4"/>
            <c:invertIfNegative val="0"/>
            <c:bubble3D val="0"/>
          </c:dPt>
          <c:dLbls>
            <c:dLbl>
              <c:idx val="1"/>
              <c:layout>
                <c:manualLayout>
                  <c:x val="-1.8451889386298876E-3"/>
                  <c:y val="-8.6256488763224587E-3"/>
                </c:manualLayout>
              </c:layout>
              <c:showLegendKey val="0"/>
              <c:showVal val="1"/>
              <c:showCatName val="0"/>
              <c:showSerName val="0"/>
              <c:showPercent val="0"/>
              <c:showBubbleSize val="0"/>
            </c:dLbl>
            <c:dLbl>
              <c:idx val="2"/>
              <c:layout>
                <c:manualLayout>
                  <c:x val="7.4013870009199791E-3"/>
                  <c:y val="-8.6256488763224587E-3"/>
                </c:manualLayout>
              </c:layout>
              <c:showLegendKey val="0"/>
              <c:showVal val="1"/>
              <c:showCatName val="0"/>
              <c:showSerName val="0"/>
              <c:showPercent val="0"/>
              <c:showBubbleSize val="0"/>
            </c:dLbl>
            <c:dLbl>
              <c:idx val="3"/>
              <c:layout>
                <c:manualLayout>
                  <c:x val="0"/>
                  <c:y val="-2.875216292107486E-2"/>
                </c:manualLayout>
              </c:layout>
              <c:showLegendKey val="0"/>
              <c:showVal val="1"/>
              <c:showCatName val="0"/>
              <c:showSerName val="0"/>
              <c:showPercent val="0"/>
              <c:showBubbleSize val="0"/>
            </c:dLbl>
            <c:numFmt formatCode="[&lt;0]\-&quot;&quot;#,###&quot;&quot;;[&gt;0]\+&quot;&quot;#,###&quot;&quot;;0" sourceLinked="0"/>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graph4'!$DG$45:$DK$45</c:f>
              <c:numCache>
                <c:formatCode>#,##0</c:formatCode>
                <c:ptCount val="5"/>
                <c:pt idx="0">
                  <c:v>-1240</c:v>
                </c:pt>
                <c:pt idx="1">
                  <c:v>-1670</c:v>
                </c:pt>
                <c:pt idx="2">
                  <c:v>320</c:v>
                </c:pt>
                <c:pt idx="3">
                  <c:v>40</c:v>
                </c:pt>
                <c:pt idx="4">
                  <c:v>-60</c:v>
                </c:pt>
              </c:numCache>
            </c:numRef>
          </c:val>
        </c:ser>
        <c:ser>
          <c:idx val="1"/>
          <c:order val="1"/>
          <c:tx>
            <c:v>Intérim</c:v>
          </c:tx>
          <c:spPr>
            <a:solidFill>
              <a:schemeClr val="accent6">
                <a:lumMod val="75000"/>
              </a:schemeClr>
            </a:solidFill>
          </c:spPr>
          <c:invertIfNegative val="0"/>
          <c:dPt>
            <c:idx val="4"/>
            <c:invertIfNegative val="0"/>
            <c:bubble3D val="0"/>
          </c:dPt>
          <c:dLbls>
            <c:dLbl>
              <c:idx val="0"/>
              <c:layout>
                <c:manualLayout>
                  <c:x val="-3.7316403700606328E-3"/>
                  <c:y val="-7.8606602266349627E-3"/>
                </c:manualLayout>
              </c:layout>
              <c:showLegendKey val="0"/>
              <c:showVal val="1"/>
              <c:showCatName val="0"/>
              <c:showSerName val="0"/>
              <c:showPercent val="0"/>
              <c:showBubbleSize val="0"/>
            </c:dLbl>
            <c:dLbl>
              <c:idx val="1"/>
              <c:layout>
                <c:manualLayout>
                  <c:x val="-1.9143472012116062E-3"/>
                  <c:y val="-1.3741722716404739E-2"/>
                </c:manualLayout>
              </c:layout>
              <c:showLegendKey val="0"/>
              <c:showVal val="1"/>
              <c:showCatName val="0"/>
              <c:showSerName val="0"/>
              <c:showPercent val="0"/>
              <c:showBubbleSize val="0"/>
            </c:dLbl>
            <c:dLbl>
              <c:idx val="2"/>
              <c:layout>
                <c:manualLayout>
                  <c:x val="7.4013870009199791E-3"/>
                  <c:y val="-1.7250165777726763E-2"/>
                </c:manualLayout>
              </c:layout>
              <c:showLegendKey val="0"/>
              <c:showVal val="1"/>
              <c:showCatName val="0"/>
              <c:showSerName val="0"/>
              <c:showPercent val="0"/>
              <c:showBubbleSize val="0"/>
            </c:dLbl>
            <c:dLbl>
              <c:idx val="3"/>
              <c:layout>
                <c:manualLayout>
                  <c:x val="0"/>
                  <c:y val="-2.7280595527476542E-4"/>
                </c:manualLayout>
              </c:layout>
              <c:showLegendKey val="0"/>
              <c:showVal val="1"/>
              <c:showCatName val="0"/>
              <c:showSerName val="0"/>
              <c:showPercent val="0"/>
              <c:showBubbleSize val="0"/>
            </c:dLbl>
            <c:dLbl>
              <c:idx val="4"/>
              <c:layout>
                <c:manualLayout>
                  <c:x val="0"/>
                  <c:y val="-1.1084072003566174E-2"/>
                </c:manualLayout>
              </c:layout>
              <c:showLegendKey val="0"/>
              <c:showVal val="1"/>
              <c:showCatName val="0"/>
              <c:showSerName val="0"/>
              <c:showPercent val="0"/>
              <c:showBubbleSize val="0"/>
            </c:dLbl>
            <c:numFmt formatCode="[&lt;0]\-&quot;&quot;#,###&quot;&quot;;[&gt;0]\+&quot;&quot;#,###&quot;&quot;;0" sourceLinked="0"/>
            <c:txPr>
              <a:bodyPr/>
              <a:lstStyle/>
              <a:p>
                <a:pPr>
                  <a:defRPr sz="1100" b="0"/>
                </a:pPr>
                <a:endParaRPr lang="fr-FR"/>
              </a:p>
            </c:txPr>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graph4'!$DM$45:$DQ$45</c:f>
              <c:numCache>
                <c:formatCode>#,##0</c:formatCode>
                <c:ptCount val="5"/>
                <c:pt idx="0">
                  <c:v>-2450</c:v>
                </c:pt>
                <c:pt idx="1">
                  <c:v>-830</c:v>
                </c:pt>
                <c:pt idx="2">
                  <c:v>-30</c:v>
                </c:pt>
                <c:pt idx="3">
                  <c:v>-720</c:v>
                </c:pt>
                <c:pt idx="4">
                  <c:v>-800</c:v>
                </c:pt>
              </c:numCache>
            </c:numRef>
          </c:val>
        </c:ser>
        <c:ser>
          <c:idx val="2"/>
          <c:order val="2"/>
          <c:tx>
            <c:v>Total</c:v>
          </c:tx>
          <c:spPr>
            <a:noFill/>
          </c:spPr>
          <c:invertIfNegative val="0"/>
          <c:dLbls>
            <c:dLbl>
              <c:idx val="0"/>
              <c:layout>
                <c:manualLayout>
                  <c:x val="-4.8381725713664391E-5"/>
                  <c:y val="0.14653302117992989"/>
                </c:manualLayout>
              </c:layout>
              <c:dLblPos val="ctr"/>
              <c:showLegendKey val="0"/>
              <c:showVal val="1"/>
              <c:showCatName val="0"/>
              <c:showSerName val="0"/>
              <c:showPercent val="0"/>
              <c:showBubbleSize val="0"/>
            </c:dLbl>
            <c:dLbl>
              <c:idx val="1"/>
              <c:layout>
                <c:manualLayout>
                  <c:x val="3.6213649051456652E-3"/>
                  <c:y val="7.1907121910755545E-2"/>
                </c:manualLayout>
              </c:layout>
              <c:dLblPos val="ctr"/>
              <c:showLegendKey val="0"/>
              <c:showVal val="1"/>
              <c:showCatName val="0"/>
              <c:showSerName val="0"/>
              <c:showPercent val="0"/>
              <c:showBubbleSize val="0"/>
            </c:dLbl>
            <c:dLbl>
              <c:idx val="2"/>
              <c:layout>
                <c:manualLayout>
                  <c:x val="5.1442995866196294E-3"/>
                  <c:y val="-2.4114461681403847E-2"/>
                </c:manualLayout>
              </c:layout>
              <c:dLblPos val="ctr"/>
              <c:showLegendKey val="0"/>
              <c:showVal val="1"/>
              <c:showCatName val="0"/>
              <c:showSerName val="0"/>
              <c:showPercent val="0"/>
              <c:showBubbleSize val="0"/>
            </c:dLbl>
            <c:dLbl>
              <c:idx val="3"/>
              <c:layout>
                <c:manualLayout>
                  <c:x val="-5.4943043230888059E-3"/>
                  <c:y val="-5.4513648108390671E-3"/>
                </c:manualLayout>
              </c:layout>
              <c:dLblPos val="ctr"/>
              <c:showLegendKey val="0"/>
              <c:showVal val="1"/>
              <c:showCatName val="0"/>
              <c:showSerName val="0"/>
              <c:showPercent val="0"/>
              <c:showBubbleSize val="0"/>
            </c:dLbl>
            <c:dLbl>
              <c:idx val="4"/>
              <c:layout>
                <c:manualLayout>
                  <c:x val="-1.8451889386298876E-3"/>
                  <c:y val="1.6617391798479485E-4"/>
                </c:manualLayout>
              </c:layout>
              <c:dLblPos val="ctr"/>
              <c:showLegendKey val="0"/>
              <c:showVal val="1"/>
              <c:showCatName val="0"/>
              <c:showSerName val="0"/>
              <c:showPercent val="0"/>
              <c:showBubbleSize val="0"/>
            </c:dLbl>
            <c:numFmt formatCode="[&lt;0]\-&quot;&quot;#,###&quot;&quot;;[&gt;0]\+&quot;&quot;#,###&quot;&quot;;0" sourceLinked="0"/>
            <c:txPr>
              <a:bodyPr/>
              <a:lstStyle/>
              <a:p>
                <a:pPr>
                  <a:defRPr sz="1200" b="1"/>
                </a:pPr>
                <a:endParaRPr lang="fr-FR"/>
              </a:p>
            </c:txPr>
            <c:dLblPos val="inBase"/>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graph4'!$DA$45:$DE$45</c:f>
              <c:numCache>
                <c:formatCode>#,##0</c:formatCode>
                <c:ptCount val="5"/>
                <c:pt idx="0">
                  <c:v>-3680</c:v>
                </c:pt>
                <c:pt idx="1">
                  <c:v>-2500</c:v>
                </c:pt>
                <c:pt idx="2">
                  <c:v>300</c:v>
                </c:pt>
                <c:pt idx="3">
                  <c:v>-680</c:v>
                </c:pt>
                <c:pt idx="4">
                  <c:v>-860</c:v>
                </c:pt>
              </c:numCache>
            </c:numRef>
          </c:val>
        </c:ser>
        <c:dLbls>
          <c:showLegendKey val="0"/>
          <c:showVal val="0"/>
          <c:showCatName val="0"/>
          <c:showSerName val="0"/>
          <c:showPercent val="0"/>
          <c:showBubbleSize val="0"/>
        </c:dLbls>
        <c:gapWidth val="150"/>
        <c:overlap val="100"/>
        <c:axId val="188102912"/>
        <c:axId val="188137472"/>
      </c:barChart>
      <c:catAx>
        <c:axId val="188102912"/>
        <c:scaling>
          <c:orientation val="minMax"/>
        </c:scaling>
        <c:delete val="0"/>
        <c:axPos val="b"/>
        <c:majorTickMark val="out"/>
        <c:minorTickMark val="none"/>
        <c:tickLblPos val="low"/>
        <c:spPr>
          <a:ln w="22225" cmpd="sng"/>
        </c:spPr>
        <c:txPr>
          <a:bodyPr rot="0" vert="horz"/>
          <a:lstStyle/>
          <a:p>
            <a:pPr>
              <a:defRPr sz="1000" b="0" baseline="0"/>
            </a:pPr>
            <a:endParaRPr lang="fr-FR"/>
          </a:p>
        </c:txPr>
        <c:crossAx val="188137472"/>
        <c:crosses val="autoZero"/>
        <c:auto val="1"/>
        <c:lblAlgn val="ctr"/>
        <c:lblOffset val="100"/>
        <c:noMultiLvlLbl val="0"/>
      </c:catAx>
      <c:valAx>
        <c:axId val="188137472"/>
        <c:scaling>
          <c:orientation val="minMax"/>
          <c:max val="1000"/>
          <c:min val="-4000"/>
        </c:scaling>
        <c:delete val="0"/>
        <c:axPos val="l"/>
        <c:majorGridlines>
          <c:spPr>
            <a:ln>
              <a:prstDash val="sysDot"/>
            </a:ln>
          </c:spPr>
        </c:majorGridlines>
        <c:numFmt formatCode="[Red][&lt;0]\-&quot;&quot;0&quot;&quot;;[Blue][&gt;0]\+&quot;&quot;0&quot;&quot;;0" sourceLinked="0"/>
        <c:majorTickMark val="out"/>
        <c:minorTickMark val="none"/>
        <c:tickLblPos val="nextTo"/>
        <c:crossAx val="188102912"/>
        <c:crosses val="autoZero"/>
        <c:crossBetween val="between"/>
        <c:majorUnit val="1000"/>
      </c:valAx>
    </c:plotArea>
    <c:legend>
      <c:legendPos val="r"/>
      <c:legendEntry>
        <c:idx val="0"/>
        <c:delete val="1"/>
      </c:legendEntry>
      <c:layout>
        <c:manualLayout>
          <c:xMode val="edge"/>
          <c:yMode val="edge"/>
          <c:x val="0.27865418602177844"/>
          <c:y val="0.18397875147241638"/>
          <c:w val="0.4416481968830514"/>
          <c:h val="5.7485996694990923E-2"/>
        </c:manualLayout>
      </c:layout>
      <c:overlay val="0"/>
      <c:txPr>
        <a:bodyPr/>
        <a:lstStyle/>
        <a:p>
          <a:pPr>
            <a:defRPr sz="1200" baseline="0"/>
          </a:pPr>
          <a:endParaRPr lang="fr-FR"/>
        </a:p>
      </c:txPr>
    </c:legend>
    <c:plotVisOnly val="1"/>
    <c:dispBlanksAs val="gap"/>
    <c:showDLblsOverMax val="0"/>
  </c:chart>
  <c:spPr>
    <a:ln>
      <a:no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415E-2"/>
          <c:y val="0.27208624345685839"/>
          <c:w val="0.83764367816093055"/>
          <c:h val="0.49287174439733517"/>
        </c:manualLayout>
      </c:layout>
      <c:lineChart>
        <c:grouping val="standard"/>
        <c:varyColors val="0"/>
        <c:ser>
          <c:idx val="0"/>
          <c:order val="0"/>
          <c:tx>
            <c:strRef>
              <c:f>'Données graph 1 et 2'!$AQ$8:$AQ$9</c:f>
              <c:strCache>
                <c:ptCount val="1"/>
                <c:pt idx="0">
                  <c:v>Construction </c:v>
                </c:pt>
              </c:strCache>
            </c:strRef>
          </c:tx>
          <c:spPr>
            <a:ln w="28575">
              <a:solidFill>
                <a:srgbClr val="00B050"/>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2'!$AQ$14:$AQ$51</c:f>
              <c:numCache>
                <c:formatCode>#,##0.0</c:formatCode>
                <c:ptCount val="38"/>
                <c:pt idx="0">
                  <c:v>100</c:v>
                </c:pt>
                <c:pt idx="1">
                  <c:v>98.950634273693311</c:v>
                </c:pt>
                <c:pt idx="2">
                  <c:v>98.953088351879785</c:v>
                </c:pt>
                <c:pt idx="3">
                  <c:v>98.940082453541251</c:v>
                </c:pt>
                <c:pt idx="4">
                  <c:v>97.757414703113184</c:v>
                </c:pt>
                <c:pt idx="5">
                  <c:v>96.996137788082763</c:v>
                </c:pt>
                <c:pt idx="6">
                  <c:v>95.390163867357387</c:v>
                </c:pt>
                <c:pt idx="7">
                  <c:v>95.333432955318514</c:v>
                </c:pt>
                <c:pt idx="8">
                  <c:v>93.214461361373964</c:v>
                </c:pt>
                <c:pt idx="9">
                  <c:v>91.745668216140231</c:v>
                </c:pt>
                <c:pt idx="10">
                  <c:v>91.636813927506196</c:v>
                </c:pt>
                <c:pt idx="11">
                  <c:v>92.332824491928619</c:v>
                </c:pt>
                <c:pt idx="12">
                  <c:v>92.333556546887721</c:v>
                </c:pt>
                <c:pt idx="13">
                  <c:v>91.977856090362138</c:v>
                </c:pt>
                <c:pt idx="14">
                  <c:v>90.469532260492286</c:v>
                </c:pt>
                <c:pt idx="15">
                  <c:v>88.48697836861875</c:v>
                </c:pt>
                <c:pt idx="16">
                  <c:v>87.315353540442047</c:v>
                </c:pt>
                <c:pt idx="17">
                  <c:v>85.647901117739679</c:v>
                </c:pt>
                <c:pt idx="18">
                  <c:v>85.090890079548032</c:v>
                </c:pt>
                <c:pt idx="19">
                  <c:v>85.136731350855129</c:v>
                </c:pt>
                <c:pt idx="20">
                  <c:v>85.427868658191286</c:v>
                </c:pt>
                <c:pt idx="21">
                  <c:v>85.871758120828474</c:v>
                </c:pt>
                <c:pt idx="22">
                  <c:v>86.646684838859485</c:v>
                </c:pt>
                <c:pt idx="23">
                  <c:v>86.998944844383971</c:v>
                </c:pt>
                <c:pt idx="24">
                  <c:v>87.237197335234754</c:v>
                </c:pt>
                <c:pt idx="25">
                  <c:v>88.547218992355482</c:v>
                </c:pt>
                <c:pt idx="26">
                  <c:v>89.497119343150018</c:v>
                </c:pt>
                <c:pt idx="27">
                  <c:v>91.470260105688396</c:v>
                </c:pt>
                <c:pt idx="28">
                  <c:v>91.32319241307664</c:v>
                </c:pt>
                <c:pt idx="29">
                  <c:v>93.71703732722078</c:v>
                </c:pt>
                <c:pt idx="30">
                  <c:v>92.692613252331029</c:v>
                </c:pt>
                <c:pt idx="31">
                  <c:v>93.509424865930384</c:v>
                </c:pt>
                <c:pt idx="32">
                  <c:v>94.968806285019681</c:v>
                </c:pt>
                <c:pt idx="33">
                  <c:v>95.841198408339167</c:v>
                </c:pt>
                <c:pt idx="34">
                  <c:v>96.468693846256727</c:v>
                </c:pt>
                <c:pt idx="35">
                  <c:v>97.17662290005542</c:v>
                </c:pt>
                <c:pt idx="36">
                  <c:v>97.013119004110209</c:v>
                </c:pt>
                <c:pt idx="37">
                  <c:v>91.105572969588366</c:v>
                </c:pt>
              </c:numCache>
            </c:numRef>
          </c:val>
          <c:smooth val="0"/>
        </c:ser>
        <c:ser>
          <c:idx val="1"/>
          <c:order val="1"/>
          <c:tx>
            <c:strRef>
              <c:f>'Données graph 1 et 2'!$AP$8:$AP$9</c:f>
              <c:strCache>
                <c:ptCount val="1"/>
                <c:pt idx="0">
                  <c:v>Industrie </c:v>
                </c:pt>
              </c:strCache>
            </c:strRef>
          </c:tx>
          <c:spPr>
            <a:ln w="28575">
              <a:solidFill>
                <a:srgbClr val="0070C0"/>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2'!$AP$14:$AP$51</c:f>
              <c:numCache>
                <c:formatCode>#,##0.0</c:formatCode>
                <c:ptCount val="38"/>
                <c:pt idx="0">
                  <c:v>100</c:v>
                </c:pt>
                <c:pt idx="1">
                  <c:v>100.56184006257314</c:v>
                </c:pt>
                <c:pt idx="2">
                  <c:v>100.4228480698456</c:v>
                </c:pt>
                <c:pt idx="3">
                  <c:v>100.48675916650087</c:v>
                </c:pt>
                <c:pt idx="4">
                  <c:v>101.10528282713925</c:v>
                </c:pt>
                <c:pt idx="5">
                  <c:v>102.09738665399503</c:v>
                </c:pt>
                <c:pt idx="6">
                  <c:v>101.66245861000259</c:v>
                </c:pt>
                <c:pt idx="7">
                  <c:v>100.11259574454279</c:v>
                </c:pt>
                <c:pt idx="8">
                  <c:v>99.098970246850044</c:v>
                </c:pt>
                <c:pt idx="9">
                  <c:v>99.116986072530381</c:v>
                </c:pt>
                <c:pt idx="10">
                  <c:v>98.876969525102709</c:v>
                </c:pt>
                <c:pt idx="11">
                  <c:v>99.387670514427114</c:v>
                </c:pt>
                <c:pt idx="12">
                  <c:v>98.812402196139587</c:v>
                </c:pt>
                <c:pt idx="13">
                  <c:v>97.313538073438792</c:v>
                </c:pt>
                <c:pt idx="14">
                  <c:v>97.512494848786574</c:v>
                </c:pt>
                <c:pt idx="15">
                  <c:v>97.248069972050416</c:v>
                </c:pt>
                <c:pt idx="16">
                  <c:v>96.84390635477844</c:v>
                </c:pt>
                <c:pt idx="17">
                  <c:v>97.574490672952962</c:v>
                </c:pt>
                <c:pt idx="18">
                  <c:v>97.183166683435772</c:v>
                </c:pt>
                <c:pt idx="19">
                  <c:v>96.852170442664985</c:v>
                </c:pt>
                <c:pt idx="20">
                  <c:v>96.289774521462348</c:v>
                </c:pt>
                <c:pt idx="21">
                  <c:v>94.982566907929908</c:v>
                </c:pt>
                <c:pt idx="22">
                  <c:v>95.714557314210111</c:v>
                </c:pt>
                <c:pt idx="23">
                  <c:v>95.425916272770493</c:v>
                </c:pt>
                <c:pt idx="24">
                  <c:v>95.120015945875252</c:v>
                </c:pt>
                <c:pt idx="25">
                  <c:v>94.514328373546732</c:v>
                </c:pt>
                <c:pt idx="26">
                  <c:v>95.114658103002526</c:v>
                </c:pt>
                <c:pt idx="27">
                  <c:v>95.532210389555772</c:v>
                </c:pt>
                <c:pt idx="28">
                  <c:v>96.851507266678709</c:v>
                </c:pt>
                <c:pt idx="29">
                  <c:v>97.976614114327759</c:v>
                </c:pt>
                <c:pt idx="30">
                  <c:v>97.729367657838964</c:v>
                </c:pt>
                <c:pt idx="31">
                  <c:v>97.961437977368178</c:v>
                </c:pt>
                <c:pt idx="32">
                  <c:v>98.66988360038232</c:v>
                </c:pt>
                <c:pt idx="33">
                  <c:v>98.756146982100461</c:v>
                </c:pt>
                <c:pt idx="34">
                  <c:v>96.131987834010246</c:v>
                </c:pt>
                <c:pt idx="35">
                  <c:v>95.949656348258117</c:v>
                </c:pt>
                <c:pt idx="36">
                  <c:v>95.918137364893681</c:v>
                </c:pt>
                <c:pt idx="37">
                  <c:v>92.855813199573532</c:v>
                </c:pt>
              </c:numCache>
            </c:numRef>
          </c:val>
          <c:smooth val="0"/>
        </c:ser>
        <c:ser>
          <c:idx val="2"/>
          <c:order val="2"/>
          <c:tx>
            <c:strRef>
              <c:f>'Données graph 1 et 2'!$AR$8:$AR$9</c:f>
              <c:strCache>
                <c:ptCount val="1"/>
                <c:pt idx="0">
                  <c:v>Tertiaire marchand </c:v>
                </c:pt>
              </c:strCache>
            </c:strRef>
          </c:tx>
          <c:spPr>
            <a:ln w="28575">
              <a:solidFill>
                <a:srgbClr val="FF0000"/>
              </a:solidFill>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2'!$AR$14:$AR$51</c:f>
              <c:numCache>
                <c:formatCode>#,##0.0</c:formatCode>
                <c:ptCount val="38"/>
                <c:pt idx="0">
                  <c:v>100</c:v>
                </c:pt>
                <c:pt idx="1">
                  <c:v>100.01323470750252</c:v>
                </c:pt>
                <c:pt idx="2">
                  <c:v>99.692265675163171</c:v>
                </c:pt>
                <c:pt idx="3">
                  <c:v>99.894937220481111</c:v>
                </c:pt>
                <c:pt idx="4">
                  <c:v>100.28611170614403</c:v>
                </c:pt>
                <c:pt idx="5">
                  <c:v>100.53940754021069</c:v>
                </c:pt>
                <c:pt idx="6">
                  <c:v>100.58496814546076</c:v>
                </c:pt>
                <c:pt idx="7">
                  <c:v>100.67095271390632</c:v>
                </c:pt>
                <c:pt idx="8">
                  <c:v>100.11195022809576</c:v>
                </c:pt>
                <c:pt idx="9">
                  <c:v>100.45632174815411</c:v>
                </c:pt>
                <c:pt idx="10">
                  <c:v>100.10894605532339</c:v>
                </c:pt>
                <c:pt idx="11">
                  <c:v>100.19830303150145</c:v>
                </c:pt>
                <c:pt idx="12">
                  <c:v>100.49835028654905</c:v>
                </c:pt>
                <c:pt idx="13">
                  <c:v>100.35315349362024</c:v>
                </c:pt>
                <c:pt idx="14">
                  <c:v>100.2890527484042</c:v>
                </c:pt>
                <c:pt idx="15">
                  <c:v>99.732183577571732</c:v>
                </c:pt>
                <c:pt idx="16">
                  <c:v>99.7587606751664</c:v>
                </c:pt>
                <c:pt idx="17">
                  <c:v>99.924035784651338</c:v>
                </c:pt>
                <c:pt idx="18">
                  <c:v>100.25300248366958</c:v>
                </c:pt>
                <c:pt idx="19">
                  <c:v>100.43337741157241</c:v>
                </c:pt>
                <c:pt idx="20">
                  <c:v>100.35235636230489</c:v>
                </c:pt>
                <c:pt idx="21">
                  <c:v>100.86808222436967</c:v>
                </c:pt>
                <c:pt idx="22">
                  <c:v>101.81718909164468</c:v>
                </c:pt>
                <c:pt idx="23">
                  <c:v>102.03382932413008</c:v>
                </c:pt>
                <c:pt idx="24">
                  <c:v>102.43235737524626</c:v>
                </c:pt>
                <c:pt idx="25">
                  <c:v>103.47431857530526</c:v>
                </c:pt>
                <c:pt idx="26">
                  <c:v>104.30146401783382</c:v>
                </c:pt>
                <c:pt idx="27">
                  <c:v>104.70626158785915</c:v>
                </c:pt>
                <c:pt idx="28">
                  <c:v>105.44877292366237</c:v>
                </c:pt>
                <c:pt idx="29">
                  <c:v>105.79883293733063</c:v>
                </c:pt>
                <c:pt idx="30">
                  <c:v>105.39592350693954</c:v>
                </c:pt>
                <c:pt idx="31">
                  <c:v>105.19821286023516</c:v>
                </c:pt>
                <c:pt idx="32">
                  <c:v>104.75017548495735</c:v>
                </c:pt>
                <c:pt idx="33">
                  <c:v>105.6597796396737</c:v>
                </c:pt>
                <c:pt idx="34">
                  <c:v>106.54971462775629</c:v>
                </c:pt>
                <c:pt idx="35">
                  <c:v>105.83215792716736</c:v>
                </c:pt>
                <c:pt idx="36">
                  <c:v>106.50222186134538</c:v>
                </c:pt>
                <c:pt idx="37">
                  <c:v>103.69483768644039</c:v>
                </c:pt>
              </c:numCache>
            </c:numRef>
          </c:val>
          <c:smooth val="0"/>
        </c:ser>
        <c:ser>
          <c:idx val="3"/>
          <c:order val="3"/>
          <c:tx>
            <c:strRef>
              <c:f>'Données graph 1 et 2'!$AS$8:$AS$9</c:f>
              <c:strCache>
                <c:ptCount val="1"/>
                <c:pt idx="0">
                  <c:v>Tertiaire non marchand </c:v>
                </c:pt>
              </c:strCache>
            </c:strRef>
          </c:tx>
          <c:spPr>
            <a:ln w="28575">
              <a:solidFill>
                <a:schemeClr val="accent6">
                  <a:lumMod val="75000"/>
                </a:schemeClr>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2'!$AS$14:$AS$51</c:f>
              <c:numCache>
                <c:formatCode>#,##0.0</c:formatCode>
                <c:ptCount val="38"/>
                <c:pt idx="0">
                  <c:v>100</c:v>
                </c:pt>
                <c:pt idx="1">
                  <c:v>100.52832381677436</c:v>
                </c:pt>
                <c:pt idx="2">
                  <c:v>101.07392784035625</c:v>
                </c:pt>
                <c:pt idx="3">
                  <c:v>101.15224794563591</c:v>
                </c:pt>
                <c:pt idx="4">
                  <c:v>101.86472791058738</c:v>
                </c:pt>
                <c:pt idx="5">
                  <c:v>102.41188102731623</c:v>
                </c:pt>
                <c:pt idx="6">
                  <c:v>102.42676628760236</c:v>
                </c:pt>
                <c:pt idx="7">
                  <c:v>102.59062988379159</c:v>
                </c:pt>
                <c:pt idx="8">
                  <c:v>102.27824698907517</c:v>
                </c:pt>
                <c:pt idx="9">
                  <c:v>101.94829094514584</c:v>
                </c:pt>
                <c:pt idx="10">
                  <c:v>102.31959405096795</c:v>
                </c:pt>
                <c:pt idx="11">
                  <c:v>101.5809357723528</c:v>
                </c:pt>
                <c:pt idx="12">
                  <c:v>102.62656034202999</c:v>
                </c:pt>
                <c:pt idx="13">
                  <c:v>102.63487482138154</c:v>
                </c:pt>
                <c:pt idx="14">
                  <c:v>101.94760270479952</c:v>
                </c:pt>
                <c:pt idx="15">
                  <c:v>102.65451043717452</c:v>
                </c:pt>
                <c:pt idx="16">
                  <c:v>103.2006659427766</c:v>
                </c:pt>
                <c:pt idx="17">
                  <c:v>102.83301772291036</c:v>
                </c:pt>
                <c:pt idx="18">
                  <c:v>103.10683554866047</c:v>
                </c:pt>
                <c:pt idx="19">
                  <c:v>103.21901953901992</c:v>
                </c:pt>
                <c:pt idx="20">
                  <c:v>103.84114825392408</c:v>
                </c:pt>
                <c:pt idx="21">
                  <c:v>104.227770399601</c:v>
                </c:pt>
                <c:pt idx="22">
                  <c:v>104.36896228639748</c:v>
                </c:pt>
                <c:pt idx="23">
                  <c:v>104.50593718652364</c:v>
                </c:pt>
                <c:pt idx="24">
                  <c:v>104.12448812170166</c:v>
                </c:pt>
                <c:pt idx="25">
                  <c:v>105.09196735786381</c:v>
                </c:pt>
                <c:pt idx="26">
                  <c:v>105.12822832626094</c:v>
                </c:pt>
                <c:pt idx="27">
                  <c:v>104.53992210595963</c:v>
                </c:pt>
                <c:pt idx="28">
                  <c:v>103.75105966604026</c:v>
                </c:pt>
                <c:pt idx="29">
                  <c:v>103.64844882702124</c:v>
                </c:pt>
                <c:pt idx="30">
                  <c:v>103.16482726315712</c:v>
                </c:pt>
                <c:pt idx="31">
                  <c:v>103.59469370404607</c:v>
                </c:pt>
                <c:pt idx="32">
                  <c:v>103.58513651209572</c:v>
                </c:pt>
                <c:pt idx="33">
                  <c:v>103.64978145056894</c:v>
                </c:pt>
                <c:pt idx="34">
                  <c:v>104.21652988797057</c:v>
                </c:pt>
                <c:pt idx="35">
                  <c:v>104.89664335243265</c:v>
                </c:pt>
                <c:pt idx="36">
                  <c:v>104.56039915057893</c:v>
                </c:pt>
                <c:pt idx="37">
                  <c:v>105.03797190832644</c:v>
                </c:pt>
              </c:numCache>
            </c:numRef>
          </c:val>
          <c:smooth val="0"/>
        </c:ser>
        <c:dLbls>
          <c:showLegendKey val="0"/>
          <c:showVal val="0"/>
          <c:showCatName val="0"/>
          <c:showSerName val="0"/>
          <c:showPercent val="0"/>
          <c:showBubbleSize val="0"/>
        </c:dLbls>
        <c:marker val="1"/>
        <c:smooth val="0"/>
        <c:axId val="187809152"/>
        <c:axId val="187827328"/>
      </c:lineChart>
      <c:catAx>
        <c:axId val="187809152"/>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87827328"/>
        <c:crossesAt val="100"/>
        <c:auto val="0"/>
        <c:lblAlgn val="ctr"/>
        <c:lblOffset val="100"/>
        <c:tickLblSkip val="4"/>
        <c:tickMarkSkip val="4"/>
        <c:noMultiLvlLbl val="0"/>
      </c:catAx>
      <c:valAx>
        <c:axId val="187827328"/>
        <c:scaling>
          <c:orientation val="minMax"/>
          <c:max val="108"/>
          <c:min val="84"/>
        </c:scaling>
        <c:delete val="0"/>
        <c:axPos val="l"/>
        <c:majorGridlines>
          <c:spPr>
            <a:ln>
              <a:prstDash val="sysDash"/>
            </a:ln>
          </c:spPr>
        </c:majorGridlines>
        <c:numFmt formatCode="#,##0" sourceLinked="0"/>
        <c:majorTickMark val="out"/>
        <c:minorTickMark val="none"/>
        <c:tickLblPos val="nextTo"/>
        <c:crossAx val="187809152"/>
        <c:crosses val="autoZero"/>
        <c:crossBetween val="midCat"/>
        <c:majorUnit val="2"/>
      </c:valAx>
    </c:plotArea>
    <c:legend>
      <c:legendPos val="r"/>
      <c:layout>
        <c:manualLayout>
          <c:xMode val="edge"/>
          <c:yMode val="edge"/>
          <c:x val="3.2670454545454551E-2"/>
          <c:y val="0.18066157760814217"/>
          <c:w val="0.95596590909090906"/>
          <c:h val="8.142493638676846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cs typeface="Calibri"/>
              </a:rPr>
              <a:t>Stock de bénéficiaires des principaux contrats aidés, dans le Vaucluse</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cs typeface="Calibri"/>
              </a:rPr>
              <a:t>(données brutes, en nombre)</a:t>
            </a:r>
          </a:p>
        </c:rich>
      </c:tx>
      <c:layout>
        <c:manualLayout>
          <c:xMode val="edge"/>
          <c:yMode val="edge"/>
          <c:x val="0.18700457004807933"/>
          <c:y val="2.0459910253153839E-2"/>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1"/>
          <c:order val="0"/>
          <c:tx>
            <c:strRef>
              <c:f>'Données GRAPHIQUE_stocks_bénéf'!$BQ$2</c:f>
              <c:strCache>
                <c:ptCount val="1"/>
                <c:pt idx="0">
                  <c:v>CUI-CAE / PEC*</c:v>
                </c:pt>
              </c:strCache>
            </c:strRef>
          </c:tx>
          <c:spPr>
            <a:solidFill>
              <a:srgbClr val="1F497D">
                <a:lumMod val="20000"/>
                <a:lumOff val="80000"/>
                <a:alpha val="70000"/>
              </a:srgbClr>
            </a:solidFill>
            <a:ln w="28575">
              <a:noFill/>
              <a:prstDash val="solid"/>
            </a:ln>
          </c:spPr>
          <c:cat>
            <c:multiLvlStrRef>
              <c:f>'Données GRAPHIQUE_stocks_bénéf'!$BO$3:$BP$52</c:f>
              <c:multiLvlStrCache>
                <c:ptCount val="5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GRAPHIQUE_stocks_bénéf'!$BQ$3:$BQ$43</c:f>
              <c:numCache>
                <c:formatCode>#,##0</c:formatCode>
                <c:ptCount val="41"/>
                <c:pt idx="0">
                  <c:v>1268</c:v>
                </c:pt>
                <c:pt idx="1">
                  <c:v>2383</c:v>
                </c:pt>
                <c:pt idx="2">
                  <c:v>2491</c:v>
                </c:pt>
                <c:pt idx="3">
                  <c:v>2284</c:v>
                </c:pt>
                <c:pt idx="4">
                  <c:v>2154</c:v>
                </c:pt>
                <c:pt idx="5">
                  <c:v>1764</c:v>
                </c:pt>
                <c:pt idx="6">
                  <c:v>1744</c:v>
                </c:pt>
                <c:pt idx="7">
                  <c:v>2049</c:v>
                </c:pt>
                <c:pt idx="8">
                  <c:v>2326</c:v>
                </c:pt>
                <c:pt idx="9">
                  <c:v>2519</c:v>
                </c:pt>
                <c:pt idx="10">
                  <c:v>2325</c:v>
                </c:pt>
                <c:pt idx="11">
                  <c:v>2160</c:v>
                </c:pt>
                <c:pt idx="12">
                  <c:v>2024</c:v>
                </c:pt>
                <c:pt idx="13">
                  <c:v>1979</c:v>
                </c:pt>
                <c:pt idx="14">
                  <c:v>1854</c:v>
                </c:pt>
                <c:pt idx="15">
                  <c:v>2211</c:v>
                </c:pt>
                <c:pt idx="16">
                  <c:v>2276</c:v>
                </c:pt>
                <c:pt idx="17">
                  <c:v>2384</c:v>
                </c:pt>
                <c:pt idx="18">
                  <c:v>2112</c:v>
                </c:pt>
                <c:pt idx="19">
                  <c:v>1922</c:v>
                </c:pt>
                <c:pt idx="20">
                  <c:v>2044</c:v>
                </c:pt>
                <c:pt idx="21">
                  <c:v>2103</c:v>
                </c:pt>
                <c:pt idx="22">
                  <c:v>2070</c:v>
                </c:pt>
                <c:pt idx="23">
                  <c:v>2189</c:v>
                </c:pt>
                <c:pt idx="24">
                  <c:v>2345</c:v>
                </c:pt>
                <c:pt idx="25">
                  <c:v>2415</c:v>
                </c:pt>
                <c:pt idx="26">
                  <c:v>2447</c:v>
                </c:pt>
                <c:pt idx="27">
                  <c:v>2432</c:v>
                </c:pt>
                <c:pt idx="28">
                  <c:v>2510</c:v>
                </c:pt>
                <c:pt idx="29">
                  <c:v>2387</c:v>
                </c:pt>
                <c:pt idx="30">
                  <c:v>1676</c:v>
                </c:pt>
                <c:pt idx="31">
                  <c:v>1200</c:v>
                </c:pt>
                <c:pt idx="32">
                  <c:v>874</c:v>
                </c:pt>
                <c:pt idx="33">
                  <c:v>732</c:v>
                </c:pt>
                <c:pt idx="34">
                  <c:v>884</c:v>
                </c:pt>
                <c:pt idx="35">
                  <c:v>982</c:v>
                </c:pt>
                <c:pt idx="36">
                  <c:v>1071</c:v>
                </c:pt>
                <c:pt idx="37">
                  <c:v>1177</c:v>
                </c:pt>
                <c:pt idx="38">
                  <c:v>1167</c:v>
                </c:pt>
                <c:pt idx="39">
                  <c:v>1108</c:v>
                </c:pt>
                <c:pt idx="40">
                  <c:v>1049</c:v>
                </c:pt>
              </c:numCache>
            </c:numRef>
          </c:val>
        </c:ser>
        <c:ser>
          <c:idx val="3"/>
          <c:order val="1"/>
          <c:tx>
            <c:strRef>
              <c:f>'Données GRAPHIQUE_stocks_bénéf'!$BT$2</c:f>
              <c:strCache>
                <c:ptCount val="1"/>
                <c:pt idx="0">
                  <c:v>CUI-CIE**</c:v>
                </c:pt>
              </c:strCache>
            </c:strRef>
          </c:tx>
          <c:spPr>
            <a:solidFill>
              <a:srgbClr val="1F497D">
                <a:alpha val="80000"/>
              </a:srgbClr>
            </a:solidFill>
            <a:ln w="25400">
              <a:noFill/>
            </a:ln>
          </c:spPr>
          <c:cat>
            <c:multiLvlStrRef>
              <c:f>'Données GRAPHIQUE_stocks_bénéf'!$BO$3:$BP$52</c:f>
              <c:multiLvlStrCache>
                <c:ptCount val="5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GRAPHIQUE_stocks_bénéf'!$BT$3:$BT$43</c:f>
              <c:numCache>
                <c:formatCode>#,##0</c:formatCode>
                <c:ptCount val="41"/>
                <c:pt idx="0">
                  <c:v>414</c:v>
                </c:pt>
                <c:pt idx="1">
                  <c:v>841</c:v>
                </c:pt>
                <c:pt idx="2">
                  <c:v>736</c:v>
                </c:pt>
                <c:pt idx="3">
                  <c:v>698</c:v>
                </c:pt>
                <c:pt idx="4">
                  <c:v>498</c:v>
                </c:pt>
                <c:pt idx="5">
                  <c:v>231</c:v>
                </c:pt>
                <c:pt idx="6">
                  <c:v>180</c:v>
                </c:pt>
                <c:pt idx="7">
                  <c:v>253</c:v>
                </c:pt>
                <c:pt idx="8">
                  <c:v>352</c:v>
                </c:pt>
                <c:pt idx="9">
                  <c:v>247</c:v>
                </c:pt>
                <c:pt idx="10">
                  <c:v>154</c:v>
                </c:pt>
                <c:pt idx="11">
                  <c:v>161</c:v>
                </c:pt>
                <c:pt idx="12">
                  <c:v>196</c:v>
                </c:pt>
                <c:pt idx="13">
                  <c:v>195</c:v>
                </c:pt>
                <c:pt idx="14">
                  <c:v>153</c:v>
                </c:pt>
                <c:pt idx="15">
                  <c:v>183</c:v>
                </c:pt>
                <c:pt idx="16">
                  <c:v>256</c:v>
                </c:pt>
                <c:pt idx="17">
                  <c:v>234</c:v>
                </c:pt>
                <c:pt idx="18">
                  <c:v>204</c:v>
                </c:pt>
                <c:pt idx="19">
                  <c:v>203</c:v>
                </c:pt>
                <c:pt idx="20">
                  <c:v>231</c:v>
                </c:pt>
                <c:pt idx="21">
                  <c:v>323</c:v>
                </c:pt>
                <c:pt idx="22">
                  <c:v>417</c:v>
                </c:pt>
                <c:pt idx="23">
                  <c:v>486</c:v>
                </c:pt>
                <c:pt idx="24">
                  <c:v>642</c:v>
                </c:pt>
                <c:pt idx="25">
                  <c:v>605</c:v>
                </c:pt>
                <c:pt idx="26">
                  <c:v>392</c:v>
                </c:pt>
                <c:pt idx="27">
                  <c:v>276</c:v>
                </c:pt>
                <c:pt idx="28">
                  <c:v>206</c:v>
                </c:pt>
                <c:pt idx="29">
                  <c:v>211</c:v>
                </c:pt>
                <c:pt idx="30">
                  <c:v>177</c:v>
                </c:pt>
                <c:pt idx="31">
                  <c:v>114</c:v>
                </c:pt>
                <c:pt idx="32">
                  <c:v>57</c:v>
                </c:pt>
                <c:pt idx="33">
                  <c:v>3</c:v>
                </c:pt>
                <c:pt idx="34">
                  <c:v>0</c:v>
                </c:pt>
                <c:pt idx="35">
                  <c:v>1</c:v>
                </c:pt>
                <c:pt idx="36">
                  <c:v>2</c:v>
                </c:pt>
                <c:pt idx="37">
                  <c:v>3</c:v>
                </c:pt>
                <c:pt idx="38">
                  <c:v>4</c:v>
                </c:pt>
                <c:pt idx="39">
                  <c:v>5</c:v>
                </c:pt>
                <c:pt idx="40">
                  <c:v>6</c:v>
                </c:pt>
              </c:numCache>
            </c:numRef>
          </c:val>
        </c:ser>
        <c:ser>
          <c:idx val="2"/>
          <c:order val="2"/>
          <c:tx>
            <c:strRef>
              <c:f>'Données GRAPHIQUE_stocks_bénéf'!$BW$2</c:f>
              <c:strCache>
                <c:ptCount val="1"/>
                <c:pt idx="0">
                  <c:v>Emploi d'avenir***</c:v>
                </c:pt>
              </c:strCache>
            </c:strRef>
          </c:tx>
          <c:spPr>
            <a:solidFill>
              <a:srgbClr val="F79646">
                <a:lumMod val="75000"/>
                <a:alpha val="70000"/>
              </a:srgbClr>
            </a:solidFill>
            <a:ln w="25400">
              <a:noFill/>
            </a:ln>
          </c:spPr>
          <c:cat>
            <c:multiLvlStrRef>
              <c:f>'Données GRAPHIQUE_stocks_bénéf'!$BO$3:$BP$52</c:f>
              <c:multiLvlStrCache>
                <c:ptCount val="5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GRAPHIQUE_stocks_bénéf'!$BW$3:$BW$43</c:f>
              <c:numCache>
                <c:formatCode>General</c:formatCode>
                <c:ptCount val="41"/>
                <c:pt idx="0">
                  <c:v>0</c:v>
                </c:pt>
                <c:pt idx="1">
                  <c:v>0</c:v>
                </c:pt>
                <c:pt idx="2">
                  <c:v>0</c:v>
                </c:pt>
                <c:pt idx="3">
                  <c:v>0</c:v>
                </c:pt>
                <c:pt idx="4">
                  <c:v>0</c:v>
                </c:pt>
                <c:pt idx="5">
                  <c:v>0</c:v>
                </c:pt>
                <c:pt idx="6">
                  <c:v>0</c:v>
                </c:pt>
                <c:pt idx="7">
                  <c:v>0</c:v>
                </c:pt>
                <c:pt idx="8">
                  <c:v>0</c:v>
                </c:pt>
                <c:pt idx="9">
                  <c:v>0</c:v>
                </c:pt>
                <c:pt idx="10">
                  <c:v>0</c:v>
                </c:pt>
                <c:pt idx="11">
                  <c:v>0</c:v>
                </c:pt>
                <c:pt idx="12">
                  <c:v>121</c:v>
                </c:pt>
                <c:pt idx="13">
                  <c:v>228</c:v>
                </c:pt>
                <c:pt idx="14">
                  <c:v>393</c:v>
                </c:pt>
                <c:pt idx="15">
                  <c:v>545</c:v>
                </c:pt>
                <c:pt idx="16">
                  <c:v>703</c:v>
                </c:pt>
                <c:pt idx="17">
                  <c:v>837</c:v>
                </c:pt>
                <c:pt idx="18">
                  <c:v>1002</c:v>
                </c:pt>
                <c:pt idx="19">
                  <c:v>1086</c:v>
                </c:pt>
                <c:pt idx="20">
                  <c:v>1138</c:v>
                </c:pt>
                <c:pt idx="21">
                  <c:v>1205</c:v>
                </c:pt>
                <c:pt idx="22">
                  <c:v>1259</c:v>
                </c:pt>
                <c:pt idx="23">
                  <c:v>1339</c:v>
                </c:pt>
                <c:pt idx="24">
                  <c:v>1340</c:v>
                </c:pt>
                <c:pt idx="25">
                  <c:v>1339</c:v>
                </c:pt>
                <c:pt idx="26">
                  <c:v>1241</c:v>
                </c:pt>
                <c:pt idx="27">
                  <c:v>1160</c:v>
                </c:pt>
                <c:pt idx="28">
                  <c:v>1150</c:v>
                </c:pt>
                <c:pt idx="29">
                  <c:v>1038</c:v>
                </c:pt>
                <c:pt idx="30">
                  <c:v>835</c:v>
                </c:pt>
                <c:pt idx="31">
                  <c:v>714</c:v>
                </c:pt>
                <c:pt idx="32">
                  <c:v>588</c:v>
                </c:pt>
                <c:pt idx="33">
                  <c:v>478</c:v>
                </c:pt>
                <c:pt idx="34">
                  <c:v>372</c:v>
                </c:pt>
                <c:pt idx="35">
                  <c:v>284</c:v>
                </c:pt>
                <c:pt idx="36">
                  <c:v>215</c:v>
                </c:pt>
                <c:pt idx="37">
                  <c:v>159</c:v>
                </c:pt>
                <c:pt idx="38">
                  <c:v>96</c:v>
                </c:pt>
                <c:pt idx="39">
                  <c:v>63</c:v>
                </c:pt>
                <c:pt idx="40">
                  <c:v>22</c:v>
                </c:pt>
              </c:numCache>
            </c:numRef>
          </c:val>
        </c:ser>
        <c:ser>
          <c:idx val="0"/>
          <c:order val="3"/>
          <c:tx>
            <c:strRef>
              <c:f>'Données GRAPHIQUE_stocks_bénéf'!$BX$2</c:f>
              <c:strCache>
                <c:ptCount val="1"/>
                <c:pt idx="0">
                  <c:v>CDDI ****</c:v>
                </c:pt>
              </c:strCache>
            </c:strRef>
          </c:tx>
          <c:spPr>
            <a:solidFill>
              <a:srgbClr val="FFFF00">
                <a:alpha val="70000"/>
              </a:srgbClr>
            </a:solidFill>
            <a:ln w="25400">
              <a:noFill/>
            </a:ln>
          </c:spPr>
          <c:cat>
            <c:multiLvlStrRef>
              <c:f>'Données GRAPHIQUE_stocks_bénéf'!$BO$3:$BP$52</c:f>
              <c:multiLvlStrCache>
                <c:ptCount val="5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lvl>
              </c:multiLvlStrCache>
            </c:multiLvlStrRef>
          </c:cat>
          <c:val>
            <c:numRef>
              <c:f>'Données GRAPHIQUE_stocks_bénéf'!$BX$3:$BX$43</c:f>
              <c:numCache>
                <c:formatCode>General</c:formatCode>
                <c:ptCount val="4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285</c:v>
                </c:pt>
                <c:pt idx="19">
                  <c:v>489</c:v>
                </c:pt>
                <c:pt idx="20">
                  <c:v>481</c:v>
                </c:pt>
                <c:pt idx="21">
                  <c:v>492</c:v>
                </c:pt>
                <c:pt idx="22">
                  <c:v>461</c:v>
                </c:pt>
                <c:pt idx="23">
                  <c:v>443</c:v>
                </c:pt>
                <c:pt idx="24">
                  <c:v>426</c:v>
                </c:pt>
                <c:pt idx="25">
                  <c:v>448</c:v>
                </c:pt>
                <c:pt idx="26">
                  <c:v>480</c:v>
                </c:pt>
                <c:pt idx="27">
                  <c:v>530</c:v>
                </c:pt>
                <c:pt idx="28">
                  <c:v>526</c:v>
                </c:pt>
                <c:pt idx="29">
                  <c:v>517</c:v>
                </c:pt>
                <c:pt idx="30">
                  <c:v>526</c:v>
                </c:pt>
                <c:pt idx="31">
                  <c:v>592</c:v>
                </c:pt>
                <c:pt idx="32">
                  <c:v>565</c:v>
                </c:pt>
                <c:pt idx="33">
                  <c:v>543</c:v>
                </c:pt>
                <c:pt idx="34">
                  <c:v>511</c:v>
                </c:pt>
                <c:pt idx="35">
                  <c:v>518</c:v>
                </c:pt>
                <c:pt idx="36">
                  <c:v>522</c:v>
                </c:pt>
                <c:pt idx="37">
                  <c:v>526</c:v>
                </c:pt>
                <c:pt idx="38">
                  <c:v>525</c:v>
                </c:pt>
                <c:pt idx="39">
                  <c:v>530</c:v>
                </c:pt>
                <c:pt idx="40">
                  <c:v>535</c:v>
                </c:pt>
              </c:numCache>
            </c:numRef>
          </c:val>
        </c:ser>
        <c:dLbls>
          <c:showLegendKey val="0"/>
          <c:showVal val="0"/>
          <c:showCatName val="0"/>
          <c:showSerName val="0"/>
          <c:showPercent val="0"/>
          <c:showBubbleSize val="0"/>
        </c:dLbls>
        <c:axId val="188429824"/>
        <c:axId val="188431360"/>
      </c:areaChart>
      <c:catAx>
        <c:axId val="18842982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88431360"/>
        <c:crossesAt val="0"/>
        <c:auto val="0"/>
        <c:lblAlgn val="ctr"/>
        <c:lblOffset val="100"/>
        <c:tickLblSkip val="4"/>
        <c:noMultiLvlLbl val="0"/>
      </c:catAx>
      <c:valAx>
        <c:axId val="188431360"/>
        <c:scaling>
          <c:orientation val="minMax"/>
          <c:max val="5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188429824"/>
        <c:crosses val="autoZero"/>
        <c:crossBetween val="between"/>
        <c:majorUnit val="1000"/>
      </c:valAx>
    </c:plotArea>
    <c:legend>
      <c:legendPos val="t"/>
      <c:layout/>
      <c:overlay val="0"/>
      <c:spPr>
        <a:noFill/>
      </c:spPr>
      <c:txPr>
        <a:bodyPr/>
        <a:lstStyle/>
        <a:p>
          <a:pPr>
            <a:defRPr sz="715"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Taux de chômage dans le Vaucluse </a:t>
            </a:r>
            <a:r>
              <a:rPr lang="fr-FR" sz="1500" b="0" i="1" u="none" strike="noStrike" baseline="0">
                <a:solidFill>
                  <a:srgbClr val="000000"/>
                </a:solidFill>
                <a:latin typeface="Calibri"/>
              </a:rPr>
              <a:t>(en %)</a:t>
            </a:r>
          </a:p>
        </c:rich>
      </c:tx>
      <c:layout>
        <c:manualLayout>
          <c:xMode val="edge"/>
          <c:yMode val="edge"/>
          <c:x val="0.27938931639226944"/>
          <c:y val="2.4256627684853017E-2"/>
        </c:manualLayout>
      </c:layout>
      <c:overlay val="0"/>
      <c:spPr>
        <a:noFill/>
        <a:ln w="25400">
          <a:noFill/>
        </a:ln>
      </c:spPr>
    </c:title>
    <c:autoTitleDeleted val="0"/>
    <c:plotArea>
      <c:layout>
        <c:manualLayout>
          <c:layoutTarget val="inner"/>
          <c:xMode val="edge"/>
          <c:yMode val="edge"/>
          <c:x val="8.7438260558339295E-2"/>
          <c:y val="0.18816505924925064"/>
          <c:w val="0.83764367816092833"/>
          <c:h val="0.53603068847163338"/>
        </c:manualLayout>
      </c:layout>
      <c:lineChart>
        <c:grouping val="standard"/>
        <c:varyColors val="0"/>
        <c:ser>
          <c:idx val="0"/>
          <c:order val="0"/>
          <c:tx>
            <c:v>Provence-Alpes-Côte d'Azur</c:v>
          </c:tx>
          <c:spPr>
            <a:ln w="25400">
              <a:solidFill>
                <a:srgbClr val="FF0000"/>
              </a:solidFill>
              <a:prstDash val="solid"/>
            </a:ln>
          </c:spPr>
          <c:marker>
            <c:symbol val="none"/>
          </c:marker>
          <c:cat>
            <c:multiLvlStrRef>
              <c:f>'dates trim'!$B$113:$C$168</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pt idx="52">
                    <c:v>2023</c:v>
                  </c:pt>
                </c:lvl>
              </c:multiLvlStrCache>
            </c:multiLvlStrRef>
          </c:cat>
          <c:val>
            <c:numRef>
              <c:f>Données!$C$121:$C$161</c:f>
              <c:numCache>
                <c:formatCode>#,##0.0</c:formatCode>
                <c:ptCount val="41"/>
                <c:pt idx="0">
                  <c:v>10.199999999999999</c:v>
                </c:pt>
                <c:pt idx="1">
                  <c:v>10.1</c:v>
                </c:pt>
                <c:pt idx="2">
                  <c:v>10.199999999999999</c:v>
                </c:pt>
                <c:pt idx="3">
                  <c:v>10.199999999999999</c:v>
                </c:pt>
                <c:pt idx="4">
                  <c:v>10.3</c:v>
                </c:pt>
                <c:pt idx="5">
                  <c:v>10.3</c:v>
                </c:pt>
                <c:pt idx="6">
                  <c:v>10.5</c:v>
                </c:pt>
                <c:pt idx="7">
                  <c:v>10.6</c:v>
                </c:pt>
                <c:pt idx="8">
                  <c:v>10.7</c:v>
                </c:pt>
                <c:pt idx="9">
                  <c:v>10.9</c:v>
                </c:pt>
                <c:pt idx="10">
                  <c:v>10.9</c:v>
                </c:pt>
                <c:pt idx="11">
                  <c:v>11.2</c:v>
                </c:pt>
                <c:pt idx="12">
                  <c:v>11.4</c:v>
                </c:pt>
                <c:pt idx="13">
                  <c:v>11.6</c:v>
                </c:pt>
                <c:pt idx="14">
                  <c:v>11.4</c:v>
                </c:pt>
                <c:pt idx="15">
                  <c:v>11.3</c:v>
                </c:pt>
                <c:pt idx="16">
                  <c:v>11.3</c:v>
                </c:pt>
                <c:pt idx="17">
                  <c:v>11.4</c:v>
                </c:pt>
                <c:pt idx="18">
                  <c:v>11.5</c:v>
                </c:pt>
                <c:pt idx="19">
                  <c:v>11.7</c:v>
                </c:pt>
                <c:pt idx="20">
                  <c:v>11.5</c:v>
                </c:pt>
                <c:pt idx="21">
                  <c:v>11.8</c:v>
                </c:pt>
                <c:pt idx="22">
                  <c:v>11.6</c:v>
                </c:pt>
                <c:pt idx="23">
                  <c:v>11.5</c:v>
                </c:pt>
                <c:pt idx="24">
                  <c:v>11.5</c:v>
                </c:pt>
                <c:pt idx="25">
                  <c:v>11.3</c:v>
                </c:pt>
                <c:pt idx="26">
                  <c:v>11.1</c:v>
                </c:pt>
                <c:pt idx="27">
                  <c:v>11.5</c:v>
                </c:pt>
                <c:pt idx="28">
                  <c:v>11</c:v>
                </c:pt>
                <c:pt idx="29">
                  <c:v>10.9</c:v>
                </c:pt>
                <c:pt idx="30">
                  <c:v>10.9</c:v>
                </c:pt>
                <c:pt idx="31">
                  <c:v>10.4</c:v>
                </c:pt>
                <c:pt idx="32">
                  <c:v>10.7</c:v>
                </c:pt>
                <c:pt idx="33">
                  <c:v>10.5</c:v>
                </c:pt>
                <c:pt idx="34">
                  <c:v>10.4</c:v>
                </c:pt>
                <c:pt idx="35">
                  <c:v>10.1</c:v>
                </c:pt>
                <c:pt idx="36">
                  <c:v>10.1</c:v>
                </c:pt>
                <c:pt idx="37">
                  <c:v>9.6999999999999993</c:v>
                </c:pt>
                <c:pt idx="38">
                  <c:v>9.6999999999999993</c:v>
                </c:pt>
                <c:pt idx="39">
                  <c:v>9.1999999999999993</c:v>
                </c:pt>
                <c:pt idx="40">
                  <c:v>8.9</c:v>
                </c:pt>
              </c:numCache>
            </c:numRef>
          </c:val>
          <c:smooth val="0"/>
        </c:ser>
        <c:ser>
          <c:idx val="1"/>
          <c:order val="1"/>
          <c:tx>
            <c:v>France métropolitaine</c:v>
          </c:tx>
          <c:spPr>
            <a:ln w="25400">
              <a:solidFill>
                <a:srgbClr val="0000FF"/>
              </a:solidFill>
              <a:prstDash val="solid"/>
            </a:ln>
          </c:spPr>
          <c:marker>
            <c:symbol val="none"/>
          </c:marker>
          <c:cat>
            <c:multiLvlStrRef>
              <c:f>'dates trim'!$B$113:$C$168</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pt idx="52">
                    <c:v>2023</c:v>
                  </c:pt>
                </c:lvl>
              </c:multiLvlStrCache>
            </c:multiLvlStrRef>
          </c:cat>
          <c:val>
            <c:numRef>
              <c:f>Données!$B$121:$B$161</c:f>
              <c:numCache>
                <c:formatCode>#,##0.0</c:formatCode>
                <c:ptCount val="41"/>
                <c:pt idx="0">
                  <c:v>9</c:v>
                </c:pt>
                <c:pt idx="1">
                  <c:v>8.9</c:v>
                </c:pt>
                <c:pt idx="2">
                  <c:v>8.8000000000000007</c:v>
                </c:pt>
                <c:pt idx="3">
                  <c:v>8.8000000000000007</c:v>
                </c:pt>
                <c:pt idx="4">
                  <c:v>8.8000000000000007</c:v>
                </c:pt>
                <c:pt idx="5">
                  <c:v>8.6999999999999993</c:v>
                </c:pt>
                <c:pt idx="6">
                  <c:v>8.8000000000000007</c:v>
                </c:pt>
                <c:pt idx="7">
                  <c:v>9</c:v>
                </c:pt>
                <c:pt idx="8">
                  <c:v>9.1</c:v>
                </c:pt>
                <c:pt idx="9">
                  <c:v>9.3000000000000007</c:v>
                </c:pt>
                <c:pt idx="10">
                  <c:v>9.4</c:v>
                </c:pt>
                <c:pt idx="11">
                  <c:v>9.6999999999999993</c:v>
                </c:pt>
                <c:pt idx="12">
                  <c:v>9.9</c:v>
                </c:pt>
                <c:pt idx="13">
                  <c:v>10.1</c:v>
                </c:pt>
                <c:pt idx="14">
                  <c:v>9.9</c:v>
                </c:pt>
                <c:pt idx="15">
                  <c:v>9.8000000000000007</c:v>
                </c:pt>
                <c:pt idx="16">
                  <c:v>9.8000000000000007</c:v>
                </c:pt>
                <c:pt idx="17">
                  <c:v>9.8000000000000007</c:v>
                </c:pt>
                <c:pt idx="18">
                  <c:v>9.9</c:v>
                </c:pt>
                <c:pt idx="19">
                  <c:v>10.1</c:v>
                </c:pt>
                <c:pt idx="20">
                  <c:v>10</c:v>
                </c:pt>
                <c:pt idx="21">
                  <c:v>10.199999999999999</c:v>
                </c:pt>
                <c:pt idx="22">
                  <c:v>10</c:v>
                </c:pt>
                <c:pt idx="23">
                  <c:v>9.9</c:v>
                </c:pt>
                <c:pt idx="24">
                  <c:v>9.9</c:v>
                </c:pt>
                <c:pt idx="25">
                  <c:v>9.6999999999999993</c:v>
                </c:pt>
                <c:pt idx="26">
                  <c:v>9.6</c:v>
                </c:pt>
                <c:pt idx="27">
                  <c:v>9.6999999999999993</c:v>
                </c:pt>
                <c:pt idx="28">
                  <c:v>9.3000000000000007</c:v>
                </c:pt>
                <c:pt idx="29">
                  <c:v>9.1999999999999993</c:v>
                </c:pt>
                <c:pt idx="30">
                  <c:v>9.1999999999999993</c:v>
                </c:pt>
                <c:pt idx="31">
                  <c:v>8.6</c:v>
                </c:pt>
                <c:pt idx="32">
                  <c:v>8.9</c:v>
                </c:pt>
                <c:pt idx="33">
                  <c:v>8.8000000000000007</c:v>
                </c:pt>
                <c:pt idx="34">
                  <c:v>8.6999999999999993</c:v>
                </c:pt>
                <c:pt idx="35">
                  <c:v>8.4</c:v>
                </c:pt>
                <c:pt idx="36">
                  <c:v>8.4</c:v>
                </c:pt>
                <c:pt idx="37">
                  <c:v>8.1999999999999993</c:v>
                </c:pt>
                <c:pt idx="38">
                  <c:v>8.1999999999999993</c:v>
                </c:pt>
                <c:pt idx="39">
                  <c:v>7.8</c:v>
                </c:pt>
                <c:pt idx="40">
                  <c:v>7.6</c:v>
                </c:pt>
              </c:numCache>
            </c:numRef>
          </c:val>
          <c:smooth val="0"/>
        </c:ser>
        <c:ser>
          <c:idx val="2"/>
          <c:order val="2"/>
          <c:tx>
            <c:strRef>
              <c:f>Données!$I$8</c:f>
              <c:strCache>
                <c:ptCount val="1"/>
                <c:pt idx="0">
                  <c:v>Vaucluse</c:v>
                </c:pt>
              </c:strCache>
            </c:strRef>
          </c:tx>
          <c:marker>
            <c:symbol val="none"/>
          </c:marker>
          <c:cat>
            <c:multiLvlStrRef>
              <c:f>'dates trim'!$B$113:$C$168</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pt idx="52">
                    <c:v>2023</c:v>
                  </c:pt>
                </c:lvl>
              </c:multiLvlStrCache>
            </c:multiLvlStrRef>
          </c:cat>
          <c:val>
            <c:numRef>
              <c:f>Données!$I$121:$I$161</c:f>
              <c:numCache>
                <c:formatCode>#,##0.0</c:formatCode>
                <c:ptCount val="41"/>
                <c:pt idx="0">
                  <c:v>10.9</c:v>
                </c:pt>
                <c:pt idx="1">
                  <c:v>10.7</c:v>
                </c:pt>
                <c:pt idx="2">
                  <c:v>10.8</c:v>
                </c:pt>
                <c:pt idx="3">
                  <c:v>10.8</c:v>
                </c:pt>
                <c:pt idx="4">
                  <c:v>11</c:v>
                </c:pt>
                <c:pt idx="5">
                  <c:v>11.2</c:v>
                </c:pt>
                <c:pt idx="6">
                  <c:v>11.5</c:v>
                </c:pt>
                <c:pt idx="7">
                  <c:v>11.6</c:v>
                </c:pt>
                <c:pt idx="8">
                  <c:v>11.6</c:v>
                </c:pt>
                <c:pt idx="9">
                  <c:v>11.8</c:v>
                </c:pt>
                <c:pt idx="10">
                  <c:v>12</c:v>
                </c:pt>
                <c:pt idx="11">
                  <c:v>12.4</c:v>
                </c:pt>
                <c:pt idx="12">
                  <c:v>12.6</c:v>
                </c:pt>
                <c:pt idx="13">
                  <c:v>12.8</c:v>
                </c:pt>
                <c:pt idx="14">
                  <c:v>12.6</c:v>
                </c:pt>
                <c:pt idx="15">
                  <c:v>12.4</c:v>
                </c:pt>
                <c:pt idx="16">
                  <c:v>12.5</c:v>
                </c:pt>
                <c:pt idx="17">
                  <c:v>12.6</c:v>
                </c:pt>
                <c:pt idx="18">
                  <c:v>12.8</c:v>
                </c:pt>
                <c:pt idx="19">
                  <c:v>13</c:v>
                </c:pt>
                <c:pt idx="20">
                  <c:v>12.9</c:v>
                </c:pt>
                <c:pt idx="21">
                  <c:v>13.2</c:v>
                </c:pt>
                <c:pt idx="22">
                  <c:v>12.9</c:v>
                </c:pt>
                <c:pt idx="23">
                  <c:v>13</c:v>
                </c:pt>
                <c:pt idx="24">
                  <c:v>13</c:v>
                </c:pt>
                <c:pt idx="25">
                  <c:v>12.8</c:v>
                </c:pt>
                <c:pt idx="26">
                  <c:v>12.6</c:v>
                </c:pt>
                <c:pt idx="27">
                  <c:v>12.9</c:v>
                </c:pt>
                <c:pt idx="28">
                  <c:v>12.2</c:v>
                </c:pt>
                <c:pt idx="29">
                  <c:v>12</c:v>
                </c:pt>
                <c:pt idx="30">
                  <c:v>12.1</c:v>
                </c:pt>
                <c:pt idx="31">
                  <c:v>11.7</c:v>
                </c:pt>
                <c:pt idx="32">
                  <c:v>11.9</c:v>
                </c:pt>
                <c:pt idx="33">
                  <c:v>11.8</c:v>
                </c:pt>
                <c:pt idx="34">
                  <c:v>11.7</c:v>
                </c:pt>
                <c:pt idx="35">
                  <c:v>11.4</c:v>
                </c:pt>
                <c:pt idx="36">
                  <c:v>11.4</c:v>
                </c:pt>
                <c:pt idx="37">
                  <c:v>11.1</c:v>
                </c:pt>
                <c:pt idx="38">
                  <c:v>11</c:v>
                </c:pt>
                <c:pt idx="39">
                  <c:v>10.5</c:v>
                </c:pt>
                <c:pt idx="40">
                  <c:v>10.1</c:v>
                </c:pt>
              </c:numCache>
            </c:numRef>
          </c:val>
          <c:smooth val="0"/>
        </c:ser>
        <c:dLbls>
          <c:showLegendKey val="0"/>
          <c:showVal val="0"/>
          <c:showCatName val="0"/>
          <c:showSerName val="0"/>
          <c:showPercent val="0"/>
          <c:showBubbleSize val="0"/>
        </c:dLbls>
        <c:marker val="1"/>
        <c:smooth val="0"/>
        <c:axId val="187957632"/>
        <c:axId val="187959168"/>
      </c:lineChart>
      <c:catAx>
        <c:axId val="187957632"/>
        <c:scaling>
          <c:orientation val="minMax"/>
        </c:scaling>
        <c:delete val="0"/>
        <c:axPos val="b"/>
        <c:majorGridlines>
          <c:spPr>
            <a:ln w="3175">
              <a:solidFill>
                <a:srgbClr val="969696"/>
              </a:solidFill>
              <a:prstDash val="sysDash"/>
            </a:ln>
          </c:spPr>
        </c:majorGridlines>
        <c:numFmt formatCode="General" sourceLinked="1"/>
        <c:majorTickMark val="cross"/>
        <c:minorTickMark val="none"/>
        <c:tickLblPos val="nextTo"/>
        <c:txPr>
          <a:bodyPr/>
          <a:lstStyle/>
          <a:p>
            <a:pPr>
              <a:defRPr sz="900"/>
            </a:pPr>
            <a:endParaRPr lang="fr-FR"/>
          </a:p>
        </c:txPr>
        <c:crossAx val="187959168"/>
        <c:crosses val="autoZero"/>
        <c:auto val="0"/>
        <c:lblAlgn val="ctr"/>
        <c:lblOffset val="100"/>
        <c:tickLblSkip val="4"/>
        <c:tickMarkSkip val="4"/>
        <c:noMultiLvlLbl val="0"/>
      </c:catAx>
      <c:valAx>
        <c:axId val="187959168"/>
        <c:scaling>
          <c:orientation val="minMax"/>
          <c:max val="13.5"/>
          <c:min val="7.5"/>
        </c:scaling>
        <c:delete val="0"/>
        <c:axPos val="l"/>
        <c:majorGridlines>
          <c:spPr>
            <a:ln>
              <a:prstDash val="sysDash"/>
            </a:ln>
          </c:spPr>
        </c:majorGridlines>
        <c:numFmt formatCode="#,##0.0" sourceLinked="1"/>
        <c:majorTickMark val="out"/>
        <c:minorTickMark val="none"/>
        <c:tickLblPos val="nextTo"/>
        <c:crossAx val="187957632"/>
        <c:crosses val="autoZero"/>
        <c:crossBetween val="midCat"/>
        <c:majorUnit val="1"/>
      </c:valAx>
    </c:plotArea>
    <c:legend>
      <c:legendPos val="r"/>
      <c:layout>
        <c:manualLayout>
          <c:xMode val="edge"/>
          <c:yMode val="edge"/>
          <c:x val="8.5245913863039841E-2"/>
          <c:y val="9.8718656477903358E-2"/>
          <c:w val="0.8415530303030303"/>
          <c:h val="8.382146018729921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06668268667008E-2"/>
          <c:y val="0.1861788714061014"/>
          <c:w val="0.87735585029537844"/>
          <c:h val="0.46750170313217893"/>
        </c:manualLayout>
      </c:layout>
      <c:barChart>
        <c:barDir val="col"/>
        <c:grouping val="clustered"/>
        <c:varyColors val="0"/>
        <c:ser>
          <c:idx val="0"/>
          <c:order val="0"/>
          <c:tx>
            <c:v>Taux de chômage, en % (échelle de gauche)</c:v>
          </c:tx>
          <c:spPr>
            <a:solidFill>
              <a:srgbClr val="00B0F0"/>
            </a:solidFill>
          </c:spPr>
          <c:invertIfNegative val="0"/>
          <c:dPt>
            <c:idx val="0"/>
            <c:invertIfNegative val="0"/>
            <c:bubble3D val="0"/>
            <c:spPr>
              <a:solidFill>
                <a:srgbClr val="92D050"/>
              </a:solidFill>
            </c:spPr>
          </c:dPt>
          <c:dPt>
            <c:idx val="1"/>
            <c:invertIfNegative val="0"/>
            <c:bubble3D val="0"/>
            <c:spPr>
              <a:solidFill>
                <a:srgbClr val="FF0000"/>
              </a:solidFill>
            </c:spPr>
          </c:dPt>
          <c:dPt>
            <c:idx val="3"/>
            <c:invertIfNegative val="0"/>
            <c:bubble3D val="0"/>
          </c:dPt>
          <c:dPt>
            <c:idx val="4"/>
            <c:invertIfNegative val="0"/>
            <c:bubble3D val="0"/>
            <c:spPr>
              <a:solidFill>
                <a:srgbClr val="0070C0"/>
              </a:solidFill>
            </c:spPr>
          </c:dPt>
          <c:dPt>
            <c:idx val="5"/>
            <c:invertIfNegative val="0"/>
            <c:bubble3D val="0"/>
          </c:dPt>
          <c:dPt>
            <c:idx val="6"/>
            <c:invertIfNegative val="0"/>
            <c:bubble3D val="0"/>
          </c:dPt>
          <c:dPt>
            <c:idx val="7"/>
            <c:invertIfNegative val="0"/>
            <c:bubble3D val="0"/>
          </c:dPt>
          <c:dPt>
            <c:idx val="8"/>
            <c:invertIfNegative val="0"/>
            <c:bubble3D val="0"/>
          </c:dPt>
          <c:dLbls>
            <c:dLbl>
              <c:idx val="0"/>
              <c:layout>
                <c:manualLayout>
                  <c:x val="0"/>
                  <c:y val="1.341381623071764E-2"/>
                </c:manualLayout>
              </c:layout>
              <c:spPr/>
              <c:txPr>
                <a:bodyPr/>
                <a:lstStyle/>
                <a:p>
                  <a:pPr>
                    <a:defRPr/>
                  </a:pPr>
                  <a:endParaRPr lang="fr-FR"/>
                </a:p>
              </c:txPr>
              <c:dLblPos val="outEnd"/>
              <c:showLegendKey val="0"/>
              <c:showVal val="1"/>
              <c:showCatName val="0"/>
              <c:showSerName val="0"/>
              <c:showPercent val="0"/>
              <c:showBubbleSize val="0"/>
            </c:dLbl>
            <c:dLbl>
              <c:idx val="1"/>
              <c:layout>
                <c:manualLayout>
                  <c:x val="0"/>
                  <c:y val="-1.8779342723004647E-2"/>
                </c:manualLayout>
              </c:layout>
              <c:spPr/>
              <c:txPr>
                <a:bodyPr/>
                <a:lstStyle/>
                <a:p>
                  <a:pPr>
                    <a:defRPr/>
                  </a:pPr>
                  <a:endParaRPr lang="fr-FR"/>
                </a:p>
              </c:txPr>
              <c:dLblPos val="outEnd"/>
              <c:showLegendKey val="0"/>
              <c:showVal val="1"/>
              <c:showCatName val="0"/>
              <c:showSerName val="0"/>
              <c:showPercent val="0"/>
              <c:showBubbleSize val="0"/>
            </c:dLbl>
            <c:dLbl>
              <c:idx val="2"/>
              <c:layout>
                <c:manualLayout>
                  <c:x val="0"/>
                  <c:y val="-3.9799864656956306E-2"/>
                </c:manualLayout>
              </c:layout>
              <c:showLegendKey val="0"/>
              <c:showVal val="1"/>
              <c:showCatName val="0"/>
              <c:showSerName val="0"/>
              <c:showPercent val="0"/>
              <c:showBubbleSize val="0"/>
            </c:dLbl>
            <c:dLbl>
              <c:idx val="6"/>
              <c:layout>
                <c:manualLayout>
                  <c:x val="0"/>
                  <c:y val="-5.3655264922870555E-3"/>
                </c:manualLayout>
              </c:layout>
              <c:spPr/>
              <c:txPr>
                <a:bodyPr/>
                <a:lstStyle/>
                <a:p>
                  <a:pPr>
                    <a:defRPr/>
                  </a:pPr>
                  <a:endParaRPr lang="fr-FR"/>
                </a:p>
              </c:txPr>
              <c:dLblPos val="outEnd"/>
              <c:showLegendKey val="0"/>
              <c:showVal val="1"/>
              <c:showCatName val="0"/>
              <c:showSerName val="0"/>
              <c:showPercent val="0"/>
              <c:showBubbleSize val="0"/>
            </c:dLbl>
            <c:dLbl>
              <c:idx val="7"/>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dLbl>
            <c:showLegendKey val="0"/>
            <c:showVal val="1"/>
            <c:showCatName val="0"/>
            <c:showSerName val="0"/>
            <c:showPercent val="0"/>
            <c:showBubbleSize val="0"/>
            <c:showLeaderLines val="0"/>
          </c:dLbls>
          <c:cat>
            <c:strRef>
              <c:f>'données graphiques'!$G$75:$G$82</c:f>
              <c:strCache>
                <c:ptCount val="8"/>
                <c:pt idx="0">
                  <c:v>Vaucluse</c:v>
                </c:pt>
                <c:pt idx="1">
                  <c:v>Paca</c:v>
                </c:pt>
                <c:pt idx="2">
                  <c:v>Charente-Maritime</c:v>
                </c:pt>
                <c:pt idx="3">
                  <c:v>Sarthe</c:v>
                </c:pt>
                <c:pt idx="4">
                  <c:v>France métro.</c:v>
                </c:pt>
                <c:pt idx="5">
                  <c:v>Marne</c:v>
                </c:pt>
                <c:pt idx="6">
                  <c:v>Cotes-d'Armor</c:v>
                </c:pt>
                <c:pt idx="7">
                  <c:v>Cote-d'Or</c:v>
                </c:pt>
              </c:strCache>
            </c:strRef>
          </c:cat>
          <c:val>
            <c:numRef>
              <c:f>'données graphiques'!$H$75:$H$82</c:f>
              <c:numCache>
                <c:formatCode>#,##0.0</c:formatCode>
                <c:ptCount val="8"/>
                <c:pt idx="0">
                  <c:v>10.1</c:v>
                </c:pt>
                <c:pt idx="1">
                  <c:v>8.9</c:v>
                </c:pt>
                <c:pt idx="2">
                  <c:v>8.1</c:v>
                </c:pt>
                <c:pt idx="3">
                  <c:v>7.8</c:v>
                </c:pt>
                <c:pt idx="4">
                  <c:v>7.6</c:v>
                </c:pt>
                <c:pt idx="5">
                  <c:v>7.3</c:v>
                </c:pt>
                <c:pt idx="6">
                  <c:v>6.9</c:v>
                </c:pt>
                <c:pt idx="7">
                  <c:v>6.1</c:v>
                </c:pt>
              </c:numCache>
            </c:numRef>
          </c:val>
        </c:ser>
        <c:dLbls>
          <c:showLegendKey val="0"/>
          <c:showVal val="0"/>
          <c:showCatName val="0"/>
          <c:showSerName val="0"/>
          <c:showPercent val="0"/>
          <c:showBubbleSize val="0"/>
        </c:dLbls>
        <c:gapWidth val="150"/>
        <c:axId val="188170240"/>
        <c:axId val="188172160"/>
      </c:barChart>
      <c:scatterChart>
        <c:scatterStyle val="lineMarker"/>
        <c:varyColors val="0"/>
        <c:ser>
          <c:idx val="1"/>
          <c:order val="1"/>
          <c:tx>
            <c:v>Variation annuelle, en point (échelle de droite)</c:v>
          </c:tx>
          <c:spPr>
            <a:ln w="28575">
              <a:noFill/>
            </a:ln>
          </c:spPr>
          <c:marker>
            <c:spPr>
              <a:solidFill>
                <a:schemeClr val="accent6">
                  <a:lumMod val="75000"/>
                </a:schemeClr>
              </a:solidFill>
            </c:spPr>
          </c:marker>
          <c:yVal>
            <c:numRef>
              <c:f>'données graphiques'!$J$75:$J$82</c:f>
              <c:numCache>
                <c:formatCode>#,##0.0</c:formatCode>
                <c:ptCount val="8"/>
                <c:pt idx="0">
                  <c:v>-1.3000000000000007</c:v>
                </c:pt>
                <c:pt idx="1">
                  <c:v>-1.1999999999999993</c:v>
                </c:pt>
                <c:pt idx="2">
                  <c:v>-0.80000000000000071</c:v>
                </c:pt>
                <c:pt idx="3">
                  <c:v>-0.60000000000000053</c:v>
                </c:pt>
                <c:pt idx="4">
                  <c:v>-0.80000000000000071</c:v>
                </c:pt>
                <c:pt idx="5">
                  <c:v>-0.70000000000000018</c:v>
                </c:pt>
                <c:pt idx="6">
                  <c:v>-0.79999999999999982</c:v>
                </c:pt>
                <c:pt idx="7">
                  <c:v>-0.80000000000000071</c:v>
                </c:pt>
              </c:numCache>
            </c:numRef>
          </c:yVal>
          <c:smooth val="0"/>
        </c:ser>
        <c:dLbls>
          <c:showLegendKey val="0"/>
          <c:showVal val="0"/>
          <c:showCatName val="0"/>
          <c:showSerName val="0"/>
          <c:showPercent val="0"/>
          <c:showBubbleSize val="0"/>
        </c:dLbls>
        <c:axId val="188173696"/>
        <c:axId val="188183680"/>
      </c:scatterChart>
      <c:catAx>
        <c:axId val="188170240"/>
        <c:scaling>
          <c:orientation val="minMax"/>
        </c:scaling>
        <c:delete val="0"/>
        <c:axPos val="b"/>
        <c:numFmt formatCode="General" sourceLinked="1"/>
        <c:majorTickMark val="out"/>
        <c:minorTickMark val="none"/>
        <c:tickLblPos val="nextTo"/>
        <c:txPr>
          <a:bodyPr/>
          <a:lstStyle/>
          <a:p>
            <a:pPr>
              <a:defRPr sz="1000"/>
            </a:pPr>
            <a:endParaRPr lang="fr-FR"/>
          </a:p>
        </c:txPr>
        <c:crossAx val="188172160"/>
        <c:crosses val="autoZero"/>
        <c:auto val="1"/>
        <c:lblAlgn val="ctr"/>
        <c:lblOffset val="100"/>
        <c:noMultiLvlLbl val="0"/>
      </c:catAx>
      <c:valAx>
        <c:axId val="188172160"/>
        <c:scaling>
          <c:orientation val="minMax"/>
        </c:scaling>
        <c:delete val="0"/>
        <c:axPos val="l"/>
        <c:majorGridlines/>
        <c:numFmt formatCode="#,##0" sourceLinked="0"/>
        <c:majorTickMark val="out"/>
        <c:minorTickMark val="none"/>
        <c:tickLblPos val="nextTo"/>
        <c:crossAx val="188170240"/>
        <c:crosses val="autoZero"/>
        <c:crossBetween val="between"/>
      </c:valAx>
      <c:valAx>
        <c:axId val="188173696"/>
        <c:scaling>
          <c:orientation val="minMax"/>
        </c:scaling>
        <c:delete val="1"/>
        <c:axPos val="b"/>
        <c:majorTickMark val="out"/>
        <c:minorTickMark val="none"/>
        <c:tickLblPos val="nextTo"/>
        <c:crossAx val="188183680"/>
        <c:crosses val="autoZero"/>
        <c:crossBetween val="midCat"/>
      </c:valAx>
      <c:valAx>
        <c:axId val="188183680"/>
        <c:scaling>
          <c:orientation val="minMax"/>
          <c:max val="-0.60000000000000009"/>
          <c:min val="-1.3"/>
        </c:scaling>
        <c:delete val="0"/>
        <c:axPos val="r"/>
        <c:numFmt formatCode="[Blue][&lt;0]\-&quot;&quot;0.0&quot;&quot;;[Red][&gt;0]\+&quot;&quot;0.0&quot;&quot;;0" sourceLinked="0"/>
        <c:majorTickMark val="out"/>
        <c:minorTickMark val="none"/>
        <c:tickLblPos val="nextTo"/>
        <c:crossAx val="188173696"/>
        <c:crosses val="max"/>
        <c:crossBetween val="midCat"/>
        <c:minorUnit val="0.1"/>
      </c:valAx>
    </c:plotArea>
    <c:legend>
      <c:legendPos val="t"/>
      <c:layout>
        <c:manualLayout>
          <c:xMode val="edge"/>
          <c:yMode val="edge"/>
          <c:x val="4.2663951737807189E-2"/>
          <c:y val="0.1153588195841717"/>
          <c:w val="0.89999992779444515"/>
          <c:h val="5.1765712384543486E-2"/>
        </c:manualLayout>
      </c:layout>
      <c:overlay val="0"/>
      <c:txPr>
        <a:bodyPr/>
        <a:lstStyle/>
        <a:p>
          <a:pPr>
            <a:defRPr sz="1100"/>
          </a:pPr>
          <a:endParaRPr lang="fr-FR"/>
        </a:p>
      </c:txPr>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52314939674456862"/>
        </c:manualLayout>
      </c:layout>
      <c:barChart>
        <c:barDir val="col"/>
        <c:grouping val="stacked"/>
        <c:varyColors val="0"/>
        <c:ser>
          <c:idx val="1"/>
          <c:order val="0"/>
          <c:spPr>
            <a:solidFill>
              <a:srgbClr val="00B0F0"/>
            </a:solidFill>
            <a:ln w="28575">
              <a:noFill/>
              <a:prstDash val="solid"/>
            </a:ln>
          </c:spPr>
          <c:invertIfNegative val="0"/>
          <c:cat>
            <c:multiLvlStrRef>
              <c:f>'dates trim'!$A$9:$B$50</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2010</c:v>
                  </c:pt>
                  <c:pt idx="4">
                    <c:v>2011</c:v>
                  </c:pt>
                  <c:pt idx="8">
                    <c:v>2012</c:v>
                  </c:pt>
                  <c:pt idx="12">
                    <c:v>2013</c:v>
                  </c:pt>
                  <c:pt idx="16">
                    <c:v>2014</c:v>
                  </c:pt>
                  <c:pt idx="20">
                    <c:v>2015</c:v>
                  </c:pt>
                  <c:pt idx="24">
                    <c:v>2016</c:v>
                  </c:pt>
                  <c:pt idx="28">
                    <c:v>2017</c:v>
                  </c:pt>
                  <c:pt idx="32">
                    <c:v>2018</c:v>
                  </c:pt>
                  <c:pt idx="36">
                    <c:v>2019</c:v>
                  </c:pt>
                  <c:pt idx="40">
                    <c:v>2020</c:v>
                  </c:pt>
                </c:lvl>
              </c:multiLvlStrCache>
            </c:multiLvlStrRef>
          </c:cat>
          <c:val>
            <c:numRef>
              <c:f>dep84_trim!$U$67:$U$108</c:f>
              <c:numCache>
                <c:formatCode>#,##0.0</c:formatCode>
                <c:ptCount val="42"/>
                <c:pt idx="0">
                  <c:v>13.93155745673733</c:v>
                </c:pt>
                <c:pt idx="1">
                  <c:v>11.359612338085935</c:v>
                </c:pt>
                <c:pt idx="2">
                  <c:v>9.4610454094068643</c:v>
                </c:pt>
                <c:pt idx="3">
                  <c:v>7.7827108905719422</c:v>
                </c:pt>
                <c:pt idx="4">
                  <c:v>8.1150268794265799</c:v>
                </c:pt>
                <c:pt idx="5">
                  <c:v>9.4225941422594097</c:v>
                </c:pt>
                <c:pt idx="6">
                  <c:v>9.855670103092784</c:v>
                </c:pt>
                <c:pt idx="7">
                  <c:v>9.8134237945238567</c:v>
                </c:pt>
                <c:pt idx="8">
                  <c:v>8.8082083662194055</c:v>
                </c:pt>
                <c:pt idx="9">
                  <c:v>6.6381156316916545</c:v>
                </c:pt>
                <c:pt idx="10">
                  <c:v>8.4609609609609606</c:v>
                </c:pt>
                <c:pt idx="11">
                  <c:v>8.5319211532803649</c:v>
                </c:pt>
                <c:pt idx="12">
                  <c:v>9.7562744813578952</c:v>
                </c:pt>
                <c:pt idx="13">
                  <c:v>10.685599541021219</c:v>
                </c:pt>
                <c:pt idx="14">
                  <c:v>7.7870838236312023</c:v>
                </c:pt>
                <c:pt idx="15">
                  <c:v>6.4651667118460265</c:v>
                </c:pt>
                <c:pt idx="16">
                  <c:v>5.5118630625867526</c:v>
                </c:pt>
                <c:pt idx="17">
                  <c:v>5.2675910327847575</c:v>
                </c:pt>
                <c:pt idx="18">
                  <c:v>5.484202414590289</c:v>
                </c:pt>
                <c:pt idx="19">
                  <c:v>6.5817950350095522</c:v>
                </c:pt>
                <c:pt idx="20">
                  <c:v>6.9589727528969636</c:v>
                </c:pt>
                <c:pt idx="21">
                  <c:v>7.5029236166676894</c:v>
                </c:pt>
                <c:pt idx="22">
                  <c:v>6.8488980883964379</c:v>
                </c:pt>
                <c:pt idx="23">
                  <c:v>6.0379837553750537</c:v>
                </c:pt>
                <c:pt idx="24">
                  <c:v>4.8547669243382607</c:v>
                </c:pt>
                <c:pt idx="25">
                  <c:v>2.6394137180808297</c:v>
                </c:pt>
                <c:pt idx="26">
                  <c:v>3.0710500826163667</c:v>
                </c:pt>
                <c:pt idx="27">
                  <c:v>1.88116023655307</c:v>
                </c:pt>
                <c:pt idx="28">
                  <c:v>1.2622172577492208</c:v>
                </c:pt>
                <c:pt idx="29">
                  <c:v>1.918893289451673</c:v>
                </c:pt>
                <c:pt idx="30">
                  <c:v>2.0840243228302802</c:v>
                </c:pt>
                <c:pt idx="31">
                  <c:v>3.316932942672346</c:v>
                </c:pt>
                <c:pt idx="32">
                  <c:v>3.3423418454580522</c:v>
                </c:pt>
                <c:pt idx="33">
                  <c:v>3.1853757320343679</c:v>
                </c:pt>
                <c:pt idx="34">
                  <c:v>2.0956300427790175</c:v>
                </c:pt>
                <c:pt idx="35">
                  <c:v>1.1236556263042541</c:v>
                </c:pt>
                <c:pt idx="36">
                  <c:v>1.4249879916742314</c:v>
                </c:pt>
                <c:pt idx="37">
                  <c:v>0.12199649923088085</c:v>
                </c:pt>
                <c:pt idx="38">
                  <c:v>-0.76906757186803176</c:v>
                </c:pt>
                <c:pt idx="39">
                  <c:v>-2.598021059315303</c:v>
                </c:pt>
                <c:pt idx="40">
                  <c:v>-3.2414228583455995</c:v>
                </c:pt>
                <c:pt idx="41">
                  <c:v>3.448823903369358</c:v>
                </c:pt>
              </c:numCache>
            </c:numRef>
          </c:val>
        </c:ser>
        <c:dLbls>
          <c:showLegendKey val="0"/>
          <c:showVal val="0"/>
          <c:showCatName val="0"/>
          <c:showSerName val="0"/>
          <c:showPercent val="0"/>
          <c:showBubbleSize val="0"/>
        </c:dLbls>
        <c:gapWidth val="150"/>
        <c:overlap val="100"/>
        <c:axId val="188233216"/>
        <c:axId val="188234752"/>
      </c:barChart>
      <c:catAx>
        <c:axId val="188233216"/>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88234752"/>
        <c:crosses val="autoZero"/>
        <c:auto val="0"/>
        <c:lblAlgn val="ctr"/>
        <c:lblOffset val="100"/>
        <c:tickLblSkip val="4"/>
        <c:tickMarkSkip val="4"/>
        <c:noMultiLvlLbl val="0"/>
      </c:catAx>
      <c:valAx>
        <c:axId val="188234752"/>
        <c:scaling>
          <c:orientation val="minMax"/>
          <c:max val="15"/>
          <c:min val="-6"/>
        </c:scaling>
        <c:delete val="0"/>
        <c:axPos val="l"/>
        <c:majorGridlines>
          <c:spPr>
            <a:ln>
              <a:prstDash val="sysDash"/>
            </a:ln>
          </c:spPr>
        </c:majorGridlines>
        <c:numFmt formatCode="[Blue][&lt;0]\-&quot;&quot;0&quot;&quot;;[Red][&gt;0]\+&quot;&quot;0&quot;&quot;;0" sourceLinked="0"/>
        <c:majorTickMark val="out"/>
        <c:minorTickMark val="none"/>
        <c:tickLblPos val="nextTo"/>
        <c:crossAx val="188233216"/>
        <c:crosses val="autoZero"/>
        <c:crossBetween val="between"/>
        <c:majorUnit val="3"/>
      </c:valAx>
    </c:plotArea>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44330907738329117"/>
        </c:manualLayout>
      </c:layout>
      <c:barChart>
        <c:barDir val="col"/>
        <c:grouping val="clustered"/>
        <c:varyColors val="0"/>
        <c:ser>
          <c:idx val="1"/>
          <c:order val="0"/>
          <c:tx>
            <c:v>Hommes</c:v>
          </c:tx>
          <c:spPr>
            <a:solidFill>
              <a:srgbClr val="00B0F0"/>
            </a:solidFill>
            <a:ln w="28575">
              <a:noFill/>
              <a:prstDash val="solid"/>
            </a:ln>
          </c:spPr>
          <c:invertIfNegative val="0"/>
          <c:cat>
            <c:multiLvlStrRef>
              <c:f>'dates trim'!$A$33:$B$50</c:f>
              <c:multiLvlStrCache>
                <c:ptCount val="1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lvl>
                <c:lvl>
                  <c:pt idx="0">
                    <c:v>2016</c:v>
                  </c:pt>
                  <c:pt idx="4">
                    <c:v>2017</c:v>
                  </c:pt>
                  <c:pt idx="8">
                    <c:v>2018</c:v>
                  </c:pt>
                  <c:pt idx="12">
                    <c:v>2019</c:v>
                  </c:pt>
                  <c:pt idx="16">
                    <c:v>2020</c:v>
                  </c:pt>
                </c:lvl>
              </c:multiLvlStrCache>
            </c:multiLvlStrRef>
          </c:cat>
          <c:val>
            <c:numRef>
              <c:f>dep84_trim!$V$91:$V$108</c:f>
              <c:numCache>
                <c:formatCode>#,##0.0</c:formatCode>
                <c:ptCount val="18"/>
                <c:pt idx="0">
                  <c:v>4.0787786971215434</c:v>
                </c:pt>
                <c:pt idx="1">
                  <c:v>2.2262815389884727</c:v>
                </c:pt>
                <c:pt idx="2">
                  <c:v>2.5389957873164004</c:v>
                </c:pt>
                <c:pt idx="3">
                  <c:v>1.5928603705377409</c:v>
                </c:pt>
                <c:pt idx="4">
                  <c:v>0.69421117456052173</c:v>
                </c:pt>
                <c:pt idx="5">
                  <c:v>0.74826893008710371</c:v>
                </c:pt>
                <c:pt idx="6">
                  <c:v>0.32200755052187446</c:v>
                </c:pt>
                <c:pt idx="7">
                  <c:v>1.1119759813188024</c:v>
                </c:pt>
                <c:pt idx="8">
                  <c:v>0.88958078505503302</c:v>
                </c:pt>
                <c:pt idx="9">
                  <c:v>1.2969737279680649</c:v>
                </c:pt>
                <c:pt idx="10">
                  <c:v>1.0846707249584808</c:v>
                </c:pt>
                <c:pt idx="11">
                  <c:v>0.59386341141538512</c:v>
                </c:pt>
                <c:pt idx="12">
                  <c:v>1.5761049267056126</c:v>
                </c:pt>
                <c:pt idx="13">
                  <c:v>-0.2954694681549519</c:v>
                </c:pt>
                <c:pt idx="14">
                  <c:v>-0.98543742472353424</c:v>
                </c:pt>
                <c:pt idx="15">
                  <c:v>-2.7987318246419535</c:v>
                </c:pt>
                <c:pt idx="16">
                  <c:v>-3.656684027777779</c:v>
                </c:pt>
                <c:pt idx="17">
                  <c:v>5.1476237515091672</c:v>
                </c:pt>
              </c:numCache>
            </c:numRef>
          </c:val>
        </c:ser>
        <c:ser>
          <c:idx val="0"/>
          <c:order val="1"/>
          <c:tx>
            <c:v>Femmes</c:v>
          </c:tx>
          <c:spPr>
            <a:solidFill>
              <a:schemeClr val="accent6">
                <a:lumMod val="75000"/>
              </a:schemeClr>
            </a:solidFill>
          </c:spPr>
          <c:invertIfNegative val="0"/>
          <c:cat>
            <c:multiLvlStrRef>
              <c:f>'dates trim'!$A$33:$B$50</c:f>
              <c:multiLvlStrCache>
                <c:ptCount val="1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lvl>
                <c:lvl>
                  <c:pt idx="0">
                    <c:v>2016</c:v>
                  </c:pt>
                  <c:pt idx="4">
                    <c:v>2017</c:v>
                  </c:pt>
                  <c:pt idx="8">
                    <c:v>2018</c:v>
                  </c:pt>
                  <c:pt idx="12">
                    <c:v>2019</c:v>
                  </c:pt>
                  <c:pt idx="16">
                    <c:v>2020</c:v>
                  </c:pt>
                </c:lvl>
              </c:multiLvlStrCache>
            </c:multiLvlStrRef>
          </c:cat>
          <c:val>
            <c:numRef>
              <c:f>dep84_trim!$W$91:$W$108</c:f>
              <c:numCache>
                <c:formatCode>#,##0.0</c:formatCode>
                <c:ptCount val="18"/>
                <c:pt idx="0">
                  <c:v>5.6386109476162405</c:v>
                </c:pt>
                <c:pt idx="1">
                  <c:v>3.0550132077638681</c:v>
                </c:pt>
                <c:pt idx="2">
                  <c:v>3.6040145985401395</c:v>
                </c:pt>
                <c:pt idx="3">
                  <c:v>2.1678086038414035</c:v>
                </c:pt>
                <c:pt idx="4">
                  <c:v>1.8275016714954351</c:v>
                </c:pt>
                <c:pt idx="5">
                  <c:v>3.0870388944611582</c:v>
                </c:pt>
                <c:pt idx="6">
                  <c:v>3.8309114927344678</c:v>
                </c:pt>
                <c:pt idx="7">
                  <c:v>5.4969217238346468</c:v>
                </c:pt>
                <c:pt idx="8">
                  <c:v>5.7561829722039715</c:v>
                </c:pt>
                <c:pt idx="9">
                  <c:v>5.0270270270270201</c:v>
                </c:pt>
                <c:pt idx="10">
                  <c:v>3.0640373197625026</c:v>
                </c:pt>
                <c:pt idx="11">
                  <c:v>1.6256773655689782</c:v>
                </c:pt>
                <c:pt idx="12">
                  <c:v>1.2831125827814649</c:v>
                </c:pt>
                <c:pt idx="13">
                  <c:v>0.51466803911477399</c:v>
                </c:pt>
                <c:pt idx="14">
                  <c:v>-0.56578541302334528</c:v>
                </c:pt>
                <c:pt idx="15">
                  <c:v>-2.4097621000820468</c:v>
                </c:pt>
                <c:pt idx="16">
                  <c:v>-2.8504290968532908</c:v>
                </c:pt>
                <c:pt idx="17">
                  <c:v>1.8637992831541217</c:v>
                </c:pt>
              </c:numCache>
            </c:numRef>
          </c:val>
        </c:ser>
        <c:dLbls>
          <c:showLegendKey val="0"/>
          <c:showVal val="0"/>
          <c:showCatName val="0"/>
          <c:showSerName val="0"/>
          <c:showPercent val="0"/>
          <c:showBubbleSize val="0"/>
        </c:dLbls>
        <c:gapWidth val="150"/>
        <c:axId val="144070144"/>
        <c:axId val="144071680"/>
      </c:barChart>
      <c:catAx>
        <c:axId val="144070144"/>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44071680"/>
        <c:crosses val="autoZero"/>
        <c:auto val="0"/>
        <c:lblAlgn val="ctr"/>
        <c:lblOffset val="100"/>
        <c:tickLblSkip val="4"/>
        <c:tickMarkSkip val="4"/>
        <c:noMultiLvlLbl val="0"/>
      </c:catAx>
      <c:valAx>
        <c:axId val="144071680"/>
        <c:scaling>
          <c:orientation val="minMax"/>
          <c:max val="6"/>
          <c:min val="-4"/>
        </c:scaling>
        <c:delete val="0"/>
        <c:axPos val="l"/>
        <c:majorGridlines>
          <c:spPr>
            <a:ln>
              <a:prstDash val="sysDash"/>
            </a:ln>
          </c:spPr>
        </c:majorGridlines>
        <c:numFmt formatCode="[Blue][&lt;0]\-&quot;&quot;0&quot;&quot;;[Red][&gt;0]\+&quot;&quot;0&quot;&quot;;0" sourceLinked="0"/>
        <c:majorTickMark val="out"/>
        <c:minorTickMark val="none"/>
        <c:tickLblPos val="nextTo"/>
        <c:crossAx val="144070144"/>
        <c:crosses val="autoZero"/>
        <c:crossBetween val="between"/>
        <c:majorUnit val="2"/>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0.02599</cdr:x>
      <cdr:y>0.86256</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179317" y="2988945"/>
          <a:ext cx="6720593"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0.02503</cdr:x>
      <cdr:y>0.86568</cdr:y>
    </cdr:from>
    <cdr:to>
      <cdr:x>0.99904</cdr:x>
      <cdr:y>0.99817</cdr:y>
    </cdr:to>
    <cdr:sp macro="" textlink="">
      <cdr:nvSpPr>
        <cdr:cNvPr id="3" name="Text Box 1"/>
        <cdr:cNvSpPr txBox="1">
          <a:spLocks xmlns:a="http://schemas.openxmlformats.org/drawingml/2006/main" noChangeArrowheads="1"/>
        </cdr:cNvSpPr>
      </cdr:nvSpPr>
      <cdr:spPr bwMode="auto">
        <a:xfrm xmlns:a="http://schemas.openxmlformats.org/drawingml/2006/main">
          <a:off x="172720" y="2999740"/>
          <a:ext cx="6720593" cy="45910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0.89912</cdr:x>
      <cdr:y>0.23498</cdr:y>
    </cdr:from>
    <cdr:to>
      <cdr:x>0.89937</cdr:x>
      <cdr:y>0.7689</cdr:y>
    </cdr:to>
    <cdr:cxnSp macro="">
      <cdr:nvCxnSpPr>
        <cdr:cNvPr id="4" name="Connecteur droit 3"/>
        <cdr:cNvCxnSpPr/>
      </cdr:nvCxnSpPr>
      <cdr:spPr>
        <a:xfrm xmlns:a="http://schemas.openxmlformats.org/drawingml/2006/main">
          <a:off x="6748507" y="1121330"/>
          <a:ext cx="1876" cy="2547880"/>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0.8928</cdr:x>
      <cdr:y>0.3474</cdr:y>
    </cdr:from>
    <cdr:to>
      <cdr:x>0.95674</cdr:x>
      <cdr:y>0.34887</cdr:y>
    </cdr:to>
    <cdr:cxnSp macro="">
      <cdr:nvCxnSpPr>
        <cdr:cNvPr id="6" name="Connecteur droit avec flèche 5"/>
        <cdr:cNvCxnSpPr/>
      </cdr:nvCxnSpPr>
      <cdr:spPr>
        <a:xfrm xmlns:a="http://schemas.openxmlformats.org/drawingml/2006/main">
          <a:off x="6701058" y="1657778"/>
          <a:ext cx="479964" cy="7027"/>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0.8824</cdr:x>
      <cdr:y>0.27212</cdr:y>
    </cdr:from>
    <cdr:to>
      <cdr:x>0.97081</cdr:x>
      <cdr:y>0.33084</cdr:y>
    </cdr:to>
    <cdr:sp macro="" textlink="">
      <cdr:nvSpPr>
        <cdr:cNvPr id="8" name="ZoneTexte 15"/>
        <cdr:cNvSpPr txBox="1"/>
      </cdr:nvSpPr>
      <cdr:spPr>
        <a:xfrm xmlns:a="http://schemas.openxmlformats.org/drawingml/2006/main">
          <a:off x="6623015" y="1298554"/>
          <a:ext cx="663579" cy="28021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0.04103</cdr:x>
      <cdr:y>0</cdr:y>
    </cdr:from>
    <cdr:to>
      <cdr:x>1</cdr:x>
      <cdr:y>0.18853</cdr:y>
    </cdr:to>
    <cdr:sp macro="" textlink="">
      <cdr:nvSpPr>
        <cdr:cNvPr id="3"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7"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0.894</cdr:x>
      <cdr:y>0.34877</cdr:y>
    </cdr:from>
    <cdr:to>
      <cdr:x>0.95746</cdr:x>
      <cdr:y>0.34877</cdr:y>
    </cdr:to>
    <cdr:cxnSp macro="">
      <cdr:nvCxnSpPr>
        <cdr:cNvPr id="6" name="Connecteur droit avec flèche 5"/>
        <cdr:cNvCxnSpPr/>
      </cdr:nvCxnSpPr>
      <cdr:spPr>
        <a:xfrm xmlns:a="http://schemas.openxmlformats.org/drawingml/2006/main">
          <a:off x="6710127" y="1664345"/>
          <a:ext cx="476311" cy="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0.88495</cdr:x>
      <cdr:y>0.27612</cdr:y>
    </cdr:from>
    <cdr:to>
      <cdr:x>0.97462</cdr:x>
      <cdr:y>0.33483</cdr:y>
    </cdr:to>
    <cdr:sp macro="" textlink="">
      <cdr:nvSpPr>
        <cdr:cNvPr id="9" name="ZoneTexte 15"/>
        <cdr:cNvSpPr txBox="1"/>
      </cdr:nvSpPr>
      <cdr:spPr>
        <a:xfrm xmlns:a="http://schemas.openxmlformats.org/drawingml/2006/main">
          <a:off x="6642133" y="1317652"/>
          <a:ext cx="673036" cy="2801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0.01904</cdr:x>
      <cdr:y>0.8508</cdr:y>
    </cdr:from>
    <cdr:to>
      <cdr:x>1</cdr:x>
      <cdr:y>0.98683</cdr:y>
    </cdr:to>
    <cdr:sp macro="" textlink="">
      <cdr:nvSpPr>
        <cdr:cNvPr id="7"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0.8928</cdr:x>
      <cdr:y>0.3474</cdr:y>
    </cdr:from>
    <cdr:to>
      <cdr:x>0.95674</cdr:x>
      <cdr:y>0.34887</cdr:y>
    </cdr:to>
    <cdr:cxnSp macro="">
      <cdr:nvCxnSpPr>
        <cdr:cNvPr id="10" name="Connecteur droit avec flèche 5"/>
        <cdr:cNvCxnSpPr/>
      </cdr:nvCxnSpPr>
      <cdr:spPr>
        <a:xfrm xmlns:a="http://schemas.openxmlformats.org/drawingml/2006/main">
          <a:off x="6701058" y="1657778"/>
          <a:ext cx="479964" cy="7027"/>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0.01904</cdr:x>
      <cdr:y>0.8508</cdr:y>
    </cdr:from>
    <cdr:to>
      <cdr:x>1</cdr:x>
      <cdr:y>0.98683</cdr:y>
    </cdr:to>
    <cdr:sp macro="" textlink="">
      <cdr:nvSpPr>
        <cdr:cNvPr id="13"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0.90171</cdr:x>
      <cdr:y>0.27446</cdr:y>
    </cdr:from>
    <cdr:to>
      <cdr:x>0.90214</cdr:x>
      <cdr:y>0.77479</cdr:y>
    </cdr:to>
    <cdr:cxnSp macro="">
      <cdr:nvCxnSpPr>
        <cdr:cNvPr id="14" name="Connecteur droit 10"/>
        <cdr:cNvCxnSpPr/>
      </cdr:nvCxnSpPr>
      <cdr:spPr>
        <a:xfrm xmlns:a="http://schemas.openxmlformats.org/drawingml/2006/main" flipH="1">
          <a:off x="6767973" y="1309730"/>
          <a:ext cx="3227" cy="2387587"/>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0.0149</cdr:x>
      <cdr:y>0</cdr:y>
    </cdr:from>
    <cdr:to>
      <cdr:x>0.97387</cdr:x>
      <cdr:y>0.18853</cdr:y>
    </cdr:to>
    <cdr:sp macro="" textlink="">
      <cdr:nvSpPr>
        <cdr:cNvPr id="5" name="ZoneTexte 1"/>
        <cdr:cNvSpPr txBox="1"/>
      </cdr:nvSpPr>
      <cdr:spPr>
        <a:xfrm xmlns:a="http://schemas.openxmlformats.org/drawingml/2006/main">
          <a:off x="102530" y="0"/>
          <a:ext cx="6600365" cy="774327"/>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Contribution de l'emploi hors intérim et de l'intérim </a:t>
          </a:r>
        </a:p>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à l'évolution trimestrielle de l'emploi salarié, dans le Vaucluse</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 en nombre)</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0.01276</cdr:x>
      <cdr:y>0.8743</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85758" y="3590925"/>
          <a:ext cx="6619960" cy="5162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0.0858</cdr:x>
      <cdr:y>0</cdr:y>
    </cdr:from>
    <cdr:to>
      <cdr:x>0.92167</cdr:x>
      <cdr:y>0.17608</cdr:y>
    </cdr:to>
    <cdr:sp macro="" textlink="">
      <cdr:nvSpPr>
        <cdr:cNvPr id="2" name="ZoneTexte 1"/>
        <cdr:cNvSpPr txBox="1"/>
      </cdr:nvSpPr>
      <cdr:spPr>
        <a:xfrm xmlns:a="http://schemas.openxmlformats.org/drawingml/2006/main">
          <a:off x="590550" y="0"/>
          <a:ext cx="5753100" cy="7777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500" b="1" i="0" baseline="0"/>
            <a:t>Evolution de la contribution de l'intérim et de l'emploi hors intérim </a:t>
          </a:r>
        </a:p>
        <a:p xmlns:a="http://schemas.openxmlformats.org/drawingml/2006/main">
          <a:pPr algn="ctr"/>
          <a:r>
            <a:rPr lang="fr-FR" sz="1500" b="1" i="0" baseline="0"/>
            <a:t>à l'emploi salarié, dans le Vaucluse</a:t>
          </a:r>
        </a:p>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(en nombre, entre le T4 2019 et le T1 2020) </a:t>
          </a:r>
          <a:endParaRPr lang="fr-FR" sz="1400">
            <a:effectLst/>
          </a:endParaRPr>
        </a:p>
        <a:p xmlns:a="http://schemas.openxmlformats.org/drawingml/2006/main">
          <a:pPr algn="ctr"/>
          <a:endParaRPr lang="fr-FR" sz="1400" b="1" i="0" baseline="0"/>
        </a:p>
        <a:p xmlns:a="http://schemas.openxmlformats.org/drawingml/2006/main">
          <a:pPr algn="ctr"/>
          <a:endParaRPr lang="fr-FR" sz="1400" b="1" i="0" baseline="0"/>
        </a:p>
      </cdr:txBody>
    </cdr:sp>
  </cdr:relSizeAnchor>
  <cdr:relSizeAnchor xmlns:cdr="http://schemas.openxmlformats.org/drawingml/2006/chartDrawing">
    <cdr:from>
      <cdr:x>0</cdr:x>
      <cdr:y>0.82202</cdr:y>
    </cdr:from>
    <cdr:to>
      <cdr:x>0.98564</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630911"/>
          <a:ext cx="6783928" cy="7861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arrondies provisoires, corrigées des variations saisonnières ; l'addition des quatre sous-secteurs d'activité ne correspond pas au total de l'emploi salarié , car le secteur </a:t>
          </a:r>
          <a:r>
            <a:rPr lang="fr-FR" sz="900" b="0" i="1" baseline="0">
              <a:effectLst/>
              <a:latin typeface="+mn-lt"/>
              <a:ea typeface="+mn-ea"/>
              <a:cs typeface="+mn-cs"/>
            </a:rPr>
            <a:t>Agriculture, sylviculture et pêche </a:t>
          </a:r>
          <a:r>
            <a:rPr lang="fr-FR" sz="900" b="0" i="0" baseline="0">
              <a:effectLst/>
              <a:latin typeface="+mn-lt"/>
              <a:ea typeface="+mn-ea"/>
              <a:cs typeface="+mn-cs"/>
            </a:rPr>
            <a:t>qui représente 1 % de l'emploi salarié total n'est pas représenté</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0.26781</cdr:x>
      <cdr:y>0.20807</cdr:y>
    </cdr:from>
    <cdr:to>
      <cdr:x>0.26781</cdr:x>
      <cdr:y>0.70657</cdr:y>
    </cdr:to>
    <cdr:cxnSp macro="">
      <cdr:nvCxnSpPr>
        <cdr:cNvPr id="5" name="Connecteur droit 4"/>
        <cdr:cNvCxnSpPr/>
      </cdr:nvCxnSpPr>
      <cdr:spPr>
        <a:xfrm xmlns:a="http://schemas.openxmlformats.org/drawingml/2006/main" flipV="1">
          <a:off x="1843299" y="919071"/>
          <a:ext cx="0" cy="2201904"/>
        </a:xfrm>
        <a:prstGeom xmlns:a="http://schemas.openxmlformats.org/drawingml/2006/main" prst="line">
          <a:avLst/>
        </a:prstGeom>
        <a:ln xmlns:a="http://schemas.openxmlformats.org/drawingml/2006/main" w="12700">
          <a:solidFill>
            <a:sysClr val="windowText" lastClr="00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0.00758</cdr:x>
      <cdr:y>0.01282</cdr:y>
    </cdr:from>
    <cdr:to>
      <cdr:x>0.96655</cdr:x>
      <cdr:y>0.17355</cdr:y>
    </cdr:to>
    <cdr:sp macro="" textlink="">
      <cdr:nvSpPr>
        <cdr:cNvPr id="5" name="ZoneTexte 1"/>
        <cdr:cNvSpPr txBox="1"/>
      </cdr:nvSpPr>
      <cdr:spPr>
        <a:xfrm xmlns:a="http://schemas.openxmlformats.org/drawingml/2006/main">
          <a:off x="52195" y="55560"/>
          <a:ext cx="6603410" cy="696584"/>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u="none" strike="noStrike" kern="1200" baseline="0">
              <a:solidFill>
                <a:srgbClr val="000000"/>
              </a:solidFill>
              <a:latin typeface="Calibri"/>
              <a:ea typeface="Calibri"/>
              <a:cs typeface="Calibri"/>
            </a:rPr>
            <a:t>Evolution trimestrielle de l'emploi salarié dans le Vaucluse, </a:t>
          </a:r>
        </a:p>
        <a:p xmlns:a="http://schemas.openxmlformats.org/drawingml/2006/main">
          <a:pPr algn="ctr" rtl="0"/>
          <a:r>
            <a:rPr lang="fr-FR" sz="1500" b="1" i="0" u="none" strike="noStrike" kern="1200" baseline="0">
              <a:solidFill>
                <a:srgbClr val="000000"/>
              </a:solidFill>
              <a:latin typeface="Calibri"/>
              <a:ea typeface="Calibri"/>
              <a:cs typeface="Calibri"/>
            </a:rPr>
            <a:t>avec intérim réaffecté au secteur d'activité employeur</a:t>
          </a:r>
        </a:p>
        <a:p xmlns:a="http://schemas.openxmlformats.org/drawingml/2006/main">
          <a:pPr rtl="0"/>
          <a:r>
            <a:rPr lang="fr-FR" sz="1100" b="0" i="1" baseline="0">
              <a:effectLst/>
              <a:latin typeface="+mn-lt"/>
              <a:ea typeface="+mn-ea"/>
              <a:cs typeface="+mn-cs"/>
            </a:rPr>
            <a:t>		(en indice base 100 au 4</a:t>
          </a:r>
          <a:r>
            <a:rPr lang="fr-FR" sz="1100" b="0" i="1" baseline="30000">
              <a:effectLst/>
              <a:latin typeface="+mn-lt"/>
              <a:ea typeface="+mn-ea"/>
              <a:cs typeface="+mn-cs"/>
            </a:rPr>
            <a:t>e</a:t>
          </a:r>
          <a:r>
            <a:rPr lang="fr-FR" sz="1100" b="0" i="1" baseline="0">
              <a:effectLst/>
              <a:latin typeface="+mn-lt"/>
              <a:ea typeface="+mn-ea"/>
              <a:cs typeface="+mn-cs"/>
            </a:rPr>
            <a:t> trimestre 2010)</a:t>
          </a:r>
          <a:endParaRPr lang="fr-FR">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cdr:x>
      <cdr:y>0.86827</cdr:y>
    </cdr:from>
    <cdr:to>
      <cdr:x>0.96651</cdr:x>
      <cdr:y>1</cdr:y>
    </cdr:to>
    <cdr:sp macro="" textlink="">
      <cdr:nvSpPr>
        <cdr:cNvPr id="7" name="Text Box 1"/>
        <cdr:cNvSpPr txBox="1">
          <a:spLocks xmlns:a="http://schemas.openxmlformats.org/drawingml/2006/main" noChangeArrowheads="1"/>
        </cdr:cNvSpPr>
      </cdr:nvSpPr>
      <cdr:spPr bwMode="auto">
        <a:xfrm xmlns:a="http://schemas.openxmlformats.org/drawingml/2006/main">
          <a:off x="0" y="3440430"/>
          <a:ext cx="6495759" cy="52197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endParaRPr lang="fr-FR" sz="900">
            <a:effectLst/>
          </a:endParaRPr>
        </a:p>
        <a:p xmlns:a="http://schemas.openxmlformats.org/drawingml/2006/main">
          <a:pPr rtl="0"/>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0.81924</cdr:y>
    </cdr:from>
    <cdr:to>
      <cdr:x>0</cdr:x>
      <cdr:y>0.81974</cdr:y>
    </cdr:to>
    <cdr:sp macro="" textlink="">
      <cdr:nvSpPr>
        <cdr:cNvPr id="3" name="ZoneTexte 1"/>
        <cdr:cNvSpPr txBox="1"/>
      </cdr:nvSpPr>
      <cdr:spPr>
        <a:xfrm xmlns:a="http://schemas.openxmlformats.org/drawingml/2006/main">
          <a:off x="0" y="4923864"/>
          <a:ext cx="9791140" cy="11183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b="0">
              <a:effectLst/>
              <a:latin typeface="+mn-lt"/>
              <a:ea typeface="+mn-ea"/>
              <a:cs typeface="+mn-cs"/>
            </a:rPr>
            <a:t>* A</a:t>
          </a:r>
          <a:r>
            <a:rPr lang="fr-FR" sz="900" b="0" i="0" baseline="0">
              <a:effectLst/>
              <a:latin typeface="+mn-lt"/>
              <a:ea typeface="+mn-ea"/>
              <a:cs typeface="+mn-cs"/>
            </a:rPr>
            <a:t> partir de janvier 2018, les CUI-CAE sont transformés en Parcours emploi compétences (PEC). Il n'y a ainsi plus d'embauches en CUI-CAE.</a:t>
          </a:r>
          <a:endParaRPr lang="fr-FR" sz="900">
            <a:effectLst/>
          </a:endParaRPr>
        </a:p>
        <a:p xmlns:a="http://schemas.openxmlformats.org/drawingml/2006/main">
          <a:r>
            <a:rPr lang="fr-FR" sz="900">
              <a:effectLst/>
              <a:latin typeface="+mn-lt"/>
              <a:ea typeface="+mn-ea"/>
              <a:cs typeface="+mn-cs"/>
            </a:rPr>
            <a:t>** Depuis janvier 2018, l</a:t>
          </a:r>
          <a:r>
            <a:rPr lang="fr-FR" sz="900" b="0" i="0" baseline="0">
              <a:effectLst/>
              <a:latin typeface="+mn-lt"/>
              <a:ea typeface="+mn-ea"/>
              <a:cs typeface="+mn-cs"/>
            </a:rPr>
            <a:t>e recours aux CUI-CIE n'est plus autorisé, sauf pour les Drom et les  Conseils départementaux qui les financent entièrement.</a:t>
          </a:r>
          <a:endParaRPr lang="fr-FR" sz="900">
            <a:effectLst/>
          </a:endParaRPr>
        </a:p>
        <a:p xmlns:a="http://schemas.openxmlformats.org/drawingml/2006/main">
          <a:pPr rtl="0" eaLnBrk="1" fontAlgn="auto" latinLnBrk="0" hangingPunct="1"/>
          <a:r>
            <a:rPr lang="fr-FR" sz="900">
              <a:effectLst/>
              <a:latin typeface="+mn-lt"/>
              <a:ea typeface="+mn-ea"/>
              <a:cs typeface="+mn-cs"/>
            </a:rPr>
            <a:t>*** Marchands et non marchands . Les Emplois  d'avenir ont débuté en novembre 2012. A compter de janvier</a:t>
          </a:r>
          <a:r>
            <a:rPr lang="fr-FR" sz="900" baseline="0">
              <a:effectLst/>
              <a:latin typeface="+mn-lt"/>
              <a:ea typeface="+mn-ea"/>
              <a:cs typeface="+mn-cs"/>
            </a:rPr>
            <a:t> 2018, l</a:t>
          </a:r>
          <a:r>
            <a:rPr lang="fr-FR" sz="900">
              <a:effectLst/>
              <a:latin typeface="+mn-lt"/>
              <a:ea typeface="+mn-ea"/>
              <a:cs typeface="+mn-cs"/>
            </a:rPr>
            <a:t>e dispositif est mis en </a:t>
          </a:r>
          <a:r>
            <a:rPr lang="fr-FR" sz="900" baseline="0">
              <a:effectLst/>
              <a:latin typeface="+mn-lt"/>
              <a:ea typeface="+mn-ea"/>
              <a:cs typeface="+mn-cs"/>
            </a:rPr>
            <a:t> extinction. E</a:t>
          </a:r>
          <a:r>
            <a:rPr lang="fr-FR" sz="900">
              <a:effectLst/>
              <a:latin typeface="+mn-lt"/>
              <a:ea typeface="+mn-ea"/>
              <a:cs typeface="+mn-cs"/>
            </a:rPr>
            <a:t>xcepté quelques cas particuliers de reconduction de contrat pour terminer une formation, il n’y a plus de nouveaux bénéficiaires.</a:t>
          </a:r>
          <a:endParaRPr lang="fr-FR" sz="900">
            <a:effectLst/>
          </a:endParaRPr>
        </a:p>
        <a:p xmlns:a="http://schemas.openxmlformats.org/drawingml/2006/main">
          <a:pPr rtl="0" eaLnBrk="1" fontAlgn="auto" latinLnBrk="0" hangingPunct="1"/>
          <a:r>
            <a:rPr lang="fr-FR" sz="900" b="0" i="0" baseline="0">
              <a:effectLst/>
              <a:latin typeface="+mn-lt"/>
              <a:ea typeface="+mn-ea"/>
              <a:cs typeface="+mn-cs"/>
            </a:rPr>
            <a:t>**** M</a:t>
          </a:r>
          <a:r>
            <a:rPr lang="fr-FR" sz="900">
              <a:effectLst/>
              <a:latin typeface="+mn-lt"/>
              <a:ea typeface="+mn-ea"/>
              <a:cs typeface="+mn-cs"/>
            </a:rPr>
            <a:t>archands et non marchands . Depuis juillet 2014, les  Ateliers et chantiers d’insertion  (ACI)</a:t>
          </a:r>
          <a:r>
            <a:rPr lang="fr-FR" sz="900" baseline="0">
              <a:effectLst/>
              <a:latin typeface="+mn-lt"/>
              <a:ea typeface="+mn-ea"/>
              <a:cs typeface="+mn-cs"/>
            </a:rPr>
            <a:t> </a:t>
          </a:r>
          <a:r>
            <a:rPr lang="fr-FR" sz="900">
              <a:effectLst/>
              <a:latin typeface="+mn-lt"/>
              <a:ea typeface="+mn-ea"/>
              <a:cs typeface="+mn-cs"/>
            </a:rPr>
            <a:t>doivent recruter leurs salariés en CDDI.</a:t>
          </a:r>
          <a:endParaRPr lang="fr-FR" sz="900">
            <a:effectLst/>
          </a:endParaRPr>
        </a:p>
        <a:p xmlns:a="http://schemas.openxmlformats.org/drawingml/2006/main">
          <a:r>
            <a:rPr lang="fr-FR" sz="900" b="1">
              <a:effectLst/>
              <a:latin typeface="+mn-lt"/>
              <a:ea typeface="+mn-ea"/>
              <a:cs typeface="+mn-cs"/>
            </a:rPr>
            <a:t>Note : </a:t>
          </a:r>
          <a:r>
            <a:rPr lang="fr-FR" sz="900">
              <a:effectLst/>
              <a:latin typeface="+mn-lt"/>
              <a:ea typeface="+mn-ea"/>
              <a:cs typeface="+mn-cs"/>
            </a:rPr>
            <a:t>données arrondies en fin de trimestre, provisoires</a:t>
          </a:r>
          <a:endParaRPr lang="fr-FR" sz="900">
            <a:effectLst/>
          </a:endParaRPr>
        </a:p>
        <a:p xmlns:a="http://schemas.openxmlformats.org/drawingml/2006/main">
          <a:r>
            <a:rPr lang="fr-FR" sz="900" b="1" i="1">
              <a:effectLst/>
              <a:latin typeface="+mn-lt"/>
              <a:ea typeface="+mn-ea"/>
              <a:cs typeface="+mn-cs"/>
            </a:rPr>
            <a:t>Source </a:t>
          </a:r>
          <a:r>
            <a:rPr lang="fr-FR" sz="900" i="1">
              <a:effectLst/>
              <a:latin typeface="+mn-lt"/>
              <a:ea typeface="+mn-ea"/>
              <a:cs typeface="+mn-cs"/>
            </a:rPr>
            <a:t>: ASP - </a:t>
          </a:r>
          <a:r>
            <a:rPr lang="fr-FR" sz="900" b="1" i="1">
              <a:effectLst/>
              <a:latin typeface="+mn-lt"/>
              <a:ea typeface="+mn-ea"/>
              <a:cs typeface="+mn-cs"/>
            </a:rPr>
            <a:t>Traitements : </a:t>
          </a:r>
          <a:r>
            <a:rPr lang="fr-FR" sz="900" i="1">
              <a:effectLst/>
              <a:latin typeface="+mn-lt"/>
              <a:ea typeface="+mn-ea"/>
              <a:cs typeface="+mn-cs"/>
            </a:rPr>
            <a:t>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dr:relSizeAnchor xmlns:cdr="http://schemas.openxmlformats.org/drawingml/2006/chartDrawing">
    <cdr:from>
      <cdr:x>0</cdr:x>
      <cdr:y>0.79138</cdr:y>
    </cdr:from>
    <cdr:to>
      <cdr:x>1</cdr:x>
      <cdr:y>1</cdr:y>
    </cdr:to>
    <cdr:sp macro="" textlink="">
      <cdr:nvSpPr>
        <cdr:cNvPr id="4" name="ZoneTexte 1"/>
        <cdr:cNvSpPr txBox="1"/>
      </cdr:nvSpPr>
      <cdr:spPr>
        <a:xfrm xmlns:a="http://schemas.openxmlformats.org/drawingml/2006/main">
          <a:off x="-209999" y="4090474"/>
          <a:ext cx="8721970" cy="10782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b="0">
              <a:effectLst/>
              <a:latin typeface="+mn-lt"/>
              <a:ea typeface="+mn-ea"/>
              <a:cs typeface="+mn-cs"/>
            </a:rPr>
            <a:t>* A</a:t>
          </a:r>
          <a:r>
            <a:rPr lang="fr-FR" sz="900" b="0" i="0" baseline="0">
              <a:effectLst/>
              <a:latin typeface="+mn-lt"/>
              <a:ea typeface="+mn-ea"/>
              <a:cs typeface="+mn-cs"/>
            </a:rPr>
            <a:t> partir de janvier 2018, les CUI-CAE sont transformés en Parcours emploi compétences (PEC). Il n'y a ainsi plus d'embauches en CUI-CAE.</a:t>
          </a:r>
          <a:endParaRPr lang="fr-FR" sz="900">
            <a:effectLst/>
          </a:endParaRPr>
        </a:p>
        <a:p xmlns:a="http://schemas.openxmlformats.org/drawingml/2006/main">
          <a:r>
            <a:rPr lang="fr-FR" sz="900">
              <a:effectLst/>
              <a:latin typeface="+mn-lt"/>
              <a:ea typeface="+mn-ea"/>
              <a:cs typeface="+mn-cs"/>
            </a:rPr>
            <a:t>** Depuis janvier 2018, l</a:t>
          </a:r>
          <a:r>
            <a:rPr lang="fr-FR" sz="900" b="0" i="0" baseline="0">
              <a:effectLst/>
              <a:latin typeface="+mn-lt"/>
              <a:ea typeface="+mn-ea"/>
              <a:cs typeface="+mn-cs"/>
            </a:rPr>
            <a:t>e recours aux CUI-CIE n'est plus autorisé, sauf pour les Drom et les  Conseils départementaux qui les financent entièrement.</a:t>
          </a:r>
          <a:endParaRPr lang="fr-FR" sz="900">
            <a:effectLst/>
          </a:endParaRPr>
        </a:p>
        <a:p xmlns:a="http://schemas.openxmlformats.org/drawingml/2006/main">
          <a:pPr rtl="0" eaLnBrk="1" fontAlgn="auto" latinLnBrk="0" hangingPunct="1"/>
          <a:r>
            <a:rPr lang="fr-FR" sz="900">
              <a:effectLst/>
              <a:latin typeface="+mn-lt"/>
              <a:ea typeface="+mn-ea"/>
              <a:cs typeface="+mn-cs"/>
            </a:rPr>
            <a:t>*** Marchands et non marchands . Les Emplois  d'avenir ont débuté en novembre 2012. A compter de janvier</a:t>
          </a:r>
          <a:r>
            <a:rPr lang="fr-FR" sz="900" baseline="0">
              <a:effectLst/>
              <a:latin typeface="+mn-lt"/>
              <a:ea typeface="+mn-ea"/>
              <a:cs typeface="+mn-cs"/>
            </a:rPr>
            <a:t> 2018, l</a:t>
          </a:r>
          <a:r>
            <a:rPr lang="fr-FR" sz="900">
              <a:effectLst/>
              <a:latin typeface="+mn-lt"/>
              <a:ea typeface="+mn-ea"/>
              <a:cs typeface="+mn-cs"/>
            </a:rPr>
            <a:t>e dispositif est mis en </a:t>
          </a:r>
          <a:r>
            <a:rPr lang="fr-FR" sz="900" baseline="0">
              <a:effectLst/>
              <a:latin typeface="+mn-lt"/>
              <a:ea typeface="+mn-ea"/>
              <a:cs typeface="+mn-cs"/>
            </a:rPr>
            <a:t> extinction. E</a:t>
          </a:r>
          <a:r>
            <a:rPr lang="fr-FR" sz="900">
              <a:effectLst/>
              <a:latin typeface="+mn-lt"/>
              <a:ea typeface="+mn-ea"/>
              <a:cs typeface="+mn-cs"/>
            </a:rPr>
            <a:t>xcepté quelques cas particuliers de reconduction de contrat pour terminer une formation, il n’y a plus de nouveaux bénéficiaires.</a:t>
          </a:r>
          <a:endParaRPr lang="fr-FR" sz="900">
            <a:effectLst/>
          </a:endParaRPr>
        </a:p>
        <a:p xmlns:a="http://schemas.openxmlformats.org/drawingml/2006/main">
          <a:pPr rtl="0" eaLnBrk="1" fontAlgn="auto" latinLnBrk="0" hangingPunct="1"/>
          <a:r>
            <a:rPr lang="fr-FR" sz="900" b="0" i="0" baseline="0">
              <a:effectLst/>
              <a:latin typeface="+mn-lt"/>
              <a:ea typeface="+mn-ea"/>
              <a:cs typeface="+mn-cs"/>
            </a:rPr>
            <a:t>**** M</a:t>
          </a:r>
          <a:r>
            <a:rPr lang="fr-FR" sz="900">
              <a:effectLst/>
              <a:latin typeface="+mn-lt"/>
              <a:ea typeface="+mn-ea"/>
              <a:cs typeface="+mn-cs"/>
            </a:rPr>
            <a:t>archands et non marchands . Depuis juillet 2014, les  Ateliers et chantiers d’insertion  (ACI)</a:t>
          </a:r>
          <a:r>
            <a:rPr lang="fr-FR" sz="900" baseline="0">
              <a:effectLst/>
              <a:latin typeface="+mn-lt"/>
              <a:ea typeface="+mn-ea"/>
              <a:cs typeface="+mn-cs"/>
            </a:rPr>
            <a:t> </a:t>
          </a:r>
          <a:r>
            <a:rPr lang="fr-FR" sz="900">
              <a:effectLst/>
              <a:latin typeface="+mn-lt"/>
              <a:ea typeface="+mn-ea"/>
              <a:cs typeface="+mn-cs"/>
            </a:rPr>
            <a:t>doivent recruter leurs salariés en CDDI.</a:t>
          </a:r>
          <a:endParaRPr lang="fr-FR" sz="900">
            <a:effectLst/>
          </a:endParaRPr>
        </a:p>
        <a:p xmlns:a="http://schemas.openxmlformats.org/drawingml/2006/main">
          <a:r>
            <a:rPr lang="fr-FR" sz="900" b="1">
              <a:effectLst/>
              <a:latin typeface="+mn-lt"/>
              <a:ea typeface="+mn-ea"/>
              <a:cs typeface="+mn-cs"/>
            </a:rPr>
            <a:t>Note : </a:t>
          </a:r>
          <a:r>
            <a:rPr lang="fr-FR" sz="900">
              <a:effectLst/>
              <a:latin typeface="+mn-lt"/>
              <a:ea typeface="+mn-ea"/>
              <a:cs typeface="+mn-cs"/>
            </a:rPr>
            <a:t>données arrondies en fin de trimestre, provisoires</a:t>
          </a:r>
          <a:endParaRPr lang="fr-FR" sz="900">
            <a:effectLst/>
          </a:endParaRPr>
        </a:p>
        <a:p xmlns:a="http://schemas.openxmlformats.org/drawingml/2006/main">
          <a:r>
            <a:rPr lang="fr-FR" sz="900" b="1" i="1">
              <a:effectLst/>
              <a:latin typeface="+mn-lt"/>
              <a:ea typeface="+mn-ea"/>
              <a:cs typeface="+mn-cs"/>
            </a:rPr>
            <a:t>Source </a:t>
          </a:r>
          <a:r>
            <a:rPr lang="fr-FR" sz="900" i="1">
              <a:effectLst/>
              <a:latin typeface="+mn-lt"/>
              <a:ea typeface="+mn-ea"/>
              <a:cs typeface="+mn-cs"/>
            </a:rPr>
            <a:t>: ASP - </a:t>
          </a:r>
          <a:r>
            <a:rPr lang="fr-FR" sz="900" b="1" i="1">
              <a:effectLst/>
              <a:latin typeface="+mn-lt"/>
              <a:ea typeface="+mn-ea"/>
              <a:cs typeface="+mn-cs"/>
            </a:rPr>
            <a:t>Traitements : </a:t>
          </a:r>
          <a:r>
            <a:rPr lang="fr-FR" sz="900" i="1">
              <a:effectLst/>
              <a:latin typeface="+mn-lt"/>
              <a:ea typeface="+mn-ea"/>
              <a:cs typeface="+mn-cs"/>
            </a:rPr>
            <a:t>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userShapes>
</file>

<file path=ppt/drawings/drawing6.xml><?xml version="1.0" encoding="utf-8"?>
<c:userShapes xmlns:c="http://schemas.openxmlformats.org/drawingml/2006/chart">
  <cdr:relSizeAnchor xmlns:cdr="http://schemas.openxmlformats.org/drawingml/2006/chartDrawing">
    <cdr:from>
      <cdr:x>0.04877</cdr:x>
      <cdr:y>0.84911</cdr:y>
    </cdr:from>
    <cdr:to>
      <cdr:x>0.93183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327025" y="2733677"/>
          <a:ext cx="5921432" cy="4857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a:t>
          </a:r>
        </a:p>
        <a:p xmlns:a="http://schemas.openxmlformats.org/drawingml/2006/main">
          <a:pPr algn="l" rtl="0">
            <a:defRPr sz="1000"/>
          </a:pPr>
          <a:r>
            <a:rPr lang="fr-FR" sz="1000" b="0" i="0" u="none" strike="noStrike" baseline="0">
              <a:solidFill>
                <a:srgbClr val="000000"/>
              </a:solidFill>
              <a:latin typeface="+mn-lt"/>
            </a:rPr>
            <a:t>niveau du taux de chômage national et de son évolution d’un trimestre à l’autre</a:t>
          </a: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a:t>
          </a:r>
          <a:r>
            <a:rPr lang="fr-FR" sz="1000" b="0" i="1" baseline="0">
              <a:effectLst/>
              <a:latin typeface="+mn-lt"/>
              <a:ea typeface="+mn-ea"/>
              <a:cs typeface="+mn-cs"/>
            </a:rPr>
            <a:t>localisés (régional et départementaux)</a:t>
          </a:r>
          <a:endParaRPr lang="fr-FR">
            <a:effectLst/>
          </a:endParaRPr>
        </a:p>
        <a:p xmlns:a="http://schemas.openxmlformats.org/drawingml/2006/main">
          <a:pPr algn="l" rtl="0">
            <a:defRPr sz="1000"/>
          </a:pPr>
          <a:endParaRPr lang="fr-FR" sz="1000" b="0" i="1" u="none" strike="noStrike" baseline="0">
            <a:solidFill>
              <a:srgbClr val="000000"/>
            </a:solidFill>
            <a:latin typeface="Calibri"/>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0.12792</cdr:x>
      <cdr:y>0</cdr:y>
    </cdr:from>
    <cdr:to>
      <cdr:x>0.93122</cdr:x>
      <cdr:y>0.12072</cdr:y>
    </cdr:to>
    <cdr:sp macro="" textlink="">
      <cdr:nvSpPr>
        <cdr:cNvPr id="2" name="ZoneTexte 1"/>
        <cdr:cNvSpPr txBox="1"/>
      </cdr:nvSpPr>
      <cdr:spPr>
        <a:xfrm xmlns:a="http://schemas.openxmlformats.org/drawingml/2006/main">
          <a:off x="885826" y="0"/>
          <a:ext cx="5562600" cy="571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fr-FR" sz="1500" b="1" i="0" baseline="0">
              <a:effectLst/>
              <a:latin typeface="+mn-lt"/>
              <a:ea typeface="+mn-ea"/>
              <a:cs typeface="+mn-cs"/>
            </a:rPr>
            <a:t>Taux de chômage localisés dans les départements comparables* </a:t>
          </a:r>
        </a:p>
        <a:p xmlns:a="http://schemas.openxmlformats.org/drawingml/2006/main">
          <a:pPr algn="ctr" rtl="0"/>
          <a:r>
            <a:rPr lang="fr-FR" sz="1500" b="1" i="0" baseline="0">
              <a:effectLst/>
              <a:latin typeface="+mn-lt"/>
              <a:ea typeface="+mn-ea"/>
              <a:cs typeface="+mn-cs"/>
            </a:rPr>
            <a:t>au T1 2020</a:t>
          </a:r>
          <a:endParaRPr lang="fr-FR" sz="1100"/>
        </a:p>
      </cdr:txBody>
    </cdr:sp>
  </cdr:relSizeAnchor>
  <cdr:relSizeAnchor xmlns:cdr="http://schemas.openxmlformats.org/drawingml/2006/chartDrawing">
    <cdr:from>
      <cdr:x>0</cdr:x>
      <cdr:y>0.83501</cdr:y>
    </cdr:from>
    <cdr:to>
      <cdr:x>1</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39528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 Vaucluse, les critères retenus sont le nombre total d'emplois (salariés et non salariés) du département, ainsi que le poids des secteurs de l'agriculture et du tertiaire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userShapes>
</file>

<file path=ppt/drawings/drawing8.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b="0">
            <a:effectLst/>
            <a:latin typeface="+mn-lt"/>
            <a:ea typeface="+mn-ea"/>
            <a:cs typeface="+mn-cs"/>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0.93147</cdr:x>
      <cdr:y>0.24351</cdr:y>
    </cdr:from>
    <cdr:to>
      <cdr:x>0.96193</cdr:x>
      <cdr:y>0.24551</cdr:y>
    </cdr:to>
    <cdr:cxnSp macro="">
      <cdr:nvCxnSpPr>
        <cdr:cNvPr id="4" name="Connecteur droit avec flèche 3"/>
        <cdr:cNvCxnSpPr/>
      </cdr:nvCxnSpPr>
      <cdr:spPr>
        <a:xfrm xmlns:a="http://schemas.openxmlformats.org/drawingml/2006/main" flipV="1">
          <a:off x="6991350" y="1162050"/>
          <a:ext cx="228600" cy="9525"/>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0.92936</cdr:x>
      <cdr:y>0.16434</cdr:y>
    </cdr:from>
    <cdr:to>
      <cdr:x>0.93063</cdr:x>
      <cdr:y>0.73719</cdr:y>
    </cdr:to>
    <cdr:cxnSp macro="">
      <cdr:nvCxnSpPr>
        <cdr:cNvPr id="8" name="Connecteur droit 7"/>
        <cdr:cNvCxnSpPr/>
      </cdr:nvCxnSpPr>
      <cdr:spPr>
        <a:xfrm xmlns:a="http://schemas.openxmlformats.org/drawingml/2006/main">
          <a:off x="6975475" y="784225"/>
          <a:ext cx="9525" cy="2733675"/>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0.91751</cdr:x>
      <cdr:y>0.17432</cdr:y>
    </cdr:from>
    <cdr:to>
      <cdr:x>1</cdr:x>
      <cdr:y>0.22976</cdr:y>
    </cdr:to>
    <cdr:sp macro="" textlink="">
      <cdr:nvSpPr>
        <cdr:cNvPr id="9" name="ZoneTexte 15"/>
        <cdr:cNvSpPr txBox="1"/>
      </cdr:nvSpPr>
      <cdr:spPr>
        <a:xfrm xmlns:a="http://schemas.openxmlformats.org/drawingml/2006/main">
          <a:off x="6886575" y="831850"/>
          <a:ext cx="619125" cy="26456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dirty="0" smtClean="0">
              <a:solidFill>
                <a:schemeClr val="accent1">
                  <a:lumMod val="75000"/>
                </a:schemeClr>
              </a:solidFill>
            </a:rPr>
            <a:t>*acquis</a:t>
          </a:r>
          <a:endParaRPr lang="fr-FR" sz="1100" dirty="0">
            <a:solidFill>
              <a:schemeClr val="accent1">
                <a:lumMod val="75000"/>
              </a:schemeClr>
            </a:solidFill>
          </a:endParaRPr>
        </a:p>
      </cdr:txBody>
    </cdr:sp>
  </cdr:relSizeAnchor>
  <cdr:relSizeAnchor xmlns:cdr="http://schemas.openxmlformats.org/drawingml/2006/chartDrawing">
    <cdr:from>
      <cdr:x>0.5593</cdr:x>
      <cdr:y>0.19627</cdr:y>
    </cdr:from>
    <cdr:to>
      <cdr:x>0.91761</cdr:x>
      <cdr:y>0.35755</cdr:y>
    </cdr:to>
    <cdr:sp macro="" textlink="">
      <cdr:nvSpPr>
        <cdr:cNvPr id="7" name="ZoneTexte 17"/>
        <cdr:cNvSpPr txBox="1"/>
      </cdr:nvSpPr>
      <cdr:spPr>
        <a:xfrm xmlns:a="http://schemas.openxmlformats.org/drawingml/2006/main">
          <a:off x="4197939" y="936605"/>
          <a:ext cx="2689368" cy="769613"/>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400" b="1" dirty="0" smtClean="0">
              <a:solidFill>
                <a:srgbClr val="FF0000"/>
              </a:solidFill>
            </a:rPr>
            <a:t>61 300 demandeurs d’emploi catégories A,B,C en moyenne </a:t>
          </a:r>
        </a:p>
        <a:p xmlns:a="http://schemas.openxmlformats.org/drawingml/2006/main">
          <a:pPr algn="ctr"/>
          <a:r>
            <a:rPr lang="fr-FR" sz="1400" b="1" dirty="0" smtClean="0">
              <a:solidFill>
                <a:srgbClr val="FF0000"/>
              </a:solidFill>
            </a:rPr>
            <a:t>au T1 2020</a:t>
          </a:r>
        </a:p>
        <a:p xmlns:a="http://schemas.openxmlformats.org/drawingml/2006/main">
          <a:pPr algn="ctr"/>
          <a:endParaRPr lang="fr-FR" b="1" dirty="0">
            <a:solidFill>
              <a:srgbClr val="FF0000"/>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0.9009</cdr:x>
      <cdr:y>0.30236</cdr:y>
    </cdr:from>
    <cdr:to>
      <cdr:x>0.96436</cdr:x>
      <cdr:y>0.30236</cdr:y>
    </cdr:to>
    <cdr:cxnSp macro="">
      <cdr:nvCxnSpPr>
        <cdr:cNvPr id="6" name="Connecteur droit avec flèche 5"/>
        <cdr:cNvCxnSpPr/>
      </cdr:nvCxnSpPr>
      <cdr:spPr>
        <a:xfrm xmlns:a="http://schemas.openxmlformats.org/drawingml/2006/main">
          <a:off x="6761871" y="1442847"/>
          <a:ext cx="476312" cy="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0.89201</cdr:x>
      <cdr:y>0.23759</cdr:y>
    </cdr:from>
    <cdr:to>
      <cdr:x>0.98422</cdr:x>
      <cdr:y>0.29631</cdr:y>
    </cdr:to>
    <cdr:sp macro="" textlink="">
      <cdr:nvSpPr>
        <cdr:cNvPr id="9" name="ZoneTexte 15"/>
        <cdr:cNvSpPr txBox="1"/>
      </cdr:nvSpPr>
      <cdr:spPr>
        <a:xfrm xmlns:a="http://schemas.openxmlformats.org/drawingml/2006/main">
          <a:off x="6695145" y="1133763"/>
          <a:ext cx="692101" cy="280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0.8995</cdr:x>
      <cdr:y>0.27794</cdr:y>
    </cdr:from>
    <cdr:to>
      <cdr:x>0.89993</cdr:x>
      <cdr:y>0.77827</cdr:y>
    </cdr:to>
    <cdr:cxnSp macro="">
      <cdr:nvCxnSpPr>
        <cdr:cNvPr id="11" name="Connecteur droit 10"/>
        <cdr:cNvCxnSpPr/>
      </cdr:nvCxnSpPr>
      <cdr:spPr>
        <a:xfrm xmlns:a="http://schemas.openxmlformats.org/drawingml/2006/main" flipH="1">
          <a:off x="6751408" y="1326316"/>
          <a:ext cx="3227" cy="2387588"/>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81BDC1-2E55-4A3B-A51F-0A4221669760}" type="datetimeFigureOut">
              <a:rPr lang="fr-FR" smtClean="0"/>
              <a:t>06/07/2020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025E1C-9CFD-400D-8595-7A8158A95F2D}" type="slidenum">
              <a:rPr lang="fr-FR" smtClean="0"/>
              <a:t>‹N°›</a:t>
            </a:fld>
            <a:endParaRPr lang="fr-FR"/>
          </a:p>
        </p:txBody>
      </p:sp>
    </p:spTree>
    <p:extLst>
      <p:ext uri="{BB962C8B-B14F-4D97-AF65-F5344CB8AC3E}">
        <p14:creationId xmlns:p14="http://schemas.microsoft.com/office/powerpoint/2010/main" val="211058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a:p>
            <a:endParaRPr lang="fr-FR" baseline="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a:t>
            </a:fld>
            <a:endParaRPr lang="fr-FR"/>
          </a:p>
        </p:txBody>
      </p:sp>
    </p:spTree>
    <p:extLst>
      <p:ext uri="{BB962C8B-B14F-4D97-AF65-F5344CB8AC3E}">
        <p14:creationId xmlns:p14="http://schemas.microsoft.com/office/powerpoint/2010/main" val="38808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10</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11</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14</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8</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9</a:t>
            </a:fld>
            <a:endParaRPr lang="fr-FR"/>
          </a:p>
        </p:txBody>
      </p:sp>
    </p:spTree>
    <p:extLst>
      <p:ext uri="{BB962C8B-B14F-4D97-AF65-F5344CB8AC3E}">
        <p14:creationId xmlns:p14="http://schemas.microsoft.com/office/powerpoint/2010/main" val="352306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0" y="6568767"/>
            <a:ext cx="2133600" cy="365125"/>
          </a:xfrm>
        </p:spPr>
        <p:txBody>
          <a:bodyPr/>
          <a:lstStyle>
            <a:lvl1pPr>
              <a:defRPr baseline="0"/>
            </a:lvl1pPr>
          </a:lstStyle>
          <a:p>
            <a:r>
              <a:rPr lang="fr-FR" sz="1500" smtClean="0"/>
              <a:t>Edition juillet 2020</a:t>
            </a:r>
            <a:endParaRPr lang="fr-FR" sz="1500" dirty="0"/>
          </a:p>
        </p:txBody>
      </p:sp>
      <p:sp>
        <p:nvSpPr>
          <p:cNvPr id="5" name="Espace réservé du pied de page 4"/>
          <p:cNvSpPr>
            <a:spLocks noGrp="1"/>
          </p:cNvSpPr>
          <p:nvPr>
            <p:ph type="ftr" sz="quarter" idx="11"/>
          </p:nvPr>
        </p:nvSpPr>
        <p:spPr>
          <a:xfrm>
            <a:off x="3124200" y="6568767"/>
            <a:ext cx="2895600" cy="365125"/>
          </a:xfrm>
        </p:spPr>
        <p:txBody>
          <a:bodyPr/>
          <a:lstStyle>
            <a:lvl1pPr>
              <a:defRPr sz="1500" baseline="0"/>
            </a:lvl1pPr>
          </a:lstStyle>
          <a:p>
            <a:r>
              <a:rPr lang="fr-FR" smtClean="0"/>
              <a:t>Les éclairages conjoncturels départementaux - Vaucluse</a:t>
            </a:r>
            <a:endParaRPr lang="fr-FR" dirty="0"/>
          </a:p>
        </p:txBody>
      </p:sp>
      <p:sp>
        <p:nvSpPr>
          <p:cNvPr id="6" name="Espace réservé du numéro de diapositive 5"/>
          <p:cNvSpPr>
            <a:spLocks noGrp="1"/>
          </p:cNvSpPr>
          <p:nvPr>
            <p:ph type="sldNum" sz="quarter" idx="12"/>
          </p:nvPr>
        </p:nvSpPr>
        <p:spPr>
          <a:xfrm>
            <a:off x="8739398" y="6568767"/>
            <a:ext cx="404601" cy="289233"/>
          </a:xfrm>
          <a:solidFill>
            <a:schemeClr val="accent6">
              <a:lumMod val="75000"/>
            </a:schemeClr>
          </a:solidFill>
        </p:spPr>
        <p:txBody>
          <a:bodyPr/>
          <a:lstStyle>
            <a:lvl1pPr>
              <a:defRPr sz="1700" baseline="0">
                <a:solidFill>
                  <a:schemeClr val="bg1"/>
                </a:solidFill>
              </a:defRPr>
            </a:lvl1pPr>
          </a:lstStyle>
          <a:p>
            <a:fld id="{3C7AC07C-28E4-BD4F-9FFB-37ABAC856C34}" type="slidenum">
              <a:rPr lang="fr-FR" smtClean="0"/>
              <a:pPr/>
              <a:t>‹N°›</a:t>
            </a:fld>
            <a:endParaRPr lang="fr-FR" dirty="0"/>
          </a:p>
        </p:txBody>
      </p:sp>
    </p:spTree>
    <p:extLst>
      <p:ext uri="{BB962C8B-B14F-4D97-AF65-F5344CB8AC3E}">
        <p14:creationId xmlns:p14="http://schemas.microsoft.com/office/powerpoint/2010/main" val="26400546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juillet 2020</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1178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juillet 2020</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9498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juillet 2020</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8486332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Edition juillet 2020</a:t>
            </a:r>
            <a:endParaRPr lang="fr-FR" dirty="0"/>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3339476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Edition juillet 2020</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4094810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Edition juillet 2020</a:t>
            </a:r>
            <a:endParaRPr lang="fr-FR"/>
          </a:p>
        </p:txBody>
      </p:sp>
      <p:sp>
        <p:nvSpPr>
          <p:cNvPr id="8" name="Espace réservé du pied de page 7"/>
          <p:cNvSpPr>
            <a:spLocks noGrp="1"/>
          </p:cNvSpPr>
          <p:nvPr>
            <p:ph type="ftr" sz="quarter" idx="11"/>
          </p:nvPr>
        </p:nvSpPr>
        <p:spPr/>
        <p:txBody>
          <a:bodyPr/>
          <a:lstStyle/>
          <a:p>
            <a:r>
              <a:rPr lang="fr-FR" smtClean="0"/>
              <a:t>Les éclairages conjoncturels départementaux - Vaucluse</a:t>
            </a:r>
            <a:endParaRPr lang="fr-FR"/>
          </a:p>
        </p:txBody>
      </p:sp>
      <p:sp>
        <p:nvSpPr>
          <p:cNvPr id="9" name="Espace réservé du numéro de diapositive 8"/>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7069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r>
              <a:rPr lang="fr-FR" smtClean="0"/>
              <a:t>Edition juillet 2020</a:t>
            </a:r>
            <a:endParaRPr lang="fr-FR"/>
          </a:p>
        </p:txBody>
      </p:sp>
      <p:sp>
        <p:nvSpPr>
          <p:cNvPr id="4" name="Espace réservé du pied de page 3"/>
          <p:cNvSpPr>
            <a:spLocks noGrp="1"/>
          </p:cNvSpPr>
          <p:nvPr>
            <p:ph type="ftr" sz="quarter" idx="11"/>
          </p:nvPr>
        </p:nvSpPr>
        <p:spPr/>
        <p:txBody>
          <a:bodyPr/>
          <a:lstStyle/>
          <a:p>
            <a:r>
              <a:rPr lang="fr-FR" smtClean="0"/>
              <a:t>Les éclairages conjoncturels départementaux - Vaucluse</a:t>
            </a:r>
            <a:endParaRPr lang="fr-F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5738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Edition juillet 2020</a:t>
            </a:r>
            <a:endParaRPr lang="fr-FR"/>
          </a:p>
        </p:txBody>
      </p:sp>
      <p:sp>
        <p:nvSpPr>
          <p:cNvPr id="3" name="Espace réservé du pied de page 2"/>
          <p:cNvSpPr>
            <a:spLocks noGrp="1"/>
          </p:cNvSpPr>
          <p:nvPr>
            <p:ph type="ftr" sz="quarter" idx="11"/>
          </p:nvPr>
        </p:nvSpPr>
        <p:spPr/>
        <p:txBody>
          <a:bodyPr/>
          <a:lstStyle/>
          <a:p>
            <a:r>
              <a:rPr lang="fr-FR" smtClean="0"/>
              <a:t>Les éclairages conjoncturels départementaux - Vaucluse</a:t>
            </a:r>
            <a:endParaRPr lang="fr-FR"/>
          </a:p>
        </p:txBody>
      </p:sp>
      <p:sp>
        <p:nvSpPr>
          <p:cNvPr id="4" name="Espace réservé du numéro de diapositive 3"/>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27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juillet 2020</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15401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juillet 2020</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97035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Edition juillet 2020</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AC07C-28E4-BD4F-9FFB-37ABAC856C34}" type="slidenum">
              <a:rPr lang="fr-FR" smtClean="0"/>
              <a:t>‹N°›</a:t>
            </a:fld>
            <a:endParaRPr lang="fr-FR"/>
          </a:p>
        </p:txBody>
      </p:sp>
    </p:spTree>
    <p:extLst>
      <p:ext uri="{BB962C8B-B14F-4D97-AF65-F5344CB8AC3E}">
        <p14:creationId xmlns:p14="http://schemas.microsoft.com/office/powerpoint/2010/main" val="249649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www.google.com/url?sa=i&amp;rct=j&amp;q=&amp;esrc=s&amp;source=images&amp;cd=&amp;cad=rja&amp;uact=8&amp;ved=2ahUKEwimsOizzOjgAhVWAGMBHXMQAxYQjRx6BAgBEAU&amp;url=https://www.ania.net/economie-export/ega-point-de-conjoncture&amp;psig=AOvVaw0wwhQEom1VbtCAOZvqCiu4&amp;ust=1551792264050881"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paca.direccte.gouv.fr/Les-indicateurs-cles-de-la-Direccte-Paca" TargetMode="External"/><Relationship Id="rId4" Type="http://schemas.openxmlformats.org/officeDocument/2006/relationships/hyperlink" Target="http://paca.direccte.gouv.fr/Les-publications-periodiques-912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PPT-0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848"/>
            <a:ext cx="9141970" cy="6858000"/>
          </a:xfrm>
          <a:prstGeom prst="rect">
            <a:avLst/>
          </a:prstGeom>
        </p:spPr>
      </p:pic>
      <p:sp>
        <p:nvSpPr>
          <p:cNvPr id="6" name="ZoneTexte 5"/>
          <p:cNvSpPr txBox="1"/>
          <p:nvPr/>
        </p:nvSpPr>
        <p:spPr>
          <a:xfrm>
            <a:off x="244928" y="435278"/>
            <a:ext cx="9144000" cy="754053"/>
          </a:xfrm>
          <a:prstGeom prst="rect">
            <a:avLst/>
          </a:prstGeom>
          <a:noFill/>
        </p:spPr>
        <p:txBody>
          <a:bodyPr wrap="square" rtlCol="0">
            <a:spAutoFit/>
          </a:bodyPr>
          <a:lstStyle/>
          <a:p>
            <a:pPr algn="ctr"/>
            <a:r>
              <a:rPr lang="fr-FR" sz="2800" b="1" i="1" dirty="0" smtClean="0">
                <a:solidFill>
                  <a:schemeClr val="bg1">
                    <a:lumMod val="65000"/>
                  </a:schemeClr>
                </a:solidFill>
              </a:rPr>
              <a:t>Les éclairages conjoncturels départementaux</a:t>
            </a:r>
          </a:p>
          <a:p>
            <a:pPr algn="ctr"/>
            <a:endParaRPr lang="fr-FR" sz="1500" i="1" dirty="0"/>
          </a:p>
        </p:txBody>
      </p:sp>
      <p:sp>
        <p:nvSpPr>
          <p:cNvPr id="3" name="Espace réservé du numéro de diapositive 2"/>
          <p:cNvSpPr>
            <a:spLocks noGrp="1"/>
          </p:cNvSpPr>
          <p:nvPr>
            <p:ph type="sldNum" sz="quarter" idx="12"/>
          </p:nvPr>
        </p:nvSpPr>
        <p:spPr/>
        <p:txBody>
          <a:bodyPr/>
          <a:lstStyle/>
          <a:p>
            <a:fld id="{3C7AC07C-28E4-BD4F-9FFB-37ABAC856C34}" type="slidenum">
              <a:rPr lang="fr-FR" smtClean="0"/>
              <a:t>1</a:t>
            </a:fld>
            <a:endParaRPr lang="fr-FR"/>
          </a:p>
        </p:txBody>
      </p:sp>
      <p:sp>
        <p:nvSpPr>
          <p:cNvPr id="4" name="Espace réservé du pied de page 3"/>
          <p:cNvSpPr>
            <a:spLocks noGrp="1"/>
          </p:cNvSpPr>
          <p:nvPr>
            <p:ph type="ftr" sz="quarter" idx="11"/>
          </p:nvPr>
        </p:nvSpPr>
        <p:spPr>
          <a:xfrm>
            <a:off x="2388611" y="6520993"/>
            <a:ext cx="4507453" cy="365125"/>
          </a:xfrm>
        </p:spPr>
        <p:txBody>
          <a:bodyPr/>
          <a:lstStyle/>
          <a:p>
            <a:r>
              <a:rPr lang="fr-FR" smtClean="0"/>
              <a:t>Les éclairages conjoncturels départementaux - Vaucluse</a:t>
            </a:r>
            <a:endParaRPr lang="fr-FR" dirty="0"/>
          </a:p>
        </p:txBody>
      </p:sp>
      <p:sp>
        <p:nvSpPr>
          <p:cNvPr id="5" name="Espace réservé de la date 4"/>
          <p:cNvSpPr>
            <a:spLocks noGrp="1"/>
          </p:cNvSpPr>
          <p:nvPr>
            <p:ph type="dt" sz="half" idx="10"/>
          </p:nvPr>
        </p:nvSpPr>
        <p:spPr/>
        <p:txBody>
          <a:bodyPr/>
          <a:lstStyle/>
          <a:p>
            <a:r>
              <a:rPr lang="fr-FR" smtClean="0"/>
              <a:t>Edition juillet 2020</a:t>
            </a:r>
            <a:endParaRPr lang="fr-FR" dirty="0"/>
          </a:p>
        </p:txBody>
      </p:sp>
      <p:sp>
        <p:nvSpPr>
          <p:cNvPr id="9" name="ZoneTexte 8"/>
          <p:cNvSpPr txBox="1"/>
          <p:nvPr/>
        </p:nvSpPr>
        <p:spPr>
          <a:xfrm>
            <a:off x="3669362" y="5784491"/>
            <a:ext cx="5472608" cy="307777"/>
          </a:xfrm>
          <a:prstGeom prst="rect">
            <a:avLst/>
          </a:prstGeom>
          <a:noFill/>
        </p:spPr>
        <p:txBody>
          <a:bodyPr wrap="square" rtlCol="0">
            <a:spAutoFit/>
          </a:bodyPr>
          <a:lstStyle/>
          <a:p>
            <a:pPr algn="r"/>
            <a:r>
              <a:rPr lang="fr-FR" sz="1400" b="1" i="1" dirty="0" smtClean="0"/>
              <a:t>Services études, statistiques, évaluation</a:t>
            </a:r>
            <a:endParaRPr lang="fr-FR" sz="1400" b="1" i="1" dirty="0"/>
          </a:p>
        </p:txBody>
      </p:sp>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8916" y="3690594"/>
            <a:ext cx="2764133" cy="1956023"/>
          </a:xfrm>
          <a:prstGeom prst="rect">
            <a:avLst/>
          </a:prstGeom>
        </p:spPr>
      </p:pic>
      <p:pic>
        <p:nvPicPr>
          <p:cNvPr id="1031" name="Picture 7" descr="Résultat de recherche d'images pour &quot;conjoncture&quot;">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7867" y="3834204"/>
            <a:ext cx="2409504" cy="1668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p:cNvSpPr txBox="1"/>
          <p:nvPr/>
        </p:nvSpPr>
        <p:spPr>
          <a:xfrm rot="5400000">
            <a:off x="8181835" y="4548116"/>
            <a:ext cx="1674047" cy="246223"/>
          </a:xfrm>
          <a:prstGeom prst="rect">
            <a:avLst/>
          </a:prstGeom>
          <a:noFill/>
        </p:spPr>
        <p:txBody>
          <a:bodyPr wrap="square" rtlCol="0">
            <a:spAutoFit/>
          </a:bodyPr>
          <a:lstStyle/>
          <a:p>
            <a:pPr algn="r"/>
            <a:r>
              <a:rPr lang="fr-FR" sz="1000" i="1" dirty="0" smtClean="0"/>
              <a:t>Crédit photo : ©</a:t>
            </a:r>
            <a:r>
              <a:rPr lang="fr-FR" sz="1000" i="1" dirty="0" err="1" smtClean="0"/>
              <a:t>Shutterstock</a:t>
            </a:r>
            <a:endParaRPr lang="fr-FR" sz="1000" i="1" dirty="0" smtClean="0"/>
          </a:p>
        </p:txBody>
      </p:sp>
      <p:pic>
        <p:nvPicPr>
          <p:cNvPr id="7" name="Image 6"/>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5953049" y="3874287"/>
            <a:ext cx="2443081" cy="1628721"/>
          </a:xfrm>
          <a:prstGeom prst="rect">
            <a:avLst/>
          </a:prstGeom>
        </p:spPr>
      </p:pic>
      <p:sp>
        <p:nvSpPr>
          <p:cNvPr id="13" name="Rectangle 12"/>
          <p:cNvSpPr/>
          <p:nvPr/>
        </p:nvSpPr>
        <p:spPr>
          <a:xfrm>
            <a:off x="878435" y="1304451"/>
            <a:ext cx="7385099" cy="489364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algn="ctr"/>
            <a:r>
              <a:rPr lang="fr-FR" sz="5000" b="1" dirty="0">
                <a:ln/>
                <a:solidFill>
                  <a:schemeClr val="accent1">
                    <a:lumMod val="75000"/>
                  </a:schemeClr>
                </a:solidFill>
              </a:rPr>
              <a:t>La situation conjoncturelle </a:t>
            </a:r>
          </a:p>
          <a:p>
            <a:pPr algn="ctr"/>
            <a:r>
              <a:rPr lang="fr-FR" sz="5000" b="1" dirty="0">
                <a:ln/>
                <a:solidFill>
                  <a:schemeClr val="accent1">
                    <a:lumMod val="75000"/>
                  </a:schemeClr>
                </a:solidFill>
              </a:rPr>
              <a:t>au </a:t>
            </a:r>
            <a:r>
              <a:rPr lang="fr-FR" sz="5000" b="1" dirty="0" smtClean="0">
                <a:ln/>
                <a:solidFill>
                  <a:schemeClr val="accent1">
                    <a:lumMod val="75000"/>
                  </a:schemeClr>
                </a:solidFill>
              </a:rPr>
              <a:t>1</a:t>
            </a:r>
            <a:r>
              <a:rPr lang="fr-FR" sz="5000" b="1" baseline="30000" dirty="0" smtClean="0">
                <a:ln/>
                <a:solidFill>
                  <a:schemeClr val="accent1">
                    <a:lumMod val="75000"/>
                  </a:schemeClr>
                </a:solidFill>
              </a:rPr>
              <a:t>er</a:t>
            </a:r>
            <a:r>
              <a:rPr lang="fr-FR" sz="5000" b="1" dirty="0" smtClean="0">
                <a:ln/>
                <a:solidFill>
                  <a:schemeClr val="accent1">
                    <a:lumMod val="75000"/>
                  </a:schemeClr>
                </a:solidFill>
              </a:rPr>
              <a:t> trimestre 2020</a:t>
            </a:r>
            <a:endParaRPr lang="fr-FR" sz="5000" b="1" dirty="0">
              <a:ln/>
              <a:solidFill>
                <a:schemeClr val="accent1">
                  <a:lumMod val="75000"/>
                </a:schemeClr>
              </a:solidFill>
            </a:endParaRPr>
          </a:p>
          <a:p>
            <a:pPr algn="ctr"/>
            <a:r>
              <a:rPr lang="fr-FR" sz="5000" b="1" dirty="0" smtClean="0">
                <a:ln/>
                <a:solidFill>
                  <a:schemeClr val="accent1">
                    <a:lumMod val="75000"/>
                  </a:schemeClr>
                </a:solidFill>
              </a:rPr>
              <a:t>dans le Vaucluse</a:t>
            </a:r>
          </a:p>
          <a:p>
            <a:pPr algn="ctr"/>
            <a:endParaRPr lang="fr-FR" sz="5400" b="1" dirty="0">
              <a:ln/>
              <a:solidFill>
                <a:schemeClr val="accent3"/>
              </a:solidFill>
            </a:endParaRPr>
          </a:p>
          <a:p>
            <a:pPr algn="ctr"/>
            <a:endParaRPr lang="fr-FR" sz="5400" b="1" dirty="0" smtClean="0">
              <a:ln/>
              <a:solidFill>
                <a:schemeClr val="accent3"/>
              </a:solidFill>
            </a:endParaRPr>
          </a:p>
          <a:p>
            <a:pPr algn="ctr"/>
            <a:endParaRPr lang="fr-FR" sz="5400" b="1" dirty="0">
              <a:ln/>
              <a:solidFill>
                <a:schemeClr val="accent3"/>
              </a:solidFill>
            </a:endParaRPr>
          </a:p>
        </p:txBody>
      </p:sp>
    </p:spTree>
    <p:extLst>
      <p:ext uri="{BB962C8B-B14F-4D97-AF65-F5344CB8AC3E}">
        <p14:creationId xmlns:p14="http://schemas.microsoft.com/office/powerpoint/2010/main" val="74073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102197"/>
            <a:ext cx="9141969" cy="6858000"/>
          </a:xfrm>
          <a:prstGeom prst="rect">
            <a:avLst/>
          </a:prstGeom>
        </p:spPr>
      </p:pic>
      <p:sp>
        <p:nvSpPr>
          <p:cNvPr id="4" name="ZoneTexte 3"/>
          <p:cNvSpPr txBox="1"/>
          <p:nvPr/>
        </p:nvSpPr>
        <p:spPr>
          <a:xfrm>
            <a:off x="230278" y="-93571"/>
            <a:ext cx="8876581" cy="892552"/>
          </a:xfrm>
          <a:prstGeom prst="rect">
            <a:avLst/>
          </a:prstGeom>
          <a:noFill/>
        </p:spPr>
        <p:txBody>
          <a:bodyPr wrap="square" rtlCol="0">
            <a:spAutoFit/>
          </a:bodyPr>
          <a:lstStyle/>
          <a:p>
            <a:r>
              <a:rPr lang="fr-FR" sz="2600" b="1" dirty="0" smtClean="0">
                <a:solidFill>
                  <a:schemeClr val="accent1">
                    <a:lumMod val="75000"/>
                  </a:schemeClr>
                </a:solidFill>
              </a:rPr>
              <a:t>La hausse de la demande d’emploi prévue pour le 2</a:t>
            </a:r>
            <a:r>
              <a:rPr lang="fr-FR" sz="2600" b="1" baseline="30000" dirty="0" smtClean="0">
                <a:solidFill>
                  <a:schemeClr val="accent1">
                    <a:lumMod val="75000"/>
                  </a:schemeClr>
                </a:solidFill>
              </a:rPr>
              <a:t>e</a:t>
            </a:r>
            <a:r>
              <a:rPr lang="fr-FR" sz="2600" b="1" dirty="0" smtClean="0">
                <a:solidFill>
                  <a:schemeClr val="accent1">
                    <a:lumMod val="75000"/>
                  </a:schemeClr>
                </a:solidFill>
              </a:rPr>
              <a:t> trimestre 2020 sera toute aussi forte que la baisse de début d’année</a:t>
            </a:r>
            <a:endParaRPr lang="fr-FR" sz="2600" dirty="0">
              <a:solidFill>
                <a:schemeClr val="accent1">
                  <a:lumMod val="75000"/>
                </a:schemeClr>
              </a:solidFill>
            </a:endParaRPr>
          </a:p>
        </p:txBody>
      </p:sp>
      <p:cxnSp>
        <p:nvCxnSpPr>
          <p:cNvPr id="6" name="Connecteur droit 5"/>
          <p:cNvCxnSpPr/>
          <p:nvPr/>
        </p:nvCxnSpPr>
        <p:spPr>
          <a:xfrm>
            <a:off x="254668" y="798981"/>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10</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2020</a:t>
            </a:r>
            <a:endParaRPr lang="fr-FR" dirty="0"/>
          </a:p>
        </p:txBody>
      </p:sp>
      <p:graphicFrame>
        <p:nvGraphicFramePr>
          <p:cNvPr id="10" name="Graphique 9"/>
          <p:cNvGraphicFramePr>
            <a:graphicFrameLocks/>
          </p:cNvGraphicFramePr>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8447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4" name="ZoneTexte 3"/>
          <p:cNvSpPr txBox="1"/>
          <p:nvPr/>
        </p:nvSpPr>
        <p:spPr>
          <a:xfrm>
            <a:off x="146856" y="11064"/>
            <a:ext cx="8620244" cy="954107"/>
          </a:xfrm>
          <a:prstGeom prst="rect">
            <a:avLst/>
          </a:prstGeom>
          <a:noFill/>
        </p:spPr>
        <p:txBody>
          <a:bodyPr wrap="square" rtlCol="0">
            <a:spAutoFit/>
          </a:bodyPr>
          <a:lstStyle/>
          <a:p>
            <a:r>
              <a:rPr lang="fr-FR" sz="2800" b="1" dirty="0" smtClean="0">
                <a:solidFill>
                  <a:schemeClr val="accent1">
                    <a:lumMod val="75000"/>
                  </a:schemeClr>
                </a:solidFill>
              </a:rPr>
              <a:t>Cette élévation de la </a:t>
            </a:r>
            <a:r>
              <a:rPr lang="fr-FR" sz="2800" b="1" dirty="0">
                <a:solidFill>
                  <a:schemeClr val="accent1">
                    <a:lumMod val="75000"/>
                  </a:schemeClr>
                </a:solidFill>
              </a:rPr>
              <a:t>demande d’emploi </a:t>
            </a:r>
            <a:r>
              <a:rPr lang="fr-FR" sz="2800" b="1" dirty="0" smtClean="0">
                <a:solidFill>
                  <a:schemeClr val="accent1">
                    <a:lumMod val="75000"/>
                  </a:schemeClr>
                </a:solidFill>
              </a:rPr>
              <a:t>concernerait davantage les hommes…</a:t>
            </a:r>
            <a:endParaRPr lang="fr-FR" sz="2800" dirty="0">
              <a:solidFill>
                <a:schemeClr val="accent1">
                  <a:lumMod val="75000"/>
                </a:schemeClr>
              </a:solidFill>
            </a:endParaRP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11</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2020</a:t>
            </a:r>
            <a:endParaRPr lang="fr-FR" dirty="0"/>
          </a:p>
        </p:txBody>
      </p:sp>
      <p:graphicFrame>
        <p:nvGraphicFramePr>
          <p:cNvPr id="9" name="Graphique 8"/>
          <p:cNvGraphicFramePr>
            <a:graphicFrameLocks/>
          </p:cNvGraphicFramePr>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93606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4" name="ZoneTexte 3"/>
          <p:cNvSpPr txBox="1"/>
          <p:nvPr/>
        </p:nvSpPr>
        <p:spPr>
          <a:xfrm>
            <a:off x="260862" y="128783"/>
            <a:ext cx="8620244" cy="523220"/>
          </a:xfrm>
          <a:prstGeom prst="rect">
            <a:avLst/>
          </a:prstGeom>
          <a:noFill/>
        </p:spPr>
        <p:txBody>
          <a:bodyPr wrap="square" rtlCol="0">
            <a:spAutoFit/>
          </a:bodyPr>
          <a:lstStyle/>
          <a:p>
            <a:r>
              <a:rPr lang="fr-FR" sz="2800" b="1" dirty="0" smtClean="0">
                <a:solidFill>
                  <a:schemeClr val="accent1">
                    <a:lumMod val="75000"/>
                  </a:schemeClr>
                </a:solidFill>
              </a:rPr>
              <a:t>… et les jeunes</a:t>
            </a:r>
            <a:endParaRPr lang="fr-FR" sz="2800" dirty="0">
              <a:solidFill>
                <a:schemeClr val="accent1">
                  <a:lumMod val="75000"/>
                </a:schemeClr>
              </a:solidFill>
            </a:endParaRP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12</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2020</a:t>
            </a:r>
            <a:endParaRPr lang="fr-FR" dirty="0"/>
          </a:p>
        </p:txBody>
      </p:sp>
      <p:graphicFrame>
        <p:nvGraphicFramePr>
          <p:cNvPr id="10" name="Graphique 9"/>
          <p:cNvGraphicFramePr>
            <a:graphicFrameLocks/>
          </p:cNvGraphicFramePr>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32806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4" name="ZoneTexte 3"/>
          <p:cNvSpPr txBox="1"/>
          <p:nvPr/>
        </p:nvSpPr>
        <p:spPr>
          <a:xfrm>
            <a:off x="146856" y="36982"/>
            <a:ext cx="8995113" cy="861774"/>
          </a:xfrm>
          <a:prstGeom prst="rect">
            <a:avLst/>
          </a:prstGeom>
          <a:noFill/>
        </p:spPr>
        <p:txBody>
          <a:bodyPr wrap="square" rtlCol="0">
            <a:spAutoFit/>
          </a:bodyPr>
          <a:lstStyle/>
          <a:p>
            <a:r>
              <a:rPr lang="fr-FR" sz="2500" b="1" dirty="0" smtClean="0">
                <a:solidFill>
                  <a:schemeClr val="accent1">
                    <a:lumMod val="75000"/>
                  </a:schemeClr>
                </a:solidFill>
              </a:rPr>
              <a:t>Après un recul historique, le nombre d’inscrits depuis </a:t>
            </a:r>
            <a:r>
              <a:rPr lang="fr-FR" sz="2500" b="1" dirty="0">
                <a:solidFill>
                  <a:schemeClr val="accent1">
                    <a:lumMod val="75000"/>
                  </a:schemeClr>
                </a:solidFill>
              </a:rPr>
              <a:t>moins d’1 an </a:t>
            </a:r>
            <a:r>
              <a:rPr lang="fr-FR" sz="2500" b="1" dirty="0" smtClean="0">
                <a:solidFill>
                  <a:schemeClr val="accent1">
                    <a:lumMod val="75000"/>
                  </a:schemeClr>
                </a:solidFill>
              </a:rPr>
              <a:t>et celui des inscrits depuis 1 an ou plus repartiraient à la hausse</a:t>
            </a:r>
            <a:endParaRPr lang="fr-FR" sz="2500" dirty="0">
              <a:solidFill>
                <a:schemeClr val="accent1">
                  <a:lumMod val="75000"/>
                </a:schemeClr>
              </a:solidFill>
            </a:endParaRP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13</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2020</a:t>
            </a:r>
            <a:endParaRPr lang="fr-FR" dirty="0"/>
          </a:p>
        </p:txBody>
      </p:sp>
      <p:graphicFrame>
        <p:nvGraphicFramePr>
          <p:cNvPr id="10" name="Graphique 9"/>
          <p:cNvGraphicFramePr>
            <a:graphicFrameLocks/>
          </p:cNvGraphicFramePr>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59900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8282911" cy="5078313"/>
          </a:xfrm>
          <a:prstGeom prst="rect">
            <a:avLst/>
          </a:prstGeom>
          <a:noFill/>
        </p:spPr>
        <p:txBody>
          <a:bodyPr wrap="square" rtlCol="0">
            <a:normAutofit/>
          </a:bodyPr>
          <a:lstStyle/>
          <a:p>
            <a:pPr algn="ctr">
              <a:defRPr/>
            </a:pPr>
            <a:endParaRPr lang="fr-FR" dirty="0" smtClean="0"/>
          </a:p>
          <a:p>
            <a:pPr algn="ctr">
              <a:defRPr/>
            </a:pPr>
            <a:endParaRPr lang="fr-FR" dirty="0"/>
          </a:p>
          <a:p>
            <a:pPr algn="ctr">
              <a:defRPr/>
            </a:pPr>
            <a:r>
              <a:rPr lang="fr-FR" sz="2000" dirty="0"/>
              <a:t>La </a:t>
            </a:r>
            <a:r>
              <a:rPr lang="fr-FR" sz="2000" b="1" dirty="0">
                <a:solidFill>
                  <a:schemeClr val="accent6">
                    <a:lumMod val="75000"/>
                  </a:schemeClr>
                </a:solidFill>
              </a:rPr>
              <a:t>Note de conjoncture </a:t>
            </a:r>
            <a:r>
              <a:rPr lang="fr-FR" sz="2000" dirty="0"/>
              <a:t>de la </a:t>
            </a:r>
            <a:r>
              <a:rPr lang="fr-FR" sz="2000" dirty="0" err="1"/>
              <a:t>Direccte</a:t>
            </a:r>
            <a:r>
              <a:rPr lang="fr-FR" sz="2000" dirty="0"/>
              <a:t> Paca :</a:t>
            </a:r>
            <a:r>
              <a:rPr lang="fr-FR" dirty="0"/>
              <a:t/>
            </a:r>
            <a:br>
              <a:rPr lang="fr-FR" dirty="0"/>
            </a:br>
            <a:endParaRPr lang="fr-FR" dirty="0"/>
          </a:p>
          <a:p>
            <a:pPr algn="ctr">
              <a:defRPr/>
            </a:pPr>
            <a:r>
              <a:rPr lang="fr-FR" sz="2000" dirty="0">
                <a:hlinkClick r:id="rId4"/>
              </a:rPr>
              <a:t>http://paca.direccte.gouv.fr/Les-publications-periodiques-9124</a:t>
            </a:r>
            <a:endParaRPr lang="fr-FR" sz="2000" dirty="0"/>
          </a:p>
          <a:p>
            <a:pPr algn="ctr">
              <a:defRPr/>
            </a:pPr>
            <a:endParaRPr lang="fr-FR" dirty="0" smtClean="0"/>
          </a:p>
          <a:p>
            <a:pPr algn="ctr">
              <a:defRPr/>
            </a:pPr>
            <a:endParaRPr lang="fr-FR" dirty="0" smtClean="0"/>
          </a:p>
          <a:p>
            <a:pPr algn="ctr">
              <a:defRPr/>
            </a:pPr>
            <a:endParaRPr lang="fr-FR" sz="2000" dirty="0" smtClean="0"/>
          </a:p>
          <a:p>
            <a:pPr algn="ctr">
              <a:defRPr/>
            </a:pPr>
            <a:r>
              <a:rPr lang="fr-FR" sz="2000" dirty="0" smtClean="0"/>
              <a:t>Retrouvez </a:t>
            </a:r>
            <a:r>
              <a:rPr lang="fr-FR" sz="2000" dirty="0"/>
              <a:t>tous nos indicateurs </a:t>
            </a:r>
            <a:r>
              <a:rPr lang="fr-FR" sz="2000" dirty="0" smtClean="0"/>
              <a:t>dans le </a:t>
            </a:r>
            <a:r>
              <a:rPr lang="fr-FR" sz="2000" b="1" dirty="0" smtClean="0">
                <a:solidFill>
                  <a:schemeClr val="accent6">
                    <a:lumMod val="75000"/>
                  </a:schemeClr>
                </a:solidFill>
              </a:rPr>
              <a:t>Tableau </a:t>
            </a:r>
            <a:r>
              <a:rPr lang="fr-FR" sz="2000" b="1" dirty="0">
                <a:solidFill>
                  <a:schemeClr val="accent6">
                    <a:lumMod val="75000"/>
                  </a:schemeClr>
                </a:solidFill>
              </a:rPr>
              <a:t>de bord des indicateurs clés </a:t>
            </a:r>
            <a:endParaRPr lang="fr-FR" sz="2000" b="1" dirty="0" smtClean="0">
              <a:solidFill>
                <a:schemeClr val="accent6">
                  <a:lumMod val="75000"/>
                </a:schemeClr>
              </a:solidFill>
            </a:endParaRPr>
          </a:p>
          <a:p>
            <a:pPr algn="ctr">
              <a:defRPr/>
            </a:pPr>
            <a:endParaRPr lang="fr-FR" sz="2000" dirty="0">
              <a:solidFill>
                <a:srgbClr val="FF0000"/>
              </a:solidFill>
            </a:endParaRPr>
          </a:p>
          <a:p>
            <a:pPr algn="ctr">
              <a:defRPr/>
            </a:pPr>
            <a:r>
              <a:rPr lang="fr-FR" sz="2000" dirty="0" smtClean="0"/>
              <a:t>en </a:t>
            </a:r>
            <a:r>
              <a:rPr lang="fr-FR" sz="2000" dirty="0"/>
              <a:t>téléchargement sur le site de la </a:t>
            </a:r>
            <a:r>
              <a:rPr lang="fr-FR" sz="2000" dirty="0" err="1"/>
              <a:t>Direccte</a:t>
            </a:r>
            <a:r>
              <a:rPr lang="fr-FR" sz="2000" dirty="0"/>
              <a:t> </a:t>
            </a:r>
            <a:r>
              <a:rPr lang="fr-FR" sz="2000" dirty="0" smtClean="0"/>
              <a:t>Provence-Alpes-Côte d’Azur : </a:t>
            </a:r>
          </a:p>
          <a:p>
            <a:pPr algn="ctr">
              <a:defRPr/>
            </a:pPr>
            <a:endParaRPr lang="fr-FR" sz="2000" dirty="0"/>
          </a:p>
          <a:p>
            <a:pPr algn="ctr">
              <a:defRPr/>
            </a:pPr>
            <a:r>
              <a:rPr lang="fr-FR" sz="2000" dirty="0" smtClean="0">
                <a:hlinkClick r:id="rId5"/>
              </a:rPr>
              <a:t>http</a:t>
            </a:r>
            <a:r>
              <a:rPr lang="fr-FR" sz="2000" dirty="0">
                <a:hlinkClick r:id="rId5"/>
              </a:rPr>
              <a:t>://paca.direccte.gouv.fr/Les-indicateurs-cles-de-la-Direccte-Paca</a:t>
            </a:r>
            <a:endParaRPr lang="fr-FR" sz="2000" dirty="0"/>
          </a:p>
          <a:p>
            <a:pPr lvl="1"/>
            <a:endParaRPr lang="fr-FR" dirty="0"/>
          </a:p>
          <a:p>
            <a:pPr lvl="1"/>
            <a:endParaRPr lang="fr-FR" dirty="0" smtClean="0"/>
          </a:p>
          <a:p>
            <a:pPr lvl="1"/>
            <a:endParaRPr lang="fr-FR" dirty="0" smtClean="0"/>
          </a:p>
          <a:p>
            <a:pPr lvl="1"/>
            <a:endParaRPr lang="fr-FR" dirty="0"/>
          </a:p>
          <a:p>
            <a:pPr lvl="1"/>
            <a:endParaRPr lang="fr-FR" dirty="0" smtClean="0"/>
          </a:p>
          <a:p>
            <a:pPr lvl="1"/>
            <a:endParaRPr lang="fr-FR" dirty="0"/>
          </a:p>
          <a:p>
            <a:pPr lvl="1"/>
            <a:endParaRPr lang="fr-FR" dirty="0" smtClean="0"/>
          </a:p>
          <a:p>
            <a:pPr lvl="1"/>
            <a:endParaRPr lang="fr-FR" dirty="0"/>
          </a:p>
          <a:p>
            <a:pPr lvl="1"/>
            <a:endParaRPr lang="fr-FR" dirty="0"/>
          </a:p>
        </p:txBody>
      </p:sp>
      <p:sp>
        <p:nvSpPr>
          <p:cNvPr id="4" name="ZoneTexte 3"/>
          <p:cNvSpPr txBox="1"/>
          <p:nvPr/>
        </p:nvSpPr>
        <p:spPr>
          <a:xfrm>
            <a:off x="264895" y="465363"/>
            <a:ext cx="8612177" cy="523220"/>
          </a:xfrm>
          <a:prstGeom prst="rect">
            <a:avLst/>
          </a:prstGeom>
          <a:noFill/>
        </p:spPr>
        <p:txBody>
          <a:bodyPr wrap="square" rtlCol="0">
            <a:spAutoFit/>
          </a:bodyPr>
          <a:lstStyle/>
          <a:p>
            <a:r>
              <a:rPr lang="fr-FR" sz="2800" b="1" dirty="0" smtClean="0">
                <a:solidFill>
                  <a:schemeClr val="accent1">
                    <a:lumMod val="75000"/>
                  </a:schemeClr>
                </a:solidFill>
              </a:rPr>
              <a:t>Pour en savoir plus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14</a:t>
            </a:fld>
            <a:endParaRPr lang="fr-FR" dirty="0"/>
          </a:p>
        </p:txBody>
      </p:sp>
      <p:sp>
        <p:nvSpPr>
          <p:cNvPr id="7" name="Espace réservé du pied de page 6"/>
          <p:cNvSpPr>
            <a:spLocks noGrp="1"/>
          </p:cNvSpPr>
          <p:nvPr>
            <p:ph type="ftr" sz="quarter" idx="11"/>
          </p:nvPr>
        </p:nvSpPr>
        <p:spPr>
          <a:xfrm>
            <a:off x="1768415" y="6568767"/>
            <a:ext cx="5840083"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2020</a:t>
            </a:r>
            <a:endParaRPr lang="fr-FR" dirty="0"/>
          </a:p>
        </p:txBody>
      </p:sp>
    </p:spTree>
    <p:extLst>
      <p:ext uri="{BB962C8B-B14F-4D97-AF65-F5344CB8AC3E}">
        <p14:creationId xmlns:p14="http://schemas.microsoft.com/office/powerpoint/2010/main" val="224826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3645" y="273629"/>
            <a:ext cx="8928324" cy="523220"/>
          </a:xfrm>
          <a:prstGeom prst="rect">
            <a:avLst/>
          </a:prstGeom>
          <a:noFill/>
        </p:spPr>
        <p:txBody>
          <a:bodyPr wrap="square" rtlCol="0">
            <a:spAutoFit/>
          </a:bodyPr>
          <a:lstStyle/>
          <a:p>
            <a:r>
              <a:rPr lang="fr-FR" sz="2800" b="1" dirty="0" smtClean="0">
                <a:solidFill>
                  <a:schemeClr val="accent1">
                    <a:lumMod val="75000"/>
                  </a:schemeClr>
                </a:solidFill>
              </a:rPr>
              <a:t>Baisse historique de l’emploi salarié au 1</a:t>
            </a:r>
            <a:r>
              <a:rPr lang="fr-FR" sz="2800" b="1" baseline="30000" dirty="0" smtClean="0">
                <a:solidFill>
                  <a:schemeClr val="accent1">
                    <a:lumMod val="75000"/>
                  </a:schemeClr>
                </a:solidFill>
              </a:rPr>
              <a:t>er</a:t>
            </a:r>
            <a:r>
              <a:rPr lang="fr-FR" sz="2800" b="1" dirty="0" smtClean="0">
                <a:solidFill>
                  <a:schemeClr val="accent1">
                    <a:lumMod val="75000"/>
                  </a:schemeClr>
                </a:solidFill>
              </a:rPr>
              <a:t> trimestre 2020</a:t>
            </a: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a:t>
            </a:fld>
            <a:endParaRPr lang="fr-FR" dirty="0"/>
          </a:p>
        </p:txBody>
      </p:sp>
      <p:sp>
        <p:nvSpPr>
          <p:cNvPr id="7" name="Espace réservé du pied de page 6"/>
          <p:cNvSpPr>
            <a:spLocks noGrp="1"/>
          </p:cNvSpPr>
          <p:nvPr>
            <p:ph type="ftr" sz="quarter" idx="11"/>
          </p:nvPr>
        </p:nvSpPr>
        <p:spPr>
          <a:xfrm>
            <a:off x="2391471" y="6568767"/>
            <a:ext cx="4889583"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2020</a:t>
            </a:r>
            <a:endParaRPr lang="fr-FR"/>
          </a:p>
        </p:txBody>
      </p:sp>
      <p:sp>
        <p:nvSpPr>
          <p:cNvPr id="12" name="ZoneTexte 11"/>
          <p:cNvSpPr txBox="1"/>
          <p:nvPr/>
        </p:nvSpPr>
        <p:spPr>
          <a:xfrm>
            <a:off x="7895317" y="2788001"/>
            <a:ext cx="891727" cy="615553"/>
          </a:xfrm>
          <a:prstGeom prst="rect">
            <a:avLst/>
          </a:prstGeom>
          <a:noFill/>
        </p:spPr>
        <p:txBody>
          <a:bodyPr wrap="square" rtlCol="0">
            <a:spAutoFit/>
          </a:bodyPr>
          <a:lstStyle/>
          <a:p>
            <a:pPr algn="ctr"/>
            <a:r>
              <a:rPr lang="fr-FR" sz="1600" b="1" dirty="0" smtClean="0">
                <a:solidFill>
                  <a:srgbClr val="FF0000"/>
                </a:solidFill>
              </a:rPr>
              <a:t>-2,0 % </a:t>
            </a:r>
          </a:p>
          <a:p>
            <a:pPr algn="ctr"/>
            <a:endParaRPr lang="fr-FR" b="1" dirty="0">
              <a:solidFill>
                <a:srgbClr val="FF0000"/>
              </a:solidFill>
            </a:endParaRPr>
          </a:p>
        </p:txBody>
      </p:sp>
      <p:sp>
        <p:nvSpPr>
          <p:cNvPr id="14" name="ZoneTexte 13"/>
          <p:cNvSpPr txBox="1"/>
          <p:nvPr/>
        </p:nvSpPr>
        <p:spPr>
          <a:xfrm>
            <a:off x="7895314" y="3201370"/>
            <a:ext cx="891727" cy="615553"/>
          </a:xfrm>
          <a:prstGeom prst="rect">
            <a:avLst/>
          </a:prstGeom>
          <a:noFill/>
        </p:spPr>
        <p:txBody>
          <a:bodyPr wrap="square" rtlCol="0">
            <a:spAutoFit/>
          </a:bodyPr>
          <a:lstStyle/>
          <a:p>
            <a:pPr algn="ctr"/>
            <a:r>
              <a:rPr lang="fr-FR" sz="1600" b="1" dirty="0" smtClean="0">
                <a:solidFill>
                  <a:schemeClr val="accent1">
                    <a:lumMod val="75000"/>
                  </a:schemeClr>
                </a:solidFill>
              </a:rPr>
              <a:t>-2,0 % </a:t>
            </a:r>
          </a:p>
          <a:p>
            <a:pPr algn="ctr"/>
            <a:endParaRPr lang="fr-FR" b="1" dirty="0">
              <a:solidFill>
                <a:srgbClr val="FF0000"/>
              </a:solidFill>
            </a:endParaRPr>
          </a:p>
        </p:txBody>
      </p:sp>
      <p:sp>
        <p:nvSpPr>
          <p:cNvPr id="15" name="ZoneTexte 14"/>
          <p:cNvSpPr txBox="1"/>
          <p:nvPr/>
        </p:nvSpPr>
        <p:spPr>
          <a:xfrm>
            <a:off x="7895315" y="3434499"/>
            <a:ext cx="891727" cy="646331"/>
          </a:xfrm>
          <a:prstGeom prst="rect">
            <a:avLst/>
          </a:prstGeom>
          <a:noFill/>
        </p:spPr>
        <p:txBody>
          <a:bodyPr wrap="square" rtlCol="0">
            <a:spAutoFit/>
          </a:bodyPr>
          <a:lstStyle/>
          <a:p>
            <a:pPr algn="ctr"/>
            <a:r>
              <a:rPr lang="fr-FR" sz="1600" b="1" dirty="0" smtClean="0">
                <a:solidFill>
                  <a:schemeClr val="accent3">
                    <a:lumMod val="75000"/>
                  </a:schemeClr>
                </a:solidFill>
              </a:rPr>
              <a:t>-1,8 %</a:t>
            </a:r>
            <a:r>
              <a:rPr lang="fr-FR" b="1" dirty="0" smtClean="0">
                <a:solidFill>
                  <a:schemeClr val="accent3">
                    <a:lumMod val="75000"/>
                  </a:schemeClr>
                </a:solidFill>
              </a:rPr>
              <a:t> </a:t>
            </a:r>
          </a:p>
          <a:p>
            <a:pPr algn="ctr"/>
            <a:endParaRPr lang="fr-FR" b="1" dirty="0">
              <a:solidFill>
                <a:srgbClr val="FF0000"/>
              </a:solidFill>
            </a:endParaRPr>
          </a:p>
        </p:txBody>
      </p:sp>
      <p:sp>
        <p:nvSpPr>
          <p:cNvPr id="17" name="ZoneTexte 16"/>
          <p:cNvSpPr txBox="1"/>
          <p:nvPr/>
        </p:nvSpPr>
        <p:spPr>
          <a:xfrm>
            <a:off x="7808365" y="1685701"/>
            <a:ext cx="1333604" cy="338554"/>
          </a:xfrm>
          <a:prstGeom prst="rect">
            <a:avLst/>
          </a:prstGeom>
          <a:noFill/>
        </p:spPr>
        <p:txBody>
          <a:bodyPr wrap="square" rtlCol="0">
            <a:spAutoFit/>
          </a:bodyPr>
          <a:lstStyle/>
          <a:p>
            <a:pPr algn="ctr"/>
            <a:r>
              <a:rPr lang="fr-FR" sz="1600" b="1" dirty="0" smtClean="0"/>
              <a:t>Au T1 2020 :</a:t>
            </a:r>
            <a:endParaRPr lang="fr-FR" b="1" dirty="0"/>
          </a:p>
        </p:txBody>
      </p:sp>
      <p:graphicFrame>
        <p:nvGraphicFramePr>
          <p:cNvPr id="16" name="Graphique 15"/>
          <p:cNvGraphicFramePr>
            <a:graphicFrameLocks/>
          </p:cNvGraphicFramePr>
          <p:nvPr>
            <p:extLst>
              <p:ext uri="{D42A27DB-BD31-4B8C-83A1-F6EECF244321}">
                <p14:modId xmlns:p14="http://schemas.microsoft.com/office/powerpoint/2010/main" val="3151573804"/>
              </p:ext>
            </p:extLst>
          </p:nvPr>
        </p:nvGraphicFramePr>
        <p:xfrm>
          <a:off x="625467" y="1120580"/>
          <a:ext cx="7799737" cy="484909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23360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3645" y="30587"/>
            <a:ext cx="8827805" cy="954107"/>
          </a:xfrm>
          <a:prstGeom prst="rect">
            <a:avLst/>
          </a:prstGeom>
          <a:noFill/>
        </p:spPr>
        <p:txBody>
          <a:bodyPr wrap="square" rtlCol="0">
            <a:spAutoFit/>
          </a:bodyPr>
          <a:lstStyle/>
          <a:p>
            <a:r>
              <a:rPr lang="fr-FR" sz="2800" b="1" dirty="0" smtClean="0">
                <a:solidFill>
                  <a:schemeClr val="accent1">
                    <a:lumMod val="75000"/>
                  </a:schemeClr>
                </a:solidFill>
              </a:rPr>
              <a:t>Ce repli s’explique pour les deux tiers par la chute de l’intérim…</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3</a:t>
            </a:fld>
            <a:endParaRPr lang="fr-FR" dirty="0"/>
          </a:p>
        </p:txBody>
      </p:sp>
      <p:sp>
        <p:nvSpPr>
          <p:cNvPr id="7" name="Espace réservé du pied de page 6"/>
          <p:cNvSpPr>
            <a:spLocks noGrp="1"/>
          </p:cNvSpPr>
          <p:nvPr>
            <p:ph type="ftr" sz="quarter" idx="11"/>
          </p:nvPr>
        </p:nvSpPr>
        <p:spPr>
          <a:xfrm>
            <a:off x="2291379" y="6568767"/>
            <a:ext cx="4496696"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2020</a:t>
            </a:r>
            <a:endParaRPr lang="fr-FR" dirty="0"/>
          </a:p>
        </p:txBody>
      </p:sp>
      <p:sp>
        <p:nvSpPr>
          <p:cNvPr id="13" name="ZoneTexte 12"/>
          <p:cNvSpPr txBox="1"/>
          <p:nvPr/>
        </p:nvSpPr>
        <p:spPr>
          <a:xfrm>
            <a:off x="7596879" y="3189008"/>
            <a:ext cx="1597688" cy="2031325"/>
          </a:xfrm>
          <a:prstGeom prst="rect">
            <a:avLst/>
          </a:prstGeom>
          <a:noFill/>
        </p:spPr>
        <p:txBody>
          <a:bodyPr wrap="square" rtlCol="0">
            <a:spAutoFit/>
          </a:bodyPr>
          <a:lstStyle/>
          <a:p>
            <a:pPr algn="ctr"/>
            <a:r>
              <a:rPr lang="fr-FR" b="1" dirty="0" smtClean="0">
                <a:solidFill>
                  <a:srgbClr val="00B0F0"/>
                </a:solidFill>
              </a:rPr>
              <a:t>-1 240</a:t>
            </a:r>
          </a:p>
          <a:p>
            <a:pPr algn="ctr"/>
            <a:r>
              <a:rPr lang="fr-FR" b="1" dirty="0" smtClean="0">
                <a:solidFill>
                  <a:srgbClr val="00B0F0"/>
                </a:solidFill>
              </a:rPr>
              <a:t>emplois hors intérim</a:t>
            </a:r>
          </a:p>
          <a:p>
            <a:pPr algn="ctr"/>
            <a:endParaRPr lang="fr-FR" b="1" dirty="0">
              <a:solidFill>
                <a:srgbClr val="00B0F0"/>
              </a:solidFill>
            </a:endParaRPr>
          </a:p>
          <a:p>
            <a:pPr algn="ctr"/>
            <a:r>
              <a:rPr lang="fr-FR" b="1" dirty="0" smtClean="0">
                <a:solidFill>
                  <a:schemeClr val="accent6">
                    <a:lumMod val="75000"/>
                  </a:schemeClr>
                </a:solidFill>
              </a:rPr>
              <a:t>-2 450 emplois </a:t>
            </a:r>
            <a:r>
              <a:rPr lang="fr-FR" b="1" dirty="0">
                <a:solidFill>
                  <a:schemeClr val="accent6">
                    <a:lumMod val="75000"/>
                  </a:schemeClr>
                </a:solidFill>
              </a:rPr>
              <a:t>intérimaires  </a:t>
            </a:r>
          </a:p>
          <a:p>
            <a:pPr algn="ctr"/>
            <a:endParaRPr lang="fr-FR" b="1" dirty="0" smtClean="0">
              <a:solidFill>
                <a:srgbClr val="00B0F0"/>
              </a:solidFill>
            </a:endParaRPr>
          </a:p>
        </p:txBody>
      </p:sp>
      <p:sp>
        <p:nvSpPr>
          <p:cNvPr id="15" name="ZoneTexte 14"/>
          <p:cNvSpPr txBox="1"/>
          <p:nvPr/>
        </p:nvSpPr>
        <p:spPr>
          <a:xfrm>
            <a:off x="7789030" y="2536601"/>
            <a:ext cx="1333604" cy="338554"/>
          </a:xfrm>
          <a:prstGeom prst="rect">
            <a:avLst/>
          </a:prstGeom>
          <a:noFill/>
        </p:spPr>
        <p:txBody>
          <a:bodyPr wrap="square" rtlCol="0">
            <a:spAutoFit/>
          </a:bodyPr>
          <a:lstStyle/>
          <a:p>
            <a:pPr algn="ctr"/>
            <a:r>
              <a:rPr lang="fr-FR" sz="1600" b="1" dirty="0" smtClean="0"/>
              <a:t>Au T1 2020 :</a:t>
            </a:r>
            <a:endParaRPr lang="fr-FR" b="1" dirty="0"/>
          </a:p>
        </p:txBody>
      </p:sp>
      <p:graphicFrame>
        <p:nvGraphicFramePr>
          <p:cNvPr id="12" name="Graphique 11"/>
          <p:cNvGraphicFramePr>
            <a:graphicFrameLocks/>
          </p:cNvGraphicFramePr>
          <p:nvPr>
            <p:extLst>
              <p:ext uri="{D42A27DB-BD31-4B8C-83A1-F6EECF244321}">
                <p14:modId xmlns:p14="http://schemas.microsoft.com/office/powerpoint/2010/main" val="4127855420"/>
              </p:ext>
            </p:extLst>
          </p:nvPr>
        </p:nvGraphicFramePr>
        <p:xfrm>
          <a:off x="317619" y="992626"/>
          <a:ext cx="7939236" cy="50479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25084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213645" y="991089"/>
            <a:ext cx="8134289" cy="5207805"/>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cxnSp>
        <p:nvCxnSpPr>
          <p:cNvPr id="6" name="Connecteur droit 5"/>
          <p:cNvCxnSpPr/>
          <p:nvPr/>
        </p:nvCxnSpPr>
        <p:spPr>
          <a:xfrm>
            <a:off x="157081" y="64603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4</a:t>
            </a:fld>
            <a:endParaRPr lang="fr-FR" dirty="0"/>
          </a:p>
        </p:txBody>
      </p:sp>
      <p:sp>
        <p:nvSpPr>
          <p:cNvPr id="7" name="Espace réservé du pied de page 6"/>
          <p:cNvSpPr>
            <a:spLocks noGrp="1"/>
          </p:cNvSpPr>
          <p:nvPr>
            <p:ph type="ftr" sz="quarter" idx="11"/>
          </p:nvPr>
        </p:nvSpPr>
        <p:spPr>
          <a:xfrm>
            <a:off x="2153353" y="6508442"/>
            <a:ext cx="4705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2020</a:t>
            </a:r>
            <a:endParaRPr lang="fr-FR" dirty="0"/>
          </a:p>
        </p:txBody>
      </p:sp>
      <p:sp>
        <p:nvSpPr>
          <p:cNvPr id="13" name="ZoneTexte 12"/>
          <p:cNvSpPr txBox="1"/>
          <p:nvPr/>
        </p:nvSpPr>
        <p:spPr>
          <a:xfrm>
            <a:off x="264895" y="22848"/>
            <a:ext cx="8612177" cy="523220"/>
          </a:xfrm>
          <a:prstGeom prst="rect">
            <a:avLst/>
          </a:prstGeom>
          <a:noFill/>
        </p:spPr>
        <p:txBody>
          <a:bodyPr wrap="square" rtlCol="0">
            <a:spAutoFit/>
          </a:bodyPr>
          <a:lstStyle/>
          <a:p>
            <a:r>
              <a:rPr lang="fr-FR" sz="2800" b="1" dirty="0" smtClean="0">
                <a:solidFill>
                  <a:schemeClr val="accent1">
                    <a:lumMod val="75000"/>
                  </a:schemeClr>
                </a:solidFill>
              </a:rPr>
              <a:t>… particulièrement </a:t>
            </a:r>
            <a:r>
              <a:rPr lang="fr-FR" sz="2800" b="1" dirty="0" smtClean="0">
                <a:solidFill>
                  <a:schemeClr val="accent1">
                    <a:lumMod val="75000"/>
                  </a:schemeClr>
                </a:solidFill>
              </a:rPr>
              <a:t>dans </a:t>
            </a:r>
            <a:r>
              <a:rPr lang="fr-FR" sz="2800" b="1" dirty="0" smtClean="0">
                <a:solidFill>
                  <a:schemeClr val="accent1">
                    <a:lumMod val="75000"/>
                  </a:schemeClr>
                </a:solidFill>
              </a:rPr>
              <a:t>l’industrie et la construction</a:t>
            </a:r>
            <a:endParaRPr lang="fr-FR" sz="2800" b="1" dirty="0">
              <a:solidFill>
                <a:srgbClr val="FF0000"/>
              </a:solidFill>
            </a:endParaRPr>
          </a:p>
        </p:txBody>
      </p:sp>
      <p:graphicFrame>
        <p:nvGraphicFramePr>
          <p:cNvPr id="10" name="Graphique 9"/>
          <p:cNvGraphicFramePr>
            <a:graphicFrameLocks/>
          </p:cNvGraphicFramePr>
          <p:nvPr>
            <p:extLst>
              <p:ext uri="{D42A27DB-BD31-4B8C-83A1-F6EECF244321}">
                <p14:modId xmlns:p14="http://schemas.microsoft.com/office/powerpoint/2010/main" val="280680796"/>
              </p:ext>
            </p:extLst>
          </p:nvPr>
        </p:nvGraphicFramePr>
        <p:xfrm>
          <a:off x="820601" y="1178008"/>
          <a:ext cx="7500764" cy="483396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0562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5</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2020</a:t>
            </a:r>
            <a:endParaRPr lang="fr-FR" dirty="0"/>
          </a:p>
        </p:txBody>
      </p:sp>
      <p:sp>
        <p:nvSpPr>
          <p:cNvPr id="13" name="ZoneTexte 12"/>
          <p:cNvSpPr txBox="1"/>
          <p:nvPr/>
        </p:nvSpPr>
        <p:spPr>
          <a:xfrm>
            <a:off x="41359" y="36982"/>
            <a:ext cx="8612177" cy="954107"/>
          </a:xfrm>
          <a:prstGeom prst="rect">
            <a:avLst/>
          </a:prstGeom>
          <a:noFill/>
        </p:spPr>
        <p:txBody>
          <a:bodyPr wrap="square" rtlCol="0">
            <a:spAutoFit/>
          </a:bodyPr>
          <a:lstStyle/>
          <a:p>
            <a:r>
              <a:rPr lang="fr-FR" sz="2800" b="1" dirty="0" smtClean="0">
                <a:solidFill>
                  <a:schemeClr val="accent1">
                    <a:lumMod val="75000"/>
                  </a:schemeClr>
                </a:solidFill>
              </a:rPr>
              <a:t>Dans l’agriculture et le tertiaire non marchand, l’emploi progresse toutefois légèrement</a:t>
            </a:r>
            <a:endParaRPr lang="fr-FR" sz="2800" b="1" dirty="0">
              <a:solidFill>
                <a:srgbClr val="FF0000"/>
              </a:solidFill>
            </a:endParaRP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263" y="1701079"/>
            <a:ext cx="8634567" cy="349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6306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1613" y="98537"/>
            <a:ext cx="8930356" cy="954107"/>
          </a:xfrm>
          <a:prstGeom prst="rect">
            <a:avLst/>
          </a:prstGeom>
          <a:noFill/>
        </p:spPr>
        <p:txBody>
          <a:bodyPr wrap="square" rtlCol="0">
            <a:spAutoFit/>
          </a:bodyPr>
          <a:lstStyle/>
          <a:p>
            <a:r>
              <a:rPr lang="fr-FR" sz="2800" b="1" dirty="0" smtClean="0">
                <a:solidFill>
                  <a:schemeClr val="accent1">
                    <a:lumMod val="75000"/>
                  </a:schemeClr>
                </a:solidFill>
              </a:rPr>
              <a:t>Dans la construction, l’industrie et le tertiaire marchand, il s’agit du plus fort recul jamais observé </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6</a:t>
            </a:fld>
            <a:endParaRPr lang="fr-FR" dirty="0"/>
          </a:p>
        </p:txBody>
      </p:sp>
      <p:sp>
        <p:nvSpPr>
          <p:cNvPr id="7" name="Espace réservé du pied de page 6"/>
          <p:cNvSpPr>
            <a:spLocks noGrp="1"/>
          </p:cNvSpPr>
          <p:nvPr>
            <p:ph type="ftr" sz="quarter" idx="11"/>
          </p:nvPr>
        </p:nvSpPr>
        <p:spPr>
          <a:xfrm>
            <a:off x="2133600" y="6555759"/>
            <a:ext cx="4797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2020</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2836486483"/>
              </p:ext>
            </p:extLst>
          </p:nvPr>
        </p:nvGraphicFramePr>
        <p:xfrm>
          <a:off x="858982" y="1239202"/>
          <a:ext cx="7154401" cy="470439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34510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5" name="Espace réservé du numéro de diapositive 4"/>
          <p:cNvSpPr>
            <a:spLocks noGrp="1"/>
          </p:cNvSpPr>
          <p:nvPr>
            <p:ph type="sldNum" sz="quarter" idx="12"/>
          </p:nvPr>
        </p:nvSpPr>
        <p:spPr/>
        <p:txBody>
          <a:bodyPr/>
          <a:lstStyle/>
          <a:p>
            <a:fld id="{3C7AC07C-28E4-BD4F-9FFB-37ABAC856C34}" type="slidenum">
              <a:rPr lang="fr-FR" smtClean="0"/>
              <a:t>7</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smtClean="0"/>
              <a:t>Les éclairages conjoncturels départementaux - Vaucluse</a:t>
            </a:r>
            <a:endParaRPr lang="fr-FR" dirty="0"/>
          </a:p>
        </p:txBody>
      </p:sp>
      <p:sp>
        <p:nvSpPr>
          <p:cNvPr id="12" name="ZoneTexte 11"/>
          <p:cNvSpPr txBox="1"/>
          <p:nvPr/>
        </p:nvSpPr>
        <p:spPr>
          <a:xfrm>
            <a:off x="209999" y="162958"/>
            <a:ext cx="8721970" cy="523220"/>
          </a:xfrm>
          <a:prstGeom prst="rect">
            <a:avLst/>
          </a:prstGeom>
          <a:noFill/>
        </p:spPr>
        <p:txBody>
          <a:bodyPr wrap="square" rtlCol="0">
            <a:spAutoFit/>
          </a:bodyPr>
          <a:lstStyle/>
          <a:p>
            <a:r>
              <a:rPr lang="fr-FR" sz="2800" b="1" dirty="0">
                <a:solidFill>
                  <a:schemeClr val="accent1">
                    <a:lumMod val="75000"/>
                  </a:schemeClr>
                </a:solidFill>
              </a:rPr>
              <a:t>Le nombre de contrats aidés </a:t>
            </a:r>
            <a:r>
              <a:rPr lang="fr-FR" sz="2800" b="1" dirty="0" smtClean="0">
                <a:solidFill>
                  <a:schemeClr val="accent1">
                    <a:lumMod val="75000"/>
                  </a:schemeClr>
                </a:solidFill>
              </a:rPr>
              <a:t>continue de se replier</a:t>
            </a:r>
            <a:endParaRPr lang="fr-FR" sz="2800" b="1" dirty="0">
              <a:solidFill>
                <a:schemeClr val="accent1">
                  <a:lumMod val="75000"/>
                </a:schemeClr>
              </a:solidFill>
            </a:endParaRPr>
          </a:p>
        </p:txBody>
      </p:sp>
      <p:sp>
        <p:nvSpPr>
          <p:cNvPr id="3" name="Espace réservé de la date 2"/>
          <p:cNvSpPr>
            <a:spLocks noGrp="1"/>
          </p:cNvSpPr>
          <p:nvPr>
            <p:ph type="dt" sz="half" idx="10"/>
          </p:nvPr>
        </p:nvSpPr>
        <p:spPr/>
        <p:txBody>
          <a:bodyPr/>
          <a:lstStyle/>
          <a:p>
            <a:r>
              <a:rPr lang="fr-FR" smtClean="0"/>
              <a:t>Edition juillet 2020</a:t>
            </a:r>
            <a:endParaRPr lang="fr-FR" dirty="0"/>
          </a:p>
        </p:txBody>
      </p:sp>
      <p:cxnSp>
        <p:nvCxnSpPr>
          <p:cNvPr id="6" name="Connecteur droit 5"/>
          <p:cNvCxnSpPr/>
          <p:nvPr/>
        </p:nvCxnSpPr>
        <p:spPr>
          <a:xfrm>
            <a:off x="177641" y="81210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pSp>
        <p:nvGrpSpPr>
          <p:cNvPr id="21" name="Groupe 20"/>
          <p:cNvGrpSpPr>
            <a:grpSpLocks/>
          </p:cNvGrpSpPr>
          <p:nvPr/>
        </p:nvGrpSpPr>
        <p:grpSpPr bwMode="auto">
          <a:xfrm>
            <a:off x="209999" y="1065782"/>
            <a:ext cx="8721970" cy="5168764"/>
            <a:chOff x="0" y="0"/>
            <a:chExt cx="9458325" cy="6042212"/>
          </a:xfrm>
        </p:grpSpPr>
        <p:graphicFrame>
          <p:nvGraphicFramePr>
            <p:cNvPr id="22" name="Graphique 21"/>
            <p:cNvGraphicFramePr>
              <a:graphicFrameLocks/>
            </p:cNvGraphicFramePr>
            <p:nvPr>
              <p:extLst>
                <p:ext uri="{D42A27DB-BD31-4B8C-83A1-F6EECF244321}">
                  <p14:modId xmlns:p14="http://schemas.microsoft.com/office/powerpoint/2010/main" val="2066223579"/>
                </p:ext>
              </p:extLst>
            </p:nvPr>
          </p:nvGraphicFramePr>
          <p:xfrm>
            <a:off x="0" y="0"/>
            <a:ext cx="9458325" cy="6042212"/>
          </p:xfrm>
          <a:graphic>
            <a:graphicData uri="http://schemas.openxmlformats.org/drawingml/2006/chart">
              <c:chart xmlns:c="http://schemas.openxmlformats.org/drawingml/2006/chart" xmlns:r="http://schemas.openxmlformats.org/officeDocument/2006/relationships" r:id="rId4"/>
            </a:graphicData>
          </a:graphic>
        </p:graphicFrame>
        <p:sp>
          <p:nvSpPr>
            <p:cNvPr id="23" name="ZoneTexte 26"/>
            <p:cNvSpPr txBox="1"/>
            <p:nvPr/>
          </p:nvSpPr>
          <p:spPr>
            <a:xfrm>
              <a:off x="8659637" y="2048240"/>
              <a:ext cx="798688" cy="360583"/>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dirty="0"/>
                <a:t>1 600</a:t>
              </a:r>
            </a:p>
          </p:txBody>
        </p:sp>
        <p:sp>
          <p:nvSpPr>
            <p:cNvPr id="24" name="Flèche vers le bas 23"/>
            <p:cNvSpPr/>
            <p:nvPr/>
          </p:nvSpPr>
          <p:spPr>
            <a:xfrm>
              <a:off x="9058275" y="2446121"/>
              <a:ext cx="152400" cy="584730"/>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grpSp>
    </p:spTree>
    <p:extLst>
      <p:ext uri="{BB962C8B-B14F-4D97-AF65-F5344CB8AC3E}">
        <p14:creationId xmlns:p14="http://schemas.microsoft.com/office/powerpoint/2010/main" val="2622729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0"/>
            <a:ext cx="9141969" cy="6858000"/>
          </a:xfrm>
          <a:prstGeom prst="rect">
            <a:avLst/>
          </a:prstGeom>
        </p:spPr>
      </p:pic>
      <p:sp>
        <p:nvSpPr>
          <p:cNvPr id="4" name="ZoneTexte 3"/>
          <p:cNvSpPr txBox="1"/>
          <p:nvPr/>
        </p:nvSpPr>
        <p:spPr>
          <a:xfrm>
            <a:off x="157080" y="105957"/>
            <a:ext cx="8878605" cy="523220"/>
          </a:xfrm>
          <a:prstGeom prst="rect">
            <a:avLst/>
          </a:prstGeom>
          <a:noFill/>
        </p:spPr>
        <p:txBody>
          <a:bodyPr wrap="square" rtlCol="0">
            <a:spAutoFit/>
          </a:bodyPr>
          <a:lstStyle/>
          <a:p>
            <a:r>
              <a:rPr lang="fr-FR" sz="2800" b="1" dirty="0" smtClean="0">
                <a:solidFill>
                  <a:schemeClr val="accent1">
                    <a:lumMod val="75000"/>
                  </a:schemeClr>
                </a:solidFill>
              </a:rPr>
              <a:t>Une baisse en trompe l’œil du taux de chômage</a:t>
            </a:r>
            <a:endParaRPr lang="fr-FR" sz="2800" b="1" dirty="0">
              <a:solidFill>
                <a:schemeClr val="accent1">
                  <a:lumMod val="75000"/>
                </a:schemeClr>
              </a:solidFill>
            </a:endParaRPr>
          </a:p>
        </p:txBody>
      </p:sp>
      <p:cxnSp>
        <p:nvCxnSpPr>
          <p:cNvPr id="6" name="Connecteur droit 5"/>
          <p:cNvCxnSpPr/>
          <p:nvPr/>
        </p:nvCxnSpPr>
        <p:spPr>
          <a:xfrm>
            <a:off x="157080" y="88702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8</a:t>
            </a:fld>
            <a:endParaRPr lang="fr-FR" dirty="0"/>
          </a:p>
        </p:txBody>
      </p:sp>
      <p:sp>
        <p:nvSpPr>
          <p:cNvPr id="7" name="Espace réservé du pied de page 6"/>
          <p:cNvSpPr>
            <a:spLocks noGrp="1"/>
          </p:cNvSpPr>
          <p:nvPr>
            <p:ph type="ftr" sz="quarter" idx="11"/>
          </p:nvPr>
        </p:nvSpPr>
        <p:spPr>
          <a:xfrm>
            <a:off x="2248348" y="6568767"/>
            <a:ext cx="4571552"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2020</a:t>
            </a:r>
            <a:endParaRPr lang="fr-FR" dirty="0"/>
          </a:p>
        </p:txBody>
      </p:sp>
      <p:sp>
        <p:nvSpPr>
          <p:cNvPr id="13" name="ZoneTexte 12"/>
          <p:cNvSpPr txBox="1"/>
          <p:nvPr/>
        </p:nvSpPr>
        <p:spPr>
          <a:xfrm>
            <a:off x="7664832" y="3244212"/>
            <a:ext cx="1642791" cy="646331"/>
          </a:xfrm>
          <a:prstGeom prst="rect">
            <a:avLst/>
          </a:prstGeom>
          <a:noFill/>
        </p:spPr>
        <p:txBody>
          <a:bodyPr wrap="square" rtlCol="0">
            <a:spAutoFit/>
          </a:bodyPr>
          <a:lstStyle/>
          <a:p>
            <a:pPr algn="ctr"/>
            <a:r>
              <a:rPr lang="fr-FR" sz="1600" b="1" dirty="0" smtClean="0">
                <a:solidFill>
                  <a:schemeClr val="accent3">
                    <a:lumMod val="75000"/>
                  </a:schemeClr>
                </a:solidFill>
              </a:rPr>
              <a:t>10,1 % (-0,4 pt)</a:t>
            </a:r>
            <a:r>
              <a:rPr lang="fr-FR" b="1" dirty="0" smtClean="0">
                <a:solidFill>
                  <a:schemeClr val="accent3">
                    <a:lumMod val="75000"/>
                  </a:schemeClr>
                </a:solidFill>
              </a:rPr>
              <a:t> </a:t>
            </a:r>
          </a:p>
          <a:p>
            <a:pPr algn="ctr"/>
            <a:endParaRPr lang="fr-FR" b="1" dirty="0">
              <a:solidFill>
                <a:srgbClr val="FF0000"/>
              </a:solidFill>
            </a:endParaRPr>
          </a:p>
        </p:txBody>
      </p:sp>
      <p:sp>
        <p:nvSpPr>
          <p:cNvPr id="11" name="ZoneTexte 10"/>
          <p:cNvSpPr txBox="1"/>
          <p:nvPr/>
        </p:nvSpPr>
        <p:spPr>
          <a:xfrm>
            <a:off x="7696209" y="3890543"/>
            <a:ext cx="1580039" cy="615553"/>
          </a:xfrm>
          <a:prstGeom prst="rect">
            <a:avLst/>
          </a:prstGeom>
          <a:noFill/>
        </p:spPr>
        <p:txBody>
          <a:bodyPr wrap="square" rtlCol="0">
            <a:spAutoFit/>
          </a:bodyPr>
          <a:lstStyle/>
          <a:p>
            <a:pPr algn="ctr"/>
            <a:r>
              <a:rPr lang="fr-FR" sz="1600" b="1" dirty="0">
                <a:solidFill>
                  <a:srgbClr val="FF0000"/>
                </a:solidFill>
              </a:rPr>
              <a:t>8</a:t>
            </a:r>
            <a:r>
              <a:rPr lang="fr-FR" sz="1600" b="1" dirty="0" smtClean="0">
                <a:solidFill>
                  <a:srgbClr val="FF0000"/>
                </a:solidFill>
              </a:rPr>
              <a:t>,9 % (-0,3 pt) </a:t>
            </a:r>
          </a:p>
          <a:p>
            <a:pPr algn="ctr"/>
            <a:endParaRPr lang="fr-FR" b="1" dirty="0">
              <a:solidFill>
                <a:srgbClr val="FF0000"/>
              </a:solidFill>
            </a:endParaRPr>
          </a:p>
        </p:txBody>
      </p:sp>
      <p:sp>
        <p:nvSpPr>
          <p:cNvPr id="12" name="ZoneTexte 11"/>
          <p:cNvSpPr txBox="1"/>
          <p:nvPr/>
        </p:nvSpPr>
        <p:spPr>
          <a:xfrm>
            <a:off x="7745516" y="4551081"/>
            <a:ext cx="1481426" cy="615553"/>
          </a:xfrm>
          <a:prstGeom prst="rect">
            <a:avLst/>
          </a:prstGeom>
          <a:noFill/>
        </p:spPr>
        <p:txBody>
          <a:bodyPr wrap="square" rtlCol="0">
            <a:spAutoFit/>
          </a:bodyPr>
          <a:lstStyle/>
          <a:p>
            <a:pPr algn="ctr"/>
            <a:r>
              <a:rPr lang="fr-FR" sz="1600" b="1" dirty="0" smtClean="0">
                <a:solidFill>
                  <a:schemeClr val="accent1">
                    <a:lumMod val="75000"/>
                  </a:schemeClr>
                </a:solidFill>
              </a:rPr>
              <a:t>7,6 % (-0,2 pt) </a:t>
            </a:r>
          </a:p>
          <a:p>
            <a:pPr algn="ctr"/>
            <a:endParaRPr lang="fr-FR" b="1" dirty="0">
              <a:solidFill>
                <a:srgbClr val="FF0000"/>
              </a:solidFill>
            </a:endParaRPr>
          </a:p>
        </p:txBody>
      </p:sp>
      <p:graphicFrame>
        <p:nvGraphicFramePr>
          <p:cNvPr id="14" name="Graphique 13"/>
          <p:cNvGraphicFramePr>
            <a:graphicFrameLocks/>
          </p:cNvGraphicFramePr>
          <p:nvPr>
            <p:extLst>
              <p:ext uri="{D42A27DB-BD31-4B8C-83A1-F6EECF244321}">
                <p14:modId xmlns:p14="http://schemas.microsoft.com/office/powerpoint/2010/main" val="1985438297"/>
              </p:ext>
            </p:extLst>
          </p:nvPr>
        </p:nvGraphicFramePr>
        <p:xfrm>
          <a:off x="157079" y="1052945"/>
          <a:ext cx="8284323" cy="50707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44472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 y="-102197"/>
            <a:ext cx="9141969" cy="6858000"/>
          </a:xfrm>
          <a:prstGeom prst="rect">
            <a:avLst/>
          </a:prstGeom>
        </p:spPr>
      </p:pic>
      <p:sp>
        <p:nvSpPr>
          <p:cNvPr id="4" name="ZoneTexte 3"/>
          <p:cNvSpPr txBox="1"/>
          <p:nvPr/>
        </p:nvSpPr>
        <p:spPr>
          <a:xfrm>
            <a:off x="282584" y="-102197"/>
            <a:ext cx="8576793" cy="954107"/>
          </a:xfrm>
          <a:prstGeom prst="rect">
            <a:avLst/>
          </a:prstGeom>
          <a:noFill/>
        </p:spPr>
        <p:txBody>
          <a:bodyPr wrap="square" rtlCol="0">
            <a:spAutoFit/>
          </a:bodyPr>
          <a:lstStyle/>
          <a:p>
            <a:r>
              <a:rPr lang="fr-FR" sz="2800" b="1" dirty="0" smtClean="0">
                <a:solidFill>
                  <a:schemeClr val="accent1">
                    <a:lumMod val="75000"/>
                  </a:schemeClr>
                </a:solidFill>
              </a:rPr>
              <a:t>Un taux de chômage qui reste supérieur à celui des départements </a:t>
            </a:r>
            <a:r>
              <a:rPr lang="fr-FR" sz="2800" b="1" dirty="0">
                <a:solidFill>
                  <a:schemeClr val="accent1">
                    <a:lumMod val="75000"/>
                  </a:schemeClr>
                </a:solidFill>
              </a:rPr>
              <a:t>comparables</a:t>
            </a:r>
            <a:endParaRPr lang="fr-FR" sz="2800" dirty="0">
              <a:solidFill>
                <a:schemeClr val="accent1">
                  <a:lumMod val="75000"/>
                </a:schemeClr>
              </a:solidFill>
            </a:endParaRPr>
          </a:p>
        </p:txBody>
      </p:sp>
      <p:cxnSp>
        <p:nvCxnSpPr>
          <p:cNvPr id="6" name="Connecteur droit 5"/>
          <p:cNvCxnSpPr/>
          <p:nvPr/>
        </p:nvCxnSpPr>
        <p:spPr>
          <a:xfrm>
            <a:off x="316195" y="84826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9</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2020</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3359936816"/>
              </p:ext>
            </p:extLst>
          </p:nvPr>
        </p:nvGraphicFramePr>
        <p:xfrm>
          <a:off x="900545" y="948892"/>
          <a:ext cx="7398327" cy="510554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40377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Jour xmlns="ab994d58-9349-46a1-8cee-b96a64c5dc7e">07</Jour>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 xsi:nil="tru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06 - Juin</Mois>
    <_dlc_DocId xmlns="ab994d58-9349-46a1-8cee-b96a64c5dc7e">PACA-1195-1</_dlc_DocId>
    <_dlc_DocIdUrl xmlns="ab994d58-9349-46a1-8cee-b96a64c5dc7e">
      <Url>http://intranet.direccte.gouv.fr/paca/Etudes%20et%20statistiques/_layouts/15/DocIdRedir.aspx?ID=PACA-1195-1</Url>
      <Description>PACA-1195-1</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96388B916A9B264DBD77EFB5256EEC22" ma:contentTypeVersion="8" ma:contentTypeDescription="Document pour les portails de type Direccte" ma:contentTypeScope="" ma:versionID="c11fc93c9e7ea15410097cfb7479afe7">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dcf6eb2dcc919f976b99dd89427cdf59"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2AE89B-080E-49C5-92D1-0FC918E24C08}">
  <ds:schemaRefs>
    <ds:schemaRef ds:uri="http://schemas.microsoft.com/sharepoint/events"/>
  </ds:schemaRefs>
</ds:datastoreItem>
</file>

<file path=customXml/itemProps2.xml><?xml version="1.0" encoding="utf-8"?>
<ds:datastoreItem xmlns:ds="http://schemas.openxmlformats.org/officeDocument/2006/customXml" ds:itemID="{9F75A013-2665-47DA-9765-AD20C70A5351}">
  <ds:schemaRefs>
    <ds:schemaRef ds:uri="http://purl.org/dc/dcmitype/"/>
    <ds:schemaRef ds:uri="http://schemas.microsoft.com/office/infopath/2007/PartnerControls"/>
    <ds:schemaRef ds:uri="http://purl.org/dc/elements/1.1/"/>
    <ds:schemaRef ds:uri="http://schemas.microsoft.com/office/2006/metadata/properties"/>
    <ds:schemaRef ds:uri="ab994d58-9349-46a1-8cee-b96a64c5dc7e"/>
    <ds:schemaRef ds:uri="http://schemas.microsoft.com/office/2006/documentManagement/types"/>
    <ds:schemaRef ds:uri="http://purl.org/dc/terms/"/>
    <ds:schemaRef ds:uri="http://schemas.openxmlformats.org/package/2006/metadata/core-properties"/>
    <ds:schemaRef ds:uri="2ff91c20-40e6-4ab5-a5ac-9b5646c66526"/>
    <ds:schemaRef ds:uri="http://www.w3.org/XML/1998/namespace"/>
  </ds:schemaRefs>
</ds:datastoreItem>
</file>

<file path=customXml/itemProps3.xml><?xml version="1.0" encoding="utf-8"?>
<ds:datastoreItem xmlns:ds="http://schemas.openxmlformats.org/officeDocument/2006/customXml" ds:itemID="{608BEFDB-FD80-49BF-933E-2ABC1EFC7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CD4B930-2EF4-44AA-B4F3-1B1D22FE6A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5218</TotalTime>
  <Words>1780</Words>
  <Application>Microsoft Office PowerPoint</Application>
  <PresentationFormat>Affichage à l'écran (4:3)</PresentationFormat>
  <Paragraphs>272</Paragraphs>
  <Slides>14</Slides>
  <Notes>14</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L'agence Mars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Lami</dc:creator>
  <cp:lastModifiedBy>SAUVIAC Mathieu (DR-PACA)</cp:lastModifiedBy>
  <cp:revision>554</cp:revision>
  <cp:lastPrinted>2018-10-09T12:30:48Z</cp:lastPrinted>
  <dcterms:created xsi:type="dcterms:W3CDTF">2018-05-30T13:27:07Z</dcterms:created>
  <dcterms:modified xsi:type="dcterms:W3CDTF">2020-07-06T13:47:18Z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0x0101002B9C2962A44E47E49C985B3DB63656AE0096388B916A9B264DBD77EFB5256EEC22</vt:lpwstr>
  </property>
  <property fmtid="{D5CDD505-2E9C-101B-9397-08002B2CF9AE}" pid="3" name="_dlc_DocIdItemGuid">
    <vt:lpwstr>e2e11c4f-34e3-4fd7-820e-3307ce29c67b</vt:lpwstr>
  </property>
</Properties>
</file>