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5.xml" ContentType="application/vnd.openxmlformats-officedocument.drawingml.chartshapes+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drawings/drawing6.xml" ContentType="application/vnd.openxmlformats-officedocument.drawingml.chartshapes+xml"/>
  <Override PartName="/ppt/notesSlides/notesSlide10.xml" ContentType="application/vnd.openxmlformats-officedocument.presentationml.notesSlide+xml"/>
  <Override PartName="/ppt/charts/chart8.xml" ContentType="application/vnd.openxmlformats-officedocument.drawingml.chart+xml"/>
  <Override PartName="/ppt/drawings/drawing7.xml" ContentType="application/vnd.openxmlformats-officedocument.drawingml.chartshapes+xml"/>
  <Override PartName="/ppt/notesSlides/notesSlide11.xml" ContentType="application/vnd.openxmlformats-officedocument.presentationml.notesSlide+xml"/>
  <Override PartName="/ppt/charts/chart9.xml" ContentType="application/vnd.openxmlformats-officedocument.drawingml.chart+xml"/>
  <Override PartName="/ppt/drawings/drawing8.xml" ContentType="application/vnd.openxmlformats-officedocument.drawingml.chartshapes+xml"/>
  <Override PartName="/ppt/notesSlides/notesSlide12.xml" ContentType="application/vnd.openxmlformats-officedocument.presentationml.notesSlide+xml"/>
  <Override PartName="/ppt/charts/chart10.xml" ContentType="application/vnd.openxmlformats-officedocument.drawingml.chart+xml"/>
  <Override PartName="/ppt/drawings/drawing9.xml" ContentType="application/vnd.openxmlformats-officedocument.drawingml.chartshapes+xml"/>
  <Override PartName="/ppt/notesSlides/notesSlide13.xml" ContentType="application/vnd.openxmlformats-officedocument.presentationml.notesSlide+xml"/>
  <Override PartName="/ppt/charts/chart11.xml" ContentType="application/vnd.openxmlformats-officedocument.drawingml.chart+xml"/>
  <Override PartName="/ppt/drawings/drawing10.xml" ContentType="application/vnd.openxmlformats-officedocument.drawingml.chartshapes+xml"/>
  <Override PartName="/ppt/notesSlides/notesSlide14.xml" ContentType="application/vnd.openxmlformats-officedocument.presentationml.notesSlide+xml"/>
  <Override PartName="/ppt/charts/chart12.xml" ContentType="application/vnd.openxmlformats-officedocument.drawingml.chart+xml"/>
  <Override PartName="/ppt/drawings/drawing11.xml" ContentType="application/vnd.openxmlformats-officedocument.drawingml.chartshapes+xml"/>
  <Override PartName="/ppt/notesSlides/notesSlide15.xml" ContentType="application/vnd.openxmlformats-officedocument.presentationml.notesSlide+xml"/>
  <Override PartName="/ppt/charts/chart13.xml" ContentType="application/vnd.openxmlformats-officedocument.drawingml.chart+xml"/>
  <Override PartName="/ppt/drawings/drawing12.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3"/>
  </p:notesMasterIdLst>
  <p:sldIdLst>
    <p:sldId id="300" r:id="rId6"/>
    <p:sldId id="299" r:id="rId7"/>
    <p:sldId id="264" r:id="rId8"/>
    <p:sldId id="290" r:id="rId9"/>
    <p:sldId id="292" r:id="rId10"/>
    <p:sldId id="293" r:id="rId11"/>
    <p:sldId id="303" r:id="rId12"/>
    <p:sldId id="313" r:id="rId13"/>
    <p:sldId id="306" r:id="rId14"/>
    <p:sldId id="302" r:id="rId15"/>
    <p:sldId id="296" r:id="rId16"/>
    <p:sldId id="305" r:id="rId17"/>
    <p:sldId id="271" r:id="rId18"/>
    <p:sldId id="272" r:id="rId19"/>
    <p:sldId id="315" r:id="rId20"/>
    <p:sldId id="312" r:id="rId21"/>
    <p:sldId id="311" r:id="rId22"/>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06" autoAdjust="0"/>
  </p:normalViewPr>
  <p:slideViewPr>
    <p:cSldViewPr snapToGrid="0" snapToObjects="1">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virginie.meyer\Desktop\&#233;clairages%20d&#233;p\Emploi%20salari&#233;%20total%20yc%20int&#233;rim_TDB.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PRO-SVC01-20131\USERS\Cab-SESE\10%20-%20Notes%20de%20conjoncture\01%20-%20Notes\2021\2021-T1\01%20-%20Fichiers%20de%20travail\DEFM-Ch&#244;mage\2021_T1_Demandeurs%20d'emploi_ABC_note.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PRO-SVC01-20131\USERS\Cab-SESE\10%20-%20Notes%20de%20conjoncture\01%20-%20Notes\2021\2021-T1\01%20-%20Fichiers%20de%20travail\DEFM-Ch&#244;mage\2021_T1_Demandeurs%20d'emploi_ABC_note.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PRO-SVC01-20131\USERS\Cab-SESE\10%20-%20Notes%20de%20conjoncture\01%20-%20Notes\2021\2021-T1\01%20-%20Fichiers%20de%20travail\DEFM-Ch&#244;mage\2021_T1_Demandeurs%20d'emploi_ABC_note.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PRO-SVC01-20131\USERS\Cab-SESE\10%20-%20Notes%20de%20conjoncture\01%20-%20Notes\2021\2021-T1\01%20-%20Fichiers%20de%20travail\Indicateurs%20sociaux\2021-T1%20-%20Indicateurs%20sociaux_V6.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virginie.meyer\Desktop\&#233;clairages%20d&#233;p\Emploi%20salari&#233;%20total%20yc%20int&#233;rim_TDB.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virginie.meyer\Desktop\&#233;clairages%20d&#233;p\Emploi%20salari&#233;%20total%20yc%20int&#233;rim.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virginie.meyer\Desktop\&#233;clairages%20d&#233;p\Emploi%20salari&#233;%20total%20yc%20int&#233;rim.xlsx"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PRO-SVC01-20131\USERS\Cab-SESE\10%20-%20Notes%20de%20conjoncture\01%20-%20Notes\2021\2021-T1\01%20-%20Fichiers%20de%20travail\Politiques%20emploi\2021_T1_Politiques%20de%20l'emploi_note.xls" TargetMode="External"/><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file:///\\PRO-SVC01-20131\USERS\Cab-SESE\10%20-%20Notes%20de%20conjoncture\01%20-%20Notes\2021\2021-T1\01%20-%20Fichiers%20de%20travail\Activit&#233;%20partielle\figures%20AP%20pour%20diapos%20d&#233;partementaux%20note%20de%20conj%201T2021.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PRO-SVC01-20131\USERS\Cab-SESE\10%20-%20Tableau%20de%20bord%20conjoncturel\01%20-%20Indicateurs\Taux%20de%20ch&#244;mage.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PRO-SVC01-20131\USERS\Cab-SESE\10%20-%20Notes%20de%20conjoncture\01%20-%20Notes\2021\2021-T1\01%20-%20Fichiers%20de%20travail\DEFM-Ch&#244;mage\Tx%20ch&#244;mage%20-%20d&#233;p%20comparables\T201_&#233;clairages_d&#233;p.xls"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PRO-SVC01-20131\USERS\Cab-SESE\10%20-%20Notes%20de%20conjoncture\01%20-%20Notes\2021\2021-T1\01%20-%20Fichiers%20de%20travail\DEFM-Ch&#244;mage\2021_T1_Demandeurs%20d'emploi_ABC_no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Evolution de l'emploi salarié dans le Vaucluse </a:t>
            </a:r>
          </a:p>
          <a:p>
            <a:pPr>
              <a:defRPr sz="1000" b="0" i="0" u="none" strike="noStrike" baseline="0">
                <a:solidFill>
                  <a:srgbClr val="000000"/>
                </a:solidFill>
                <a:latin typeface="Calibri"/>
                <a:ea typeface="Calibri"/>
                <a:cs typeface="Calibri"/>
              </a:defRPr>
            </a:pPr>
            <a:r>
              <a:rPr lang="fr-FR" sz="1100" b="0" i="1" u="none" strike="noStrike" baseline="0">
                <a:solidFill>
                  <a:srgbClr val="000000"/>
                </a:solidFill>
                <a:latin typeface="Calibri"/>
              </a:rPr>
              <a:t>(en indice base 100 au 1</a:t>
            </a:r>
            <a:r>
              <a:rPr lang="fr-FR" sz="1100" b="0" i="1" u="none" strike="noStrike" baseline="30000">
                <a:solidFill>
                  <a:srgbClr val="000000"/>
                </a:solidFill>
                <a:latin typeface="Calibri"/>
              </a:rPr>
              <a:t>er</a:t>
            </a:r>
            <a:r>
              <a:rPr lang="fr-FR" sz="1100" b="0" i="1" u="none" strike="noStrike" baseline="0">
                <a:solidFill>
                  <a:srgbClr val="000000"/>
                </a:solidFill>
                <a:latin typeface="Calibri"/>
              </a:rPr>
              <a:t> trimestre 2011)</a:t>
            </a:r>
          </a:p>
        </c:rich>
      </c:tx>
      <c:layout>
        <c:manualLayout>
          <c:xMode val="edge"/>
          <c:yMode val="edge"/>
          <c:x val="0.28431112605502618"/>
          <c:y val="1.5016981766335532E-2"/>
        </c:manualLayout>
      </c:layout>
      <c:overlay val="0"/>
      <c:spPr>
        <a:noFill/>
        <a:ln w="25400">
          <a:noFill/>
        </a:ln>
      </c:spPr>
    </c:title>
    <c:autoTitleDeleted val="0"/>
    <c:plotArea>
      <c:layout>
        <c:manualLayout>
          <c:layoutTarget val="inner"/>
          <c:xMode val="edge"/>
          <c:yMode val="edge"/>
          <c:x val="8.1896608162074974E-2"/>
          <c:y val="0.22450065094648314"/>
          <c:w val="0.83764367816093033"/>
          <c:h val="0.50651294582871997"/>
        </c:manualLayout>
      </c:layout>
      <c:lineChart>
        <c:grouping val="standard"/>
        <c:varyColors val="0"/>
        <c:ser>
          <c:idx val="0"/>
          <c:order val="0"/>
          <c:tx>
            <c:v>Provence-Alpes-Côte d'Azur</c:v>
          </c:tx>
          <c:spPr>
            <a:ln w="28575">
              <a:solidFill>
                <a:srgbClr val="FF0000"/>
              </a:solidFill>
              <a:prstDash val="solid"/>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2'!$E$10:$E$50</c:f>
              <c:numCache>
                <c:formatCode>#,##0.0</c:formatCode>
                <c:ptCount val="41"/>
                <c:pt idx="0">
                  <c:v>100</c:v>
                </c:pt>
                <c:pt idx="1">
                  <c:v>100.05405167023054</c:v>
                </c:pt>
                <c:pt idx="2">
                  <c:v>99.882567657877814</c:v>
                </c:pt>
                <c:pt idx="3">
                  <c:v>100.20563381237284</c:v>
                </c:pt>
                <c:pt idx="4">
                  <c:v>100.31339791640987</c:v>
                </c:pt>
                <c:pt idx="5">
                  <c:v>100.19212089481522</c:v>
                </c:pt>
                <c:pt idx="6">
                  <c:v>99.986487082442366</c:v>
                </c:pt>
                <c:pt idx="7">
                  <c:v>100.10126207257623</c:v>
                </c:pt>
                <c:pt idx="8">
                  <c:v>100.09724777489176</c:v>
                </c:pt>
                <c:pt idx="9">
                  <c:v>100.17436752195708</c:v>
                </c:pt>
                <c:pt idx="10">
                  <c:v>100.36948500518466</c:v>
                </c:pt>
                <c:pt idx="11">
                  <c:v>100.645227678526</c:v>
                </c:pt>
                <c:pt idx="12">
                  <c:v>100.79986294848469</c:v>
                </c:pt>
                <c:pt idx="13">
                  <c:v>100.69543466928405</c:v>
                </c:pt>
                <c:pt idx="14">
                  <c:v>100.77012322197709</c:v>
                </c:pt>
                <c:pt idx="15">
                  <c:v>100.94420804691416</c:v>
                </c:pt>
                <c:pt idx="16">
                  <c:v>100.91181096841821</c:v>
                </c:pt>
                <c:pt idx="17">
                  <c:v>101.28044788254277</c:v>
                </c:pt>
                <c:pt idx="18">
                  <c:v>101.13904283312169</c:v>
                </c:pt>
                <c:pt idx="19">
                  <c:v>101.63359299996948</c:v>
                </c:pt>
                <c:pt idx="20">
                  <c:v>102.00550919952643</c:v>
                </c:pt>
                <c:pt idx="21">
                  <c:v>102.44572499912363</c:v>
                </c:pt>
                <c:pt idx="22">
                  <c:v>102.57118593661481</c:v>
                </c:pt>
                <c:pt idx="23">
                  <c:v>102.73582868108271</c:v>
                </c:pt>
                <c:pt idx="24">
                  <c:v>103.09168768990173</c:v>
                </c:pt>
                <c:pt idx="25">
                  <c:v>103.39473889537835</c:v>
                </c:pt>
                <c:pt idx="26">
                  <c:v>103.80069181614742</c:v>
                </c:pt>
                <c:pt idx="27">
                  <c:v>104.13009038389124</c:v>
                </c:pt>
                <c:pt idx="28">
                  <c:v>104.66122154513144</c:v>
                </c:pt>
                <c:pt idx="29">
                  <c:v>104.71838288258235</c:v>
                </c:pt>
                <c:pt idx="30">
                  <c:v>104.81353869952585</c:v>
                </c:pt>
                <c:pt idx="31">
                  <c:v>104.93781230953287</c:v>
                </c:pt>
                <c:pt idx="32">
                  <c:v>105.31340357035029</c:v>
                </c:pt>
                <c:pt idx="33">
                  <c:v>105.72444503747998</c:v>
                </c:pt>
                <c:pt idx="34">
                  <c:v>106.0134744707629</c:v>
                </c:pt>
                <c:pt idx="35">
                  <c:v>106.24319406924268</c:v>
                </c:pt>
                <c:pt idx="36">
                  <c:v>104.13619663952399</c:v>
                </c:pt>
                <c:pt idx="37">
                  <c:v>102.78253022879235</c:v>
                </c:pt>
                <c:pt idx="38">
                  <c:v>104.97993416551799</c:v>
                </c:pt>
                <c:pt idx="39">
                  <c:v>105.2621788703201</c:v>
                </c:pt>
                <c:pt idx="40">
                  <c:v>105.53860001650949</c:v>
                </c:pt>
              </c:numCache>
            </c:numRef>
          </c:val>
          <c:smooth val="0"/>
        </c:ser>
        <c:ser>
          <c:idx val="1"/>
          <c:order val="1"/>
          <c:tx>
            <c:v>France métropolitaine</c:v>
          </c:tx>
          <c:spPr>
            <a:ln w="28575">
              <a:solidFill>
                <a:srgbClr val="0000FF"/>
              </a:solidFill>
              <a:prstDash val="solid"/>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2'!$C$10:$C$50</c:f>
              <c:numCache>
                <c:formatCode>#,##0.0</c:formatCode>
                <c:ptCount val="41"/>
                <c:pt idx="0">
                  <c:v>100</c:v>
                </c:pt>
                <c:pt idx="1">
                  <c:v>100.10315014406694</c:v>
                </c:pt>
                <c:pt idx="2">
                  <c:v>100.02924527847892</c:v>
                </c:pt>
                <c:pt idx="3">
                  <c:v>100.08759235127378</c:v>
                </c:pt>
                <c:pt idx="4">
                  <c:v>100.11186578352273</c:v>
                </c:pt>
                <c:pt idx="5">
                  <c:v>100.06385686203636</c:v>
                </c:pt>
                <c:pt idx="6">
                  <c:v>99.925589594059431</c:v>
                </c:pt>
                <c:pt idx="7">
                  <c:v>99.814280174565098</c:v>
                </c:pt>
                <c:pt idx="8">
                  <c:v>99.820298478267915</c:v>
                </c:pt>
                <c:pt idx="9">
                  <c:v>99.700464995841259</c:v>
                </c:pt>
                <c:pt idx="10">
                  <c:v>99.874675898763329</c:v>
                </c:pt>
                <c:pt idx="11">
                  <c:v>100.13753900144877</c:v>
                </c:pt>
                <c:pt idx="12">
                  <c:v>100.1656844022643</c:v>
                </c:pt>
                <c:pt idx="13">
                  <c:v>100.20384007312649</c:v>
                </c:pt>
                <c:pt idx="14">
                  <c:v>100.0762654512465</c:v>
                </c:pt>
                <c:pt idx="15">
                  <c:v>100.16630316325437</c:v>
                </c:pt>
                <c:pt idx="16">
                  <c:v>100.10222152492526</c:v>
                </c:pt>
                <c:pt idx="17">
                  <c:v>100.34336246385614</c:v>
                </c:pt>
                <c:pt idx="18">
                  <c:v>100.4082141900092</c:v>
                </c:pt>
                <c:pt idx="19">
                  <c:v>100.58917263597652</c:v>
                </c:pt>
                <c:pt idx="20">
                  <c:v>100.76456264550239</c:v>
                </c:pt>
                <c:pt idx="21">
                  <c:v>101.02527897337505</c:v>
                </c:pt>
                <c:pt idx="22">
                  <c:v>101.31440751204946</c:v>
                </c:pt>
                <c:pt idx="23">
                  <c:v>101.41893327125584</c:v>
                </c:pt>
                <c:pt idx="24">
                  <c:v>101.82181590545467</c:v>
                </c:pt>
                <c:pt idx="25">
                  <c:v>102.14411455017884</c:v>
                </c:pt>
                <c:pt idx="26">
                  <c:v>102.43655008911657</c:v>
                </c:pt>
                <c:pt idx="27">
                  <c:v>102.82907512586573</c:v>
                </c:pt>
                <c:pt idx="28">
                  <c:v>102.96552750246475</c:v>
                </c:pt>
                <c:pt idx="29">
                  <c:v>103.03437217167728</c:v>
                </c:pt>
                <c:pt idx="30">
                  <c:v>103.18932527467959</c:v>
                </c:pt>
                <c:pt idx="31">
                  <c:v>103.48503493349509</c:v>
                </c:pt>
                <c:pt idx="32">
                  <c:v>103.87786394167378</c:v>
                </c:pt>
                <c:pt idx="33">
                  <c:v>104.09126264136286</c:v>
                </c:pt>
                <c:pt idx="34">
                  <c:v>104.26132139324875</c:v>
                </c:pt>
                <c:pt idx="35">
                  <c:v>104.59883349313128</c:v>
                </c:pt>
                <c:pt idx="36">
                  <c:v>102.5745124701299</c:v>
                </c:pt>
                <c:pt idx="37">
                  <c:v>101.75489312975539</c:v>
                </c:pt>
                <c:pt idx="38">
                  <c:v>103.45925153018089</c:v>
                </c:pt>
                <c:pt idx="39">
                  <c:v>103.34443741008567</c:v>
                </c:pt>
                <c:pt idx="40">
                  <c:v>103.68741800718793</c:v>
                </c:pt>
              </c:numCache>
            </c:numRef>
          </c:val>
          <c:smooth val="0"/>
        </c:ser>
        <c:ser>
          <c:idx val="2"/>
          <c:order val="2"/>
          <c:tx>
            <c:strRef>
              <c:f>'Données graph 1 et 2'!$L$8:$L$9</c:f>
              <c:strCache>
                <c:ptCount val="1"/>
                <c:pt idx="0">
                  <c:v>Vaucluse</c:v>
                </c:pt>
              </c:strCache>
            </c:strRef>
          </c:tx>
          <c:spPr>
            <a:ln w="28575"/>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2'!$L$10:$L$50</c:f>
              <c:numCache>
                <c:formatCode>#,##0.0</c:formatCode>
                <c:ptCount val="41"/>
                <c:pt idx="0">
                  <c:v>100</c:v>
                </c:pt>
                <c:pt idx="1">
                  <c:v>99.97354274165555</c:v>
                </c:pt>
                <c:pt idx="2">
                  <c:v>100.0129189058474</c:v>
                </c:pt>
                <c:pt idx="3">
                  <c:v>100.69596109340151</c:v>
                </c:pt>
                <c:pt idx="4">
                  <c:v>101.07655835873426</c:v>
                </c:pt>
                <c:pt idx="5">
                  <c:v>100.75025223809351</c:v>
                </c:pt>
                <c:pt idx="6">
                  <c:v>99.234464212740932</c:v>
                </c:pt>
                <c:pt idx="7">
                  <c:v>100.14198429161229</c:v>
                </c:pt>
                <c:pt idx="8">
                  <c:v>100.06191766500612</c:v>
                </c:pt>
                <c:pt idx="9">
                  <c:v>100.33180697314468</c:v>
                </c:pt>
                <c:pt idx="10">
                  <c:v>100.03829738272772</c:v>
                </c:pt>
                <c:pt idx="11">
                  <c:v>100.53275382838787</c:v>
                </c:pt>
                <c:pt idx="12">
                  <c:v>100.2662460438479</c:v>
                </c:pt>
                <c:pt idx="13">
                  <c:v>99.857114269926683</c:v>
                </c:pt>
                <c:pt idx="14">
                  <c:v>99.960286171789392</c:v>
                </c:pt>
                <c:pt idx="15">
                  <c:v>99.840168588906437</c:v>
                </c:pt>
                <c:pt idx="16">
                  <c:v>99.901896664782413</c:v>
                </c:pt>
                <c:pt idx="17">
                  <c:v>99.949281932211136</c:v>
                </c:pt>
                <c:pt idx="18">
                  <c:v>99.677599734462177</c:v>
                </c:pt>
                <c:pt idx="19">
                  <c:v>100.2178704465158</c:v>
                </c:pt>
                <c:pt idx="20">
                  <c:v>100.45269407693722</c:v>
                </c:pt>
                <c:pt idx="21">
                  <c:v>101.34790645030608</c:v>
                </c:pt>
                <c:pt idx="22">
                  <c:v>101.27803207765835</c:v>
                </c:pt>
                <c:pt idx="23">
                  <c:v>101.15709824846704</c:v>
                </c:pt>
                <c:pt idx="24">
                  <c:v>102.35981120609132</c:v>
                </c:pt>
                <c:pt idx="25">
                  <c:v>102.51812992535156</c:v>
                </c:pt>
                <c:pt idx="26">
                  <c:v>102.5940833842279</c:v>
                </c:pt>
                <c:pt idx="27">
                  <c:v>103.20209814715034</c:v>
                </c:pt>
                <c:pt idx="28">
                  <c:v>103.86997186710613</c:v>
                </c:pt>
                <c:pt idx="29">
                  <c:v>103.80102949825168</c:v>
                </c:pt>
                <c:pt idx="30">
                  <c:v>104.09381790042112</c:v>
                </c:pt>
                <c:pt idx="31">
                  <c:v>103.98580818594114</c:v>
                </c:pt>
                <c:pt idx="32">
                  <c:v>104.3642924250066</c:v>
                </c:pt>
                <c:pt idx="33">
                  <c:v>105.10756164393304</c:v>
                </c:pt>
                <c:pt idx="34">
                  <c:v>105.43483651153591</c:v>
                </c:pt>
                <c:pt idx="35">
                  <c:v>104.69471032911038</c:v>
                </c:pt>
                <c:pt idx="36">
                  <c:v>102.82613811038807</c:v>
                </c:pt>
                <c:pt idx="37">
                  <c:v>101.44266777580992</c:v>
                </c:pt>
                <c:pt idx="38">
                  <c:v>103.85517237148134</c:v>
                </c:pt>
                <c:pt idx="39">
                  <c:v>104.34865223746725</c:v>
                </c:pt>
                <c:pt idx="40">
                  <c:v>104.83084562681091</c:v>
                </c:pt>
              </c:numCache>
            </c:numRef>
          </c:val>
          <c:smooth val="0"/>
        </c:ser>
        <c:dLbls>
          <c:showLegendKey val="0"/>
          <c:showVal val="0"/>
          <c:showCatName val="0"/>
          <c:showSerName val="0"/>
          <c:showPercent val="0"/>
          <c:showBubbleSize val="0"/>
        </c:dLbls>
        <c:marker val="1"/>
        <c:smooth val="0"/>
        <c:axId val="306481408"/>
        <c:axId val="306499584"/>
      </c:lineChart>
      <c:catAx>
        <c:axId val="306481408"/>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306499584"/>
        <c:crossesAt val="100"/>
        <c:auto val="0"/>
        <c:lblAlgn val="ctr"/>
        <c:lblOffset val="100"/>
        <c:tickLblSkip val="4"/>
        <c:tickMarkSkip val="4"/>
        <c:noMultiLvlLbl val="0"/>
      </c:catAx>
      <c:valAx>
        <c:axId val="306499584"/>
        <c:scaling>
          <c:orientation val="minMax"/>
          <c:max val="107"/>
          <c:min val="99"/>
        </c:scaling>
        <c:delete val="0"/>
        <c:axPos val="l"/>
        <c:majorGridlines>
          <c:spPr>
            <a:ln>
              <a:prstDash val="sysDash"/>
            </a:ln>
          </c:spPr>
        </c:majorGridlines>
        <c:numFmt formatCode="#,##0" sourceLinked="0"/>
        <c:majorTickMark val="out"/>
        <c:minorTickMark val="none"/>
        <c:tickLblPos val="nextTo"/>
        <c:txPr>
          <a:bodyPr/>
          <a:lstStyle/>
          <a:p>
            <a:pPr>
              <a:defRPr sz="1000"/>
            </a:pPr>
            <a:endParaRPr lang="fr-FR"/>
          </a:p>
        </c:txPr>
        <c:crossAx val="306481408"/>
        <c:crosses val="autoZero"/>
        <c:crossBetween val="midCat"/>
        <c:majorUnit val="1"/>
      </c:valAx>
    </c:plotArea>
    <c:legend>
      <c:legendPos val="r"/>
      <c:layout>
        <c:manualLayout>
          <c:xMode val="edge"/>
          <c:yMode val="edge"/>
          <c:x val="2.7935606060606088E-2"/>
          <c:y val="0.14765694076038904"/>
          <c:w val="0.91903409090909094"/>
          <c:h val="5.3050397877984094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7474751284831911"/>
          <c:w val="0.86471641552420164"/>
          <c:h val="0.44330907738329117"/>
        </c:manualLayout>
      </c:layout>
      <c:barChart>
        <c:barDir val="col"/>
        <c:grouping val="clustered"/>
        <c:varyColors val="0"/>
        <c:ser>
          <c:idx val="1"/>
          <c:order val="0"/>
          <c:tx>
            <c:v>Hommes</c:v>
          </c:tx>
          <c:spPr>
            <a:solidFill>
              <a:srgbClr val="00B0F0"/>
            </a:solidFill>
            <a:ln w="28575">
              <a:noFill/>
              <a:prstDash val="solid"/>
            </a:ln>
          </c:spPr>
          <c:invertIfNegative val="0"/>
          <c:cat>
            <c:multiLvlStrRef>
              <c:f>'dates trim'!$A$33:$B$54</c:f>
              <c:multiLvlStrCache>
                <c:ptCount val="2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lvl>
                <c:lvl>
                  <c:pt idx="0">
                    <c:v>2016</c:v>
                  </c:pt>
                  <c:pt idx="4">
                    <c:v>2017</c:v>
                  </c:pt>
                  <c:pt idx="8">
                    <c:v>2018</c:v>
                  </c:pt>
                  <c:pt idx="12">
                    <c:v>2019</c:v>
                  </c:pt>
                  <c:pt idx="16">
                    <c:v>2020</c:v>
                  </c:pt>
                  <c:pt idx="20">
                    <c:v>2021</c:v>
                  </c:pt>
                </c:lvl>
              </c:multiLvlStrCache>
            </c:multiLvlStrRef>
          </c:cat>
          <c:val>
            <c:numRef>
              <c:f>dep84_trim!$BH$91:$BH$112</c:f>
              <c:numCache>
                <c:formatCode>#,##0.0</c:formatCode>
                <c:ptCount val="22"/>
                <c:pt idx="0">
                  <c:v>0.7784296028880977</c:v>
                </c:pt>
                <c:pt idx="1">
                  <c:v>0.24627784618829196</c:v>
                </c:pt>
                <c:pt idx="2">
                  <c:v>0.56951423785593924</c:v>
                </c:pt>
                <c:pt idx="3">
                  <c:v>-9.9933377748162577E-2</c:v>
                </c:pt>
                <c:pt idx="4">
                  <c:v>-8.8918528398362895E-2</c:v>
                </c:pt>
                <c:pt idx="5">
                  <c:v>0.25586828345756096</c:v>
                </c:pt>
                <c:pt idx="6">
                  <c:v>0.35508211273858059</c:v>
                </c:pt>
                <c:pt idx="7">
                  <c:v>0.44228217602830799</c:v>
                </c:pt>
                <c:pt idx="8">
                  <c:v>-9.9075297225892367E-2</c:v>
                </c:pt>
                <c:pt idx="9">
                  <c:v>0.59504132231404938</c:v>
                </c:pt>
                <c:pt idx="10">
                  <c:v>9.8586920801846389E-2</c:v>
                </c:pt>
                <c:pt idx="11">
                  <c:v>0</c:v>
                </c:pt>
                <c:pt idx="12">
                  <c:v>0.82074852265265896</c:v>
                </c:pt>
                <c:pt idx="13">
                  <c:v>-1.1288396830565595</c:v>
                </c:pt>
                <c:pt idx="14">
                  <c:v>-0.66966736194971066</c:v>
                </c:pt>
                <c:pt idx="15">
                  <c:v>-1.7462422634836439</c:v>
                </c:pt>
                <c:pt idx="16">
                  <c:v>-0.13498312710911176</c:v>
                </c:pt>
                <c:pt idx="17">
                  <c:v>7.7494931290831293</c:v>
                </c:pt>
                <c:pt idx="18">
                  <c:v>-0.93037842358353329</c:v>
                </c:pt>
                <c:pt idx="19">
                  <c:v>-1.5722274981534334</c:v>
                </c:pt>
                <c:pt idx="20">
                  <c:v>-0.1179245283018826</c:v>
                </c:pt>
                <c:pt idx="21">
                  <c:v>0.19319523451755138</c:v>
                </c:pt>
              </c:numCache>
            </c:numRef>
          </c:val>
        </c:ser>
        <c:ser>
          <c:idx val="0"/>
          <c:order val="1"/>
          <c:tx>
            <c:v>Femmes</c:v>
          </c:tx>
          <c:spPr>
            <a:solidFill>
              <a:schemeClr val="accent6">
                <a:lumMod val="75000"/>
              </a:schemeClr>
            </a:solidFill>
          </c:spPr>
          <c:invertIfNegative val="0"/>
          <c:cat>
            <c:multiLvlStrRef>
              <c:f>'dates trim'!$A$33:$B$54</c:f>
              <c:multiLvlStrCache>
                <c:ptCount val="2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lvl>
                <c:lvl>
                  <c:pt idx="0">
                    <c:v>2016</c:v>
                  </c:pt>
                  <c:pt idx="4">
                    <c:v>2017</c:v>
                  </c:pt>
                  <c:pt idx="8">
                    <c:v>2018</c:v>
                  </c:pt>
                  <c:pt idx="12">
                    <c:v>2019</c:v>
                  </c:pt>
                  <c:pt idx="16">
                    <c:v>2020</c:v>
                  </c:pt>
                  <c:pt idx="20">
                    <c:v>2021</c:v>
                  </c:pt>
                </c:lvl>
              </c:multiLvlStrCache>
            </c:multiLvlStrRef>
          </c:cat>
          <c:val>
            <c:numRef>
              <c:f>dep84_trim!$BI$91:$BI$112</c:f>
              <c:numCache>
                <c:formatCode>#,##0.0</c:formatCode>
                <c:ptCount val="22"/>
                <c:pt idx="0">
                  <c:v>0.89867445517861633</c:v>
                </c:pt>
                <c:pt idx="1">
                  <c:v>-0.18926742373636118</c:v>
                </c:pt>
                <c:pt idx="2">
                  <c:v>1.3496932515337567</c:v>
                </c:pt>
                <c:pt idx="3">
                  <c:v>7.7041602465333092E-2</c:v>
                </c:pt>
                <c:pt idx="4">
                  <c:v>0.4948861761794765</c:v>
                </c:pt>
                <c:pt idx="5">
                  <c:v>1.1709345589844711</c:v>
                </c:pt>
                <c:pt idx="6">
                  <c:v>2.130881557598685</c:v>
                </c:pt>
                <c:pt idx="7">
                  <c:v>1.6310103791569608</c:v>
                </c:pt>
                <c:pt idx="8">
                  <c:v>0.67736556898707612</c:v>
                </c:pt>
                <c:pt idx="9">
                  <c:v>0.54859745367974444</c:v>
                </c:pt>
                <c:pt idx="10">
                  <c:v>0.24706609017912662</c:v>
                </c:pt>
                <c:pt idx="11">
                  <c:v>1.0269049086053528E-2</c:v>
                </c:pt>
                <c:pt idx="12">
                  <c:v>0.46205975972892777</c:v>
                </c:pt>
                <c:pt idx="13">
                  <c:v>-0.25551921504496367</c:v>
                </c:pt>
                <c:pt idx="14">
                  <c:v>-0.84025002561737283</c:v>
                </c:pt>
                <c:pt idx="15">
                  <c:v>-1.6637387620130228</c:v>
                </c:pt>
                <c:pt idx="16">
                  <c:v>0</c:v>
                </c:pt>
                <c:pt idx="17">
                  <c:v>4.5292139554434563</c:v>
                </c:pt>
                <c:pt idx="18">
                  <c:v>-0.12063938876043512</c:v>
                </c:pt>
                <c:pt idx="19">
                  <c:v>-2.3553095118268641</c:v>
                </c:pt>
                <c:pt idx="20">
                  <c:v>0.76280795794247958</c:v>
                </c:pt>
                <c:pt idx="21">
                  <c:v>0.6035805626598556</c:v>
                </c:pt>
              </c:numCache>
            </c:numRef>
          </c:val>
        </c:ser>
        <c:dLbls>
          <c:showLegendKey val="0"/>
          <c:showVal val="0"/>
          <c:showCatName val="0"/>
          <c:showSerName val="0"/>
          <c:showPercent val="0"/>
          <c:showBubbleSize val="0"/>
        </c:dLbls>
        <c:gapWidth val="150"/>
        <c:axId val="332008448"/>
        <c:axId val="332038912"/>
      </c:barChart>
      <c:catAx>
        <c:axId val="332008448"/>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332038912"/>
        <c:crosses val="autoZero"/>
        <c:auto val="0"/>
        <c:lblAlgn val="ctr"/>
        <c:lblOffset val="100"/>
        <c:tickLblSkip val="4"/>
        <c:tickMarkSkip val="4"/>
        <c:noMultiLvlLbl val="0"/>
      </c:catAx>
      <c:valAx>
        <c:axId val="332038912"/>
        <c:scaling>
          <c:orientation val="minMax"/>
          <c:max val="8"/>
          <c:min val="-4"/>
        </c:scaling>
        <c:delete val="0"/>
        <c:axPos val="l"/>
        <c:majorGridlines>
          <c:spPr>
            <a:ln>
              <a:prstDash val="sysDash"/>
            </a:ln>
          </c:spPr>
        </c:majorGridlines>
        <c:numFmt formatCode="[Blue][&lt;0]\-&quot;&quot;0&quot;&quot;;[Red][&gt;0]\+&quot;&quot;0&quot;&quot;;0" sourceLinked="0"/>
        <c:majorTickMark val="out"/>
        <c:minorTickMark val="none"/>
        <c:tickLblPos val="nextTo"/>
        <c:crossAx val="332008448"/>
        <c:crosses val="autoZero"/>
        <c:crossBetween val="between"/>
        <c:majorUnit val="2"/>
      </c:valAx>
    </c:plotArea>
    <c:legend>
      <c:legendPos val="t"/>
      <c:layout>
        <c:manualLayout>
          <c:xMode val="edge"/>
          <c:yMode val="edge"/>
          <c:x val="0.36531382815726715"/>
          <c:y val="0.21556886227544911"/>
          <c:w val="0.33028591603714508"/>
          <c:h val="5.456698152251925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23748869714638965"/>
          <c:w val="0.86471641552420164"/>
          <c:h val="0.48056789308522063"/>
        </c:manualLayout>
      </c:layout>
      <c:barChart>
        <c:barDir val="col"/>
        <c:grouping val="clustered"/>
        <c:varyColors val="0"/>
        <c:ser>
          <c:idx val="1"/>
          <c:order val="0"/>
          <c:tx>
            <c:v>Moins de 25 ans</c:v>
          </c:tx>
          <c:spPr>
            <a:solidFill>
              <a:srgbClr val="00B0F0"/>
            </a:solidFill>
            <a:ln w="28575">
              <a:noFill/>
              <a:prstDash val="solid"/>
            </a:ln>
          </c:spPr>
          <c:invertIfNegative val="0"/>
          <c:cat>
            <c:multiLvlStrRef>
              <c:f>'dates trim'!$A$33:$B$54</c:f>
              <c:multiLvlStrCache>
                <c:ptCount val="2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lvl>
                <c:lvl>
                  <c:pt idx="0">
                    <c:v>2016</c:v>
                  </c:pt>
                  <c:pt idx="4">
                    <c:v>2017</c:v>
                  </c:pt>
                  <c:pt idx="8">
                    <c:v>2018</c:v>
                  </c:pt>
                  <c:pt idx="12">
                    <c:v>2019</c:v>
                  </c:pt>
                  <c:pt idx="16">
                    <c:v>2020</c:v>
                  </c:pt>
                  <c:pt idx="20">
                    <c:v>2021</c:v>
                  </c:pt>
                </c:lvl>
              </c:multiLvlStrCache>
            </c:multiLvlStrRef>
          </c:cat>
          <c:val>
            <c:numRef>
              <c:f>dep84_trim!$BJ$91:$BJ$112</c:f>
              <c:numCache>
                <c:formatCode>#,##0.0</c:formatCode>
                <c:ptCount val="22"/>
                <c:pt idx="0">
                  <c:v>-0.52652895909274244</c:v>
                </c:pt>
                <c:pt idx="1">
                  <c:v>-0.28501628664495682</c:v>
                </c:pt>
                <c:pt idx="2">
                  <c:v>0.24499795835035698</c:v>
                </c:pt>
                <c:pt idx="3">
                  <c:v>-2.4032586558044744</c:v>
                </c:pt>
                <c:pt idx="4">
                  <c:v>-8.3472454090149917E-2</c:v>
                </c:pt>
                <c:pt idx="5">
                  <c:v>-0.71010860484544969</c:v>
                </c:pt>
                <c:pt idx="6">
                  <c:v>1.5986537652503241</c:v>
                </c:pt>
                <c:pt idx="7">
                  <c:v>2.3602484472049712</c:v>
                </c:pt>
                <c:pt idx="8">
                  <c:v>0.20226537216827545</c:v>
                </c:pt>
                <c:pt idx="9">
                  <c:v>0.96891400888170498</c:v>
                </c:pt>
                <c:pt idx="10">
                  <c:v>0.87964814074370512</c:v>
                </c:pt>
                <c:pt idx="11">
                  <c:v>-0.91161315893776296</c:v>
                </c:pt>
                <c:pt idx="12">
                  <c:v>0.63999999999999613</c:v>
                </c:pt>
                <c:pt idx="13">
                  <c:v>-0.75516693163750759</c:v>
                </c:pt>
                <c:pt idx="14">
                  <c:v>-1.5218261914297315</c:v>
                </c:pt>
                <c:pt idx="15">
                  <c:v>-3.9446929646197559</c:v>
                </c:pt>
                <c:pt idx="16">
                  <c:v>-0.76206604572396364</c:v>
                </c:pt>
                <c:pt idx="17">
                  <c:v>12.073378839590433</c:v>
                </c:pt>
                <c:pt idx="18">
                  <c:v>-3.8446897601827068</c:v>
                </c:pt>
                <c:pt idx="19">
                  <c:v>-4.988123515439435</c:v>
                </c:pt>
                <c:pt idx="20">
                  <c:v>0.12499999999999734</c:v>
                </c:pt>
                <c:pt idx="21">
                  <c:v>0.74906367041198685</c:v>
                </c:pt>
              </c:numCache>
            </c:numRef>
          </c:val>
        </c:ser>
        <c:ser>
          <c:idx val="0"/>
          <c:order val="1"/>
          <c:tx>
            <c:v>25 à 49 ans</c:v>
          </c:tx>
          <c:spPr>
            <a:solidFill>
              <a:schemeClr val="accent6">
                <a:lumMod val="75000"/>
              </a:schemeClr>
            </a:solidFill>
          </c:spPr>
          <c:invertIfNegative val="0"/>
          <c:cat>
            <c:multiLvlStrRef>
              <c:f>'dates trim'!$A$33:$B$54</c:f>
              <c:multiLvlStrCache>
                <c:ptCount val="2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lvl>
                <c:lvl>
                  <c:pt idx="0">
                    <c:v>2016</c:v>
                  </c:pt>
                  <c:pt idx="4">
                    <c:v>2017</c:v>
                  </c:pt>
                  <c:pt idx="8">
                    <c:v>2018</c:v>
                  </c:pt>
                  <c:pt idx="12">
                    <c:v>2019</c:v>
                  </c:pt>
                  <c:pt idx="16">
                    <c:v>2020</c:v>
                  </c:pt>
                  <c:pt idx="20">
                    <c:v>2021</c:v>
                  </c:pt>
                </c:lvl>
              </c:multiLvlStrCache>
            </c:multiLvlStrRef>
          </c:cat>
          <c:val>
            <c:numRef>
              <c:f>dep84_trim!$BK$91:$BK$112</c:f>
              <c:numCache>
                <c:formatCode>#,##0.0</c:formatCode>
                <c:ptCount val="22"/>
                <c:pt idx="0">
                  <c:v>0.68616829180210281</c:v>
                </c:pt>
                <c:pt idx="1">
                  <c:v>-0.35868005738881603</c:v>
                </c:pt>
                <c:pt idx="2">
                  <c:v>0.86393088552916275</c:v>
                </c:pt>
                <c:pt idx="3">
                  <c:v>0.11598857958601272</c:v>
                </c:pt>
                <c:pt idx="4">
                  <c:v>-0.30300329738882636</c:v>
                </c:pt>
                <c:pt idx="5">
                  <c:v>0.6525431304192475</c:v>
                </c:pt>
                <c:pt idx="6">
                  <c:v>0.77264653641206937</c:v>
                </c:pt>
                <c:pt idx="7">
                  <c:v>0.56402573367408948</c:v>
                </c:pt>
                <c:pt idx="8">
                  <c:v>0.13145210761544845</c:v>
                </c:pt>
                <c:pt idx="9">
                  <c:v>0.245055137405914</c:v>
                </c:pt>
                <c:pt idx="10">
                  <c:v>-8.7305744718013667E-2</c:v>
                </c:pt>
                <c:pt idx="11">
                  <c:v>-0.28836071303739441</c:v>
                </c:pt>
                <c:pt idx="12">
                  <c:v>0.38559284900536728</c:v>
                </c:pt>
                <c:pt idx="13">
                  <c:v>-1.0126582278481178</c:v>
                </c:pt>
                <c:pt idx="14">
                  <c:v>-0.83781638592468344</c:v>
                </c:pt>
                <c:pt idx="15">
                  <c:v>-1.7609391675560304</c:v>
                </c:pt>
                <c:pt idx="16">
                  <c:v>-0.11768966141589843</c:v>
                </c:pt>
                <c:pt idx="17">
                  <c:v>6.0001812743587513</c:v>
                </c:pt>
                <c:pt idx="18">
                  <c:v>-0.29072253099615697</c:v>
                </c:pt>
                <c:pt idx="19">
                  <c:v>-2.1524740588285685</c:v>
                </c:pt>
                <c:pt idx="20">
                  <c:v>0.35933391761611144</c:v>
                </c:pt>
                <c:pt idx="21">
                  <c:v>0.2707187145227552</c:v>
                </c:pt>
              </c:numCache>
            </c:numRef>
          </c:val>
        </c:ser>
        <c:ser>
          <c:idx val="2"/>
          <c:order val="2"/>
          <c:tx>
            <c:v>50 ans ou plus</c:v>
          </c:tx>
          <c:spPr>
            <a:solidFill>
              <a:srgbClr val="92D050"/>
            </a:solidFill>
          </c:spPr>
          <c:invertIfNegative val="0"/>
          <c:cat>
            <c:multiLvlStrRef>
              <c:f>'dates trim'!$A$33:$B$54</c:f>
              <c:multiLvlStrCache>
                <c:ptCount val="2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lvl>
                <c:lvl>
                  <c:pt idx="0">
                    <c:v>2016</c:v>
                  </c:pt>
                  <c:pt idx="4">
                    <c:v>2017</c:v>
                  </c:pt>
                  <c:pt idx="8">
                    <c:v>2018</c:v>
                  </c:pt>
                  <c:pt idx="12">
                    <c:v>2019</c:v>
                  </c:pt>
                  <c:pt idx="16">
                    <c:v>2020</c:v>
                  </c:pt>
                  <c:pt idx="20">
                    <c:v>2021</c:v>
                  </c:pt>
                </c:lvl>
              </c:multiLvlStrCache>
            </c:multiLvlStrRef>
          </c:cat>
          <c:val>
            <c:numRef>
              <c:f>dep84_trim!$BL$91:$BL$112</c:f>
              <c:numCache>
                <c:formatCode>#,##0.0</c:formatCode>
                <c:ptCount val="22"/>
                <c:pt idx="0">
                  <c:v>2.0374318881781539</c:v>
                </c:pt>
                <c:pt idx="1">
                  <c:v>1.2073368934293116</c:v>
                </c:pt>
                <c:pt idx="2">
                  <c:v>1.6058729066299682</c:v>
                </c:pt>
                <c:pt idx="3">
                  <c:v>0.99345224655678077</c:v>
                </c:pt>
                <c:pt idx="4">
                  <c:v>1.6320143080706506</c:v>
                </c:pt>
                <c:pt idx="5">
                  <c:v>1.6278046634403909</c:v>
                </c:pt>
                <c:pt idx="6">
                  <c:v>2.251082251082237</c:v>
                </c:pt>
                <c:pt idx="7">
                  <c:v>1.5453005927180463</c:v>
                </c:pt>
                <c:pt idx="8">
                  <c:v>0.75046904315196894</c:v>
                </c:pt>
                <c:pt idx="9">
                  <c:v>1.1380095178977978</c:v>
                </c:pt>
                <c:pt idx="10">
                  <c:v>0.4296235679214444</c:v>
                </c:pt>
                <c:pt idx="11">
                  <c:v>1.1611326135669175</c:v>
                </c:pt>
                <c:pt idx="12">
                  <c:v>1.2082158679017407</c:v>
                </c:pt>
                <c:pt idx="13">
                  <c:v>0.11937922801432688</c:v>
                </c:pt>
                <c:pt idx="14">
                  <c:v>-0.19872813990460259</c:v>
                </c:pt>
                <c:pt idx="15">
                  <c:v>-0.47789725209079759</c:v>
                </c:pt>
                <c:pt idx="16">
                  <c:v>0.38015206082431252</c:v>
                </c:pt>
                <c:pt idx="17">
                  <c:v>3.4682080924855585</c:v>
                </c:pt>
                <c:pt idx="18">
                  <c:v>0.65497977268349494</c:v>
                </c:pt>
                <c:pt idx="19">
                  <c:v>-0.11483253588516762</c:v>
                </c:pt>
                <c:pt idx="20">
                  <c:v>0.36405441655489312</c:v>
                </c:pt>
                <c:pt idx="21">
                  <c:v>0.53455517373042216</c:v>
                </c:pt>
              </c:numCache>
            </c:numRef>
          </c:val>
        </c:ser>
        <c:dLbls>
          <c:showLegendKey val="0"/>
          <c:showVal val="0"/>
          <c:showCatName val="0"/>
          <c:showSerName val="0"/>
          <c:showPercent val="0"/>
          <c:showBubbleSize val="0"/>
        </c:dLbls>
        <c:gapWidth val="150"/>
        <c:axId val="334872960"/>
        <c:axId val="334874496"/>
      </c:barChart>
      <c:catAx>
        <c:axId val="33487296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334874496"/>
        <c:crosses val="autoZero"/>
        <c:auto val="0"/>
        <c:lblAlgn val="ctr"/>
        <c:lblOffset val="100"/>
        <c:tickLblSkip val="4"/>
        <c:tickMarkSkip val="4"/>
        <c:noMultiLvlLbl val="0"/>
      </c:catAx>
      <c:valAx>
        <c:axId val="334874496"/>
        <c:scaling>
          <c:orientation val="minMax"/>
          <c:max val="14"/>
          <c:min val="-6"/>
        </c:scaling>
        <c:delete val="0"/>
        <c:axPos val="l"/>
        <c:majorGridlines>
          <c:spPr>
            <a:ln>
              <a:prstDash val="sysDash"/>
            </a:ln>
          </c:spPr>
        </c:majorGridlines>
        <c:numFmt formatCode="[Blue][&lt;0]\-&quot;&quot;0&quot;&quot;;[Red][&gt;0]\+&quot;&quot;0&quot;&quot;;0" sourceLinked="0"/>
        <c:majorTickMark val="out"/>
        <c:minorTickMark val="none"/>
        <c:tickLblPos val="nextTo"/>
        <c:crossAx val="334872960"/>
        <c:crosses val="autoZero"/>
        <c:crossBetween val="between"/>
        <c:majorUnit val="2"/>
      </c:valAx>
    </c:plotArea>
    <c:legend>
      <c:legendPos val="t"/>
      <c:layout>
        <c:manualLayout>
          <c:xMode val="edge"/>
          <c:yMode val="edge"/>
          <c:x val="0.27433563824826468"/>
          <c:y val="0.17564870259481039"/>
          <c:w val="0.49532195531396139"/>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697270074743195E-2"/>
          <c:y val="0.27208616886960985"/>
          <c:w val="0.86471641552420164"/>
          <c:h val="0.44330907738329117"/>
        </c:manualLayout>
      </c:layout>
      <c:barChart>
        <c:barDir val="col"/>
        <c:grouping val="clustered"/>
        <c:varyColors val="0"/>
        <c:ser>
          <c:idx val="1"/>
          <c:order val="0"/>
          <c:tx>
            <c:v>Moins d'un an</c:v>
          </c:tx>
          <c:spPr>
            <a:solidFill>
              <a:srgbClr val="00B0F0"/>
            </a:solidFill>
            <a:ln w="28575">
              <a:noFill/>
              <a:prstDash val="solid"/>
            </a:ln>
          </c:spPr>
          <c:invertIfNegative val="0"/>
          <c:cat>
            <c:multiLvlStrRef>
              <c:f>'dates trim'!$A$33:$B$54</c:f>
              <c:multiLvlStrCache>
                <c:ptCount val="2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lvl>
                <c:lvl>
                  <c:pt idx="0">
                    <c:v>2016</c:v>
                  </c:pt>
                  <c:pt idx="4">
                    <c:v>2017</c:v>
                  </c:pt>
                  <c:pt idx="8">
                    <c:v>2018</c:v>
                  </c:pt>
                  <c:pt idx="12">
                    <c:v>2019</c:v>
                  </c:pt>
                  <c:pt idx="16">
                    <c:v>2020</c:v>
                  </c:pt>
                  <c:pt idx="20">
                    <c:v>2021</c:v>
                  </c:pt>
                </c:lvl>
              </c:multiLvlStrCache>
            </c:multiLvlStrRef>
          </c:cat>
          <c:val>
            <c:numRef>
              <c:f>dep84_trim!$BS$91:$BS$112</c:f>
              <c:numCache>
                <c:formatCode>#,##0.0</c:formatCode>
                <c:ptCount val="22"/>
                <c:pt idx="0">
                  <c:v>0.34782608695653749</c:v>
                </c:pt>
                <c:pt idx="1">
                  <c:v>0.46895708023244609</c:v>
                </c:pt>
                <c:pt idx="2">
                  <c:v>2.3642820903094774</c:v>
                </c:pt>
                <c:pt idx="3">
                  <c:v>-0.12886597938143174</c:v>
                </c:pt>
                <c:pt idx="4">
                  <c:v>0.29776674937964653</c:v>
                </c:pt>
                <c:pt idx="5">
                  <c:v>3.9584364176126208E-2</c:v>
                </c:pt>
                <c:pt idx="6">
                  <c:v>1.0386784053813436</c:v>
                </c:pt>
                <c:pt idx="7">
                  <c:v>0.43078128059528265</c:v>
                </c:pt>
                <c:pt idx="8">
                  <c:v>-0.77987911873661497</c:v>
                </c:pt>
                <c:pt idx="9">
                  <c:v>-0.27510316368636323</c:v>
                </c:pt>
                <c:pt idx="10">
                  <c:v>-0.92610837438424909</c:v>
                </c:pt>
                <c:pt idx="11">
                  <c:v>-1.0043754972155816</c:v>
                </c:pt>
                <c:pt idx="12">
                  <c:v>0.16072325464588921</c:v>
                </c:pt>
                <c:pt idx="13">
                  <c:v>-0.97282118142612006</c:v>
                </c:pt>
                <c:pt idx="14">
                  <c:v>-1.1545472959287095</c:v>
                </c:pt>
                <c:pt idx="15">
                  <c:v>-2.4897540983606525</c:v>
                </c:pt>
                <c:pt idx="16">
                  <c:v>0.39928548912473438</c:v>
                </c:pt>
                <c:pt idx="17">
                  <c:v>6.9806384092098384</c:v>
                </c:pt>
                <c:pt idx="18">
                  <c:v>-2.5826648405400165</c:v>
                </c:pt>
                <c:pt idx="19">
                  <c:v>-4.7399076119702848</c:v>
                </c:pt>
                <c:pt idx="20">
                  <c:v>-0.91714104996837298</c:v>
                </c:pt>
                <c:pt idx="21">
                  <c:v>2.5215448451962885</c:v>
                </c:pt>
              </c:numCache>
            </c:numRef>
          </c:val>
        </c:ser>
        <c:ser>
          <c:idx val="0"/>
          <c:order val="1"/>
          <c:tx>
            <c:v>Un an ou plus</c:v>
          </c:tx>
          <c:spPr>
            <a:solidFill>
              <a:schemeClr val="accent6">
                <a:lumMod val="75000"/>
              </a:schemeClr>
            </a:solidFill>
          </c:spPr>
          <c:invertIfNegative val="0"/>
          <c:cat>
            <c:multiLvlStrRef>
              <c:f>'dates trim'!$A$33:$B$54</c:f>
              <c:multiLvlStrCache>
                <c:ptCount val="2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lvl>
                <c:lvl>
                  <c:pt idx="0">
                    <c:v>2016</c:v>
                  </c:pt>
                  <c:pt idx="4">
                    <c:v>2017</c:v>
                  </c:pt>
                  <c:pt idx="8">
                    <c:v>2018</c:v>
                  </c:pt>
                  <c:pt idx="12">
                    <c:v>2019</c:v>
                  </c:pt>
                  <c:pt idx="16">
                    <c:v>2020</c:v>
                  </c:pt>
                  <c:pt idx="20">
                    <c:v>2021</c:v>
                  </c:pt>
                </c:lvl>
              </c:multiLvlStrCache>
            </c:multiLvlStrRef>
          </c:cat>
          <c:val>
            <c:numRef>
              <c:f>dep84_trim!$BT$91:$BT$112</c:f>
              <c:numCache>
                <c:formatCode>#,##0.0</c:formatCode>
                <c:ptCount val="22"/>
                <c:pt idx="0">
                  <c:v>1.4391190088849815</c:v>
                </c:pt>
                <c:pt idx="1">
                  <c:v>-0.5057981741919626</c:v>
                </c:pt>
                <c:pt idx="2">
                  <c:v>-0.75635461872287646</c:v>
                </c:pt>
                <c:pt idx="3">
                  <c:v>0.13743128435783625</c:v>
                </c:pt>
                <c:pt idx="4">
                  <c:v>8.7336244541469377E-2</c:v>
                </c:pt>
                <c:pt idx="5">
                  <c:v>1.5706806282722585</c:v>
                </c:pt>
                <c:pt idx="6">
                  <c:v>1.5218458517427536</c:v>
                </c:pt>
                <c:pt idx="7">
                  <c:v>1.8133462282398538</c:v>
                </c:pt>
                <c:pt idx="8">
                  <c:v>1.6148183329375509</c:v>
                </c:pt>
                <c:pt idx="9">
                  <c:v>1.5774713718158528</c:v>
                </c:pt>
                <c:pt idx="10">
                  <c:v>1.4609455884044609</c:v>
                </c:pt>
                <c:pt idx="11">
                  <c:v>1.1564625850340127</c:v>
                </c:pt>
                <c:pt idx="12">
                  <c:v>1.165657924232244</c:v>
                </c:pt>
                <c:pt idx="13">
                  <c:v>-0.35453135386661616</c:v>
                </c:pt>
                <c:pt idx="14">
                  <c:v>-0.32243718034244973</c:v>
                </c:pt>
                <c:pt idx="15">
                  <c:v>-0.84774121583937045</c:v>
                </c:pt>
                <c:pt idx="16">
                  <c:v>-0.56249296883789102</c:v>
                </c:pt>
                <c:pt idx="17">
                  <c:v>5.1137006448693345</c:v>
                </c:pt>
                <c:pt idx="18">
                  <c:v>1.7543859649122862</c:v>
                </c:pt>
                <c:pt idx="19">
                  <c:v>0.94140046541146827</c:v>
                </c:pt>
                <c:pt idx="20">
                  <c:v>1.5718327569946622</c:v>
                </c:pt>
                <c:pt idx="21">
                  <c:v>-1.6506757453832677</c:v>
                </c:pt>
              </c:numCache>
            </c:numRef>
          </c:val>
        </c:ser>
        <c:dLbls>
          <c:showLegendKey val="0"/>
          <c:showVal val="0"/>
          <c:showCatName val="0"/>
          <c:showSerName val="0"/>
          <c:showPercent val="0"/>
          <c:showBubbleSize val="0"/>
        </c:dLbls>
        <c:gapWidth val="150"/>
        <c:axId val="334938880"/>
        <c:axId val="334940416"/>
      </c:barChart>
      <c:catAx>
        <c:axId val="334938880"/>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crossAx val="334940416"/>
        <c:crosses val="autoZero"/>
        <c:auto val="0"/>
        <c:lblAlgn val="ctr"/>
        <c:lblOffset val="100"/>
        <c:tickLblSkip val="4"/>
        <c:tickMarkSkip val="4"/>
        <c:noMultiLvlLbl val="0"/>
      </c:catAx>
      <c:valAx>
        <c:axId val="334940416"/>
        <c:scaling>
          <c:orientation val="minMax"/>
          <c:max val="8"/>
          <c:min val="-6"/>
        </c:scaling>
        <c:delete val="0"/>
        <c:axPos val="l"/>
        <c:majorGridlines>
          <c:spPr>
            <a:ln>
              <a:prstDash val="sysDash"/>
            </a:ln>
          </c:spPr>
        </c:majorGridlines>
        <c:numFmt formatCode="[Blue][&lt;0]\-&quot;&quot;0&quot;&quot;;[Red][&gt;0]\+&quot;&quot;0&quot;&quot;;0" sourceLinked="0"/>
        <c:majorTickMark val="out"/>
        <c:minorTickMark val="none"/>
        <c:tickLblPos val="nextTo"/>
        <c:crossAx val="334938880"/>
        <c:crosses val="autoZero"/>
        <c:crossBetween val="between"/>
        <c:majorUnit val="2"/>
      </c:valAx>
    </c:plotArea>
    <c:legend>
      <c:legendPos val="t"/>
      <c:layout>
        <c:manualLayout>
          <c:xMode val="edge"/>
          <c:yMode val="edge"/>
          <c:x val="0.334856975365389"/>
          <c:y val="0.20758483033932135"/>
          <c:w val="0.33028591603714508"/>
          <c:h val="5.4566981522519258E-2"/>
        </c:manualLayout>
      </c:layout>
      <c:overlay val="0"/>
      <c:txPr>
        <a:bodyPr/>
        <a:lstStyle/>
        <a:p>
          <a:pPr>
            <a:defRPr sz="1200"/>
          </a:pPr>
          <a:endParaRPr lang="fr-FR"/>
        </a:p>
      </c:txPr>
    </c:legend>
    <c:plotVisOnly val="1"/>
    <c:dispBlanksAs val="gap"/>
    <c:showDLblsOverMax val="0"/>
  </c:chart>
  <c:txPr>
    <a:bodyPr/>
    <a:lstStyle/>
    <a:p>
      <a:pPr>
        <a:defRPr sz="1000"/>
      </a:pPr>
      <a:endParaRPr lang="fr-FR"/>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500"/>
              <a:t>Evolution du nombre d'allocataires</a:t>
            </a:r>
            <a:r>
              <a:rPr lang="fr-FR" sz="1500" baseline="0"/>
              <a:t> </a:t>
            </a:r>
          </a:p>
          <a:p>
            <a:pPr>
              <a:defRPr/>
            </a:pPr>
            <a:r>
              <a:rPr lang="fr-FR" sz="1500" baseline="0"/>
              <a:t>des principaux minima sociaux en Vaucluse</a:t>
            </a:r>
          </a:p>
          <a:p>
            <a:pPr>
              <a:defRPr/>
            </a:pPr>
            <a:r>
              <a:rPr lang="fr-FR" sz="1100" b="0" i="1"/>
              <a:t>(données brutes, base 100 à</a:t>
            </a:r>
            <a:r>
              <a:rPr lang="fr-FR" sz="1100" b="0" i="1" baseline="0"/>
              <a:t> fin </a:t>
            </a:r>
            <a:r>
              <a:rPr lang="fr-FR" sz="1100" b="0" i="1"/>
              <a:t>février 2020)</a:t>
            </a:r>
          </a:p>
        </c:rich>
      </c:tx>
      <c:layout/>
      <c:overlay val="0"/>
    </c:title>
    <c:autoTitleDeleted val="0"/>
    <c:plotArea>
      <c:layout>
        <c:manualLayout>
          <c:layoutTarget val="inner"/>
          <c:xMode val="edge"/>
          <c:yMode val="edge"/>
          <c:x val="8.6251431514693236E-2"/>
          <c:y val="0.25748528475360699"/>
          <c:w val="0.88312922262587745"/>
          <c:h val="0.40263523272608676"/>
        </c:manualLayout>
      </c:layout>
      <c:lineChart>
        <c:grouping val="standard"/>
        <c:varyColors val="0"/>
        <c:ser>
          <c:idx val="1"/>
          <c:order val="0"/>
          <c:tx>
            <c:v>RSA</c:v>
          </c:tx>
          <c:spPr>
            <a:ln>
              <a:solidFill>
                <a:schemeClr val="accent2">
                  <a:lumMod val="75000"/>
                </a:schemeClr>
              </a:solidFill>
            </a:ln>
          </c:spPr>
          <c:marker>
            <c:symbol val="none"/>
          </c:marker>
          <c:cat>
            <c:numRef>
              <c:f>RSA!$A$40:$A$54</c:f>
              <c:numCache>
                <c:formatCode>mmm\-yy</c:formatCode>
                <c:ptCount val="15"/>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numCache>
            </c:numRef>
          </c:cat>
          <c:val>
            <c:numRef>
              <c:f>RSA!$AW$40:$AW$54</c:f>
              <c:numCache>
                <c:formatCode>0.0</c:formatCode>
                <c:ptCount val="15"/>
                <c:pt idx="0">
                  <c:v>100</c:v>
                </c:pt>
                <c:pt idx="1">
                  <c:v>101.06323447118075</c:v>
                </c:pt>
                <c:pt idx="2">
                  <c:v>102.57414661443759</c:v>
                </c:pt>
                <c:pt idx="3">
                  <c:v>103.91717963066591</c:v>
                </c:pt>
                <c:pt idx="4">
                  <c:v>105.9317291550084</c:v>
                </c:pt>
                <c:pt idx="5">
                  <c:v>106.60324566312256</c:v>
                </c:pt>
                <c:pt idx="6">
                  <c:v>106.77112479015109</c:v>
                </c:pt>
                <c:pt idx="7">
                  <c:v>106.54728595411305</c:v>
                </c:pt>
                <c:pt idx="8">
                  <c:v>107.10688304420816</c:v>
                </c:pt>
                <c:pt idx="9">
                  <c:v>107.83435926133184</c:v>
                </c:pt>
                <c:pt idx="10">
                  <c:v>108.8975937325126</c:v>
                </c:pt>
                <c:pt idx="11">
                  <c:v>108.39395635142697</c:v>
                </c:pt>
                <c:pt idx="12">
                  <c:v>106.71516508114158</c:v>
                </c:pt>
                <c:pt idx="13">
                  <c:v>105.31617235590376</c:v>
                </c:pt>
                <c:pt idx="14">
                  <c:v>103.18970341354226</c:v>
                </c:pt>
              </c:numCache>
            </c:numRef>
          </c:val>
          <c:smooth val="0"/>
        </c:ser>
        <c:ser>
          <c:idx val="0"/>
          <c:order val="1"/>
          <c:tx>
            <c:v>ASS</c:v>
          </c:tx>
          <c:marker>
            <c:symbol val="none"/>
          </c:marker>
          <c:cat>
            <c:numRef>
              <c:f>RSA!$A$40:$A$54</c:f>
              <c:numCache>
                <c:formatCode>mmm\-yy</c:formatCode>
                <c:ptCount val="15"/>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numCache>
            </c:numRef>
          </c:cat>
          <c:val>
            <c:numRef>
              <c:f>ASS!$AW$40:$AW$53</c:f>
              <c:numCache>
                <c:formatCode>0.0</c:formatCode>
                <c:ptCount val="14"/>
                <c:pt idx="0">
                  <c:v>100</c:v>
                </c:pt>
                <c:pt idx="1">
                  <c:v>99.742930591259636</c:v>
                </c:pt>
                <c:pt idx="2">
                  <c:v>99.742930591259636</c:v>
                </c:pt>
                <c:pt idx="3">
                  <c:v>97.429305912596391</c:v>
                </c:pt>
                <c:pt idx="4">
                  <c:v>105.1413881748072</c:v>
                </c:pt>
                <c:pt idx="5">
                  <c:v>107.7120822622108</c:v>
                </c:pt>
                <c:pt idx="6">
                  <c:v>108.74035989717224</c:v>
                </c:pt>
                <c:pt idx="7">
                  <c:v>109.51156812339332</c:v>
                </c:pt>
                <c:pt idx="8">
                  <c:v>107.45501285347044</c:v>
                </c:pt>
                <c:pt idx="9">
                  <c:v>105.1413881748072</c:v>
                </c:pt>
                <c:pt idx="10">
                  <c:v>101.02827763496146</c:v>
                </c:pt>
                <c:pt idx="11">
                  <c:v>98.457583547557832</c:v>
                </c:pt>
                <c:pt idx="12">
                  <c:v>95.629820051413887</c:v>
                </c:pt>
                <c:pt idx="13">
                  <c:v>93.059125964010278</c:v>
                </c:pt>
              </c:numCache>
            </c:numRef>
          </c:val>
          <c:smooth val="0"/>
        </c:ser>
        <c:ser>
          <c:idx val="2"/>
          <c:order val="2"/>
          <c:tx>
            <c:v>AAH</c:v>
          </c:tx>
          <c:marker>
            <c:symbol val="none"/>
          </c:marker>
          <c:cat>
            <c:numRef>
              <c:f>RSA!$A$40:$A$54</c:f>
              <c:numCache>
                <c:formatCode>mmm\-yy</c:formatCode>
                <c:ptCount val="15"/>
                <c:pt idx="0">
                  <c:v>43862</c:v>
                </c:pt>
                <c:pt idx="1">
                  <c:v>43891</c:v>
                </c:pt>
                <c:pt idx="2">
                  <c:v>43922</c:v>
                </c:pt>
                <c:pt idx="3">
                  <c:v>43952</c:v>
                </c:pt>
                <c:pt idx="4">
                  <c:v>43983</c:v>
                </c:pt>
                <c:pt idx="5">
                  <c:v>44013</c:v>
                </c:pt>
                <c:pt idx="6">
                  <c:v>44044</c:v>
                </c:pt>
                <c:pt idx="7">
                  <c:v>44075</c:v>
                </c:pt>
                <c:pt idx="8">
                  <c:v>44105</c:v>
                </c:pt>
                <c:pt idx="9">
                  <c:v>44136</c:v>
                </c:pt>
                <c:pt idx="10">
                  <c:v>44166</c:v>
                </c:pt>
                <c:pt idx="11">
                  <c:v>44197</c:v>
                </c:pt>
                <c:pt idx="12">
                  <c:v>44228</c:v>
                </c:pt>
                <c:pt idx="13">
                  <c:v>44256</c:v>
                </c:pt>
                <c:pt idx="14">
                  <c:v>44287</c:v>
                </c:pt>
              </c:numCache>
            </c:numRef>
          </c:cat>
          <c:val>
            <c:numRef>
              <c:f>AAH!$AW$40:$AW$54</c:f>
              <c:numCache>
                <c:formatCode>0.0</c:formatCode>
                <c:ptCount val="15"/>
                <c:pt idx="0">
                  <c:v>100</c:v>
                </c:pt>
                <c:pt idx="1">
                  <c:v>100.30456852791878</c:v>
                </c:pt>
                <c:pt idx="2">
                  <c:v>100.81218274111674</c:v>
                </c:pt>
                <c:pt idx="3">
                  <c:v>100.91370558375634</c:v>
                </c:pt>
                <c:pt idx="4">
                  <c:v>101.11675126903555</c:v>
                </c:pt>
                <c:pt idx="5">
                  <c:v>101.11675126903555</c:v>
                </c:pt>
                <c:pt idx="6">
                  <c:v>101.01522842639594</c:v>
                </c:pt>
                <c:pt idx="7">
                  <c:v>100.71065989847716</c:v>
                </c:pt>
                <c:pt idx="8">
                  <c:v>100.1015228426396</c:v>
                </c:pt>
                <c:pt idx="9">
                  <c:v>100.20304568527918</c:v>
                </c:pt>
                <c:pt idx="10">
                  <c:v>99.593908629441628</c:v>
                </c:pt>
                <c:pt idx="11">
                  <c:v>98.781725888324871</c:v>
                </c:pt>
                <c:pt idx="12">
                  <c:v>98.477157360406082</c:v>
                </c:pt>
                <c:pt idx="13">
                  <c:v>98.781725888324871</c:v>
                </c:pt>
                <c:pt idx="14">
                  <c:v>99.289340101522839</c:v>
                </c:pt>
              </c:numCache>
            </c:numRef>
          </c:val>
          <c:smooth val="0"/>
        </c:ser>
        <c:dLbls>
          <c:showLegendKey val="0"/>
          <c:showVal val="0"/>
          <c:showCatName val="0"/>
          <c:showSerName val="0"/>
          <c:showPercent val="0"/>
          <c:showBubbleSize val="0"/>
        </c:dLbls>
        <c:marker val="1"/>
        <c:smooth val="0"/>
        <c:axId val="335013760"/>
        <c:axId val="335015296"/>
      </c:lineChart>
      <c:dateAx>
        <c:axId val="335013760"/>
        <c:scaling>
          <c:orientation val="minMax"/>
        </c:scaling>
        <c:delete val="0"/>
        <c:axPos val="b"/>
        <c:numFmt formatCode="mmm\-yy" sourceLinked="1"/>
        <c:majorTickMark val="out"/>
        <c:minorTickMark val="none"/>
        <c:tickLblPos val="low"/>
        <c:spPr>
          <a:ln w="19050"/>
        </c:spPr>
        <c:crossAx val="335015296"/>
        <c:crossesAt val="100"/>
        <c:auto val="1"/>
        <c:lblOffset val="100"/>
        <c:baseTimeUnit val="months"/>
      </c:dateAx>
      <c:valAx>
        <c:axId val="335015296"/>
        <c:scaling>
          <c:orientation val="minMax"/>
          <c:max val="112"/>
          <c:min val="92"/>
        </c:scaling>
        <c:delete val="0"/>
        <c:axPos val="l"/>
        <c:majorGridlines/>
        <c:numFmt formatCode="0" sourceLinked="0"/>
        <c:majorTickMark val="out"/>
        <c:minorTickMark val="none"/>
        <c:tickLblPos val="nextTo"/>
        <c:crossAx val="335013760"/>
        <c:crossesAt val="43862"/>
        <c:crossBetween val="midCat"/>
        <c:majorUnit val="4"/>
      </c:valAx>
    </c:plotArea>
    <c:legend>
      <c:legendPos val="b"/>
      <c:layout>
        <c:manualLayout>
          <c:xMode val="edge"/>
          <c:yMode val="edge"/>
          <c:x val="0.2986050334522381"/>
          <c:y val="0.80867822701937542"/>
          <c:w val="0.4027899330955238"/>
          <c:h val="6.7726267362647086E-2"/>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124E-2"/>
          <c:y val="0.27208624345685795"/>
          <c:w val="0.83764367816092966"/>
          <c:h val="0.49121318168562289"/>
        </c:manualLayout>
      </c:layout>
      <c:barChart>
        <c:barDir val="col"/>
        <c:grouping val="stacked"/>
        <c:varyColors val="0"/>
        <c:ser>
          <c:idx val="1"/>
          <c:order val="0"/>
          <c:tx>
            <c:strRef>
              <c:f>'Données Graph3'!$G$7:$G$8</c:f>
              <c:strCache>
                <c:ptCount val="1"/>
                <c:pt idx="0">
                  <c:v>Emploi hors intérim</c:v>
                </c:pt>
              </c:strCache>
            </c:strRef>
          </c:tx>
          <c:spPr>
            <a:solidFill>
              <a:srgbClr val="00B0F0"/>
            </a:solidFill>
            <a:ln w="28575">
              <a:noFill/>
              <a:prstDash val="solid"/>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Graph3'!$V$10:$V$50</c:f>
              <c:numCache>
                <c:formatCode>#,##0</c:formatCode>
                <c:ptCount val="41"/>
                <c:pt idx="0">
                  <c:v>513.46151764586102</c:v>
                </c:pt>
                <c:pt idx="1">
                  <c:v>-58.81414356912137</c:v>
                </c:pt>
                <c:pt idx="2">
                  <c:v>-263.05757254501805</c:v>
                </c:pt>
                <c:pt idx="3">
                  <c:v>1566.3648653484997</c:v>
                </c:pt>
                <c:pt idx="4">
                  <c:v>949.81376518087927</c:v>
                </c:pt>
                <c:pt idx="5">
                  <c:v>-540.05818680149969</c:v>
                </c:pt>
                <c:pt idx="6">
                  <c:v>-2699.1516195607255</c:v>
                </c:pt>
                <c:pt idx="7">
                  <c:v>2071.1916881091893</c:v>
                </c:pt>
                <c:pt idx="8">
                  <c:v>-27.326439933880465</c:v>
                </c:pt>
                <c:pt idx="9">
                  <c:v>591.38689467491349</c:v>
                </c:pt>
                <c:pt idx="10">
                  <c:v>-674.35059556507622</c:v>
                </c:pt>
                <c:pt idx="11">
                  <c:v>640.29434406149085</c:v>
                </c:pt>
                <c:pt idx="12">
                  <c:v>-48.766134664736455</c:v>
                </c:pt>
                <c:pt idx="13">
                  <c:v>-847.13907740320428</c:v>
                </c:pt>
                <c:pt idx="14">
                  <c:v>436.05559333282872</c:v>
                </c:pt>
                <c:pt idx="15">
                  <c:v>-393.97225124089164</c:v>
                </c:pt>
                <c:pt idx="16">
                  <c:v>3.2729207675438374</c:v>
                </c:pt>
                <c:pt idx="17">
                  <c:v>101.11818874481833</c:v>
                </c:pt>
                <c:pt idx="18">
                  <c:v>-758.79999007764854</c:v>
                </c:pt>
                <c:pt idx="19">
                  <c:v>993.18420823058113</c:v>
                </c:pt>
                <c:pt idx="20">
                  <c:v>324.573124214774</c:v>
                </c:pt>
                <c:pt idx="21">
                  <c:v>1497.5234812036797</c:v>
                </c:pt>
                <c:pt idx="22">
                  <c:v>-207.19107953589992</c:v>
                </c:pt>
                <c:pt idx="23">
                  <c:v>-203.235760931595</c:v>
                </c:pt>
                <c:pt idx="24">
                  <c:v>1758.3914106637239</c:v>
                </c:pt>
                <c:pt idx="25">
                  <c:v>-67.307467965380056</c:v>
                </c:pt>
                <c:pt idx="26">
                  <c:v>-180.58292339497712</c:v>
                </c:pt>
                <c:pt idx="27">
                  <c:v>1051.6072953380644</c:v>
                </c:pt>
                <c:pt idx="28">
                  <c:v>1384.7165097183897</c:v>
                </c:pt>
                <c:pt idx="29">
                  <c:v>133.1863423914765</c:v>
                </c:pt>
                <c:pt idx="30">
                  <c:v>494.34847343037836</c:v>
                </c:pt>
                <c:pt idx="31">
                  <c:v>-240.03601629220066</c:v>
                </c:pt>
                <c:pt idx="32">
                  <c:v>769.9935611707042</c:v>
                </c:pt>
                <c:pt idx="33">
                  <c:v>1071.4680202977324</c:v>
                </c:pt>
                <c:pt idx="34">
                  <c:v>718.40369091083994</c:v>
                </c:pt>
                <c:pt idx="35">
                  <c:v>-1493.3289142416616</c:v>
                </c:pt>
                <c:pt idx="36">
                  <c:v>-1088.1655369852961</c:v>
                </c:pt>
                <c:pt idx="37">
                  <c:v>-4207.0145374640706</c:v>
                </c:pt>
                <c:pt idx="38">
                  <c:v>4079.0597749019798</c:v>
                </c:pt>
                <c:pt idx="39">
                  <c:v>869.08532265730901</c:v>
                </c:pt>
                <c:pt idx="40">
                  <c:v>998.80053582167602</c:v>
                </c:pt>
              </c:numCache>
            </c:numRef>
          </c:val>
        </c:ser>
        <c:ser>
          <c:idx val="2"/>
          <c:order val="1"/>
          <c:tx>
            <c:strRef>
              <c:f>'Données Graph3'!$H$7:$H$8</c:f>
              <c:strCache>
                <c:ptCount val="1"/>
                <c:pt idx="0">
                  <c:v>Intérim</c:v>
                </c:pt>
              </c:strCache>
            </c:strRef>
          </c:tx>
          <c:spPr>
            <a:solidFill>
              <a:schemeClr val="accent6">
                <a:lumMod val="75000"/>
              </a:schemeClr>
            </a:solidFill>
            <a:ln w="28575">
              <a:noFill/>
            </a:ln>
          </c:spPr>
          <c:invertIfNegative val="0"/>
          <c:cat>
            <c:multiLvlStrRef>
              <c:f>'Données Graph3'!$A$10:$B$66</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Graph3'!$W$10:$W$50</c:f>
              <c:numCache>
                <c:formatCode>#,##0</c:formatCode>
                <c:ptCount val="41"/>
                <c:pt idx="0">
                  <c:v>-223.22974521557626</c:v>
                </c:pt>
                <c:pt idx="1">
                  <c:v>7.3279922884694315</c:v>
                </c:pt>
                <c:pt idx="2">
                  <c:v>339.68407405320977</c:v>
                </c:pt>
                <c:pt idx="3">
                  <c:v>-237.15633808381517</c:v>
                </c:pt>
                <c:pt idx="4">
                  <c:v>-209.16678941291957</c:v>
                </c:pt>
                <c:pt idx="5">
                  <c:v>-94.937551320427701</c:v>
                </c:pt>
                <c:pt idx="6">
                  <c:v>-250.59058602550613</c:v>
                </c:pt>
                <c:pt idx="7">
                  <c:v>-305.1464137766161</c:v>
                </c:pt>
                <c:pt idx="8">
                  <c:v>-128.4842036448872</c:v>
                </c:pt>
                <c:pt idx="9">
                  <c:v>-66.178969993215105</c:v>
                </c:pt>
                <c:pt idx="10">
                  <c:v>103.17731004193411</c:v>
                </c:pt>
                <c:pt idx="11">
                  <c:v>321.92400190328408</c:v>
                </c:pt>
                <c:pt idx="12">
                  <c:v>-469.86130335843336</c:v>
                </c:pt>
                <c:pt idx="13">
                  <c:v>50.963595741668541</c:v>
                </c:pt>
                <c:pt idx="14">
                  <c:v>-235.28179893352581</c:v>
                </c:pt>
                <c:pt idx="15">
                  <c:v>160.22195242820499</c:v>
                </c:pt>
                <c:pt idx="16">
                  <c:v>116.85067675108439</c:v>
                </c:pt>
                <c:pt idx="17">
                  <c:v>-8.9058734872278364</c:v>
                </c:pt>
                <c:pt idx="18">
                  <c:v>230.10308008580068</c:v>
                </c:pt>
                <c:pt idx="19">
                  <c:v>58.189265587448062</c:v>
                </c:pt>
                <c:pt idx="20">
                  <c:v>132.39655883965224</c:v>
                </c:pt>
                <c:pt idx="21">
                  <c:v>244.57084631615453</c:v>
                </c:pt>
                <c:pt idx="22">
                  <c:v>71.214687955668524</c:v>
                </c:pt>
                <c:pt idx="23">
                  <c:v>-32.102963271457156</c:v>
                </c:pt>
                <c:pt idx="24">
                  <c:v>582.10284906936158</c:v>
                </c:pt>
                <c:pt idx="25">
                  <c:v>375.3976496565765</c:v>
                </c:pt>
                <c:pt idx="26">
                  <c:v>328.38929180572723</c:v>
                </c:pt>
                <c:pt idx="27">
                  <c:v>131.59693758537196</c:v>
                </c:pt>
                <c:pt idx="28">
                  <c:v>-85.026007613243564</c:v>
                </c:pt>
                <c:pt idx="29">
                  <c:v>-267.34904308689056</c:v>
                </c:pt>
                <c:pt idx="30">
                  <c:v>75.421370861960895</c:v>
                </c:pt>
                <c:pt idx="31">
                  <c:v>29.847778830220705</c:v>
                </c:pt>
                <c:pt idx="32">
                  <c:v>-33.458560598401164</c:v>
                </c:pt>
                <c:pt idx="33">
                  <c:v>374.94305335517492</c:v>
                </c:pt>
                <c:pt idx="34">
                  <c:v>-81.522759244077861</c:v>
                </c:pt>
                <c:pt idx="35">
                  <c:v>53.034228411637741</c:v>
                </c:pt>
                <c:pt idx="36">
                  <c:v>-2548.099063052673</c:v>
                </c:pt>
                <c:pt idx="37">
                  <c:v>1514.7641912242025</c:v>
                </c:pt>
                <c:pt idx="38">
                  <c:v>615.7039440339222</c:v>
                </c:pt>
                <c:pt idx="39">
                  <c:v>91.232587208112818</c:v>
                </c:pt>
                <c:pt idx="40">
                  <c:v>-60.44624880262927</c:v>
                </c:pt>
              </c:numCache>
            </c:numRef>
          </c:val>
        </c:ser>
        <c:dLbls>
          <c:showLegendKey val="0"/>
          <c:showVal val="0"/>
          <c:showCatName val="0"/>
          <c:showSerName val="0"/>
          <c:showPercent val="0"/>
          <c:showBubbleSize val="0"/>
        </c:dLbls>
        <c:gapWidth val="150"/>
        <c:overlap val="100"/>
        <c:axId val="306574848"/>
        <c:axId val="306576384"/>
      </c:barChart>
      <c:lineChart>
        <c:grouping val="standard"/>
        <c:varyColors val="0"/>
        <c:ser>
          <c:idx val="0"/>
          <c:order val="2"/>
          <c:tx>
            <c:strRef>
              <c:f>'Données Graph3'!$F$7:$F$8</c:f>
              <c:strCache>
                <c:ptCount val="1"/>
                <c:pt idx="0">
                  <c:v>Emploi total</c:v>
                </c:pt>
              </c:strCache>
            </c:strRef>
          </c:tx>
          <c:spPr>
            <a:ln w="28575">
              <a:solidFill>
                <a:srgbClr val="002060"/>
              </a:solidFill>
              <a:prstDash val="solid"/>
            </a:ln>
          </c:spPr>
          <c:marker>
            <c:symbol val="none"/>
          </c:marker>
          <c:cat>
            <c:multiLvlStrRef>
              <c:f>'Données Graph3'!$A$10:$B$61</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Graph3'!$U$10:$U$50</c:f>
              <c:numCache>
                <c:formatCode>#,##0</c:formatCode>
                <c:ptCount val="41"/>
                <c:pt idx="0">
                  <c:v>290.23177243029932</c:v>
                </c:pt>
                <c:pt idx="1">
                  <c:v>-51.4861512806674</c:v>
                </c:pt>
                <c:pt idx="2">
                  <c:v>76.626501508202637</c:v>
                </c:pt>
                <c:pt idx="3">
                  <c:v>1329.20852726468</c:v>
                </c:pt>
                <c:pt idx="4">
                  <c:v>740.64697576797334</c:v>
                </c:pt>
                <c:pt idx="5">
                  <c:v>-634.99573812194285</c:v>
                </c:pt>
                <c:pt idx="6">
                  <c:v>-2949.7422055862262</c:v>
                </c:pt>
                <c:pt idx="7">
                  <c:v>1766.0452743325732</c:v>
                </c:pt>
                <c:pt idx="8">
                  <c:v>-155.81064357876312</c:v>
                </c:pt>
                <c:pt idx="9">
                  <c:v>525.20792468168656</c:v>
                </c:pt>
                <c:pt idx="10">
                  <c:v>-571.17328552313847</c:v>
                </c:pt>
                <c:pt idx="11">
                  <c:v>962.21834596476401</c:v>
                </c:pt>
                <c:pt idx="12">
                  <c:v>-518.62743802316254</c:v>
                </c:pt>
                <c:pt idx="13">
                  <c:v>-796.17548166151391</c:v>
                </c:pt>
                <c:pt idx="14">
                  <c:v>200.77379439928336</c:v>
                </c:pt>
                <c:pt idx="15">
                  <c:v>-233.75029881269438</c:v>
                </c:pt>
                <c:pt idx="16">
                  <c:v>120.12359751862823</c:v>
                </c:pt>
                <c:pt idx="17">
                  <c:v>92.212315257609589</c:v>
                </c:pt>
                <c:pt idx="18">
                  <c:v>-528.69690999184968</c:v>
                </c:pt>
                <c:pt idx="19">
                  <c:v>1051.3734738180356</c:v>
                </c:pt>
                <c:pt idx="20">
                  <c:v>456.96968305442715</c:v>
                </c:pt>
                <c:pt idx="21">
                  <c:v>1742.0943275198224</c:v>
                </c:pt>
                <c:pt idx="22">
                  <c:v>-135.97639158021775</c:v>
                </c:pt>
                <c:pt idx="23">
                  <c:v>-235.33872420305852</c:v>
                </c:pt>
                <c:pt idx="24">
                  <c:v>2340.4942597330664</c:v>
                </c:pt>
                <c:pt idx="25">
                  <c:v>308.09018169122282</c:v>
                </c:pt>
                <c:pt idx="26">
                  <c:v>147.80636841073283</c:v>
                </c:pt>
                <c:pt idx="27">
                  <c:v>1183.2042329234246</c:v>
                </c:pt>
                <c:pt idx="28">
                  <c:v>1299.6905021051643</c:v>
                </c:pt>
                <c:pt idx="29">
                  <c:v>-134.16270069542225</c:v>
                </c:pt>
                <c:pt idx="30">
                  <c:v>569.7698442923429</c:v>
                </c:pt>
                <c:pt idx="31">
                  <c:v>-210.18823746198905</c:v>
                </c:pt>
                <c:pt idx="32">
                  <c:v>736.53500057230121</c:v>
                </c:pt>
                <c:pt idx="33">
                  <c:v>1446.411073652911</c:v>
                </c:pt>
                <c:pt idx="34">
                  <c:v>636.88093166676117</c:v>
                </c:pt>
                <c:pt idx="35">
                  <c:v>-1440.2946858300129</c:v>
                </c:pt>
                <c:pt idx="36">
                  <c:v>-3636.2646000379755</c:v>
                </c:pt>
                <c:pt idx="37">
                  <c:v>-2692.2503462398599</c:v>
                </c:pt>
                <c:pt idx="38">
                  <c:v>4694.7637189358938</c:v>
                </c:pt>
                <c:pt idx="39">
                  <c:v>960.31790986543638</c:v>
                </c:pt>
                <c:pt idx="40">
                  <c:v>938.35428701902856</c:v>
                </c:pt>
              </c:numCache>
            </c:numRef>
          </c:val>
          <c:smooth val="0"/>
        </c:ser>
        <c:dLbls>
          <c:showLegendKey val="0"/>
          <c:showVal val="0"/>
          <c:showCatName val="0"/>
          <c:showSerName val="0"/>
          <c:showPercent val="0"/>
          <c:showBubbleSize val="0"/>
        </c:dLbls>
        <c:marker val="1"/>
        <c:smooth val="0"/>
        <c:axId val="306574848"/>
        <c:axId val="306576384"/>
      </c:lineChart>
      <c:catAx>
        <c:axId val="306574848"/>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306576384"/>
        <c:crosses val="autoZero"/>
        <c:auto val="0"/>
        <c:lblAlgn val="ctr"/>
        <c:lblOffset val="100"/>
        <c:tickLblSkip val="4"/>
        <c:tickMarkSkip val="4"/>
        <c:noMultiLvlLbl val="0"/>
      </c:catAx>
      <c:valAx>
        <c:axId val="306576384"/>
        <c:scaling>
          <c:orientation val="minMax"/>
          <c:max val="5000"/>
          <c:min val="-5000"/>
        </c:scaling>
        <c:delete val="0"/>
        <c:axPos val="l"/>
        <c:majorGridlines>
          <c:spPr>
            <a:ln>
              <a:prstDash val="sysDash"/>
            </a:ln>
          </c:spPr>
        </c:majorGridlines>
        <c:numFmt formatCode="[Red][&lt;0]\-&quot;&quot;0&quot;&quot;;[Blue][&gt;0]\+&quot;&quot;0&quot;&quot;;0" sourceLinked="0"/>
        <c:majorTickMark val="out"/>
        <c:minorTickMark val="none"/>
        <c:tickLblPos val="nextTo"/>
        <c:crossAx val="306574848"/>
        <c:crosses val="autoZero"/>
        <c:crossBetween val="between"/>
        <c:majorUnit val="1000"/>
      </c:valAx>
    </c:plotArea>
    <c:legend>
      <c:legendPos val="t"/>
      <c:layout>
        <c:manualLayout>
          <c:xMode val="edge"/>
          <c:yMode val="edge"/>
          <c:x val="0.21627906807801803"/>
          <c:y val="0.21335807050092764"/>
          <c:w val="0.58264258622806397"/>
          <c:h val="6.3399948383075486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7958052898516E-2"/>
          <c:y val="0.24595686858608862"/>
          <c:w val="0.90516390406154157"/>
          <c:h val="0.46558558534083427"/>
        </c:manualLayout>
      </c:layout>
      <c:barChart>
        <c:barDir val="col"/>
        <c:grouping val="stacked"/>
        <c:varyColors val="0"/>
        <c:ser>
          <c:idx val="0"/>
          <c:order val="0"/>
          <c:tx>
            <c:v>Emploi hors intérim</c:v>
          </c:tx>
          <c:spPr>
            <a:solidFill>
              <a:srgbClr val="00B0F0"/>
            </a:solidFill>
          </c:spPr>
          <c:invertIfNegative val="0"/>
          <c:dPt>
            <c:idx val="4"/>
            <c:invertIfNegative val="0"/>
            <c:bubble3D val="0"/>
          </c:dPt>
          <c:dLbls>
            <c:dLbl>
              <c:idx val="1"/>
              <c:layout>
                <c:manualLayout>
                  <c:x val="-1.8451889386298876E-3"/>
                  <c:y val="-8.6256488763224587E-3"/>
                </c:manualLayout>
              </c:layout>
              <c:showLegendKey val="0"/>
              <c:showVal val="1"/>
              <c:showCatName val="0"/>
              <c:showSerName val="0"/>
              <c:showPercent val="0"/>
              <c:showBubbleSize val="0"/>
            </c:dLbl>
            <c:dLbl>
              <c:idx val="2"/>
              <c:layout>
                <c:manualLayout>
                  <c:x val="7.4013870009199791E-3"/>
                  <c:y val="-8.6256488763224587E-3"/>
                </c:manualLayout>
              </c:layout>
              <c:showLegendKey val="0"/>
              <c:showVal val="1"/>
              <c:showCatName val="0"/>
              <c:showSerName val="0"/>
              <c:showPercent val="0"/>
              <c:showBubbleSize val="0"/>
            </c:dLbl>
            <c:dLbl>
              <c:idx val="3"/>
              <c:layout>
                <c:manualLayout>
                  <c:x val="0"/>
                  <c:y val="-2.8751936526091228E-2"/>
                </c:manualLayout>
              </c:layout>
              <c:showLegendKey val="0"/>
              <c:showVal val="1"/>
              <c:showCatName val="0"/>
              <c:showSerName val="0"/>
              <c:showPercent val="0"/>
              <c:showBubbleSize val="0"/>
            </c:dLbl>
            <c:dLbl>
              <c:idx val="4"/>
              <c:layout>
                <c:manualLayout>
                  <c:x val="0"/>
                  <c:y val="-8.6256488763224587E-3"/>
                </c:manualLayout>
              </c:layout>
              <c:showLegendKey val="0"/>
              <c:showVal val="1"/>
              <c:showCatName val="0"/>
              <c:showSerName val="0"/>
              <c:showPercent val="0"/>
              <c:showBubbleSize val="0"/>
            </c:dLbl>
            <c:numFmt formatCode="[&lt;0]\-&quot;&quot;#,###&quot;&quot;;[&gt;0]\+&quot;&quot;#,###&quot;&quot;;0" sourceLinked="0"/>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graph4'!$DG$49:$DK$49</c:f>
              <c:numCache>
                <c:formatCode>#,##0</c:formatCode>
                <c:ptCount val="5"/>
                <c:pt idx="0">
                  <c:v>1000</c:v>
                </c:pt>
                <c:pt idx="1">
                  <c:v>470</c:v>
                </c:pt>
                <c:pt idx="2">
                  <c:v>-30</c:v>
                </c:pt>
                <c:pt idx="3">
                  <c:v>150</c:v>
                </c:pt>
                <c:pt idx="4">
                  <c:v>250</c:v>
                </c:pt>
              </c:numCache>
            </c:numRef>
          </c:val>
        </c:ser>
        <c:ser>
          <c:idx val="1"/>
          <c:order val="1"/>
          <c:tx>
            <c:v>Intérim</c:v>
          </c:tx>
          <c:spPr>
            <a:solidFill>
              <a:schemeClr val="accent6">
                <a:lumMod val="75000"/>
              </a:schemeClr>
            </a:solidFill>
          </c:spPr>
          <c:invertIfNegative val="0"/>
          <c:dPt>
            <c:idx val="4"/>
            <c:invertIfNegative val="0"/>
            <c:bubble3D val="0"/>
          </c:dPt>
          <c:dLbls>
            <c:dLbl>
              <c:idx val="0"/>
              <c:layout>
                <c:manualLayout>
                  <c:x val="-3.7316403700606328E-3"/>
                  <c:y val="-7.8606602266349627E-3"/>
                </c:manualLayout>
              </c:layout>
              <c:showLegendKey val="0"/>
              <c:showVal val="1"/>
              <c:showCatName val="0"/>
              <c:showSerName val="0"/>
              <c:showPercent val="0"/>
              <c:showBubbleSize val="0"/>
            </c:dLbl>
            <c:dLbl>
              <c:idx val="1"/>
              <c:layout>
                <c:manualLayout>
                  <c:x val="-1.9143472012116062E-3"/>
                  <c:y val="-5.1160738400822811E-3"/>
                </c:manualLayout>
              </c:layout>
              <c:showLegendKey val="0"/>
              <c:showVal val="1"/>
              <c:showCatName val="0"/>
              <c:showSerName val="0"/>
              <c:showPercent val="0"/>
              <c:showBubbleSize val="0"/>
            </c:dLbl>
            <c:dLbl>
              <c:idx val="2"/>
              <c:layout>
                <c:manualLayout>
                  <c:x val="7.4013870009199791E-3"/>
                  <c:y val="-1.7250165777726763E-2"/>
                </c:manualLayout>
              </c:layout>
              <c:showLegendKey val="0"/>
              <c:showVal val="1"/>
              <c:showCatName val="0"/>
              <c:showSerName val="0"/>
              <c:showPercent val="0"/>
              <c:showBubbleSize val="0"/>
            </c:dLbl>
            <c:dLbl>
              <c:idx val="3"/>
              <c:layout>
                <c:manualLayout>
                  <c:x val="3.6903778772597751E-3"/>
                  <c:y val="-1.752410370791968E-2"/>
                </c:manualLayout>
              </c:layout>
              <c:showLegendKey val="0"/>
              <c:showVal val="1"/>
              <c:showCatName val="0"/>
              <c:showSerName val="0"/>
              <c:showPercent val="0"/>
              <c:showBubbleSize val="0"/>
            </c:dLbl>
            <c:dLbl>
              <c:idx val="4"/>
              <c:layout>
                <c:manualLayout>
                  <c:x val="0"/>
                  <c:y val="-2.5460153464103605E-2"/>
                </c:manualLayout>
              </c:layout>
              <c:showLegendKey val="0"/>
              <c:showVal val="1"/>
              <c:showCatName val="0"/>
              <c:showSerName val="0"/>
              <c:showPercent val="0"/>
              <c:showBubbleSize val="0"/>
            </c:dLbl>
            <c:numFmt formatCode="[&lt;0]\-&quot;&quot;#,###&quot;&quot;;[&gt;0]\+&quot;&quot;#,###&quot;&quot;;0" sourceLinked="0"/>
            <c:txPr>
              <a:bodyPr/>
              <a:lstStyle/>
              <a:p>
                <a:pPr>
                  <a:defRPr sz="1100" b="0"/>
                </a:pPr>
                <a:endParaRPr lang="fr-FR"/>
              </a:p>
            </c:txPr>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graph4'!$DM$49:$DQ$49</c:f>
              <c:numCache>
                <c:formatCode>#,##0</c:formatCode>
                <c:ptCount val="5"/>
                <c:pt idx="0">
                  <c:v>-60</c:v>
                </c:pt>
                <c:pt idx="1">
                  <c:v>80</c:v>
                </c:pt>
                <c:pt idx="2">
                  <c:v>-10</c:v>
                </c:pt>
                <c:pt idx="3">
                  <c:v>-60</c:v>
                </c:pt>
                <c:pt idx="4">
                  <c:v>-70</c:v>
                </c:pt>
              </c:numCache>
            </c:numRef>
          </c:val>
        </c:ser>
        <c:ser>
          <c:idx val="2"/>
          <c:order val="2"/>
          <c:tx>
            <c:v>Total</c:v>
          </c:tx>
          <c:spPr>
            <a:noFill/>
          </c:spPr>
          <c:invertIfNegative val="0"/>
          <c:dLbls>
            <c:dLbl>
              <c:idx val="0"/>
              <c:layout>
                <c:manualLayout>
                  <c:x val="-4.8381725713664391E-5"/>
                  <c:y val="0.13215716611437611"/>
                </c:manualLayout>
              </c:layout>
              <c:dLblPos val="ctr"/>
              <c:showLegendKey val="0"/>
              <c:showVal val="1"/>
              <c:showCatName val="0"/>
              <c:showSerName val="0"/>
              <c:showPercent val="0"/>
              <c:showBubbleSize val="0"/>
            </c:dLbl>
            <c:dLbl>
              <c:idx val="1"/>
              <c:layout>
                <c:manualLayout>
                  <c:x val="1.7761759665157776E-3"/>
                  <c:y val="4.6030175281788176E-2"/>
                </c:manualLayout>
              </c:layout>
              <c:dLblPos val="ctr"/>
              <c:showLegendKey val="0"/>
              <c:showVal val="1"/>
              <c:showCatName val="0"/>
              <c:showSerName val="0"/>
              <c:showPercent val="0"/>
              <c:showBubbleSize val="0"/>
            </c:dLbl>
            <c:dLbl>
              <c:idx val="2"/>
              <c:layout>
                <c:manualLayout>
                  <c:x val="5.1442995866196294E-3"/>
                  <c:y val="5.3516378205498275E-2"/>
                </c:manualLayout>
              </c:layout>
              <c:dLblPos val="ctr"/>
              <c:showLegendKey val="0"/>
              <c:showVal val="1"/>
              <c:showCatName val="0"/>
              <c:showSerName val="0"/>
              <c:showPercent val="0"/>
              <c:showBubbleSize val="0"/>
            </c:dLbl>
            <c:dLbl>
              <c:idx val="3"/>
              <c:layout>
                <c:manualLayout>
                  <c:x val="4.1262492800857331E-5"/>
                  <c:y val="-2.8452642357731695E-2"/>
                </c:manualLayout>
              </c:layout>
              <c:dLblPos val="ctr"/>
              <c:showLegendKey val="0"/>
              <c:showVal val="1"/>
              <c:showCatName val="0"/>
              <c:showSerName val="0"/>
              <c:showPercent val="0"/>
              <c:showBubbleSize val="0"/>
            </c:dLbl>
            <c:dLbl>
              <c:idx val="4"/>
              <c:layout>
                <c:manualLayout>
                  <c:x val="1.8451889386298876E-3"/>
                  <c:y val="-8.4594749583376625E-3"/>
                </c:manualLayout>
              </c:layout>
              <c:dLblPos val="ctr"/>
              <c:showLegendKey val="0"/>
              <c:showVal val="1"/>
              <c:showCatName val="0"/>
              <c:showSerName val="0"/>
              <c:showPercent val="0"/>
              <c:showBubbleSize val="0"/>
            </c:dLbl>
            <c:numFmt formatCode="[&lt;0]\-&quot;&quot;#,###&quot;&quot;;[&gt;0]\+&quot;&quot;#,###&quot;&quot;;0" sourceLinked="0"/>
            <c:txPr>
              <a:bodyPr/>
              <a:lstStyle/>
              <a:p>
                <a:pPr>
                  <a:defRPr sz="1200" b="1"/>
                </a:pPr>
                <a:endParaRPr lang="fr-FR"/>
              </a:p>
            </c:txPr>
            <c:dLblPos val="inBase"/>
            <c:showLegendKey val="0"/>
            <c:showVal val="1"/>
            <c:showCatName val="0"/>
            <c:showSerName val="0"/>
            <c:showPercent val="0"/>
            <c:showBubbleSize val="0"/>
            <c:showLeaderLines val="0"/>
          </c:dLbls>
          <c:cat>
            <c:strRef>
              <c:f>'Données graph4'!$B$8:$F$8</c:f>
              <c:strCache>
                <c:ptCount val="5"/>
                <c:pt idx="0">
                  <c:v>Ensemble</c:v>
                </c:pt>
                <c:pt idx="1">
                  <c:v>Tertiaire marchand</c:v>
                </c:pt>
                <c:pt idx="2">
                  <c:v>Tertiaire non marchand</c:v>
                </c:pt>
                <c:pt idx="3">
                  <c:v>Industrie</c:v>
                </c:pt>
                <c:pt idx="4">
                  <c:v>Construction 
</c:v>
                </c:pt>
              </c:strCache>
            </c:strRef>
          </c:cat>
          <c:val>
            <c:numRef>
              <c:f>'Données graph4'!$DA$49:$DE$49</c:f>
              <c:numCache>
                <c:formatCode>#,##0</c:formatCode>
                <c:ptCount val="5"/>
                <c:pt idx="0">
                  <c:v>940</c:v>
                </c:pt>
                <c:pt idx="1">
                  <c:v>540</c:v>
                </c:pt>
                <c:pt idx="2">
                  <c:v>-40</c:v>
                </c:pt>
                <c:pt idx="3">
                  <c:v>90</c:v>
                </c:pt>
                <c:pt idx="4">
                  <c:v>180</c:v>
                </c:pt>
              </c:numCache>
            </c:numRef>
          </c:val>
        </c:ser>
        <c:dLbls>
          <c:showLegendKey val="0"/>
          <c:showVal val="0"/>
          <c:showCatName val="0"/>
          <c:showSerName val="0"/>
          <c:showPercent val="0"/>
          <c:showBubbleSize val="0"/>
        </c:dLbls>
        <c:gapWidth val="150"/>
        <c:overlap val="100"/>
        <c:axId val="306134016"/>
        <c:axId val="306148096"/>
      </c:barChart>
      <c:catAx>
        <c:axId val="306134016"/>
        <c:scaling>
          <c:orientation val="minMax"/>
        </c:scaling>
        <c:delete val="0"/>
        <c:axPos val="b"/>
        <c:majorTickMark val="out"/>
        <c:minorTickMark val="none"/>
        <c:tickLblPos val="low"/>
        <c:spPr>
          <a:ln w="22225" cmpd="sng"/>
        </c:spPr>
        <c:txPr>
          <a:bodyPr rot="0" vert="horz"/>
          <a:lstStyle/>
          <a:p>
            <a:pPr>
              <a:defRPr sz="1000" b="0" baseline="0"/>
            </a:pPr>
            <a:endParaRPr lang="fr-FR"/>
          </a:p>
        </c:txPr>
        <c:crossAx val="306148096"/>
        <c:crosses val="autoZero"/>
        <c:auto val="1"/>
        <c:lblAlgn val="ctr"/>
        <c:lblOffset val="100"/>
        <c:noMultiLvlLbl val="0"/>
      </c:catAx>
      <c:valAx>
        <c:axId val="306148096"/>
        <c:scaling>
          <c:orientation val="minMax"/>
          <c:max val="1000"/>
          <c:min val="-500"/>
        </c:scaling>
        <c:delete val="0"/>
        <c:axPos val="l"/>
        <c:majorGridlines>
          <c:spPr>
            <a:ln>
              <a:prstDash val="sysDot"/>
            </a:ln>
          </c:spPr>
        </c:majorGridlines>
        <c:numFmt formatCode="[Red][&lt;0]\-&quot;&quot;0&quot;&quot;;[Blue][&gt;0]\+&quot;&quot;0&quot;&quot;;0" sourceLinked="0"/>
        <c:majorTickMark val="out"/>
        <c:minorTickMark val="none"/>
        <c:tickLblPos val="nextTo"/>
        <c:crossAx val="306134016"/>
        <c:crosses val="autoZero"/>
        <c:crossBetween val="between"/>
        <c:majorUnit val="500"/>
      </c:valAx>
    </c:plotArea>
    <c:legend>
      <c:legendPos val="r"/>
      <c:legendEntry>
        <c:idx val="0"/>
        <c:delete val="1"/>
      </c:legendEntry>
      <c:layout>
        <c:manualLayout>
          <c:xMode val="edge"/>
          <c:yMode val="edge"/>
          <c:x val="0.27865418602177844"/>
          <c:y val="0.18397875147241638"/>
          <c:w val="0.4416481968830514"/>
          <c:h val="5.7485996694990923E-2"/>
        </c:manualLayout>
      </c:layout>
      <c:overlay val="0"/>
      <c:txPr>
        <a:bodyPr/>
        <a:lstStyle/>
        <a:p>
          <a:pPr>
            <a:defRPr sz="1200" baseline="0"/>
          </a:pPr>
          <a:endParaRPr lang="fr-FR"/>
        </a:p>
      </c:txPr>
    </c:legend>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6545228499415E-2"/>
          <c:y val="0.27208624345685839"/>
          <c:w val="0.83764367816093055"/>
          <c:h val="0.49287174439733517"/>
        </c:manualLayout>
      </c:layout>
      <c:lineChart>
        <c:grouping val="standard"/>
        <c:varyColors val="0"/>
        <c:ser>
          <c:idx val="0"/>
          <c:order val="0"/>
          <c:tx>
            <c:strRef>
              <c:f>'Données graph 1 et 2'!$AS$8:$AS$9</c:f>
              <c:strCache>
                <c:ptCount val="1"/>
                <c:pt idx="0">
                  <c:v>Construction </c:v>
                </c:pt>
              </c:strCache>
            </c:strRef>
          </c:tx>
          <c:spPr>
            <a:ln w="28575">
              <a:solidFill>
                <a:srgbClr val="00B050"/>
              </a:solidFill>
              <a:prstDash val="solid"/>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2'!$AS$10:$AS$50</c:f>
              <c:numCache>
                <c:formatCode>#,##0.0</c:formatCode>
                <c:ptCount val="41"/>
                <c:pt idx="0">
                  <c:v>100</c:v>
                </c:pt>
                <c:pt idx="1">
                  <c:v>99.995680780248136</c:v>
                </c:pt>
                <c:pt idx="2">
                  <c:v>99.991279057389718</c:v>
                </c:pt>
                <c:pt idx="3">
                  <c:v>98.785429068339127</c:v>
                </c:pt>
                <c:pt idx="4">
                  <c:v>98.00725636133977</c:v>
                </c:pt>
                <c:pt idx="5">
                  <c:v>96.408807141629211</c:v>
                </c:pt>
                <c:pt idx="6">
                  <c:v>96.353870665398205</c:v>
                </c:pt>
                <c:pt idx="7">
                  <c:v>94.193330989447048</c:v>
                </c:pt>
                <c:pt idx="8">
                  <c:v>92.709863888804406</c:v>
                </c:pt>
                <c:pt idx="9">
                  <c:v>92.63536873603482</c:v>
                </c:pt>
                <c:pt idx="10">
                  <c:v>93.31815296217097</c:v>
                </c:pt>
                <c:pt idx="11">
                  <c:v>93.303639152910819</c:v>
                </c:pt>
                <c:pt idx="12">
                  <c:v>92.952907775142023</c:v>
                </c:pt>
                <c:pt idx="13">
                  <c:v>91.44821438435892</c:v>
                </c:pt>
                <c:pt idx="14">
                  <c:v>89.429154128518846</c:v>
                </c:pt>
                <c:pt idx="15">
                  <c:v>88.224042296080256</c:v>
                </c:pt>
                <c:pt idx="16">
                  <c:v>86.559930419648623</c:v>
                </c:pt>
                <c:pt idx="17">
                  <c:v>86.034651732378066</c:v>
                </c:pt>
                <c:pt idx="18">
                  <c:v>86.046884593203799</c:v>
                </c:pt>
                <c:pt idx="19">
                  <c:v>86.310888772726443</c:v>
                </c:pt>
                <c:pt idx="20">
                  <c:v>86.78643202297161</c:v>
                </c:pt>
                <c:pt idx="21">
                  <c:v>87.660790226040746</c:v>
                </c:pt>
                <c:pt idx="22">
                  <c:v>87.942559939668897</c:v>
                </c:pt>
                <c:pt idx="23">
                  <c:v>88.127484256941202</c:v>
                </c:pt>
                <c:pt idx="24">
                  <c:v>89.238038706074761</c:v>
                </c:pt>
                <c:pt idx="25">
                  <c:v>90.366983881584176</c:v>
                </c:pt>
                <c:pt idx="26">
                  <c:v>92.442608383837069</c:v>
                </c:pt>
                <c:pt idx="27">
                  <c:v>92.289158449398485</c:v>
                </c:pt>
                <c:pt idx="28">
                  <c:v>94.301732275466293</c:v>
                </c:pt>
                <c:pt idx="29">
                  <c:v>93.54929355051344</c:v>
                </c:pt>
                <c:pt idx="30">
                  <c:v>94.489587557137511</c:v>
                </c:pt>
                <c:pt idx="31">
                  <c:v>95.899111831262573</c:v>
                </c:pt>
                <c:pt idx="32">
                  <c:v>96.354103544617303</c:v>
                </c:pt>
                <c:pt idx="33">
                  <c:v>97.644145159682495</c:v>
                </c:pt>
                <c:pt idx="34">
                  <c:v>98.095594150984653</c:v>
                </c:pt>
                <c:pt idx="35">
                  <c:v>97.94376645661815</c:v>
                </c:pt>
                <c:pt idx="36">
                  <c:v>92.289208458040022</c:v>
                </c:pt>
                <c:pt idx="37">
                  <c:v>95.660137132827401</c:v>
                </c:pt>
                <c:pt idx="38">
                  <c:v>97.967922689195404</c:v>
                </c:pt>
                <c:pt idx="39">
                  <c:v>97.892926786660453</c:v>
                </c:pt>
                <c:pt idx="40">
                  <c:v>99.148939606033807</c:v>
                </c:pt>
              </c:numCache>
            </c:numRef>
          </c:val>
          <c:smooth val="0"/>
        </c:ser>
        <c:ser>
          <c:idx val="1"/>
          <c:order val="1"/>
          <c:tx>
            <c:strRef>
              <c:f>'Données graph 1 et 2'!$AR$8:$AR$9</c:f>
              <c:strCache>
                <c:ptCount val="1"/>
                <c:pt idx="0">
                  <c:v>Industrie </c:v>
                </c:pt>
              </c:strCache>
            </c:strRef>
          </c:tx>
          <c:spPr>
            <a:ln w="28575">
              <a:solidFill>
                <a:srgbClr val="0070C0"/>
              </a:solidFill>
              <a:prstDash val="solid"/>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2'!$AR$10:$AR$50</c:f>
              <c:numCache>
                <c:formatCode>#,##0.0</c:formatCode>
                <c:ptCount val="41"/>
                <c:pt idx="0">
                  <c:v>100</c:v>
                </c:pt>
                <c:pt idx="1">
                  <c:v>99.84581639006332</c:v>
                </c:pt>
                <c:pt idx="2">
                  <c:v>99.914343480751995</c:v>
                </c:pt>
                <c:pt idx="3">
                  <c:v>100.55908480766087</c:v>
                </c:pt>
                <c:pt idx="4">
                  <c:v>101.50471536745458</c:v>
                </c:pt>
                <c:pt idx="5">
                  <c:v>101.0809951807468</c:v>
                </c:pt>
                <c:pt idx="6">
                  <c:v>99.542239470999704</c:v>
                </c:pt>
                <c:pt idx="7">
                  <c:v>98.559628914277454</c:v>
                </c:pt>
                <c:pt idx="8">
                  <c:v>98.548812719339324</c:v>
                </c:pt>
                <c:pt idx="9">
                  <c:v>98.327133042420414</c:v>
                </c:pt>
                <c:pt idx="10">
                  <c:v>98.821401010681271</c:v>
                </c:pt>
                <c:pt idx="11">
                  <c:v>98.262386138722846</c:v>
                </c:pt>
                <c:pt idx="12">
                  <c:v>96.758829251684787</c:v>
                </c:pt>
                <c:pt idx="13">
                  <c:v>96.964343701590465</c:v>
                </c:pt>
                <c:pt idx="14">
                  <c:v>96.699982364983654</c:v>
                </c:pt>
                <c:pt idx="15">
                  <c:v>96.308356428211695</c:v>
                </c:pt>
                <c:pt idx="16">
                  <c:v>97.021425011643245</c:v>
                </c:pt>
                <c:pt idx="17">
                  <c:v>96.640204229474421</c:v>
                </c:pt>
                <c:pt idx="18">
                  <c:v>96.31361439926755</c:v>
                </c:pt>
                <c:pt idx="19">
                  <c:v>95.746111932270182</c:v>
                </c:pt>
                <c:pt idx="20">
                  <c:v>94.426460890134209</c:v>
                </c:pt>
                <c:pt idx="21">
                  <c:v>95.23122522573513</c:v>
                </c:pt>
                <c:pt idx="22">
                  <c:v>94.90569350496898</c:v>
                </c:pt>
                <c:pt idx="23">
                  <c:v>94.578757284783975</c:v>
                </c:pt>
                <c:pt idx="24">
                  <c:v>94.278264368849619</c:v>
                </c:pt>
                <c:pt idx="25">
                  <c:v>94.69108115694597</c:v>
                </c:pt>
                <c:pt idx="26">
                  <c:v>94.967312401396086</c:v>
                </c:pt>
                <c:pt idx="27">
                  <c:v>96.368375157321509</c:v>
                </c:pt>
                <c:pt idx="28">
                  <c:v>97.452786140076057</c:v>
                </c:pt>
                <c:pt idx="29">
                  <c:v>96.966673564741498</c:v>
                </c:pt>
                <c:pt idx="30">
                  <c:v>96.876229762901559</c:v>
                </c:pt>
                <c:pt idx="31">
                  <c:v>97.681950247168942</c:v>
                </c:pt>
                <c:pt idx="32">
                  <c:v>97.641303486607683</c:v>
                </c:pt>
                <c:pt idx="33">
                  <c:v>95.440926537594393</c:v>
                </c:pt>
                <c:pt idx="34">
                  <c:v>95.114222991713262</c:v>
                </c:pt>
                <c:pt idx="35">
                  <c:v>95.428020849165478</c:v>
                </c:pt>
                <c:pt idx="36">
                  <c:v>92.488165314106354</c:v>
                </c:pt>
                <c:pt idx="37">
                  <c:v>93.745962399103007</c:v>
                </c:pt>
                <c:pt idx="38">
                  <c:v>96.032236202617824</c:v>
                </c:pt>
                <c:pt idx="39">
                  <c:v>95.508445645256643</c:v>
                </c:pt>
                <c:pt idx="40">
                  <c:v>95.924703569347571</c:v>
                </c:pt>
              </c:numCache>
            </c:numRef>
          </c:val>
          <c:smooth val="0"/>
        </c:ser>
        <c:ser>
          <c:idx val="2"/>
          <c:order val="2"/>
          <c:tx>
            <c:strRef>
              <c:f>'Données graph 1 et 2'!$AT$8:$AT$9</c:f>
              <c:strCache>
                <c:ptCount val="1"/>
                <c:pt idx="0">
                  <c:v>Tertiaire marchand </c:v>
                </c:pt>
              </c:strCache>
            </c:strRef>
          </c:tx>
          <c:spPr>
            <a:ln w="28575">
              <a:solidFill>
                <a:srgbClr val="FF0000"/>
              </a:solidFill>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2'!$AT$10:$AT$50</c:f>
              <c:numCache>
                <c:formatCode>#,##0.0</c:formatCode>
                <c:ptCount val="41"/>
                <c:pt idx="0">
                  <c:v>100</c:v>
                </c:pt>
                <c:pt idx="1">
                  <c:v>99.679490141812749</c:v>
                </c:pt>
                <c:pt idx="2">
                  <c:v>99.88524092925627</c:v>
                </c:pt>
                <c:pt idx="3">
                  <c:v>100.26734915123269</c:v>
                </c:pt>
                <c:pt idx="4">
                  <c:v>100.53732005259246</c:v>
                </c:pt>
                <c:pt idx="5">
                  <c:v>100.58598686375805</c:v>
                </c:pt>
                <c:pt idx="6">
                  <c:v>100.66422003777448</c:v>
                </c:pt>
                <c:pt idx="7">
                  <c:v>100.09834423469803</c:v>
                </c:pt>
                <c:pt idx="8">
                  <c:v>100.44643759751042</c:v>
                </c:pt>
                <c:pt idx="9">
                  <c:v>100.10747557179678</c:v>
                </c:pt>
                <c:pt idx="10">
                  <c:v>100.19142240884078</c:v>
                </c:pt>
                <c:pt idx="11">
                  <c:v>100.49005731209442</c:v>
                </c:pt>
                <c:pt idx="12">
                  <c:v>100.34212344065681</c:v>
                </c:pt>
                <c:pt idx="13">
                  <c:v>100.28575844313303</c:v>
                </c:pt>
                <c:pt idx="14">
                  <c:v>99.727969565436496</c:v>
                </c:pt>
                <c:pt idx="15">
                  <c:v>99.75118029979663</c:v>
                </c:pt>
                <c:pt idx="16">
                  <c:v>99.90853219721005</c:v>
                </c:pt>
                <c:pt idx="17">
                  <c:v>100.24957165882576</c:v>
                </c:pt>
                <c:pt idx="18">
                  <c:v>100.42798631017291</c:v>
                </c:pt>
                <c:pt idx="19">
                  <c:v>100.34762342435826</c:v>
                </c:pt>
                <c:pt idx="20">
                  <c:v>100.8532013264627</c:v>
                </c:pt>
                <c:pt idx="21">
                  <c:v>101.80587718813908</c:v>
                </c:pt>
                <c:pt idx="22">
                  <c:v>102.0260856665729</c:v>
                </c:pt>
                <c:pt idx="23">
                  <c:v>102.43306333498268</c:v>
                </c:pt>
                <c:pt idx="24">
                  <c:v>103.4497471091824</c:v>
                </c:pt>
                <c:pt idx="25">
                  <c:v>104.32187412767966</c:v>
                </c:pt>
                <c:pt idx="26">
                  <c:v>104.81772732847952</c:v>
                </c:pt>
                <c:pt idx="27">
                  <c:v>105.40878684921726</c:v>
                </c:pt>
                <c:pt idx="28">
                  <c:v>105.96779659992228</c:v>
                </c:pt>
                <c:pt idx="29">
                  <c:v>106.02265832737123</c:v>
                </c:pt>
                <c:pt idx="30">
                  <c:v>106.3124363293668</c:v>
                </c:pt>
                <c:pt idx="31">
                  <c:v>105.90303145438801</c:v>
                </c:pt>
                <c:pt idx="32">
                  <c:v>106.99899156030715</c:v>
                </c:pt>
                <c:pt idx="33">
                  <c:v>107.8746323080731</c:v>
                </c:pt>
                <c:pt idx="34">
                  <c:v>107.44676023820226</c:v>
                </c:pt>
                <c:pt idx="35">
                  <c:v>107.53091250314306</c:v>
                </c:pt>
                <c:pt idx="36">
                  <c:v>104.71884895429757</c:v>
                </c:pt>
                <c:pt idx="37">
                  <c:v>101.93144019828824</c:v>
                </c:pt>
                <c:pt idx="38">
                  <c:v>104.91311758479485</c:v>
                </c:pt>
                <c:pt idx="39">
                  <c:v>105.40524022763931</c:v>
                </c:pt>
                <c:pt idx="40">
                  <c:v>106.01666677605557</c:v>
                </c:pt>
              </c:numCache>
            </c:numRef>
          </c:val>
          <c:smooth val="0"/>
        </c:ser>
        <c:ser>
          <c:idx val="3"/>
          <c:order val="3"/>
          <c:tx>
            <c:strRef>
              <c:f>'Données graph 1 et 2'!$AU$8:$AU$9</c:f>
              <c:strCache>
                <c:ptCount val="1"/>
                <c:pt idx="0">
                  <c:v>Tertiaire non marchand </c:v>
                </c:pt>
              </c:strCache>
            </c:strRef>
          </c:tx>
          <c:spPr>
            <a:ln w="28575">
              <a:solidFill>
                <a:schemeClr val="accent6">
                  <a:lumMod val="75000"/>
                </a:schemeClr>
              </a:solidFill>
              <a:prstDash val="solid"/>
            </a:ln>
          </c:spPr>
          <c:marker>
            <c:symbol val="none"/>
          </c:marker>
          <c:cat>
            <c:multiLvlStrRef>
              <c:f>'Données graph 1 et 2'!$A$10:$B$60</c:f>
              <c:multiLvlStrCache>
                <c:ptCount val="51"/>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 graph 1 et 2'!$AU$10:$AU$50</c:f>
              <c:numCache>
                <c:formatCode>#,##0.0</c:formatCode>
                <c:ptCount val="41"/>
                <c:pt idx="0">
                  <c:v>100</c:v>
                </c:pt>
                <c:pt idx="1">
                  <c:v>100.53171092332269</c:v>
                </c:pt>
                <c:pt idx="2">
                  <c:v>100.61231326409353</c:v>
                </c:pt>
                <c:pt idx="3">
                  <c:v>101.32729804570093</c:v>
                </c:pt>
                <c:pt idx="4">
                  <c:v>101.87327008774764</c:v>
                </c:pt>
                <c:pt idx="5">
                  <c:v>101.87570843688734</c:v>
                </c:pt>
                <c:pt idx="6">
                  <c:v>102.04875455876146</c:v>
                </c:pt>
                <c:pt idx="7">
                  <c:v>101.7310393666301</c:v>
                </c:pt>
                <c:pt idx="8">
                  <c:v>101.41370786733548</c:v>
                </c:pt>
                <c:pt idx="9">
                  <c:v>101.77034254559996</c:v>
                </c:pt>
                <c:pt idx="10">
                  <c:v>101.05014368669296</c:v>
                </c:pt>
                <c:pt idx="11">
                  <c:v>102.07609684215684</c:v>
                </c:pt>
                <c:pt idx="12">
                  <c:v>102.08965044458809</c:v>
                </c:pt>
                <c:pt idx="13">
                  <c:v>101.40569998354832</c:v>
                </c:pt>
                <c:pt idx="14">
                  <c:v>102.12185006183327</c:v>
                </c:pt>
                <c:pt idx="15">
                  <c:v>102.65326972370616</c:v>
                </c:pt>
                <c:pt idx="16">
                  <c:v>102.2687156362781</c:v>
                </c:pt>
                <c:pt idx="17">
                  <c:v>102.57083078844545</c:v>
                </c:pt>
                <c:pt idx="18">
                  <c:v>102.68887587530338</c:v>
                </c:pt>
                <c:pt idx="19">
                  <c:v>103.29951625772398</c:v>
                </c:pt>
                <c:pt idx="20">
                  <c:v>103.63041904749042</c:v>
                </c:pt>
                <c:pt idx="21">
                  <c:v>103.84265127371475</c:v>
                </c:pt>
                <c:pt idx="22">
                  <c:v>103.95349445653829</c:v>
                </c:pt>
                <c:pt idx="23">
                  <c:v>103.58774754425563</c:v>
                </c:pt>
                <c:pt idx="24">
                  <c:v>104.48149147181232</c:v>
                </c:pt>
                <c:pt idx="25">
                  <c:v>104.62740726858719</c:v>
                </c:pt>
                <c:pt idx="26">
                  <c:v>104.01591233067474</c:v>
                </c:pt>
                <c:pt idx="27">
                  <c:v>103.21570054813658</c:v>
                </c:pt>
                <c:pt idx="28">
                  <c:v>103.06535223062345</c:v>
                </c:pt>
                <c:pt idx="29">
                  <c:v>102.69237435119598</c:v>
                </c:pt>
                <c:pt idx="30">
                  <c:v>102.82981834631826</c:v>
                </c:pt>
                <c:pt idx="31">
                  <c:v>102.93903810824867</c:v>
                </c:pt>
                <c:pt idx="32">
                  <c:v>102.5778026709397</c:v>
                </c:pt>
                <c:pt idx="33">
                  <c:v>103.214124154407</c:v>
                </c:pt>
                <c:pt idx="34">
                  <c:v>103.79122071977886</c:v>
                </c:pt>
                <c:pt idx="35">
                  <c:v>103.19760629150827</c:v>
                </c:pt>
                <c:pt idx="36">
                  <c:v>103.68944394740984</c:v>
                </c:pt>
                <c:pt idx="37">
                  <c:v>102.5687642264032</c:v>
                </c:pt>
                <c:pt idx="38">
                  <c:v>104.30767149173916</c:v>
                </c:pt>
                <c:pt idx="39">
                  <c:v>105.14787138480268</c:v>
                </c:pt>
                <c:pt idx="40">
                  <c:v>105.09013970556151</c:v>
                </c:pt>
              </c:numCache>
            </c:numRef>
          </c:val>
          <c:smooth val="0"/>
        </c:ser>
        <c:dLbls>
          <c:showLegendKey val="0"/>
          <c:showVal val="0"/>
          <c:showCatName val="0"/>
          <c:showSerName val="0"/>
          <c:showPercent val="0"/>
          <c:showBubbleSize val="0"/>
        </c:dLbls>
        <c:marker val="1"/>
        <c:smooth val="0"/>
        <c:axId val="306296320"/>
        <c:axId val="306297856"/>
      </c:lineChart>
      <c:catAx>
        <c:axId val="30629632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a:lstStyle/>
          <a:p>
            <a:pPr>
              <a:defRPr sz="1000"/>
            </a:pPr>
            <a:endParaRPr lang="fr-FR"/>
          </a:p>
        </c:txPr>
        <c:crossAx val="306297856"/>
        <c:crossesAt val="100"/>
        <c:auto val="0"/>
        <c:lblAlgn val="ctr"/>
        <c:lblOffset val="100"/>
        <c:tickLblSkip val="4"/>
        <c:tickMarkSkip val="4"/>
        <c:noMultiLvlLbl val="0"/>
      </c:catAx>
      <c:valAx>
        <c:axId val="306297856"/>
        <c:scaling>
          <c:orientation val="minMax"/>
          <c:max val="110"/>
          <c:min val="85"/>
        </c:scaling>
        <c:delete val="0"/>
        <c:axPos val="l"/>
        <c:majorGridlines>
          <c:spPr>
            <a:ln>
              <a:prstDash val="sysDash"/>
            </a:ln>
          </c:spPr>
        </c:majorGridlines>
        <c:numFmt formatCode="#,##0" sourceLinked="0"/>
        <c:majorTickMark val="out"/>
        <c:minorTickMark val="none"/>
        <c:tickLblPos val="nextTo"/>
        <c:crossAx val="306296320"/>
        <c:crosses val="autoZero"/>
        <c:crossBetween val="midCat"/>
        <c:majorUnit val="5"/>
      </c:valAx>
    </c:plotArea>
    <c:legend>
      <c:legendPos val="r"/>
      <c:layout>
        <c:manualLayout>
          <c:xMode val="edge"/>
          <c:yMode val="edge"/>
          <c:x val="3.2670454545454551E-2"/>
          <c:y val="0.18066157760814217"/>
          <c:w val="0.95596590909090906"/>
          <c:h val="8.142493638676846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cs typeface="Calibri"/>
              </a:rPr>
              <a:t>Stock de bénéficiaires des principaux contrats aidés, dans le Vaucluse</a:t>
            </a:r>
          </a:p>
          <a:p>
            <a:pPr>
              <a:defRPr sz="1000" b="0" i="0" u="none" strike="noStrike" baseline="0">
                <a:solidFill>
                  <a:srgbClr val="000000"/>
                </a:solidFill>
                <a:latin typeface="Calibri"/>
                <a:ea typeface="Calibri"/>
                <a:cs typeface="Calibri"/>
              </a:defRPr>
            </a:pPr>
            <a:r>
              <a:rPr lang="fr-FR" sz="1000" b="0" i="1" u="none" strike="noStrike" baseline="0">
                <a:solidFill>
                  <a:srgbClr val="000000"/>
                </a:solidFill>
                <a:latin typeface="Calibri"/>
                <a:cs typeface="Calibri"/>
              </a:rPr>
              <a:t>(données brutes, en nombre)</a:t>
            </a:r>
          </a:p>
        </c:rich>
      </c:tx>
      <c:layout>
        <c:manualLayout>
          <c:xMode val="edge"/>
          <c:yMode val="edge"/>
          <c:x val="0.18700457004807933"/>
          <c:y val="2.0459910253153839E-2"/>
        </c:manualLayout>
      </c:layout>
      <c:overlay val="0"/>
      <c:spPr>
        <a:noFill/>
        <a:ln w="25400">
          <a:noFill/>
        </a:ln>
      </c:spPr>
    </c:title>
    <c:autoTitleDeleted val="0"/>
    <c:plotArea>
      <c:layout>
        <c:manualLayout>
          <c:layoutTarget val="inner"/>
          <c:xMode val="edge"/>
          <c:yMode val="edge"/>
          <c:x val="5.2094879587940811E-2"/>
          <c:y val="0.17791309936205024"/>
          <c:w val="0.93016067977190131"/>
          <c:h val="0.50499133191202406"/>
        </c:manualLayout>
      </c:layout>
      <c:areaChart>
        <c:grouping val="stacked"/>
        <c:varyColors val="0"/>
        <c:ser>
          <c:idx val="1"/>
          <c:order val="0"/>
          <c:tx>
            <c:strRef>
              <c:f>'Données GRAPHIQUE_stocks_bénéf'!$BQ$2</c:f>
              <c:strCache>
                <c:ptCount val="1"/>
                <c:pt idx="0">
                  <c:v>CUI-CAE / PEC</c:v>
                </c:pt>
              </c:strCache>
            </c:strRef>
          </c:tx>
          <c:spPr>
            <a:solidFill>
              <a:srgbClr val="1F497D">
                <a:lumMod val="20000"/>
                <a:lumOff val="80000"/>
                <a:alpha val="70000"/>
              </a:srgbClr>
            </a:solidFill>
            <a:ln w="28575">
              <a:noFill/>
              <a:prstDash val="solid"/>
            </a:ln>
          </c:spPr>
          <c:cat>
            <c:multiLvlStrRef>
              <c:f>'Données GRAPHIQUE_stocks_bénéf'!$BO$3:$BP$47</c:f>
              <c:multiLvlStrCache>
                <c:ptCount val="45"/>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lvl>
              </c:multiLvlStrCache>
            </c:multiLvlStrRef>
          </c:cat>
          <c:val>
            <c:numRef>
              <c:f>'Données GRAPHIQUE_stocks_bénéf'!$BQ$3:$BQ$47</c:f>
              <c:numCache>
                <c:formatCode>#,##0</c:formatCode>
                <c:ptCount val="45"/>
                <c:pt idx="0">
                  <c:v>1268</c:v>
                </c:pt>
                <c:pt idx="1">
                  <c:v>2383</c:v>
                </c:pt>
                <c:pt idx="2">
                  <c:v>2491</c:v>
                </c:pt>
                <c:pt idx="3">
                  <c:v>2284</c:v>
                </c:pt>
                <c:pt idx="4">
                  <c:v>2154</c:v>
                </c:pt>
                <c:pt idx="5">
                  <c:v>1764</c:v>
                </c:pt>
                <c:pt idx="6">
                  <c:v>1744</c:v>
                </c:pt>
                <c:pt idx="7">
                  <c:v>2049</c:v>
                </c:pt>
                <c:pt idx="8">
                  <c:v>2326</c:v>
                </c:pt>
                <c:pt idx="9">
                  <c:v>2519</c:v>
                </c:pt>
                <c:pt idx="10">
                  <c:v>2324</c:v>
                </c:pt>
                <c:pt idx="11">
                  <c:v>2159</c:v>
                </c:pt>
                <c:pt idx="12">
                  <c:v>2023</c:v>
                </c:pt>
                <c:pt idx="13">
                  <c:v>1978</c:v>
                </c:pt>
                <c:pt idx="14">
                  <c:v>1854</c:v>
                </c:pt>
                <c:pt idx="15">
                  <c:v>2213</c:v>
                </c:pt>
                <c:pt idx="16">
                  <c:v>2279</c:v>
                </c:pt>
                <c:pt idx="17">
                  <c:v>2388</c:v>
                </c:pt>
                <c:pt idx="18">
                  <c:v>2119</c:v>
                </c:pt>
                <c:pt idx="19">
                  <c:v>1925</c:v>
                </c:pt>
                <c:pt idx="20">
                  <c:v>2044</c:v>
                </c:pt>
                <c:pt idx="21">
                  <c:v>2103</c:v>
                </c:pt>
                <c:pt idx="22">
                  <c:v>2065</c:v>
                </c:pt>
                <c:pt idx="23">
                  <c:v>2182</c:v>
                </c:pt>
                <c:pt idx="24">
                  <c:v>2342</c:v>
                </c:pt>
                <c:pt idx="25">
                  <c:v>2415</c:v>
                </c:pt>
                <c:pt idx="26">
                  <c:v>2447</c:v>
                </c:pt>
                <c:pt idx="27">
                  <c:v>2432</c:v>
                </c:pt>
                <c:pt idx="28">
                  <c:v>2510</c:v>
                </c:pt>
                <c:pt idx="29">
                  <c:v>2387</c:v>
                </c:pt>
                <c:pt idx="30">
                  <c:v>1676</c:v>
                </c:pt>
                <c:pt idx="31">
                  <c:v>1199</c:v>
                </c:pt>
                <c:pt idx="32">
                  <c:v>874</c:v>
                </c:pt>
                <c:pt idx="33">
                  <c:v>732</c:v>
                </c:pt>
                <c:pt idx="34">
                  <c:v>883</c:v>
                </c:pt>
                <c:pt idx="35">
                  <c:v>981</c:v>
                </c:pt>
                <c:pt idx="36">
                  <c:v>1070</c:v>
                </c:pt>
                <c:pt idx="37">
                  <c:v>1177</c:v>
                </c:pt>
                <c:pt idx="38">
                  <c:v>1167</c:v>
                </c:pt>
                <c:pt idx="39">
                  <c:v>1105</c:v>
                </c:pt>
                <c:pt idx="40">
                  <c:v>1042</c:v>
                </c:pt>
                <c:pt idx="41">
                  <c:v>870</c:v>
                </c:pt>
                <c:pt idx="42">
                  <c:v>865</c:v>
                </c:pt>
                <c:pt idx="43">
                  <c:v>875</c:v>
                </c:pt>
                <c:pt idx="44">
                  <c:v>893</c:v>
                </c:pt>
              </c:numCache>
            </c:numRef>
          </c:val>
        </c:ser>
        <c:ser>
          <c:idx val="3"/>
          <c:order val="1"/>
          <c:tx>
            <c:strRef>
              <c:f>'Données GRAPHIQUE_stocks_bénéf'!$BT$2</c:f>
              <c:strCache>
                <c:ptCount val="1"/>
                <c:pt idx="0">
                  <c:v>CUI-CIE</c:v>
                </c:pt>
              </c:strCache>
            </c:strRef>
          </c:tx>
          <c:spPr>
            <a:solidFill>
              <a:srgbClr val="1F497D">
                <a:alpha val="80000"/>
              </a:srgbClr>
            </a:solidFill>
            <a:ln w="25400">
              <a:noFill/>
            </a:ln>
          </c:spPr>
          <c:cat>
            <c:multiLvlStrRef>
              <c:f>'Données GRAPHIQUE_stocks_bénéf'!$BO$3:$BP$47</c:f>
              <c:multiLvlStrCache>
                <c:ptCount val="45"/>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lvl>
              </c:multiLvlStrCache>
            </c:multiLvlStrRef>
          </c:cat>
          <c:val>
            <c:numRef>
              <c:f>'Données GRAPHIQUE_stocks_bénéf'!$BT$3:$BT$47</c:f>
              <c:numCache>
                <c:formatCode>#,##0</c:formatCode>
                <c:ptCount val="45"/>
                <c:pt idx="0">
                  <c:v>414</c:v>
                </c:pt>
                <c:pt idx="1">
                  <c:v>841</c:v>
                </c:pt>
                <c:pt idx="2">
                  <c:v>736</c:v>
                </c:pt>
                <c:pt idx="3">
                  <c:v>698</c:v>
                </c:pt>
                <c:pt idx="4">
                  <c:v>498</c:v>
                </c:pt>
                <c:pt idx="5">
                  <c:v>231</c:v>
                </c:pt>
                <c:pt idx="6">
                  <c:v>180</c:v>
                </c:pt>
                <c:pt idx="7">
                  <c:v>253</c:v>
                </c:pt>
                <c:pt idx="8">
                  <c:v>352</c:v>
                </c:pt>
                <c:pt idx="9">
                  <c:v>247</c:v>
                </c:pt>
                <c:pt idx="10">
                  <c:v>154</c:v>
                </c:pt>
                <c:pt idx="11">
                  <c:v>161</c:v>
                </c:pt>
                <c:pt idx="12">
                  <c:v>196</c:v>
                </c:pt>
                <c:pt idx="13">
                  <c:v>195</c:v>
                </c:pt>
                <c:pt idx="14">
                  <c:v>153</c:v>
                </c:pt>
                <c:pt idx="15">
                  <c:v>183</c:v>
                </c:pt>
                <c:pt idx="16">
                  <c:v>255</c:v>
                </c:pt>
                <c:pt idx="17">
                  <c:v>233</c:v>
                </c:pt>
                <c:pt idx="18">
                  <c:v>204</c:v>
                </c:pt>
                <c:pt idx="19">
                  <c:v>203</c:v>
                </c:pt>
                <c:pt idx="20">
                  <c:v>232</c:v>
                </c:pt>
                <c:pt idx="21">
                  <c:v>325</c:v>
                </c:pt>
                <c:pt idx="22">
                  <c:v>412</c:v>
                </c:pt>
                <c:pt idx="23">
                  <c:v>479</c:v>
                </c:pt>
                <c:pt idx="24">
                  <c:v>639</c:v>
                </c:pt>
                <c:pt idx="25">
                  <c:v>603</c:v>
                </c:pt>
                <c:pt idx="26">
                  <c:v>391</c:v>
                </c:pt>
                <c:pt idx="27">
                  <c:v>274</c:v>
                </c:pt>
                <c:pt idx="28">
                  <c:v>205</c:v>
                </c:pt>
                <c:pt idx="29">
                  <c:v>210</c:v>
                </c:pt>
                <c:pt idx="30">
                  <c:v>177</c:v>
                </c:pt>
                <c:pt idx="31">
                  <c:v>114</c:v>
                </c:pt>
                <c:pt idx="32">
                  <c:v>57</c:v>
                </c:pt>
                <c:pt idx="33">
                  <c:v>3</c:v>
                </c:pt>
                <c:pt idx="34">
                  <c:v>0</c:v>
                </c:pt>
                <c:pt idx="35">
                  <c:v>0</c:v>
                </c:pt>
                <c:pt idx="36">
                  <c:v>0</c:v>
                </c:pt>
                <c:pt idx="37">
                  <c:v>0</c:v>
                </c:pt>
                <c:pt idx="38">
                  <c:v>0</c:v>
                </c:pt>
                <c:pt idx="39">
                  <c:v>0</c:v>
                </c:pt>
                <c:pt idx="40">
                  <c:v>0</c:v>
                </c:pt>
                <c:pt idx="41">
                  <c:v>0</c:v>
                </c:pt>
                <c:pt idx="42">
                  <c:v>0</c:v>
                </c:pt>
                <c:pt idx="43">
                  <c:v>16</c:v>
                </c:pt>
              </c:numCache>
            </c:numRef>
          </c:val>
        </c:ser>
        <c:ser>
          <c:idx val="2"/>
          <c:order val="2"/>
          <c:tx>
            <c:strRef>
              <c:f>'Données GRAPHIQUE_stocks_bénéf'!$BW$2</c:f>
              <c:strCache>
                <c:ptCount val="1"/>
                <c:pt idx="0">
                  <c:v>Emploi d'avenir</c:v>
                </c:pt>
              </c:strCache>
            </c:strRef>
          </c:tx>
          <c:spPr>
            <a:solidFill>
              <a:srgbClr val="F79646">
                <a:lumMod val="75000"/>
                <a:alpha val="70000"/>
              </a:srgbClr>
            </a:solidFill>
            <a:ln w="25400">
              <a:noFill/>
            </a:ln>
          </c:spPr>
          <c:cat>
            <c:multiLvlStrRef>
              <c:f>'Données GRAPHIQUE_stocks_bénéf'!$BO$3:$BP$47</c:f>
              <c:multiLvlStrCache>
                <c:ptCount val="45"/>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lvl>
              </c:multiLvlStrCache>
            </c:multiLvlStrRef>
          </c:cat>
          <c:val>
            <c:numRef>
              <c:f>'Données GRAPHIQUE_stocks_bénéf'!$BW$3:$BW$47</c:f>
              <c:numCache>
                <c:formatCode>General</c:formatCode>
                <c:ptCount val="45"/>
                <c:pt idx="0">
                  <c:v>0</c:v>
                </c:pt>
                <c:pt idx="1">
                  <c:v>0</c:v>
                </c:pt>
                <c:pt idx="2">
                  <c:v>0</c:v>
                </c:pt>
                <c:pt idx="3">
                  <c:v>0</c:v>
                </c:pt>
                <c:pt idx="4">
                  <c:v>0</c:v>
                </c:pt>
                <c:pt idx="5">
                  <c:v>0</c:v>
                </c:pt>
                <c:pt idx="6">
                  <c:v>0</c:v>
                </c:pt>
                <c:pt idx="7">
                  <c:v>0</c:v>
                </c:pt>
                <c:pt idx="8">
                  <c:v>0</c:v>
                </c:pt>
                <c:pt idx="9">
                  <c:v>0</c:v>
                </c:pt>
                <c:pt idx="10">
                  <c:v>0</c:v>
                </c:pt>
                <c:pt idx="11">
                  <c:v>0</c:v>
                </c:pt>
                <c:pt idx="12">
                  <c:v>145</c:v>
                </c:pt>
                <c:pt idx="13">
                  <c:v>272</c:v>
                </c:pt>
                <c:pt idx="14">
                  <c:v>507</c:v>
                </c:pt>
                <c:pt idx="15">
                  <c:v>704</c:v>
                </c:pt>
                <c:pt idx="16">
                  <c:v>849</c:v>
                </c:pt>
                <c:pt idx="17">
                  <c:v>948</c:v>
                </c:pt>
                <c:pt idx="18">
                  <c:v>1041</c:v>
                </c:pt>
                <c:pt idx="19">
                  <c:v>1092</c:v>
                </c:pt>
                <c:pt idx="20">
                  <c:v>1143</c:v>
                </c:pt>
                <c:pt idx="21">
                  <c:v>1210</c:v>
                </c:pt>
                <c:pt idx="22">
                  <c:v>1257</c:v>
                </c:pt>
                <c:pt idx="23">
                  <c:v>1336</c:v>
                </c:pt>
                <c:pt idx="24">
                  <c:v>1337</c:v>
                </c:pt>
                <c:pt idx="25">
                  <c:v>1335</c:v>
                </c:pt>
                <c:pt idx="26">
                  <c:v>1237</c:v>
                </c:pt>
                <c:pt idx="27">
                  <c:v>1157</c:v>
                </c:pt>
                <c:pt idx="28">
                  <c:v>1146</c:v>
                </c:pt>
                <c:pt idx="29">
                  <c:v>1034</c:v>
                </c:pt>
                <c:pt idx="30">
                  <c:v>834</c:v>
                </c:pt>
                <c:pt idx="31">
                  <c:v>713</c:v>
                </c:pt>
                <c:pt idx="32">
                  <c:v>587</c:v>
                </c:pt>
                <c:pt idx="33">
                  <c:v>478</c:v>
                </c:pt>
                <c:pt idx="34">
                  <c:v>372</c:v>
                </c:pt>
                <c:pt idx="35">
                  <c:v>283</c:v>
                </c:pt>
                <c:pt idx="36">
                  <c:v>214</c:v>
                </c:pt>
                <c:pt idx="37">
                  <c:v>159</c:v>
                </c:pt>
                <c:pt idx="38">
                  <c:v>96</c:v>
                </c:pt>
                <c:pt idx="39">
                  <c:v>63</c:v>
                </c:pt>
                <c:pt idx="40">
                  <c:v>22</c:v>
                </c:pt>
                <c:pt idx="41">
                  <c:v>0</c:v>
                </c:pt>
                <c:pt idx="42">
                  <c:v>0</c:v>
                </c:pt>
                <c:pt idx="43">
                  <c:v>0</c:v>
                </c:pt>
                <c:pt idx="44">
                  <c:v>0</c:v>
                </c:pt>
              </c:numCache>
            </c:numRef>
          </c:val>
        </c:ser>
        <c:ser>
          <c:idx val="0"/>
          <c:order val="3"/>
          <c:tx>
            <c:strRef>
              <c:f>'Données GRAPHIQUE_stocks_bénéf'!$BX$2</c:f>
              <c:strCache>
                <c:ptCount val="1"/>
                <c:pt idx="0">
                  <c:v>CDDI *</c:v>
                </c:pt>
              </c:strCache>
            </c:strRef>
          </c:tx>
          <c:spPr>
            <a:solidFill>
              <a:srgbClr val="FFFF00">
                <a:alpha val="70000"/>
              </a:srgbClr>
            </a:solidFill>
            <a:ln w="25400">
              <a:noFill/>
            </a:ln>
          </c:spPr>
          <c:cat>
            <c:multiLvlStrRef>
              <c:f>'Données GRAPHIQUE_stocks_bénéf'!$BO$3:$BP$47</c:f>
              <c:multiLvlStrCache>
                <c:ptCount val="45"/>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lvl>
              </c:multiLvlStrCache>
            </c:multiLvlStrRef>
          </c:cat>
          <c:val>
            <c:numRef>
              <c:f>'Données GRAPHIQUE_stocks_bénéf'!$BX$3:$BX$47</c:f>
              <c:numCache>
                <c:formatCode>General</c:formatCode>
                <c:ptCount val="45"/>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285</c:v>
                </c:pt>
                <c:pt idx="19">
                  <c:v>489</c:v>
                </c:pt>
                <c:pt idx="20">
                  <c:v>481</c:v>
                </c:pt>
                <c:pt idx="21">
                  <c:v>490</c:v>
                </c:pt>
                <c:pt idx="22">
                  <c:v>459</c:v>
                </c:pt>
                <c:pt idx="23">
                  <c:v>443</c:v>
                </c:pt>
                <c:pt idx="24">
                  <c:v>426</c:v>
                </c:pt>
                <c:pt idx="25">
                  <c:v>448</c:v>
                </c:pt>
                <c:pt idx="26">
                  <c:v>480</c:v>
                </c:pt>
                <c:pt idx="27">
                  <c:v>530</c:v>
                </c:pt>
                <c:pt idx="28">
                  <c:v>525</c:v>
                </c:pt>
                <c:pt idx="29">
                  <c:v>526</c:v>
                </c:pt>
                <c:pt idx="30">
                  <c:v>599</c:v>
                </c:pt>
                <c:pt idx="31">
                  <c:v>835</c:v>
                </c:pt>
                <c:pt idx="32">
                  <c:v>700</c:v>
                </c:pt>
                <c:pt idx="33">
                  <c:v>558</c:v>
                </c:pt>
                <c:pt idx="34">
                  <c:v>511</c:v>
                </c:pt>
                <c:pt idx="35">
                  <c:v>517</c:v>
                </c:pt>
                <c:pt idx="36">
                  <c:v>521</c:v>
                </c:pt>
                <c:pt idx="37">
                  <c:v>525</c:v>
                </c:pt>
                <c:pt idx="38">
                  <c:v>524</c:v>
                </c:pt>
                <c:pt idx="39">
                  <c:v>529</c:v>
                </c:pt>
                <c:pt idx="40">
                  <c:v>561</c:v>
                </c:pt>
                <c:pt idx="41">
                  <c:v>533</c:v>
                </c:pt>
                <c:pt idx="42">
                  <c:v>574</c:v>
                </c:pt>
                <c:pt idx="43">
                  <c:v>567</c:v>
                </c:pt>
                <c:pt idx="44">
                  <c:v>618</c:v>
                </c:pt>
              </c:numCache>
            </c:numRef>
          </c:val>
        </c:ser>
        <c:dLbls>
          <c:showLegendKey val="0"/>
          <c:showVal val="0"/>
          <c:showCatName val="0"/>
          <c:showSerName val="0"/>
          <c:showPercent val="0"/>
          <c:showBubbleSize val="0"/>
        </c:dLbls>
        <c:axId val="306441600"/>
        <c:axId val="331752576"/>
      </c:areaChart>
      <c:catAx>
        <c:axId val="306441600"/>
        <c:scaling>
          <c:orientation val="minMax"/>
        </c:scaling>
        <c:delete val="0"/>
        <c:axPos val="b"/>
        <c:majorGridlines>
          <c:spPr>
            <a:ln w="3175">
              <a:solidFill>
                <a:srgbClr val="969696"/>
              </a:solidFill>
              <a:prstDash val="sysDash"/>
            </a:ln>
          </c:spPr>
        </c:majorGridlines>
        <c:numFmt formatCode="General" sourceLinked="1"/>
        <c:majorTickMark val="in"/>
        <c:minorTickMark val="none"/>
        <c:tickLblPos val="low"/>
        <c:spPr>
          <a:ln w="19050"/>
        </c:spPr>
        <c:txPr>
          <a:bodyPr rot="0" vert="horz"/>
          <a:lstStyle/>
          <a:p>
            <a:pPr>
              <a:defRPr sz="1000" b="0" i="0" u="none" strike="noStrike" baseline="0">
                <a:solidFill>
                  <a:srgbClr val="000000"/>
                </a:solidFill>
                <a:latin typeface="Calibri"/>
                <a:ea typeface="Calibri"/>
                <a:cs typeface="Calibri"/>
              </a:defRPr>
            </a:pPr>
            <a:endParaRPr lang="fr-FR"/>
          </a:p>
        </c:txPr>
        <c:crossAx val="331752576"/>
        <c:crossesAt val="0"/>
        <c:auto val="0"/>
        <c:lblAlgn val="ctr"/>
        <c:lblOffset val="100"/>
        <c:tickLblSkip val="4"/>
        <c:noMultiLvlLbl val="0"/>
      </c:catAx>
      <c:valAx>
        <c:axId val="331752576"/>
        <c:scaling>
          <c:orientation val="minMax"/>
          <c:max val="5000"/>
          <c:min val="0"/>
        </c:scaling>
        <c:delete val="0"/>
        <c:axPos val="l"/>
        <c:majorGridlines>
          <c:spPr>
            <a:ln>
              <a:prstDash val="sysDash"/>
            </a:ln>
          </c:spPr>
        </c:majorGridlines>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fr-FR"/>
          </a:p>
        </c:txPr>
        <c:crossAx val="306441600"/>
        <c:crosses val="autoZero"/>
        <c:crossBetween val="between"/>
        <c:majorUnit val="1000"/>
      </c:valAx>
    </c:plotArea>
    <c:legend>
      <c:legendPos val="t"/>
      <c:layout/>
      <c:overlay val="0"/>
      <c:spPr>
        <a:noFill/>
      </c:spPr>
      <c:txPr>
        <a:bodyPr/>
        <a:lstStyle/>
        <a:p>
          <a:pPr>
            <a:defRPr sz="1100" b="0" i="0" u="none" strike="noStrike" baseline="0">
              <a:solidFill>
                <a:srgbClr val="000000"/>
              </a:solidFill>
              <a:latin typeface="Calibri"/>
              <a:ea typeface="Calibri"/>
              <a:cs typeface="Calibri"/>
            </a:defRPr>
          </a:pPr>
          <a:endParaRPr lang="fr-FR"/>
        </a:p>
      </c:txPr>
    </c:legend>
    <c:plotVisOnly val="1"/>
    <c:dispBlanksAs val="gap"/>
    <c:showDLblsOverMax val="0"/>
  </c:chart>
  <c:spPr>
    <a:solidFill>
      <a:sysClr val="window" lastClr="FFFFFF"/>
    </a:solidFill>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500" dirty="0" err="1"/>
              <a:t>Nombre</a:t>
            </a:r>
            <a:r>
              <a:rPr lang="en-US" sz="1500" dirty="0"/>
              <a:t> de </a:t>
            </a:r>
            <a:r>
              <a:rPr lang="en-US" sz="1500" dirty="0" err="1"/>
              <a:t>salariés</a:t>
            </a:r>
            <a:r>
              <a:rPr lang="en-US" sz="1500" dirty="0"/>
              <a:t> </a:t>
            </a:r>
            <a:r>
              <a:rPr lang="en-US" sz="1500" dirty="0" err="1"/>
              <a:t>en</a:t>
            </a:r>
            <a:r>
              <a:rPr lang="en-US" sz="1500" dirty="0"/>
              <a:t> </a:t>
            </a:r>
            <a:r>
              <a:rPr lang="en-US" sz="1500" dirty="0" err="1"/>
              <a:t>activité</a:t>
            </a:r>
            <a:r>
              <a:rPr lang="en-US" sz="1500" dirty="0"/>
              <a:t> </a:t>
            </a:r>
            <a:r>
              <a:rPr lang="en-US" sz="1500" dirty="0" err="1" smtClean="0"/>
              <a:t>partielle</a:t>
            </a:r>
            <a:r>
              <a:rPr lang="en-US" sz="1500" dirty="0" smtClean="0"/>
              <a:t> </a:t>
            </a:r>
            <a:r>
              <a:rPr lang="en-US" sz="1500" dirty="0" err="1" smtClean="0"/>
              <a:t>en</a:t>
            </a:r>
            <a:r>
              <a:rPr lang="en-US" sz="1500" dirty="0" smtClean="0"/>
              <a:t> </a:t>
            </a:r>
            <a:r>
              <a:rPr lang="en-US" sz="1500" dirty="0" err="1" smtClean="0"/>
              <a:t>équivalent</a:t>
            </a:r>
            <a:r>
              <a:rPr lang="en-US" sz="1500" baseline="0" dirty="0" smtClean="0"/>
              <a:t> </a:t>
            </a:r>
            <a:r>
              <a:rPr lang="en-US" sz="1500" dirty="0" smtClean="0"/>
              <a:t>temps</a:t>
            </a:r>
            <a:r>
              <a:rPr lang="en-US" sz="1500" baseline="0" dirty="0" smtClean="0"/>
              <a:t> </a:t>
            </a:r>
            <a:r>
              <a:rPr lang="en-US" sz="1500" dirty="0" err="1" smtClean="0"/>
              <a:t>plein</a:t>
            </a:r>
            <a:r>
              <a:rPr lang="en-US" sz="1500" dirty="0" smtClean="0"/>
              <a:t> </a:t>
            </a:r>
            <a:r>
              <a:rPr lang="en-US" sz="1500" dirty="0"/>
              <a:t>(</a:t>
            </a:r>
            <a:r>
              <a:rPr lang="en-US" sz="1500" dirty="0" smtClean="0"/>
              <a:t>ETP)</a:t>
            </a:r>
          </a:p>
          <a:p>
            <a:pPr>
              <a:defRPr/>
            </a:pPr>
            <a:r>
              <a:rPr lang="en-US" sz="1500" dirty="0" err="1" smtClean="0"/>
              <a:t>en</a:t>
            </a:r>
            <a:r>
              <a:rPr lang="en-US" sz="1500" dirty="0" smtClean="0"/>
              <a:t> Vaucluse </a:t>
            </a:r>
            <a:endParaRPr lang="en-US" sz="1500" dirty="0" smtClean="0"/>
          </a:p>
          <a:p>
            <a:pPr>
              <a:defRPr/>
            </a:pPr>
            <a:r>
              <a:rPr lang="en-US" sz="1100" b="0" i="1" dirty="0" smtClean="0"/>
              <a:t>(</a:t>
            </a:r>
            <a:r>
              <a:rPr lang="en-US" sz="1100" b="0" i="1" dirty="0" err="1" smtClean="0"/>
              <a:t>données</a:t>
            </a:r>
            <a:r>
              <a:rPr lang="en-US" sz="1100" b="0" i="1" dirty="0" smtClean="0"/>
              <a:t> brutes, </a:t>
            </a:r>
            <a:r>
              <a:rPr lang="en-US" sz="1100" b="0" i="1" dirty="0" err="1" smtClean="0"/>
              <a:t>en</a:t>
            </a:r>
            <a:r>
              <a:rPr lang="en-US" sz="1100" b="0" i="1" dirty="0" smtClean="0"/>
              <a:t> </a:t>
            </a:r>
            <a:r>
              <a:rPr lang="en-US" sz="1100" b="0" i="1" dirty="0" err="1" smtClean="0"/>
              <a:t>nombre</a:t>
            </a:r>
            <a:r>
              <a:rPr lang="en-US" sz="1100" b="0" i="1" dirty="0" smtClean="0"/>
              <a:t>)</a:t>
            </a:r>
            <a:endParaRPr lang="en-US" sz="1100" b="0" i="1" dirty="0"/>
          </a:p>
        </c:rich>
      </c:tx>
      <c:layout>
        <c:manualLayout>
          <c:xMode val="edge"/>
          <c:yMode val="edge"/>
          <c:x val="0.17012066802088099"/>
          <c:y val="2.3234323539683126E-2"/>
        </c:manualLayout>
      </c:layout>
      <c:overlay val="0"/>
    </c:title>
    <c:autoTitleDeleted val="0"/>
    <c:plotArea>
      <c:layout/>
      <c:barChart>
        <c:barDir val="col"/>
        <c:grouping val="clustered"/>
        <c:varyColors val="0"/>
        <c:ser>
          <c:idx val="0"/>
          <c:order val="0"/>
          <c:tx>
            <c:strRef>
              <c:f>'recap (2)'!$B$2</c:f>
              <c:strCache>
                <c:ptCount val="1"/>
                <c:pt idx="0">
                  <c:v>Nombre de salariés effectivement en Activité Partielle</c:v>
                </c:pt>
              </c:strCache>
            </c:strRef>
          </c:tx>
          <c:invertIfNegative val="0"/>
          <c:cat>
            <c:numRef>
              <c:f>'recap (2)'!$A$3:$A$16</c:f>
              <c:numCache>
                <c:formatCode>mmm\-yy</c:formatCode>
                <c:ptCount val="14"/>
                <c:pt idx="0">
                  <c:v>43891</c:v>
                </c:pt>
                <c:pt idx="1">
                  <c:v>43922</c:v>
                </c:pt>
                <c:pt idx="2">
                  <c:v>43952</c:v>
                </c:pt>
                <c:pt idx="3">
                  <c:v>43983</c:v>
                </c:pt>
                <c:pt idx="4">
                  <c:v>44013</c:v>
                </c:pt>
                <c:pt idx="5">
                  <c:v>44044</c:v>
                </c:pt>
                <c:pt idx="6">
                  <c:v>44075</c:v>
                </c:pt>
                <c:pt idx="7">
                  <c:v>44105</c:v>
                </c:pt>
                <c:pt idx="8">
                  <c:v>44136</c:v>
                </c:pt>
                <c:pt idx="9">
                  <c:v>44166</c:v>
                </c:pt>
                <c:pt idx="10">
                  <c:v>44197</c:v>
                </c:pt>
                <c:pt idx="11">
                  <c:v>44228</c:v>
                </c:pt>
                <c:pt idx="12">
                  <c:v>44256</c:v>
                </c:pt>
                <c:pt idx="13">
                  <c:v>44287</c:v>
                </c:pt>
              </c:numCache>
            </c:numRef>
          </c:cat>
          <c:val>
            <c:numRef>
              <c:f>'recap (2)'!$J$22:$J$34</c:f>
              <c:numCache>
                <c:formatCode>#,##0</c:formatCode>
                <c:ptCount val="13"/>
                <c:pt idx="0">
                  <c:v>17977.094571428544</c:v>
                </c:pt>
                <c:pt idx="1">
                  <c:v>36508.965828571127</c:v>
                </c:pt>
                <c:pt idx="2">
                  <c:v>21615.027785714203</c:v>
                </c:pt>
                <c:pt idx="3">
                  <c:v>7313.8544285714361</c:v>
                </c:pt>
                <c:pt idx="4">
                  <c:v>2898.0471999999977</c:v>
                </c:pt>
                <c:pt idx="5">
                  <c:v>1904.0155714285738</c:v>
                </c:pt>
                <c:pt idx="6">
                  <c:v>1776.7844000000018</c:v>
                </c:pt>
                <c:pt idx="7">
                  <c:v>2869.8400714285699</c:v>
                </c:pt>
                <c:pt idx="8">
                  <c:v>12726.549499999988</c:v>
                </c:pt>
                <c:pt idx="9">
                  <c:v>7026.4804000000031</c:v>
                </c:pt>
                <c:pt idx="10">
                  <c:v>7380.9746428571525</c:v>
                </c:pt>
                <c:pt idx="11">
                  <c:v>7697.4677142857226</c:v>
                </c:pt>
                <c:pt idx="12">
                  <c:v>8216.311257142861</c:v>
                </c:pt>
              </c:numCache>
            </c:numRef>
          </c:val>
        </c:ser>
        <c:dLbls>
          <c:showLegendKey val="0"/>
          <c:showVal val="0"/>
          <c:showCatName val="0"/>
          <c:showSerName val="0"/>
          <c:showPercent val="0"/>
          <c:showBubbleSize val="0"/>
        </c:dLbls>
        <c:gapWidth val="150"/>
        <c:axId val="332089600"/>
        <c:axId val="332095488"/>
      </c:barChart>
      <c:dateAx>
        <c:axId val="332089600"/>
        <c:scaling>
          <c:orientation val="minMax"/>
        </c:scaling>
        <c:delete val="0"/>
        <c:axPos val="b"/>
        <c:numFmt formatCode="mmm\-yy" sourceLinked="1"/>
        <c:majorTickMark val="out"/>
        <c:minorTickMark val="none"/>
        <c:tickLblPos val="nextTo"/>
        <c:crossAx val="332095488"/>
        <c:crosses val="autoZero"/>
        <c:auto val="1"/>
        <c:lblOffset val="100"/>
        <c:baseTimeUnit val="months"/>
      </c:dateAx>
      <c:valAx>
        <c:axId val="332095488"/>
        <c:scaling>
          <c:orientation val="minMax"/>
        </c:scaling>
        <c:delete val="0"/>
        <c:axPos val="l"/>
        <c:majorGridlines/>
        <c:numFmt formatCode="#,##0" sourceLinked="1"/>
        <c:majorTickMark val="out"/>
        <c:minorTickMark val="none"/>
        <c:tickLblPos val="nextTo"/>
        <c:crossAx val="332089600"/>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00" b="0" i="0" u="none" strike="noStrike" baseline="0">
                <a:solidFill>
                  <a:srgbClr val="000000"/>
                </a:solidFill>
                <a:latin typeface="Calibri"/>
                <a:ea typeface="Calibri"/>
                <a:cs typeface="Calibri"/>
              </a:defRPr>
            </a:pPr>
            <a:r>
              <a:rPr lang="fr-FR" sz="1500" b="1" i="0" u="none" strike="noStrike" baseline="0">
                <a:solidFill>
                  <a:srgbClr val="000000"/>
                </a:solidFill>
                <a:latin typeface="Calibri"/>
              </a:rPr>
              <a:t>Taux de chômage dans le Vaucluse </a:t>
            </a:r>
            <a:r>
              <a:rPr lang="fr-FR" sz="1500" b="0" i="1" u="none" strike="noStrike" baseline="0">
                <a:solidFill>
                  <a:srgbClr val="000000"/>
                </a:solidFill>
                <a:latin typeface="Calibri"/>
              </a:rPr>
              <a:t>(en %)</a:t>
            </a:r>
          </a:p>
        </c:rich>
      </c:tx>
      <c:layout>
        <c:manualLayout>
          <c:xMode val="edge"/>
          <c:yMode val="edge"/>
          <c:x val="0.27938931639226944"/>
          <c:y val="2.4256627684853017E-2"/>
        </c:manualLayout>
      </c:layout>
      <c:overlay val="0"/>
      <c:spPr>
        <a:noFill/>
        <a:ln w="25400">
          <a:noFill/>
        </a:ln>
      </c:spPr>
    </c:title>
    <c:autoTitleDeleted val="0"/>
    <c:plotArea>
      <c:layout>
        <c:manualLayout>
          <c:layoutTarget val="inner"/>
          <c:xMode val="edge"/>
          <c:yMode val="edge"/>
          <c:x val="8.7438260558339295E-2"/>
          <c:y val="0.18816505924925064"/>
          <c:w val="0.83764367816092833"/>
          <c:h val="0.53603068847163338"/>
        </c:manualLayout>
      </c:layout>
      <c:lineChart>
        <c:grouping val="standard"/>
        <c:varyColors val="0"/>
        <c:ser>
          <c:idx val="0"/>
          <c:order val="0"/>
          <c:tx>
            <c:v>Provence-Alpes-Côte d'Azur</c:v>
          </c:tx>
          <c:spPr>
            <a:ln w="25400">
              <a:solidFill>
                <a:srgbClr val="FF0000"/>
              </a:solidFill>
              <a:prstDash val="solid"/>
            </a:ln>
          </c:spPr>
          <c:marker>
            <c:symbol val="none"/>
          </c:marker>
          <c:cat>
            <c:multiLvlStrRef>
              <c:f>'dates trim'!$B$117:$C$168</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Données!$C$125:$C$165</c:f>
              <c:numCache>
                <c:formatCode>#,##0.0</c:formatCode>
                <c:ptCount val="41"/>
                <c:pt idx="0">
                  <c:v>10.3</c:v>
                </c:pt>
                <c:pt idx="1">
                  <c:v>10.3</c:v>
                </c:pt>
                <c:pt idx="2">
                  <c:v>10.4</c:v>
                </c:pt>
                <c:pt idx="3">
                  <c:v>10.5</c:v>
                </c:pt>
                <c:pt idx="4">
                  <c:v>10.6</c:v>
                </c:pt>
                <c:pt idx="5">
                  <c:v>10.8</c:v>
                </c:pt>
                <c:pt idx="6">
                  <c:v>10.8</c:v>
                </c:pt>
                <c:pt idx="7">
                  <c:v>11.2</c:v>
                </c:pt>
                <c:pt idx="8">
                  <c:v>11.3</c:v>
                </c:pt>
                <c:pt idx="9">
                  <c:v>11.5</c:v>
                </c:pt>
                <c:pt idx="10">
                  <c:v>11.3</c:v>
                </c:pt>
                <c:pt idx="11">
                  <c:v>11.2</c:v>
                </c:pt>
                <c:pt idx="12">
                  <c:v>11.2</c:v>
                </c:pt>
                <c:pt idx="13">
                  <c:v>11.2</c:v>
                </c:pt>
                <c:pt idx="14">
                  <c:v>11.4</c:v>
                </c:pt>
                <c:pt idx="15">
                  <c:v>11.6</c:v>
                </c:pt>
                <c:pt idx="16">
                  <c:v>11.4</c:v>
                </c:pt>
                <c:pt idx="17">
                  <c:v>11.7</c:v>
                </c:pt>
                <c:pt idx="18">
                  <c:v>11.5</c:v>
                </c:pt>
                <c:pt idx="19">
                  <c:v>11.4</c:v>
                </c:pt>
                <c:pt idx="20">
                  <c:v>11.4</c:v>
                </c:pt>
                <c:pt idx="21">
                  <c:v>11.2</c:v>
                </c:pt>
                <c:pt idx="22">
                  <c:v>11.1</c:v>
                </c:pt>
                <c:pt idx="23">
                  <c:v>11.4</c:v>
                </c:pt>
                <c:pt idx="24">
                  <c:v>10.9</c:v>
                </c:pt>
                <c:pt idx="25">
                  <c:v>10.8</c:v>
                </c:pt>
                <c:pt idx="26">
                  <c:v>10.9</c:v>
                </c:pt>
                <c:pt idx="27">
                  <c:v>10.3</c:v>
                </c:pt>
                <c:pt idx="28">
                  <c:v>10.6</c:v>
                </c:pt>
                <c:pt idx="29">
                  <c:v>10.4</c:v>
                </c:pt>
                <c:pt idx="30">
                  <c:v>10.3</c:v>
                </c:pt>
                <c:pt idx="31">
                  <c:v>10</c:v>
                </c:pt>
                <c:pt idx="32">
                  <c:v>10</c:v>
                </c:pt>
                <c:pt idx="33">
                  <c:v>9.6999999999999993</c:v>
                </c:pt>
                <c:pt idx="34">
                  <c:v>9.6999999999999993</c:v>
                </c:pt>
                <c:pt idx="35">
                  <c:v>9.1999999999999993</c:v>
                </c:pt>
                <c:pt idx="36">
                  <c:v>8.8000000000000007</c:v>
                </c:pt>
                <c:pt idx="37">
                  <c:v>8.3000000000000007</c:v>
                </c:pt>
                <c:pt idx="38">
                  <c:v>10.4</c:v>
                </c:pt>
                <c:pt idx="39">
                  <c:v>9</c:v>
                </c:pt>
                <c:pt idx="40">
                  <c:v>9.1</c:v>
                </c:pt>
              </c:numCache>
            </c:numRef>
          </c:val>
          <c:smooth val="0"/>
        </c:ser>
        <c:ser>
          <c:idx val="1"/>
          <c:order val="1"/>
          <c:tx>
            <c:v>France métropolitaine</c:v>
          </c:tx>
          <c:spPr>
            <a:ln w="25400">
              <a:solidFill>
                <a:srgbClr val="0000FF"/>
              </a:solidFill>
              <a:prstDash val="solid"/>
            </a:ln>
          </c:spPr>
          <c:marker>
            <c:symbol val="none"/>
          </c:marker>
          <c:cat>
            <c:multiLvlStrRef>
              <c:f>'dates trim'!$B$117:$C$168</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Données!$B$125:$B$165</c:f>
              <c:numCache>
                <c:formatCode>#,##0.0</c:formatCode>
                <c:ptCount val="41"/>
                <c:pt idx="0">
                  <c:v>8.8000000000000007</c:v>
                </c:pt>
                <c:pt idx="1">
                  <c:v>8.6999999999999993</c:v>
                </c:pt>
                <c:pt idx="2">
                  <c:v>8.8000000000000007</c:v>
                </c:pt>
                <c:pt idx="3">
                  <c:v>9</c:v>
                </c:pt>
                <c:pt idx="4">
                  <c:v>9.1</c:v>
                </c:pt>
                <c:pt idx="5">
                  <c:v>9.4</c:v>
                </c:pt>
                <c:pt idx="6">
                  <c:v>9.4</c:v>
                </c:pt>
                <c:pt idx="7">
                  <c:v>9.8000000000000007</c:v>
                </c:pt>
                <c:pt idx="8">
                  <c:v>10</c:v>
                </c:pt>
                <c:pt idx="9">
                  <c:v>10.1</c:v>
                </c:pt>
                <c:pt idx="10">
                  <c:v>9.9</c:v>
                </c:pt>
                <c:pt idx="11">
                  <c:v>9.8000000000000007</c:v>
                </c:pt>
                <c:pt idx="12">
                  <c:v>9.8000000000000007</c:v>
                </c:pt>
                <c:pt idx="13">
                  <c:v>9.8000000000000007</c:v>
                </c:pt>
                <c:pt idx="14">
                  <c:v>9.9</c:v>
                </c:pt>
                <c:pt idx="15">
                  <c:v>10.1</c:v>
                </c:pt>
                <c:pt idx="16">
                  <c:v>10</c:v>
                </c:pt>
                <c:pt idx="17">
                  <c:v>10.199999999999999</c:v>
                </c:pt>
                <c:pt idx="18">
                  <c:v>10.1</c:v>
                </c:pt>
                <c:pt idx="19">
                  <c:v>9.9</c:v>
                </c:pt>
                <c:pt idx="20">
                  <c:v>9.9</c:v>
                </c:pt>
                <c:pt idx="21">
                  <c:v>9.8000000000000007</c:v>
                </c:pt>
                <c:pt idx="22">
                  <c:v>9.6</c:v>
                </c:pt>
                <c:pt idx="23">
                  <c:v>9.6999999999999993</c:v>
                </c:pt>
                <c:pt idx="24">
                  <c:v>9.3000000000000007</c:v>
                </c:pt>
                <c:pt idx="25">
                  <c:v>9.1999999999999993</c:v>
                </c:pt>
                <c:pt idx="26">
                  <c:v>9.3000000000000007</c:v>
                </c:pt>
                <c:pt idx="27">
                  <c:v>8.6999999999999993</c:v>
                </c:pt>
                <c:pt idx="28">
                  <c:v>8.9</c:v>
                </c:pt>
                <c:pt idx="29">
                  <c:v>8.8000000000000007</c:v>
                </c:pt>
                <c:pt idx="30">
                  <c:v>8.6999999999999993</c:v>
                </c:pt>
                <c:pt idx="31">
                  <c:v>8.4</c:v>
                </c:pt>
                <c:pt idx="32">
                  <c:v>8.4</c:v>
                </c:pt>
                <c:pt idx="33">
                  <c:v>8.1999999999999993</c:v>
                </c:pt>
                <c:pt idx="34">
                  <c:v>8.1999999999999993</c:v>
                </c:pt>
                <c:pt idx="35">
                  <c:v>7.9</c:v>
                </c:pt>
                <c:pt idx="36">
                  <c:v>7.6</c:v>
                </c:pt>
                <c:pt idx="37">
                  <c:v>7.1</c:v>
                </c:pt>
                <c:pt idx="38">
                  <c:v>8.9</c:v>
                </c:pt>
                <c:pt idx="39">
                  <c:v>7.8</c:v>
                </c:pt>
                <c:pt idx="40">
                  <c:v>7.8</c:v>
                </c:pt>
              </c:numCache>
            </c:numRef>
          </c:val>
          <c:smooth val="0"/>
        </c:ser>
        <c:ser>
          <c:idx val="2"/>
          <c:order val="2"/>
          <c:tx>
            <c:strRef>
              <c:f>Données!$I$8</c:f>
              <c:strCache>
                <c:ptCount val="1"/>
                <c:pt idx="0">
                  <c:v>Vaucluse</c:v>
                </c:pt>
              </c:strCache>
            </c:strRef>
          </c:tx>
          <c:marker>
            <c:symbol val="none"/>
          </c:marker>
          <c:cat>
            <c:multiLvlStrRef>
              <c:f>'dates trim'!$B$117:$C$168</c:f>
              <c:multiLvlStrCache>
                <c:ptCount val="52"/>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pt idx="46">
                    <c:v>T3</c:v>
                  </c:pt>
                  <c:pt idx="47">
                    <c:v>T4</c:v>
                  </c:pt>
                  <c:pt idx="48">
                    <c:v>T1</c:v>
                  </c:pt>
                  <c:pt idx="49">
                    <c:v>T2</c:v>
                  </c:pt>
                  <c:pt idx="50">
                    <c:v>T3</c:v>
                  </c:pt>
                  <c:pt idx="51">
                    <c:v>T4</c:v>
                  </c:pt>
                </c:lvl>
                <c:lvl>
                  <c:pt idx="0">
                    <c:v>2011</c:v>
                  </c:pt>
                  <c:pt idx="4">
                    <c:v>2012</c:v>
                  </c:pt>
                  <c:pt idx="8">
                    <c:v>2013</c:v>
                  </c:pt>
                  <c:pt idx="12">
                    <c:v>2014</c:v>
                  </c:pt>
                  <c:pt idx="16">
                    <c:v>2015</c:v>
                  </c:pt>
                  <c:pt idx="20">
                    <c:v>2016</c:v>
                  </c:pt>
                  <c:pt idx="24">
                    <c:v>2017</c:v>
                  </c:pt>
                  <c:pt idx="28">
                    <c:v>2018</c:v>
                  </c:pt>
                  <c:pt idx="32">
                    <c:v>2019</c:v>
                  </c:pt>
                  <c:pt idx="36">
                    <c:v>2020</c:v>
                  </c:pt>
                  <c:pt idx="40">
                    <c:v>2021</c:v>
                  </c:pt>
                  <c:pt idx="44">
                    <c:v>2022</c:v>
                  </c:pt>
                  <c:pt idx="48">
                    <c:v>2023</c:v>
                  </c:pt>
                </c:lvl>
              </c:multiLvlStrCache>
            </c:multiLvlStrRef>
          </c:cat>
          <c:val>
            <c:numRef>
              <c:f>Données!$I$125:$I$165</c:f>
              <c:numCache>
                <c:formatCode>#,##0.0</c:formatCode>
                <c:ptCount val="41"/>
                <c:pt idx="0">
                  <c:v>11</c:v>
                </c:pt>
                <c:pt idx="1">
                  <c:v>11.1</c:v>
                </c:pt>
                <c:pt idx="2">
                  <c:v>11.4</c:v>
                </c:pt>
                <c:pt idx="3">
                  <c:v>11.6</c:v>
                </c:pt>
                <c:pt idx="4">
                  <c:v>11.5</c:v>
                </c:pt>
                <c:pt idx="5">
                  <c:v>11.8</c:v>
                </c:pt>
                <c:pt idx="6">
                  <c:v>11.9</c:v>
                </c:pt>
                <c:pt idx="7">
                  <c:v>12.4</c:v>
                </c:pt>
                <c:pt idx="8">
                  <c:v>12.6</c:v>
                </c:pt>
                <c:pt idx="9">
                  <c:v>12.7</c:v>
                </c:pt>
                <c:pt idx="10">
                  <c:v>12.5</c:v>
                </c:pt>
                <c:pt idx="11">
                  <c:v>12.3</c:v>
                </c:pt>
                <c:pt idx="12">
                  <c:v>12.4</c:v>
                </c:pt>
                <c:pt idx="13">
                  <c:v>12.5</c:v>
                </c:pt>
                <c:pt idx="14">
                  <c:v>12.7</c:v>
                </c:pt>
                <c:pt idx="15">
                  <c:v>12.9</c:v>
                </c:pt>
                <c:pt idx="16">
                  <c:v>12.7</c:v>
                </c:pt>
                <c:pt idx="17">
                  <c:v>13.1</c:v>
                </c:pt>
                <c:pt idx="18">
                  <c:v>12.8</c:v>
                </c:pt>
                <c:pt idx="19">
                  <c:v>12.9</c:v>
                </c:pt>
                <c:pt idx="20">
                  <c:v>12.9</c:v>
                </c:pt>
                <c:pt idx="21">
                  <c:v>12.7</c:v>
                </c:pt>
                <c:pt idx="22">
                  <c:v>12.5</c:v>
                </c:pt>
                <c:pt idx="23">
                  <c:v>12.8</c:v>
                </c:pt>
                <c:pt idx="24">
                  <c:v>12.1</c:v>
                </c:pt>
                <c:pt idx="25">
                  <c:v>11.9</c:v>
                </c:pt>
                <c:pt idx="26">
                  <c:v>12</c:v>
                </c:pt>
                <c:pt idx="27">
                  <c:v>11.6</c:v>
                </c:pt>
                <c:pt idx="28">
                  <c:v>11.7</c:v>
                </c:pt>
                <c:pt idx="29">
                  <c:v>11.6</c:v>
                </c:pt>
                <c:pt idx="30">
                  <c:v>11.6</c:v>
                </c:pt>
                <c:pt idx="31">
                  <c:v>11.3</c:v>
                </c:pt>
                <c:pt idx="32">
                  <c:v>11.2</c:v>
                </c:pt>
                <c:pt idx="33">
                  <c:v>10.9</c:v>
                </c:pt>
                <c:pt idx="34">
                  <c:v>10.9</c:v>
                </c:pt>
                <c:pt idx="35">
                  <c:v>10.4</c:v>
                </c:pt>
                <c:pt idx="36">
                  <c:v>10</c:v>
                </c:pt>
                <c:pt idx="37">
                  <c:v>9.1999999999999993</c:v>
                </c:pt>
                <c:pt idx="38">
                  <c:v>11.6</c:v>
                </c:pt>
                <c:pt idx="39">
                  <c:v>10.1</c:v>
                </c:pt>
                <c:pt idx="40">
                  <c:v>10</c:v>
                </c:pt>
              </c:numCache>
            </c:numRef>
          </c:val>
          <c:smooth val="0"/>
        </c:ser>
        <c:dLbls>
          <c:showLegendKey val="0"/>
          <c:showVal val="0"/>
          <c:showCatName val="0"/>
          <c:showSerName val="0"/>
          <c:showPercent val="0"/>
          <c:showBubbleSize val="0"/>
        </c:dLbls>
        <c:marker val="1"/>
        <c:smooth val="0"/>
        <c:axId val="278608512"/>
        <c:axId val="278622592"/>
      </c:lineChart>
      <c:catAx>
        <c:axId val="278608512"/>
        <c:scaling>
          <c:orientation val="minMax"/>
        </c:scaling>
        <c:delete val="0"/>
        <c:axPos val="b"/>
        <c:majorGridlines>
          <c:spPr>
            <a:ln w="3175">
              <a:solidFill>
                <a:srgbClr val="969696"/>
              </a:solidFill>
              <a:prstDash val="sysDash"/>
            </a:ln>
          </c:spPr>
        </c:majorGridlines>
        <c:numFmt formatCode="General" sourceLinked="1"/>
        <c:majorTickMark val="cross"/>
        <c:minorTickMark val="none"/>
        <c:tickLblPos val="nextTo"/>
        <c:txPr>
          <a:bodyPr/>
          <a:lstStyle/>
          <a:p>
            <a:pPr>
              <a:defRPr sz="900"/>
            </a:pPr>
            <a:endParaRPr lang="fr-FR"/>
          </a:p>
        </c:txPr>
        <c:crossAx val="278622592"/>
        <c:crosses val="autoZero"/>
        <c:auto val="0"/>
        <c:lblAlgn val="ctr"/>
        <c:lblOffset val="100"/>
        <c:tickLblSkip val="4"/>
        <c:tickMarkSkip val="4"/>
        <c:noMultiLvlLbl val="0"/>
      </c:catAx>
      <c:valAx>
        <c:axId val="278622592"/>
        <c:scaling>
          <c:orientation val="minMax"/>
          <c:max val="14"/>
          <c:min val="7"/>
        </c:scaling>
        <c:delete val="0"/>
        <c:axPos val="l"/>
        <c:majorGridlines>
          <c:spPr>
            <a:ln>
              <a:prstDash val="sysDash"/>
            </a:ln>
          </c:spPr>
        </c:majorGridlines>
        <c:numFmt formatCode="#,##0" sourceLinked="0"/>
        <c:majorTickMark val="out"/>
        <c:minorTickMark val="none"/>
        <c:tickLblPos val="nextTo"/>
        <c:crossAx val="278608512"/>
        <c:crosses val="autoZero"/>
        <c:crossBetween val="midCat"/>
        <c:majorUnit val="1"/>
      </c:valAx>
    </c:plotArea>
    <c:legend>
      <c:legendPos val="r"/>
      <c:layout>
        <c:manualLayout>
          <c:xMode val="edge"/>
          <c:yMode val="edge"/>
          <c:x val="8.5245913863039841E-2"/>
          <c:y val="9.8718656477903358E-2"/>
          <c:w val="0.8415530303030303"/>
          <c:h val="8.3821460187299218E-2"/>
        </c:manualLayout>
      </c:layout>
      <c:overlay val="0"/>
      <c:txPr>
        <a:bodyPr/>
        <a:lstStyle/>
        <a:p>
          <a:pPr>
            <a:defRPr sz="1200"/>
          </a:pPr>
          <a:endParaRPr lang="fr-FR"/>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906668268667008E-2"/>
          <c:y val="0.1861788714061014"/>
          <c:w val="0.87735585029537844"/>
          <c:h val="0.46750170313217893"/>
        </c:manualLayout>
      </c:layout>
      <c:barChart>
        <c:barDir val="col"/>
        <c:grouping val="clustered"/>
        <c:varyColors val="0"/>
        <c:ser>
          <c:idx val="0"/>
          <c:order val="0"/>
          <c:tx>
            <c:v>Taux de chômage, en % (échelle de gauche)</c:v>
          </c:tx>
          <c:spPr>
            <a:solidFill>
              <a:srgbClr val="00B0F0"/>
            </a:solidFill>
          </c:spPr>
          <c:invertIfNegative val="0"/>
          <c:dPt>
            <c:idx val="0"/>
            <c:invertIfNegative val="0"/>
            <c:bubble3D val="0"/>
            <c:spPr>
              <a:solidFill>
                <a:srgbClr val="92D050"/>
              </a:solidFill>
            </c:spPr>
          </c:dPt>
          <c:dPt>
            <c:idx val="1"/>
            <c:invertIfNegative val="0"/>
            <c:bubble3D val="0"/>
            <c:spPr>
              <a:solidFill>
                <a:srgbClr val="FF0000"/>
              </a:solidFill>
            </c:spPr>
          </c:dPt>
          <c:dPt>
            <c:idx val="3"/>
            <c:invertIfNegative val="0"/>
            <c:bubble3D val="0"/>
          </c:dPt>
          <c:dPt>
            <c:idx val="4"/>
            <c:invertIfNegative val="0"/>
            <c:bubble3D val="0"/>
          </c:dPt>
          <c:dPt>
            <c:idx val="5"/>
            <c:invertIfNegative val="0"/>
            <c:bubble3D val="0"/>
            <c:spPr>
              <a:solidFill>
                <a:srgbClr val="0070C0"/>
              </a:solidFill>
            </c:spPr>
          </c:dPt>
          <c:dPt>
            <c:idx val="6"/>
            <c:invertIfNegative val="0"/>
            <c:bubble3D val="0"/>
          </c:dPt>
          <c:dPt>
            <c:idx val="7"/>
            <c:invertIfNegative val="0"/>
            <c:bubble3D val="0"/>
          </c:dPt>
          <c:dPt>
            <c:idx val="8"/>
            <c:invertIfNegative val="0"/>
            <c:bubble3D val="0"/>
          </c:dPt>
          <c:dLbls>
            <c:dLbl>
              <c:idx val="0"/>
              <c:layout>
                <c:manualLayout>
                  <c:x val="0"/>
                  <c:y val="1.341381623071764E-2"/>
                </c:manualLayout>
              </c:layout>
              <c:spPr/>
              <c:txPr>
                <a:bodyPr/>
                <a:lstStyle/>
                <a:p>
                  <a:pPr>
                    <a:defRPr/>
                  </a:pPr>
                  <a:endParaRPr lang="fr-FR"/>
                </a:p>
              </c:txPr>
              <c:dLblPos val="outEnd"/>
              <c:showLegendKey val="0"/>
              <c:showVal val="1"/>
              <c:showCatName val="0"/>
              <c:showSerName val="0"/>
              <c:showPercent val="0"/>
              <c:showBubbleSize val="0"/>
            </c:dLbl>
            <c:dLbl>
              <c:idx val="1"/>
              <c:layout>
                <c:manualLayout>
                  <c:x val="0"/>
                  <c:y val="-2.1124120048374236E-7"/>
                </c:manualLayout>
              </c:layout>
              <c:spPr/>
              <c:txPr>
                <a:bodyPr/>
                <a:lstStyle/>
                <a:p>
                  <a:pPr>
                    <a:defRPr/>
                  </a:pPr>
                  <a:endParaRPr lang="fr-FR"/>
                </a:p>
              </c:txPr>
              <c:dLblPos val="outEnd"/>
              <c:showLegendKey val="0"/>
              <c:showVal val="1"/>
              <c:showCatName val="0"/>
              <c:showSerName val="0"/>
              <c:showPercent val="0"/>
              <c:showBubbleSize val="0"/>
            </c:dLbl>
            <c:dLbl>
              <c:idx val="2"/>
              <c:layout>
                <c:manualLayout>
                  <c:x val="0"/>
                  <c:y val="-1.6096579476861168E-2"/>
                </c:manualLayout>
              </c:layout>
              <c:spPr/>
              <c:txPr>
                <a:bodyPr/>
                <a:lstStyle/>
                <a:p>
                  <a:pPr>
                    <a:defRPr/>
                  </a:pPr>
                  <a:endParaRPr lang="fr-FR"/>
                </a:p>
              </c:txPr>
              <c:dLblPos val="outEnd"/>
              <c:showLegendKey val="0"/>
              <c:showVal val="1"/>
              <c:showCatName val="0"/>
              <c:showSerName val="0"/>
              <c:showPercent val="0"/>
              <c:showBubbleSize val="0"/>
            </c:dLbl>
            <c:dLbl>
              <c:idx val="3"/>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dLbl>
            <c:dLbl>
              <c:idx val="4"/>
              <c:layout>
                <c:manualLayout>
                  <c:x val="-6.7246663173035446E-17"/>
                  <c:y val="8.0482897384305842E-3"/>
                </c:manualLayout>
              </c:layout>
              <c:spPr/>
              <c:txPr>
                <a:bodyPr/>
                <a:lstStyle/>
                <a:p>
                  <a:pPr>
                    <a:defRPr/>
                  </a:pPr>
                  <a:endParaRPr lang="fr-FR"/>
                </a:p>
              </c:txPr>
              <c:dLblPos val="outEnd"/>
              <c:showLegendKey val="0"/>
              <c:showVal val="1"/>
              <c:showCatName val="0"/>
              <c:showSerName val="0"/>
              <c:showPercent val="0"/>
              <c:showBubbleSize val="0"/>
            </c:dLbl>
            <c:dLbl>
              <c:idx val="5"/>
              <c:layout>
                <c:manualLayout>
                  <c:x val="0"/>
                  <c:y val="1.0731052984574111E-2"/>
                </c:manualLayout>
              </c:layout>
              <c:spPr/>
              <c:txPr>
                <a:bodyPr/>
                <a:lstStyle/>
                <a:p>
                  <a:pPr>
                    <a:defRPr/>
                  </a:pPr>
                  <a:endParaRPr lang="fr-FR"/>
                </a:p>
              </c:txPr>
              <c:dLblPos val="outEnd"/>
              <c:showLegendKey val="0"/>
              <c:showVal val="1"/>
              <c:showCatName val="0"/>
              <c:showSerName val="0"/>
              <c:showPercent val="0"/>
              <c:showBubbleSize val="0"/>
            </c:dLbl>
            <c:dLbl>
              <c:idx val="6"/>
              <c:layout>
                <c:manualLayout>
                  <c:x val="0"/>
                  <c:y val="5.3655264922870555E-3"/>
                </c:manualLayout>
              </c:layout>
              <c:spPr/>
              <c:txPr>
                <a:bodyPr/>
                <a:lstStyle/>
                <a:p>
                  <a:pPr>
                    <a:defRPr/>
                  </a:pPr>
                  <a:endParaRPr lang="fr-FR"/>
                </a:p>
              </c:txPr>
              <c:dLblPos val="outEnd"/>
              <c:showLegendKey val="0"/>
              <c:showVal val="1"/>
              <c:showCatName val="0"/>
              <c:showSerName val="0"/>
              <c:showPercent val="0"/>
              <c:showBubbleSize val="0"/>
            </c:dLbl>
            <c:dLbl>
              <c:idx val="7"/>
              <c:layout>
                <c:manualLayout>
                  <c:x val="0"/>
                  <c:y val="8.0482897384305842E-3"/>
                </c:manualLayout>
              </c:layout>
              <c:spPr/>
              <c:txPr>
                <a:bodyPr/>
                <a:lstStyle/>
                <a:p>
                  <a:pPr>
                    <a:defRPr/>
                  </a:pPr>
                  <a:endParaRPr lang="fr-FR"/>
                </a:p>
              </c:txPr>
              <c:dLblPos val="outEnd"/>
              <c:showLegendKey val="0"/>
              <c:showVal val="1"/>
              <c:showCatName val="0"/>
              <c:showSerName val="0"/>
              <c:showPercent val="0"/>
              <c:showBubbleSize val="0"/>
            </c:dLbl>
            <c:showLegendKey val="0"/>
            <c:showVal val="1"/>
            <c:showCatName val="0"/>
            <c:showSerName val="0"/>
            <c:showPercent val="0"/>
            <c:showBubbleSize val="0"/>
            <c:showLeaderLines val="0"/>
          </c:dLbls>
          <c:cat>
            <c:strRef>
              <c:f>'données graphiques_trim'!$G$75:$G$83</c:f>
              <c:strCache>
                <c:ptCount val="9"/>
                <c:pt idx="0">
                  <c:v>Vaucluse</c:v>
                </c:pt>
                <c:pt idx="1">
                  <c:v>Paca</c:v>
                </c:pt>
                <c:pt idx="2">
                  <c:v>Drome</c:v>
                </c:pt>
                <c:pt idx="3">
                  <c:v>Charente maritime</c:v>
                </c:pt>
                <c:pt idx="4">
                  <c:v>Sarthe</c:v>
                </c:pt>
                <c:pt idx="5">
                  <c:v>France métro.</c:v>
                </c:pt>
                <c:pt idx="6">
                  <c:v>Marne</c:v>
                </c:pt>
                <c:pt idx="7">
                  <c:v>Côtes d'armor</c:v>
                </c:pt>
                <c:pt idx="8">
                  <c:v>Côte d'or</c:v>
                </c:pt>
              </c:strCache>
            </c:strRef>
          </c:cat>
          <c:val>
            <c:numRef>
              <c:f>'données graphiques_trim'!$H$75:$H$83</c:f>
              <c:numCache>
                <c:formatCode>#,##0.0</c:formatCode>
                <c:ptCount val="9"/>
                <c:pt idx="0">
                  <c:v>10</c:v>
                </c:pt>
                <c:pt idx="1">
                  <c:v>9.1</c:v>
                </c:pt>
                <c:pt idx="2">
                  <c:v>8.5</c:v>
                </c:pt>
                <c:pt idx="3">
                  <c:v>8.1999999999999993</c:v>
                </c:pt>
                <c:pt idx="4">
                  <c:v>7.8</c:v>
                </c:pt>
                <c:pt idx="5">
                  <c:v>7.8</c:v>
                </c:pt>
                <c:pt idx="6">
                  <c:v>7.5</c:v>
                </c:pt>
                <c:pt idx="7">
                  <c:v>6.9</c:v>
                </c:pt>
                <c:pt idx="8">
                  <c:v>6</c:v>
                </c:pt>
              </c:numCache>
            </c:numRef>
          </c:val>
        </c:ser>
        <c:dLbls>
          <c:showLegendKey val="0"/>
          <c:showVal val="0"/>
          <c:showCatName val="0"/>
          <c:showSerName val="0"/>
          <c:showPercent val="0"/>
          <c:showBubbleSize val="0"/>
        </c:dLbls>
        <c:gapWidth val="150"/>
        <c:axId val="331882880"/>
        <c:axId val="331884800"/>
      </c:barChart>
      <c:scatterChart>
        <c:scatterStyle val="lineMarker"/>
        <c:varyColors val="0"/>
        <c:ser>
          <c:idx val="1"/>
          <c:order val="1"/>
          <c:tx>
            <c:v>Variation trimestrielle, en point (échelle de droite)</c:v>
          </c:tx>
          <c:spPr>
            <a:ln w="28575">
              <a:noFill/>
            </a:ln>
          </c:spPr>
          <c:marker>
            <c:spPr>
              <a:solidFill>
                <a:schemeClr val="accent6">
                  <a:lumMod val="75000"/>
                </a:schemeClr>
              </a:solidFill>
            </c:spPr>
          </c:marker>
          <c:yVal>
            <c:numRef>
              <c:f>'données graphiques_trim'!$J$75:$J$83</c:f>
              <c:numCache>
                <c:formatCode>#,##0.0</c:formatCode>
                <c:ptCount val="9"/>
                <c:pt idx="0">
                  <c:v>-9.9999999999999645E-2</c:v>
                </c:pt>
                <c:pt idx="1">
                  <c:v>9.9999999999999645E-2</c:v>
                </c:pt>
                <c:pt idx="2">
                  <c:v>0</c:v>
                </c:pt>
                <c:pt idx="3">
                  <c:v>0.19999999999999929</c:v>
                </c:pt>
                <c:pt idx="4">
                  <c:v>9.9999999999999645E-2</c:v>
                </c:pt>
                <c:pt idx="5">
                  <c:v>0</c:v>
                </c:pt>
                <c:pt idx="6">
                  <c:v>-9.9999999999999645E-2</c:v>
                </c:pt>
                <c:pt idx="7">
                  <c:v>0.10000000000000053</c:v>
                </c:pt>
                <c:pt idx="8">
                  <c:v>0</c:v>
                </c:pt>
              </c:numCache>
            </c:numRef>
          </c:yVal>
          <c:smooth val="0"/>
        </c:ser>
        <c:dLbls>
          <c:showLegendKey val="0"/>
          <c:showVal val="0"/>
          <c:showCatName val="0"/>
          <c:showSerName val="0"/>
          <c:showPercent val="0"/>
          <c:showBubbleSize val="0"/>
        </c:dLbls>
        <c:axId val="331902976"/>
        <c:axId val="331904512"/>
      </c:scatterChart>
      <c:catAx>
        <c:axId val="331882880"/>
        <c:scaling>
          <c:orientation val="minMax"/>
        </c:scaling>
        <c:delete val="0"/>
        <c:axPos val="b"/>
        <c:numFmt formatCode="General" sourceLinked="1"/>
        <c:majorTickMark val="out"/>
        <c:minorTickMark val="none"/>
        <c:tickLblPos val="nextTo"/>
        <c:txPr>
          <a:bodyPr/>
          <a:lstStyle/>
          <a:p>
            <a:pPr>
              <a:defRPr sz="1000"/>
            </a:pPr>
            <a:endParaRPr lang="fr-FR"/>
          </a:p>
        </c:txPr>
        <c:crossAx val="331884800"/>
        <c:crosses val="autoZero"/>
        <c:auto val="1"/>
        <c:lblAlgn val="ctr"/>
        <c:lblOffset val="100"/>
        <c:noMultiLvlLbl val="0"/>
      </c:catAx>
      <c:valAx>
        <c:axId val="331884800"/>
        <c:scaling>
          <c:orientation val="minMax"/>
          <c:max val="10"/>
        </c:scaling>
        <c:delete val="0"/>
        <c:axPos val="l"/>
        <c:majorGridlines/>
        <c:numFmt formatCode="#,##0" sourceLinked="0"/>
        <c:majorTickMark val="out"/>
        <c:minorTickMark val="none"/>
        <c:tickLblPos val="nextTo"/>
        <c:crossAx val="331882880"/>
        <c:crosses val="autoZero"/>
        <c:crossBetween val="between"/>
        <c:majorUnit val="2"/>
      </c:valAx>
      <c:valAx>
        <c:axId val="331902976"/>
        <c:scaling>
          <c:orientation val="minMax"/>
        </c:scaling>
        <c:delete val="1"/>
        <c:axPos val="b"/>
        <c:majorTickMark val="out"/>
        <c:minorTickMark val="none"/>
        <c:tickLblPos val="nextTo"/>
        <c:crossAx val="331904512"/>
        <c:crosses val="autoZero"/>
        <c:crossBetween val="midCat"/>
      </c:valAx>
      <c:valAx>
        <c:axId val="331904512"/>
        <c:scaling>
          <c:orientation val="minMax"/>
          <c:max val="0.1"/>
          <c:min val="-0.1"/>
        </c:scaling>
        <c:delete val="0"/>
        <c:axPos val="r"/>
        <c:numFmt formatCode="[Blue][&lt;0]\-&quot;&quot;0.0&quot;&quot;;[Red][&gt;0]\+&quot;&quot;0.0&quot;&quot;;0" sourceLinked="0"/>
        <c:majorTickMark val="out"/>
        <c:minorTickMark val="none"/>
        <c:tickLblPos val="nextTo"/>
        <c:crossAx val="331902976"/>
        <c:crosses val="max"/>
        <c:crossBetween val="midCat"/>
        <c:majorUnit val="0.1"/>
        <c:minorUnit val="0.1"/>
      </c:valAx>
    </c:plotArea>
    <c:legend>
      <c:legendPos val="t"/>
      <c:layout>
        <c:manualLayout>
          <c:xMode val="edge"/>
          <c:yMode val="edge"/>
          <c:x val="4.2663951737807189E-2"/>
          <c:y val="0.1153588195841717"/>
          <c:w val="0.89999992779444515"/>
          <c:h val="5.1765712384543486E-2"/>
        </c:manualLayout>
      </c:layout>
      <c:overlay val="0"/>
      <c:txPr>
        <a:bodyPr/>
        <a:lstStyle/>
        <a:p>
          <a:pPr>
            <a:defRPr sz="1100"/>
          </a:pPr>
          <a:endParaRPr lang="fr-FR"/>
        </a:p>
      </c:txPr>
    </c:legend>
    <c:plotVisOnly val="1"/>
    <c:dispBlanksAs val="gap"/>
    <c:showDLblsOverMax val="0"/>
  </c:chart>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280653370105389E-2"/>
          <c:y val="0.16829375369994917"/>
          <c:w val="0.86471641552420164"/>
          <c:h val="0.52314939674456862"/>
        </c:manualLayout>
      </c:layout>
      <c:barChart>
        <c:barDir val="col"/>
        <c:grouping val="stacked"/>
        <c:varyColors val="0"/>
        <c:ser>
          <c:idx val="1"/>
          <c:order val="0"/>
          <c:spPr>
            <a:solidFill>
              <a:srgbClr val="00B0F0"/>
            </a:solidFill>
            <a:ln w="28575">
              <a:noFill/>
              <a:prstDash val="solid"/>
            </a:ln>
          </c:spPr>
          <c:invertIfNegative val="0"/>
          <c:cat>
            <c:multiLvlStrRef>
              <c:f>'dates trim'!$A$9:$B$54</c:f>
              <c:multiLvlStrCache>
                <c:ptCount val="46"/>
                <c:lvl>
                  <c:pt idx="0">
                    <c:v>T1</c:v>
                  </c:pt>
                  <c:pt idx="1">
                    <c:v>T2</c:v>
                  </c:pt>
                  <c:pt idx="2">
                    <c:v>T3</c:v>
                  </c:pt>
                  <c:pt idx="3">
                    <c:v>T4</c:v>
                  </c:pt>
                  <c:pt idx="4">
                    <c:v>T1</c:v>
                  </c:pt>
                  <c:pt idx="5">
                    <c:v>T2</c:v>
                  </c:pt>
                  <c:pt idx="6">
                    <c:v>T3</c:v>
                  </c:pt>
                  <c:pt idx="7">
                    <c:v>T4</c:v>
                  </c:pt>
                  <c:pt idx="8">
                    <c:v>T1</c:v>
                  </c:pt>
                  <c:pt idx="9">
                    <c:v>T2</c:v>
                  </c:pt>
                  <c:pt idx="10">
                    <c:v>T3</c:v>
                  </c:pt>
                  <c:pt idx="11">
                    <c:v>T4</c:v>
                  </c:pt>
                  <c:pt idx="12">
                    <c:v>T1</c:v>
                  </c:pt>
                  <c:pt idx="13">
                    <c:v>T2</c:v>
                  </c:pt>
                  <c:pt idx="14">
                    <c:v>T3</c:v>
                  </c:pt>
                  <c:pt idx="15">
                    <c:v>T4</c:v>
                  </c:pt>
                  <c:pt idx="16">
                    <c:v>T1</c:v>
                  </c:pt>
                  <c:pt idx="17">
                    <c:v>T2</c:v>
                  </c:pt>
                  <c:pt idx="18">
                    <c:v>T3</c:v>
                  </c:pt>
                  <c:pt idx="19">
                    <c:v>T4</c:v>
                  </c:pt>
                  <c:pt idx="20">
                    <c:v>T1</c:v>
                  </c:pt>
                  <c:pt idx="21">
                    <c:v>T2</c:v>
                  </c:pt>
                  <c:pt idx="22">
                    <c:v>T3</c:v>
                  </c:pt>
                  <c:pt idx="23">
                    <c:v>T4</c:v>
                  </c:pt>
                  <c:pt idx="24">
                    <c:v>T1</c:v>
                  </c:pt>
                  <c:pt idx="25">
                    <c:v>T2</c:v>
                  </c:pt>
                  <c:pt idx="26">
                    <c:v>T3</c:v>
                  </c:pt>
                  <c:pt idx="27">
                    <c:v>T4</c:v>
                  </c:pt>
                  <c:pt idx="28">
                    <c:v>T1</c:v>
                  </c:pt>
                  <c:pt idx="29">
                    <c:v>T2</c:v>
                  </c:pt>
                  <c:pt idx="30">
                    <c:v>T3</c:v>
                  </c:pt>
                  <c:pt idx="31">
                    <c:v>T4</c:v>
                  </c:pt>
                  <c:pt idx="32">
                    <c:v>T1</c:v>
                  </c:pt>
                  <c:pt idx="33">
                    <c:v>T2</c:v>
                  </c:pt>
                  <c:pt idx="34">
                    <c:v>T3</c:v>
                  </c:pt>
                  <c:pt idx="35">
                    <c:v>T4</c:v>
                  </c:pt>
                  <c:pt idx="36">
                    <c:v>T1</c:v>
                  </c:pt>
                  <c:pt idx="37">
                    <c:v>T2</c:v>
                  </c:pt>
                  <c:pt idx="38">
                    <c:v>T3</c:v>
                  </c:pt>
                  <c:pt idx="39">
                    <c:v>T4</c:v>
                  </c:pt>
                  <c:pt idx="40">
                    <c:v>T1</c:v>
                  </c:pt>
                  <c:pt idx="41">
                    <c:v>T2</c:v>
                  </c:pt>
                  <c:pt idx="42">
                    <c:v>T3</c:v>
                  </c:pt>
                  <c:pt idx="43">
                    <c:v>T4</c:v>
                  </c:pt>
                  <c:pt idx="44">
                    <c:v>T1</c:v>
                  </c:pt>
                  <c:pt idx="45">
                    <c:v>T2</c:v>
                  </c:pt>
                </c:lvl>
                <c:lvl>
                  <c:pt idx="0">
                    <c:v>2010</c:v>
                  </c:pt>
                  <c:pt idx="4">
                    <c:v>2011</c:v>
                  </c:pt>
                  <c:pt idx="8">
                    <c:v>2012</c:v>
                  </c:pt>
                  <c:pt idx="12">
                    <c:v>2013</c:v>
                  </c:pt>
                  <c:pt idx="16">
                    <c:v>2014</c:v>
                  </c:pt>
                  <c:pt idx="20">
                    <c:v>2015</c:v>
                  </c:pt>
                  <c:pt idx="24">
                    <c:v>2016</c:v>
                  </c:pt>
                  <c:pt idx="28">
                    <c:v>2017</c:v>
                  </c:pt>
                  <c:pt idx="32">
                    <c:v>2018</c:v>
                  </c:pt>
                  <c:pt idx="36">
                    <c:v>2019</c:v>
                  </c:pt>
                  <c:pt idx="40">
                    <c:v>2020</c:v>
                  </c:pt>
                  <c:pt idx="44">
                    <c:v>2021</c:v>
                  </c:pt>
                </c:lvl>
              </c:multiLvlStrCache>
            </c:multiLvlStrRef>
          </c:cat>
          <c:val>
            <c:numRef>
              <c:f>dep84_trim!$BG$67:$BG$112</c:f>
              <c:numCache>
                <c:formatCode>#,##0.0</c:formatCode>
                <c:ptCount val="46"/>
                <c:pt idx="0">
                  <c:v>2.1061792863359408</c:v>
                </c:pt>
                <c:pt idx="1">
                  <c:v>1.8496420047732665</c:v>
                </c:pt>
                <c:pt idx="2">
                  <c:v>1.4645577035735213</c:v>
                </c:pt>
                <c:pt idx="3">
                  <c:v>2.0290333223358603</c:v>
                </c:pt>
                <c:pt idx="4">
                  <c:v>2.5383993532740456</c:v>
                </c:pt>
                <c:pt idx="5">
                  <c:v>3.0589719331441279</c:v>
                </c:pt>
                <c:pt idx="6">
                  <c:v>1.8512851897184657</c:v>
                </c:pt>
                <c:pt idx="7">
                  <c:v>2.0805167492864651</c:v>
                </c:pt>
                <c:pt idx="8">
                  <c:v>1.4126995806048148</c:v>
                </c:pt>
                <c:pt idx="9">
                  <c:v>1.1753609518972752</c:v>
                </c:pt>
                <c:pt idx="10">
                  <c:v>3.6428827536751474</c:v>
                </c:pt>
                <c:pt idx="11">
                  <c:v>2.034179755068144</c:v>
                </c:pt>
                <c:pt idx="12">
                  <c:v>2.5700142401844595</c:v>
                </c:pt>
                <c:pt idx="13">
                  <c:v>2.0560624090969037</c:v>
                </c:pt>
                <c:pt idx="14">
                  <c:v>0.82917665349486747</c:v>
                </c:pt>
                <c:pt idx="15">
                  <c:v>0.95085126887246574</c:v>
                </c:pt>
                <c:pt idx="16">
                  <c:v>1.6037675809839058</c:v>
                </c:pt>
                <c:pt idx="17">
                  <c:v>1.722518008142826</c:v>
                </c:pt>
                <c:pt idx="18">
                  <c:v>1.1576354679802892</c:v>
                </c:pt>
                <c:pt idx="19">
                  <c:v>1.9052836620404134</c:v>
                </c:pt>
                <c:pt idx="20">
                  <c:v>1.9831551281285442</c:v>
                </c:pt>
                <c:pt idx="21">
                  <c:v>2.3428805716628531</c:v>
                </c:pt>
                <c:pt idx="22">
                  <c:v>0.45212613746923314</c:v>
                </c:pt>
                <c:pt idx="23">
                  <c:v>1.2192342752962659</c:v>
                </c:pt>
                <c:pt idx="24">
                  <c:v>0.8386806259146562</c:v>
                </c:pt>
                <c:pt idx="25">
                  <c:v>2.7909572983531028E-2</c:v>
                </c:pt>
                <c:pt idx="26">
                  <c:v>0.95982142857142794</c:v>
                </c:pt>
                <c:pt idx="27">
                  <c:v>-1.1054609772276347E-2</c:v>
                </c:pt>
                <c:pt idx="28">
                  <c:v>0.20453289110005102</c:v>
                </c:pt>
                <c:pt idx="29">
                  <c:v>0.71716224416615848</c:v>
                </c:pt>
                <c:pt idx="30">
                  <c:v>1.2543134140329704</c:v>
                </c:pt>
                <c:pt idx="31">
                  <c:v>1.0494428215947149</c:v>
                </c:pt>
                <c:pt idx="32">
                  <c:v>0.29978586723768963</c:v>
                </c:pt>
                <c:pt idx="33">
                  <c:v>0.57109308283518345</c:v>
                </c:pt>
                <c:pt idx="34">
                  <c:v>0.17513134851139256</c:v>
                </c:pt>
                <c:pt idx="35">
                  <c:v>5.2977325704528511E-3</c:v>
                </c:pt>
                <c:pt idx="36">
                  <c:v>0.63569423107485701</c:v>
                </c:pt>
                <c:pt idx="37">
                  <c:v>-0.67905458756646331</c:v>
                </c:pt>
                <c:pt idx="38">
                  <c:v>-0.75789696841213061</c:v>
                </c:pt>
                <c:pt idx="39">
                  <c:v>-1.7036048064085318</c:v>
                </c:pt>
                <c:pt idx="40">
                  <c:v>-6.5196131696187987E-2</c:v>
                </c:pt>
                <c:pt idx="41">
                  <c:v>6.0835054909209596</c:v>
                </c:pt>
                <c:pt idx="42">
                  <c:v>-0.51760364884949617</c:v>
                </c:pt>
                <c:pt idx="43">
                  <c:v>-1.9730063878013571</c:v>
                </c:pt>
                <c:pt idx="44">
                  <c:v>0.33107362446791466</c:v>
                </c:pt>
                <c:pt idx="45">
                  <c:v>0.40331028703122218</c:v>
                </c:pt>
              </c:numCache>
            </c:numRef>
          </c:val>
        </c:ser>
        <c:dLbls>
          <c:showLegendKey val="0"/>
          <c:showVal val="0"/>
          <c:showCatName val="0"/>
          <c:showSerName val="0"/>
          <c:showPercent val="0"/>
          <c:showBubbleSize val="0"/>
        </c:dLbls>
        <c:gapWidth val="150"/>
        <c:overlap val="100"/>
        <c:axId val="331938048"/>
        <c:axId val="331968512"/>
      </c:barChart>
      <c:catAx>
        <c:axId val="331938048"/>
        <c:scaling>
          <c:orientation val="minMax"/>
        </c:scaling>
        <c:delete val="0"/>
        <c:axPos val="b"/>
        <c:majorGridlines>
          <c:spPr>
            <a:ln w="3175">
              <a:solidFill>
                <a:srgbClr val="969696"/>
              </a:solidFill>
              <a:prstDash val="sysDash"/>
            </a:ln>
          </c:spPr>
        </c:majorGridlines>
        <c:numFmt formatCode="#,##0" sourceLinked="1"/>
        <c:majorTickMark val="in"/>
        <c:minorTickMark val="none"/>
        <c:tickLblPos val="low"/>
        <c:spPr>
          <a:ln w="19050"/>
        </c:spPr>
        <c:txPr>
          <a:bodyPr/>
          <a:lstStyle/>
          <a:p>
            <a:pPr>
              <a:defRPr sz="1000"/>
            </a:pPr>
            <a:endParaRPr lang="fr-FR"/>
          </a:p>
        </c:txPr>
        <c:crossAx val="331968512"/>
        <c:crosses val="autoZero"/>
        <c:auto val="0"/>
        <c:lblAlgn val="ctr"/>
        <c:lblOffset val="100"/>
        <c:tickLblSkip val="4"/>
        <c:tickMarkSkip val="4"/>
        <c:noMultiLvlLbl val="0"/>
      </c:catAx>
      <c:valAx>
        <c:axId val="331968512"/>
        <c:scaling>
          <c:orientation val="minMax"/>
          <c:max val="7"/>
          <c:min val="-2"/>
        </c:scaling>
        <c:delete val="0"/>
        <c:axPos val="l"/>
        <c:majorGridlines>
          <c:spPr>
            <a:ln>
              <a:prstDash val="sysDash"/>
            </a:ln>
          </c:spPr>
        </c:majorGridlines>
        <c:numFmt formatCode="[Blue][&lt;0]\-&quot;&quot;0&quot;&quot;;[Red][&gt;0]\+&quot;&quot;0&quot;&quot;;0" sourceLinked="0"/>
        <c:majorTickMark val="out"/>
        <c:minorTickMark val="none"/>
        <c:tickLblPos val="nextTo"/>
        <c:crossAx val="331938048"/>
        <c:crosses val="autoZero"/>
        <c:crossBetween val="between"/>
        <c:majorUnit val="1"/>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0.02599</cdr:x>
      <cdr:y>0.86256</cdr:y>
    </cdr:from>
    <cdr:to>
      <cdr:x>1</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179317" y="2988945"/>
          <a:ext cx="6720593" cy="4762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0.02503</cdr:x>
      <cdr:y>0.86568</cdr:y>
    </cdr:from>
    <cdr:to>
      <cdr:x>0.99904</cdr:x>
      <cdr:y>0.99817</cdr:y>
    </cdr:to>
    <cdr:sp macro="" textlink="">
      <cdr:nvSpPr>
        <cdr:cNvPr id="3" name="Text Box 1"/>
        <cdr:cNvSpPr txBox="1">
          <a:spLocks xmlns:a="http://schemas.openxmlformats.org/drawingml/2006/main" noChangeArrowheads="1"/>
        </cdr:cNvSpPr>
      </cdr:nvSpPr>
      <cdr:spPr bwMode="auto">
        <a:xfrm xmlns:a="http://schemas.openxmlformats.org/drawingml/2006/main">
          <a:off x="172720" y="2999740"/>
          <a:ext cx="6720593" cy="45910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8" y="0"/>
          <a:ext cx="7197742"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âge,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0.90795</cdr:x>
      <cdr:y>0.23498</cdr:y>
    </cdr:from>
    <cdr:to>
      <cdr:x>0.9082</cdr:x>
      <cdr:y>0.7689</cdr:y>
    </cdr:to>
    <cdr:cxnSp macro="">
      <cdr:nvCxnSpPr>
        <cdr:cNvPr id="4" name="Connecteur droit 3"/>
        <cdr:cNvCxnSpPr/>
      </cdr:nvCxnSpPr>
      <cdr:spPr>
        <a:xfrm xmlns:a="http://schemas.openxmlformats.org/drawingml/2006/main">
          <a:off x="6814786" y="1121330"/>
          <a:ext cx="1876" cy="2547880"/>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0.91156</cdr:x>
      <cdr:y>0.33351</cdr:y>
    </cdr:from>
    <cdr:to>
      <cdr:x>0.9755</cdr:x>
      <cdr:y>0.33498</cdr:y>
    </cdr:to>
    <cdr:cxnSp macro="">
      <cdr:nvCxnSpPr>
        <cdr:cNvPr id="6" name="Connecteur droit avec flèche 5"/>
        <cdr:cNvCxnSpPr/>
      </cdr:nvCxnSpPr>
      <cdr:spPr>
        <a:xfrm xmlns:a="http://schemas.openxmlformats.org/drawingml/2006/main">
          <a:off x="6841893" y="1591540"/>
          <a:ext cx="479914" cy="701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0.89785</cdr:x>
      <cdr:y>0.27038</cdr:y>
    </cdr:from>
    <cdr:to>
      <cdr:x>0.98626</cdr:x>
      <cdr:y>0.3291</cdr:y>
    </cdr:to>
    <cdr:sp macro="" textlink="">
      <cdr:nvSpPr>
        <cdr:cNvPr id="8" name="ZoneTexte 15"/>
        <cdr:cNvSpPr txBox="1"/>
      </cdr:nvSpPr>
      <cdr:spPr>
        <a:xfrm xmlns:a="http://schemas.openxmlformats.org/drawingml/2006/main">
          <a:off x="6738987" y="1290281"/>
          <a:ext cx="663579"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0.02067</cdr:x>
      <cdr:y>0</cdr:y>
    </cdr:from>
    <cdr:to>
      <cdr:x>0.97964</cdr:x>
      <cdr:y>0.18853</cdr:y>
    </cdr:to>
    <cdr:sp macro="" textlink="">
      <cdr:nvSpPr>
        <cdr:cNvPr id="5" name="ZoneTexte 1"/>
        <cdr:cNvSpPr txBox="1"/>
      </cdr:nvSpPr>
      <cdr:spPr>
        <a:xfrm xmlns:a="http://schemas.openxmlformats.org/drawingml/2006/main">
          <a:off x="155133"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ancienneté d'inscription,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0.90261</cdr:x>
      <cdr:y>0.27612</cdr:y>
    </cdr:from>
    <cdr:to>
      <cdr:x>0.99228</cdr:x>
      <cdr:y>0.33483</cdr:y>
    </cdr:to>
    <cdr:sp macro="" textlink="">
      <cdr:nvSpPr>
        <cdr:cNvPr id="9" name="ZoneTexte 15"/>
        <cdr:cNvSpPr txBox="1"/>
      </cdr:nvSpPr>
      <cdr:spPr>
        <a:xfrm xmlns:a="http://schemas.openxmlformats.org/drawingml/2006/main">
          <a:off x="6774691" y="1317652"/>
          <a:ext cx="673036" cy="28016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0.01904</cdr:x>
      <cdr:y>0.8508</cdr:y>
    </cdr:from>
    <cdr:to>
      <cdr:x>1</cdr:x>
      <cdr:y>0.98683</cdr:y>
    </cdr:to>
    <cdr:sp macro="" textlink="">
      <cdr:nvSpPr>
        <cdr:cNvPr id="7"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0.90715</cdr:x>
      <cdr:y>0.33699</cdr:y>
    </cdr:from>
    <cdr:to>
      <cdr:x>0.97109</cdr:x>
      <cdr:y>0.33846</cdr:y>
    </cdr:to>
    <cdr:cxnSp macro="">
      <cdr:nvCxnSpPr>
        <cdr:cNvPr id="10" name="Connecteur droit avec flèche 5"/>
        <cdr:cNvCxnSpPr/>
      </cdr:nvCxnSpPr>
      <cdr:spPr>
        <a:xfrm xmlns:a="http://schemas.openxmlformats.org/drawingml/2006/main">
          <a:off x="6808763" y="1608106"/>
          <a:ext cx="479914" cy="701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0.01904</cdr:x>
      <cdr:y>0.8508</cdr:y>
    </cdr:from>
    <cdr:to>
      <cdr:x>1</cdr:x>
      <cdr:y>0.98683</cdr:y>
    </cdr:to>
    <cdr:sp macro="" textlink="">
      <cdr:nvSpPr>
        <cdr:cNvPr id="13"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0.91054</cdr:x>
      <cdr:y>0.27446</cdr:y>
    </cdr:from>
    <cdr:to>
      <cdr:x>0.91097</cdr:x>
      <cdr:y>0.77479</cdr:y>
    </cdr:to>
    <cdr:cxnSp macro="">
      <cdr:nvCxnSpPr>
        <cdr:cNvPr id="14" name="Connecteur droit 10"/>
        <cdr:cNvCxnSpPr/>
      </cdr:nvCxnSpPr>
      <cdr:spPr>
        <a:xfrm xmlns:a="http://schemas.openxmlformats.org/drawingml/2006/main" flipH="1">
          <a:off x="6834226" y="1309730"/>
          <a:ext cx="3227" cy="2387587"/>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cdr:x>
      <cdr:y>0.84615</cdr:y>
    </cdr:from>
    <cdr:to>
      <cdr:x>1</cdr:x>
      <cdr:y>1</cdr:y>
    </cdr:to>
    <cdr:sp macro="" textlink="">
      <cdr:nvSpPr>
        <cdr:cNvPr id="2" name="ZoneTexte 1"/>
        <cdr:cNvSpPr txBox="1"/>
      </cdr:nvSpPr>
      <cdr:spPr>
        <a:xfrm xmlns:a="http://schemas.openxmlformats.org/drawingml/2006/main">
          <a:off x="0" y="2869225"/>
          <a:ext cx="4562475" cy="5216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000" b="1" i="1"/>
            <a:t>Note : </a:t>
          </a:r>
          <a:r>
            <a:rPr lang="fr-FR" sz="1000"/>
            <a:t>données provisoires</a:t>
          </a:r>
        </a:p>
        <a:p xmlns:a="http://schemas.openxmlformats.org/drawingml/2006/main">
          <a:r>
            <a:rPr lang="fr-FR" sz="1000" b="1" i="1"/>
            <a:t>Sources : </a:t>
          </a:r>
          <a:r>
            <a:rPr lang="fr-FR" sz="1000"/>
            <a:t>Cnaf, Allstat FR6 et FR2 ; MSA ;  Pôle emploi, FNA - </a:t>
          </a:r>
          <a:r>
            <a:rPr lang="fr-FR" sz="1000" b="1" i="1"/>
            <a:t>Traitements : </a:t>
          </a:r>
          <a:r>
            <a:rPr lang="fr-FR" sz="1000"/>
            <a:t>Drees</a:t>
          </a:r>
        </a:p>
      </cdr:txBody>
    </cdr:sp>
  </cdr:relSizeAnchor>
</c:userShapes>
</file>

<file path=ppt/drawings/drawing2.xml><?xml version="1.0" encoding="utf-8"?>
<c:userShapes xmlns:c="http://schemas.openxmlformats.org/drawingml/2006/chart">
  <cdr:relSizeAnchor xmlns:cdr="http://schemas.openxmlformats.org/drawingml/2006/chartDrawing">
    <cdr:from>
      <cdr:x>0.0149</cdr:x>
      <cdr:y>0</cdr:y>
    </cdr:from>
    <cdr:to>
      <cdr:x>0.97387</cdr:x>
      <cdr:y>0.18853</cdr:y>
    </cdr:to>
    <cdr:sp macro="" textlink="">
      <cdr:nvSpPr>
        <cdr:cNvPr id="5" name="ZoneTexte 1"/>
        <cdr:cNvSpPr txBox="1"/>
      </cdr:nvSpPr>
      <cdr:spPr>
        <a:xfrm xmlns:a="http://schemas.openxmlformats.org/drawingml/2006/main">
          <a:off x="102530" y="0"/>
          <a:ext cx="6600365" cy="774327"/>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Contribution de l'emploi hors intérim et de l'intérim </a:t>
          </a:r>
        </a:p>
        <a:p xmlns:a="http://schemas.openxmlformats.org/drawingml/2006/main">
          <a:pPr marL="0" marR="0" lvl="0" indent="0" algn="ctr" defTabSz="914400" eaLnBrk="1" fontAlgn="auto" latinLnBrk="0" hangingPunct="1">
            <a:lnSpc>
              <a:spcPct val="100000"/>
            </a:lnSpc>
            <a:spcBef>
              <a:spcPts val="0"/>
            </a:spcBef>
            <a:spcAft>
              <a:spcPts val="0"/>
            </a:spcAft>
            <a:buClrTx/>
            <a:buSzTx/>
            <a:buFontTx/>
            <a:buNone/>
            <a:tabLst/>
            <a:defRPr/>
          </a:pPr>
          <a:r>
            <a:rPr kumimoji="0" lang="fr-FR" sz="1500" b="1" i="0" u="none" strike="noStrike" kern="0" cap="none" spc="0" normalizeH="0" baseline="0" noProof="0">
              <a:ln>
                <a:noFill/>
              </a:ln>
              <a:solidFill>
                <a:sysClr val="windowText" lastClr="000000"/>
              </a:solidFill>
              <a:effectLst/>
              <a:uLnTx/>
              <a:uFillTx/>
              <a:latin typeface="Calibri" pitchFamily="34" charset="0"/>
              <a:ea typeface="+mn-ea"/>
              <a:cs typeface="+mn-cs"/>
            </a:rPr>
            <a:t>à l'évolution de l'emploi salarié, dans le Vaucluse</a:t>
          </a: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 en nombre)</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0.01276</cdr:x>
      <cdr:y>0.8743</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85758" y="3590925"/>
          <a:ext cx="6619960" cy="516255"/>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0.0858</cdr:x>
      <cdr:y>0</cdr:y>
    </cdr:from>
    <cdr:to>
      <cdr:x>0.92167</cdr:x>
      <cdr:y>0.17608</cdr:y>
    </cdr:to>
    <cdr:sp macro="" textlink="">
      <cdr:nvSpPr>
        <cdr:cNvPr id="2" name="ZoneTexte 1"/>
        <cdr:cNvSpPr txBox="1"/>
      </cdr:nvSpPr>
      <cdr:spPr>
        <a:xfrm xmlns:a="http://schemas.openxmlformats.org/drawingml/2006/main">
          <a:off x="590550" y="0"/>
          <a:ext cx="5753100" cy="7777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fr-FR" sz="1500" b="1" i="0" baseline="0"/>
            <a:t>Evolution de la contribution de l'intérim et de l'emploi hors intérim </a:t>
          </a:r>
        </a:p>
        <a:p xmlns:a="http://schemas.openxmlformats.org/drawingml/2006/main">
          <a:pPr algn="ctr"/>
          <a:r>
            <a:rPr lang="fr-FR" sz="1500" b="1" i="0" baseline="0"/>
            <a:t>à l'emploi salarié, dans le Vaucluse</a:t>
          </a:r>
        </a:p>
        <a:p xmlns:a="http://schemas.openxmlformats.org/drawingml/2006/main">
          <a:pPr algn="ctr" eaLnBrk="1" fontAlgn="auto" latinLnBrk="0" hangingPunct="1"/>
          <a:r>
            <a:rPr lang="fr-FR" sz="1100" b="0" i="1" baseline="0">
              <a:effectLst/>
              <a:latin typeface="+mn-lt"/>
              <a:ea typeface="+mn-ea"/>
              <a:cs typeface="+mn-cs"/>
            </a:rPr>
            <a:t>(en nombre, entre le T4 2020 et le T1 2021) </a:t>
          </a:r>
          <a:endParaRPr lang="fr-FR">
            <a:effectLst/>
          </a:endParaRPr>
        </a:p>
        <a:p xmlns:a="http://schemas.openxmlformats.org/drawingml/2006/main">
          <a:pPr algn="ctr"/>
          <a:endParaRPr lang="fr-FR" sz="1400" b="1" i="0" baseline="0"/>
        </a:p>
        <a:p xmlns:a="http://schemas.openxmlformats.org/drawingml/2006/main">
          <a:pPr algn="ctr"/>
          <a:endParaRPr lang="fr-FR" sz="1400" b="1" i="0" baseline="0"/>
        </a:p>
      </cdr:txBody>
    </cdr:sp>
  </cdr:relSizeAnchor>
  <cdr:relSizeAnchor xmlns:cdr="http://schemas.openxmlformats.org/drawingml/2006/chartDrawing">
    <cdr:from>
      <cdr:x>0</cdr:x>
      <cdr:y>0.82202</cdr:y>
    </cdr:from>
    <cdr:to>
      <cdr:x>0.98564</cdr:x>
      <cdr:y>1</cdr:y>
    </cdr:to>
    <cdr:sp macro="" textlink="">
      <cdr:nvSpPr>
        <cdr:cNvPr id="4" name="Text Box 1"/>
        <cdr:cNvSpPr txBox="1">
          <a:spLocks xmlns:a="http://schemas.openxmlformats.org/drawingml/2006/main" noChangeArrowheads="1"/>
        </cdr:cNvSpPr>
      </cdr:nvSpPr>
      <cdr:spPr bwMode="auto">
        <a:xfrm xmlns:a="http://schemas.openxmlformats.org/drawingml/2006/main">
          <a:off x="0" y="3630911"/>
          <a:ext cx="6783928" cy="7861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a:t>
          </a:r>
          <a:r>
            <a:rPr lang="fr-FR" sz="900" b="0" i="0" baseline="0">
              <a:effectLst/>
              <a:latin typeface="+mn-lt"/>
              <a:ea typeface="+mn-ea"/>
              <a:cs typeface="+mn-cs"/>
            </a:rPr>
            <a:t> : données arrondies provisoires, corrigées des variations saisonnières ; l'addition des quatre sous-secteurs d'activité ne correspond pas au total de l'emploi salarié , car le secteur </a:t>
          </a:r>
          <a:r>
            <a:rPr lang="fr-FR" sz="900" b="0" i="1" baseline="0">
              <a:effectLst/>
              <a:latin typeface="+mn-lt"/>
              <a:ea typeface="+mn-ea"/>
              <a:cs typeface="+mn-cs"/>
            </a:rPr>
            <a:t>Agriculture, sylviculture et pêche </a:t>
          </a:r>
          <a:r>
            <a:rPr lang="fr-FR" sz="900" b="0" i="0" baseline="0">
              <a:effectLst/>
              <a:latin typeface="+mn-lt"/>
              <a:ea typeface="+mn-ea"/>
              <a:cs typeface="+mn-cs"/>
            </a:rPr>
            <a:t>qui représente 1 % de l'emploi salarié total n'est pas représenté</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a:t>
          </a:r>
          <a:r>
            <a:rPr lang="fr-FR" sz="900" b="0" i="0" baseline="0">
              <a:effectLst/>
              <a:latin typeface="+mn-lt"/>
              <a:ea typeface="+mn-ea"/>
              <a:cs typeface="+mn-cs"/>
            </a:rPr>
            <a:t> : emploi salarié en fin de trimestre </a:t>
          </a:r>
          <a:endParaRPr lang="fr-FR" sz="900">
            <a:effectLst/>
          </a:endParaRPr>
        </a:p>
        <a:p xmlns:a="http://schemas.openxmlformats.org/drawingml/2006/main">
          <a:pPr rtl="0" eaLnBrk="1" fontAlgn="auto" latinLnBrk="0" hangingPunct="1"/>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a:t>
          </a:r>
          <a:endParaRPr lang="fr-FR" sz="900">
            <a:effectLst/>
          </a:endParaRPr>
        </a:p>
        <a:p xmlns:a="http://schemas.openxmlformats.org/drawingml/2006/main">
          <a:pPr algn="l" rtl="0">
            <a:defRPr sz="1000"/>
          </a:pPr>
          <a:endParaRPr lang="fr-FR" sz="900" b="0" i="1" u="none" strike="noStrike" baseline="0">
            <a:solidFill>
              <a:srgbClr val="000000"/>
            </a:solidFill>
            <a:latin typeface="Calibri"/>
          </a:endParaRPr>
        </a:p>
      </cdr:txBody>
    </cdr:sp>
  </cdr:relSizeAnchor>
  <cdr:relSizeAnchor xmlns:cdr="http://schemas.openxmlformats.org/drawingml/2006/chartDrawing">
    <cdr:from>
      <cdr:x>0.26781</cdr:x>
      <cdr:y>0.20807</cdr:y>
    </cdr:from>
    <cdr:to>
      <cdr:x>0.26781</cdr:x>
      <cdr:y>0.70657</cdr:y>
    </cdr:to>
    <cdr:cxnSp macro="">
      <cdr:nvCxnSpPr>
        <cdr:cNvPr id="5" name="Connecteur droit 4"/>
        <cdr:cNvCxnSpPr/>
      </cdr:nvCxnSpPr>
      <cdr:spPr>
        <a:xfrm xmlns:a="http://schemas.openxmlformats.org/drawingml/2006/main" flipV="1">
          <a:off x="1843299" y="919071"/>
          <a:ext cx="0" cy="2201904"/>
        </a:xfrm>
        <a:prstGeom xmlns:a="http://schemas.openxmlformats.org/drawingml/2006/main" prst="line">
          <a:avLst/>
        </a:prstGeom>
        <a:ln xmlns:a="http://schemas.openxmlformats.org/drawingml/2006/main" w="12700">
          <a:solidFill>
            <a:sysClr val="windowText" lastClr="000000"/>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0.00758</cdr:x>
      <cdr:y>0.01282</cdr:y>
    </cdr:from>
    <cdr:to>
      <cdr:x>0.97841</cdr:x>
      <cdr:y>0.17355</cdr:y>
    </cdr:to>
    <cdr:sp macro="" textlink="">
      <cdr:nvSpPr>
        <cdr:cNvPr id="5" name="ZoneTexte 1"/>
        <cdr:cNvSpPr txBox="1"/>
      </cdr:nvSpPr>
      <cdr:spPr>
        <a:xfrm xmlns:a="http://schemas.openxmlformats.org/drawingml/2006/main">
          <a:off x="52171" y="56146"/>
          <a:ext cx="6682004" cy="703933"/>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u="none" strike="noStrike" kern="1200" baseline="0">
              <a:solidFill>
                <a:srgbClr val="000000"/>
              </a:solidFill>
              <a:latin typeface="+mn-lt"/>
              <a:ea typeface="Calibri"/>
              <a:cs typeface="Calibri"/>
            </a:rPr>
            <a:t>Evolution de l'emploi salarié par secteur d'activité y compris intérim, </a:t>
          </a:r>
        </a:p>
        <a:p xmlns:a="http://schemas.openxmlformats.org/drawingml/2006/main">
          <a:pPr algn="ctr" rtl="0"/>
          <a:r>
            <a:rPr lang="fr-FR" sz="1500" b="1" i="0" u="none" strike="noStrike" kern="1200" baseline="0">
              <a:solidFill>
                <a:srgbClr val="000000"/>
              </a:solidFill>
              <a:latin typeface="Calibri"/>
              <a:ea typeface="Calibri"/>
              <a:cs typeface="Calibri"/>
            </a:rPr>
            <a:t>dans le Vaucluse</a:t>
          </a:r>
        </a:p>
        <a:p xmlns:a="http://schemas.openxmlformats.org/drawingml/2006/main">
          <a:pPr algn="ctr" rtl="0"/>
          <a:r>
            <a:rPr lang="fr-FR" sz="1100" b="0" i="1" baseline="0">
              <a:effectLst/>
              <a:latin typeface="+mn-lt"/>
              <a:ea typeface="+mn-ea"/>
              <a:cs typeface="+mn-cs"/>
            </a:rPr>
            <a:t>(en indice base 100 au 1</a:t>
          </a:r>
          <a:r>
            <a:rPr lang="fr-FR" sz="1100" b="0" i="1" baseline="30000">
              <a:effectLst/>
              <a:latin typeface="+mn-lt"/>
              <a:ea typeface="+mn-ea"/>
              <a:cs typeface="+mn-cs"/>
            </a:rPr>
            <a:t>er</a:t>
          </a:r>
          <a:r>
            <a:rPr lang="fr-FR" sz="1100" b="0" i="1" baseline="0">
              <a:effectLst/>
              <a:latin typeface="+mn-lt"/>
              <a:ea typeface="+mn-ea"/>
              <a:cs typeface="+mn-cs"/>
            </a:rPr>
            <a:t> trimestre 2011)</a:t>
          </a:r>
          <a:endParaRPr lang="fr-FR">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a:p>
      </cdr:txBody>
    </cdr:sp>
  </cdr:relSizeAnchor>
  <cdr:relSizeAnchor xmlns:cdr="http://schemas.openxmlformats.org/drawingml/2006/chartDrawing">
    <cdr:from>
      <cdr:x>0</cdr:x>
      <cdr:y>0.86827</cdr:y>
    </cdr:from>
    <cdr:to>
      <cdr:x>0.96651</cdr:x>
      <cdr:y>1</cdr:y>
    </cdr:to>
    <cdr:sp macro="" textlink="">
      <cdr:nvSpPr>
        <cdr:cNvPr id="7" name="Text Box 1"/>
        <cdr:cNvSpPr txBox="1">
          <a:spLocks xmlns:a="http://schemas.openxmlformats.org/drawingml/2006/main" noChangeArrowheads="1"/>
        </cdr:cNvSpPr>
      </cdr:nvSpPr>
      <cdr:spPr bwMode="auto">
        <a:xfrm xmlns:a="http://schemas.openxmlformats.org/drawingml/2006/main">
          <a:off x="0" y="3440430"/>
          <a:ext cx="6495759" cy="52197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eaLnBrk="1" fontAlgn="auto" latinLnBrk="0" hangingPunct="1"/>
          <a:r>
            <a:rPr lang="fr-FR" sz="900" b="1" i="0" baseline="0">
              <a:effectLst/>
              <a:latin typeface="+mn-lt"/>
              <a:ea typeface="+mn-ea"/>
              <a:cs typeface="+mn-cs"/>
            </a:rPr>
            <a:t>Note : </a:t>
          </a:r>
          <a:r>
            <a:rPr lang="fr-FR" sz="900" b="0" i="0" baseline="0">
              <a:effectLst/>
              <a:latin typeface="+mn-lt"/>
              <a:ea typeface="+mn-ea"/>
              <a:cs typeface="+mn-cs"/>
            </a:rPr>
            <a:t>données provisoires, corrigées des variations saisonnières</a:t>
          </a:r>
          <a:endParaRPr lang="fr-FR" sz="900">
            <a:effectLst/>
          </a:endParaRPr>
        </a:p>
        <a:p xmlns:a="http://schemas.openxmlformats.org/drawingml/2006/main">
          <a:pPr rtl="0" eaLnBrk="1" fontAlgn="auto" latinLnBrk="0" hangingPunct="1"/>
          <a:r>
            <a:rPr lang="fr-FR" sz="900" b="1" i="0" baseline="0">
              <a:effectLst/>
              <a:latin typeface="+mn-lt"/>
              <a:ea typeface="+mn-ea"/>
              <a:cs typeface="+mn-cs"/>
            </a:rPr>
            <a:t>Champ : </a:t>
          </a:r>
          <a:r>
            <a:rPr lang="fr-FR" sz="900" b="0" i="0" baseline="0">
              <a:effectLst/>
              <a:latin typeface="+mn-lt"/>
              <a:ea typeface="+mn-ea"/>
              <a:cs typeface="+mn-cs"/>
            </a:rPr>
            <a:t>emploi salarié en fin de trimestre </a:t>
          </a:r>
          <a:endParaRPr lang="fr-FR" sz="900">
            <a:effectLst/>
          </a:endParaRPr>
        </a:p>
        <a:p xmlns:a="http://schemas.openxmlformats.org/drawingml/2006/main">
          <a:pPr rtl="0"/>
          <a:r>
            <a:rPr lang="fr-FR" sz="900" b="1" i="1" baseline="0">
              <a:effectLst/>
              <a:latin typeface="+mn-lt"/>
              <a:ea typeface="+mn-ea"/>
              <a:cs typeface="+mn-cs"/>
            </a:rPr>
            <a:t>Sources</a:t>
          </a:r>
          <a:r>
            <a:rPr lang="fr-FR" sz="900" b="0" i="1" baseline="0">
              <a:effectLst/>
              <a:latin typeface="+mn-lt"/>
              <a:ea typeface="+mn-ea"/>
              <a:cs typeface="+mn-cs"/>
            </a:rPr>
            <a:t> : Insee, estimations d'emploi ; estimations trimestrielles Acoss-Urssaf, Dares, Insee </a:t>
          </a:r>
          <a:endParaRPr lang="fr-FR" sz="900">
            <a:effectLst/>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0.81924</cdr:y>
    </cdr:from>
    <cdr:to>
      <cdr:x>0</cdr:x>
      <cdr:y>0.81974</cdr:y>
    </cdr:to>
    <cdr:sp macro="" textlink="">
      <cdr:nvSpPr>
        <cdr:cNvPr id="3" name="ZoneTexte 1"/>
        <cdr:cNvSpPr txBox="1"/>
      </cdr:nvSpPr>
      <cdr:spPr>
        <a:xfrm xmlns:a="http://schemas.openxmlformats.org/drawingml/2006/main">
          <a:off x="0" y="4923864"/>
          <a:ext cx="9791140" cy="11183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900" b="0">
              <a:effectLst/>
              <a:latin typeface="+mn-lt"/>
              <a:ea typeface="+mn-ea"/>
              <a:cs typeface="+mn-cs"/>
            </a:rPr>
            <a:t>* A</a:t>
          </a:r>
          <a:r>
            <a:rPr lang="fr-FR" sz="900" b="0" i="0" baseline="0">
              <a:effectLst/>
              <a:latin typeface="+mn-lt"/>
              <a:ea typeface="+mn-ea"/>
              <a:cs typeface="+mn-cs"/>
            </a:rPr>
            <a:t> partir de janvier 2018, les CUI-CAE sont transformés en Parcours emploi compétences (PEC). Il n'y a ainsi plus d'embauches en CUI-CAE.</a:t>
          </a:r>
          <a:endParaRPr lang="fr-FR" sz="900">
            <a:effectLst/>
          </a:endParaRPr>
        </a:p>
        <a:p xmlns:a="http://schemas.openxmlformats.org/drawingml/2006/main">
          <a:r>
            <a:rPr lang="fr-FR" sz="900">
              <a:effectLst/>
              <a:latin typeface="+mn-lt"/>
              <a:ea typeface="+mn-ea"/>
              <a:cs typeface="+mn-cs"/>
            </a:rPr>
            <a:t>** Depuis janvier 2018, l</a:t>
          </a:r>
          <a:r>
            <a:rPr lang="fr-FR" sz="900" b="0" i="0" baseline="0">
              <a:effectLst/>
              <a:latin typeface="+mn-lt"/>
              <a:ea typeface="+mn-ea"/>
              <a:cs typeface="+mn-cs"/>
            </a:rPr>
            <a:t>e recours aux CUI-CIE n'est plus autorisé, sauf pour les Drom et les  Conseils départementaux qui les financent entièrement.</a:t>
          </a:r>
          <a:endParaRPr lang="fr-FR" sz="900">
            <a:effectLst/>
          </a:endParaRPr>
        </a:p>
        <a:p xmlns:a="http://schemas.openxmlformats.org/drawingml/2006/main">
          <a:pPr rtl="0" eaLnBrk="1" fontAlgn="auto" latinLnBrk="0" hangingPunct="1"/>
          <a:r>
            <a:rPr lang="fr-FR" sz="900">
              <a:effectLst/>
              <a:latin typeface="+mn-lt"/>
              <a:ea typeface="+mn-ea"/>
              <a:cs typeface="+mn-cs"/>
            </a:rPr>
            <a:t>*** Marchands et non marchands . Les Emplois  d'avenir ont débuté en novembre 2012. A compter de janvier</a:t>
          </a:r>
          <a:r>
            <a:rPr lang="fr-FR" sz="900" baseline="0">
              <a:effectLst/>
              <a:latin typeface="+mn-lt"/>
              <a:ea typeface="+mn-ea"/>
              <a:cs typeface="+mn-cs"/>
            </a:rPr>
            <a:t> 2018, l</a:t>
          </a:r>
          <a:r>
            <a:rPr lang="fr-FR" sz="900">
              <a:effectLst/>
              <a:latin typeface="+mn-lt"/>
              <a:ea typeface="+mn-ea"/>
              <a:cs typeface="+mn-cs"/>
            </a:rPr>
            <a:t>e dispositif est mis en </a:t>
          </a:r>
          <a:r>
            <a:rPr lang="fr-FR" sz="900" baseline="0">
              <a:effectLst/>
              <a:latin typeface="+mn-lt"/>
              <a:ea typeface="+mn-ea"/>
              <a:cs typeface="+mn-cs"/>
            </a:rPr>
            <a:t> extinction. E</a:t>
          </a:r>
          <a:r>
            <a:rPr lang="fr-FR" sz="900">
              <a:effectLst/>
              <a:latin typeface="+mn-lt"/>
              <a:ea typeface="+mn-ea"/>
              <a:cs typeface="+mn-cs"/>
            </a:rPr>
            <a:t>xcepté quelques cas particuliers de reconduction de contrat pour terminer une formation, il n’y a plus de nouveaux bénéficiaires.</a:t>
          </a:r>
          <a:endParaRPr lang="fr-FR" sz="900">
            <a:effectLst/>
          </a:endParaRPr>
        </a:p>
        <a:p xmlns:a="http://schemas.openxmlformats.org/drawingml/2006/main">
          <a:pPr rtl="0" eaLnBrk="1" fontAlgn="auto" latinLnBrk="0" hangingPunct="1"/>
          <a:r>
            <a:rPr lang="fr-FR" sz="900" b="0" i="0" baseline="0">
              <a:effectLst/>
              <a:latin typeface="+mn-lt"/>
              <a:ea typeface="+mn-ea"/>
              <a:cs typeface="+mn-cs"/>
            </a:rPr>
            <a:t>**** M</a:t>
          </a:r>
          <a:r>
            <a:rPr lang="fr-FR" sz="900">
              <a:effectLst/>
              <a:latin typeface="+mn-lt"/>
              <a:ea typeface="+mn-ea"/>
              <a:cs typeface="+mn-cs"/>
            </a:rPr>
            <a:t>archands et non marchands . Depuis juillet 2014, les  Ateliers et chantiers d’insertion  (ACI)</a:t>
          </a:r>
          <a:r>
            <a:rPr lang="fr-FR" sz="900" baseline="0">
              <a:effectLst/>
              <a:latin typeface="+mn-lt"/>
              <a:ea typeface="+mn-ea"/>
              <a:cs typeface="+mn-cs"/>
            </a:rPr>
            <a:t> </a:t>
          </a:r>
          <a:r>
            <a:rPr lang="fr-FR" sz="900">
              <a:effectLst/>
              <a:latin typeface="+mn-lt"/>
              <a:ea typeface="+mn-ea"/>
              <a:cs typeface="+mn-cs"/>
            </a:rPr>
            <a:t>doivent recruter leurs salariés en CDDI.</a:t>
          </a:r>
          <a:endParaRPr lang="fr-FR" sz="900">
            <a:effectLst/>
          </a:endParaRPr>
        </a:p>
        <a:p xmlns:a="http://schemas.openxmlformats.org/drawingml/2006/main">
          <a:r>
            <a:rPr lang="fr-FR" sz="900" b="1">
              <a:effectLst/>
              <a:latin typeface="+mn-lt"/>
              <a:ea typeface="+mn-ea"/>
              <a:cs typeface="+mn-cs"/>
            </a:rPr>
            <a:t>Note : </a:t>
          </a:r>
          <a:r>
            <a:rPr lang="fr-FR" sz="900">
              <a:effectLst/>
              <a:latin typeface="+mn-lt"/>
              <a:ea typeface="+mn-ea"/>
              <a:cs typeface="+mn-cs"/>
            </a:rPr>
            <a:t>données arrondies en fin de trimestre, provisoires</a:t>
          </a:r>
          <a:endParaRPr lang="fr-FR" sz="900">
            <a:effectLst/>
          </a:endParaRPr>
        </a:p>
        <a:p xmlns:a="http://schemas.openxmlformats.org/drawingml/2006/main">
          <a:r>
            <a:rPr lang="fr-FR" sz="900" b="1" i="1">
              <a:effectLst/>
              <a:latin typeface="+mn-lt"/>
              <a:ea typeface="+mn-ea"/>
              <a:cs typeface="+mn-cs"/>
            </a:rPr>
            <a:t>Source </a:t>
          </a:r>
          <a:r>
            <a:rPr lang="fr-FR" sz="900" i="1">
              <a:effectLst/>
              <a:latin typeface="+mn-lt"/>
              <a:ea typeface="+mn-ea"/>
              <a:cs typeface="+mn-cs"/>
            </a:rPr>
            <a:t>: ASP - </a:t>
          </a:r>
          <a:r>
            <a:rPr lang="fr-FR" sz="900" b="1" i="1">
              <a:effectLst/>
              <a:latin typeface="+mn-lt"/>
              <a:ea typeface="+mn-ea"/>
              <a:cs typeface="+mn-cs"/>
            </a:rPr>
            <a:t>Traitements : </a:t>
          </a:r>
          <a:r>
            <a:rPr lang="fr-FR" sz="900" i="1">
              <a:effectLst/>
              <a:latin typeface="+mn-lt"/>
              <a:ea typeface="+mn-ea"/>
              <a:cs typeface="+mn-cs"/>
            </a:rPr>
            <a:t>Dares</a:t>
          </a:r>
          <a:endParaRPr lang="fr-FR" sz="900">
            <a:effectLst/>
          </a:endParaRPr>
        </a:p>
        <a:p xmlns:a="http://schemas.openxmlformats.org/drawingml/2006/main">
          <a:pPr marL="0" marR="0" indent="0" defTabSz="914400" rtl="0" eaLnBrk="1" fontAlgn="auto" latinLnBrk="0" hangingPunct="1">
            <a:lnSpc>
              <a:spcPts val="1200"/>
            </a:lnSpc>
            <a:spcBef>
              <a:spcPts val="0"/>
            </a:spcBef>
            <a:spcAft>
              <a:spcPts val="0"/>
            </a:spcAft>
            <a:buClrTx/>
            <a:buSzTx/>
            <a:buFontTx/>
            <a:buNone/>
            <a:tabLst/>
            <a:defRPr/>
          </a:pPr>
          <a:endParaRPr lang="fr-FR" sz="900" i="1"/>
        </a:p>
      </cdr:txBody>
    </cdr:sp>
  </cdr:relSizeAnchor>
</c:userShapes>
</file>

<file path=ppt/drawings/drawing6.xml><?xml version="1.0" encoding="utf-8"?>
<c:userShapes xmlns:c="http://schemas.openxmlformats.org/drawingml/2006/chart">
  <cdr:relSizeAnchor xmlns:cdr="http://schemas.openxmlformats.org/drawingml/2006/chartDrawing">
    <cdr:from>
      <cdr:x>0.04877</cdr:x>
      <cdr:y>0.84911</cdr:y>
    </cdr:from>
    <cdr:to>
      <cdr:x>0.93183</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327025" y="2733677"/>
          <a:ext cx="5921432" cy="485773"/>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a:t>
          </a:r>
        </a:p>
        <a:p xmlns:a="http://schemas.openxmlformats.org/drawingml/2006/main">
          <a:pPr algn="l" rtl="0">
            <a:defRPr sz="1000"/>
          </a:pPr>
          <a:r>
            <a:rPr lang="fr-FR" sz="1000" b="0" i="0" u="none" strike="noStrike" baseline="0">
              <a:solidFill>
                <a:srgbClr val="000000"/>
              </a:solidFill>
              <a:latin typeface="+mn-lt"/>
            </a:rPr>
            <a:t>niveau du taux de chômage national et de son évolution d’un trimestre à l’autre</a:t>
          </a:r>
        </a:p>
        <a:p xmlns:a="http://schemas.openxmlformats.org/drawingml/2006/main">
          <a:pPr marL="0" marR="0" indent="0" algn="l" defTabSz="914400" rtl="0" eaLnBrk="1" fontAlgn="auto" latinLnBrk="0" hangingPunct="1">
            <a:lnSpc>
              <a:spcPct val="100000"/>
            </a:lnSpc>
            <a:spcBef>
              <a:spcPts val="0"/>
            </a:spcBef>
            <a:spcAft>
              <a:spcPts val="0"/>
            </a:spcAft>
            <a:buClrTx/>
            <a:buSzTx/>
            <a:buFontTx/>
            <a:buNone/>
            <a:tabLst/>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a:t>
          </a:r>
          <a:r>
            <a:rPr lang="fr-FR" sz="1000" b="0" i="1" baseline="0">
              <a:effectLst/>
              <a:latin typeface="+mn-lt"/>
              <a:ea typeface="+mn-ea"/>
              <a:cs typeface="+mn-cs"/>
            </a:rPr>
            <a:t>localisés (régional et départementaux)</a:t>
          </a:r>
          <a:endParaRPr lang="fr-FR">
            <a:effectLst/>
          </a:endParaRPr>
        </a:p>
        <a:p xmlns:a="http://schemas.openxmlformats.org/drawingml/2006/main">
          <a:pPr algn="l" rtl="0">
            <a:defRPr sz="1000"/>
          </a:pPr>
          <a:endParaRPr lang="fr-FR" sz="1000" b="0" i="1" u="none" strike="noStrike" baseline="0">
            <a:solidFill>
              <a:srgbClr val="000000"/>
            </a:solidFill>
            <a:latin typeface="Calibri"/>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cdr:x>
      <cdr:y>0.83501</cdr:y>
    </cdr:from>
    <cdr:to>
      <cdr:x>1</cdr:x>
      <cdr:y>1</cdr:y>
    </cdr:to>
    <cdr:sp macro="" textlink="">
      <cdr:nvSpPr>
        <cdr:cNvPr id="3" name="Text Box 1"/>
        <cdr:cNvSpPr txBox="1">
          <a:spLocks xmlns:a="http://schemas.openxmlformats.org/drawingml/2006/main" noChangeArrowheads="1"/>
        </cdr:cNvSpPr>
      </cdr:nvSpPr>
      <cdr:spPr bwMode="auto">
        <a:xfrm xmlns:a="http://schemas.openxmlformats.org/drawingml/2006/main">
          <a:off x="0" y="3952875"/>
          <a:ext cx="6924675" cy="7810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rtl="0">
            <a:defRPr sz="1000"/>
          </a:pPr>
          <a:r>
            <a:rPr lang="fr-FR" sz="1000" b="0" i="0" u="none" strike="noStrike" baseline="0">
              <a:solidFill>
                <a:srgbClr val="000000"/>
              </a:solidFill>
              <a:latin typeface="+mn-lt"/>
            </a:rPr>
            <a:t>* Pour évaluer la comparabilité avec le Vaucluse, les critères retenus sont le nombre total d'emplois (salariés et non salariés) du département, ainsi que le poids des secteurs de l'agriculture et du tertiaire dans l'emploi total </a:t>
          </a:r>
        </a:p>
        <a:p xmlns:a="http://schemas.openxmlformats.org/drawingml/2006/main">
          <a:pPr algn="l" rtl="0">
            <a:defRPr sz="1000"/>
          </a:pPr>
          <a:r>
            <a:rPr lang="fr-FR" sz="1000" b="1" i="0" u="none" strike="noStrike" baseline="0">
              <a:solidFill>
                <a:srgbClr val="000000"/>
              </a:solidFill>
              <a:latin typeface="+mn-lt"/>
            </a:rPr>
            <a:t>Note : </a:t>
          </a:r>
          <a:r>
            <a:rPr lang="fr-FR" sz="1000" b="0" i="0" u="none" strike="noStrike" baseline="0">
              <a:solidFill>
                <a:srgbClr val="000000"/>
              </a:solidFill>
              <a:latin typeface="+mn-lt"/>
            </a:rPr>
            <a:t>données trimestrielles provisoires, corrigées des variations saisonnières ; estimation à +/- 0,3 point près du niveau du taux de chômage national et de son évolution d’un trimestre à l’autre</a:t>
          </a:r>
        </a:p>
        <a:p xmlns:a="http://schemas.openxmlformats.org/drawingml/2006/main">
          <a:pPr algn="l" rtl="0">
            <a:defRPr sz="1000"/>
          </a:pPr>
          <a:r>
            <a:rPr lang="fr-FR" sz="1000" b="1" i="1" u="none" strike="noStrike" baseline="0">
              <a:solidFill>
                <a:srgbClr val="000000"/>
              </a:solidFill>
              <a:latin typeface="Calibri"/>
            </a:rPr>
            <a:t>Source : </a:t>
          </a:r>
          <a:r>
            <a:rPr lang="fr-FR" sz="1000" b="0" i="1" u="none" strike="noStrike" baseline="0">
              <a:solidFill>
                <a:srgbClr val="000000"/>
              </a:solidFill>
              <a:latin typeface="Calibri"/>
            </a:rPr>
            <a:t>Insee, taux de chômage au sens du BIT (national ) et taux de chômage localisés (régional</a:t>
          </a:r>
          <a:r>
            <a:rPr lang="fr-FR" sz="1000" b="0" i="1" baseline="0">
              <a:effectLst/>
              <a:latin typeface="+mn-lt"/>
              <a:ea typeface="+mn-ea"/>
              <a:cs typeface="+mn-cs"/>
            </a:rPr>
            <a:t> et départementaux</a:t>
          </a:r>
          <a:r>
            <a:rPr lang="fr-FR" sz="1000" b="0" i="1" u="none" strike="noStrike" baseline="0">
              <a:solidFill>
                <a:srgbClr val="000000"/>
              </a:solidFill>
              <a:latin typeface="Calibri"/>
            </a:rPr>
            <a:t>)</a:t>
          </a:r>
        </a:p>
      </cdr:txBody>
    </cdr:sp>
  </cdr:relSizeAnchor>
  <cdr:relSizeAnchor xmlns:cdr="http://schemas.openxmlformats.org/drawingml/2006/chartDrawing">
    <cdr:from>
      <cdr:x>0.0055</cdr:x>
      <cdr:y>0.01073</cdr:y>
    </cdr:from>
    <cdr:to>
      <cdr:x>1</cdr:x>
      <cdr:y>0.0892</cdr:y>
    </cdr:to>
    <cdr:sp macro="" textlink="">
      <cdr:nvSpPr>
        <cdr:cNvPr id="4" name="ZoneTexte 1"/>
        <cdr:cNvSpPr txBox="1"/>
      </cdr:nvSpPr>
      <cdr:spPr>
        <a:xfrm xmlns:a="http://schemas.openxmlformats.org/drawingml/2006/main">
          <a:off x="50800" y="50800"/>
          <a:ext cx="6886575" cy="3714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r>
            <a:rPr lang="fr-FR" sz="1500" b="1" i="0" baseline="0">
              <a:effectLst/>
              <a:latin typeface="+mn-lt"/>
              <a:ea typeface="+mn-ea"/>
              <a:cs typeface="+mn-cs"/>
            </a:rPr>
            <a:t>Taux de chômage localisés dans les départements comparables* au T1 2021</a:t>
          </a:r>
          <a:endParaRPr lang="fr-FR" sz="1100"/>
        </a:p>
      </cdr:txBody>
    </cdr:sp>
  </cdr:relSizeAnchor>
</c:userShapes>
</file>

<file path=ppt/drawings/drawing8.xml><?xml version="1.0" encoding="utf-8"?>
<c:userShapes xmlns:c="http://schemas.openxmlformats.org/drawingml/2006/chart">
  <cdr:relSizeAnchor xmlns:cdr="http://schemas.openxmlformats.org/drawingml/2006/chartDrawing">
    <cdr:from>
      <cdr:x>0.02828</cdr:x>
      <cdr:y>0</cdr:y>
    </cdr:from>
    <cdr:to>
      <cdr:x>0.98725</cdr:x>
      <cdr:y>0.18853</cdr:y>
    </cdr:to>
    <cdr:sp macro="" textlink="">
      <cdr:nvSpPr>
        <cdr:cNvPr id="5" name="ZoneTexte 1"/>
        <cdr:cNvSpPr txBox="1"/>
      </cdr:nvSpPr>
      <cdr:spPr>
        <a:xfrm xmlns:a="http://schemas.openxmlformats.org/drawingml/2006/main">
          <a:off x="212232"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0.01276</cdr:x>
      <cdr:y>0.85629</cdr:y>
    </cdr:from>
    <cdr:to>
      <cdr:x>0.99775</cdr:x>
      <cdr:y>1</cdr:y>
    </cdr:to>
    <cdr:sp macro="" textlink="">
      <cdr:nvSpPr>
        <cdr:cNvPr id="6" name="Text Box 1"/>
        <cdr:cNvSpPr txBox="1">
          <a:spLocks xmlns:a="http://schemas.openxmlformats.org/drawingml/2006/main" noChangeArrowheads="1"/>
        </cdr:cNvSpPr>
      </cdr:nvSpPr>
      <cdr:spPr bwMode="auto">
        <a:xfrm xmlns:a="http://schemas.openxmlformats.org/drawingml/2006/main">
          <a:off x="95773" y="4086226"/>
          <a:ext cx="7393039" cy="685799"/>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b="0">
            <a:effectLst/>
            <a:latin typeface="+mn-lt"/>
            <a:ea typeface="+mn-ea"/>
            <a:cs typeface="+mn-cs"/>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0.93147</cdr:x>
      <cdr:y>0.24351</cdr:y>
    </cdr:from>
    <cdr:to>
      <cdr:x>0.96193</cdr:x>
      <cdr:y>0.24551</cdr:y>
    </cdr:to>
    <cdr:cxnSp macro="">
      <cdr:nvCxnSpPr>
        <cdr:cNvPr id="4" name="Connecteur droit avec flèche 3"/>
        <cdr:cNvCxnSpPr/>
      </cdr:nvCxnSpPr>
      <cdr:spPr>
        <a:xfrm xmlns:a="http://schemas.openxmlformats.org/drawingml/2006/main" flipV="1">
          <a:off x="6991350" y="1162050"/>
          <a:ext cx="228600" cy="9525"/>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0.92936</cdr:x>
      <cdr:y>0.16434</cdr:y>
    </cdr:from>
    <cdr:to>
      <cdr:x>0.93063</cdr:x>
      <cdr:y>0.73719</cdr:y>
    </cdr:to>
    <cdr:cxnSp macro="">
      <cdr:nvCxnSpPr>
        <cdr:cNvPr id="8" name="Connecteur droit 7"/>
        <cdr:cNvCxnSpPr/>
      </cdr:nvCxnSpPr>
      <cdr:spPr>
        <a:xfrm xmlns:a="http://schemas.openxmlformats.org/drawingml/2006/main">
          <a:off x="6975475" y="784225"/>
          <a:ext cx="9525" cy="2733675"/>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0.91751</cdr:x>
      <cdr:y>0.17432</cdr:y>
    </cdr:from>
    <cdr:to>
      <cdr:x>1</cdr:x>
      <cdr:y>0.22976</cdr:y>
    </cdr:to>
    <cdr:sp macro="" textlink="">
      <cdr:nvSpPr>
        <cdr:cNvPr id="9" name="ZoneTexte 15"/>
        <cdr:cNvSpPr txBox="1"/>
      </cdr:nvSpPr>
      <cdr:spPr>
        <a:xfrm xmlns:a="http://schemas.openxmlformats.org/drawingml/2006/main">
          <a:off x="6886575" y="831850"/>
          <a:ext cx="619125" cy="26456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100" dirty="0" smtClean="0">
              <a:solidFill>
                <a:schemeClr val="accent1">
                  <a:lumMod val="75000"/>
                </a:schemeClr>
              </a:solidFill>
            </a:rPr>
            <a:t>*acquis</a:t>
          </a:r>
          <a:endParaRPr lang="fr-FR" sz="1100" dirty="0">
            <a:solidFill>
              <a:schemeClr val="accent1">
                <a:lumMod val="75000"/>
              </a:schemeClr>
            </a:solidFill>
          </a:endParaRPr>
        </a:p>
      </cdr:txBody>
    </cdr:sp>
  </cdr:relSizeAnchor>
  <cdr:relSizeAnchor xmlns:cdr="http://schemas.openxmlformats.org/drawingml/2006/chartDrawing">
    <cdr:from>
      <cdr:x>0.47874</cdr:x>
      <cdr:y>0.19453</cdr:y>
    </cdr:from>
    <cdr:to>
      <cdr:x>0.83705</cdr:x>
      <cdr:y>0.35581</cdr:y>
    </cdr:to>
    <cdr:sp macro="" textlink="">
      <cdr:nvSpPr>
        <cdr:cNvPr id="7" name="ZoneTexte 17"/>
        <cdr:cNvSpPr txBox="1"/>
      </cdr:nvSpPr>
      <cdr:spPr>
        <a:xfrm xmlns:a="http://schemas.openxmlformats.org/drawingml/2006/main">
          <a:off x="3593308" y="928323"/>
          <a:ext cx="2689367" cy="769633"/>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fr-FR" sz="1400" b="1" dirty="0" smtClean="0">
              <a:solidFill>
                <a:srgbClr val="FF0000"/>
              </a:solidFill>
            </a:rPr>
            <a:t>63 600 demandeurs d’emploi catégories A,B,C en moyenne </a:t>
          </a:r>
        </a:p>
        <a:p xmlns:a="http://schemas.openxmlformats.org/drawingml/2006/main">
          <a:pPr algn="ctr"/>
          <a:r>
            <a:rPr lang="fr-FR" sz="1400" b="1" dirty="0" smtClean="0">
              <a:solidFill>
                <a:srgbClr val="FF0000"/>
              </a:solidFill>
            </a:rPr>
            <a:t>au T1 2021</a:t>
          </a:r>
        </a:p>
        <a:p xmlns:a="http://schemas.openxmlformats.org/drawingml/2006/main">
          <a:pPr algn="ctr"/>
          <a:endParaRPr lang="fr-FR" b="1" dirty="0">
            <a:solidFill>
              <a:srgbClr val="FF0000"/>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0.04103</cdr:x>
      <cdr:y>0</cdr:y>
    </cdr:from>
    <cdr:to>
      <cdr:x>1</cdr:x>
      <cdr:y>0.18853</cdr:y>
    </cdr:to>
    <cdr:sp macro="" textlink="">
      <cdr:nvSpPr>
        <cdr:cNvPr id="5" name="ZoneTexte 1"/>
        <cdr:cNvSpPr txBox="1"/>
      </cdr:nvSpPr>
      <cdr:spPr>
        <a:xfrm xmlns:a="http://schemas.openxmlformats.org/drawingml/2006/main">
          <a:off x="307959" y="0"/>
          <a:ext cx="7197741" cy="899670"/>
        </a:xfrm>
        <a:prstGeom xmlns:a="http://schemas.openxmlformats.org/drawingml/2006/main" prst="rect">
          <a:avLst/>
        </a:prstGeom>
        <a:noFill xmlns:a="http://schemas.openxmlformats.org/drawingml/2006/mai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a:t>Evolution trimestrielle du nombre moyen</a:t>
          </a:r>
          <a:r>
            <a:rPr lang="fr-FR" sz="1500" baseline="0"/>
            <a:t> de demandeurs d'emploi de catégories A, B, C, </a:t>
          </a:r>
        </a:p>
        <a:p xmlns:a="http://schemas.openxmlformats.org/drawingml/2006/main">
          <a:pPr algn="ctr" rtl="0">
            <a:defRPr sz="1800" b="1" i="0" u="none" strike="noStrike" kern="1200" baseline="0">
              <a:solidFill>
                <a:sysClr val="windowText" lastClr="000000"/>
              </a:solidFill>
              <a:latin typeface="+mn-lt"/>
              <a:ea typeface="+mn-ea"/>
              <a:cs typeface="+mn-cs"/>
            </a:defRPr>
          </a:pPr>
          <a:r>
            <a:rPr lang="fr-FR" sz="1500" baseline="0"/>
            <a:t>par sexe, dans le Vaucluse</a:t>
          </a:r>
          <a:endParaRPr lang="fr-FR" sz="1500"/>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r>
            <a:rPr lang="fr-FR" sz="1100" b="0" i="1" baseline="0">
              <a:effectLst/>
              <a:latin typeface="+mn-lt"/>
              <a:ea typeface="+mn-ea"/>
              <a:cs typeface="+mn-cs"/>
            </a:rPr>
            <a:t>(données CVS-CJO, en %)</a:t>
          </a:r>
          <a:endParaRPr lang="fr-FR" sz="1400">
            <a:effectLst/>
          </a:endParaRPr>
        </a:p>
        <a:p xmlns:a="http://schemas.openxmlformats.org/drawingml/2006/main">
          <a:pPr marL="0" marR="0" indent="0" algn="ctr" defTabSz="914400" rtl="0" eaLnBrk="1" fontAlgn="auto" latinLnBrk="0" hangingPunct="1">
            <a:lnSpc>
              <a:spcPct val="100000"/>
            </a:lnSpc>
            <a:spcBef>
              <a:spcPts val="0"/>
            </a:spcBef>
            <a:spcAft>
              <a:spcPts val="0"/>
            </a:spcAft>
            <a:buClrTx/>
            <a:buSzTx/>
            <a:buFontTx/>
            <a:buNone/>
            <a:tabLst/>
            <a:defRPr/>
          </a:pPr>
          <a:endParaRPr lang="fr-FR" sz="1400">
            <a:effectLst/>
          </a:endParaRPr>
        </a:p>
        <a:p xmlns:a="http://schemas.openxmlformats.org/drawingml/2006/main">
          <a:pPr algn="ctr" rtl="0"/>
          <a:endParaRPr lang="fr-FR" sz="1400" b="1" i="0" u="none" strike="noStrike" kern="1200" baseline="0">
            <a:solidFill>
              <a:srgbClr val="000000"/>
            </a:solidFill>
            <a:latin typeface="Calibri"/>
            <a:ea typeface="Calibri"/>
            <a:cs typeface="Calibri"/>
          </a:endParaRPr>
        </a:p>
        <a:p xmlns:a="http://schemas.openxmlformats.org/drawingml/2006/main">
          <a:endParaRPr lang="fr-FR" sz="1100" b="1"/>
        </a:p>
      </cdr:txBody>
    </cdr:sp>
  </cdr:relSizeAnchor>
  <cdr:relSizeAnchor xmlns:cdr="http://schemas.openxmlformats.org/drawingml/2006/chartDrawing">
    <cdr:from>
      <cdr:x>0.01904</cdr:x>
      <cdr:y>0.8508</cdr:y>
    </cdr:from>
    <cdr:to>
      <cdr:x>1</cdr:x>
      <cdr:y>0.98683</cdr:y>
    </cdr:to>
    <cdr:sp macro="" textlink="">
      <cdr:nvSpPr>
        <cdr:cNvPr id="2" name="Text Box 1"/>
        <cdr:cNvSpPr txBox="1">
          <a:spLocks xmlns:a="http://schemas.openxmlformats.org/drawingml/2006/main" noChangeArrowheads="1"/>
        </cdr:cNvSpPr>
      </cdr:nvSpPr>
      <cdr:spPr bwMode="auto">
        <a:xfrm xmlns:a="http://schemas.openxmlformats.org/drawingml/2006/main">
          <a:off x="142874" y="4060035"/>
          <a:ext cx="7362825" cy="649152"/>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square" lIns="18288" tIns="22860" rIns="0" bIns="0" anchor="t" upright="1">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rtl="0"/>
          <a:r>
            <a:rPr lang="fr-FR" sz="1000" b="0">
              <a:effectLst/>
              <a:latin typeface="+mn-lt"/>
              <a:ea typeface="+mn-ea"/>
              <a:cs typeface="+mn-cs"/>
            </a:rPr>
            <a:t>* Les</a:t>
          </a:r>
          <a:r>
            <a:rPr lang="fr-FR" sz="1000" b="0" baseline="0">
              <a:effectLst/>
              <a:latin typeface="+mn-lt"/>
              <a:ea typeface="+mn-ea"/>
              <a:cs typeface="+mn-cs"/>
            </a:rPr>
            <a:t> deux premiers mois du dernier trimestre étant connu, l'acquis de croissance correspond à la variation qui serait obtenue si le nombre de demandeurs d'emploi ne variait pas entre le 2e mois et le 3e mois du trimestre.</a:t>
          </a:r>
          <a:endParaRPr lang="fr-FR" sz="1000">
            <a:effectLst/>
          </a:endParaRPr>
        </a:p>
        <a:p xmlns:a="http://schemas.openxmlformats.org/drawingml/2006/main">
          <a:pPr rtl="0"/>
          <a:r>
            <a:rPr lang="fr-FR" sz="1000" b="1">
              <a:effectLst/>
              <a:latin typeface="+mn-lt"/>
              <a:ea typeface="+mn-ea"/>
              <a:cs typeface="+mn-cs"/>
            </a:rPr>
            <a:t>Note</a:t>
          </a:r>
          <a:r>
            <a:rPr lang="fr-FR" sz="1000">
              <a:effectLst/>
              <a:latin typeface="+mn-lt"/>
              <a:ea typeface="+mn-ea"/>
              <a:cs typeface="+mn-cs"/>
            </a:rPr>
            <a:t> : données corrigées des variations</a:t>
          </a:r>
          <a:r>
            <a:rPr lang="fr-FR" sz="1000" baseline="0">
              <a:effectLst/>
              <a:latin typeface="+mn-lt"/>
              <a:ea typeface="+mn-ea"/>
              <a:cs typeface="+mn-cs"/>
            </a:rPr>
            <a:t> saisonnières et des jours ouvrables</a:t>
          </a:r>
          <a:endParaRPr lang="fr-FR" sz="1000">
            <a:effectLst/>
          </a:endParaRPr>
        </a:p>
        <a:p xmlns:a="http://schemas.openxmlformats.org/drawingml/2006/main">
          <a:pPr rtl="0"/>
          <a:r>
            <a:rPr lang="fr-FR" sz="1000" b="1" i="1">
              <a:effectLst/>
              <a:latin typeface="+mn-lt"/>
              <a:ea typeface="+mn-ea"/>
              <a:cs typeface="+mn-cs"/>
            </a:rPr>
            <a:t>Source</a:t>
          </a:r>
          <a:r>
            <a:rPr lang="fr-FR" sz="1000">
              <a:effectLst/>
              <a:latin typeface="+mn-lt"/>
              <a:ea typeface="+mn-ea"/>
              <a:cs typeface="+mn-cs"/>
            </a:rPr>
            <a:t> : </a:t>
          </a:r>
          <a:r>
            <a:rPr lang="fr-FR" sz="1000" i="1">
              <a:effectLst/>
              <a:latin typeface="+mn-lt"/>
              <a:ea typeface="+mn-ea"/>
              <a:cs typeface="+mn-cs"/>
            </a:rPr>
            <a:t>Pôle emploi, Dares (STMT) - Calculs des CVS-CJO : Dares</a:t>
          </a:r>
          <a:endParaRPr lang="fr-FR" sz="1000" i="1">
            <a:effectLst/>
          </a:endParaRPr>
        </a:p>
      </cdr:txBody>
    </cdr:sp>
  </cdr:relSizeAnchor>
  <cdr:relSizeAnchor xmlns:cdr="http://schemas.openxmlformats.org/drawingml/2006/chartDrawing">
    <cdr:from>
      <cdr:x>0.90642</cdr:x>
      <cdr:y>0.30236</cdr:y>
    </cdr:from>
    <cdr:to>
      <cdr:x>0.96988</cdr:x>
      <cdr:y>0.30236</cdr:y>
    </cdr:to>
    <cdr:cxnSp macro="">
      <cdr:nvCxnSpPr>
        <cdr:cNvPr id="6" name="Connecteur droit avec flèche 5"/>
        <cdr:cNvCxnSpPr/>
      </cdr:nvCxnSpPr>
      <cdr:spPr>
        <a:xfrm xmlns:a="http://schemas.openxmlformats.org/drawingml/2006/main">
          <a:off x="6803298" y="1442869"/>
          <a:ext cx="476312" cy="0"/>
        </a:xfrm>
        <a:prstGeom xmlns:a="http://schemas.openxmlformats.org/drawingml/2006/main" prst="straightConnector1">
          <a:avLst/>
        </a:prstGeom>
        <a:ln xmlns:a="http://schemas.openxmlformats.org/drawingml/2006/main">
          <a:tailEnd type="arrow"/>
        </a:ln>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0.89753</cdr:x>
      <cdr:y>0.23759</cdr:y>
    </cdr:from>
    <cdr:to>
      <cdr:x>0.98974</cdr:x>
      <cdr:y>0.29631</cdr:y>
    </cdr:to>
    <cdr:sp macro="" textlink="">
      <cdr:nvSpPr>
        <cdr:cNvPr id="9" name="ZoneTexte 15"/>
        <cdr:cNvSpPr txBox="1"/>
      </cdr:nvSpPr>
      <cdr:spPr>
        <a:xfrm xmlns:a="http://schemas.openxmlformats.org/drawingml/2006/main">
          <a:off x="6736572" y="1133785"/>
          <a:ext cx="692101" cy="280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sz="1200" dirty="0" smtClean="0">
              <a:solidFill>
                <a:schemeClr val="accent1">
                  <a:lumMod val="75000"/>
                </a:schemeClr>
              </a:solidFill>
            </a:rPr>
            <a:t>*acquis</a:t>
          </a:r>
          <a:endParaRPr lang="fr-FR" sz="1200" dirty="0">
            <a:solidFill>
              <a:schemeClr val="accent1">
                <a:lumMod val="75000"/>
              </a:schemeClr>
            </a:solidFill>
          </a:endParaRPr>
        </a:p>
      </cdr:txBody>
    </cdr:sp>
  </cdr:relSizeAnchor>
  <cdr:relSizeAnchor xmlns:cdr="http://schemas.openxmlformats.org/drawingml/2006/chartDrawing">
    <cdr:from>
      <cdr:x>0.91053</cdr:x>
      <cdr:y>0.27447</cdr:y>
    </cdr:from>
    <cdr:to>
      <cdr:x>0.91096</cdr:x>
      <cdr:y>0.7748</cdr:y>
    </cdr:to>
    <cdr:cxnSp macro="">
      <cdr:nvCxnSpPr>
        <cdr:cNvPr id="11" name="Connecteur droit 10"/>
        <cdr:cNvCxnSpPr/>
      </cdr:nvCxnSpPr>
      <cdr:spPr>
        <a:xfrm xmlns:a="http://schemas.openxmlformats.org/drawingml/2006/main" flipH="1">
          <a:off x="6834169" y="1309756"/>
          <a:ext cx="3228" cy="2387588"/>
        </a:xfrm>
        <a:prstGeom xmlns:a="http://schemas.openxmlformats.org/drawingml/2006/main" prst="line">
          <a:avLst/>
        </a:prstGeom>
        <a:ln xmlns:a="http://schemas.openxmlformats.org/drawingml/2006/main" w="1587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481BDC1-2E55-4A3B-A51F-0A4221669760}" type="datetimeFigureOut">
              <a:rPr lang="fr-FR" smtClean="0"/>
              <a:t>09/07/2021</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C025E1C-9CFD-400D-8595-7A8158A95F2D}" type="slidenum">
              <a:rPr lang="fr-FR" smtClean="0"/>
              <a:t>‹N°›</a:t>
            </a:fld>
            <a:endParaRPr lang="fr-FR"/>
          </a:p>
        </p:txBody>
      </p:sp>
    </p:spTree>
    <p:extLst>
      <p:ext uri="{BB962C8B-B14F-4D97-AF65-F5344CB8AC3E}">
        <p14:creationId xmlns:p14="http://schemas.microsoft.com/office/powerpoint/2010/main" val="2110586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kern="1200" dirty="0" smtClean="0">
              <a:solidFill>
                <a:schemeClr val="tx1"/>
              </a:solidFill>
              <a:effectLst/>
              <a:latin typeface="+mn-lt"/>
              <a:ea typeface="+mn-ea"/>
              <a:cs typeface="+mn-cs"/>
            </a:endParaRPr>
          </a:p>
          <a:p>
            <a:endParaRPr lang="fr-FR" baseline="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a:t>
            </a:fld>
            <a:endParaRPr lang="fr-FR"/>
          </a:p>
        </p:txBody>
      </p:sp>
    </p:spTree>
    <p:extLst>
      <p:ext uri="{BB962C8B-B14F-4D97-AF65-F5344CB8AC3E}">
        <p14:creationId xmlns:p14="http://schemas.microsoft.com/office/powerpoint/2010/main" val="3880869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10</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baseline="0" dirty="0" smtClean="0">
              <a:ln>
                <a:noFill/>
              </a:ln>
              <a:solidFill>
                <a:srgbClr val="000000"/>
              </a:solidFill>
              <a:effectLst/>
              <a:latin typeface="Times New Roman" pitchFamily="18"/>
              <a:ea typeface="MS Gothic" pitchFamily="2"/>
              <a:cs typeface="Tahoma" pitchFamily="2"/>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11</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15</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16</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17</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2</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3</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4</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5</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dirty="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6</a:t>
            </a:fld>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dirty="0">
              <a:latin typeface="+mj-lt"/>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Edition avril 2019</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0">
              <a:lnSpc>
                <a:spcPct val="100000"/>
              </a:lnSpc>
              <a:spcBef>
                <a:spcPts val="448"/>
              </a:spcBef>
              <a:spcAft>
                <a:spcPts val="0"/>
              </a:spcAft>
              <a:buClr>
                <a:srgbClr val="000000"/>
              </a:buClr>
              <a:buSzPct val="100000"/>
              <a:buFont typeface="Times New Roman" pitchFamily="18"/>
              <a:buChar char="•"/>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a:pPr>
            <a:endParaRPr lang="fr-FR" sz="1200" dirty="0" smtClean="0"/>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8</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6C025E1C-9CFD-400D-8595-7A8158A95F2D}" type="slidenum">
              <a:rPr lang="fr-FR" smtClean="0"/>
              <a:t>9</a:t>
            </a:fld>
            <a:endParaRPr lang="fr-FR"/>
          </a:p>
        </p:txBody>
      </p:sp>
      <p:sp>
        <p:nvSpPr>
          <p:cNvPr id="5" name="Espace réservé du pied de page 4"/>
          <p:cNvSpPr>
            <a:spLocks noGrp="1"/>
          </p:cNvSpPr>
          <p:nvPr>
            <p:ph type="ftr" sz="quarter" idx="11"/>
          </p:nvPr>
        </p:nvSpPr>
        <p:spPr/>
        <p:txBody>
          <a:bodyPr/>
          <a:lstStyle/>
          <a:p>
            <a:r>
              <a:rPr lang="fr-FR" smtClean="0"/>
              <a:t>Edition octobre 2021</a:t>
            </a:r>
            <a:endParaRPr lang="fr-FR"/>
          </a:p>
        </p:txBody>
      </p:sp>
    </p:spTree>
    <p:extLst>
      <p:ext uri="{BB962C8B-B14F-4D97-AF65-F5344CB8AC3E}">
        <p14:creationId xmlns:p14="http://schemas.microsoft.com/office/powerpoint/2010/main" val="3523062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0" y="6568767"/>
            <a:ext cx="2133600" cy="365125"/>
          </a:xfrm>
        </p:spPr>
        <p:txBody>
          <a:bodyPr/>
          <a:lstStyle>
            <a:lvl1pPr>
              <a:defRPr baseline="0"/>
            </a:lvl1pPr>
          </a:lstStyle>
          <a:p>
            <a:r>
              <a:rPr lang="fr-FR" sz="1500" smtClean="0"/>
              <a:t>Edition juillet 2021</a:t>
            </a:r>
            <a:endParaRPr lang="fr-FR" sz="1500" dirty="0"/>
          </a:p>
        </p:txBody>
      </p:sp>
      <p:sp>
        <p:nvSpPr>
          <p:cNvPr id="5" name="Espace réservé du pied de page 4"/>
          <p:cNvSpPr>
            <a:spLocks noGrp="1"/>
          </p:cNvSpPr>
          <p:nvPr>
            <p:ph type="ftr" sz="quarter" idx="11"/>
          </p:nvPr>
        </p:nvSpPr>
        <p:spPr>
          <a:xfrm>
            <a:off x="3124200" y="6568767"/>
            <a:ext cx="2895600" cy="365125"/>
          </a:xfrm>
        </p:spPr>
        <p:txBody>
          <a:bodyPr/>
          <a:lstStyle>
            <a:lvl1pPr>
              <a:defRPr sz="1500" baseline="0"/>
            </a:lvl1pPr>
          </a:lstStyle>
          <a:p>
            <a:r>
              <a:rPr lang="fr-FR" smtClean="0"/>
              <a:t>Les éclairages conjoncturels départementaux - Vaucluse</a:t>
            </a:r>
            <a:endParaRPr lang="fr-FR" dirty="0"/>
          </a:p>
        </p:txBody>
      </p:sp>
      <p:sp>
        <p:nvSpPr>
          <p:cNvPr id="6" name="Espace réservé du numéro de diapositive 5"/>
          <p:cNvSpPr>
            <a:spLocks noGrp="1"/>
          </p:cNvSpPr>
          <p:nvPr>
            <p:ph type="sldNum" sz="quarter" idx="12"/>
          </p:nvPr>
        </p:nvSpPr>
        <p:spPr>
          <a:xfrm>
            <a:off x="8739398" y="6568767"/>
            <a:ext cx="404601" cy="289233"/>
          </a:xfrm>
          <a:solidFill>
            <a:schemeClr val="accent6">
              <a:lumMod val="75000"/>
            </a:schemeClr>
          </a:solidFill>
        </p:spPr>
        <p:txBody>
          <a:bodyPr/>
          <a:lstStyle>
            <a:lvl1pPr>
              <a:defRPr sz="1700" baseline="0">
                <a:solidFill>
                  <a:schemeClr val="bg1"/>
                </a:solidFill>
              </a:defRPr>
            </a:lvl1pPr>
          </a:lstStyle>
          <a:p>
            <a:fld id="{3C7AC07C-28E4-BD4F-9FFB-37ABAC856C34}" type="slidenum">
              <a:rPr lang="fr-FR" smtClean="0"/>
              <a:pPr/>
              <a:t>‹N°›</a:t>
            </a:fld>
            <a:endParaRPr lang="fr-FR" dirty="0"/>
          </a:p>
        </p:txBody>
      </p:sp>
    </p:spTree>
    <p:extLst>
      <p:ext uri="{BB962C8B-B14F-4D97-AF65-F5344CB8AC3E}">
        <p14:creationId xmlns:p14="http://schemas.microsoft.com/office/powerpoint/2010/main" val="2640054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juillet 2021</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1178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juillet 2021</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9498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Edition juillet 2021</a:t>
            </a:r>
            <a:endParaRPr lang="fr-FR"/>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8486332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Edition juillet 2021</a:t>
            </a:r>
            <a:endParaRPr lang="fr-FR" dirty="0"/>
          </a:p>
        </p:txBody>
      </p:sp>
      <p:sp>
        <p:nvSpPr>
          <p:cNvPr id="5" name="Espace réservé du pied de page 4"/>
          <p:cNvSpPr>
            <a:spLocks noGrp="1"/>
          </p:cNvSpPr>
          <p:nvPr>
            <p:ph type="ftr" sz="quarter" idx="11"/>
          </p:nvPr>
        </p:nvSpPr>
        <p:spPr/>
        <p:txBody>
          <a:body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3339476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Edition juillet 2021</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40948108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Edition juillet 2021</a:t>
            </a:r>
            <a:endParaRPr lang="fr-FR"/>
          </a:p>
        </p:txBody>
      </p:sp>
      <p:sp>
        <p:nvSpPr>
          <p:cNvPr id="8" name="Espace réservé du pied de page 7"/>
          <p:cNvSpPr>
            <a:spLocks noGrp="1"/>
          </p:cNvSpPr>
          <p:nvPr>
            <p:ph type="ftr" sz="quarter" idx="11"/>
          </p:nvPr>
        </p:nvSpPr>
        <p:spPr/>
        <p:txBody>
          <a:bodyPr/>
          <a:lstStyle/>
          <a:p>
            <a:r>
              <a:rPr lang="fr-FR" smtClean="0"/>
              <a:t>Les éclairages conjoncturels départementaux - Vaucluse</a:t>
            </a:r>
            <a:endParaRPr lang="fr-FR"/>
          </a:p>
        </p:txBody>
      </p:sp>
      <p:sp>
        <p:nvSpPr>
          <p:cNvPr id="9" name="Espace réservé du numéro de diapositive 8"/>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70695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r>
              <a:rPr lang="fr-FR" smtClean="0"/>
              <a:t>Edition juillet 2021</a:t>
            </a:r>
            <a:endParaRPr lang="fr-FR"/>
          </a:p>
        </p:txBody>
      </p:sp>
      <p:sp>
        <p:nvSpPr>
          <p:cNvPr id="4" name="Espace réservé du pied de page 3"/>
          <p:cNvSpPr>
            <a:spLocks noGrp="1"/>
          </p:cNvSpPr>
          <p:nvPr>
            <p:ph type="ftr" sz="quarter" idx="11"/>
          </p:nvPr>
        </p:nvSpPr>
        <p:spPr/>
        <p:txBody>
          <a:bodyPr/>
          <a:lstStyle/>
          <a:p>
            <a:r>
              <a:rPr lang="fr-FR" smtClean="0"/>
              <a:t>Les éclairages conjoncturels départementaux - Vaucluse</a:t>
            </a:r>
            <a:endParaRPr lang="fr-FR"/>
          </a:p>
        </p:txBody>
      </p:sp>
      <p:sp>
        <p:nvSpPr>
          <p:cNvPr id="5" name="Espace réservé du numéro de diapositive 4"/>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57385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Edition juillet 2021</a:t>
            </a:r>
            <a:endParaRPr lang="fr-FR"/>
          </a:p>
        </p:txBody>
      </p:sp>
      <p:sp>
        <p:nvSpPr>
          <p:cNvPr id="3" name="Espace réservé du pied de page 2"/>
          <p:cNvSpPr>
            <a:spLocks noGrp="1"/>
          </p:cNvSpPr>
          <p:nvPr>
            <p:ph type="ftr" sz="quarter" idx="11"/>
          </p:nvPr>
        </p:nvSpPr>
        <p:spPr/>
        <p:txBody>
          <a:bodyPr/>
          <a:lstStyle/>
          <a:p>
            <a:r>
              <a:rPr lang="fr-FR" smtClean="0"/>
              <a:t>Les éclairages conjoncturels départementaux - Vaucluse</a:t>
            </a:r>
            <a:endParaRPr lang="fr-FR"/>
          </a:p>
        </p:txBody>
      </p:sp>
      <p:sp>
        <p:nvSpPr>
          <p:cNvPr id="4" name="Espace réservé du numéro de diapositive 3"/>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27250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juillet 2021</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15401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Edition juillet 2021</a:t>
            </a:r>
            <a:endParaRPr lang="fr-FR"/>
          </a:p>
        </p:txBody>
      </p:sp>
      <p:sp>
        <p:nvSpPr>
          <p:cNvPr id="6" name="Espace réservé du pied de page 5"/>
          <p:cNvSpPr>
            <a:spLocks noGrp="1"/>
          </p:cNvSpPr>
          <p:nvPr>
            <p:ph type="ftr" sz="quarter" idx="11"/>
          </p:nvPr>
        </p:nvSpPr>
        <p:spPr/>
        <p:txBody>
          <a:bodyPr/>
          <a:lstStyle/>
          <a:p>
            <a:r>
              <a:rPr lang="fr-FR" smtClean="0"/>
              <a:t>Les éclairages conjoncturels départementaux - Vaucluse</a:t>
            </a:r>
            <a:endParaRPr lang="fr-FR"/>
          </a:p>
        </p:txBody>
      </p:sp>
      <p:sp>
        <p:nvSpPr>
          <p:cNvPr id="7" name="Espace réservé du numéro de diapositive 6"/>
          <p:cNvSpPr>
            <a:spLocks noGrp="1"/>
          </p:cNvSpPr>
          <p:nvPr>
            <p:ph type="sldNum" sz="quarter" idx="12"/>
          </p:nvPr>
        </p:nvSpPr>
        <p:spPr/>
        <p:txBody>
          <a:bodyPr/>
          <a:lstStyle/>
          <a:p>
            <a:fld id="{3C7AC07C-28E4-BD4F-9FFB-37ABAC856C34}" type="slidenum">
              <a:rPr lang="fr-FR" smtClean="0"/>
              <a:t>‹N°›</a:t>
            </a:fld>
            <a:endParaRPr lang="fr-FR"/>
          </a:p>
        </p:txBody>
      </p:sp>
    </p:spTree>
    <p:extLst>
      <p:ext uri="{BB962C8B-B14F-4D97-AF65-F5344CB8AC3E}">
        <p14:creationId xmlns:p14="http://schemas.microsoft.com/office/powerpoint/2010/main" val="3970357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Edition juillet 2021</a:t>
            </a:r>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Les éclairages conjoncturels départementaux - Vaucluse</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AC07C-28E4-BD4F-9FFB-37ABAC856C34}" type="slidenum">
              <a:rPr lang="fr-FR" smtClean="0"/>
              <a:t>‹N°›</a:t>
            </a:fld>
            <a:endParaRPr lang="fr-FR"/>
          </a:p>
        </p:txBody>
      </p:sp>
    </p:spTree>
    <p:extLst>
      <p:ext uri="{BB962C8B-B14F-4D97-AF65-F5344CB8AC3E}">
        <p14:creationId xmlns:p14="http://schemas.microsoft.com/office/powerpoint/2010/main" val="249649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google.com/url?sa=i&amp;rct=j&amp;q=&amp;esrc=s&amp;source=images&amp;cd=&amp;cad=rja&amp;uact=8&amp;ved=2ahUKEwimsOizzOjgAhVWAGMBHXMQAxYQjRx6BAgBEAU&amp;url=https://www.ania.net/economie-export/ega-point-de-conjoncture&amp;psig=AOvVaw0wwhQEom1VbtCAOZvqCiu4&amp;ust=1551792264050881"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aca.dreets.gouv.fr/Les-publications-periodiques-912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paca.dreets.gouv.fr/Les-indicateurs-cles-de-la-Direccte-Paca" TargetMode="Externa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3C7AC07C-28E4-BD4F-9FFB-37ABAC856C34}" type="slidenum">
              <a:rPr lang="fr-FR" smtClean="0"/>
              <a:t>1</a:t>
            </a:fld>
            <a:endParaRPr lang="fr-FR"/>
          </a:p>
        </p:txBody>
      </p:sp>
      <p:sp>
        <p:nvSpPr>
          <p:cNvPr id="4" name="Espace réservé du pied de page 3"/>
          <p:cNvSpPr>
            <a:spLocks noGrp="1"/>
          </p:cNvSpPr>
          <p:nvPr>
            <p:ph type="ftr" sz="quarter" idx="11"/>
          </p:nvPr>
        </p:nvSpPr>
        <p:spPr>
          <a:xfrm>
            <a:off x="2388611" y="6520993"/>
            <a:ext cx="4507453" cy="365125"/>
          </a:xfrm>
        </p:spPr>
        <p:txBody>
          <a:bodyPr/>
          <a:lstStyle/>
          <a:p>
            <a:r>
              <a:rPr lang="fr-FR" smtClean="0"/>
              <a:t>Les éclairages conjoncturels départementaux - Vaucluse</a:t>
            </a:r>
            <a:endParaRPr lang="fr-FR" dirty="0"/>
          </a:p>
        </p:txBody>
      </p:sp>
      <p:sp>
        <p:nvSpPr>
          <p:cNvPr id="5" name="Espace réservé de la date 4"/>
          <p:cNvSpPr>
            <a:spLocks noGrp="1"/>
          </p:cNvSpPr>
          <p:nvPr>
            <p:ph type="dt" sz="half" idx="10"/>
          </p:nvPr>
        </p:nvSpPr>
        <p:spPr/>
        <p:txBody>
          <a:bodyPr/>
          <a:lstStyle/>
          <a:p>
            <a:r>
              <a:rPr lang="fr-FR" smtClean="0"/>
              <a:t>Edition juillet 2021</a:t>
            </a:r>
            <a:endParaRPr lang="fr-FR" dirty="0"/>
          </a:p>
        </p:txBody>
      </p:sp>
      <p:sp>
        <p:nvSpPr>
          <p:cNvPr id="9" name="ZoneTexte 8"/>
          <p:cNvSpPr txBox="1"/>
          <p:nvPr/>
        </p:nvSpPr>
        <p:spPr>
          <a:xfrm>
            <a:off x="3671392" y="6044209"/>
            <a:ext cx="5472608" cy="307777"/>
          </a:xfrm>
          <a:prstGeom prst="rect">
            <a:avLst/>
          </a:prstGeom>
          <a:noFill/>
        </p:spPr>
        <p:txBody>
          <a:bodyPr wrap="square" rtlCol="0">
            <a:spAutoFit/>
          </a:bodyPr>
          <a:lstStyle/>
          <a:p>
            <a:pPr algn="r"/>
            <a:r>
              <a:rPr lang="fr-FR" sz="1400" b="1" i="1" dirty="0" smtClean="0"/>
              <a:t>Services études, statistiques, évaluation</a:t>
            </a:r>
            <a:endParaRPr lang="fr-FR" sz="1400" b="1" i="1" dirty="0"/>
          </a:p>
        </p:txBody>
      </p:sp>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916" y="4088186"/>
            <a:ext cx="2764133" cy="1956023"/>
          </a:xfrm>
          <a:prstGeom prst="rect">
            <a:avLst/>
          </a:prstGeom>
        </p:spPr>
      </p:pic>
      <p:pic>
        <p:nvPicPr>
          <p:cNvPr id="1031" name="Picture 7" descr="Résultat de recherche d'images pour &quot;conjoncture&quot;">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867" y="4231795"/>
            <a:ext cx="2409504" cy="1668804"/>
          </a:xfrm>
          <a:prstGeom prst="rect">
            <a:avLst/>
          </a:prstGeom>
          <a:noFill/>
          <a:extLst>
            <a:ext uri="{909E8E84-426E-40DD-AFC4-6F175D3DCCD1}">
              <a14:hiddenFill xmlns:a14="http://schemas.microsoft.com/office/drawing/2010/main">
                <a:solidFill>
                  <a:srgbClr val="FFFFFF"/>
                </a:solidFill>
              </a14:hiddenFill>
            </a:ext>
          </a:extLst>
        </p:spPr>
      </p:pic>
      <p:sp>
        <p:nvSpPr>
          <p:cNvPr id="12" name="ZoneTexte 11"/>
          <p:cNvSpPr txBox="1"/>
          <p:nvPr/>
        </p:nvSpPr>
        <p:spPr>
          <a:xfrm rot="5400000">
            <a:off x="8198848" y="5084074"/>
            <a:ext cx="1674047" cy="246223"/>
          </a:xfrm>
          <a:prstGeom prst="rect">
            <a:avLst/>
          </a:prstGeom>
          <a:noFill/>
        </p:spPr>
        <p:txBody>
          <a:bodyPr wrap="square" rtlCol="0">
            <a:spAutoFit/>
          </a:bodyPr>
          <a:lstStyle/>
          <a:p>
            <a:pPr algn="r"/>
            <a:r>
              <a:rPr lang="fr-FR" sz="1000" i="1" dirty="0" smtClean="0"/>
              <a:t>Crédit photo : ©</a:t>
            </a:r>
            <a:r>
              <a:rPr lang="fr-FR" sz="1000" i="1" dirty="0" err="1" smtClean="0"/>
              <a:t>Shutterstock</a:t>
            </a:r>
            <a:endParaRPr lang="fr-FR" sz="1000" i="1" dirty="0" smtClean="0"/>
          </a:p>
        </p:txBody>
      </p:sp>
      <p:pic>
        <p:nvPicPr>
          <p:cNvPr id="7" name="Image 6"/>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953049" y="4370162"/>
            <a:ext cx="2443081" cy="1628721"/>
          </a:xfrm>
          <a:prstGeom prst="rect">
            <a:avLst/>
          </a:prstGeom>
        </p:spPr>
      </p:pic>
      <p:sp>
        <p:nvSpPr>
          <p:cNvPr id="13" name="Rectangle 12"/>
          <p:cNvSpPr/>
          <p:nvPr/>
        </p:nvSpPr>
        <p:spPr>
          <a:xfrm>
            <a:off x="878435" y="1627346"/>
            <a:ext cx="7385099" cy="4893647"/>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0" h="0" prst="angle"/>
              <a:contourClr>
                <a:schemeClr val="accent3">
                  <a:tint val="100000"/>
                  <a:shade val="100000"/>
                  <a:satMod val="100000"/>
                  <a:hueMod val="100000"/>
                </a:schemeClr>
              </a:contourClr>
            </a:sp3d>
          </a:bodyPr>
          <a:lstStyle/>
          <a:p>
            <a:pPr algn="ctr"/>
            <a:r>
              <a:rPr lang="fr-FR" sz="5000" b="1" dirty="0">
                <a:ln/>
                <a:solidFill>
                  <a:schemeClr val="accent1">
                    <a:lumMod val="75000"/>
                  </a:schemeClr>
                </a:solidFill>
              </a:rPr>
              <a:t>La situation conjoncturelle </a:t>
            </a:r>
          </a:p>
          <a:p>
            <a:pPr algn="ctr"/>
            <a:r>
              <a:rPr lang="fr-FR" sz="5000" b="1" dirty="0">
                <a:ln/>
                <a:solidFill>
                  <a:schemeClr val="accent1">
                    <a:lumMod val="75000"/>
                  </a:schemeClr>
                </a:solidFill>
              </a:rPr>
              <a:t>au </a:t>
            </a:r>
            <a:r>
              <a:rPr lang="fr-FR" sz="5000" b="1" dirty="0" smtClean="0">
                <a:ln/>
                <a:solidFill>
                  <a:schemeClr val="accent1">
                    <a:lumMod val="75000"/>
                  </a:schemeClr>
                </a:solidFill>
              </a:rPr>
              <a:t>1</a:t>
            </a:r>
            <a:r>
              <a:rPr lang="fr-FR" sz="5000" b="1" baseline="30000" dirty="0" smtClean="0">
                <a:ln/>
                <a:solidFill>
                  <a:schemeClr val="accent1">
                    <a:lumMod val="75000"/>
                  </a:schemeClr>
                </a:solidFill>
              </a:rPr>
              <a:t>er</a:t>
            </a:r>
            <a:r>
              <a:rPr lang="fr-FR" sz="5000" b="1" dirty="0" smtClean="0">
                <a:ln/>
                <a:solidFill>
                  <a:schemeClr val="accent1">
                    <a:lumMod val="75000"/>
                  </a:schemeClr>
                </a:solidFill>
              </a:rPr>
              <a:t> trimestre 2021</a:t>
            </a:r>
            <a:endParaRPr lang="fr-FR" sz="5000" b="1" dirty="0">
              <a:ln/>
              <a:solidFill>
                <a:schemeClr val="accent1">
                  <a:lumMod val="75000"/>
                </a:schemeClr>
              </a:solidFill>
            </a:endParaRPr>
          </a:p>
          <a:p>
            <a:pPr algn="ctr"/>
            <a:r>
              <a:rPr lang="fr-FR" sz="5000" b="1" dirty="0" smtClean="0">
                <a:ln/>
                <a:solidFill>
                  <a:schemeClr val="accent1">
                    <a:lumMod val="75000"/>
                  </a:schemeClr>
                </a:solidFill>
              </a:rPr>
              <a:t>dans le Vaucluse</a:t>
            </a:r>
          </a:p>
          <a:p>
            <a:pPr algn="ctr"/>
            <a:endParaRPr lang="fr-FR" sz="5400" b="1" dirty="0">
              <a:ln/>
              <a:solidFill>
                <a:schemeClr val="accent3"/>
              </a:solidFill>
            </a:endParaRPr>
          </a:p>
          <a:p>
            <a:pPr algn="ctr"/>
            <a:endParaRPr lang="fr-FR" sz="5400" b="1" dirty="0" smtClean="0">
              <a:ln/>
              <a:solidFill>
                <a:schemeClr val="accent3"/>
              </a:solidFill>
            </a:endParaRPr>
          </a:p>
          <a:p>
            <a:pPr algn="ctr"/>
            <a:endParaRPr lang="fr-FR" sz="5400" b="1" dirty="0">
              <a:ln/>
              <a:solidFill>
                <a:schemeClr val="accent3"/>
              </a:solidFill>
            </a:endParaRPr>
          </a:p>
        </p:txBody>
      </p:sp>
      <p:pic>
        <p:nvPicPr>
          <p:cNvPr id="14" name="Picture 4" descr="http://intranet.direccte.gouv.fr/paca/Etudes%20et%20statistiques/Les%20logos/Cartouche%20Pr%C3%A9fet%20de%20r%C3%A9gion%20%E2%80%93%20DREET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3054197" cy="1275992"/>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p:cNvSpPr txBox="1"/>
          <p:nvPr/>
        </p:nvSpPr>
        <p:spPr>
          <a:xfrm>
            <a:off x="144447" y="1113942"/>
            <a:ext cx="9144000" cy="754053"/>
          </a:xfrm>
          <a:prstGeom prst="rect">
            <a:avLst/>
          </a:prstGeom>
          <a:noFill/>
        </p:spPr>
        <p:txBody>
          <a:bodyPr wrap="square" rtlCol="0">
            <a:spAutoFit/>
          </a:bodyPr>
          <a:lstStyle/>
          <a:p>
            <a:pPr algn="ctr"/>
            <a:r>
              <a:rPr lang="fr-FR" sz="2800" b="1" i="1" dirty="0" smtClean="0">
                <a:solidFill>
                  <a:schemeClr val="bg1">
                    <a:lumMod val="65000"/>
                  </a:schemeClr>
                </a:solidFill>
              </a:rPr>
              <a:t>Les éclairages conjoncturels départementaux</a:t>
            </a:r>
          </a:p>
          <a:p>
            <a:pPr algn="ctr"/>
            <a:endParaRPr lang="fr-FR" sz="1500" i="1" dirty="0"/>
          </a:p>
        </p:txBody>
      </p:sp>
    </p:spTree>
    <p:extLst>
      <p:ext uri="{BB962C8B-B14F-4D97-AF65-F5344CB8AC3E}">
        <p14:creationId xmlns:p14="http://schemas.microsoft.com/office/powerpoint/2010/main" val="7407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2584" y="-102197"/>
            <a:ext cx="8861415" cy="954107"/>
          </a:xfrm>
          <a:prstGeom prst="rect">
            <a:avLst/>
          </a:prstGeom>
          <a:noFill/>
        </p:spPr>
        <p:txBody>
          <a:bodyPr wrap="square" rtlCol="0">
            <a:spAutoFit/>
          </a:bodyPr>
          <a:lstStyle/>
          <a:p>
            <a:r>
              <a:rPr lang="fr-FR" sz="2800" b="1" dirty="0" smtClean="0">
                <a:solidFill>
                  <a:schemeClr val="accent1">
                    <a:lumMod val="75000"/>
                  </a:schemeClr>
                </a:solidFill>
              </a:rPr>
              <a:t>… mais son taux reste supérieur à celui des départements </a:t>
            </a:r>
            <a:r>
              <a:rPr lang="fr-FR" sz="2800" b="1" dirty="0">
                <a:solidFill>
                  <a:schemeClr val="accent1">
                    <a:lumMod val="75000"/>
                  </a:schemeClr>
                </a:solidFill>
              </a:rPr>
              <a:t>comparables</a:t>
            </a:r>
            <a:endParaRPr lang="fr-FR" sz="2800" dirty="0">
              <a:solidFill>
                <a:schemeClr val="accent1">
                  <a:lumMod val="75000"/>
                </a:schemeClr>
              </a:solidFill>
            </a:endParaRPr>
          </a:p>
        </p:txBody>
      </p:sp>
      <p:cxnSp>
        <p:nvCxnSpPr>
          <p:cNvPr id="6" name="Connecteur droit 5"/>
          <p:cNvCxnSpPr/>
          <p:nvPr/>
        </p:nvCxnSpPr>
        <p:spPr>
          <a:xfrm>
            <a:off x="316195" y="84826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10</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1793587690"/>
              </p:ext>
            </p:extLst>
          </p:nvPr>
        </p:nvGraphicFramePr>
        <p:xfrm>
          <a:off x="609600" y="1062037"/>
          <a:ext cx="7772400" cy="54080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0377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05892" y="0"/>
            <a:ext cx="8876581" cy="954107"/>
          </a:xfrm>
          <a:prstGeom prst="rect">
            <a:avLst/>
          </a:prstGeom>
          <a:noFill/>
        </p:spPr>
        <p:txBody>
          <a:bodyPr wrap="square" rtlCol="0">
            <a:spAutoFit/>
          </a:bodyPr>
          <a:lstStyle/>
          <a:p>
            <a:r>
              <a:rPr lang="fr-FR" sz="2800" b="1" dirty="0" smtClean="0">
                <a:solidFill>
                  <a:schemeClr val="accent1">
                    <a:lumMod val="75000"/>
                  </a:schemeClr>
                </a:solidFill>
              </a:rPr>
              <a:t>Très légère hausse de la demande d’emploi début 2021, qui devrait se poursuivre au 2</a:t>
            </a:r>
            <a:r>
              <a:rPr lang="fr-FR" sz="2800" b="1" baseline="30000" dirty="0" smtClean="0">
                <a:solidFill>
                  <a:schemeClr val="accent1">
                    <a:lumMod val="75000"/>
                  </a:schemeClr>
                </a:solidFill>
              </a:rPr>
              <a:t>e</a:t>
            </a:r>
            <a:r>
              <a:rPr lang="fr-FR" sz="2800" b="1" dirty="0" smtClean="0">
                <a:solidFill>
                  <a:schemeClr val="accent1">
                    <a:lumMod val="75000"/>
                  </a:schemeClr>
                </a:solidFill>
              </a:rPr>
              <a:t> trimestre</a:t>
            </a:r>
            <a:endParaRPr lang="fr-FR" sz="2800" dirty="0">
              <a:solidFill>
                <a:schemeClr val="accent1">
                  <a:lumMod val="75000"/>
                </a:schemeClr>
              </a:solidFill>
            </a:endParaRPr>
          </a:p>
        </p:txBody>
      </p:sp>
      <p:cxnSp>
        <p:nvCxnSpPr>
          <p:cNvPr id="6" name="Connecteur droit 5"/>
          <p:cNvCxnSpPr/>
          <p:nvPr/>
        </p:nvCxnSpPr>
        <p:spPr>
          <a:xfrm>
            <a:off x="183663" y="954107"/>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11</a:t>
            </a:fld>
            <a:endParaRPr lang="fr-FR" dirty="0"/>
          </a:p>
        </p:txBody>
      </p:sp>
      <p:sp>
        <p:nvSpPr>
          <p:cNvPr id="7" name="Espace réservé du pied de page 6"/>
          <p:cNvSpPr>
            <a:spLocks noGrp="1"/>
          </p:cNvSpPr>
          <p:nvPr>
            <p:ph type="ftr" sz="quarter" idx="11"/>
          </p:nvPr>
        </p:nvSpPr>
        <p:spPr>
          <a:xfrm>
            <a:off x="2226832" y="6568767"/>
            <a:ext cx="4574017"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3028940700"/>
              </p:ext>
            </p:extLst>
          </p:nvPr>
        </p:nvGraphicFramePr>
        <p:xfrm>
          <a:off x="443345" y="1181532"/>
          <a:ext cx="8188037" cy="53872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8447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374928"/>
            <a:ext cx="8855507" cy="523220"/>
          </a:xfrm>
          <a:prstGeom prst="rect">
            <a:avLst/>
          </a:prstGeom>
          <a:noFill/>
        </p:spPr>
        <p:txBody>
          <a:bodyPr wrap="square" rtlCol="0">
            <a:spAutoFit/>
          </a:bodyPr>
          <a:lstStyle/>
          <a:p>
            <a:r>
              <a:rPr lang="fr-FR" sz="2800" b="1" dirty="0" smtClean="0">
                <a:solidFill>
                  <a:schemeClr val="accent1">
                    <a:lumMod val="75000"/>
                  </a:schemeClr>
                </a:solidFill>
              </a:rPr>
              <a:t>L’augmentation ne concerne que les femmes</a:t>
            </a:r>
            <a:endParaRPr lang="fr-FR" sz="2800" dirty="0">
              <a:solidFill>
                <a:schemeClr val="accent1">
                  <a:lumMod val="75000"/>
                </a:schemeClr>
              </a:solidFill>
            </a:endParaRPr>
          </a:p>
        </p:txBody>
      </p:sp>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12</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dirty="0"/>
          </a:p>
        </p:txBody>
      </p:sp>
      <p:graphicFrame>
        <p:nvGraphicFramePr>
          <p:cNvPr id="10" name="Graphique 9"/>
          <p:cNvGraphicFramePr>
            <a:graphicFrameLocks/>
          </p:cNvGraphicFramePr>
          <p:nvPr>
            <p:extLst>
              <p:ext uri="{D42A27DB-BD31-4B8C-83A1-F6EECF244321}">
                <p14:modId xmlns:p14="http://schemas.microsoft.com/office/powerpoint/2010/main" val="3520366821"/>
              </p:ext>
            </p:extLst>
          </p:nvPr>
        </p:nvGraphicFramePr>
        <p:xfrm>
          <a:off x="290945" y="1042987"/>
          <a:ext cx="8229600" cy="52608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93606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13</a:t>
            </a:fld>
            <a:endParaRPr lang="fr-FR" dirty="0"/>
          </a:p>
        </p:txBody>
      </p:sp>
      <p:sp>
        <p:nvSpPr>
          <p:cNvPr id="7" name="Espace réservé du pied de page 6"/>
          <p:cNvSpPr>
            <a:spLocks noGrp="1"/>
          </p:cNvSpPr>
          <p:nvPr>
            <p:ph type="ftr" sz="quarter" idx="11"/>
          </p:nvPr>
        </p:nvSpPr>
        <p:spPr>
          <a:xfrm>
            <a:off x="2302135" y="6568767"/>
            <a:ext cx="4555865"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dirty="0"/>
          </a:p>
        </p:txBody>
      </p:sp>
      <p:sp>
        <p:nvSpPr>
          <p:cNvPr id="12" name="ZoneTexte 11"/>
          <p:cNvSpPr txBox="1"/>
          <p:nvPr/>
        </p:nvSpPr>
        <p:spPr>
          <a:xfrm>
            <a:off x="146856" y="11064"/>
            <a:ext cx="8620244" cy="954107"/>
          </a:xfrm>
          <a:prstGeom prst="rect">
            <a:avLst/>
          </a:prstGeom>
          <a:noFill/>
        </p:spPr>
        <p:txBody>
          <a:bodyPr wrap="square" rtlCol="0">
            <a:spAutoFit/>
          </a:bodyPr>
          <a:lstStyle/>
          <a:p>
            <a:r>
              <a:rPr lang="fr-FR" sz="2800" b="1" dirty="0" smtClean="0">
                <a:solidFill>
                  <a:schemeClr val="accent1">
                    <a:lumMod val="75000"/>
                  </a:schemeClr>
                </a:solidFill>
              </a:rPr>
              <a:t>Une légère hausse de la demande d’emploi pour les 25 ans ou plus</a:t>
            </a:r>
            <a:endParaRPr lang="fr-FR" sz="2800" dirty="0">
              <a:solidFill>
                <a:schemeClr val="accent1">
                  <a:lumMod val="75000"/>
                </a:schemeClr>
              </a:solidFill>
            </a:endParaRPr>
          </a:p>
        </p:txBody>
      </p:sp>
      <p:graphicFrame>
        <p:nvGraphicFramePr>
          <p:cNvPr id="10" name="Graphique 9"/>
          <p:cNvGraphicFramePr>
            <a:graphicFrameLocks/>
          </p:cNvGraphicFramePr>
          <p:nvPr>
            <p:extLst>
              <p:ext uri="{D42A27DB-BD31-4B8C-83A1-F6EECF244321}">
                <p14:modId xmlns:p14="http://schemas.microsoft.com/office/powerpoint/2010/main" val="2160662990"/>
              </p:ext>
            </p:extLst>
          </p:nvPr>
        </p:nvGraphicFramePr>
        <p:xfrm>
          <a:off x="263235" y="1042987"/>
          <a:ext cx="8298873" cy="53162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2806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46856" y="36982"/>
            <a:ext cx="8995113" cy="861774"/>
          </a:xfrm>
          <a:prstGeom prst="rect">
            <a:avLst/>
          </a:prstGeom>
          <a:noFill/>
        </p:spPr>
        <p:txBody>
          <a:bodyPr wrap="square" rtlCol="0">
            <a:spAutoFit/>
          </a:bodyPr>
          <a:lstStyle/>
          <a:p>
            <a:r>
              <a:rPr lang="fr-FR" sz="2500" b="1" dirty="0">
                <a:solidFill>
                  <a:schemeClr val="accent1">
                    <a:lumMod val="75000"/>
                  </a:schemeClr>
                </a:solidFill>
              </a:rPr>
              <a:t>La demande d’emploi recule chez les inscrits depuis </a:t>
            </a:r>
            <a:r>
              <a:rPr lang="fr-FR" sz="2500" b="1" dirty="0" smtClean="0">
                <a:solidFill>
                  <a:schemeClr val="accent1">
                    <a:lumMod val="75000"/>
                  </a:schemeClr>
                </a:solidFill>
              </a:rPr>
              <a:t>moins d’un an pendant </a:t>
            </a:r>
            <a:r>
              <a:rPr lang="fr-FR" sz="2500" b="1" dirty="0">
                <a:solidFill>
                  <a:schemeClr val="accent1">
                    <a:lumMod val="75000"/>
                  </a:schemeClr>
                </a:solidFill>
              </a:rPr>
              <a:t>qu’elle progresse chez ceux inscrits </a:t>
            </a:r>
            <a:r>
              <a:rPr lang="fr-FR" sz="2500" b="1" dirty="0" smtClean="0">
                <a:solidFill>
                  <a:schemeClr val="accent1">
                    <a:lumMod val="75000"/>
                  </a:schemeClr>
                </a:solidFill>
              </a:rPr>
              <a:t>depuis un an ou plus</a:t>
            </a:r>
            <a:endParaRPr lang="fr-FR" sz="2500" b="1" dirty="0">
              <a:solidFill>
                <a:schemeClr val="accent1">
                  <a:lumMod val="75000"/>
                </a:schemeClr>
              </a:solidFill>
            </a:endParaRPr>
          </a:p>
        </p:txBody>
      </p:sp>
      <p:cxnSp>
        <p:nvCxnSpPr>
          <p:cNvPr id="6" name="Connecteur droit 5"/>
          <p:cNvCxnSpPr/>
          <p:nvPr/>
        </p:nvCxnSpPr>
        <p:spPr>
          <a:xfrm>
            <a:off x="146855" y="94712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14</a:t>
            </a:fld>
            <a:endParaRPr lang="fr-FR" dirty="0"/>
          </a:p>
        </p:txBody>
      </p:sp>
      <p:sp>
        <p:nvSpPr>
          <p:cNvPr id="7" name="Espace réservé du pied de page 6"/>
          <p:cNvSpPr>
            <a:spLocks noGrp="1"/>
          </p:cNvSpPr>
          <p:nvPr>
            <p:ph type="ftr" sz="quarter" idx="11"/>
          </p:nvPr>
        </p:nvSpPr>
        <p:spPr>
          <a:xfrm>
            <a:off x="2291379" y="6568767"/>
            <a:ext cx="4518996"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1575109272"/>
              </p:ext>
            </p:extLst>
          </p:nvPr>
        </p:nvGraphicFramePr>
        <p:xfrm>
          <a:off x="304800" y="1042987"/>
          <a:ext cx="8434598" cy="53301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59900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15</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juillet 2021</a:t>
            </a:r>
            <a:endParaRPr lang="fr-FR" dirty="0"/>
          </a:p>
        </p:txBody>
      </p:sp>
      <p:sp>
        <p:nvSpPr>
          <p:cNvPr id="10" name="ZoneTexte 9"/>
          <p:cNvSpPr txBox="1"/>
          <p:nvPr/>
        </p:nvSpPr>
        <p:spPr>
          <a:xfrm>
            <a:off x="148887" y="378550"/>
            <a:ext cx="8995113" cy="523220"/>
          </a:xfrm>
          <a:prstGeom prst="rect">
            <a:avLst/>
          </a:prstGeom>
          <a:noFill/>
        </p:spPr>
        <p:txBody>
          <a:bodyPr wrap="square" rtlCol="0">
            <a:spAutoFit/>
          </a:bodyPr>
          <a:lstStyle/>
          <a:p>
            <a:r>
              <a:rPr lang="fr-FR" sz="2800" b="1" dirty="0" smtClean="0">
                <a:solidFill>
                  <a:srgbClr val="376092"/>
                </a:solidFill>
              </a:rPr>
              <a:t>Le nombre d’allocataires du RSA continue de baisser</a:t>
            </a:r>
            <a:endParaRPr lang="fr-FR" sz="2800" dirty="0">
              <a:solidFill>
                <a:srgbClr val="376092"/>
              </a:solidFill>
            </a:endParaRPr>
          </a:p>
        </p:txBody>
      </p:sp>
      <p:graphicFrame>
        <p:nvGraphicFramePr>
          <p:cNvPr id="8" name="Graphique 7"/>
          <p:cNvGraphicFramePr>
            <a:graphicFrameLocks/>
          </p:cNvGraphicFramePr>
          <p:nvPr>
            <p:extLst>
              <p:ext uri="{D42A27DB-BD31-4B8C-83A1-F6EECF244321}">
                <p14:modId xmlns:p14="http://schemas.microsoft.com/office/powerpoint/2010/main" val="3325997373"/>
              </p:ext>
            </p:extLst>
          </p:nvPr>
        </p:nvGraphicFramePr>
        <p:xfrm>
          <a:off x="148887" y="1039091"/>
          <a:ext cx="8704168" cy="5529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7380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16</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juillet 2021</a:t>
            </a:r>
            <a:endParaRPr lang="fr-FR"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775" y="1957388"/>
            <a:ext cx="8934450" cy="2943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oneTexte 8"/>
          <p:cNvSpPr txBox="1"/>
          <p:nvPr/>
        </p:nvSpPr>
        <p:spPr>
          <a:xfrm>
            <a:off x="146855" y="0"/>
            <a:ext cx="8995113" cy="954107"/>
          </a:xfrm>
          <a:prstGeom prst="rect">
            <a:avLst/>
          </a:prstGeom>
          <a:noFill/>
        </p:spPr>
        <p:txBody>
          <a:bodyPr wrap="square" rtlCol="0">
            <a:spAutoFit/>
          </a:bodyPr>
          <a:lstStyle/>
          <a:p>
            <a:r>
              <a:rPr lang="fr-FR" sz="2800" b="1" dirty="0">
                <a:solidFill>
                  <a:srgbClr val="376092"/>
                </a:solidFill>
              </a:rPr>
              <a:t>Sur un an, la hausse du nombre de bénéficiaires du RSA se modère fortement</a:t>
            </a:r>
          </a:p>
        </p:txBody>
      </p:sp>
    </p:spTree>
    <p:extLst>
      <p:ext uri="{BB962C8B-B14F-4D97-AF65-F5344CB8AC3E}">
        <p14:creationId xmlns:p14="http://schemas.microsoft.com/office/powerpoint/2010/main" val="2778568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8282911" cy="5078313"/>
          </a:xfrm>
          <a:prstGeom prst="rect">
            <a:avLst/>
          </a:prstGeom>
          <a:noFill/>
        </p:spPr>
        <p:txBody>
          <a:bodyPr wrap="square" rtlCol="0">
            <a:normAutofit/>
          </a:bodyPr>
          <a:lstStyle/>
          <a:p>
            <a:pPr algn="ctr">
              <a:defRPr/>
            </a:pPr>
            <a:endParaRPr lang="fr-FR" dirty="0" smtClean="0"/>
          </a:p>
          <a:p>
            <a:pPr algn="ctr">
              <a:defRPr/>
            </a:pPr>
            <a:endParaRPr lang="fr-FR" dirty="0"/>
          </a:p>
          <a:p>
            <a:pPr algn="ctr">
              <a:defRPr/>
            </a:pPr>
            <a:r>
              <a:rPr lang="fr-FR" sz="2000" dirty="0"/>
              <a:t>La </a:t>
            </a:r>
            <a:r>
              <a:rPr lang="fr-FR" sz="2000" b="1" dirty="0">
                <a:solidFill>
                  <a:schemeClr val="accent6">
                    <a:lumMod val="75000"/>
                  </a:schemeClr>
                </a:solidFill>
              </a:rPr>
              <a:t>Note de conjoncture </a:t>
            </a:r>
            <a:r>
              <a:rPr lang="fr-FR" sz="2000" dirty="0"/>
              <a:t>de la </a:t>
            </a:r>
            <a:r>
              <a:rPr lang="fr-FR" sz="2000" dirty="0" err="1" smtClean="0"/>
              <a:t>Dreets</a:t>
            </a:r>
            <a:r>
              <a:rPr lang="fr-FR" sz="2000" dirty="0" smtClean="0"/>
              <a:t> Provence-Alpes-Côte d’Azur:</a:t>
            </a:r>
          </a:p>
          <a:p>
            <a:pPr algn="ctr">
              <a:defRPr/>
            </a:pPr>
            <a:r>
              <a:rPr lang="fr-FR" dirty="0">
                <a:hlinkClick r:id="rId3"/>
              </a:rPr>
              <a:t/>
            </a:r>
            <a:br>
              <a:rPr lang="fr-FR" dirty="0">
                <a:hlinkClick r:id="rId3"/>
              </a:rPr>
            </a:br>
            <a:r>
              <a:rPr lang="fr-FR" sz="2000" dirty="0">
                <a:hlinkClick r:id="rId3"/>
              </a:rPr>
              <a:t>https://paca.dreets.gouv.fr/Les-publications-periodiques-9124</a:t>
            </a:r>
            <a:endParaRPr lang="fr-FR" sz="2000" dirty="0"/>
          </a:p>
          <a:p>
            <a:pPr algn="ctr">
              <a:defRPr/>
            </a:pPr>
            <a:endParaRPr lang="fr-FR" dirty="0" smtClean="0"/>
          </a:p>
          <a:p>
            <a:pPr algn="ctr">
              <a:defRPr/>
            </a:pPr>
            <a:endParaRPr lang="fr-FR" sz="2000" dirty="0" smtClean="0"/>
          </a:p>
          <a:p>
            <a:pPr algn="ctr">
              <a:defRPr/>
            </a:pPr>
            <a:r>
              <a:rPr lang="fr-FR" sz="2000" dirty="0" smtClean="0"/>
              <a:t>Retrouvez </a:t>
            </a:r>
            <a:r>
              <a:rPr lang="fr-FR" sz="2000" dirty="0"/>
              <a:t>tous nos indicateurs </a:t>
            </a:r>
            <a:r>
              <a:rPr lang="fr-FR" sz="2000" dirty="0" smtClean="0"/>
              <a:t>dans le </a:t>
            </a:r>
            <a:r>
              <a:rPr lang="fr-FR" sz="2000" b="1" dirty="0" smtClean="0">
                <a:solidFill>
                  <a:schemeClr val="accent6">
                    <a:lumMod val="75000"/>
                  </a:schemeClr>
                </a:solidFill>
              </a:rPr>
              <a:t>Tableau </a:t>
            </a:r>
            <a:r>
              <a:rPr lang="fr-FR" sz="2000" b="1" dirty="0">
                <a:solidFill>
                  <a:schemeClr val="accent6">
                    <a:lumMod val="75000"/>
                  </a:schemeClr>
                </a:solidFill>
              </a:rPr>
              <a:t>de bord des indicateurs clés </a:t>
            </a:r>
            <a:endParaRPr lang="fr-FR" sz="2000" b="1" dirty="0" smtClean="0">
              <a:solidFill>
                <a:schemeClr val="accent6">
                  <a:lumMod val="75000"/>
                </a:schemeClr>
              </a:solidFill>
            </a:endParaRPr>
          </a:p>
          <a:p>
            <a:pPr algn="ctr">
              <a:defRPr/>
            </a:pPr>
            <a:endParaRPr lang="fr-FR" sz="2000" dirty="0">
              <a:solidFill>
                <a:srgbClr val="FF0000"/>
              </a:solidFill>
            </a:endParaRPr>
          </a:p>
          <a:p>
            <a:pPr algn="ctr">
              <a:defRPr/>
            </a:pPr>
            <a:r>
              <a:rPr lang="fr-FR" sz="2000" dirty="0" smtClean="0"/>
              <a:t>en </a:t>
            </a:r>
            <a:r>
              <a:rPr lang="fr-FR" sz="2000" dirty="0"/>
              <a:t>téléchargement sur le site de la </a:t>
            </a:r>
            <a:r>
              <a:rPr lang="fr-FR" sz="2000" dirty="0" err="1" smtClean="0"/>
              <a:t>Dreets</a:t>
            </a:r>
            <a:r>
              <a:rPr lang="fr-FR" sz="2000" dirty="0" smtClean="0"/>
              <a:t> Provence-Alpes-Côte d’Azur : </a:t>
            </a:r>
          </a:p>
          <a:p>
            <a:pPr algn="ctr">
              <a:defRPr/>
            </a:pPr>
            <a:endParaRPr lang="fr-FR" sz="2400" dirty="0"/>
          </a:p>
          <a:p>
            <a:pPr marL="0" lvl="1" algn="ctr">
              <a:defRPr/>
            </a:pPr>
            <a:r>
              <a:rPr lang="fr-FR" sz="2000" dirty="0">
                <a:hlinkClick r:id="rId4"/>
              </a:rPr>
              <a:t>https://paca.dreets.gouv.fr/Les-indicateurs-cles-de-la-Direccte-Paca</a:t>
            </a:r>
            <a:endParaRPr lang="fr-FR" sz="2000" dirty="0"/>
          </a:p>
          <a:p>
            <a:pPr lvl="1"/>
            <a:endParaRPr lang="fr-FR" dirty="0" smtClean="0"/>
          </a:p>
          <a:p>
            <a:pPr lvl="1"/>
            <a:endParaRPr lang="fr-FR" dirty="0" smtClean="0"/>
          </a:p>
          <a:p>
            <a:pPr lvl="1"/>
            <a:endParaRPr lang="fr-FR" dirty="0"/>
          </a:p>
          <a:p>
            <a:pPr lvl="1"/>
            <a:endParaRPr lang="fr-FR" dirty="0" smtClean="0"/>
          </a:p>
          <a:p>
            <a:pPr lvl="1"/>
            <a:endParaRPr lang="fr-FR" dirty="0"/>
          </a:p>
          <a:p>
            <a:pPr lvl="1"/>
            <a:endParaRPr lang="fr-FR" dirty="0" smtClean="0"/>
          </a:p>
          <a:p>
            <a:pPr lvl="1"/>
            <a:endParaRPr lang="fr-FR" dirty="0"/>
          </a:p>
          <a:p>
            <a:pPr lvl="1"/>
            <a:endParaRPr lang="fr-FR" dirty="0"/>
          </a:p>
        </p:txBody>
      </p:sp>
      <p:sp>
        <p:nvSpPr>
          <p:cNvPr id="4" name="ZoneTexte 3"/>
          <p:cNvSpPr txBox="1"/>
          <p:nvPr/>
        </p:nvSpPr>
        <p:spPr>
          <a:xfrm>
            <a:off x="264895" y="465363"/>
            <a:ext cx="8612177" cy="523220"/>
          </a:xfrm>
          <a:prstGeom prst="rect">
            <a:avLst/>
          </a:prstGeom>
          <a:noFill/>
        </p:spPr>
        <p:txBody>
          <a:bodyPr wrap="square" rtlCol="0">
            <a:spAutoFit/>
          </a:bodyPr>
          <a:lstStyle/>
          <a:p>
            <a:r>
              <a:rPr lang="fr-FR" sz="2800" b="1" dirty="0" smtClean="0">
                <a:solidFill>
                  <a:schemeClr val="accent1">
                    <a:lumMod val="75000"/>
                  </a:schemeClr>
                </a:solidFill>
              </a:rPr>
              <a:t>Pour en savoir plus</a:t>
            </a:r>
            <a:endParaRPr lang="fr-FR" sz="2800"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17</a:t>
            </a:fld>
            <a:endParaRPr lang="fr-FR" dirty="0"/>
          </a:p>
        </p:txBody>
      </p:sp>
      <p:sp>
        <p:nvSpPr>
          <p:cNvPr id="7" name="Espace réservé du pied de page 6"/>
          <p:cNvSpPr>
            <a:spLocks noGrp="1"/>
          </p:cNvSpPr>
          <p:nvPr>
            <p:ph type="ftr" sz="quarter" idx="11"/>
          </p:nvPr>
        </p:nvSpPr>
        <p:spPr>
          <a:xfrm>
            <a:off x="1768415" y="6568767"/>
            <a:ext cx="5840083"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dirty="0"/>
          </a:p>
        </p:txBody>
      </p:sp>
    </p:spTree>
    <p:extLst>
      <p:ext uri="{BB962C8B-B14F-4D97-AF65-F5344CB8AC3E}">
        <p14:creationId xmlns:p14="http://schemas.microsoft.com/office/powerpoint/2010/main" val="16575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5676" y="68646"/>
            <a:ext cx="8928324" cy="954107"/>
          </a:xfrm>
          <a:prstGeom prst="rect">
            <a:avLst/>
          </a:prstGeom>
          <a:noFill/>
        </p:spPr>
        <p:txBody>
          <a:bodyPr wrap="square" rtlCol="0">
            <a:spAutoFit/>
          </a:bodyPr>
          <a:lstStyle/>
          <a:p>
            <a:r>
              <a:rPr lang="fr-FR" sz="2800" b="1" dirty="0">
                <a:solidFill>
                  <a:schemeClr val="accent1">
                    <a:lumMod val="75000"/>
                  </a:schemeClr>
                </a:solidFill>
              </a:rPr>
              <a:t>L’emploi salarié continue de progresser, sans retrouver son niveau d’avant-crise</a:t>
            </a: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2</a:t>
            </a:fld>
            <a:endParaRPr lang="fr-FR" dirty="0"/>
          </a:p>
        </p:txBody>
      </p:sp>
      <p:sp>
        <p:nvSpPr>
          <p:cNvPr id="7" name="Espace réservé du pied de page 6"/>
          <p:cNvSpPr>
            <a:spLocks noGrp="1"/>
          </p:cNvSpPr>
          <p:nvPr>
            <p:ph type="ftr" sz="quarter" idx="11"/>
          </p:nvPr>
        </p:nvSpPr>
        <p:spPr>
          <a:xfrm>
            <a:off x="2391471" y="6568767"/>
            <a:ext cx="4889583"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a:p>
        </p:txBody>
      </p:sp>
      <p:sp>
        <p:nvSpPr>
          <p:cNvPr id="12" name="ZoneTexte 11"/>
          <p:cNvSpPr txBox="1"/>
          <p:nvPr/>
        </p:nvSpPr>
        <p:spPr>
          <a:xfrm>
            <a:off x="8101451" y="2467250"/>
            <a:ext cx="891727" cy="615553"/>
          </a:xfrm>
          <a:prstGeom prst="rect">
            <a:avLst/>
          </a:prstGeom>
          <a:noFill/>
        </p:spPr>
        <p:txBody>
          <a:bodyPr wrap="square" rtlCol="0">
            <a:spAutoFit/>
          </a:bodyPr>
          <a:lstStyle/>
          <a:p>
            <a:pPr algn="ctr"/>
            <a:r>
              <a:rPr lang="fr-FR" sz="1600" b="1" dirty="0" smtClean="0">
                <a:solidFill>
                  <a:srgbClr val="FF0000"/>
                </a:solidFill>
              </a:rPr>
              <a:t>+0,3% </a:t>
            </a:r>
          </a:p>
          <a:p>
            <a:pPr algn="ctr"/>
            <a:endParaRPr lang="fr-FR" b="1" dirty="0">
              <a:solidFill>
                <a:srgbClr val="FF0000"/>
              </a:solidFill>
            </a:endParaRPr>
          </a:p>
        </p:txBody>
      </p:sp>
      <p:sp>
        <p:nvSpPr>
          <p:cNvPr id="14" name="ZoneTexte 13"/>
          <p:cNvSpPr txBox="1"/>
          <p:nvPr/>
        </p:nvSpPr>
        <p:spPr>
          <a:xfrm>
            <a:off x="8095403" y="3136612"/>
            <a:ext cx="891727" cy="615553"/>
          </a:xfrm>
          <a:prstGeom prst="rect">
            <a:avLst/>
          </a:prstGeom>
          <a:noFill/>
        </p:spPr>
        <p:txBody>
          <a:bodyPr wrap="square" rtlCol="0">
            <a:spAutoFit/>
          </a:bodyPr>
          <a:lstStyle/>
          <a:p>
            <a:pPr algn="ctr"/>
            <a:r>
              <a:rPr lang="fr-FR" sz="1600" b="1" dirty="0">
                <a:solidFill>
                  <a:schemeClr val="accent1">
                    <a:lumMod val="75000"/>
                  </a:schemeClr>
                </a:solidFill>
              </a:rPr>
              <a:t>+</a:t>
            </a:r>
            <a:r>
              <a:rPr lang="fr-FR" sz="1600" b="1" dirty="0" smtClean="0">
                <a:solidFill>
                  <a:schemeClr val="accent1">
                    <a:lumMod val="75000"/>
                  </a:schemeClr>
                </a:solidFill>
              </a:rPr>
              <a:t>0,3% </a:t>
            </a:r>
          </a:p>
          <a:p>
            <a:pPr algn="ctr"/>
            <a:endParaRPr lang="fr-FR" b="1" dirty="0">
              <a:solidFill>
                <a:srgbClr val="FF0000"/>
              </a:solidFill>
            </a:endParaRPr>
          </a:p>
        </p:txBody>
      </p:sp>
      <p:sp>
        <p:nvSpPr>
          <p:cNvPr id="15" name="ZoneTexte 14"/>
          <p:cNvSpPr txBox="1"/>
          <p:nvPr/>
        </p:nvSpPr>
        <p:spPr>
          <a:xfrm>
            <a:off x="8095403" y="2777275"/>
            <a:ext cx="844083" cy="646331"/>
          </a:xfrm>
          <a:prstGeom prst="rect">
            <a:avLst/>
          </a:prstGeom>
          <a:noFill/>
        </p:spPr>
        <p:txBody>
          <a:bodyPr wrap="square" rtlCol="0">
            <a:spAutoFit/>
          </a:bodyPr>
          <a:lstStyle/>
          <a:p>
            <a:pPr algn="ctr"/>
            <a:r>
              <a:rPr lang="fr-FR" sz="1600" b="1" dirty="0" smtClean="0">
                <a:solidFill>
                  <a:schemeClr val="accent3">
                    <a:lumMod val="75000"/>
                  </a:schemeClr>
                </a:solidFill>
              </a:rPr>
              <a:t>+0,5%</a:t>
            </a:r>
            <a:r>
              <a:rPr lang="fr-FR" b="1" dirty="0" smtClean="0">
                <a:solidFill>
                  <a:schemeClr val="accent3">
                    <a:lumMod val="75000"/>
                  </a:schemeClr>
                </a:solidFill>
              </a:rPr>
              <a:t> </a:t>
            </a:r>
          </a:p>
          <a:p>
            <a:pPr algn="ctr"/>
            <a:endParaRPr lang="fr-FR" b="1" dirty="0">
              <a:solidFill>
                <a:srgbClr val="FF0000"/>
              </a:solidFill>
            </a:endParaRPr>
          </a:p>
        </p:txBody>
      </p:sp>
      <p:graphicFrame>
        <p:nvGraphicFramePr>
          <p:cNvPr id="13" name="Graphique 12"/>
          <p:cNvGraphicFramePr>
            <a:graphicFrameLocks/>
          </p:cNvGraphicFramePr>
          <p:nvPr>
            <p:extLst>
              <p:ext uri="{D42A27DB-BD31-4B8C-83A1-F6EECF244321}">
                <p14:modId xmlns:p14="http://schemas.microsoft.com/office/powerpoint/2010/main" val="1466110829"/>
              </p:ext>
            </p:extLst>
          </p:nvPr>
        </p:nvGraphicFramePr>
        <p:xfrm>
          <a:off x="215676" y="1022753"/>
          <a:ext cx="8523722" cy="5176140"/>
        </p:xfrm>
        <a:graphic>
          <a:graphicData uri="http://schemas.openxmlformats.org/drawingml/2006/chart">
            <c:chart xmlns:c="http://schemas.openxmlformats.org/drawingml/2006/chart" xmlns:r="http://schemas.openxmlformats.org/officeDocument/2006/relationships" r:id="rId3"/>
          </a:graphicData>
        </a:graphic>
      </p:graphicFrame>
      <p:sp>
        <p:nvSpPr>
          <p:cNvPr id="16" name="ZoneTexte 15"/>
          <p:cNvSpPr txBox="1"/>
          <p:nvPr/>
        </p:nvSpPr>
        <p:spPr>
          <a:xfrm>
            <a:off x="7695270" y="1602551"/>
            <a:ext cx="1346180" cy="338554"/>
          </a:xfrm>
          <a:prstGeom prst="rect">
            <a:avLst/>
          </a:prstGeom>
          <a:noFill/>
        </p:spPr>
        <p:txBody>
          <a:bodyPr wrap="square" rtlCol="0">
            <a:spAutoFit/>
          </a:bodyPr>
          <a:lstStyle/>
          <a:p>
            <a:pPr algn="ctr"/>
            <a:r>
              <a:rPr lang="fr-FR" sz="1600" b="1" dirty="0" smtClean="0"/>
              <a:t>Au T1 2021 :</a:t>
            </a:r>
            <a:endParaRPr lang="fr-FR" b="1" dirty="0"/>
          </a:p>
        </p:txBody>
      </p:sp>
    </p:spTree>
    <p:extLst>
      <p:ext uri="{BB962C8B-B14F-4D97-AF65-F5344CB8AC3E}">
        <p14:creationId xmlns:p14="http://schemas.microsoft.com/office/powerpoint/2010/main" val="823360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213645" y="478471"/>
            <a:ext cx="8827805" cy="523220"/>
          </a:xfrm>
          <a:prstGeom prst="rect">
            <a:avLst/>
          </a:prstGeom>
          <a:noFill/>
        </p:spPr>
        <p:txBody>
          <a:bodyPr wrap="square" rtlCol="0">
            <a:spAutoFit/>
          </a:bodyPr>
          <a:lstStyle/>
          <a:p>
            <a:r>
              <a:rPr lang="fr-FR" sz="2800" b="1" dirty="0" smtClean="0">
                <a:solidFill>
                  <a:schemeClr val="accent1">
                    <a:lumMod val="75000"/>
                  </a:schemeClr>
                </a:solidFill>
              </a:rPr>
              <a:t>Une hausse portée uniquement par l’emploi hors intérim…</a:t>
            </a:r>
            <a:endParaRPr lang="fr-FR" sz="2800" b="1" dirty="0">
              <a:solidFill>
                <a:srgbClr val="FF0000"/>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3</a:t>
            </a:fld>
            <a:endParaRPr lang="fr-FR" dirty="0"/>
          </a:p>
        </p:txBody>
      </p:sp>
      <p:sp>
        <p:nvSpPr>
          <p:cNvPr id="7" name="Espace réservé du pied de page 6"/>
          <p:cNvSpPr>
            <a:spLocks noGrp="1"/>
          </p:cNvSpPr>
          <p:nvPr>
            <p:ph type="ftr" sz="quarter" idx="11"/>
          </p:nvPr>
        </p:nvSpPr>
        <p:spPr>
          <a:xfrm>
            <a:off x="2291379" y="6568767"/>
            <a:ext cx="4496696" cy="365125"/>
          </a:xfrm>
        </p:spPr>
        <p:txBody>
          <a:bodyPr/>
          <a:lstStyle/>
          <a:p>
            <a:r>
              <a:rPr lang="fr-FR"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dirty="0"/>
          </a:p>
        </p:txBody>
      </p:sp>
      <p:sp>
        <p:nvSpPr>
          <p:cNvPr id="13" name="ZoneTexte 12"/>
          <p:cNvSpPr txBox="1"/>
          <p:nvPr/>
        </p:nvSpPr>
        <p:spPr>
          <a:xfrm>
            <a:off x="7656987" y="2911918"/>
            <a:ext cx="1597688" cy="2308324"/>
          </a:xfrm>
          <a:prstGeom prst="rect">
            <a:avLst/>
          </a:prstGeom>
          <a:noFill/>
        </p:spPr>
        <p:txBody>
          <a:bodyPr wrap="square" rtlCol="0">
            <a:spAutoFit/>
          </a:bodyPr>
          <a:lstStyle/>
          <a:p>
            <a:pPr algn="ctr"/>
            <a:r>
              <a:rPr lang="fr-FR" b="1" dirty="0" smtClean="0">
                <a:solidFill>
                  <a:srgbClr val="00B0F0"/>
                </a:solidFill>
              </a:rPr>
              <a:t>+1 000</a:t>
            </a:r>
          </a:p>
          <a:p>
            <a:pPr algn="ctr"/>
            <a:r>
              <a:rPr lang="fr-FR" b="1" dirty="0" smtClean="0">
                <a:solidFill>
                  <a:srgbClr val="00B0F0"/>
                </a:solidFill>
              </a:rPr>
              <a:t>emplois hors intérim</a:t>
            </a:r>
          </a:p>
          <a:p>
            <a:pPr algn="ctr"/>
            <a:endParaRPr lang="fr-FR" b="1" dirty="0">
              <a:solidFill>
                <a:srgbClr val="00B0F0"/>
              </a:solidFill>
            </a:endParaRPr>
          </a:p>
          <a:p>
            <a:pPr algn="ctr"/>
            <a:r>
              <a:rPr lang="fr-FR" b="1" dirty="0" smtClean="0">
                <a:solidFill>
                  <a:schemeClr val="accent6">
                    <a:lumMod val="75000"/>
                  </a:schemeClr>
                </a:solidFill>
              </a:rPr>
              <a:t>-60</a:t>
            </a:r>
          </a:p>
          <a:p>
            <a:pPr algn="ctr"/>
            <a:r>
              <a:rPr lang="fr-FR" b="1" dirty="0" smtClean="0">
                <a:solidFill>
                  <a:schemeClr val="accent6">
                    <a:lumMod val="75000"/>
                  </a:schemeClr>
                </a:solidFill>
              </a:rPr>
              <a:t>emplois </a:t>
            </a:r>
            <a:r>
              <a:rPr lang="fr-FR" b="1" dirty="0">
                <a:solidFill>
                  <a:schemeClr val="accent6">
                    <a:lumMod val="75000"/>
                  </a:schemeClr>
                </a:solidFill>
              </a:rPr>
              <a:t>intérimaires  </a:t>
            </a:r>
          </a:p>
          <a:p>
            <a:pPr algn="ctr"/>
            <a:endParaRPr lang="fr-FR" b="1" dirty="0" smtClean="0">
              <a:solidFill>
                <a:srgbClr val="00B0F0"/>
              </a:solidFill>
            </a:endParaRPr>
          </a:p>
        </p:txBody>
      </p:sp>
      <p:sp>
        <p:nvSpPr>
          <p:cNvPr id="11" name="ZoneTexte 10"/>
          <p:cNvSpPr txBox="1"/>
          <p:nvPr/>
        </p:nvSpPr>
        <p:spPr>
          <a:xfrm>
            <a:off x="7695270" y="2378406"/>
            <a:ext cx="1346180" cy="338554"/>
          </a:xfrm>
          <a:prstGeom prst="rect">
            <a:avLst/>
          </a:prstGeom>
          <a:noFill/>
        </p:spPr>
        <p:txBody>
          <a:bodyPr wrap="square" rtlCol="0">
            <a:spAutoFit/>
          </a:bodyPr>
          <a:lstStyle/>
          <a:p>
            <a:pPr algn="ctr"/>
            <a:r>
              <a:rPr lang="fr-FR" sz="1600" b="1" dirty="0" smtClean="0"/>
              <a:t>Au T1 2021 :</a:t>
            </a:r>
            <a:endParaRPr lang="fr-FR" b="1" dirty="0"/>
          </a:p>
        </p:txBody>
      </p:sp>
      <p:graphicFrame>
        <p:nvGraphicFramePr>
          <p:cNvPr id="12" name="Graphique 11"/>
          <p:cNvGraphicFramePr>
            <a:graphicFrameLocks/>
          </p:cNvGraphicFramePr>
          <p:nvPr>
            <p:extLst>
              <p:ext uri="{D42A27DB-BD31-4B8C-83A1-F6EECF244321}">
                <p14:modId xmlns:p14="http://schemas.microsoft.com/office/powerpoint/2010/main" val="4235461183"/>
              </p:ext>
            </p:extLst>
          </p:nvPr>
        </p:nvGraphicFramePr>
        <p:xfrm>
          <a:off x="554182" y="1120580"/>
          <a:ext cx="7814179" cy="53958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25084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01864" y="95083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4</a:t>
            </a:fld>
            <a:endParaRPr lang="fr-FR" dirty="0"/>
          </a:p>
        </p:txBody>
      </p:sp>
      <p:sp>
        <p:nvSpPr>
          <p:cNvPr id="7" name="Espace réservé du pied de page 6"/>
          <p:cNvSpPr>
            <a:spLocks noGrp="1"/>
          </p:cNvSpPr>
          <p:nvPr>
            <p:ph type="ftr" sz="quarter" idx="11"/>
          </p:nvPr>
        </p:nvSpPr>
        <p:spPr>
          <a:xfrm>
            <a:off x="2153353" y="6508442"/>
            <a:ext cx="4705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dirty="0"/>
          </a:p>
        </p:txBody>
      </p:sp>
      <p:sp>
        <p:nvSpPr>
          <p:cNvPr id="13" name="ZoneTexte 12"/>
          <p:cNvSpPr txBox="1"/>
          <p:nvPr/>
        </p:nvSpPr>
        <p:spPr>
          <a:xfrm>
            <a:off x="127221" y="427612"/>
            <a:ext cx="8612177" cy="523220"/>
          </a:xfrm>
          <a:prstGeom prst="rect">
            <a:avLst/>
          </a:prstGeom>
          <a:noFill/>
        </p:spPr>
        <p:txBody>
          <a:bodyPr wrap="square" rtlCol="0">
            <a:spAutoFit/>
          </a:bodyPr>
          <a:lstStyle/>
          <a:p>
            <a:r>
              <a:rPr lang="fr-FR" sz="2800" b="1" dirty="0" smtClean="0">
                <a:solidFill>
                  <a:schemeClr val="accent1">
                    <a:lumMod val="75000"/>
                  </a:schemeClr>
                </a:solidFill>
              </a:rPr>
              <a:t>… dans la plupart des secteurs d’activité</a:t>
            </a:r>
            <a:endParaRPr lang="fr-FR" sz="2800" dirty="0">
              <a:solidFill>
                <a:schemeClr val="accent1">
                  <a:lumMod val="75000"/>
                </a:schemeClr>
              </a:solidFill>
            </a:endParaRPr>
          </a:p>
        </p:txBody>
      </p:sp>
      <p:graphicFrame>
        <p:nvGraphicFramePr>
          <p:cNvPr id="9" name="Graphique 8"/>
          <p:cNvGraphicFramePr>
            <a:graphicFrameLocks/>
          </p:cNvGraphicFramePr>
          <p:nvPr>
            <p:extLst>
              <p:ext uri="{D42A27DB-BD31-4B8C-83A1-F6EECF244321}">
                <p14:modId xmlns:p14="http://schemas.microsoft.com/office/powerpoint/2010/main" val="220341836"/>
              </p:ext>
            </p:extLst>
          </p:nvPr>
        </p:nvGraphicFramePr>
        <p:xfrm>
          <a:off x="554182" y="1220470"/>
          <a:ext cx="7938654" cy="5287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62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sp>
        <p:nvSpPr>
          <p:cNvPr id="4" name="ZoneTexte 3"/>
          <p:cNvSpPr txBox="1"/>
          <p:nvPr/>
        </p:nvSpPr>
        <p:spPr>
          <a:xfrm>
            <a:off x="162369" y="36982"/>
            <a:ext cx="8930356" cy="954107"/>
          </a:xfrm>
          <a:prstGeom prst="rect">
            <a:avLst/>
          </a:prstGeom>
          <a:noFill/>
        </p:spPr>
        <p:txBody>
          <a:bodyPr wrap="square" rtlCol="0">
            <a:spAutoFit/>
          </a:bodyPr>
          <a:lstStyle/>
          <a:p>
            <a:r>
              <a:rPr lang="fr-FR" sz="2800" b="1" dirty="0" smtClean="0">
                <a:solidFill>
                  <a:schemeClr val="accent1">
                    <a:lumMod val="75000"/>
                  </a:schemeClr>
                </a:solidFill>
              </a:rPr>
              <a:t>Hausses dans le tertiaire marchand, l’industrie et la construction, </a:t>
            </a:r>
            <a:r>
              <a:rPr lang="fr-FR" sz="2800" b="1" dirty="0">
                <a:solidFill>
                  <a:schemeClr val="accent1">
                    <a:lumMod val="75000"/>
                  </a:schemeClr>
                </a:solidFill>
              </a:rPr>
              <a:t>stabilité dans le tertiaire </a:t>
            </a:r>
            <a:r>
              <a:rPr lang="fr-FR" sz="2800" b="1" dirty="0" smtClean="0">
                <a:solidFill>
                  <a:schemeClr val="accent1">
                    <a:lumMod val="75000"/>
                  </a:schemeClr>
                </a:solidFill>
              </a:rPr>
              <a:t>non marchand</a:t>
            </a:r>
            <a:endParaRPr lang="fr-FR" sz="2800" b="1" dirty="0">
              <a:solidFill>
                <a:schemeClr val="accent1">
                  <a:lumMod val="75000"/>
                </a:schemeClr>
              </a:solidFill>
            </a:endParaRPr>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5</a:t>
            </a:fld>
            <a:endParaRPr lang="fr-FR" dirty="0"/>
          </a:p>
        </p:txBody>
      </p:sp>
      <p:sp>
        <p:nvSpPr>
          <p:cNvPr id="7" name="Espace réservé du pied de page 6"/>
          <p:cNvSpPr>
            <a:spLocks noGrp="1"/>
          </p:cNvSpPr>
          <p:nvPr>
            <p:ph type="ftr" sz="quarter" idx="11"/>
          </p:nvPr>
        </p:nvSpPr>
        <p:spPr>
          <a:xfrm>
            <a:off x="2133600" y="6555759"/>
            <a:ext cx="4797349"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582301588"/>
              </p:ext>
            </p:extLst>
          </p:nvPr>
        </p:nvGraphicFramePr>
        <p:xfrm>
          <a:off x="623454" y="1120580"/>
          <a:ext cx="7883237" cy="52248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510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456487" y="1120580"/>
            <a:ext cx="7781925" cy="5078313"/>
          </a:xfrm>
          <a:prstGeom prst="rect">
            <a:avLst/>
          </a:prstGeom>
          <a:noFill/>
        </p:spPr>
        <p:txBody>
          <a:bodyPr wrap="square" rtlCol="0">
            <a:normAutofit/>
          </a:bodyPr>
          <a:lstStyle/>
          <a:p>
            <a:endParaRPr lang="fr-FR" dirty="0" smtClean="0">
              <a:sym typeface="Wingdings" panose="05000000000000000000" pitchFamily="2" charset="2"/>
            </a:endParaRPr>
          </a:p>
          <a:p>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smtClean="0"/>
          </a:p>
          <a:p>
            <a:pPr lvl="1"/>
            <a:endParaRPr lang="fr-FR" dirty="0"/>
          </a:p>
        </p:txBody>
      </p:sp>
      <p:cxnSp>
        <p:nvCxnSpPr>
          <p:cNvPr id="6" name="Connecteur droit 5"/>
          <p:cNvCxnSpPr/>
          <p:nvPr/>
        </p:nvCxnSpPr>
        <p:spPr>
          <a:xfrm>
            <a:off x="213645" y="991089"/>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6</a:t>
            </a:fld>
            <a:endParaRPr lang="fr-FR" dirty="0"/>
          </a:p>
        </p:txBody>
      </p:sp>
      <p:sp>
        <p:nvSpPr>
          <p:cNvPr id="7" name="Espace réservé du pied de page 6"/>
          <p:cNvSpPr>
            <a:spLocks noGrp="1"/>
          </p:cNvSpPr>
          <p:nvPr>
            <p:ph type="ftr" sz="quarter" idx="11"/>
          </p:nvPr>
        </p:nvSpPr>
        <p:spPr>
          <a:xfrm>
            <a:off x="2291379" y="6540192"/>
            <a:ext cx="4566621" cy="365125"/>
          </a:xfrm>
        </p:spPr>
        <p:txBody>
          <a:bodyPr/>
          <a:lstStyle/>
          <a:p>
            <a:r>
              <a:rPr lang="fr-FR" dirty="0" smtClean="0"/>
              <a:t>Les éclairages conjoncturels départementaux - Vaucluse</a:t>
            </a:r>
            <a:endParaRPr lang="fr-FR" dirty="0"/>
          </a:p>
        </p:txBody>
      </p:sp>
      <p:sp>
        <p:nvSpPr>
          <p:cNvPr id="8" name="Espace réservé de la date 7"/>
          <p:cNvSpPr>
            <a:spLocks noGrp="1"/>
          </p:cNvSpPr>
          <p:nvPr>
            <p:ph type="dt" sz="half" idx="10"/>
          </p:nvPr>
        </p:nvSpPr>
        <p:spPr/>
        <p:txBody>
          <a:bodyPr/>
          <a:lstStyle/>
          <a:p>
            <a:r>
              <a:rPr lang="fr-FR" smtClean="0"/>
              <a:t>Edition juillet 2021</a:t>
            </a:r>
            <a:endParaRPr lang="fr-FR" dirty="0"/>
          </a:p>
        </p:txBody>
      </p:sp>
      <p:sp>
        <p:nvSpPr>
          <p:cNvPr id="13" name="ZoneTexte 12"/>
          <p:cNvSpPr txBox="1"/>
          <p:nvPr/>
        </p:nvSpPr>
        <p:spPr>
          <a:xfrm>
            <a:off x="193383" y="36982"/>
            <a:ext cx="8612177" cy="954107"/>
          </a:xfrm>
          <a:prstGeom prst="rect">
            <a:avLst/>
          </a:prstGeom>
          <a:noFill/>
        </p:spPr>
        <p:txBody>
          <a:bodyPr wrap="square" rtlCol="0">
            <a:spAutoFit/>
          </a:bodyPr>
          <a:lstStyle/>
          <a:p>
            <a:r>
              <a:rPr lang="fr-FR" sz="2800" b="1" dirty="0" smtClean="0">
                <a:solidFill>
                  <a:schemeClr val="accent1">
                    <a:lumMod val="75000"/>
                  </a:schemeClr>
                </a:solidFill>
              </a:rPr>
              <a:t>Des progressions annuelles dans tous les secteurs d’activité</a:t>
            </a:r>
            <a:endParaRPr lang="fr-FR" sz="2800" b="1" dirty="0">
              <a:solidFill>
                <a:srgbClr val="FF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383" y="1716852"/>
            <a:ext cx="8874749" cy="3885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306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3C7AC07C-28E4-BD4F-9FFB-37ABAC856C34}" type="slidenum">
              <a:rPr lang="fr-FR" smtClean="0"/>
              <a:t>7</a:t>
            </a:fld>
            <a:endParaRPr lang="fr-FR" dirty="0"/>
          </a:p>
        </p:txBody>
      </p:sp>
      <p:sp>
        <p:nvSpPr>
          <p:cNvPr id="7" name="Espace réservé du pied de page 6"/>
          <p:cNvSpPr>
            <a:spLocks noGrp="1"/>
          </p:cNvSpPr>
          <p:nvPr>
            <p:ph type="ftr" sz="quarter" idx="11"/>
          </p:nvPr>
        </p:nvSpPr>
        <p:spPr>
          <a:xfrm>
            <a:off x="1664897" y="6568767"/>
            <a:ext cx="5840083" cy="365125"/>
          </a:xfrm>
        </p:spPr>
        <p:txBody>
          <a:bodyPr/>
          <a:lstStyle/>
          <a:p>
            <a:r>
              <a:rPr lang="fr-FR" smtClean="0"/>
              <a:t>Les éclairages conjoncturels départementaux - Vaucluse</a:t>
            </a:r>
            <a:endParaRPr lang="fr-FR" dirty="0"/>
          </a:p>
        </p:txBody>
      </p:sp>
      <p:sp>
        <p:nvSpPr>
          <p:cNvPr id="12" name="ZoneTexte 11"/>
          <p:cNvSpPr txBox="1"/>
          <p:nvPr/>
        </p:nvSpPr>
        <p:spPr>
          <a:xfrm>
            <a:off x="209999" y="83222"/>
            <a:ext cx="8931970" cy="954107"/>
          </a:xfrm>
          <a:prstGeom prst="rect">
            <a:avLst/>
          </a:prstGeom>
          <a:noFill/>
        </p:spPr>
        <p:txBody>
          <a:bodyPr wrap="square" rtlCol="0">
            <a:spAutoFit/>
          </a:bodyPr>
          <a:lstStyle/>
          <a:p>
            <a:r>
              <a:rPr lang="fr-FR" sz="2800" b="1" dirty="0">
                <a:solidFill>
                  <a:schemeClr val="accent1">
                    <a:lumMod val="75000"/>
                  </a:schemeClr>
                </a:solidFill>
              </a:rPr>
              <a:t>Le recours aux contrats aidés s’intensifie en réponse à la crise sanitaire </a:t>
            </a:r>
            <a:endParaRPr lang="fr-FR" sz="2800" b="1" dirty="0">
              <a:solidFill>
                <a:srgbClr val="376092"/>
              </a:solidFill>
            </a:endParaRPr>
          </a:p>
        </p:txBody>
      </p:sp>
      <p:sp>
        <p:nvSpPr>
          <p:cNvPr id="3" name="Espace réservé de la date 2"/>
          <p:cNvSpPr>
            <a:spLocks noGrp="1"/>
          </p:cNvSpPr>
          <p:nvPr>
            <p:ph type="dt" sz="half" idx="10"/>
          </p:nvPr>
        </p:nvSpPr>
        <p:spPr/>
        <p:txBody>
          <a:bodyPr/>
          <a:lstStyle/>
          <a:p>
            <a:r>
              <a:rPr lang="fr-FR" smtClean="0"/>
              <a:t>Edition juillet 2021</a:t>
            </a:r>
            <a:endParaRPr lang="fr-FR" dirty="0"/>
          </a:p>
        </p:txBody>
      </p:sp>
      <p:cxnSp>
        <p:nvCxnSpPr>
          <p:cNvPr id="6" name="Connecteur droit 5"/>
          <p:cNvCxnSpPr/>
          <p:nvPr/>
        </p:nvCxnSpPr>
        <p:spPr>
          <a:xfrm>
            <a:off x="177641" y="1042482"/>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graphicFrame>
        <p:nvGraphicFramePr>
          <p:cNvPr id="17" name="Graphique 16"/>
          <p:cNvGraphicFramePr>
            <a:graphicFrameLocks/>
          </p:cNvGraphicFramePr>
          <p:nvPr>
            <p:extLst>
              <p:ext uri="{D42A27DB-BD31-4B8C-83A1-F6EECF244321}">
                <p14:modId xmlns:p14="http://schemas.microsoft.com/office/powerpoint/2010/main" val="3168111624"/>
              </p:ext>
            </p:extLst>
          </p:nvPr>
        </p:nvGraphicFramePr>
        <p:xfrm>
          <a:off x="209999" y="1279721"/>
          <a:ext cx="8691554" cy="5264728"/>
        </p:xfrm>
        <a:graphic>
          <a:graphicData uri="http://schemas.openxmlformats.org/drawingml/2006/chart">
            <c:chart xmlns:c="http://schemas.openxmlformats.org/drawingml/2006/chart" xmlns:r="http://schemas.openxmlformats.org/officeDocument/2006/relationships" r:id="rId3"/>
          </a:graphicData>
        </a:graphic>
      </p:graphicFrame>
      <p:sp>
        <p:nvSpPr>
          <p:cNvPr id="23" name="ZoneTexte 1"/>
          <p:cNvSpPr txBox="1"/>
          <p:nvPr/>
        </p:nvSpPr>
        <p:spPr>
          <a:xfrm>
            <a:off x="457199" y="5795250"/>
            <a:ext cx="8899814" cy="45664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eaLnBrk="1" fontAlgn="auto" latinLnBrk="0" hangingPunct="1"/>
            <a:r>
              <a:rPr lang="fr-FR" sz="900" b="0" i="0" baseline="0" dirty="0">
                <a:effectLst/>
                <a:latin typeface="+mn-lt"/>
                <a:ea typeface="+mn-ea"/>
                <a:cs typeface="+mn-cs"/>
              </a:rPr>
              <a:t>* M</a:t>
            </a:r>
            <a:r>
              <a:rPr lang="fr-FR" sz="900" dirty="0">
                <a:effectLst/>
                <a:latin typeface="+mn-lt"/>
                <a:ea typeface="+mn-ea"/>
                <a:cs typeface="+mn-cs"/>
              </a:rPr>
              <a:t>archands et non marchands . Depuis juillet 2014, les  Ateliers et chantiers d’insertion  (ACI)</a:t>
            </a:r>
            <a:r>
              <a:rPr lang="fr-FR" sz="900" baseline="0" dirty="0">
                <a:effectLst/>
                <a:latin typeface="+mn-lt"/>
                <a:ea typeface="+mn-ea"/>
                <a:cs typeface="+mn-cs"/>
              </a:rPr>
              <a:t> </a:t>
            </a:r>
            <a:r>
              <a:rPr lang="fr-FR" sz="900" dirty="0">
                <a:effectLst/>
                <a:latin typeface="+mn-lt"/>
                <a:ea typeface="+mn-ea"/>
                <a:cs typeface="+mn-cs"/>
              </a:rPr>
              <a:t>doivent recruter leurs salariés en CDDI.</a:t>
            </a:r>
            <a:endParaRPr lang="fr-FR" sz="900" dirty="0">
              <a:effectLst/>
            </a:endParaRPr>
          </a:p>
          <a:p>
            <a:r>
              <a:rPr lang="fr-FR" sz="900" b="1" dirty="0">
                <a:effectLst/>
                <a:latin typeface="+mn-lt"/>
                <a:ea typeface="+mn-ea"/>
                <a:cs typeface="+mn-cs"/>
              </a:rPr>
              <a:t>Note : </a:t>
            </a:r>
            <a:r>
              <a:rPr lang="fr-FR" sz="900" dirty="0">
                <a:effectLst/>
                <a:latin typeface="+mn-lt"/>
                <a:ea typeface="+mn-ea"/>
                <a:cs typeface="+mn-cs"/>
              </a:rPr>
              <a:t>données arrondies en fin de trimestre, provisoires</a:t>
            </a:r>
            <a:endParaRPr lang="fr-FR" sz="900" dirty="0">
              <a:effectLst/>
            </a:endParaRPr>
          </a:p>
          <a:p>
            <a:r>
              <a:rPr lang="fr-FR" sz="900" b="1" i="1" dirty="0">
                <a:effectLst/>
                <a:latin typeface="+mn-lt"/>
                <a:ea typeface="+mn-ea"/>
                <a:cs typeface="+mn-cs"/>
              </a:rPr>
              <a:t>Source </a:t>
            </a:r>
            <a:r>
              <a:rPr lang="fr-FR" sz="900" i="1" dirty="0">
                <a:effectLst/>
                <a:latin typeface="+mn-lt"/>
                <a:ea typeface="+mn-ea"/>
                <a:cs typeface="+mn-cs"/>
              </a:rPr>
              <a:t>: ASP - </a:t>
            </a:r>
            <a:r>
              <a:rPr lang="fr-FR" sz="900" b="1" i="1" dirty="0">
                <a:effectLst/>
                <a:latin typeface="+mn-lt"/>
                <a:ea typeface="+mn-ea"/>
                <a:cs typeface="+mn-cs"/>
              </a:rPr>
              <a:t>Traitements : </a:t>
            </a:r>
            <a:r>
              <a:rPr lang="fr-FR" sz="900" i="1" dirty="0">
                <a:effectLst/>
                <a:latin typeface="+mn-lt"/>
                <a:ea typeface="+mn-ea"/>
                <a:cs typeface="+mn-cs"/>
              </a:rPr>
              <a:t>Dares</a:t>
            </a:r>
            <a:endParaRPr lang="fr-FR" sz="900" dirty="0">
              <a:effectLst/>
            </a:endParaRPr>
          </a:p>
          <a:p>
            <a:pPr marL="0" marR="0" indent="0" defTabSz="914400" rtl="0" eaLnBrk="1" fontAlgn="auto" latinLnBrk="0" hangingPunct="1">
              <a:lnSpc>
                <a:spcPts val="1200"/>
              </a:lnSpc>
              <a:spcBef>
                <a:spcPts val="0"/>
              </a:spcBef>
              <a:spcAft>
                <a:spcPts val="0"/>
              </a:spcAft>
              <a:buClrTx/>
              <a:buSzTx/>
              <a:buFontTx/>
              <a:buNone/>
              <a:tabLst/>
              <a:defRPr/>
            </a:pPr>
            <a:endParaRPr lang="fr-FR" sz="1100" i="1" dirty="0"/>
          </a:p>
        </p:txBody>
      </p:sp>
      <p:sp>
        <p:nvSpPr>
          <p:cNvPr id="18" name="ZoneTexte 26"/>
          <p:cNvSpPr txBox="1"/>
          <p:nvPr/>
        </p:nvSpPr>
        <p:spPr bwMode="auto">
          <a:xfrm>
            <a:off x="8283496" y="3048000"/>
            <a:ext cx="523875" cy="257175"/>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fr-FR" sz="1100" b="1"/>
              <a:t>1 500</a:t>
            </a:r>
          </a:p>
        </p:txBody>
      </p:sp>
      <p:sp>
        <p:nvSpPr>
          <p:cNvPr id="19" name="Flèche vers le bas 18"/>
          <p:cNvSpPr/>
          <p:nvPr/>
        </p:nvSpPr>
        <p:spPr bwMode="auto">
          <a:xfrm>
            <a:off x="8483521" y="3371850"/>
            <a:ext cx="152400" cy="571500"/>
          </a:xfrm>
          <a:prstGeom prst="downArrow">
            <a:avLst/>
          </a:prstGeom>
        </p:spPr>
        <p:style>
          <a:lnRef idx="1">
            <a:schemeClr val="accent1"/>
          </a:lnRef>
          <a:fillRef idx="3">
            <a:schemeClr val="accent1"/>
          </a:fillRef>
          <a:effectRef idx="2">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fr-FR"/>
          </a:p>
        </p:txBody>
      </p:sp>
    </p:spTree>
    <p:extLst>
      <p:ext uri="{BB962C8B-B14F-4D97-AF65-F5344CB8AC3E}">
        <p14:creationId xmlns:p14="http://schemas.microsoft.com/office/powerpoint/2010/main" val="2622729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146856" y="898148"/>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8</a:t>
            </a:fld>
            <a:endParaRPr lang="fr-FR" dirty="0"/>
          </a:p>
        </p:txBody>
      </p:sp>
      <p:sp>
        <p:nvSpPr>
          <p:cNvPr id="7" name="Espace réservé du pied de page 6"/>
          <p:cNvSpPr>
            <a:spLocks noGrp="1"/>
          </p:cNvSpPr>
          <p:nvPr>
            <p:ph type="ftr" sz="quarter" idx="11"/>
          </p:nvPr>
        </p:nvSpPr>
        <p:spPr>
          <a:xfrm>
            <a:off x="1708030" y="6568767"/>
            <a:ext cx="5900468" cy="365125"/>
          </a:xfrm>
        </p:spPr>
        <p:txBody>
          <a:bodyPr/>
          <a:lstStyle/>
          <a:p>
            <a:r>
              <a:rPr lang="fr-FR" dirty="0" smtClean="0"/>
              <a:t>Les éclairages conjoncturels départementaux </a:t>
            </a:r>
            <a:r>
              <a:rPr lang="fr-FR" smtClean="0"/>
              <a:t>- Vaucluse</a:t>
            </a:r>
            <a:endParaRPr lang="fr-FR" dirty="0"/>
          </a:p>
        </p:txBody>
      </p:sp>
      <p:sp>
        <p:nvSpPr>
          <p:cNvPr id="3" name="Espace réservé de la date 2"/>
          <p:cNvSpPr>
            <a:spLocks noGrp="1"/>
          </p:cNvSpPr>
          <p:nvPr>
            <p:ph type="dt" sz="half" idx="10"/>
          </p:nvPr>
        </p:nvSpPr>
        <p:spPr/>
        <p:txBody>
          <a:bodyPr/>
          <a:lstStyle/>
          <a:p>
            <a:r>
              <a:rPr lang="fr-FR" smtClean="0"/>
              <a:t>Edition juillet 2021</a:t>
            </a:r>
            <a:endParaRPr lang="fr-FR" dirty="0"/>
          </a:p>
        </p:txBody>
      </p:sp>
      <p:graphicFrame>
        <p:nvGraphicFramePr>
          <p:cNvPr id="9" name="Graphique 8"/>
          <p:cNvGraphicFramePr>
            <a:graphicFrameLocks/>
          </p:cNvGraphicFramePr>
          <p:nvPr>
            <p:extLst>
              <p:ext uri="{D42A27DB-BD31-4B8C-83A1-F6EECF244321}">
                <p14:modId xmlns:p14="http://schemas.microsoft.com/office/powerpoint/2010/main" val="3125881917"/>
              </p:ext>
            </p:extLst>
          </p:nvPr>
        </p:nvGraphicFramePr>
        <p:xfrm>
          <a:off x="360482" y="1039092"/>
          <a:ext cx="8478717" cy="4919446"/>
        </p:xfrm>
        <a:graphic>
          <a:graphicData uri="http://schemas.openxmlformats.org/drawingml/2006/chart">
            <c:chart xmlns:c="http://schemas.openxmlformats.org/drawingml/2006/chart" xmlns:r="http://schemas.openxmlformats.org/officeDocument/2006/relationships" r:id="rId3"/>
          </a:graphicData>
        </a:graphic>
      </p:graphicFrame>
      <p:sp>
        <p:nvSpPr>
          <p:cNvPr id="10" name="ZoneTexte 9"/>
          <p:cNvSpPr txBox="1"/>
          <p:nvPr/>
        </p:nvSpPr>
        <p:spPr>
          <a:xfrm>
            <a:off x="72978" y="13950"/>
            <a:ext cx="8800565" cy="954107"/>
          </a:xfrm>
          <a:prstGeom prst="rect">
            <a:avLst/>
          </a:prstGeom>
          <a:noFill/>
        </p:spPr>
        <p:txBody>
          <a:bodyPr wrap="square" rtlCol="0">
            <a:spAutoFit/>
          </a:bodyPr>
          <a:lstStyle/>
          <a:p>
            <a:r>
              <a:rPr lang="fr-FR" sz="2800" b="1" dirty="0" smtClean="0">
                <a:solidFill>
                  <a:schemeClr val="accent1">
                    <a:lumMod val="75000"/>
                  </a:schemeClr>
                </a:solidFill>
              </a:rPr>
              <a:t>Le recours à l’activité partielle </a:t>
            </a:r>
            <a:r>
              <a:rPr lang="fr-FR" sz="2800" b="1" dirty="0">
                <a:solidFill>
                  <a:schemeClr val="accent1">
                    <a:lumMod val="75000"/>
                  </a:schemeClr>
                </a:solidFill>
              </a:rPr>
              <a:t>progresse régulièrement tout </a:t>
            </a:r>
            <a:r>
              <a:rPr lang="fr-FR" sz="2800" b="1" dirty="0" smtClean="0">
                <a:solidFill>
                  <a:schemeClr val="accent1">
                    <a:lumMod val="75000"/>
                  </a:schemeClr>
                </a:solidFill>
              </a:rPr>
              <a:t>au long du trimestre</a:t>
            </a:r>
            <a:endParaRPr lang="fr-FR" sz="2800" b="1" dirty="0">
              <a:solidFill>
                <a:srgbClr val="376092"/>
              </a:solidFill>
            </a:endParaRPr>
          </a:p>
        </p:txBody>
      </p:sp>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486" y="5982979"/>
            <a:ext cx="590550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4248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57079" y="89079"/>
            <a:ext cx="8765046" cy="954107"/>
          </a:xfrm>
          <a:prstGeom prst="rect">
            <a:avLst/>
          </a:prstGeom>
          <a:noFill/>
        </p:spPr>
        <p:txBody>
          <a:bodyPr wrap="square" rtlCol="0">
            <a:spAutoFit/>
          </a:bodyPr>
          <a:lstStyle/>
          <a:p>
            <a:r>
              <a:rPr lang="fr-FR" sz="2800" b="1" dirty="0" smtClean="0">
                <a:solidFill>
                  <a:schemeClr val="accent1">
                    <a:lumMod val="75000"/>
                  </a:schemeClr>
                </a:solidFill>
              </a:rPr>
              <a:t>Le Vaucluse est le seul département de Paca où le taux de chômage recule légèrement…</a:t>
            </a:r>
            <a:endParaRPr lang="fr-FR" sz="2800" dirty="0">
              <a:solidFill>
                <a:schemeClr val="accent1">
                  <a:lumMod val="75000"/>
                </a:schemeClr>
              </a:solidFill>
            </a:endParaRPr>
          </a:p>
        </p:txBody>
      </p:sp>
      <p:cxnSp>
        <p:nvCxnSpPr>
          <p:cNvPr id="6" name="Connecteur droit 5"/>
          <p:cNvCxnSpPr/>
          <p:nvPr/>
        </p:nvCxnSpPr>
        <p:spPr>
          <a:xfrm>
            <a:off x="125699" y="1043186"/>
            <a:ext cx="8827805" cy="0"/>
          </a:xfrm>
          <a:prstGeom prst="line">
            <a:avLst/>
          </a:prstGeom>
          <a:ln/>
          <a:effectLst/>
        </p:spPr>
        <p:style>
          <a:lnRef idx="3">
            <a:schemeClr val="accent6"/>
          </a:lnRef>
          <a:fillRef idx="0">
            <a:schemeClr val="accent6"/>
          </a:fillRef>
          <a:effectRef idx="2">
            <a:schemeClr val="accent6"/>
          </a:effectRef>
          <a:fontRef idx="minor">
            <a:schemeClr val="tx1"/>
          </a:fontRef>
        </p:style>
      </p:cxnSp>
      <p:sp>
        <p:nvSpPr>
          <p:cNvPr id="5" name="Espace réservé du numéro de diapositive 4"/>
          <p:cNvSpPr>
            <a:spLocks noGrp="1"/>
          </p:cNvSpPr>
          <p:nvPr>
            <p:ph type="sldNum" sz="quarter" idx="12"/>
          </p:nvPr>
        </p:nvSpPr>
        <p:spPr/>
        <p:txBody>
          <a:bodyPr/>
          <a:lstStyle/>
          <a:p>
            <a:fld id="{3C7AC07C-28E4-BD4F-9FFB-37ABAC856C34}" type="slidenum">
              <a:rPr lang="fr-FR" smtClean="0"/>
              <a:t>9</a:t>
            </a:fld>
            <a:endParaRPr lang="fr-FR" dirty="0"/>
          </a:p>
        </p:txBody>
      </p:sp>
      <p:sp>
        <p:nvSpPr>
          <p:cNvPr id="7" name="Espace réservé du pied de page 6"/>
          <p:cNvSpPr>
            <a:spLocks noGrp="1"/>
          </p:cNvSpPr>
          <p:nvPr>
            <p:ph type="ftr" sz="quarter" idx="11"/>
          </p:nvPr>
        </p:nvSpPr>
        <p:spPr>
          <a:xfrm>
            <a:off x="1733909" y="6568767"/>
            <a:ext cx="6003985" cy="365125"/>
          </a:xfrm>
        </p:spPr>
        <p:txBody>
          <a:bodyPr/>
          <a:lstStyle/>
          <a:p>
            <a:r>
              <a:rPr lang="fr-FR" dirty="0" smtClean="0"/>
              <a:t>Les éclairages conjoncturels départementaux - Vaucluse</a:t>
            </a:r>
            <a:endParaRPr lang="fr-FR" dirty="0"/>
          </a:p>
        </p:txBody>
      </p:sp>
      <p:sp>
        <p:nvSpPr>
          <p:cNvPr id="3" name="Espace réservé de la date 2"/>
          <p:cNvSpPr>
            <a:spLocks noGrp="1"/>
          </p:cNvSpPr>
          <p:nvPr>
            <p:ph type="dt" sz="half" idx="10"/>
          </p:nvPr>
        </p:nvSpPr>
        <p:spPr/>
        <p:txBody>
          <a:bodyPr/>
          <a:lstStyle/>
          <a:p>
            <a:r>
              <a:rPr lang="fr-FR" smtClean="0"/>
              <a:t>Edition juillet 2021</a:t>
            </a:r>
            <a:endParaRPr lang="fr-FR" dirty="0"/>
          </a:p>
        </p:txBody>
      </p:sp>
      <p:sp>
        <p:nvSpPr>
          <p:cNvPr id="12" name="ZoneTexte 11"/>
          <p:cNvSpPr txBox="1"/>
          <p:nvPr/>
        </p:nvSpPr>
        <p:spPr>
          <a:xfrm>
            <a:off x="7538261" y="4128723"/>
            <a:ext cx="1652756" cy="615553"/>
          </a:xfrm>
          <a:prstGeom prst="rect">
            <a:avLst/>
          </a:prstGeom>
          <a:noFill/>
        </p:spPr>
        <p:txBody>
          <a:bodyPr wrap="square" rtlCol="0">
            <a:spAutoFit/>
          </a:bodyPr>
          <a:lstStyle/>
          <a:p>
            <a:pPr algn="ctr"/>
            <a:r>
              <a:rPr lang="fr-FR" sz="1600" b="1" dirty="0" smtClean="0">
                <a:solidFill>
                  <a:schemeClr val="accent1">
                    <a:lumMod val="75000"/>
                  </a:schemeClr>
                </a:solidFill>
              </a:rPr>
              <a:t>7,8 % (0,0 pt) </a:t>
            </a:r>
          </a:p>
          <a:p>
            <a:pPr algn="ctr"/>
            <a:endParaRPr lang="fr-FR" b="1" dirty="0">
              <a:solidFill>
                <a:srgbClr val="FF0000"/>
              </a:solidFill>
            </a:endParaRPr>
          </a:p>
        </p:txBody>
      </p:sp>
      <p:sp>
        <p:nvSpPr>
          <p:cNvPr id="13" name="ZoneTexte 12"/>
          <p:cNvSpPr txBox="1"/>
          <p:nvPr/>
        </p:nvSpPr>
        <p:spPr>
          <a:xfrm>
            <a:off x="7523018" y="3266774"/>
            <a:ext cx="1720737" cy="646331"/>
          </a:xfrm>
          <a:prstGeom prst="rect">
            <a:avLst/>
          </a:prstGeom>
          <a:noFill/>
        </p:spPr>
        <p:txBody>
          <a:bodyPr wrap="square" rtlCol="0">
            <a:spAutoFit/>
          </a:bodyPr>
          <a:lstStyle/>
          <a:p>
            <a:pPr algn="ctr"/>
            <a:r>
              <a:rPr lang="fr-FR" sz="1600" b="1" dirty="0" smtClean="0">
                <a:solidFill>
                  <a:schemeClr val="accent3">
                    <a:lumMod val="75000"/>
                  </a:schemeClr>
                </a:solidFill>
              </a:rPr>
              <a:t>10,0 % (-0,1 pt)</a:t>
            </a:r>
            <a:r>
              <a:rPr lang="fr-FR" b="1" dirty="0" smtClean="0">
                <a:solidFill>
                  <a:schemeClr val="accent3">
                    <a:lumMod val="75000"/>
                  </a:schemeClr>
                </a:solidFill>
              </a:rPr>
              <a:t> </a:t>
            </a:r>
          </a:p>
          <a:p>
            <a:pPr algn="ctr"/>
            <a:endParaRPr lang="fr-FR" b="1" dirty="0">
              <a:solidFill>
                <a:srgbClr val="FF0000"/>
              </a:solidFill>
            </a:endParaRPr>
          </a:p>
        </p:txBody>
      </p:sp>
      <p:sp>
        <p:nvSpPr>
          <p:cNvPr id="11" name="ZoneTexte 10"/>
          <p:cNvSpPr txBox="1"/>
          <p:nvPr/>
        </p:nvSpPr>
        <p:spPr>
          <a:xfrm>
            <a:off x="7578438" y="3748341"/>
            <a:ext cx="1652755" cy="615553"/>
          </a:xfrm>
          <a:prstGeom prst="rect">
            <a:avLst/>
          </a:prstGeom>
          <a:noFill/>
        </p:spPr>
        <p:txBody>
          <a:bodyPr wrap="square" rtlCol="0">
            <a:spAutoFit/>
          </a:bodyPr>
          <a:lstStyle/>
          <a:p>
            <a:pPr algn="ctr"/>
            <a:r>
              <a:rPr lang="fr-FR" sz="1600" b="1" dirty="0" smtClean="0">
                <a:solidFill>
                  <a:srgbClr val="FF0000"/>
                </a:solidFill>
              </a:rPr>
              <a:t>9,1 % (+0,1 pt) </a:t>
            </a:r>
          </a:p>
          <a:p>
            <a:pPr algn="ctr"/>
            <a:endParaRPr lang="fr-FR" b="1" dirty="0">
              <a:solidFill>
                <a:srgbClr val="FF0000"/>
              </a:solidFill>
            </a:endParaRPr>
          </a:p>
        </p:txBody>
      </p:sp>
      <p:graphicFrame>
        <p:nvGraphicFramePr>
          <p:cNvPr id="14" name="Graphique 13"/>
          <p:cNvGraphicFramePr>
            <a:graphicFrameLocks/>
          </p:cNvGraphicFramePr>
          <p:nvPr>
            <p:extLst>
              <p:ext uri="{D42A27DB-BD31-4B8C-83A1-F6EECF244321}">
                <p14:modId xmlns:p14="http://schemas.microsoft.com/office/powerpoint/2010/main" val="3769041090"/>
              </p:ext>
            </p:extLst>
          </p:nvPr>
        </p:nvGraphicFramePr>
        <p:xfrm>
          <a:off x="157079" y="1302328"/>
          <a:ext cx="8226307" cy="47521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2633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96388B916A9B264DBD77EFB5256EEC22" ma:contentTypeVersion="8" ma:contentTypeDescription="Document pour les portails de type Direccte" ma:contentTypeScope="" ma:versionID="c11fc93c9e7ea15410097cfb7479afe7">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dcf6eb2dcc919f976b99dd89427cdf59"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Jour xmlns="ab994d58-9349-46a1-8cee-b96a64c5dc7e">07</Jour>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 xsi:nil="tru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06 - Juin</Mois>
    <_dlc_DocId xmlns="ab994d58-9349-46a1-8cee-b96a64c5dc7e">PACA-1195-1</_dlc_DocId>
    <_dlc_DocIdUrl xmlns="ab994d58-9349-46a1-8cee-b96a64c5dc7e">
      <Url>http://intranet.direccte.gouv.fr/paca/Etudes%20et%20statistiques/_layouts/15/DocIdRedir.aspx?ID=PACA-1195-1</Url>
      <Description>PACA-1195-1</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8BEFDB-FD80-49BF-933E-2ABC1EFC7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75A013-2665-47DA-9765-AD20C70A5351}">
  <ds:schemaRefs>
    <ds:schemaRef ds:uri="http://purl.org/dc/dcmitype/"/>
    <ds:schemaRef ds:uri="http://schemas.microsoft.com/office/infopath/2007/PartnerControls"/>
    <ds:schemaRef ds:uri="http://purl.org/dc/elements/1.1/"/>
    <ds:schemaRef ds:uri="http://schemas.microsoft.com/office/2006/metadata/properties"/>
    <ds:schemaRef ds:uri="ab994d58-9349-46a1-8cee-b96a64c5dc7e"/>
    <ds:schemaRef ds:uri="http://schemas.microsoft.com/office/2006/documentManagement/types"/>
    <ds:schemaRef ds:uri="http://purl.org/dc/terms/"/>
    <ds:schemaRef ds:uri="http://schemas.openxmlformats.org/package/2006/metadata/core-properties"/>
    <ds:schemaRef ds:uri="2ff91c20-40e6-4ab5-a5ac-9b5646c66526"/>
    <ds:schemaRef ds:uri="http://www.w3.org/XML/1998/namespace"/>
  </ds:schemaRefs>
</ds:datastoreItem>
</file>

<file path=customXml/itemProps3.xml><?xml version="1.0" encoding="utf-8"?>
<ds:datastoreItem xmlns:ds="http://schemas.openxmlformats.org/officeDocument/2006/customXml" ds:itemID="{3B2AE89B-080E-49C5-92D1-0FC918E24C08}">
  <ds:schemaRefs>
    <ds:schemaRef ds:uri="http://schemas.microsoft.com/sharepoint/events"/>
  </ds:schemaRefs>
</ds:datastoreItem>
</file>

<file path=customXml/itemProps4.xml><?xml version="1.0" encoding="utf-8"?>
<ds:datastoreItem xmlns:ds="http://schemas.openxmlformats.org/officeDocument/2006/customXml" ds:itemID="{4CD4B930-2EF4-44AA-B4F3-1B1D22FE6A5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6742</TotalTime>
  <Words>1807</Words>
  <Application>Microsoft Office PowerPoint</Application>
  <PresentationFormat>Affichage à l'écran (4:3)</PresentationFormat>
  <Paragraphs>284</Paragraphs>
  <Slides>17</Slides>
  <Notes>17</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L'agence Mars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Pascale Lami</dc:creator>
  <cp:lastModifiedBy>SAUVIAC Mathieu (DR-PACA)</cp:lastModifiedBy>
  <cp:revision>649</cp:revision>
  <cp:lastPrinted>2018-10-09T12:30:48Z</cp:lastPrinted>
  <dcterms:created xsi:type="dcterms:W3CDTF">2018-05-30T13:27:07Z</dcterms:created>
  <dcterms:modified xsi:type="dcterms:W3CDTF">2021-07-09T12:33:25Z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0x0101002B9C2962A44E47E49C985B3DB63656AE0096388B916A9B264DBD77EFB5256EEC22</vt:lpwstr>
  </property>
  <property fmtid="{D5CDD505-2E9C-101B-9397-08002B2CF9AE}" pid="3" name="_dlc_DocIdItemGuid">
    <vt:lpwstr>e2e11c4f-34e3-4fd7-820e-3307ce29c67b</vt:lpwstr>
  </property>
</Properties>
</file>