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2" r:id="rId9"/>
    <p:sldId id="290" r:id="rId10"/>
    <p:sldId id="293" r:id="rId11"/>
    <p:sldId id="303" r:id="rId12"/>
    <p:sldId id="316" r:id="rId13"/>
    <p:sldId id="313" r:id="rId14"/>
    <p:sldId id="306" r:id="rId15"/>
    <p:sldId id="302" r:id="rId16"/>
    <p:sldId id="296" r:id="rId17"/>
    <p:sldId id="305" r:id="rId18"/>
    <p:sldId id="271" r:id="rId19"/>
    <p:sldId id="272" r:id="rId20"/>
    <p:sldId id="312" r:id="rId21"/>
    <p:sldId id="315" r:id="rId22"/>
    <p:sldId id="311"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snapToGrid="0" snapToObject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2\2022-T1\01%20-%20Fichiers%20de%20travail\DEFM-Ch&#244;mage\2022_T1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2\2022-T1\01%20-%20Fichiers%20de%20travail\DEFM-Ch&#244;mage\2022_T1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SVC01-20131\USERS\Cab-SESE\10%20-%20Notes%20de%20conjoncture\01%20-%20Notes\2022\2022-T1\01%20-%20Fichiers%20de%20travail\DEFM-Ch&#244;mage\2022_T1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RO-SVC01-20131\USERS\Cab-SESE\10%20-%20Notes%20de%20conjoncture\01%20-%20Notes\2022\2022-T1\01%20-%20Fichiers%20de%20travail\DEFM-Ch&#244;mage\2022_T1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PRO-SVC01-20131\USERS\Cab-SESE\10%20-%20Notes%20de%20conjoncture\01%20-%20Notes\2022\2022-T1\01%20-%20Fichiers%20de%20travail\Prestations%20sociales\2022-T1%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2\2022-T1\01%20-%20Fichiers%20de%20travail\Politiques%20emploi\2022_T1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RO-SVC01-20131\USERS\Cab-SESE\10%20-%20Tableau%20de%20bord%20conjoncturel\01%20-%20Indicateurs\Contrats%20d'apprentissage.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Notes%20de%20conjoncture\01%20-%20Notes\2022\2022-T1\01%20-%20Fichiers%20de%20travail\Activit&#233;%20partielle\Figures%20AP%20pour%20diapos%20d&#233;partementaux%20note%20de%20conj%204T202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2\2022-T1\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Evolution de l'emploi salarié dans le Vaucluse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2012)</a:t>
            </a:r>
          </a:p>
        </c:rich>
      </c:tx>
      <c:layout>
        <c:manualLayout>
          <c:xMode val="edge"/>
          <c:yMode val="edge"/>
          <c:x val="0.18746375911425131"/>
          <c:y val="1.0109929892715665E-2"/>
        </c:manualLayout>
      </c:layout>
      <c:overlay val="0"/>
      <c:spPr>
        <a:noFill/>
        <a:ln w="25400">
          <a:noFill/>
        </a:ln>
      </c:spPr>
    </c:title>
    <c:autoTitleDeleted val="0"/>
    <c:plotArea>
      <c:layout>
        <c:manualLayout>
          <c:layoutTarget val="inner"/>
          <c:xMode val="edge"/>
          <c:yMode val="edge"/>
          <c:x val="8.1896608162074974E-2"/>
          <c:y val="0.22450065094648314"/>
          <c:w val="0.83764367816093033"/>
          <c:h val="0.50651294582871997"/>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2'!$E$10:$E$50</c:f>
              <c:numCache>
                <c:formatCode>#,##0.0</c:formatCode>
                <c:ptCount val="41"/>
                <c:pt idx="0">
                  <c:v>100</c:v>
                </c:pt>
                <c:pt idx="1">
                  <c:v>99.861826199856722</c:v>
                </c:pt>
                <c:pt idx="2">
                  <c:v>99.72969645415472</c:v>
                </c:pt>
                <c:pt idx="3">
                  <c:v>99.751466242836685</c:v>
                </c:pt>
                <c:pt idx="4">
                  <c:v>99.722924874641834</c:v>
                </c:pt>
                <c:pt idx="5">
                  <c:v>99.816383864613172</c:v>
                </c:pt>
                <c:pt idx="6">
                  <c:v>100.00436515042981</c:v>
                </c:pt>
                <c:pt idx="7">
                  <c:v>100.3198312141834</c:v>
                </c:pt>
                <c:pt idx="8">
                  <c:v>100.47177202722064</c:v>
                </c:pt>
                <c:pt idx="9">
                  <c:v>100.36863135744987</c:v>
                </c:pt>
                <c:pt idx="10">
                  <c:v>100.41267460601722</c:v>
                </c:pt>
                <c:pt idx="11">
                  <c:v>100.57793472421204</c:v>
                </c:pt>
                <c:pt idx="12">
                  <c:v>100.54318141117477</c:v>
                </c:pt>
                <c:pt idx="13">
                  <c:v>100.92653116045844</c:v>
                </c:pt>
                <c:pt idx="14">
                  <c:v>100.81919323065902</c:v>
                </c:pt>
                <c:pt idx="15">
                  <c:v>101.26018535100287</c:v>
                </c:pt>
                <c:pt idx="16">
                  <c:v>101.64812410458453</c:v>
                </c:pt>
                <c:pt idx="17">
                  <c:v>102.0724950752149</c:v>
                </c:pt>
                <c:pt idx="18">
                  <c:v>102.22605882879657</c:v>
                </c:pt>
                <c:pt idx="19">
                  <c:v>102.32987106017193</c:v>
                </c:pt>
                <c:pt idx="20">
                  <c:v>102.76649803008596</c:v>
                </c:pt>
                <c:pt idx="21">
                  <c:v>103.19327542979944</c:v>
                </c:pt>
                <c:pt idx="22">
                  <c:v>103.32691618911174</c:v>
                </c:pt>
                <c:pt idx="23">
                  <c:v>103.63102166905445</c:v>
                </c:pt>
                <c:pt idx="24">
                  <c:v>104.1293763431232</c:v>
                </c:pt>
                <c:pt idx="25">
                  <c:v>104.16648012177649</c:v>
                </c:pt>
                <c:pt idx="26">
                  <c:v>104.21281787249283</c:v>
                </c:pt>
                <c:pt idx="27">
                  <c:v>104.43169099212035</c:v>
                </c:pt>
                <c:pt idx="28">
                  <c:v>104.86876566977077</c:v>
                </c:pt>
                <c:pt idx="29">
                  <c:v>105.40523146489971</c:v>
                </c:pt>
                <c:pt idx="30">
                  <c:v>105.95484867478511</c:v>
                </c:pt>
                <c:pt idx="31">
                  <c:v>106.23791189111749</c:v>
                </c:pt>
                <c:pt idx="32">
                  <c:v>103.94335377865329</c:v>
                </c:pt>
                <c:pt idx="33">
                  <c:v>103.02879880014326</c:v>
                </c:pt>
                <c:pt idx="34">
                  <c:v>105.41323424068767</c:v>
                </c:pt>
                <c:pt idx="35">
                  <c:v>105.72925993911176</c:v>
                </c:pt>
                <c:pt idx="36">
                  <c:v>106.39354629297992</c:v>
                </c:pt>
                <c:pt idx="37">
                  <c:v>108.237598495702</c:v>
                </c:pt>
                <c:pt idx="38">
                  <c:v>109.15069842406876</c:v>
                </c:pt>
                <c:pt idx="39">
                  <c:v>110.17885924068769</c:v>
                </c:pt>
                <c:pt idx="40">
                  <c:v>110.50590974212034</c:v>
                </c:pt>
              </c:numCache>
            </c:numRef>
          </c:val>
          <c:smooth val="0"/>
        </c:ser>
        <c:ser>
          <c:idx val="1"/>
          <c:order val="1"/>
          <c:tx>
            <c:v>France métropolitaine</c:v>
          </c:tx>
          <c:spPr>
            <a:ln w="28575">
              <a:solidFill>
                <a:srgbClr val="0000FF"/>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2'!$C$10:$C$50</c:f>
              <c:numCache>
                <c:formatCode>#,##0.0</c:formatCode>
                <c:ptCount val="41"/>
                <c:pt idx="0">
                  <c:v>100</c:v>
                </c:pt>
                <c:pt idx="1">
                  <c:v>99.951259075521378</c:v>
                </c:pt>
                <c:pt idx="2">
                  <c:v>99.82315163942522</c:v>
                </c:pt>
                <c:pt idx="3">
                  <c:v>99.721987147383672</c:v>
                </c:pt>
                <c:pt idx="4">
                  <c:v>99.703166356076295</c:v>
                </c:pt>
                <c:pt idx="5">
                  <c:v>99.593919518269402</c:v>
                </c:pt>
                <c:pt idx="6">
                  <c:v>99.760256644355152</c:v>
                </c:pt>
                <c:pt idx="7">
                  <c:v>100.03948531522606</c:v>
                </c:pt>
                <c:pt idx="8">
                  <c:v>100.06016940409587</c:v>
                </c:pt>
                <c:pt idx="9">
                  <c:v>100.1029239554627</c:v>
                </c:pt>
                <c:pt idx="10">
                  <c:v>99.970391572177391</c:v>
                </c:pt>
                <c:pt idx="11">
                  <c:v>100.05188985232081</c:v>
                </c:pt>
                <c:pt idx="12">
                  <c:v>99.990200206635436</c:v>
                </c:pt>
                <c:pt idx="13">
                  <c:v>100.23363112723305</c:v>
                </c:pt>
                <c:pt idx="14">
                  <c:v>100.31029756742544</c:v>
                </c:pt>
                <c:pt idx="15">
                  <c:v>100.44196993195587</c:v>
                </c:pt>
                <c:pt idx="16">
                  <c:v>100.62982698751813</c:v>
                </c:pt>
                <c:pt idx="17">
                  <c:v>100.87290825776283</c:v>
                </c:pt>
                <c:pt idx="18">
                  <c:v>101.18623692992286</c:v>
                </c:pt>
                <c:pt idx="19">
                  <c:v>101.22781603900887</c:v>
                </c:pt>
                <c:pt idx="20">
                  <c:v>101.67890952068095</c:v>
                </c:pt>
                <c:pt idx="21">
                  <c:v>102.07264421279592</c:v>
                </c:pt>
                <c:pt idx="22">
                  <c:v>102.17294746202469</c:v>
                </c:pt>
                <c:pt idx="23">
                  <c:v>102.53928188724561</c:v>
                </c:pt>
                <c:pt idx="24">
                  <c:v>102.77162730921148</c:v>
                </c:pt>
                <c:pt idx="25">
                  <c:v>102.85044936129812</c:v>
                </c:pt>
                <c:pt idx="26">
                  <c:v>102.85557252272494</c:v>
                </c:pt>
                <c:pt idx="27">
                  <c:v>103.18417742563169</c:v>
                </c:pt>
                <c:pt idx="28">
                  <c:v>103.72474823342897</c:v>
                </c:pt>
                <c:pt idx="29">
                  <c:v>103.95087739551137</c:v>
                </c:pt>
                <c:pt idx="30">
                  <c:v>104.37506463438612</c:v>
                </c:pt>
                <c:pt idx="31">
                  <c:v>104.6884790603047</c:v>
                </c:pt>
                <c:pt idx="32">
                  <c:v>102.55222805180991</c:v>
                </c:pt>
                <c:pt idx="33">
                  <c:v>102.00497229652909</c:v>
                </c:pt>
                <c:pt idx="34">
                  <c:v>103.82456793570101</c:v>
                </c:pt>
                <c:pt idx="35">
                  <c:v>103.76583101019594</c:v>
                </c:pt>
                <c:pt idx="36">
                  <c:v>104.49531915148515</c:v>
                </c:pt>
                <c:pt idx="37">
                  <c:v>105.77162892697423</c:v>
                </c:pt>
                <c:pt idx="38">
                  <c:v>106.57975314804824</c:v>
                </c:pt>
                <c:pt idx="39">
                  <c:v>107.21881551355925</c:v>
                </c:pt>
                <c:pt idx="40">
                  <c:v>107.53900270267394</c:v>
                </c:pt>
              </c:numCache>
            </c:numRef>
          </c:val>
          <c:smooth val="0"/>
        </c:ser>
        <c:ser>
          <c:idx val="2"/>
          <c:order val="2"/>
          <c:tx>
            <c:strRef>
              <c:f>'Données graph 1 et 2'!$L$8:$L$9</c:f>
              <c:strCache>
                <c:ptCount val="1"/>
                <c:pt idx="0">
                  <c:v>Vaucluse</c:v>
                </c:pt>
              </c:strCache>
            </c:strRef>
          </c:tx>
          <c:spPr>
            <a:ln w="28575"/>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2'!$L$10:$L$50</c:f>
              <c:numCache>
                <c:formatCode>#,##0.0</c:formatCode>
                <c:ptCount val="41"/>
                <c:pt idx="0">
                  <c:v>100</c:v>
                </c:pt>
                <c:pt idx="1">
                  <c:v>99.670129736087262</c:v>
                </c:pt>
                <c:pt idx="2">
                  <c:v>98.590359316936883</c:v>
                </c:pt>
                <c:pt idx="3">
                  <c:v>99.020820020268005</c:v>
                </c:pt>
                <c:pt idx="4">
                  <c:v>98.970895807856465</c:v>
                </c:pt>
                <c:pt idx="5">
                  <c:v>99.229271976190617</c:v>
                </c:pt>
                <c:pt idx="6">
                  <c:v>99.023293859193558</c:v>
                </c:pt>
                <c:pt idx="7">
                  <c:v>99.41688592965167</c:v>
                </c:pt>
                <c:pt idx="8">
                  <c:v>99.130608952939241</c:v>
                </c:pt>
                <c:pt idx="9">
                  <c:v>98.758395226046531</c:v>
                </c:pt>
                <c:pt idx="10">
                  <c:v>98.806231179631027</c:v>
                </c:pt>
                <c:pt idx="11">
                  <c:v>98.726706184960065</c:v>
                </c:pt>
                <c:pt idx="12">
                  <c:v>98.73252758148287</c:v>
                </c:pt>
                <c:pt idx="13">
                  <c:v>98.794899468545097</c:v>
                </c:pt>
                <c:pt idx="14">
                  <c:v>98.619702468719098</c:v>
                </c:pt>
                <c:pt idx="15">
                  <c:v>99.061021474002516</c:v>
                </c:pt>
                <c:pt idx="16">
                  <c:v>99.283125374850243</c:v>
                </c:pt>
                <c:pt idx="17">
                  <c:v>100.11710229828905</c:v>
                </c:pt>
                <c:pt idx="18">
                  <c:v>100.08841367693766</c:v>
                </c:pt>
                <c:pt idx="19">
                  <c:v>99.953240882234866</c:v>
                </c:pt>
                <c:pt idx="20">
                  <c:v>101.27097585565916</c:v>
                </c:pt>
                <c:pt idx="21">
                  <c:v>101.64489518263915</c:v>
                </c:pt>
                <c:pt idx="22">
                  <c:v>101.40856861864265</c:v>
                </c:pt>
                <c:pt idx="23">
                  <c:v>101.99187025319674</c:v>
                </c:pt>
                <c:pt idx="24">
                  <c:v>102.75487122777562</c:v>
                </c:pt>
                <c:pt idx="25">
                  <c:v>102.84873793574592</c:v>
                </c:pt>
                <c:pt idx="26">
                  <c:v>102.79744075690529</c:v>
                </c:pt>
                <c:pt idx="27">
                  <c:v>102.82043363859457</c:v>
                </c:pt>
                <c:pt idx="28">
                  <c:v>103.23976836718695</c:v>
                </c:pt>
                <c:pt idx="29">
                  <c:v>104.14198268104862</c:v>
                </c:pt>
                <c:pt idx="30">
                  <c:v>104.33596531136875</c:v>
                </c:pt>
                <c:pt idx="31">
                  <c:v>104.23104833684356</c:v>
                </c:pt>
                <c:pt idx="32">
                  <c:v>101.99006719993282</c:v>
                </c:pt>
                <c:pt idx="33">
                  <c:v>100.93204667329047</c:v>
                </c:pt>
                <c:pt idx="34">
                  <c:v>103.3648235548042</c:v>
                </c:pt>
                <c:pt idx="35">
                  <c:v>104.25523020776465</c:v>
                </c:pt>
                <c:pt idx="36">
                  <c:v>104.73494405992294</c:v>
                </c:pt>
                <c:pt idx="37">
                  <c:v>106.52022490870137</c:v>
                </c:pt>
                <c:pt idx="38">
                  <c:v>107.38604742467098</c:v>
                </c:pt>
                <c:pt idx="39">
                  <c:v>108.36925228155101</c:v>
                </c:pt>
                <c:pt idx="40">
                  <c:v>108.73242706290596</c:v>
                </c:pt>
              </c:numCache>
            </c:numRef>
          </c:val>
          <c:smooth val="0"/>
        </c:ser>
        <c:dLbls>
          <c:showLegendKey val="0"/>
          <c:showVal val="0"/>
          <c:showCatName val="0"/>
          <c:showSerName val="0"/>
          <c:showPercent val="0"/>
          <c:showBubbleSize val="0"/>
        </c:dLbls>
        <c:marker val="1"/>
        <c:smooth val="0"/>
        <c:axId val="167800192"/>
        <c:axId val="169088128"/>
      </c:lineChart>
      <c:catAx>
        <c:axId val="16780019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69088128"/>
        <c:crossesAt val="100"/>
        <c:auto val="0"/>
        <c:lblAlgn val="ctr"/>
        <c:lblOffset val="100"/>
        <c:tickLblSkip val="4"/>
        <c:tickMarkSkip val="4"/>
        <c:noMultiLvlLbl val="0"/>
      </c:catAx>
      <c:valAx>
        <c:axId val="169088128"/>
        <c:scaling>
          <c:orientation val="minMax"/>
          <c:max val="111"/>
          <c:min val="98"/>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67800192"/>
        <c:crosses val="autoZero"/>
        <c:crossBetween val="midCat"/>
        <c:majorUnit val="2"/>
      </c:valAx>
    </c:plotArea>
    <c:legend>
      <c:legendPos val="r"/>
      <c:layout>
        <c:manualLayout>
          <c:xMode val="edge"/>
          <c:yMode val="edge"/>
          <c:x val="2.7935606060606088E-2"/>
          <c:y val="0.14765694076038904"/>
          <c:w val="0.91903409090909094"/>
          <c:h val="5.3050397877984094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trim'!$A$17:$B$58</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2012</c:v>
                  </c:pt>
                  <c:pt idx="4">
                    <c:v>2013</c:v>
                  </c:pt>
                  <c:pt idx="8">
                    <c:v>2014</c:v>
                  </c:pt>
                  <c:pt idx="12">
                    <c:v>2015</c:v>
                  </c:pt>
                  <c:pt idx="16">
                    <c:v>2016</c:v>
                  </c:pt>
                  <c:pt idx="20">
                    <c:v>2017</c:v>
                  </c:pt>
                  <c:pt idx="24">
                    <c:v>2018</c:v>
                  </c:pt>
                  <c:pt idx="28">
                    <c:v>2019</c:v>
                  </c:pt>
                  <c:pt idx="32">
                    <c:v>2020</c:v>
                  </c:pt>
                  <c:pt idx="36">
                    <c:v>2021</c:v>
                  </c:pt>
                  <c:pt idx="40">
                    <c:v>2022</c:v>
                  </c:pt>
                </c:lvl>
              </c:multiLvlStrCache>
            </c:multiLvlStrRef>
          </c:cat>
          <c:val>
            <c:numRef>
              <c:f>dep84_trim!$BG$75:$BG$116</c:f>
              <c:numCache>
                <c:formatCode>#,##0.0</c:formatCode>
                <c:ptCount val="42"/>
                <c:pt idx="0">
                  <c:v>1.4279405270131162</c:v>
                </c:pt>
                <c:pt idx="1">
                  <c:v>1.2554426705370103</c:v>
                </c:pt>
                <c:pt idx="2">
                  <c:v>3.5117895793019382</c:v>
                </c:pt>
                <c:pt idx="3">
                  <c:v>2.0771307900020686</c:v>
                </c:pt>
                <c:pt idx="4">
                  <c:v>2.6860204842976243</c:v>
                </c:pt>
                <c:pt idx="5">
                  <c:v>1.9287931831692973</c:v>
                </c:pt>
                <c:pt idx="6">
                  <c:v>0.91374505864818545</c:v>
                </c:pt>
                <c:pt idx="7">
                  <c:v>0.86694066272796633</c:v>
                </c:pt>
                <c:pt idx="8">
                  <c:v>1.6807792703889879</c:v>
                </c:pt>
                <c:pt idx="9">
                  <c:v>1.627950660572286</c:v>
                </c:pt>
                <c:pt idx="10">
                  <c:v>1.2506931181073266</c:v>
                </c:pt>
                <c:pt idx="11">
                  <c:v>1.8011439698186749</c:v>
                </c:pt>
                <c:pt idx="12">
                  <c:v>2.0860729228930008</c:v>
                </c:pt>
                <c:pt idx="13">
                  <c:v>2.2893612038175526</c:v>
                </c:pt>
                <c:pt idx="14">
                  <c:v>0.51516886090441361</c:v>
                </c:pt>
                <c:pt idx="15">
                  <c:v>1.0478359908883794</c:v>
                </c:pt>
                <c:pt idx="16">
                  <c:v>0.92425608656447888</c:v>
                </c:pt>
                <c:pt idx="17">
                  <c:v>0.13401831583650381</c:v>
                </c:pt>
                <c:pt idx="18">
                  <c:v>0.84207004238232575</c:v>
                </c:pt>
                <c:pt idx="19">
                  <c:v>4.4240446828514024E-2</c:v>
                </c:pt>
                <c:pt idx="20">
                  <c:v>0.21004919573268666</c:v>
                </c:pt>
                <c:pt idx="21">
                  <c:v>0.78879143913066496</c:v>
                </c:pt>
                <c:pt idx="22">
                  <c:v>0.96869527145360124</c:v>
                </c:pt>
                <c:pt idx="23">
                  <c:v>1.3767683885305582</c:v>
                </c:pt>
                <c:pt idx="24">
                  <c:v>0.21921616852911274</c:v>
                </c:pt>
                <c:pt idx="25">
                  <c:v>0.54417413572342976</c:v>
                </c:pt>
                <c:pt idx="26">
                  <c:v>-0.20163429905549757</c:v>
                </c:pt>
                <c:pt idx="27">
                  <c:v>0.71777966822628159</c:v>
                </c:pt>
                <c:pt idx="28">
                  <c:v>0.45399355962625343</c:v>
                </c:pt>
                <c:pt idx="29">
                  <c:v>-1.1088338851227064</c:v>
                </c:pt>
                <c:pt idx="30">
                  <c:v>-0.94590285896480886</c:v>
                </c:pt>
                <c:pt idx="31">
                  <c:v>-0.76180257510729543</c:v>
                </c:pt>
                <c:pt idx="32">
                  <c:v>-0.34598334955130428</c:v>
                </c:pt>
                <c:pt idx="33">
                  <c:v>5.1589454269284962</c:v>
                </c:pt>
                <c:pt idx="34">
                  <c:v>-0.33015217952023779</c:v>
                </c:pt>
                <c:pt idx="35">
                  <c:v>-0.89539878888257318</c:v>
                </c:pt>
                <c:pt idx="36">
                  <c:v>4.7002297890119671E-2</c:v>
                </c:pt>
                <c:pt idx="37">
                  <c:v>-0.563762593307926</c:v>
                </c:pt>
                <c:pt idx="38">
                  <c:v>-1.7271247834531933</c:v>
                </c:pt>
                <c:pt idx="39">
                  <c:v>-2.6228632478632385</c:v>
                </c:pt>
                <c:pt idx="40">
                  <c:v>-2.5399089363102756</c:v>
                </c:pt>
                <c:pt idx="41">
                  <c:v>-2.2571203422267261</c:v>
                </c:pt>
              </c:numCache>
            </c:numRef>
          </c:val>
        </c:ser>
        <c:dLbls>
          <c:showLegendKey val="0"/>
          <c:showVal val="0"/>
          <c:showCatName val="0"/>
          <c:showSerName val="0"/>
          <c:showPercent val="0"/>
          <c:showBubbleSize val="0"/>
        </c:dLbls>
        <c:gapWidth val="150"/>
        <c:overlap val="100"/>
        <c:axId val="187645312"/>
        <c:axId val="187675776"/>
      </c:barChart>
      <c:catAx>
        <c:axId val="18764531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87675776"/>
        <c:crosses val="autoZero"/>
        <c:auto val="0"/>
        <c:lblAlgn val="ctr"/>
        <c:lblOffset val="100"/>
        <c:tickLblSkip val="4"/>
        <c:tickMarkSkip val="4"/>
        <c:noMultiLvlLbl val="0"/>
      </c:catAx>
      <c:valAx>
        <c:axId val="187675776"/>
        <c:scaling>
          <c:orientation val="minMax"/>
          <c:max val="6"/>
          <c:min val="-3"/>
        </c:scaling>
        <c:delete val="0"/>
        <c:axPos val="l"/>
        <c:majorGridlines>
          <c:spPr>
            <a:ln>
              <a:prstDash val="sysDash"/>
            </a:ln>
          </c:spPr>
        </c:majorGridlines>
        <c:numFmt formatCode="[Blue][&lt;0]\-&quot;&quot;0&quot;&quot;;[Red][&gt;0]\+&quot;&quot;0&quot;&quot;;0" sourceLinked="0"/>
        <c:majorTickMark val="out"/>
        <c:minorTickMark val="none"/>
        <c:tickLblPos val="nextTo"/>
        <c:crossAx val="187645312"/>
        <c:crosses val="autoZero"/>
        <c:crossBetween val="between"/>
        <c:majorUnit val="1"/>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dep84_trim!$BH$99:$BH$116</c:f>
              <c:numCache>
                <c:formatCode>#,##0.0</c:formatCode>
                <c:ptCount val="18"/>
                <c:pt idx="0">
                  <c:v>-0.1980198019801982</c:v>
                </c:pt>
                <c:pt idx="1">
                  <c:v>0.8156966490299844</c:v>
                </c:pt>
                <c:pt idx="2">
                  <c:v>-0.30614476273781444</c:v>
                </c:pt>
                <c:pt idx="3">
                  <c:v>0.38385610879578813</c:v>
                </c:pt>
                <c:pt idx="4">
                  <c:v>0.79755271495685065</c:v>
                </c:pt>
                <c:pt idx="5">
                  <c:v>-1.4090613483633163</c:v>
                </c:pt>
                <c:pt idx="6">
                  <c:v>-0.86851363236587487</c:v>
                </c:pt>
                <c:pt idx="7">
                  <c:v>-1.1533769546412387</c:v>
                </c:pt>
                <c:pt idx="8">
                  <c:v>-0.26926960619320095</c:v>
                </c:pt>
                <c:pt idx="9">
                  <c:v>6.8624142198222549</c:v>
                </c:pt>
                <c:pt idx="10">
                  <c:v>-0.58953574060426339</c:v>
                </c:pt>
                <c:pt idx="11">
                  <c:v>-0.86836810335698678</c:v>
                </c:pt>
                <c:pt idx="12">
                  <c:v>-0.17092191005234625</c:v>
                </c:pt>
                <c:pt idx="13">
                  <c:v>-0.48154093097912964</c:v>
                </c:pt>
                <c:pt idx="14">
                  <c:v>-1.7419354838709711</c:v>
                </c:pt>
                <c:pt idx="15">
                  <c:v>-2.8233749179251477</c:v>
                </c:pt>
                <c:pt idx="16">
                  <c:v>-3.288288288288288</c:v>
                </c:pt>
                <c:pt idx="17">
                  <c:v>-2.6432231020028008</c:v>
                </c:pt>
              </c:numCache>
            </c:numRef>
          </c:val>
        </c:ser>
        <c:ser>
          <c:idx val="0"/>
          <c:order val="1"/>
          <c:tx>
            <c:v>Femmes</c:v>
          </c:tx>
          <c:spPr>
            <a:solidFill>
              <a:schemeClr val="accent6">
                <a:lumMod val="75000"/>
              </a:schemeClr>
            </a:solidFill>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dep84_trim!$BI$99:$BI$116</c:f>
              <c:numCache>
                <c:formatCode>#,##0.0</c:formatCode>
                <c:ptCount val="18"/>
                <c:pt idx="0">
                  <c:v>0.61375221054822404</c:v>
                </c:pt>
                <c:pt idx="1">
                  <c:v>0.28949545078575945</c:v>
                </c:pt>
                <c:pt idx="2">
                  <c:v>-0.10309278350515427</c:v>
                </c:pt>
                <c:pt idx="3">
                  <c:v>1.031991744066052</c:v>
                </c:pt>
                <c:pt idx="4">
                  <c:v>0.13278855975484838</c:v>
                </c:pt>
                <c:pt idx="5">
                  <c:v>-0.8262776701009944</c:v>
                </c:pt>
                <c:pt idx="6">
                  <c:v>-1.0183089899197695</c:v>
                </c:pt>
                <c:pt idx="7">
                  <c:v>-0.3948872492985589</c:v>
                </c:pt>
                <c:pt idx="8">
                  <c:v>-0.41731872717787333</c:v>
                </c:pt>
                <c:pt idx="9">
                  <c:v>3.5725510738606747</c:v>
                </c:pt>
                <c:pt idx="10">
                  <c:v>-8.092251669028494E-2</c:v>
                </c:pt>
                <c:pt idx="11">
                  <c:v>-0.92123911723021035</c:v>
                </c:pt>
                <c:pt idx="12">
                  <c:v>0.25544089097784273</c:v>
                </c:pt>
                <c:pt idx="13">
                  <c:v>-0.64207093355075351</c:v>
                </c:pt>
                <c:pt idx="14">
                  <c:v>-1.712996204738948</c:v>
                </c:pt>
                <c:pt idx="15">
                  <c:v>-2.4316426633270716</c:v>
                </c:pt>
                <c:pt idx="16">
                  <c:v>-1.8290726280885683</c:v>
                </c:pt>
                <c:pt idx="17">
                  <c:v>-1.8958378731749881</c:v>
                </c:pt>
              </c:numCache>
            </c:numRef>
          </c:val>
        </c:ser>
        <c:dLbls>
          <c:showLegendKey val="0"/>
          <c:showVal val="0"/>
          <c:showCatName val="0"/>
          <c:showSerName val="0"/>
          <c:showPercent val="0"/>
          <c:showBubbleSize val="0"/>
        </c:dLbls>
        <c:gapWidth val="150"/>
        <c:axId val="187714944"/>
        <c:axId val="187749504"/>
      </c:barChart>
      <c:catAx>
        <c:axId val="18771494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87749504"/>
        <c:crosses val="autoZero"/>
        <c:auto val="0"/>
        <c:lblAlgn val="ctr"/>
        <c:lblOffset val="100"/>
        <c:tickLblSkip val="4"/>
        <c:tickMarkSkip val="4"/>
        <c:noMultiLvlLbl val="0"/>
      </c:catAx>
      <c:valAx>
        <c:axId val="187749504"/>
        <c:scaling>
          <c:orientation val="minMax"/>
          <c:max val="8"/>
          <c:min val="-4"/>
        </c:scaling>
        <c:delete val="0"/>
        <c:axPos val="l"/>
        <c:majorGridlines>
          <c:spPr>
            <a:ln>
              <a:prstDash val="sysDash"/>
            </a:ln>
          </c:spPr>
        </c:majorGridlines>
        <c:numFmt formatCode="[Blue][&lt;0]\-&quot;&quot;0&quot;&quot;;[Red][&gt;0]\+&quot;&quot;0&quot;&quot;;0" sourceLinked="0"/>
        <c:majorTickMark val="out"/>
        <c:minorTickMark val="none"/>
        <c:tickLblPos val="nextTo"/>
        <c:crossAx val="187714944"/>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3748869714638965"/>
          <c:w val="0.86471641552420164"/>
          <c:h val="0.48056789308522063"/>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dep84_trim!$BJ$99:$BJ$116</c:f>
              <c:numCache>
                <c:formatCode>#,##0.0</c:formatCode>
                <c:ptCount val="18"/>
                <c:pt idx="0">
                  <c:v>-8.0580177276401432E-2</c:v>
                </c:pt>
                <c:pt idx="1">
                  <c:v>0.40322580645162365</c:v>
                </c:pt>
                <c:pt idx="2">
                  <c:v>0.80321285140561027</c:v>
                </c:pt>
                <c:pt idx="3">
                  <c:v>0.55776892430279279</c:v>
                </c:pt>
                <c:pt idx="4">
                  <c:v>3.9619651347044815E-2</c:v>
                </c:pt>
                <c:pt idx="5">
                  <c:v>-2.0594059405940501</c:v>
                </c:pt>
                <c:pt idx="6">
                  <c:v>-0.93004448038819243</c:v>
                </c:pt>
                <c:pt idx="7">
                  <c:v>-2.6530612244897944</c:v>
                </c:pt>
                <c:pt idx="8">
                  <c:v>-2.0545073375262013</c:v>
                </c:pt>
                <c:pt idx="9">
                  <c:v>10.659246575342451</c:v>
                </c:pt>
                <c:pt idx="10">
                  <c:v>-2.5531914893617058</c:v>
                </c:pt>
                <c:pt idx="11">
                  <c:v>-3.5728463676061861</c:v>
                </c:pt>
                <c:pt idx="12">
                  <c:v>-0.94689172498970686</c:v>
                </c:pt>
                <c:pt idx="13">
                  <c:v>-1.6209476309226978</c:v>
                </c:pt>
                <c:pt idx="14">
                  <c:v>-4.8584706379383169</c:v>
                </c:pt>
                <c:pt idx="15">
                  <c:v>-4.8401420959147456</c:v>
                </c:pt>
                <c:pt idx="16">
                  <c:v>-2.9398040130657943</c:v>
                </c:pt>
                <c:pt idx="17">
                  <c:v>-3.0769230769230771</c:v>
                </c:pt>
              </c:numCache>
            </c:numRef>
          </c:val>
        </c:ser>
        <c:ser>
          <c:idx val="0"/>
          <c:order val="1"/>
          <c:tx>
            <c:v>25 à 49 ans</c:v>
          </c:tx>
          <c:spPr>
            <a:solidFill>
              <a:schemeClr val="accent6">
                <a:lumMod val="75000"/>
              </a:schemeClr>
            </a:solidFill>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dep84_trim!$BK$99:$BK$116</c:f>
              <c:numCache>
                <c:formatCode>#,##0.0</c:formatCode>
                <c:ptCount val="18"/>
                <c:pt idx="0">
                  <c:v>0.12262415695893925</c:v>
                </c:pt>
                <c:pt idx="1">
                  <c:v>0.30618493570115923</c:v>
                </c:pt>
                <c:pt idx="2">
                  <c:v>-0.56689342403627441</c:v>
                </c:pt>
                <c:pt idx="3">
                  <c:v>0.33330409613190337</c:v>
                </c:pt>
                <c:pt idx="4">
                  <c:v>0.27100271002711285</c:v>
                </c:pt>
                <c:pt idx="5">
                  <c:v>-1.3077593722754965</c:v>
                </c:pt>
                <c:pt idx="6">
                  <c:v>-1.1749116607773891</c:v>
                </c:pt>
                <c:pt idx="7">
                  <c:v>-0.72405470635559244</c:v>
                </c:pt>
                <c:pt idx="8">
                  <c:v>-0.33315325049523281</c:v>
                </c:pt>
                <c:pt idx="9">
                  <c:v>4.8965579546481397</c:v>
                </c:pt>
                <c:pt idx="10">
                  <c:v>-0.1291878391180723</c:v>
                </c:pt>
                <c:pt idx="11">
                  <c:v>-0.91410831321145913</c:v>
                </c:pt>
                <c:pt idx="12">
                  <c:v>1.7406440382927713E-2</c:v>
                </c:pt>
                <c:pt idx="13">
                  <c:v>-0.67003132613991934</c:v>
                </c:pt>
                <c:pt idx="14">
                  <c:v>-1.5330705212439844</c:v>
                </c:pt>
                <c:pt idx="15">
                  <c:v>-2.8558718861209975</c:v>
                </c:pt>
                <c:pt idx="16">
                  <c:v>-2.9306713068962265</c:v>
                </c:pt>
                <c:pt idx="17">
                  <c:v>-2.537975280686855</c:v>
                </c:pt>
              </c:numCache>
            </c:numRef>
          </c:val>
        </c:ser>
        <c:ser>
          <c:idx val="2"/>
          <c:order val="2"/>
          <c:tx>
            <c:v>50 ans ou plus</c:v>
          </c:tx>
          <c:spPr>
            <a:solidFill>
              <a:srgbClr val="92D050"/>
            </a:solidFill>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dep84_trim!$BL$99:$BL$116</c:f>
              <c:numCache>
                <c:formatCode>#,##0.0</c:formatCode>
                <c:ptCount val="18"/>
                <c:pt idx="0">
                  <c:v>0.60366361365529198</c:v>
                </c:pt>
                <c:pt idx="1">
                  <c:v>1.1793916821849715</c:v>
                </c:pt>
                <c:pt idx="2">
                  <c:v>0.14314928425358531</c:v>
                </c:pt>
                <c:pt idx="3">
                  <c:v>1.6949152542372836</c:v>
                </c:pt>
                <c:pt idx="4">
                  <c:v>1.0843373493975905</c:v>
                </c:pt>
                <c:pt idx="5">
                  <c:v>-0.17878426698451078</c:v>
                </c:pt>
                <c:pt idx="6">
                  <c:v>-0.43781094527362008</c:v>
                </c:pt>
                <c:pt idx="7">
                  <c:v>7.9952028782726003E-2</c:v>
                </c:pt>
                <c:pt idx="8">
                  <c:v>0.43938486119432518</c:v>
                </c:pt>
                <c:pt idx="9">
                  <c:v>3.1815470272420043</c:v>
                </c:pt>
                <c:pt idx="10">
                  <c:v>0.32761611100402543</c:v>
                </c:pt>
                <c:pt idx="11">
                  <c:v>0.44179792547061059</c:v>
                </c:pt>
                <c:pt idx="12">
                  <c:v>0.57372346528972162</c:v>
                </c:pt>
                <c:pt idx="13">
                  <c:v>0.15212017493819729</c:v>
                </c:pt>
                <c:pt idx="14">
                  <c:v>-0.74045946459084799</c:v>
                </c:pt>
                <c:pt idx="15">
                  <c:v>-1.1667941851568608</c:v>
                </c:pt>
                <c:pt idx="16">
                  <c:v>-1.5482872072769327</c:v>
                </c:pt>
                <c:pt idx="17">
                  <c:v>-1.3367407116178565</c:v>
                </c:pt>
              </c:numCache>
            </c:numRef>
          </c:val>
        </c:ser>
        <c:dLbls>
          <c:showLegendKey val="0"/>
          <c:showVal val="0"/>
          <c:showCatName val="0"/>
          <c:showSerName val="0"/>
          <c:showPercent val="0"/>
          <c:showBubbleSize val="0"/>
        </c:dLbls>
        <c:gapWidth val="150"/>
        <c:axId val="187810560"/>
        <c:axId val="187812096"/>
      </c:barChart>
      <c:catAx>
        <c:axId val="18781056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87812096"/>
        <c:crosses val="autoZero"/>
        <c:auto val="0"/>
        <c:lblAlgn val="ctr"/>
        <c:lblOffset val="100"/>
        <c:tickLblSkip val="4"/>
        <c:tickMarkSkip val="4"/>
        <c:noMultiLvlLbl val="0"/>
      </c:catAx>
      <c:valAx>
        <c:axId val="187812096"/>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187810560"/>
        <c:crosses val="autoZero"/>
        <c:crossBetween val="between"/>
        <c:majorUnit val="2"/>
      </c:valAx>
    </c:plotArea>
    <c:legend>
      <c:legendPos val="t"/>
      <c:layout>
        <c:manualLayout>
          <c:xMode val="edge"/>
          <c:yMode val="edge"/>
          <c:x val="0.27433563824826468"/>
          <c:y val="0.17564870259481039"/>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7270074743195E-2"/>
          <c:y val="0.27208616886960985"/>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dep84_trim!$BS$99:$BS$116</c:f>
              <c:numCache>
                <c:formatCode>#,##0.0</c:formatCode>
                <c:ptCount val="18"/>
                <c:pt idx="0">
                  <c:v>-1.0875898232666437</c:v>
                </c:pt>
                <c:pt idx="1">
                  <c:v>-0.55959159630866173</c:v>
                </c:pt>
                <c:pt idx="2">
                  <c:v>-1.2636982920327888</c:v>
                </c:pt>
                <c:pt idx="3">
                  <c:v>0.1299870012998694</c:v>
                </c:pt>
                <c:pt idx="4">
                  <c:v>-4.9930097862982414E-2</c:v>
                </c:pt>
                <c:pt idx="5">
                  <c:v>-1.8683185133380076</c:v>
                </c:pt>
                <c:pt idx="6">
                  <c:v>-1.455915292201182</c:v>
                </c:pt>
                <c:pt idx="7">
                  <c:v>-0.81620002066328246</c:v>
                </c:pt>
                <c:pt idx="8">
                  <c:v>0.1979166666666643</c:v>
                </c:pt>
                <c:pt idx="9">
                  <c:v>5.1564611705998464</c:v>
                </c:pt>
                <c:pt idx="10">
                  <c:v>-2.6594167078596076</c:v>
                </c:pt>
                <c:pt idx="11">
                  <c:v>-2.5594149908592323</c:v>
                </c:pt>
                <c:pt idx="12">
                  <c:v>-1.1361267458828372</c:v>
                </c:pt>
                <c:pt idx="13">
                  <c:v>0.82235108065367157</c:v>
                </c:pt>
                <c:pt idx="14">
                  <c:v>-0.11502666527241079</c:v>
                </c:pt>
                <c:pt idx="15">
                  <c:v>-1.9158291457286425</c:v>
                </c:pt>
                <c:pt idx="16">
                  <c:v>-0.60838936919628273</c:v>
                </c:pt>
                <c:pt idx="17">
                  <c:v>-1.1812714776632371</c:v>
                </c:pt>
              </c:numCache>
            </c:numRef>
          </c:val>
        </c:ser>
        <c:ser>
          <c:idx val="0"/>
          <c:order val="1"/>
          <c:tx>
            <c:v>Un an ou plus</c:v>
          </c:tx>
          <c:spPr>
            <a:solidFill>
              <a:schemeClr val="accent6">
                <a:lumMod val="75000"/>
              </a:schemeClr>
            </a:solidFill>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dep84_trim!$BT$99:$BT$116</c:f>
              <c:numCache>
                <c:formatCode>#,##0.0</c:formatCode>
                <c:ptCount val="18"/>
                <c:pt idx="0">
                  <c:v>1.8203450327186177</c:v>
                </c:pt>
                <c:pt idx="1">
                  <c:v>1.857910726805323</c:v>
                </c:pt>
                <c:pt idx="2">
                  <c:v>1.0324652976941628</c:v>
                </c:pt>
                <c:pt idx="3">
                  <c:v>1.3852617236289166</c:v>
                </c:pt>
                <c:pt idx="4">
                  <c:v>1.0191510807481263</c:v>
                </c:pt>
                <c:pt idx="5">
                  <c:v>-0.26607538802660979</c:v>
                </c:pt>
                <c:pt idx="6">
                  <c:v>-0.38906180524678202</c:v>
                </c:pt>
                <c:pt idx="7">
                  <c:v>-0.70304653498493019</c:v>
                </c:pt>
                <c:pt idx="8">
                  <c:v>-0.93279388626658077</c:v>
                </c:pt>
                <c:pt idx="9">
                  <c:v>5.1616562677254674</c:v>
                </c:pt>
                <c:pt idx="10">
                  <c:v>2.2114347357065745</c:v>
                </c:pt>
                <c:pt idx="11">
                  <c:v>0.83377308707124342</c:v>
                </c:pt>
                <c:pt idx="12">
                  <c:v>1.2350847812434562</c:v>
                </c:pt>
                <c:pt idx="13">
                  <c:v>-1.9230769230769273</c:v>
                </c:pt>
                <c:pt idx="14">
                  <c:v>-3.3523086654016487</c:v>
                </c:pt>
                <c:pt idx="15">
                  <c:v>-3.3595113438045443</c:v>
                </c:pt>
                <c:pt idx="16">
                  <c:v>-4.5823927765237027</c:v>
                </c:pt>
                <c:pt idx="17">
                  <c:v>-3.4421575585521613</c:v>
                </c:pt>
              </c:numCache>
            </c:numRef>
          </c:val>
        </c:ser>
        <c:dLbls>
          <c:showLegendKey val="0"/>
          <c:showVal val="0"/>
          <c:showCatName val="0"/>
          <c:showSerName val="0"/>
          <c:showPercent val="0"/>
          <c:showBubbleSize val="0"/>
        </c:dLbls>
        <c:gapWidth val="150"/>
        <c:axId val="186594432"/>
        <c:axId val="186595968"/>
      </c:barChart>
      <c:catAx>
        <c:axId val="18659443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86595968"/>
        <c:crosses val="autoZero"/>
        <c:auto val="0"/>
        <c:lblAlgn val="ctr"/>
        <c:lblOffset val="100"/>
        <c:tickLblSkip val="4"/>
        <c:tickMarkSkip val="4"/>
        <c:noMultiLvlLbl val="0"/>
      </c:catAx>
      <c:valAx>
        <c:axId val="186595968"/>
        <c:scaling>
          <c:orientation val="minMax"/>
          <c:max val="6"/>
          <c:min val="-6"/>
        </c:scaling>
        <c:delete val="0"/>
        <c:axPos val="l"/>
        <c:majorGridlines>
          <c:spPr>
            <a:ln>
              <a:prstDash val="sysDash"/>
            </a:ln>
          </c:spPr>
        </c:majorGridlines>
        <c:numFmt formatCode="[Blue][&lt;0]\-&quot;&quot;0&quot;&quot;;[Red][&gt;0]\+&quot;&quot;0&quot;&quot;;0" sourceLinked="0"/>
        <c:majorTickMark val="out"/>
        <c:minorTickMark val="none"/>
        <c:tickLblPos val="nextTo"/>
        <c:crossAx val="186594432"/>
        <c:crosses val="autoZero"/>
        <c:crossBetween val="between"/>
        <c:majorUnit val="2"/>
      </c:valAx>
    </c:plotArea>
    <c:legend>
      <c:legendPos val="t"/>
      <c:layout>
        <c:manualLayout>
          <c:xMode val="edge"/>
          <c:yMode val="edge"/>
          <c:x val="0.334856975365389"/>
          <c:y val="0.20758483033932135"/>
          <c:w val="0.33028591603714508"/>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en Vaucluse</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8.6251431514693236E-2"/>
          <c:y val="0.257485284753606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numCache>
            </c:numRef>
          </c:cat>
          <c:val>
            <c:numRef>
              <c:f>RSA!$AW$40:$AW$65</c:f>
              <c:numCache>
                <c:formatCode>0.0</c:formatCode>
                <c:ptCount val="26"/>
                <c:pt idx="0">
                  <c:v>100</c:v>
                </c:pt>
                <c:pt idx="1">
                  <c:v>101.06323447118075</c:v>
                </c:pt>
                <c:pt idx="2">
                  <c:v>102.57414661443759</c:v>
                </c:pt>
                <c:pt idx="3">
                  <c:v>103.91717963066591</c:v>
                </c:pt>
                <c:pt idx="4">
                  <c:v>105.9317291550084</c:v>
                </c:pt>
                <c:pt idx="5">
                  <c:v>106.60324566312256</c:v>
                </c:pt>
                <c:pt idx="6">
                  <c:v>106.77112479015109</c:v>
                </c:pt>
                <c:pt idx="7">
                  <c:v>106.54728595411305</c:v>
                </c:pt>
                <c:pt idx="8">
                  <c:v>107.10688304420816</c:v>
                </c:pt>
                <c:pt idx="9">
                  <c:v>107.83435926133184</c:v>
                </c:pt>
                <c:pt idx="10">
                  <c:v>107.77839955232234</c:v>
                </c:pt>
                <c:pt idx="11">
                  <c:v>107.10688304420816</c:v>
                </c:pt>
                <c:pt idx="12">
                  <c:v>106.26748740906547</c:v>
                </c:pt>
                <c:pt idx="13">
                  <c:v>105.37213206491327</c:v>
                </c:pt>
                <c:pt idx="14">
                  <c:v>103.97313933967543</c:v>
                </c:pt>
                <c:pt idx="15">
                  <c:v>102.29434806939004</c:v>
                </c:pt>
                <c:pt idx="16">
                  <c:v>100.61555679910465</c:v>
                </c:pt>
                <c:pt idx="17">
                  <c:v>101.67879127028539</c:v>
                </c:pt>
                <c:pt idx="18">
                  <c:v>101.17515388919978</c:v>
                </c:pt>
                <c:pt idx="19">
                  <c:v>100.50363738108561</c:v>
                </c:pt>
                <c:pt idx="20">
                  <c:v>99.664241745942917</c:v>
                </c:pt>
                <c:pt idx="21">
                  <c:v>99.272523782876334</c:v>
                </c:pt>
                <c:pt idx="22">
                  <c:v>98.824846110800223</c:v>
                </c:pt>
                <c:pt idx="23">
                  <c:v>98.041410184667043</c:v>
                </c:pt>
                <c:pt idx="24">
                  <c:v>96.92221600447678</c:v>
                </c:pt>
                <c:pt idx="25">
                  <c:v>97.090095131505322</c:v>
                </c:pt>
              </c:numCache>
            </c:numRef>
          </c:val>
          <c:smooth val="0"/>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numCache>
            </c:numRef>
          </c:cat>
          <c:val>
            <c:numRef>
              <c:f>ASS!$AW$40:$AW$64</c:f>
              <c:numCache>
                <c:formatCode>0.0</c:formatCode>
                <c:ptCount val="25"/>
                <c:pt idx="0">
                  <c:v>100</c:v>
                </c:pt>
                <c:pt idx="1">
                  <c:v>99.742930591259636</c:v>
                </c:pt>
                <c:pt idx="2">
                  <c:v>99.742930591259636</c:v>
                </c:pt>
                <c:pt idx="3">
                  <c:v>97.429305912596391</c:v>
                </c:pt>
                <c:pt idx="4">
                  <c:v>105.1413881748072</c:v>
                </c:pt>
                <c:pt idx="5">
                  <c:v>107.7120822622108</c:v>
                </c:pt>
                <c:pt idx="6">
                  <c:v>108.74035989717224</c:v>
                </c:pt>
                <c:pt idx="7">
                  <c:v>109.51156812339332</c:v>
                </c:pt>
                <c:pt idx="8">
                  <c:v>107.45501285347044</c:v>
                </c:pt>
                <c:pt idx="9">
                  <c:v>104.37017994858613</c:v>
                </c:pt>
                <c:pt idx="10">
                  <c:v>100.25706940874035</c:v>
                </c:pt>
                <c:pt idx="11">
                  <c:v>97.686375321336754</c:v>
                </c:pt>
                <c:pt idx="12">
                  <c:v>94.85861182519281</c:v>
                </c:pt>
                <c:pt idx="13">
                  <c:v>93.059125964010278</c:v>
                </c:pt>
                <c:pt idx="14">
                  <c:v>89.717223650385606</c:v>
                </c:pt>
                <c:pt idx="15">
                  <c:v>87.146529562981996</c:v>
                </c:pt>
                <c:pt idx="16">
                  <c:v>84.575835475578415</c:v>
                </c:pt>
                <c:pt idx="17">
                  <c:v>102.05655526992288</c:v>
                </c:pt>
                <c:pt idx="18">
                  <c:v>101.02827763496146</c:v>
                </c:pt>
                <c:pt idx="19">
                  <c:v>99.485861182519272</c:v>
                </c:pt>
                <c:pt idx="20">
                  <c:v>94.087403598971719</c:v>
                </c:pt>
                <c:pt idx="21">
                  <c:v>92.544987146529564</c:v>
                </c:pt>
                <c:pt idx="22">
                  <c:v>88.431876606683801</c:v>
                </c:pt>
                <c:pt idx="23">
                  <c:v>86.889460154241647</c:v>
                </c:pt>
                <c:pt idx="24">
                  <c:v>86.118251928020555</c:v>
                </c:pt>
              </c:numCache>
            </c:numRef>
          </c:val>
          <c:smooth val="0"/>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numCache>
            </c:numRef>
          </c:cat>
          <c:val>
            <c:numRef>
              <c:f>AAH!$AW$40:$AW$65</c:f>
              <c:numCache>
                <c:formatCode>0.0</c:formatCode>
                <c:ptCount val="26"/>
                <c:pt idx="0">
                  <c:v>100</c:v>
                </c:pt>
                <c:pt idx="1">
                  <c:v>100.30456852791878</c:v>
                </c:pt>
                <c:pt idx="2">
                  <c:v>100.81218274111674</c:v>
                </c:pt>
                <c:pt idx="3">
                  <c:v>100.91370558375634</c:v>
                </c:pt>
                <c:pt idx="4">
                  <c:v>101.11675126903555</c:v>
                </c:pt>
                <c:pt idx="5">
                  <c:v>101.11675126903555</c:v>
                </c:pt>
                <c:pt idx="6">
                  <c:v>101.01522842639594</c:v>
                </c:pt>
                <c:pt idx="7">
                  <c:v>100.71065989847716</c:v>
                </c:pt>
                <c:pt idx="8">
                  <c:v>100.1015228426396</c:v>
                </c:pt>
                <c:pt idx="9">
                  <c:v>100.20304568527918</c:v>
                </c:pt>
                <c:pt idx="10">
                  <c:v>100.40609137055839</c:v>
                </c:pt>
                <c:pt idx="11">
                  <c:v>99.390862944162436</c:v>
                </c:pt>
                <c:pt idx="12">
                  <c:v>99.390862944162436</c:v>
                </c:pt>
                <c:pt idx="13">
                  <c:v>99.898477157360404</c:v>
                </c:pt>
                <c:pt idx="14">
                  <c:v>100.30456852791878</c:v>
                </c:pt>
                <c:pt idx="15">
                  <c:v>100.30456852791878</c:v>
                </c:pt>
                <c:pt idx="16">
                  <c:v>100.71065989847716</c:v>
                </c:pt>
                <c:pt idx="17">
                  <c:v>100.60913705583756</c:v>
                </c:pt>
                <c:pt idx="18">
                  <c:v>100.50761421319795</c:v>
                </c:pt>
                <c:pt idx="19">
                  <c:v>100.40609137055839</c:v>
                </c:pt>
                <c:pt idx="20">
                  <c:v>100.40609137055839</c:v>
                </c:pt>
                <c:pt idx="21">
                  <c:v>100.60913705583756</c:v>
                </c:pt>
                <c:pt idx="22">
                  <c:v>100.81218274111674</c:v>
                </c:pt>
                <c:pt idx="23">
                  <c:v>98.883248730964468</c:v>
                </c:pt>
                <c:pt idx="24">
                  <c:v>98.883248730964468</c:v>
                </c:pt>
                <c:pt idx="25">
                  <c:v>100.1015228426396</c:v>
                </c:pt>
              </c:numCache>
            </c:numRef>
          </c:val>
          <c:smooth val="0"/>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numCache>
            </c:numRef>
          </c:cat>
          <c:val>
            <c:numRef>
              <c:f>PA!$AW$40:$AW$65</c:f>
              <c:numCache>
                <c:formatCode>0.0</c:formatCode>
                <c:ptCount val="26"/>
                <c:pt idx="0">
                  <c:v>100</c:v>
                </c:pt>
                <c:pt idx="1">
                  <c:v>100.30884623869403</c:v>
                </c:pt>
                <c:pt idx="2">
                  <c:v>100.44120891242004</c:v>
                </c:pt>
                <c:pt idx="3">
                  <c:v>101.03684094418708</c:v>
                </c:pt>
                <c:pt idx="4">
                  <c:v>101.34568718288108</c:v>
                </c:pt>
                <c:pt idx="5">
                  <c:v>99.426428413853955</c:v>
                </c:pt>
                <c:pt idx="6">
                  <c:v>99.139642620780947</c:v>
                </c:pt>
                <c:pt idx="7">
                  <c:v>99.889697771894987</c:v>
                </c:pt>
                <c:pt idx="8">
                  <c:v>101.47804985660711</c:v>
                </c:pt>
                <c:pt idx="9">
                  <c:v>103.48555040811824</c:v>
                </c:pt>
                <c:pt idx="10">
                  <c:v>104.2356055592323</c:v>
                </c:pt>
                <c:pt idx="11">
                  <c:v>103.24288550628722</c:v>
                </c:pt>
                <c:pt idx="12">
                  <c:v>102.13986322523716</c:v>
                </c:pt>
                <c:pt idx="13">
                  <c:v>101.4339289653651</c:v>
                </c:pt>
                <c:pt idx="14">
                  <c:v>100.198544010589</c:v>
                </c:pt>
                <c:pt idx="15">
                  <c:v>100.02206044562101</c:v>
                </c:pt>
                <c:pt idx="16">
                  <c:v>100.41914846679903</c:v>
                </c:pt>
                <c:pt idx="17">
                  <c:v>99.867637326273993</c:v>
                </c:pt>
                <c:pt idx="18">
                  <c:v>100.92653871608206</c:v>
                </c:pt>
                <c:pt idx="19">
                  <c:v>102.00750055151113</c:v>
                </c:pt>
                <c:pt idx="20">
                  <c:v>103.17670416942421</c:v>
                </c:pt>
                <c:pt idx="21">
                  <c:v>103.94881976615929</c:v>
                </c:pt>
                <c:pt idx="22">
                  <c:v>104.50033090668431</c:v>
                </c:pt>
                <c:pt idx="23">
                  <c:v>102.86785793073021</c:v>
                </c:pt>
                <c:pt idx="24">
                  <c:v>102.09574233399515</c:v>
                </c:pt>
                <c:pt idx="25">
                  <c:v>101.94131921464813</c:v>
                </c:pt>
              </c:numCache>
            </c:numRef>
          </c:val>
          <c:smooth val="0"/>
        </c:ser>
        <c:dLbls>
          <c:showLegendKey val="0"/>
          <c:showVal val="0"/>
          <c:showCatName val="0"/>
          <c:showSerName val="0"/>
          <c:showPercent val="0"/>
          <c:showBubbleSize val="0"/>
        </c:dLbls>
        <c:marker val="1"/>
        <c:smooth val="0"/>
        <c:axId val="186535296"/>
        <c:axId val="186557568"/>
      </c:lineChart>
      <c:dateAx>
        <c:axId val="186535296"/>
        <c:scaling>
          <c:orientation val="minMax"/>
        </c:scaling>
        <c:delete val="0"/>
        <c:axPos val="b"/>
        <c:numFmt formatCode="mmm\-yy" sourceLinked="1"/>
        <c:majorTickMark val="out"/>
        <c:minorTickMark val="none"/>
        <c:tickLblPos val="low"/>
        <c:spPr>
          <a:ln w="19050"/>
        </c:spPr>
        <c:crossAx val="186557568"/>
        <c:crossesAt val="100"/>
        <c:auto val="1"/>
        <c:lblOffset val="100"/>
        <c:baseTimeUnit val="months"/>
      </c:dateAx>
      <c:valAx>
        <c:axId val="186557568"/>
        <c:scaling>
          <c:orientation val="minMax"/>
          <c:max val="112"/>
          <c:min val="84"/>
        </c:scaling>
        <c:delete val="0"/>
        <c:axPos val="l"/>
        <c:majorGridlines/>
        <c:numFmt formatCode="0" sourceLinked="0"/>
        <c:majorTickMark val="out"/>
        <c:minorTickMark val="none"/>
        <c:tickLblPos val="nextTo"/>
        <c:crossAx val="186535296"/>
        <c:crossesAt val="43862"/>
        <c:crossBetween val="midCat"/>
        <c:majorUnit val="4"/>
      </c:valAx>
    </c:plotArea>
    <c:legend>
      <c:legendPos val="b"/>
      <c:layout>
        <c:manualLayout>
          <c:xMode val="edge"/>
          <c:yMode val="edge"/>
          <c:x val="0.29860496668685643"/>
          <c:y val="0.77822135177265284"/>
          <c:w val="0.38285612759943466"/>
          <c:h val="6.4813309626619256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Graph3'!$A$10:$B$62</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Graph3'!$V$10:$V$50</c:f>
              <c:numCache>
                <c:formatCode>#,##0</c:formatCode>
                <c:ptCount val="41"/>
                <c:pt idx="0">
                  <c:v>791.89940952186589</c:v>
                </c:pt>
                <c:pt idx="1">
                  <c:v>-540.03456599009223</c:v>
                </c:pt>
                <c:pt idx="2">
                  <c:v>-1843.5873640461359</c:v>
                </c:pt>
                <c:pt idx="3">
                  <c:v>1137.1092908253486</c:v>
                </c:pt>
                <c:pt idx="4">
                  <c:v>28.050021860690322</c:v>
                </c:pt>
                <c:pt idx="5">
                  <c:v>575.64806597217103</c:v>
                </c:pt>
                <c:pt idx="6">
                  <c:v>-495.03350810467964</c:v>
                </c:pt>
                <c:pt idx="7">
                  <c:v>433.5371822808811</c:v>
                </c:pt>
                <c:pt idx="8">
                  <c:v>-84.384697289409814</c:v>
                </c:pt>
                <c:pt idx="9">
                  <c:v>-767.98028805188369</c:v>
                </c:pt>
                <c:pt idx="10">
                  <c:v>340.80591038623243</c:v>
                </c:pt>
                <c:pt idx="11">
                  <c:v>-332.26871352022863</c:v>
                </c:pt>
                <c:pt idx="12">
                  <c:v>-112.40844555143849</c:v>
                </c:pt>
                <c:pt idx="13">
                  <c:v>156.21094758412801</c:v>
                </c:pt>
                <c:pt idx="14">
                  <c:v>-579.29221081305877</c:v>
                </c:pt>
                <c:pt idx="15">
                  <c:v>787.26946782547748</c:v>
                </c:pt>
                <c:pt idx="16">
                  <c:v>273.07843720258097</c:v>
                </c:pt>
                <c:pt idx="17">
                  <c:v>1456.9043329650303</c:v>
                </c:pt>
                <c:pt idx="18">
                  <c:v>-174.67987879569409</c:v>
                </c:pt>
                <c:pt idx="19">
                  <c:v>-233.09342300699791</c:v>
                </c:pt>
                <c:pt idx="20">
                  <c:v>2073.548439952574</c:v>
                </c:pt>
                <c:pt idx="21">
                  <c:v>418.64484013835317</c:v>
                </c:pt>
                <c:pt idx="22">
                  <c:v>-790.5935736730753</c:v>
                </c:pt>
                <c:pt idx="23">
                  <c:v>1109.2498863732617</c:v>
                </c:pt>
                <c:pt idx="24">
                  <c:v>1462.525052464538</c:v>
                </c:pt>
                <c:pt idx="25">
                  <c:v>377.83541907861945</c:v>
                </c:pt>
                <c:pt idx="26">
                  <c:v>-140.85790164401988</c:v>
                </c:pt>
                <c:pt idx="27">
                  <c:v>27.549529915879248</c:v>
                </c:pt>
                <c:pt idx="28">
                  <c:v>646.52716236395645</c:v>
                </c:pt>
                <c:pt idx="29">
                  <c:v>1647.9347012973449</c:v>
                </c:pt>
                <c:pt idx="30">
                  <c:v>394.53161389293382</c:v>
                </c:pt>
                <c:pt idx="31">
                  <c:v>-238.66580134670949</c:v>
                </c:pt>
                <c:pt idx="32">
                  <c:v>-1995.546191756177</c:v>
                </c:pt>
                <c:pt idx="33">
                  <c:v>-3273.9266402281646</c:v>
                </c:pt>
                <c:pt idx="34">
                  <c:v>4018.6138421494397</c:v>
                </c:pt>
                <c:pt idx="35">
                  <c:v>1637.0863405683194</c:v>
                </c:pt>
                <c:pt idx="36">
                  <c:v>810.63879781073774</c:v>
                </c:pt>
                <c:pt idx="37">
                  <c:v>3386.8781042919436</c:v>
                </c:pt>
                <c:pt idx="38">
                  <c:v>1532.9494033220108</c:v>
                </c:pt>
                <c:pt idx="39">
                  <c:v>1813.0316495253937</c:v>
                </c:pt>
                <c:pt idx="40">
                  <c:v>978.39628434018232</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Graph3'!$A$10:$B$62</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Graph3'!$W$10:$W$50</c:f>
              <c:numCache>
                <c:formatCode>#,##0</c:formatCode>
                <c:ptCount val="41"/>
                <c:pt idx="0">
                  <c:v>-212.87146270150424</c:v>
                </c:pt>
                <c:pt idx="1">
                  <c:v>-104.6448930071183</c:v>
                </c:pt>
                <c:pt idx="2">
                  <c:v>-266.6537998655549</c:v>
                </c:pt>
                <c:pt idx="3">
                  <c:v>-295.84166624041518</c:v>
                </c:pt>
                <c:pt idx="4">
                  <c:v>-125.61902934434602</c:v>
                </c:pt>
                <c:pt idx="5">
                  <c:v>-70.692552723784502</c:v>
                </c:pt>
                <c:pt idx="6">
                  <c:v>92.481730760930986</c:v>
                </c:pt>
                <c:pt idx="7">
                  <c:v>335.67650809178667</c:v>
                </c:pt>
                <c:pt idx="8">
                  <c:v>-475.09855009763032</c:v>
                </c:pt>
                <c:pt idx="9">
                  <c:v>40.547201970442075</c:v>
                </c:pt>
                <c:pt idx="10">
                  <c:v>-247.31807577005929</c:v>
                </c:pt>
                <c:pt idx="11">
                  <c:v>176.84964078202484</c:v>
                </c:pt>
                <c:pt idx="12">
                  <c:v>123.78544788084309</c:v>
                </c:pt>
                <c:pt idx="13">
                  <c:v>-34.31492115558558</c:v>
                </c:pt>
                <c:pt idx="14">
                  <c:v>236.8972773441983</c:v>
                </c:pt>
                <c:pt idx="15">
                  <c:v>75.21899717472661</c:v>
                </c:pt>
                <c:pt idx="16">
                  <c:v>160.98864402289837</c:v>
                </c:pt>
                <c:pt idx="17">
                  <c:v>172.97216891004064</c:v>
                </c:pt>
                <c:pt idx="18">
                  <c:v>118.61248832280671</c:v>
                </c:pt>
                <c:pt idx="19">
                  <c:v>-31.080507454338658</c:v>
                </c:pt>
                <c:pt idx="20">
                  <c:v>501.75695342357267</c:v>
                </c:pt>
                <c:pt idx="21">
                  <c:v>312.12157259239211</c:v>
                </c:pt>
                <c:pt idx="22">
                  <c:v>328.73053813668594</c:v>
                </c:pt>
                <c:pt idx="23">
                  <c:v>30.721257846019398</c:v>
                </c:pt>
                <c:pt idx="24">
                  <c:v>28.64013978813</c:v>
                </c:pt>
                <c:pt idx="25">
                  <c:v>-194.38772726685602</c:v>
                </c:pt>
                <c:pt idx="26">
                  <c:v>40.605647588733518</c:v>
                </c:pt>
                <c:pt idx="27">
                  <c:v>17.38643476434936</c:v>
                </c:pt>
                <c:pt idx="28">
                  <c:v>172.99649751707875</c:v>
                </c:pt>
                <c:pt idx="29">
                  <c:v>115.30102920105855</c:v>
                </c:pt>
                <c:pt idx="30">
                  <c:v>-15.423125342665116</c:v>
                </c:pt>
                <c:pt idx="31">
                  <c:v>33.622104548322568</c:v>
                </c:pt>
                <c:pt idx="32">
                  <c:v>-2384.098368593628</c:v>
                </c:pt>
                <c:pt idx="33">
                  <c:v>1206.19221447773</c:v>
                </c:pt>
                <c:pt idx="34">
                  <c:v>735.86528316542353</c:v>
                </c:pt>
                <c:pt idx="35">
                  <c:v>103.07317702287492</c:v>
                </c:pt>
                <c:pt idx="36">
                  <c:v>126.88634620975972</c:v>
                </c:pt>
                <c:pt idx="37">
                  <c:v>102.17203953378794</c:v>
                </c:pt>
                <c:pt idx="38">
                  <c:v>159.16429180796422</c:v>
                </c:pt>
                <c:pt idx="39">
                  <c:v>108.48733705576342</c:v>
                </c:pt>
                <c:pt idx="40">
                  <c:v>-268.62839320564672</c:v>
                </c:pt>
              </c:numCache>
            </c:numRef>
          </c:val>
        </c:ser>
        <c:dLbls>
          <c:showLegendKey val="0"/>
          <c:showVal val="0"/>
          <c:showCatName val="0"/>
          <c:showSerName val="0"/>
          <c:showPercent val="0"/>
          <c:showBubbleSize val="0"/>
        </c:dLbls>
        <c:gapWidth val="150"/>
        <c:overlap val="100"/>
        <c:axId val="169229312"/>
        <c:axId val="169239296"/>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Graph3'!$A$10:$B$57</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Graph3'!$U$10:$U$50</c:f>
              <c:numCache>
                <c:formatCode>#,##0</c:formatCode>
                <c:ptCount val="41"/>
                <c:pt idx="0">
                  <c:v>579.0279468203662</c:v>
                </c:pt>
                <c:pt idx="1">
                  <c:v>-644.67945899721235</c:v>
                </c:pt>
                <c:pt idx="2">
                  <c:v>-2110.2411639116763</c:v>
                </c:pt>
                <c:pt idx="3">
                  <c:v>841.26762458492885</c:v>
                </c:pt>
                <c:pt idx="4">
                  <c:v>-97.569007483660243</c:v>
                </c:pt>
                <c:pt idx="5">
                  <c:v>504.95551324839471</c:v>
                </c:pt>
                <c:pt idx="6">
                  <c:v>-402.55177734376048</c:v>
                </c:pt>
                <c:pt idx="7">
                  <c:v>769.21369037267868</c:v>
                </c:pt>
                <c:pt idx="8">
                  <c:v>-559.48324738704832</c:v>
                </c:pt>
                <c:pt idx="9">
                  <c:v>-727.43308608143707</c:v>
                </c:pt>
                <c:pt idx="10">
                  <c:v>93.487834616185864</c:v>
                </c:pt>
                <c:pt idx="11">
                  <c:v>-155.41907273820834</c:v>
                </c:pt>
                <c:pt idx="12">
                  <c:v>11.377002329390962</c:v>
                </c:pt>
                <c:pt idx="13">
                  <c:v>121.89602642855607</c:v>
                </c:pt>
                <c:pt idx="14">
                  <c:v>-342.39493346886593</c:v>
                </c:pt>
                <c:pt idx="15">
                  <c:v>862.48846500020591</c:v>
                </c:pt>
                <c:pt idx="16">
                  <c:v>434.06708122548298</c:v>
                </c:pt>
                <c:pt idx="17">
                  <c:v>1629.8765018750564</c:v>
                </c:pt>
                <c:pt idx="18">
                  <c:v>-56.067390472890111</c:v>
                </c:pt>
                <c:pt idx="19">
                  <c:v>-264.17393046131474</c:v>
                </c:pt>
                <c:pt idx="20">
                  <c:v>2575.3053933761257</c:v>
                </c:pt>
                <c:pt idx="21">
                  <c:v>730.7664127307653</c:v>
                </c:pt>
                <c:pt idx="22">
                  <c:v>-461.86303553640028</c:v>
                </c:pt>
                <c:pt idx="23">
                  <c:v>1139.9711442192784</c:v>
                </c:pt>
                <c:pt idx="24">
                  <c:v>1491.1651922526653</c:v>
                </c:pt>
                <c:pt idx="25">
                  <c:v>183.44769181177253</c:v>
                </c:pt>
                <c:pt idx="26">
                  <c:v>-100.25225405528909</c:v>
                </c:pt>
                <c:pt idx="27">
                  <c:v>44.935964680218603</c:v>
                </c:pt>
                <c:pt idx="28">
                  <c:v>819.52365988102974</c:v>
                </c:pt>
                <c:pt idx="29">
                  <c:v>1763.235730498418</c:v>
                </c:pt>
                <c:pt idx="30">
                  <c:v>379.10848855026416</c:v>
                </c:pt>
                <c:pt idx="31">
                  <c:v>-205.04369679838419</c:v>
                </c:pt>
                <c:pt idx="32">
                  <c:v>-4379.6445603498141</c:v>
                </c:pt>
                <c:pt idx="33">
                  <c:v>-2067.7344257504155</c:v>
                </c:pt>
                <c:pt idx="34">
                  <c:v>4754.4791253148578</c:v>
                </c:pt>
                <c:pt idx="35">
                  <c:v>1740.1595175911789</c:v>
                </c:pt>
                <c:pt idx="36">
                  <c:v>937.52514402050292</c:v>
                </c:pt>
                <c:pt idx="37">
                  <c:v>3489.0501438257343</c:v>
                </c:pt>
                <c:pt idx="38">
                  <c:v>1692.113695129985</c:v>
                </c:pt>
                <c:pt idx="39">
                  <c:v>1921.5189865811553</c:v>
                </c:pt>
                <c:pt idx="40">
                  <c:v>709.76789113454288</c:v>
                </c:pt>
              </c:numCache>
            </c:numRef>
          </c:val>
          <c:smooth val="0"/>
        </c:ser>
        <c:dLbls>
          <c:showLegendKey val="0"/>
          <c:showVal val="0"/>
          <c:showCatName val="0"/>
          <c:showSerName val="0"/>
          <c:showPercent val="0"/>
          <c:showBubbleSize val="0"/>
        </c:dLbls>
        <c:marker val="1"/>
        <c:smooth val="0"/>
        <c:axId val="169229312"/>
        <c:axId val="169239296"/>
      </c:lineChart>
      <c:catAx>
        <c:axId val="16922931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69239296"/>
        <c:crosses val="autoZero"/>
        <c:auto val="0"/>
        <c:lblAlgn val="ctr"/>
        <c:lblOffset val="100"/>
        <c:tickLblSkip val="4"/>
        <c:tickMarkSkip val="4"/>
        <c:noMultiLvlLbl val="0"/>
      </c:catAx>
      <c:valAx>
        <c:axId val="169239296"/>
        <c:scaling>
          <c:orientation val="minMax"/>
          <c:max val="5000"/>
          <c:min val="-5000"/>
        </c:scaling>
        <c:delete val="0"/>
        <c:axPos val="l"/>
        <c:majorGridlines>
          <c:spPr>
            <a:ln>
              <a:prstDash val="sysDash"/>
            </a:ln>
          </c:spPr>
        </c:majorGridlines>
        <c:numFmt formatCode="[Red][&lt;0]\-&quot;&quot;0&quot;&quot;;[Blue][&gt;0]\+&quot;&quot;0&quot;&quot;;0" sourceLinked="0"/>
        <c:majorTickMark val="out"/>
        <c:minorTickMark val="none"/>
        <c:tickLblPos val="nextTo"/>
        <c:crossAx val="169229312"/>
        <c:crosses val="autoZero"/>
        <c:crossBetween val="between"/>
        <c:majorUnit val="1000"/>
      </c:valAx>
    </c:plotArea>
    <c:legend>
      <c:legendPos val="t"/>
      <c:layout>
        <c:manualLayout>
          <c:xMode val="edge"/>
          <c:yMode val="edge"/>
          <c:x val="0.21627906807801803"/>
          <c:y val="0.21335807050092764"/>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415E-2"/>
          <c:y val="0.27208624345685839"/>
          <c:w val="0.83764367816093055"/>
          <c:h val="0.49287174439733517"/>
        </c:manualLayout>
      </c:layout>
      <c:lineChart>
        <c:grouping val="standard"/>
        <c:varyColors val="0"/>
        <c:ser>
          <c:idx val="0"/>
          <c:order val="0"/>
          <c:tx>
            <c:strRef>
              <c:f>'Données graph 1 et 2'!$AS$8:$AS$9</c:f>
              <c:strCache>
                <c:ptCount val="1"/>
                <c:pt idx="0">
                  <c:v>Construction </c:v>
                </c:pt>
              </c:strCache>
            </c:strRef>
          </c:tx>
          <c:spPr>
            <a:ln w="28575">
              <a:solidFill>
                <a:srgbClr val="00B05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2'!$AS$10:$AS$50</c:f>
              <c:numCache>
                <c:formatCode>#,##0.0</c:formatCode>
                <c:ptCount val="41"/>
                <c:pt idx="0">
                  <c:v>100</c:v>
                </c:pt>
                <c:pt idx="1">
                  <c:v>98.331082839047113</c:v>
                </c:pt>
                <c:pt idx="2">
                  <c:v>98.202446567031316</c:v>
                </c:pt>
                <c:pt idx="3">
                  <c:v>95.982132430784816</c:v>
                </c:pt>
                <c:pt idx="4">
                  <c:v>94.487281835391698</c:v>
                </c:pt>
                <c:pt idx="5">
                  <c:v>94.475295191145165</c:v>
                </c:pt>
                <c:pt idx="6">
                  <c:v>95.195647405013105</c:v>
                </c:pt>
                <c:pt idx="7">
                  <c:v>95.314563583865478</c:v>
                </c:pt>
                <c:pt idx="8">
                  <c:v>94.90207938165571</c:v>
                </c:pt>
                <c:pt idx="9">
                  <c:v>93.316612089305082</c:v>
                </c:pt>
                <c:pt idx="10">
                  <c:v>91.239723760771085</c:v>
                </c:pt>
                <c:pt idx="11">
                  <c:v>90.096847259321493</c:v>
                </c:pt>
                <c:pt idx="12">
                  <c:v>88.365208576572371</c:v>
                </c:pt>
                <c:pt idx="13">
                  <c:v>87.712656011552255</c:v>
                </c:pt>
                <c:pt idx="14">
                  <c:v>87.809745100440466</c:v>
                </c:pt>
                <c:pt idx="15">
                  <c:v>88.090445036000403</c:v>
                </c:pt>
                <c:pt idx="16">
                  <c:v>88.667748608249582</c:v>
                </c:pt>
                <c:pt idx="17">
                  <c:v>89.431195305541337</c:v>
                </c:pt>
                <c:pt idx="18">
                  <c:v>89.901049272984238</c:v>
                </c:pt>
                <c:pt idx="19">
                  <c:v>90.107432886531456</c:v>
                </c:pt>
                <c:pt idx="20">
                  <c:v>91.13525102652163</c:v>
                </c:pt>
                <c:pt idx="21">
                  <c:v>92.769831494130571</c:v>
                </c:pt>
                <c:pt idx="22">
                  <c:v>94.16328511940813</c:v>
                </c:pt>
                <c:pt idx="23">
                  <c:v>93.81743752781577</c:v>
                </c:pt>
                <c:pt idx="24">
                  <c:v>96.570748955074436</c:v>
                </c:pt>
                <c:pt idx="25">
                  <c:v>96.150763778625532</c:v>
                </c:pt>
                <c:pt idx="26">
                  <c:v>96.577655435511531</c:v>
                </c:pt>
                <c:pt idx="27">
                  <c:v>97.684240624981953</c:v>
                </c:pt>
                <c:pt idx="28">
                  <c:v>99.015597002605205</c:v>
                </c:pt>
                <c:pt idx="29">
                  <c:v>99.781782233676097</c:v>
                </c:pt>
                <c:pt idx="30">
                  <c:v>101.08182632719253</c:v>
                </c:pt>
                <c:pt idx="31">
                  <c:v>101.33356182117146</c:v>
                </c:pt>
                <c:pt idx="32">
                  <c:v>95.923773779005757</c:v>
                </c:pt>
                <c:pt idx="33">
                  <c:v>99.62880747714712</c:v>
                </c:pt>
                <c:pt idx="34">
                  <c:v>102.30513704596416</c:v>
                </c:pt>
                <c:pt idx="35">
                  <c:v>102.68361556328746</c:v>
                </c:pt>
                <c:pt idx="36">
                  <c:v>104.42987302667663</c:v>
                </c:pt>
                <c:pt idx="37">
                  <c:v>105.44864035580177</c:v>
                </c:pt>
                <c:pt idx="38">
                  <c:v>105.62024359781192</c:v>
                </c:pt>
                <c:pt idx="39">
                  <c:v>104.4515101325896</c:v>
                </c:pt>
                <c:pt idx="40">
                  <c:v>104.23480239193938</c:v>
                </c:pt>
              </c:numCache>
            </c:numRef>
          </c:val>
          <c:smooth val="0"/>
        </c:ser>
        <c:ser>
          <c:idx val="1"/>
          <c:order val="1"/>
          <c:tx>
            <c:strRef>
              <c:f>'Données graph 1 et 2'!$AR$8:$AR$9</c:f>
              <c:strCache>
                <c:ptCount val="1"/>
                <c:pt idx="0">
                  <c:v>Industrie </c:v>
                </c:pt>
              </c:strCache>
            </c:strRef>
          </c:tx>
          <c:spPr>
            <a:ln w="28575">
              <a:solidFill>
                <a:srgbClr val="0070C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2'!$AR$10:$AR$50</c:f>
              <c:numCache>
                <c:formatCode>#,##0.0</c:formatCode>
                <c:ptCount val="41"/>
                <c:pt idx="0">
                  <c:v>100</c:v>
                </c:pt>
                <c:pt idx="1">
                  <c:v>99.3154714281076</c:v>
                </c:pt>
                <c:pt idx="2">
                  <c:v>97.441012566882094</c:v>
                </c:pt>
                <c:pt idx="3">
                  <c:v>96.180009835244746</c:v>
                </c:pt>
                <c:pt idx="4">
                  <c:v>96.252392800657688</c:v>
                </c:pt>
                <c:pt idx="5">
                  <c:v>96.143577487708441</c:v>
                </c:pt>
                <c:pt idx="6">
                  <c:v>96.59618630948377</c:v>
                </c:pt>
                <c:pt idx="7">
                  <c:v>96.057350594845843</c:v>
                </c:pt>
                <c:pt idx="8">
                  <c:v>94.565453360903547</c:v>
                </c:pt>
                <c:pt idx="9">
                  <c:v>94.68264664227118</c:v>
                </c:pt>
                <c:pt idx="10">
                  <c:v>94.285050896060255</c:v>
                </c:pt>
                <c:pt idx="11">
                  <c:v>93.889735692186662</c:v>
                </c:pt>
                <c:pt idx="12">
                  <c:v>94.599610901706953</c:v>
                </c:pt>
                <c:pt idx="13">
                  <c:v>94.225908965645743</c:v>
                </c:pt>
                <c:pt idx="14">
                  <c:v>93.841954987418873</c:v>
                </c:pt>
                <c:pt idx="15">
                  <c:v>93.239957533530188</c:v>
                </c:pt>
                <c:pt idx="16">
                  <c:v>92.026263680712859</c:v>
                </c:pt>
                <c:pt idx="17">
                  <c:v>92.682166249880567</c:v>
                </c:pt>
                <c:pt idx="18">
                  <c:v>92.439142188177641</c:v>
                </c:pt>
                <c:pt idx="19">
                  <c:v>91.996587815666629</c:v>
                </c:pt>
                <c:pt idx="20">
                  <c:v>91.897300039836864</c:v>
                </c:pt>
                <c:pt idx="21">
                  <c:v>92.364055573440055</c:v>
                </c:pt>
                <c:pt idx="22">
                  <c:v>92.955418696576643</c:v>
                </c:pt>
                <c:pt idx="23">
                  <c:v>94.097255081464226</c:v>
                </c:pt>
                <c:pt idx="24">
                  <c:v>94.969790570045802</c:v>
                </c:pt>
                <c:pt idx="25">
                  <c:v>94.672937359869735</c:v>
                </c:pt>
                <c:pt idx="26">
                  <c:v>94.932945351737501</c:v>
                </c:pt>
                <c:pt idx="27">
                  <c:v>94.999259499665214</c:v>
                </c:pt>
                <c:pt idx="28">
                  <c:v>95.965729415397789</c:v>
                </c:pt>
                <c:pt idx="29">
                  <c:v>95.424619849945998</c:v>
                </c:pt>
                <c:pt idx="30">
                  <c:v>94.861179442702166</c:v>
                </c:pt>
                <c:pt idx="31">
                  <c:v>95.566182835744058</c:v>
                </c:pt>
                <c:pt idx="32">
                  <c:v>92.529733015718037</c:v>
                </c:pt>
                <c:pt idx="33">
                  <c:v>93.7671443747723</c:v>
                </c:pt>
                <c:pt idx="34">
                  <c:v>96.091449318553956</c:v>
                </c:pt>
                <c:pt idx="35">
                  <c:v>95.52159762031836</c:v>
                </c:pt>
                <c:pt idx="36">
                  <c:v>96.400701355804415</c:v>
                </c:pt>
                <c:pt idx="37">
                  <c:v>96.724372299378587</c:v>
                </c:pt>
                <c:pt idx="38">
                  <c:v>97.584321885572336</c:v>
                </c:pt>
                <c:pt idx="39">
                  <c:v>99.691848039921254</c:v>
                </c:pt>
                <c:pt idx="40">
                  <c:v>99.435190401020108</c:v>
                </c:pt>
              </c:numCache>
            </c:numRef>
          </c:val>
          <c:smooth val="0"/>
        </c:ser>
        <c:ser>
          <c:idx val="2"/>
          <c:order val="2"/>
          <c:tx>
            <c:strRef>
              <c:f>'Données graph 1 et 2'!$AT$8:$AT$9</c:f>
              <c:strCache>
                <c:ptCount val="1"/>
                <c:pt idx="0">
                  <c:v>Tertiaire marchand </c:v>
                </c:pt>
              </c:strCache>
            </c:strRef>
          </c:tx>
          <c:spPr>
            <a:ln w="28575">
              <a:solidFill>
                <a:srgbClr val="FF0000"/>
              </a:solidFill>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2'!$AT$10:$AT$50</c:f>
              <c:numCache>
                <c:formatCode>#,##0.0</c:formatCode>
                <c:ptCount val="41"/>
                <c:pt idx="0">
                  <c:v>100</c:v>
                </c:pt>
                <c:pt idx="1">
                  <c:v>100.04315650400576</c:v>
                </c:pt>
                <c:pt idx="2">
                  <c:v>100.15150701341349</c:v>
                </c:pt>
                <c:pt idx="3">
                  <c:v>99.676924985687236</c:v>
                </c:pt>
                <c:pt idx="4">
                  <c:v>99.958027066421963</c:v>
                </c:pt>
                <c:pt idx="5">
                  <c:v>99.573818395633538</c:v>
                </c:pt>
                <c:pt idx="6">
                  <c:v>99.639860854891381</c:v>
                </c:pt>
                <c:pt idx="7">
                  <c:v>99.948509976811124</c:v>
                </c:pt>
                <c:pt idx="8">
                  <c:v>99.784515397537348</c:v>
                </c:pt>
                <c:pt idx="9">
                  <c:v>99.758155105091532</c:v>
                </c:pt>
                <c:pt idx="10">
                  <c:v>99.197353645887603</c:v>
                </c:pt>
                <c:pt idx="11">
                  <c:v>99.249512247251772</c:v>
                </c:pt>
                <c:pt idx="12">
                  <c:v>99.384475272137962</c:v>
                </c:pt>
                <c:pt idx="13">
                  <c:v>99.694458349369484</c:v>
                </c:pt>
                <c:pt idx="14">
                  <c:v>99.844238506592532</c:v>
                </c:pt>
                <c:pt idx="15">
                  <c:v>99.776928264724162</c:v>
                </c:pt>
                <c:pt idx="16">
                  <c:v>100.28513894936948</c:v>
                </c:pt>
                <c:pt idx="17">
                  <c:v>101.21500866301567</c:v>
                </c:pt>
                <c:pt idx="18">
                  <c:v>101.42231910037766</c:v>
                </c:pt>
                <c:pt idx="19">
                  <c:v>101.82614383951292</c:v>
                </c:pt>
                <c:pt idx="20">
                  <c:v>103.16211279996337</c:v>
                </c:pt>
                <c:pt idx="21">
                  <c:v>104.25398409482945</c:v>
                </c:pt>
                <c:pt idx="22">
                  <c:v>103.94960036435404</c:v>
                </c:pt>
                <c:pt idx="23">
                  <c:v>104.76238156920058</c:v>
                </c:pt>
                <c:pt idx="24">
                  <c:v>105.70224852278724</c:v>
                </c:pt>
                <c:pt idx="25">
                  <c:v>106.00178275311103</c:v>
                </c:pt>
                <c:pt idx="26">
                  <c:v>105.6763194123503</c:v>
                </c:pt>
                <c:pt idx="27">
                  <c:v>105.3878574347934</c:v>
                </c:pt>
                <c:pt idx="28">
                  <c:v>106.18039235798807</c:v>
                </c:pt>
                <c:pt idx="29">
                  <c:v>107.14602133571707</c:v>
                </c:pt>
                <c:pt idx="30">
                  <c:v>106.7080703374659</c:v>
                </c:pt>
                <c:pt idx="31">
                  <c:v>107.39747998790799</c:v>
                </c:pt>
                <c:pt idx="32">
                  <c:v>104.05110767691312</c:v>
                </c:pt>
                <c:pt idx="33">
                  <c:v>102.17533728645944</c:v>
                </c:pt>
                <c:pt idx="34">
                  <c:v>105.56081364517225</c:v>
                </c:pt>
                <c:pt idx="35">
                  <c:v>105.52553646151127</c:v>
                </c:pt>
                <c:pt idx="36">
                  <c:v>106.47370609635361</c:v>
                </c:pt>
                <c:pt idx="37">
                  <c:v>109.50698107235843</c:v>
                </c:pt>
                <c:pt idx="38">
                  <c:v>111.30211487631414</c:v>
                </c:pt>
                <c:pt idx="39">
                  <c:v>112.26799761551773</c:v>
                </c:pt>
                <c:pt idx="40">
                  <c:v>112.94746034065064</c:v>
                </c:pt>
              </c:numCache>
            </c:numRef>
          </c:val>
          <c:smooth val="0"/>
        </c:ser>
        <c:ser>
          <c:idx val="3"/>
          <c:order val="3"/>
          <c:tx>
            <c:strRef>
              <c:f>'Données graph 1 et 2'!$AU$8:$AU$9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2'!$AU$10:$AU$50</c:f>
              <c:numCache>
                <c:formatCode>#,##0.0</c:formatCode>
                <c:ptCount val="41"/>
                <c:pt idx="0">
                  <c:v>100</c:v>
                </c:pt>
                <c:pt idx="1">
                  <c:v>100.00350952255106</c:v>
                </c:pt>
                <c:pt idx="2">
                  <c:v>100.1591373256669</c:v>
                </c:pt>
                <c:pt idx="3">
                  <c:v>99.878355876876782</c:v>
                </c:pt>
                <c:pt idx="4">
                  <c:v>99.718886642887199</c:v>
                </c:pt>
                <c:pt idx="5">
                  <c:v>100.14302104569914</c:v>
                </c:pt>
                <c:pt idx="6">
                  <c:v>99.425776144986443</c:v>
                </c:pt>
                <c:pt idx="7">
                  <c:v>100.25859956967935</c:v>
                </c:pt>
                <c:pt idx="8">
                  <c:v>100.2609363923753</c:v>
                </c:pt>
                <c:pt idx="9">
                  <c:v>99.620380383890321</c:v>
                </c:pt>
                <c:pt idx="10">
                  <c:v>100.25568873132045</c:v>
                </c:pt>
                <c:pt idx="11">
                  <c:v>100.80081683709052</c:v>
                </c:pt>
                <c:pt idx="12">
                  <c:v>100.30218622671647</c:v>
                </c:pt>
                <c:pt idx="13">
                  <c:v>100.69982149766858</c:v>
                </c:pt>
                <c:pt idx="14">
                  <c:v>100.77369561473344</c:v>
                </c:pt>
                <c:pt idx="15">
                  <c:v>101.51214171486946</c:v>
                </c:pt>
                <c:pt idx="16">
                  <c:v>101.71155491401849</c:v>
                </c:pt>
                <c:pt idx="17">
                  <c:v>101.93065007571798</c:v>
                </c:pt>
                <c:pt idx="18">
                  <c:v>102.09088973177474</c:v>
                </c:pt>
                <c:pt idx="19">
                  <c:v>101.80813601567293</c:v>
                </c:pt>
                <c:pt idx="20">
                  <c:v>102.54917081480828</c:v>
                </c:pt>
                <c:pt idx="21">
                  <c:v>102.64786007787325</c:v>
                </c:pt>
                <c:pt idx="22">
                  <c:v>102.06775887646198</c:v>
                </c:pt>
                <c:pt idx="23">
                  <c:v>101.42241884177359</c:v>
                </c:pt>
                <c:pt idx="24">
                  <c:v>101.07613769242853</c:v>
                </c:pt>
                <c:pt idx="25">
                  <c:v>100.69826975621081</c:v>
                </c:pt>
                <c:pt idx="26">
                  <c:v>100.73672328813399</c:v>
                </c:pt>
                <c:pt idx="27">
                  <c:v>101.09661694856553</c:v>
                </c:pt>
                <c:pt idx="28">
                  <c:v>100.98168147414282</c:v>
                </c:pt>
                <c:pt idx="29">
                  <c:v>101.36224923467063</c:v>
                </c:pt>
                <c:pt idx="30">
                  <c:v>101.56747224857912</c:v>
                </c:pt>
                <c:pt idx="31">
                  <c:v>101.15103269880044</c:v>
                </c:pt>
                <c:pt idx="32">
                  <c:v>101.40383149242862</c:v>
                </c:pt>
                <c:pt idx="33">
                  <c:v>100.23879685343262</c:v>
                </c:pt>
                <c:pt idx="34">
                  <c:v>102.08551742199299</c:v>
                </c:pt>
                <c:pt idx="35">
                  <c:v>103.33634245886071</c:v>
                </c:pt>
                <c:pt idx="36">
                  <c:v>103.35578811829431</c:v>
                </c:pt>
                <c:pt idx="37">
                  <c:v>103.92952218948153</c:v>
                </c:pt>
                <c:pt idx="38">
                  <c:v>103.58461105214553</c:v>
                </c:pt>
                <c:pt idx="39">
                  <c:v>104.63971884038999</c:v>
                </c:pt>
                <c:pt idx="40">
                  <c:v>105.00816922092295</c:v>
                </c:pt>
              </c:numCache>
            </c:numRef>
          </c:val>
          <c:smooth val="0"/>
        </c:ser>
        <c:dLbls>
          <c:showLegendKey val="0"/>
          <c:showVal val="0"/>
          <c:showCatName val="0"/>
          <c:showSerName val="0"/>
          <c:showPercent val="0"/>
          <c:showBubbleSize val="0"/>
        </c:dLbls>
        <c:marker val="1"/>
        <c:smooth val="0"/>
        <c:axId val="167995264"/>
        <c:axId val="167996800"/>
      </c:lineChart>
      <c:catAx>
        <c:axId val="1679952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67996800"/>
        <c:crossesAt val="100"/>
        <c:auto val="0"/>
        <c:lblAlgn val="ctr"/>
        <c:lblOffset val="100"/>
        <c:tickLblSkip val="4"/>
        <c:tickMarkSkip val="4"/>
        <c:noMultiLvlLbl val="0"/>
      </c:catAx>
      <c:valAx>
        <c:axId val="167996800"/>
        <c:scaling>
          <c:orientation val="minMax"/>
          <c:max val="115"/>
          <c:min val="85"/>
        </c:scaling>
        <c:delete val="0"/>
        <c:axPos val="l"/>
        <c:majorGridlines>
          <c:spPr>
            <a:ln>
              <a:prstDash val="sysDash"/>
            </a:ln>
          </c:spPr>
        </c:majorGridlines>
        <c:numFmt formatCode="#,##0" sourceLinked="0"/>
        <c:majorTickMark val="out"/>
        <c:minorTickMark val="none"/>
        <c:tickLblPos val="nextTo"/>
        <c:crossAx val="16799526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7958052898516E-2"/>
          <c:y val="0.24595686858608862"/>
          <c:w val="0.90516390406154157"/>
          <c:h val="0.46558558534083427"/>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3.8026223770279048E-3"/>
                  <c:y val="1.5326515942881782E-2"/>
                </c:manualLayout>
              </c:layout>
              <c:showLegendKey val="0"/>
              <c:showVal val="1"/>
              <c:showCatName val="0"/>
              <c:showSerName val="0"/>
              <c:showPercent val="0"/>
              <c:showBubbleSize val="0"/>
            </c:dLbl>
            <c:dLbl>
              <c:idx val="3"/>
              <c:layout>
                <c:manualLayout>
                  <c:x val="1.7993704753625093E-3"/>
                  <c:y val="-1.8058375703327763E-3"/>
                </c:manualLayout>
              </c:layout>
              <c:showLegendKey val="0"/>
              <c:showVal val="1"/>
              <c:showCatName val="0"/>
              <c:showSerName val="0"/>
              <c:showPercent val="0"/>
              <c:showBubbleSize val="0"/>
            </c:dLbl>
            <c:dLbl>
              <c:idx val="4"/>
              <c:layout>
                <c:manualLayout>
                  <c:x val="0"/>
                  <c:y val="3.3507009643785573E-3"/>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graph4'!$DG$49:$DK$49</c:f>
              <c:numCache>
                <c:formatCode>#,##0</c:formatCode>
                <c:ptCount val="5"/>
                <c:pt idx="0">
                  <c:v>980</c:v>
                </c:pt>
                <c:pt idx="1">
                  <c:v>620</c:v>
                </c:pt>
                <c:pt idx="2">
                  <c:v>240</c:v>
                </c:pt>
                <c:pt idx="3">
                  <c:v>120</c:v>
                </c:pt>
                <c:pt idx="4">
                  <c:v>40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1.9143472012116062E-3"/>
                  <c:y val="-5.1160738400822811E-3"/>
                </c:manualLayout>
              </c:layout>
              <c:showLegendKey val="0"/>
              <c:showVal val="1"/>
              <c:showCatName val="0"/>
              <c:showSerName val="0"/>
              <c:showPercent val="0"/>
              <c:showBubbleSize val="0"/>
            </c:dLbl>
            <c:dLbl>
              <c:idx val="2"/>
              <c:layout>
                <c:manualLayout>
                  <c:x val="2.0031102189508E-3"/>
                  <c:y val="7.1384806305060662E-4"/>
                </c:manualLayout>
              </c:layout>
              <c:showLegendKey val="0"/>
              <c:showVal val="1"/>
              <c:showCatName val="0"/>
              <c:showSerName val="0"/>
              <c:showPercent val="0"/>
              <c:showBubbleSize val="0"/>
            </c:dLbl>
            <c:dLbl>
              <c:idx val="3"/>
              <c:layout>
                <c:manualLayout>
                  <c:x val="1.8910391917057805E-3"/>
                  <c:y val="-4.241360799981329E-3"/>
                </c:manualLayout>
              </c:layout>
              <c:showLegendKey val="0"/>
              <c:showVal val="1"/>
              <c:showCatName val="0"/>
              <c:showSerName val="0"/>
              <c:showPercent val="0"/>
              <c:showBubbleSize val="0"/>
            </c:dLbl>
            <c:dLbl>
              <c:idx val="4"/>
              <c:layout>
                <c:manualLayout>
                  <c:x val="0"/>
                  <c:y val="-2.5460153464103605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graph4'!$DM$49:$DQ$49</c:f>
              <c:numCache>
                <c:formatCode>#,##0</c:formatCode>
                <c:ptCount val="5"/>
                <c:pt idx="0">
                  <c:v>-270</c:v>
                </c:pt>
                <c:pt idx="1">
                  <c:v>-20</c:v>
                </c:pt>
                <c:pt idx="2">
                  <c:v>-10</c:v>
                </c:pt>
                <c:pt idx="3">
                  <c:v>-180</c:v>
                </c:pt>
                <c:pt idx="4">
                  <c:v>-70</c:v>
                </c:pt>
              </c:numCache>
            </c:numRef>
          </c:val>
        </c:ser>
        <c:ser>
          <c:idx val="2"/>
          <c:order val="2"/>
          <c:tx>
            <c:v>Total</c:v>
          </c:tx>
          <c:spPr>
            <a:noFill/>
          </c:spPr>
          <c:invertIfNegative val="0"/>
          <c:dLbls>
            <c:dLbl>
              <c:idx val="0"/>
              <c:layout>
                <c:manualLayout>
                  <c:x val="-4.845548839165183E-5"/>
                  <c:y val="8.6534274726360202E-2"/>
                </c:manualLayout>
              </c:layout>
              <c:dLblPos val="ctr"/>
              <c:showLegendKey val="0"/>
              <c:showVal val="1"/>
              <c:showCatName val="0"/>
              <c:showSerName val="0"/>
              <c:showPercent val="0"/>
              <c:showBubbleSize val="0"/>
            </c:dLbl>
            <c:dLbl>
              <c:idx val="1"/>
              <c:layout>
                <c:manualLayout>
                  <c:x val="-1.1476299882233327E-4"/>
                  <c:y val="7.0600469282019254E-2"/>
                </c:manualLayout>
              </c:layout>
              <c:dLblPos val="ctr"/>
              <c:showLegendKey val="0"/>
              <c:showVal val="1"/>
              <c:showCatName val="0"/>
              <c:showSerName val="0"/>
              <c:showPercent val="0"/>
              <c:showBubbleSize val="0"/>
            </c:dLbl>
            <c:dLbl>
              <c:idx val="2"/>
              <c:layout>
                <c:manualLayout>
                  <c:x val="1.5454750508074875E-3"/>
                  <c:y val="5.1136322112386749E-3"/>
                </c:manualLayout>
              </c:layout>
              <c:dLblPos val="ctr"/>
              <c:showLegendKey val="0"/>
              <c:showVal val="1"/>
              <c:showCatName val="0"/>
              <c:showSerName val="0"/>
              <c:showPercent val="0"/>
              <c:showBubbleSize val="0"/>
            </c:dLbl>
            <c:dLbl>
              <c:idx val="3"/>
              <c:layout>
                <c:manualLayout>
                  <c:x val="1.8406001453097922E-3"/>
                  <c:y val="-2.3082423283140006E-2"/>
                </c:manualLayout>
              </c:layout>
              <c:dLblPos val="ctr"/>
              <c:showLegendKey val="0"/>
              <c:showVal val="1"/>
              <c:showCatName val="0"/>
              <c:showSerName val="0"/>
              <c:showPercent val="0"/>
              <c:showBubbleSize val="0"/>
            </c:dLbl>
            <c:dLbl>
              <c:idx val="4"/>
              <c:layout>
                <c:manualLayout>
                  <c:x val="1.8451339921768473E-3"/>
                  <c:y val="-3.7091809395023198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graph4'!$DA$49:$DE$49</c:f>
              <c:numCache>
                <c:formatCode>#,##0</c:formatCode>
                <c:ptCount val="5"/>
                <c:pt idx="0">
                  <c:v>710</c:v>
                </c:pt>
                <c:pt idx="1">
                  <c:v>600</c:v>
                </c:pt>
                <c:pt idx="2">
                  <c:v>240</c:v>
                </c:pt>
                <c:pt idx="3">
                  <c:v>-60</c:v>
                </c:pt>
                <c:pt idx="4">
                  <c:v>-30</c:v>
                </c:pt>
              </c:numCache>
            </c:numRef>
          </c:val>
        </c:ser>
        <c:dLbls>
          <c:showLegendKey val="0"/>
          <c:showVal val="0"/>
          <c:showCatName val="0"/>
          <c:showSerName val="0"/>
          <c:showPercent val="0"/>
          <c:showBubbleSize val="0"/>
        </c:dLbls>
        <c:gapWidth val="150"/>
        <c:overlap val="100"/>
        <c:axId val="168065664"/>
        <c:axId val="168096128"/>
      </c:barChart>
      <c:catAx>
        <c:axId val="168065664"/>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168096128"/>
        <c:crosses val="autoZero"/>
        <c:auto val="1"/>
        <c:lblAlgn val="ctr"/>
        <c:lblOffset val="100"/>
        <c:noMultiLvlLbl val="0"/>
      </c:catAx>
      <c:valAx>
        <c:axId val="168096128"/>
        <c:scaling>
          <c:orientation val="minMax"/>
          <c:max val="10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168065664"/>
        <c:crosses val="autoZero"/>
        <c:crossBetween val="between"/>
        <c:majorUnit val="500"/>
      </c:valAx>
    </c:plotArea>
    <c:legend>
      <c:legendPos val="r"/>
      <c:legendEntry>
        <c:idx val="0"/>
        <c:delete val="1"/>
      </c:legendEntry>
      <c:layout>
        <c:manualLayout>
          <c:xMode val="edge"/>
          <c:yMode val="edge"/>
          <c:x val="0.27865418602177844"/>
          <c:y val="0.18397875147241638"/>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Vaucluse</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18700457004807933"/>
          <c:y val="2.0459910253153839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GRAPHIQUE_stocks_bénéf'!$BQ$2</c:f>
              <c:strCache>
                <c:ptCount val="1"/>
                <c:pt idx="0">
                  <c:v>CUI-CAE / PEC</c:v>
                </c:pt>
              </c:strCache>
            </c:strRef>
          </c:tx>
          <c:spPr>
            <a:solidFill>
              <a:srgbClr val="1F497D">
                <a:lumMod val="20000"/>
                <a:lumOff val="80000"/>
                <a:alpha val="70000"/>
              </a:srgbClr>
            </a:solidFill>
            <a:ln w="28575">
              <a:noFill/>
              <a:prstDash val="solid"/>
            </a:ln>
          </c:spPr>
          <c:cat>
            <c:multiLvlStrRef>
              <c:f>'Données GRAPHIQUE_stocks_bénéf'!$BO$3:$BP$51</c:f>
              <c:multiLvlStrCache>
                <c:ptCount val="4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GRAPHIQUE_stocks_bénéf'!$BQ$3:$BQ$51</c:f>
              <c:numCache>
                <c:formatCode>#,##0</c:formatCode>
                <c:ptCount val="49"/>
                <c:pt idx="0">
                  <c:v>1268</c:v>
                </c:pt>
                <c:pt idx="1">
                  <c:v>2383</c:v>
                </c:pt>
                <c:pt idx="2">
                  <c:v>2491</c:v>
                </c:pt>
                <c:pt idx="3">
                  <c:v>2284</c:v>
                </c:pt>
                <c:pt idx="4">
                  <c:v>2154</c:v>
                </c:pt>
                <c:pt idx="5">
                  <c:v>1764</c:v>
                </c:pt>
                <c:pt idx="6">
                  <c:v>1744</c:v>
                </c:pt>
                <c:pt idx="7">
                  <c:v>2049</c:v>
                </c:pt>
                <c:pt idx="8">
                  <c:v>2326</c:v>
                </c:pt>
                <c:pt idx="9">
                  <c:v>2519</c:v>
                </c:pt>
                <c:pt idx="10">
                  <c:v>2324</c:v>
                </c:pt>
                <c:pt idx="11">
                  <c:v>2159</c:v>
                </c:pt>
                <c:pt idx="12">
                  <c:v>2023</c:v>
                </c:pt>
                <c:pt idx="13">
                  <c:v>1978</c:v>
                </c:pt>
                <c:pt idx="14">
                  <c:v>1854</c:v>
                </c:pt>
                <c:pt idx="15">
                  <c:v>2213</c:v>
                </c:pt>
                <c:pt idx="16">
                  <c:v>2279</c:v>
                </c:pt>
                <c:pt idx="17">
                  <c:v>2388</c:v>
                </c:pt>
                <c:pt idx="18">
                  <c:v>2119</c:v>
                </c:pt>
                <c:pt idx="19">
                  <c:v>1926</c:v>
                </c:pt>
                <c:pt idx="20">
                  <c:v>2046</c:v>
                </c:pt>
                <c:pt idx="21">
                  <c:v>2108</c:v>
                </c:pt>
                <c:pt idx="22">
                  <c:v>2077</c:v>
                </c:pt>
                <c:pt idx="23">
                  <c:v>2196</c:v>
                </c:pt>
                <c:pt idx="24">
                  <c:v>2351</c:v>
                </c:pt>
                <c:pt idx="25">
                  <c:v>2413</c:v>
                </c:pt>
                <c:pt idx="26">
                  <c:v>2431</c:v>
                </c:pt>
                <c:pt idx="27">
                  <c:v>2417</c:v>
                </c:pt>
                <c:pt idx="28">
                  <c:v>2502</c:v>
                </c:pt>
                <c:pt idx="29">
                  <c:v>2384</c:v>
                </c:pt>
                <c:pt idx="30">
                  <c:v>1675</c:v>
                </c:pt>
                <c:pt idx="31">
                  <c:v>1199</c:v>
                </c:pt>
                <c:pt idx="32">
                  <c:v>874</c:v>
                </c:pt>
                <c:pt idx="33">
                  <c:v>732</c:v>
                </c:pt>
                <c:pt idx="34">
                  <c:v>882</c:v>
                </c:pt>
                <c:pt idx="35">
                  <c:v>980</c:v>
                </c:pt>
                <c:pt idx="36">
                  <c:v>1069</c:v>
                </c:pt>
                <c:pt idx="37">
                  <c:v>1176</c:v>
                </c:pt>
                <c:pt idx="38">
                  <c:v>1166</c:v>
                </c:pt>
                <c:pt idx="39">
                  <c:v>1105</c:v>
                </c:pt>
                <c:pt idx="40">
                  <c:v>1041</c:v>
                </c:pt>
                <c:pt idx="41">
                  <c:v>869</c:v>
                </c:pt>
                <c:pt idx="42">
                  <c:v>869</c:v>
                </c:pt>
                <c:pt idx="43">
                  <c:v>872</c:v>
                </c:pt>
                <c:pt idx="44">
                  <c:v>888</c:v>
                </c:pt>
                <c:pt idx="45">
                  <c:v>892</c:v>
                </c:pt>
                <c:pt idx="46">
                  <c:v>845</c:v>
                </c:pt>
                <c:pt idx="47">
                  <c:v>850</c:v>
                </c:pt>
                <c:pt idx="48">
                  <c:v>869</c:v>
                </c:pt>
              </c:numCache>
            </c:numRef>
          </c:val>
        </c:ser>
        <c:ser>
          <c:idx val="3"/>
          <c:order val="1"/>
          <c:tx>
            <c:strRef>
              <c:f>'Données GRAPHIQUE_stocks_bénéf'!$BT$2</c:f>
              <c:strCache>
                <c:ptCount val="1"/>
                <c:pt idx="0">
                  <c:v>CUI-CIE</c:v>
                </c:pt>
              </c:strCache>
            </c:strRef>
          </c:tx>
          <c:spPr>
            <a:solidFill>
              <a:srgbClr val="1F497D">
                <a:alpha val="80000"/>
              </a:srgbClr>
            </a:solidFill>
            <a:ln w="25400">
              <a:noFill/>
            </a:ln>
          </c:spPr>
          <c:cat>
            <c:multiLvlStrRef>
              <c:f>'Données GRAPHIQUE_stocks_bénéf'!$BO$3:$BP$51</c:f>
              <c:multiLvlStrCache>
                <c:ptCount val="4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GRAPHIQUE_stocks_bénéf'!$BT$3:$BT$51</c:f>
              <c:numCache>
                <c:formatCode>#,##0</c:formatCode>
                <c:ptCount val="49"/>
                <c:pt idx="0">
                  <c:v>414</c:v>
                </c:pt>
                <c:pt idx="1">
                  <c:v>841</c:v>
                </c:pt>
                <c:pt idx="2">
                  <c:v>736</c:v>
                </c:pt>
                <c:pt idx="3">
                  <c:v>698</c:v>
                </c:pt>
                <c:pt idx="4">
                  <c:v>498</c:v>
                </c:pt>
                <c:pt idx="5">
                  <c:v>231</c:v>
                </c:pt>
                <c:pt idx="6">
                  <c:v>180</c:v>
                </c:pt>
                <c:pt idx="7">
                  <c:v>253</c:v>
                </c:pt>
                <c:pt idx="8">
                  <c:v>352</c:v>
                </c:pt>
                <c:pt idx="9">
                  <c:v>247</c:v>
                </c:pt>
                <c:pt idx="10">
                  <c:v>154</c:v>
                </c:pt>
                <c:pt idx="11">
                  <c:v>161</c:v>
                </c:pt>
                <c:pt idx="12">
                  <c:v>196</c:v>
                </c:pt>
                <c:pt idx="13">
                  <c:v>195</c:v>
                </c:pt>
                <c:pt idx="14">
                  <c:v>153</c:v>
                </c:pt>
                <c:pt idx="15">
                  <c:v>183</c:v>
                </c:pt>
                <c:pt idx="16">
                  <c:v>255</c:v>
                </c:pt>
                <c:pt idx="17">
                  <c:v>233</c:v>
                </c:pt>
                <c:pt idx="18">
                  <c:v>204</c:v>
                </c:pt>
                <c:pt idx="19">
                  <c:v>204</c:v>
                </c:pt>
                <c:pt idx="20">
                  <c:v>234</c:v>
                </c:pt>
                <c:pt idx="21">
                  <c:v>326</c:v>
                </c:pt>
                <c:pt idx="22">
                  <c:v>415</c:v>
                </c:pt>
                <c:pt idx="23">
                  <c:v>483</c:v>
                </c:pt>
                <c:pt idx="24">
                  <c:v>640</c:v>
                </c:pt>
                <c:pt idx="25">
                  <c:v>601</c:v>
                </c:pt>
                <c:pt idx="26">
                  <c:v>387</c:v>
                </c:pt>
                <c:pt idx="27">
                  <c:v>271</c:v>
                </c:pt>
                <c:pt idx="28">
                  <c:v>204</c:v>
                </c:pt>
                <c:pt idx="29">
                  <c:v>209</c:v>
                </c:pt>
                <c:pt idx="30">
                  <c:v>176</c:v>
                </c:pt>
                <c:pt idx="31">
                  <c:v>114</c:v>
                </c:pt>
                <c:pt idx="32">
                  <c:v>57</c:v>
                </c:pt>
                <c:pt idx="33">
                  <c:v>3</c:v>
                </c:pt>
                <c:pt idx="34">
                  <c:v>0</c:v>
                </c:pt>
                <c:pt idx="35">
                  <c:v>0</c:v>
                </c:pt>
                <c:pt idx="36">
                  <c:v>0</c:v>
                </c:pt>
                <c:pt idx="37">
                  <c:v>0</c:v>
                </c:pt>
                <c:pt idx="38">
                  <c:v>0</c:v>
                </c:pt>
                <c:pt idx="39">
                  <c:v>0</c:v>
                </c:pt>
                <c:pt idx="40">
                  <c:v>0</c:v>
                </c:pt>
                <c:pt idx="41">
                  <c:v>0</c:v>
                </c:pt>
                <c:pt idx="42">
                  <c:v>0</c:v>
                </c:pt>
                <c:pt idx="43">
                  <c:v>16</c:v>
                </c:pt>
                <c:pt idx="44">
                  <c:v>90</c:v>
                </c:pt>
                <c:pt idx="45">
                  <c:v>226</c:v>
                </c:pt>
                <c:pt idx="46">
                  <c:v>331</c:v>
                </c:pt>
                <c:pt idx="47">
                  <c:v>481</c:v>
                </c:pt>
                <c:pt idx="48">
                  <c:v>580</c:v>
                </c:pt>
              </c:numCache>
            </c:numRef>
          </c:val>
        </c:ser>
        <c:ser>
          <c:idx val="2"/>
          <c:order val="2"/>
          <c:tx>
            <c:strRef>
              <c:f>'Données GRAPHIQUE_stocks_bénéf'!$BW$2</c:f>
              <c:strCache>
                <c:ptCount val="1"/>
                <c:pt idx="0">
                  <c:v>Emploi d'avenir</c:v>
                </c:pt>
              </c:strCache>
            </c:strRef>
          </c:tx>
          <c:spPr>
            <a:solidFill>
              <a:srgbClr val="F79646">
                <a:lumMod val="75000"/>
                <a:alpha val="70000"/>
              </a:srgbClr>
            </a:solidFill>
            <a:ln w="25400">
              <a:noFill/>
            </a:ln>
          </c:spPr>
          <c:cat>
            <c:multiLvlStrRef>
              <c:f>'Données GRAPHIQUE_stocks_bénéf'!$BO$3:$BP$51</c:f>
              <c:multiLvlStrCache>
                <c:ptCount val="4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GRAPHIQUE_stocks_bénéf'!$BW$3:$BW$51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145</c:v>
                </c:pt>
                <c:pt idx="13">
                  <c:v>272</c:v>
                </c:pt>
                <c:pt idx="14">
                  <c:v>507</c:v>
                </c:pt>
                <c:pt idx="15">
                  <c:v>706</c:v>
                </c:pt>
                <c:pt idx="16">
                  <c:v>850</c:v>
                </c:pt>
                <c:pt idx="17">
                  <c:v>948</c:v>
                </c:pt>
                <c:pt idx="18">
                  <c:v>1041</c:v>
                </c:pt>
                <c:pt idx="19">
                  <c:v>1091</c:v>
                </c:pt>
                <c:pt idx="20">
                  <c:v>1142</c:v>
                </c:pt>
                <c:pt idx="21">
                  <c:v>1209</c:v>
                </c:pt>
                <c:pt idx="22">
                  <c:v>1256</c:v>
                </c:pt>
                <c:pt idx="23">
                  <c:v>1336</c:v>
                </c:pt>
                <c:pt idx="24">
                  <c:v>1335</c:v>
                </c:pt>
                <c:pt idx="25">
                  <c:v>1333</c:v>
                </c:pt>
                <c:pt idx="26">
                  <c:v>1235</c:v>
                </c:pt>
                <c:pt idx="27">
                  <c:v>1155</c:v>
                </c:pt>
                <c:pt idx="28">
                  <c:v>1145</c:v>
                </c:pt>
                <c:pt idx="29">
                  <c:v>1034</c:v>
                </c:pt>
                <c:pt idx="30">
                  <c:v>834</c:v>
                </c:pt>
                <c:pt idx="31">
                  <c:v>711</c:v>
                </c:pt>
                <c:pt idx="32">
                  <c:v>585</c:v>
                </c:pt>
                <c:pt idx="33">
                  <c:v>476</c:v>
                </c:pt>
                <c:pt idx="34">
                  <c:v>370</c:v>
                </c:pt>
                <c:pt idx="35">
                  <c:v>280</c:v>
                </c:pt>
                <c:pt idx="36">
                  <c:v>211</c:v>
                </c:pt>
                <c:pt idx="37">
                  <c:v>157</c:v>
                </c:pt>
                <c:pt idx="38">
                  <c:v>94</c:v>
                </c:pt>
                <c:pt idx="39">
                  <c:v>61</c:v>
                </c:pt>
                <c:pt idx="40">
                  <c:v>22</c:v>
                </c:pt>
                <c:pt idx="41">
                  <c:v>0</c:v>
                </c:pt>
                <c:pt idx="42">
                  <c:v>0</c:v>
                </c:pt>
                <c:pt idx="43">
                  <c:v>0</c:v>
                </c:pt>
                <c:pt idx="44">
                  <c:v>0</c:v>
                </c:pt>
                <c:pt idx="45">
                  <c:v>0</c:v>
                </c:pt>
                <c:pt idx="46">
                  <c:v>0</c:v>
                </c:pt>
                <c:pt idx="47">
                  <c:v>0</c:v>
                </c:pt>
                <c:pt idx="48">
                  <c:v>0</c:v>
                </c:pt>
              </c:numCache>
            </c:numRef>
          </c:val>
        </c:ser>
        <c:ser>
          <c:idx val="0"/>
          <c:order val="3"/>
          <c:tx>
            <c:strRef>
              <c:f>'Données GRAPHIQUE_stocks_bénéf'!$BX$2</c:f>
              <c:strCache>
                <c:ptCount val="1"/>
                <c:pt idx="0">
                  <c:v>CDDI *</c:v>
                </c:pt>
              </c:strCache>
            </c:strRef>
          </c:tx>
          <c:spPr>
            <a:solidFill>
              <a:srgbClr val="FFFF00">
                <a:alpha val="70000"/>
              </a:srgbClr>
            </a:solidFill>
            <a:ln w="25400">
              <a:noFill/>
            </a:ln>
          </c:spPr>
          <c:cat>
            <c:multiLvlStrRef>
              <c:f>'Données GRAPHIQUE_stocks_bénéf'!$BO$3:$BP$51</c:f>
              <c:multiLvlStrCache>
                <c:ptCount val="4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GRAPHIQUE_stocks_bénéf'!$BX$3:$BX$51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285</c:v>
                </c:pt>
                <c:pt idx="19">
                  <c:v>489</c:v>
                </c:pt>
                <c:pt idx="20">
                  <c:v>481</c:v>
                </c:pt>
                <c:pt idx="21">
                  <c:v>492</c:v>
                </c:pt>
                <c:pt idx="22">
                  <c:v>461</c:v>
                </c:pt>
                <c:pt idx="23">
                  <c:v>443</c:v>
                </c:pt>
                <c:pt idx="24">
                  <c:v>426</c:v>
                </c:pt>
                <c:pt idx="25">
                  <c:v>448</c:v>
                </c:pt>
                <c:pt idx="26">
                  <c:v>480</c:v>
                </c:pt>
                <c:pt idx="27">
                  <c:v>530</c:v>
                </c:pt>
                <c:pt idx="28">
                  <c:v>526</c:v>
                </c:pt>
                <c:pt idx="29">
                  <c:v>517</c:v>
                </c:pt>
                <c:pt idx="30">
                  <c:v>526</c:v>
                </c:pt>
                <c:pt idx="31">
                  <c:v>592</c:v>
                </c:pt>
                <c:pt idx="32">
                  <c:v>565</c:v>
                </c:pt>
                <c:pt idx="33">
                  <c:v>542</c:v>
                </c:pt>
                <c:pt idx="34">
                  <c:v>510</c:v>
                </c:pt>
                <c:pt idx="35">
                  <c:v>517</c:v>
                </c:pt>
                <c:pt idx="36">
                  <c:v>521</c:v>
                </c:pt>
                <c:pt idx="37">
                  <c:v>525</c:v>
                </c:pt>
                <c:pt idx="38">
                  <c:v>524</c:v>
                </c:pt>
                <c:pt idx="39">
                  <c:v>529</c:v>
                </c:pt>
                <c:pt idx="40">
                  <c:v>561</c:v>
                </c:pt>
                <c:pt idx="41">
                  <c:v>533</c:v>
                </c:pt>
                <c:pt idx="42">
                  <c:v>575</c:v>
                </c:pt>
                <c:pt idx="43">
                  <c:v>567</c:v>
                </c:pt>
                <c:pt idx="44">
                  <c:v>619</c:v>
                </c:pt>
                <c:pt idx="45">
                  <c:v>611</c:v>
                </c:pt>
                <c:pt idx="46">
                  <c:v>630</c:v>
                </c:pt>
                <c:pt idx="47">
                  <c:v>630</c:v>
                </c:pt>
                <c:pt idx="48">
                  <c:v>630</c:v>
                </c:pt>
              </c:numCache>
            </c:numRef>
          </c:val>
        </c:ser>
        <c:dLbls>
          <c:showLegendKey val="0"/>
          <c:showVal val="0"/>
          <c:showCatName val="0"/>
          <c:showSerName val="0"/>
          <c:showPercent val="0"/>
          <c:showBubbleSize val="0"/>
        </c:dLbls>
        <c:axId val="186719232"/>
        <c:axId val="186729216"/>
      </c:areaChart>
      <c:catAx>
        <c:axId val="18671923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86729216"/>
        <c:crossesAt val="0"/>
        <c:auto val="0"/>
        <c:lblAlgn val="ctr"/>
        <c:lblOffset val="100"/>
        <c:tickLblSkip val="4"/>
        <c:noMultiLvlLbl val="0"/>
      </c:catAx>
      <c:valAx>
        <c:axId val="186729216"/>
        <c:scaling>
          <c:orientation val="minMax"/>
          <c:max val="5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86719232"/>
        <c:crosses val="autoZero"/>
        <c:crossBetween val="between"/>
        <c:majorUnit val="1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a:effectLst/>
              </a:rPr>
              <a:t>Stock de bénéficiaires de contrats d'apprentissage dans le Vaucluse</a:t>
            </a:r>
          </a:p>
          <a:p>
            <a:pPr>
              <a:defRPr sz="1000" b="0" i="0" u="none" strike="noStrike" baseline="0">
                <a:solidFill>
                  <a:srgbClr val="000000"/>
                </a:solidFill>
                <a:latin typeface="Calibri"/>
                <a:ea typeface="Calibri"/>
                <a:cs typeface="Calibri"/>
              </a:defRPr>
            </a:pPr>
            <a:r>
              <a:rPr lang="fr-FR" sz="1400" b="0" i="0" baseline="0">
                <a:effectLst/>
              </a:rPr>
              <a:t>(données brutes, en nombre)</a:t>
            </a:r>
            <a:endParaRPr lang="fr-FR" sz="1200" b="0">
              <a:effectLst/>
            </a:endParaRPr>
          </a:p>
        </c:rich>
      </c:tx>
      <c:layout>
        <c:manualLayout>
          <c:xMode val="edge"/>
          <c:yMode val="edge"/>
          <c:x val="0.13991881106660572"/>
          <c:y val="2.508872201826426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Feuil1!$A$2:$B$21</c:f>
              <c:multiLvlStrCache>
                <c:ptCount val="2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lvl>
                <c:lvl>
                  <c:pt idx="0">
                    <c:v>2018</c:v>
                  </c:pt>
                  <c:pt idx="4">
                    <c:v>2019</c:v>
                  </c:pt>
                  <c:pt idx="8">
                    <c:v>2020</c:v>
                  </c:pt>
                  <c:pt idx="12">
                    <c:v>2021</c:v>
                  </c:pt>
                  <c:pt idx="16">
                    <c:v>2022</c:v>
                  </c:pt>
                </c:lvl>
              </c:multiLvlStrCache>
            </c:multiLvlStrRef>
          </c:cat>
          <c:val>
            <c:numRef>
              <c:f>Feuil1!$R$2:$R$18</c:f>
              <c:numCache>
                <c:formatCode>#,##0</c:formatCode>
                <c:ptCount val="17"/>
                <c:pt idx="0">
                  <c:v>3225</c:v>
                </c:pt>
                <c:pt idx="1">
                  <c:v>3112</c:v>
                </c:pt>
                <c:pt idx="2">
                  <c:v>3279</c:v>
                </c:pt>
                <c:pt idx="3">
                  <c:v>3516</c:v>
                </c:pt>
                <c:pt idx="4">
                  <c:v>3370</c:v>
                </c:pt>
                <c:pt idx="5">
                  <c:v>3268</c:v>
                </c:pt>
                <c:pt idx="6">
                  <c:v>3683</c:v>
                </c:pt>
                <c:pt idx="7">
                  <c:v>3968</c:v>
                </c:pt>
                <c:pt idx="8">
                  <c:v>3912</c:v>
                </c:pt>
                <c:pt idx="9">
                  <c:v>3806</c:v>
                </c:pt>
                <c:pt idx="10">
                  <c:v>4718</c:v>
                </c:pt>
                <c:pt idx="11">
                  <c:v>5317</c:v>
                </c:pt>
                <c:pt idx="12">
                  <c:v>5495</c:v>
                </c:pt>
                <c:pt idx="13">
                  <c:v>5362</c:v>
                </c:pt>
                <c:pt idx="14">
                  <c:v>6140</c:v>
                </c:pt>
                <c:pt idx="15">
                  <c:v>6667</c:v>
                </c:pt>
                <c:pt idx="16">
                  <c:v>6745</c:v>
                </c:pt>
              </c:numCache>
            </c:numRef>
          </c:val>
        </c:ser>
        <c:ser>
          <c:idx val="1"/>
          <c:order val="1"/>
          <c:tx>
            <c:v>Secteur public</c:v>
          </c:tx>
          <c:spPr>
            <a:ln w="25400">
              <a:noFill/>
            </a:ln>
          </c:spPr>
          <c:cat>
            <c:multiLvlStrRef>
              <c:f>Feuil1!$A$2:$B$21</c:f>
              <c:multiLvlStrCache>
                <c:ptCount val="2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lvl>
                <c:lvl>
                  <c:pt idx="0">
                    <c:v>2018</c:v>
                  </c:pt>
                  <c:pt idx="4">
                    <c:v>2019</c:v>
                  </c:pt>
                  <c:pt idx="8">
                    <c:v>2020</c:v>
                  </c:pt>
                  <c:pt idx="12">
                    <c:v>2021</c:v>
                  </c:pt>
                  <c:pt idx="16">
                    <c:v>2022</c:v>
                  </c:pt>
                </c:lvl>
              </c:multiLvlStrCache>
            </c:multiLvlStrRef>
          </c:cat>
          <c:val>
            <c:numRef>
              <c:f>Feuil1!$S$2:$S$18</c:f>
              <c:numCache>
                <c:formatCode>#,##0</c:formatCode>
                <c:ptCount val="17"/>
                <c:pt idx="0">
                  <c:v>52</c:v>
                </c:pt>
                <c:pt idx="1">
                  <c:v>51</c:v>
                </c:pt>
                <c:pt idx="2">
                  <c:v>60</c:v>
                </c:pt>
                <c:pt idx="3">
                  <c:v>72</c:v>
                </c:pt>
                <c:pt idx="4">
                  <c:v>70</c:v>
                </c:pt>
                <c:pt idx="5">
                  <c:v>69</c:v>
                </c:pt>
                <c:pt idx="6">
                  <c:v>59</c:v>
                </c:pt>
                <c:pt idx="7">
                  <c:v>69</c:v>
                </c:pt>
                <c:pt idx="8">
                  <c:v>71</c:v>
                </c:pt>
                <c:pt idx="9">
                  <c:v>69</c:v>
                </c:pt>
                <c:pt idx="10">
                  <c:v>62</c:v>
                </c:pt>
                <c:pt idx="11">
                  <c:v>76</c:v>
                </c:pt>
                <c:pt idx="12">
                  <c:v>79</c:v>
                </c:pt>
                <c:pt idx="13">
                  <c:v>75</c:v>
                </c:pt>
                <c:pt idx="14">
                  <c:v>90</c:v>
                </c:pt>
                <c:pt idx="15">
                  <c:v>105</c:v>
                </c:pt>
                <c:pt idx="16">
                  <c:v>108</c:v>
                </c:pt>
              </c:numCache>
            </c:numRef>
          </c:val>
        </c:ser>
        <c:dLbls>
          <c:showLegendKey val="0"/>
          <c:showVal val="0"/>
          <c:showCatName val="0"/>
          <c:showSerName val="0"/>
          <c:showPercent val="0"/>
          <c:showBubbleSize val="0"/>
        </c:dLbls>
        <c:axId val="169197568"/>
        <c:axId val="169199104"/>
      </c:areaChart>
      <c:catAx>
        <c:axId val="16919756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69199104"/>
        <c:crossesAt val="100"/>
        <c:auto val="0"/>
        <c:lblAlgn val="ctr"/>
        <c:lblOffset val="100"/>
        <c:tickLblSkip val="4"/>
        <c:noMultiLvlLbl val="0"/>
      </c:catAx>
      <c:valAx>
        <c:axId val="169199104"/>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69197568"/>
        <c:crosses val="autoZero"/>
        <c:crossBetween val="between"/>
        <c:majorUnit val="2000"/>
      </c:valAx>
    </c:plotArea>
    <c:legend>
      <c:legendPos val="t"/>
      <c:layout>
        <c:manualLayout>
          <c:xMode val="edge"/>
          <c:yMode val="edge"/>
          <c:x val="0.3796307237764992"/>
          <c:y val="0.11487178420863851"/>
          <c:w val="0.33776462731135359"/>
          <c:h val="8.1682690423077742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b="1" i="0" u="none" strike="noStrike" baseline="0">
                <a:effectLst/>
              </a:rPr>
              <a:t>Nombre de salariés en activité partielle depuis le début de la crise sanitaire </a:t>
            </a:r>
            <a:r>
              <a:rPr lang="en-US" sz="1500"/>
              <a:t>en Vaucluse</a:t>
            </a:r>
          </a:p>
          <a:p>
            <a:pPr>
              <a:defRPr/>
            </a:pPr>
            <a:r>
              <a:rPr lang="en-US" sz="1100" b="0" i="1"/>
              <a:t>(données</a:t>
            </a:r>
            <a:r>
              <a:rPr lang="en-US" sz="1100" b="0" i="1" baseline="0"/>
              <a:t> brutes, en nombre)</a:t>
            </a:r>
            <a:endParaRPr lang="en-US" sz="1100" b="0" i="1"/>
          </a:p>
        </c:rich>
      </c:tx>
      <c:layout/>
      <c:overlay val="0"/>
    </c:title>
    <c:autoTitleDeleted val="0"/>
    <c:plotArea>
      <c:layout/>
      <c:barChart>
        <c:barDir val="col"/>
        <c:grouping val="clustered"/>
        <c:varyColors val="0"/>
        <c:ser>
          <c:idx val="0"/>
          <c:order val="0"/>
          <c:invertIfNegative val="0"/>
          <c:cat>
            <c:numRef>
              <c:f>'recap (2)'!$A$2:$A$26</c:f>
              <c:numCache>
                <c:formatCode>mmm\-yy</c:formatCode>
                <c:ptCount val="25"/>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numCache>
            </c:numRef>
          </c:cat>
          <c:val>
            <c:numRef>
              <c:f>'recap (2)'!$H$2:$H$26</c:f>
              <c:numCache>
                <c:formatCode>#,##0</c:formatCode>
                <c:ptCount val="25"/>
                <c:pt idx="0">
                  <c:v>52685</c:v>
                </c:pt>
                <c:pt idx="1">
                  <c:v>63380</c:v>
                </c:pt>
                <c:pt idx="2">
                  <c:v>49625</c:v>
                </c:pt>
                <c:pt idx="3">
                  <c:v>17125</c:v>
                </c:pt>
                <c:pt idx="4">
                  <c:v>8640</c:v>
                </c:pt>
                <c:pt idx="5">
                  <c:v>4675</c:v>
                </c:pt>
                <c:pt idx="6">
                  <c:v>5315</c:v>
                </c:pt>
                <c:pt idx="7">
                  <c:v>10050</c:v>
                </c:pt>
                <c:pt idx="8">
                  <c:v>22630</c:v>
                </c:pt>
                <c:pt idx="9">
                  <c:v>15660</c:v>
                </c:pt>
                <c:pt idx="10">
                  <c:v>14180</c:v>
                </c:pt>
                <c:pt idx="11">
                  <c:v>14425</c:v>
                </c:pt>
                <c:pt idx="12">
                  <c:v>14365</c:v>
                </c:pt>
                <c:pt idx="13">
                  <c:v>19765</c:v>
                </c:pt>
                <c:pt idx="14">
                  <c:v>13595</c:v>
                </c:pt>
                <c:pt idx="15">
                  <c:v>5155</c:v>
                </c:pt>
                <c:pt idx="16">
                  <c:v>1965</c:v>
                </c:pt>
                <c:pt idx="17">
                  <c:v>1530</c:v>
                </c:pt>
                <c:pt idx="18">
                  <c:v>1395</c:v>
                </c:pt>
                <c:pt idx="19">
                  <c:v>920</c:v>
                </c:pt>
                <c:pt idx="20" formatCode="General">
                  <c:v>1030</c:v>
                </c:pt>
                <c:pt idx="21" formatCode="General">
                  <c:v>1170</c:v>
                </c:pt>
                <c:pt idx="22" formatCode="General">
                  <c:v>1480</c:v>
                </c:pt>
                <c:pt idx="23" formatCode="General">
                  <c:v>1250</c:v>
                </c:pt>
                <c:pt idx="24" formatCode="General">
                  <c:v>805</c:v>
                </c:pt>
              </c:numCache>
            </c:numRef>
          </c:val>
        </c:ser>
        <c:dLbls>
          <c:showLegendKey val="0"/>
          <c:showVal val="0"/>
          <c:showCatName val="0"/>
          <c:showSerName val="0"/>
          <c:showPercent val="0"/>
          <c:showBubbleSize val="0"/>
        </c:dLbls>
        <c:gapWidth val="150"/>
        <c:axId val="186821248"/>
        <c:axId val="186823040"/>
      </c:barChart>
      <c:dateAx>
        <c:axId val="186821248"/>
        <c:scaling>
          <c:orientation val="minMax"/>
        </c:scaling>
        <c:delete val="0"/>
        <c:axPos val="b"/>
        <c:numFmt formatCode="mmm\-yy" sourceLinked="1"/>
        <c:majorTickMark val="out"/>
        <c:minorTickMark val="none"/>
        <c:tickLblPos val="nextTo"/>
        <c:crossAx val="186823040"/>
        <c:crosses val="autoZero"/>
        <c:auto val="1"/>
        <c:lblOffset val="100"/>
        <c:baseTimeUnit val="months"/>
      </c:dateAx>
      <c:valAx>
        <c:axId val="186823040"/>
        <c:scaling>
          <c:orientation val="minMax"/>
        </c:scaling>
        <c:delete val="0"/>
        <c:axPos val="l"/>
        <c:majorGridlines/>
        <c:numFmt formatCode="#,##0" sourceLinked="1"/>
        <c:majorTickMark val="out"/>
        <c:minorTickMark val="none"/>
        <c:tickLblPos val="nextTo"/>
        <c:crossAx val="186821248"/>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Taux de chômage dans le Vaucluse </a:t>
            </a:r>
            <a:r>
              <a:rPr lang="fr-FR" sz="1500" b="0" i="1" u="none" strike="noStrike" baseline="0">
                <a:solidFill>
                  <a:srgbClr val="000000"/>
                </a:solidFill>
                <a:latin typeface="Calibri"/>
              </a:rPr>
              <a:t>(en %)</a:t>
            </a:r>
          </a:p>
        </c:rich>
      </c:tx>
      <c:layout>
        <c:manualLayout>
          <c:xMode val="edge"/>
          <c:yMode val="edge"/>
          <c:x val="0.27938931639226944"/>
          <c:y val="2.4256627684853017E-2"/>
        </c:manualLayout>
      </c:layout>
      <c:overlay val="0"/>
      <c:spPr>
        <a:noFill/>
        <a:ln w="25400">
          <a:noFill/>
        </a:ln>
      </c:spPr>
    </c:title>
    <c:autoTitleDeleted val="0"/>
    <c:plotArea>
      <c:layout>
        <c:manualLayout>
          <c:layoutTarget val="inner"/>
          <c:xMode val="edge"/>
          <c:yMode val="edge"/>
          <c:x val="8.7438260558339295E-2"/>
          <c:y val="0.18816505924925064"/>
          <c:w val="0.83764367816092833"/>
          <c:h val="0.53603068847163338"/>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trim'!$B$121:$C$168</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Données!$C$129:$C$169</c:f>
              <c:numCache>
                <c:formatCode>#,##0.0</c:formatCode>
                <c:ptCount val="41"/>
                <c:pt idx="0">
                  <c:v>10.6</c:v>
                </c:pt>
                <c:pt idx="1">
                  <c:v>10.8</c:v>
                </c:pt>
                <c:pt idx="2">
                  <c:v>10.8</c:v>
                </c:pt>
                <c:pt idx="3">
                  <c:v>11.2</c:v>
                </c:pt>
                <c:pt idx="4">
                  <c:v>11.4</c:v>
                </c:pt>
                <c:pt idx="5">
                  <c:v>11.5</c:v>
                </c:pt>
                <c:pt idx="6">
                  <c:v>11.3</c:v>
                </c:pt>
                <c:pt idx="7">
                  <c:v>11.2</c:v>
                </c:pt>
                <c:pt idx="8">
                  <c:v>11.2</c:v>
                </c:pt>
                <c:pt idx="9">
                  <c:v>11.2</c:v>
                </c:pt>
                <c:pt idx="10">
                  <c:v>11.4</c:v>
                </c:pt>
                <c:pt idx="11">
                  <c:v>11.6</c:v>
                </c:pt>
                <c:pt idx="12">
                  <c:v>11.4</c:v>
                </c:pt>
                <c:pt idx="13">
                  <c:v>11.7</c:v>
                </c:pt>
                <c:pt idx="14">
                  <c:v>11.5</c:v>
                </c:pt>
                <c:pt idx="15">
                  <c:v>11.4</c:v>
                </c:pt>
                <c:pt idx="16">
                  <c:v>11.4</c:v>
                </c:pt>
                <c:pt idx="17">
                  <c:v>11.2</c:v>
                </c:pt>
                <c:pt idx="18">
                  <c:v>11.1</c:v>
                </c:pt>
                <c:pt idx="19">
                  <c:v>11.4</c:v>
                </c:pt>
                <c:pt idx="20">
                  <c:v>10.9</c:v>
                </c:pt>
                <c:pt idx="21">
                  <c:v>10.8</c:v>
                </c:pt>
                <c:pt idx="22">
                  <c:v>10.8</c:v>
                </c:pt>
                <c:pt idx="23">
                  <c:v>10.3</c:v>
                </c:pt>
                <c:pt idx="24">
                  <c:v>10.6</c:v>
                </c:pt>
                <c:pt idx="25">
                  <c:v>10.4</c:v>
                </c:pt>
                <c:pt idx="26">
                  <c:v>10.3</c:v>
                </c:pt>
                <c:pt idx="27">
                  <c:v>10.1</c:v>
                </c:pt>
                <c:pt idx="28">
                  <c:v>10.1</c:v>
                </c:pt>
                <c:pt idx="29">
                  <c:v>9.6</c:v>
                </c:pt>
                <c:pt idx="30">
                  <c:v>9.5</c:v>
                </c:pt>
                <c:pt idx="31">
                  <c:v>9.3000000000000007</c:v>
                </c:pt>
                <c:pt idx="32">
                  <c:v>8.9</c:v>
                </c:pt>
                <c:pt idx="33">
                  <c:v>8.1999999999999993</c:v>
                </c:pt>
                <c:pt idx="34">
                  <c:v>10.199999999999999</c:v>
                </c:pt>
                <c:pt idx="35">
                  <c:v>9.1</c:v>
                </c:pt>
                <c:pt idx="36">
                  <c:v>9.1999999999999993</c:v>
                </c:pt>
                <c:pt idx="37">
                  <c:v>9.1</c:v>
                </c:pt>
                <c:pt idx="38">
                  <c:v>9</c:v>
                </c:pt>
                <c:pt idx="39">
                  <c:v>8.3000000000000007</c:v>
                </c:pt>
                <c:pt idx="40">
                  <c:v>8.1999999999999993</c:v>
                </c:pt>
              </c:numCache>
            </c:numRef>
          </c:val>
          <c:smooth val="0"/>
        </c:ser>
        <c:ser>
          <c:idx val="1"/>
          <c:order val="1"/>
          <c:tx>
            <c:v>France métropolitaine</c:v>
          </c:tx>
          <c:spPr>
            <a:ln w="25400">
              <a:solidFill>
                <a:srgbClr val="0000FF"/>
              </a:solidFill>
              <a:prstDash val="solid"/>
            </a:ln>
          </c:spPr>
          <c:marker>
            <c:symbol val="none"/>
          </c:marker>
          <c:cat>
            <c:multiLvlStrRef>
              <c:f>'dates trim'!$B$121:$C$168</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Données!$B$129:$B$169</c:f>
              <c:numCache>
                <c:formatCode>#,##0.0</c:formatCode>
                <c:ptCount val="41"/>
                <c:pt idx="0">
                  <c:v>9.1</c:v>
                </c:pt>
                <c:pt idx="1">
                  <c:v>9.4</c:v>
                </c:pt>
                <c:pt idx="2">
                  <c:v>9.4</c:v>
                </c:pt>
                <c:pt idx="3">
                  <c:v>9.8000000000000007</c:v>
                </c:pt>
                <c:pt idx="4">
                  <c:v>10</c:v>
                </c:pt>
                <c:pt idx="5">
                  <c:v>10.1</c:v>
                </c:pt>
                <c:pt idx="6">
                  <c:v>9.9</c:v>
                </c:pt>
                <c:pt idx="7">
                  <c:v>9.8000000000000007</c:v>
                </c:pt>
                <c:pt idx="8">
                  <c:v>9.8000000000000007</c:v>
                </c:pt>
                <c:pt idx="9">
                  <c:v>9.8000000000000007</c:v>
                </c:pt>
                <c:pt idx="10">
                  <c:v>9.9</c:v>
                </c:pt>
                <c:pt idx="11">
                  <c:v>10.1</c:v>
                </c:pt>
                <c:pt idx="12">
                  <c:v>10</c:v>
                </c:pt>
                <c:pt idx="13">
                  <c:v>10.199999999999999</c:v>
                </c:pt>
                <c:pt idx="14">
                  <c:v>10.1</c:v>
                </c:pt>
                <c:pt idx="15">
                  <c:v>9.9</c:v>
                </c:pt>
                <c:pt idx="16">
                  <c:v>9.9</c:v>
                </c:pt>
                <c:pt idx="17">
                  <c:v>9.6999999999999993</c:v>
                </c:pt>
                <c:pt idx="18">
                  <c:v>9.6</c:v>
                </c:pt>
                <c:pt idx="19">
                  <c:v>9.6999999999999993</c:v>
                </c:pt>
                <c:pt idx="20">
                  <c:v>9.3000000000000007</c:v>
                </c:pt>
                <c:pt idx="21">
                  <c:v>9.1999999999999993</c:v>
                </c:pt>
                <c:pt idx="22">
                  <c:v>9.1999999999999993</c:v>
                </c:pt>
                <c:pt idx="23">
                  <c:v>8.6999999999999993</c:v>
                </c:pt>
                <c:pt idx="24">
                  <c:v>8.9</c:v>
                </c:pt>
                <c:pt idx="25">
                  <c:v>8.8000000000000007</c:v>
                </c:pt>
                <c:pt idx="26">
                  <c:v>8.6</c:v>
                </c:pt>
                <c:pt idx="27">
                  <c:v>8.4</c:v>
                </c:pt>
                <c:pt idx="28">
                  <c:v>8.4</c:v>
                </c:pt>
                <c:pt idx="29">
                  <c:v>8.1999999999999993</c:v>
                </c:pt>
                <c:pt idx="30">
                  <c:v>8.1</c:v>
                </c:pt>
                <c:pt idx="31">
                  <c:v>7.9</c:v>
                </c:pt>
                <c:pt idx="32">
                  <c:v>7.6</c:v>
                </c:pt>
                <c:pt idx="33">
                  <c:v>7.1</c:v>
                </c:pt>
                <c:pt idx="34">
                  <c:v>8.8000000000000007</c:v>
                </c:pt>
                <c:pt idx="35">
                  <c:v>7.8</c:v>
                </c:pt>
                <c:pt idx="36">
                  <c:v>7.9</c:v>
                </c:pt>
                <c:pt idx="37">
                  <c:v>7.8</c:v>
                </c:pt>
                <c:pt idx="38">
                  <c:v>7.8</c:v>
                </c:pt>
                <c:pt idx="39">
                  <c:v>7.2</c:v>
                </c:pt>
                <c:pt idx="40">
                  <c:v>7.1</c:v>
                </c:pt>
              </c:numCache>
            </c:numRef>
          </c:val>
          <c:smooth val="0"/>
        </c:ser>
        <c:ser>
          <c:idx val="2"/>
          <c:order val="2"/>
          <c:tx>
            <c:strRef>
              <c:f>Données!$I$8</c:f>
              <c:strCache>
                <c:ptCount val="1"/>
                <c:pt idx="0">
                  <c:v>Vaucluse</c:v>
                </c:pt>
              </c:strCache>
            </c:strRef>
          </c:tx>
          <c:marker>
            <c:symbol val="none"/>
          </c:marker>
          <c:cat>
            <c:multiLvlStrRef>
              <c:f>'dates trim'!$B$121:$C$168</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Données!$I$129:$I$169</c:f>
              <c:numCache>
                <c:formatCode>#,##0.0</c:formatCode>
                <c:ptCount val="41"/>
                <c:pt idx="0">
                  <c:v>11.7</c:v>
                </c:pt>
                <c:pt idx="1">
                  <c:v>11.9</c:v>
                </c:pt>
                <c:pt idx="2">
                  <c:v>12</c:v>
                </c:pt>
                <c:pt idx="3">
                  <c:v>12.5</c:v>
                </c:pt>
                <c:pt idx="4">
                  <c:v>12.7</c:v>
                </c:pt>
                <c:pt idx="5">
                  <c:v>12.8</c:v>
                </c:pt>
                <c:pt idx="6">
                  <c:v>12.6</c:v>
                </c:pt>
                <c:pt idx="7">
                  <c:v>12.4</c:v>
                </c:pt>
                <c:pt idx="8">
                  <c:v>12.5</c:v>
                </c:pt>
                <c:pt idx="9">
                  <c:v>12.6</c:v>
                </c:pt>
                <c:pt idx="10">
                  <c:v>12.8</c:v>
                </c:pt>
                <c:pt idx="11">
                  <c:v>13</c:v>
                </c:pt>
                <c:pt idx="12">
                  <c:v>12.9</c:v>
                </c:pt>
                <c:pt idx="13">
                  <c:v>13.1</c:v>
                </c:pt>
                <c:pt idx="14">
                  <c:v>13</c:v>
                </c:pt>
                <c:pt idx="15">
                  <c:v>13</c:v>
                </c:pt>
                <c:pt idx="16">
                  <c:v>13</c:v>
                </c:pt>
                <c:pt idx="17">
                  <c:v>12.8</c:v>
                </c:pt>
                <c:pt idx="18">
                  <c:v>12.6</c:v>
                </c:pt>
                <c:pt idx="19">
                  <c:v>13</c:v>
                </c:pt>
                <c:pt idx="20">
                  <c:v>12.2</c:v>
                </c:pt>
                <c:pt idx="21">
                  <c:v>12</c:v>
                </c:pt>
                <c:pt idx="22">
                  <c:v>12</c:v>
                </c:pt>
                <c:pt idx="23">
                  <c:v>11.7</c:v>
                </c:pt>
                <c:pt idx="24">
                  <c:v>11.9</c:v>
                </c:pt>
                <c:pt idx="25">
                  <c:v>11.7</c:v>
                </c:pt>
                <c:pt idx="26">
                  <c:v>11.6</c:v>
                </c:pt>
                <c:pt idx="27">
                  <c:v>11.4</c:v>
                </c:pt>
                <c:pt idx="28">
                  <c:v>11.4</c:v>
                </c:pt>
                <c:pt idx="29">
                  <c:v>11</c:v>
                </c:pt>
                <c:pt idx="30">
                  <c:v>10.9</c:v>
                </c:pt>
                <c:pt idx="31">
                  <c:v>10.6</c:v>
                </c:pt>
                <c:pt idx="32">
                  <c:v>10.1</c:v>
                </c:pt>
                <c:pt idx="33">
                  <c:v>9.1999999999999993</c:v>
                </c:pt>
                <c:pt idx="34">
                  <c:v>11.4</c:v>
                </c:pt>
                <c:pt idx="35">
                  <c:v>10.3</c:v>
                </c:pt>
                <c:pt idx="36">
                  <c:v>10.3</c:v>
                </c:pt>
                <c:pt idx="37">
                  <c:v>10.3</c:v>
                </c:pt>
                <c:pt idx="38">
                  <c:v>10.3</c:v>
                </c:pt>
                <c:pt idx="39">
                  <c:v>9.6</c:v>
                </c:pt>
                <c:pt idx="40">
                  <c:v>9.4</c:v>
                </c:pt>
              </c:numCache>
            </c:numRef>
          </c:val>
          <c:smooth val="0"/>
        </c:ser>
        <c:dLbls>
          <c:showLegendKey val="0"/>
          <c:showVal val="0"/>
          <c:showCatName val="0"/>
          <c:showSerName val="0"/>
          <c:showPercent val="0"/>
          <c:showBubbleSize val="0"/>
        </c:dLbls>
        <c:marker val="1"/>
        <c:smooth val="0"/>
        <c:axId val="186900480"/>
        <c:axId val="186902016"/>
      </c:lineChart>
      <c:catAx>
        <c:axId val="186900480"/>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txPr>
          <a:bodyPr/>
          <a:lstStyle/>
          <a:p>
            <a:pPr>
              <a:defRPr sz="900"/>
            </a:pPr>
            <a:endParaRPr lang="fr-FR"/>
          </a:p>
        </c:txPr>
        <c:crossAx val="186902016"/>
        <c:crosses val="autoZero"/>
        <c:auto val="0"/>
        <c:lblAlgn val="ctr"/>
        <c:lblOffset val="100"/>
        <c:tickLblSkip val="4"/>
        <c:tickMarkSkip val="4"/>
        <c:noMultiLvlLbl val="0"/>
      </c:catAx>
      <c:valAx>
        <c:axId val="186902016"/>
        <c:scaling>
          <c:orientation val="minMax"/>
          <c:max val="14"/>
          <c:min val="7"/>
        </c:scaling>
        <c:delete val="0"/>
        <c:axPos val="l"/>
        <c:majorGridlines>
          <c:spPr>
            <a:ln>
              <a:prstDash val="sysDash"/>
            </a:ln>
          </c:spPr>
        </c:majorGridlines>
        <c:numFmt formatCode="#,##0" sourceLinked="0"/>
        <c:majorTickMark val="out"/>
        <c:minorTickMark val="none"/>
        <c:tickLblPos val="nextTo"/>
        <c:crossAx val="186900480"/>
        <c:crosses val="autoZero"/>
        <c:crossBetween val="midCat"/>
        <c:majorUnit val="1"/>
      </c:valAx>
    </c:plotArea>
    <c:legend>
      <c:legendPos val="r"/>
      <c:layout>
        <c:manualLayout>
          <c:xMode val="edge"/>
          <c:yMode val="edge"/>
          <c:x val="8.5245913863039841E-2"/>
          <c:y val="9.8718656477903358E-2"/>
          <c:w val="0.8415530303030303"/>
          <c:h val="8.382146018729921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6676394323948942"/>
        </c:manualLayout>
      </c:layout>
      <c:barChart>
        <c:barDir val="col"/>
        <c:grouping val="clustered"/>
        <c:varyColors val="0"/>
        <c:ser>
          <c:idx val="0"/>
          <c:order val="0"/>
          <c:tx>
            <c:v>Taux de chômage, en % (échelle de gauche)</c:v>
          </c:tx>
          <c:spPr>
            <a:solidFill>
              <a:srgbClr val="00B0F0"/>
            </a:solidFill>
          </c:spPr>
          <c:invertIfNegative val="0"/>
          <c:dPt>
            <c:idx val="0"/>
            <c:invertIfNegative val="0"/>
            <c:bubble3D val="0"/>
            <c:spPr>
              <a:solidFill>
                <a:srgbClr val="92D050"/>
              </a:solidFill>
            </c:spPr>
          </c:dPt>
          <c:dPt>
            <c:idx val="1"/>
            <c:invertIfNegative val="0"/>
            <c:bubble3D val="0"/>
            <c:spPr>
              <a:solidFill>
                <a:srgbClr val="FF0000"/>
              </a:solidFill>
            </c:spPr>
          </c:dPt>
          <c:dPt>
            <c:idx val="3"/>
            <c:invertIfNegative val="0"/>
            <c:bubble3D val="0"/>
          </c:dPt>
          <c:dPt>
            <c:idx val="4"/>
            <c:invertIfNegative val="0"/>
            <c:bubble3D val="0"/>
          </c:dPt>
          <c:dPt>
            <c:idx val="5"/>
            <c:invertIfNegative val="0"/>
            <c:bubble3D val="0"/>
            <c:spPr>
              <a:solidFill>
                <a:srgbClr val="0070C0"/>
              </a:solidFill>
            </c:spPr>
          </c:dPt>
          <c:dPt>
            <c:idx val="6"/>
            <c:invertIfNegative val="0"/>
            <c:bubble3D val="0"/>
          </c:dPt>
          <c:dPt>
            <c:idx val="7"/>
            <c:invertIfNegative val="0"/>
            <c:bubble3D val="0"/>
          </c:dPt>
          <c:dPt>
            <c:idx val="8"/>
            <c:invertIfNegative val="0"/>
            <c:bubble3D val="0"/>
          </c:dPt>
          <c:dLbls>
            <c:dLbl>
              <c:idx val="0"/>
              <c:layout>
                <c:manualLayout>
                  <c:x val="0"/>
                  <c:y val="1.341381623071764E-2"/>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0"/>
                  <c:y val="-2.1124120048374236E-7"/>
                </c:manualLayout>
              </c:layout>
              <c:spPr/>
              <c:txPr>
                <a:bodyPr/>
                <a:lstStyle/>
                <a:p>
                  <a:pPr>
                    <a:defRPr/>
                  </a:pPr>
                  <a:endParaRPr lang="fr-FR"/>
                </a:p>
              </c:txPr>
              <c:dLblPos val="outEnd"/>
              <c:showLegendKey val="0"/>
              <c:showVal val="1"/>
              <c:showCatName val="0"/>
              <c:showSerName val="0"/>
              <c:showPercent val="0"/>
              <c:showBubbleSize val="0"/>
            </c:dLbl>
            <c:dLbl>
              <c:idx val="2"/>
              <c:layout>
                <c:manualLayout>
                  <c:x val="0"/>
                  <c:y val="-1.6096579476861168E-2"/>
                </c:manualLayout>
              </c:layout>
              <c:spPr/>
              <c:txPr>
                <a:bodyPr/>
                <a:lstStyle/>
                <a:p>
                  <a:pPr>
                    <a:defRPr/>
                  </a:pPr>
                  <a:endParaRPr lang="fr-FR"/>
                </a:p>
              </c:txPr>
              <c:dLblPos val="outEnd"/>
              <c:showLegendKey val="0"/>
              <c:showVal val="1"/>
              <c:showCatName val="0"/>
              <c:showSerName val="0"/>
              <c:showPercent val="0"/>
              <c:showBubbleSize val="0"/>
            </c:dLbl>
            <c:dLbl>
              <c:idx val="3"/>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6.7246663173035446E-17"/>
                  <c:y val="8.0482897384305842E-3"/>
                </c:manualLayout>
              </c:layout>
              <c:spPr/>
              <c:txPr>
                <a:bodyPr/>
                <a:lstStyle/>
                <a:p>
                  <a:pPr>
                    <a:defRPr/>
                  </a:pPr>
                  <a:endParaRPr lang="fr-FR"/>
                </a:p>
              </c:txPr>
              <c:dLblPos val="outEnd"/>
              <c:showLegendKey val="0"/>
              <c:showVal val="1"/>
              <c:showCatName val="0"/>
              <c:showSerName val="0"/>
              <c:showPercent val="0"/>
              <c:showBubbleSize val="0"/>
            </c:dLbl>
            <c:dLbl>
              <c:idx val="5"/>
              <c:layout>
                <c:manualLayout>
                  <c:x val="0"/>
                  <c:y val="1.0731052984574111E-2"/>
                </c:manualLayout>
              </c:layout>
              <c:spPr/>
              <c:txPr>
                <a:bodyPr/>
                <a:lstStyle/>
                <a:p>
                  <a:pPr>
                    <a:defRPr/>
                  </a:pPr>
                  <a:endParaRPr lang="fr-FR"/>
                </a:p>
              </c:txPr>
              <c:dLblPos val="outEnd"/>
              <c:showLegendKey val="0"/>
              <c:showVal val="1"/>
              <c:showCatName val="0"/>
              <c:showSerName val="0"/>
              <c:showPercent val="0"/>
              <c:showBubbleSize val="0"/>
            </c:dLbl>
            <c:dLbl>
              <c:idx val="6"/>
              <c:layout>
                <c:manualLayout>
                  <c:x val="0"/>
                  <c:y val="5.3655264922870555E-3"/>
                </c:manualLayout>
              </c:layout>
              <c:spPr/>
              <c:txPr>
                <a:bodyPr/>
                <a:lstStyle/>
                <a:p>
                  <a:pPr>
                    <a:defRPr/>
                  </a:pPr>
                  <a:endParaRPr lang="fr-FR"/>
                </a:p>
              </c:txPr>
              <c:dLblPos val="outEnd"/>
              <c:showLegendKey val="0"/>
              <c:showVal val="1"/>
              <c:showCatName val="0"/>
              <c:showSerName val="0"/>
              <c:showPercent val="0"/>
              <c:showBubbleSize val="0"/>
            </c:dLbl>
            <c:dLbl>
              <c:idx val="7"/>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graphiques_trim'!$G$82:$G$89</c:f>
              <c:strCache>
                <c:ptCount val="8"/>
                <c:pt idx="0">
                  <c:v>Vaucluse</c:v>
                </c:pt>
                <c:pt idx="1">
                  <c:v>Paca</c:v>
                </c:pt>
                <c:pt idx="2">
                  <c:v>Drome</c:v>
                </c:pt>
                <c:pt idx="3">
                  <c:v>Sarthe</c:v>
                </c:pt>
                <c:pt idx="4">
                  <c:v>Charente Maritime</c:v>
                </c:pt>
                <c:pt idx="5">
                  <c:v>France métro.</c:v>
                </c:pt>
                <c:pt idx="6">
                  <c:v>Marne</c:v>
                </c:pt>
                <c:pt idx="7">
                  <c:v>Côtes d'armor</c:v>
                </c:pt>
              </c:strCache>
            </c:strRef>
          </c:cat>
          <c:val>
            <c:numRef>
              <c:f>'données graphiques_trim'!$H$82:$H$89</c:f>
              <c:numCache>
                <c:formatCode>#,##0.0</c:formatCode>
                <c:ptCount val="8"/>
                <c:pt idx="0">
                  <c:v>9.4</c:v>
                </c:pt>
                <c:pt idx="1">
                  <c:v>8.1999999999999993</c:v>
                </c:pt>
                <c:pt idx="2">
                  <c:v>7.9</c:v>
                </c:pt>
                <c:pt idx="3">
                  <c:v>7.1</c:v>
                </c:pt>
                <c:pt idx="4">
                  <c:v>7.1</c:v>
                </c:pt>
                <c:pt idx="5">
                  <c:v>7.1</c:v>
                </c:pt>
                <c:pt idx="6">
                  <c:v>7</c:v>
                </c:pt>
                <c:pt idx="7">
                  <c:v>6.2</c:v>
                </c:pt>
              </c:numCache>
            </c:numRef>
          </c:val>
        </c:ser>
        <c:dLbls>
          <c:showLegendKey val="0"/>
          <c:showVal val="0"/>
          <c:showCatName val="0"/>
          <c:showSerName val="0"/>
          <c:showPercent val="0"/>
          <c:showBubbleSize val="0"/>
        </c:dLbls>
        <c:gapWidth val="150"/>
        <c:axId val="186996224"/>
        <c:axId val="186998144"/>
      </c:barChart>
      <c:scatterChart>
        <c:scatterStyle val="lineMarker"/>
        <c:varyColors val="0"/>
        <c:ser>
          <c:idx val="1"/>
          <c:order val="1"/>
          <c:tx>
            <c:v>Variation trimestrielle, en point (échelle de droite)</c:v>
          </c:tx>
          <c:spPr>
            <a:ln w="28575">
              <a:noFill/>
            </a:ln>
          </c:spPr>
          <c:marker>
            <c:spPr>
              <a:solidFill>
                <a:schemeClr val="accent6">
                  <a:lumMod val="75000"/>
                </a:schemeClr>
              </a:solidFill>
            </c:spPr>
          </c:marker>
          <c:xVal>
            <c:strRef>
              <c:f>'données graphiques_trim'!$G$82:$G$89</c:f>
              <c:strCache>
                <c:ptCount val="8"/>
                <c:pt idx="0">
                  <c:v>Vaucluse</c:v>
                </c:pt>
                <c:pt idx="1">
                  <c:v>Paca</c:v>
                </c:pt>
                <c:pt idx="2">
                  <c:v>Drome</c:v>
                </c:pt>
                <c:pt idx="3">
                  <c:v>Sarthe</c:v>
                </c:pt>
                <c:pt idx="4">
                  <c:v>Charente Maritime</c:v>
                </c:pt>
                <c:pt idx="5">
                  <c:v>France métro.</c:v>
                </c:pt>
                <c:pt idx="6">
                  <c:v>Marne</c:v>
                </c:pt>
                <c:pt idx="7">
                  <c:v>Côtes d'armor</c:v>
                </c:pt>
              </c:strCache>
            </c:strRef>
          </c:xVal>
          <c:yVal>
            <c:numRef>
              <c:f>'données graphiques_trim'!$J$82:$J$89</c:f>
              <c:numCache>
                <c:formatCode>#,##0.0</c:formatCode>
                <c:ptCount val="8"/>
                <c:pt idx="0">
                  <c:v>-0.19999999999999929</c:v>
                </c:pt>
                <c:pt idx="1">
                  <c:v>-0.10000000000000142</c:v>
                </c:pt>
                <c:pt idx="2">
                  <c:v>-0.19999999999999929</c:v>
                </c:pt>
                <c:pt idx="3">
                  <c:v>0</c:v>
                </c:pt>
                <c:pt idx="4">
                  <c:v>0</c:v>
                </c:pt>
                <c:pt idx="5">
                  <c:v>-0.10000000000000053</c:v>
                </c:pt>
                <c:pt idx="6">
                  <c:v>-9.9999999999999645E-2</c:v>
                </c:pt>
                <c:pt idx="7">
                  <c:v>-9.9999999999999645E-2</c:v>
                </c:pt>
              </c:numCache>
            </c:numRef>
          </c:yVal>
          <c:smooth val="0"/>
        </c:ser>
        <c:dLbls>
          <c:showLegendKey val="0"/>
          <c:showVal val="0"/>
          <c:showCatName val="0"/>
          <c:showSerName val="0"/>
          <c:showPercent val="0"/>
          <c:showBubbleSize val="0"/>
        </c:dLbls>
        <c:axId val="187020416"/>
        <c:axId val="187021952"/>
      </c:scatterChart>
      <c:catAx>
        <c:axId val="186996224"/>
        <c:scaling>
          <c:orientation val="minMax"/>
        </c:scaling>
        <c:delete val="0"/>
        <c:axPos val="b"/>
        <c:numFmt formatCode="General" sourceLinked="1"/>
        <c:majorTickMark val="out"/>
        <c:minorTickMark val="none"/>
        <c:tickLblPos val="nextTo"/>
        <c:txPr>
          <a:bodyPr/>
          <a:lstStyle/>
          <a:p>
            <a:pPr>
              <a:defRPr sz="1000"/>
            </a:pPr>
            <a:endParaRPr lang="fr-FR"/>
          </a:p>
        </c:txPr>
        <c:crossAx val="186998144"/>
        <c:crosses val="autoZero"/>
        <c:auto val="1"/>
        <c:lblAlgn val="ctr"/>
        <c:lblOffset val="100"/>
        <c:noMultiLvlLbl val="0"/>
      </c:catAx>
      <c:valAx>
        <c:axId val="186998144"/>
        <c:scaling>
          <c:orientation val="minMax"/>
          <c:max val="10"/>
        </c:scaling>
        <c:delete val="0"/>
        <c:axPos val="l"/>
        <c:majorGridlines/>
        <c:numFmt formatCode="#,##0" sourceLinked="0"/>
        <c:majorTickMark val="out"/>
        <c:minorTickMark val="none"/>
        <c:tickLblPos val="nextTo"/>
        <c:crossAx val="186996224"/>
        <c:crosses val="autoZero"/>
        <c:crossBetween val="between"/>
        <c:majorUnit val="2"/>
      </c:valAx>
      <c:valAx>
        <c:axId val="187020416"/>
        <c:scaling>
          <c:orientation val="minMax"/>
        </c:scaling>
        <c:delete val="1"/>
        <c:axPos val="b"/>
        <c:majorTickMark val="out"/>
        <c:minorTickMark val="none"/>
        <c:tickLblPos val="nextTo"/>
        <c:crossAx val="187021952"/>
        <c:crosses val="autoZero"/>
        <c:crossBetween val="midCat"/>
      </c:valAx>
      <c:valAx>
        <c:axId val="187021952"/>
        <c:scaling>
          <c:orientation val="minMax"/>
          <c:max val="0"/>
          <c:min val="-0.2"/>
        </c:scaling>
        <c:delete val="0"/>
        <c:axPos val="r"/>
        <c:numFmt formatCode="[Blue][&lt;0]\-&quot;&quot;0.0&quot;&quot;;[Red][&gt;0]\+&quot;&quot;0.0&quot;&quot;;0" sourceLinked="0"/>
        <c:majorTickMark val="out"/>
        <c:minorTickMark val="none"/>
        <c:tickLblPos val="nextTo"/>
        <c:crossAx val="187020416"/>
        <c:crosses val="max"/>
        <c:crossBetween val="midCat"/>
        <c:majorUnit val="0.1"/>
        <c:minorUnit val="0.1"/>
      </c:valAx>
    </c:plotArea>
    <c:legend>
      <c:legendPos val="t"/>
      <c:layout>
        <c:manualLayout>
          <c:xMode val="edge"/>
          <c:yMode val="edge"/>
          <c:x val="4.2663951737807189E-2"/>
          <c:y val="0.1153588195841717"/>
          <c:w val="0.89999992779444515"/>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0.86256</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298894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0.02503</cdr:x>
      <cdr:y>0.86568</cdr:y>
    </cdr:from>
    <cdr:to>
      <cdr:x>0.99904</cdr:x>
      <cdr:y>0.99817</cdr:y>
    </cdr:to>
    <cdr:sp macro="" textlink="">
      <cdr:nvSpPr>
        <cdr:cNvPr id="3" name="Text Box 1"/>
        <cdr:cNvSpPr txBox="1">
          <a:spLocks xmlns:a="http://schemas.openxmlformats.org/drawingml/2006/main" noChangeArrowheads="1"/>
        </cdr:cNvSpPr>
      </cdr:nvSpPr>
      <cdr:spPr bwMode="auto">
        <a:xfrm xmlns:a="http://schemas.openxmlformats.org/drawingml/2006/main">
          <a:off x="172720" y="2999740"/>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pour le dernier trimestre et révisées pour les trimestres précédents,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0.93147</cdr:x>
      <cdr:y>0.24351</cdr:y>
    </cdr:from>
    <cdr:to>
      <cdr:x>0.96193</cdr:x>
      <cdr:y>0.24551</cdr:y>
    </cdr:to>
    <cdr:cxnSp macro="">
      <cdr:nvCxnSpPr>
        <cdr:cNvPr id="4" name="Connecteur droit avec flèche 3"/>
        <cdr:cNvCxnSpPr/>
      </cdr:nvCxnSpPr>
      <cdr:spPr>
        <a:xfrm xmlns:a="http://schemas.openxmlformats.org/drawingml/2006/main" flipV="1">
          <a:off x="6991350" y="1162050"/>
          <a:ext cx="228600" cy="9525"/>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0.16434</cdr:y>
    </cdr:from>
    <cdr:to>
      <cdr:x>0.93063</cdr:x>
      <cdr:y>0.73719</cdr:y>
    </cdr:to>
    <cdr:cxnSp macro="">
      <cdr:nvCxnSpPr>
        <cdr:cNvPr id="8" name="Connecteur droit 7"/>
        <cdr:cNvCxnSpPr/>
      </cdr:nvCxnSpPr>
      <cdr:spPr>
        <a:xfrm xmlns:a="http://schemas.openxmlformats.org/drawingml/2006/main">
          <a:off x="6975475" y="784225"/>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0.17432</cdr:y>
    </cdr:from>
    <cdr:to>
      <cdr:x>1</cdr:x>
      <cdr:y>0.22976</cdr:y>
    </cdr:to>
    <cdr:sp macro="" textlink="">
      <cdr:nvSpPr>
        <cdr:cNvPr id="9" name="ZoneTexte 15"/>
        <cdr:cNvSpPr txBox="1"/>
      </cdr:nvSpPr>
      <cdr:spPr>
        <a:xfrm xmlns:a="http://schemas.openxmlformats.org/drawingml/2006/main">
          <a:off x="6886575" y="831850"/>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0.36398</cdr:x>
      <cdr:y>0.16502</cdr:y>
    </cdr:from>
    <cdr:to>
      <cdr:x>0.72229</cdr:x>
      <cdr:y>0.3263</cdr:y>
    </cdr:to>
    <cdr:sp macro="" textlink="">
      <cdr:nvSpPr>
        <cdr:cNvPr id="7" name="ZoneTexte 17"/>
        <cdr:cNvSpPr txBox="1"/>
      </cdr:nvSpPr>
      <cdr:spPr>
        <a:xfrm xmlns:a="http://schemas.openxmlformats.org/drawingml/2006/main">
          <a:off x="2731890" y="787475"/>
          <a:ext cx="2689368" cy="7696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400" b="1" dirty="0" smtClean="0">
              <a:solidFill>
                <a:srgbClr val="FF0000"/>
              </a:solidFill>
            </a:rPr>
            <a:t>59 200 demandeurs d’emploi catégories A,B,C en moyenne </a:t>
          </a:r>
        </a:p>
        <a:p xmlns:a="http://schemas.openxmlformats.org/drawingml/2006/main">
          <a:pPr algn="ctr"/>
          <a:r>
            <a:rPr lang="fr-FR" sz="1400" b="1" dirty="0" smtClean="0">
              <a:solidFill>
                <a:srgbClr val="FF0000"/>
              </a:solidFill>
            </a:rPr>
            <a:t>au T1 2022</a:t>
          </a:r>
        </a:p>
        <a:p xmlns:a="http://schemas.openxmlformats.org/drawingml/2006/main">
          <a:pPr algn="ctr"/>
          <a:endParaRPr lang="fr-FR" sz="1400" b="1" dirty="0" smtClean="0">
            <a:solidFill>
              <a:srgbClr val="FF00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0.90421</cdr:x>
      <cdr:y>0.30062</cdr:y>
    </cdr:from>
    <cdr:to>
      <cdr:x>0.96767</cdr:x>
      <cdr:y>0.30062</cdr:y>
    </cdr:to>
    <cdr:cxnSp macro="">
      <cdr:nvCxnSpPr>
        <cdr:cNvPr id="6" name="Connecteur droit avec flèche 5"/>
        <cdr:cNvCxnSpPr/>
      </cdr:nvCxnSpPr>
      <cdr:spPr>
        <a:xfrm xmlns:a="http://schemas.openxmlformats.org/drawingml/2006/main">
          <a:off x="6786743" y="1434586"/>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0.89753</cdr:x>
      <cdr:y>0.23759</cdr:y>
    </cdr:from>
    <cdr:to>
      <cdr:x>0.98974</cdr:x>
      <cdr:y>0.29631</cdr:y>
    </cdr:to>
    <cdr:sp macro="" textlink="">
      <cdr:nvSpPr>
        <cdr:cNvPr id="9" name="ZoneTexte 15"/>
        <cdr:cNvSpPr txBox="1"/>
      </cdr:nvSpPr>
      <cdr:spPr>
        <a:xfrm xmlns:a="http://schemas.openxmlformats.org/drawingml/2006/main">
          <a:off x="6736572" y="1133785"/>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0.9006</cdr:x>
      <cdr:y>0.27273</cdr:y>
    </cdr:from>
    <cdr:to>
      <cdr:x>0.90103</cdr:x>
      <cdr:y>0.77306</cdr:y>
    </cdr:to>
    <cdr:cxnSp macro="">
      <cdr:nvCxnSpPr>
        <cdr:cNvPr id="11" name="Connecteur droit 10"/>
        <cdr:cNvCxnSpPr/>
      </cdr:nvCxnSpPr>
      <cdr:spPr>
        <a:xfrm xmlns:a="http://schemas.openxmlformats.org/drawingml/2006/main" flipH="1">
          <a:off x="6759621" y="1301495"/>
          <a:ext cx="3227" cy="238758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8"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0.90243</cdr:x>
      <cdr:y>0.23671</cdr:y>
    </cdr:from>
    <cdr:to>
      <cdr:x>0.90268</cdr:x>
      <cdr:y>0.77063</cdr:y>
    </cdr:to>
    <cdr:cxnSp macro="">
      <cdr:nvCxnSpPr>
        <cdr:cNvPr id="4" name="Connecteur droit 3"/>
        <cdr:cNvCxnSpPr/>
      </cdr:nvCxnSpPr>
      <cdr:spPr>
        <a:xfrm xmlns:a="http://schemas.openxmlformats.org/drawingml/2006/main">
          <a:off x="6773383" y="1129593"/>
          <a:ext cx="1877" cy="2547880"/>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0.90384</cdr:x>
      <cdr:y>0.33325</cdr:y>
    </cdr:from>
    <cdr:to>
      <cdr:x>0.95564</cdr:x>
      <cdr:y>0.33351</cdr:y>
    </cdr:to>
    <cdr:cxnSp macro="">
      <cdr:nvCxnSpPr>
        <cdr:cNvPr id="6" name="Connecteur droit avec flèche 5"/>
        <cdr:cNvCxnSpPr/>
      </cdr:nvCxnSpPr>
      <cdr:spPr>
        <a:xfrm xmlns:a="http://schemas.openxmlformats.org/drawingml/2006/main" flipV="1">
          <a:off x="6783918" y="1590277"/>
          <a:ext cx="388795" cy="1241"/>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0.89785</cdr:x>
      <cdr:y>0.27038</cdr:y>
    </cdr:from>
    <cdr:to>
      <cdr:x>0.98626</cdr:x>
      <cdr:y>0.3291</cdr:y>
    </cdr:to>
    <cdr:sp macro="" textlink="">
      <cdr:nvSpPr>
        <cdr:cNvPr id="8" name="ZoneTexte 15"/>
        <cdr:cNvSpPr txBox="1"/>
      </cdr:nvSpPr>
      <cdr:spPr>
        <a:xfrm xmlns:a="http://schemas.openxmlformats.org/drawingml/2006/main">
          <a:off x="6738987" y="1290281"/>
          <a:ext cx="663579"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0.01904</cdr:x>
      <cdr:y>0.8508</cdr:y>
    </cdr:from>
    <cdr:to>
      <cdr:x>1</cdr:x>
      <cdr:y>0.98683</cdr:y>
    </cdr:to>
    <cdr:sp macro="" textlink="">
      <cdr:nvSpPr>
        <cdr:cNvPr id="7"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0.02067</cdr:x>
      <cdr:y>0</cdr:y>
    </cdr:from>
    <cdr:to>
      <cdr:x>0.97964</cdr:x>
      <cdr:y>0.18853</cdr:y>
    </cdr:to>
    <cdr:sp macro="" textlink="">
      <cdr:nvSpPr>
        <cdr:cNvPr id="5" name="ZoneTexte 1"/>
        <cdr:cNvSpPr txBox="1"/>
      </cdr:nvSpPr>
      <cdr:spPr>
        <a:xfrm xmlns:a="http://schemas.openxmlformats.org/drawingml/2006/main">
          <a:off x="155133"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0.90261</cdr:x>
      <cdr:y>0.27612</cdr:y>
    </cdr:from>
    <cdr:to>
      <cdr:x>0.99228</cdr:x>
      <cdr:y>0.33483</cdr:y>
    </cdr:to>
    <cdr:sp macro="" textlink="">
      <cdr:nvSpPr>
        <cdr:cNvPr id="9" name="ZoneTexte 15"/>
        <cdr:cNvSpPr txBox="1"/>
      </cdr:nvSpPr>
      <cdr:spPr>
        <a:xfrm xmlns:a="http://schemas.openxmlformats.org/drawingml/2006/main">
          <a:off x="6774691" y="1317652"/>
          <a:ext cx="673036" cy="280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0.01904</cdr:x>
      <cdr:y>0.8508</cdr:y>
    </cdr:from>
    <cdr:to>
      <cdr:x>1</cdr:x>
      <cdr:y>0.98683</cdr:y>
    </cdr:to>
    <cdr:sp macro="" textlink="">
      <cdr:nvSpPr>
        <cdr:cNvPr id="7"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0.91377</cdr:x>
      <cdr:y>0.33498</cdr:y>
    </cdr:from>
    <cdr:to>
      <cdr:x>0.97109</cdr:x>
      <cdr:y>0.33525</cdr:y>
    </cdr:to>
    <cdr:cxnSp macro="">
      <cdr:nvCxnSpPr>
        <cdr:cNvPr id="10" name="Connecteur droit avec flèche 5"/>
        <cdr:cNvCxnSpPr/>
      </cdr:nvCxnSpPr>
      <cdr:spPr>
        <a:xfrm xmlns:a="http://schemas.openxmlformats.org/drawingml/2006/main" flipV="1">
          <a:off x="6858492" y="1598544"/>
          <a:ext cx="430204" cy="1299"/>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0.90281</cdr:x>
      <cdr:y>0.26752</cdr:y>
    </cdr:from>
    <cdr:to>
      <cdr:x>0.90324</cdr:x>
      <cdr:y>0.76785</cdr:y>
    </cdr:to>
    <cdr:cxnSp macro="">
      <cdr:nvCxnSpPr>
        <cdr:cNvPr id="14" name="Connecteur droit 10"/>
        <cdr:cNvCxnSpPr/>
      </cdr:nvCxnSpPr>
      <cdr:spPr>
        <a:xfrm xmlns:a="http://schemas.openxmlformats.org/drawingml/2006/main" flipH="1">
          <a:off x="6776258" y="1276600"/>
          <a:ext cx="3227" cy="238758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cdr:x>
      <cdr:y>0.8198</cdr:y>
    </cdr:from>
    <cdr:to>
      <cdr:x>0.96154</cdr:x>
      <cdr:y>1</cdr:y>
    </cdr:to>
    <cdr:sp macro="" textlink="">
      <cdr:nvSpPr>
        <cdr:cNvPr id="3" name="ZoneTexte 1"/>
        <cdr:cNvSpPr txBox="1"/>
      </cdr:nvSpPr>
      <cdr:spPr>
        <a:xfrm xmlns:a="http://schemas.openxmlformats.org/drawingml/2006/main">
          <a:off x="0" y="3076575"/>
          <a:ext cx="5953125" cy="676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t>* Pour le RSA et la PA, la notion de bénéficiaires renvoie à celle de foyer et non d’individu. Pour l’AAH et l’ASS, elle renvoie à l’individu qui perçoit l’allocation.</a:t>
          </a:r>
        </a:p>
        <a:p xmlns:a="http://schemas.openxmlformats.org/drawingml/2006/main">
          <a:r>
            <a:rPr lang="fr-FR" sz="1000" b="1" i="0"/>
            <a:t>Note : </a:t>
          </a:r>
          <a:r>
            <a:rPr lang="fr-FR" sz="1000" i="0"/>
            <a:t>données provisoires</a:t>
          </a:r>
        </a:p>
        <a:p xmlns:a="http://schemas.openxmlformats.org/drawingml/2006/main">
          <a:r>
            <a:rPr lang="fr-FR" sz="1000" b="1" i="1"/>
            <a:t>Sources : </a:t>
          </a:r>
          <a:r>
            <a:rPr lang="fr-FR" sz="1000"/>
            <a:t>Cnaf, Allstat FR6 et FR2 ; MSA ;  Pôle emploi, FNA - </a:t>
          </a:r>
          <a:r>
            <a:rPr lang="fr-FR" sz="1000" b="1" i="1"/>
            <a:t>Traitements : </a:t>
          </a:r>
          <a:r>
            <a:rPr lang="fr-FR" sz="100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0.0149</cdr:x>
      <cdr:y>0</cdr:y>
    </cdr:from>
    <cdr:to>
      <cdr:x>0.97387</cdr:x>
      <cdr:y>0.18853</cdr:y>
    </cdr:to>
    <cdr:sp macro="" textlink="">
      <cdr:nvSpPr>
        <cdr:cNvPr id="5" name="ZoneTexte 1"/>
        <cdr:cNvSpPr txBox="1"/>
      </cdr:nvSpPr>
      <cdr:spPr>
        <a:xfrm xmlns:a="http://schemas.openxmlformats.org/drawingml/2006/main">
          <a:off x="102530"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Vaucluse</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pour le dernier trimestre et révisées pour les trimestres précédents,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0.00758</cdr:x>
      <cdr:y>0.01282</cdr:y>
    </cdr:from>
    <cdr:to>
      <cdr:x>0.97841</cdr:x>
      <cdr:y>0.17355</cdr:y>
    </cdr:to>
    <cdr:sp macro="" textlink="">
      <cdr:nvSpPr>
        <cdr:cNvPr id="5" name="ZoneTexte 1"/>
        <cdr:cNvSpPr txBox="1"/>
      </cdr:nvSpPr>
      <cdr:spPr>
        <a:xfrm xmlns:a="http://schemas.openxmlformats.org/drawingml/2006/main">
          <a:off x="52171" y="56146"/>
          <a:ext cx="6682004" cy="70393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 </a:t>
          </a:r>
        </a:p>
        <a:p xmlns:a="http://schemas.openxmlformats.org/drawingml/2006/main">
          <a:pPr algn="ctr" rtl="0"/>
          <a:r>
            <a:rPr lang="fr-FR" sz="1500" b="1" i="0" u="none" strike="noStrike" kern="1200" baseline="0">
              <a:solidFill>
                <a:srgbClr val="000000"/>
              </a:solidFill>
              <a:latin typeface="Calibri"/>
              <a:ea typeface="Calibri"/>
              <a:cs typeface="Calibri"/>
            </a:rPr>
            <a:t>dans le Vaucluse</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2012)</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cdr:x>
      <cdr:y>0.86827</cdr:y>
    </cdr:from>
    <cdr:to>
      <cdr:x>0.96651</cdr:x>
      <cdr:y>1</cdr:y>
    </cdr:to>
    <cdr:sp macro="" textlink="">
      <cdr:nvSpPr>
        <cdr:cNvPr id="7" name="Text Box 1"/>
        <cdr:cNvSpPr txBox="1">
          <a:spLocks xmlns:a="http://schemas.openxmlformats.org/drawingml/2006/main" noChangeArrowheads="1"/>
        </cdr:cNvSpPr>
      </cdr:nvSpPr>
      <cdr:spPr bwMode="auto">
        <a:xfrm xmlns:a="http://schemas.openxmlformats.org/drawingml/2006/main">
          <a:off x="0" y="3440430"/>
          <a:ext cx="6495759" cy="5219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pour le dernier trimestre et révisées pour les trimestres précédents,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0.0858</cdr:x>
      <cdr:y>0</cdr:y>
    </cdr:from>
    <cdr:to>
      <cdr:x>0.92167</cdr:x>
      <cdr:y>0.17608</cdr:y>
    </cdr:to>
    <cdr:sp macro="" textlink="">
      <cdr:nvSpPr>
        <cdr:cNvPr id="2" name="ZoneTexte 1"/>
        <cdr:cNvSpPr txBox="1"/>
      </cdr:nvSpPr>
      <cdr:spPr>
        <a:xfrm xmlns:a="http://schemas.openxmlformats.org/drawingml/2006/main">
          <a:off x="590550" y="0"/>
          <a:ext cx="5753100"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Vaucluse</a:t>
          </a:r>
        </a:p>
        <a:p xmlns:a="http://schemas.openxmlformats.org/drawingml/2006/main">
          <a:pPr algn="ctr" eaLnBrk="1" fontAlgn="auto" latinLnBrk="0" hangingPunct="1"/>
          <a:r>
            <a:rPr lang="fr-FR" sz="1100" b="0" i="1" baseline="0">
              <a:effectLst/>
              <a:latin typeface="+mn-lt"/>
              <a:ea typeface="+mn-ea"/>
              <a:cs typeface="+mn-cs"/>
            </a:rPr>
            <a:t>(en nombre, entre le T4 2021 et le T1 2022)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pour le dernier trimestre et révisées pour les trimestres précédents,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0.81924</cdr:y>
    </cdr:from>
    <cdr:to>
      <cdr:x>0</cdr:x>
      <cdr:y>0.81974</cdr:y>
    </cdr:to>
    <cdr:sp macro="" textlink="">
      <cdr:nvSpPr>
        <cdr:cNvPr id="3" name="ZoneTexte 1"/>
        <cdr:cNvSpPr txBox="1"/>
      </cdr:nvSpPr>
      <cdr:spPr>
        <a:xfrm xmlns:a="http://schemas.openxmlformats.org/drawingml/2006/main">
          <a:off x="0" y="4923864"/>
          <a:ext cx="9791140" cy="11183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a:effectLst/>
              <a:latin typeface="+mn-lt"/>
              <a:ea typeface="+mn-ea"/>
              <a:cs typeface="+mn-cs"/>
            </a:rPr>
            <a:t>* A</a:t>
          </a:r>
          <a:r>
            <a:rPr lang="fr-FR" sz="900" b="0" i="0" baseline="0">
              <a:effectLst/>
              <a:latin typeface="+mn-lt"/>
              <a:ea typeface="+mn-ea"/>
              <a:cs typeface="+mn-cs"/>
            </a:rPr>
            <a:t> partir de janvier 2018, les CUI-CAE sont transformés en Parcours emploi compétences (PEC). Il n'y a ainsi plus d'embauches en CUI-CAE.</a:t>
          </a:r>
          <a:endParaRPr lang="fr-FR" sz="900">
            <a:effectLst/>
          </a:endParaRPr>
        </a:p>
        <a:p xmlns:a="http://schemas.openxmlformats.org/drawingml/2006/main">
          <a:r>
            <a:rPr lang="fr-FR" sz="900">
              <a:effectLst/>
              <a:latin typeface="+mn-lt"/>
              <a:ea typeface="+mn-ea"/>
              <a:cs typeface="+mn-cs"/>
            </a:rPr>
            <a:t>** Depuis janvier 2018, l</a:t>
          </a:r>
          <a:r>
            <a:rPr lang="fr-FR" sz="900" b="0" i="0" baseline="0">
              <a:effectLst/>
              <a:latin typeface="+mn-lt"/>
              <a:ea typeface="+mn-ea"/>
              <a:cs typeface="+mn-cs"/>
            </a:rPr>
            <a:t>e recours aux CUI-CIE n'est plus autorisé, sauf pour les Drom et les  Conseils départementaux qui les financent entièrement.</a:t>
          </a:r>
          <a:endParaRPr lang="fr-FR" sz="900">
            <a:effectLst/>
          </a:endParaRPr>
        </a:p>
        <a:p xmlns:a="http://schemas.openxmlformats.org/drawingml/2006/main">
          <a:pPr rtl="0" eaLnBrk="1" fontAlgn="auto" latinLnBrk="0" hangingPunct="1"/>
          <a:r>
            <a:rPr lang="fr-FR" sz="900">
              <a:effectLst/>
              <a:latin typeface="+mn-lt"/>
              <a:ea typeface="+mn-ea"/>
              <a:cs typeface="+mn-cs"/>
            </a:rPr>
            <a:t>*** Marchands et non marchands . Les Emplois  d'avenir ont débuté en novembre 2012. A compter de janvier</a:t>
          </a:r>
          <a:r>
            <a:rPr lang="fr-FR" sz="900" baseline="0">
              <a:effectLst/>
              <a:latin typeface="+mn-lt"/>
              <a:ea typeface="+mn-ea"/>
              <a:cs typeface="+mn-cs"/>
            </a:rPr>
            <a:t> 2018, l</a:t>
          </a:r>
          <a:r>
            <a:rPr lang="fr-FR" sz="900">
              <a:effectLst/>
              <a:latin typeface="+mn-lt"/>
              <a:ea typeface="+mn-ea"/>
              <a:cs typeface="+mn-cs"/>
            </a:rPr>
            <a:t>e dispositif est mis en </a:t>
          </a:r>
          <a:r>
            <a:rPr lang="fr-FR" sz="900" baseline="0">
              <a:effectLst/>
              <a:latin typeface="+mn-lt"/>
              <a:ea typeface="+mn-ea"/>
              <a:cs typeface="+mn-cs"/>
            </a:rPr>
            <a:t> extinction. E</a:t>
          </a:r>
          <a:r>
            <a:rPr lang="fr-FR" sz="900">
              <a:effectLst/>
              <a:latin typeface="+mn-lt"/>
              <a:ea typeface="+mn-ea"/>
              <a:cs typeface="+mn-cs"/>
            </a:rPr>
            <a:t>xcepté quelques cas particuliers de reconduction de contrat pour terminer une formation, il n’y a plus de nouveaux bénéficiaires.</a:t>
          </a:r>
          <a:endParaRPr lang="fr-FR" sz="900">
            <a:effectLst/>
          </a:endParaRPr>
        </a:p>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0.8518</cdr:y>
    </cdr:from>
    <cdr:to>
      <cdr:x>1</cdr:x>
      <cdr:y>0.95491</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0.91533</cdr:x>
      <cdr:y>0.1071</cdr:y>
    </cdr:from>
    <cdr:to>
      <cdr:x>0.9822</cdr:x>
      <cdr:y>0.15003</cdr:y>
    </cdr:to>
    <cdr:sp macro="" textlink="">
      <cdr:nvSpPr>
        <cdr:cNvPr id="4" name="ZoneTexte 3"/>
        <cdr:cNvSpPr txBox="1"/>
      </cdr:nvSpPr>
      <cdr:spPr bwMode="auto">
        <a:xfrm xmlns:a="http://schemas.openxmlformats.org/drawingml/2006/main">
          <a:off x="7836807" y="584664"/>
          <a:ext cx="572551" cy="234386"/>
        </a:xfrm>
        <a:prstGeom xmlns:a="http://schemas.openxmlformats.org/drawingml/2006/main" prst="rect">
          <a:avLst/>
        </a:pr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fr-FR" sz="1100" b="1" dirty="0" smtClean="0"/>
            <a:t>6 900</a:t>
          </a:r>
          <a:endParaRPr lang="fr-FR" sz="1100" b="1" dirty="0"/>
        </a:p>
      </cdr:txBody>
    </cdr:sp>
  </cdr:relSizeAnchor>
  <cdr:relSizeAnchor xmlns:cdr="http://schemas.openxmlformats.org/drawingml/2006/chartDrawing">
    <cdr:from>
      <cdr:x>0.94273</cdr:x>
      <cdr:y>0.14933</cdr:y>
    </cdr:from>
    <cdr:to>
      <cdr:x>0.96021</cdr:x>
      <cdr:y>0.24287</cdr:y>
    </cdr:to>
    <cdr:sp macro="" textlink="">
      <cdr:nvSpPr>
        <cdr:cNvPr id="5" name="Flèche vers le bas 4"/>
        <cdr:cNvSpPr/>
      </cdr:nvSpPr>
      <cdr:spPr bwMode="auto">
        <a:xfrm xmlns:a="http://schemas.openxmlformats.org/drawingml/2006/main">
          <a:off x="8071466" y="815232"/>
          <a:ext cx="149633" cy="510627"/>
        </a:xfrm>
        <a:prstGeom xmlns:a="http://schemas.openxmlformats.org/drawingml/2006/main" prst="down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7.xml><?xml version="1.0" encoding="utf-8"?>
<c:userShapes xmlns:c="http://schemas.openxmlformats.org/drawingml/2006/chart">
  <cdr:relSizeAnchor xmlns:cdr="http://schemas.openxmlformats.org/drawingml/2006/chartDrawing">
    <cdr:from>
      <cdr:x>0.93688</cdr:x>
      <cdr:y>0.70941</cdr:y>
    </cdr:from>
    <cdr:to>
      <cdr:x>0.9913</cdr:x>
      <cdr:y>0.75658</cdr:y>
    </cdr:to>
    <cdr:sp macro="" textlink="">
      <cdr:nvSpPr>
        <cdr:cNvPr id="2" name="ZoneTexte 3"/>
        <cdr:cNvSpPr txBox="1"/>
      </cdr:nvSpPr>
      <cdr:spPr bwMode="auto">
        <a:xfrm xmlns:a="http://schemas.openxmlformats.org/drawingml/2006/main">
          <a:off x="7726864" y="3525088"/>
          <a:ext cx="448898" cy="234386"/>
        </a:xfrm>
        <a:prstGeom xmlns:a="http://schemas.openxmlformats.org/drawingml/2006/main" prst="rect">
          <a:avLst/>
        </a:pr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fr-FR" sz="1100" b="1" dirty="0" smtClean="0"/>
            <a:t>810</a:t>
          </a:r>
          <a:endParaRPr lang="fr-FR" sz="1100" b="1" dirty="0"/>
        </a:p>
      </cdr:txBody>
    </cdr:sp>
  </cdr:relSizeAnchor>
  <cdr:relSizeAnchor xmlns:cdr="http://schemas.openxmlformats.org/drawingml/2006/chartDrawing">
    <cdr:from>
      <cdr:x>0.95577</cdr:x>
      <cdr:y>0.75942</cdr:y>
    </cdr:from>
    <cdr:to>
      <cdr:x>0.97391</cdr:x>
      <cdr:y>0.86218</cdr:y>
    </cdr:to>
    <cdr:sp macro="" textlink="">
      <cdr:nvSpPr>
        <cdr:cNvPr id="3" name="Flèche vers le bas 2"/>
        <cdr:cNvSpPr/>
      </cdr:nvSpPr>
      <cdr:spPr bwMode="auto">
        <a:xfrm xmlns:a="http://schemas.openxmlformats.org/drawingml/2006/main">
          <a:off x="7882694" y="3773585"/>
          <a:ext cx="149633" cy="510627"/>
        </a:xfrm>
        <a:prstGeom xmlns:a="http://schemas.openxmlformats.org/drawingml/2006/main" prst="down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8.xml><?xml version="1.0" encoding="utf-8"?>
<c:userShapes xmlns:c="http://schemas.openxmlformats.org/drawingml/2006/chart">
  <cdr:relSizeAnchor xmlns:cdr="http://schemas.openxmlformats.org/drawingml/2006/chartDrawing">
    <cdr:from>
      <cdr:x>0.04877</cdr:x>
      <cdr:y>0.84911</cdr:y>
    </cdr:from>
    <cdr:to>
      <cdr:x>0.93183</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27025"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a:t>
          </a:r>
          <a:r>
            <a:rPr lang="fr-FR" sz="1000" b="0" i="1" baseline="0">
              <a:effectLst/>
              <a:latin typeface="+mn-lt"/>
              <a:ea typeface="+mn-ea"/>
              <a:cs typeface="+mn-cs"/>
            </a:rPr>
            <a:t>localisés (régional et départementaux)</a:t>
          </a:r>
          <a:endParaRPr lang="fr-FR">
            <a:effectLst/>
          </a:endParaRPr>
        </a:p>
        <a:p xmlns:a="http://schemas.openxmlformats.org/drawingml/2006/main">
          <a:pPr algn="l" rtl="0">
            <a:defRPr sz="1000"/>
          </a:pPr>
          <a:endParaRPr lang="fr-FR" sz="1000" b="0" i="1" u="none" strike="noStrike" baseline="0">
            <a:solidFill>
              <a:srgbClr val="000000"/>
            </a:solidFill>
            <a:latin typeface="Calibri"/>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Vaucluse, les critères retenus sont le nombre total d'emplois (salariés et non salariés) du département, ainsi que le poids des secteurs de l'agriculture et du tertiaire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4"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T1 2022</a:t>
          </a:r>
          <a:endParaRPr lang="fr-F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08/07/2022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juillet 2022</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Vaucluse</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juillet 2022</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juillet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Vaucluse</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juillet 2022</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Vaucluse</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juillet 2022</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Vaucluse</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juillet 2022</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Vaucluse</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juillet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Vaucluse</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juillet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Vaucluse</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juillet 2022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ireccte-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Vaucluse</a:t>
            </a:r>
            <a:endParaRPr lang="fr-FR" dirty="0"/>
          </a:p>
        </p:txBody>
      </p:sp>
      <p:sp>
        <p:nvSpPr>
          <p:cNvPr id="5" name="Espace réservé de la date 4"/>
          <p:cNvSpPr>
            <a:spLocks noGrp="1"/>
          </p:cNvSpPr>
          <p:nvPr>
            <p:ph type="dt" sz="half" idx="10"/>
          </p:nvPr>
        </p:nvSpPr>
        <p:spPr/>
        <p:txBody>
          <a:bodyPr/>
          <a:lstStyle/>
          <a:p>
            <a:r>
              <a:rPr lang="fr-FR" smtClean="0"/>
              <a:t>Edition juillet 2022</a:t>
            </a:r>
            <a:endParaRPr lang="fr-FR" dirty="0"/>
          </a:p>
        </p:txBody>
      </p:sp>
      <p:sp>
        <p:nvSpPr>
          <p:cNvPr id="9" name="ZoneTexte 8"/>
          <p:cNvSpPr txBox="1"/>
          <p:nvPr/>
        </p:nvSpPr>
        <p:spPr>
          <a:xfrm>
            <a:off x="3671392" y="6044209"/>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16" y="4088186"/>
            <a:ext cx="2764133" cy="1956023"/>
          </a:xfrm>
          <a:prstGeom prst="rect">
            <a:avLst/>
          </a:prstGeom>
        </p:spPr>
      </p:pic>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4231795"/>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98848" y="5084074"/>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7" name="Imag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53049" y="4370162"/>
            <a:ext cx="2443081" cy="1628721"/>
          </a:xfrm>
          <a:prstGeom prst="rect">
            <a:avLst/>
          </a:prstGeom>
        </p:spPr>
      </p:pic>
      <p:sp>
        <p:nvSpPr>
          <p:cNvPr id="13" name="Rectangle 12"/>
          <p:cNvSpPr/>
          <p:nvPr/>
        </p:nvSpPr>
        <p:spPr>
          <a:xfrm>
            <a:off x="878435" y="1627346"/>
            <a:ext cx="7385099" cy="489364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smtClean="0">
                <a:ln/>
                <a:solidFill>
                  <a:schemeClr val="accent1">
                    <a:lumMod val="75000"/>
                  </a:schemeClr>
                </a:solidFill>
              </a:rPr>
              <a:t>Au 1</a:t>
            </a:r>
            <a:r>
              <a:rPr lang="fr-FR" sz="5000" b="1" baseline="30000" dirty="0" smtClean="0">
                <a:ln/>
                <a:solidFill>
                  <a:schemeClr val="accent1">
                    <a:lumMod val="75000"/>
                  </a:schemeClr>
                </a:solidFill>
              </a:rPr>
              <a:t>er</a:t>
            </a:r>
            <a:r>
              <a:rPr lang="fr-FR" sz="5000" b="1" dirty="0" smtClean="0">
                <a:ln/>
                <a:solidFill>
                  <a:schemeClr val="accent1">
                    <a:lumMod val="75000"/>
                  </a:schemeClr>
                </a:solidFill>
              </a:rPr>
              <a:t> trimestre 2022</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Vaucluse</a:t>
            </a:r>
          </a:p>
          <a:p>
            <a:pPr algn="ct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pic>
        <p:nvPicPr>
          <p:cNvPr id="14"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54197" cy="12759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4447" y="1113942"/>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p>
          <a:p>
            <a:pPr algn="ctr"/>
            <a:endParaRPr lang="fr-FR" sz="1500" i="1" dirty="0"/>
          </a:p>
        </p:txBody>
      </p:sp>
    </p:spTree>
    <p:extLst>
      <p:ext uri="{BB962C8B-B14F-4D97-AF65-F5344CB8AC3E}">
        <p14:creationId xmlns:p14="http://schemas.microsoft.com/office/powerpoint/2010/main" val="7407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71726"/>
            <a:ext cx="8982634" cy="954107"/>
          </a:xfrm>
          <a:prstGeom prst="rect">
            <a:avLst/>
          </a:prstGeom>
          <a:noFill/>
        </p:spPr>
        <p:txBody>
          <a:bodyPr wrap="square" rtlCol="0">
            <a:spAutoFit/>
          </a:bodyPr>
          <a:lstStyle/>
          <a:p>
            <a:r>
              <a:rPr lang="fr-FR" sz="2800" b="1" dirty="0" smtClean="0">
                <a:solidFill>
                  <a:schemeClr val="accent1">
                    <a:lumMod val="75000"/>
                  </a:schemeClr>
                </a:solidFill>
              </a:rPr>
              <a:t>En dépit de sa baisse trimestrielle, le taux </a:t>
            </a:r>
            <a:r>
              <a:rPr lang="fr-FR" sz="2800" b="1" dirty="0">
                <a:solidFill>
                  <a:schemeClr val="accent1">
                    <a:lumMod val="75000"/>
                  </a:schemeClr>
                </a:solidFill>
              </a:rPr>
              <a:t>de chômage </a:t>
            </a:r>
            <a:r>
              <a:rPr lang="fr-FR" sz="2800" b="1" dirty="0" smtClean="0">
                <a:solidFill>
                  <a:schemeClr val="accent1">
                    <a:lumMod val="75000"/>
                  </a:schemeClr>
                </a:solidFill>
              </a:rPr>
              <a:t>demeure le plus élevé de la région…</a:t>
            </a:r>
            <a:endParaRPr lang="fr-FR" sz="2800" dirty="0">
              <a:solidFill>
                <a:schemeClr val="accent1">
                  <a:lumMod val="75000"/>
                </a:schemeClr>
              </a:solidFill>
            </a:endParaRPr>
          </a:p>
        </p:txBody>
      </p:sp>
      <p:cxnSp>
        <p:nvCxnSpPr>
          <p:cNvPr id="6" name="Connecteur droit 5"/>
          <p:cNvCxnSpPr/>
          <p:nvPr/>
        </p:nvCxnSpPr>
        <p:spPr>
          <a:xfrm>
            <a:off x="125699" y="10431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smtClean="0"/>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sp>
        <p:nvSpPr>
          <p:cNvPr id="12" name="ZoneTexte 11"/>
          <p:cNvSpPr txBox="1"/>
          <p:nvPr/>
        </p:nvSpPr>
        <p:spPr>
          <a:xfrm>
            <a:off x="7574121" y="4714414"/>
            <a:ext cx="1652756" cy="615553"/>
          </a:xfrm>
          <a:prstGeom prst="rect">
            <a:avLst/>
          </a:prstGeom>
          <a:noFill/>
        </p:spPr>
        <p:txBody>
          <a:bodyPr wrap="square" rtlCol="0">
            <a:spAutoFit/>
          </a:bodyPr>
          <a:lstStyle/>
          <a:p>
            <a:pPr algn="ctr"/>
            <a:r>
              <a:rPr lang="fr-FR" sz="1600" b="1" dirty="0" smtClean="0">
                <a:solidFill>
                  <a:schemeClr val="accent1">
                    <a:lumMod val="75000"/>
                  </a:schemeClr>
                </a:solidFill>
              </a:rPr>
              <a:t>7,1 % (-0,1 pt) </a:t>
            </a:r>
          </a:p>
          <a:p>
            <a:pPr algn="ctr"/>
            <a:endParaRPr lang="fr-FR" b="1" dirty="0">
              <a:solidFill>
                <a:srgbClr val="FF0000"/>
              </a:solidFill>
            </a:endParaRPr>
          </a:p>
        </p:txBody>
      </p:sp>
      <p:sp>
        <p:nvSpPr>
          <p:cNvPr id="13" name="ZoneTexte 12"/>
          <p:cNvSpPr txBox="1"/>
          <p:nvPr/>
        </p:nvSpPr>
        <p:spPr>
          <a:xfrm>
            <a:off x="7506140" y="3701628"/>
            <a:ext cx="1720737" cy="646331"/>
          </a:xfrm>
          <a:prstGeom prst="rect">
            <a:avLst/>
          </a:prstGeom>
          <a:noFill/>
        </p:spPr>
        <p:txBody>
          <a:bodyPr wrap="square" rtlCol="0">
            <a:spAutoFit/>
          </a:bodyPr>
          <a:lstStyle/>
          <a:p>
            <a:pPr algn="ctr"/>
            <a:r>
              <a:rPr lang="fr-FR" sz="1600" b="1" dirty="0" smtClean="0">
                <a:solidFill>
                  <a:schemeClr val="accent3">
                    <a:lumMod val="75000"/>
                  </a:schemeClr>
                </a:solidFill>
              </a:rPr>
              <a:t>9,4 % (-0,2 pt)</a:t>
            </a:r>
            <a:r>
              <a:rPr lang="fr-FR" b="1" dirty="0" smtClean="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574122" y="4347959"/>
            <a:ext cx="1652755" cy="338554"/>
          </a:xfrm>
          <a:prstGeom prst="rect">
            <a:avLst/>
          </a:prstGeom>
          <a:noFill/>
        </p:spPr>
        <p:txBody>
          <a:bodyPr wrap="square" rtlCol="0">
            <a:spAutoFit/>
          </a:bodyPr>
          <a:lstStyle/>
          <a:p>
            <a:pPr algn="ctr"/>
            <a:r>
              <a:rPr lang="fr-FR" sz="1600" b="1" dirty="0" smtClean="0">
                <a:solidFill>
                  <a:srgbClr val="FF0000"/>
                </a:solidFill>
              </a:rPr>
              <a:t>8,2 % (-0,1 pt) </a:t>
            </a:r>
          </a:p>
        </p:txBody>
      </p:sp>
      <p:graphicFrame>
        <p:nvGraphicFramePr>
          <p:cNvPr id="14" name="Graphique 13"/>
          <p:cNvGraphicFramePr>
            <a:graphicFrameLocks/>
          </p:cNvGraphicFramePr>
          <p:nvPr>
            <p:extLst>
              <p:ext uri="{D42A27DB-BD31-4B8C-83A1-F6EECF244321}">
                <p14:modId xmlns:p14="http://schemas.microsoft.com/office/powerpoint/2010/main" val="2558373229"/>
              </p:ext>
            </p:extLst>
          </p:nvPr>
        </p:nvGraphicFramePr>
        <p:xfrm>
          <a:off x="125699" y="1371600"/>
          <a:ext cx="8240809" cy="4972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633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20" y="163677"/>
            <a:ext cx="9143999" cy="523220"/>
          </a:xfrm>
          <a:prstGeom prst="rect">
            <a:avLst/>
          </a:prstGeom>
          <a:noFill/>
        </p:spPr>
        <p:txBody>
          <a:bodyPr wrap="square" rtlCol="0">
            <a:spAutoFit/>
          </a:bodyPr>
          <a:lstStyle/>
          <a:p>
            <a:r>
              <a:rPr lang="fr-FR" sz="2800" b="1" dirty="0" smtClean="0">
                <a:solidFill>
                  <a:schemeClr val="accent1">
                    <a:lumMod val="75000"/>
                  </a:schemeClr>
                </a:solidFill>
              </a:rPr>
              <a:t>… et reste supérieur à celui des départements </a:t>
            </a:r>
            <a:r>
              <a:rPr lang="fr-FR" sz="2800" b="1" dirty="0">
                <a:solidFill>
                  <a:schemeClr val="accent1">
                    <a:lumMod val="75000"/>
                  </a:schemeClr>
                </a:solidFill>
              </a:rPr>
              <a:t>comparables</a:t>
            </a:r>
            <a:endParaRPr lang="fr-FR" sz="2800" dirty="0">
              <a:solidFill>
                <a:schemeClr val="accent1">
                  <a:lumMod val="75000"/>
                </a:schemeClr>
              </a:solidFill>
            </a:endParaRPr>
          </a:p>
        </p:txBody>
      </p:sp>
      <p:cxnSp>
        <p:nvCxnSpPr>
          <p:cNvPr id="6" name="Connecteur droit 5"/>
          <p:cNvCxnSpPr/>
          <p:nvPr/>
        </p:nvCxnSpPr>
        <p:spPr>
          <a:xfrm>
            <a:off x="316195" y="84826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graphicFrame>
        <p:nvGraphicFramePr>
          <p:cNvPr id="10" name="Graphique 9"/>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377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892" y="0"/>
            <a:ext cx="8876581" cy="954107"/>
          </a:xfrm>
          <a:prstGeom prst="rect">
            <a:avLst/>
          </a:prstGeom>
          <a:noFill/>
        </p:spPr>
        <p:txBody>
          <a:bodyPr wrap="square" rtlCol="0">
            <a:spAutoFit/>
          </a:bodyPr>
          <a:lstStyle/>
          <a:p>
            <a:r>
              <a:rPr lang="fr-FR" sz="2800" b="1" dirty="0">
                <a:solidFill>
                  <a:schemeClr val="accent1">
                    <a:lumMod val="75000"/>
                  </a:schemeClr>
                </a:solidFill>
              </a:rPr>
              <a:t>Le recul trimestriel de la demande d’emploi se poursuit </a:t>
            </a:r>
            <a:r>
              <a:rPr lang="fr-FR" sz="2800" b="1" dirty="0" smtClean="0">
                <a:solidFill>
                  <a:schemeClr val="accent1">
                    <a:lumMod val="75000"/>
                  </a:schemeClr>
                </a:solidFill>
              </a:rPr>
              <a:t>début 2022</a:t>
            </a:r>
            <a:endParaRPr lang="fr-FR" sz="2800" b="1" dirty="0">
              <a:solidFill>
                <a:schemeClr val="accent1">
                  <a:lumMod val="75000"/>
                </a:schemeClr>
              </a:solidFill>
            </a:endParaRPr>
          </a:p>
        </p:txBody>
      </p:sp>
      <p:cxnSp>
        <p:nvCxnSpPr>
          <p:cNvPr id="6" name="Connecteur droit 5"/>
          <p:cNvCxnSpPr/>
          <p:nvPr/>
        </p:nvCxnSpPr>
        <p:spPr>
          <a:xfrm>
            <a:off x="183663" y="95410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112781"/>
            <a:ext cx="8855507" cy="523220"/>
          </a:xfrm>
          <a:prstGeom prst="rect">
            <a:avLst/>
          </a:prstGeom>
          <a:noFill/>
        </p:spPr>
        <p:txBody>
          <a:bodyPr wrap="square" rtlCol="0">
            <a:spAutoFit/>
          </a:bodyPr>
          <a:lstStyle/>
          <a:p>
            <a:r>
              <a:rPr lang="fr-FR" sz="2800" b="1" dirty="0" smtClean="0">
                <a:solidFill>
                  <a:schemeClr val="accent1">
                    <a:lumMod val="75000"/>
                  </a:schemeClr>
                </a:solidFill>
              </a:rPr>
              <a:t>La baisse est </a:t>
            </a:r>
            <a:r>
              <a:rPr lang="fr-FR" sz="2800" b="1" dirty="0">
                <a:solidFill>
                  <a:schemeClr val="accent1">
                    <a:lumMod val="75000"/>
                  </a:schemeClr>
                </a:solidFill>
              </a:rPr>
              <a:t>beaucoup plus </a:t>
            </a:r>
            <a:r>
              <a:rPr lang="fr-FR" sz="2800" b="1" dirty="0" smtClean="0">
                <a:solidFill>
                  <a:schemeClr val="accent1">
                    <a:lumMod val="75000"/>
                  </a:schemeClr>
                </a:solidFill>
              </a:rPr>
              <a:t>lente pour </a:t>
            </a:r>
            <a:r>
              <a:rPr lang="fr-FR" sz="2800" b="1" dirty="0">
                <a:solidFill>
                  <a:schemeClr val="accent1">
                    <a:lumMod val="75000"/>
                  </a:schemeClr>
                </a:solidFill>
              </a:rPr>
              <a:t>les </a:t>
            </a:r>
            <a:r>
              <a:rPr lang="fr-FR" sz="2800" b="1" dirty="0" smtClean="0">
                <a:solidFill>
                  <a:schemeClr val="accent1">
                    <a:lumMod val="75000"/>
                  </a:schemeClr>
                </a:solidFill>
              </a:rPr>
              <a:t>femmes</a:t>
            </a:r>
            <a:r>
              <a:rPr lang="fr-FR" sz="2800" b="1" dirty="0">
                <a:solidFill>
                  <a:schemeClr val="accent1">
                    <a:lumMod val="75000"/>
                  </a:schemeClr>
                </a:solidFill>
              </a:rPr>
              <a:t>…</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60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2" name="ZoneTexte 11"/>
          <p:cNvSpPr txBox="1"/>
          <p:nvPr/>
        </p:nvSpPr>
        <p:spPr>
          <a:xfrm>
            <a:off x="161370" y="165378"/>
            <a:ext cx="8620244" cy="523220"/>
          </a:xfrm>
          <a:prstGeom prst="rect">
            <a:avLst/>
          </a:prstGeom>
          <a:noFill/>
        </p:spPr>
        <p:txBody>
          <a:bodyPr wrap="square" rtlCol="0">
            <a:spAutoFit/>
          </a:bodyPr>
          <a:lstStyle/>
          <a:p>
            <a:r>
              <a:rPr lang="fr-FR" sz="2800" b="1" dirty="0" smtClean="0">
                <a:solidFill>
                  <a:schemeClr val="accent1">
                    <a:lumMod val="75000"/>
                  </a:schemeClr>
                </a:solidFill>
              </a:rPr>
              <a:t>… et les seniors</a:t>
            </a:r>
            <a:endParaRPr lang="fr-FR" sz="2800" dirty="0">
              <a:solidFill>
                <a:schemeClr val="accent1">
                  <a:lumMod val="75000"/>
                </a:schemeClr>
              </a:solidFill>
            </a:endParaRPr>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6982"/>
            <a:ext cx="9334500" cy="954107"/>
          </a:xfrm>
          <a:prstGeom prst="rect">
            <a:avLst/>
          </a:prstGeom>
          <a:noFill/>
        </p:spPr>
        <p:txBody>
          <a:bodyPr wrap="square" rtlCol="0">
            <a:spAutoFit/>
          </a:bodyPr>
          <a:lstStyle/>
          <a:p>
            <a:r>
              <a:rPr lang="fr-FR" sz="2800" b="1" dirty="0">
                <a:solidFill>
                  <a:schemeClr val="accent1">
                    <a:lumMod val="75000"/>
                  </a:schemeClr>
                </a:solidFill>
              </a:rPr>
              <a:t>Pour le 3</a:t>
            </a:r>
            <a:r>
              <a:rPr lang="fr-FR" sz="2800" b="1" baseline="30000" dirty="0">
                <a:solidFill>
                  <a:schemeClr val="accent1">
                    <a:lumMod val="75000"/>
                  </a:schemeClr>
                </a:solidFill>
              </a:rPr>
              <a:t>e</a:t>
            </a:r>
            <a:r>
              <a:rPr lang="fr-FR" sz="2800" b="1" dirty="0">
                <a:solidFill>
                  <a:schemeClr val="accent1">
                    <a:lumMod val="75000"/>
                  </a:schemeClr>
                </a:solidFill>
              </a:rPr>
              <a:t> trimestre consécutif, le repli est </a:t>
            </a:r>
            <a:r>
              <a:rPr lang="fr-FR" sz="2800" b="1" dirty="0" smtClean="0">
                <a:solidFill>
                  <a:schemeClr val="accent1">
                    <a:lumMod val="75000"/>
                  </a:schemeClr>
                </a:solidFill>
              </a:rPr>
              <a:t>beaucoup plus </a:t>
            </a:r>
            <a:r>
              <a:rPr lang="fr-FR" sz="2800" b="1" dirty="0">
                <a:solidFill>
                  <a:schemeClr val="accent1">
                    <a:lumMod val="75000"/>
                  </a:schemeClr>
                </a:solidFill>
              </a:rPr>
              <a:t>marqué chez les demandeurs d’emploi de longue durée</a:t>
            </a:r>
            <a:endParaRPr lang="fr-FR" sz="2800" dirty="0">
              <a:solidFill>
                <a:schemeClr val="accent1">
                  <a:lumMod val="75000"/>
                </a:schemeClr>
              </a:solidFill>
            </a:endParaRPr>
          </a:p>
        </p:txBody>
      </p:sp>
      <p:cxnSp>
        <p:nvCxnSpPr>
          <p:cNvPr id="6" name="Connecteur droit 5"/>
          <p:cNvCxnSpPr/>
          <p:nvPr/>
        </p:nvCxnSpPr>
        <p:spPr>
          <a:xfrm>
            <a:off x="146855" y="94712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518996"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Vaucluse</a:t>
            </a:r>
            <a:endParaRPr lang="fr-FR" dirty="0"/>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sp>
        <p:nvSpPr>
          <p:cNvPr id="9" name="ZoneTexte 8"/>
          <p:cNvSpPr txBox="1"/>
          <p:nvPr/>
        </p:nvSpPr>
        <p:spPr>
          <a:xfrm>
            <a:off x="146855" y="0"/>
            <a:ext cx="8995113" cy="954107"/>
          </a:xfrm>
          <a:prstGeom prst="rect">
            <a:avLst/>
          </a:prstGeom>
          <a:noFill/>
        </p:spPr>
        <p:txBody>
          <a:bodyPr wrap="square" rtlCol="0">
            <a:spAutoFit/>
          </a:bodyPr>
          <a:lstStyle/>
          <a:p>
            <a:r>
              <a:rPr lang="fr-FR" sz="2800" b="1" dirty="0">
                <a:solidFill>
                  <a:srgbClr val="376092"/>
                </a:solidFill>
              </a:rPr>
              <a:t>Le nombre de foyers bénéficiaires du RSA continue de reculer en rythme annuel…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0164"/>
            <a:ext cx="9115269" cy="337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6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Vaucluse</a:t>
            </a:r>
            <a:endParaRPr lang="fr-FR" dirty="0"/>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sp>
        <p:nvSpPr>
          <p:cNvPr id="10" name="ZoneTexte 9"/>
          <p:cNvSpPr txBox="1"/>
          <p:nvPr/>
        </p:nvSpPr>
        <p:spPr>
          <a:xfrm>
            <a:off x="63199" y="195635"/>
            <a:ext cx="8995113" cy="523220"/>
          </a:xfrm>
          <a:prstGeom prst="rect">
            <a:avLst/>
          </a:prstGeom>
          <a:noFill/>
        </p:spPr>
        <p:txBody>
          <a:bodyPr wrap="square" rtlCol="0">
            <a:spAutoFit/>
          </a:bodyPr>
          <a:lstStyle/>
          <a:p>
            <a:r>
              <a:rPr lang="fr-FR" sz="2800" b="1" dirty="0">
                <a:solidFill>
                  <a:srgbClr val="376092"/>
                </a:solidFill>
              </a:rPr>
              <a:t>… et </a:t>
            </a:r>
            <a:r>
              <a:rPr lang="fr-FR" sz="2800" b="1" dirty="0" smtClean="0">
                <a:solidFill>
                  <a:srgbClr val="376092"/>
                </a:solidFill>
              </a:rPr>
              <a:t>reste sous </a:t>
            </a:r>
            <a:r>
              <a:rPr lang="fr-FR" sz="2800" b="1" dirty="0">
                <a:solidFill>
                  <a:srgbClr val="376092"/>
                </a:solidFill>
              </a:rPr>
              <a:t>son niveau d’avant-crise</a:t>
            </a:r>
          </a:p>
        </p:txBody>
      </p:sp>
      <p:graphicFrame>
        <p:nvGraphicFramePr>
          <p:cNvPr id="9" name="Graphique 8"/>
          <p:cNvGraphicFramePr>
            <a:graphicFrameLocks/>
          </p:cNvGraphicFramePr>
          <p:nvPr>
            <p:extLst>
              <p:ext uri="{D42A27DB-BD31-4B8C-83A1-F6EECF244321}">
                <p14:modId xmlns:p14="http://schemas.microsoft.com/office/powerpoint/2010/main" val="409543596"/>
              </p:ext>
            </p:extLst>
          </p:nvPr>
        </p:nvGraphicFramePr>
        <p:xfrm>
          <a:off x="753035" y="1066800"/>
          <a:ext cx="7664824" cy="5289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738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smtClean="0"/>
              <a:t>Dreets</a:t>
            </a:r>
            <a:r>
              <a:rPr lang="fr-FR" sz="2000" dirty="0" smtClean="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smtClean="0"/>
              <a:t>Dreets</a:t>
            </a:r>
            <a:r>
              <a:rPr lang="fr-FR" sz="2000" dirty="0" smtClean="0"/>
              <a:t> Provence-Alpes-Côte d’Azur : </a:t>
            </a:r>
          </a:p>
          <a:p>
            <a:pPr algn="ctr">
              <a:defRPr/>
            </a:pPr>
            <a:endParaRPr lang="fr-FR" sz="2400" dirty="0"/>
          </a:p>
          <a:p>
            <a:pPr marL="0" lvl="1" algn="ctr">
              <a:defRPr/>
            </a:pPr>
            <a:r>
              <a:rPr lang="fr-FR" sz="2000" dirty="0">
                <a:hlinkClick r:id="rId4"/>
              </a:rPr>
              <a:t>https://paca.dreets.gouv.fr/Les-indicateurs-cles-de-la-Direccte-Paca</a:t>
            </a:r>
            <a:endParaRPr lang="fr-FR" sz="2000"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Tree>
    <p:extLst>
      <p:ext uri="{BB962C8B-B14F-4D97-AF65-F5344CB8AC3E}">
        <p14:creationId xmlns:p14="http://schemas.microsoft.com/office/powerpoint/2010/main" val="16575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216928"/>
            <a:ext cx="8928324" cy="523220"/>
          </a:xfrm>
          <a:prstGeom prst="rect">
            <a:avLst/>
          </a:prstGeom>
          <a:noFill/>
        </p:spPr>
        <p:txBody>
          <a:bodyPr wrap="square" rtlCol="0">
            <a:spAutoFit/>
          </a:bodyPr>
          <a:lstStyle/>
          <a:p>
            <a:r>
              <a:rPr lang="fr-FR" sz="2800" b="1" dirty="0" smtClean="0">
                <a:solidFill>
                  <a:schemeClr val="accent1">
                    <a:lumMod val="75000"/>
                  </a:schemeClr>
                </a:solidFill>
              </a:rPr>
              <a:t>La croissance de l’emploi </a:t>
            </a:r>
            <a:r>
              <a:rPr lang="fr-FR" sz="2800" b="1" dirty="0">
                <a:solidFill>
                  <a:schemeClr val="accent1">
                    <a:lumMod val="75000"/>
                  </a:schemeClr>
                </a:solidFill>
              </a:rPr>
              <a:t>salarié </a:t>
            </a:r>
            <a:r>
              <a:rPr lang="fr-FR" sz="2800" b="1" dirty="0" smtClean="0">
                <a:solidFill>
                  <a:schemeClr val="accent1">
                    <a:lumMod val="75000"/>
                  </a:schemeClr>
                </a:solidFill>
              </a:rPr>
              <a:t>ralentit au 1</a:t>
            </a:r>
            <a:r>
              <a:rPr lang="fr-FR" sz="2800" b="1" baseline="30000" dirty="0" smtClean="0">
                <a:solidFill>
                  <a:schemeClr val="accent1">
                    <a:lumMod val="75000"/>
                  </a:schemeClr>
                </a:solidFill>
              </a:rPr>
              <a:t>er</a:t>
            </a:r>
            <a:r>
              <a:rPr lang="fr-FR" sz="2800" b="1" dirty="0" smtClean="0">
                <a:solidFill>
                  <a:schemeClr val="accent1">
                    <a:lumMod val="75000"/>
                  </a:schemeClr>
                </a:solidFill>
              </a:rPr>
              <a:t> trimestre</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a:p>
        </p:txBody>
      </p:sp>
      <p:sp>
        <p:nvSpPr>
          <p:cNvPr id="12" name="ZoneTexte 11"/>
          <p:cNvSpPr txBox="1"/>
          <p:nvPr/>
        </p:nvSpPr>
        <p:spPr>
          <a:xfrm>
            <a:off x="7908641" y="2161722"/>
            <a:ext cx="891727" cy="615553"/>
          </a:xfrm>
          <a:prstGeom prst="rect">
            <a:avLst/>
          </a:prstGeom>
          <a:noFill/>
        </p:spPr>
        <p:txBody>
          <a:bodyPr wrap="square" rtlCol="0">
            <a:spAutoFit/>
          </a:bodyPr>
          <a:lstStyle/>
          <a:p>
            <a:pPr algn="ctr"/>
            <a:r>
              <a:rPr lang="fr-FR" sz="1600" b="1" dirty="0" smtClean="0">
                <a:solidFill>
                  <a:srgbClr val="FF0000"/>
                </a:solidFill>
              </a:rPr>
              <a:t>+0,3 % </a:t>
            </a:r>
          </a:p>
          <a:p>
            <a:pPr algn="ctr"/>
            <a:endParaRPr lang="fr-FR" b="1" dirty="0">
              <a:solidFill>
                <a:srgbClr val="FF0000"/>
              </a:solidFill>
            </a:endParaRPr>
          </a:p>
        </p:txBody>
      </p:sp>
      <p:sp>
        <p:nvSpPr>
          <p:cNvPr id="14" name="ZoneTexte 13"/>
          <p:cNvSpPr txBox="1"/>
          <p:nvPr/>
        </p:nvSpPr>
        <p:spPr>
          <a:xfrm>
            <a:off x="7932463" y="2951941"/>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+0,3 % </a:t>
            </a:r>
          </a:p>
          <a:p>
            <a:pPr algn="ctr"/>
            <a:endParaRPr lang="fr-FR" b="1" dirty="0">
              <a:solidFill>
                <a:srgbClr val="FF0000"/>
              </a:solidFill>
            </a:endParaRPr>
          </a:p>
        </p:txBody>
      </p:sp>
      <p:sp>
        <p:nvSpPr>
          <p:cNvPr id="15" name="ZoneTexte 14"/>
          <p:cNvSpPr txBox="1"/>
          <p:nvPr/>
        </p:nvSpPr>
        <p:spPr>
          <a:xfrm>
            <a:off x="7932463" y="2592609"/>
            <a:ext cx="844083" cy="369332"/>
          </a:xfrm>
          <a:prstGeom prst="rect">
            <a:avLst/>
          </a:prstGeom>
          <a:noFill/>
        </p:spPr>
        <p:txBody>
          <a:bodyPr wrap="square" rtlCol="0">
            <a:spAutoFit/>
          </a:bodyPr>
          <a:lstStyle/>
          <a:p>
            <a:pPr algn="ctr"/>
            <a:r>
              <a:rPr lang="fr-FR" sz="1600" b="1" dirty="0" smtClean="0">
                <a:solidFill>
                  <a:schemeClr val="accent3">
                    <a:lumMod val="75000"/>
                  </a:schemeClr>
                </a:solidFill>
              </a:rPr>
              <a:t>+0,3 %</a:t>
            </a:r>
            <a:r>
              <a:rPr lang="fr-FR" b="1" dirty="0" smtClean="0">
                <a:solidFill>
                  <a:schemeClr val="accent3">
                    <a:lumMod val="75000"/>
                  </a:schemeClr>
                </a:solidFill>
              </a:rPr>
              <a:t> </a:t>
            </a:r>
          </a:p>
        </p:txBody>
      </p:sp>
      <p:sp>
        <p:nvSpPr>
          <p:cNvPr id="16" name="ZoneTexte 15"/>
          <p:cNvSpPr txBox="1"/>
          <p:nvPr/>
        </p:nvSpPr>
        <p:spPr>
          <a:xfrm>
            <a:off x="7681415" y="1602551"/>
            <a:ext cx="1346180" cy="338554"/>
          </a:xfrm>
          <a:prstGeom prst="rect">
            <a:avLst/>
          </a:prstGeom>
          <a:noFill/>
        </p:spPr>
        <p:txBody>
          <a:bodyPr wrap="square" rtlCol="0">
            <a:spAutoFit/>
          </a:bodyPr>
          <a:lstStyle/>
          <a:p>
            <a:pPr algn="ctr"/>
            <a:r>
              <a:rPr lang="fr-FR" sz="1600" b="1" dirty="0" smtClean="0"/>
              <a:t>Au T1 2022 :</a:t>
            </a:r>
            <a:endParaRPr lang="fr-FR" b="1" dirty="0"/>
          </a:p>
        </p:txBody>
      </p:sp>
      <p:graphicFrame>
        <p:nvGraphicFramePr>
          <p:cNvPr id="13" name="Graphique 12"/>
          <p:cNvGraphicFramePr>
            <a:graphicFrameLocks/>
          </p:cNvGraphicFramePr>
          <p:nvPr>
            <p:extLst>
              <p:ext uri="{D42A27DB-BD31-4B8C-83A1-F6EECF244321}">
                <p14:modId xmlns:p14="http://schemas.microsoft.com/office/powerpoint/2010/main" val="1506302548"/>
              </p:ext>
            </p:extLst>
          </p:nvPr>
        </p:nvGraphicFramePr>
        <p:xfrm>
          <a:off x="568036" y="1274618"/>
          <a:ext cx="7973229" cy="492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4" y="55000"/>
            <a:ext cx="8827805" cy="954107"/>
          </a:xfrm>
          <a:prstGeom prst="rect">
            <a:avLst/>
          </a:prstGeom>
          <a:noFill/>
        </p:spPr>
        <p:txBody>
          <a:bodyPr wrap="square" rtlCol="0">
            <a:spAutoFit/>
          </a:bodyPr>
          <a:lstStyle/>
          <a:p>
            <a:r>
              <a:rPr lang="fr-FR" sz="2800" b="1" dirty="0" smtClean="0">
                <a:solidFill>
                  <a:schemeClr val="accent1">
                    <a:lumMod val="75000"/>
                  </a:schemeClr>
                </a:solidFill>
              </a:rPr>
              <a:t>Une croissance exclusivement tirée </a:t>
            </a:r>
            <a:r>
              <a:rPr lang="fr-FR" sz="2800" b="1" dirty="0">
                <a:solidFill>
                  <a:schemeClr val="accent1">
                    <a:lumMod val="75000"/>
                  </a:schemeClr>
                </a:solidFill>
              </a:rPr>
              <a:t>par l’emploi </a:t>
            </a:r>
            <a:r>
              <a:rPr lang="fr-FR" sz="2800" b="1" smtClean="0">
                <a:solidFill>
                  <a:schemeClr val="accent1">
                    <a:lumMod val="75000"/>
                  </a:schemeClr>
                </a:solidFill>
              </a:rPr>
              <a:t>hors </a:t>
            </a:r>
            <a:r>
              <a:rPr lang="fr-FR" sz="2800" b="1" smtClean="0">
                <a:solidFill>
                  <a:schemeClr val="accent1">
                    <a:lumMod val="75000"/>
                  </a:schemeClr>
                </a:solidFill>
              </a:rPr>
              <a:t>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3" name="ZoneTexte 12"/>
          <p:cNvSpPr txBox="1"/>
          <p:nvPr/>
        </p:nvSpPr>
        <p:spPr>
          <a:xfrm>
            <a:off x="7871011" y="2911918"/>
            <a:ext cx="1383663" cy="3139321"/>
          </a:xfrm>
          <a:prstGeom prst="rect">
            <a:avLst/>
          </a:prstGeom>
          <a:noFill/>
        </p:spPr>
        <p:txBody>
          <a:bodyPr wrap="square" rtlCol="0">
            <a:spAutoFit/>
          </a:bodyPr>
          <a:lstStyle/>
          <a:p>
            <a:pPr algn="ctr"/>
            <a:r>
              <a:rPr lang="fr-FR" b="1" dirty="0">
                <a:solidFill>
                  <a:srgbClr val="00B0F0"/>
                </a:solidFill>
              </a:rPr>
              <a:t>+980</a:t>
            </a:r>
          </a:p>
          <a:p>
            <a:pPr algn="ctr"/>
            <a:r>
              <a:rPr lang="fr-FR" b="1" dirty="0">
                <a:solidFill>
                  <a:srgbClr val="00B0F0"/>
                </a:solidFill>
              </a:rPr>
              <a:t>emplois hors intérim</a:t>
            </a:r>
          </a:p>
          <a:p>
            <a:pPr algn="ctr"/>
            <a:endParaRPr lang="fr-FR" b="1" dirty="0" smtClean="0">
              <a:solidFill>
                <a:schemeClr val="accent6">
                  <a:lumMod val="75000"/>
                </a:schemeClr>
              </a:solidFill>
            </a:endParaRPr>
          </a:p>
          <a:p>
            <a:pPr algn="ctr"/>
            <a:r>
              <a:rPr lang="fr-FR" b="1" dirty="0" smtClean="0">
                <a:solidFill>
                  <a:schemeClr val="accent6">
                    <a:lumMod val="75000"/>
                  </a:schemeClr>
                </a:solidFill>
              </a:rPr>
              <a:t>+270</a:t>
            </a:r>
            <a:endParaRPr lang="fr-FR" b="1" dirty="0">
              <a:solidFill>
                <a:schemeClr val="accent6">
                  <a:lumMod val="75000"/>
                </a:schemeClr>
              </a:solidFill>
            </a:endParaRPr>
          </a:p>
          <a:p>
            <a:pPr algn="ctr"/>
            <a:r>
              <a:rPr lang="fr-FR" b="1" dirty="0">
                <a:solidFill>
                  <a:schemeClr val="accent6">
                    <a:lumMod val="75000"/>
                  </a:schemeClr>
                </a:solidFill>
              </a:rPr>
              <a:t>emplois intérimaires  </a:t>
            </a:r>
          </a:p>
          <a:p>
            <a:pPr algn="ctr"/>
            <a:endParaRPr lang="fr-FR" b="1" dirty="0" smtClean="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smtClean="0">
              <a:solidFill>
                <a:srgbClr val="00B0F0"/>
              </a:solidFill>
            </a:endParaRPr>
          </a:p>
        </p:txBody>
      </p:sp>
      <p:sp>
        <p:nvSpPr>
          <p:cNvPr id="11" name="ZoneTexte 10"/>
          <p:cNvSpPr txBox="1"/>
          <p:nvPr/>
        </p:nvSpPr>
        <p:spPr>
          <a:xfrm>
            <a:off x="7908494" y="2372200"/>
            <a:ext cx="1346180" cy="338554"/>
          </a:xfrm>
          <a:prstGeom prst="rect">
            <a:avLst/>
          </a:prstGeom>
          <a:noFill/>
        </p:spPr>
        <p:txBody>
          <a:bodyPr wrap="square" rtlCol="0">
            <a:spAutoFit/>
          </a:bodyPr>
          <a:lstStyle/>
          <a:p>
            <a:pPr algn="ctr"/>
            <a:r>
              <a:rPr lang="fr-FR" sz="1600" b="1" dirty="0" smtClean="0"/>
              <a:t>Au T1 2022 :</a:t>
            </a:r>
            <a:endParaRPr lang="fr-FR" b="1" dirty="0"/>
          </a:p>
        </p:txBody>
      </p:sp>
      <p:graphicFrame>
        <p:nvGraphicFramePr>
          <p:cNvPr id="12" name="Graphique 11"/>
          <p:cNvGraphicFramePr>
            <a:graphicFrameLocks/>
          </p:cNvGraphicFramePr>
          <p:nvPr>
            <p:extLst>
              <p:ext uri="{D42A27DB-BD31-4B8C-83A1-F6EECF244321}">
                <p14:modId xmlns:p14="http://schemas.microsoft.com/office/powerpoint/2010/main" val="1399684631"/>
              </p:ext>
            </p:extLst>
          </p:nvPr>
        </p:nvGraphicFramePr>
        <p:xfrm>
          <a:off x="456487" y="1120581"/>
          <a:ext cx="8161040" cy="4961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206259"/>
            <a:ext cx="8930356" cy="523220"/>
          </a:xfrm>
          <a:prstGeom prst="rect">
            <a:avLst/>
          </a:prstGeom>
          <a:noFill/>
        </p:spPr>
        <p:txBody>
          <a:bodyPr wrap="square" rtlCol="0">
            <a:spAutoFit/>
          </a:bodyPr>
          <a:lstStyle/>
          <a:p>
            <a:r>
              <a:rPr lang="fr-FR" sz="2800" b="1" dirty="0" smtClean="0">
                <a:solidFill>
                  <a:schemeClr val="accent1">
                    <a:lumMod val="75000"/>
                  </a:schemeClr>
                </a:solidFill>
              </a:rPr>
              <a:t>Les effectifs se replient dans la construction et l’industrie…</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133600" y="6555759"/>
            <a:ext cx="4797349"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415110650"/>
              </p:ext>
            </p:extLst>
          </p:nvPr>
        </p:nvGraphicFramePr>
        <p:xfrm>
          <a:off x="720436" y="1120580"/>
          <a:ext cx="7703128" cy="4656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1864" y="95083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153353" y="6508442"/>
            <a:ext cx="4705349"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3" name="ZoneTexte 12"/>
          <p:cNvSpPr txBox="1"/>
          <p:nvPr/>
        </p:nvSpPr>
        <p:spPr>
          <a:xfrm>
            <a:off x="127221" y="201671"/>
            <a:ext cx="8612177" cy="523220"/>
          </a:xfrm>
          <a:prstGeom prst="rect">
            <a:avLst/>
          </a:prstGeom>
          <a:noFill/>
        </p:spPr>
        <p:txBody>
          <a:bodyPr wrap="square" rtlCol="0">
            <a:spAutoFit/>
          </a:bodyPr>
          <a:lstStyle/>
          <a:p>
            <a:r>
              <a:rPr lang="fr-FR" sz="2800" b="1" dirty="0">
                <a:solidFill>
                  <a:schemeClr val="accent1">
                    <a:lumMod val="75000"/>
                  </a:schemeClr>
                </a:solidFill>
              </a:rPr>
              <a:t>… </a:t>
            </a:r>
            <a:r>
              <a:rPr lang="fr-FR" sz="2800" b="1" dirty="0" smtClean="0">
                <a:solidFill>
                  <a:schemeClr val="accent1">
                    <a:lumMod val="75000"/>
                  </a:schemeClr>
                </a:solidFill>
              </a:rPr>
              <a:t>à cause de l’intérim</a:t>
            </a:r>
            <a:endParaRPr lang="fr-FR" sz="2800" b="1" dirty="0">
              <a:solidFill>
                <a:srgbClr val="FF0000"/>
              </a:solidFill>
            </a:endParaRPr>
          </a:p>
        </p:txBody>
      </p:sp>
      <p:graphicFrame>
        <p:nvGraphicFramePr>
          <p:cNvPr id="9" name="Graphique 8"/>
          <p:cNvGraphicFramePr>
            <a:graphicFrameLocks/>
          </p:cNvGraphicFramePr>
          <p:nvPr/>
        </p:nvGraphicFramePr>
        <p:xfrm>
          <a:off x="1130618" y="1220470"/>
          <a:ext cx="6882764" cy="4417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40192"/>
            <a:ext cx="4566621"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3" name="ZoneTexte 12"/>
          <p:cNvSpPr txBox="1"/>
          <p:nvPr/>
        </p:nvSpPr>
        <p:spPr>
          <a:xfrm>
            <a:off x="213645" y="279610"/>
            <a:ext cx="8612177" cy="523220"/>
          </a:xfrm>
          <a:prstGeom prst="rect">
            <a:avLst/>
          </a:prstGeom>
          <a:noFill/>
        </p:spPr>
        <p:txBody>
          <a:bodyPr wrap="square" rtlCol="0">
            <a:spAutoFit/>
          </a:bodyPr>
          <a:lstStyle/>
          <a:p>
            <a:r>
              <a:rPr lang="fr-FR" sz="2800" b="1" dirty="0" smtClean="0">
                <a:solidFill>
                  <a:schemeClr val="accent1">
                    <a:lumMod val="75000"/>
                  </a:schemeClr>
                </a:solidFill>
              </a:rPr>
              <a:t>Le tertiaire demeure dynamique</a:t>
            </a:r>
            <a:endParaRPr lang="fr-FR" sz="28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05" y="1593273"/>
            <a:ext cx="8733345" cy="382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smtClean="0"/>
              <a:t>Les éclairages conjoncturels départementaux - Vaucluse</a:t>
            </a:r>
            <a:endParaRPr lang="fr-FR" dirty="0"/>
          </a:p>
        </p:txBody>
      </p:sp>
      <p:sp>
        <p:nvSpPr>
          <p:cNvPr id="12" name="ZoneTexte 11"/>
          <p:cNvSpPr txBox="1"/>
          <p:nvPr/>
        </p:nvSpPr>
        <p:spPr>
          <a:xfrm>
            <a:off x="177640" y="213648"/>
            <a:ext cx="8931970" cy="523220"/>
          </a:xfrm>
          <a:prstGeom prst="rect">
            <a:avLst/>
          </a:prstGeom>
          <a:noFill/>
        </p:spPr>
        <p:txBody>
          <a:bodyPr wrap="square" rtlCol="0">
            <a:spAutoFit/>
          </a:bodyPr>
          <a:lstStyle/>
          <a:p>
            <a:r>
              <a:rPr lang="fr-FR" sz="2800" b="1" dirty="0">
                <a:solidFill>
                  <a:schemeClr val="accent1">
                    <a:lumMod val="75000"/>
                  </a:schemeClr>
                </a:solidFill>
              </a:rPr>
              <a:t>Le recours aux contrats aidés ne cesse de croître</a:t>
            </a:r>
            <a:endParaRPr lang="fr-FR" sz="2800" b="1" dirty="0">
              <a:solidFill>
                <a:srgbClr val="376092"/>
              </a:solidFill>
            </a:endParaRPr>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cxnSp>
        <p:nvCxnSpPr>
          <p:cNvPr id="6" name="Connecteur droit 5"/>
          <p:cNvCxnSpPr/>
          <p:nvPr/>
        </p:nvCxnSpPr>
        <p:spPr>
          <a:xfrm>
            <a:off x="177640" y="86237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pSp>
        <p:nvGrpSpPr>
          <p:cNvPr id="13" name="Groupe 12"/>
          <p:cNvGrpSpPr>
            <a:grpSpLocks/>
          </p:cNvGrpSpPr>
          <p:nvPr/>
        </p:nvGrpSpPr>
        <p:grpSpPr bwMode="auto">
          <a:xfrm>
            <a:off x="177640" y="931314"/>
            <a:ext cx="8598225" cy="5434642"/>
            <a:chOff x="-634909" y="0"/>
            <a:chExt cx="10652446" cy="6354914"/>
          </a:xfrm>
        </p:grpSpPr>
        <p:graphicFrame>
          <p:nvGraphicFramePr>
            <p:cNvPr id="14" name="Graphique 13"/>
            <p:cNvGraphicFramePr>
              <a:graphicFrameLocks/>
            </p:cNvGraphicFramePr>
            <p:nvPr>
              <p:extLst>
                <p:ext uri="{D42A27DB-BD31-4B8C-83A1-F6EECF244321}">
                  <p14:modId xmlns:p14="http://schemas.microsoft.com/office/powerpoint/2010/main" val="1219441111"/>
                </p:ext>
              </p:extLst>
            </p:nvPr>
          </p:nvGraphicFramePr>
          <p:xfrm>
            <a:off x="-634909" y="0"/>
            <a:ext cx="10607267" cy="6354914"/>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26"/>
            <p:cNvSpPr txBox="1"/>
            <p:nvPr/>
          </p:nvSpPr>
          <p:spPr>
            <a:xfrm>
              <a:off x="9238328" y="2060034"/>
              <a:ext cx="779209" cy="2631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2 100</a:t>
              </a:r>
            </a:p>
          </p:txBody>
        </p:sp>
        <p:sp>
          <p:nvSpPr>
            <p:cNvPr id="20" name="Flèche vers le bas 19"/>
            <p:cNvSpPr/>
            <p:nvPr/>
          </p:nvSpPr>
          <p:spPr>
            <a:xfrm>
              <a:off x="9585055" y="2325271"/>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
        <p:nvSpPr>
          <p:cNvPr id="23" name="ZoneTexte 1"/>
          <p:cNvSpPr txBox="1"/>
          <p:nvPr/>
        </p:nvSpPr>
        <p:spPr>
          <a:xfrm>
            <a:off x="457199" y="5795250"/>
            <a:ext cx="8899814" cy="456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fontAlgn="auto" latinLnBrk="0" hangingPunct="1"/>
            <a:r>
              <a:rPr lang="fr-FR" sz="900" b="0" i="0" baseline="0" dirty="0">
                <a:effectLst/>
                <a:latin typeface="+mn-lt"/>
                <a:ea typeface="+mn-ea"/>
                <a:cs typeface="+mn-cs"/>
              </a:rPr>
              <a:t>* M</a:t>
            </a:r>
            <a:r>
              <a:rPr lang="fr-FR" sz="900" dirty="0">
                <a:effectLst/>
                <a:latin typeface="+mn-lt"/>
                <a:ea typeface="+mn-ea"/>
                <a:cs typeface="+mn-cs"/>
              </a:rPr>
              <a:t>archands et non marchands . Depuis juillet 2014, les  Ateliers et chantiers d’insertion  (ACI)</a:t>
            </a:r>
            <a:r>
              <a:rPr lang="fr-FR" sz="900" baseline="0" dirty="0">
                <a:effectLst/>
                <a:latin typeface="+mn-lt"/>
                <a:ea typeface="+mn-ea"/>
                <a:cs typeface="+mn-cs"/>
              </a:rPr>
              <a:t> </a:t>
            </a:r>
            <a:r>
              <a:rPr lang="fr-FR" sz="900" dirty="0">
                <a:effectLst/>
                <a:latin typeface="+mn-lt"/>
                <a:ea typeface="+mn-ea"/>
                <a:cs typeface="+mn-cs"/>
              </a:rPr>
              <a:t>doivent recruter leurs salariés en CDDI.</a:t>
            </a:r>
            <a:endParaRPr lang="fr-FR" sz="900" dirty="0">
              <a:effectLst/>
            </a:endParaRPr>
          </a:p>
          <a:p>
            <a:r>
              <a:rPr lang="fr-FR" sz="900" b="1" dirty="0">
                <a:effectLst/>
                <a:latin typeface="+mn-lt"/>
                <a:ea typeface="+mn-ea"/>
                <a:cs typeface="+mn-cs"/>
              </a:rPr>
              <a:t>Note : </a:t>
            </a:r>
            <a:r>
              <a:rPr lang="fr-FR" sz="900" dirty="0">
                <a:effectLst/>
                <a:latin typeface="+mn-lt"/>
                <a:ea typeface="+mn-ea"/>
                <a:cs typeface="+mn-cs"/>
              </a:rPr>
              <a:t>données arrondies en fin de trimestre, provisoires</a:t>
            </a:r>
            <a:endParaRPr lang="fr-FR" sz="900" dirty="0">
              <a:effectLst/>
            </a:endParaRPr>
          </a:p>
          <a:p>
            <a:r>
              <a:rPr lang="fr-FR" sz="900" b="1" i="1" dirty="0">
                <a:effectLst/>
                <a:latin typeface="+mn-lt"/>
                <a:ea typeface="+mn-ea"/>
                <a:cs typeface="+mn-cs"/>
              </a:rPr>
              <a:t>Source </a:t>
            </a:r>
            <a:r>
              <a:rPr lang="fr-FR" sz="900" i="1" dirty="0">
                <a:effectLst/>
                <a:latin typeface="+mn-lt"/>
                <a:ea typeface="+mn-ea"/>
                <a:cs typeface="+mn-cs"/>
              </a:rPr>
              <a:t>: ASP - </a:t>
            </a:r>
            <a:r>
              <a:rPr lang="fr-FR" sz="900" b="1" i="1" dirty="0">
                <a:effectLst/>
                <a:latin typeface="+mn-lt"/>
                <a:ea typeface="+mn-ea"/>
                <a:cs typeface="+mn-cs"/>
              </a:rPr>
              <a:t>Traitements : </a:t>
            </a:r>
            <a:r>
              <a:rPr lang="fr-FR" sz="900" i="1" dirty="0">
                <a:effectLst/>
                <a:latin typeface="+mn-lt"/>
                <a:ea typeface="+mn-ea"/>
                <a:cs typeface="+mn-cs"/>
              </a:rPr>
              <a:t>Dares</a:t>
            </a:r>
            <a:endParaRPr lang="fr-FR" sz="900" dirty="0">
              <a:effectLst/>
            </a:endParaRPr>
          </a:p>
          <a:p>
            <a:pPr marL="0" marR="0" indent="0" defTabSz="914400" rtl="0" eaLnBrk="1" fontAlgn="auto" latinLnBrk="0" hangingPunct="1">
              <a:lnSpc>
                <a:spcPts val="1200"/>
              </a:lnSpc>
              <a:spcBef>
                <a:spcPts val="0"/>
              </a:spcBef>
              <a:spcAft>
                <a:spcPts val="0"/>
              </a:spcAft>
              <a:buClrTx/>
              <a:buSzTx/>
              <a:buFontTx/>
              <a:buNone/>
              <a:tabLst/>
              <a:defRPr/>
            </a:pPr>
            <a:endParaRPr lang="fr-FR" sz="1100" i="1" dirty="0"/>
          </a:p>
        </p:txBody>
      </p:sp>
    </p:spTree>
    <p:extLst>
      <p:ext uri="{BB962C8B-B14F-4D97-AF65-F5344CB8AC3E}">
        <p14:creationId xmlns:p14="http://schemas.microsoft.com/office/powerpoint/2010/main" val="262272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smtClean="0"/>
              <a:t>Les éclairages conjoncturels départementaux - Vaucluse</a:t>
            </a:r>
            <a:endParaRPr lang="fr-FR" dirty="0"/>
          </a:p>
        </p:txBody>
      </p:sp>
      <p:sp>
        <p:nvSpPr>
          <p:cNvPr id="12" name="ZoneTexte 11"/>
          <p:cNvSpPr txBox="1"/>
          <p:nvPr/>
        </p:nvSpPr>
        <p:spPr>
          <a:xfrm>
            <a:off x="177640" y="131204"/>
            <a:ext cx="8931970" cy="523220"/>
          </a:xfrm>
          <a:prstGeom prst="rect">
            <a:avLst/>
          </a:prstGeom>
          <a:noFill/>
        </p:spPr>
        <p:txBody>
          <a:bodyPr wrap="square" rtlCol="0">
            <a:spAutoFit/>
          </a:bodyPr>
          <a:lstStyle/>
          <a:p>
            <a:r>
              <a:rPr lang="fr-FR" sz="2800" b="1" dirty="0">
                <a:solidFill>
                  <a:schemeClr val="accent1">
                    <a:lumMod val="75000"/>
                  </a:schemeClr>
                </a:solidFill>
              </a:rPr>
              <a:t>Une croissance ralentie de l’apprentissage</a:t>
            </a:r>
            <a:endParaRPr lang="fr-FR" sz="2800" b="1" dirty="0">
              <a:solidFill>
                <a:srgbClr val="376092"/>
              </a:solidFill>
            </a:endParaRPr>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cxnSp>
        <p:nvCxnSpPr>
          <p:cNvPr id="6" name="Connecteur droit 5"/>
          <p:cNvCxnSpPr/>
          <p:nvPr/>
        </p:nvCxnSpPr>
        <p:spPr>
          <a:xfrm>
            <a:off x="177640" y="9144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aphicFrame>
        <p:nvGraphicFramePr>
          <p:cNvPr id="8" name="Graphique 7"/>
          <p:cNvGraphicFramePr>
            <a:graphicFrameLocks/>
          </p:cNvGraphicFramePr>
          <p:nvPr>
            <p:extLst>
              <p:ext uri="{D42A27DB-BD31-4B8C-83A1-F6EECF244321}">
                <p14:modId xmlns:p14="http://schemas.microsoft.com/office/powerpoint/2010/main" val="612262349"/>
              </p:ext>
            </p:extLst>
          </p:nvPr>
        </p:nvGraphicFramePr>
        <p:xfrm>
          <a:off x="177640" y="1047750"/>
          <a:ext cx="8561758" cy="5459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244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30181" y="978755"/>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Vaucluse</a:t>
            </a:r>
            <a:endParaRPr lang="fr-FR" dirty="0"/>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sp>
        <p:nvSpPr>
          <p:cNvPr id="10" name="ZoneTexte 9"/>
          <p:cNvSpPr txBox="1"/>
          <p:nvPr/>
        </p:nvSpPr>
        <p:spPr>
          <a:xfrm>
            <a:off x="130181" y="259415"/>
            <a:ext cx="8457907" cy="523220"/>
          </a:xfrm>
          <a:prstGeom prst="rect">
            <a:avLst/>
          </a:prstGeom>
          <a:noFill/>
        </p:spPr>
        <p:txBody>
          <a:bodyPr wrap="square" rtlCol="0">
            <a:spAutoFit/>
          </a:bodyPr>
          <a:lstStyle/>
          <a:p>
            <a:r>
              <a:rPr lang="fr-FR" sz="2800" b="1" dirty="0">
                <a:solidFill>
                  <a:srgbClr val="376092"/>
                </a:solidFill>
              </a:rPr>
              <a:t>Toujours moins de salariés en activité partielle </a:t>
            </a:r>
          </a:p>
        </p:txBody>
      </p:sp>
      <p:graphicFrame>
        <p:nvGraphicFramePr>
          <p:cNvPr id="9" name="Graphique 8"/>
          <p:cNvGraphicFramePr>
            <a:graphicFrameLocks/>
          </p:cNvGraphicFramePr>
          <p:nvPr>
            <p:extLst>
              <p:ext uri="{D42A27DB-BD31-4B8C-83A1-F6EECF244321}">
                <p14:modId xmlns:p14="http://schemas.microsoft.com/office/powerpoint/2010/main" val="1998611259"/>
              </p:ext>
            </p:extLst>
          </p:nvPr>
        </p:nvGraphicFramePr>
        <p:xfrm>
          <a:off x="340608" y="1163782"/>
          <a:ext cx="8247480" cy="4969043"/>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81" y="6132825"/>
            <a:ext cx="3305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248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5A013-2665-47DA-9765-AD20C70A5351}">
  <ds:schemaRefs>
    <ds:schemaRef ds:uri="http://purl.org/dc/dcmitype/"/>
    <ds:schemaRef ds:uri="http://schemas.microsoft.com/office/infopath/2007/PartnerControls"/>
    <ds:schemaRef ds:uri="http://purl.org/dc/elements/1.1/"/>
    <ds:schemaRef ds:uri="http://schemas.microsoft.com/office/2006/metadata/properties"/>
    <ds:schemaRef ds:uri="ab994d58-9349-46a1-8cee-b96a64c5dc7e"/>
    <ds:schemaRef ds:uri="http://schemas.microsoft.com/office/2006/documentManagement/types"/>
    <ds:schemaRef ds:uri="http://purl.org/dc/terms/"/>
    <ds:schemaRef ds:uri="http://schemas.openxmlformats.org/package/2006/metadata/core-properties"/>
    <ds:schemaRef ds:uri="2ff91c20-40e6-4ab5-a5ac-9b5646c66526"/>
    <ds:schemaRef ds:uri="http://www.w3.org/XML/1998/namespace"/>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8546</TotalTime>
  <Words>1831</Words>
  <Application>Microsoft Office PowerPoint</Application>
  <PresentationFormat>Affichage à l'écran (4:3)</PresentationFormat>
  <Paragraphs>294</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(DR-PACA)</cp:lastModifiedBy>
  <cp:revision>763</cp:revision>
  <cp:lastPrinted>2018-10-09T12:30:48Z</cp:lastPrinted>
  <dcterms:created xsi:type="dcterms:W3CDTF">2018-05-30T13:27:07Z</dcterms:created>
  <dcterms:modified xsi:type="dcterms:W3CDTF">2022-07-08T13:04:51Z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