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9.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0.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1.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2.xml" ContentType="application/vnd.openxmlformats-officedocument.drawingml.chartshapes+xml"/>
  <Override PartName="/ppt/notesSlides/notesSlide16.xml" ContentType="application/vnd.openxmlformats-officedocument.presentationml.notesSlide+xml"/>
  <Override PartName="/ppt/charts/chart14.xml" ContentType="application/vnd.openxmlformats-officedocument.drawingml.chart+xml"/>
  <Override PartName="/ppt/drawings/drawing13.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4"/>
  </p:notesMasterIdLst>
  <p:sldIdLst>
    <p:sldId id="300" r:id="rId6"/>
    <p:sldId id="299" r:id="rId7"/>
    <p:sldId id="264" r:id="rId8"/>
    <p:sldId id="290" r:id="rId9"/>
    <p:sldId id="292" r:id="rId10"/>
    <p:sldId id="293" r:id="rId11"/>
    <p:sldId id="318" r:id="rId12"/>
    <p:sldId id="303" r:id="rId13"/>
    <p:sldId id="316" r:id="rId14"/>
    <p:sldId id="306" r:id="rId15"/>
    <p:sldId id="302" r:id="rId16"/>
    <p:sldId id="296" r:id="rId17"/>
    <p:sldId id="305" r:id="rId18"/>
    <p:sldId id="271" r:id="rId19"/>
    <p:sldId id="272" r:id="rId20"/>
    <p:sldId id="319" r:id="rId21"/>
    <p:sldId id="320" r:id="rId22"/>
    <p:sldId id="317" r:id="rId23"/>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varScale="1">
        <p:scale>
          <a:sx n="83" d="100"/>
          <a:sy n="83" d="100"/>
        </p:scale>
        <p:origin x="1450"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3\2023-T1\01%20-%20Fichiers%20de%20travail\DEFM-Ch&#244;mage\2023_T1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3\2023-T1\01%20-%20Fichiers%20de%20travail\DEFM-Ch&#244;mage\2023_T1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3\2023-T1\01%20-%20Fichiers%20de%20travail\DEFM-Ch&#244;mage\2023_T1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3\2023-T1\01%20-%20Fichiers%20de%20travail\DEFM-Ch&#244;mage\2023_T1_Demandeurs%20d'emploi_ABC_note.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3\2023-T1\01%20-%20Fichiers%20de%20travail\Prestations%20sociales\2023-T1%20-%20Prestations%20socia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polaris.social.gouv.fr\DREETS-PACA$\Users\Cab-SESE\10%20-%20Notes%20de%20conjoncture\01%20-%20Notes\2023\2023-T1\01%20-%20Fichiers%20de%20travail\DPAE\dpae-par-departement-x-grand-secteur.xlsx" TargetMode="Externa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3\2023-T1\01%20-%20Fichiers%20de%20travail\Politiques%20emploi\2022_T4_Politiques%20de%20l'emploi_note.xls" TargetMode="External"/><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polaris.social.gouv.fr\DREETS-PACA$\Users\Cab-SESE\10%20-%20Notes%20de%20conjoncture\01%20-%20Notes\2023\2023-T1\01%20-%20Fichiers%20de%20travail\Politiques%20emploi\2022_T4_Politiques%20de%20l'emploi_note.xls" TargetMode="External"/><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3\2023-T1\01%20-%20Fichiers%20de%20travail\DEFM-Ch&#244;mage\Tx%20ch&#244;mage%20-%20d&#233;p%20comparables\T201_&#233;clairages_d&#233;p.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2013)</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2'!$E$10:$E$50</c:f>
              <c:numCache>
                <c:formatCode>#\ ##0.0</c:formatCode>
                <c:ptCount val="41"/>
                <c:pt idx="0">
                  <c:v>100</c:v>
                </c:pt>
                <c:pt idx="1">
                  <c:v>100.08350112143911</c:v>
                </c:pt>
                <c:pt idx="2">
                  <c:v>100.25325306456267</c:v>
                </c:pt>
                <c:pt idx="3">
                  <c:v>100.62042230904862</c:v>
                </c:pt>
                <c:pt idx="4">
                  <c:v>100.73697595774911</c:v>
                </c:pt>
                <c:pt idx="5">
                  <c:v>100.66441752337415</c:v>
                </c:pt>
                <c:pt idx="6">
                  <c:v>100.68714464309731</c:v>
                </c:pt>
                <c:pt idx="7">
                  <c:v>100.87580779487242</c:v>
                </c:pt>
                <c:pt idx="8">
                  <c:v>100.81043225331008</c:v>
                </c:pt>
                <c:pt idx="9">
                  <c:v>101.18220303830647</c:v>
                </c:pt>
                <c:pt idx="10">
                  <c:v>101.09971201079124</c:v>
                </c:pt>
                <c:pt idx="11">
                  <c:v>101.54757655966691</c:v>
                </c:pt>
                <c:pt idx="12">
                  <c:v>101.94207446453404</c:v>
                </c:pt>
                <c:pt idx="13">
                  <c:v>102.3333176209799</c:v>
                </c:pt>
                <c:pt idx="14">
                  <c:v>102.51968000239069</c:v>
                </c:pt>
                <c:pt idx="15">
                  <c:v>102.60862440899969</c:v>
                </c:pt>
                <c:pt idx="16">
                  <c:v>103.10216766207169</c:v>
                </c:pt>
                <c:pt idx="17">
                  <c:v>103.55906694255026</c:v>
                </c:pt>
                <c:pt idx="18">
                  <c:v>103.65165891159343</c:v>
                </c:pt>
                <c:pt idx="19">
                  <c:v>103.93807673592568</c:v>
                </c:pt>
                <c:pt idx="20">
                  <c:v>104.56495242442672</c:v>
                </c:pt>
                <c:pt idx="21">
                  <c:v>104.56843163801591</c:v>
                </c:pt>
                <c:pt idx="22">
                  <c:v>104.53133873422682</c:v>
                </c:pt>
                <c:pt idx="23">
                  <c:v>104.72684807970765</c:v>
                </c:pt>
                <c:pt idx="24">
                  <c:v>105.28520571118192</c:v>
                </c:pt>
                <c:pt idx="25">
                  <c:v>105.78699806767689</c:v>
                </c:pt>
                <c:pt idx="26">
                  <c:v>106.11505421966237</c:v>
                </c:pt>
                <c:pt idx="27">
                  <c:v>106.54221183686747</c:v>
                </c:pt>
                <c:pt idx="28">
                  <c:v>104.43358406132958</c:v>
                </c:pt>
                <c:pt idx="29">
                  <c:v>103.78465464872552</c:v>
                </c:pt>
                <c:pt idx="30">
                  <c:v>106.1447958824733</c:v>
                </c:pt>
                <c:pt idx="31">
                  <c:v>106.41617452656176</c:v>
                </c:pt>
                <c:pt idx="32">
                  <c:v>107.080984864196</c:v>
                </c:pt>
                <c:pt idx="33">
                  <c:v>108.77356605901679</c:v>
                </c:pt>
                <c:pt idx="34">
                  <c:v>109.94729552889191</c:v>
                </c:pt>
                <c:pt idx="35">
                  <c:v>111.12989138152014</c:v>
                </c:pt>
                <c:pt idx="36">
                  <c:v>111.46170732871869</c:v>
                </c:pt>
                <c:pt idx="37">
                  <c:v>112.09492416441758</c:v>
                </c:pt>
                <c:pt idx="38">
                  <c:v>112.1698956012261</c:v>
                </c:pt>
                <c:pt idx="39">
                  <c:v>112.45659400745555</c:v>
                </c:pt>
                <c:pt idx="40">
                  <c:v>112.98734239750394</c:v>
                </c:pt>
              </c:numCache>
            </c:numRef>
          </c:val>
          <c:smooth val="0"/>
          <c:extLst>
            <c:ext xmlns:c16="http://schemas.microsoft.com/office/drawing/2014/chart" uri="{C3380CC4-5D6E-409C-BE32-E72D297353CC}">
              <c16:uniqueId val="{00000000-7EA1-4408-B548-B3E204F1199F}"/>
            </c:ext>
          </c:extLst>
        </c:ser>
        <c:ser>
          <c:idx val="1"/>
          <c:order val="1"/>
          <c:tx>
            <c:v>France métropolitaine</c:v>
          </c:tx>
          <c:spPr>
            <a:ln w="28575">
              <a:solidFill>
                <a:srgbClr val="0000FF"/>
              </a:solidFill>
              <a:prstDash val="solid"/>
            </a:ln>
          </c:spPr>
          <c:marker>
            <c:symbol val="none"/>
          </c:marker>
          <c:cat>
            <c:multiLvlStrRef>
              <c:f>'Données graph 1 et 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2'!$C$10:$C$50</c:f>
              <c:numCache>
                <c:formatCode>#\ ##0.0</c:formatCode>
                <c:ptCount val="41"/>
                <c:pt idx="0">
                  <c:v>100</c:v>
                </c:pt>
                <c:pt idx="1">
                  <c:v>99.845812491309744</c:v>
                </c:pt>
                <c:pt idx="2">
                  <c:v>100.04588336485369</c:v>
                </c:pt>
                <c:pt idx="3">
                  <c:v>100.33572653434793</c:v>
                </c:pt>
                <c:pt idx="4">
                  <c:v>100.33334600034949</c:v>
                </c:pt>
                <c:pt idx="5">
                  <c:v>100.38830368571314</c:v>
                </c:pt>
                <c:pt idx="6">
                  <c:v>100.25079745396435</c:v>
                </c:pt>
                <c:pt idx="7">
                  <c:v>100.34758993117903</c:v>
                </c:pt>
                <c:pt idx="8">
                  <c:v>100.27868954503576</c:v>
                </c:pt>
                <c:pt idx="9">
                  <c:v>100.50224246779042</c:v>
                </c:pt>
                <c:pt idx="10">
                  <c:v>100.58857052664149</c:v>
                </c:pt>
                <c:pt idx="11">
                  <c:v>100.73410045529134</c:v>
                </c:pt>
                <c:pt idx="12">
                  <c:v>100.92772774443614</c:v>
                </c:pt>
                <c:pt idx="13">
                  <c:v>101.14235706565049</c:v>
                </c:pt>
                <c:pt idx="14">
                  <c:v>101.47265642122976</c:v>
                </c:pt>
                <c:pt idx="15">
                  <c:v>101.51835892119456</c:v>
                </c:pt>
                <c:pt idx="16">
                  <c:v>102.01767291044423</c:v>
                </c:pt>
                <c:pt idx="17">
                  <c:v>102.48964505083961</c:v>
                </c:pt>
                <c:pt idx="18">
                  <c:v>102.50912606440082</c:v>
                </c:pt>
                <c:pt idx="19">
                  <c:v>102.84538109019141</c:v>
                </c:pt>
                <c:pt idx="20">
                  <c:v>103.18046993266508</c:v>
                </c:pt>
                <c:pt idx="21">
                  <c:v>103.29952920418812</c:v>
                </c:pt>
                <c:pt idx="22">
                  <c:v>103.18047086139251</c:v>
                </c:pt>
                <c:pt idx="23">
                  <c:v>103.46198953350205</c:v>
                </c:pt>
                <c:pt idx="24">
                  <c:v>104.046405221783</c:v>
                </c:pt>
                <c:pt idx="25">
                  <c:v>104.39073726986425</c:v>
                </c:pt>
                <c:pt idx="26">
                  <c:v>104.58752441658248</c:v>
                </c:pt>
                <c:pt idx="27">
                  <c:v>104.95309281185837</c:v>
                </c:pt>
                <c:pt idx="28">
                  <c:v>103.03627387531829</c:v>
                </c:pt>
                <c:pt idx="29">
                  <c:v>102.87993827391114</c:v>
                </c:pt>
                <c:pt idx="30">
                  <c:v>104.72185179183136</c:v>
                </c:pt>
                <c:pt idx="31">
                  <c:v>104.62586625184218</c:v>
                </c:pt>
                <c:pt idx="32">
                  <c:v>105.28380709042402</c:v>
                </c:pt>
                <c:pt idx="33">
                  <c:v>106.58780563473724</c:v>
                </c:pt>
                <c:pt idx="34">
                  <c:v>107.61381192217803</c:v>
                </c:pt>
                <c:pt idx="35">
                  <c:v>108.2696648790714</c:v>
                </c:pt>
                <c:pt idx="36">
                  <c:v>108.61883898850584</c:v>
                </c:pt>
                <c:pt idx="37">
                  <c:v>109.06908899377783</c:v>
                </c:pt>
                <c:pt idx="38">
                  <c:v>109.42929782631504</c:v>
                </c:pt>
                <c:pt idx="39">
                  <c:v>109.63741184606877</c:v>
                </c:pt>
                <c:pt idx="40">
                  <c:v>110.01931517222006</c:v>
                </c:pt>
              </c:numCache>
            </c:numRef>
          </c:val>
          <c:smooth val="0"/>
          <c:extLst>
            <c:ext xmlns:c16="http://schemas.microsoft.com/office/drawing/2014/chart" uri="{C3380CC4-5D6E-409C-BE32-E72D297353CC}">
              <c16:uniqueId val="{00000001-7EA1-4408-B548-B3E204F1199F}"/>
            </c:ext>
          </c:extLst>
        </c:ser>
        <c:ser>
          <c:idx val="2"/>
          <c:order val="2"/>
          <c:tx>
            <c:strRef>
              <c:f>'Données graph 1 et 2'!$L$8:$L$9</c:f>
              <c:strCache>
                <c:ptCount val="2"/>
                <c:pt idx="0">
                  <c:v>Vaucluse</c:v>
                </c:pt>
              </c:strCache>
            </c:strRef>
          </c:tx>
          <c:spPr>
            <a:ln w="28575"/>
          </c:spPr>
          <c:marker>
            <c:symbol val="none"/>
          </c:marker>
          <c:cat>
            <c:multiLvlStrRef>
              <c:f>'Données graph 1 et 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2'!$L$10:$L$50</c:f>
              <c:numCache>
                <c:formatCode>#\ ##0.0</c:formatCode>
                <c:ptCount val="41"/>
                <c:pt idx="0">
                  <c:v>100</c:v>
                </c:pt>
                <c:pt idx="1">
                  <c:v>100.19716690036795</c:v>
                </c:pt>
                <c:pt idx="2">
                  <c:v>100.01583212847704</c:v>
                </c:pt>
                <c:pt idx="3">
                  <c:v>100.44809822340869</c:v>
                </c:pt>
                <c:pt idx="4">
                  <c:v>100.11439019940059</c:v>
                </c:pt>
                <c:pt idx="5">
                  <c:v>99.783933894559112</c:v>
                </c:pt>
                <c:pt idx="6">
                  <c:v>99.801922392769555</c:v>
                </c:pt>
                <c:pt idx="7">
                  <c:v>99.742628738303665</c:v>
                </c:pt>
                <c:pt idx="8">
                  <c:v>99.740858845063812</c:v>
                </c:pt>
                <c:pt idx="9">
                  <c:v>99.779003446221409</c:v>
                </c:pt>
                <c:pt idx="10">
                  <c:v>99.61993706329514</c:v>
                </c:pt>
                <c:pt idx="11">
                  <c:v>100.06651523600118</c:v>
                </c:pt>
                <c:pt idx="12">
                  <c:v>100.30176411788912</c:v>
                </c:pt>
                <c:pt idx="13">
                  <c:v>101.10131230328116</c:v>
                </c:pt>
                <c:pt idx="14">
                  <c:v>101.12027682902496</c:v>
                </c:pt>
                <c:pt idx="15">
                  <c:v>100.94786429179496</c:v>
                </c:pt>
                <c:pt idx="16">
                  <c:v>102.29480861633118</c:v>
                </c:pt>
                <c:pt idx="17">
                  <c:v>102.73224617563521</c:v>
                </c:pt>
                <c:pt idx="18">
                  <c:v>102.48242603892828</c:v>
                </c:pt>
                <c:pt idx="19">
                  <c:v>103.00184160564851</c:v>
                </c:pt>
                <c:pt idx="20">
                  <c:v>103.90488626223151</c:v>
                </c:pt>
                <c:pt idx="21">
                  <c:v>103.90960126416905</c:v>
                </c:pt>
                <c:pt idx="22">
                  <c:v>103.92862088243255</c:v>
                </c:pt>
                <c:pt idx="23">
                  <c:v>103.78199024756114</c:v>
                </c:pt>
                <c:pt idx="24">
                  <c:v>104.45141592483994</c:v>
                </c:pt>
                <c:pt idx="25">
                  <c:v>105.12470075363751</c:v>
                </c:pt>
                <c:pt idx="26">
                  <c:v>105.35653703428243</c:v>
                </c:pt>
                <c:pt idx="27">
                  <c:v>105.2031065130552</c:v>
                </c:pt>
                <c:pt idx="28">
                  <c:v>103.10492204650768</c:v>
                </c:pt>
                <c:pt idx="29">
                  <c:v>102.12870090354546</c:v>
                </c:pt>
                <c:pt idx="30">
                  <c:v>104.72916916301955</c:v>
                </c:pt>
                <c:pt idx="31">
                  <c:v>105.7122494545184</c:v>
                </c:pt>
                <c:pt idx="32">
                  <c:v>106.41635003937979</c:v>
                </c:pt>
                <c:pt idx="33">
                  <c:v>107.87743953868588</c:v>
                </c:pt>
                <c:pt idx="34">
                  <c:v>109.06115869687034</c:v>
                </c:pt>
                <c:pt idx="35">
                  <c:v>110.30876994598758</c:v>
                </c:pt>
                <c:pt idx="36">
                  <c:v>110.8340466915553</c:v>
                </c:pt>
                <c:pt idx="37">
                  <c:v>111.1804223477052</c:v>
                </c:pt>
                <c:pt idx="38">
                  <c:v>110.52337124974341</c:v>
                </c:pt>
                <c:pt idx="39">
                  <c:v>110.9606515163738</c:v>
                </c:pt>
                <c:pt idx="40">
                  <c:v>111.1382651611067</c:v>
                </c:pt>
              </c:numCache>
            </c:numRef>
          </c:val>
          <c:smooth val="0"/>
          <c:extLst>
            <c:ext xmlns:c16="http://schemas.microsoft.com/office/drawing/2014/chart" uri="{C3380CC4-5D6E-409C-BE32-E72D297353CC}">
              <c16:uniqueId val="{00000002-7EA1-4408-B548-B3E204F1199F}"/>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4"/>
        <c:tickMarkSkip val="4"/>
        <c:noMultiLvlLbl val="0"/>
      </c:catAx>
      <c:valAx>
        <c:axId val="212140032"/>
        <c:scaling>
          <c:orientation val="minMax"/>
          <c:max val="114"/>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trim'!$A$21:$B$100</c:f>
              <c:multiLvlStrCache>
                <c:ptCount val="6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lvl>
                <c:lvl>
                  <c:pt idx="0">
                    <c:v>2013</c:v>
                  </c:pt>
                  <c:pt idx="4">
                    <c:v>2014</c:v>
                  </c:pt>
                  <c:pt idx="8">
                    <c:v>2015</c:v>
                  </c:pt>
                  <c:pt idx="12">
                    <c:v>2016</c:v>
                  </c:pt>
                  <c:pt idx="16">
                    <c:v>2017</c:v>
                  </c:pt>
                  <c:pt idx="20">
                    <c:v>2018</c:v>
                  </c:pt>
                  <c:pt idx="24">
                    <c:v>2019</c:v>
                  </c:pt>
                  <c:pt idx="28">
                    <c:v>2020</c:v>
                  </c:pt>
                  <c:pt idx="32">
                    <c:v>2021</c:v>
                  </c:pt>
                  <c:pt idx="36">
                    <c:v>2022</c:v>
                  </c:pt>
                  <c:pt idx="40">
                    <c:v>2023</c:v>
                  </c:pt>
                  <c:pt idx="44">
                    <c:v>2024</c:v>
                  </c:pt>
                  <c:pt idx="48">
                    <c:v>2025</c:v>
                  </c:pt>
                  <c:pt idx="52">
                    <c:v>2026</c:v>
                  </c:pt>
                  <c:pt idx="56">
                    <c:v>2027</c:v>
                  </c:pt>
                  <c:pt idx="60">
                    <c:v>2028</c:v>
                  </c:pt>
                </c:lvl>
              </c:multiLvlStrCache>
            </c:multiLvlStrRef>
          </c:cat>
          <c:val>
            <c:numRef>
              <c:f>dep84_trim!$BG$79:$BG$120</c:f>
              <c:numCache>
                <c:formatCode>#\ ##0.0</c:formatCode>
                <c:ptCount val="42"/>
                <c:pt idx="0">
                  <c:v>2.6585283146829397</c:v>
                </c:pt>
                <c:pt idx="1">
                  <c:v>1.9554733434630434</c:v>
                </c:pt>
                <c:pt idx="2">
                  <c:v>0.8941877794336861</c:v>
                </c:pt>
                <c:pt idx="3">
                  <c:v>0.84130755892364295</c:v>
                </c:pt>
                <c:pt idx="4">
                  <c:v>1.7322634059355524</c:v>
                </c:pt>
                <c:pt idx="5">
                  <c:v>1.683986478026811</c:v>
                </c:pt>
                <c:pt idx="6">
                  <c:v>1.1697346549282672</c:v>
                </c:pt>
                <c:pt idx="7">
                  <c:v>1.8681920525771334</c:v>
                </c:pt>
                <c:pt idx="8">
                  <c:v>2.0250896057347756</c:v>
                </c:pt>
                <c:pt idx="9">
                  <c:v>2.3127817787926608</c:v>
                </c:pt>
                <c:pt idx="10">
                  <c:v>0.48071420396016418</c:v>
                </c:pt>
                <c:pt idx="11">
                  <c:v>1.0137828909898561</c:v>
                </c:pt>
                <c:pt idx="12">
                  <c:v>0.92467298150653576</c:v>
                </c:pt>
                <c:pt idx="13">
                  <c:v>0.2067039106145252</c:v>
                </c:pt>
                <c:pt idx="14">
                  <c:v>0.83068517589339752</c:v>
                </c:pt>
                <c:pt idx="15">
                  <c:v>-1.1058277120423732E-2</c:v>
                </c:pt>
                <c:pt idx="16">
                  <c:v>0.22671975226720154</c:v>
                </c:pt>
                <c:pt idx="17">
                  <c:v>0.9158620689655228</c:v>
                </c:pt>
                <c:pt idx="18">
                  <c:v>0.8036739380022917</c:v>
                </c:pt>
                <c:pt idx="19">
                  <c:v>1.4643670680117182</c:v>
                </c:pt>
                <c:pt idx="20">
                  <c:v>0.17104981825957211</c:v>
                </c:pt>
                <c:pt idx="21">
                  <c:v>0.68303094983992452</c:v>
                </c:pt>
                <c:pt idx="22">
                  <c:v>-0.31269874920500929</c:v>
                </c:pt>
                <c:pt idx="23">
                  <c:v>0.64862565792971338</c:v>
                </c:pt>
                <c:pt idx="24">
                  <c:v>0.43843431408800981</c:v>
                </c:pt>
                <c:pt idx="25">
                  <c:v>-0.84674450404964574</c:v>
                </c:pt>
                <c:pt idx="26">
                  <c:v>-1.1085768843155042</c:v>
                </c:pt>
                <c:pt idx="27">
                  <c:v>-0.93863977687190792</c:v>
                </c:pt>
                <c:pt idx="28">
                  <c:v>-0.3411121338459</c:v>
                </c:pt>
                <c:pt idx="29">
                  <c:v>5.7426926002390521</c:v>
                </c:pt>
                <c:pt idx="30">
                  <c:v>-0.69876175306992083</c:v>
                </c:pt>
                <c:pt idx="31">
                  <c:v>-1.2003932322657507</c:v>
                </c:pt>
                <c:pt idx="32">
                  <c:v>0.1361612987692995</c:v>
                </c:pt>
                <c:pt idx="33">
                  <c:v>0.10982689189895645</c:v>
                </c:pt>
                <c:pt idx="34">
                  <c:v>-2.1836798662626555</c:v>
                </c:pt>
                <c:pt idx="35">
                  <c:v>-2.9107028412732383</c:v>
                </c:pt>
                <c:pt idx="36">
                  <c:v>-2.4753836844710886</c:v>
                </c:pt>
                <c:pt idx="37">
                  <c:v>-1.6188166281234095</c:v>
                </c:pt>
                <c:pt idx="38">
                  <c:v>0.25226464854948283</c:v>
                </c:pt>
                <c:pt idx="39">
                  <c:v>1.7156582408794918E-2</c:v>
                </c:pt>
                <c:pt idx="40">
                  <c:v>6.861455772200209E-2</c:v>
                </c:pt>
                <c:pt idx="41">
                  <c:v>-0.12570710245127792</c:v>
                </c:pt>
              </c:numCache>
            </c:numRef>
          </c:val>
          <c:extLst>
            <c:ext xmlns:c16="http://schemas.microsoft.com/office/drawing/2014/chart" uri="{C3380CC4-5D6E-409C-BE32-E72D297353CC}">
              <c16:uniqueId val="{00000000-5BD4-4E49-810D-D641D6C34DAB}"/>
            </c:ext>
          </c:extLst>
        </c:ser>
        <c:dLbls>
          <c:showLegendKey val="0"/>
          <c:showVal val="0"/>
          <c:showCatName val="0"/>
          <c:showSerName val="0"/>
          <c:showPercent val="0"/>
          <c:showBubbleSize val="0"/>
        </c:dLbls>
        <c:gapWidth val="150"/>
        <c:overlap val="100"/>
        <c:axId val="171408768"/>
        <c:axId val="171410560"/>
      </c:barChart>
      <c:catAx>
        <c:axId val="17140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1410560"/>
        <c:crosses val="autoZero"/>
        <c:auto val="0"/>
        <c:lblAlgn val="ctr"/>
        <c:lblOffset val="100"/>
        <c:tickLblSkip val="4"/>
        <c:tickMarkSkip val="4"/>
        <c:noMultiLvlLbl val="0"/>
      </c:catAx>
      <c:valAx>
        <c:axId val="171410560"/>
        <c:scaling>
          <c:orientation val="minMax"/>
          <c:max val="6"/>
          <c:min val="-3"/>
        </c:scaling>
        <c:delete val="0"/>
        <c:axPos val="l"/>
        <c:majorGridlines>
          <c:spPr>
            <a:ln>
              <a:prstDash val="sysDash"/>
            </a:ln>
          </c:spPr>
        </c:majorGridlines>
        <c:numFmt formatCode="[Blue][&lt;0]\-&quot;&quot;0&quot;&quot;;[Red][&gt;0]\+&quot;&quot;0&quot;&quot;;0" sourceLinked="0"/>
        <c:majorTickMark val="out"/>
        <c:minorTickMark val="none"/>
        <c:tickLblPos val="nextTo"/>
        <c:crossAx val="171408768"/>
        <c:crosses val="autoZero"/>
        <c:crossBetween val="between"/>
        <c:majorUnit val="1"/>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dep84_trim!$BH$103:$BH$120</c:f>
              <c:numCache>
                <c:formatCode>#\ ##0.0</c:formatCode>
                <c:ptCount val="18"/>
                <c:pt idx="0">
                  <c:v>0.77578671328670801</c:v>
                </c:pt>
                <c:pt idx="1">
                  <c:v>-1.3119375474357597</c:v>
                </c:pt>
                <c:pt idx="2">
                  <c:v>-0.93386068995824356</c:v>
                </c:pt>
                <c:pt idx="3">
                  <c:v>-1.2199179327936127</c:v>
                </c:pt>
                <c:pt idx="4">
                  <c:v>-0.23576961940047214</c:v>
                </c:pt>
                <c:pt idx="5">
                  <c:v>7.1685797884312397</c:v>
                </c:pt>
                <c:pt idx="6">
                  <c:v>-0.79806783576603646</c:v>
                </c:pt>
                <c:pt idx="7">
                  <c:v>-1.1220493278289334</c:v>
                </c:pt>
                <c:pt idx="8">
                  <c:v>-3.2116475752064222E-2</c:v>
                </c:pt>
                <c:pt idx="9">
                  <c:v>-7.4962518740639972E-2</c:v>
                </c:pt>
                <c:pt idx="10">
                  <c:v>-2.0147894116386178</c:v>
                </c:pt>
                <c:pt idx="11">
                  <c:v>-3.1827627693317262</c:v>
                </c:pt>
                <c:pt idx="12">
                  <c:v>-3.0501581563488478</c:v>
                </c:pt>
                <c:pt idx="13">
                  <c:v>-2.2605453274295084</c:v>
                </c:pt>
                <c:pt idx="14">
                  <c:v>0.56032427277061814</c:v>
                </c:pt>
                <c:pt idx="15">
                  <c:v>3.5566093657379838E-2</c:v>
                </c:pt>
                <c:pt idx="16">
                  <c:v>-0.17776724342261074</c:v>
                </c:pt>
                <c:pt idx="17">
                  <c:v>-0.33242312715185962</c:v>
                </c:pt>
              </c:numCache>
            </c:numRef>
          </c:val>
          <c:extLst>
            <c:ext xmlns:c16="http://schemas.microsoft.com/office/drawing/2014/chart" uri="{C3380CC4-5D6E-409C-BE32-E72D297353CC}">
              <c16:uniqueId val="{00000000-7436-4AF1-81A1-27B2EEA694A7}"/>
            </c:ext>
          </c:extLst>
        </c:ser>
        <c:ser>
          <c:idx val="0"/>
          <c:order val="1"/>
          <c:tx>
            <c:v>Femmes</c:v>
          </c:tx>
          <c:spPr>
            <a:solidFill>
              <a:schemeClr val="accent6">
                <a:lumMod val="75000"/>
              </a:schemeClr>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dep84_trim!$BI$103:$BI$120</c:f>
              <c:numCache>
                <c:formatCode>#\ ##0.0</c:formatCode>
                <c:ptCount val="18"/>
                <c:pt idx="0">
                  <c:v>0.12271193373556422</c:v>
                </c:pt>
                <c:pt idx="1">
                  <c:v>-0.4085384536819614</c:v>
                </c:pt>
                <c:pt idx="2">
                  <c:v>-1.271664444672338</c:v>
                </c:pt>
                <c:pt idx="3">
                  <c:v>-0.67518437727226432</c:v>
                </c:pt>
                <c:pt idx="4">
                  <c:v>-0.43923865300146137</c:v>
                </c:pt>
                <c:pt idx="5">
                  <c:v>4.4117647058823595</c:v>
                </c:pt>
                <c:pt idx="6">
                  <c:v>-0.60362173038229772</c:v>
                </c:pt>
                <c:pt idx="7">
                  <c:v>-1.2753036437247123</c:v>
                </c:pt>
                <c:pt idx="8">
                  <c:v>0.29731392249334743</c:v>
                </c:pt>
                <c:pt idx="9">
                  <c:v>0.28621077379127335</c:v>
                </c:pt>
                <c:pt idx="10">
                  <c:v>-2.3443074100499395</c:v>
                </c:pt>
                <c:pt idx="11">
                  <c:v>-2.6510802630205665</c:v>
                </c:pt>
                <c:pt idx="12">
                  <c:v>-1.9298809906722392</c:v>
                </c:pt>
                <c:pt idx="13">
                  <c:v>-1.0167267956707082</c:v>
                </c:pt>
                <c:pt idx="14">
                  <c:v>-3.3134526176270551E-2</c:v>
                </c:pt>
                <c:pt idx="15">
                  <c:v>0</c:v>
                </c:pt>
                <c:pt idx="16">
                  <c:v>0.29830957905203626</c:v>
                </c:pt>
                <c:pt idx="17">
                  <c:v>6.6093853271653735E-2</c:v>
                </c:pt>
              </c:numCache>
            </c:numRef>
          </c:val>
          <c:extLst>
            <c:ext xmlns:c16="http://schemas.microsoft.com/office/drawing/2014/chart" uri="{C3380CC4-5D6E-409C-BE32-E72D297353CC}">
              <c16:uniqueId val="{00000001-7436-4AF1-81A1-27B2EEA694A7}"/>
            </c:ext>
          </c:extLst>
        </c:ser>
        <c:dLbls>
          <c:showLegendKey val="0"/>
          <c:showVal val="0"/>
          <c:showCatName val="0"/>
          <c:showSerName val="0"/>
          <c:showPercent val="0"/>
          <c:showBubbleSize val="0"/>
        </c:dLbls>
        <c:gapWidth val="150"/>
        <c:axId val="172605824"/>
        <c:axId val="172607360"/>
      </c:barChart>
      <c:catAx>
        <c:axId val="172605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2607360"/>
        <c:crosses val="autoZero"/>
        <c:auto val="0"/>
        <c:lblAlgn val="ctr"/>
        <c:lblOffset val="100"/>
        <c:tickLblSkip val="4"/>
        <c:tickMarkSkip val="4"/>
        <c:noMultiLvlLbl val="0"/>
      </c:catAx>
      <c:valAx>
        <c:axId val="17260736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260582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dep84_trim!$BJ$103:$BJ$120</c:f>
              <c:numCache>
                <c:formatCode>#\ ##0.0</c:formatCode>
                <c:ptCount val="18"/>
                <c:pt idx="0">
                  <c:v>0.27799841143762993</c:v>
                </c:pt>
                <c:pt idx="1">
                  <c:v>-1.425742574257427</c:v>
                </c:pt>
                <c:pt idx="2">
                  <c:v>-1.6070711128967408</c:v>
                </c:pt>
                <c:pt idx="3">
                  <c:v>-3.0216414863209362</c:v>
                </c:pt>
                <c:pt idx="4">
                  <c:v>-1.8105263157894846</c:v>
                </c:pt>
                <c:pt idx="5">
                  <c:v>11.963979416809622</c:v>
                </c:pt>
                <c:pt idx="6">
                  <c:v>-3.6001531980084378</c:v>
                </c:pt>
                <c:pt idx="7">
                  <c:v>-4.0524433849821184</c:v>
                </c:pt>
                <c:pt idx="8">
                  <c:v>-0.53830227743271175</c:v>
                </c:pt>
                <c:pt idx="9">
                  <c:v>-0.66611157368859919</c:v>
                </c:pt>
                <c:pt idx="10">
                  <c:v>-5.5741827326068698</c:v>
                </c:pt>
                <c:pt idx="11">
                  <c:v>-5.5925432756324884</c:v>
                </c:pt>
                <c:pt idx="12">
                  <c:v>-2.350728725905038</c:v>
                </c:pt>
                <c:pt idx="13">
                  <c:v>-2.2147327876745226</c:v>
                </c:pt>
                <c:pt idx="14">
                  <c:v>0</c:v>
                </c:pt>
                <c:pt idx="15">
                  <c:v>0.1477104874446189</c:v>
                </c:pt>
                <c:pt idx="16">
                  <c:v>0.98328416912487615</c:v>
                </c:pt>
                <c:pt idx="17">
                  <c:v>0.43816942551120341</c:v>
                </c:pt>
              </c:numCache>
            </c:numRef>
          </c:val>
          <c:extLst>
            <c:ext xmlns:c16="http://schemas.microsoft.com/office/drawing/2014/chart" uri="{C3380CC4-5D6E-409C-BE32-E72D297353CC}">
              <c16:uniqueId val="{00000000-775A-452B-B59E-37834CD7D2F0}"/>
            </c:ext>
          </c:extLst>
        </c:ser>
        <c:ser>
          <c:idx val="0"/>
          <c:order val="1"/>
          <c:tx>
            <c:v>25 à 49 ans</c:v>
          </c:tx>
          <c:spPr>
            <a:solidFill>
              <a:schemeClr val="accent6">
                <a:lumMod val="75000"/>
              </a:schemeClr>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dep84_trim!$BK$103:$BK$120</c:f>
              <c:numCache>
                <c:formatCode>#\ ##0.0</c:formatCode>
                <c:ptCount val="18"/>
                <c:pt idx="0">
                  <c:v>0.20115445163546575</c:v>
                </c:pt>
                <c:pt idx="1">
                  <c:v>-1.0473946059177841</c:v>
                </c:pt>
                <c:pt idx="2">
                  <c:v>-1.2789979712445998</c:v>
                </c:pt>
                <c:pt idx="3">
                  <c:v>-0.93817012151536927</c:v>
                </c:pt>
                <c:pt idx="4">
                  <c:v>-0.35176332641833064</c:v>
                </c:pt>
                <c:pt idx="5">
                  <c:v>5.5213613323678468</c:v>
                </c:pt>
                <c:pt idx="6">
                  <c:v>-0.49751243781095411</c:v>
                </c:pt>
                <c:pt idx="7">
                  <c:v>-1.2241379310344747</c:v>
                </c:pt>
                <c:pt idx="8">
                  <c:v>6.9820212951632321E-2</c:v>
                </c:pt>
                <c:pt idx="9">
                  <c:v>0.12210012210012167</c:v>
                </c:pt>
                <c:pt idx="10">
                  <c:v>-2.1080139372822271</c:v>
                </c:pt>
                <c:pt idx="11">
                  <c:v>-3.1055347926677412</c:v>
                </c:pt>
                <c:pt idx="12">
                  <c:v>-2.9020112039672918</c:v>
                </c:pt>
                <c:pt idx="13">
                  <c:v>-1.844320438853686</c:v>
                </c:pt>
                <c:pt idx="14">
                  <c:v>4.8178839853529887E-2</c:v>
                </c:pt>
                <c:pt idx="15">
                  <c:v>-4.8155639025326824E-2</c:v>
                </c:pt>
                <c:pt idx="16">
                  <c:v>-0.19271535941416396</c:v>
                </c:pt>
                <c:pt idx="17">
                  <c:v>-0.13516122803629571</c:v>
                </c:pt>
              </c:numCache>
            </c:numRef>
          </c:val>
          <c:extLst>
            <c:ext xmlns:c16="http://schemas.microsoft.com/office/drawing/2014/chart" uri="{C3380CC4-5D6E-409C-BE32-E72D297353CC}">
              <c16:uniqueId val="{00000001-775A-452B-B59E-37834CD7D2F0}"/>
            </c:ext>
          </c:extLst>
        </c:ser>
        <c:ser>
          <c:idx val="2"/>
          <c:order val="2"/>
          <c:tx>
            <c:v>50 ans ou plus</c:v>
          </c:tx>
          <c:spPr>
            <a:solidFill>
              <a:srgbClr val="92D050"/>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dep84_trim!$BL$103:$BL$120</c:f>
              <c:numCache>
                <c:formatCode>#\ ##0.0</c:formatCode>
                <c:ptCount val="18"/>
                <c:pt idx="0">
                  <c:v>1.0644707772645035</c:v>
                </c:pt>
                <c:pt idx="1">
                  <c:v>-9.936406995229019E-2</c:v>
                </c:pt>
                <c:pt idx="2">
                  <c:v>-0.47742192162323338</c:v>
                </c:pt>
                <c:pt idx="3">
                  <c:v>7.9952028782726003E-2</c:v>
                </c:pt>
                <c:pt idx="4">
                  <c:v>0.3794687437587374</c:v>
                </c:pt>
                <c:pt idx="5">
                  <c:v>3.3426183844011081</c:v>
                </c:pt>
                <c:pt idx="6">
                  <c:v>0.3080477474008525</c:v>
                </c:pt>
                <c:pt idx="7">
                  <c:v>0.23032629558541462</c:v>
                </c:pt>
                <c:pt idx="8">
                  <c:v>0.59364228265030849</c:v>
                </c:pt>
                <c:pt idx="9">
                  <c:v>0.437845040929008</c:v>
                </c:pt>
                <c:pt idx="10">
                  <c:v>-0.81501137225171716</c:v>
                </c:pt>
                <c:pt idx="11">
                  <c:v>-1.3376648194152407</c:v>
                </c:pt>
                <c:pt idx="12">
                  <c:v>-1.6269610691458491</c:v>
                </c:pt>
                <c:pt idx="13">
                  <c:v>-0.90569009647567533</c:v>
                </c:pt>
                <c:pt idx="14">
                  <c:v>0.77488575402344662</c:v>
                </c:pt>
                <c:pt idx="15">
                  <c:v>9.8580441640372385E-2</c:v>
                </c:pt>
                <c:pt idx="16">
                  <c:v>0.23636005515068614</c:v>
                </c:pt>
                <c:pt idx="17">
                  <c:v>-0.33405384161916407</c:v>
                </c:pt>
              </c:numCache>
            </c:numRef>
          </c:val>
          <c:extLst>
            <c:ext xmlns:c16="http://schemas.microsoft.com/office/drawing/2014/chart" uri="{C3380CC4-5D6E-409C-BE32-E72D297353CC}">
              <c16:uniqueId val="{00000002-775A-452B-B59E-37834CD7D2F0}"/>
            </c:ext>
          </c:extLst>
        </c:ser>
        <c:dLbls>
          <c:showLegendKey val="0"/>
          <c:showVal val="0"/>
          <c:showCatName val="0"/>
          <c:showSerName val="0"/>
          <c:showPercent val="0"/>
          <c:showBubbleSize val="0"/>
        </c:dLbls>
        <c:gapWidth val="150"/>
        <c:axId val="171361792"/>
        <c:axId val="171363328"/>
      </c:barChart>
      <c:catAx>
        <c:axId val="1713617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363328"/>
        <c:crosses val="autoZero"/>
        <c:auto val="0"/>
        <c:lblAlgn val="ctr"/>
        <c:lblOffset val="100"/>
        <c:tickLblSkip val="4"/>
        <c:tickMarkSkip val="4"/>
        <c:noMultiLvlLbl val="0"/>
      </c:catAx>
      <c:valAx>
        <c:axId val="171363328"/>
        <c:scaling>
          <c:orientation val="minMax"/>
          <c:max val="14"/>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36179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dep84_trim!$BS$103:$BS$120</c:f>
              <c:numCache>
                <c:formatCode>#\ ##0.0</c:formatCode>
                <c:ptCount val="18"/>
                <c:pt idx="0">
                  <c:v>3.0018010806487361E-2</c:v>
                </c:pt>
                <c:pt idx="1">
                  <c:v>-1.3504051215364576</c:v>
                </c:pt>
                <c:pt idx="2">
                  <c:v>-1.8657473129182756</c:v>
                </c:pt>
                <c:pt idx="3">
                  <c:v>-1.1365984707584209</c:v>
                </c:pt>
                <c:pt idx="4">
                  <c:v>0.28219063545149581</c:v>
                </c:pt>
                <c:pt idx="5">
                  <c:v>6.1803022407503905</c:v>
                </c:pt>
                <c:pt idx="6">
                  <c:v>-3.3372595210051093</c:v>
                </c:pt>
                <c:pt idx="7">
                  <c:v>-3.0666125101543429</c:v>
                </c:pt>
                <c:pt idx="8">
                  <c:v>-0.98470563586842141</c:v>
                </c:pt>
                <c:pt idx="9">
                  <c:v>2.0313161235717248</c:v>
                </c:pt>
                <c:pt idx="10">
                  <c:v>-1.0058067192036613</c:v>
                </c:pt>
                <c:pt idx="11">
                  <c:v>-2.3567612862679388</c:v>
                </c:pt>
                <c:pt idx="12">
                  <c:v>-0.54709289851962994</c:v>
                </c:pt>
                <c:pt idx="13">
                  <c:v>0.31280336533276998</c:v>
                </c:pt>
                <c:pt idx="14">
                  <c:v>2.2150537634408662</c:v>
                </c:pt>
                <c:pt idx="15">
                  <c:v>1.7252261729433949</c:v>
                </c:pt>
                <c:pt idx="16">
                  <c:v>1.36504653567735</c:v>
                </c:pt>
                <c:pt idx="17">
                  <c:v>0.59171597633136397</c:v>
                </c:pt>
              </c:numCache>
            </c:numRef>
          </c:val>
          <c:extLst>
            <c:ext xmlns:c16="http://schemas.microsoft.com/office/drawing/2014/chart" uri="{C3380CC4-5D6E-409C-BE32-E72D297353CC}">
              <c16:uniqueId val="{00000000-F4E2-45ED-8097-B8D4E1D4D7D1}"/>
            </c:ext>
          </c:extLst>
        </c:ser>
        <c:ser>
          <c:idx val="0"/>
          <c:order val="1"/>
          <c:tx>
            <c:v>Un an ou plus</c:v>
          </c:tx>
          <c:spPr>
            <a:solidFill>
              <a:schemeClr val="accent6">
                <a:lumMod val="75000"/>
              </a:schemeClr>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dep84_trim!$BT$103:$BT$120</c:f>
              <c:numCache>
                <c:formatCode>#\ ##0.0</c:formatCode>
                <c:ptCount val="18"/>
                <c:pt idx="0">
                  <c:v>0.89515497370482588</c:v>
                </c:pt>
                <c:pt idx="1">
                  <c:v>-0.28834423866030967</c:v>
                </c:pt>
                <c:pt idx="2">
                  <c:v>-0.2780558336113903</c:v>
                </c:pt>
                <c:pt idx="3">
                  <c:v>-0.72496096364041973</c:v>
                </c:pt>
                <c:pt idx="4">
                  <c:v>-1.0111223458038388</c:v>
                </c:pt>
                <c:pt idx="5">
                  <c:v>5.2661445919872873</c:v>
                </c:pt>
                <c:pt idx="6">
                  <c:v>2.1994609164420531</c:v>
                </c:pt>
                <c:pt idx="7">
                  <c:v>0.7384745226289624</c:v>
                </c:pt>
                <c:pt idx="8">
                  <c:v>1.2566760917373632</c:v>
                </c:pt>
                <c:pt idx="9">
                  <c:v>-1.768538628606886</c:v>
                </c:pt>
                <c:pt idx="10">
                  <c:v>-3.379658875552749</c:v>
                </c:pt>
                <c:pt idx="11">
                  <c:v>-3.486978315353606</c:v>
                </c:pt>
                <c:pt idx="12">
                  <c:v>-4.5049113695382221</c:v>
                </c:pt>
                <c:pt idx="13">
                  <c:v>-3.7361078269094294</c:v>
                </c:pt>
                <c:pt idx="14">
                  <c:v>-1.9896831245394209</c:v>
                </c:pt>
                <c:pt idx="15">
                  <c:v>-2.0175438596491291</c:v>
                </c:pt>
                <c:pt idx="16">
                  <c:v>-1.5347231103721715</c:v>
                </c:pt>
                <c:pt idx="17">
                  <c:v>-1.0390959864917448</c:v>
                </c:pt>
              </c:numCache>
            </c:numRef>
          </c:val>
          <c:extLst>
            <c:ext xmlns:c16="http://schemas.microsoft.com/office/drawing/2014/chart" uri="{C3380CC4-5D6E-409C-BE32-E72D297353CC}">
              <c16:uniqueId val="{00000001-F4E2-45ED-8097-B8D4E1D4D7D1}"/>
            </c:ext>
          </c:extLst>
        </c:ser>
        <c:dLbls>
          <c:showLegendKey val="0"/>
          <c:showVal val="0"/>
          <c:showCatName val="0"/>
          <c:showSerName val="0"/>
          <c:showPercent val="0"/>
          <c:showBubbleSize val="0"/>
        </c:dLbls>
        <c:gapWidth val="150"/>
        <c:axId val="171748736"/>
        <c:axId val="171750528"/>
      </c:barChart>
      <c:catAx>
        <c:axId val="1717487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750528"/>
        <c:crosses val="autoZero"/>
        <c:auto val="0"/>
        <c:lblAlgn val="ctr"/>
        <c:lblOffset val="100"/>
        <c:tickLblSkip val="4"/>
        <c:tickMarkSkip val="4"/>
        <c:noMultiLvlLbl val="0"/>
      </c:catAx>
      <c:valAx>
        <c:axId val="171750528"/>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748736"/>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layout/>
      <c:overlay val="0"/>
    </c:title>
    <c:autoTitleDeleted val="0"/>
    <c:plotArea>
      <c:layout>
        <c:manualLayout>
          <c:layoutTarget val="inner"/>
          <c:xMode val="edge"/>
          <c:yMode val="edge"/>
          <c:x val="8.4773400002001731E-2"/>
          <c:y val="0.2078556853929657"/>
          <c:w val="0.88312922262587745"/>
          <c:h val="0.40263523272608676"/>
        </c:manualLayout>
      </c:layout>
      <c:lineChart>
        <c:grouping val="standard"/>
        <c:varyColors val="0"/>
        <c:ser>
          <c:idx val="1"/>
          <c:order val="0"/>
          <c:tx>
            <c:v>RSA</c:v>
          </c:tx>
          <c:spPr>
            <a:ln>
              <a:solidFill>
                <a:schemeClr val="accent2">
                  <a:lumMod val="75000"/>
                </a:schemeClr>
              </a:solidFill>
            </a:ln>
          </c:spPr>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numCache>
            </c:numRef>
          </c:cat>
          <c:val>
            <c:numRef>
              <c:f>RSA!$AW$40:$AW$77</c:f>
              <c:numCache>
                <c:formatCode>0.0</c:formatCode>
                <c:ptCount val="38"/>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94.068270844991602</c:v>
                </c:pt>
                <c:pt idx="28">
                  <c:v>92.613318410744256</c:v>
                </c:pt>
                <c:pt idx="29">
                  <c:v>91.438164521544479</c:v>
                </c:pt>
                <c:pt idx="30">
                  <c:v>90.822607722439841</c:v>
                </c:pt>
                <c:pt idx="31">
                  <c:v>91.214325685506438</c:v>
                </c:pt>
                <c:pt idx="32">
                  <c:v>92.165640738668159</c:v>
                </c:pt>
                <c:pt idx="33">
                  <c:v>93.788472299944033</c:v>
                </c:pt>
                <c:pt idx="34">
                  <c:v>92.221600447677673</c:v>
                </c:pt>
                <c:pt idx="35">
                  <c:v>91.494124230553993</c:v>
                </c:pt>
                <c:pt idx="36">
                  <c:v>90.486849468382772</c:v>
                </c:pt>
                <c:pt idx="37">
                  <c:v>90.486849468382772</c:v>
                </c:pt>
              </c:numCache>
            </c:numRef>
          </c:val>
          <c:smooth val="0"/>
          <c:extLst>
            <c:ext xmlns:c16="http://schemas.microsoft.com/office/drawing/2014/chart" uri="{C3380CC4-5D6E-409C-BE32-E72D297353CC}">
              <c16:uniqueId val="{00000000-048C-4FD7-B893-15BB61AF5535}"/>
            </c:ext>
          </c:extLst>
        </c:ser>
        <c:ser>
          <c:idx val="0"/>
          <c:order val="1"/>
          <c:tx>
            <c:v>ASS**</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numCache>
            </c:numRef>
          </c:cat>
          <c:val>
            <c:numRef>
              <c:f>ASS!$AW$40:$AW$76</c:f>
              <c:numCache>
                <c:formatCode>0.0</c:formatCode>
                <c:ptCount val="37"/>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84.575835475578415</c:v>
                </c:pt>
                <c:pt idx="27">
                  <c:v>83.033419023136247</c:v>
                </c:pt>
                <c:pt idx="28">
                  <c:v>81.748071979434442</c:v>
                </c:pt>
                <c:pt idx="29">
                  <c:v>82.005141388174806</c:v>
                </c:pt>
                <c:pt idx="30">
                  <c:v>81.491002570694079</c:v>
                </c:pt>
                <c:pt idx="31">
                  <c:v>78.920308483290498</c:v>
                </c:pt>
                <c:pt idx="32">
                  <c:v>78.40616966580977</c:v>
                </c:pt>
                <c:pt idx="33">
                  <c:v>77.892030848329057</c:v>
                </c:pt>
                <c:pt idx="34">
                  <c:v>78.40616966580977</c:v>
                </c:pt>
                <c:pt idx="35">
                  <c:v>76.606683804627252</c:v>
                </c:pt>
                <c:pt idx="36">
                  <c:v>75.835475578406175</c:v>
                </c:pt>
              </c:numCache>
            </c:numRef>
          </c:val>
          <c:smooth val="0"/>
          <c:extLst>
            <c:ext xmlns:c16="http://schemas.microsoft.com/office/drawing/2014/chart" uri="{C3380CC4-5D6E-409C-BE32-E72D297353CC}">
              <c16:uniqueId val="{00000001-048C-4FD7-B893-15BB61AF5535}"/>
            </c:ext>
          </c:extLst>
        </c:ser>
        <c:ser>
          <c:idx val="2"/>
          <c:order val="2"/>
          <c:tx>
            <c:v>AAH</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numCache>
            </c:numRef>
          </c:cat>
          <c:val>
            <c:numRef>
              <c:f>AAH!$AW$40:$AW$77</c:f>
              <c:numCache>
                <c:formatCode>0.0</c:formatCode>
                <c:ptCount val="38"/>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99.898477157360404</c:v>
                </c:pt>
                <c:pt idx="14">
                  <c:v>100.30456852791878</c:v>
                </c:pt>
                <c:pt idx="15">
                  <c:v>100.30456852791878</c:v>
                </c:pt>
                <c:pt idx="16">
                  <c:v>100.71065989847716</c:v>
                </c:pt>
                <c:pt idx="17">
                  <c:v>100.60913705583756</c:v>
                </c:pt>
                <c:pt idx="18">
                  <c:v>100.50761421319795</c:v>
                </c:pt>
                <c:pt idx="19">
                  <c:v>100.40609137055839</c:v>
                </c:pt>
                <c:pt idx="20">
                  <c:v>100.40609137055839</c:v>
                </c:pt>
                <c:pt idx="21">
                  <c:v>100.40609137055839</c:v>
                </c:pt>
                <c:pt idx="22">
                  <c:v>100.40609137055839</c:v>
                </c:pt>
                <c:pt idx="23">
                  <c:v>99.390862944162436</c:v>
                </c:pt>
                <c:pt idx="24">
                  <c:v>100</c:v>
                </c:pt>
                <c:pt idx="25">
                  <c:v>100.1015228426396</c:v>
                </c:pt>
                <c:pt idx="26">
                  <c:v>100.91370558375634</c:v>
                </c:pt>
                <c:pt idx="27">
                  <c:v>101.11675126903555</c:v>
                </c:pt>
                <c:pt idx="28">
                  <c:v>101.42131979695432</c:v>
                </c:pt>
                <c:pt idx="29">
                  <c:v>101.7258883248731</c:v>
                </c:pt>
                <c:pt idx="30">
                  <c:v>101.5228426395939</c:v>
                </c:pt>
                <c:pt idx="31">
                  <c:v>101.6243654822335</c:v>
                </c:pt>
                <c:pt idx="32">
                  <c:v>101.82741116751268</c:v>
                </c:pt>
                <c:pt idx="33">
                  <c:v>101.5228426395939</c:v>
                </c:pt>
                <c:pt idx="34">
                  <c:v>101.7258883248731</c:v>
                </c:pt>
                <c:pt idx="35">
                  <c:v>101.01522842639594</c:v>
                </c:pt>
                <c:pt idx="36">
                  <c:v>101.82741116751268</c:v>
                </c:pt>
                <c:pt idx="37">
                  <c:v>101.82741116751268</c:v>
                </c:pt>
              </c:numCache>
            </c:numRef>
          </c:val>
          <c:smooth val="0"/>
          <c:extLst>
            <c:ext xmlns:c16="http://schemas.microsoft.com/office/drawing/2014/chart" uri="{C3380CC4-5D6E-409C-BE32-E72D297353CC}">
              <c16:uniqueId val="{00000002-048C-4FD7-B893-15BB61AF5535}"/>
            </c:ext>
          </c:extLst>
        </c:ser>
        <c:ser>
          <c:idx val="3"/>
          <c:order val="3"/>
          <c:tx>
            <c:v>PA</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numCache>
            </c:numRef>
          </c:cat>
          <c:val>
            <c:numRef>
              <c:f>PA!$AW$40:$AW$77</c:f>
              <c:numCache>
                <c:formatCode>0.0</c:formatCode>
                <c:ptCount val="38"/>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102.6472534745202</c:v>
                </c:pt>
                <c:pt idx="29">
                  <c:v>102.82373703948819</c:v>
                </c:pt>
                <c:pt idx="30">
                  <c:v>104.25766600485329</c:v>
                </c:pt>
                <c:pt idx="31">
                  <c:v>105.6695345245974</c:v>
                </c:pt>
                <c:pt idx="32">
                  <c:v>106.48577101257446</c:v>
                </c:pt>
                <c:pt idx="33">
                  <c:v>107.34612839179351</c:v>
                </c:pt>
                <c:pt idx="34">
                  <c:v>106.99316126185749</c:v>
                </c:pt>
                <c:pt idx="35">
                  <c:v>105.89013898080741</c:v>
                </c:pt>
                <c:pt idx="36">
                  <c:v>105.09596293845136</c:v>
                </c:pt>
                <c:pt idx="37">
                  <c:v>104.74299580851533</c:v>
                </c:pt>
              </c:numCache>
            </c:numRef>
          </c:val>
          <c:smooth val="0"/>
          <c:extLst>
            <c:ext xmlns:c16="http://schemas.microsoft.com/office/drawing/2014/chart" uri="{C3380CC4-5D6E-409C-BE32-E72D297353CC}">
              <c16:uniqueId val="{00000003-048C-4FD7-B893-15BB61AF5535}"/>
            </c:ext>
          </c:extLst>
        </c:ser>
        <c:dLbls>
          <c:showLegendKey val="0"/>
          <c:showVal val="0"/>
          <c:showCatName val="0"/>
          <c:showSerName val="0"/>
          <c:showPercent val="0"/>
          <c:showBubbleSize val="0"/>
        </c:dLbls>
        <c:smooth val="0"/>
        <c:axId val="231201408"/>
        <c:axId val="231211392"/>
      </c:lineChart>
      <c:dateAx>
        <c:axId val="231201408"/>
        <c:scaling>
          <c:orientation val="minMax"/>
          <c:max val="44986"/>
        </c:scaling>
        <c:delete val="0"/>
        <c:axPos val="b"/>
        <c:numFmt formatCode="mmm\-yy" sourceLinked="1"/>
        <c:majorTickMark val="out"/>
        <c:minorTickMark val="none"/>
        <c:tickLblPos val="low"/>
        <c:spPr>
          <a:ln w="19050"/>
        </c:spPr>
        <c:txPr>
          <a:bodyPr/>
          <a:lstStyle/>
          <a:p>
            <a:pPr>
              <a:defRPr sz="900" baseline="0"/>
            </a:pPr>
            <a:endParaRPr lang="fr-FR"/>
          </a:p>
        </c:txPr>
        <c:crossAx val="231211392"/>
        <c:crossesAt val="100"/>
        <c:auto val="1"/>
        <c:lblOffset val="100"/>
        <c:baseTimeUnit val="months"/>
      </c:dateAx>
      <c:valAx>
        <c:axId val="231211392"/>
        <c:scaling>
          <c:orientation val="minMax"/>
          <c:max val="112"/>
          <c:min val="72"/>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29860499954495423"/>
          <c:y val="0.71204870283029842"/>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2"/>
                <c:pt idx="0">
                  <c:v>Emploi hors intérim</c:v>
                </c:pt>
              </c:strCache>
            </c:strRef>
          </c:tx>
          <c:spPr>
            <a:solidFill>
              <a:srgbClr val="00B0F0"/>
            </a:solidFill>
            <a:ln w="28575">
              <a:noFill/>
              <a:prstDash val="solid"/>
            </a:ln>
          </c:spPr>
          <c:invertIfNegative val="0"/>
          <c:cat>
            <c:multiLvlStrRef>
              <c:f>'Données Graph3'!$A$10:$B$58</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Graph3'!$V$10:$V$50</c:f>
              <c:numCache>
                <c:formatCode>#,##0</c:formatCode>
                <c:ptCount val="41"/>
                <c:pt idx="0">
                  <c:v>41.636178700020537</c:v>
                </c:pt>
                <c:pt idx="1">
                  <c:v>448.87633430000278</c:v>
                </c:pt>
                <c:pt idx="2">
                  <c:v>-447.56828040003893</c:v>
                </c:pt>
                <c:pt idx="3">
                  <c:v>504.04503180002212</c:v>
                </c:pt>
                <c:pt idx="4">
                  <c:v>-164.61351649998687</c:v>
                </c:pt>
                <c:pt idx="5">
                  <c:v>-686.31115300001693</c:v>
                </c:pt>
                <c:pt idx="6">
                  <c:v>283.36639629999991</c:v>
                </c:pt>
                <c:pt idx="7">
                  <c:v>-291.81413240000256</c:v>
                </c:pt>
                <c:pt idx="8">
                  <c:v>-125.46298949999618</c:v>
                </c:pt>
                <c:pt idx="9">
                  <c:v>104.81042069999967</c:v>
                </c:pt>
                <c:pt idx="10">
                  <c:v>-544.08425389998592</c:v>
                </c:pt>
                <c:pt idx="11">
                  <c:v>788.97105899997405</c:v>
                </c:pt>
                <c:pt idx="12">
                  <c:v>296.57923510001274</c:v>
                </c:pt>
                <c:pt idx="13">
                  <c:v>1364.2898194000009</c:v>
                </c:pt>
                <c:pt idx="14">
                  <c:v>-76.923624199989717</c:v>
                </c:pt>
                <c:pt idx="15">
                  <c:v>-289.04189180000685</c:v>
                </c:pt>
                <c:pt idx="16">
                  <c:v>2106.5426891000243</c:v>
                </c:pt>
                <c:pt idx="17">
                  <c:v>514.82089869998163</c:v>
                </c:pt>
                <c:pt idx="18">
                  <c:v>-810.45586839999305</c:v>
                </c:pt>
                <c:pt idx="19">
                  <c:v>1006.2067262000055</c:v>
                </c:pt>
                <c:pt idx="20">
                  <c:v>1715.192005799996</c:v>
                </c:pt>
                <c:pt idx="21">
                  <c:v>163.20158269998501</c:v>
                </c:pt>
                <c:pt idx="22">
                  <c:v>8.4424368999898434</c:v>
                </c:pt>
                <c:pt idx="23">
                  <c:v>-259.10823779998464</c:v>
                </c:pt>
                <c:pt idx="24">
                  <c:v>1103.8211848000064</c:v>
                </c:pt>
                <c:pt idx="25">
                  <c:v>1148.956866100023</c:v>
                </c:pt>
                <c:pt idx="26">
                  <c:v>480.63078529998893</c:v>
                </c:pt>
                <c:pt idx="27">
                  <c:v>-265.23403190000681</c:v>
                </c:pt>
                <c:pt idx="28">
                  <c:v>-1745.9681605000515</c:v>
                </c:pt>
                <c:pt idx="29">
                  <c:v>-3100.6587755999644</c:v>
                </c:pt>
                <c:pt idx="30">
                  <c:v>4313.0752071000461</c:v>
                </c:pt>
                <c:pt idx="31">
                  <c:v>1879.8008050999488</c:v>
                </c:pt>
                <c:pt idx="32">
                  <c:v>1133.2938758000091</c:v>
                </c:pt>
                <c:pt idx="33">
                  <c:v>2723.8961408000032</c:v>
                </c:pt>
                <c:pt idx="34">
                  <c:v>2160.5630682999617</c:v>
                </c:pt>
                <c:pt idx="35">
                  <c:v>2410.7424329000351</c:v>
                </c:pt>
                <c:pt idx="36">
                  <c:v>1124.3001502999687</c:v>
                </c:pt>
                <c:pt idx="37">
                  <c:v>592.3859819000063</c:v>
                </c:pt>
                <c:pt idx="38">
                  <c:v>-1121.0573747000017</c:v>
                </c:pt>
                <c:pt idx="39">
                  <c:v>898.67336620006245</c:v>
                </c:pt>
                <c:pt idx="40">
                  <c:v>764.56427739997162</c:v>
                </c:pt>
              </c:numCache>
            </c:numRef>
          </c:val>
          <c:extLst>
            <c:ext xmlns:c16="http://schemas.microsoft.com/office/drawing/2014/chart" uri="{C3380CC4-5D6E-409C-BE32-E72D297353CC}">
              <c16:uniqueId val="{00000000-1995-486A-8B0F-002ACB14CE5A}"/>
            </c:ext>
          </c:extLst>
        </c:ser>
        <c:ser>
          <c:idx val="2"/>
          <c:order val="1"/>
          <c:tx>
            <c:strRef>
              <c:f>'Données Graph3'!$H$7:$H$8</c:f>
              <c:strCache>
                <c:ptCount val="2"/>
                <c:pt idx="0">
                  <c:v>Intérim</c:v>
                </c:pt>
              </c:strCache>
            </c:strRef>
          </c:tx>
          <c:spPr>
            <a:solidFill>
              <a:schemeClr val="accent6">
                <a:lumMod val="75000"/>
              </a:schemeClr>
            </a:solidFill>
            <a:ln w="28575">
              <a:noFill/>
            </a:ln>
          </c:spPr>
          <c:invertIfNegative val="0"/>
          <c:cat>
            <c:multiLvlStrRef>
              <c:f>'Données Graph3'!$A$10:$B$58</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Graph3'!$W$10:$W$50</c:f>
              <c:numCache>
                <c:formatCode>#,##0</c:formatCode>
                <c:ptCount val="41"/>
                <c:pt idx="0">
                  <c:v>-128.89727825408681</c:v>
                </c:pt>
                <c:pt idx="1">
                  <c:v>-67.402178563824236</c:v>
                </c:pt>
                <c:pt idx="2">
                  <c:v>96.725776492948171</c:v>
                </c:pt>
                <c:pt idx="3">
                  <c:v>332.293843080648</c:v>
                </c:pt>
                <c:pt idx="4">
                  <c:v>-481.03738374409022</c:v>
                </c:pt>
                <c:pt idx="5">
                  <c:v>46.951607042525211</c:v>
                </c:pt>
                <c:pt idx="6">
                  <c:v>-248.56264802896203</c:v>
                </c:pt>
                <c:pt idx="7">
                  <c:v>177.09408184547829</c:v>
                </c:pt>
                <c:pt idx="8">
                  <c:v>122.03863922539495</c:v>
                </c:pt>
                <c:pt idx="9">
                  <c:v>-31.009090480082705</c:v>
                </c:pt>
                <c:pt idx="10">
                  <c:v>236.32613618563209</c:v>
                </c:pt>
                <c:pt idx="11">
                  <c:v>75.058507247416856</c:v>
                </c:pt>
                <c:pt idx="12">
                  <c:v>158.57509576690154</c:v>
                </c:pt>
                <c:pt idx="13">
                  <c:v>182.65831653787336</c:v>
                </c:pt>
                <c:pt idx="14">
                  <c:v>113.61576894411428</c:v>
                </c:pt>
                <c:pt idx="15">
                  <c:v>-44.538069924867159</c:v>
                </c:pt>
                <c:pt idx="16">
                  <c:v>499.49538355429831</c:v>
                </c:pt>
                <c:pt idx="17">
                  <c:v>331.5236110093183</c:v>
                </c:pt>
                <c:pt idx="18">
                  <c:v>327.10939615574807</c:v>
                </c:pt>
                <c:pt idx="19">
                  <c:v>-1.252981828769407</c:v>
                </c:pt>
                <c:pt idx="20">
                  <c:v>31.998812330230976</c:v>
                </c:pt>
                <c:pt idx="21">
                  <c:v>-154.07910128921867</c:v>
                </c:pt>
                <c:pt idx="22">
                  <c:v>28.356299632110677</c:v>
                </c:pt>
                <c:pt idx="23">
                  <c:v>-24.589469767835908</c:v>
                </c:pt>
                <c:pt idx="24">
                  <c:v>191.36880191429645</c:v>
                </c:pt>
                <c:pt idx="25">
                  <c:v>153.69972157386837</c:v>
                </c:pt>
                <c:pt idx="26">
                  <c:v>-32.079079800747422</c:v>
                </c:pt>
                <c:pt idx="27">
                  <c:v>-31.619945314715551</c:v>
                </c:pt>
                <c:pt idx="28">
                  <c:v>-2313.5527147651492</c:v>
                </c:pt>
                <c:pt idx="29">
                  <c:v>1211.8877109417044</c:v>
                </c:pt>
                <c:pt idx="30">
                  <c:v>718.25323570852197</c:v>
                </c:pt>
                <c:pt idx="31">
                  <c:v>22.241188361246714</c:v>
                </c:pt>
                <c:pt idx="32">
                  <c:v>228.98435478589818</c:v>
                </c:pt>
                <c:pt idx="33">
                  <c:v>102.98749008668983</c:v>
                </c:pt>
                <c:pt idx="34">
                  <c:v>129.67056449789561</c:v>
                </c:pt>
                <c:pt idx="35">
                  <c:v>3.1082035699291737</c:v>
                </c:pt>
                <c:pt idx="36">
                  <c:v>-108.00632679631508</c:v>
                </c:pt>
                <c:pt idx="37">
                  <c:v>77.773972690568371</c:v>
                </c:pt>
                <c:pt idx="38">
                  <c:v>-150.19054978814256</c:v>
                </c:pt>
                <c:pt idx="39">
                  <c:v>-52.633182875047169</c:v>
                </c:pt>
                <c:pt idx="40">
                  <c:v>-420.92132797350132</c:v>
                </c:pt>
              </c:numCache>
            </c:numRef>
          </c:val>
          <c:extLst>
            <c:ext xmlns:c16="http://schemas.microsoft.com/office/drawing/2014/chart" uri="{C3380CC4-5D6E-409C-BE32-E72D297353CC}">
              <c16:uniqueId val="{00000001-1995-486A-8B0F-002ACB14CE5A}"/>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Graph3'!$F$7:$F$8</c:f>
              <c:strCache>
                <c:ptCount val="2"/>
                <c:pt idx="0">
                  <c:v>Emploi total</c:v>
                </c:pt>
              </c:strCache>
            </c:strRef>
          </c:tx>
          <c:spPr>
            <a:ln w="28575">
              <a:solidFill>
                <a:srgbClr val="002060"/>
              </a:solidFill>
              <a:prstDash val="solid"/>
            </a:ln>
          </c:spPr>
          <c:marker>
            <c:symbol val="none"/>
          </c:marker>
          <c:cat>
            <c:multiLvlStrRef>
              <c:f>'Données Graph3'!$A$10:$B$53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Graph3'!$U$10:$U$50</c:f>
              <c:numCache>
                <c:formatCode>#,##0</c:formatCode>
                <c:ptCount val="41"/>
                <c:pt idx="0">
                  <c:v>-87.261099554074463</c:v>
                </c:pt>
                <c:pt idx="1">
                  <c:v>381.47415573618491</c:v>
                </c:pt>
                <c:pt idx="2">
                  <c:v>-350.84250390710076</c:v>
                </c:pt>
                <c:pt idx="3">
                  <c:v>836.33887488066102</c:v>
                </c:pt>
                <c:pt idx="4">
                  <c:v>-645.65090024407255</c:v>
                </c:pt>
                <c:pt idx="5">
                  <c:v>-639.35954595750081</c:v>
                </c:pt>
                <c:pt idx="6">
                  <c:v>34.803748271049699</c:v>
                </c:pt>
                <c:pt idx="7">
                  <c:v>-114.72005055451882</c:v>
                </c:pt>
                <c:pt idx="8">
                  <c:v>-3.4243502746103331</c:v>
                </c:pt>
                <c:pt idx="9">
                  <c:v>73.801330219925148</c:v>
                </c:pt>
                <c:pt idx="10">
                  <c:v>-307.75811771434383</c:v>
                </c:pt>
                <c:pt idx="11">
                  <c:v>864.02956624736544</c:v>
                </c:pt>
                <c:pt idx="12">
                  <c:v>455.1543308669352</c:v>
                </c:pt>
                <c:pt idx="13">
                  <c:v>1546.9481359378551</c:v>
                </c:pt>
                <c:pt idx="14">
                  <c:v>36.69214474412729</c:v>
                </c:pt>
                <c:pt idx="15">
                  <c:v>-333.57996172487037</c:v>
                </c:pt>
                <c:pt idx="16">
                  <c:v>2606.0380726543372</c:v>
                </c:pt>
                <c:pt idx="17">
                  <c:v>846.34450970927719</c:v>
                </c:pt>
                <c:pt idx="18">
                  <c:v>-483.34647224424407</c:v>
                </c:pt>
                <c:pt idx="19">
                  <c:v>1004.953744371247</c:v>
                </c:pt>
                <c:pt idx="20">
                  <c:v>1747.1908181302424</c:v>
                </c:pt>
                <c:pt idx="21">
                  <c:v>9.1224814107408747</c:v>
                </c:pt>
                <c:pt idx="22">
                  <c:v>36.798736532102339</c:v>
                </c:pt>
                <c:pt idx="23">
                  <c:v>-283.69770756780053</c:v>
                </c:pt>
                <c:pt idx="24">
                  <c:v>1295.1899867143075</c:v>
                </c:pt>
                <c:pt idx="25">
                  <c:v>1302.656587673875</c:v>
                </c:pt>
                <c:pt idx="26">
                  <c:v>448.55170549923787</c:v>
                </c:pt>
                <c:pt idx="27">
                  <c:v>-296.85397721471963</c:v>
                </c:pt>
                <c:pt idx="28">
                  <c:v>-4059.5208752652106</c:v>
                </c:pt>
                <c:pt idx="29">
                  <c:v>-1888.7710646582418</c:v>
                </c:pt>
                <c:pt idx="30">
                  <c:v>5031.3284428085608</c:v>
                </c:pt>
                <c:pt idx="31">
                  <c:v>1902.0419934612</c:v>
                </c:pt>
                <c:pt idx="32">
                  <c:v>1362.2782305859146</c:v>
                </c:pt>
                <c:pt idx="33">
                  <c:v>2826.8836308866739</c:v>
                </c:pt>
                <c:pt idx="34">
                  <c:v>2290.2336327978701</c:v>
                </c:pt>
                <c:pt idx="35">
                  <c:v>2413.850636469957</c:v>
                </c:pt>
                <c:pt idx="36">
                  <c:v>1016.2938235036563</c:v>
                </c:pt>
                <c:pt idx="37">
                  <c:v>670.1599545905774</c:v>
                </c:pt>
                <c:pt idx="38">
                  <c:v>-1271.2479244881542</c:v>
                </c:pt>
                <c:pt idx="39">
                  <c:v>846.0401833250362</c:v>
                </c:pt>
                <c:pt idx="40">
                  <c:v>343.64294942645938</c:v>
                </c:pt>
              </c:numCache>
            </c:numRef>
          </c:val>
          <c:smooth val="0"/>
          <c:extLst>
            <c:ext xmlns:c16="http://schemas.microsoft.com/office/drawing/2014/chart" uri="{C3380CC4-5D6E-409C-BE32-E72D297353CC}">
              <c16:uniqueId val="{00000002-1995-486A-8B0F-002ACB14CE5A}"/>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4"/>
        <c:tickMarkSkip val="4"/>
        <c:noMultiLvlLbl val="0"/>
      </c:catAx>
      <c:valAx>
        <c:axId val="212258176"/>
        <c:scaling>
          <c:orientation val="minMax"/>
          <c:max val="55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409E-4ECF-92DF-F53426597DF4}"/>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9E-4ECF-92DF-F53426597DF4}"/>
                </c:ext>
              </c:extLst>
            </c:dLbl>
            <c:dLbl>
              <c:idx val="2"/>
              <c:layout>
                <c:manualLayout>
                  <c:x val="3.8026223770279048E-3"/>
                  <c:y val="1.53265159428817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09E-4ECF-92DF-F53426597DF4}"/>
                </c:ext>
              </c:extLst>
            </c:dLbl>
            <c:dLbl>
              <c:idx val="3"/>
              <c:layout>
                <c:manualLayout>
                  <c:x val="1.7993704753625093E-3"/>
                  <c:y val="-1.80583757033277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9E-4ECF-92DF-F53426597DF4}"/>
                </c:ext>
              </c:extLst>
            </c:dLbl>
            <c:dLbl>
              <c:idx val="4"/>
              <c:layout>
                <c:manualLayout>
                  <c:x val="0"/>
                  <c:y val="3.35070096437855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9E-4ECF-92DF-F53426597DF4}"/>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graph4'!$DG$49:$DK$49</c:f>
              <c:numCache>
                <c:formatCode>#,##0</c:formatCode>
                <c:ptCount val="5"/>
                <c:pt idx="0">
                  <c:v>760</c:v>
                </c:pt>
                <c:pt idx="1">
                  <c:v>480</c:v>
                </c:pt>
                <c:pt idx="2">
                  <c:v>-210</c:v>
                </c:pt>
                <c:pt idx="3">
                  <c:v>120</c:v>
                </c:pt>
                <c:pt idx="4">
                  <c:v>20</c:v>
                </c:pt>
              </c:numCache>
            </c:numRef>
          </c:val>
          <c:extLst>
            <c:ext xmlns:c16="http://schemas.microsoft.com/office/drawing/2014/chart" uri="{C3380CC4-5D6E-409C-BE32-E72D297353CC}">
              <c16:uniqueId val="{00000004-409E-4ECF-92DF-F53426597DF4}"/>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409E-4ECF-92DF-F53426597DF4}"/>
              </c:ext>
            </c:extLst>
          </c:dPt>
          <c:dLbls>
            <c:dLbl>
              <c:idx val="0"/>
              <c:layout>
                <c:manualLayout>
                  <c:x val="-3.7316403700606328E-3"/>
                  <c:y val="-7.86066022663496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09E-4ECF-92DF-F53426597DF4}"/>
                </c:ext>
              </c:extLst>
            </c:dLbl>
            <c:dLbl>
              <c:idx val="1"/>
              <c:layout>
                <c:manualLayout>
                  <c:x val="-1.9143472012116062E-3"/>
                  <c:y val="-5.11607384008228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09E-4ECF-92DF-F53426597DF4}"/>
                </c:ext>
              </c:extLst>
            </c:dLbl>
            <c:dLbl>
              <c:idx val="2"/>
              <c:layout>
                <c:manualLayout>
                  <c:x val="2.0031102189508E-3"/>
                  <c:y val="7.138480630506066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09E-4ECF-92DF-F53426597DF4}"/>
                </c:ext>
              </c:extLst>
            </c:dLbl>
            <c:dLbl>
              <c:idx val="3"/>
              <c:layout>
                <c:manualLayout>
                  <c:x val="1.8910391917057805E-3"/>
                  <c:y val="-4.2413607999813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09E-4ECF-92DF-F53426597DF4}"/>
                </c:ext>
              </c:extLst>
            </c:dLbl>
            <c:dLbl>
              <c:idx val="4"/>
              <c:layout>
                <c:manualLayout>
                  <c:x val="0"/>
                  <c:y val="-2.5460153464103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9E-4ECF-92DF-F53426597DF4}"/>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graph4'!$DM$49:$DQ$49</c:f>
              <c:numCache>
                <c:formatCode>#,##0</c:formatCode>
                <c:ptCount val="5"/>
                <c:pt idx="0">
                  <c:v>-420</c:v>
                </c:pt>
                <c:pt idx="1">
                  <c:v>-310</c:v>
                </c:pt>
                <c:pt idx="2">
                  <c:v>-60</c:v>
                </c:pt>
                <c:pt idx="3">
                  <c:v>-40</c:v>
                </c:pt>
                <c:pt idx="4">
                  <c:v>0</c:v>
                </c:pt>
              </c:numCache>
            </c:numRef>
          </c:val>
          <c:extLst>
            <c:ext xmlns:c16="http://schemas.microsoft.com/office/drawing/2014/chart" uri="{C3380CC4-5D6E-409C-BE32-E72D297353CC}">
              <c16:uniqueId val="{0000000A-409E-4ECF-92DF-F53426597DF4}"/>
            </c:ext>
          </c:extLst>
        </c:ser>
        <c:ser>
          <c:idx val="2"/>
          <c:order val="2"/>
          <c:tx>
            <c:v>Total</c:v>
          </c:tx>
          <c:spPr>
            <a:noFill/>
          </c:spPr>
          <c:invertIfNegative val="0"/>
          <c:dLbls>
            <c:dLbl>
              <c:idx val="0"/>
              <c:layout>
                <c:manualLayout>
                  <c:x val="1.7509149869708576E-3"/>
                  <c:y val="2.665402108869370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09E-4ECF-92DF-F53426597DF4}"/>
                </c:ext>
              </c:extLst>
            </c:dLbl>
            <c:dLbl>
              <c:idx val="1"/>
              <c:layout>
                <c:manualLayout>
                  <c:x val="-1.1476299882239926E-4"/>
                  <c:y val="-1.255835083180454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09E-4ECF-92DF-F53426597DF4}"/>
                </c:ext>
              </c:extLst>
            </c:dLbl>
            <c:dLbl>
              <c:idx val="2"/>
              <c:layout>
                <c:manualLayout>
                  <c:x val="6.9435864768949496E-3"/>
                  <c:y val="1.709039018586217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09E-4ECF-92DF-F53426597DF4}"/>
                </c:ext>
              </c:extLst>
            </c:dLbl>
            <c:dLbl>
              <c:idx val="3"/>
              <c:layout>
                <c:manualLayout>
                  <c:x val="4.1229669947282696E-5"/>
                  <c:y val="-1.110637255560671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09E-4ECF-92DF-F53426597DF4}"/>
                </c:ext>
              </c:extLst>
            </c:dLbl>
            <c:dLbl>
              <c:idx val="4"/>
              <c:layout>
                <c:manualLayout>
                  <c:x val="1.8451339921768473E-3"/>
                  <c:y val="-5.206140130637967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09E-4ECF-92DF-F53426597DF4}"/>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graph4'!$DA$49:$DE$49</c:f>
              <c:numCache>
                <c:formatCode>#,##0</c:formatCode>
                <c:ptCount val="5"/>
                <c:pt idx="0">
                  <c:v>340</c:v>
                </c:pt>
                <c:pt idx="1">
                  <c:v>180</c:v>
                </c:pt>
                <c:pt idx="2">
                  <c:v>-270</c:v>
                </c:pt>
                <c:pt idx="3">
                  <c:v>80</c:v>
                </c:pt>
                <c:pt idx="4">
                  <c:v>20</c:v>
                </c:pt>
              </c:numCache>
            </c:numRef>
          </c:val>
          <c:extLst>
            <c:ext xmlns:c16="http://schemas.microsoft.com/office/drawing/2014/chart" uri="{C3380CC4-5D6E-409C-BE32-E72D297353CC}">
              <c16:uniqueId val="{00000010-409E-4ECF-92DF-F53426597DF4}"/>
            </c:ext>
          </c:extLst>
        </c:ser>
        <c:dLbls>
          <c:showLegendKey val="0"/>
          <c:showVal val="0"/>
          <c:showCatName val="0"/>
          <c:showSerName val="0"/>
          <c:showPercent val="0"/>
          <c:showBubbleSize val="0"/>
        </c:dLbls>
        <c:gapWidth val="150"/>
        <c:overlap val="100"/>
        <c:axId val="212311040"/>
        <c:axId val="212329216"/>
      </c:barChart>
      <c:catAx>
        <c:axId val="212311040"/>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212329216"/>
        <c:crosses val="autoZero"/>
        <c:auto val="1"/>
        <c:lblAlgn val="ctr"/>
        <c:lblOffset val="100"/>
        <c:noMultiLvlLbl val="0"/>
      </c:catAx>
      <c:valAx>
        <c:axId val="212329216"/>
        <c:scaling>
          <c:orientation val="minMax"/>
          <c:max val="800"/>
          <c:min val="-600"/>
        </c:scaling>
        <c:delete val="0"/>
        <c:axPos val="l"/>
        <c:majorGridlines>
          <c:spPr>
            <a:ln>
              <a:prstDash val="sysDot"/>
            </a:ln>
          </c:spPr>
        </c:majorGridlines>
        <c:numFmt formatCode="[Red][&lt;0]\-&quot;&quot;0&quot;&quot;;[Blue][&gt;0]\+&quot;&quot;0&quot;&quot;;0" sourceLinked="0"/>
        <c:majorTickMark val="out"/>
        <c:minorTickMark val="none"/>
        <c:tickLblPos val="nextTo"/>
        <c:crossAx val="212311040"/>
        <c:crosses val="autoZero"/>
        <c:crossBetween val="between"/>
        <c:majorUnit val="2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2'!$AS$8:$AS$9</c:f>
              <c:strCache>
                <c:ptCount val="2"/>
                <c:pt idx="0">
                  <c:v>Construction </c:v>
                </c:pt>
              </c:strCache>
            </c:strRef>
          </c:tx>
          <c:spPr>
            <a:ln w="28575">
              <a:solidFill>
                <a:srgbClr val="00B050"/>
              </a:solidFill>
              <a:prstDash val="solid"/>
            </a:ln>
          </c:spPr>
          <c:marker>
            <c:symbol val="none"/>
          </c:marker>
          <c:cat>
            <c:multiLvlStrRef>
              <c:f>'Données graph 1 et 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2'!$AS$10:$AS$50</c:f>
              <c:numCache>
                <c:formatCode>#\ ##0.0</c:formatCode>
                <c:ptCount val="41"/>
                <c:pt idx="0">
                  <c:v>100</c:v>
                </c:pt>
                <c:pt idx="1">
                  <c:v>99.974608728224752</c:v>
                </c:pt>
                <c:pt idx="2">
                  <c:v>100.71547352855828</c:v>
                </c:pt>
                <c:pt idx="3">
                  <c:v>100.83340808828444</c:v>
                </c:pt>
                <c:pt idx="4">
                  <c:v>100.42690721513966</c:v>
                </c:pt>
                <c:pt idx="5">
                  <c:v>98.755075033935412</c:v>
                </c:pt>
                <c:pt idx="6">
                  <c:v>96.535461570192339</c:v>
                </c:pt>
                <c:pt idx="7">
                  <c:v>95.335652876037443</c:v>
                </c:pt>
                <c:pt idx="8">
                  <c:v>93.527159045072167</c:v>
                </c:pt>
                <c:pt idx="9">
                  <c:v>92.836803928272587</c:v>
                </c:pt>
                <c:pt idx="10">
                  <c:v>92.914767080077596</c:v>
                </c:pt>
                <c:pt idx="11">
                  <c:v>93.165657254399875</c:v>
                </c:pt>
                <c:pt idx="12">
                  <c:v>93.845463973343968</c:v>
                </c:pt>
                <c:pt idx="13">
                  <c:v>94.704793541682236</c:v>
                </c:pt>
                <c:pt idx="14">
                  <c:v>95.139246229351158</c:v>
                </c:pt>
                <c:pt idx="15">
                  <c:v>95.28900601046179</c:v>
                </c:pt>
                <c:pt idx="16">
                  <c:v>96.650172983079869</c:v>
                </c:pt>
                <c:pt idx="17">
                  <c:v>98.437082572817687</c:v>
                </c:pt>
                <c:pt idx="18">
                  <c:v>99.859862430822872</c:v>
                </c:pt>
                <c:pt idx="19">
                  <c:v>99.175252358476243</c:v>
                </c:pt>
                <c:pt idx="20">
                  <c:v>102.45827563144567</c:v>
                </c:pt>
                <c:pt idx="21">
                  <c:v>101.98583169325369</c:v>
                </c:pt>
                <c:pt idx="22">
                  <c:v>102.2908782409568</c:v>
                </c:pt>
                <c:pt idx="23">
                  <c:v>102.98122182628929</c:v>
                </c:pt>
                <c:pt idx="24">
                  <c:v>104.84913928999184</c:v>
                </c:pt>
                <c:pt idx="25">
                  <c:v>105.60042444137767</c:v>
                </c:pt>
                <c:pt idx="26">
                  <c:v>107.03793362611</c:v>
                </c:pt>
                <c:pt idx="27">
                  <c:v>106.90454437986266</c:v>
                </c:pt>
                <c:pt idx="28">
                  <c:v>101.0398378383783</c:v>
                </c:pt>
                <c:pt idx="29">
                  <c:v>104.84383505557624</c:v>
                </c:pt>
                <c:pt idx="30">
                  <c:v>107.47493758087923</c:v>
                </c:pt>
                <c:pt idx="31">
                  <c:v>108.57285898958986</c:v>
                </c:pt>
                <c:pt idx="32">
                  <c:v>109.96938226732938</c:v>
                </c:pt>
                <c:pt idx="33">
                  <c:v>111.0382838112165</c:v>
                </c:pt>
                <c:pt idx="34">
                  <c:v>111.14393813575604</c:v>
                </c:pt>
                <c:pt idx="35">
                  <c:v>110.32253677672364</c:v>
                </c:pt>
                <c:pt idx="36">
                  <c:v>109.80186889951371</c:v>
                </c:pt>
                <c:pt idx="37">
                  <c:v>110.30123668359882</c:v>
                </c:pt>
                <c:pt idx="38">
                  <c:v>109.66538047429854</c:v>
                </c:pt>
                <c:pt idx="39">
                  <c:v>108.83580969016617</c:v>
                </c:pt>
                <c:pt idx="40">
                  <c:v>108.95619906430987</c:v>
                </c:pt>
              </c:numCache>
            </c:numRef>
          </c:val>
          <c:smooth val="0"/>
          <c:extLst>
            <c:ext xmlns:c16="http://schemas.microsoft.com/office/drawing/2014/chart" uri="{C3380CC4-5D6E-409C-BE32-E72D297353CC}">
              <c16:uniqueId val="{00000000-273B-4BE8-B662-2D118086A51A}"/>
            </c:ext>
          </c:extLst>
        </c:ser>
        <c:ser>
          <c:idx val="1"/>
          <c:order val="1"/>
          <c:tx>
            <c:strRef>
              <c:f>'Données graph 1 et 2'!$AR$8:$AR$9</c:f>
              <c:strCache>
                <c:ptCount val="2"/>
                <c:pt idx="0">
                  <c:v>Industrie </c:v>
                </c:pt>
              </c:strCache>
            </c:strRef>
          </c:tx>
          <c:spPr>
            <a:ln w="28575">
              <a:solidFill>
                <a:srgbClr val="0070C0"/>
              </a:solidFill>
              <a:prstDash val="solid"/>
            </a:ln>
          </c:spPr>
          <c:marker>
            <c:symbol val="none"/>
          </c:marker>
          <c:cat>
            <c:multiLvlStrRef>
              <c:f>'Données graph 1 et 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2'!$AR$10:$AR$50</c:f>
              <c:numCache>
                <c:formatCode>#\ ##0.0</c:formatCode>
                <c:ptCount val="41"/>
                <c:pt idx="0">
                  <c:v>100</c:v>
                </c:pt>
                <c:pt idx="1">
                  <c:v>99.883643373562606</c:v>
                </c:pt>
                <c:pt idx="2">
                  <c:v>100.41944790662394</c:v>
                </c:pt>
                <c:pt idx="3">
                  <c:v>99.827240881523295</c:v>
                </c:pt>
                <c:pt idx="4">
                  <c:v>98.224094842100655</c:v>
                </c:pt>
                <c:pt idx="5">
                  <c:v>98.346419474200303</c:v>
                </c:pt>
                <c:pt idx="6">
                  <c:v>98.007342897147709</c:v>
                </c:pt>
                <c:pt idx="7">
                  <c:v>97.546691699178041</c:v>
                </c:pt>
                <c:pt idx="8">
                  <c:v>98.293299763363066</c:v>
                </c:pt>
                <c:pt idx="9">
                  <c:v>97.897169092950847</c:v>
                </c:pt>
                <c:pt idx="10">
                  <c:v>97.529320457446303</c:v>
                </c:pt>
                <c:pt idx="11">
                  <c:v>96.846404067682386</c:v>
                </c:pt>
                <c:pt idx="12">
                  <c:v>95.592658423423799</c:v>
                </c:pt>
                <c:pt idx="13">
                  <c:v>96.329020943560323</c:v>
                </c:pt>
                <c:pt idx="14">
                  <c:v>96.071416055875034</c:v>
                </c:pt>
                <c:pt idx="15">
                  <c:v>95.552494801127807</c:v>
                </c:pt>
                <c:pt idx="16">
                  <c:v>95.478910695721027</c:v>
                </c:pt>
                <c:pt idx="17">
                  <c:v>96.127338867011574</c:v>
                </c:pt>
                <c:pt idx="18">
                  <c:v>96.613914661809702</c:v>
                </c:pt>
                <c:pt idx="19">
                  <c:v>97.776492319850462</c:v>
                </c:pt>
                <c:pt idx="20">
                  <c:v>98.773887832249287</c:v>
                </c:pt>
                <c:pt idx="21">
                  <c:v>98.526716474764939</c:v>
                </c:pt>
                <c:pt idx="22">
                  <c:v>98.604964891816778</c:v>
                </c:pt>
                <c:pt idx="23">
                  <c:v>98.426656335320729</c:v>
                </c:pt>
                <c:pt idx="24">
                  <c:v>99.722024216337374</c:v>
                </c:pt>
                <c:pt idx="25">
                  <c:v>99.178060113220496</c:v>
                </c:pt>
                <c:pt idx="26">
                  <c:v>98.27957951771053</c:v>
                </c:pt>
                <c:pt idx="27">
                  <c:v>98.965882007537758</c:v>
                </c:pt>
                <c:pt idx="28">
                  <c:v>96.154558597787116</c:v>
                </c:pt>
                <c:pt idx="29">
                  <c:v>97.38082582706717</c:v>
                </c:pt>
                <c:pt idx="30">
                  <c:v>99.581763138777887</c:v>
                </c:pt>
                <c:pt idx="31">
                  <c:v>99.594969596050888</c:v>
                </c:pt>
                <c:pt idx="32">
                  <c:v>100.64663051235279</c:v>
                </c:pt>
                <c:pt idx="33">
                  <c:v>100.76317867252685</c:v>
                </c:pt>
                <c:pt idx="34">
                  <c:v>101.54295554873734</c:v>
                </c:pt>
                <c:pt idx="35">
                  <c:v>103.56418755508085</c:v>
                </c:pt>
                <c:pt idx="36">
                  <c:v>103.67983068574867</c:v>
                </c:pt>
                <c:pt idx="37">
                  <c:v>104.44960509222044</c:v>
                </c:pt>
                <c:pt idx="38">
                  <c:v>104.90187765921959</c:v>
                </c:pt>
                <c:pt idx="39">
                  <c:v>104.70940876614392</c:v>
                </c:pt>
                <c:pt idx="40">
                  <c:v>105.0780965902342</c:v>
                </c:pt>
              </c:numCache>
            </c:numRef>
          </c:val>
          <c:smooth val="0"/>
          <c:extLst>
            <c:ext xmlns:c16="http://schemas.microsoft.com/office/drawing/2014/chart" uri="{C3380CC4-5D6E-409C-BE32-E72D297353CC}">
              <c16:uniqueId val="{00000001-273B-4BE8-B662-2D118086A51A}"/>
            </c:ext>
          </c:extLst>
        </c:ser>
        <c:ser>
          <c:idx val="2"/>
          <c:order val="2"/>
          <c:tx>
            <c:strRef>
              <c:f>'Données graph 1 et 2'!$AT$8:$AT$9</c:f>
              <c:strCache>
                <c:ptCount val="2"/>
                <c:pt idx="0">
                  <c:v>Tertiaire marchand </c:v>
                </c:pt>
              </c:strCache>
            </c:strRef>
          </c:tx>
          <c:spPr>
            <a:ln w="28575">
              <a:solidFill>
                <a:srgbClr val="FF0000"/>
              </a:solidFill>
            </a:ln>
          </c:spPr>
          <c:marker>
            <c:symbol val="none"/>
          </c:marker>
          <c:cat>
            <c:multiLvlStrRef>
              <c:f>'Données graph 1 et 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2'!$AT$10:$AT$50</c:f>
              <c:numCache>
                <c:formatCode>#\ ##0.0</c:formatCode>
                <c:ptCount val="41"/>
                <c:pt idx="0">
                  <c:v>100</c:v>
                </c:pt>
                <c:pt idx="1">
                  <c:v>99.580608382154949</c:v>
                </c:pt>
                <c:pt idx="2">
                  <c:v>99.656668677349785</c:v>
                </c:pt>
                <c:pt idx="3">
                  <c:v>99.95951845562017</c:v>
                </c:pt>
                <c:pt idx="4">
                  <c:v>99.798397129994612</c:v>
                </c:pt>
                <c:pt idx="5">
                  <c:v>99.810705934679675</c:v>
                </c:pt>
                <c:pt idx="6">
                  <c:v>99.212640871748761</c:v>
                </c:pt>
                <c:pt idx="7">
                  <c:v>99.263936582474926</c:v>
                </c:pt>
                <c:pt idx="8">
                  <c:v>99.41843517008094</c:v>
                </c:pt>
                <c:pt idx="9">
                  <c:v>99.719290638692428</c:v>
                </c:pt>
                <c:pt idx="10">
                  <c:v>99.867214559987261</c:v>
                </c:pt>
                <c:pt idx="11">
                  <c:v>99.786549283350382</c:v>
                </c:pt>
                <c:pt idx="12">
                  <c:v>100.34024316724452</c:v>
                </c:pt>
                <c:pt idx="13">
                  <c:v>101.21893094719894</c:v>
                </c:pt>
                <c:pt idx="14">
                  <c:v>101.44936199205176</c:v>
                </c:pt>
                <c:pt idx="15">
                  <c:v>101.83426788917518</c:v>
                </c:pt>
                <c:pt idx="16">
                  <c:v>103.20708016684588</c:v>
                </c:pt>
                <c:pt idx="17">
                  <c:v>104.22873617225974</c:v>
                </c:pt>
                <c:pt idx="18">
                  <c:v>103.96428657334162</c:v>
                </c:pt>
                <c:pt idx="19">
                  <c:v>104.78666031644808</c:v>
                </c:pt>
                <c:pt idx="20">
                  <c:v>105.88753030181242</c:v>
                </c:pt>
                <c:pt idx="21">
                  <c:v>106.02587990688821</c:v>
                </c:pt>
                <c:pt idx="22">
                  <c:v>105.74423271493293</c:v>
                </c:pt>
                <c:pt idx="23">
                  <c:v>105.3950114953459</c:v>
                </c:pt>
                <c:pt idx="24">
                  <c:v>106.42426303487294</c:v>
                </c:pt>
                <c:pt idx="25">
                  <c:v>107.19466116536695</c:v>
                </c:pt>
                <c:pt idx="26">
                  <c:v>106.5940590098327</c:v>
                </c:pt>
                <c:pt idx="27">
                  <c:v>107.51592538894354</c:v>
                </c:pt>
                <c:pt idx="28">
                  <c:v>104.39579240320904</c:v>
                </c:pt>
                <c:pt idx="29">
                  <c:v>102.79168192870918</c:v>
                </c:pt>
                <c:pt idx="30">
                  <c:v>106.27249548599085</c:v>
                </c:pt>
                <c:pt idx="31">
                  <c:v>106.72185616120188</c:v>
                </c:pt>
                <c:pt idx="32">
                  <c:v>107.69642047380665</c:v>
                </c:pt>
                <c:pt idx="33">
                  <c:v>110.62000853010984</c:v>
                </c:pt>
                <c:pt idx="34">
                  <c:v>112.6046046961963</c:v>
                </c:pt>
                <c:pt idx="35">
                  <c:v>113.85521227255488</c:v>
                </c:pt>
                <c:pt idx="36">
                  <c:v>114.73309510566922</c:v>
                </c:pt>
                <c:pt idx="37">
                  <c:v>115.66864562198518</c:v>
                </c:pt>
                <c:pt idx="38">
                  <c:v>115.49668631558501</c:v>
                </c:pt>
                <c:pt idx="39">
                  <c:v>115.59223824023435</c:v>
                </c:pt>
                <c:pt idx="40">
                  <c:v>115.79025377365126</c:v>
                </c:pt>
              </c:numCache>
            </c:numRef>
          </c:val>
          <c:smooth val="0"/>
          <c:extLst>
            <c:ext xmlns:c16="http://schemas.microsoft.com/office/drawing/2014/chart" uri="{C3380CC4-5D6E-409C-BE32-E72D297353CC}">
              <c16:uniqueId val="{00000002-273B-4BE8-B662-2D118086A51A}"/>
            </c:ext>
          </c:extLst>
        </c:ser>
        <c:ser>
          <c:idx val="3"/>
          <c:order val="3"/>
          <c:tx>
            <c:strRef>
              <c:f>'Données graph 1 et 2'!$AU$8:$AU$9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2'!$AU$10:$AU$50</c:f>
              <c:numCache>
                <c:formatCode>#\ ##0.0</c:formatCode>
                <c:ptCount val="41"/>
                <c:pt idx="0">
                  <c:v>100</c:v>
                </c:pt>
                <c:pt idx="1">
                  <c:v>100.38034116671307</c:v>
                </c:pt>
                <c:pt idx="2">
                  <c:v>99.708695724890006</c:v>
                </c:pt>
                <c:pt idx="3">
                  <c:v>100.59778624949227</c:v>
                </c:pt>
                <c:pt idx="4">
                  <c:v>100.58596205916992</c:v>
                </c:pt>
                <c:pt idx="5">
                  <c:v>99.875394302738087</c:v>
                </c:pt>
                <c:pt idx="6">
                  <c:v>100.54584114681286</c:v>
                </c:pt>
                <c:pt idx="7">
                  <c:v>101.12167956829401</c:v>
                </c:pt>
                <c:pt idx="8">
                  <c:v>100.61252658435997</c:v>
                </c:pt>
                <c:pt idx="9">
                  <c:v>100.94497662402082</c:v>
                </c:pt>
                <c:pt idx="10">
                  <c:v>101.0664337979817</c:v>
                </c:pt>
                <c:pt idx="11">
                  <c:v>101.7922486302882</c:v>
                </c:pt>
                <c:pt idx="12">
                  <c:v>102.04828664375438</c:v>
                </c:pt>
                <c:pt idx="13">
                  <c:v>102.17232128446835</c:v>
                </c:pt>
                <c:pt idx="14">
                  <c:v>102.40059158306403</c:v>
                </c:pt>
                <c:pt idx="15">
                  <c:v>102.08075090192214</c:v>
                </c:pt>
                <c:pt idx="16">
                  <c:v>102.97694978609759</c:v>
                </c:pt>
                <c:pt idx="17">
                  <c:v>103.07180768839844</c:v>
                </c:pt>
                <c:pt idx="18">
                  <c:v>102.40218066197615</c:v>
                </c:pt>
                <c:pt idx="19">
                  <c:v>101.69909983635621</c:v>
                </c:pt>
                <c:pt idx="20">
                  <c:v>101.53443249675836</c:v>
                </c:pt>
                <c:pt idx="21">
                  <c:v>101.07539522512623</c:v>
                </c:pt>
                <c:pt idx="22">
                  <c:v>101.05007293558475</c:v>
                </c:pt>
                <c:pt idx="23">
                  <c:v>101.43860751534713</c:v>
                </c:pt>
                <c:pt idx="24">
                  <c:v>101.40638154695203</c:v>
                </c:pt>
                <c:pt idx="25">
                  <c:v>101.73919896412049</c:v>
                </c:pt>
                <c:pt idx="26">
                  <c:v>101.89651952576423</c:v>
                </c:pt>
                <c:pt idx="27">
                  <c:v>101.53313548034389</c:v>
                </c:pt>
                <c:pt idx="28">
                  <c:v>101.85279524523037</c:v>
                </c:pt>
                <c:pt idx="29">
                  <c:v>100.61918218494921</c:v>
                </c:pt>
                <c:pt idx="30">
                  <c:v>102.58645158436211</c:v>
                </c:pt>
                <c:pt idx="31">
                  <c:v>103.43830425736931</c:v>
                </c:pt>
                <c:pt idx="32">
                  <c:v>103.97027135711193</c:v>
                </c:pt>
                <c:pt idx="33">
                  <c:v>104.4102753346898</c:v>
                </c:pt>
                <c:pt idx="34">
                  <c:v>104.54400886795416</c:v>
                </c:pt>
                <c:pt idx="35">
                  <c:v>105.37521843168356</c:v>
                </c:pt>
                <c:pt idx="36">
                  <c:v>105.57547256304794</c:v>
                </c:pt>
                <c:pt idx="37">
                  <c:v>104.75821738325806</c:v>
                </c:pt>
                <c:pt idx="38">
                  <c:v>104.3916987527776</c:v>
                </c:pt>
                <c:pt idx="39">
                  <c:v>105.22996559584108</c:v>
                </c:pt>
                <c:pt idx="40">
                  <c:v>104.80684134827349</c:v>
                </c:pt>
              </c:numCache>
            </c:numRef>
          </c:val>
          <c:smooth val="0"/>
          <c:extLst>
            <c:ext xmlns:c16="http://schemas.microsoft.com/office/drawing/2014/chart" uri="{C3380CC4-5D6E-409C-BE32-E72D297353CC}">
              <c16:uniqueId val="{00000003-273B-4BE8-B662-2D118086A51A}"/>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4"/>
        <c:tickMarkSkip val="4"/>
        <c:noMultiLvlLbl val="0"/>
      </c:catAx>
      <c:valAx>
        <c:axId val="212179200"/>
        <c:scaling>
          <c:orientation val="minMax"/>
          <c:max val="120"/>
          <c:min val="90"/>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400" b="1" i="0" baseline="0">
                <a:effectLst/>
              </a:rPr>
              <a:t>Evolution des DPAE par type de contrat, </a:t>
            </a:r>
            <a:endParaRPr lang="fr-FR" sz="1400" b="1">
              <a:effectLst/>
            </a:endParaRPr>
          </a:p>
          <a:p>
            <a:pPr>
              <a:defRPr sz="1000" b="0" i="0" u="none" strike="noStrike" baseline="0">
                <a:solidFill>
                  <a:srgbClr val="000000"/>
                </a:solidFill>
                <a:latin typeface="Calibri"/>
                <a:ea typeface="Calibri"/>
                <a:cs typeface="Calibri"/>
              </a:defRPr>
            </a:pPr>
            <a:r>
              <a:rPr lang="fr-FR" sz="1400" b="1" i="0" baseline="0">
                <a:effectLst/>
              </a:rPr>
              <a:t>dans le Vaucluse</a:t>
            </a:r>
            <a:endParaRPr lang="fr-FR" sz="1400" b="1">
              <a:effectLst/>
            </a:endParaRPr>
          </a:p>
          <a:p>
            <a:pPr>
              <a:defRPr sz="1000" b="0" i="0" u="none" strike="noStrike" baseline="0">
                <a:solidFill>
                  <a:srgbClr val="000000"/>
                </a:solidFill>
                <a:latin typeface="Calibri"/>
                <a:ea typeface="Calibri"/>
                <a:cs typeface="Calibri"/>
              </a:defRPr>
            </a:pPr>
            <a:r>
              <a:rPr lang="fr-FR" sz="1200" b="0" i="1" baseline="0">
                <a:effectLst/>
              </a:rPr>
              <a:t>(données CVS, base 100 au 1</a:t>
            </a:r>
            <a:r>
              <a:rPr lang="fr-FR" sz="1200" b="0" i="1" baseline="30000">
                <a:effectLst/>
              </a:rPr>
              <a:t>er</a:t>
            </a:r>
            <a:r>
              <a:rPr lang="fr-FR" sz="1200" b="0" i="1" baseline="0">
                <a:effectLst/>
              </a:rPr>
              <a:t> trimestre 2013)</a:t>
            </a:r>
            <a:endParaRPr lang="fr-FR" sz="1200">
              <a:effectLst/>
            </a:endParaRPr>
          </a:p>
        </c:rich>
      </c:tx>
      <c:layout>
        <c:manualLayout>
          <c:xMode val="edge"/>
          <c:yMode val="edge"/>
          <c:x val="0.29091766691218934"/>
          <c:y val="6.7374094660602995E-3"/>
        </c:manualLayout>
      </c:layout>
      <c:overlay val="0"/>
      <c:spPr>
        <a:solidFill>
          <a:sysClr val="window" lastClr="FFFFFF"/>
        </a:solidFill>
        <a:ln w="25400">
          <a:noFill/>
        </a:ln>
      </c:spPr>
    </c:title>
    <c:autoTitleDeleted val="0"/>
    <c:plotArea>
      <c:layout>
        <c:manualLayout>
          <c:layoutTarget val="inner"/>
          <c:xMode val="edge"/>
          <c:yMode val="edge"/>
          <c:x val="7.7799010301577903E-2"/>
          <c:y val="0.21001566315074691"/>
          <c:w val="0.86019971469329792"/>
          <c:h val="0.68328684786054095"/>
        </c:manualLayout>
      </c:layout>
      <c:lineChart>
        <c:grouping val="standard"/>
        <c:varyColors val="0"/>
        <c:ser>
          <c:idx val="1"/>
          <c:order val="0"/>
          <c:tx>
            <c:v>CDD de plus d'un mois</c:v>
          </c:tx>
          <c:spPr>
            <a:ln w="25400">
              <a:solidFill>
                <a:schemeClr val="accent6"/>
              </a:solidFill>
            </a:ln>
          </c:spPr>
          <c:marker>
            <c:symbol val="none"/>
          </c:marker>
          <c:cat>
            <c:strRef>
              <c:f>'Dep 04'!$F$2:$F$42</c:f>
              <c:strCache>
                <c:ptCount val="41"/>
                <c:pt idx="0">
                  <c:v>2013T1</c:v>
                </c:pt>
                <c:pt idx="1">
                  <c:v>2013T2</c:v>
                </c:pt>
                <c:pt idx="2">
                  <c:v>2013T3</c:v>
                </c:pt>
                <c:pt idx="3">
                  <c:v>2013T4</c:v>
                </c:pt>
                <c:pt idx="4">
                  <c:v>2014T1</c:v>
                </c:pt>
                <c:pt idx="5">
                  <c:v>2014T2</c:v>
                </c:pt>
                <c:pt idx="6">
                  <c:v>2014T3</c:v>
                </c:pt>
                <c:pt idx="7">
                  <c:v>2014T4</c:v>
                </c:pt>
                <c:pt idx="8">
                  <c:v>2015T1</c:v>
                </c:pt>
                <c:pt idx="9">
                  <c:v>2015T2</c:v>
                </c:pt>
                <c:pt idx="10">
                  <c:v>2015T3</c:v>
                </c:pt>
                <c:pt idx="11">
                  <c:v>2015T4</c:v>
                </c:pt>
                <c:pt idx="12">
                  <c:v>2016T1</c:v>
                </c:pt>
                <c:pt idx="13">
                  <c:v>2016T2</c:v>
                </c:pt>
                <c:pt idx="14">
                  <c:v>2016T3</c:v>
                </c:pt>
                <c:pt idx="15">
                  <c:v>2016T4</c:v>
                </c:pt>
                <c:pt idx="16">
                  <c:v>2017T1</c:v>
                </c:pt>
                <c:pt idx="17">
                  <c:v>2017T2</c:v>
                </c:pt>
                <c:pt idx="18">
                  <c:v>2017T3</c:v>
                </c:pt>
                <c:pt idx="19">
                  <c:v>2017T4</c:v>
                </c:pt>
                <c:pt idx="20">
                  <c:v>2018T1</c:v>
                </c:pt>
                <c:pt idx="21">
                  <c:v>2018T2</c:v>
                </c:pt>
                <c:pt idx="22">
                  <c:v>2018T3</c:v>
                </c:pt>
                <c:pt idx="23">
                  <c:v>2018T4</c:v>
                </c:pt>
                <c:pt idx="24">
                  <c:v>2019T1</c:v>
                </c:pt>
                <c:pt idx="25">
                  <c:v>2019T2</c:v>
                </c:pt>
                <c:pt idx="26">
                  <c:v>2019T3</c:v>
                </c:pt>
                <c:pt idx="27">
                  <c:v>2019T4</c:v>
                </c:pt>
                <c:pt idx="28">
                  <c:v>2020T1</c:v>
                </c:pt>
                <c:pt idx="29">
                  <c:v>2020T2</c:v>
                </c:pt>
                <c:pt idx="30">
                  <c:v>2020T3</c:v>
                </c:pt>
                <c:pt idx="31">
                  <c:v>2020T4</c:v>
                </c:pt>
                <c:pt idx="32">
                  <c:v>2021T1</c:v>
                </c:pt>
                <c:pt idx="33">
                  <c:v>2021T2</c:v>
                </c:pt>
                <c:pt idx="34">
                  <c:v>2021T3</c:v>
                </c:pt>
                <c:pt idx="35">
                  <c:v>2021T4</c:v>
                </c:pt>
                <c:pt idx="36">
                  <c:v>2022T1</c:v>
                </c:pt>
                <c:pt idx="37">
                  <c:v>2022T2</c:v>
                </c:pt>
                <c:pt idx="38">
                  <c:v>2022T3</c:v>
                </c:pt>
                <c:pt idx="39">
                  <c:v>2022T4</c:v>
                </c:pt>
                <c:pt idx="40">
                  <c:v>2023T1</c:v>
                </c:pt>
              </c:strCache>
            </c:strRef>
          </c:cat>
          <c:val>
            <c:numRef>
              <c:f>'Dep 84'!$G$2:$G$42</c:f>
              <c:numCache>
                <c:formatCode>General</c:formatCode>
                <c:ptCount val="41"/>
                <c:pt idx="0">
                  <c:v>100</c:v>
                </c:pt>
                <c:pt idx="1">
                  <c:v>94.611889099092465</c:v>
                </c:pt>
                <c:pt idx="2">
                  <c:v>99.52661833548828</c:v>
                </c:pt>
                <c:pt idx="3">
                  <c:v>97.026130071221843</c:v>
                </c:pt>
                <c:pt idx="4">
                  <c:v>97.664977308958598</c:v>
                </c:pt>
                <c:pt idx="5">
                  <c:v>100.61005858663631</c:v>
                </c:pt>
                <c:pt idx="6">
                  <c:v>97.302760263699241</c:v>
                </c:pt>
                <c:pt idx="7">
                  <c:v>95.80893480785852</c:v>
                </c:pt>
                <c:pt idx="8">
                  <c:v>96.237818367016132</c:v>
                </c:pt>
                <c:pt idx="9">
                  <c:v>99.997379811794758</c:v>
                </c:pt>
                <c:pt idx="10">
                  <c:v>96.108997735388854</c:v>
                </c:pt>
                <c:pt idx="11">
                  <c:v>103.79461308278344</c:v>
                </c:pt>
                <c:pt idx="12">
                  <c:v>107.59392688369613</c:v>
                </c:pt>
                <c:pt idx="13">
                  <c:v>104.41661493121946</c:v>
                </c:pt>
                <c:pt idx="14">
                  <c:v>107.1039468760044</c:v>
                </c:pt>
                <c:pt idx="15">
                  <c:v>110.7513554665624</c:v>
                </c:pt>
                <c:pt idx="16">
                  <c:v>108.36931168059265</c:v>
                </c:pt>
                <c:pt idx="17">
                  <c:v>116.39085676094933</c:v>
                </c:pt>
                <c:pt idx="18">
                  <c:v>109.17098720198214</c:v>
                </c:pt>
                <c:pt idx="19">
                  <c:v>110.20629587838606</c:v>
                </c:pt>
                <c:pt idx="20">
                  <c:v>113.7199979369981</c:v>
                </c:pt>
                <c:pt idx="21">
                  <c:v>113.27096332926128</c:v>
                </c:pt>
                <c:pt idx="22">
                  <c:v>109.37101388417081</c:v>
                </c:pt>
                <c:pt idx="23">
                  <c:v>111.55970334864678</c:v>
                </c:pt>
                <c:pt idx="24">
                  <c:v>112.70047433025397</c:v>
                </c:pt>
                <c:pt idx="25">
                  <c:v>116.99517232433718</c:v>
                </c:pt>
                <c:pt idx="26">
                  <c:v>109.51097784123496</c:v>
                </c:pt>
                <c:pt idx="27">
                  <c:v>113.9058033113327</c:v>
                </c:pt>
                <c:pt idx="28">
                  <c:v>105.93675665009931</c:v>
                </c:pt>
                <c:pt idx="29">
                  <c:v>65.211330718531073</c:v>
                </c:pt>
                <c:pt idx="30">
                  <c:v>112.31727871474256</c:v>
                </c:pt>
                <c:pt idx="31">
                  <c:v>95.294672290196004</c:v>
                </c:pt>
                <c:pt idx="32">
                  <c:v>95.628627891654006</c:v>
                </c:pt>
                <c:pt idx="33">
                  <c:v>112.32543565272113</c:v>
                </c:pt>
                <c:pt idx="34">
                  <c:v>127.62038215999436</c:v>
                </c:pt>
                <c:pt idx="35">
                  <c:v>125.68432444981138</c:v>
                </c:pt>
                <c:pt idx="36">
                  <c:v>124.14366374970088</c:v>
                </c:pt>
                <c:pt idx="37">
                  <c:v>124.12622197850345</c:v>
                </c:pt>
                <c:pt idx="38">
                  <c:v>125.37758396256949</c:v>
                </c:pt>
                <c:pt idx="39">
                  <c:v>117.18463763199691</c:v>
                </c:pt>
                <c:pt idx="40">
                  <c:v>119.87518306486942</c:v>
                </c:pt>
              </c:numCache>
            </c:numRef>
          </c:val>
          <c:smooth val="0"/>
          <c:extLst>
            <c:ext xmlns:c16="http://schemas.microsoft.com/office/drawing/2014/chart" uri="{C3380CC4-5D6E-409C-BE32-E72D297353CC}">
              <c16:uniqueId val="{00000000-F033-4B14-AB5C-259834231597}"/>
            </c:ext>
          </c:extLst>
        </c:ser>
        <c:ser>
          <c:idx val="0"/>
          <c:order val="1"/>
          <c:tx>
            <c:v>CDI</c:v>
          </c:tx>
          <c:spPr>
            <a:ln w="25400"/>
          </c:spPr>
          <c:marker>
            <c:symbol val="none"/>
          </c:marker>
          <c:cat>
            <c:strRef>
              <c:f>'Dep 04'!$F$2:$F$42</c:f>
              <c:strCache>
                <c:ptCount val="41"/>
                <c:pt idx="0">
                  <c:v>2013T1</c:v>
                </c:pt>
                <c:pt idx="1">
                  <c:v>2013T2</c:v>
                </c:pt>
                <c:pt idx="2">
                  <c:v>2013T3</c:v>
                </c:pt>
                <c:pt idx="3">
                  <c:v>2013T4</c:v>
                </c:pt>
                <c:pt idx="4">
                  <c:v>2014T1</c:v>
                </c:pt>
                <c:pt idx="5">
                  <c:v>2014T2</c:v>
                </c:pt>
                <c:pt idx="6">
                  <c:v>2014T3</c:v>
                </c:pt>
                <c:pt idx="7">
                  <c:v>2014T4</c:v>
                </c:pt>
                <c:pt idx="8">
                  <c:v>2015T1</c:v>
                </c:pt>
                <c:pt idx="9">
                  <c:v>2015T2</c:v>
                </c:pt>
                <c:pt idx="10">
                  <c:v>2015T3</c:v>
                </c:pt>
                <c:pt idx="11">
                  <c:v>2015T4</c:v>
                </c:pt>
                <c:pt idx="12">
                  <c:v>2016T1</c:v>
                </c:pt>
                <c:pt idx="13">
                  <c:v>2016T2</c:v>
                </c:pt>
                <c:pt idx="14">
                  <c:v>2016T3</c:v>
                </c:pt>
                <c:pt idx="15">
                  <c:v>2016T4</c:v>
                </c:pt>
                <c:pt idx="16">
                  <c:v>2017T1</c:v>
                </c:pt>
                <c:pt idx="17">
                  <c:v>2017T2</c:v>
                </c:pt>
                <c:pt idx="18">
                  <c:v>2017T3</c:v>
                </c:pt>
                <c:pt idx="19">
                  <c:v>2017T4</c:v>
                </c:pt>
                <c:pt idx="20">
                  <c:v>2018T1</c:v>
                </c:pt>
                <c:pt idx="21">
                  <c:v>2018T2</c:v>
                </c:pt>
                <c:pt idx="22">
                  <c:v>2018T3</c:v>
                </c:pt>
                <c:pt idx="23">
                  <c:v>2018T4</c:v>
                </c:pt>
                <c:pt idx="24">
                  <c:v>2019T1</c:v>
                </c:pt>
                <c:pt idx="25">
                  <c:v>2019T2</c:v>
                </c:pt>
                <c:pt idx="26">
                  <c:v>2019T3</c:v>
                </c:pt>
                <c:pt idx="27">
                  <c:v>2019T4</c:v>
                </c:pt>
                <c:pt idx="28">
                  <c:v>2020T1</c:v>
                </c:pt>
                <c:pt idx="29">
                  <c:v>2020T2</c:v>
                </c:pt>
                <c:pt idx="30">
                  <c:v>2020T3</c:v>
                </c:pt>
                <c:pt idx="31">
                  <c:v>2020T4</c:v>
                </c:pt>
                <c:pt idx="32">
                  <c:v>2021T1</c:v>
                </c:pt>
                <c:pt idx="33">
                  <c:v>2021T2</c:v>
                </c:pt>
                <c:pt idx="34">
                  <c:v>2021T3</c:v>
                </c:pt>
                <c:pt idx="35">
                  <c:v>2021T4</c:v>
                </c:pt>
                <c:pt idx="36">
                  <c:v>2022T1</c:v>
                </c:pt>
                <c:pt idx="37">
                  <c:v>2022T2</c:v>
                </c:pt>
                <c:pt idx="38">
                  <c:v>2022T3</c:v>
                </c:pt>
                <c:pt idx="39">
                  <c:v>2022T4</c:v>
                </c:pt>
                <c:pt idx="40">
                  <c:v>2023T1</c:v>
                </c:pt>
              </c:strCache>
            </c:strRef>
          </c:cat>
          <c:val>
            <c:numRef>
              <c:f>'Dep 84'!$H$2:$H$42</c:f>
              <c:numCache>
                <c:formatCode>General</c:formatCode>
                <c:ptCount val="41"/>
                <c:pt idx="0">
                  <c:v>100</c:v>
                </c:pt>
                <c:pt idx="1">
                  <c:v>97.67094536729752</c:v>
                </c:pt>
                <c:pt idx="2">
                  <c:v>97.81458239573098</c:v>
                </c:pt>
                <c:pt idx="3">
                  <c:v>100.14580983881439</c:v>
                </c:pt>
                <c:pt idx="4">
                  <c:v>101.20475428089641</c:v>
                </c:pt>
                <c:pt idx="5">
                  <c:v>100.54129819178313</c:v>
                </c:pt>
                <c:pt idx="6">
                  <c:v>97.413947495236684</c:v>
                </c:pt>
                <c:pt idx="7">
                  <c:v>93.552954090298257</c:v>
                </c:pt>
                <c:pt idx="8">
                  <c:v>97.96965774396827</c:v>
                </c:pt>
                <c:pt idx="9">
                  <c:v>101.14433438835179</c:v>
                </c:pt>
                <c:pt idx="10">
                  <c:v>106.25366401223538</c:v>
                </c:pt>
                <c:pt idx="11">
                  <c:v>101.91902697242425</c:v>
                </c:pt>
                <c:pt idx="12">
                  <c:v>108.5721225824994</c:v>
                </c:pt>
                <c:pt idx="13">
                  <c:v>111.39204186670528</c:v>
                </c:pt>
                <c:pt idx="14">
                  <c:v>108.58193072939035</c:v>
                </c:pt>
                <c:pt idx="15">
                  <c:v>122.4137630724361</c:v>
                </c:pt>
                <c:pt idx="16">
                  <c:v>114.68661250617504</c:v>
                </c:pt>
                <c:pt idx="17">
                  <c:v>126.26420385072441</c:v>
                </c:pt>
                <c:pt idx="18">
                  <c:v>125.83325587482754</c:v>
                </c:pt>
                <c:pt idx="19">
                  <c:v>132.86337539425946</c:v>
                </c:pt>
                <c:pt idx="20">
                  <c:v>131.04137614431525</c:v>
                </c:pt>
                <c:pt idx="21">
                  <c:v>139.26860438801273</c:v>
                </c:pt>
                <c:pt idx="22">
                  <c:v>137.13991362786459</c:v>
                </c:pt>
                <c:pt idx="23">
                  <c:v>144.72867422335264</c:v>
                </c:pt>
                <c:pt idx="24">
                  <c:v>145.21575468368101</c:v>
                </c:pt>
                <c:pt idx="25">
                  <c:v>143.23950621110848</c:v>
                </c:pt>
                <c:pt idx="26">
                  <c:v>144.14161911654358</c:v>
                </c:pt>
                <c:pt idx="27">
                  <c:v>145.05995366488972</c:v>
                </c:pt>
                <c:pt idx="28">
                  <c:v>141.49465144845288</c:v>
                </c:pt>
                <c:pt idx="29">
                  <c:v>84.198606877947739</c:v>
                </c:pt>
                <c:pt idx="30">
                  <c:v>145.76999538480263</c:v>
                </c:pt>
                <c:pt idx="31">
                  <c:v>131.4200547154245</c:v>
                </c:pt>
                <c:pt idx="32">
                  <c:v>137.67638884150256</c:v>
                </c:pt>
                <c:pt idx="33">
                  <c:v>165.3869732982001</c:v>
                </c:pt>
                <c:pt idx="34">
                  <c:v>179.682212177807</c:v>
                </c:pt>
                <c:pt idx="35">
                  <c:v>186.68421788541792</c:v>
                </c:pt>
                <c:pt idx="36">
                  <c:v>183.28742150268445</c:v>
                </c:pt>
                <c:pt idx="37">
                  <c:v>178.60284347669256</c:v>
                </c:pt>
                <c:pt idx="38">
                  <c:v>180.9579558205136</c:v>
                </c:pt>
                <c:pt idx="39">
                  <c:v>187.45887420032398</c:v>
                </c:pt>
                <c:pt idx="40">
                  <c:v>183.92571595861466</c:v>
                </c:pt>
              </c:numCache>
            </c:numRef>
          </c:val>
          <c:smooth val="0"/>
          <c:extLst>
            <c:ext xmlns:c16="http://schemas.microsoft.com/office/drawing/2014/chart" uri="{C3380CC4-5D6E-409C-BE32-E72D297353CC}">
              <c16:uniqueId val="{00000001-F033-4B14-AB5C-259834231597}"/>
            </c:ext>
          </c:extLst>
        </c:ser>
        <c:ser>
          <c:idx val="2"/>
          <c:order val="2"/>
          <c:tx>
            <c:v>Total</c:v>
          </c:tx>
          <c:spPr>
            <a:ln w="25400">
              <a:solidFill>
                <a:schemeClr val="bg1">
                  <a:lumMod val="65000"/>
                </a:schemeClr>
              </a:solidFill>
            </a:ln>
          </c:spPr>
          <c:marker>
            <c:symbol val="none"/>
          </c:marker>
          <c:cat>
            <c:strRef>
              <c:f>'Dep 04'!$F$2:$F$42</c:f>
              <c:strCache>
                <c:ptCount val="41"/>
                <c:pt idx="0">
                  <c:v>2013T1</c:v>
                </c:pt>
                <c:pt idx="1">
                  <c:v>2013T2</c:v>
                </c:pt>
                <c:pt idx="2">
                  <c:v>2013T3</c:v>
                </c:pt>
                <c:pt idx="3">
                  <c:v>2013T4</c:v>
                </c:pt>
                <c:pt idx="4">
                  <c:v>2014T1</c:v>
                </c:pt>
                <c:pt idx="5">
                  <c:v>2014T2</c:v>
                </c:pt>
                <c:pt idx="6">
                  <c:v>2014T3</c:v>
                </c:pt>
                <c:pt idx="7">
                  <c:v>2014T4</c:v>
                </c:pt>
                <c:pt idx="8">
                  <c:v>2015T1</c:v>
                </c:pt>
                <c:pt idx="9">
                  <c:v>2015T2</c:v>
                </c:pt>
                <c:pt idx="10">
                  <c:v>2015T3</c:v>
                </c:pt>
                <c:pt idx="11">
                  <c:v>2015T4</c:v>
                </c:pt>
                <c:pt idx="12">
                  <c:v>2016T1</c:v>
                </c:pt>
                <c:pt idx="13">
                  <c:v>2016T2</c:v>
                </c:pt>
                <c:pt idx="14">
                  <c:v>2016T3</c:v>
                </c:pt>
                <c:pt idx="15">
                  <c:v>2016T4</c:v>
                </c:pt>
                <c:pt idx="16">
                  <c:v>2017T1</c:v>
                </c:pt>
                <c:pt idx="17">
                  <c:v>2017T2</c:v>
                </c:pt>
                <c:pt idx="18">
                  <c:v>2017T3</c:v>
                </c:pt>
                <c:pt idx="19">
                  <c:v>2017T4</c:v>
                </c:pt>
                <c:pt idx="20">
                  <c:v>2018T1</c:v>
                </c:pt>
                <c:pt idx="21">
                  <c:v>2018T2</c:v>
                </c:pt>
                <c:pt idx="22">
                  <c:v>2018T3</c:v>
                </c:pt>
                <c:pt idx="23">
                  <c:v>2018T4</c:v>
                </c:pt>
                <c:pt idx="24">
                  <c:v>2019T1</c:v>
                </c:pt>
                <c:pt idx="25">
                  <c:v>2019T2</c:v>
                </c:pt>
                <c:pt idx="26">
                  <c:v>2019T3</c:v>
                </c:pt>
                <c:pt idx="27">
                  <c:v>2019T4</c:v>
                </c:pt>
                <c:pt idx="28">
                  <c:v>2020T1</c:v>
                </c:pt>
                <c:pt idx="29">
                  <c:v>2020T2</c:v>
                </c:pt>
                <c:pt idx="30">
                  <c:v>2020T3</c:v>
                </c:pt>
                <c:pt idx="31">
                  <c:v>2020T4</c:v>
                </c:pt>
                <c:pt idx="32">
                  <c:v>2021T1</c:v>
                </c:pt>
                <c:pt idx="33">
                  <c:v>2021T2</c:v>
                </c:pt>
                <c:pt idx="34">
                  <c:v>2021T3</c:v>
                </c:pt>
                <c:pt idx="35">
                  <c:v>2021T4</c:v>
                </c:pt>
                <c:pt idx="36">
                  <c:v>2022T1</c:v>
                </c:pt>
                <c:pt idx="37">
                  <c:v>2022T2</c:v>
                </c:pt>
                <c:pt idx="38">
                  <c:v>2022T3</c:v>
                </c:pt>
                <c:pt idx="39">
                  <c:v>2022T4</c:v>
                </c:pt>
                <c:pt idx="40">
                  <c:v>2023T1</c:v>
                </c:pt>
              </c:strCache>
            </c:strRef>
          </c:cat>
          <c:val>
            <c:numRef>
              <c:f>'Dep 84'!$I$2:$I$42</c:f>
              <c:numCache>
                <c:formatCode>General</c:formatCode>
                <c:ptCount val="41"/>
                <c:pt idx="0">
                  <c:v>100</c:v>
                </c:pt>
                <c:pt idx="1">
                  <c:v>95.758544009611427</c:v>
                </c:pt>
                <c:pt idx="2">
                  <c:v>98.884879758231079</c:v>
                </c:pt>
                <c:pt idx="3">
                  <c:v>98.195509059747479</c:v>
                </c:pt>
                <c:pt idx="4">
                  <c:v>98.991825294463638</c:v>
                </c:pt>
                <c:pt idx="5">
                  <c:v>100.58428447936436</c:v>
                </c:pt>
                <c:pt idx="6">
                  <c:v>97.344437622286776</c:v>
                </c:pt>
                <c:pt idx="7">
                  <c:v>94.963304279674617</c:v>
                </c:pt>
                <c:pt idx="8">
                  <c:v>96.88698005340035</c:v>
                </c:pt>
                <c:pt idx="9">
                  <c:v>100.42730361248475</c:v>
                </c:pt>
                <c:pt idx="10">
                  <c:v>99.911618668787909</c:v>
                </c:pt>
                <c:pt idx="11">
                  <c:v>103.09156945266203</c:v>
                </c:pt>
                <c:pt idx="12">
                  <c:v>107.96059320269767</c:v>
                </c:pt>
                <c:pt idx="13">
                  <c:v>107.03127999366832</c:v>
                </c:pt>
                <c:pt idx="14">
                  <c:v>107.65795350241638</c:v>
                </c:pt>
                <c:pt idx="15">
                  <c:v>115.12288569591492</c:v>
                </c:pt>
                <c:pt idx="16">
                  <c:v>110.73728512657635</c:v>
                </c:pt>
                <c:pt idx="17">
                  <c:v>120.09177656468721</c:v>
                </c:pt>
                <c:pt idx="18">
                  <c:v>115.4166625080186</c:v>
                </c:pt>
                <c:pt idx="19">
                  <c:v>118.69906266888997</c:v>
                </c:pt>
                <c:pt idx="20">
                  <c:v>120.21273348580522</c:v>
                </c:pt>
                <c:pt idx="21">
                  <c:v>123.01590430722445</c:v>
                </c:pt>
                <c:pt idx="22">
                  <c:v>119.77989245948983</c:v>
                </c:pt>
                <c:pt idx="23">
                  <c:v>123.99274151327602</c:v>
                </c:pt>
                <c:pt idx="24">
                  <c:v>124.88848351193353</c:v>
                </c:pt>
                <c:pt idx="25">
                  <c:v>126.83258350155064</c:v>
                </c:pt>
                <c:pt idx="26">
                  <c:v>122.49190770691969</c:v>
                </c:pt>
                <c:pt idx="27">
                  <c:v>125.58360729854508</c:v>
                </c:pt>
                <c:pt idx="28">
                  <c:v>119.26525769861792</c:v>
                </c:pt>
                <c:pt idx="29">
                  <c:v>72.328510507561091</c:v>
                </c:pt>
                <c:pt idx="30">
                  <c:v>124.85667599180906</c:v>
                </c:pt>
                <c:pt idx="31">
                  <c:v>108.83589007778811</c:v>
                </c:pt>
                <c:pt idx="32">
                  <c:v>111.38978667470623</c:v>
                </c:pt>
                <c:pt idx="33">
                  <c:v>132.21499222389707</c:v>
                </c:pt>
                <c:pt idx="34">
                  <c:v>147.13520889299724</c:v>
                </c:pt>
                <c:pt idx="35">
                  <c:v>148.54948978726134</c:v>
                </c:pt>
                <c:pt idx="36">
                  <c:v>146.31307624429189</c:v>
                </c:pt>
                <c:pt idx="37">
                  <c:v>144.54620777563747</c:v>
                </c:pt>
                <c:pt idx="38">
                  <c:v>146.21129891635704</c:v>
                </c:pt>
                <c:pt idx="39">
                  <c:v>143.52619247084419</c:v>
                </c:pt>
                <c:pt idx="40">
                  <c:v>143.88384836054345</c:v>
                </c:pt>
              </c:numCache>
            </c:numRef>
          </c:val>
          <c:smooth val="0"/>
          <c:extLst>
            <c:ext xmlns:c16="http://schemas.microsoft.com/office/drawing/2014/chart" uri="{C3380CC4-5D6E-409C-BE32-E72D297353CC}">
              <c16:uniqueId val="{00000002-F033-4B14-AB5C-259834231597}"/>
            </c:ext>
          </c:extLst>
        </c:ser>
        <c:dLbls>
          <c:showLegendKey val="0"/>
          <c:showVal val="0"/>
          <c:showCatName val="0"/>
          <c:showSerName val="0"/>
          <c:showPercent val="0"/>
          <c:showBubbleSize val="0"/>
        </c:dLbls>
        <c:smooth val="0"/>
        <c:axId val="210598528"/>
        <c:axId val="212083072"/>
      </c:lineChart>
      <c:catAx>
        <c:axId val="210598528"/>
        <c:scaling>
          <c:orientation val="minMax"/>
        </c:scaling>
        <c:delete val="0"/>
        <c:axPos val="b"/>
        <c:majorGridlines>
          <c:spPr>
            <a:ln w="3175">
              <a:solidFill>
                <a:srgbClr val="969696"/>
              </a:solidFill>
              <a:prstDash val="sysDash"/>
            </a:ln>
          </c:spPr>
        </c:majorGridlines>
        <c:numFmt formatCode="General" sourceLinked="1"/>
        <c:majorTickMark val="none"/>
        <c:minorTickMark val="none"/>
        <c:tickLblPos val="low"/>
        <c:spPr>
          <a:ln w="31750"/>
        </c:spPr>
        <c:txPr>
          <a:bodyPr rot="0" vert="horz"/>
          <a:lstStyle/>
          <a:p>
            <a:pPr>
              <a:defRPr sz="1000" b="0" i="0" u="none" strike="noStrike" baseline="0">
                <a:solidFill>
                  <a:srgbClr val="000000"/>
                </a:solidFill>
                <a:latin typeface="Calibri"/>
                <a:ea typeface="Calibri"/>
                <a:cs typeface="Calibri"/>
              </a:defRPr>
            </a:pPr>
            <a:endParaRPr lang="fr-FR"/>
          </a:p>
        </c:txPr>
        <c:crossAx val="212083072"/>
        <c:crossesAt val="100"/>
        <c:auto val="0"/>
        <c:lblAlgn val="ctr"/>
        <c:lblOffset val="100"/>
        <c:tickLblSkip val="4"/>
        <c:tickMarkSkip val="4"/>
        <c:noMultiLvlLbl val="0"/>
      </c:catAx>
      <c:valAx>
        <c:axId val="212083072"/>
        <c:scaling>
          <c:orientation val="minMax"/>
          <c:max val="200"/>
          <c:min val="6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210598528"/>
        <c:crossesAt val="1"/>
        <c:crossBetween val="midCat"/>
        <c:majorUnit val="20"/>
        <c:minorUnit val="0.2"/>
      </c:valAx>
      <c:spPr>
        <a:ln>
          <a:solidFill>
            <a:schemeClr val="bg1">
              <a:lumMod val="50000"/>
            </a:schemeClr>
          </a:solidFill>
        </a:ln>
      </c:spPr>
    </c:plotArea>
    <c:legend>
      <c:legendPos val="t"/>
      <c:overlay val="0"/>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862644964907E-2"/>
        </c:manualLayout>
      </c:layout>
      <c:overlay val="0"/>
      <c:spPr>
        <a:noFill/>
        <a:ln w="25400">
          <a:noFill/>
        </a:ln>
      </c:spPr>
    </c:title>
    <c:autoTitleDeleted val="0"/>
    <c:plotArea>
      <c:layout>
        <c:manualLayout>
          <c:layoutTarget val="inner"/>
          <c:xMode val="edge"/>
          <c:yMode val="edge"/>
          <c:x val="5.2094879587940811E-2"/>
          <c:y val="0.17791309936205024"/>
          <c:w val="0.93954726254631438"/>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GRAPHIQUE_stocks_bénéf'!$BO$3:$BP$55</c:f>
              <c:multiLvlStrCache>
                <c:ptCount val="5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GRAPHIQUE_stocks_bénéf'!$BQ$3:$BQ$55</c:f>
              <c:numCache>
                <c:formatCode>#,##0</c:formatCode>
                <c:ptCount val="53"/>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2213</c:v>
                </c:pt>
                <c:pt idx="16">
                  <c:v>2279</c:v>
                </c:pt>
                <c:pt idx="17">
                  <c:v>2388</c:v>
                </c:pt>
                <c:pt idx="18">
                  <c:v>2119</c:v>
                </c:pt>
                <c:pt idx="19">
                  <c:v>1926</c:v>
                </c:pt>
                <c:pt idx="20">
                  <c:v>2046</c:v>
                </c:pt>
                <c:pt idx="21">
                  <c:v>2108</c:v>
                </c:pt>
                <c:pt idx="22">
                  <c:v>2077</c:v>
                </c:pt>
                <c:pt idx="23">
                  <c:v>2198</c:v>
                </c:pt>
                <c:pt idx="24">
                  <c:v>2356</c:v>
                </c:pt>
                <c:pt idx="25">
                  <c:v>2423</c:v>
                </c:pt>
                <c:pt idx="26">
                  <c:v>2438</c:v>
                </c:pt>
                <c:pt idx="27">
                  <c:v>2417</c:v>
                </c:pt>
                <c:pt idx="28">
                  <c:v>2500</c:v>
                </c:pt>
                <c:pt idx="29">
                  <c:v>2379</c:v>
                </c:pt>
                <c:pt idx="30">
                  <c:v>1669</c:v>
                </c:pt>
                <c:pt idx="31">
                  <c:v>1191</c:v>
                </c:pt>
                <c:pt idx="32">
                  <c:v>869</c:v>
                </c:pt>
                <c:pt idx="33">
                  <c:v>732</c:v>
                </c:pt>
                <c:pt idx="34">
                  <c:v>882</c:v>
                </c:pt>
                <c:pt idx="35">
                  <c:v>980</c:v>
                </c:pt>
                <c:pt idx="36">
                  <c:v>1069</c:v>
                </c:pt>
                <c:pt idx="37">
                  <c:v>1176</c:v>
                </c:pt>
                <c:pt idx="38">
                  <c:v>1166</c:v>
                </c:pt>
                <c:pt idx="39">
                  <c:v>1105</c:v>
                </c:pt>
                <c:pt idx="40">
                  <c:v>1041</c:v>
                </c:pt>
                <c:pt idx="41">
                  <c:v>869</c:v>
                </c:pt>
                <c:pt idx="42">
                  <c:v>870</c:v>
                </c:pt>
                <c:pt idx="43">
                  <c:v>872</c:v>
                </c:pt>
                <c:pt idx="44">
                  <c:v>887</c:v>
                </c:pt>
                <c:pt idx="45">
                  <c:v>892</c:v>
                </c:pt>
                <c:pt idx="46">
                  <c:v>857</c:v>
                </c:pt>
                <c:pt idx="47">
                  <c:v>863</c:v>
                </c:pt>
                <c:pt idx="48">
                  <c:v>880</c:v>
                </c:pt>
                <c:pt idx="49">
                  <c:v>847</c:v>
                </c:pt>
                <c:pt idx="50">
                  <c:v>722</c:v>
                </c:pt>
                <c:pt idx="51">
                  <c:v>511</c:v>
                </c:pt>
                <c:pt idx="52">
                  <c:v>465</c:v>
                </c:pt>
              </c:numCache>
            </c:numRef>
          </c:val>
          <c:extLst>
            <c:ext xmlns:c16="http://schemas.microsoft.com/office/drawing/2014/chart" uri="{C3380CC4-5D6E-409C-BE32-E72D297353CC}">
              <c16:uniqueId val="{00000000-15BC-4849-8740-ED3590695159}"/>
            </c:ext>
          </c:extLst>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GRAPHIQUE_stocks_bénéf'!$BO$3:$BP$55</c:f>
              <c:multiLvlStrCache>
                <c:ptCount val="5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GRAPHIQUE_stocks_bénéf'!$BT$3:$BT$55</c:f>
              <c:numCache>
                <c:formatCode>#,##0</c:formatCode>
                <c:ptCount val="53"/>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255</c:v>
                </c:pt>
                <c:pt idx="17">
                  <c:v>233</c:v>
                </c:pt>
                <c:pt idx="18">
                  <c:v>204</c:v>
                </c:pt>
                <c:pt idx="19">
                  <c:v>204</c:v>
                </c:pt>
                <c:pt idx="20">
                  <c:v>234</c:v>
                </c:pt>
                <c:pt idx="21">
                  <c:v>326</c:v>
                </c:pt>
                <c:pt idx="22">
                  <c:v>415</c:v>
                </c:pt>
                <c:pt idx="23">
                  <c:v>484</c:v>
                </c:pt>
                <c:pt idx="24">
                  <c:v>641</c:v>
                </c:pt>
                <c:pt idx="25">
                  <c:v>603</c:v>
                </c:pt>
                <c:pt idx="26">
                  <c:v>388</c:v>
                </c:pt>
                <c:pt idx="27">
                  <c:v>271</c:v>
                </c:pt>
                <c:pt idx="28">
                  <c:v>203</c:v>
                </c:pt>
                <c:pt idx="29">
                  <c:v>207</c:v>
                </c:pt>
                <c:pt idx="30">
                  <c:v>174</c:v>
                </c:pt>
                <c:pt idx="31">
                  <c:v>113</c:v>
                </c:pt>
                <c:pt idx="32">
                  <c:v>57</c:v>
                </c:pt>
                <c:pt idx="33">
                  <c:v>3</c:v>
                </c:pt>
                <c:pt idx="34">
                  <c:v>0</c:v>
                </c:pt>
                <c:pt idx="35">
                  <c:v>0</c:v>
                </c:pt>
                <c:pt idx="36">
                  <c:v>0</c:v>
                </c:pt>
                <c:pt idx="37">
                  <c:v>0</c:v>
                </c:pt>
                <c:pt idx="38">
                  <c:v>0</c:v>
                </c:pt>
                <c:pt idx="39">
                  <c:v>0</c:v>
                </c:pt>
                <c:pt idx="40">
                  <c:v>0</c:v>
                </c:pt>
                <c:pt idx="41">
                  <c:v>0</c:v>
                </c:pt>
                <c:pt idx="42">
                  <c:v>0</c:v>
                </c:pt>
                <c:pt idx="43">
                  <c:v>16</c:v>
                </c:pt>
                <c:pt idx="44">
                  <c:v>88</c:v>
                </c:pt>
                <c:pt idx="45">
                  <c:v>222</c:v>
                </c:pt>
                <c:pt idx="46">
                  <c:v>321</c:v>
                </c:pt>
                <c:pt idx="47">
                  <c:v>474</c:v>
                </c:pt>
                <c:pt idx="48">
                  <c:v>543</c:v>
                </c:pt>
                <c:pt idx="49">
                  <c:v>516</c:v>
                </c:pt>
                <c:pt idx="50">
                  <c:v>332</c:v>
                </c:pt>
                <c:pt idx="51">
                  <c:v>177</c:v>
                </c:pt>
                <c:pt idx="52">
                  <c:v>139</c:v>
                </c:pt>
              </c:numCache>
            </c:numRef>
          </c:val>
          <c:extLst>
            <c:ext xmlns:c16="http://schemas.microsoft.com/office/drawing/2014/chart" uri="{C3380CC4-5D6E-409C-BE32-E72D297353CC}">
              <c16:uniqueId val="{00000001-15BC-4849-8740-ED3590695159}"/>
            </c:ext>
          </c:extLst>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GRAPHIQUE_stocks_bénéf'!$BO$3:$BP$55</c:f>
              <c:multiLvlStrCache>
                <c:ptCount val="5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GRAPHIQUE_stocks_bénéf'!$BW$3:$BW$55</c:f>
              <c:numCache>
                <c:formatCode>General</c:formatCode>
                <c:ptCount val="53"/>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706</c:v>
                </c:pt>
                <c:pt idx="16">
                  <c:v>850</c:v>
                </c:pt>
                <c:pt idx="17">
                  <c:v>948</c:v>
                </c:pt>
                <c:pt idx="18">
                  <c:v>1041</c:v>
                </c:pt>
                <c:pt idx="19">
                  <c:v>1091</c:v>
                </c:pt>
                <c:pt idx="20">
                  <c:v>1143</c:v>
                </c:pt>
                <c:pt idx="21">
                  <c:v>1210</c:v>
                </c:pt>
                <c:pt idx="22">
                  <c:v>1258</c:v>
                </c:pt>
                <c:pt idx="23">
                  <c:v>1337</c:v>
                </c:pt>
                <c:pt idx="24">
                  <c:v>1337</c:v>
                </c:pt>
                <c:pt idx="25">
                  <c:v>1336</c:v>
                </c:pt>
                <c:pt idx="26">
                  <c:v>1238</c:v>
                </c:pt>
                <c:pt idx="27">
                  <c:v>1157</c:v>
                </c:pt>
                <c:pt idx="28">
                  <c:v>1147</c:v>
                </c:pt>
                <c:pt idx="29">
                  <c:v>1036</c:v>
                </c:pt>
                <c:pt idx="30">
                  <c:v>834</c:v>
                </c:pt>
                <c:pt idx="31">
                  <c:v>709</c:v>
                </c:pt>
                <c:pt idx="32">
                  <c:v>583</c:v>
                </c:pt>
                <c:pt idx="33">
                  <c:v>473</c:v>
                </c:pt>
                <c:pt idx="34">
                  <c:v>368</c:v>
                </c:pt>
                <c:pt idx="35">
                  <c:v>277</c:v>
                </c:pt>
                <c:pt idx="36">
                  <c:v>209</c:v>
                </c:pt>
                <c:pt idx="37">
                  <c:v>156</c:v>
                </c:pt>
                <c:pt idx="38">
                  <c:v>93</c:v>
                </c:pt>
                <c:pt idx="39">
                  <c:v>60</c:v>
                </c:pt>
                <c:pt idx="40">
                  <c:v>22</c:v>
                </c:pt>
                <c:pt idx="41">
                  <c:v>0</c:v>
                </c:pt>
                <c:pt idx="42">
                  <c:v>0</c:v>
                </c:pt>
                <c:pt idx="43">
                  <c:v>0</c:v>
                </c:pt>
                <c:pt idx="44">
                  <c:v>0</c:v>
                </c:pt>
                <c:pt idx="45">
                  <c:v>0</c:v>
                </c:pt>
                <c:pt idx="46">
                  <c:v>0</c:v>
                </c:pt>
                <c:pt idx="47">
                  <c:v>0</c:v>
                </c:pt>
                <c:pt idx="48">
                  <c:v>0</c:v>
                </c:pt>
                <c:pt idx="49">
                  <c:v>0</c:v>
                </c:pt>
                <c:pt idx="50">
                  <c:v>0</c:v>
                </c:pt>
                <c:pt idx="51">
                  <c:v>0</c:v>
                </c:pt>
                <c:pt idx="52">
                  <c:v>0</c:v>
                </c:pt>
              </c:numCache>
            </c:numRef>
          </c:val>
          <c:extLst>
            <c:ext xmlns:c16="http://schemas.microsoft.com/office/drawing/2014/chart" uri="{C3380CC4-5D6E-409C-BE32-E72D297353CC}">
              <c16:uniqueId val="{00000002-15BC-4849-8740-ED3590695159}"/>
            </c:ext>
          </c:extLst>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GRAPHIQUE_stocks_bénéf'!$BO$3:$BP$55</c:f>
              <c:multiLvlStrCache>
                <c:ptCount val="5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GRAPHIQUE_stocks_bénéf'!$BX$3:$BX$55</c:f>
              <c:numCache>
                <c:formatCode>General</c:formatCode>
                <c:ptCount val="5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529</c:v>
                </c:pt>
                <c:pt idx="28">
                  <c:v>525</c:v>
                </c:pt>
                <c:pt idx="29">
                  <c:v>516</c:v>
                </c:pt>
                <c:pt idx="30">
                  <c:v>501</c:v>
                </c:pt>
                <c:pt idx="31">
                  <c:v>514</c:v>
                </c:pt>
                <c:pt idx="32">
                  <c:v>466</c:v>
                </c:pt>
                <c:pt idx="33">
                  <c:v>556</c:v>
                </c:pt>
                <c:pt idx="34">
                  <c:v>518</c:v>
                </c:pt>
                <c:pt idx="35">
                  <c:v>523</c:v>
                </c:pt>
                <c:pt idx="36">
                  <c:v>526</c:v>
                </c:pt>
                <c:pt idx="37">
                  <c:v>528</c:v>
                </c:pt>
                <c:pt idx="38">
                  <c:v>527</c:v>
                </c:pt>
                <c:pt idx="39">
                  <c:v>530</c:v>
                </c:pt>
                <c:pt idx="40">
                  <c:v>562</c:v>
                </c:pt>
                <c:pt idx="41">
                  <c:v>534</c:v>
                </c:pt>
                <c:pt idx="42">
                  <c:v>576</c:v>
                </c:pt>
                <c:pt idx="43">
                  <c:v>568</c:v>
                </c:pt>
                <c:pt idx="44">
                  <c:v>620</c:v>
                </c:pt>
                <c:pt idx="45">
                  <c:v>611</c:v>
                </c:pt>
                <c:pt idx="46">
                  <c:v>630</c:v>
                </c:pt>
                <c:pt idx="47">
                  <c:v>630</c:v>
                </c:pt>
                <c:pt idx="48">
                  <c:v>632</c:v>
                </c:pt>
                <c:pt idx="49">
                  <c:v>642</c:v>
                </c:pt>
                <c:pt idx="50">
                  <c:v>627</c:v>
                </c:pt>
                <c:pt idx="51">
                  <c:v>633</c:v>
                </c:pt>
                <c:pt idx="52">
                  <c:v>587</c:v>
                </c:pt>
              </c:numCache>
            </c:numRef>
          </c:val>
          <c:extLst>
            <c:ext xmlns:c16="http://schemas.microsoft.com/office/drawing/2014/chart" uri="{C3380CC4-5D6E-409C-BE32-E72D297353CC}">
              <c16:uniqueId val="{00000003-15BC-4849-8740-ED3590695159}"/>
            </c:ext>
          </c:extLst>
        </c:ser>
        <c:dLbls>
          <c:showLegendKey val="0"/>
          <c:showVal val="0"/>
          <c:showCatName val="0"/>
          <c:showSerName val="0"/>
          <c:showPercent val="0"/>
          <c:showBubbleSize val="0"/>
        </c:dLbls>
        <c:axId val="388879151"/>
        <c:axId val="1"/>
      </c:areaChart>
      <c:catAx>
        <c:axId val="388879151"/>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0"/>
        <c:auto val="0"/>
        <c:lblAlgn val="ctr"/>
        <c:lblOffset val="100"/>
        <c:tickLblSkip val="4"/>
        <c:noMultiLvlLbl val="0"/>
      </c:catAx>
      <c:valAx>
        <c:axId val="1"/>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388879151"/>
        <c:crosses val="autoZero"/>
        <c:crossBetween val="between"/>
        <c:majorUnit val="1000"/>
      </c:valAx>
    </c:plotArea>
    <c:legend>
      <c:legendPos val="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800" b="1" i="0" baseline="0">
                <a:effectLst/>
              </a:rPr>
              <a:t>Stock de bénéficiaires de contrats d'apprentissage dans le Vaucluse</a:t>
            </a:r>
          </a:p>
          <a:p>
            <a:pPr>
              <a:defRPr sz="1000" b="0" i="0" u="none" strike="noStrike" baseline="0">
                <a:solidFill>
                  <a:srgbClr val="000000"/>
                </a:solidFill>
                <a:latin typeface="Calibri"/>
                <a:ea typeface="Calibri"/>
                <a:cs typeface="Calibri"/>
              </a:defRPr>
            </a:pPr>
            <a:r>
              <a:rPr lang="fr-FR" sz="1400" b="0" i="0" baseline="0">
                <a:effectLst/>
              </a:rPr>
              <a:t>(données brutes, en nombre)</a:t>
            </a:r>
            <a:endParaRPr lang="fr-FR" sz="1200" b="0">
              <a:effectLst/>
            </a:endParaRPr>
          </a:p>
        </c:rich>
      </c:tx>
      <c:layout>
        <c:manualLayout>
          <c:xMode val="edge"/>
          <c:yMode val="edge"/>
          <c:x val="0.1331301335709292"/>
          <c:y val="1.774825143999058E-3"/>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0"/>
          <c:order val="0"/>
          <c:tx>
            <c:v>Secteur privé</c:v>
          </c:tx>
          <c:spPr>
            <a:ln w="25400">
              <a:noFill/>
            </a:ln>
          </c:spPr>
          <c:cat>
            <c:multiLvlStrRef>
              <c:f>'Graph appr'!$A$2:$B$22</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'Graph appr'!$S$2:$S$22</c:f>
              <c:numCache>
                <c:formatCode>#,##0</c:formatCode>
                <c:ptCount val="21"/>
                <c:pt idx="0">
                  <c:v>3199</c:v>
                </c:pt>
                <c:pt idx="1">
                  <c:v>3076</c:v>
                </c:pt>
                <c:pt idx="2">
                  <c:v>3241</c:v>
                </c:pt>
                <c:pt idx="3">
                  <c:v>3469</c:v>
                </c:pt>
                <c:pt idx="4">
                  <c:v>3306</c:v>
                </c:pt>
                <c:pt idx="5">
                  <c:v>3182</c:v>
                </c:pt>
                <c:pt idx="6">
                  <c:v>3587</c:v>
                </c:pt>
                <c:pt idx="7">
                  <c:v>3824</c:v>
                </c:pt>
                <c:pt idx="8">
                  <c:v>3732</c:v>
                </c:pt>
                <c:pt idx="9">
                  <c:v>3603</c:v>
                </c:pt>
                <c:pt idx="10">
                  <c:v>4544</c:v>
                </c:pt>
                <c:pt idx="11">
                  <c:v>5207</c:v>
                </c:pt>
                <c:pt idx="12">
                  <c:v>5310</c:v>
                </c:pt>
                <c:pt idx="13">
                  <c:v>5110</c:v>
                </c:pt>
                <c:pt idx="14">
                  <c:v>6125</c:v>
                </c:pt>
                <c:pt idx="15">
                  <c:v>6558</c:v>
                </c:pt>
                <c:pt idx="16">
                  <c:v>6403</c:v>
                </c:pt>
                <c:pt idx="17">
                  <c:v>6125</c:v>
                </c:pt>
                <c:pt idx="18">
                  <c:v>6842</c:v>
                </c:pt>
                <c:pt idx="19">
                  <c:v>7187</c:v>
                </c:pt>
                <c:pt idx="20">
                  <c:v>6994</c:v>
                </c:pt>
              </c:numCache>
            </c:numRef>
          </c:val>
          <c:extLst>
            <c:ext xmlns:c16="http://schemas.microsoft.com/office/drawing/2014/chart" uri="{C3380CC4-5D6E-409C-BE32-E72D297353CC}">
              <c16:uniqueId val="{00000000-BA99-4D87-81CD-BBE30EA92582}"/>
            </c:ext>
          </c:extLst>
        </c:ser>
        <c:ser>
          <c:idx val="1"/>
          <c:order val="1"/>
          <c:tx>
            <c:v>Secteur public</c:v>
          </c:tx>
          <c:spPr>
            <a:ln w="25400">
              <a:noFill/>
            </a:ln>
          </c:spPr>
          <c:cat>
            <c:multiLvlStrRef>
              <c:f>'Graph appr'!$A$2:$B$22</c:f>
              <c:multiLvlStrCache>
                <c:ptCount val="2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lvl>
                <c:lvl>
                  <c:pt idx="0">
                    <c:v>2018</c:v>
                  </c:pt>
                  <c:pt idx="4">
                    <c:v>2019</c:v>
                  </c:pt>
                  <c:pt idx="8">
                    <c:v>2020</c:v>
                  </c:pt>
                  <c:pt idx="12">
                    <c:v>2021</c:v>
                  </c:pt>
                  <c:pt idx="16">
                    <c:v>2022</c:v>
                  </c:pt>
                  <c:pt idx="20">
                    <c:v>2023</c:v>
                  </c:pt>
                </c:lvl>
              </c:multiLvlStrCache>
            </c:multiLvlStrRef>
          </c:cat>
          <c:val>
            <c:numRef>
              <c:f>'Graph appr'!$T$2:$T$22</c:f>
              <c:numCache>
                <c:formatCode>#,##0</c:formatCode>
                <c:ptCount val="21"/>
                <c:pt idx="0">
                  <c:v>52</c:v>
                </c:pt>
                <c:pt idx="1">
                  <c:v>51</c:v>
                </c:pt>
                <c:pt idx="2">
                  <c:v>60</c:v>
                </c:pt>
                <c:pt idx="3">
                  <c:v>72</c:v>
                </c:pt>
                <c:pt idx="4">
                  <c:v>72</c:v>
                </c:pt>
                <c:pt idx="5">
                  <c:v>70</c:v>
                </c:pt>
                <c:pt idx="6">
                  <c:v>58</c:v>
                </c:pt>
                <c:pt idx="7">
                  <c:v>67</c:v>
                </c:pt>
                <c:pt idx="8">
                  <c:v>69</c:v>
                </c:pt>
                <c:pt idx="9">
                  <c:v>69</c:v>
                </c:pt>
                <c:pt idx="10">
                  <c:v>65</c:v>
                </c:pt>
                <c:pt idx="11">
                  <c:v>79</c:v>
                </c:pt>
                <c:pt idx="12">
                  <c:v>81</c:v>
                </c:pt>
                <c:pt idx="13">
                  <c:v>79</c:v>
                </c:pt>
                <c:pt idx="14">
                  <c:v>87</c:v>
                </c:pt>
                <c:pt idx="15">
                  <c:v>99</c:v>
                </c:pt>
                <c:pt idx="16">
                  <c:v>99</c:v>
                </c:pt>
                <c:pt idx="17">
                  <c:v>99</c:v>
                </c:pt>
                <c:pt idx="18">
                  <c:v>113</c:v>
                </c:pt>
                <c:pt idx="19">
                  <c:v>135</c:v>
                </c:pt>
                <c:pt idx="20">
                  <c:v>125</c:v>
                </c:pt>
              </c:numCache>
            </c:numRef>
          </c:val>
          <c:extLst>
            <c:ext xmlns:c16="http://schemas.microsoft.com/office/drawing/2014/chart" uri="{C3380CC4-5D6E-409C-BE32-E72D297353CC}">
              <c16:uniqueId val="{00000001-BA99-4D87-81CD-BBE30EA92582}"/>
            </c:ext>
          </c:extLst>
        </c:ser>
        <c:dLbls>
          <c:showLegendKey val="0"/>
          <c:showVal val="0"/>
          <c:showCatName val="0"/>
          <c:showSerName val="0"/>
          <c:showPercent val="0"/>
          <c:showBubbleSize val="0"/>
        </c:dLbls>
        <c:axId val="388863759"/>
        <c:axId val="1"/>
      </c:areaChart>
      <c:catAx>
        <c:axId val="388863759"/>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100"/>
        <c:auto val="0"/>
        <c:lblAlgn val="ctr"/>
        <c:lblOffset val="100"/>
        <c:tickLblSkip val="1"/>
        <c:noMultiLvlLbl val="0"/>
      </c:catAx>
      <c:valAx>
        <c:axId val="1"/>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388863759"/>
        <c:crosses val="autoZero"/>
        <c:crossBetween val="between"/>
        <c:majorUnit val="1000"/>
      </c:valAx>
    </c:plotArea>
    <c:legend>
      <c:legendPos val="t"/>
      <c:layout>
        <c:manualLayout>
          <c:xMode val="edge"/>
          <c:yMode val="edge"/>
          <c:x val="0.37963070497951279"/>
          <c:y val="0.11487163335352313"/>
          <c:w val="0.25554554244840211"/>
          <c:h val="3.9826044821320405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trim'!$B$125:$C$300</c:f>
              <c:multiLvlStrCache>
                <c:ptCount val="6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lvl>
                <c:lvl>
                  <c:pt idx="0">
                    <c:v>2013</c:v>
                  </c:pt>
                  <c:pt idx="4">
                    <c:v>2014</c:v>
                  </c:pt>
                  <c:pt idx="8">
                    <c:v>2015</c:v>
                  </c:pt>
                  <c:pt idx="12">
                    <c:v>2016</c:v>
                  </c:pt>
                  <c:pt idx="16">
                    <c:v>2017</c:v>
                  </c:pt>
                  <c:pt idx="20">
                    <c:v>2018</c:v>
                  </c:pt>
                  <c:pt idx="24">
                    <c:v>2019</c:v>
                  </c:pt>
                  <c:pt idx="28">
                    <c:v>2020</c:v>
                  </c:pt>
                  <c:pt idx="32">
                    <c:v>2021</c:v>
                  </c:pt>
                  <c:pt idx="36">
                    <c:v>2022</c:v>
                  </c:pt>
                  <c:pt idx="40">
                    <c:v>2023</c:v>
                  </c:pt>
                  <c:pt idx="44">
                    <c:v>2024</c:v>
                  </c:pt>
                  <c:pt idx="48">
                    <c:v>2025</c:v>
                  </c:pt>
                  <c:pt idx="52">
                    <c:v>2026</c:v>
                  </c:pt>
                  <c:pt idx="56">
                    <c:v>2027</c:v>
                  </c:pt>
                </c:lvl>
              </c:multiLvlStrCache>
            </c:multiLvlStrRef>
          </c:cat>
          <c:val>
            <c:numRef>
              <c:f>Données!$C$133:$C$173</c:f>
              <c:numCache>
                <c:formatCode>#\ ##0.0</c:formatCode>
                <c:ptCount val="41"/>
                <c:pt idx="0">
                  <c:v>11.4</c:v>
                </c:pt>
                <c:pt idx="1">
                  <c:v>11.5</c:v>
                </c:pt>
                <c:pt idx="2">
                  <c:v>11.3</c:v>
                </c:pt>
                <c:pt idx="3">
                  <c:v>11.2</c:v>
                </c:pt>
                <c:pt idx="4">
                  <c:v>11.2</c:v>
                </c:pt>
                <c:pt idx="5">
                  <c:v>11.2</c:v>
                </c:pt>
                <c:pt idx="6">
                  <c:v>11.4</c:v>
                </c:pt>
                <c:pt idx="7">
                  <c:v>11.6</c:v>
                </c:pt>
                <c:pt idx="8">
                  <c:v>11.4</c:v>
                </c:pt>
                <c:pt idx="9">
                  <c:v>11.7</c:v>
                </c:pt>
                <c:pt idx="10">
                  <c:v>11.5</c:v>
                </c:pt>
                <c:pt idx="11">
                  <c:v>11.4</c:v>
                </c:pt>
                <c:pt idx="12">
                  <c:v>11.3</c:v>
                </c:pt>
                <c:pt idx="13">
                  <c:v>11.1</c:v>
                </c:pt>
                <c:pt idx="14">
                  <c:v>11.1</c:v>
                </c:pt>
                <c:pt idx="15">
                  <c:v>11.4</c:v>
                </c:pt>
                <c:pt idx="16">
                  <c:v>10.9</c:v>
                </c:pt>
                <c:pt idx="17">
                  <c:v>10.8</c:v>
                </c:pt>
                <c:pt idx="18">
                  <c:v>10.8</c:v>
                </c:pt>
                <c:pt idx="19">
                  <c:v>10.3</c:v>
                </c:pt>
                <c:pt idx="20">
                  <c:v>10.6</c:v>
                </c:pt>
                <c:pt idx="21">
                  <c:v>10.4</c:v>
                </c:pt>
                <c:pt idx="22">
                  <c:v>10.199999999999999</c:v>
                </c:pt>
                <c:pt idx="23">
                  <c:v>10</c:v>
                </c:pt>
                <c:pt idx="24">
                  <c:v>10.1</c:v>
                </c:pt>
                <c:pt idx="25">
                  <c:v>9.6</c:v>
                </c:pt>
                <c:pt idx="26">
                  <c:v>9.5</c:v>
                </c:pt>
                <c:pt idx="27">
                  <c:v>9.3000000000000007</c:v>
                </c:pt>
                <c:pt idx="28">
                  <c:v>9</c:v>
                </c:pt>
                <c:pt idx="29">
                  <c:v>8.1999999999999993</c:v>
                </c:pt>
                <c:pt idx="30">
                  <c:v>10.1</c:v>
                </c:pt>
                <c:pt idx="31">
                  <c:v>9.1</c:v>
                </c:pt>
                <c:pt idx="32">
                  <c:v>9.3000000000000007</c:v>
                </c:pt>
                <c:pt idx="33">
                  <c:v>9</c:v>
                </c:pt>
                <c:pt idx="34">
                  <c:v>8.9</c:v>
                </c:pt>
                <c:pt idx="35">
                  <c:v>8.4</c:v>
                </c:pt>
                <c:pt idx="36">
                  <c:v>8.3000000000000007</c:v>
                </c:pt>
                <c:pt idx="37">
                  <c:v>8.1</c:v>
                </c:pt>
                <c:pt idx="38">
                  <c:v>8.1999999999999993</c:v>
                </c:pt>
                <c:pt idx="39">
                  <c:v>8</c:v>
                </c:pt>
                <c:pt idx="40">
                  <c:v>8</c:v>
                </c:pt>
              </c:numCache>
            </c:numRef>
          </c:val>
          <c:smooth val="0"/>
          <c:extLst>
            <c:ext xmlns:c16="http://schemas.microsoft.com/office/drawing/2014/chart" uri="{C3380CC4-5D6E-409C-BE32-E72D297353CC}">
              <c16:uniqueId val="{00000000-4706-4A98-A11C-B2573DFD9BFC}"/>
            </c:ext>
          </c:extLst>
        </c:ser>
        <c:ser>
          <c:idx val="1"/>
          <c:order val="1"/>
          <c:tx>
            <c:v>France métropolitaine</c:v>
          </c:tx>
          <c:spPr>
            <a:ln w="25400">
              <a:solidFill>
                <a:srgbClr val="0000FF"/>
              </a:solidFill>
              <a:prstDash val="solid"/>
            </a:ln>
          </c:spPr>
          <c:marker>
            <c:symbol val="none"/>
          </c:marker>
          <c:cat>
            <c:multiLvlStrRef>
              <c:f>'dates trim'!$B$125:$C$300</c:f>
              <c:multiLvlStrCache>
                <c:ptCount val="6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lvl>
                <c:lvl>
                  <c:pt idx="0">
                    <c:v>2013</c:v>
                  </c:pt>
                  <c:pt idx="4">
                    <c:v>2014</c:v>
                  </c:pt>
                  <c:pt idx="8">
                    <c:v>2015</c:v>
                  </c:pt>
                  <c:pt idx="12">
                    <c:v>2016</c:v>
                  </c:pt>
                  <c:pt idx="16">
                    <c:v>2017</c:v>
                  </c:pt>
                  <c:pt idx="20">
                    <c:v>2018</c:v>
                  </c:pt>
                  <c:pt idx="24">
                    <c:v>2019</c:v>
                  </c:pt>
                  <c:pt idx="28">
                    <c:v>2020</c:v>
                  </c:pt>
                  <c:pt idx="32">
                    <c:v>2021</c:v>
                  </c:pt>
                  <c:pt idx="36">
                    <c:v>2022</c:v>
                  </c:pt>
                  <c:pt idx="40">
                    <c:v>2023</c:v>
                  </c:pt>
                  <c:pt idx="44">
                    <c:v>2024</c:v>
                  </c:pt>
                  <c:pt idx="48">
                    <c:v>2025</c:v>
                  </c:pt>
                  <c:pt idx="52">
                    <c:v>2026</c:v>
                  </c:pt>
                  <c:pt idx="56">
                    <c:v>2027</c:v>
                  </c:pt>
                </c:lvl>
              </c:multiLvlStrCache>
            </c:multiLvlStrRef>
          </c:cat>
          <c:val>
            <c:numRef>
              <c:f>Données!$B$133:$B$173</c:f>
              <c:numCache>
                <c:formatCode>#\ ##0.0</c:formatCode>
                <c:ptCount val="41"/>
                <c:pt idx="0">
                  <c:v>10</c:v>
                </c:pt>
                <c:pt idx="1">
                  <c:v>10.1</c:v>
                </c:pt>
                <c:pt idx="2">
                  <c:v>9.9</c:v>
                </c:pt>
                <c:pt idx="3">
                  <c:v>9.8000000000000007</c:v>
                </c:pt>
                <c:pt idx="4">
                  <c:v>9.8000000000000007</c:v>
                </c:pt>
                <c:pt idx="5">
                  <c:v>9.8000000000000007</c:v>
                </c:pt>
                <c:pt idx="6">
                  <c:v>9.9</c:v>
                </c:pt>
                <c:pt idx="7">
                  <c:v>10.1</c:v>
                </c:pt>
                <c:pt idx="8">
                  <c:v>10</c:v>
                </c:pt>
                <c:pt idx="9">
                  <c:v>10.199999999999999</c:v>
                </c:pt>
                <c:pt idx="10">
                  <c:v>10</c:v>
                </c:pt>
                <c:pt idx="11">
                  <c:v>9.9</c:v>
                </c:pt>
                <c:pt idx="12">
                  <c:v>9.9</c:v>
                </c:pt>
                <c:pt idx="13">
                  <c:v>9.6999999999999993</c:v>
                </c:pt>
                <c:pt idx="14">
                  <c:v>9.6</c:v>
                </c:pt>
                <c:pt idx="15">
                  <c:v>9.6999999999999993</c:v>
                </c:pt>
                <c:pt idx="16">
                  <c:v>9.3000000000000007</c:v>
                </c:pt>
                <c:pt idx="17">
                  <c:v>9.1999999999999993</c:v>
                </c:pt>
                <c:pt idx="18">
                  <c:v>9.1999999999999993</c:v>
                </c:pt>
                <c:pt idx="19">
                  <c:v>8.6999999999999993</c:v>
                </c:pt>
                <c:pt idx="20">
                  <c:v>9</c:v>
                </c:pt>
                <c:pt idx="21">
                  <c:v>8.8000000000000007</c:v>
                </c:pt>
                <c:pt idx="22">
                  <c:v>8.6</c:v>
                </c:pt>
                <c:pt idx="23">
                  <c:v>8.4</c:v>
                </c:pt>
                <c:pt idx="24">
                  <c:v>8.5</c:v>
                </c:pt>
                <c:pt idx="25">
                  <c:v>8.1999999999999993</c:v>
                </c:pt>
                <c:pt idx="26">
                  <c:v>8.1</c:v>
                </c:pt>
                <c:pt idx="27">
                  <c:v>7.9</c:v>
                </c:pt>
                <c:pt idx="28">
                  <c:v>7.7</c:v>
                </c:pt>
                <c:pt idx="29">
                  <c:v>7</c:v>
                </c:pt>
                <c:pt idx="30">
                  <c:v>8.8000000000000007</c:v>
                </c:pt>
                <c:pt idx="31">
                  <c:v>7.9</c:v>
                </c:pt>
                <c:pt idx="32">
                  <c:v>8</c:v>
                </c:pt>
                <c:pt idx="33">
                  <c:v>7.7</c:v>
                </c:pt>
                <c:pt idx="34">
                  <c:v>7.7</c:v>
                </c:pt>
                <c:pt idx="35">
                  <c:v>7.2</c:v>
                </c:pt>
                <c:pt idx="36">
                  <c:v>7.1</c:v>
                </c:pt>
                <c:pt idx="37">
                  <c:v>7.2</c:v>
                </c:pt>
                <c:pt idx="38">
                  <c:v>7.1</c:v>
                </c:pt>
                <c:pt idx="39">
                  <c:v>6.9</c:v>
                </c:pt>
                <c:pt idx="40">
                  <c:v>6.9</c:v>
                </c:pt>
              </c:numCache>
            </c:numRef>
          </c:val>
          <c:smooth val="0"/>
          <c:extLst>
            <c:ext xmlns:c16="http://schemas.microsoft.com/office/drawing/2014/chart" uri="{C3380CC4-5D6E-409C-BE32-E72D297353CC}">
              <c16:uniqueId val="{00000001-4706-4A98-A11C-B2573DFD9BFC}"/>
            </c:ext>
          </c:extLst>
        </c:ser>
        <c:ser>
          <c:idx val="2"/>
          <c:order val="2"/>
          <c:tx>
            <c:strRef>
              <c:f>Données!$I$8</c:f>
              <c:strCache>
                <c:ptCount val="1"/>
                <c:pt idx="0">
                  <c:v>Vaucluse</c:v>
                </c:pt>
              </c:strCache>
            </c:strRef>
          </c:tx>
          <c:marker>
            <c:symbol val="none"/>
          </c:marker>
          <c:cat>
            <c:multiLvlStrRef>
              <c:f>'dates trim'!$B$125:$C$300</c:f>
              <c:multiLvlStrCache>
                <c:ptCount val="6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lvl>
                <c:lvl>
                  <c:pt idx="0">
                    <c:v>2013</c:v>
                  </c:pt>
                  <c:pt idx="4">
                    <c:v>2014</c:v>
                  </c:pt>
                  <c:pt idx="8">
                    <c:v>2015</c:v>
                  </c:pt>
                  <c:pt idx="12">
                    <c:v>2016</c:v>
                  </c:pt>
                  <c:pt idx="16">
                    <c:v>2017</c:v>
                  </c:pt>
                  <c:pt idx="20">
                    <c:v>2018</c:v>
                  </c:pt>
                  <c:pt idx="24">
                    <c:v>2019</c:v>
                  </c:pt>
                  <c:pt idx="28">
                    <c:v>2020</c:v>
                  </c:pt>
                  <c:pt idx="32">
                    <c:v>2021</c:v>
                  </c:pt>
                  <c:pt idx="36">
                    <c:v>2022</c:v>
                  </c:pt>
                  <c:pt idx="40">
                    <c:v>2023</c:v>
                  </c:pt>
                  <c:pt idx="44">
                    <c:v>2024</c:v>
                  </c:pt>
                  <c:pt idx="48">
                    <c:v>2025</c:v>
                  </c:pt>
                  <c:pt idx="52">
                    <c:v>2026</c:v>
                  </c:pt>
                  <c:pt idx="56">
                    <c:v>2027</c:v>
                  </c:pt>
                </c:lvl>
              </c:multiLvlStrCache>
            </c:multiLvlStrRef>
          </c:cat>
          <c:val>
            <c:numRef>
              <c:f>Données!$I$133:$I$173</c:f>
              <c:numCache>
                <c:formatCode>#\ ##0.0</c:formatCode>
                <c:ptCount val="41"/>
                <c:pt idx="0">
                  <c:v>12.7</c:v>
                </c:pt>
                <c:pt idx="1">
                  <c:v>12.8</c:v>
                </c:pt>
                <c:pt idx="2">
                  <c:v>12.6</c:v>
                </c:pt>
                <c:pt idx="3">
                  <c:v>12.4</c:v>
                </c:pt>
                <c:pt idx="4">
                  <c:v>12.4</c:v>
                </c:pt>
                <c:pt idx="5">
                  <c:v>12.6</c:v>
                </c:pt>
                <c:pt idx="6">
                  <c:v>12.8</c:v>
                </c:pt>
                <c:pt idx="7">
                  <c:v>13</c:v>
                </c:pt>
                <c:pt idx="8">
                  <c:v>12.8</c:v>
                </c:pt>
                <c:pt idx="9">
                  <c:v>13.1</c:v>
                </c:pt>
                <c:pt idx="10">
                  <c:v>12.9</c:v>
                </c:pt>
                <c:pt idx="11">
                  <c:v>13</c:v>
                </c:pt>
                <c:pt idx="12">
                  <c:v>12.9</c:v>
                </c:pt>
                <c:pt idx="13">
                  <c:v>12.8</c:v>
                </c:pt>
                <c:pt idx="14">
                  <c:v>12.6</c:v>
                </c:pt>
                <c:pt idx="15">
                  <c:v>12.9</c:v>
                </c:pt>
                <c:pt idx="16">
                  <c:v>12.2</c:v>
                </c:pt>
                <c:pt idx="17">
                  <c:v>12</c:v>
                </c:pt>
                <c:pt idx="18">
                  <c:v>12</c:v>
                </c:pt>
                <c:pt idx="19">
                  <c:v>11.7</c:v>
                </c:pt>
                <c:pt idx="20">
                  <c:v>11.8</c:v>
                </c:pt>
                <c:pt idx="21">
                  <c:v>11.7</c:v>
                </c:pt>
                <c:pt idx="22">
                  <c:v>11.5</c:v>
                </c:pt>
                <c:pt idx="23">
                  <c:v>11.4</c:v>
                </c:pt>
                <c:pt idx="24">
                  <c:v>11.4</c:v>
                </c:pt>
                <c:pt idx="25">
                  <c:v>10.9</c:v>
                </c:pt>
                <c:pt idx="26">
                  <c:v>10.8</c:v>
                </c:pt>
                <c:pt idx="27">
                  <c:v>10.6</c:v>
                </c:pt>
                <c:pt idx="28">
                  <c:v>10.199999999999999</c:v>
                </c:pt>
                <c:pt idx="29">
                  <c:v>9.1999999999999993</c:v>
                </c:pt>
                <c:pt idx="30">
                  <c:v>11.4</c:v>
                </c:pt>
                <c:pt idx="31">
                  <c:v>10.3</c:v>
                </c:pt>
                <c:pt idx="32">
                  <c:v>10.4</c:v>
                </c:pt>
                <c:pt idx="33">
                  <c:v>10.199999999999999</c:v>
                </c:pt>
                <c:pt idx="34">
                  <c:v>10.199999999999999</c:v>
                </c:pt>
                <c:pt idx="35">
                  <c:v>9.6</c:v>
                </c:pt>
                <c:pt idx="36">
                  <c:v>9.5</c:v>
                </c:pt>
                <c:pt idx="37">
                  <c:v>9.4</c:v>
                </c:pt>
                <c:pt idx="38">
                  <c:v>9.5</c:v>
                </c:pt>
                <c:pt idx="39">
                  <c:v>9.5</c:v>
                </c:pt>
                <c:pt idx="40">
                  <c:v>9.4</c:v>
                </c:pt>
              </c:numCache>
            </c:numRef>
          </c:val>
          <c:smooth val="0"/>
          <c:extLst>
            <c:ext xmlns:c16="http://schemas.microsoft.com/office/drawing/2014/chart" uri="{C3380CC4-5D6E-409C-BE32-E72D297353CC}">
              <c16:uniqueId val="{00000002-4706-4A98-A11C-B2573DFD9BFC}"/>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4"/>
        <c:tickMarkSkip val="4"/>
        <c:noMultiLvlLbl val="0"/>
      </c:catAx>
      <c:valAx>
        <c:axId val="138921088"/>
        <c:scaling>
          <c:orientation val="minMax"/>
          <c:max val="14"/>
          <c:min val="6"/>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56676394323948942"/>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80CD-4A24-BDE3-D2D1A6F1E09D}"/>
              </c:ext>
            </c:extLst>
          </c:dPt>
          <c:dPt>
            <c:idx val="1"/>
            <c:invertIfNegative val="0"/>
            <c:bubble3D val="0"/>
            <c:spPr>
              <a:solidFill>
                <a:srgbClr val="FF0000"/>
              </a:solidFill>
            </c:spPr>
            <c:extLst>
              <c:ext xmlns:c16="http://schemas.microsoft.com/office/drawing/2014/chart" uri="{C3380CC4-5D6E-409C-BE32-E72D297353CC}">
                <c16:uniqueId val="{00000003-80CD-4A24-BDE3-D2D1A6F1E09D}"/>
              </c:ext>
            </c:extLst>
          </c:dPt>
          <c:dPt>
            <c:idx val="3"/>
            <c:invertIfNegative val="0"/>
            <c:bubble3D val="0"/>
            <c:extLst>
              <c:ext xmlns:c16="http://schemas.microsoft.com/office/drawing/2014/chart" uri="{C3380CC4-5D6E-409C-BE32-E72D297353CC}">
                <c16:uniqueId val="{00000004-80CD-4A24-BDE3-D2D1A6F1E09D}"/>
              </c:ext>
            </c:extLst>
          </c:dPt>
          <c:dPt>
            <c:idx val="4"/>
            <c:invertIfNegative val="0"/>
            <c:bubble3D val="0"/>
            <c:spPr>
              <a:solidFill>
                <a:srgbClr val="0070C0"/>
              </a:solidFill>
            </c:spPr>
            <c:extLst>
              <c:ext xmlns:c16="http://schemas.microsoft.com/office/drawing/2014/chart" uri="{C3380CC4-5D6E-409C-BE32-E72D297353CC}">
                <c16:uniqueId val="{00000006-80CD-4A24-BDE3-D2D1A6F1E09D}"/>
              </c:ext>
            </c:extLst>
          </c:dPt>
          <c:dPt>
            <c:idx val="5"/>
            <c:invertIfNegative val="0"/>
            <c:bubble3D val="0"/>
            <c:extLst>
              <c:ext xmlns:c16="http://schemas.microsoft.com/office/drawing/2014/chart" uri="{C3380CC4-5D6E-409C-BE32-E72D297353CC}">
                <c16:uniqueId val="{00000007-80CD-4A24-BDE3-D2D1A6F1E09D}"/>
              </c:ext>
            </c:extLst>
          </c:dPt>
          <c:dPt>
            <c:idx val="6"/>
            <c:invertIfNegative val="0"/>
            <c:bubble3D val="0"/>
            <c:extLst>
              <c:ext xmlns:c16="http://schemas.microsoft.com/office/drawing/2014/chart" uri="{C3380CC4-5D6E-409C-BE32-E72D297353CC}">
                <c16:uniqueId val="{00000008-80CD-4A24-BDE3-D2D1A6F1E09D}"/>
              </c:ext>
            </c:extLst>
          </c:dPt>
          <c:dPt>
            <c:idx val="7"/>
            <c:invertIfNegative val="0"/>
            <c:bubble3D val="0"/>
            <c:extLst>
              <c:ext xmlns:c16="http://schemas.microsoft.com/office/drawing/2014/chart" uri="{C3380CC4-5D6E-409C-BE32-E72D297353CC}">
                <c16:uniqueId val="{00000009-80CD-4A24-BDE3-D2D1A6F1E09D}"/>
              </c:ext>
            </c:extLst>
          </c:dPt>
          <c:dPt>
            <c:idx val="8"/>
            <c:invertIfNegative val="0"/>
            <c:bubble3D val="0"/>
            <c:extLst>
              <c:ext xmlns:c16="http://schemas.microsoft.com/office/drawing/2014/chart" uri="{C3380CC4-5D6E-409C-BE32-E72D297353CC}">
                <c16:uniqueId val="{0000000A-80CD-4A24-BDE3-D2D1A6F1E09D}"/>
              </c:ext>
            </c:extLst>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CD-4A24-BDE3-D2D1A6F1E09D}"/>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0CD-4A24-BDE3-D2D1A6F1E09D}"/>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0CD-4A24-BDE3-D2D1A6F1E09D}"/>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0CD-4A24-BDE3-D2D1A6F1E09D}"/>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0CD-4A24-BDE3-D2D1A6F1E09D}"/>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0CD-4A24-BDE3-D2D1A6F1E09D}"/>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0CD-4A24-BDE3-D2D1A6F1E09D}"/>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0CD-4A24-BDE3-D2D1A6F1E09D}"/>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graphiques_trim'!$G$82:$G$89</c:f>
              <c:strCache>
                <c:ptCount val="8"/>
                <c:pt idx="0">
                  <c:v>Vaucluse</c:v>
                </c:pt>
                <c:pt idx="1">
                  <c:v>Paca</c:v>
                </c:pt>
                <c:pt idx="2">
                  <c:v>Drome</c:v>
                </c:pt>
                <c:pt idx="3">
                  <c:v>Marne</c:v>
                </c:pt>
                <c:pt idx="4">
                  <c:v>France métro.</c:v>
                </c:pt>
                <c:pt idx="5">
                  <c:v>Sarthe</c:v>
                </c:pt>
                <c:pt idx="6">
                  <c:v>Charente Maritime</c:v>
                </c:pt>
                <c:pt idx="7">
                  <c:v>Côtes d'armor</c:v>
                </c:pt>
              </c:strCache>
            </c:strRef>
          </c:cat>
          <c:val>
            <c:numRef>
              <c:f>'données graphiques_trim'!$H$82:$H$89</c:f>
              <c:numCache>
                <c:formatCode>#\ ##0.0</c:formatCode>
                <c:ptCount val="8"/>
                <c:pt idx="0">
                  <c:v>9.4</c:v>
                </c:pt>
                <c:pt idx="1">
                  <c:v>8</c:v>
                </c:pt>
                <c:pt idx="2">
                  <c:v>7.7</c:v>
                </c:pt>
                <c:pt idx="3">
                  <c:v>7</c:v>
                </c:pt>
                <c:pt idx="4">
                  <c:v>6.9</c:v>
                </c:pt>
                <c:pt idx="5">
                  <c:v>6.7</c:v>
                </c:pt>
                <c:pt idx="6">
                  <c:v>6.6</c:v>
                </c:pt>
                <c:pt idx="7">
                  <c:v>6.1</c:v>
                </c:pt>
              </c:numCache>
            </c:numRef>
          </c:val>
          <c:extLst>
            <c:ext xmlns:c16="http://schemas.microsoft.com/office/drawing/2014/chart" uri="{C3380CC4-5D6E-409C-BE32-E72D297353CC}">
              <c16:uniqueId val="{0000000C-80CD-4A24-BDE3-D2D1A6F1E09D}"/>
            </c:ext>
          </c:extLst>
        </c:ser>
        <c:dLbls>
          <c:showLegendKey val="0"/>
          <c:showVal val="0"/>
          <c:showCatName val="0"/>
          <c:showSerName val="0"/>
          <c:showPercent val="0"/>
          <c:showBubbleSize val="0"/>
        </c:dLbls>
        <c:gapWidth val="150"/>
        <c:axId val="641148688"/>
        <c:axId val="1"/>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xVal>
            <c:strRef>
              <c:f>'données graphiques_trim'!$G$82:$G$89</c:f>
              <c:strCache>
                <c:ptCount val="8"/>
                <c:pt idx="0">
                  <c:v>Vaucluse</c:v>
                </c:pt>
                <c:pt idx="1">
                  <c:v>Paca</c:v>
                </c:pt>
                <c:pt idx="2">
                  <c:v>Drome</c:v>
                </c:pt>
                <c:pt idx="3">
                  <c:v>Marne</c:v>
                </c:pt>
                <c:pt idx="4">
                  <c:v>France métro.</c:v>
                </c:pt>
                <c:pt idx="5">
                  <c:v>Sarthe</c:v>
                </c:pt>
                <c:pt idx="6">
                  <c:v>Charente Maritime</c:v>
                </c:pt>
                <c:pt idx="7">
                  <c:v>Côtes d'armor</c:v>
                </c:pt>
              </c:strCache>
            </c:strRef>
          </c:xVal>
          <c:yVal>
            <c:numRef>
              <c:f>'données graphiques_trim'!$J$82:$J$89</c:f>
              <c:numCache>
                <c:formatCode>#\ ##0.0</c:formatCode>
                <c:ptCount val="8"/>
                <c:pt idx="0">
                  <c:v>-9.9999999999999645E-2</c:v>
                </c:pt>
                <c:pt idx="1">
                  <c:v>0</c:v>
                </c:pt>
                <c:pt idx="2">
                  <c:v>0</c:v>
                </c:pt>
                <c:pt idx="3">
                  <c:v>0</c:v>
                </c:pt>
                <c:pt idx="4">
                  <c:v>0</c:v>
                </c:pt>
                <c:pt idx="5">
                  <c:v>-9.9999999999999645E-2</c:v>
                </c:pt>
                <c:pt idx="6">
                  <c:v>-0.10000000000000053</c:v>
                </c:pt>
                <c:pt idx="7">
                  <c:v>-0.10000000000000053</c:v>
                </c:pt>
              </c:numCache>
            </c:numRef>
          </c:yVal>
          <c:smooth val="0"/>
          <c:extLst>
            <c:ext xmlns:c16="http://schemas.microsoft.com/office/drawing/2014/chart" uri="{C3380CC4-5D6E-409C-BE32-E72D297353CC}">
              <c16:uniqueId val="{0000000D-80CD-4A24-BDE3-D2D1A6F1E09D}"/>
            </c:ext>
          </c:extLst>
        </c:ser>
        <c:dLbls>
          <c:showLegendKey val="0"/>
          <c:showVal val="0"/>
          <c:showCatName val="0"/>
          <c:showSerName val="0"/>
          <c:showPercent val="0"/>
          <c:showBubbleSize val="0"/>
        </c:dLbls>
        <c:axId val="3"/>
        <c:axId val="4"/>
      </c:scatterChart>
      <c:catAx>
        <c:axId val="641148688"/>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scaling>
        <c:delete val="0"/>
        <c:axPos val="l"/>
        <c:majorGridlines/>
        <c:numFmt formatCode="#,##0" sourceLinked="0"/>
        <c:majorTickMark val="out"/>
        <c:minorTickMark val="none"/>
        <c:tickLblPos val="nextTo"/>
        <c:crossAx val="641148688"/>
        <c:crosses val="autoZero"/>
        <c:crossBetween val="between"/>
        <c:majorUnit val="2"/>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
          <c:min val="-0.1"/>
        </c:scaling>
        <c:delete val="0"/>
        <c:axPos val="r"/>
        <c:numFmt formatCode="[Blue][&lt;0]\-&quot;&quot;0.0&quot;&quot;;[Red][&gt;0]\+&quot;&quot;0.0&quot;&quot;;0" sourceLinked="0"/>
        <c:majorTickMark val="out"/>
        <c:minorTickMark val="none"/>
        <c:tickLblPos val="nextTo"/>
        <c:crossAx val="3"/>
        <c:crosses val="max"/>
        <c:crossBetween val="midCat"/>
        <c:majorUnit val="0.1"/>
        <c:minorUnit val="0.1"/>
      </c:valAx>
    </c:plotArea>
    <c:legend>
      <c:legendPos val="t"/>
      <c:layout>
        <c:manualLayout>
          <c:xMode val="edge"/>
          <c:yMode val="edge"/>
          <c:x val="4.2663951737807189E-2"/>
          <c:y val="0.1153588195841717"/>
          <c:w val="0.89999992779444526"/>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0.90421</cdr:x>
      <cdr:y>0.30062</cdr:y>
    </cdr:from>
    <cdr:to>
      <cdr:x>0.96767</cdr:x>
      <cdr:y>0.30062</cdr:y>
    </cdr:to>
    <cdr:cxnSp macro="">
      <cdr:nvCxnSpPr>
        <cdr:cNvPr id="6" name="Connecteur droit avec flèche 5">
          <a:extLst xmlns:a="http://schemas.openxmlformats.org/drawingml/2006/main">
            <a:ext uri="{FF2B5EF4-FFF2-40B4-BE49-F238E27FC236}">
              <a16:creationId xmlns:a16="http://schemas.microsoft.com/office/drawing/2014/main" id="{CD9072E1-48DC-CF58-4E27-B8CF4B2E6A48}"/>
            </a:ext>
          </a:extLst>
        </cdr:cNvPr>
        <cdr:cNvCxnSpPr/>
      </cdr:nvCxnSpPr>
      <cdr:spPr>
        <a:xfrm xmlns:a="http://schemas.openxmlformats.org/drawingml/2006/main">
          <a:off x="6786743" y="1434586"/>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0.89753</cdr:x>
      <cdr:y>0.23759</cdr:y>
    </cdr:from>
    <cdr:to>
      <cdr:x>0.98974</cdr:x>
      <cdr:y>0.29631</cdr:y>
    </cdr:to>
    <cdr:sp macro="" textlink="">
      <cdr:nvSpPr>
        <cdr:cNvPr id="9" name="ZoneTexte 15"/>
        <cdr:cNvSpPr txBox="1"/>
      </cdr:nvSpPr>
      <cdr:spPr>
        <a:xfrm xmlns:a="http://schemas.openxmlformats.org/drawingml/2006/main">
          <a:off x="6736572" y="1133785"/>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a:solidFill>
                <a:schemeClr val="accent1">
                  <a:lumMod val="75000"/>
                </a:schemeClr>
              </a:solidFill>
            </a:rPr>
            <a:t>*acquis</a:t>
          </a:r>
        </a:p>
      </cdr:txBody>
    </cdr:sp>
  </cdr:relSizeAnchor>
  <cdr:relSizeAnchor xmlns:cdr="http://schemas.openxmlformats.org/drawingml/2006/chartDrawing">
    <cdr:from>
      <cdr:x>0.9017</cdr:x>
      <cdr:y>0.27793</cdr:y>
    </cdr:from>
    <cdr:to>
      <cdr:x>0.90213</cdr:x>
      <cdr:y>0.77826</cdr:y>
    </cdr:to>
    <cdr:cxnSp macro="">
      <cdr:nvCxnSpPr>
        <cdr:cNvPr id="11" name="Connecteur droit 10">
          <a:extLst xmlns:a="http://schemas.openxmlformats.org/drawingml/2006/main">
            <a:ext uri="{FF2B5EF4-FFF2-40B4-BE49-F238E27FC236}">
              <a16:creationId xmlns:a16="http://schemas.microsoft.com/office/drawing/2014/main" id="{18F295C0-D23B-EE72-461D-F64D8DB7FCCF}"/>
            </a:ext>
          </a:extLst>
        </cdr:cNvPr>
        <cdr:cNvCxnSpPr/>
      </cdr:nvCxnSpPr>
      <cdr:spPr>
        <a:xfrm xmlns:a="http://schemas.openxmlformats.org/drawingml/2006/main" flipH="1">
          <a:off x="6767908" y="1326309"/>
          <a:ext cx="3228"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0.90133</cdr:x>
      <cdr:y>0.23671</cdr:y>
    </cdr:from>
    <cdr:to>
      <cdr:x>0.90158</cdr:x>
      <cdr:y>0.77063</cdr:y>
    </cdr:to>
    <cdr:cxnSp macro="">
      <cdr:nvCxnSpPr>
        <cdr:cNvPr id="4" name="Connecteur droit 3">
          <a:extLst xmlns:a="http://schemas.openxmlformats.org/drawingml/2006/main">
            <a:ext uri="{FF2B5EF4-FFF2-40B4-BE49-F238E27FC236}">
              <a16:creationId xmlns:a16="http://schemas.microsoft.com/office/drawing/2014/main" id="{17281F13-A734-5D04-5339-A26BD9F10CE4}"/>
            </a:ext>
          </a:extLst>
        </cdr:cNvPr>
        <cdr:cNvCxnSpPr/>
      </cdr:nvCxnSpPr>
      <cdr:spPr>
        <a:xfrm xmlns:a="http://schemas.openxmlformats.org/drawingml/2006/main">
          <a:off x="6765104" y="1129586"/>
          <a:ext cx="1877"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0.90384</cdr:x>
      <cdr:y>0.33325</cdr:y>
    </cdr:from>
    <cdr:to>
      <cdr:x>0.95564</cdr:x>
      <cdr:y>0.33351</cdr:y>
    </cdr:to>
    <cdr:cxnSp macro="">
      <cdr:nvCxnSpPr>
        <cdr:cNvPr id="6" name="Connecteur droit avec flèche 5">
          <a:extLst xmlns:a="http://schemas.openxmlformats.org/drawingml/2006/main">
            <a:ext uri="{FF2B5EF4-FFF2-40B4-BE49-F238E27FC236}">
              <a16:creationId xmlns:a16="http://schemas.microsoft.com/office/drawing/2014/main" id="{61B6CECE-F6F4-2D92-B6F4-59F94D048B17}"/>
            </a:ext>
          </a:extLst>
        </cdr:cNvPr>
        <cdr:cNvCxnSpPr/>
      </cdr:nvCxnSpPr>
      <cdr:spPr>
        <a:xfrm xmlns:a="http://schemas.openxmlformats.org/drawingml/2006/main" flipV="1">
          <a:off x="6783918" y="1590277"/>
          <a:ext cx="388795" cy="1241"/>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0.89785</cdr:x>
      <cdr:y>0.27038</cdr:y>
    </cdr:from>
    <cdr:to>
      <cdr:x>0.98626</cdr:x>
      <cdr:y>0.3291</cdr:y>
    </cdr:to>
    <cdr:sp macro="" textlink="">
      <cdr:nvSpPr>
        <cdr:cNvPr id="8" name="ZoneTexte 15"/>
        <cdr:cNvSpPr txBox="1"/>
      </cdr:nvSpPr>
      <cdr:spPr>
        <a:xfrm xmlns:a="http://schemas.openxmlformats.org/drawingml/2006/main">
          <a:off x="6738987" y="1290281"/>
          <a:ext cx="663579"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a:solidFill>
                <a:schemeClr val="accent1">
                  <a:lumMod val="75000"/>
                </a:schemeClr>
              </a:solidFill>
            </a:rPr>
            <a:t>*acquis</a:t>
          </a:r>
        </a:p>
      </cdr:txBody>
    </cdr: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0.90261</cdr:x>
      <cdr:y>0.27612</cdr:y>
    </cdr:from>
    <cdr:to>
      <cdr:x>0.99228</cdr:x>
      <cdr:y>0.33483</cdr:y>
    </cdr:to>
    <cdr:sp macro="" textlink="">
      <cdr:nvSpPr>
        <cdr:cNvPr id="9" name="ZoneTexte 15"/>
        <cdr:cNvSpPr txBox="1"/>
      </cdr:nvSpPr>
      <cdr:spPr>
        <a:xfrm xmlns:a="http://schemas.openxmlformats.org/drawingml/2006/main">
          <a:off x="6774691"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a:solidFill>
                <a:schemeClr val="accent1">
                  <a:lumMod val="75000"/>
                </a:schemeClr>
              </a:solidFill>
            </a:rPr>
            <a:t>*acquis</a:t>
          </a:r>
        </a:p>
      </cdr:txBody>
    </cdr:sp>
  </cdr:relSizeAnchor>
  <cdr:relSizeAnchor xmlns:cdr="http://schemas.openxmlformats.org/drawingml/2006/chartDrawing">
    <cdr:from>
      <cdr:x>0.91377</cdr:x>
      <cdr:y>0.33498</cdr:y>
    </cdr:from>
    <cdr:to>
      <cdr:x>0.97109</cdr:x>
      <cdr:y>0.33525</cdr:y>
    </cdr:to>
    <cdr:cxnSp macro="">
      <cdr:nvCxnSpPr>
        <cdr:cNvPr id="10" name="Connecteur droit avec flèche 5">
          <a:extLst xmlns:a="http://schemas.openxmlformats.org/drawingml/2006/main">
            <a:ext uri="{FF2B5EF4-FFF2-40B4-BE49-F238E27FC236}">
              <a16:creationId xmlns:a16="http://schemas.microsoft.com/office/drawing/2014/main" id="{CE87A3E6-763E-8679-20C2-02ABBA69FEC6}"/>
            </a:ext>
          </a:extLst>
        </cdr:cNvPr>
        <cdr:cNvCxnSpPr/>
      </cdr:nvCxnSpPr>
      <cdr:spPr>
        <a:xfrm xmlns:a="http://schemas.openxmlformats.org/drawingml/2006/main" flipV="1">
          <a:off x="6858492" y="1598544"/>
          <a:ext cx="430204" cy="1299"/>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0.90391</cdr:x>
      <cdr:y>0.27447</cdr:y>
    </cdr:from>
    <cdr:to>
      <cdr:x>0.90434</cdr:x>
      <cdr:y>0.7748</cdr:y>
    </cdr:to>
    <cdr:cxnSp macro="">
      <cdr:nvCxnSpPr>
        <cdr:cNvPr id="14" name="Connecteur droit 10">
          <a:extLst xmlns:a="http://schemas.openxmlformats.org/drawingml/2006/main">
            <a:ext uri="{FF2B5EF4-FFF2-40B4-BE49-F238E27FC236}">
              <a16:creationId xmlns:a16="http://schemas.microsoft.com/office/drawing/2014/main" id="{0085445C-0550-582B-24CB-1FE23710E5E4}"/>
            </a:ext>
          </a:extLst>
        </cdr:cNvPr>
        <cdr:cNvCxnSpPr/>
      </cdr:nvCxnSpPr>
      <cdr:spPr>
        <a:xfrm xmlns:a="http://schemas.openxmlformats.org/drawingml/2006/main" flipH="1">
          <a:off x="6784496" y="1309757"/>
          <a:ext cx="3227"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cdr:x>
      <cdr:y>0.78618</cdr:y>
    </cdr:from>
    <cdr:to>
      <cdr:x>1</cdr:x>
      <cdr:y>0.98135</cdr:y>
    </cdr:to>
    <cdr:sp macro="" textlink="">
      <cdr:nvSpPr>
        <cdr:cNvPr id="4" name="ZoneTexte 1"/>
        <cdr:cNvSpPr txBox="1"/>
      </cdr:nvSpPr>
      <cdr:spPr>
        <a:xfrm xmlns:a="http://schemas.openxmlformats.org/drawingml/2006/main">
          <a:off x="50800" y="4224805"/>
          <a:ext cx="8643357" cy="10487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dirty="0"/>
            <a:t>* Pour le RSA et la PA, la notion de bénéficiaires renvoie à celle de foyer et non d’individu. Pour l’</a:t>
          </a:r>
          <a:r>
            <a:rPr lang="fr-FR" sz="1000" b="0" i="0" dirty="0" err="1"/>
            <a:t>AAH</a:t>
          </a:r>
          <a:r>
            <a:rPr lang="fr-FR" sz="1000" b="0" i="0" dirty="0"/>
            <a:t> et l’</a:t>
          </a:r>
          <a:r>
            <a:rPr lang="fr-FR" sz="1000" b="0" i="0" dirty="0" err="1"/>
            <a:t>ASS</a:t>
          </a:r>
          <a:r>
            <a:rPr lang="fr-FR" sz="1000" b="0" i="0" dirty="0"/>
            <a:t>, elle renvoie à l’individu qui perçoit l’allocation.</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fr-FR" sz="1000" b="0" i="0" dirty="0">
              <a:effectLst/>
              <a:latin typeface="+mn-lt"/>
              <a:ea typeface="+mn-ea"/>
              <a:cs typeface="+mn-cs"/>
            </a:rPr>
            <a:t>** Données à fin </a:t>
          </a:r>
          <a:r>
            <a:rPr lang="fr-FR" sz="1000" dirty="0"/>
            <a:t>février</a:t>
          </a:r>
          <a:endParaRPr lang="fr-FR" sz="1000" b="0" i="0" dirty="0"/>
        </a:p>
        <a:p xmlns:a="http://schemas.openxmlformats.org/drawingml/2006/main">
          <a:r>
            <a:rPr lang="fr-FR" sz="1000" b="1" i="0" dirty="0" smtClean="0"/>
            <a:t>Notes </a:t>
          </a:r>
          <a:r>
            <a:rPr lang="fr-FR" sz="1000" b="1" i="0" dirty="0"/>
            <a:t>: </a:t>
          </a:r>
          <a:r>
            <a:rPr lang="fr-FR" sz="1000" i="0" dirty="0"/>
            <a:t>données </a:t>
          </a:r>
          <a:r>
            <a:rPr lang="fr-FR" sz="1000" i="0" dirty="0" smtClean="0"/>
            <a:t>provisoires ; </a:t>
          </a:r>
          <a:r>
            <a:rPr lang="fr-FR" sz="1000" dirty="0" smtClean="0"/>
            <a:t>le </a:t>
          </a:r>
          <a:r>
            <a:rPr lang="fr-FR" dirty="0" smtClean="0"/>
            <a:t>RSA</a:t>
          </a:r>
          <a:r>
            <a:rPr lang="fr-FR" dirty="0"/>
            <a:t>, </a:t>
          </a:r>
          <a:r>
            <a:rPr lang="fr-FR" dirty="0" smtClean="0"/>
            <a:t>l’ASS, l’AAH </a:t>
          </a:r>
          <a:r>
            <a:rPr lang="fr-FR" dirty="0"/>
            <a:t>et la Prime d’activité ont </a:t>
          </a:r>
          <a:r>
            <a:rPr lang="fr-FR" dirty="0" smtClean="0"/>
            <a:t>bénéficié </a:t>
          </a:r>
          <a:r>
            <a:rPr lang="fr-FR" dirty="0"/>
            <a:t>d’une </a:t>
          </a:r>
          <a:r>
            <a:rPr lang="fr-FR" dirty="0" smtClean="0"/>
            <a:t>revalorisation exceptionnelle </a:t>
          </a:r>
          <a:r>
            <a:rPr lang="fr-FR" dirty="0"/>
            <a:t>anticipée au 1</a:t>
          </a:r>
          <a:r>
            <a:rPr lang="fr-FR" baseline="30000" dirty="0"/>
            <a:t>er</a:t>
          </a:r>
          <a:r>
            <a:rPr lang="fr-FR" dirty="0"/>
            <a:t> juillet 2022. Si ces revalorisations ont pu jouer à </a:t>
          </a:r>
          <a:r>
            <a:rPr lang="fr-FR" dirty="0" smtClean="0"/>
            <a:t>la hausse </a:t>
          </a:r>
          <a:r>
            <a:rPr lang="fr-FR" dirty="0"/>
            <a:t>sur les effectifs de bénéficiaires (augmentation du nombre de </a:t>
          </a:r>
          <a:r>
            <a:rPr lang="fr-FR" dirty="0" smtClean="0"/>
            <a:t>personnes éligibles</a:t>
          </a:r>
          <a:r>
            <a:rPr lang="fr-FR" dirty="0"/>
            <a:t>, hausse du taux de recours), ils n’ont pas toujours suffi à les voir </a:t>
          </a:r>
          <a:r>
            <a:rPr lang="fr-FR" dirty="0" smtClean="0"/>
            <a:t>augmenter </a:t>
          </a:r>
        </a:p>
        <a:p xmlns:a="http://schemas.openxmlformats.org/drawingml/2006/main">
          <a:r>
            <a:rPr lang="fr-FR" sz="1000" b="1" i="1" dirty="0" smtClean="0"/>
            <a:t>Sources </a:t>
          </a:r>
          <a:r>
            <a:rPr lang="fr-FR" sz="1000" b="1" i="1" dirty="0"/>
            <a:t>: </a:t>
          </a:r>
          <a:r>
            <a:rPr lang="fr-FR" sz="1000" dirty="0" err="1"/>
            <a:t>Cnaf</a:t>
          </a:r>
          <a:r>
            <a:rPr lang="fr-FR" sz="1000" dirty="0"/>
            <a:t>, </a:t>
          </a:r>
          <a:r>
            <a:rPr lang="fr-FR" sz="1000" dirty="0" err="1"/>
            <a:t>Allstat</a:t>
          </a:r>
          <a:r>
            <a:rPr lang="fr-FR" sz="1000" dirty="0"/>
            <a:t> FR6 et FR2 ; MSA ;  Pôle emploi, FNA - </a:t>
          </a:r>
          <a:r>
            <a:rPr lang="fr-FR" sz="1000" b="1" i="1" dirty="0"/>
            <a:t>Traitements : </a:t>
          </a:r>
          <a:r>
            <a:rPr lang="fr-FR" sz="1000" dirty="0"/>
            <a:t>Drees</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T4 2022 et le T1 2023)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0.26127</cdr:x>
      <cdr:y>0.24431</cdr:y>
    </cdr:from>
    <cdr:to>
      <cdr:x>0.26133</cdr:x>
      <cdr:y>0.70657</cdr:y>
    </cdr:to>
    <cdr:cxnSp macro="">
      <cdr:nvCxnSpPr>
        <cdr:cNvPr id="5" name="Connecteur droit 4">
          <a:extLst xmlns:a="http://schemas.openxmlformats.org/drawingml/2006/main">
            <a:ext uri="{FF2B5EF4-FFF2-40B4-BE49-F238E27FC236}">
              <a16:creationId xmlns:a16="http://schemas.microsoft.com/office/drawing/2014/main" id="{7E299D58-D7EA-BD76-6CBB-CFB315FB1C5F}"/>
            </a:ext>
          </a:extLst>
        </cdr:cNvPr>
        <cdr:cNvCxnSpPr/>
      </cdr:nvCxnSpPr>
      <cdr:spPr>
        <a:xfrm xmlns:a="http://schemas.openxmlformats.org/drawingml/2006/main" flipH="1" flipV="1">
          <a:off x="1844040" y="1036320"/>
          <a:ext cx="449" cy="196080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2013)</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0.85844</cdr:y>
    </cdr:from>
    <cdr:to>
      <cdr:x>1</cdr:x>
      <cdr:y>0.95663</cdr:y>
    </cdr:to>
    <cdr:sp macro="" textlink="">
      <cdr:nvSpPr>
        <cdr:cNvPr id="3" name="ZoneTexte 1"/>
        <cdr:cNvSpPr txBox="1"/>
      </cdr:nvSpPr>
      <cdr:spPr>
        <a:xfrm xmlns:a="http://schemas.openxmlformats.org/drawingml/2006/main">
          <a:off x="0" y="5243542"/>
          <a:ext cx="11227254" cy="634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100" b="1" i="0" baseline="0">
              <a:effectLst/>
              <a:latin typeface="+mn-lt"/>
              <a:ea typeface="+mn-ea"/>
              <a:cs typeface="+mn-cs"/>
            </a:rPr>
            <a:t>Note</a:t>
          </a:r>
          <a:r>
            <a:rPr lang="fr-FR" sz="1100" b="0" i="0" baseline="0">
              <a:effectLst/>
              <a:latin typeface="+mn-lt"/>
              <a:ea typeface="+mn-ea"/>
              <a:cs typeface="+mn-cs"/>
            </a:rPr>
            <a:t> : données provisoires</a:t>
          </a:r>
          <a:endParaRPr lang="fr-FR" sz="900">
            <a:effectLst/>
          </a:endParaRPr>
        </a:p>
        <a:p xmlns:a="http://schemas.openxmlformats.org/drawingml/2006/main">
          <a:pPr rtl="0"/>
          <a:r>
            <a:rPr lang="fr-FR" sz="1100" b="1" i="1" baseline="0">
              <a:effectLst/>
              <a:latin typeface="+mn-lt"/>
              <a:ea typeface="+mn-ea"/>
              <a:cs typeface="+mn-cs"/>
            </a:rPr>
            <a:t>Source : </a:t>
          </a:r>
          <a:r>
            <a:rPr lang="fr-FR" sz="1100" b="0" i="1" baseline="0">
              <a:effectLst/>
              <a:latin typeface="+mn-lt"/>
              <a:ea typeface="+mn-ea"/>
              <a:cs typeface="+mn-cs"/>
            </a:rPr>
            <a:t>Système d’information sur l’apprentissage de la Dares - </a:t>
          </a:r>
          <a:r>
            <a:rPr lang="fr-FR" sz="1100" b="1" i="1" baseline="0">
              <a:effectLst/>
              <a:latin typeface="+mn-lt"/>
              <a:ea typeface="+mn-ea"/>
              <a:cs typeface="+mn-cs"/>
            </a:rPr>
            <a:t>Traitements</a:t>
          </a:r>
          <a:r>
            <a:rPr lang="fr-FR" sz="11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1100" i="1"/>
        </a:p>
      </cdr:txBody>
    </cdr:sp>
  </cdr:relSizeAnchor>
  <cdr:relSizeAnchor xmlns:cdr="http://schemas.openxmlformats.org/drawingml/2006/chartDrawing">
    <cdr:from>
      <cdr:x>0.92536</cdr:x>
      <cdr:y>0.08734</cdr:y>
    </cdr:from>
    <cdr:to>
      <cdr:x>0.99845</cdr:x>
      <cdr:y>0.13129</cdr:y>
    </cdr:to>
    <cdr:sp macro="" textlink="">
      <cdr:nvSpPr>
        <cdr:cNvPr id="4" name="ZoneTexte 26">
          <a:extLst xmlns:a="http://schemas.openxmlformats.org/drawingml/2006/main">
            <a:ext uri="{FF2B5EF4-FFF2-40B4-BE49-F238E27FC236}">
              <a16:creationId xmlns:a16="http://schemas.microsoft.com/office/drawing/2014/main" id="{FF0C2B17-DCAA-1291-7EB8-E089DA12E2E5}"/>
            </a:ext>
          </a:extLst>
        </cdr:cNvPr>
        <cdr:cNvSpPr txBox="1"/>
      </cdr:nvSpPr>
      <cdr:spPr bwMode="auto">
        <a:xfrm xmlns:a="http://schemas.openxmlformats.org/drawingml/2006/main">
          <a:off x="8078083" y="475520"/>
          <a:ext cx="638078" cy="239308"/>
        </a:xfrm>
        <a:prstGeom xmlns:a="http://schemas.openxmlformats.org/drawingml/2006/main" prst="rect">
          <a:avLst/>
        </a:prstGeom>
        <a:ln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wrap="square" rtlCol="0" anchor="t"/>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FR" sz="1100" b="1" dirty="0"/>
            <a:t>7 100</a:t>
          </a:r>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T1 2023</a:t>
          </a:r>
          <a:endParaRPr lang="fr-FR" sz="1100"/>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a:extLst xmlns:a="http://schemas.openxmlformats.org/drawingml/2006/main">
            <a:ext uri="{FF2B5EF4-FFF2-40B4-BE49-F238E27FC236}">
              <a16:creationId xmlns:a16="http://schemas.microsoft.com/office/drawing/2014/main" id="{EF7F4B33-4DE6-A754-0948-B277639EC05F}"/>
            </a:ext>
          </a:extLst>
        </cdr:cNvPr>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a:extLst xmlns:a="http://schemas.openxmlformats.org/drawingml/2006/main">
            <a:ext uri="{FF2B5EF4-FFF2-40B4-BE49-F238E27FC236}">
              <a16:creationId xmlns:a16="http://schemas.microsoft.com/office/drawing/2014/main" id="{8DA3BCAE-7226-6409-9F45-289283C687E5}"/>
            </a:ext>
          </a:extLst>
        </cdr:cNvPr>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a:solidFill>
                <a:schemeClr val="accent1">
                  <a:lumMod val="75000"/>
                </a:schemeClr>
              </a:solidFill>
            </a:rPr>
            <a:t>*acquis</a:t>
          </a:r>
        </a:p>
      </cdr:txBody>
    </cdr:sp>
  </cdr:relSizeAnchor>
  <cdr:relSizeAnchor xmlns:cdr="http://schemas.openxmlformats.org/drawingml/2006/chartDrawing">
    <cdr:from>
      <cdr:x>0.30328</cdr:x>
      <cdr:y>0.18064</cdr:y>
    </cdr:from>
    <cdr:to>
      <cdr:x>0.66159</cdr:x>
      <cdr:y>0.34192</cdr:y>
    </cdr:to>
    <cdr:sp macro="" textlink="">
      <cdr:nvSpPr>
        <cdr:cNvPr id="7" name="ZoneTexte 17"/>
        <cdr:cNvSpPr txBox="1"/>
      </cdr:nvSpPr>
      <cdr:spPr>
        <a:xfrm xmlns:a="http://schemas.openxmlformats.org/drawingml/2006/main">
          <a:off x="2276353" y="862010"/>
          <a:ext cx="2689368" cy="769633"/>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a:solidFill>
                <a:srgbClr val="FF0000"/>
              </a:solidFill>
            </a:rPr>
            <a:t>58 300 demandeurs d’emploi catégories A,B,C en moyenne </a:t>
          </a:r>
        </a:p>
        <a:p xmlns:a="http://schemas.openxmlformats.org/drawingml/2006/main">
          <a:pPr algn="ctr"/>
          <a:r>
            <a:rPr lang="fr-FR" sz="1400" b="1" dirty="0">
              <a:solidFill>
                <a:srgbClr val="FF0000"/>
              </a:solidFill>
            </a:rPr>
            <a:t>au T1 2023</a:t>
          </a:r>
        </a:p>
        <a:p xmlns:a="http://schemas.openxmlformats.org/drawingml/2006/main">
          <a:pPr algn="ctr"/>
          <a:endParaRPr lang="fr-FR" sz="14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03/07/2023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a:p>
            <a:endParaRPr lang="fr-FR" baseline="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634945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589054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18</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403125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Tree>
    <p:extLst>
      <p:ext uri="{BB962C8B-B14F-4D97-AF65-F5344CB8AC3E}">
        <p14:creationId xmlns:p14="http://schemas.microsoft.com/office/powerpoint/2010/main" val="272828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a:t>Edition juillet 2023</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juillet 2023</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juillet 2023</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juillet 2023</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Edition juillet 2023</a:t>
            </a:r>
            <a:endParaRPr lang="fr-FR" dirty="0"/>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Edition juillet 2023</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Edition juillet 2023</a:t>
            </a:r>
          </a:p>
        </p:txBody>
      </p:sp>
      <p:sp>
        <p:nvSpPr>
          <p:cNvPr id="8" name="Espace réservé du pied de page 7"/>
          <p:cNvSpPr>
            <a:spLocks noGrp="1"/>
          </p:cNvSpPr>
          <p:nvPr>
            <p:ph type="ftr" sz="quarter" idx="11"/>
          </p:nvPr>
        </p:nvSpPr>
        <p:spPr/>
        <p:txBody>
          <a:bodyPr/>
          <a:lstStyle/>
          <a:p>
            <a:r>
              <a:rPr lang="fr-FR"/>
              <a:t>Les éclairages conjoncturels départementaux - Vaucluse</a:t>
            </a: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r>
              <a:rPr lang="fr-FR"/>
              <a:t>Edition juillet 2023</a:t>
            </a:r>
          </a:p>
        </p:txBody>
      </p:sp>
      <p:sp>
        <p:nvSpPr>
          <p:cNvPr id="4" name="Espace réservé du pied de page 3"/>
          <p:cNvSpPr>
            <a:spLocks noGrp="1"/>
          </p:cNvSpPr>
          <p:nvPr>
            <p:ph type="ftr" sz="quarter" idx="11"/>
          </p:nvPr>
        </p:nvSpPr>
        <p:spPr/>
        <p:txBody>
          <a:bodyPr/>
          <a:lstStyle/>
          <a:p>
            <a:r>
              <a:rPr lang="fr-FR"/>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Edition juillet 2023</a:t>
            </a:r>
          </a:p>
        </p:txBody>
      </p:sp>
      <p:sp>
        <p:nvSpPr>
          <p:cNvPr id="3" name="Espace réservé du pied de page 2"/>
          <p:cNvSpPr>
            <a:spLocks noGrp="1"/>
          </p:cNvSpPr>
          <p:nvPr>
            <p:ph type="ftr" sz="quarter" idx="11"/>
          </p:nvPr>
        </p:nvSpPr>
        <p:spPr/>
        <p:txBody>
          <a:bodyPr/>
          <a:lstStyle/>
          <a:p>
            <a:r>
              <a:rPr lang="fr-FR"/>
              <a:t>Les éclairages conjoncturels départementaux - Vaucluse</a:t>
            </a: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juillet 2023</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juillet 2023</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Edition juillet 2023</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éclairages conjoncturels départementaux - Vaucluse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paca.dreets.gouv.fr/Les-indicateurs-cles-de-la-Dreets-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a:t>Edition juillet 2023</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a:t>Services études, statistiques, évaluation</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a:t>Crédit photo : ©</a:t>
            </a:r>
            <a:r>
              <a:rPr lang="fr-FR" sz="1000" i="1" dirty="0" err="1"/>
              <a:t>Shutterstock</a:t>
            </a:r>
            <a:endParaRPr lang="fr-FR" sz="1000" i="1" dirty="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1</a:t>
            </a:r>
            <a:r>
              <a:rPr lang="fr-FR" sz="5000" b="1" baseline="30000" dirty="0">
                <a:ln/>
                <a:solidFill>
                  <a:schemeClr val="accent1">
                    <a:lumMod val="75000"/>
                  </a:schemeClr>
                </a:solidFill>
              </a:rPr>
              <a:t>er</a:t>
            </a:r>
            <a:r>
              <a:rPr lang="fr-FR" sz="5000" b="1" dirty="0">
                <a:ln/>
                <a:solidFill>
                  <a:schemeClr val="accent1">
                    <a:lumMod val="75000"/>
                  </a:schemeClr>
                </a:solidFill>
              </a:rPr>
              <a:t> trimestre 2023</a:t>
            </a:r>
          </a:p>
          <a:p>
            <a:pPr algn="ctr"/>
            <a:r>
              <a:rPr lang="fr-FR" sz="5000" b="1" dirty="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5699" y="415121"/>
            <a:ext cx="8982634" cy="523220"/>
          </a:xfrm>
          <a:prstGeom prst="rect">
            <a:avLst/>
          </a:prstGeom>
          <a:noFill/>
        </p:spPr>
        <p:txBody>
          <a:bodyPr wrap="square" rtlCol="0">
            <a:spAutoFit/>
          </a:bodyPr>
          <a:lstStyle/>
          <a:p>
            <a:r>
              <a:rPr lang="fr-FR" sz="2800" b="1" dirty="0">
                <a:solidFill>
                  <a:schemeClr val="accent1">
                    <a:lumMod val="75000"/>
                  </a:schemeClr>
                </a:solidFill>
              </a:rPr>
              <a:t>Légère baisse du taux de chômage… </a:t>
            </a: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juillet 2023</a:t>
            </a:r>
            <a:endParaRPr lang="fr-FR" dirty="0"/>
          </a:p>
        </p:txBody>
      </p:sp>
      <p:sp>
        <p:nvSpPr>
          <p:cNvPr id="12" name="ZoneTexte 11"/>
          <p:cNvSpPr txBox="1"/>
          <p:nvPr/>
        </p:nvSpPr>
        <p:spPr>
          <a:xfrm>
            <a:off x="7574121" y="4714414"/>
            <a:ext cx="1652756" cy="615553"/>
          </a:xfrm>
          <a:prstGeom prst="rect">
            <a:avLst/>
          </a:prstGeom>
          <a:noFill/>
        </p:spPr>
        <p:txBody>
          <a:bodyPr wrap="square" rtlCol="0">
            <a:spAutoFit/>
          </a:bodyPr>
          <a:lstStyle/>
          <a:p>
            <a:pPr algn="ctr"/>
            <a:r>
              <a:rPr lang="fr-FR" sz="1600" b="1" dirty="0">
                <a:solidFill>
                  <a:schemeClr val="accent1">
                    <a:lumMod val="75000"/>
                  </a:schemeClr>
                </a:solidFill>
              </a:rPr>
              <a:t>6,9 % (0,0 pt) </a:t>
            </a:r>
          </a:p>
          <a:p>
            <a:pPr algn="ctr"/>
            <a:endParaRPr lang="fr-FR" b="1" dirty="0">
              <a:solidFill>
                <a:srgbClr val="FF0000"/>
              </a:solidFill>
            </a:endParaRPr>
          </a:p>
        </p:txBody>
      </p:sp>
      <p:sp>
        <p:nvSpPr>
          <p:cNvPr id="13" name="ZoneTexte 12"/>
          <p:cNvSpPr txBox="1"/>
          <p:nvPr/>
        </p:nvSpPr>
        <p:spPr>
          <a:xfrm>
            <a:off x="7506140" y="3701628"/>
            <a:ext cx="1720737" cy="646331"/>
          </a:xfrm>
          <a:prstGeom prst="rect">
            <a:avLst/>
          </a:prstGeom>
          <a:noFill/>
        </p:spPr>
        <p:txBody>
          <a:bodyPr wrap="square" rtlCol="0">
            <a:spAutoFit/>
          </a:bodyPr>
          <a:lstStyle/>
          <a:p>
            <a:pPr algn="ctr"/>
            <a:r>
              <a:rPr lang="fr-FR" sz="1600" b="1" dirty="0">
                <a:solidFill>
                  <a:schemeClr val="accent3">
                    <a:lumMod val="75000"/>
                  </a:schemeClr>
                </a:solidFill>
              </a:rPr>
              <a:t>9,4 % (-0,1 pt)</a:t>
            </a:r>
            <a:r>
              <a:rPr lang="fr-FR" b="1" dirty="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574122" y="4347959"/>
            <a:ext cx="1652755" cy="338554"/>
          </a:xfrm>
          <a:prstGeom prst="rect">
            <a:avLst/>
          </a:prstGeom>
          <a:noFill/>
        </p:spPr>
        <p:txBody>
          <a:bodyPr wrap="square" rtlCol="0">
            <a:spAutoFit/>
          </a:bodyPr>
          <a:lstStyle/>
          <a:p>
            <a:pPr algn="ctr"/>
            <a:r>
              <a:rPr lang="fr-FR" sz="1600" b="1" dirty="0">
                <a:solidFill>
                  <a:srgbClr val="FF0000"/>
                </a:solidFill>
              </a:rPr>
              <a:t>8,0 % (0,0 pt) </a:t>
            </a:r>
          </a:p>
        </p:txBody>
      </p:sp>
      <p:graphicFrame>
        <p:nvGraphicFramePr>
          <p:cNvPr id="15" name="Graphique 14"/>
          <p:cNvGraphicFramePr>
            <a:graphicFrameLocks/>
          </p:cNvGraphicFramePr>
          <p:nvPr>
            <p:extLst>
              <p:ext uri="{D42A27DB-BD31-4B8C-83A1-F6EECF244321}">
                <p14:modId xmlns:p14="http://schemas.microsoft.com/office/powerpoint/2010/main" val="1856644089"/>
              </p:ext>
            </p:extLst>
          </p:nvPr>
        </p:nvGraphicFramePr>
        <p:xfrm>
          <a:off x="228600" y="1412438"/>
          <a:ext cx="8074152" cy="51563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6" y="1"/>
            <a:ext cx="8830224" cy="954107"/>
          </a:xfrm>
          <a:prstGeom prst="rect">
            <a:avLst/>
          </a:prstGeom>
          <a:noFill/>
        </p:spPr>
        <p:txBody>
          <a:bodyPr wrap="square" rtlCol="0">
            <a:spAutoFit/>
          </a:bodyPr>
          <a:lstStyle/>
          <a:p>
            <a:r>
              <a:rPr lang="fr-FR" sz="2800" b="1" dirty="0">
                <a:solidFill>
                  <a:schemeClr val="accent1">
                    <a:lumMod val="75000"/>
                  </a:schemeClr>
                </a:solidFill>
              </a:rPr>
              <a:t>Un taux qui reste supérieur à celui des départements 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4256959759"/>
              </p:ext>
            </p:extLst>
          </p:nvPr>
        </p:nvGraphicFramePr>
        <p:xfrm>
          <a:off x="566928" y="1062037"/>
          <a:ext cx="7744968" cy="54302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9274" y="27756"/>
            <a:ext cx="8876581" cy="954107"/>
          </a:xfrm>
          <a:prstGeom prst="rect">
            <a:avLst/>
          </a:prstGeom>
          <a:noFill/>
        </p:spPr>
        <p:txBody>
          <a:bodyPr wrap="square" rtlCol="0">
            <a:spAutoFit/>
          </a:bodyPr>
          <a:lstStyle/>
          <a:p>
            <a:pPr lvl="0"/>
            <a:r>
              <a:rPr lang="fr-FR" sz="2800" b="1" dirty="0">
                <a:solidFill>
                  <a:srgbClr val="4F81BD">
                    <a:lumMod val="75000"/>
                  </a:srgbClr>
                </a:solidFill>
              </a:rPr>
              <a:t>Quasi-stabilité de la demande d’emploi par rapport à fin 2022</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3067230579"/>
              </p:ext>
            </p:extLst>
          </p:nvPr>
        </p:nvGraphicFramePr>
        <p:xfrm>
          <a:off x="183663" y="1042987"/>
          <a:ext cx="8365977" cy="54035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16461"/>
            <a:ext cx="8724881" cy="954107"/>
          </a:xfrm>
          <a:prstGeom prst="rect">
            <a:avLst/>
          </a:prstGeom>
          <a:noFill/>
        </p:spPr>
        <p:txBody>
          <a:bodyPr wrap="square" rtlCol="0">
            <a:spAutoFit/>
          </a:bodyPr>
          <a:lstStyle/>
          <a:p>
            <a:r>
              <a:rPr lang="fr-FR" sz="2800" b="1" dirty="0">
                <a:solidFill>
                  <a:schemeClr val="accent1">
                    <a:lumMod val="75000"/>
                  </a:schemeClr>
                </a:solidFill>
              </a:rPr>
              <a:t>La légère baisse chez les hommes compense la faible élévation chez les femmes</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1360172296"/>
              </p:ext>
            </p:extLst>
          </p:nvPr>
        </p:nvGraphicFramePr>
        <p:xfrm>
          <a:off x="292608" y="1042987"/>
          <a:ext cx="8302752" cy="53486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sp>
        <p:nvSpPr>
          <p:cNvPr id="12" name="ZoneTexte 11"/>
          <p:cNvSpPr txBox="1"/>
          <p:nvPr/>
        </p:nvSpPr>
        <p:spPr>
          <a:xfrm>
            <a:off x="119153" y="0"/>
            <a:ext cx="8855507" cy="954107"/>
          </a:xfrm>
          <a:prstGeom prst="rect">
            <a:avLst/>
          </a:prstGeom>
          <a:noFill/>
        </p:spPr>
        <p:txBody>
          <a:bodyPr wrap="square" rtlCol="0">
            <a:spAutoFit/>
          </a:bodyPr>
          <a:lstStyle/>
          <a:p>
            <a:r>
              <a:rPr lang="fr-FR" sz="2800" b="1" dirty="0">
                <a:solidFill>
                  <a:schemeClr val="accent1">
                    <a:lumMod val="75000"/>
                  </a:schemeClr>
                </a:solidFill>
              </a:rPr>
              <a:t>Après deux ans et demi de baisse ou stabilité, la demande d’emploi des jeunes repart à la hausse</a:t>
            </a:r>
            <a:endParaRPr lang="fr-FR" sz="2800" dirty="0">
              <a:solidFill>
                <a:schemeClr val="accent1">
                  <a:lumMod val="75000"/>
                </a:schemeClr>
              </a:solidFill>
            </a:endParaRPr>
          </a:p>
        </p:txBody>
      </p:sp>
      <p:graphicFrame>
        <p:nvGraphicFramePr>
          <p:cNvPr id="10" name="Graphique 9"/>
          <p:cNvGraphicFramePr>
            <a:graphicFrameLocks/>
          </p:cNvGraphicFramePr>
          <p:nvPr>
            <p:extLst>
              <p:ext uri="{D42A27DB-BD31-4B8C-83A1-F6EECF244321}">
                <p14:modId xmlns:p14="http://schemas.microsoft.com/office/powerpoint/2010/main" val="4275618820"/>
              </p:ext>
            </p:extLst>
          </p:nvPr>
        </p:nvGraphicFramePr>
        <p:xfrm>
          <a:off x="393192" y="1042987"/>
          <a:ext cx="8138160" cy="52206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4" y="36982"/>
            <a:ext cx="8896561" cy="954107"/>
          </a:xfrm>
          <a:prstGeom prst="rect">
            <a:avLst/>
          </a:prstGeom>
          <a:noFill/>
        </p:spPr>
        <p:txBody>
          <a:bodyPr wrap="square" rtlCol="0">
            <a:spAutoFit/>
          </a:bodyPr>
          <a:lstStyle/>
          <a:p>
            <a:r>
              <a:rPr lang="fr-FR" sz="2800" b="1" dirty="0">
                <a:solidFill>
                  <a:schemeClr val="accent1">
                    <a:lumMod val="75000"/>
                  </a:schemeClr>
                </a:solidFill>
              </a:rPr>
              <a:t>Fort recul de la demande d’emploi de longue durée, augmentation chez les inscrits depuis moins d’un an</a:t>
            </a:r>
            <a:endParaRPr lang="fr-FR" sz="2800"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2309489446"/>
              </p:ext>
            </p:extLst>
          </p:nvPr>
        </p:nvGraphicFramePr>
        <p:xfrm>
          <a:off x="146855" y="1042987"/>
          <a:ext cx="8448505" cy="54818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a:t>Les éclairages conjoncturels départementaux - Alpes-de-Haute-Provence</a:t>
            </a:r>
          </a:p>
        </p:txBody>
      </p:sp>
      <p:sp>
        <p:nvSpPr>
          <p:cNvPr id="3" name="Espace réservé de la date 2"/>
          <p:cNvSpPr>
            <a:spLocks noGrp="1"/>
          </p:cNvSpPr>
          <p:nvPr>
            <p:ph type="dt" sz="half" idx="10"/>
          </p:nvPr>
        </p:nvSpPr>
        <p:spPr/>
        <p:txBody>
          <a:bodyPr/>
          <a:lstStyle/>
          <a:p>
            <a:r>
              <a:rPr lang="fr-FR"/>
              <a:t>Edition juillet 2023</a:t>
            </a:r>
            <a:endParaRPr lang="fr-FR" dirty="0"/>
          </a:p>
        </p:txBody>
      </p:sp>
      <p:sp>
        <p:nvSpPr>
          <p:cNvPr id="9" name="ZoneTexte 8"/>
          <p:cNvSpPr txBox="1"/>
          <p:nvPr/>
        </p:nvSpPr>
        <p:spPr>
          <a:xfrm>
            <a:off x="63201" y="-16958"/>
            <a:ext cx="8995113" cy="892552"/>
          </a:xfrm>
          <a:prstGeom prst="rect">
            <a:avLst/>
          </a:prstGeom>
          <a:noFill/>
        </p:spPr>
        <p:txBody>
          <a:bodyPr wrap="square" rtlCol="0">
            <a:spAutoFit/>
          </a:bodyPr>
          <a:lstStyle/>
          <a:p>
            <a:r>
              <a:rPr lang="fr-FR" sz="2600" b="1" dirty="0" smtClean="0">
                <a:solidFill>
                  <a:srgbClr val="376092"/>
                </a:solidFill>
              </a:rPr>
              <a:t>Sur un an, baisse du </a:t>
            </a:r>
            <a:r>
              <a:rPr lang="fr-FR" sz="2600" b="1" dirty="0">
                <a:solidFill>
                  <a:srgbClr val="376092"/>
                </a:solidFill>
              </a:rPr>
              <a:t>nombre </a:t>
            </a:r>
            <a:r>
              <a:rPr lang="fr-FR" sz="2600" b="1" dirty="0" smtClean="0">
                <a:solidFill>
                  <a:srgbClr val="376092"/>
                </a:solidFill>
              </a:rPr>
              <a:t>de foyers </a:t>
            </a:r>
            <a:r>
              <a:rPr lang="fr-FR" sz="2600" b="1" dirty="0">
                <a:solidFill>
                  <a:srgbClr val="376092"/>
                </a:solidFill>
              </a:rPr>
              <a:t>bénéficiaires du </a:t>
            </a:r>
            <a:r>
              <a:rPr lang="fr-FR" sz="2600" b="1" dirty="0" smtClean="0">
                <a:solidFill>
                  <a:srgbClr val="376092"/>
                </a:solidFill>
              </a:rPr>
              <a:t>RSA et de l’ASS ; hausse pour l’AAH et la PA</a:t>
            </a:r>
            <a:endParaRPr lang="fr-FR" sz="2600" b="1" dirty="0">
              <a:solidFill>
                <a:srgbClr val="376092"/>
              </a:solidFill>
            </a:endParaRPr>
          </a:p>
        </p:txBody>
      </p:sp>
      <p:graphicFrame>
        <p:nvGraphicFramePr>
          <p:cNvPr id="8" name="Graphique 7">
            <a:extLst>
              <a:ext uri="{FF2B5EF4-FFF2-40B4-BE49-F238E27FC236}">
                <a16:creationId xmlns:a16="http://schemas.microsoft.com/office/drawing/2014/main" id="{00000000-0008-0000-0300-000007000000}"/>
              </a:ext>
            </a:extLst>
          </p:cNvPr>
          <p:cNvGraphicFramePr>
            <a:graphicFrameLocks/>
          </p:cNvGraphicFramePr>
          <p:nvPr>
            <p:extLst>
              <p:ext uri="{D42A27DB-BD31-4B8C-83A1-F6EECF244321}">
                <p14:modId xmlns:p14="http://schemas.microsoft.com/office/powerpoint/2010/main" val="214175583"/>
              </p:ext>
            </p:extLst>
          </p:nvPr>
        </p:nvGraphicFramePr>
        <p:xfrm>
          <a:off x="146856" y="1100137"/>
          <a:ext cx="8592542" cy="53738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111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0"/>
            <a:ext cx="8995113" cy="954107"/>
          </a:xfrm>
          <a:prstGeom prst="rect">
            <a:avLst/>
          </a:prstGeom>
          <a:noFill/>
        </p:spPr>
        <p:txBody>
          <a:bodyPr wrap="square" rtlCol="0">
            <a:spAutoFit/>
          </a:bodyPr>
          <a:lstStyle/>
          <a:p>
            <a:r>
              <a:rPr lang="fr-FR" sz="2800" b="1" dirty="0" smtClean="0">
                <a:solidFill>
                  <a:srgbClr val="376092"/>
                </a:solidFill>
              </a:rPr>
              <a:t>Un repli du nombre de </a:t>
            </a:r>
            <a:r>
              <a:rPr lang="fr-FR" sz="2800" b="1" dirty="0">
                <a:solidFill>
                  <a:srgbClr val="376092"/>
                </a:solidFill>
              </a:rPr>
              <a:t>foyers bénéficiaires du RSA </a:t>
            </a:r>
            <a:r>
              <a:rPr lang="fr-FR" sz="2800" b="1" dirty="0" smtClean="0">
                <a:solidFill>
                  <a:srgbClr val="376092"/>
                </a:solidFill>
              </a:rPr>
              <a:t>plus marqué qu’au niveau régional</a:t>
            </a:r>
            <a:endParaRPr lang="fr-FR" sz="2800" b="1" dirty="0">
              <a:solidFill>
                <a:srgbClr val="376092"/>
              </a:solidFill>
            </a:endParaRP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a:t>Les éclairages conjoncturels départementaux - Alpes-de-Haute-Provence</a:t>
            </a:r>
          </a:p>
        </p:txBody>
      </p:sp>
      <p:sp>
        <p:nvSpPr>
          <p:cNvPr id="3" name="Espace réservé de la date 2"/>
          <p:cNvSpPr>
            <a:spLocks noGrp="1"/>
          </p:cNvSpPr>
          <p:nvPr>
            <p:ph type="dt" sz="half" idx="10"/>
          </p:nvPr>
        </p:nvSpPr>
        <p:spPr/>
        <p:txBody>
          <a:bodyPr/>
          <a:lstStyle/>
          <a:p>
            <a:r>
              <a:rPr lang="fr-FR"/>
              <a:t>Edition juillet 2023</a:t>
            </a:r>
            <a:endParaRPr lang="fr-FR" dirty="0"/>
          </a:p>
        </p:txBody>
      </p:sp>
      <p:pic>
        <p:nvPicPr>
          <p:cNvPr id="9" name="Image 8" descr="Une image contenant texte, capture d’écran, Police, nombre&#10;&#10;Description générée automatiquement">
            <a:extLst>
              <a:ext uri="{FF2B5EF4-FFF2-40B4-BE49-F238E27FC236}">
                <a16:creationId xmlns:a16="http://schemas.microsoft.com/office/drawing/2014/main" id="{58DB512F-55D1-538C-389B-C70549A3D227}"/>
              </a:ext>
            </a:extLst>
          </p:cNvPr>
          <p:cNvPicPr>
            <a:picLocks noChangeAspect="1"/>
          </p:cNvPicPr>
          <p:nvPr/>
        </p:nvPicPr>
        <p:blipFill>
          <a:blip r:embed="rId3"/>
          <a:stretch>
            <a:fillRect/>
          </a:stretch>
        </p:blipFill>
        <p:spPr>
          <a:xfrm>
            <a:off x="0" y="1726020"/>
            <a:ext cx="9144000" cy="3405960"/>
          </a:xfrm>
          <a:prstGeom prst="rect">
            <a:avLst/>
          </a:prstGeom>
        </p:spPr>
      </p:pic>
      <p:sp>
        <p:nvSpPr>
          <p:cNvPr id="2" name="Rectangle 1"/>
          <p:cNvSpPr/>
          <p:nvPr/>
        </p:nvSpPr>
        <p:spPr>
          <a:xfrm>
            <a:off x="78402" y="3907101"/>
            <a:ext cx="8987195" cy="182880"/>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8065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Dreets</a:t>
            </a:r>
            <a:r>
              <a:rPr lang="fr-FR" sz="2000" dirty="0"/>
              <a:t> Provence-Alpes-Côte d’Azur:</a:t>
            </a:r>
          </a:p>
          <a:p>
            <a:pPr algn="ctr">
              <a:defRPr/>
            </a:pPr>
            <a:r>
              <a:rPr lang="fr-FR" dirty="0">
                <a:hlinkClick r:id="rId3"/>
              </a:rPr>
              <a:t/>
            </a:r>
            <a:br>
              <a:rPr lang="fr-FR" dirty="0">
                <a:hlinkClick r:id="rId3"/>
              </a:rPr>
            </a:br>
            <a:r>
              <a:rPr lang="fr-FR" sz="2000" dirty="0">
                <a:hlinkClick r:id="rId3"/>
              </a:rPr>
              <a:t>https://paca.dreets.gouv.fr/Les-publications-periodiques-9124</a:t>
            </a:r>
            <a:endParaRPr lang="fr-FR" sz="2000" dirty="0"/>
          </a:p>
          <a:p>
            <a:pPr algn="ctr">
              <a:defRPr/>
            </a:pPr>
            <a:endParaRPr lang="fr-FR" dirty="0"/>
          </a:p>
          <a:p>
            <a:pPr algn="ctr">
              <a:defRPr/>
            </a:pPr>
            <a:endParaRPr lang="fr-FR" sz="2000" dirty="0"/>
          </a:p>
          <a:p>
            <a:pPr algn="ctr">
              <a:defRPr/>
            </a:pPr>
            <a:r>
              <a:rPr lang="fr-FR" sz="2000" dirty="0"/>
              <a:t>Retrouvez tous nos indicateurs dans le </a:t>
            </a:r>
            <a:r>
              <a:rPr lang="fr-FR" sz="2000" b="1" dirty="0">
                <a:solidFill>
                  <a:schemeClr val="accent6">
                    <a:lumMod val="75000"/>
                  </a:schemeClr>
                </a:solidFill>
              </a:rPr>
              <a:t>Tableau de bord des indicateurs clés </a:t>
            </a:r>
          </a:p>
          <a:p>
            <a:pPr algn="ctr">
              <a:defRPr/>
            </a:pPr>
            <a:endParaRPr lang="fr-FR" sz="2000" dirty="0">
              <a:solidFill>
                <a:srgbClr val="FF0000"/>
              </a:solidFill>
            </a:endParaRPr>
          </a:p>
          <a:p>
            <a:pPr algn="ctr">
              <a:defRPr/>
            </a:pPr>
            <a:r>
              <a:rPr lang="fr-FR" sz="2000" dirty="0"/>
              <a:t>en téléchargement sur le site de la </a:t>
            </a:r>
            <a:r>
              <a:rPr lang="fr-FR" sz="2000" dirty="0" err="1"/>
              <a:t>Dreets</a:t>
            </a:r>
            <a:r>
              <a:rPr lang="fr-FR" sz="2000" dirty="0"/>
              <a:t> Provence-Alpes-Côte d’Azur : </a:t>
            </a:r>
          </a:p>
          <a:p>
            <a:pPr algn="ctr">
              <a:defRPr/>
            </a:pPr>
            <a:endParaRPr lang="fr-FR" sz="2400" dirty="0"/>
          </a:p>
          <a:p>
            <a:pPr algn="ctr"/>
            <a:r>
              <a:rPr lang="fr-FR" u="sng" dirty="0">
                <a:hlinkClick r:id="rId4"/>
              </a:rPr>
              <a:t>https://paca.dreets.gouv.fr/Les-indicateurs-cles-de-la-Dreets-Paca</a:t>
            </a:r>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18</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juillet 2023</a:t>
            </a:r>
            <a:endParaRPr lang="fr-FR" dirty="0"/>
          </a:p>
        </p:txBody>
      </p:sp>
    </p:spTree>
    <p:extLst>
      <p:ext uri="{BB962C8B-B14F-4D97-AF65-F5344CB8AC3E}">
        <p14:creationId xmlns:p14="http://schemas.microsoft.com/office/powerpoint/2010/main" val="253803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57473"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13645" y="426809"/>
            <a:ext cx="8928324" cy="523220"/>
          </a:xfrm>
          <a:prstGeom prst="rect">
            <a:avLst/>
          </a:prstGeom>
          <a:noFill/>
        </p:spPr>
        <p:txBody>
          <a:bodyPr wrap="square" rtlCol="0">
            <a:spAutoFit/>
          </a:bodyPr>
          <a:lstStyle/>
          <a:p>
            <a:r>
              <a:rPr lang="fr-FR" sz="2800" b="1" dirty="0">
                <a:solidFill>
                  <a:schemeClr val="accent1">
                    <a:lumMod val="75000"/>
                  </a:schemeClr>
                </a:solidFill>
              </a:rPr>
              <a:t>Faible progression de l’emploi salarié en début d’année</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juillet 2023</a:t>
            </a: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a:solidFill>
                  <a:srgbClr val="FF0000"/>
                </a:solidFill>
              </a:rPr>
              <a:t>+0,5 % </a:t>
            </a:r>
          </a:p>
          <a:p>
            <a:pPr algn="ctr"/>
            <a:endParaRPr lang="fr-FR" b="1" dirty="0">
              <a:solidFill>
                <a:srgbClr val="FF0000"/>
              </a:solidFill>
            </a:endParaRPr>
          </a:p>
        </p:txBody>
      </p:sp>
      <p:sp>
        <p:nvSpPr>
          <p:cNvPr id="14" name="ZoneTexte 13"/>
          <p:cNvSpPr txBox="1"/>
          <p:nvPr/>
        </p:nvSpPr>
        <p:spPr>
          <a:xfrm>
            <a:off x="7908640" y="2766560"/>
            <a:ext cx="891727" cy="615553"/>
          </a:xfrm>
          <a:prstGeom prst="rect">
            <a:avLst/>
          </a:prstGeom>
          <a:noFill/>
        </p:spPr>
        <p:txBody>
          <a:bodyPr wrap="square" rtlCol="0">
            <a:spAutoFit/>
          </a:bodyPr>
          <a:lstStyle/>
          <a:p>
            <a:pPr algn="ctr"/>
            <a:r>
              <a:rPr lang="fr-FR" sz="1600" b="1" dirty="0">
                <a:solidFill>
                  <a:schemeClr val="accent1">
                    <a:lumMod val="75000"/>
                  </a:schemeClr>
                </a:solidFill>
              </a:rPr>
              <a:t>+0,3 % </a:t>
            </a:r>
          </a:p>
          <a:p>
            <a:pPr algn="ctr"/>
            <a:endParaRPr lang="fr-FR" b="1" dirty="0">
              <a:solidFill>
                <a:srgbClr val="FF0000"/>
              </a:solidFill>
            </a:endParaRPr>
          </a:p>
        </p:txBody>
      </p:sp>
      <p:sp>
        <p:nvSpPr>
          <p:cNvPr id="15" name="ZoneTexte 14"/>
          <p:cNvSpPr txBox="1"/>
          <p:nvPr/>
        </p:nvSpPr>
        <p:spPr>
          <a:xfrm>
            <a:off x="7908641" y="2483499"/>
            <a:ext cx="844083" cy="369332"/>
          </a:xfrm>
          <a:prstGeom prst="rect">
            <a:avLst/>
          </a:prstGeom>
          <a:noFill/>
        </p:spPr>
        <p:txBody>
          <a:bodyPr wrap="square" rtlCol="0">
            <a:spAutoFit/>
          </a:bodyPr>
          <a:lstStyle/>
          <a:p>
            <a:pPr algn="ctr"/>
            <a:r>
              <a:rPr lang="fr-FR" sz="1600" b="1" dirty="0">
                <a:solidFill>
                  <a:schemeClr val="accent3">
                    <a:lumMod val="75000"/>
                  </a:schemeClr>
                </a:solidFill>
              </a:rPr>
              <a:t>+0,2 %</a:t>
            </a:r>
            <a:r>
              <a:rPr lang="fr-FR" b="1" dirty="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a:t>Au T1 2023 :</a:t>
            </a:r>
            <a:endParaRPr lang="fr-FR" b="1" dirty="0"/>
          </a:p>
        </p:txBody>
      </p:sp>
      <p:graphicFrame>
        <p:nvGraphicFramePr>
          <p:cNvPr id="17" name="Graphique 16"/>
          <p:cNvGraphicFramePr>
            <a:graphicFrameLocks/>
          </p:cNvGraphicFramePr>
          <p:nvPr>
            <p:extLst>
              <p:ext uri="{D42A27DB-BD31-4B8C-83A1-F6EECF244321}">
                <p14:modId xmlns:p14="http://schemas.microsoft.com/office/powerpoint/2010/main" val="3847877446"/>
              </p:ext>
            </p:extLst>
          </p:nvPr>
        </p:nvGraphicFramePr>
        <p:xfrm>
          <a:off x="406400" y="1402227"/>
          <a:ext cx="8137236" cy="42966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13644" y="415570"/>
            <a:ext cx="8827805" cy="523220"/>
          </a:xfrm>
          <a:prstGeom prst="rect">
            <a:avLst/>
          </a:prstGeom>
          <a:noFill/>
        </p:spPr>
        <p:txBody>
          <a:bodyPr wrap="square" rtlCol="0">
            <a:spAutoFit/>
          </a:bodyPr>
          <a:lstStyle/>
          <a:p>
            <a:r>
              <a:rPr lang="fr-FR" sz="2800" b="1" dirty="0">
                <a:solidFill>
                  <a:schemeClr val="accent1">
                    <a:lumMod val="75000"/>
                  </a:schemeClr>
                </a:solidFill>
              </a:rPr>
              <a:t>Une croissance pénalisée par la baisse de l’intérim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juillet 2023</a:t>
            </a:r>
            <a:endParaRPr lang="fr-FR" dirty="0"/>
          </a:p>
        </p:txBody>
      </p:sp>
      <p:sp>
        <p:nvSpPr>
          <p:cNvPr id="13" name="ZoneTexte 12"/>
          <p:cNvSpPr txBox="1"/>
          <p:nvPr/>
        </p:nvSpPr>
        <p:spPr>
          <a:xfrm>
            <a:off x="7871011" y="2911918"/>
            <a:ext cx="1383663" cy="3139321"/>
          </a:xfrm>
          <a:prstGeom prst="rect">
            <a:avLst/>
          </a:prstGeom>
          <a:noFill/>
        </p:spPr>
        <p:txBody>
          <a:bodyPr wrap="square" rtlCol="0">
            <a:spAutoFit/>
          </a:bodyPr>
          <a:lstStyle/>
          <a:p>
            <a:pPr algn="ctr"/>
            <a:r>
              <a:rPr lang="fr-FR" b="1" dirty="0">
                <a:solidFill>
                  <a:srgbClr val="00B0F0"/>
                </a:solidFill>
              </a:rPr>
              <a:t>+760 emplois hors intérim</a:t>
            </a:r>
          </a:p>
          <a:p>
            <a:pPr algn="ctr"/>
            <a:endParaRPr lang="fr-FR" b="1" dirty="0">
              <a:solidFill>
                <a:schemeClr val="accent6">
                  <a:lumMod val="75000"/>
                </a:schemeClr>
              </a:solidFill>
            </a:endParaRPr>
          </a:p>
          <a:p>
            <a:pPr algn="ctr"/>
            <a:r>
              <a:rPr lang="fr-FR" b="1" dirty="0">
                <a:solidFill>
                  <a:schemeClr val="accent6">
                    <a:lumMod val="75000"/>
                  </a:schemeClr>
                </a:solidFill>
              </a:rPr>
              <a:t>-420</a:t>
            </a:r>
          </a:p>
          <a:p>
            <a:pPr algn="ctr"/>
            <a:r>
              <a:rPr lang="fr-FR" b="1" dirty="0">
                <a:solidFill>
                  <a:schemeClr val="accent6">
                    <a:lumMod val="75000"/>
                  </a:schemeClr>
                </a:solidFill>
              </a:rPr>
              <a:t>emplois intérimaires  </a:t>
            </a: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a:t>Au T1 2023 :</a:t>
            </a:r>
            <a:endParaRPr lang="fr-FR" b="1" dirty="0"/>
          </a:p>
        </p:txBody>
      </p:sp>
      <p:graphicFrame>
        <p:nvGraphicFramePr>
          <p:cNvPr id="14" name="Graphique 13"/>
          <p:cNvGraphicFramePr>
            <a:graphicFrameLocks/>
          </p:cNvGraphicFramePr>
          <p:nvPr>
            <p:extLst>
              <p:ext uri="{D42A27DB-BD31-4B8C-83A1-F6EECF244321}">
                <p14:modId xmlns:p14="http://schemas.microsoft.com/office/powerpoint/2010/main" val="883361889"/>
              </p:ext>
            </p:extLst>
          </p:nvPr>
        </p:nvGraphicFramePr>
        <p:xfrm>
          <a:off x="456487" y="1360965"/>
          <a:ext cx="7920895" cy="46902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sp>
        <p:nvSpPr>
          <p:cNvPr id="13" name="ZoneTexte 12"/>
          <p:cNvSpPr txBox="1"/>
          <p:nvPr/>
        </p:nvSpPr>
        <p:spPr>
          <a:xfrm>
            <a:off x="265911" y="349557"/>
            <a:ext cx="8612177" cy="523220"/>
          </a:xfrm>
          <a:prstGeom prst="rect">
            <a:avLst/>
          </a:prstGeom>
          <a:noFill/>
        </p:spPr>
        <p:txBody>
          <a:bodyPr wrap="square" rtlCol="0">
            <a:spAutoFit/>
          </a:bodyPr>
          <a:lstStyle/>
          <a:p>
            <a:r>
              <a:rPr lang="fr-FR" sz="2800" b="1" dirty="0">
                <a:solidFill>
                  <a:schemeClr val="accent1">
                    <a:lumMod val="75000"/>
                  </a:schemeClr>
                </a:solidFill>
              </a:rPr>
              <a:t>… surtout dans le tertiaire marchand</a:t>
            </a:r>
            <a:endParaRPr lang="fr-FR" sz="2800" b="1" i="1" dirty="0">
              <a:solidFill>
                <a:schemeClr val="accent1">
                  <a:lumMod val="75000"/>
                </a:schemeClr>
              </a:solidFill>
            </a:endParaRPr>
          </a:p>
        </p:txBody>
      </p:sp>
      <p:graphicFrame>
        <p:nvGraphicFramePr>
          <p:cNvPr id="9" name="Graphique 8"/>
          <p:cNvGraphicFramePr>
            <a:graphicFrameLocks/>
          </p:cNvGraphicFramePr>
          <p:nvPr>
            <p:extLst>
              <p:ext uri="{D42A27DB-BD31-4B8C-83A1-F6EECF244321}">
                <p14:modId xmlns:p14="http://schemas.microsoft.com/office/powerpoint/2010/main" val="3361747287"/>
              </p:ext>
            </p:extLst>
          </p:nvPr>
        </p:nvGraphicFramePr>
        <p:xfrm>
          <a:off x="665019" y="1308099"/>
          <a:ext cx="7703126" cy="4649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3645" y="130531"/>
            <a:ext cx="8930356" cy="830997"/>
          </a:xfrm>
          <a:prstGeom prst="rect">
            <a:avLst/>
          </a:prstGeom>
          <a:noFill/>
        </p:spPr>
        <p:txBody>
          <a:bodyPr wrap="square" rtlCol="0">
            <a:spAutoFit/>
          </a:bodyPr>
          <a:lstStyle/>
          <a:p>
            <a:r>
              <a:rPr lang="fr-FR" sz="2400" b="1" dirty="0">
                <a:solidFill>
                  <a:schemeClr val="accent1">
                    <a:lumMod val="75000"/>
                  </a:schemeClr>
                </a:solidFill>
              </a:rPr>
              <a:t>Faible progression dans le tertiaire marchand et la construction, plus soutenue dans l’industrie ; recul dans le tertiaire non marchand</a:t>
            </a:r>
            <a:endParaRPr lang="fr-FR" sz="24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3477304432"/>
              </p:ext>
            </p:extLst>
          </p:nvPr>
        </p:nvGraphicFramePr>
        <p:xfrm>
          <a:off x="572655" y="1337309"/>
          <a:ext cx="7528358" cy="488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sp>
        <p:nvSpPr>
          <p:cNvPr id="13" name="ZoneTexte 12"/>
          <p:cNvSpPr txBox="1"/>
          <p:nvPr/>
        </p:nvSpPr>
        <p:spPr>
          <a:xfrm>
            <a:off x="127221" y="101728"/>
            <a:ext cx="8612177" cy="954107"/>
          </a:xfrm>
          <a:prstGeom prst="rect">
            <a:avLst/>
          </a:prstGeom>
          <a:noFill/>
        </p:spPr>
        <p:txBody>
          <a:bodyPr wrap="square" rtlCol="0">
            <a:spAutoFit/>
          </a:bodyPr>
          <a:lstStyle/>
          <a:p>
            <a:r>
              <a:rPr lang="fr-FR" sz="2800" b="1" dirty="0">
                <a:solidFill>
                  <a:schemeClr val="accent1">
                    <a:lumMod val="75000"/>
                  </a:schemeClr>
                </a:solidFill>
              </a:rPr>
              <a:t>Nouvelle baisse annuelle dans la construction et le tertiaire non marchand</a:t>
            </a:r>
            <a:endParaRPr lang="fr-FR" sz="2800" b="1" dirty="0">
              <a:solidFill>
                <a:srgbClr val="FF0000"/>
              </a:solidFill>
            </a:endParaRPr>
          </a:p>
        </p:txBody>
      </p:sp>
      <p:pic>
        <p:nvPicPr>
          <p:cNvPr id="4" name="Image 3"/>
          <p:cNvPicPr>
            <a:picLocks noChangeAspect="1"/>
          </p:cNvPicPr>
          <p:nvPr/>
        </p:nvPicPr>
        <p:blipFill>
          <a:blip r:embed="rId3"/>
          <a:stretch>
            <a:fillRect/>
          </a:stretch>
        </p:blipFill>
        <p:spPr>
          <a:xfrm>
            <a:off x="504772" y="1514309"/>
            <a:ext cx="8234626" cy="3366301"/>
          </a:xfrm>
          <a:prstGeom prst="rect">
            <a:avLst/>
          </a:prstGeom>
        </p:spPr>
      </p:pic>
    </p:spTree>
    <p:extLst>
      <p:ext uri="{BB962C8B-B14F-4D97-AF65-F5344CB8AC3E}">
        <p14:creationId xmlns:p14="http://schemas.microsoft.com/office/powerpoint/2010/main" val="287630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juillet 2023</a:t>
            </a:r>
            <a:endParaRPr lang="fr-FR" dirty="0"/>
          </a:p>
        </p:txBody>
      </p:sp>
      <p:sp>
        <p:nvSpPr>
          <p:cNvPr id="13" name="ZoneTexte 12"/>
          <p:cNvSpPr txBox="1"/>
          <p:nvPr/>
        </p:nvSpPr>
        <p:spPr>
          <a:xfrm>
            <a:off x="213645" y="92214"/>
            <a:ext cx="8533960" cy="954107"/>
          </a:xfrm>
          <a:prstGeom prst="rect">
            <a:avLst/>
          </a:prstGeom>
          <a:noFill/>
        </p:spPr>
        <p:txBody>
          <a:bodyPr wrap="square" rtlCol="0">
            <a:spAutoFit/>
          </a:bodyPr>
          <a:lstStyle/>
          <a:p>
            <a:r>
              <a:rPr lang="fr-FR" sz="2800" b="1" dirty="0">
                <a:solidFill>
                  <a:schemeClr val="accent1">
                    <a:lumMod val="75000"/>
                  </a:schemeClr>
                </a:solidFill>
              </a:rPr>
              <a:t>La baisse des embauches en CDI compensée par la hausse des recrutements en CDD de plus d’un mois</a:t>
            </a:r>
          </a:p>
        </p:txBody>
      </p:sp>
      <p:graphicFrame>
        <p:nvGraphicFramePr>
          <p:cNvPr id="2" name="Graphique 1">
            <a:extLst>
              <a:ext uri="{FF2B5EF4-FFF2-40B4-BE49-F238E27FC236}">
                <a16:creationId xmlns:a16="http://schemas.microsoft.com/office/drawing/2014/main" id="{4ECCB29F-303F-435D-9642-BEA36C4A4F78}"/>
              </a:ext>
            </a:extLst>
          </p:cNvPr>
          <p:cNvGraphicFramePr>
            <a:graphicFrameLocks/>
          </p:cNvGraphicFramePr>
          <p:nvPr>
            <p:extLst>
              <p:ext uri="{D42A27DB-BD31-4B8C-83A1-F6EECF244321}">
                <p14:modId xmlns:p14="http://schemas.microsoft.com/office/powerpoint/2010/main" val="3681138385"/>
              </p:ext>
            </p:extLst>
          </p:nvPr>
        </p:nvGraphicFramePr>
        <p:xfrm>
          <a:off x="456487" y="1120580"/>
          <a:ext cx="7970061" cy="4616840"/>
        </p:xfrm>
        <a:graphic>
          <a:graphicData uri="http://schemas.openxmlformats.org/drawingml/2006/chart">
            <c:chart xmlns:c="http://schemas.openxmlformats.org/drawingml/2006/chart" xmlns:r="http://schemas.openxmlformats.org/officeDocument/2006/relationships" r:id="rId3"/>
          </a:graphicData>
        </a:graphic>
      </p:graphicFrame>
      <p:pic>
        <p:nvPicPr>
          <p:cNvPr id="9" name="Image 8">
            <a:extLst>
              <a:ext uri="{FF2B5EF4-FFF2-40B4-BE49-F238E27FC236}">
                <a16:creationId xmlns:a16="http://schemas.microsoft.com/office/drawing/2014/main" id="{B6F6A8B4-952B-03E4-B503-6D786777C0AE}"/>
              </a:ext>
            </a:extLst>
          </p:cNvPr>
          <p:cNvPicPr>
            <a:picLocks noChangeAspect="1"/>
          </p:cNvPicPr>
          <p:nvPr/>
        </p:nvPicPr>
        <p:blipFill>
          <a:blip r:embed="rId4"/>
          <a:stretch>
            <a:fillRect/>
          </a:stretch>
        </p:blipFill>
        <p:spPr>
          <a:xfrm>
            <a:off x="717452" y="5589633"/>
            <a:ext cx="6791739" cy="876300"/>
          </a:xfrm>
          <a:prstGeom prst="rect">
            <a:avLst/>
          </a:prstGeom>
        </p:spPr>
      </p:pic>
    </p:spTree>
    <p:extLst>
      <p:ext uri="{BB962C8B-B14F-4D97-AF65-F5344CB8AC3E}">
        <p14:creationId xmlns:p14="http://schemas.microsoft.com/office/powerpoint/2010/main" val="416772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a:t>Les éclairages conjoncturels départementaux - Vaucluse</a:t>
            </a:r>
            <a:endParaRPr lang="fr-FR" dirty="0"/>
          </a:p>
        </p:txBody>
      </p:sp>
      <p:sp>
        <p:nvSpPr>
          <p:cNvPr id="12" name="ZoneTexte 11"/>
          <p:cNvSpPr txBox="1"/>
          <p:nvPr/>
        </p:nvSpPr>
        <p:spPr>
          <a:xfrm>
            <a:off x="177640" y="16700"/>
            <a:ext cx="8931970" cy="954107"/>
          </a:xfrm>
          <a:prstGeom prst="rect">
            <a:avLst/>
          </a:prstGeom>
          <a:noFill/>
        </p:spPr>
        <p:txBody>
          <a:bodyPr wrap="square" rtlCol="0">
            <a:spAutoFit/>
          </a:bodyPr>
          <a:lstStyle/>
          <a:p>
            <a:r>
              <a:rPr lang="fr-FR" sz="2800" b="1" dirty="0">
                <a:solidFill>
                  <a:srgbClr val="376092"/>
                </a:solidFill>
              </a:rPr>
              <a:t>Le nombre de bénéficiaires de contrat aidé poursuit sa baisse</a:t>
            </a:r>
          </a:p>
        </p:txBody>
      </p:sp>
      <p:sp>
        <p:nvSpPr>
          <p:cNvPr id="3" name="Espace réservé de la date 2"/>
          <p:cNvSpPr>
            <a:spLocks noGrp="1"/>
          </p:cNvSpPr>
          <p:nvPr>
            <p:ph type="dt" sz="half" idx="10"/>
          </p:nvPr>
        </p:nvSpPr>
        <p:spPr/>
        <p:txBody>
          <a:bodyPr/>
          <a:lstStyle/>
          <a:p>
            <a:r>
              <a:rPr lang="fr-FR"/>
              <a:t>Edition juillet 2023</a:t>
            </a:r>
            <a:endParaRPr lang="fr-FR" dirty="0"/>
          </a:p>
        </p:txBody>
      </p:sp>
      <p:cxnSp>
        <p:nvCxnSpPr>
          <p:cNvPr id="6" name="Connecteur droit 5"/>
          <p:cNvCxnSpPr/>
          <p:nvPr/>
        </p:nvCxnSpPr>
        <p:spPr>
          <a:xfrm>
            <a:off x="182549" y="9708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10" name="Graphique 9">
            <a:extLst>
              <a:ext uri="{FF2B5EF4-FFF2-40B4-BE49-F238E27FC236}">
                <a16:creationId xmlns:a16="http://schemas.microsoft.com/office/drawing/2014/main" id="{539972F5-FFED-8B56-7AF0-D119C33FABF4}"/>
              </a:ext>
            </a:extLst>
          </p:cNvPr>
          <p:cNvGraphicFramePr>
            <a:graphicFrameLocks/>
          </p:cNvGraphicFramePr>
          <p:nvPr>
            <p:extLst>
              <p:ext uri="{D42A27DB-BD31-4B8C-83A1-F6EECF244321}">
                <p14:modId xmlns:p14="http://schemas.microsoft.com/office/powerpoint/2010/main" val="419045122"/>
              </p:ext>
            </p:extLst>
          </p:nvPr>
        </p:nvGraphicFramePr>
        <p:xfrm>
          <a:off x="138553" y="1167621"/>
          <a:ext cx="8871802" cy="5275382"/>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e 1">
            <a:extLst>
              <a:ext uri="{FF2B5EF4-FFF2-40B4-BE49-F238E27FC236}">
                <a16:creationId xmlns:a16="http://schemas.microsoft.com/office/drawing/2014/main" id="{498B2F01-8701-175F-4A45-7CD5E1C546B1}"/>
              </a:ext>
            </a:extLst>
          </p:cNvPr>
          <p:cNvGrpSpPr>
            <a:grpSpLocks/>
          </p:cNvGrpSpPr>
          <p:nvPr/>
        </p:nvGrpSpPr>
        <p:grpSpPr bwMode="auto">
          <a:xfrm>
            <a:off x="8505922" y="3061263"/>
            <a:ext cx="638078" cy="840345"/>
            <a:chOff x="8869359" y="1973421"/>
            <a:chExt cx="699653" cy="950230"/>
          </a:xfrm>
        </p:grpSpPr>
        <p:sp>
          <p:nvSpPr>
            <p:cNvPr id="8" name="ZoneTexte 26">
              <a:extLst>
                <a:ext uri="{FF2B5EF4-FFF2-40B4-BE49-F238E27FC236}">
                  <a16:creationId xmlns:a16="http://schemas.microsoft.com/office/drawing/2014/main" id="{FF0C2B17-DCAA-1291-7EB8-E089DA12E2E5}"/>
                </a:ext>
              </a:extLst>
            </p:cNvPr>
            <p:cNvSpPr txBox="1"/>
            <p:nvPr/>
          </p:nvSpPr>
          <p:spPr>
            <a:xfrm>
              <a:off x="8869359" y="1973421"/>
              <a:ext cx="699653" cy="270600"/>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1 300</a:t>
              </a:r>
            </a:p>
          </p:txBody>
        </p:sp>
        <p:sp>
          <p:nvSpPr>
            <p:cNvPr id="9" name="Flèche vers le bas 27">
              <a:extLst>
                <a:ext uri="{FF2B5EF4-FFF2-40B4-BE49-F238E27FC236}">
                  <a16:creationId xmlns:a16="http://schemas.microsoft.com/office/drawing/2014/main" id="{0ACD1CAC-C5B6-CD53-C854-23DE079B7939}"/>
                </a:ext>
              </a:extLst>
            </p:cNvPr>
            <p:cNvSpPr/>
            <p:nvPr/>
          </p:nvSpPr>
          <p:spPr>
            <a:xfrm>
              <a:off x="9134475" y="2338921"/>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a:t>Les éclairages conjoncturels départementaux - Vaucluse</a:t>
            </a:r>
            <a:endParaRPr lang="fr-FR" dirty="0"/>
          </a:p>
        </p:txBody>
      </p:sp>
      <p:sp>
        <p:nvSpPr>
          <p:cNvPr id="12" name="ZoneTexte 11"/>
          <p:cNvSpPr txBox="1"/>
          <p:nvPr/>
        </p:nvSpPr>
        <p:spPr>
          <a:xfrm>
            <a:off x="212029" y="123594"/>
            <a:ext cx="8931970" cy="523220"/>
          </a:xfrm>
          <a:prstGeom prst="rect">
            <a:avLst/>
          </a:prstGeom>
          <a:noFill/>
        </p:spPr>
        <p:txBody>
          <a:bodyPr wrap="square" rtlCol="0">
            <a:spAutoFit/>
          </a:bodyPr>
          <a:lstStyle/>
          <a:p>
            <a:r>
              <a:rPr lang="fr-FR" sz="2800" b="1" dirty="0">
                <a:solidFill>
                  <a:schemeClr val="accent1">
                    <a:lumMod val="75000"/>
                  </a:schemeClr>
                </a:solidFill>
              </a:rPr>
              <a:t>Le nombre d’apprentis toujours à un haut niveau</a:t>
            </a:r>
          </a:p>
        </p:txBody>
      </p:sp>
      <p:sp>
        <p:nvSpPr>
          <p:cNvPr id="3" name="Espace réservé de la date 2"/>
          <p:cNvSpPr>
            <a:spLocks noGrp="1"/>
          </p:cNvSpPr>
          <p:nvPr>
            <p:ph type="dt" sz="half" idx="10"/>
          </p:nvPr>
        </p:nvSpPr>
        <p:spPr/>
        <p:txBody>
          <a:bodyPr/>
          <a:lstStyle/>
          <a:p>
            <a:r>
              <a:rPr lang="fr-FR"/>
              <a:t>Edition juillet 2023</a:t>
            </a:r>
            <a:endParaRPr lang="fr-FR" dirty="0"/>
          </a:p>
        </p:txBody>
      </p:sp>
      <p:cxnSp>
        <p:nvCxnSpPr>
          <p:cNvPr id="6" name="Connecteur droit 5"/>
          <p:cNvCxnSpPr/>
          <p:nvPr/>
        </p:nvCxnSpPr>
        <p:spPr>
          <a:xfrm>
            <a:off x="158097" y="79195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2" name="Graphique 1">
            <a:extLst>
              <a:ext uri="{FF2B5EF4-FFF2-40B4-BE49-F238E27FC236}">
                <a16:creationId xmlns:a16="http://schemas.microsoft.com/office/drawing/2014/main" id="{FF38A6D3-B771-08B5-7767-77F533CA7423}"/>
              </a:ext>
            </a:extLst>
          </p:cNvPr>
          <p:cNvGraphicFramePr>
            <a:graphicFrameLocks/>
          </p:cNvGraphicFramePr>
          <p:nvPr>
            <p:extLst>
              <p:ext uri="{D42A27DB-BD31-4B8C-83A1-F6EECF244321}">
                <p14:modId xmlns:p14="http://schemas.microsoft.com/office/powerpoint/2010/main" val="3486757793"/>
              </p:ext>
            </p:extLst>
          </p:nvPr>
        </p:nvGraphicFramePr>
        <p:xfrm>
          <a:off x="212029" y="979143"/>
          <a:ext cx="8729669" cy="5444480"/>
        </p:xfrm>
        <a:graphic>
          <a:graphicData uri="http://schemas.openxmlformats.org/drawingml/2006/chart">
            <c:chart xmlns:c="http://schemas.openxmlformats.org/drawingml/2006/chart" xmlns:r="http://schemas.openxmlformats.org/officeDocument/2006/relationships" r:id="rId3"/>
          </a:graphicData>
        </a:graphic>
      </p:graphicFrame>
      <p:sp>
        <p:nvSpPr>
          <p:cNvPr id="4" name="Flèche vers le bas 27">
            <a:extLst>
              <a:ext uri="{FF2B5EF4-FFF2-40B4-BE49-F238E27FC236}">
                <a16:creationId xmlns:a16="http://schemas.microsoft.com/office/drawing/2014/main" id="{95A8BD54-0906-7D26-53D1-D05476C92B65}"/>
              </a:ext>
            </a:extLst>
          </p:cNvPr>
          <p:cNvSpPr/>
          <p:nvPr/>
        </p:nvSpPr>
        <p:spPr bwMode="auto">
          <a:xfrm>
            <a:off x="8470163" y="1704556"/>
            <a:ext cx="138988" cy="517112"/>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Tree>
    <p:extLst>
      <p:ext uri="{BB962C8B-B14F-4D97-AF65-F5344CB8AC3E}">
        <p14:creationId xmlns:p14="http://schemas.microsoft.com/office/powerpoint/2010/main" val="393124480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2.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3.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9227</TotalTime>
  <Words>1761</Words>
  <Application>Microsoft Office PowerPoint</Application>
  <PresentationFormat>Affichage à l'écran (4:3)</PresentationFormat>
  <Paragraphs>265</Paragraphs>
  <Slides>18</Slides>
  <Notes>18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MS Gothic</vt:lpstr>
      <vt:lpstr>Arial</vt:lpstr>
      <vt:lpstr>Calibri</vt:lpstr>
      <vt:lpstr>Tahoma</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MEYER, Virginie (DREETS-PACA)</cp:lastModifiedBy>
  <cp:revision>825</cp:revision>
  <cp:lastPrinted>2018-10-09T12:30:48Z</cp:lastPrinted>
  <dcterms:created xsi:type="dcterms:W3CDTF">2018-05-30T13:27:07Z</dcterms:created>
  <dcterms:modified xsi:type="dcterms:W3CDTF">2023-07-03T12:42:41Z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