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6.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notesSlides/notesSlide7.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drawings/drawing5.xml" ContentType="application/vnd.openxmlformats-officedocument.drawingml.chartshapes+xml"/>
  <Override PartName="/ppt/notesSlides/notesSlide8.xml" ContentType="application/vnd.openxmlformats-officedocument.presentationml.notesSlide+xml"/>
  <Override PartName="/ppt/charts/chart6.xml" ContentType="application/vnd.openxmlformats-officedocument.drawingml.chart+xml"/>
  <Override PartName="/ppt/drawings/drawing6.xml" ContentType="application/vnd.openxmlformats-officedocument.drawingml.chartshapes+xml"/>
  <Override PartName="/ppt/notesSlides/notesSlide9.xml" ContentType="application/vnd.openxmlformats-officedocument.presentationml.notesSlide+xml"/>
  <Override PartName="/ppt/charts/chart7.xml" ContentType="application/vnd.openxmlformats-officedocument.drawingml.chart+xml"/>
  <Override PartName="/ppt/drawings/drawing7.xml" ContentType="application/vnd.openxmlformats-officedocument.drawingml.chartshapes+xml"/>
  <Override PartName="/ppt/notesSlides/notesSlide10.xml" ContentType="application/vnd.openxmlformats-officedocument.presentationml.notesSlide+xml"/>
  <Override PartName="/ppt/charts/chart8.xml" ContentType="application/vnd.openxmlformats-officedocument.drawingml.chart+xml"/>
  <Override PartName="/ppt/drawings/drawing8.xml" ContentType="application/vnd.openxmlformats-officedocument.drawingml.chartshapes+xml"/>
  <Override PartName="/ppt/notesSlides/notesSlide11.xml" ContentType="application/vnd.openxmlformats-officedocument.presentationml.notesSlide+xml"/>
  <Override PartName="/ppt/charts/chart9.xml" ContentType="application/vnd.openxmlformats-officedocument.drawingml.chart+xml"/>
  <Override PartName="/ppt/drawings/drawing9.xml" ContentType="application/vnd.openxmlformats-officedocument.drawingml.chartshapes+xml"/>
  <Override PartName="/ppt/notesSlides/notesSlide12.xml" ContentType="application/vnd.openxmlformats-officedocument.presentationml.notesSlide+xml"/>
  <Override PartName="/ppt/charts/chart10.xml" ContentType="application/vnd.openxmlformats-officedocument.drawingml.chart+xml"/>
  <Override PartName="/ppt/drawings/drawing10.xml" ContentType="application/vnd.openxmlformats-officedocument.drawingml.chartshapes+xml"/>
  <Override PartName="/ppt/notesSlides/notesSlide13.xml" ContentType="application/vnd.openxmlformats-officedocument.presentationml.notesSlide+xml"/>
  <Override PartName="/ppt/charts/chart11.xml" ContentType="application/vnd.openxmlformats-officedocument.drawingml.chart+xml"/>
  <Override PartName="/ppt/drawings/drawing11.xml" ContentType="application/vnd.openxmlformats-officedocument.drawingml.chartshapes+xml"/>
  <Override PartName="/ppt/notesSlides/notesSlide14.xml" ContentType="application/vnd.openxmlformats-officedocument.presentationml.notesSlide+xml"/>
  <Override PartName="/ppt/charts/chart12.xml" ContentType="application/vnd.openxmlformats-officedocument.drawingml.chart+xml"/>
  <Override PartName="/ppt/drawings/drawing12.xml" ContentType="application/vnd.openxmlformats-officedocument.drawingml.chartshape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21"/>
  </p:notesMasterIdLst>
  <p:sldIdLst>
    <p:sldId id="300" r:id="rId6"/>
    <p:sldId id="299" r:id="rId7"/>
    <p:sldId id="264" r:id="rId8"/>
    <p:sldId id="293" r:id="rId9"/>
    <p:sldId id="292" r:id="rId10"/>
    <p:sldId id="290" r:id="rId11"/>
    <p:sldId id="303" r:id="rId12"/>
    <p:sldId id="301" r:id="rId13"/>
    <p:sldId id="269" r:id="rId14"/>
    <p:sldId id="302" r:id="rId15"/>
    <p:sldId id="296" r:id="rId16"/>
    <p:sldId id="305" r:id="rId17"/>
    <p:sldId id="271" r:id="rId18"/>
    <p:sldId id="272" r:id="rId19"/>
    <p:sldId id="304" r:id="rId20"/>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06" autoAdjust="0"/>
  </p:normalViewPr>
  <p:slideViewPr>
    <p:cSldViewPr snapToGrid="0" snapToObjects="1">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PRO-SVC01-20131\USERS\Cab-SESE\10%20-%20Tableau%20de%20bord%20conjoncturel\01%20-%20Indicateurs\Emploi%20salari&#233;%20total%20yc%20int&#233;rim.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oleObject" Target="file:///\\PRO-SVC01-20131\USERS\Cab-SESE\10%20-%20Notes%20de%20conjoncture\01%20-%20Notes\2019\2019-T2\01%20-%20Fichiers%20de%20travail\DEFM-Ch&#244;mage\2019_T2_Demandeurs%20d'emploi_ABC_note.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oleObject" Target="file:///\\PRO-SVC01-20131\USERS\Cab-SESE\10%20-%20Notes%20de%20conjoncture\01%20-%20Notes\2019\2019-T2\01%20-%20Fichiers%20de%20travail\DEFM-Ch&#244;mage\2019_T2_Demandeurs%20d'emploi_ABC_note.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oleObject" Target="file:///\\PRO-SVC01-20131\USERS\Cab-SESE\10%20-%20Notes%20de%20conjoncture\01%20-%20Notes\2019\2019-T2\01%20-%20Fichiers%20de%20travail\DEFM-Ch&#244;mage\2019_T2_Demandeurs%20d'emploi_ABC_note.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PRO-SVC01-20131\USERS\Cab-SESE\10%20-%20Tableau%20de%20bord%20conjoncturel\01%20-%20Indicateurs\Emploi%20salari&#233;%20total%20yc%20int&#233;rim.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PRO-SVC01-20131\USERS\Cab-SESE\10%20-%20Tableau%20de%20bord%20conjoncturel\01%20-%20Indicateurs\Emploi%20salari&#233;%20total%20yc%20int&#233;rim.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PRO-SVC01-20131\USERS\Cab-SESE\10%20-%20Tableau%20de%20bord%20conjoncturel\01%20-%20Indicateurs\Emploi%20salari&#233;%20total%20yc%20int&#233;rim.xlsx" TargetMode="Externa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PRO-SVC01-20131\USERS\Cab-SESE\10%20-%20Notes%20de%20conjoncture\01%20-%20Notes\2019\2019-T2\01%20-%20Fichiers%20de%20travail\Politiques%20emploi\2019_T2_Politiques%20de%20l'emploi_note.xls" TargetMode="External"/><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PRO-SVC01-20131\USERS\Cab-SESE\10%20-%20Notes%20de%20conjoncture\01%20-%20Notes\2019\2019-T2\01%20-%20Fichiers%20de%20travail\Politiques%20emploi\2019_T2_Politiques%20de%20l'emploi_note.xls"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PRO-SVC01-20131\USERS\Cab-SESE\10%20-%20Tableau%20de%20bord%20conjoncturel\01%20-%20Indicateurs\Taux%20de%20ch&#244;mage.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PRO-SVC01-20131\USERS\Cab-SESE\10%20-%20Notes%20de%20conjoncture\01%20-%20Notes\2019\2019-T2\01%20-%20Fichiers%20de%20travail\DEFM-Ch&#244;mage\Tx%20ch&#244;mage%20-%20d&#233;p%20comparables\T201.xls"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PRO-SVC01-20131\USERS\Cab-SESE\10%20-%20Notes%20de%20conjoncture\01%20-%20Notes\2019\2019-T2\01%20-%20Fichiers%20de%20travail\DEFM-Ch&#244;mage\2019_T2_Demandeurs%20d'emploi_ABC_not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rPr>
              <a:t>Evolution trimestrielle de l'emploi salarié dans le Vaucluse </a:t>
            </a:r>
          </a:p>
          <a:p>
            <a:pPr>
              <a:defRPr sz="1000" b="0" i="0" u="none" strike="noStrike" baseline="0">
                <a:solidFill>
                  <a:srgbClr val="000000"/>
                </a:solidFill>
                <a:latin typeface="Calibri"/>
                <a:ea typeface="Calibri"/>
                <a:cs typeface="Calibri"/>
              </a:defRPr>
            </a:pPr>
            <a:r>
              <a:rPr lang="fr-FR" sz="1000" b="0" i="1" u="none" strike="noStrike" baseline="0">
                <a:solidFill>
                  <a:srgbClr val="000000"/>
                </a:solidFill>
                <a:latin typeface="Calibri"/>
              </a:rPr>
              <a:t>(en indice base 100 au 4e trimestre 2010)</a:t>
            </a:r>
          </a:p>
        </c:rich>
      </c:tx>
      <c:layout>
        <c:manualLayout>
          <c:xMode val="edge"/>
          <c:yMode val="edge"/>
          <c:x val="0.18746375911425131"/>
          <c:y val="1.0109929892715665E-2"/>
        </c:manualLayout>
      </c:layout>
      <c:overlay val="0"/>
      <c:spPr>
        <a:noFill/>
        <a:ln w="25400">
          <a:noFill/>
        </a:ln>
      </c:spPr>
    </c:title>
    <c:autoTitleDeleted val="0"/>
    <c:plotArea>
      <c:layout>
        <c:manualLayout>
          <c:layoutTarget val="inner"/>
          <c:xMode val="edge"/>
          <c:yMode val="edge"/>
          <c:x val="8.1896608162074974E-2"/>
          <c:y val="0.22450065094648314"/>
          <c:w val="0.83764367816093033"/>
          <c:h val="0.50651294582871997"/>
        </c:manualLayout>
      </c:layout>
      <c:lineChart>
        <c:grouping val="standard"/>
        <c:varyColors val="0"/>
        <c:ser>
          <c:idx val="0"/>
          <c:order val="0"/>
          <c:tx>
            <c:v>Provence-Alpes-Côte d'Azur</c:v>
          </c:tx>
          <c:spPr>
            <a:ln w="28575">
              <a:solidFill>
                <a:srgbClr val="FF0000"/>
              </a:solidFill>
              <a:prstDash val="solid"/>
            </a:ln>
          </c:spPr>
          <c:marker>
            <c:symbol val="none"/>
          </c:marker>
          <c:cat>
            <c:multiLvlStrRef>
              <c:f>'Données graph 1 et 2'!$A$14:$B$65</c:f>
              <c:multiLvlStrCache>
                <c:ptCount val="52"/>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lvl>
                <c:lvl>
                  <c:pt idx="1">
                    <c:v>2011</c:v>
                  </c:pt>
                  <c:pt idx="5">
                    <c:v>2012</c:v>
                  </c:pt>
                  <c:pt idx="9">
                    <c:v>2013</c:v>
                  </c:pt>
                  <c:pt idx="13">
                    <c:v>2014</c:v>
                  </c:pt>
                  <c:pt idx="17">
                    <c:v>2015</c:v>
                  </c:pt>
                  <c:pt idx="21">
                    <c:v>2016</c:v>
                  </c:pt>
                  <c:pt idx="25">
                    <c:v>2017</c:v>
                  </c:pt>
                  <c:pt idx="29">
                    <c:v>2018</c:v>
                  </c:pt>
                  <c:pt idx="33">
                    <c:v>2019</c:v>
                  </c:pt>
                  <c:pt idx="37">
                    <c:v>2020</c:v>
                  </c:pt>
                  <c:pt idx="41">
                    <c:v>2021</c:v>
                  </c:pt>
                  <c:pt idx="45">
                    <c:v>2022</c:v>
                  </c:pt>
                  <c:pt idx="49">
                    <c:v>2023</c:v>
                  </c:pt>
                </c:lvl>
              </c:multiLvlStrCache>
            </c:multiLvlStrRef>
          </c:cat>
          <c:val>
            <c:numRef>
              <c:f>'Données graph 1 et 2'!$D$14:$D$48</c:f>
              <c:numCache>
                <c:formatCode>#,##0.0</c:formatCode>
                <c:ptCount val="35"/>
                <c:pt idx="0">
                  <c:v>100</c:v>
                </c:pt>
                <c:pt idx="1">
                  <c:v>100.13732449045982</c:v>
                </c:pt>
                <c:pt idx="2">
                  <c:v>100.26223706865771</c:v>
                </c:pt>
                <c:pt idx="3">
                  <c:v>100.07798534827599</c:v>
                </c:pt>
                <c:pt idx="4">
                  <c:v>100.35223760140646</c:v>
                </c:pt>
                <c:pt idx="5">
                  <c:v>100.44631876284407</c:v>
                </c:pt>
                <c:pt idx="6">
                  <c:v>100.32769715387484</c:v>
                </c:pt>
                <c:pt idx="7">
                  <c:v>100.23843340130603</c:v>
                </c:pt>
                <c:pt idx="8">
                  <c:v>100.24342083637019</c:v>
                </c:pt>
                <c:pt idx="9">
                  <c:v>100.17240656210433</c:v>
                </c:pt>
                <c:pt idx="10">
                  <c:v>100.22568143665333</c:v>
                </c:pt>
                <c:pt idx="11">
                  <c:v>100.45034271613447</c:v>
                </c:pt>
                <c:pt idx="12">
                  <c:v>100.80116343257953</c:v>
                </c:pt>
                <c:pt idx="13">
                  <c:v>100.94234185013437</c:v>
                </c:pt>
                <c:pt idx="14">
                  <c:v>100.84548359417241</c:v>
                </c:pt>
                <c:pt idx="15">
                  <c:v>100.916837920829</c:v>
                </c:pt>
                <c:pt idx="16">
                  <c:v>101.103980086532</c:v>
                </c:pt>
                <c:pt idx="17">
                  <c:v>101.06289042265111</c:v>
                </c:pt>
                <c:pt idx="18">
                  <c:v>101.4553675569616</c:v>
                </c:pt>
                <c:pt idx="19">
                  <c:v>101.31928992526782</c:v>
                </c:pt>
                <c:pt idx="20">
                  <c:v>101.80227767091317</c:v>
                </c:pt>
                <c:pt idx="21">
                  <c:v>102.14476710378513</c:v>
                </c:pt>
                <c:pt idx="22">
                  <c:v>102.62860498040732</c:v>
                </c:pt>
                <c:pt idx="23">
                  <c:v>102.747906694158</c:v>
                </c:pt>
                <c:pt idx="24">
                  <c:v>102.90467084628838</c:v>
                </c:pt>
                <c:pt idx="25">
                  <c:v>103.16690791494609</c:v>
                </c:pt>
                <c:pt idx="26">
                  <c:v>103.46768425455414</c:v>
                </c:pt>
                <c:pt idx="27">
                  <c:v>103.62830233377956</c:v>
                </c:pt>
                <c:pt idx="28">
                  <c:v>103.90567173382512</c:v>
                </c:pt>
                <c:pt idx="29">
                  <c:v>104.43065594972664</c:v>
                </c:pt>
                <c:pt idx="30">
                  <c:v>104.51561237201278</c:v>
                </c:pt>
                <c:pt idx="31">
                  <c:v>104.71970048185423</c:v>
                </c:pt>
                <c:pt idx="32">
                  <c:v>104.80051960005305</c:v>
                </c:pt>
                <c:pt idx="33">
                  <c:v>105.17508730845134</c:v>
                </c:pt>
                <c:pt idx="34">
                  <c:v>105.54880488587276</c:v>
                </c:pt>
              </c:numCache>
            </c:numRef>
          </c:val>
          <c:smooth val="0"/>
        </c:ser>
        <c:ser>
          <c:idx val="1"/>
          <c:order val="1"/>
          <c:tx>
            <c:v>France métropolitaine</c:v>
          </c:tx>
          <c:spPr>
            <a:ln w="28575">
              <a:solidFill>
                <a:srgbClr val="0000FF"/>
              </a:solidFill>
              <a:prstDash val="solid"/>
            </a:ln>
          </c:spPr>
          <c:marker>
            <c:symbol val="none"/>
          </c:marker>
          <c:cat>
            <c:multiLvlStrRef>
              <c:f>'Données graph 1 et 2'!$A$14:$B$65</c:f>
              <c:multiLvlStrCache>
                <c:ptCount val="52"/>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lvl>
                <c:lvl>
                  <c:pt idx="1">
                    <c:v>2011</c:v>
                  </c:pt>
                  <c:pt idx="5">
                    <c:v>2012</c:v>
                  </c:pt>
                  <c:pt idx="9">
                    <c:v>2013</c:v>
                  </c:pt>
                  <c:pt idx="13">
                    <c:v>2014</c:v>
                  </c:pt>
                  <c:pt idx="17">
                    <c:v>2015</c:v>
                  </c:pt>
                  <c:pt idx="21">
                    <c:v>2016</c:v>
                  </c:pt>
                  <c:pt idx="25">
                    <c:v>2017</c:v>
                  </c:pt>
                  <c:pt idx="29">
                    <c:v>2018</c:v>
                  </c:pt>
                  <c:pt idx="33">
                    <c:v>2019</c:v>
                  </c:pt>
                  <c:pt idx="37">
                    <c:v>2020</c:v>
                  </c:pt>
                  <c:pt idx="41">
                    <c:v>2021</c:v>
                  </c:pt>
                  <c:pt idx="45">
                    <c:v>2022</c:v>
                  </c:pt>
                  <c:pt idx="49">
                    <c:v>2023</c:v>
                  </c:pt>
                </c:lvl>
              </c:multiLvlStrCache>
            </c:multiLvlStrRef>
          </c:cat>
          <c:val>
            <c:numRef>
              <c:f>'Données graph 1 et 2'!$C$14:$C$48</c:f>
              <c:numCache>
                <c:formatCode>#,##0.0</c:formatCode>
                <c:ptCount val="35"/>
                <c:pt idx="0">
                  <c:v>100</c:v>
                </c:pt>
                <c:pt idx="1">
                  <c:v>100.19668542470856</c:v>
                </c:pt>
                <c:pt idx="2">
                  <c:v>100.33296465087614</c:v>
                </c:pt>
                <c:pt idx="3">
                  <c:v>100.21831317475002</c:v>
                </c:pt>
                <c:pt idx="4">
                  <c:v>100.28587973349137</c:v>
                </c:pt>
                <c:pt idx="5">
                  <c:v>100.29365887192935</c:v>
                </c:pt>
                <c:pt idx="6">
                  <c:v>100.25582904035623</c:v>
                </c:pt>
                <c:pt idx="7">
                  <c:v>100.13018002750236</c:v>
                </c:pt>
                <c:pt idx="8">
                  <c:v>100.01190706331651</c:v>
                </c:pt>
                <c:pt idx="9">
                  <c:v>99.942103538446744</c:v>
                </c:pt>
                <c:pt idx="10">
                  <c:v>99.828099736910332</c:v>
                </c:pt>
                <c:pt idx="11">
                  <c:v>100.03086331361418</c:v>
                </c:pt>
                <c:pt idx="12">
                  <c:v>100.3371645125512</c:v>
                </c:pt>
                <c:pt idx="13">
                  <c:v>100.36445356213119</c:v>
                </c:pt>
                <c:pt idx="14">
                  <c:v>100.39806933821043</c:v>
                </c:pt>
                <c:pt idx="15">
                  <c:v>100.26652349206404</c:v>
                </c:pt>
                <c:pt idx="16">
                  <c:v>100.3691095592054</c:v>
                </c:pt>
                <c:pt idx="17">
                  <c:v>100.29962891570095</c:v>
                </c:pt>
                <c:pt idx="18">
                  <c:v>100.54887834518433</c:v>
                </c:pt>
                <c:pt idx="19">
                  <c:v>100.60778709780205</c:v>
                </c:pt>
                <c:pt idx="20">
                  <c:v>100.79821169380416</c:v>
                </c:pt>
                <c:pt idx="21">
                  <c:v>100.9361716652466</c:v>
                </c:pt>
                <c:pt idx="22">
                  <c:v>101.22297564240203</c:v>
                </c:pt>
                <c:pt idx="23">
                  <c:v>101.51356783000251</c:v>
                </c:pt>
                <c:pt idx="24">
                  <c:v>101.6352599254748</c:v>
                </c:pt>
                <c:pt idx="25">
                  <c:v>102.04357611277999</c:v>
                </c:pt>
                <c:pt idx="26">
                  <c:v>102.3936132015493</c:v>
                </c:pt>
                <c:pt idx="27">
                  <c:v>102.60441526737489</c:v>
                </c:pt>
                <c:pt idx="28">
                  <c:v>102.99374342762302</c:v>
                </c:pt>
                <c:pt idx="29">
                  <c:v>103.17921803085974</c:v>
                </c:pt>
                <c:pt idx="30">
                  <c:v>103.23276179546563</c:v>
                </c:pt>
                <c:pt idx="31">
                  <c:v>103.42444354034312</c:v>
                </c:pt>
                <c:pt idx="32">
                  <c:v>103.68058807784126</c:v>
                </c:pt>
                <c:pt idx="33">
                  <c:v>104.08199515481292</c:v>
                </c:pt>
                <c:pt idx="34">
                  <c:v>104.30915736659678</c:v>
                </c:pt>
              </c:numCache>
            </c:numRef>
          </c:val>
          <c:smooth val="0"/>
        </c:ser>
        <c:ser>
          <c:idx val="2"/>
          <c:order val="2"/>
          <c:tx>
            <c:strRef>
              <c:f>'Données graph 1 et 2'!$J$8:$J$9</c:f>
              <c:strCache>
                <c:ptCount val="1"/>
                <c:pt idx="0">
                  <c:v>Vaucluse</c:v>
                </c:pt>
              </c:strCache>
            </c:strRef>
          </c:tx>
          <c:spPr>
            <a:ln w="28575"/>
          </c:spPr>
          <c:marker>
            <c:symbol val="none"/>
          </c:marker>
          <c:cat>
            <c:multiLvlStrRef>
              <c:f>'Données graph 1 et 2'!$A$14:$B$65</c:f>
              <c:multiLvlStrCache>
                <c:ptCount val="52"/>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lvl>
                <c:lvl>
                  <c:pt idx="1">
                    <c:v>2011</c:v>
                  </c:pt>
                  <c:pt idx="5">
                    <c:v>2012</c:v>
                  </c:pt>
                  <c:pt idx="9">
                    <c:v>2013</c:v>
                  </c:pt>
                  <c:pt idx="13">
                    <c:v>2014</c:v>
                  </c:pt>
                  <c:pt idx="17">
                    <c:v>2015</c:v>
                  </c:pt>
                  <c:pt idx="21">
                    <c:v>2016</c:v>
                  </c:pt>
                  <c:pt idx="25">
                    <c:v>2017</c:v>
                  </c:pt>
                  <c:pt idx="29">
                    <c:v>2018</c:v>
                  </c:pt>
                  <c:pt idx="33">
                    <c:v>2019</c:v>
                  </c:pt>
                  <c:pt idx="37">
                    <c:v>2020</c:v>
                  </c:pt>
                  <c:pt idx="41">
                    <c:v>2021</c:v>
                  </c:pt>
                  <c:pt idx="45">
                    <c:v>2022</c:v>
                  </c:pt>
                  <c:pt idx="49">
                    <c:v>2023</c:v>
                  </c:pt>
                </c:lvl>
              </c:multiLvlStrCache>
            </c:multiLvlStrRef>
          </c:cat>
          <c:val>
            <c:numRef>
              <c:f>'Données graph 1 et 2'!$J$14:$J$48</c:f>
              <c:numCache>
                <c:formatCode>#,##0.0</c:formatCode>
                <c:ptCount val="35"/>
                <c:pt idx="0">
                  <c:v>100</c:v>
                </c:pt>
                <c:pt idx="1">
                  <c:v>100.10015853604197</c:v>
                </c:pt>
                <c:pt idx="2">
                  <c:v>100.1608849871</c:v>
                </c:pt>
                <c:pt idx="3">
                  <c:v>100.28005296565151</c:v>
                </c:pt>
                <c:pt idx="4">
                  <c:v>100.87796240386326</c:v>
                </c:pt>
                <c:pt idx="5">
                  <c:v>101.23006726546173</c:v>
                </c:pt>
                <c:pt idx="6">
                  <c:v>100.89438842062248</c:v>
                </c:pt>
                <c:pt idx="7">
                  <c:v>99.786188076704576</c:v>
                </c:pt>
                <c:pt idx="8">
                  <c:v>100.27763720498348</c:v>
                </c:pt>
                <c:pt idx="9">
                  <c:v>100.06252438747249</c:v>
                </c:pt>
                <c:pt idx="10">
                  <c:v>100.35342071154159</c:v>
                </c:pt>
                <c:pt idx="11">
                  <c:v>100.15900155271433</c:v>
                </c:pt>
                <c:pt idx="12">
                  <c:v>100.67474275614094</c:v>
                </c:pt>
                <c:pt idx="13">
                  <c:v>100.36707416569813</c:v>
                </c:pt>
                <c:pt idx="14">
                  <c:v>100.03804111022446</c:v>
                </c:pt>
                <c:pt idx="15">
                  <c:v>100.11880456298694</c:v>
                </c:pt>
                <c:pt idx="16">
                  <c:v>99.983429588653209</c:v>
                </c:pt>
                <c:pt idx="17">
                  <c:v>100.10991078959621</c:v>
                </c:pt>
                <c:pt idx="18">
                  <c:v>100.2277806083045</c:v>
                </c:pt>
                <c:pt idx="19">
                  <c:v>99.965442097571227</c:v>
                </c:pt>
                <c:pt idx="20">
                  <c:v>100.34203960657879</c:v>
                </c:pt>
                <c:pt idx="21">
                  <c:v>100.55455512440628</c:v>
                </c:pt>
                <c:pt idx="22">
                  <c:v>101.5243562410233</c:v>
                </c:pt>
                <c:pt idx="23">
                  <c:v>101.47815664646593</c:v>
                </c:pt>
                <c:pt idx="24">
                  <c:v>101.24894604032457</c:v>
                </c:pt>
                <c:pt idx="25">
                  <c:v>102.34678772450239</c:v>
                </c:pt>
                <c:pt idx="26">
                  <c:v>102.5811580607763</c:v>
                </c:pt>
                <c:pt idx="27">
                  <c:v>102.547846822206</c:v>
                </c:pt>
                <c:pt idx="28">
                  <c:v>102.78966839411497</c:v>
                </c:pt>
                <c:pt idx="29">
                  <c:v>103.33632623896546</c:v>
                </c:pt>
                <c:pt idx="30">
                  <c:v>103.06954545527923</c:v>
                </c:pt>
                <c:pt idx="31">
                  <c:v>103.27067003524972</c:v>
                </c:pt>
                <c:pt idx="32">
                  <c:v>103.05021592942668</c:v>
                </c:pt>
                <c:pt idx="33">
                  <c:v>103.74146206328854</c:v>
                </c:pt>
                <c:pt idx="34">
                  <c:v>103.97704630822116</c:v>
                </c:pt>
              </c:numCache>
            </c:numRef>
          </c:val>
          <c:smooth val="0"/>
        </c:ser>
        <c:dLbls>
          <c:showLegendKey val="0"/>
          <c:showVal val="0"/>
          <c:showCatName val="0"/>
          <c:showSerName val="0"/>
          <c:showPercent val="0"/>
          <c:showBubbleSize val="0"/>
        </c:dLbls>
        <c:marker val="1"/>
        <c:smooth val="0"/>
        <c:axId val="205920128"/>
        <c:axId val="205921664"/>
      </c:lineChart>
      <c:catAx>
        <c:axId val="205920128"/>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205921664"/>
        <c:crossesAt val="100"/>
        <c:auto val="0"/>
        <c:lblAlgn val="ctr"/>
        <c:lblOffset val="100"/>
        <c:tickLblSkip val="4"/>
        <c:tickMarkSkip val="4"/>
        <c:noMultiLvlLbl val="0"/>
      </c:catAx>
      <c:valAx>
        <c:axId val="205921664"/>
        <c:scaling>
          <c:orientation val="minMax"/>
          <c:max val="106"/>
          <c:min val="99"/>
        </c:scaling>
        <c:delete val="0"/>
        <c:axPos val="l"/>
        <c:majorGridlines>
          <c:spPr>
            <a:ln>
              <a:prstDash val="sysDash"/>
            </a:ln>
          </c:spPr>
        </c:majorGridlines>
        <c:numFmt formatCode="#,##0" sourceLinked="0"/>
        <c:majorTickMark val="out"/>
        <c:minorTickMark val="none"/>
        <c:tickLblPos val="nextTo"/>
        <c:txPr>
          <a:bodyPr/>
          <a:lstStyle/>
          <a:p>
            <a:pPr>
              <a:defRPr sz="1000"/>
            </a:pPr>
            <a:endParaRPr lang="fr-FR"/>
          </a:p>
        </c:txPr>
        <c:crossAx val="205920128"/>
        <c:crosses val="autoZero"/>
        <c:crossBetween val="midCat"/>
        <c:majorUnit val="1"/>
      </c:valAx>
    </c:plotArea>
    <c:legend>
      <c:legendPos val="r"/>
      <c:layout>
        <c:manualLayout>
          <c:xMode val="edge"/>
          <c:yMode val="edge"/>
          <c:x val="2.7935606060606088E-2"/>
          <c:y val="0.14765694076038904"/>
          <c:w val="0.91903409090909094"/>
          <c:h val="5.3050397877984094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27474751284831911"/>
          <c:w val="0.86471641552420164"/>
          <c:h val="0.44330907738329117"/>
        </c:manualLayout>
      </c:layout>
      <c:barChart>
        <c:barDir val="col"/>
        <c:grouping val="clustered"/>
        <c:varyColors val="0"/>
        <c:ser>
          <c:idx val="1"/>
          <c:order val="0"/>
          <c:tx>
            <c:v>Hommes</c:v>
          </c:tx>
          <c:spPr>
            <a:solidFill>
              <a:srgbClr val="00B0F0"/>
            </a:solidFill>
            <a:ln w="28575">
              <a:noFill/>
              <a:prstDash val="solid"/>
            </a:ln>
          </c:spPr>
          <c:invertIfNegative val="0"/>
          <c:cat>
            <c:multiLvlStrRef>
              <c:f>'dates trim'!$A$33:$B$48</c:f>
              <c:multiLvlStrCache>
                <c:ptCount val="1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lvl>
                <c:lvl>
                  <c:pt idx="0">
                    <c:v>2016</c:v>
                  </c:pt>
                  <c:pt idx="4">
                    <c:v>2017</c:v>
                  </c:pt>
                  <c:pt idx="8">
                    <c:v>2018</c:v>
                  </c:pt>
                  <c:pt idx="12">
                    <c:v>2019</c:v>
                  </c:pt>
                </c:lvl>
              </c:multiLvlStrCache>
            </c:multiLvlStrRef>
          </c:cat>
          <c:val>
            <c:numRef>
              <c:f>dep84_trim!$V$91:$V$105</c:f>
              <c:numCache>
                <c:formatCode>#,##0.0</c:formatCode>
                <c:ptCount val="15"/>
                <c:pt idx="0">
                  <c:v>4.1579315164220754</c:v>
                </c:pt>
                <c:pt idx="1">
                  <c:v>2.1125956377755051</c:v>
                </c:pt>
                <c:pt idx="2">
                  <c:v>2.5728597449908852</c:v>
                </c:pt>
                <c:pt idx="3">
                  <c:v>1.5926804473060052</c:v>
                </c:pt>
                <c:pt idx="4">
                  <c:v>0.54791457005478605</c:v>
                </c:pt>
                <c:pt idx="5">
                  <c:v>0.7380899127712004</c:v>
                </c:pt>
                <c:pt idx="6">
                  <c:v>0.39955604883463725</c:v>
                </c:pt>
                <c:pt idx="7">
                  <c:v>1.1340893929286278</c:v>
                </c:pt>
                <c:pt idx="8">
                  <c:v>0.9230427046263312</c:v>
                </c:pt>
                <c:pt idx="9">
                  <c:v>1.1767317939609168</c:v>
                </c:pt>
                <c:pt idx="10">
                  <c:v>1.0833517576829488</c:v>
                </c:pt>
                <c:pt idx="11">
                  <c:v>0.49472295514512155</c:v>
                </c:pt>
                <c:pt idx="12">
                  <c:v>1.5867768595041243</c:v>
                </c:pt>
                <c:pt idx="13">
                  <c:v>-0.25235900811938494</c:v>
                </c:pt>
                <c:pt idx="14">
                  <c:v>-0.42650918635170898</c:v>
                </c:pt>
              </c:numCache>
            </c:numRef>
          </c:val>
        </c:ser>
        <c:ser>
          <c:idx val="0"/>
          <c:order val="1"/>
          <c:tx>
            <c:v>Femmes</c:v>
          </c:tx>
          <c:spPr>
            <a:solidFill>
              <a:schemeClr val="accent6">
                <a:lumMod val="75000"/>
              </a:schemeClr>
            </a:solidFill>
          </c:spPr>
          <c:invertIfNegative val="0"/>
          <c:cat>
            <c:multiLvlStrRef>
              <c:f>'dates trim'!$A$33:$B$48</c:f>
              <c:multiLvlStrCache>
                <c:ptCount val="1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lvl>
                <c:lvl>
                  <c:pt idx="0">
                    <c:v>2016</c:v>
                  </c:pt>
                  <c:pt idx="4">
                    <c:v>2017</c:v>
                  </c:pt>
                  <c:pt idx="8">
                    <c:v>2018</c:v>
                  </c:pt>
                  <c:pt idx="12">
                    <c:v>2019</c:v>
                  </c:pt>
                </c:lvl>
              </c:multiLvlStrCache>
            </c:multiLvlStrRef>
          </c:cat>
          <c:val>
            <c:numRef>
              <c:f>dep84_trim!$W$91:$W$105</c:f>
              <c:numCache>
                <c:formatCode>#,##0.0</c:formatCode>
                <c:ptCount val="15"/>
                <c:pt idx="0">
                  <c:v>5.6288271314177907</c:v>
                </c:pt>
                <c:pt idx="1">
                  <c:v>2.9739350097600203</c:v>
                </c:pt>
                <c:pt idx="2">
                  <c:v>3.5909712722298259</c:v>
                </c:pt>
                <c:pt idx="3">
                  <c:v>2.1682956971126766</c:v>
                </c:pt>
                <c:pt idx="4">
                  <c:v>1.7948717948717885</c:v>
                </c:pt>
                <c:pt idx="5">
                  <c:v>3.1333630686886771</c:v>
                </c:pt>
                <c:pt idx="6">
                  <c:v>3.9396940684494286</c:v>
                </c:pt>
                <c:pt idx="7">
                  <c:v>5.4211568066857341</c:v>
                </c:pt>
                <c:pt idx="8">
                  <c:v>5.7934508816120944</c:v>
                </c:pt>
                <c:pt idx="9">
                  <c:v>5.0816304465347573</c:v>
                </c:pt>
                <c:pt idx="10">
                  <c:v>3.0386447856008525</c:v>
                </c:pt>
                <c:pt idx="11">
                  <c:v>1.5959111296547368</c:v>
                </c:pt>
                <c:pt idx="12">
                  <c:v>1.3146997929606608</c:v>
                </c:pt>
                <c:pt idx="13">
                  <c:v>0.50416709538017024</c:v>
                </c:pt>
                <c:pt idx="14">
                  <c:v>-0.49321824907521128</c:v>
                </c:pt>
              </c:numCache>
            </c:numRef>
          </c:val>
        </c:ser>
        <c:dLbls>
          <c:showLegendKey val="0"/>
          <c:showVal val="0"/>
          <c:showCatName val="0"/>
          <c:showSerName val="0"/>
          <c:showPercent val="0"/>
          <c:showBubbleSize val="0"/>
        </c:dLbls>
        <c:gapWidth val="150"/>
        <c:axId val="184590720"/>
        <c:axId val="184592256"/>
      </c:barChart>
      <c:catAx>
        <c:axId val="184590720"/>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txPr>
          <a:bodyPr/>
          <a:lstStyle/>
          <a:p>
            <a:pPr>
              <a:defRPr sz="1000"/>
            </a:pPr>
            <a:endParaRPr lang="fr-FR"/>
          </a:p>
        </c:txPr>
        <c:crossAx val="184592256"/>
        <c:crosses val="autoZero"/>
        <c:auto val="0"/>
        <c:lblAlgn val="ctr"/>
        <c:lblOffset val="100"/>
        <c:tickLblSkip val="4"/>
        <c:tickMarkSkip val="4"/>
        <c:noMultiLvlLbl val="0"/>
      </c:catAx>
      <c:valAx>
        <c:axId val="184592256"/>
        <c:scaling>
          <c:orientation val="minMax"/>
          <c:max val="6"/>
          <c:min val="-2"/>
        </c:scaling>
        <c:delete val="0"/>
        <c:axPos val="l"/>
        <c:majorGridlines>
          <c:spPr>
            <a:ln>
              <a:prstDash val="sysDash"/>
            </a:ln>
          </c:spPr>
        </c:majorGridlines>
        <c:numFmt formatCode="[Blue][&lt;0]\-&quot;&quot;0&quot;&quot;;[Red][&gt;0]\+&quot;&quot;0&quot;&quot;;0" sourceLinked="0"/>
        <c:majorTickMark val="out"/>
        <c:minorTickMark val="none"/>
        <c:tickLblPos val="nextTo"/>
        <c:crossAx val="184590720"/>
        <c:crosses val="autoZero"/>
        <c:crossBetween val="between"/>
        <c:majorUnit val="2"/>
      </c:valAx>
    </c:plotArea>
    <c:legend>
      <c:legendPos val="t"/>
      <c:layout>
        <c:manualLayout>
          <c:xMode val="edge"/>
          <c:yMode val="edge"/>
          <c:x val="0.36531382815726715"/>
          <c:y val="0.21556886227544911"/>
          <c:w val="0.33028591603714508"/>
          <c:h val="5.456698152251925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23748869714638965"/>
          <c:w val="0.86471641552420164"/>
          <c:h val="0.48056789308522063"/>
        </c:manualLayout>
      </c:layout>
      <c:barChart>
        <c:barDir val="col"/>
        <c:grouping val="clustered"/>
        <c:varyColors val="0"/>
        <c:ser>
          <c:idx val="1"/>
          <c:order val="0"/>
          <c:tx>
            <c:v>Moins de 25 ans</c:v>
          </c:tx>
          <c:spPr>
            <a:solidFill>
              <a:srgbClr val="00B0F0"/>
            </a:solidFill>
            <a:ln w="28575">
              <a:noFill/>
              <a:prstDash val="solid"/>
            </a:ln>
          </c:spPr>
          <c:invertIfNegative val="0"/>
          <c:cat>
            <c:multiLvlStrRef>
              <c:f>'dates trim'!$A$33:$B$48</c:f>
              <c:multiLvlStrCache>
                <c:ptCount val="1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lvl>
                <c:lvl>
                  <c:pt idx="0">
                    <c:v>2016</c:v>
                  </c:pt>
                  <c:pt idx="4">
                    <c:v>2017</c:v>
                  </c:pt>
                  <c:pt idx="8">
                    <c:v>2018</c:v>
                  </c:pt>
                  <c:pt idx="12">
                    <c:v>2019</c:v>
                  </c:pt>
                </c:lvl>
              </c:multiLvlStrCache>
            </c:multiLvlStrRef>
          </c:cat>
          <c:val>
            <c:numRef>
              <c:f>dep84_trim!$X$91:$X$105</c:f>
              <c:numCache>
                <c:formatCode>#,##0.0</c:formatCode>
                <c:ptCount val="15"/>
                <c:pt idx="0">
                  <c:v>-3.2754538279400114</c:v>
                </c:pt>
                <c:pt idx="1">
                  <c:v>-4.4548651817116092</c:v>
                </c:pt>
                <c:pt idx="2">
                  <c:v>-0.84711577248890446</c:v>
                </c:pt>
                <c:pt idx="3">
                  <c:v>-2.7213647441104771</c:v>
                </c:pt>
                <c:pt idx="4">
                  <c:v>-2.5295797633618999</c:v>
                </c:pt>
                <c:pt idx="5">
                  <c:v>-2.6993865030674802</c:v>
                </c:pt>
                <c:pt idx="6">
                  <c:v>-1.5052888527258057</c:v>
                </c:pt>
                <c:pt idx="7">
                  <c:v>3.21503131524008</c:v>
                </c:pt>
                <c:pt idx="8">
                  <c:v>3.4742570113017957</c:v>
                </c:pt>
                <c:pt idx="9">
                  <c:v>5.12820512820511</c:v>
                </c:pt>
                <c:pt idx="10">
                  <c:v>4.5435770342833415</c:v>
                </c:pt>
                <c:pt idx="11">
                  <c:v>1.0517799352750767</c:v>
                </c:pt>
                <c:pt idx="12">
                  <c:v>1.7799352750808906</c:v>
                </c:pt>
                <c:pt idx="13">
                  <c:v>-0.1599360255897464</c:v>
                </c:pt>
                <c:pt idx="14">
                  <c:v>-1.0272619517976977</c:v>
                </c:pt>
              </c:numCache>
            </c:numRef>
          </c:val>
        </c:ser>
        <c:ser>
          <c:idx val="0"/>
          <c:order val="1"/>
          <c:tx>
            <c:v>25 à 49 ans</c:v>
          </c:tx>
          <c:spPr>
            <a:solidFill>
              <a:schemeClr val="accent6">
                <a:lumMod val="75000"/>
              </a:schemeClr>
            </a:solidFill>
          </c:spPr>
          <c:invertIfNegative val="0"/>
          <c:cat>
            <c:multiLvlStrRef>
              <c:f>'dates trim'!$A$33:$B$48</c:f>
              <c:multiLvlStrCache>
                <c:ptCount val="1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lvl>
                <c:lvl>
                  <c:pt idx="0">
                    <c:v>2016</c:v>
                  </c:pt>
                  <c:pt idx="4">
                    <c:v>2017</c:v>
                  </c:pt>
                  <c:pt idx="8">
                    <c:v>2018</c:v>
                  </c:pt>
                  <c:pt idx="12">
                    <c:v>2019</c:v>
                  </c:pt>
                </c:lvl>
              </c:multiLvlStrCache>
            </c:multiLvlStrRef>
          </c:cat>
          <c:val>
            <c:numRef>
              <c:f>dep84_trim!$Y$91:$Y$105</c:f>
              <c:numCache>
                <c:formatCode>#,##0.0</c:formatCode>
                <c:ptCount val="15"/>
                <c:pt idx="0">
                  <c:v>5.3133257833144487</c:v>
                </c:pt>
                <c:pt idx="1">
                  <c:v>2.5761772853185594</c:v>
                </c:pt>
                <c:pt idx="2">
                  <c:v>2.7683564029700181</c:v>
                </c:pt>
                <c:pt idx="3">
                  <c:v>1.2911963882618727</c:v>
                </c:pt>
                <c:pt idx="4">
                  <c:v>0.22403441168563631</c:v>
                </c:pt>
                <c:pt idx="5">
                  <c:v>1.4132685210189955</c:v>
                </c:pt>
                <c:pt idx="6">
                  <c:v>1.213094282401217</c:v>
                </c:pt>
                <c:pt idx="7">
                  <c:v>1.6758780531288986</c:v>
                </c:pt>
                <c:pt idx="8">
                  <c:v>2.1548640915593831</c:v>
                </c:pt>
                <c:pt idx="9">
                  <c:v>1.6154802059293427</c:v>
                </c:pt>
                <c:pt idx="10">
                  <c:v>0.86366440468845784</c:v>
                </c:pt>
                <c:pt idx="11">
                  <c:v>-3.5069261792042283E-2</c:v>
                </c:pt>
                <c:pt idx="12">
                  <c:v>0.25382932166302385</c:v>
                </c:pt>
                <c:pt idx="13">
                  <c:v>-0.95213137665968173</c:v>
                </c:pt>
                <c:pt idx="14">
                  <c:v>-1.4941022280471783</c:v>
                </c:pt>
              </c:numCache>
            </c:numRef>
          </c:val>
        </c:ser>
        <c:ser>
          <c:idx val="2"/>
          <c:order val="2"/>
          <c:tx>
            <c:v>50 ans ou plus</c:v>
          </c:tx>
          <c:spPr>
            <a:solidFill>
              <a:srgbClr val="92D050"/>
            </a:solidFill>
          </c:spPr>
          <c:invertIfNegative val="0"/>
          <c:cat>
            <c:multiLvlStrRef>
              <c:f>'dates trim'!$A$33:$B$48</c:f>
              <c:multiLvlStrCache>
                <c:ptCount val="1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lvl>
                <c:lvl>
                  <c:pt idx="0">
                    <c:v>2016</c:v>
                  </c:pt>
                  <c:pt idx="4">
                    <c:v>2017</c:v>
                  </c:pt>
                  <c:pt idx="8">
                    <c:v>2018</c:v>
                  </c:pt>
                  <c:pt idx="12">
                    <c:v>2019</c:v>
                  </c:pt>
                </c:lvl>
              </c:multiLvlStrCache>
            </c:multiLvlStrRef>
          </c:cat>
          <c:val>
            <c:numRef>
              <c:f>dep84_trim!$Z$91:$Z$105</c:f>
              <c:numCache>
                <c:formatCode>#,##0.0</c:formatCode>
                <c:ptCount val="15"/>
                <c:pt idx="0">
                  <c:v>8.9918946301924976</c:v>
                </c:pt>
                <c:pt idx="1">
                  <c:v>6.843267108167761</c:v>
                </c:pt>
                <c:pt idx="2">
                  <c:v>6.2380038387715775</c:v>
                </c:pt>
                <c:pt idx="3">
                  <c:v>6.1180934313493029</c:v>
                </c:pt>
                <c:pt idx="4">
                  <c:v>5.7401812688821607</c:v>
                </c:pt>
                <c:pt idx="5">
                  <c:v>5.8769513314967936</c:v>
                </c:pt>
                <c:pt idx="6">
                  <c:v>6.6621499548328966</c:v>
                </c:pt>
                <c:pt idx="7">
                  <c:v>7.374301675977657</c:v>
                </c:pt>
                <c:pt idx="8">
                  <c:v>6.3296703296703338</c:v>
                </c:pt>
                <c:pt idx="9">
                  <c:v>5.8976582827406698</c:v>
                </c:pt>
                <c:pt idx="10">
                  <c:v>3.7476180393817504</c:v>
                </c:pt>
                <c:pt idx="11">
                  <c:v>3.662851196670136</c:v>
                </c:pt>
                <c:pt idx="12">
                  <c:v>4.0926002480363932</c:v>
                </c:pt>
                <c:pt idx="13">
                  <c:v>2.8460278460278321</c:v>
                </c:pt>
                <c:pt idx="14">
                  <c:v>2.2448979591836782</c:v>
                </c:pt>
              </c:numCache>
            </c:numRef>
          </c:val>
        </c:ser>
        <c:dLbls>
          <c:showLegendKey val="0"/>
          <c:showVal val="0"/>
          <c:showCatName val="0"/>
          <c:showSerName val="0"/>
          <c:showPercent val="0"/>
          <c:showBubbleSize val="0"/>
        </c:dLbls>
        <c:gapWidth val="150"/>
        <c:axId val="184681984"/>
        <c:axId val="184683520"/>
      </c:barChart>
      <c:catAx>
        <c:axId val="184681984"/>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crossAx val="184683520"/>
        <c:crosses val="autoZero"/>
        <c:auto val="0"/>
        <c:lblAlgn val="ctr"/>
        <c:lblOffset val="100"/>
        <c:tickLblSkip val="4"/>
        <c:tickMarkSkip val="4"/>
        <c:noMultiLvlLbl val="0"/>
      </c:catAx>
      <c:valAx>
        <c:axId val="184683520"/>
        <c:scaling>
          <c:orientation val="minMax"/>
          <c:max val="12"/>
          <c:min val="-6"/>
        </c:scaling>
        <c:delete val="0"/>
        <c:axPos val="l"/>
        <c:majorGridlines>
          <c:spPr>
            <a:ln>
              <a:prstDash val="sysDash"/>
            </a:ln>
          </c:spPr>
        </c:majorGridlines>
        <c:numFmt formatCode="[Blue][&lt;0]\-&quot;&quot;0&quot;&quot;;[Red][&gt;0]\+&quot;&quot;0&quot;&quot;;0" sourceLinked="0"/>
        <c:majorTickMark val="out"/>
        <c:minorTickMark val="none"/>
        <c:tickLblPos val="nextTo"/>
        <c:crossAx val="184681984"/>
        <c:crosses val="autoZero"/>
        <c:crossBetween val="between"/>
        <c:majorUnit val="3"/>
      </c:valAx>
    </c:plotArea>
    <c:legend>
      <c:legendPos val="t"/>
      <c:layout>
        <c:manualLayout>
          <c:xMode val="edge"/>
          <c:yMode val="edge"/>
          <c:x val="0.27433563824826468"/>
          <c:y val="0.17564870259481039"/>
          <c:w val="0.49532195531396139"/>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27474751284831911"/>
          <c:w val="0.86471641552420164"/>
          <c:h val="0.44330907738329117"/>
        </c:manualLayout>
      </c:layout>
      <c:barChart>
        <c:barDir val="col"/>
        <c:grouping val="clustered"/>
        <c:varyColors val="0"/>
        <c:ser>
          <c:idx val="1"/>
          <c:order val="0"/>
          <c:tx>
            <c:v>Moins d'un an</c:v>
          </c:tx>
          <c:spPr>
            <a:solidFill>
              <a:srgbClr val="00B0F0"/>
            </a:solidFill>
            <a:ln w="28575">
              <a:noFill/>
              <a:prstDash val="solid"/>
            </a:ln>
          </c:spPr>
          <c:invertIfNegative val="0"/>
          <c:cat>
            <c:multiLvlStrRef>
              <c:f>'dates trim'!$A$33:$B$48</c:f>
              <c:multiLvlStrCache>
                <c:ptCount val="1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lvl>
                <c:lvl>
                  <c:pt idx="0">
                    <c:v>2016</c:v>
                  </c:pt>
                  <c:pt idx="4">
                    <c:v>2017</c:v>
                  </c:pt>
                  <c:pt idx="8">
                    <c:v>2018</c:v>
                  </c:pt>
                  <c:pt idx="12">
                    <c:v>2019</c:v>
                  </c:pt>
                </c:lvl>
              </c:multiLvlStrCache>
            </c:multiLvlStrRef>
          </c:cat>
          <c:val>
            <c:numRef>
              <c:f>dep84_trim!$AG$91:$AG$105</c:f>
              <c:numCache>
                <c:formatCode>#,##0.0</c:formatCode>
                <c:ptCount val="15"/>
                <c:pt idx="0">
                  <c:v>-9.1808630011225301E-2</c:v>
                </c:pt>
                <c:pt idx="1">
                  <c:v>-0.90552369453666959</c:v>
                </c:pt>
                <c:pt idx="2">
                  <c:v>2.796989422294538</c:v>
                </c:pt>
                <c:pt idx="3">
                  <c:v>3.0997442455243052</c:v>
                </c:pt>
                <c:pt idx="4">
                  <c:v>3.1141515213396032</c:v>
                </c:pt>
                <c:pt idx="5">
                  <c:v>2.6703218600873102</c:v>
                </c:pt>
                <c:pt idx="6">
                  <c:v>1.1576135351736516</c:v>
                </c:pt>
                <c:pt idx="7">
                  <c:v>1.8952173050208243</c:v>
                </c:pt>
                <c:pt idx="8">
                  <c:v>0.69313793444893967</c:v>
                </c:pt>
                <c:pt idx="9">
                  <c:v>0.26700949367088889</c:v>
                </c:pt>
                <c:pt idx="10">
                  <c:v>-1.5258215962441368</c:v>
                </c:pt>
                <c:pt idx="11">
                  <c:v>-3.0674846625766916</c:v>
                </c:pt>
                <c:pt idx="12">
                  <c:v>-1.8880912577441289</c:v>
                </c:pt>
                <c:pt idx="13">
                  <c:v>-2.6235328927902035</c:v>
                </c:pt>
                <c:pt idx="14">
                  <c:v>-2.5327771156138268</c:v>
                </c:pt>
              </c:numCache>
            </c:numRef>
          </c:val>
        </c:ser>
        <c:ser>
          <c:idx val="0"/>
          <c:order val="1"/>
          <c:tx>
            <c:v>Un an ou plus</c:v>
          </c:tx>
          <c:spPr>
            <a:solidFill>
              <a:schemeClr val="accent6">
                <a:lumMod val="75000"/>
              </a:schemeClr>
            </a:solidFill>
          </c:spPr>
          <c:invertIfNegative val="0"/>
          <c:cat>
            <c:multiLvlStrRef>
              <c:f>'dates trim'!$A$33:$B$48</c:f>
              <c:multiLvlStrCache>
                <c:ptCount val="1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lvl>
                <c:lvl>
                  <c:pt idx="0">
                    <c:v>2016</c:v>
                  </c:pt>
                  <c:pt idx="4">
                    <c:v>2017</c:v>
                  </c:pt>
                  <c:pt idx="8">
                    <c:v>2018</c:v>
                  </c:pt>
                  <c:pt idx="12">
                    <c:v>2019</c:v>
                  </c:pt>
                </c:lvl>
              </c:multiLvlStrCache>
            </c:multiLvlStrRef>
          </c:cat>
          <c:val>
            <c:numRef>
              <c:f>dep84_trim!$AH$91:$AH$105</c:f>
              <c:numCache>
                <c:formatCode>#,##0.0</c:formatCode>
                <c:ptCount val="15"/>
                <c:pt idx="0">
                  <c:v>11.601374570446721</c:v>
                </c:pt>
                <c:pt idx="1">
                  <c:v>7.0944599442008816</c:v>
                </c:pt>
                <c:pt idx="2">
                  <c:v>3.443811496633864</c:v>
                </c:pt>
                <c:pt idx="3">
                  <c:v>0.38851986464469856</c:v>
                </c:pt>
                <c:pt idx="4">
                  <c:v>-1.1700948392659116</c:v>
                </c:pt>
                <c:pt idx="5">
                  <c:v>1.0420543356903567</c:v>
                </c:pt>
                <c:pt idx="6">
                  <c:v>3.4668335419274277</c:v>
                </c:pt>
                <c:pt idx="7">
                  <c:v>5.043695380774027</c:v>
                </c:pt>
                <c:pt idx="8">
                  <c:v>6.7547357926221352</c:v>
                </c:pt>
                <c:pt idx="9">
                  <c:v>6.7403314917127144</c:v>
                </c:pt>
                <c:pt idx="10">
                  <c:v>6.544090964074023</c:v>
                </c:pt>
                <c:pt idx="11">
                  <c:v>6.0969812217732455</c:v>
                </c:pt>
                <c:pt idx="12">
                  <c:v>5.4050898902638478</c:v>
                </c:pt>
                <c:pt idx="13">
                  <c:v>3.3586381412468391</c:v>
                </c:pt>
                <c:pt idx="14">
                  <c:v>1.9073569482288777</c:v>
                </c:pt>
              </c:numCache>
            </c:numRef>
          </c:val>
        </c:ser>
        <c:dLbls>
          <c:showLegendKey val="0"/>
          <c:showVal val="0"/>
          <c:showCatName val="0"/>
          <c:showSerName val="0"/>
          <c:showPercent val="0"/>
          <c:showBubbleSize val="0"/>
        </c:dLbls>
        <c:gapWidth val="150"/>
        <c:axId val="185342592"/>
        <c:axId val="185348480"/>
      </c:barChart>
      <c:catAx>
        <c:axId val="185342592"/>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crossAx val="185348480"/>
        <c:crosses val="autoZero"/>
        <c:auto val="0"/>
        <c:lblAlgn val="ctr"/>
        <c:lblOffset val="100"/>
        <c:tickLblSkip val="4"/>
        <c:tickMarkSkip val="4"/>
        <c:noMultiLvlLbl val="0"/>
      </c:catAx>
      <c:valAx>
        <c:axId val="185348480"/>
        <c:scaling>
          <c:orientation val="minMax"/>
          <c:max val="12"/>
          <c:min val="-4"/>
        </c:scaling>
        <c:delete val="0"/>
        <c:axPos val="l"/>
        <c:majorGridlines>
          <c:spPr>
            <a:ln>
              <a:prstDash val="sysDash"/>
            </a:ln>
          </c:spPr>
        </c:majorGridlines>
        <c:numFmt formatCode="[Blue][&lt;0]\-&quot;&quot;0&quot;&quot;;[Red][&gt;0]\+&quot;&quot;0&quot;&quot;;0" sourceLinked="0"/>
        <c:majorTickMark val="out"/>
        <c:minorTickMark val="none"/>
        <c:tickLblPos val="nextTo"/>
        <c:crossAx val="185342592"/>
        <c:crosses val="autoZero"/>
        <c:crossBetween val="between"/>
        <c:majorUnit val="2"/>
      </c:valAx>
    </c:plotArea>
    <c:legend>
      <c:legendPos val="t"/>
      <c:layout>
        <c:manualLayout>
          <c:xMode val="edge"/>
          <c:yMode val="edge"/>
          <c:x val="0.334856975365389"/>
          <c:y val="0.20758483033932135"/>
          <c:w val="0.33028591603714508"/>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96545228499124E-2"/>
          <c:y val="0.27208624345685795"/>
          <c:w val="0.83764367816092966"/>
          <c:h val="0.49121318168562289"/>
        </c:manualLayout>
      </c:layout>
      <c:barChart>
        <c:barDir val="col"/>
        <c:grouping val="stacked"/>
        <c:varyColors val="0"/>
        <c:ser>
          <c:idx val="1"/>
          <c:order val="0"/>
          <c:tx>
            <c:strRef>
              <c:f>'Données Graph3'!$G$7:$G$8</c:f>
              <c:strCache>
                <c:ptCount val="1"/>
                <c:pt idx="0">
                  <c:v>Emploi hors intérim</c:v>
                </c:pt>
              </c:strCache>
            </c:strRef>
          </c:tx>
          <c:spPr>
            <a:solidFill>
              <a:srgbClr val="00B0F0"/>
            </a:solidFill>
            <a:ln w="28575">
              <a:noFill/>
              <a:prstDash val="solid"/>
            </a:ln>
          </c:spPr>
          <c:invertIfNegative val="0"/>
          <c:cat>
            <c:multiLvlStrRef>
              <c:f>'Données Graph3'!$A$10:$B$66</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 Graph3'!$V$10:$V$43</c:f>
              <c:numCache>
                <c:formatCode>#,##0</c:formatCode>
                <c:ptCount val="34"/>
                <c:pt idx="0">
                  <c:v>404.553568199859</c:v>
                </c:pt>
                <c:pt idx="1">
                  <c:v>130.37732577111456</c:v>
                </c:pt>
                <c:pt idx="2">
                  <c:v>-91.696555462811375</c:v>
                </c:pt>
                <c:pt idx="3">
                  <c:v>1378.9141045596625</c:v>
                </c:pt>
                <c:pt idx="4">
                  <c:v>859.16816800623201</c:v>
                </c:pt>
                <c:pt idx="5">
                  <c:v>-514.29082478873897</c:v>
                </c:pt>
                <c:pt idx="6">
                  <c:v>-1899.483044230903</c:v>
                </c:pt>
                <c:pt idx="7">
                  <c:v>1248.5040111254784</c:v>
                </c:pt>
                <c:pt idx="8">
                  <c:v>-283.39144303175271</c:v>
                </c:pt>
                <c:pt idx="9">
                  <c:v>584.80480149755022</c:v>
                </c:pt>
                <c:pt idx="10">
                  <c:v>-428.87789992312901</c:v>
                </c:pt>
                <c:pt idx="11">
                  <c:v>670.86085781201837</c:v>
                </c:pt>
                <c:pt idx="12">
                  <c:v>-115.58567121790838</c:v>
                </c:pt>
                <c:pt idx="13">
                  <c:v>-748.02865598330391</c:v>
                </c:pt>
                <c:pt idx="14">
                  <c:v>450.70287794189062</c:v>
                </c:pt>
                <c:pt idx="15">
                  <c:v>-441.17876459393301</c:v>
                </c:pt>
                <c:pt idx="16">
                  <c:v>139.11635458449018</c:v>
                </c:pt>
                <c:pt idx="17">
                  <c:v>200.77135922526941</c:v>
                </c:pt>
                <c:pt idx="18">
                  <c:v>-695.94260313757695</c:v>
                </c:pt>
                <c:pt idx="19">
                  <c:v>650.64014616442728</c:v>
                </c:pt>
                <c:pt idx="20">
                  <c:v>285.25350461460766</c:v>
                </c:pt>
                <c:pt idx="21">
                  <c:v>1672.1558629477513</c:v>
                </c:pt>
                <c:pt idx="22">
                  <c:v>-187.53522896530922</c:v>
                </c:pt>
                <c:pt idx="23">
                  <c:v>-440.12548756282195</c:v>
                </c:pt>
                <c:pt idx="24">
                  <c:v>1536.4253937765607</c:v>
                </c:pt>
                <c:pt idx="25">
                  <c:v>217.04997047703364</c:v>
                </c:pt>
                <c:pt idx="26">
                  <c:v>-504.79585907614091</c:v>
                </c:pt>
                <c:pt idx="27">
                  <c:v>326.25424396057497</c:v>
                </c:pt>
                <c:pt idx="28">
                  <c:v>1102.4631262501935</c:v>
                </c:pt>
                <c:pt idx="29">
                  <c:v>-72.234908647253178</c:v>
                </c:pt>
                <c:pt idx="30">
                  <c:v>192.61314759450033</c:v>
                </c:pt>
                <c:pt idx="31">
                  <c:v>-491.40589879604522</c:v>
                </c:pt>
                <c:pt idx="32">
                  <c:v>1337.0228243214369</c:v>
                </c:pt>
                <c:pt idx="33">
                  <c:v>322.52662348406739</c:v>
                </c:pt>
              </c:numCache>
            </c:numRef>
          </c:val>
        </c:ser>
        <c:ser>
          <c:idx val="2"/>
          <c:order val="1"/>
          <c:tx>
            <c:strRef>
              <c:f>'Données Graph3'!$H$7:$H$8</c:f>
              <c:strCache>
                <c:ptCount val="1"/>
                <c:pt idx="0">
                  <c:v>Intérim</c:v>
                </c:pt>
              </c:strCache>
            </c:strRef>
          </c:tx>
          <c:spPr>
            <a:solidFill>
              <a:schemeClr val="accent6">
                <a:lumMod val="75000"/>
              </a:schemeClr>
            </a:solidFill>
            <a:ln w="28575">
              <a:noFill/>
            </a:ln>
          </c:spPr>
          <c:invertIfNegative val="0"/>
          <c:cat>
            <c:multiLvlStrRef>
              <c:f>'Données Graph3'!$A$10:$B$66</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 Graph3'!$W$10:$W$43</c:f>
              <c:numCache>
                <c:formatCode>#,##0</c:formatCode>
                <c:ptCount val="34"/>
                <c:pt idx="0">
                  <c:v>-210.14784816069096</c:v>
                </c:pt>
                <c:pt idx="1">
                  <c:v>-12.508495915099047</c:v>
                </c:pt>
                <c:pt idx="2">
                  <c:v>322.99922412605065</c:v>
                </c:pt>
                <c:pt idx="3">
                  <c:v>-218.3838148093937</c:v>
                </c:pt>
                <c:pt idx="4">
                  <c:v>-175.73965703396789</c:v>
                </c:pt>
                <c:pt idx="5">
                  <c:v>-137.25511539482886</c:v>
                </c:pt>
                <c:pt idx="6">
                  <c:v>-251.51171188953231</c:v>
                </c:pt>
                <c:pt idx="7">
                  <c:v>-294.61105880005289</c:v>
                </c:pt>
                <c:pt idx="8">
                  <c:v>-134.13824370754446</c:v>
                </c:pt>
                <c:pt idx="9">
                  <c:v>-20.180840603319666</c:v>
                </c:pt>
                <c:pt idx="10">
                  <c:v>51.514191797681633</c:v>
                </c:pt>
                <c:pt idx="11">
                  <c:v>330.18252768622096</c:v>
                </c:pt>
                <c:pt idx="12">
                  <c:v>-481.5929240582509</c:v>
                </c:pt>
                <c:pt idx="13">
                  <c:v>109.38206035781423</c:v>
                </c:pt>
                <c:pt idx="14">
                  <c:v>-293.94262756679973</c:v>
                </c:pt>
                <c:pt idx="15">
                  <c:v>178.41864048825346</c:v>
                </c:pt>
                <c:pt idx="16">
                  <c:v>106.38113282321046</c:v>
                </c:pt>
                <c:pt idx="17">
                  <c:v>28.01160708396128</c:v>
                </c:pt>
                <c:pt idx="18">
                  <c:v>186.74878812686256</c:v>
                </c:pt>
                <c:pt idx="19">
                  <c:v>80.328104738144248</c:v>
                </c:pt>
                <c:pt idx="20">
                  <c:v>127.23487526173722</c:v>
                </c:pt>
                <c:pt idx="21">
                  <c:v>210.20875439933025</c:v>
                </c:pt>
                <c:pt idx="22">
                  <c:v>97.862737729251421</c:v>
                </c:pt>
                <c:pt idx="23">
                  <c:v>-4.7677256211800341</c:v>
                </c:pt>
                <c:pt idx="24">
                  <c:v>594.46341047004898</c:v>
                </c:pt>
                <c:pt idx="25">
                  <c:v>237.85817594445598</c:v>
                </c:pt>
                <c:pt idx="26">
                  <c:v>440.13940965535585</c:v>
                </c:pt>
                <c:pt idx="27">
                  <c:v>143.11660215743814</c:v>
                </c:pt>
                <c:pt idx="28">
                  <c:v>-41.411156614121865</c:v>
                </c:pt>
                <c:pt idx="29">
                  <c:v>-445.58126953044939</c:v>
                </c:pt>
                <c:pt idx="30">
                  <c:v>197.7656491797552</c:v>
                </c:pt>
                <c:pt idx="31">
                  <c:v>63.508878015413757</c:v>
                </c:pt>
                <c:pt idx="32">
                  <c:v>4.6721293804539528</c:v>
                </c:pt>
                <c:pt idx="33">
                  <c:v>134.73769542340051</c:v>
                </c:pt>
              </c:numCache>
            </c:numRef>
          </c:val>
        </c:ser>
        <c:dLbls>
          <c:showLegendKey val="0"/>
          <c:showVal val="0"/>
          <c:showCatName val="0"/>
          <c:showSerName val="0"/>
          <c:showPercent val="0"/>
          <c:showBubbleSize val="0"/>
        </c:dLbls>
        <c:gapWidth val="150"/>
        <c:overlap val="100"/>
        <c:axId val="206586240"/>
        <c:axId val="206587776"/>
      </c:barChart>
      <c:lineChart>
        <c:grouping val="standard"/>
        <c:varyColors val="0"/>
        <c:ser>
          <c:idx val="0"/>
          <c:order val="2"/>
          <c:tx>
            <c:strRef>
              <c:f>'Données Graph3'!$F$7:$F$8</c:f>
              <c:strCache>
                <c:ptCount val="1"/>
                <c:pt idx="0">
                  <c:v>Emploi total</c:v>
                </c:pt>
              </c:strCache>
            </c:strRef>
          </c:tx>
          <c:spPr>
            <a:ln w="28575">
              <a:solidFill>
                <a:srgbClr val="002060"/>
              </a:solidFill>
              <a:prstDash val="solid"/>
            </a:ln>
          </c:spPr>
          <c:marker>
            <c:symbol val="none"/>
          </c:marker>
          <c:cat>
            <c:multiLvlStrRef>
              <c:f>'Données Graph3'!$A$10:$B$61</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 Graph3'!$U$10:$U$43</c:f>
              <c:numCache>
                <c:formatCode>#,##0</c:formatCode>
                <c:ptCount val="34"/>
                <c:pt idx="0">
                  <c:v>194.4057200391544</c:v>
                </c:pt>
                <c:pt idx="1">
                  <c:v>117.86882985601551</c:v>
                </c:pt>
                <c:pt idx="2">
                  <c:v>231.30266866323655</c:v>
                </c:pt>
                <c:pt idx="3">
                  <c:v>1160.5302897502843</c:v>
                </c:pt>
                <c:pt idx="4">
                  <c:v>683.42851097226958</c:v>
                </c:pt>
                <c:pt idx="5">
                  <c:v>-651.54594018356875</c:v>
                </c:pt>
                <c:pt idx="6">
                  <c:v>-2150.9947561204317</c:v>
                </c:pt>
                <c:pt idx="7">
                  <c:v>953.89295232540462</c:v>
                </c:pt>
                <c:pt idx="8">
                  <c:v>-417.5296867392899</c:v>
                </c:pt>
                <c:pt idx="9">
                  <c:v>564.62396089424146</c:v>
                </c:pt>
                <c:pt idx="10">
                  <c:v>-377.36370812545647</c:v>
                </c:pt>
                <c:pt idx="11">
                  <c:v>1001.0433854982257</c:v>
                </c:pt>
                <c:pt idx="12">
                  <c:v>-597.178595276142</c:v>
                </c:pt>
                <c:pt idx="13">
                  <c:v>-638.64659562549787</c:v>
                </c:pt>
                <c:pt idx="14">
                  <c:v>156.76025037508225</c:v>
                </c:pt>
                <c:pt idx="15">
                  <c:v>-262.76012410566909</c:v>
                </c:pt>
                <c:pt idx="16">
                  <c:v>245.49748740770156</c:v>
                </c:pt>
                <c:pt idx="17">
                  <c:v>228.78296630922705</c:v>
                </c:pt>
                <c:pt idx="18">
                  <c:v>-509.19381501071621</c:v>
                </c:pt>
                <c:pt idx="19">
                  <c:v>730.96825090257335</c:v>
                </c:pt>
                <c:pt idx="20">
                  <c:v>412.48837987636216</c:v>
                </c:pt>
                <c:pt idx="21">
                  <c:v>1882.364617347077</c:v>
                </c:pt>
                <c:pt idx="22">
                  <c:v>-89.67249123606598</c:v>
                </c:pt>
                <c:pt idx="23">
                  <c:v>-444.89321318399743</c:v>
                </c:pt>
                <c:pt idx="24">
                  <c:v>2130.8888042466133</c:v>
                </c:pt>
                <c:pt idx="25">
                  <c:v>454.90814642148325</c:v>
                </c:pt>
                <c:pt idx="26">
                  <c:v>-64.656449420785066</c:v>
                </c:pt>
                <c:pt idx="27">
                  <c:v>469.37084611802129</c:v>
                </c:pt>
                <c:pt idx="28">
                  <c:v>1061.051969636057</c:v>
                </c:pt>
                <c:pt idx="29">
                  <c:v>-517.81617817768711</c:v>
                </c:pt>
                <c:pt idx="30">
                  <c:v>390.37879677425371</c:v>
                </c:pt>
                <c:pt idx="31">
                  <c:v>-427.89702078062692</c:v>
                </c:pt>
                <c:pt idx="32">
                  <c:v>1341.6949537018663</c:v>
                </c:pt>
                <c:pt idx="33">
                  <c:v>457.2643189074879</c:v>
                </c:pt>
              </c:numCache>
            </c:numRef>
          </c:val>
          <c:smooth val="0"/>
        </c:ser>
        <c:dLbls>
          <c:showLegendKey val="0"/>
          <c:showVal val="0"/>
          <c:showCatName val="0"/>
          <c:showSerName val="0"/>
          <c:showPercent val="0"/>
          <c:showBubbleSize val="0"/>
        </c:dLbls>
        <c:marker val="1"/>
        <c:smooth val="0"/>
        <c:axId val="206586240"/>
        <c:axId val="206587776"/>
      </c:lineChart>
      <c:catAx>
        <c:axId val="206586240"/>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txPr>
          <a:bodyPr/>
          <a:lstStyle/>
          <a:p>
            <a:pPr>
              <a:defRPr sz="1000"/>
            </a:pPr>
            <a:endParaRPr lang="fr-FR"/>
          </a:p>
        </c:txPr>
        <c:crossAx val="206587776"/>
        <c:crosses val="autoZero"/>
        <c:auto val="0"/>
        <c:lblAlgn val="ctr"/>
        <c:lblOffset val="100"/>
        <c:tickLblSkip val="4"/>
        <c:tickMarkSkip val="4"/>
        <c:noMultiLvlLbl val="0"/>
      </c:catAx>
      <c:valAx>
        <c:axId val="206587776"/>
        <c:scaling>
          <c:orientation val="minMax"/>
          <c:max val="2500"/>
          <c:min val="-2500"/>
        </c:scaling>
        <c:delete val="0"/>
        <c:axPos val="l"/>
        <c:majorGridlines>
          <c:spPr>
            <a:ln>
              <a:prstDash val="sysDash"/>
            </a:ln>
          </c:spPr>
        </c:majorGridlines>
        <c:numFmt formatCode="[Red][&lt;0]\-&quot;&quot;0&quot;&quot;;[Blue][&gt;0]\+&quot;&quot;0&quot;&quot;;0" sourceLinked="0"/>
        <c:majorTickMark val="out"/>
        <c:minorTickMark val="none"/>
        <c:tickLblPos val="nextTo"/>
        <c:crossAx val="206586240"/>
        <c:crosses val="autoZero"/>
        <c:crossBetween val="between"/>
        <c:majorUnit val="500"/>
      </c:valAx>
    </c:plotArea>
    <c:legend>
      <c:legendPos val="t"/>
      <c:layout>
        <c:manualLayout>
          <c:xMode val="edge"/>
          <c:yMode val="edge"/>
          <c:x val="0.21627906807801803"/>
          <c:y val="0.21335807050092764"/>
          <c:w val="0.58264258622806397"/>
          <c:h val="6.3399948383075486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96545228499415E-2"/>
          <c:y val="0.27208624345685839"/>
          <c:w val="0.83764367816093055"/>
          <c:h val="0.49287174439733517"/>
        </c:manualLayout>
      </c:layout>
      <c:lineChart>
        <c:grouping val="standard"/>
        <c:varyColors val="0"/>
        <c:ser>
          <c:idx val="0"/>
          <c:order val="0"/>
          <c:tx>
            <c:strRef>
              <c:f>'Données graph 1 et 2'!$AQ$8:$AQ$9</c:f>
              <c:strCache>
                <c:ptCount val="1"/>
                <c:pt idx="0">
                  <c:v>Construction </c:v>
                </c:pt>
              </c:strCache>
            </c:strRef>
          </c:tx>
          <c:spPr>
            <a:ln w="28575">
              <a:solidFill>
                <a:srgbClr val="00B050"/>
              </a:solidFill>
              <a:prstDash val="solid"/>
            </a:ln>
          </c:spPr>
          <c:marker>
            <c:symbol val="none"/>
          </c:marker>
          <c:cat>
            <c:multiLvlStrRef>
              <c:f>'Données graph 1 et 2'!$A$14:$B$65</c:f>
              <c:multiLvlStrCache>
                <c:ptCount val="52"/>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lvl>
                <c:lvl>
                  <c:pt idx="1">
                    <c:v>2011</c:v>
                  </c:pt>
                  <c:pt idx="5">
                    <c:v>2012</c:v>
                  </c:pt>
                  <c:pt idx="9">
                    <c:v>2013</c:v>
                  </c:pt>
                  <c:pt idx="13">
                    <c:v>2014</c:v>
                  </c:pt>
                  <c:pt idx="17">
                    <c:v>2015</c:v>
                  </c:pt>
                  <c:pt idx="21">
                    <c:v>2016</c:v>
                  </c:pt>
                  <c:pt idx="25">
                    <c:v>2017</c:v>
                  </c:pt>
                  <c:pt idx="29">
                    <c:v>2018</c:v>
                  </c:pt>
                  <c:pt idx="33">
                    <c:v>2019</c:v>
                  </c:pt>
                  <c:pt idx="37">
                    <c:v>2020</c:v>
                  </c:pt>
                  <c:pt idx="41">
                    <c:v>2021</c:v>
                  </c:pt>
                  <c:pt idx="45">
                    <c:v>2022</c:v>
                  </c:pt>
                  <c:pt idx="49">
                    <c:v>2023</c:v>
                  </c:pt>
                </c:lvl>
              </c:multiLvlStrCache>
            </c:multiLvlStrRef>
          </c:cat>
          <c:val>
            <c:numRef>
              <c:f>'Données graph 1 et 2'!$AQ$14:$AQ$48</c:f>
              <c:numCache>
                <c:formatCode>#,##0.0</c:formatCode>
                <c:ptCount val="35"/>
                <c:pt idx="0">
                  <c:v>100</c:v>
                </c:pt>
                <c:pt idx="1">
                  <c:v>98.950536422744506</c:v>
                </c:pt>
                <c:pt idx="2">
                  <c:v>98.954771160150244</c:v>
                </c:pt>
                <c:pt idx="3">
                  <c:v>98.918293141719687</c:v>
                </c:pt>
                <c:pt idx="4">
                  <c:v>97.755124794706234</c:v>
                </c:pt>
                <c:pt idx="5">
                  <c:v>97.042322255787369</c:v>
                </c:pt>
                <c:pt idx="6">
                  <c:v>95.387577974141962</c:v>
                </c:pt>
                <c:pt idx="7">
                  <c:v>95.328035711176582</c:v>
                </c:pt>
                <c:pt idx="8">
                  <c:v>93.211990951412403</c:v>
                </c:pt>
                <c:pt idx="9">
                  <c:v>91.735261945508014</c:v>
                </c:pt>
                <c:pt idx="10">
                  <c:v>91.711811621375929</c:v>
                </c:pt>
                <c:pt idx="11">
                  <c:v>92.332593304020889</c:v>
                </c:pt>
                <c:pt idx="12">
                  <c:v>92.313421658157935</c:v>
                </c:pt>
                <c:pt idx="13">
                  <c:v>91.950477099326946</c:v>
                </c:pt>
                <c:pt idx="14">
                  <c:v>90.544473307159123</c:v>
                </c:pt>
                <c:pt idx="15">
                  <c:v>88.488856177672275</c:v>
                </c:pt>
                <c:pt idx="16">
                  <c:v>87.291420374684733</c:v>
                </c:pt>
                <c:pt idx="17">
                  <c:v>85.647935327282894</c:v>
                </c:pt>
                <c:pt idx="18">
                  <c:v>85.151521751979146</c:v>
                </c:pt>
                <c:pt idx="19">
                  <c:v>85.143005916803929</c:v>
                </c:pt>
                <c:pt idx="20">
                  <c:v>85.383924970190662</c:v>
                </c:pt>
                <c:pt idx="21">
                  <c:v>85.892138028815083</c:v>
                </c:pt>
                <c:pt idx="22">
                  <c:v>86.663388686307485</c:v>
                </c:pt>
                <c:pt idx="23">
                  <c:v>87.029677438227779</c:v>
                </c:pt>
                <c:pt idx="24">
                  <c:v>87.173676205021934</c:v>
                </c:pt>
                <c:pt idx="25">
                  <c:v>88.624161735441604</c:v>
                </c:pt>
                <c:pt idx="26">
                  <c:v>89.576729444131246</c:v>
                </c:pt>
                <c:pt idx="27">
                  <c:v>91.724933487231965</c:v>
                </c:pt>
                <c:pt idx="28">
                  <c:v>91.439599423974187</c:v>
                </c:pt>
                <c:pt idx="29">
                  <c:v>94.016306234364492</c:v>
                </c:pt>
                <c:pt idx="30">
                  <c:v>92.872190978348925</c:v>
                </c:pt>
                <c:pt idx="31">
                  <c:v>94.058577161721303</c:v>
                </c:pt>
                <c:pt idx="32">
                  <c:v>95.14473638326993</c:v>
                </c:pt>
                <c:pt idx="33">
                  <c:v>96.173341557538578</c:v>
                </c:pt>
                <c:pt idx="34">
                  <c:v>96.634978032842682</c:v>
                </c:pt>
              </c:numCache>
            </c:numRef>
          </c:val>
          <c:smooth val="0"/>
        </c:ser>
        <c:ser>
          <c:idx val="1"/>
          <c:order val="1"/>
          <c:tx>
            <c:strRef>
              <c:f>'Données graph 1 et 2'!$AP$8:$AP$9</c:f>
              <c:strCache>
                <c:ptCount val="1"/>
                <c:pt idx="0">
                  <c:v>Industrie </c:v>
                </c:pt>
              </c:strCache>
            </c:strRef>
          </c:tx>
          <c:spPr>
            <a:ln w="28575">
              <a:solidFill>
                <a:srgbClr val="0070C0"/>
              </a:solidFill>
              <a:prstDash val="solid"/>
            </a:ln>
          </c:spPr>
          <c:marker>
            <c:symbol val="none"/>
          </c:marker>
          <c:cat>
            <c:multiLvlStrRef>
              <c:f>'Données graph 1 et 2'!$A$14:$B$65</c:f>
              <c:multiLvlStrCache>
                <c:ptCount val="52"/>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lvl>
                <c:lvl>
                  <c:pt idx="1">
                    <c:v>2011</c:v>
                  </c:pt>
                  <c:pt idx="5">
                    <c:v>2012</c:v>
                  </c:pt>
                  <c:pt idx="9">
                    <c:v>2013</c:v>
                  </c:pt>
                  <c:pt idx="13">
                    <c:v>2014</c:v>
                  </c:pt>
                  <c:pt idx="17">
                    <c:v>2015</c:v>
                  </c:pt>
                  <c:pt idx="21">
                    <c:v>2016</c:v>
                  </c:pt>
                  <c:pt idx="25">
                    <c:v>2017</c:v>
                  </c:pt>
                  <c:pt idx="29">
                    <c:v>2018</c:v>
                  </c:pt>
                  <c:pt idx="33">
                    <c:v>2019</c:v>
                  </c:pt>
                  <c:pt idx="37">
                    <c:v>2020</c:v>
                  </c:pt>
                  <c:pt idx="41">
                    <c:v>2021</c:v>
                  </c:pt>
                  <c:pt idx="45">
                    <c:v>2022</c:v>
                  </c:pt>
                  <c:pt idx="49">
                    <c:v>2023</c:v>
                  </c:pt>
                </c:lvl>
              </c:multiLvlStrCache>
            </c:multiLvlStrRef>
          </c:cat>
          <c:val>
            <c:numRef>
              <c:f>'Données graph 1 et 2'!$AP$14:$AP$48</c:f>
              <c:numCache>
                <c:formatCode>#,##0.0</c:formatCode>
                <c:ptCount val="35"/>
                <c:pt idx="0">
                  <c:v>100</c:v>
                </c:pt>
                <c:pt idx="1">
                  <c:v>100.54999357532151</c:v>
                </c:pt>
                <c:pt idx="2">
                  <c:v>100.38603767248738</c:v>
                </c:pt>
                <c:pt idx="3">
                  <c:v>100.50453687718297</c:v>
                </c:pt>
                <c:pt idx="4">
                  <c:v>101.09088866987832</c:v>
                </c:pt>
                <c:pt idx="5">
                  <c:v>102.12800951105194</c:v>
                </c:pt>
                <c:pt idx="6">
                  <c:v>101.63094472236116</c:v>
                </c:pt>
                <c:pt idx="7">
                  <c:v>100.15271082873282</c:v>
                </c:pt>
                <c:pt idx="8">
                  <c:v>99.076734231129279</c:v>
                </c:pt>
                <c:pt idx="9">
                  <c:v>99.070909534291133</c:v>
                </c:pt>
                <c:pt idx="10">
                  <c:v>98.94608788778153</c:v>
                </c:pt>
                <c:pt idx="11">
                  <c:v>99.438223548396408</c:v>
                </c:pt>
                <c:pt idx="12">
                  <c:v>98.768770046658489</c:v>
                </c:pt>
                <c:pt idx="13">
                  <c:v>97.354498388857508</c:v>
                </c:pt>
                <c:pt idx="14">
                  <c:v>97.367048097688212</c:v>
                </c:pt>
                <c:pt idx="15">
                  <c:v>97.204810152967653</c:v>
                </c:pt>
                <c:pt idx="16">
                  <c:v>96.795912618680575</c:v>
                </c:pt>
                <c:pt idx="17">
                  <c:v>98.075923128708382</c:v>
                </c:pt>
                <c:pt idx="18">
                  <c:v>97.625856068711741</c:v>
                </c:pt>
                <c:pt idx="19">
                  <c:v>97.149070418746618</c:v>
                </c:pt>
                <c:pt idx="20">
                  <c:v>96.226810118178875</c:v>
                </c:pt>
                <c:pt idx="21">
                  <c:v>94.938110701754439</c:v>
                </c:pt>
                <c:pt idx="22">
                  <c:v>95.66236542748581</c:v>
                </c:pt>
                <c:pt idx="23">
                  <c:v>95.543039738865048</c:v>
                </c:pt>
                <c:pt idx="24">
                  <c:v>95.0924112536553</c:v>
                </c:pt>
                <c:pt idx="25">
                  <c:v>94.491731710103693</c:v>
                </c:pt>
                <c:pt idx="26">
                  <c:v>94.470090548333573</c:v>
                </c:pt>
                <c:pt idx="27">
                  <c:v>94.76607538782838</c:v>
                </c:pt>
                <c:pt idx="28">
                  <c:v>95.579827394596748</c:v>
                </c:pt>
                <c:pt idx="29">
                  <c:v>96.66137921492755</c:v>
                </c:pt>
                <c:pt idx="30">
                  <c:v>96.007244425378161</c:v>
                </c:pt>
                <c:pt idx="31">
                  <c:v>96.47220014256078</c:v>
                </c:pt>
                <c:pt idx="32">
                  <c:v>96.833648624745976</c:v>
                </c:pt>
                <c:pt idx="33">
                  <c:v>96.875302760344738</c:v>
                </c:pt>
                <c:pt idx="34">
                  <c:v>95.914965884353848</c:v>
                </c:pt>
              </c:numCache>
            </c:numRef>
          </c:val>
          <c:smooth val="0"/>
        </c:ser>
        <c:ser>
          <c:idx val="2"/>
          <c:order val="2"/>
          <c:tx>
            <c:strRef>
              <c:f>'Données graph 1 et 2'!$AR$8:$AR$9</c:f>
              <c:strCache>
                <c:ptCount val="1"/>
                <c:pt idx="0">
                  <c:v>Tertiaire marchand </c:v>
                </c:pt>
              </c:strCache>
            </c:strRef>
          </c:tx>
          <c:spPr>
            <a:ln w="28575">
              <a:solidFill>
                <a:srgbClr val="FF0000"/>
              </a:solidFill>
            </a:ln>
          </c:spPr>
          <c:marker>
            <c:symbol val="none"/>
          </c:marker>
          <c:cat>
            <c:multiLvlStrRef>
              <c:f>'Données graph 1 et 2'!$A$14:$B$65</c:f>
              <c:multiLvlStrCache>
                <c:ptCount val="52"/>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lvl>
                <c:lvl>
                  <c:pt idx="1">
                    <c:v>2011</c:v>
                  </c:pt>
                  <c:pt idx="5">
                    <c:v>2012</c:v>
                  </c:pt>
                  <c:pt idx="9">
                    <c:v>2013</c:v>
                  </c:pt>
                  <c:pt idx="13">
                    <c:v>2014</c:v>
                  </c:pt>
                  <c:pt idx="17">
                    <c:v>2015</c:v>
                  </c:pt>
                  <c:pt idx="21">
                    <c:v>2016</c:v>
                  </c:pt>
                  <c:pt idx="25">
                    <c:v>2017</c:v>
                  </c:pt>
                  <c:pt idx="29">
                    <c:v>2018</c:v>
                  </c:pt>
                  <c:pt idx="33">
                    <c:v>2019</c:v>
                  </c:pt>
                  <c:pt idx="37">
                    <c:v>2020</c:v>
                  </c:pt>
                  <c:pt idx="41">
                    <c:v>2021</c:v>
                  </c:pt>
                  <c:pt idx="45">
                    <c:v>2022</c:v>
                  </c:pt>
                  <c:pt idx="49">
                    <c:v>2023</c:v>
                  </c:pt>
                </c:lvl>
              </c:multiLvlStrCache>
            </c:multiLvlStrRef>
          </c:cat>
          <c:val>
            <c:numRef>
              <c:f>'Données graph 1 et 2'!$AR$14:$AR$48</c:f>
              <c:numCache>
                <c:formatCode>#,##0.0</c:formatCode>
                <c:ptCount val="35"/>
                <c:pt idx="0">
                  <c:v>100</c:v>
                </c:pt>
                <c:pt idx="1">
                  <c:v>99.949938270559059</c:v>
                </c:pt>
                <c:pt idx="2">
                  <c:v>99.763510074233182</c:v>
                </c:pt>
                <c:pt idx="3">
                  <c:v>99.926772549124877</c:v>
                </c:pt>
                <c:pt idx="4">
                  <c:v>100.27930511399632</c:v>
                </c:pt>
                <c:pt idx="5">
                  <c:v>100.5397142770736</c:v>
                </c:pt>
                <c:pt idx="6">
                  <c:v>100.57096556067071</c:v>
                </c:pt>
                <c:pt idx="7">
                  <c:v>100.67220399856696</c:v>
                </c:pt>
                <c:pt idx="8">
                  <c:v>100.10776226982701</c:v>
                </c:pt>
                <c:pt idx="9">
                  <c:v>100.236961820389</c:v>
                </c:pt>
                <c:pt idx="10">
                  <c:v>99.914862793707655</c:v>
                </c:pt>
                <c:pt idx="11">
                  <c:v>100.02007993620954</c:v>
                </c:pt>
                <c:pt idx="12">
                  <c:v>100.49584097129565</c:v>
                </c:pt>
                <c:pt idx="13">
                  <c:v>100.32007973768857</c:v>
                </c:pt>
                <c:pt idx="14">
                  <c:v>100.31529457010078</c:v>
                </c:pt>
                <c:pt idx="15">
                  <c:v>99.704519150586478</c:v>
                </c:pt>
                <c:pt idx="16">
                  <c:v>99.755553730515544</c:v>
                </c:pt>
                <c:pt idx="17">
                  <c:v>99.949227485352566</c:v>
                </c:pt>
                <c:pt idx="18">
                  <c:v>100.2969364334176</c:v>
                </c:pt>
                <c:pt idx="19">
                  <c:v>100.3932124095649</c:v>
                </c:pt>
                <c:pt idx="20">
                  <c:v>100.353579308528</c:v>
                </c:pt>
                <c:pt idx="21">
                  <c:v>100.83680615530585</c:v>
                </c:pt>
                <c:pt idx="22">
                  <c:v>101.83206440153218</c:v>
                </c:pt>
                <c:pt idx="23">
                  <c:v>101.97811952999393</c:v>
                </c:pt>
                <c:pt idx="24">
                  <c:v>102.44280319708643</c:v>
                </c:pt>
                <c:pt idx="25">
                  <c:v>103.26774043776967</c:v>
                </c:pt>
                <c:pt idx="26">
                  <c:v>104.11901174513891</c:v>
                </c:pt>
                <c:pt idx="27">
                  <c:v>104.07790164298805</c:v>
                </c:pt>
                <c:pt idx="28">
                  <c:v>104.54445396108815</c:v>
                </c:pt>
                <c:pt idx="29">
                  <c:v>104.91317427992762</c:v>
                </c:pt>
                <c:pt idx="30">
                  <c:v>104.68541006650298</c:v>
                </c:pt>
                <c:pt idx="31">
                  <c:v>104.37138970007342</c:v>
                </c:pt>
                <c:pt idx="32">
                  <c:v>104.06702918548503</c:v>
                </c:pt>
                <c:pt idx="33">
                  <c:v>105.03019419386486</c:v>
                </c:pt>
                <c:pt idx="34">
                  <c:v>105.50318327796755</c:v>
                </c:pt>
              </c:numCache>
            </c:numRef>
          </c:val>
          <c:smooth val="0"/>
        </c:ser>
        <c:ser>
          <c:idx val="3"/>
          <c:order val="3"/>
          <c:tx>
            <c:strRef>
              <c:f>'Données graph 1 et 2'!$AS$8:$AS$9</c:f>
              <c:strCache>
                <c:ptCount val="1"/>
                <c:pt idx="0">
                  <c:v>Tertiaire non marchand </c:v>
                </c:pt>
              </c:strCache>
            </c:strRef>
          </c:tx>
          <c:spPr>
            <a:ln w="28575">
              <a:solidFill>
                <a:schemeClr val="accent6">
                  <a:lumMod val="75000"/>
                </a:schemeClr>
              </a:solidFill>
              <a:prstDash val="solid"/>
            </a:ln>
          </c:spPr>
          <c:marker>
            <c:symbol val="none"/>
          </c:marker>
          <c:cat>
            <c:multiLvlStrRef>
              <c:f>'Données graph 1 et 2'!$A$14:$B$65</c:f>
              <c:multiLvlStrCache>
                <c:ptCount val="52"/>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lvl>
                <c:lvl>
                  <c:pt idx="1">
                    <c:v>2011</c:v>
                  </c:pt>
                  <c:pt idx="5">
                    <c:v>2012</c:v>
                  </c:pt>
                  <c:pt idx="9">
                    <c:v>2013</c:v>
                  </c:pt>
                  <c:pt idx="13">
                    <c:v>2014</c:v>
                  </c:pt>
                  <c:pt idx="17">
                    <c:v>2015</c:v>
                  </c:pt>
                  <c:pt idx="21">
                    <c:v>2016</c:v>
                  </c:pt>
                  <c:pt idx="25">
                    <c:v>2017</c:v>
                  </c:pt>
                  <c:pt idx="29">
                    <c:v>2018</c:v>
                  </c:pt>
                  <c:pt idx="33">
                    <c:v>2019</c:v>
                  </c:pt>
                  <c:pt idx="37">
                    <c:v>2020</c:v>
                  </c:pt>
                  <c:pt idx="41">
                    <c:v>2021</c:v>
                  </c:pt>
                  <c:pt idx="45">
                    <c:v>2022</c:v>
                  </c:pt>
                  <c:pt idx="49">
                    <c:v>2023</c:v>
                  </c:pt>
                </c:lvl>
              </c:multiLvlStrCache>
            </c:multiLvlStrRef>
          </c:cat>
          <c:val>
            <c:numRef>
              <c:f>'Données graph 1 et 2'!$AS$14:$AS$48</c:f>
              <c:numCache>
                <c:formatCode>#,##0.0</c:formatCode>
                <c:ptCount val="35"/>
                <c:pt idx="0">
                  <c:v>100</c:v>
                </c:pt>
                <c:pt idx="1">
                  <c:v>100.47810208403448</c:v>
                </c:pt>
                <c:pt idx="2">
                  <c:v>101.04296838670386</c:v>
                </c:pt>
                <c:pt idx="3">
                  <c:v>101.09253547386625</c:v>
                </c:pt>
                <c:pt idx="4">
                  <c:v>101.86018619770194</c:v>
                </c:pt>
                <c:pt idx="5">
                  <c:v>102.37285106402163</c:v>
                </c:pt>
                <c:pt idx="6">
                  <c:v>102.39904498253524</c:v>
                </c:pt>
                <c:pt idx="7">
                  <c:v>102.51712201208181</c:v>
                </c:pt>
                <c:pt idx="8">
                  <c:v>102.25976227155058</c:v>
                </c:pt>
                <c:pt idx="9">
                  <c:v>101.84652943781427</c:v>
                </c:pt>
                <c:pt idx="10">
                  <c:v>102.21517627959045</c:v>
                </c:pt>
                <c:pt idx="11">
                  <c:v>101.51091354633708</c:v>
                </c:pt>
                <c:pt idx="12">
                  <c:v>102.59387888443182</c:v>
                </c:pt>
                <c:pt idx="13">
                  <c:v>102.52944860509182</c:v>
                </c:pt>
                <c:pt idx="14">
                  <c:v>101.88428530411251</c:v>
                </c:pt>
                <c:pt idx="15">
                  <c:v>102.62998020047525</c:v>
                </c:pt>
                <c:pt idx="16">
                  <c:v>103.15104983416201</c:v>
                </c:pt>
                <c:pt idx="17">
                  <c:v>102.75685501859728</c:v>
                </c:pt>
                <c:pt idx="18">
                  <c:v>103.07608812003839</c:v>
                </c:pt>
                <c:pt idx="19">
                  <c:v>103.1807159494472</c:v>
                </c:pt>
                <c:pt idx="20">
                  <c:v>103.76586230821381</c:v>
                </c:pt>
                <c:pt idx="21">
                  <c:v>104.146652441632</c:v>
                </c:pt>
                <c:pt idx="22">
                  <c:v>104.35865436502539</c:v>
                </c:pt>
                <c:pt idx="23">
                  <c:v>104.56078372072936</c:v>
                </c:pt>
                <c:pt idx="24">
                  <c:v>104.03510028503051</c:v>
                </c:pt>
                <c:pt idx="25">
                  <c:v>105.11613017461605</c:v>
                </c:pt>
                <c:pt idx="26">
                  <c:v>105.08484318796518</c:v>
                </c:pt>
                <c:pt idx="27">
                  <c:v>104.66188707637581</c:v>
                </c:pt>
                <c:pt idx="28">
                  <c:v>103.87837458718494</c:v>
                </c:pt>
                <c:pt idx="29">
                  <c:v>103.75689214006447</c:v>
                </c:pt>
                <c:pt idx="30">
                  <c:v>103.2819539517654</c:v>
                </c:pt>
                <c:pt idx="31">
                  <c:v>103.89512692399924</c:v>
                </c:pt>
                <c:pt idx="32">
                  <c:v>103.70478144447466</c:v>
                </c:pt>
                <c:pt idx="33">
                  <c:v>103.78224838776941</c:v>
                </c:pt>
                <c:pt idx="34">
                  <c:v>104.39484833547705</c:v>
                </c:pt>
              </c:numCache>
            </c:numRef>
          </c:val>
          <c:smooth val="0"/>
        </c:ser>
        <c:dLbls>
          <c:showLegendKey val="0"/>
          <c:showVal val="0"/>
          <c:showCatName val="0"/>
          <c:showSerName val="0"/>
          <c:showPercent val="0"/>
          <c:showBubbleSize val="0"/>
        </c:dLbls>
        <c:marker val="1"/>
        <c:smooth val="0"/>
        <c:axId val="206272000"/>
        <c:axId val="206273536"/>
      </c:lineChart>
      <c:catAx>
        <c:axId val="206272000"/>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206273536"/>
        <c:crossesAt val="100"/>
        <c:auto val="0"/>
        <c:lblAlgn val="ctr"/>
        <c:lblOffset val="100"/>
        <c:tickLblSkip val="4"/>
        <c:tickMarkSkip val="4"/>
        <c:noMultiLvlLbl val="0"/>
      </c:catAx>
      <c:valAx>
        <c:axId val="206273536"/>
        <c:scaling>
          <c:orientation val="minMax"/>
          <c:max val="106"/>
          <c:min val="84"/>
        </c:scaling>
        <c:delete val="0"/>
        <c:axPos val="l"/>
        <c:majorGridlines>
          <c:spPr>
            <a:ln>
              <a:prstDash val="sysDash"/>
            </a:ln>
          </c:spPr>
        </c:majorGridlines>
        <c:numFmt formatCode="#,##0" sourceLinked="0"/>
        <c:majorTickMark val="out"/>
        <c:minorTickMark val="none"/>
        <c:tickLblPos val="nextTo"/>
        <c:crossAx val="206272000"/>
        <c:crosses val="autoZero"/>
        <c:crossBetween val="midCat"/>
        <c:majorUnit val="2"/>
      </c:valAx>
    </c:plotArea>
    <c:legend>
      <c:legendPos val="r"/>
      <c:layout>
        <c:manualLayout>
          <c:xMode val="edge"/>
          <c:yMode val="edge"/>
          <c:x val="3.2670454545454551E-2"/>
          <c:y val="0.18066157760814217"/>
          <c:w val="0.95596590909090906"/>
          <c:h val="8.142493638676846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57958052898516E-2"/>
          <c:y val="0.24595686858608862"/>
          <c:w val="0.90516390406154157"/>
          <c:h val="0.46558558534083427"/>
        </c:manualLayout>
      </c:layout>
      <c:barChart>
        <c:barDir val="col"/>
        <c:grouping val="stacked"/>
        <c:varyColors val="0"/>
        <c:ser>
          <c:idx val="0"/>
          <c:order val="0"/>
          <c:tx>
            <c:v>Emploi hors intérim</c:v>
          </c:tx>
          <c:spPr>
            <a:solidFill>
              <a:srgbClr val="00B0F0"/>
            </a:solidFill>
          </c:spPr>
          <c:invertIfNegative val="0"/>
          <c:dPt>
            <c:idx val="4"/>
            <c:invertIfNegative val="0"/>
            <c:bubble3D val="0"/>
          </c:dPt>
          <c:dLbls>
            <c:dLbl>
              <c:idx val="1"/>
              <c:layout>
                <c:manualLayout>
                  <c:x val="-1.8451889386298876E-3"/>
                  <c:y val="-8.6256488763224587E-3"/>
                </c:manualLayout>
              </c:layout>
              <c:showLegendKey val="0"/>
              <c:showVal val="1"/>
              <c:showCatName val="0"/>
              <c:showSerName val="0"/>
              <c:showPercent val="0"/>
              <c:showBubbleSize val="0"/>
            </c:dLbl>
            <c:dLbl>
              <c:idx val="2"/>
              <c:layout>
                <c:manualLayout>
                  <c:x val="7.4013870009199791E-3"/>
                  <c:y val="-8.6256488763224587E-3"/>
                </c:manualLayout>
              </c:layout>
              <c:showLegendKey val="0"/>
              <c:showVal val="1"/>
              <c:showCatName val="0"/>
              <c:showSerName val="0"/>
              <c:showPercent val="0"/>
              <c:showBubbleSize val="0"/>
            </c:dLbl>
            <c:dLbl>
              <c:idx val="3"/>
              <c:layout>
                <c:manualLayout>
                  <c:x val="-1.8451889386298876E-3"/>
                  <c:y val="-1.437608146053743E-2"/>
                </c:manualLayout>
              </c:layout>
              <c:showLegendKey val="0"/>
              <c:showVal val="1"/>
              <c:showCatName val="0"/>
              <c:showSerName val="0"/>
              <c:showPercent val="0"/>
              <c:showBubbleSize val="0"/>
            </c:dLbl>
            <c:numFmt formatCode="[&lt;0]\-&quot;&quot;#,###&quot;&quot;;[&gt;0]\+&quot;&quot;#,###&quot;&quot;;0" sourceLinked="0"/>
            <c:showLegendKey val="0"/>
            <c:showVal val="1"/>
            <c:showCatName val="0"/>
            <c:showSerName val="0"/>
            <c:showPercent val="0"/>
            <c:showBubbleSize val="0"/>
            <c:showLeaderLines val="0"/>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graph4'!$DG$42:$DK$42</c:f>
              <c:numCache>
                <c:formatCode>#,##0</c:formatCode>
                <c:ptCount val="5"/>
                <c:pt idx="0">
                  <c:v>320</c:v>
                </c:pt>
                <c:pt idx="1">
                  <c:v>380</c:v>
                </c:pt>
                <c:pt idx="2">
                  <c:v>350</c:v>
                </c:pt>
                <c:pt idx="3">
                  <c:v>-210</c:v>
                </c:pt>
                <c:pt idx="4">
                  <c:v>-10</c:v>
                </c:pt>
              </c:numCache>
            </c:numRef>
          </c:val>
        </c:ser>
        <c:ser>
          <c:idx val="1"/>
          <c:order val="1"/>
          <c:tx>
            <c:v>Intérim</c:v>
          </c:tx>
          <c:spPr>
            <a:solidFill>
              <a:schemeClr val="accent6">
                <a:lumMod val="75000"/>
              </a:schemeClr>
            </a:solidFill>
          </c:spPr>
          <c:invertIfNegative val="0"/>
          <c:dPt>
            <c:idx val="4"/>
            <c:invertIfNegative val="0"/>
            <c:bubble3D val="0"/>
          </c:dPt>
          <c:dLbls>
            <c:dLbl>
              <c:idx val="0"/>
              <c:layout>
                <c:manualLayout>
                  <c:x val="-3.7316403700606328E-3"/>
                  <c:y val="-7.8606602266349627E-3"/>
                </c:manualLayout>
              </c:layout>
              <c:showLegendKey val="0"/>
              <c:showVal val="1"/>
              <c:showCatName val="0"/>
              <c:showSerName val="0"/>
              <c:showPercent val="0"/>
              <c:showBubbleSize val="0"/>
            </c:dLbl>
            <c:dLbl>
              <c:idx val="1"/>
              <c:layout>
                <c:manualLayout>
                  <c:x val="-1.9143472012116062E-3"/>
                  <c:y val="-1.3741722716404739E-2"/>
                </c:manualLayout>
              </c:layout>
              <c:showLegendKey val="0"/>
              <c:showVal val="1"/>
              <c:showCatName val="0"/>
              <c:showSerName val="0"/>
              <c:showPercent val="0"/>
              <c:showBubbleSize val="0"/>
            </c:dLbl>
            <c:dLbl>
              <c:idx val="2"/>
              <c:layout>
                <c:manualLayout>
                  <c:x val="7.4013870009199791E-3"/>
                  <c:y val="-1.7250165777726763E-2"/>
                </c:manualLayout>
              </c:layout>
              <c:showLegendKey val="0"/>
              <c:showVal val="1"/>
              <c:showCatName val="0"/>
              <c:showSerName val="0"/>
              <c:showPercent val="0"/>
              <c:showBubbleSize val="0"/>
            </c:dLbl>
            <c:dLbl>
              <c:idx val="3"/>
              <c:layout>
                <c:manualLayout>
                  <c:x val="0"/>
                  <c:y val="-1.7524556497886944E-2"/>
                </c:manualLayout>
              </c:layout>
              <c:showLegendKey val="0"/>
              <c:showVal val="1"/>
              <c:showCatName val="0"/>
              <c:showSerName val="0"/>
              <c:showPercent val="0"/>
              <c:showBubbleSize val="0"/>
            </c:dLbl>
            <c:dLbl>
              <c:idx val="4"/>
              <c:layout>
                <c:manualLayout>
                  <c:x val="0"/>
                  <c:y val="-1.1084072003566174E-2"/>
                </c:manualLayout>
              </c:layout>
              <c:showLegendKey val="0"/>
              <c:showVal val="1"/>
              <c:showCatName val="0"/>
              <c:showSerName val="0"/>
              <c:showPercent val="0"/>
              <c:showBubbleSize val="0"/>
            </c:dLbl>
            <c:numFmt formatCode="[&lt;0]\-&quot;&quot;#,###&quot;&quot;;[&gt;0]\+&quot;&quot;#,###&quot;&quot;;0" sourceLinked="0"/>
            <c:txPr>
              <a:bodyPr/>
              <a:lstStyle/>
              <a:p>
                <a:pPr>
                  <a:defRPr sz="1100" b="0"/>
                </a:pPr>
                <a:endParaRPr lang="fr-FR"/>
              </a:p>
            </c:txPr>
            <c:showLegendKey val="0"/>
            <c:showVal val="1"/>
            <c:showCatName val="0"/>
            <c:showSerName val="0"/>
            <c:showPercent val="0"/>
            <c:showBubbleSize val="0"/>
            <c:showLeaderLines val="0"/>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graph4'!$DM$42:$DQ$42</c:f>
              <c:numCache>
                <c:formatCode>#,##0</c:formatCode>
                <c:ptCount val="5"/>
                <c:pt idx="0">
                  <c:v>130</c:v>
                </c:pt>
                <c:pt idx="1">
                  <c:v>40</c:v>
                </c:pt>
                <c:pt idx="2">
                  <c:v>30</c:v>
                </c:pt>
                <c:pt idx="3">
                  <c:v>0</c:v>
                </c:pt>
                <c:pt idx="4">
                  <c:v>80</c:v>
                </c:pt>
              </c:numCache>
            </c:numRef>
          </c:val>
        </c:ser>
        <c:ser>
          <c:idx val="2"/>
          <c:order val="2"/>
          <c:tx>
            <c:v>Total</c:v>
          </c:tx>
          <c:spPr>
            <a:noFill/>
          </c:spPr>
          <c:invertIfNegative val="0"/>
          <c:dLbls>
            <c:dLbl>
              <c:idx val="0"/>
              <c:layout>
                <c:manualLayout>
                  <c:x val="-5.5839485416033273E-3"/>
                  <c:y val="7.7526924589415722E-2"/>
                </c:manualLayout>
              </c:layout>
              <c:dLblPos val="ctr"/>
              <c:showLegendKey val="0"/>
              <c:showVal val="1"/>
              <c:showCatName val="0"/>
              <c:showSerName val="0"/>
              <c:showPercent val="0"/>
              <c:showBubbleSize val="0"/>
            </c:dLbl>
            <c:dLbl>
              <c:idx val="1"/>
              <c:layout>
                <c:manualLayout>
                  <c:x val="1.7761759665157776E-3"/>
                  <c:y val="5.7530587660250862E-2"/>
                </c:manualLayout>
              </c:layout>
              <c:dLblPos val="ctr"/>
              <c:showLegendKey val="0"/>
              <c:showVal val="1"/>
              <c:showCatName val="0"/>
              <c:showSerName val="0"/>
              <c:showPercent val="0"/>
              <c:showBubbleSize val="0"/>
            </c:dLbl>
            <c:dLbl>
              <c:idx val="2"/>
              <c:layout>
                <c:manualLayout>
                  <c:x val="6.9894885252495169E-3"/>
                  <c:y val="3.0514421473654754E-2"/>
                </c:manualLayout>
              </c:layout>
              <c:dLblPos val="ctr"/>
              <c:showLegendKey val="0"/>
              <c:showVal val="1"/>
              <c:showCatName val="0"/>
              <c:showSerName val="0"/>
              <c:showPercent val="0"/>
              <c:showBubbleSize val="0"/>
            </c:dLbl>
            <c:dLbl>
              <c:idx val="3"/>
              <c:layout>
                <c:manualLayout>
                  <c:x val="-5.4943043230888059E-3"/>
                  <c:y val="1.1799932941805849E-2"/>
                </c:manualLayout>
              </c:layout>
              <c:dLblPos val="ctr"/>
              <c:showLegendKey val="0"/>
              <c:showVal val="1"/>
              <c:showCatName val="0"/>
              <c:showSerName val="0"/>
              <c:showPercent val="0"/>
              <c:showBubbleSize val="0"/>
            </c:dLbl>
            <c:dLbl>
              <c:idx val="4"/>
              <c:layout>
                <c:manualLayout>
                  <c:x val="3.6903778772597751E-3"/>
                  <c:y val="-1.9960792916734867E-2"/>
                </c:manualLayout>
              </c:layout>
              <c:dLblPos val="ctr"/>
              <c:showLegendKey val="0"/>
              <c:showVal val="1"/>
              <c:showCatName val="0"/>
              <c:showSerName val="0"/>
              <c:showPercent val="0"/>
              <c:showBubbleSize val="0"/>
            </c:dLbl>
            <c:numFmt formatCode="[&lt;0]\-&quot;&quot;#,###&quot;&quot;;[&gt;0]\+&quot;&quot;#,###&quot;&quot;;0" sourceLinked="0"/>
            <c:txPr>
              <a:bodyPr/>
              <a:lstStyle/>
              <a:p>
                <a:pPr>
                  <a:defRPr sz="1200" b="1"/>
                </a:pPr>
                <a:endParaRPr lang="fr-FR"/>
              </a:p>
            </c:txPr>
            <c:dLblPos val="inBase"/>
            <c:showLegendKey val="0"/>
            <c:showVal val="1"/>
            <c:showCatName val="0"/>
            <c:showSerName val="0"/>
            <c:showPercent val="0"/>
            <c:showBubbleSize val="0"/>
            <c:showLeaderLines val="0"/>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graph4'!$DA$42:$DE$42</c:f>
              <c:numCache>
                <c:formatCode>#,##0</c:formatCode>
                <c:ptCount val="5"/>
                <c:pt idx="0">
                  <c:v>460</c:v>
                </c:pt>
                <c:pt idx="1">
                  <c:v>420</c:v>
                </c:pt>
                <c:pt idx="2">
                  <c:v>380</c:v>
                </c:pt>
                <c:pt idx="3">
                  <c:v>-210</c:v>
                </c:pt>
                <c:pt idx="4">
                  <c:v>70</c:v>
                </c:pt>
              </c:numCache>
            </c:numRef>
          </c:val>
        </c:ser>
        <c:dLbls>
          <c:showLegendKey val="0"/>
          <c:showVal val="0"/>
          <c:showCatName val="0"/>
          <c:showSerName val="0"/>
          <c:showPercent val="0"/>
          <c:showBubbleSize val="0"/>
        </c:dLbls>
        <c:gapWidth val="150"/>
        <c:overlap val="100"/>
        <c:axId val="206412416"/>
        <c:axId val="206434688"/>
      </c:barChart>
      <c:catAx>
        <c:axId val="206412416"/>
        <c:scaling>
          <c:orientation val="minMax"/>
        </c:scaling>
        <c:delete val="0"/>
        <c:axPos val="b"/>
        <c:majorTickMark val="out"/>
        <c:minorTickMark val="none"/>
        <c:tickLblPos val="low"/>
        <c:spPr>
          <a:ln w="22225" cmpd="sng"/>
        </c:spPr>
        <c:txPr>
          <a:bodyPr rot="0" vert="horz"/>
          <a:lstStyle/>
          <a:p>
            <a:pPr>
              <a:defRPr sz="1000" b="0" baseline="0"/>
            </a:pPr>
            <a:endParaRPr lang="fr-FR"/>
          </a:p>
        </c:txPr>
        <c:crossAx val="206434688"/>
        <c:crosses val="autoZero"/>
        <c:auto val="1"/>
        <c:lblAlgn val="ctr"/>
        <c:lblOffset val="100"/>
        <c:noMultiLvlLbl val="0"/>
      </c:catAx>
      <c:valAx>
        <c:axId val="206434688"/>
        <c:scaling>
          <c:orientation val="minMax"/>
          <c:max val="600"/>
          <c:min val="-400"/>
        </c:scaling>
        <c:delete val="0"/>
        <c:axPos val="l"/>
        <c:majorGridlines>
          <c:spPr>
            <a:ln>
              <a:prstDash val="sysDot"/>
            </a:ln>
          </c:spPr>
        </c:majorGridlines>
        <c:numFmt formatCode="[Red][&lt;0]\-&quot;&quot;0&quot;&quot;;[Blue][&gt;0]\+&quot;&quot;0&quot;&quot;;0" sourceLinked="0"/>
        <c:majorTickMark val="out"/>
        <c:minorTickMark val="none"/>
        <c:tickLblPos val="nextTo"/>
        <c:crossAx val="206412416"/>
        <c:crosses val="autoZero"/>
        <c:crossBetween val="between"/>
        <c:majorUnit val="200"/>
      </c:valAx>
    </c:plotArea>
    <c:legend>
      <c:legendPos val="r"/>
      <c:legendEntry>
        <c:idx val="0"/>
        <c:delete val="1"/>
      </c:legendEntry>
      <c:layout>
        <c:manualLayout>
          <c:xMode val="edge"/>
          <c:yMode val="edge"/>
          <c:x val="0.27865418602177844"/>
          <c:y val="0.18397875147241638"/>
          <c:w val="0.4416481968830514"/>
          <c:h val="5.7485996694990923E-2"/>
        </c:manualLayout>
      </c:layout>
      <c:overlay val="0"/>
      <c:txPr>
        <a:bodyPr/>
        <a:lstStyle/>
        <a:p>
          <a:pPr>
            <a:defRPr sz="1200" baseline="0"/>
          </a:pPr>
          <a:endParaRPr lang="fr-FR"/>
        </a:p>
      </c:txPr>
    </c:legend>
    <c:plotVisOnly val="1"/>
    <c:dispBlanksAs val="gap"/>
    <c:showDLblsOverMax val="0"/>
  </c:chart>
  <c:spPr>
    <a:ln>
      <a:noFill/>
    </a:ln>
  </c:sp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rPr>
              <a:t>Stock de bénéficiaires des principaux contrats aidés, dans le Vaucluse</a:t>
            </a:r>
          </a:p>
          <a:p>
            <a:pPr>
              <a:defRPr sz="1000" b="0" i="0" u="none" strike="noStrike" baseline="0">
                <a:solidFill>
                  <a:srgbClr val="000000"/>
                </a:solidFill>
                <a:latin typeface="Calibri"/>
                <a:ea typeface="Calibri"/>
                <a:cs typeface="Calibri"/>
              </a:defRPr>
            </a:pPr>
            <a:r>
              <a:rPr lang="fr-FR" sz="1000" b="0" i="1" u="none" strike="noStrike" baseline="0">
                <a:solidFill>
                  <a:srgbClr val="000000"/>
                </a:solidFill>
                <a:latin typeface="Calibri"/>
              </a:rPr>
              <a:t>(données brutes, en nombre)</a:t>
            </a:r>
          </a:p>
        </c:rich>
      </c:tx>
      <c:layout>
        <c:manualLayout>
          <c:xMode val="edge"/>
          <c:yMode val="edge"/>
          <c:x val="0.18700457004807933"/>
          <c:y val="2.0459910253153839E-2"/>
        </c:manualLayout>
      </c:layout>
      <c:overlay val="0"/>
      <c:spPr>
        <a:noFill/>
        <a:ln w="25400">
          <a:noFill/>
        </a:ln>
      </c:spPr>
    </c:title>
    <c:autoTitleDeleted val="0"/>
    <c:plotArea>
      <c:layout>
        <c:manualLayout>
          <c:layoutTarget val="inner"/>
          <c:xMode val="edge"/>
          <c:yMode val="edge"/>
          <c:x val="5.2094879587940811E-2"/>
          <c:y val="0.17791309936205024"/>
          <c:w val="0.93016067977190131"/>
          <c:h val="0.50499133191202406"/>
        </c:manualLayout>
      </c:layout>
      <c:areaChart>
        <c:grouping val="stacked"/>
        <c:varyColors val="0"/>
        <c:ser>
          <c:idx val="1"/>
          <c:order val="0"/>
          <c:tx>
            <c:strRef>
              <c:f>'Données GRAPHIQUE_stocks_bénéf'!$BQ$2</c:f>
              <c:strCache>
                <c:ptCount val="1"/>
                <c:pt idx="0">
                  <c:v>CUI-CAE / PEC*</c:v>
                </c:pt>
              </c:strCache>
            </c:strRef>
          </c:tx>
          <c:spPr>
            <a:solidFill>
              <a:srgbClr val="1F497D">
                <a:lumMod val="20000"/>
                <a:lumOff val="80000"/>
                <a:alpha val="70000"/>
              </a:srgbClr>
            </a:solidFill>
            <a:ln w="28575">
              <a:noFill/>
              <a:prstDash val="solid"/>
            </a:ln>
          </c:spPr>
          <c:cat>
            <c:multiLvlStrRef>
              <c:f>'Données GRAPHIQUE_stocks_bénéf'!$BO$3:$BP$40</c:f>
              <c:multiLvlStrCache>
                <c:ptCount val="38"/>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lvl>
                <c:lvl>
                  <c:pt idx="0">
                    <c:v>2010</c:v>
                  </c:pt>
                  <c:pt idx="4">
                    <c:v>2011</c:v>
                  </c:pt>
                  <c:pt idx="8">
                    <c:v>2012</c:v>
                  </c:pt>
                  <c:pt idx="12">
                    <c:v>2013</c:v>
                  </c:pt>
                  <c:pt idx="16">
                    <c:v>2014</c:v>
                  </c:pt>
                  <c:pt idx="20">
                    <c:v>2015</c:v>
                  </c:pt>
                  <c:pt idx="24">
                    <c:v>2016</c:v>
                  </c:pt>
                  <c:pt idx="28">
                    <c:v>2017</c:v>
                  </c:pt>
                  <c:pt idx="32">
                    <c:v>2018</c:v>
                  </c:pt>
                  <c:pt idx="36">
                    <c:v>2019</c:v>
                  </c:pt>
                </c:lvl>
              </c:multiLvlStrCache>
            </c:multiLvlStrRef>
          </c:cat>
          <c:val>
            <c:numRef>
              <c:f>'Données GRAPHIQUE_stocks_bénéf'!$BQ$3:$BQ$40</c:f>
              <c:numCache>
                <c:formatCode>#,##0</c:formatCode>
                <c:ptCount val="38"/>
                <c:pt idx="0">
                  <c:v>1268</c:v>
                </c:pt>
                <c:pt idx="1">
                  <c:v>2379</c:v>
                </c:pt>
                <c:pt idx="2">
                  <c:v>2487</c:v>
                </c:pt>
                <c:pt idx="3">
                  <c:v>2282</c:v>
                </c:pt>
                <c:pt idx="4">
                  <c:v>2154</c:v>
                </c:pt>
                <c:pt idx="5">
                  <c:v>1764</c:v>
                </c:pt>
                <c:pt idx="6">
                  <c:v>1743</c:v>
                </c:pt>
                <c:pt idx="7">
                  <c:v>2048</c:v>
                </c:pt>
                <c:pt idx="8">
                  <c:v>2326</c:v>
                </c:pt>
                <c:pt idx="9">
                  <c:v>2519</c:v>
                </c:pt>
                <c:pt idx="10">
                  <c:v>2324</c:v>
                </c:pt>
                <c:pt idx="11">
                  <c:v>2158</c:v>
                </c:pt>
                <c:pt idx="12">
                  <c:v>2021</c:v>
                </c:pt>
                <c:pt idx="13">
                  <c:v>1975</c:v>
                </c:pt>
                <c:pt idx="14">
                  <c:v>1850</c:v>
                </c:pt>
                <c:pt idx="15">
                  <c:v>2208</c:v>
                </c:pt>
                <c:pt idx="16">
                  <c:v>2270</c:v>
                </c:pt>
                <c:pt idx="17">
                  <c:v>2384</c:v>
                </c:pt>
                <c:pt idx="18">
                  <c:v>2116</c:v>
                </c:pt>
                <c:pt idx="19">
                  <c:v>1927</c:v>
                </c:pt>
                <c:pt idx="20">
                  <c:v>2048</c:v>
                </c:pt>
                <c:pt idx="21">
                  <c:v>2106</c:v>
                </c:pt>
                <c:pt idx="22">
                  <c:v>2070</c:v>
                </c:pt>
                <c:pt idx="23">
                  <c:v>2188</c:v>
                </c:pt>
                <c:pt idx="24">
                  <c:v>2345</c:v>
                </c:pt>
                <c:pt idx="25">
                  <c:v>2415</c:v>
                </c:pt>
                <c:pt idx="26">
                  <c:v>2447</c:v>
                </c:pt>
                <c:pt idx="27">
                  <c:v>2432</c:v>
                </c:pt>
                <c:pt idx="28">
                  <c:v>2510</c:v>
                </c:pt>
                <c:pt idx="29">
                  <c:v>2388</c:v>
                </c:pt>
                <c:pt idx="30">
                  <c:v>1677</c:v>
                </c:pt>
                <c:pt idx="31">
                  <c:v>1200</c:v>
                </c:pt>
                <c:pt idx="32">
                  <c:v>872</c:v>
                </c:pt>
                <c:pt idx="33">
                  <c:v>731</c:v>
                </c:pt>
                <c:pt idx="34">
                  <c:v>882</c:v>
                </c:pt>
                <c:pt idx="35">
                  <c:v>979</c:v>
                </c:pt>
                <c:pt idx="36">
                  <c:v>1069</c:v>
                </c:pt>
                <c:pt idx="37">
                  <c:v>1184</c:v>
                </c:pt>
              </c:numCache>
            </c:numRef>
          </c:val>
        </c:ser>
        <c:ser>
          <c:idx val="3"/>
          <c:order val="1"/>
          <c:tx>
            <c:strRef>
              <c:f>'Données GRAPHIQUE_stocks_bénéf'!$BT$2</c:f>
              <c:strCache>
                <c:ptCount val="1"/>
                <c:pt idx="0">
                  <c:v>CUI-CIE**</c:v>
                </c:pt>
              </c:strCache>
            </c:strRef>
          </c:tx>
          <c:spPr>
            <a:solidFill>
              <a:srgbClr val="1F497D">
                <a:alpha val="80000"/>
              </a:srgbClr>
            </a:solidFill>
            <a:ln w="25400">
              <a:noFill/>
            </a:ln>
          </c:spPr>
          <c:cat>
            <c:multiLvlStrRef>
              <c:f>'Données GRAPHIQUE_stocks_bénéf'!$BO$3:$BP$40</c:f>
              <c:multiLvlStrCache>
                <c:ptCount val="38"/>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lvl>
                <c:lvl>
                  <c:pt idx="0">
                    <c:v>2010</c:v>
                  </c:pt>
                  <c:pt idx="4">
                    <c:v>2011</c:v>
                  </c:pt>
                  <c:pt idx="8">
                    <c:v>2012</c:v>
                  </c:pt>
                  <c:pt idx="12">
                    <c:v>2013</c:v>
                  </c:pt>
                  <c:pt idx="16">
                    <c:v>2014</c:v>
                  </c:pt>
                  <c:pt idx="20">
                    <c:v>2015</c:v>
                  </c:pt>
                  <c:pt idx="24">
                    <c:v>2016</c:v>
                  </c:pt>
                  <c:pt idx="28">
                    <c:v>2017</c:v>
                  </c:pt>
                  <c:pt idx="32">
                    <c:v>2018</c:v>
                  </c:pt>
                  <c:pt idx="36">
                    <c:v>2019</c:v>
                  </c:pt>
                </c:lvl>
              </c:multiLvlStrCache>
            </c:multiLvlStrRef>
          </c:cat>
          <c:val>
            <c:numRef>
              <c:f>'Données GRAPHIQUE_stocks_bénéf'!$BT$3:$BT$40</c:f>
              <c:numCache>
                <c:formatCode>#,##0</c:formatCode>
                <c:ptCount val="38"/>
                <c:pt idx="0">
                  <c:v>415</c:v>
                </c:pt>
                <c:pt idx="1">
                  <c:v>839</c:v>
                </c:pt>
                <c:pt idx="2">
                  <c:v>734</c:v>
                </c:pt>
                <c:pt idx="3">
                  <c:v>696</c:v>
                </c:pt>
                <c:pt idx="4">
                  <c:v>496</c:v>
                </c:pt>
                <c:pt idx="5">
                  <c:v>231</c:v>
                </c:pt>
                <c:pt idx="6">
                  <c:v>180</c:v>
                </c:pt>
                <c:pt idx="7">
                  <c:v>253</c:v>
                </c:pt>
                <c:pt idx="8">
                  <c:v>352</c:v>
                </c:pt>
                <c:pt idx="9">
                  <c:v>246</c:v>
                </c:pt>
                <c:pt idx="10">
                  <c:v>153</c:v>
                </c:pt>
                <c:pt idx="11">
                  <c:v>160</c:v>
                </c:pt>
                <c:pt idx="12">
                  <c:v>195</c:v>
                </c:pt>
                <c:pt idx="13">
                  <c:v>194</c:v>
                </c:pt>
                <c:pt idx="14">
                  <c:v>151</c:v>
                </c:pt>
                <c:pt idx="15">
                  <c:v>182</c:v>
                </c:pt>
                <c:pt idx="16">
                  <c:v>255</c:v>
                </c:pt>
                <c:pt idx="17">
                  <c:v>233</c:v>
                </c:pt>
                <c:pt idx="18">
                  <c:v>204</c:v>
                </c:pt>
                <c:pt idx="19">
                  <c:v>203</c:v>
                </c:pt>
                <c:pt idx="20">
                  <c:v>231</c:v>
                </c:pt>
                <c:pt idx="21">
                  <c:v>323</c:v>
                </c:pt>
                <c:pt idx="22">
                  <c:v>416</c:v>
                </c:pt>
                <c:pt idx="23">
                  <c:v>485</c:v>
                </c:pt>
                <c:pt idx="24">
                  <c:v>640</c:v>
                </c:pt>
                <c:pt idx="25">
                  <c:v>603</c:v>
                </c:pt>
                <c:pt idx="26">
                  <c:v>391</c:v>
                </c:pt>
                <c:pt idx="27">
                  <c:v>275</c:v>
                </c:pt>
                <c:pt idx="28">
                  <c:v>207</c:v>
                </c:pt>
                <c:pt idx="29">
                  <c:v>214</c:v>
                </c:pt>
                <c:pt idx="30">
                  <c:v>180</c:v>
                </c:pt>
                <c:pt idx="31">
                  <c:v>117</c:v>
                </c:pt>
                <c:pt idx="32">
                  <c:v>58</c:v>
                </c:pt>
                <c:pt idx="33">
                  <c:v>3</c:v>
                </c:pt>
                <c:pt idx="34">
                  <c:v>0</c:v>
                </c:pt>
                <c:pt idx="35">
                  <c:v>1</c:v>
                </c:pt>
                <c:pt idx="36">
                  <c:v>2</c:v>
                </c:pt>
                <c:pt idx="37">
                  <c:v>3</c:v>
                </c:pt>
              </c:numCache>
            </c:numRef>
          </c:val>
        </c:ser>
        <c:ser>
          <c:idx val="2"/>
          <c:order val="2"/>
          <c:tx>
            <c:strRef>
              <c:f>'Données GRAPHIQUE_stocks_bénéf'!$BW$2</c:f>
              <c:strCache>
                <c:ptCount val="1"/>
                <c:pt idx="0">
                  <c:v>Emploi d'avenir***</c:v>
                </c:pt>
              </c:strCache>
            </c:strRef>
          </c:tx>
          <c:spPr>
            <a:solidFill>
              <a:srgbClr val="F79646">
                <a:lumMod val="75000"/>
                <a:alpha val="70000"/>
              </a:srgbClr>
            </a:solidFill>
            <a:ln w="25400">
              <a:noFill/>
            </a:ln>
          </c:spPr>
          <c:cat>
            <c:multiLvlStrRef>
              <c:f>'Données GRAPHIQUE_stocks_bénéf'!$BO$3:$BP$40</c:f>
              <c:multiLvlStrCache>
                <c:ptCount val="38"/>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lvl>
                <c:lvl>
                  <c:pt idx="0">
                    <c:v>2010</c:v>
                  </c:pt>
                  <c:pt idx="4">
                    <c:v>2011</c:v>
                  </c:pt>
                  <c:pt idx="8">
                    <c:v>2012</c:v>
                  </c:pt>
                  <c:pt idx="12">
                    <c:v>2013</c:v>
                  </c:pt>
                  <c:pt idx="16">
                    <c:v>2014</c:v>
                  </c:pt>
                  <c:pt idx="20">
                    <c:v>2015</c:v>
                  </c:pt>
                  <c:pt idx="24">
                    <c:v>2016</c:v>
                  </c:pt>
                  <c:pt idx="28">
                    <c:v>2017</c:v>
                  </c:pt>
                  <c:pt idx="32">
                    <c:v>2018</c:v>
                  </c:pt>
                  <c:pt idx="36">
                    <c:v>2019</c:v>
                  </c:pt>
                </c:lvl>
              </c:multiLvlStrCache>
            </c:multiLvlStrRef>
          </c:cat>
          <c:val>
            <c:numRef>
              <c:f>'Données GRAPHIQUE_stocks_bénéf'!$BW$3:$BW$40</c:f>
              <c:numCache>
                <c:formatCode>General</c:formatCode>
                <c:ptCount val="38"/>
                <c:pt idx="0">
                  <c:v>0</c:v>
                </c:pt>
                <c:pt idx="1">
                  <c:v>0</c:v>
                </c:pt>
                <c:pt idx="2">
                  <c:v>0</c:v>
                </c:pt>
                <c:pt idx="3">
                  <c:v>0</c:v>
                </c:pt>
                <c:pt idx="4">
                  <c:v>0</c:v>
                </c:pt>
                <c:pt idx="5">
                  <c:v>0</c:v>
                </c:pt>
                <c:pt idx="6">
                  <c:v>0</c:v>
                </c:pt>
                <c:pt idx="7">
                  <c:v>0</c:v>
                </c:pt>
                <c:pt idx="8">
                  <c:v>0</c:v>
                </c:pt>
                <c:pt idx="9">
                  <c:v>0</c:v>
                </c:pt>
                <c:pt idx="10">
                  <c:v>0</c:v>
                </c:pt>
                <c:pt idx="11">
                  <c:v>10</c:v>
                </c:pt>
                <c:pt idx="12">
                  <c:v>145</c:v>
                </c:pt>
                <c:pt idx="13">
                  <c:v>272</c:v>
                </c:pt>
                <c:pt idx="14">
                  <c:v>507</c:v>
                </c:pt>
                <c:pt idx="15">
                  <c:v>703</c:v>
                </c:pt>
                <c:pt idx="16">
                  <c:v>847</c:v>
                </c:pt>
                <c:pt idx="17">
                  <c:v>946</c:v>
                </c:pt>
                <c:pt idx="18">
                  <c:v>1035</c:v>
                </c:pt>
                <c:pt idx="19">
                  <c:v>1085</c:v>
                </c:pt>
                <c:pt idx="20">
                  <c:v>1138</c:v>
                </c:pt>
                <c:pt idx="21">
                  <c:v>1204</c:v>
                </c:pt>
                <c:pt idx="22">
                  <c:v>1258</c:v>
                </c:pt>
                <c:pt idx="23">
                  <c:v>1337</c:v>
                </c:pt>
                <c:pt idx="24">
                  <c:v>1339</c:v>
                </c:pt>
                <c:pt idx="25">
                  <c:v>1339</c:v>
                </c:pt>
                <c:pt idx="26">
                  <c:v>1241</c:v>
                </c:pt>
                <c:pt idx="27">
                  <c:v>1157</c:v>
                </c:pt>
                <c:pt idx="28">
                  <c:v>1148</c:v>
                </c:pt>
                <c:pt idx="29">
                  <c:v>1036</c:v>
                </c:pt>
                <c:pt idx="30">
                  <c:v>834</c:v>
                </c:pt>
                <c:pt idx="31">
                  <c:v>713</c:v>
                </c:pt>
                <c:pt idx="32">
                  <c:v>587</c:v>
                </c:pt>
                <c:pt idx="33">
                  <c:v>476</c:v>
                </c:pt>
                <c:pt idx="34">
                  <c:v>370</c:v>
                </c:pt>
                <c:pt idx="35">
                  <c:v>283</c:v>
                </c:pt>
                <c:pt idx="36">
                  <c:v>214</c:v>
                </c:pt>
                <c:pt idx="37">
                  <c:v>159</c:v>
                </c:pt>
              </c:numCache>
            </c:numRef>
          </c:val>
        </c:ser>
        <c:ser>
          <c:idx val="0"/>
          <c:order val="3"/>
          <c:tx>
            <c:strRef>
              <c:f>'Données GRAPHIQUE_stocks_bénéf'!$BX$2</c:f>
              <c:strCache>
                <c:ptCount val="1"/>
                <c:pt idx="0">
                  <c:v>CDDI ****</c:v>
                </c:pt>
              </c:strCache>
            </c:strRef>
          </c:tx>
          <c:spPr>
            <a:solidFill>
              <a:srgbClr val="FFFF00">
                <a:alpha val="70000"/>
              </a:srgbClr>
            </a:solidFill>
            <a:ln w="25400">
              <a:noFill/>
            </a:ln>
          </c:spPr>
          <c:cat>
            <c:multiLvlStrRef>
              <c:f>'Données GRAPHIQUE_stocks_bénéf'!$BO$3:$BP$40</c:f>
              <c:multiLvlStrCache>
                <c:ptCount val="38"/>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lvl>
                <c:lvl>
                  <c:pt idx="0">
                    <c:v>2010</c:v>
                  </c:pt>
                  <c:pt idx="4">
                    <c:v>2011</c:v>
                  </c:pt>
                  <c:pt idx="8">
                    <c:v>2012</c:v>
                  </c:pt>
                  <c:pt idx="12">
                    <c:v>2013</c:v>
                  </c:pt>
                  <c:pt idx="16">
                    <c:v>2014</c:v>
                  </c:pt>
                  <c:pt idx="20">
                    <c:v>2015</c:v>
                  </c:pt>
                  <c:pt idx="24">
                    <c:v>2016</c:v>
                  </c:pt>
                  <c:pt idx="28">
                    <c:v>2017</c:v>
                  </c:pt>
                  <c:pt idx="32">
                    <c:v>2018</c:v>
                  </c:pt>
                  <c:pt idx="36">
                    <c:v>2019</c:v>
                  </c:pt>
                </c:lvl>
              </c:multiLvlStrCache>
            </c:multiLvlStrRef>
          </c:cat>
          <c:val>
            <c:numRef>
              <c:f>'Données GRAPHIQUE_stocks_bénéf'!$BX$3:$BX$40</c:f>
              <c:numCache>
                <c:formatCode>General</c:formatCode>
                <c:ptCount val="38"/>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285</c:v>
                </c:pt>
                <c:pt idx="19">
                  <c:v>489</c:v>
                </c:pt>
                <c:pt idx="20">
                  <c:v>481</c:v>
                </c:pt>
                <c:pt idx="21">
                  <c:v>492</c:v>
                </c:pt>
                <c:pt idx="22">
                  <c:v>461</c:v>
                </c:pt>
                <c:pt idx="23">
                  <c:v>443</c:v>
                </c:pt>
                <c:pt idx="24">
                  <c:v>426</c:v>
                </c:pt>
                <c:pt idx="25">
                  <c:v>448</c:v>
                </c:pt>
                <c:pt idx="26">
                  <c:v>480</c:v>
                </c:pt>
                <c:pt idx="27">
                  <c:v>528</c:v>
                </c:pt>
                <c:pt idx="28">
                  <c:v>524</c:v>
                </c:pt>
                <c:pt idx="29">
                  <c:v>514</c:v>
                </c:pt>
                <c:pt idx="30">
                  <c:v>522</c:v>
                </c:pt>
                <c:pt idx="31">
                  <c:v>586</c:v>
                </c:pt>
                <c:pt idx="32">
                  <c:v>562</c:v>
                </c:pt>
                <c:pt idx="33">
                  <c:v>540</c:v>
                </c:pt>
                <c:pt idx="34">
                  <c:v>508</c:v>
                </c:pt>
                <c:pt idx="35">
                  <c:v>516</c:v>
                </c:pt>
                <c:pt idx="36">
                  <c:v>520</c:v>
                </c:pt>
                <c:pt idx="37">
                  <c:v>516</c:v>
                </c:pt>
              </c:numCache>
            </c:numRef>
          </c:val>
        </c:ser>
        <c:dLbls>
          <c:showLegendKey val="0"/>
          <c:showVal val="0"/>
          <c:showCatName val="0"/>
          <c:showSerName val="0"/>
          <c:showPercent val="0"/>
          <c:showBubbleSize val="0"/>
        </c:dLbls>
        <c:axId val="206916992"/>
        <c:axId val="206918784"/>
      </c:areaChart>
      <c:catAx>
        <c:axId val="206916992"/>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rot="0" vert="horz"/>
          <a:lstStyle/>
          <a:p>
            <a:pPr>
              <a:defRPr sz="1000" b="0" i="0" u="none" strike="noStrike" baseline="0">
                <a:solidFill>
                  <a:srgbClr val="000000"/>
                </a:solidFill>
                <a:latin typeface="Calibri"/>
                <a:ea typeface="Calibri"/>
                <a:cs typeface="Calibri"/>
              </a:defRPr>
            </a:pPr>
            <a:endParaRPr lang="fr-FR"/>
          </a:p>
        </c:txPr>
        <c:crossAx val="206918784"/>
        <c:crossesAt val="0"/>
        <c:auto val="0"/>
        <c:lblAlgn val="ctr"/>
        <c:lblOffset val="100"/>
        <c:tickLblSkip val="4"/>
        <c:noMultiLvlLbl val="0"/>
      </c:catAx>
      <c:valAx>
        <c:axId val="206918784"/>
        <c:scaling>
          <c:orientation val="minMax"/>
          <c:max val="5000"/>
          <c:min val="0"/>
        </c:scaling>
        <c:delete val="0"/>
        <c:axPos val="l"/>
        <c:majorGridlines>
          <c:spPr>
            <a:ln>
              <a:prstDash val="sysDash"/>
            </a:ln>
          </c:spPr>
        </c:majorGridlines>
        <c:numFmt formatCode="#,##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fr-FR"/>
          </a:p>
        </c:txPr>
        <c:crossAx val="206916992"/>
        <c:crosses val="autoZero"/>
        <c:crossBetween val="between"/>
        <c:majorUnit val="1000"/>
      </c:valAx>
    </c:plotArea>
    <c:legend>
      <c:legendPos val="t"/>
      <c:layout/>
      <c:overlay val="0"/>
      <c:spPr>
        <a:noFill/>
      </c:spPr>
      <c:txPr>
        <a:bodyPr/>
        <a:lstStyle/>
        <a:p>
          <a:pPr>
            <a:defRPr sz="1050" b="0" i="0" u="none" strike="noStrike" baseline="0">
              <a:solidFill>
                <a:srgbClr val="000000"/>
              </a:solidFill>
              <a:latin typeface="Calibri"/>
              <a:ea typeface="Calibri"/>
              <a:cs typeface="Calibri"/>
            </a:defRPr>
          </a:pPr>
          <a:endParaRPr lang="fr-FR"/>
        </a:p>
      </c:txPr>
    </c:legend>
    <c:plotVisOnly val="1"/>
    <c:dispBlanksAs val="gap"/>
    <c:showDLblsOverMax val="0"/>
  </c:chart>
  <c:spPr>
    <a:solidFill>
      <a:sysClr val="window" lastClr="FFFFFF"/>
    </a:solidFill>
  </c:spPr>
  <c:txPr>
    <a:bodyPr/>
    <a:lstStyle/>
    <a:p>
      <a:pPr>
        <a:defRPr sz="1000" b="0" i="0" u="none" strike="noStrike" baseline="0">
          <a:solidFill>
            <a:srgbClr val="000000"/>
          </a:solidFill>
          <a:latin typeface="Calibri"/>
          <a:ea typeface="Calibri"/>
          <a:cs typeface="Calibri"/>
        </a:defRPr>
      </a:pPr>
      <a:endParaRPr lang="fr-FR"/>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5026584126239965E-2"/>
          <c:y val="0.23881826972585365"/>
          <c:w val="0.86985150536832423"/>
          <c:h val="0.55519270617488603"/>
        </c:manualLayout>
      </c:layout>
      <c:lineChart>
        <c:grouping val="standard"/>
        <c:varyColors val="0"/>
        <c:ser>
          <c:idx val="0"/>
          <c:order val="0"/>
          <c:tx>
            <c:strRef>
              <c:f>'Graph appr Note et Diapo'!$B$295</c:f>
              <c:strCache>
                <c:ptCount val="1"/>
                <c:pt idx="0">
                  <c:v>Campagne 2017-2018</c:v>
                </c:pt>
              </c:strCache>
            </c:strRef>
          </c:tx>
          <c:spPr>
            <a:ln w="25400">
              <a:solidFill>
                <a:srgbClr val="0070C0"/>
              </a:solidFill>
              <a:prstDash val="solid"/>
            </a:ln>
          </c:spPr>
          <c:marker>
            <c:symbol val="diamond"/>
            <c:size val="7"/>
            <c:spPr>
              <a:solidFill>
                <a:srgbClr val="0070C0"/>
              </a:solidFill>
              <a:ln>
                <a:solidFill>
                  <a:srgbClr val="0070C0"/>
                </a:solidFill>
              </a:ln>
            </c:spPr>
          </c:marker>
          <c:cat>
            <c:strRef>
              <c:f>'Graph appr Note et Diapo'!$A$296:$A$307</c:f>
              <c:strCache>
                <c:ptCount val="12"/>
                <c:pt idx="0">
                  <c:v>juin</c:v>
                </c:pt>
                <c:pt idx="1">
                  <c:v>juil.</c:v>
                </c:pt>
                <c:pt idx="2">
                  <c:v>août</c:v>
                </c:pt>
                <c:pt idx="3">
                  <c:v>sept.</c:v>
                </c:pt>
                <c:pt idx="4">
                  <c:v>oct.</c:v>
                </c:pt>
                <c:pt idx="5">
                  <c:v>nov.</c:v>
                </c:pt>
                <c:pt idx="6">
                  <c:v>déc.</c:v>
                </c:pt>
                <c:pt idx="7">
                  <c:v>jan.</c:v>
                </c:pt>
                <c:pt idx="8">
                  <c:v>fév.</c:v>
                </c:pt>
                <c:pt idx="9">
                  <c:v>mars</c:v>
                </c:pt>
                <c:pt idx="10">
                  <c:v>avril</c:v>
                </c:pt>
                <c:pt idx="11">
                  <c:v>mai</c:v>
                </c:pt>
              </c:strCache>
            </c:strRef>
          </c:cat>
          <c:val>
            <c:numRef>
              <c:f>'Graph appr Note et Diapo'!$B$296:$B$307</c:f>
              <c:numCache>
                <c:formatCode>#,##0</c:formatCode>
                <c:ptCount val="12"/>
                <c:pt idx="0">
                  <c:v>41</c:v>
                </c:pt>
                <c:pt idx="1">
                  <c:v>158</c:v>
                </c:pt>
                <c:pt idx="2">
                  <c:v>256</c:v>
                </c:pt>
                <c:pt idx="3">
                  <c:v>867</c:v>
                </c:pt>
                <c:pt idx="4">
                  <c:v>1449</c:v>
                </c:pt>
                <c:pt idx="5">
                  <c:v>1780</c:v>
                </c:pt>
                <c:pt idx="6">
                  <c:v>2064</c:v>
                </c:pt>
                <c:pt idx="7">
                  <c:v>2291</c:v>
                </c:pt>
                <c:pt idx="8">
                  <c:v>2381</c:v>
                </c:pt>
                <c:pt idx="9">
                  <c:v>2473</c:v>
                </c:pt>
                <c:pt idx="10">
                  <c:v>2490</c:v>
                </c:pt>
                <c:pt idx="11">
                  <c:v>2532</c:v>
                </c:pt>
              </c:numCache>
            </c:numRef>
          </c:val>
          <c:smooth val="0"/>
        </c:ser>
        <c:ser>
          <c:idx val="1"/>
          <c:order val="1"/>
          <c:tx>
            <c:strRef>
              <c:f>'Graph appr Note et Diapo'!$C$295</c:f>
              <c:strCache>
                <c:ptCount val="1"/>
                <c:pt idx="0">
                  <c:v>Campagne 2018-2019</c:v>
                </c:pt>
              </c:strCache>
            </c:strRef>
          </c:tx>
          <c:spPr>
            <a:ln w="25400">
              <a:solidFill>
                <a:srgbClr val="92D050"/>
              </a:solidFill>
              <a:prstDash val="solid"/>
            </a:ln>
          </c:spPr>
          <c:marker>
            <c:symbol val="circle"/>
            <c:size val="7"/>
            <c:spPr>
              <a:solidFill>
                <a:srgbClr val="92D050"/>
              </a:solidFill>
              <a:ln>
                <a:solidFill>
                  <a:srgbClr val="92D050"/>
                </a:solidFill>
              </a:ln>
            </c:spPr>
          </c:marker>
          <c:cat>
            <c:strRef>
              <c:f>'Graph appr Note et Diapo'!$A$296:$A$307</c:f>
              <c:strCache>
                <c:ptCount val="12"/>
                <c:pt idx="0">
                  <c:v>juin</c:v>
                </c:pt>
                <c:pt idx="1">
                  <c:v>juil.</c:v>
                </c:pt>
                <c:pt idx="2">
                  <c:v>août</c:v>
                </c:pt>
                <c:pt idx="3">
                  <c:v>sept.</c:v>
                </c:pt>
                <c:pt idx="4">
                  <c:v>oct.</c:v>
                </c:pt>
                <c:pt idx="5">
                  <c:v>nov.</c:v>
                </c:pt>
                <c:pt idx="6">
                  <c:v>déc.</c:v>
                </c:pt>
                <c:pt idx="7">
                  <c:v>jan.</c:v>
                </c:pt>
                <c:pt idx="8">
                  <c:v>fév.</c:v>
                </c:pt>
                <c:pt idx="9">
                  <c:v>mars</c:v>
                </c:pt>
                <c:pt idx="10">
                  <c:v>avril</c:v>
                </c:pt>
                <c:pt idx="11">
                  <c:v>mai</c:v>
                </c:pt>
              </c:strCache>
            </c:strRef>
          </c:cat>
          <c:val>
            <c:numRef>
              <c:f>'Graph appr Note et Diapo'!$C$296:$C$307</c:f>
              <c:numCache>
                <c:formatCode>#,##0</c:formatCode>
                <c:ptCount val="12"/>
                <c:pt idx="0">
                  <c:v>53</c:v>
                </c:pt>
                <c:pt idx="1">
                  <c:v>223</c:v>
                </c:pt>
                <c:pt idx="2">
                  <c:v>360</c:v>
                </c:pt>
                <c:pt idx="3">
                  <c:v>903</c:v>
                </c:pt>
                <c:pt idx="4">
                  <c:v>1475</c:v>
                </c:pt>
                <c:pt idx="5">
                  <c:v>1950</c:v>
                </c:pt>
                <c:pt idx="6">
                  <c:v>2179</c:v>
                </c:pt>
                <c:pt idx="7">
                  <c:v>2306</c:v>
                </c:pt>
                <c:pt idx="8">
                  <c:v>2395</c:v>
                </c:pt>
                <c:pt idx="9">
                  <c:v>2476</c:v>
                </c:pt>
                <c:pt idx="10">
                  <c:v>2511</c:v>
                </c:pt>
                <c:pt idx="11">
                  <c:v>2530</c:v>
                </c:pt>
              </c:numCache>
            </c:numRef>
          </c:val>
          <c:smooth val="0"/>
        </c:ser>
        <c:ser>
          <c:idx val="2"/>
          <c:order val="2"/>
          <c:tx>
            <c:strRef>
              <c:f>'Graph appr Note et Diapo'!$D$295</c:f>
              <c:strCache>
                <c:ptCount val="1"/>
                <c:pt idx="0">
                  <c:v>Campagne 2019-2020</c:v>
                </c:pt>
              </c:strCache>
            </c:strRef>
          </c:tx>
          <c:spPr>
            <a:ln w="25400">
              <a:solidFill>
                <a:srgbClr val="FF0000"/>
              </a:solidFill>
              <a:prstDash val="solid"/>
            </a:ln>
          </c:spPr>
          <c:marker>
            <c:symbol val="triangle"/>
            <c:size val="5"/>
            <c:spPr>
              <a:solidFill>
                <a:srgbClr val="FF0000"/>
              </a:solidFill>
              <a:ln>
                <a:solidFill>
                  <a:srgbClr val="FF0000"/>
                </a:solidFill>
                <a:prstDash val="solid"/>
              </a:ln>
            </c:spPr>
          </c:marker>
          <c:cat>
            <c:strRef>
              <c:f>'Graph appr Note et Diapo'!$A$296:$A$307</c:f>
              <c:strCache>
                <c:ptCount val="12"/>
                <c:pt idx="0">
                  <c:v>juin</c:v>
                </c:pt>
                <c:pt idx="1">
                  <c:v>juil.</c:v>
                </c:pt>
                <c:pt idx="2">
                  <c:v>août</c:v>
                </c:pt>
                <c:pt idx="3">
                  <c:v>sept.</c:v>
                </c:pt>
                <c:pt idx="4">
                  <c:v>oct.</c:v>
                </c:pt>
                <c:pt idx="5">
                  <c:v>nov.</c:v>
                </c:pt>
                <c:pt idx="6">
                  <c:v>déc.</c:v>
                </c:pt>
                <c:pt idx="7">
                  <c:v>jan.</c:v>
                </c:pt>
                <c:pt idx="8">
                  <c:v>fév.</c:v>
                </c:pt>
                <c:pt idx="9">
                  <c:v>mars</c:v>
                </c:pt>
                <c:pt idx="10">
                  <c:v>avril</c:v>
                </c:pt>
                <c:pt idx="11">
                  <c:v>mai</c:v>
                </c:pt>
              </c:strCache>
            </c:strRef>
          </c:cat>
          <c:val>
            <c:numRef>
              <c:f>'Graph appr Note et Diapo'!$D$296:$D$307</c:f>
              <c:numCache>
                <c:formatCode>#,##0</c:formatCode>
                <c:ptCount val="12"/>
                <c:pt idx="0">
                  <c:v>80</c:v>
                </c:pt>
                <c:pt idx="1">
                  <c:v>354</c:v>
                </c:pt>
                <c:pt idx="2">
                  <c:v>535</c:v>
                </c:pt>
                <c:pt idx="3">
                  <c:v>1059</c:v>
                </c:pt>
                <c:pt idx="4">
                  <c:v>1774</c:v>
                </c:pt>
                <c:pt idx="5">
                  <c:v>2162</c:v>
                </c:pt>
                <c:pt idx="6">
                  <c:v>2417</c:v>
                </c:pt>
                <c:pt idx="7">
                  <c:v>2574</c:v>
                </c:pt>
                <c:pt idx="8">
                  <c:v>2649</c:v>
                </c:pt>
                <c:pt idx="9">
                  <c:v>2689</c:v>
                </c:pt>
                <c:pt idx="10">
                  <c:v>2717</c:v>
                </c:pt>
                <c:pt idx="11">
                  <c:v>2757</c:v>
                </c:pt>
              </c:numCache>
            </c:numRef>
          </c:val>
          <c:smooth val="0"/>
        </c:ser>
        <c:dLbls>
          <c:showLegendKey val="0"/>
          <c:showVal val="0"/>
          <c:showCatName val="0"/>
          <c:showSerName val="0"/>
          <c:showPercent val="0"/>
          <c:showBubbleSize val="0"/>
        </c:dLbls>
        <c:marker val="1"/>
        <c:smooth val="0"/>
        <c:axId val="206697984"/>
        <c:axId val="206699520"/>
      </c:lineChart>
      <c:catAx>
        <c:axId val="206697984"/>
        <c:scaling>
          <c:orientation val="minMax"/>
        </c:scaling>
        <c:delete val="0"/>
        <c:axPos val="b"/>
        <c:majorGridlines>
          <c:spPr>
            <a:ln w="3175">
              <a:solidFill>
                <a:schemeClr val="bg1">
                  <a:lumMod val="75000"/>
                </a:schemeClr>
              </a:solidFill>
              <a:prstDash val="sysDash"/>
            </a:ln>
          </c:spPr>
        </c:majorGridlines>
        <c:numFmt formatCode="General" sourceLinked="1"/>
        <c:majorTickMark val="out"/>
        <c:minorTickMark val="none"/>
        <c:tickLblPos val="low"/>
        <c:spPr>
          <a:ln>
            <a:solidFill>
              <a:sysClr val="windowText" lastClr="000000">
                <a:tint val="75000"/>
                <a:shade val="95000"/>
                <a:satMod val="105000"/>
              </a:sysClr>
            </a:solidFill>
          </a:ln>
        </c:spPr>
        <c:txPr>
          <a:bodyPr rot="0" vert="horz"/>
          <a:lstStyle/>
          <a:p>
            <a:pPr>
              <a:defRPr sz="1000" b="0" i="0" u="none" strike="noStrike" baseline="0">
                <a:solidFill>
                  <a:srgbClr val="000000"/>
                </a:solidFill>
                <a:latin typeface="Calibri"/>
                <a:ea typeface="Calibri"/>
                <a:cs typeface="Calibri"/>
              </a:defRPr>
            </a:pPr>
            <a:endParaRPr lang="fr-FR"/>
          </a:p>
        </c:txPr>
        <c:crossAx val="206699520"/>
        <c:crossesAt val="0"/>
        <c:auto val="0"/>
        <c:lblAlgn val="ctr"/>
        <c:lblOffset val="100"/>
        <c:tickLblSkip val="1"/>
        <c:tickMarkSkip val="1"/>
        <c:noMultiLvlLbl val="0"/>
      </c:catAx>
      <c:valAx>
        <c:axId val="206699520"/>
        <c:scaling>
          <c:orientation val="minMax"/>
          <c:max val="3000"/>
          <c:min val="0"/>
        </c:scaling>
        <c:delete val="0"/>
        <c:axPos val="l"/>
        <c:majorGridlines>
          <c:spPr>
            <a:ln>
              <a:solidFill>
                <a:schemeClr val="bg1">
                  <a:lumMod val="85000"/>
                </a:schemeClr>
              </a:solidFill>
              <a:prstDash val="sysDash"/>
            </a:ln>
          </c:spPr>
        </c:majorGridlines>
        <c:numFmt formatCode="#,##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fr-FR"/>
          </a:p>
        </c:txPr>
        <c:crossAx val="206697984"/>
        <c:crosses val="autoZero"/>
        <c:crossBetween val="between"/>
        <c:majorUnit val="500"/>
      </c:valAx>
    </c:plotArea>
    <c:legend>
      <c:legendPos val="r"/>
      <c:layout>
        <c:manualLayout>
          <c:xMode val="edge"/>
          <c:yMode val="edge"/>
          <c:x val="9.0909116739297982E-2"/>
          <c:y val="0.13101608710394455"/>
          <c:w val="0.90909088326070198"/>
          <c:h val="0.10097150535608887"/>
        </c:manualLayout>
      </c:layout>
      <c:overlay val="0"/>
      <c:txPr>
        <a:bodyPr/>
        <a:lstStyle/>
        <a:p>
          <a:pPr>
            <a:defRPr sz="715" b="0" i="0" u="none" strike="noStrike" baseline="0">
              <a:solidFill>
                <a:srgbClr val="000000"/>
              </a:solidFill>
              <a:latin typeface="Calibri"/>
              <a:ea typeface="Calibri"/>
              <a:cs typeface="Calibri"/>
            </a:defRPr>
          </a:pPr>
          <a:endParaRPr lang="fr-FR"/>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fr-FR"/>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5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rPr>
              <a:t>Taux de chômage dans le Vaucluse </a:t>
            </a:r>
            <a:r>
              <a:rPr lang="fr-FR" sz="1500" b="0" i="1" u="none" strike="noStrike" baseline="0">
                <a:solidFill>
                  <a:srgbClr val="000000"/>
                </a:solidFill>
                <a:latin typeface="Calibri"/>
              </a:rPr>
              <a:t>(en %)</a:t>
            </a:r>
          </a:p>
        </c:rich>
      </c:tx>
      <c:layout>
        <c:manualLayout>
          <c:xMode val="edge"/>
          <c:yMode val="edge"/>
          <c:x val="0.27938931639226944"/>
          <c:y val="2.4256627684853017E-2"/>
        </c:manualLayout>
      </c:layout>
      <c:overlay val="0"/>
      <c:spPr>
        <a:noFill/>
        <a:ln w="25400">
          <a:noFill/>
        </a:ln>
      </c:spPr>
    </c:title>
    <c:autoTitleDeleted val="0"/>
    <c:plotArea>
      <c:layout>
        <c:manualLayout>
          <c:layoutTarget val="inner"/>
          <c:xMode val="edge"/>
          <c:yMode val="edge"/>
          <c:x val="8.7438260558339295E-2"/>
          <c:y val="0.18816505924925064"/>
          <c:w val="0.83764367816092833"/>
          <c:h val="0.53603068847163338"/>
        </c:manualLayout>
      </c:layout>
      <c:lineChart>
        <c:grouping val="standard"/>
        <c:varyColors val="0"/>
        <c:ser>
          <c:idx val="0"/>
          <c:order val="0"/>
          <c:tx>
            <c:v>Provence-Alpes-Côte d'Azur</c:v>
          </c:tx>
          <c:spPr>
            <a:ln w="25400">
              <a:solidFill>
                <a:srgbClr val="FF0000"/>
              </a:solidFill>
              <a:prstDash val="solid"/>
            </a:ln>
          </c:spPr>
          <c:marker>
            <c:symbol val="none"/>
          </c:marker>
          <c:cat>
            <c:multiLvlStrRef>
              <c:f>'dates trim'!$B$110:$C$168</c:f>
              <c:multiLvlStrCache>
                <c:ptCount val="59"/>
                <c:lvl>
                  <c:pt idx="0">
                    <c:v>T2</c:v>
                  </c:pt>
                  <c:pt idx="1">
                    <c:v>T3</c:v>
                  </c:pt>
                  <c:pt idx="2">
                    <c:v>T4</c:v>
                  </c:pt>
                  <c:pt idx="3">
                    <c:v>T1</c:v>
                  </c:pt>
                  <c:pt idx="4">
                    <c:v>T2</c:v>
                  </c:pt>
                  <c:pt idx="5">
                    <c:v>T3</c:v>
                  </c:pt>
                  <c:pt idx="6">
                    <c:v>T4</c:v>
                  </c:pt>
                  <c:pt idx="7">
                    <c:v>T1</c:v>
                  </c:pt>
                  <c:pt idx="8">
                    <c:v>T2</c:v>
                  </c:pt>
                  <c:pt idx="9">
                    <c:v>T3</c:v>
                  </c:pt>
                  <c:pt idx="10">
                    <c:v>T4</c:v>
                  </c:pt>
                  <c:pt idx="11">
                    <c:v>T1</c:v>
                  </c:pt>
                  <c:pt idx="12">
                    <c:v>T2</c:v>
                  </c:pt>
                  <c:pt idx="13">
                    <c:v>T3</c:v>
                  </c:pt>
                  <c:pt idx="14">
                    <c:v>T4</c:v>
                  </c:pt>
                  <c:pt idx="15">
                    <c:v>T1</c:v>
                  </c:pt>
                  <c:pt idx="16">
                    <c:v>T2</c:v>
                  </c:pt>
                  <c:pt idx="17">
                    <c:v>T3</c:v>
                  </c:pt>
                  <c:pt idx="18">
                    <c:v>T4</c:v>
                  </c:pt>
                  <c:pt idx="19">
                    <c:v>T1</c:v>
                  </c:pt>
                  <c:pt idx="20">
                    <c:v>T2</c:v>
                  </c:pt>
                  <c:pt idx="21">
                    <c:v>T3</c:v>
                  </c:pt>
                  <c:pt idx="22">
                    <c:v>T4</c:v>
                  </c:pt>
                  <c:pt idx="23">
                    <c:v>T1</c:v>
                  </c:pt>
                  <c:pt idx="24">
                    <c:v>T2</c:v>
                  </c:pt>
                  <c:pt idx="25">
                    <c:v>T3</c:v>
                  </c:pt>
                  <c:pt idx="26">
                    <c:v>T4</c:v>
                  </c:pt>
                  <c:pt idx="27">
                    <c:v>T1</c:v>
                  </c:pt>
                  <c:pt idx="28">
                    <c:v>T2</c:v>
                  </c:pt>
                  <c:pt idx="29">
                    <c:v>T3</c:v>
                  </c:pt>
                  <c:pt idx="30">
                    <c:v>T4</c:v>
                  </c:pt>
                  <c:pt idx="31">
                    <c:v>T1</c:v>
                  </c:pt>
                  <c:pt idx="32">
                    <c:v>T2</c:v>
                  </c:pt>
                  <c:pt idx="33">
                    <c:v>T3</c:v>
                  </c:pt>
                  <c:pt idx="34">
                    <c:v>T4</c:v>
                  </c:pt>
                  <c:pt idx="35">
                    <c:v>T1</c:v>
                  </c:pt>
                  <c:pt idx="36">
                    <c:v>T2</c:v>
                  </c:pt>
                  <c:pt idx="37">
                    <c:v>T3</c:v>
                  </c:pt>
                  <c:pt idx="38">
                    <c:v>T4</c:v>
                  </c:pt>
                  <c:pt idx="39">
                    <c:v>T1</c:v>
                  </c:pt>
                  <c:pt idx="40">
                    <c:v>T2</c:v>
                  </c:pt>
                  <c:pt idx="41">
                    <c:v>T3</c:v>
                  </c:pt>
                  <c:pt idx="42">
                    <c:v>T4</c:v>
                  </c:pt>
                  <c:pt idx="43">
                    <c:v>T1</c:v>
                  </c:pt>
                  <c:pt idx="44">
                    <c:v>T2</c:v>
                  </c:pt>
                  <c:pt idx="45">
                    <c:v>T3</c:v>
                  </c:pt>
                  <c:pt idx="46">
                    <c:v>T4</c:v>
                  </c:pt>
                  <c:pt idx="47">
                    <c:v>T1</c:v>
                  </c:pt>
                  <c:pt idx="48">
                    <c:v>T2</c:v>
                  </c:pt>
                  <c:pt idx="49">
                    <c:v>T3</c:v>
                  </c:pt>
                  <c:pt idx="50">
                    <c:v>T4</c:v>
                  </c:pt>
                  <c:pt idx="51">
                    <c:v>T1</c:v>
                  </c:pt>
                  <c:pt idx="52">
                    <c:v>T2</c:v>
                  </c:pt>
                  <c:pt idx="53">
                    <c:v>T3</c:v>
                  </c:pt>
                  <c:pt idx="54">
                    <c:v>T4</c:v>
                  </c:pt>
                  <c:pt idx="55">
                    <c:v>T1</c:v>
                  </c:pt>
                  <c:pt idx="56">
                    <c:v>T2</c:v>
                  </c:pt>
                  <c:pt idx="57">
                    <c:v>T3</c:v>
                  </c:pt>
                  <c:pt idx="58">
                    <c:v>T4</c:v>
                  </c:pt>
                </c:lvl>
                <c:lvl>
                  <c:pt idx="3">
                    <c:v>2010</c:v>
                  </c:pt>
                  <c:pt idx="7">
                    <c:v>2011</c:v>
                  </c:pt>
                  <c:pt idx="11">
                    <c:v>2012</c:v>
                  </c:pt>
                  <c:pt idx="15">
                    <c:v>2013</c:v>
                  </c:pt>
                  <c:pt idx="19">
                    <c:v>2014</c:v>
                  </c:pt>
                  <c:pt idx="23">
                    <c:v>2015</c:v>
                  </c:pt>
                  <c:pt idx="27">
                    <c:v>2016</c:v>
                  </c:pt>
                  <c:pt idx="31">
                    <c:v>2017</c:v>
                  </c:pt>
                  <c:pt idx="35">
                    <c:v>2018</c:v>
                  </c:pt>
                  <c:pt idx="39">
                    <c:v>2019</c:v>
                  </c:pt>
                  <c:pt idx="43">
                    <c:v>2020</c:v>
                  </c:pt>
                  <c:pt idx="47">
                    <c:v>2021</c:v>
                  </c:pt>
                  <c:pt idx="51">
                    <c:v>2022</c:v>
                  </c:pt>
                  <c:pt idx="55">
                    <c:v>2023</c:v>
                  </c:pt>
                </c:lvl>
              </c:multiLvlStrCache>
            </c:multiLvlStrRef>
          </c:cat>
          <c:val>
            <c:numRef>
              <c:f>Données!$C$118:$C$158</c:f>
              <c:numCache>
                <c:formatCode>#,##0.0</c:formatCode>
                <c:ptCount val="41"/>
                <c:pt idx="0">
                  <c:v>9.9</c:v>
                </c:pt>
                <c:pt idx="1">
                  <c:v>10</c:v>
                </c:pt>
                <c:pt idx="2">
                  <c:v>10.4</c:v>
                </c:pt>
                <c:pt idx="3">
                  <c:v>10.199999999999999</c:v>
                </c:pt>
                <c:pt idx="4">
                  <c:v>10.1</c:v>
                </c:pt>
                <c:pt idx="5">
                  <c:v>10.199999999999999</c:v>
                </c:pt>
                <c:pt idx="6">
                  <c:v>10.199999999999999</c:v>
                </c:pt>
                <c:pt idx="7">
                  <c:v>10.3</c:v>
                </c:pt>
                <c:pt idx="8">
                  <c:v>10.3</c:v>
                </c:pt>
                <c:pt idx="9">
                  <c:v>10.5</c:v>
                </c:pt>
                <c:pt idx="10">
                  <c:v>10.6</c:v>
                </c:pt>
                <c:pt idx="11">
                  <c:v>10.7</c:v>
                </c:pt>
                <c:pt idx="12">
                  <c:v>10.9</c:v>
                </c:pt>
                <c:pt idx="13">
                  <c:v>10.9</c:v>
                </c:pt>
                <c:pt idx="14">
                  <c:v>11.2</c:v>
                </c:pt>
                <c:pt idx="15">
                  <c:v>11.4</c:v>
                </c:pt>
                <c:pt idx="16">
                  <c:v>11.6</c:v>
                </c:pt>
                <c:pt idx="17">
                  <c:v>11.4</c:v>
                </c:pt>
                <c:pt idx="18">
                  <c:v>11.3</c:v>
                </c:pt>
                <c:pt idx="19">
                  <c:v>11.3</c:v>
                </c:pt>
                <c:pt idx="20">
                  <c:v>11.4</c:v>
                </c:pt>
                <c:pt idx="21">
                  <c:v>11.5</c:v>
                </c:pt>
                <c:pt idx="22">
                  <c:v>11.6</c:v>
                </c:pt>
                <c:pt idx="23">
                  <c:v>11.5</c:v>
                </c:pt>
                <c:pt idx="24">
                  <c:v>11.8</c:v>
                </c:pt>
                <c:pt idx="25">
                  <c:v>11.6</c:v>
                </c:pt>
                <c:pt idx="26">
                  <c:v>11.5</c:v>
                </c:pt>
                <c:pt idx="27">
                  <c:v>11.4</c:v>
                </c:pt>
                <c:pt idx="28">
                  <c:v>11.2</c:v>
                </c:pt>
                <c:pt idx="29">
                  <c:v>11.3</c:v>
                </c:pt>
                <c:pt idx="30">
                  <c:v>11.5</c:v>
                </c:pt>
                <c:pt idx="31">
                  <c:v>11</c:v>
                </c:pt>
                <c:pt idx="32">
                  <c:v>10.8</c:v>
                </c:pt>
                <c:pt idx="33">
                  <c:v>11</c:v>
                </c:pt>
                <c:pt idx="34">
                  <c:v>10.4</c:v>
                </c:pt>
                <c:pt idx="35">
                  <c:v>10.7</c:v>
                </c:pt>
                <c:pt idx="36">
                  <c:v>10.6</c:v>
                </c:pt>
                <c:pt idx="37">
                  <c:v>10.6</c:v>
                </c:pt>
                <c:pt idx="38">
                  <c:v>10.199999999999999</c:v>
                </c:pt>
                <c:pt idx="39">
                  <c:v>10.1</c:v>
                </c:pt>
                <c:pt idx="40">
                  <c:v>9.8000000000000007</c:v>
                </c:pt>
              </c:numCache>
            </c:numRef>
          </c:val>
          <c:smooth val="0"/>
        </c:ser>
        <c:ser>
          <c:idx val="1"/>
          <c:order val="1"/>
          <c:tx>
            <c:v>France métropolitaine</c:v>
          </c:tx>
          <c:spPr>
            <a:ln w="25400">
              <a:solidFill>
                <a:srgbClr val="0000FF"/>
              </a:solidFill>
              <a:prstDash val="solid"/>
            </a:ln>
          </c:spPr>
          <c:marker>
            <c:symbol val="none"/>
          </c:marker>
          <c:cat>
            <c:multiLvlStrRef>
              <c:f>'dates trim'!$B$110:$C$168</c:f>
              <c:multiLvlStrCache>
                <c:ptCount val="59"/>
                <c:lvl>
                  <c:pt idx="0">
                    <c:v>T2</c:v>
                  </c:pt>
                  <c:pt idx="1">
                    <c:v>T3</c:v>
                  </c:pt>
                  <c:pt idx="2">
                    <c:v>T4</c:v>
                  </c:pt>
                  <c:pt idx="3">
                    <c:v>T1</c:v>
                  </c:pt>
                  <c:pt idx="4">
                    <c:v>T2</c:v>
                  </c:pt>
                  <c:pt idx="5">
                    <c:v>T3</c:v>
                  </c:pt>
                  <c:pt idx="6">
                    <c:v>T4</c:v>
                  </c:pt>
                  <c:pt idx="7">
                    <c:v>T1</c:v>
                  </c:pt>
                  <c:pt idx="8">
                    <c:v>T2</c:v>
                  </c:pt>
                  <c:pt idx="9">
                    <c:v>T3</c:v>
                  </c:pt>
                  <c:pt idx="10">
                    <c:v>T4</c:v>
                  </c:pt>
                  <c:pt idx="11">
                    <c:v>T1</c:v>
                  </c:pt>
                  <c:pt idx="12">
                    <c:v>T2</c:v>
                  </c:pt>
                  <c:pt idx="13">
                    <c:v>T3</c:v>
                  </c:pt>
                  <c:pt idx="14">
                    <c:v>T4</c:v>
                  </c:pt>
                  <c:pt idx="15">
                    <c:v>T1</c:v>
                  </c:pt>
                  <c:pt idx="16">
                    <c:v>T2</c:v>
                  </c:pt>
                  <c:pt idx="17">
                    <c:v>T3</c:v>
                  </c:pt>
                  <c:pt idx="18">
                    <c:v>T4</c:v>
                  </c:pt>
                  <c:pt idx="19">
                    <c:v>T1</c:v>
                  </c:pt>
                  <c:pt idx="20">
                    <c:v>T2</c:v>
                  </c:pt>
                  <c:pt idx="21">
                    <c:v>T3</c:v>
                  </c:pt>
                  <c:pt idx="22">
                    <c:v>T4</c:v>
                  </c:pt>
                  <c:pt idx="23">
                    <c:v>T1</c:v>
                  </c:pt>
                  <c:pt idx="24">
                    <c:v>T2</c:v>
                  </c:pt>
                  <c:pt idx="25">
                    <c:v>T3</c:v>
                  </c:pt>
                  <c:pt idx="26">
                    <c:v>T4</c:v>
                  </c:pt>
                  <c:pt idx="27">
                    <c:v>T1</c:v>
                  </c:pt>
                  <c:pt idx="28">
                    <c:v>T2</c:v>
                  </c:pt>
                  <c:pt idx="29">
                    <c:v>T3</c:v>
                  </c:pt>
                  <c:pt idx="30">
                    <c:v>T4</c:v>
                  </c:pt>
                  <c:pt idx="31">
                    <c:v>T1</c:v>
                  </c:pt>
                  <c:pt idx="32">
                    <c:v>T2</c:v>
                  </c:pt>
                  <c:pt idx="33">
                    <c:v>T3</c:v>
                  </c:pt>
                  <c:pt idx="34">
                    <c:v>T4</c:v>
                  </c:pt>
                  <c:pt idx="35">
                    <c:v>T1</c:v>
                  </c:pt>
                  <c:pt idx="36">
                    <c:v>T2</c:v>
                  </c:pt>
                  <c:pt idx="37">
                    <c:v>T3</c:v>
                  </c:pt>
                  <c:pt idx="38">
                    <c:v>T4</c:v>
                  </c:pt>
                  <c:pt idx="39">
                    <c:v>T1</c:v>
                  </c:pt>
                  <c:pt idx="40">
                    <c:v>T2</c:v>
                  </c:pt>
                  <c:pt idx="41">
                    <c:v>T3</c:v>
                  </c:pt>
                  <c:pt idx="42">
                    <c:v>T4</c:v>
                  </c:pt>
                  <c:pt idx="43">
                    <c:v>T1</c:v>
                  </c:pt>
                  <c:pt idx="44">
                    <c:v>T2</c:v>
                  </c:pt>
                  <c:pt idx="45">
                    <c:v>T3</c:v>
                  </c:pt>
                  <c:pt idx="46">
                    <c:v>T4</c:v>
                  </c:pt>
                  <c:pt idx="47">
                    <c:v>T1</c:v>
                  </c:pt>
                  <c:pt idx="48">
                    <c:v>T2</c:v>
                  </c:pt>
                  <c:pt idx="49">
                    <c:v>T3</c:v>
                  </c:pt>
                  <c:pt idx="50">
                    <c:v>T4</c:v>
                  </c:pt>
                  <c:pt idx="51">
                    <c:v>T1</c:v>
                  </c:pt>
                  <c:pt idx="52">
                    <c:v>T2</c:v>
                  </c:pt>
                  <c:pt idx="53">
                    <c:v>T3</c:v>
                  </c:pt>
                  <c:pt idx="54">
                    <c:v>T4</c:v>
                  </c:pt>
                  <c:pt idx="55">
                    <c:v>T1</c:v>
                  </c:pt>
                  <c:pt idx="56">
                    <c:v>T2</c:v>
                  </c:pt>
                  <c:pt idx="57">
                    <c:v>T3</c:v>
                  </c:pt>
                  <c:pt idx="58">
                    <c:v>T4</c:v>
                  </c:pt>
                </c:lvl>
                <c:lvl>
                  <c:pt idx="3">
                    <c:v>2010</c:v>
                  </c:pt>
                  <c:pt idx="7">
                    <c:v>2011</c:v>
                  </c:pt>
                  <c:pt idx="11">
                    <c:v>2012</c:v>
                  </c:pt>
                  <c:pt idx="15">
                    <c:v>2013</c:v>
                  </c:pt>
                  <c:pt idx="19">
                    <c:v>2014</c:v>
                  </c:pt>
                  <c:pt idx="23">
                    <c:v>2015</c:v>
                  </c:pt>
                  <c:pt idx="27">
                    <c:v>2016</c:v>
                  </c:pt>
                  <c:pt idx="31">
                    <c:v>2017</c:v>
                  </c:pt>
                  <c:pt idx="35">
                    <c:v>2018</c:v>
                  </c:pt>
                  <c:pt idx="39">
                    <c:v>2019</c:v>
                  </c:pt>
                  <c:pt idx="43">
                    <c:v>2020</c:v>
                  </c:pt>
                  <c:pt idx="47">
                    <c:v>2021</c:v>
                  </c:pt>
                  <c:pt idx="51">
                    <c:v>2022</c:v>
                  </c:pt>
                  <c:pt idx="55">
                    <c:v>2023</c:v>
                  </c:pt>
                </c:lvl>
              </c:multiLvlStrCache>
            </c:multiLvlStrRef>
          </c:cat>
          <c:val>
            <c:numRef>
              <c:f>Données!$B$118:$B$158</c:f>
              <c:numCache>
                <c:formatCode>#,##0.0</c:formatCode>
                <c:ptCount val="41"/>
                <c:pt idx="0">
                  <c:v>8.8000000000000007</c:v>
                </c:pt>
                <c:pt idx="1">
                  <c:v>8.8000000000000007</c:v>
                </c:pt>
                <c:pt idx="2">
                  <c:v>9.1</c:v>
                </c:pt>
                <c:pt idx="3">
                  <c:v>9</c:v>
                </c:pt>
                <c:pt idx="4">
                  <c:v>8.9</c:v>
                </c:pt>
                <c:pt idx="5">
                  <c:v>8.8000000000000007</c:v>
                </c:pt>
                <c:pt idx="6">
                  <c:v>8.8000000000000007</c:v>
                </c:pt>
                <c:pt idx="7">
                  <c:v>8.8000000000000007</c:v>
                </c:pt>
                <c:pt idx="8">
                  <c:v>8.6999999999999993</c:v>
                </c:pt>
                <c:pt idx="9">
                  <c:v>8.8000000000000007</c:v>
                </c:pt>
                <c:pt idx="10">
                  <c:v>9</c:v>
                </c:pt>
                <c:pt idx="11">
                  <c:v>9.1</c:v>
                </c:pt>
                <c:pt idx="12">
                  <c:v>9.3000000000000007</c:v>
                </c:pt>
                <c:pt idx="13">
                  <c:v>9.4</c:v>
                </c:pt>
                <c:pt idx="14">
                  <c:v>9.6999999999999993</c:v>
                </c:pt>
                <c:pt idx="15">
                  <c:v>9.9</c:v>
                </c:pt>
                <c:pt idx="16">
                  <c:v>10.1</c:v>
                </c:pt>
                <c:pt idx="17">
                  <c:v>9.9</c:v>
                </c:pt>
                <c:pt idx="18">
                  <c:v>9.8000000000000007</c:v>
                </c:pt>
                <c:pt idx="19">
                  <c:v>9.8000000000000007</c:v>
                </c:pt>
                <c:pt idx="20">
                  <c:v>9.8000000000000007</c:v>
                </c:pt>
                <c:pt idx="21">
                  <c:v>10</c:v>
                </c:pt>
                <c:pt idx="22">
                  <c:v>10.1</c:v>
                </c:pt>
                <c:pt idx="23">
                  <c:v>10</c:v>
                </c:pt>
                <c:pt idx="24">
                  <c:v>10.199999999999999</c:v>
                </c:pt>
                <c:pt idx="25">
                  <c:v>10.1</c:v>
                </c:pt>
                <c:pt idx="26">
                  <c:v>9.9</c:v>
                </c:pt>
                <c:pt idx="27">
                  <c:v>9.9</c:v>
                </c:pt>
                <c:pt idx="28">
                  <c:v>9.6999999999999993</c:v>
                </c:pt>
                <c:pt idx="29">
                  <c:v>9.6999999999999993</c:v>
                </c:pt>
                <c:pt idx="30">
                  <c:v>9.6999999999999993</c:v>
                </c:pt>
                <c:pt idx="31">
                  <c:v>9.3000000000000007</c:v>
                </c:pt>
                <c:pt idx="32">
                  <c:v>9.1999999999999993</c:v>
                </c:pt>
                <c:pt idx="33">
                  <c:v>9.3000000000000007</c:v>
                </c:pt>
                <c:pt idx="34">
                  <c:v>8.6</c:v>
                </c:pt>
                <c:pt idx="35">
                  <c:v>8.9</c:v>
                </c:pt>
                <c:pt idx="36">
                  <c:v>8.8000000000000007</c:v>
                </c:pt>
                <c:pt idx="37">
                  <c:v>8.8000000000000007</c:v>
                </c:pt>
                <c:pt idx="38">
                  <c:v>8.5</c:v>
                </c:pt>
                <c:pt idx="39">
                  <c:v>8.4</c:v>
                </c:pt>
                <c:pt idx="40">
                  <c:v>8.1999999999999993</c:v>
                </c:pt>
              </c:numCache>
            </c:numRef>
          </c:val>
          <c:smooth val="0"/>
        </c:ser>
        <c:ser>
          <c:idx val="2"/>
          <c:order val="2"/>
          <c:tx>
            <c:strRef>
              <c:f>Données!$I$8</c:f>
              <c:strCache>
                <c:ptCount val="1"/>
                <c:pt idx="0">
                  <c:v>Vaucluse</c:v>
                </c:pt>
              </c:strCache>
            </c:strRef>
          </c:tx>
          <c:marker>
            <c:symbol val="none"/>
          </c:marker>
          <c:cat>
            <c:multiLvlStrRef>
              <c:f>'dates trim'!$B$110:$C$168</c:f>
              <c:multiLvlStrCache>
                <c:ptCount val="59"/>
                <c:lvl>
                  <c:pt idx="0">
                    <c:v>T2</c:v>
                  </c:pt>
                  <c:pt idx="1">
                    <c:v>T3</c:v>
                  </c:pt>
                  <c:pt idx="2">
                    <c:v>T4</c:v>
                  </c:pt>
                  <c:pt idx="3">
                    <c:v>T1</c:v>
                  </c:pt>
                  <c:pt idx="4">
                    <c:v>T2</c:v>
                  </c:pt>
                  <c:pt idx="5">
                    <c:v>T3</c:v>
                  </c:pt>
                  <c:pt idx="6">
                    <c:v>T4</c:v>
                  </c:pt>
                  <c:pt idx="7">
                    <c:v>T1</c:v>
                  </c:pt>
                  <c:pt idx="8">
                    <c:v>T2</c:v>
                  </c:pt>
                  <c:pt idx="9">
                    <c:v>T3</c:v>
                  </c:pt>
                  <c:pt idx="10">
                    <c:v>T4</c:v>
                  </c:pt>
                  <c:pt idx="11">
                    <c:v>T1</c:v>
                  </c:pt>
                  <c:pt idx="12">
                    <c:v>T2</c:v>
                  </c:pt>
                  <c:pt idx="13">
                    <c:v>T3</c:v>
                  </c:pt>
                  <c:pt idx="14">
                    <c:v>T4</c:v>
                  </c:pt>
                  <c:pt idx="15">
                    <c:v>T1</c:v>
                  </c:pt>
                  <c:pt idx="16">
                    <c:v>T2</c:v>
                  </c:pt>
                  <c:pt idx="17">
                    <c:v>T3</c:v>
                  </c:pt>
                  <c:pt idx="18">
                    <c:v>T4</c:v>
                  </c:pt>
                  <c:pt idx="19">
                    <c:v>T1</c:v>
                  </c:pt>
                  <c:pt idx="20">
                    <c:v>T2</c:v>
                  </c:pt>
                  <c:pt idx="21">
                    <c:v>T3</c:v>
                  </c:pt>
                  <c:pt idx="22">
                    <c:v>T4</c:v>
                  </c:pt>
                  <c:pt idx="23">
                    <c:v>T1</c:v>
                  </c:pt>
                  <c:pt idx="24">
                    <c:v>T2</c:v>
                  </c:pt>
                  <c:pt idx="25">
                    <c:v>T3</c:v>
                  </c:pt>
                  <c:pt idx="26">
                    <c:v>T4</c:v>
                  </c:pt>
                  <c:pt idx="27">
                    <c:v>T1</c:v>
                  </c:pt>
                  <c:pt idx="28">
                    <c:v>T2</c:v>
                  </c:pt>
                  <c:pt idx="29">
                    <c:v>T3</c:v>
                  </c:pt>
                  <c:pt idx="30">
                    <c:v>T4</c:v>
                  </c:pt>
                  <c:pt idx="31">
                    <c:v>T1</c:v>
                  </c:pt>
                  <c:pt idx="32">
                    <c:v>T2</c:v>
                  </c:pt>
                  <c:pt idx="33">
                    <c:v>T3</c:v>
                  </c:pt>
                  <c:pt idx="34">
                    <c:v>T4</c:v>
                  </c:pt>
                  <c:pt idx="35">
                    <c:v>T1</c:v>
                  </c:pt>
                  <c:pt idx="36">
                    <c:v>T2</c:v>
                  </c:pt>
                  <c:pt idx="37">
                    <c:v>T3</c:v>
                  </c:pt>
                  <c:pt idx="38">
                    <c:v>T4</c:v>
                  </c:pt>
                  <c:pt idx="39">
                    <c:v>T1</c:v>
                  </c:pt>
                  <c:pt idx="40">
                    <c:v>T2</c:v>
                  </c:pt>
                  <c:pt idx="41">
                    <c:v>T3</c:v>
                  </c:pt>
                  <c:pt idx="42">
                    <c:v>T4</c:v>
                  </c:pt>
                  <c:pt idx="43">
                    <c:v>T1</c:v>
                  </c:pt>
                  <c:pt idx="44">
                    <c:v>T2</c:v>
                  </c:pt>
                  <c:pt idx="45">
                    <c:v>T3</c:v>
                  </c:pt>
                  <c:pt idx="46">
                    <c:v>T4</c:v>
                  </c:pt>
                  <c:pt idx="47">
                    <c:v>T1</c:v>
                  </c:pt>
                  <c:pt idx="48">
                    <c:v>T2</c:v>
                  </c:pt>
                  <c:pt idx="49">
                    <c:v>T3</c:v>
                  </c:pt>
                  <c:pt idx="50">
                    <c:v>T4</c:v>
                  </c:pt>
                  <c:pt idx="51">
                    <c:v>T1</c:v>
                  </c:pt>
                  <c:pt idx="52">
                    <c:v>T2</c:v>
                  </c:pt>
                  <c:pt idx="53">
                    <c:v>T3</c:v>
                  </c:pt>
                  <c:pt idx="54">
                    <c:v>T4</c:v>
                  </c:pt>
                  <c:pt idx="55">
                    <c:v>T1</c:v>
                  </c:pt>
                  <c:pt idx="56">
                    <c:v>T2</c:v>
                  </c:pt>
                  <c:pt idx="57">
                    <c:v>T3</c:v>
                  </c:pt>
                  <c:pt idx="58">
                    <c:v>T4</c:v>
                  </c:pt>
                </c:lvl>
                <c:lvl>
                  <c:pt idx="3">
                    <c:v>2010</c:v>
                  </c:pt>
                  <c:pt idx="7">
                    <c:v>2011</c:v>
                  </c:pt>
                  <c:pt idx="11">
                    <c:v>2012</c:v>
                  </c:pt>
                  <c:pt idx="15">
                    <c:v>2013</c:v>
                  </c:pt>
                  <c:pt idx="19">
                    <c:v>2014</c:v>
                  </c:pt>
                  <c:pt idx="23">
                    <c:v>2015</c:v>
                  </c:pt>
                  <c:pt idx="27">
                    <c:v>2016</c:v>
                  </c:pt>
                  <c:pt idx="31">
                    <c:v>2017</c:v>
                  </c:pt>
                  <c:pt idx="35">
                    <c:v>2018</c:v>
                  </c:pt>
                  <c:pt idx="39">
                    <c:v>2019</c:v>
                  </c:pt>
                  <c:pt idx="43">
                    <c:v>2020</c:v>
                  </c:pt>
                  <c:pt idx="47">
                    <c:v>2021</c:v>
                  </c:pt>
                  <c:pt idx="51">
                    <c:v>2022</c:v>
                  </c:pt>
                  <c:pt idx="55">
                    <c:v>2023</c:v>
                  </c:pt>
                </c:lvl>
              </c:multiLvlStrCache>
            </c:multiLvlStrRef>
          </c:cat>
          <c:val>
            <c:numRef>
              <c:f>Données!$I$118:$I$158</c:f>
              <c:numCache>
                <c:formatCode>#,##0.0</c:formatCode>
                <c:ptCount val="41"/>
                <c:pt idx="0">
                  <c:v>10.4</c:v>
                </c:pt>
                <c:pt idx="1">
                  <c:v>10.3</c:v>
                </c:pt>
                <c:pt idx="2">
                  <c:v>11</c:v>
                </c:pt>
                <c:pt idx="3">
                  <c:v>10.9</c:v>
                </c:pt>
                <c:pt idx="4">
                  <c:v>10.7</c:v>
                </c:pt>
                <c:pt idx="5">
                  <c:v>10.8</c:v>
                </c:pt>
                <c:pt idx="6">
                  <c:v>10.8</c:v>
                </c:pt>
                <c:pt idx="7">
                  <c:v>11</c:v>
                </c:pt>
                <c:pt idx="8">
                  <c:v>11.2</c:v>
                </c:pt>
                <c:pt idx="9">
                  <c:v>11.4</c:v>
                </c:pt>
                <c:pt idx="10">
                  <c:v>11.6</c:v>
                </c:pt>
                <c:pt idx="11">
                  <c:v>11.6</c:v>
                </c:pt>
                <c:pt idx="12">
                  <c:v>11.8</c:v>
                </c:pt>
                <c:pt idx="13">
                  <c:v>12</c:v>
                </c:pt>
                <c:pt idx="14">
                  <c:v>12.4</c:v>
                </c:pt>
                <c:pt idx="15">
                  <c:v>12.6</c:v>
                </c:pt>
                <c:pt idx="16">
                  <c:v>12.8</c:v>
                </c:pt>
                <c:pt idx="17">
                  <c:v>12.6</c:v>
                </c:pt>
                <c:pt idx="18">
                  <c:v>12.3</c:v>
                </c:pt>
                <c:pt idx="19">
                  <c:v>12.4</c:v>
                </c:pt>
                <c:pt idx="20">
                  <c:v>12.6</c:v>
                </c:pt>
                <c:pt idx="21">
                  <c:v>12.8</c:v>
                </c:pt>
                <c:pt idx="22">
                  <c:v>13</c:v>
                </c:pt>
                <c:pt idx="23">
                  <c:v>12.9</c:v>
                </c:pt>
                <c:pt idx="24">
                  <c:v>13.1</c:v>
                </c:pt>
                <c:pt idx="25">
                  <c:v>13</c:v>
                </c:pt>
                <c:pt idx="26">
                  <c:v>13</c:v>
                </c:pt>
                <c:pt idx="27">
                  <c:v>13</c:v>
                </c:pt>
                <c:pt idx="28">
                  <c:v>12.8</c:v>
                </c:pt>
                <c:pt idx="29">
                  <c:v>12.7</c:v>
                </c:pt>
                <c:pt idx="30">
                  <c:v>12.9</c:v>
                </c:pt>
                <c:pt idx="31">
                  <c:v>12.2</c:v>
                </c:pt>
                <c:pt idx="32">
                  <c:v>12</c:v>
                </c:pt>
                <c:pt idx="33">
                  <c:v>12.2</c:v>
                </c:pt>
                <c:pt idx="34">
                  <c:v>11.7</c:v>
                </c:pt>
                <c:pt idx="35">
                  <c:v>11.8</c:v>
                </c:pt>
                <c:pt idx="36">
                  <c:v>11.8</c:v>
                </c:pt>
                <c:pt idx="37">
                  <c:v>11.9</c:v>
                </c:pt>
                <c:pt idx="38">
                  <c:v>11.5</c:v>
                </c:pt>
                <c:pt idx="39">
                  <c:v>11.4</c:v>
                </c:pt>
                <c:pt idx="40">
                  <c:v>11.1</c:v>
                </c:pt>
              </c:numCache>
            </c:numRef>
          </c:val>
          <c:smooth val="0"/>
        </c:ser>
        <c:dLbls>
          <c:showLegendKey val="0"/>
          <c:showVal val="0"/>
          <c:showCatName val="0"/>
          <c:showSerName val="0"/>
          <c:showPercent val="0"/>
          <c:showBubbleSize val="0"/>
        </c:dLbls>
        <c:marker val="1"/>
        <c:smooth val="0"/>
        <c:axId val="184420608"/>
        <c:axId val="184430592"/>
      </c:lineChart>
      <c:catAx>
        <c:axId val="184420608"/>
        <c:scaling>
          <c:orientation val="minMax"/>
        </c:scaling>
        <c:delete val="0"/>
        <c:axPos val="b"/>
        <c:majorGridlines>
          <c:spPr>
            <a:ln w="3175">
              <a:solidFill>
                <a:srgbClr val="969696"/>
              </a:solidFill>
              <a:prstDash val="sysDash"/>
            </a:ln>
          </c:spPr>
        </c:majorGridlines>
        <c:numFmt formatCode="General" sourceLinked="1"/>
        <c:majorTickMark val="cross"/>
        <c:minorTickMark val="none"/>
        <c:tickLblPos val="nextTo"/>
        <c:txPr>
          <a:bodyPr/>
          <a:lstStyle/>
          <a:p>
            <a:pPr>
              <a:defRPr sz="900"/>
            </a:pPr>
            <a:endParaRPr lang="fr-FR"/>
          </a:p>
        </c:txPr>
        <c:crossAx val="184430592"/>
        <c:crosses val="autoZero"/>
        <c:auto val="0"/>
        <c:lblAlgn val="ctr"/>
        <c:lblOffset val="100"/>
        <c:tickLblSkip val="4"/>
        <c:tickMarkSkip val="4"/>
        <c:noMultiLvlLbl val="0"/>
      </c:catAx>
      <c:valAx>
        <c:axId val="184430592"/>
        <c:scaling>
          <c:orientation val="minMax"/>
          <c:max val="13.5"/>
          <c:min val="7.5"/>
        </c:scaling>
        <c:delete val="0"/>
        <c:axPos val="l"/>
        <c:majorGridlines>
          <c:spPr>
            <a:ln>
              <a:prstDash val="sysDash"/>
            </a:ln>
          </c:spPr>
        </c:majorGridlines>
        <c:numFmt formatCode="#,##0.0" sourceLinked="1"/>
        <c:majorTickMark val="out"/>
        <c:minorTickMark val="none"/>
        <c:tickLblPos val="nextTo"/>
        <c:crossAx val="184420608"/>
        <c:crosses val="autoZero"/>
        <c:crossBetween val="midCat"/>
        <c:majorUnit val="1"/>
      </c:valAx>
    </c:plotArea>
    <c:legend>
      <c:legendPos val="r"/>
      <c:layout>
        <c:manualLayout>
          <c:xMode val="edge"/>
          <c:yMode val="edge"/>
          <c:x val="8.5245913863039841E-2"/>
          <c:y val="9.8718656477903358E-2"/>
          <c:w val="0.8415530303030303"/>
          <c:h val="8.382146018729921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906668268667008E-2"/>
          <c:y val="0.1861788714061014"/>
          <c:w val="0.87735585029537844"/>
          <c:h val="0.46750170313217893"/>
        </c:manualLayout>
      </c:layout>
      <c:barChart>
        <c:barDir val="col"/>
        <c:grouping val="clustered"/>
        <c:varyColors val="0"/>
        <c:ser>
          <c:idx val="0"/>
          <c:order val="0"/>
          <c:tx>
            <c:v>Taux de chômage, en % (échelle de gauche)</c:v>
          </c:tx>
          <c:spPr>
            <a:solidFill>
              <a:srgbClr val="00B0F0"/>
            </a:solidFill>
          </c:spPr>
          <c:invertIfNegative val="0"/>
          <c:dPt>
            <c:idx val="1"/>
            <c:invertIfNegative val="0"/>
            <c:bubble3D val="0"/>
          </c:dPt>
          <c:dPt>
            <c:idx val="3"/>
            <c:invertIfNegative val="0"/>
            <c:bubble3D val="0"/>
          </c:dPt>
          <c:dPt>
            <c:idx val="4"/>
            <c:invertIfNegative val="0"/>
            <c:bubble3D val="0"/>
            <c:spPr>
              <a:solidFill>
                <a:srgbClr val="0070C0"/>
              </a:solidFill>
            </c:spPr>
          </c:dPt>
          <c:dPt>
            <c:idx val="5"/>
            <c:invertIfNegative val="0"/>
            <c:bubble3D val="0"/>
          </c:dPt>
          <c:dPt>
            <c:idx val="6"/>
            <c:invertIfNegative val="0"/>
            <c:bubble3D val="0"/>
            <c:spPr>
              <a:solidFill>
                <a:srgbClr val="FF0000"/>
              </a:solidFill>
            </c:spPr>
          </c:dPt>
          <c:dPt>
            <c:idx val="7"/>
            <c:invertIfNegative val="0"/>
            <c:bubble3D val="0"/>
            <c:spPr>
              <a:solidFill>
                <a:srgbClr val="92D050"/>
              </a:solidFill>
            </c:spPr>
          </c:dPt>
          <c:dPt>
            <c:idx val="8"/>
            <c:invertIfNegative val="0"/>
            <c:bubble3D val="0"/>
            <c:spPr>
              <a:solidFill>
                <a:srgbClr val="FF0000"/>
              </a:solidFill>
            </c:spPr>
          </c:dPt>
          <c:dLbls>
            <c:dLbl>
              <c:idx val="0"/>
              <c:layout>
                <c:manualLayout>
                  <c:x val="0"/>
                  <c:y val="-3.2193158953722337E-2"/>
                </c:manualLayout>
              </c:layout>
              <c:spPr/>
              <c:txPr>
                <a:bodyPr/>
                <a:lstStyle/>
                <a:p>
                  <a:pPr>
                    <a:defRPr/>
                  </a:pPr>
                  <a:endParaRPr lang="fr-FR"/>
                </a:p>
              </c:txPr>
              <c:dLblPos val="outEnd"/>
              <c:showLegendKey val="0"/>
              <c:showVal val="1"/>
              <c:showCatName val="0"/>
              <c:showSerName val="0"/>
              <c:showPercent val="0"/>
              <c:showBubbleSize val="0"/>
            </c:dLbl>
            <c:dLbl>
              <c:idx val="1"/>
              <c:layout>
                <c:manualLayout>
                  <c:x val="0"/>
                  <c:y val="-1.8779342723004647E-2"/>
                </c:manualLayout>
              </c:layout>
              <c:spPr/>
              <c:txPr>
                <a:bodyPr/>
                <a:lstStyle/>
                <a:p>
                  <a:pPr>
                    <a:defRPr/>
                  </a:pPr>
                  <a:endParaRPr lang="fr-FR"/>
                </a:p>
              </c:txPr>
              <c:dLblPos val="outEnd"/>
              <c:showLegendKey val="0"/>
              <c:showVal val="1"/>
              <c:showCatName val="0"/>
              <c:showSerName val="0"/>
              <c:showPercent val="0"/>
              <c:showBubbleSize val="0"/>
            </c:dLbl>
            <c:dLbl>
              <c:idx val="6"/>
              <c:layout>
                <c:manualLayout>
                  <c:x val="0"/>
                  <c:y val="-3.4875922199865864E-2"/>
                </c:manualLayout>
              </c:layout>
              <c:spPr/>
              <c:txPr>
                <a:bodyPr/>
                <a:lstStyle/>
                <a:p>
                  <a:pPr>
                    <a:defRPr/>
                  </a:pPr>
                  <a:endParaRPr lang="fr-FR"/>
                </a:p>
              </c:txPr>
              <c:dLblPos val="outEnd"/>
              <c:showLegendKey val="0"/>
              <c:showVal val="1"/>
              <c:showCatName val="0"/>
              <c:showSerName val="0"/>
              <c:showPercent val="0"/>
              <c:showBubbleSize val="0"/>
            </c:dLbl>
            <c:dLbl>
              <c:idx val="7"/>
              <c:layout>
                <c:manualLayout>
                  <c:x val="0"/>
                  <c:y val="8.0482897384305842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'données graphiques'!$G$75:$G$82</c:f>
              <c:strCache>
                <c:ptCount val="8"/>
                <c:pt idx="0">
                  <c:v>Cote-d'Or</c:v>
                </c:pt>
                <c:pt idx="1">
                  <c:v>Cotes-d'Armor</c:v>
                </c:pt>
                <c:pt idx="2">
                  <c:v>Marne</c:v>
                </c:pt>
                <c:pt idx="3">
                  <c:v>Sarthe</c:v>
                </c:pt>
                <c:pt idx="4">
                  <c:v>France métro.</c:v>
                </c:pt>
                <c:pt idx="5">
                  <c:v>Charente-Maritime</c:v>
                </c:pt>
                <c:pt idx="6">
                  <c:v>Paca</c:v>
                </c:pt>
                <c:pt idx="7">
                  <c:v>Vaucluse</c:v>
                </c:pt>
              </c:strCache>
            </c:strRef>
          </c:cat>
          <c:val>
            <c:numRef>
              <c:f>'données graphiques'!$H$75:$H$82</c:f>
              <c:numCache>
                <c:formatCode>#,##0.0</c:formatCode>
                <c:ptCount val="8"/>
                <c:pt idx="0">
                  <c:v>6.8</c:v>
                </c:pt>
                <c:pt idx="1">
                  <c:v>7.5</c:v>
                </c:pt>
                <c:pt idx="2">
                  <c:v>7.9</c:v>
                </c:pt>
                <c:pt idx="3">
                  <c:v>8.1999999999999993</c:v>
                </c:pt>
                <c:pt idx="4">
                  <c:v>8.1999999999999993</c:v>
                </c:pt>
                <c:pt idx="5">
                  <c:v>8.6</c:v>
                </c:pt>
                <c:pt idx="6">
                  <c:v>9.8000000000000007</c:v>
                </c:pt>
                <c:pt idx="7">
                  <c:v>11.1</c:v>
                </c:pt>
              </c:numCache>
            </c:numRef>
          </c:val>
        </c:ser>
        <c:dLbls>
          <c:showLegendKey val="0"/>
          <c:showVal val="0"/>
          <c:showCatName val="0"/>
          <c:showSerName val="0"/>
          <c:showPercent val="0"/>
          <c:showBubbleSize val="0"/>
        </c:dLbls>
        <c:gapWidth val="150"/>
        <c:axId val="184764288"/>
        <c:axId val="184786944"/>
      </c:barChart>
      <c:scatterChart>
        <c:scatterStyle val="lineMarker"/>
        <c:varyColors val="0"/>
        <c:ser>
          <c:idx val="1"/>
          <c:order val="1"/>
          <c:tx>
            <c:v>Variation annuelle, en point (échelle de droite)</c:v>
          </c:tx>
          <c:spPr>
            <a:ln w="28575">
              <a:noFill/>
            </a:ln>
          </c:spPr>
          <c:marker>
            <c:spPr>
              <a:solidFill>
                <a:schemeClr val="accent6">
                  <a:lumMod val="75000"/>
                </a:schemeClr>
              </a:solidFill>
            </c:spPr>
          </c:marker>
          <c:yVal>
            <c:numRef>
              <c:f>'données graphiques'!$J$75:$J$82</c:f>
              <c:numCache>
                <c:formatCode>#,##0.0</c:formatCode>
                <c:ptCount val="8"/>
                <c:pt idx="0">
                  <c:v>-0.60000000000000053</c:v>
                </c:pt>
                <c:pt idx="1">
                  <c:v>-0.59999999999999964</c:v>
                </c:pt>
                <c:pt idx="2">
                  <c:v>-0.69999999999999929</c:v>
                </c:pt>
                <c:pt idx="3">
                  <c:v>-0.5</c:v>
                </c:pt>
                <c:pt idx="4">
                  <c:v>-0.70000000000000107</c:v>
                </c:pt>
                <c:pt idx="5">
                  <c:v>-0.80000000000000071</c:v>
                </c:pt>
                <c:pt idx="6">
                  <c:v>-0.89999999999999858</c:v>
                </c:pt>
                <c:pt idx="7">
                  <c:v>-0.70000000000000107</c:v>
                </c:pt>
              </c:numCache>
            </c:numRef>
          </c:yVal>
          <c:smooth val="0"/>
        </c:ser>
        <c:dLbls>
          <c:showLegendKey val="0"/>
          <c:showVal val="0"/>
          <c:showCatName val="0"/>
          <c:showSerName val="0"/>
          <c:showPercent val="0"/>
          <c:showBubbleSize val="0"/>
        </c:dLbls>
        <c:axId val="184788480"/>
        <c:axId val="184790016"/>
      </c:scatterChart>
      <c:catAx>
        <c:axId val="184764288"/>
        <c:scaling>
          <c:orientation val="minMax"/>
        </c:scaling>
        <c:delete val="0"/>
        <c:axPos val="b"/>
        <c:numFmt formatCode="General" sourceLinked="1"/>
        <c:majorTickMark val="out"/>
        <c:minorTickMark val="none"/>
        <c:tickLblPos val="nextTo"/>
        <c:txPr>
          <a:bodyPr/>
          <a:lstStyle/>
          <a:p>
            <a:pPr>
              <a:defRPr sz="1000"/>
            </a:pPr>
            <a:endParaRPr lang="fr-FR"/>
          </a:p>
        </c:txPr>
        <c:crossAx val="184786944"/>
        <c:crosses val="autoZero"/>
        <c:auto val="1"/>
        <c:lblAlgn val="ctr"/>
        <c:lblOffset val="100"/>
        <c:noMultiLvlLbl val="0"/>
      </c:catAx>
      <c:valAx>
        <c:axId val="184786944"/>
        <c:scaling>
          <c:orientation val="minMax"/>
        </c:scaling>
        <c:delete val="0"/>
        <c:axPos val="l"/>
        <c:majorGridlines/>
        <c:numFmt formatCode="#,##0" sourceLinked="0"/>
        <c:majorTickMark val="out"/>
        <c:minorTickMark val="none"/>
        <c:tickLblPos val="nextTo"/>
        <c:crossAx val="184764288"/>
        <c:crosses val="autoZero"/>
        <c:crossBetween val="between"/>
      </c:valAx>
      <c:valAx>
        <c:axId val="184788480"/>
        <c:scaling>
          <c:orientation val="minMax"/>
        </c:scaling>
        <c:delete val="1"/>
        <c:axPos val="b"/>
        <c:majorTickMark val="out"/>
        <c:minorTickMark val="none"/>
        <c:tickLblPos val="nextTo"/>
        <c:crossAx val="184790016"/>
        <c:crosses val="autoZero"/>
        <c:crossBetween val="midCat"/>
      </c:valAx>
      <c:valAx>
        <c:axId val="184790016"/>
        <c:scaling>
          <c:orientation val="minMax"/>
          <c:max val="-0.4"/>
          <c:min val="-0.9"/>
        </c:scaling>
        <c:delete val="0"/>
        <c:axPos val="r"/>
        <c:numFmt formatCode="[Blue][&lt;0]\-&quot;&quot;0.0&quot;&quot;;[Red][&gt;0]\+&quot;&quot;0.0&quot;&quot;;0" sourceLinked="0"/>
        <c:majorTickMark val="out"/>
        <c:minorTickMark val="none"/>
        <c:tickLblPos val="nextTo"/>
        <c:crossAx val="184788480"/>
        <c:crosses val="max"/>
        <c:crossBetween val="midCat"/>
        <c:minorUnit val="0.1"/>
      </c:valAx>
    </c:plotArea>
    <c:legend>
      <c:legendPos val="t"/>
      <c:layout>
        <c:manualLayout>
          <c:xMode val="edge"/>
          <c:yMode val="edge"/>
          <c:x val="4.4497972829049735E-2"/>
          <c:y val="0.12340710932260228"/>
          <c:w val="0.89999992779444526"/>
          <c:h val="5.1765712384543486E-2"/>
        </c:manualLayout>
      </c:layout>
      <c:overlay val="0"/>
      <c:txPr>
        <a:bodyPr/>
        <a:lstStyle/>
        <a:p>
          <a:pPr>
            <a:defRPr sz="1100"/>
          </a:pPr>
          <a:endParaRPr lang="fr-FR"/>
        </a:p>
      </c:txPr>
    </c:legend>
    <c:plotVisOnly val="1"/>
    <c:dispBlanksAs val="gap"/>
    <c:showDLblsOverMax val="0"/>
  </c:chart>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16829375369994917"/>
          <c:w val="0.86471641552420164"/>
          <c:h val="0.52314939674456862"/>
        </c:manualLayout>
      </c:layout>
      <c:barChart>
        <c:barDir val="col"/>
        <c:grouping val="stacked"/>
        <c:varyColors val="0"/>
        <c:ser>
          <c:idx val="1"/>
          <c:order val="0"/>
          <c:spPr>
            <a:solidFill>
              <a:srgbClr val="00B0F0"/>
            </a:solidFill>
            <a:ln w="28575">
              <a:noFill/>
              <a:prstDash val="solid"/>
            </a:ln>
          </c:spPr>
          <c:invertIfNegative val="0"/>
          <c:cat>
            <c:multiLvlStrRef>
              <c:f>'dates trim'!$A$5:$B$48</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2009</c:v>
                  </c:pt>
                  <c:pt idx="4">
                    <c:v>2010</c:v>
                  </c:pt>
                  <c:pt idx="8">
                    <c:v>2011</c:v>
                  </c:pt>
                  <c:pt idx="12">
                    <c:v>2012</c:v>
                  </c:pt>
                  <c:pt idx="16">
                    <c:v>2013</c:v>
                  </c:pt>
                  <c:pt idx="20">
                    <c:v>2014</c:v>
                  </c:pt>
                  <c:pt idx="24">
                    <c:v>2015</c:v>
                  </c:pt>
                  <c:pt idx="28">
                    <c:v>2016</c:v>
                  </c:pt>
                  <c:pt idx="32">
                    <c:v>2017</c:v>
                  </c:pt>
                  <c:pt idx="36">
                    <c:v>2018</c:v>
                  </c:pt>
                  <c:pt idx="40">
                    <c:v>2019</c:v>
                  </c:pt>
                </c:lvl>
              </c:multiLvlStrCache>
            </c:multiLvlStrRef>
          </c:cat>
          <c:val>
            <c:numRef>
              <c:f>dep84_trim!$U$63:$U$105</c:f>
              <c:numCache>
                <c:formatCode>#,##0.0</c:formatCode>
                <c:ptCount val="43"/>
                <c:pt idx="0">
                  <c:v>10.551198022993447</c:v>
                </c:pt>
                <c:pt idx="1">
                  <c:v>15.540249677141627</c:v>
                </c:pt>
                <c:pt idx="2">
                  <c:v>18.007458710708569</c:v>
                </c:pt>
                <c:pt idx="3">
                  <c:v>18.81659253129202</c:v>
                </c:pt>
                <c:pt idx="4">
                  <c:v>13.888618913402674</c:v>
                </c:pt>
                <c:pt idx="5">
                  <c:v>11.261177347242924</c:v>
                </c:pt>
                <c:pt idx="6">
                  <c:v>9.5349887133182811</c:v>
                </c:pt>
                <c:pt idx="7">
                  <c:v>7.7572697196587104</c:v>
                </c:pt>
                <c:pt idx="8">
                  <c:v>8.1413210445468565</c:v>
                </c:pt>
                <c:pt idx="9">
                  <c:v>9.4349100041858591</c:v>
                </c:pt>
                <c:pt idx="10">
                  <c:v>9.8095787651471653</c:v>
                </c:pt>
                <c:pt idx="11">
                  <c:v>9.8650723115456085</c:v>
                </c:pt>
                <c:pt idx="12">
                  <c:v>8.79103535353536</c:v>
                </c:pt>
                <c:pt idx="13">
                  <c:v>6.6630966952264226</c:v>
                </c:pt>
                <c:pt idx="14">
                  <c:v>8.4753396892125021</c:v>
                </c:pt>
                <c:pt idx="15">
                  <c:v>8.457126047948238</c:v>
                </c:pt>
                <c:pt idx="16">
                  <c:v>9.7562744813578952</c:v>
                </c:pt>
                <c:pt idx="17">
                  <c:v>10.686365918381991</c:v>
                </c:pt>
                <c:pt idx="18">
                  <c:v>7.7785467128027808</c:v>
                </c:pt>
                <c:pt idx="19">
                  <c:v>6.5500406834825053</c:v>
                </c:pt>
                <c:pt idx="20">
                  <c:v>5.4986451655541613</c:v>
                </c:pt>
                <c:pt idx="21">
                  <c:v>5.216095380029806</c:v>
                </c:pt>
                <c:pt idx="22">
                  <c:v>5.5412867599845761</c:v>
                </c:pt>
                <c:pt idx="23">
                  <c:v>6.5164821178566923</c:v>
                </c:pt>
                <c:pt idx="24">
                  <c:v>6.9849025872329662</c:v>
                </c:pt>
                <c:pt idx="25">
                  <c:v>7.56250769799236</c:v>
                </c:pt>
                <c:pt idx="26">
                  <c:v>6.8078116444606707</c:v>
                </c:pt>
                <c:pt idx="27">
                  <c:v>6.0700203130600983</c:v>
                </c:pt>
                <c:pt idx="28">
                  <c:v>4.8893313034313213</c:v>
                </c:pt>
                <c:pt idx="29">
                  <c:v>2.54208175884576</c:v>
                </c:pt>
                <c:pt idx="30">
                  <c:v>3.0815675552517741</c:v>
                </c:pt>
                <c:pt idx="31">
                  <c:v>1.8812661935338593</c:v>
                </c:pt>
                <c:pt idx="32">
                  <c:v>1.1723329425556761</c:v>
                </c:pt>
                <c:pt idx="33">
                  <c:v>1.9374651032942447</c:v>
                </c:pt>
                <c:pt idx="34">
                  <c:v>2.1771564347681904</c:v>
                </c:pt>
                <c:pt idx="35">
                  <c:v>3.2894736842105088</c:v>
                </c:pt>
                <c:pt idx="36">
                  <c:v>3.376924350273125</c:v>
                </c:pt>
                <c:pt idx="37">
                  <c:v>3.1549542641178707</c:v>
                </c:pt>
                <c:pt idx="38">
                  <c:v>2.0820939916716297</c:v>
                </c:pt>
                <c:pt idx="39">
                  <c:v>1.0597869721136854</c:v>
                </c:pt>
                <c:pt idx="40">
                  <c:v>1.4464905257539407</c:v>
                </c:pt>
                <c:pt idx="41">
                  <c:v>0.13805554080603688</c:v>
                </c:pt>
                <c:pt idx="42">
                  <c:v>-0.46090273363000867</c:v>
                </c:pt>
              </c:numCache>
            </c:numRef>
          </c:val>
        </c:ser>
        <c:dLbls>
          <c:showLegendKey val="0"/>
          <c:showVal val="0"/>
          <c:showCatName val="0"/>
          <c:showSerName val="0"/>
          <c:showPercent val="0"/>
          <c:showBubbleSize val="0"/>
        </c:dLbls>
        <c:gapWidth val="150"/>
        <c:overlap val="100"/>
        <c:axId val="184810880"/>
        <c:axId val="184505472"/>
      </c:barChart>
      <c:catAx>
        <c:axId val="184810880"/>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txPr>
          <a:bodyPr/>
          <a:lstStyle/>
          <a:p>
            <a:pPr>
              <a:defRPr sz="1000"/>
            </a:pPr>
            <a:endParaRPr lang="fr-FR"/>
          </a:p>
        </c:txPr>
        <c:crossAx val="184505472"/>
        <c:crosses val="autoZero"/>
        <c:auto val="0"/>
        <c:lblAlgn val="ctr"/>
        <c:lblOffset val="100"/>
        <c:tickLblSkip val="4"/>
        <c:tickMarkSkip val="4"/>
        <c:noMultiLvlLbl val="0"/>
      </c:catAx>
      <c:valAx>
        <c:axId val="184505472"/>
        <c:scaling>
          <c:orientation val="minMax"/>
          <c:max val="21"/>
          <c:min val="-3"/>
        </c:scaling>
        <c:delete val="0"/>
        <c:axPos val="l"/>
        <c:majorGridlines>
          <c:spPr>
            <a:ln>
              <a:prstDash val="sysDash"/>
            </a:ln>
          </c:spPr>
        </c:majorGridlines>
        <c:numFmt formatCode="[Blue][&lt;0]\-&quot;&quot;0&quot;&quot;;[Red][&gt;0]\+&quot;&quot;0&quot;&quot;;0" sourceLinked="0"/>
        <c:majorTickMark val="out"/>
        <c:minorTickMark val="none"/>
        <c:tickLblPos val="nextTo"/>
        <c:crossAx val="184810880"/>
        <c:crosses val="autoZero"/>
        <c:crossBetween val="between"/>
        <c:majorUnit val="3"/>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0.02599</cdr:x>
      <cdr:y>0.86256</cdr:y>
    </cdr:from>
    <cdr:to>
      <cdr:x>1</cdr:x>
      <cdr:y>1</cdr:y>
    </cdr:to>
    <cdr:sp macro="" textlink="">
      <cdr:nvSpPr>
        <cdr:cNvPr id="4" name="Text Box 1"/>
        <cdr:cNvSpPr txBox="1">
          <a:spLocks xmlns:a="http://schemas.openxmlformats.org/drawingml/2006/main" noChangeArrowheads="1"/>
        </cdr:cNvSpPr>
      </cdr:nvSpPr>
      <cdr:spPr bwMode="auto">
        <a:xfrm xmlns:a="http://schemas.openxmlformats.org/drawingml/2006/main">
          <a:off x="179317" y="2988945"/>
          <a:ext cx="6720593" cy="4762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endParaRPr lang="fr-FR" sz="900" b="0" i="1" u="none" strike="noStrike" baseline="0">
            <a:solidFill>
              <a:srgbClr val="000000"/>
            </a:solidFill>
            <a:latin typeface="Calibri"/>
          </a:endParaRPr>
        </a:p>
      </cdr:txBody>
    </cdr:sp>
  </cdr:relSizeAnchor>
  <cdr:relSizeAnchor xmlns:cdr="http://schemas.openxmlformats.org/drawingml/2006/chartDrawing">
    <cdr:from>
      <cdr:x>0.02503</cdr:x>
      <cdr:y>0.86568</cdr:y>
    </cdr:from>
    <cdr:to>
      <cdr:x>0.99904</cdr:x>
      <cdr:y>0.99817</cdr:y>
    </cdr:to>
    <cdr:sp macro="" textlink="">
      <cdr:nvSpPr>
        <cdr:cNvPr id="3" name="Text Box 1"/>
        <cdr:cNvSpPr txBox="1">
          <a:spLocks xmlns:a="http://schemas.openxmlformats.org/drawingml/2006/main" noChangeArrowheads="1"/>
        </cdr:cNvSpPr>
      </cdr:nvSpPr>
      <cdr:spPr bwMode="auto">
        <a:xfrm xmlns:a="http://schemas.openxmlformats.org/drawingml/2006/main">
          <a:off x="172720" y="2999740"/>
          <a:ext cx="6720593" cy="45910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a:t>
          </a:r>
          <a:r>
            <a:rPr lang="fr-FR" sz="900" b="0" i="0" baseline="0">
              <a:effectLst/>
              <a:latin typeface="+mn-lt"/>
              <a:ea typeface="+mn-ea"/>
              <a:cs typeface="+mn-cs"/>
            </a:rPr>
            <a:t> : 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a:t>
          </a:r>
          <a:r>
            <a:rPr lang="fr-FR" sz="900" b="0" i="0" baseline="0">
              <a:effectLst/>
              <a:latin typeface="+mn-lt"/>
              <a:ea typeface="+mn-ea"/>
              <a:cs typeface="+mn-cs"/>
            </a:rPr>
            <a:t> : emploi salarié en fin de trimestre </a:t>
          </a:r>
          <a:endParaRPr lang="fr-FR" sz="900">
            <a:effectLst/>
          </a:endParaRP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a:t>
          </a:r>
          <a:endParaRPr lang="fr-FR" sz="900">
            <a:effectLst/>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9"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annuelle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sexe,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0.98683</cdr:y>
    </cdr:to>
    <cdr:sp macro="" textlink="">
      <cdr:nvSpPr>
        <cdr:cNvPr id="2"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0.89207</cdr:x>
      <cdr:y>0.34054</cdr:y>
    </cdr:from>
    <cdr:to>
      <cdr:x>0.95553</cdr:x>
      <cdr:y>0.34054</cdr:y>
    </cdr:to>
    <cdr:cxnSp macro="">
      <cdr:nvCxnSpPr>
        <cdr:cNvPr id="6" name="Connecteur droit avec flèche 5"/>
        <cdr:cNvCxnSpPr/>
      </cdr:nvCxnSpPr>
      <cdr:spPr>
        <a:xfrm xmlns:a="http://schemas.openxmlformats.org/drawingml/2006/main">
          <a:off x="6695595" y="1625051"/>
          <a:ext cx="476312" cy="0"/>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0.88318</cdr:x>
      <cdr:y>0.27577</cdr:y>
    </cdr:from>
    <cdr:to>
      <cdr:x>0.97539</cdr:x>
      <cdr:y>0.33449</cdr:y>
    </cdr:to>
    <cdr:sp macro="" textlink="">
      <cdr:nvSpPr>
        <cdr:cNvPr id="9" name="ZoneTexte 15"/>
        <cdr:cNvSpPr txBox="1"/>
      </cdr:nvSpPr>
      <cdr:spPr>
        <a:xfrm xmlns:a="http://schemas.openxmlformats.org/drawingml/2006/main">
          <a:off x="6628888" y="1315986"/>
          <a:ext cx="692101" cy="28021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dirty="0" smtClean="0">
              <a:solidFill>
                <a:schemeClr val="accent1">
                  <a:lumMod val="75000"/>
                </a:schemeClr>
              </a:solidFill>
            </a:rPr>
            <a:t>*acquis</a:t>
          </a:r>
          <a:endParaRPr lang="fr-FR" sz="1200" dirty="0">
            <a:solidFill>
              <a:schemeClr val="accent1">
                <a:lumMod val="75000"/>
              </a:schemeClr>
            </a:solidFill>
          </a:endParaRPr>
        </a:p>
      </cdr:txBody>
    </cdr:sp>
  </cdr:relSizeAnchor>
  <cdr:relSizeAnchor xmlns:cdr="http://schemas.openxmlformats.org/drawingml/2006/chartDrawing">
    <cdr:from>
      <cdr:x>0.89178</cdr:x>
      <cdr:y>0.2762</cdr:y>
    </cdr:from>
    <cdr:to>
      <cdr:x>0.89221</cdr:x>
      <cdr:y>0.77653</cdr:y>
    </cdr:to>
    <cdr:cxnSp macro="">
      <cdr:nvCxnSpPr>
        <cdr:cNvPr id="11" name="Connecteur droit 10"/>
        <cdr:cNvCxnSpPr/>
      </cdr:nvCxnSpPr>
      <cdr:spPr>
        <a:xfrm xmlns:a="http://schemas.openxmlformats.org/drawingml/2006/main" flipH="1">
          <a:off x="6693452" y="1318040"/>
          <a:ext cx="3237" cy="2387602"/>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1.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8" y="0"/>
          <a:ext cx="7197742"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annuelle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âge,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0.98683</cdr:y>
    </cdr:to>
    <cdr:sp macro="" textlink="">
      <cdr:nvSpPr>
        <cdr:cNvPr id="2"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0.89139</cdr:x>
      <cdr:y>0.23498</cdr:y>
    </cdr:from>
    <cdr:to>
      <cdr:x>0.89164</cdr:x>
      <cdr:y>0.7689</cdr:y>
    </cdr:to>
    <cdr:cxnSp macro="">
      <cdr:nvCxnSpPr>
        <cdr:cNvPr id="4" name="Connecteur droit 3"/>
        <cdr:cNvCxnSpPr/>
      </cdr:nvCxnSpPr>
      <cdr:spPr>
        <a:xfrm xmlns:a="http://schemas.openxmlformats.org/drawingml/2006/main">
          <a:off x="6690540" y="1121345"/>
          <a:ext cx="1808" cy="2547851"/>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0.8928</cdr:x>
      <cdr:y>0.3474</cdr:y>
    </cdr:from>
    <cdr:to>
      <cdr:x>0.95674</cdr:x>
      <cdr:y>0.34887</cdr:y>
    </cdr:to>
    <cdr:cxnSp macro="">
      <cdr:nvCxnSpPr>
        <cdr:cNvPr id="6" name="Connecteur droit avec flèche 5"/>
        <cdr:cNvCxnSpPr/>
      </cdr:nvCxnSpPr>
      <cdr:spPr>
        <a:xfrm xmlns:a="http://schemas.openxmlformats.org/drawingml/2006/main">
          <a:off x="6701058" y="1657778"/>
          <a:ext cx="479964" cy="7027"/>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0.8824</cdr:x>
      <cdr:y>0.27212</cdr:y>
    </cdr:from>
    <cdr:to>
      <cdr:x>0.97081</cdr:x>
      <cdr:y>0.33084</cdr:y>
    </cdr:to>
    <cdr:sp macro="" textlink="">
      <cdr:nvSpPr>
        <cdr:cNvPr id="8" name="ZoneTexte 15"/>
        <cdr:cNvSpPr txBox="1"/>
      </cdr:nvSpPr>
      <cdr:spPr>
        <a:xfrm xmlns:a="http://schemas.openxmlformats.org/drawingml/2006/main">
          <a:off x="6623015" y="1298554"/>
          <a:ext cx="663579" cy="280213"/>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dirty="0" smtClean="0">
              <a:solidFill>
                <a:schemeClr val="accent1">
                  <a:lumMod val="75000"/>
                </a:schemeClr>
              </a:solidFill>
            </a:rPr>
            <a:t>*acquis</a:t>
          </a:r>
          <a:endParaRPr lang="fr-FR" sz="1200" dirty="0">
            <a:solidFill>
              <a:schemeClr val="accent1">
                <a:lumMod val="75000"/>
              </a:schemeClr>
            </a:solidFill>
          </a:endParaRPr>
        </a:p>
      </cdr:txBody>
    </cdr:sp>
  </cdr:relSizeAnchor>
  <cdr:relSizeAnchor xmlns:cdr="http://schemas.openxmlformats.org/drawingml/2006/chartDrawing">
    <cdr:from>
      <cdr:x>0.04103</cdr:x>
      <cdr:y>0</cdr:y>
    </cdr:from>
    <cdr:to>
      <cdr:x>1</cdr:x>
      <cdr:y>0.18853</cdr:y>
    </cdr:to>
    <cdr:sp macro="" textlink="">
      <cdr:nvSpPr>
        <cdr:cNvPr id="3" name="ZoneTexte 1"/>
        <cdr:cNvSpPr txBox="1"/>
      </cdr:nvSpPr>
      <cdr:spPr>
        <a:xfrm xmlns:a="http://schemas.openxmlformats.org/drawingml/2006/main">
          <a:off x="307959"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annuelle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0.98683</cdr:y>
    </cdr:to>
    <cdr:sp macro="" textlink="">
      <cdr:nvSpPr>
        <cdr:cNvPr id="7"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0.89178</cdr:x>
      <cdr:y>0.2762</cdr:y>
    </cdr:from>
    <cdr:to>
      <cdr:x>0.89221</cdr:x>
      <cdr:y>0.77653</cdr:y>
    </cdr:to>
    <cdr:cxnSp macro="">
      <cdr:nvCxnSpPr>
        <cdr:cNvPr id="11" name="Connecteur droit 10"/>
        <cdr:cNvCxnSpPr/>
      </cdr:nvCxnSpPr>
      <cdr:spPr>
        <a:xfrm xmlns:a="http://schemas.openxmlformats.org/drawingml/2006/main" flipH="1">
          <a:off x="6693452" y="1318040"/>
          <a:ext cx="3237" cy="2387602"/>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2.xml><?xml version="1.0" encoding="utf-8"?>
<c:userShapes xmlns:c="http://schemas.openxmlformats.org/drawingml/2006/chart">
  <cdr:relSizeAnchor xmlns:cdr="http://schemas.openxmlformats.org/drawingml/2006/chartDrawing">
    <cdr:from>
      <cdr:x>0.02067</cdr:x>
      <cdr:y>0</cdr:y>
    </cdr:from>
    <cdr:to>
      <cdr:x>0.97964</cdr:x>
      <cdr:y>0.18853</cdr:y>
    </cdr:to>
    <cdr:sp macro="" textlink="">
      <cdr:nvSpPr>
        <cdr:cNvPr id="5" name="ZoneTexte 1"/>
        <cdr:cNvSpPr txBox="1"/>
      </cdr:nvSpPr>
      <cdr:spPr>
        <a:xfrm xmlns:a="http://schemas.openxmlformats.org/drawingml/2006/main">
          <a:off x="155133"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annuelle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ancienneté d'inscription,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0.98683</cdr:y>
    </cdr:to>
    <cdr:sp macro="" textlink="">
      <cdr:nvSpPr>
        <cdr:cNvPr id="2"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0.8914</cdr:x>
      <cdr:y>0.27499</cdr:y>
    </cdr:from>
    <cdr:to>
      <cdr:x>0.89164</cdr:x>
      <cdr:y>0.77063</cdr:y>
    </cdr:to>
    <cdr:cxnSp macro="">
      <cdr:nvCxnSpPr>
        <cdr:cNvPr id="4" name="Connecteur droit 3"/>
        <cdr:cNvCxnSpPr/>
      </cdr:nvCxnSpPr>
      <cdr:spPr>
        <a:xfrm xmlns:a="http://schemas.openxmlformats.org/drawingml/2006/main">
          <a:off x="6690615" y="1312250"/>
          <a:ext cx="1733" cy="2365229"/>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0.894</cdr:x>
      <cdr:y>0.34877</cdr:y>
    </cdr:from>
    <cdr:to>
      <cdr:x>0.95746</cdr:x>
      <cdr:y>0.34877</cdr:y>
    </cdr:to>
    <cdr:cxnSp macro="">
      <cdr:nvCxnSpPr>
        <cdr:cNvPr id="6" name="Connecteur droit avec flèche 5"/>
        <cdr:cNvCxnSpPr/>
      </cdr:nvCxnSpPr>
      <cdr:spPr>
        <a:xfrm xmlns:a="http://schemas.openxmlformats.org/drawingml/2006/main">
          <a:off x="6710127" y="1664345"/>
          <a:ext cx="476311" cy="0"/>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0.88495</cdr:x>
      <cdr:y>0.27612</cdr:y>
    </cdr:from>
    <cdr:to>
      <cdr:x>0.97462</cdr:x>
      <cdr:y>0.33483</cdr:y>
    </cdr:to>
    <cdr:sp macro="" textlink="">
      <cdr:nvSpPr>
        <cdr:cNvPr id="9" name="ZoneTexte 15"/>
        <cdr:cNvSpPr txBox="1"/>
      </cdr:nvSpPr>
      <cdr:spPr>
        <a:xfrm xmlns:a="http://schemas.openxmlformats.org/drawingml/2006/main">
          <a:off x="6642133" y="1317652"/>
          <a:ext cx="673036" cy="2801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dirty="0" smtClean="0">
              <a:solidFill>
                <a:schemeClr val="accent1">
                  <a:lumMod val="75000"/>
                </a:schemeClr>
              </a:solidFill>
            </a:rPr>
            <a:t>*acquis</a:t>
          </a:r>
          <a:endParaRPr lang="fr-FR" sz="1200" dirty="0">
            <a:solidFill>
              <a:schemeClr val="accent1">
                <a:lumMod val="75000"/>
              </a:schemeClr>
            </a:solidFill>
          </a:endParaRPr>
        </a:p>
      </cdr:txBody>
    </cdr:sp>
  </cdr:relSizeAnchor>
  <cdr:relSizeAnchor xmlns:cdr="http://schemas.openxmlformats.org/drawingml/2006/chartDrawing">
    <cdr:from>
      <cdr:x>0.01904</cdr:x>
      <cdr:y>0.8508</cdr:y>
    </cdr:from>
    <cdr:to>
      <cdr:x>1</cdr:x>
      <cdr:y>0.98683</cdr:y>
    </cdr:to>
    <cdr:sp macro="" textlink="">
      <cdr:nvSpPr>
        <cdr:cNvPr id="7"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0.89139</cdr:x>
      <cdr:y>0.23498</cdr:y>
    </cdr:from>
    <cdr:to>
      <cdr:x>0.89164</cdr:x>
      <cdr:y>0.7689</cdr:y>
    </cdr:to>
    <cdr:cxnSp macro="">
      <cdr:nvCxnSpPr>
        <cdr:cNvPr id="8" name="Connecteur droit 3"/>
        <cdr:cNvCxnSpPr/>
      </cdr:nvCxnSpPr>
      <cdr:spPr>
        <a:xfrm xmlns:a="http://schemas.openxmlformats.org/drawingml/2006/main">
          <a:off x="6690540" y="1121345"/>
          <a:ext cx="1808" cy="2547851"/>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0.8928</cdr:x>
      <cdr:y>0.3474</cdr:y>
    </cdr:from>
    <cdr:to>
      <cdr:x>0.95674</cdr:x>
      <cdr:y>0.34887</cdr:y>
    </cdr:to>
    <cdr:cxnSp macro="">
      <cdr:nvCxnSpPr>
        <cdr:cNvPr id="10" name="Connecteur droit avec flèche 5"/>
        <cdr:cNvCxnSpPr/>
      </cdr:nvCxnSpPr>
      <cdr:spPr>
        <a:xfrm xmlns:a="http://schemas.openxmlformats.org/drawingml/2006/main">
          <a:off x="6701058" y="1657778"/>
          <a:ext cx="479964" cy="7027"/>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0.01904</cdr:x>
      <cdr:y>0.8508</cdr:y>
    </cdr:from>
    <cdr:to>
      <cdr:x>1</cdr:x>
      <cdr:y>0.98683</cdr:y>
    </cdr:to>
    <cdr:sp macro="" textlink="">
      <cdr:nvSpPr>
        <cdr:cNvPr id="13"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0.89178</cdr:x>
      <cdr:y>0.2762</cdr:y>
    </cdr:from>
    <cdr:to>
      <cdr:x>0.89221</cdr:x>
      <cdr:y>0.77653</cdr:y>
    </cdr:to>
    <cdr:cxnSp macro="">
      <cdr:nvCxnSpPr>
        <cdr:cNvPr id="14" name="Connecteur droit 10"/>
        <cdr:cNvCxnSpPr/>
      </cdr:nvCxnSpPr>
      <cdr:spPr>
        <a:xfrm xmlns:a="http://schemas.openxmlformats.org/drawingml/2006/main" flipH="1">
          <a:off x="6693452" y="1318040"/>
          <a:ext cx="3237" cy="2387602"/>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0.0149</cdr:x>
      <cdr:y>0</cdr:y>
    </cdr:from>
    <cdr:to>
      <cdr:x>0.97387</cdr:x>
      <cdr:y>0.18853</cdr:y>
    </cdr:to>
    <cdr:sp macro="" textlink="">
      <cdr:nvSpPr>
        <cdr:cNvPr id="5" name="ZoneTexte 1"/>
        <cdr:cNvSpPr txBox="1"/>
      </cdr:nvSpPr>
      <cdr:spPr>
        <a:xfrm xmlns:a="http://schemas.openxmlformats.org/drawingml/2006/main">
          <a:off x="102530" y="0"/>
          <a:ext cx="6600365" cy="774327"/>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a:ln>
                <a:noFill/>
              </a:ln>
              <a:solidFill>
                <a:sysClr val="windowText" lastClr="000000"/>
              </a:solidFill>
              <a:effectLst/>
              <a:uLnTx/>
              <a:uFillTx/>
              <a:latin typeface="Calibri" pitchFamily="34" charset="0"/>
              <a:ea typeface="+mn-ea"/>
              <a:cs typeface="+mn-cs"/>
            </a:rPr>
            <a:t>Contribution de l'emploi hors intérim et de l'intérim </a:t>
          </a:r>
        </a:p>
        <a:p xmlns:a="http://schemas.openxmlformats.org/drawingml/2006/main">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a:ln>
                <a:noFill/>
              </a:ln>
              <a:solidFill>
                <a:sysClr val="windowText" lastClr="000000"/>
              </a:solidFill>
              <a:effectLst/>
              <a:uLnTx/>
              <a:uFillTx/>
              <a:latin typeface="Calibri" pitchFamily="34" charset="0"/>
              <a:ea typeface="+mn-ea"/>
              <a:cs typeface="+mn-cs"/>
            </a:rPr>
            <a:t>à l'évolution trimestrielle de l'emploi salarié, dans le Vaucluse</a:t>
          </a: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 en nombre)</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a:p>
      </cdr:txBody>
    </cdr:sp>
  </cdr:relSizeAnchor>
  <cdr:relSizeAnchor xmlns:cdr="http://schemas.openxmlformats.org/drawingml/2006/chartDrawing">
    <cdr:from>
      <cdr:x>0.01276</cdr:x>
      <cdr:y>0.8743</cdr:y>
    </cdr:from>
    <cdr:to>
      <cdr:x>0.99775</cdr:x>
      <cdr:y>1</cdr:y>
    </cdr:to>
    <cdr:sp macro="" textlink="">
      <cdr:nvSpPr>
        <cdr:cNvPr id="6" name="Text Box 1"/>
        <cdr:cNvSpPr txBox="1">
          <a:spLocks xmlns:a="http://schemas.openxmlformats.org/drawingml/2006/main" noChangeArrowheads="1"/>
        </cdr:cNvSpPr>
      </cdr:nvSpPr>
      <cdr:spPr bwMode="auto">
        <a:xfrm xmlns:a="http://schemas.openxmlformats.org/drawingml/2006/main">
          <a:off x="85758" y="3590925"/>
          <a:ext cx="6619960" cy="51625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 : </a:t>
          </a:r>
          <a:r>
            <a:rPr lang="fr-FR" sz="900" b="0" i="0" baseline="0">
              <a:effectLst/>
              <a:latin typeface="+mn-lt"/>
              <a:ea typeface="+mn-ea"/>
              <a:cs typeface="+mn-cs"/>
            </a:rPr>
            <a:t>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 : </a:t>
          </a:r>
          <a:r>
            <a:rPr lang="fr-FR" sz="900" b="0" i="0" baseline="0">
              <a:effectLst/>
              <a:latin typeface="+mn-lt"/>
              <a:ea typeface="+mn-ea"/>
              <a:cs typeface="+mn-cs"/>
            </a:rPr>
            <a:t>emploi salarié en fin de trimestre </a:t>
          </a: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 </a:t>
          </a:r>
          <a:endParaRPr lang="fr-FR" sz="900">
            <a:effectLs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0.00758</cdr:x>
      <cdr:y>0.01282</cdr:y>
    </cdr:from>
    <cdr:to>
      <cdr:x>0.96655</cdr:x>
      <cdr:y>0.17355</cdr:y>
    </cdr:to>
    <cdr:sp macro="" textlink="">
      <cdr:nvSpPr>
        <cdr:cNvPr id="5" name="ZoneTexte 1"/>
        <cdr:cNvSpPr txBox="1"/>
      </cdr:nvSpPr>
      <cdr:spPr>
        <a:xfrm xmlns:a="http://schemas.openxmlformats.org/drawingml/2006/main">
          <a:off x="52195" y="55560"/>
          <a:ext cx="6603410" cy="696584"/>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fr-FR" sz="1500" b="1" i="0" u="none" strike="noStrike" kern="1200" baseline="0">
              <a:solidFill>
                <a:srgbClr val="000000"/>
              </a:solidFill>
              <a:latin typeface="Calibri"/>
              <a:ea typeface="Calibri"/>
              <a:cs typeface="Calibri"/>
            </a:rPr>
            <a:t>Evolution trimestrielle de l'emploi salarié dans le Vaucluse, </a:t>
          </a:r>
        </a:p>
        <a:p xmlns:a="http://schemas.openxmlformats.org/drawingml/2006/main">
          <a:pPr algn="ctr" rtl="0"/>
          <a:r>
            <a:rPr lang="fr-FR" sz="1500" b="1" i="0" u="none" strike="noStrike" kern="1200" baseline="0">
              <a:solidFill>
                <a:srgbClr val="000000"/>
              </a:solidFill>
              <a:latin typeface="Calibri"/>
              <a:ea typeface="Calibri"/>
              <a:cs typeface="Calibri"/>
            </a:rPr>
            <a:t>avec intérim réaffecté au secteur d'activité employeur</a:t>
          </a:r>
        </a:p>
        <a:p xmlns:a="http://schemas.openxmlformats.org/drawingml/2006/main">
          <a:pPr rtl="0"/>
          <a:r>
            <a:rPr lang="fr-FR" sz="1100" b="0" i="1" baseline="0">
              <a:effectLst/>
              <a:latin typeface="+mn-lt"/>
              <a:ea typeface="+mn-ea"/>
              <a:cs typeface="+mn-cs"/>
            </a:rPr>
            <a:t>		(en indice base 100 au 4</a:t>
          </a:r>
          <a:r>
            <a:rPr lang="fr-FR" sz="1100" b="0" i="1" baseline="30000">
              <a:effectLst/>
              <a:latin typeface="+mn-lt"/>
              <a:ea typeface="+mn-ea"/>
              <a:cs typeface="+mn-cs"/>
            </a:rPr>
            <a:t>e</a:t>
          </a:r>
          <a:r>
            <a:rPr lang="fr-FR" sz="1100" b="0" i="1" baseline="0">
              <a:effectLst/>
              <a:latin typeface="+mn-lt"/>
              <a:ea typeface="+mn-ea"/>
              <a:cs typeface="+mn-cs"/>
            </a:rPr>
            <a:t> trimestre 2010)</a:t>
          </a:r>
          <a:endParaRPr lang="fr-FR">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a:p>
      </cdr:txBody>
    </cdr:sp>
  </cdr:relSizeAnchor>
  <cdr:relSizeAnchor xmlns:cdr="http://schemas.openxmlformats.org/drawingml/2006/chartDrawing">
    <cdr:from>
      <cdr:x>0</cdr:x>
      <cdr:y>0.86827</cdr:y>
    </cdr:from>
    <cdr:to>
      <cdr:x>0.96651</cdr:x>
      <cdr:y>1</cdr:y>
    </cdr:to>
    <cdr:sp macro="" textlink="">
      <cdr:nvSpPr>
        <cdr:cNvPr id="7" name="Text Box 1"/>
        <cdr:cNvSpPr txBox="1">
          <a:spLocks xmlns:a="http://schemas.openxmlformats.org/drawingml/2006/main" noChangeArrowheads="1"/>
        </cdr:cNvSpPr>
      </cdr:nvSpPr>
      <cdr:spPr bwMode="auto">
        <a:xfrm xmlns:a="http://schemas.openxmlformats.org/drawingml/2006/main">
          <a:off x="0" y="3440430"/>
          <a:ext cx="6495759" cy="52197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 : </a:t>
          </a:r>
          <a:r>
            <a:rPr lang="fr-FR" sz="900" b="0" i="0" baseline="0">
              <a:effectLst/>
              <a:latin typeface="+mn-lt"/>
              <a:ea typeface="+mn-ea"/>
              <a:cs typeface="+mn-cs"/>
            </a:rPr>
            <a:t>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 : </a:t>
          </a:r>
          <a:r>
            <a:rPr lang="fr-FR" sz="900" b="0" i="0" baseline="0">
              <a:effectLst/>
              <a:latin typeface="+mn-lt"/>
              <a:ea typeface="+mn-ea"/>
              <a:cs typeface="+mn-cs"/>
            </a:rPr>
            <a:t>emploi salarié en fin de trimestre </a:t>
          </a:r>
          <a:endParaRPr lang="fr-FR" sz="900">
            <a:effectLst/>
          </a:endParaRPr>
        </a:p>
        <a:p xmlns:a="http://schemas.openxmlformats.org/drawingml/2006/main">
          <a:pPr rtl="0"/>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 </a:t>
          </a:r>
          <a:endParaRPr lang="fr-FR" sz="900">
            <a:effectLst/>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0.0858</cdr:x>
      <cdr:y>0</cdr:y>
    </cdr:from>
    <cdr:to>
      <cdr:x>0.92167</cdr:x>
      <cdr:y>0.17608</cdr:y>
    </cdr:to>
    <cdr:sp macro="" textlink="">
      <cdr:nvSpPr>
        <cdr:cNvPr id="2" name="ZoneTexte 1"/>
        <cdr:cNvSpPr txBox="1"/>
      </cdr:nvSpPr>
      <cdr:spPr>
        <a:xfrm xmlns:a="http://schemas.openxmlformats.org/drawingml/2006/main">
          <a:off x="590550" y="0"/>
          <a:ext cx="5753100" cy="7777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fr-FR" sz="1500" b="1" i="0" baseline="0"/>
            <a:t>Evolution de la contribution de l'intérim et de l'emploi hors intérim </a:t>
          </a:r>
        </a:p>
        <a:p xmlns:a="http://schemas.openxmlformats.org/drawingml/2006/main">
          <a:pPr algn="ctr"/>
          <a:r>
            <a:rPr lang="fr-FR" sz="1500" b="1" i="0" baseline="0"/>
            <a:t>à l'emploi salarié, dans le Vaucluse</a:t>
          </a:r>
        </a:p>
        <a:p xmlns:a="http://schemas.openxmlformats.org/drawingml/2006/main">
          <a:pPr marL="0" marR="0" indent="0" algn="ctr" defTabSz="91440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(en nombre, entre le T1 2019 et le T2 2019) </a:t>
          </a:r>
          <a:endParaRPr lang="fr-FR" sz="1400">
            <a:effectLst/>
          </a:endParaRPr>
        </a:p>
        <a:p xmlns:a="http://schemas.openxmlformats.org/drawingml/2006/main">
          <a:pPr algn="ctr"/>
          <a:endParaRPr lang="fr-FR" sz="1400" b="1" i="0" baseline="0"/>
        </a:p>
        <a:p xmlns:a="http://schemas.openxmlformats.org/drawingml/2006/main">
          <a:pPr algn="ctr"/>
          <a:endParaRPr lang="fr-FR" sz="1400" b="1" i="0" baseline="0"/>
        </a:p>
      </cdr:txBody>
    </cdr:sp>
  </cdr:relSizeAnchor>
  <cdr:relSizeAnchor xmlns:cdr="http://schemas.openxmlformats.org/drawingml/2006/chartDrawing">
    <cdr:from>
      <cdr:x>0</cdr:x>
      <cdr:y>0.82202</cdr:y>
    </cdr:from>
    <cdr:to>
      <cdr:x>0.98564</cdr:x>
      <cdr:y>1</cdr:y>
    </cdr:to>
    <cdr:sp macro="" textlink="">
      <cdr:nvSpPr>
        <cdr:cNvPr id="4" name="Text Box 1"/>
        <cdr:cNvSpPr txBox="1">
          <a:spLocks xmlns:a="http://schemas.openxmlformats.org/drawingml/2006/main" noChangeArrowheads="1"/>
        </cdr:cNvSpPr>
      </cdr:nvSpPr>
      <cdr:spPr bwMode="auto">
        <a:xfrm xmlns:a="http://schemas.openxmlformats.org/drawingml/2006/main">
          <a:off x="0" y="3630929"/>
          <a:ext cx="6708822" cy="78613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a:t>
          </a:r>
          <a:r>
            <a:rPr lang="fr-FR" sz="900" b="0" i="0" baseline="0">
              <a:effectLst/>
              <a:latin typeface="+mn-lt"/>
              <a:ea typeface="+mn-ea"/>
              <a:cs typeface="+mn-cs"/>
            </a:rPr>
            <a:t> : données arrondies provisoires, corrigées des variations saisonnières ; l'addition des quatre sous-secteurs d'activité ne correspond pas au total de l'emploi salarié , car le secteur </a:t>
          </a:r>
          <a:r>
            <a:rPr lang="fr-FR" sz="900" b="0" i="1" baseline="0">
              <a:effectLst/>
              <a:latin typeface="+mn-lt"/>
              <a:ea typeface="+mn-ea"/>
              <a:cs typeface="+mn-cs"/>
            </a:rPr>
            <a:t>Agriculture, sylviculture et pêche </a:t>
          </a:r>
          <a:r>
            <a:rPr lang="fr-FR" sz="900" b="0" i="0" baseline="0">
              <a:effectLst/>
              <a:latin typeface="+mn-lt"/>
              <a:ea typeface="+mn-ea"/>
              <a:cs typeface="+mn-cs"/>
            </a:rPr>
            <a:t>qui représente 1 % de l'emploi salarié total n'est pas représenté</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a:t>
          </a:r>
          <a:r>
            <a:rPr lang="fr-FR" sz="900" b="0" i="0" baseline="0">
              <a:effectLst/>
              <a:latin typeface="+mn-lt"/>
              <a:ea typeface="+mn-ea"/>
              <a:cs typeface="+mn-cs"/>
            </a:rPr>
            <a:t> : emploi salarié en fin de trimestre </a:t>
          </a:r>
          <a:endParaRPr lang="fr-FR" sz="900">
            <a:effectLst/>
          </a:endParaRP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a:t>
          </a:r>
          <a:endParaRPr lang="fr-FR" sz="900">
            <a:effectLst/>
          </a:endParaRPr>
        </a:p>
        <a:p xmlns:a="http://schemas.openxmlformats.org/drawingml/2006/main">
          <a:pPr algn="l" rtl="0">
            <a:defRPr sz="1000"/>
          </a:pPr>
          <a:endParaRPr lang="fr-FR" sz="900" b="0" i="1" u="none" strike="noStrike" baseline="0">
            <a:solidFill>
              <a:srgbClr val="000000"/>
            </a:solidFill>
            <a:latin typeface="Calibri"/>
          </a:endParaRPr>
        </a:p>
      </cdr:txBody>
    </cdr:sp>
  </cdr:relSizeAnchor>
  <cdr:relSizeAnchor xmlns:cdr="http://schemas.openxmlformats.org/drawingml/2006/chartDrawing">
    <cdr:from>
      <cdr:x>0.26781</cdr:x>
      <cdr:y>0.20807</cdr:y>
    </cdr:from>
    <cdr:to>
      <cdr:x>0.26781</cdr:x>
      <cdr:y>0.70657</cdr:y>
    </cdr:to>
    <cdr:cxnSp macro="">
      <cdr:nvCxnSpPr>
        <cdr:cNvPr id="5" name="Connecteur droit 4"/>
        <cdr:cNvCxnSpPr/>
      </cdr:nvCxnSpPr>
      <cdr:spPr>
        <a:xfrm xmlns:a="http://schemas.openxmlformats.org/drawingml/2006/main" flipV="1">
          <a:off x="1843299" y="919071"/>
          <a:ext cx="0" cy="2201904"/>
        </a:xfrm>
        <a:prstGeom xmlns:a="http://schemas.openxmlformats.org/drawingml/2006/main" prst="line">
          <a:avLst/>
        </a:prstGeom>
        <a:ln xmlns:a="http://schemas.openxmlformats.org/drawingml/2006/main" w="12700">
          <a:solidFill>
            <a:sysClr val="windowText" lastClr="000000"/>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cdr:x>
      <cdr:y>0.81924</cdr:y>
    </cdr:from>
    <cdr:to>
      <cdr:x>0</cdr:x>
      <cdr:y>0.81974</cdr:y>
    </cdr:to>
    <cdr:sp macro="" textlink="">
      <cdr:nvSpPr>
        <cdr:cNvPr id="3" name="ZoneTexte 1"/>
        <cdr:cNvSpPr txBox="1"/>
      </cdr:nvSpPr>
      <cdr:spPr>
        <a:xfrm xmlns:a="http://schemas.openxmlformats.org/drawingml/2006/main">
          <a:off x="0" y="4923864"/>
          <a:ext cx="9791140" cy="111834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900" b="0">
              <a:effectLst/>
              <a:latin typeface="+mn-lt"/>
              <a:ea typeface="+mn-ea"/>
              <a:cs typeface="+mn-cs"/>
            </a:rPr>
            <a:t>* A</a:t>
          </a:r>
          <a:r>
            <a:rPr lang="fr-FR" sz="900" b="0" i="0" baseline="0">
              <a:effectLst/>
              <a:latin typeface="+mn-lt"/>
              <a:ea typeface="+mn-ea"/>
              <a:cs typeface="+mn-cs"/>
            </a:rPr>
            <a:t> partir de janvier 2018, les CUI-CAE sont transformés en Parcours emploi compétences (PEC). Il n'y a ainsi plus d'embauches en CUI-CAE.</a:t>
          </a:r>
          <a:endParaRPr lang="fr-FR" sz="900">
            <a:effectLst/>
          </a:endParaRPr>
        </a:p>
        <a:p xmlns:a="http://schemas.openxmlformats.org/drawingml/2006/main">
          <a:r>
            <a:rPr lang="fr-FR" sz="900">
              <a:effectLst/>
              <a:latin typeface="+mn-lt"/>
              <a:ea typeface="+mn-ea"/>
              <a:cs typeface="+mn-cs"/>
            </a:rPr>
            <a:t>** Depuis janvier 2018, l</a:t>
          </a:r>
          <a:r>
            <a:rPr lang="fr-FR" sz="900" b="0" i="0" baseline="0">
              <a:effectLst/>
              <a:latin typeface="+mn-lt"/>
              <a:ea typeface="+mn-ea"/>
              <a:cs typeface="+mn-cs"/>
            </a:rPr>
            <a:t>e recours aux CUI-CIE n'est plus autorisé, sauf pour les Drom et les  Conseils départementaux qui les financent entièrement.</a:t>
          </a:r>
          <a:endParaRPr lang="fr-FR" sz="900">
            <a:effectLst/>
          </a:endParaRPr>
        </a:p>
        <a:p xmlns:a="http://schemas.openxmlformats.org/drawingml/2006/main">
          <a:pPr rtl="0" eaLnBrk="1" fontAlgn="auto" latinLnBrk="0" hangingPunct="1"/>
          <a:r>
            <a:rPr lang="fr-FR" sz="900">
              <a:effectLst/>
              <a:latin typeface="+mn-lt"/>
              <a:ea typeface="+mn-ea"/>
              <a:cs typeface="+mn-cs"/>
            </a:rPr>
            <a:t>*** Marchands et non marchands . Les Emplois  d'avenir ont débuté en novembre 2012. A compter de janvier</a:t>
          </a:r>
          <a:r>
            <a:rPr lang="fr-FR" sz="900" baseline="0">
              <a:effectLst/>
              <a:latin typeface="+mn-lt"/>
              <a:ea typeface="+mn-ea"/>
              <a:cs typeface="+mn-cs"/>
            </a:rPr>
            <a:t> 2018, l</a:t>
          </a:r>
          <a:r>
            <a:rPr lang="fr-FR" sz="900">
              <a:effectLst/>
              <a:latin typeface="+mn-lt"/>
              <a:ea typeface="+mn-ea"/>
              <a:cs typeface="+mn-cs"/>
            </a:rPr>
            <a:t>e dispositif est mis en </a:t>
          </a:r>
          <a:r>
            <a:rPr lang="fr-FR" sz="900" baseline="0">
              <a:effectLst/>
              <a:latin typeface="+mn-lt"/>
              <a:ea typeface="+mn-ea"/>
              <a:cs typeface="+mn-cs"/>
            </a:rPr>
            <a:t> extinction. E</a:t>
          </a:r>
          <a:r>
            <a:rPr lang="fr-FR" sz="900">
              <a:effectLst/>
              <a:latin typeface="+mn-lt"/>
              <a:ea typeface="+mn-ea"/>
              <a:cs typeface="+mn-cs"/>
            </a:rPr>
            <a:t>xcepté quelques cas particuliers de reconduction de contrat pour terminer une formation, il n’y a plus de nouveaux bénéficiaires.</a:t>
          </a:r>
          <a:endParaRPr lang="fr-FR" sz="900">
            <a:effectLst/>
          </a:endParaRPr>
        </a:p>
        <a:p xmlns:a="http://schemas.openxmlformats.org/drawingml/2006/main">
          <a:pPr rtl="0" eaLnBrk="1" fontAlgn="auto" latinLnBrk="0" hangingPunct="1"/>
          <a:r>
            <a:rPr lang="fr-FR" sz="900" b="0" i="0" baseline="0">
              <a:effectLst/>
              <a:latin typeface="+mn-lt"/>
              <a:ea typeface="+mn-ea"/>
              <a:cs typeface="+mn-cs"/>
            </a:rPr>
            <a:t>**** M</a:t>
          </a:r>
          <a:r>
            <a:rPr lang="fr-FR" sz="900">
              <a:effectLst/>
              <a:latin typeface="+mn-lt"/>
              <a:ea typeface="+mn-ea"/>
              <a:cs typeface="+mn-cs"/>
            </a:rPr>
            <a:t>archands et non marchands . Depuis juillet 2014, les  Ateliers et chantiers d’insertion  (ACI)</a:t>
          </a:r>
          <a:r>
            <a:rPr lang="fr-FR" sz="900" baseline="0">
              <a:effectLst/>
              <a:latin typeface="+mn-lt"/>
              <a:ea typeface="+mn-ea"/>
              <a:cs typeface="+mn-cs"/>
            </a:rPr>
            <a:t> </a:t>
          </a:r>
          <a:r>
            <a:rPr lang="fr-FR" sz="900">
              <a:effectLst/>
              <a:latin typeface="+mn-lt"/>
              <a:ea typeface="+mn-ea"/>
              <a:cs typeface="+mn-cs"/>
            </a:rPr>
            <a:t>doivent recruter leurs salariés en CDDI.</a:t>
          </a:r>
          <a:endParaRPr lang="fr-FR" sz="900">
            <a:effectLst/>
          </a:endParaRPr>
        </a:p>
        <a:p xmlns:a="http://schemas.openxmlformats.org/drawingml/2006/main">
          <a:r>
            <a:rPr lang="fr-FR" sz="900" b="1">
              <a:effectLst/>
              <a:latin typeface="+mn-lt"/>
              <a:ea typeface="+mn-ea"/>
              <a:cs typeface="+mn-cs"/>
            </a:rPr>
            <a:t>Note : </a:t>
          </a:r>
          <a:r>
            <a:rPr lang="fr-FR" sz="900">
              <a:effectLst/>
              <a:latin typeface="+mn-lt"/>
              <a:ea typeface="+mn-ea"/>
              <a:cs typeface="+mn-cs"/>
            </a:rPr>
            <a:t>données arrondies en fin de trimestre, provisoires</a:t>
          </a:r>
          <a:endParaRPr lang="fr-FR" sz="900">
            <a:effectLst/>
          </a:endParaRPr>
        </a:p>
        <a:p xmlns:a="http://schemas.openxmlformats.org/drawingml/2006/main">
          <a:r>
            <a:rPr lang="fr-FR" sz="900" b="1" i="1">
              <a:effectLst/>
              <a:latin typeface="+mn-lt"/>
              <a:ea typeface="+mn-ea"/>
              <a:cs typeface="+mn-cs"/>
            </a:rPr>
            <a:t>Source </a:t>
          </a:r>
          <a:r>
            <a:rPr lang="fr-FR" sz="900" i="1">
              <a:effectLst/>
              <a:latin typeface="+mn-lt"/>
              <a:ea typeface="+mn-ea"/>
              <a:cs typeface="+mn-cs"/>
            </a:rPr>
            <a:t>: ASP - </a:t>
          </a:r>
          <a:r>
            <a:rPr lang="fr-FR" sz="900" b="1" i="1">
              <a:effectLst/>
              <a:latin typeface="+mn-lt"/>
              <a:ea typeface="+mn-ea"/>
              <a:cs typeface="+mn-cs"/>
            </a:rPr>
            <a:t>Traitements : </a:t>
          </a:r>
          <a:r>
            <a:rPr lang="fr-FR" sz="900" i="1">
              <a:effectLst/>
              <a:latin typeface="+mn-lt"/>
              <a:ea typeface="+mn-ea"/>
              <a:cs typeface="+mn-cs"/>
            </a:rPr>
            <a:t>Dares</a:t>
          </a:r>
          <a:endParaRPr lang="fr-FR" sz="900">
            <a:effectLst/>
          </a:endParaRPr>
        </a:p>
        <a:p xmlns:a="http://schemas.openxmlformats.org/drawingml/2006/main">
          <a:pPr marL="0" marR="0" indent="0" defTabSz="914400" rtl="0" eaLnBrk="1" fontAlgn="auto" latinLnBrk="0" hangingPunct="1">
            <a:lnSpc>
              <a:spcPts val="1200"/>
            </a:lnSpc>
            <a:spcBef>
              <a:spcPts val="0"/>
            </a:spcBef>
            <a:spcAft>
              <a:spcPts val="0"/>
            </a:spcAft>
            <a:buClrTx/>
            <a:buSzTx/>
            <a:buFontTx/>
            <a:buNone/>
            <a:tabLst/>
            <a:defRPr/>
          </a:pPr>
          <a:endParaRPr lang="fr-FR" sz="900" i="1"/>
        </a:p>
      </cdr:txBody>
    </cdr:sp>
  </cdr:relSizeAnchor>
</c:userShapes>
</file>

<file path=ppt/drawings/drawing6.xml><?xml version="1.0" encoding="utf-8"?>
<c:userShapes xmlns:c="http://schemas.openxmlformats.org/drawingml/2006/chart">
  <cdr:relSizeAnchor xmlns:cdr="http://schemas.openxmlformats.org/drawingml/2006/chartDrawing">
    <cdr:from>
      <cdr:x>0.01107</cdr:x>
      <cdr:y>0.01267</cdr:y>
    </cdr:from>
    <cdr:to>
      <cdr:x>0.98548</cdr:x>
      <cdr:y>0.07821</cdr:y>
    </cdr:to>
    <cdr:sp macro="" textlink="">
      <cdr:nvSpPr>
        <cdr:cNvPr id="3" name="Text Box 1"/>
        <cdr:cNvSpPr txBox="1">
          <a:spLocks xmlns:a="http://schemas.openxmlformats.org/drawingml/2006/main" noChangeArrowheads="1"/>
        </cdr:cNvSpPr>
      </cdr:nvSpPr>
      <cdr:spPr bwMode="auto">
        <a:xfrm xmlns:a="http://schemas.openxmlformats.org/drawingml/2006/main">
          <a:off x="41755" y="43205"/>
          <a:ext cx="3675377" cy="223496"/>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fr-FR" sz="1500" b="1" i="0" baseline="0">
              <a:effectLst/>
              <a:latin typeface="+mn-lt"/>
              <a:ea typeface="+mn-ea"/>
              <a:cs typeface="+mn-cs"/>
            </a:rPr>
            <a:t>Contrats d'apprentissage enregistrés dans le Vaucluse</a:t>
          </a:r>
          <a:endParaRPr lang="fr-FR" sz="1500" b="1" i="0" baseline="0">
            <a:solidFill>
              <a:sysClr val="windowText" lastClr="000000"/>
            </a:solidFill>
            <a:effectLst/>
            <a:latin typeface="+mn-lt"/>
            <a:ea typeface="+mn-ea"/>
            <a:cs typeface="+mn-cs"/>
          </a:endParaRPr>
        </a:p>
        <a:p xmlns:a="http://schemas.openxmlformats.org/drawingml/2006/main">
          <a:pPr algn="ctr" rtl="0"/>
          <a:r>
            <a:rPr lang="fr-FR" sz="1000" b="0" i="1" baseline="0">
              <a:solidFill>
                <a:sysClr val="windowText" lastClr="000000"/>
              </a:solidFill>
              <a:effectLst/>
              <a:latin typeface="+mn-lt"/>
              <a:ea typeface="+mn-ea"/>
              <a:cs typeface="+mn-cs"/>
            </a:rPr>
            <a:t>(données brutes, en nombre)</a:t>
          </a:r>
          <a:endParaRPr lang="fr-FR" sz="1000" b="0" i="1">
            <a:solidFill>
              <a:sysClr val="windowText" lastClr="000000"/>
            </a:solidFill>
            <a:effectLst/>
          </a:endParaRPr>
        </a:p>
      </cdr:txBody>
    </cdr:sp>
  </cdr:relSizeAnchor>
  <cdr:relSizeAnchor xmlns:cdr="http://schemas.openxmlformats.org/drawingml/2006/chartDrawing">
    <cdr:from>
      <cdr:x>0</cdr:x>
      <cdr:y>0.87799</cdr:y>
    </cdr:from>
    <cdr:to>
      <cdr:x>1</cdr:x>
      <cdr:y>1</cdr:y>
    </cdr:to>
    <cdr:sp macro="" textlink="">
      <cdr:nvSpPr>
        <cdr:cNvPr id="4" name="Text Box 1"/>
        <cdr:cNvSpPr txBox="1">
          <a:spLocks xmlns:a="http://schemas.openxmlformats.org/drawingml/2006/main" noChangeArrowheads="1"/>
        </cdr:cNvSpPr>
      </cdr:nvSpPr>
      <cdr:spPr bwMode="auto">
        <a:xfrm xmlns:a="http://schemas.openxmlformats.org/drawingml/2006/main">
          <a:off x="0" y="3495675"/>
          <a:ext cx="7038975" cy="48577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900" b="1" i="0">
              <a:solidFill>
                <a:sysClr val="windowText" lastClr="000000"/>
              </a:solidFill>
              <a:latin typeface="+mn-lt"/>
              <a:ea typeface="+mn-ea"/>
              <a:cs typeface="+mn-cs"/>
            </a:rPr>
            <a:t>Note </a:t>
          </a:r>
          <a:r>
            <a:rPr lang="fr-FR" sz="900" b="0" i="0">
              <a:solidFill>
                <a:sysClr val="windowText" lastClr="000000"/>
              </a:solidFill>
              <a:latin typeface="+mn-lt"/>
              <a:ea typeface="+mn-ea"/>
              <a:cs typeface="+mn-cs"/>
            </a:rPr>
            <a:t>: données cumulées, provisoires</a:t>
          </a:r>
        </a:p>
        <a:p xmlns:a="http://schemas.openxmlformats.org/drawingml/2006/main">
          <a:pPr algn="l" rtl="0">
            <a:defRPr sz="1000"/>
          </a:pPr>
          <a:r>
            <a:rPr lang="fr-FR" sz="900" b="1" i="0">
              <a:latin typeface="+mn-lt"/>
              <a:ea typeface="+mn-ea"/>
              <a:cs typeface="+mn-cs"/>
            </a:rPr>
            <a:t>Champ : </a:t>
          </a:r>
          <a:r>
            <a:rPr lang="fr-FR" sz="900" b="0" i="0">
              <a:latin typeface="+mn-lt"/>
              <a:ea typeface="+mn-ea"/>
              <a:cs typeface="+mn-cs"/>
            </a:rPr>
            <a:t>hors apprentis du secteur public</a:t>
          </a:r>
        </a:p>
        <a:p xmlns:a="http://schemas.openxmlformats.org/drawingml/2006/main">
          <a:pPr algn="l" rtl="0">
            <a:defRPr sz="1000"/>
          </a:pPr>
          <a:r>
            <a:rPr lang="fr-FR" sz="900" b="1" i="1">
              <a:latin typeface="+mn-lt"/>
              <a:ea typeface="+mn-ea"/>
              <a:cs typeface="+mn-cs"/>
            </a:rPr>
            <a:t>Sources : </a:t>
          </a:r>
          <a:r>
            <a:rPr lang="fr-FR" sz="900" b="0" i="1">
              <a:latin typeface="+mn-lt"/>
              <a:ea typeface="+mn-ea"/>
              <a:cs typeface="+mn-cs"/>
            </a:rPr>
            <a:t> Chambres consulaires, </a:t>
          </a:r>
          <a:r>
            <a:rPr lang="fr-FR" sz="900" b="0" i="1">
              <a:effectLst/>
              <a:latin typeface="+mn-lt"/>
              <a:ea typeface="+mn-ea"/>
              <a:cs typeface="+mn-cs"/>
            </a:rPr>
            <a:t>Direccte</a:t>
          </a:r>
          <a:r>
            <a:rPr lang="fr-FR" sz="900" b="0" i="1" baseline="0">
              <a:effectLst/>
              <a:latin typeface="+mn-lt"/>
              <a:ea typeface="+mn-ea"/>
              <a:cs typeface="+mn-cs"/>
            </a:rPr>
            <a:t> Paca</a:t>
          </a:r>
          <a:r>
            <a:rPr lang="fr-FR" sz="900" b="0" i="1">
              <a:latin typeface="+mn-lt"/>
              <a:ea typeface="+mn-ea"/>
              <a:cs typeface="+mn-cs"/>
            </a:rPr>
            <a:t> - </a:t>
          </a:r>
          <a:r>
            <a:rPr lang="fr-FR" sz="900" b="1" i="1">
              <a:latin typeface="+mn-lt"/>
              <a:ea typeface="+mn-ea"/>
              <a:cs typeface="+mn-cs"/>
            </a:rPr>
            <a:t>Traitements : </a:t>
          </a:r>
          <a:r>
            <a:rPr lang="fr-FR" sz="900" b="0" i="1">
              <a:latin typeface="+mn-lt"/>
              <a:ea typeface="+mn-ea"/>
              <a:cs typeface="+mn-cs"/>
            </a:rPr>
            <a:t>Dares</a:t>
          </a:r>
        </a:p>
      </cdr:txBody>
    </cdr:sp>
  </cdr:relSizeAnchor>
</c:userShapes>
</file>

<file path=ppt/drawings/drawing7.xml><?xml version="1.0" encoding="utf-8"?>
<c:userShapes xmlns:c="http://schemas.openxmlformats.org/drawingml/2006/chart">
  <cdr:relSizeAnchor xmlns:cdr="http://schemas.openxmlformats.org/drawingml/2006/chartDrawing">
    <cdr:from>
      <cdr:x>0.04877</cdr:x>
      <cdr:y>0.84911</cdr:y>
    </cdr:from>
    <cdr:to>
      <cdr:x>0.93183</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327025" y="2733677"/>
          <a:ext cx="5921432" cy="48577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a:t>
          </a:r>
        </a:p>
        <a:p xmlns:a="http://schemas.openxmlformats.org/drawingml/2006/main">
          <a:pPr algn="l" rtl="0">
            <a:defRPr sz="1000"/>
          </a:pPr>
          <a:r>
            <a:rPr lang="fr-FR" sz="1000" b="0" i="0" u="none" strike="noStrike" baseline="0">
              <a:solidFill>
                <a:srgbClr val="000000"/>
              </a:solidFill>
              <a:latin typeface="+mn-lt"/>
            </a:rPr>
            <a:t>niveau du taux de chômage national et de son évolution d’un trimestre à l’autre</a:t>
          </a:r>
        </a:p>
        <a:p xmlns:a="http://schemas.openxmlformats.org/drawingml/2006/main">
          <a:pPr marL="0" marR="0" indent="0" algn="l" defTabSz="914400" rtl="0" eaLnBrk="1" fontAlgn="auto" latinLnBrk="0" hangingPunct="1">
            <a:lnSpc>
              <a:spcPct val="100000"/>
            </a:lnSpc>
            <a:spcBef>
              <a:spcPts val="0"/>
            </a:spcBef>
            <a:spcAft>
              <a:spcPts val="0"/>
            </a:spcAft>
            <a:buClrTx/>
            <a:buSzTx/>
            <a:buFontTx/>
            <a:buNone/>
            <a:tabLst/>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a:t>
          </a:r>
          <a:r>
            <a:rPr lang="fr-FR" sz="1000" b="0" i="1" baseline="0">
              <a:effectLst/>
              <a:latin typeface="+mn-lt"/>
              <a:ea typeface="+mn-ea"/>
              <a:cs typeface="+mn-cs"/>
            </a:rPr>
            <a:t>localisés (régional et départementaux)</a:t>
          </a:r>
          <a:endParaRPr lang="fr-FR">
            <a:effectLst/>
          </a:endParaRPr>
        </a:p>
        <a:p xmlns:a="http://schemas.openxmlformats.org/drawingml/2006/main">
          <a:pPr algn="l" rtl="0">
            <a:defRPr sz="1000"/>
          </a:pPr>
          <a:endParaRPr lang="fr-FR" sz="1000" b="0" i="1" u="none" strike="noStrike" baseline="0">
            <a:solidFill>
              <a:srgbClr val="000000"/>
            </a:solidFill>
            <a:latin typeface="Calibri"/>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0.12792</cdr:x>
      <cdr:y>0</cdr:y>
    </cdr:from>
    <cdr:to>
      <cdr:x>0.93122</cdr:x>
      <cdr:y>0.12072</cdr:y>
    </cdr:to>
    <cdr:sp macro="" textlink="">
      <cdr:nvSpPr>
        <cdr:cNvPr id="2" name="ZoneTexte 1"/>
        <cdr:cNvSpPr txBox="1"/>
      </cdr:nvSpPr>
      <cdr:spPr>
        <a:xfrm xmlns:a="http://schemas.openxmlformats.org/drawingml/2006/main">
          <a:off x="1099751" y="-846103"/>
          <a:ext cx="6906116" cy="62303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r>
            <a:rPr lang="fr-FR" sz="1500" b="1" i="0" baseline="0">
              <a:effectLst/>
              <a:latin typeface="+mn-lt"/>
              <a:ea typeface="+mn-ea"/>
              <a:cs typeface="+mn-cs"/>
            </a:rPr>
            <a:t>Taux de chômage localisés dans les départements comparables* </a:t>
          </a:r>
        </a:p>
        <a:p xmlns:a="http://schemas.openxmlformats.org/drawingml/2006/main">
          <a:pPr algn="ctr" rtl="0"/>
          <a:r>
            <a:rPr lang="fr-FR" sz="1500" b="1" i="0" baseline="0">
              <a:effectLst/>
              <a:latin typeface="+mn-lt"/>
              <a:ea typeface="+mn-ea"/>
              <a:cs typeface="+mn-cs"/>
            </a:rPr>
            <a:t>au T2 2019</a:t>
          </a:r>
          <a:endParaRPr lang="fr-FR" sz="1100"/>
        </a:p>
      </cdr:txBody>
    </cdr:sp>
  </cdr:relSizeAnchor>
  <cdr:relSizeAnchor xmlns:cdr="http://schemas.openxmlformats.org/drawingml/2006/chartDrawing">
    <cdr:from>
      <cdr:x>0</cdr:x>
      <cdr:y>0.83501</cdr:y>
    </cdr:from>
    <cdr:to>
      <cdr:x>1</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0" y="3952875"/>
          <a:ext cx="6924675" cy="7810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000" b="0" i="0" u="none" strike="noStrike" baseline="0">
              <a:solidFill>
                <a:srgbClr val="000000"/>
              </a:solidFill>
              <a:latin typeface="+mn-lt"/>
            </a:rPr>
            <a:t>* Pour évaluer la comparabilité avec le Vaucluse, les critères retenus sont le nombre total d'emplois (salariés et non salariés) du département, ainsi que le poids des secteurs de l'agriculture et du tertiaire dans l'emploi total </a:t>
          </a:r>
        </a:p>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 niveau du taux de chômage national et de son évolution d’un trimestre à l’autre</a:t>
          </a:r>
        </a:p>
        <a:p xmlns:a="http://schemas.openxmlformats.org/drawingml/2006/main">
          <a:pPr algn="l" rtl="0">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localisés (régional</a:t>
          </a:r>
          <a:r>
            <a:rPr lang="fr-FR" sz="1000" b="0" i="1" baseline="0">
              <a:effectLst/>
              <a:latin typeface="+mn-lt"/>
              <a:ea typeface="+mn-ea"/>
              <a:cs typeface="+mn-cs"/>
            </a:rPr>
            <a:t> et départementaux</a:t>
          </a:r>
          <a:r>
            <a:rPr lang="fr-FR" sz="1000" b="0" i="1" u="none" strike="noStrike" baseline="0">
              <a:solidFill>
                <a:srgbClr val="000000"/>
              </a:solidFill>
              <a:latin typeface="Calibri"/>
            </a:rPr>
            <a:t>)</a:t>
          </a:r>
        </a:p>
      </cdr:txBody>
    </cdr:sp>
  </cdr:relSizeAnchor>
</c:userShapes>
</file>

<file path=ppt/drawings/drawing9.xml><?xml version="1.0" encoding="utf-8"?>
<c:userShapes xmlns:c="http://schemas.openxmlformats.org/drawingml/2006/chart">
  <cdr:relSizeAnchor xmlns:cdr="http://schemas.openxmlformats.org/drawingml/2006/chartDrawing">
    <cdr:from>
      <cdr:x>0.02828</cdr:x>
      <cdr:y>0</cdr:y>
    </cdr:from>
    <cdr:to>
      <cdr:x>0.98725</cdr:x>
      <cdr:y>0.18853</cdr:y>
    </cdr:to>
    <cdr:sp macro="" textlink="">
      <cdr:nvSpPr>
        <cdr:cNvPr id="5" name="ZoneTexte 1"/>
        <cdr:cNvSpPr txBox="1"/>
      </cdr:nvSpPr>
      <cdr:spPr>
        <a:xfrm xmlns:a="http://schemas.openxmlformats.org/drawingml/2006/main">
          <a:off x="212232"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annuelle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0.01276</cdr:x>
      <cdr:y>0.85629</cdr:y>
    </cdr:from>
    <cdr:to>
      <cdr:x>0.99775</cdr:x>
      <cdr:y>1</cdr:y>
    </cdr:to>
    <cdr:sp macro="" textlink="">
      <cdr:nvSpPr>
        <cdr:cNvPr id="6" name="Text Box 1"/>
        <cdr:cNvSpPr txBox="1">
          <a:spLocks xmlns:a="http://schemas.openxmlformats.org/drawingml/2006/main" noChangeArrowheads="1"/>
        </cdr:cNvSpPr>
      </cdr:nvSpPr>
      <cdr:spPr bwMode="auto">
        <a:xfrm xmlns:a="http://schemas.openxmlformats.org/drawingml/2006/main">
          <a:off x="95773" y="4086226"/>
          <a:ext cx="7393039" cy="68579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b="0">
            <a:effectLst/>
            <a:latin typeface="+mn-lt"/>
            <a:ea typeface="+mn-ea"/>
            <a:cs typeface="+mn-cs"/>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0.93147</cdr:x>
      <cdr:y>0.24351</cdr:y>
    </cdr:from>
    <cdr:to>
      <cdr:x>0.96193</cdr:x>
      <cdr:y>0.24551</cdr:y>
    </cdr:to>
    <cdr:cxnSp macro="">
      <cdr:nvCxnSpPr>
        <cdr:cNvPr id="4" name="Connecteur droit avec flèche 3"/>
        <cdr:cNvCxnSpPr/>
      </cdr:nvCxnSpPr>
      <cdr:spPr>
        <a:xfrm xmlns:a="http://schemas.openxmlformats.org/drawingml/2006/main" flipV="1">
          <a:off x="6991350" y="1162050"/>
          <a:ext cx="228600" cy="9525"/>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0.92936</cdr:x>
      <cdr:y>0.16434</cdr:y>
    </cdr:from>
    <cdr:to>
      <cdr:x>0.93063</cdr:x>
      <cdr:y>0.73719</cdr:y>
    </cdr:to>
    <cdr:cxnSp macro="">
      <cdr:nvCxnSpPr>
        <cdr:cNvPr id="8" name="Connecteur droit 7"/>
        <cdr:cNvCxnSpPr/>
      </cdr:nvCxnSpPr>
      <cdr:spPr>
        <a:xfrm xmlns:a="http://schemas.openxmlformats.org/drawingml/2006/main">
          <a:off x="6975475" y="784225"/>
          <a:ext cx="9525" cy="2733675"/>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0.91751</cdr:x>
      <cdr:y>0.17432</cdr:y>
    </cdr:from>
    <cdr:to>
      <cdr:x>1</cdr:x>
      <cdr:y>0.22976</cdr:y>
    </cdr:to>
    <cdr:sp macro="" textlink="">
      <cdr:nvSpPr>
        <cdr:cNvPr id="9" name="ZoneTexte 15"/>
        <cdr:cNvSpPr txBox="1"/>
      </cdr:nvSpPr>
      <cdr:spPr>
        <a:xfrm xmlns:a="http://schemas.openxmlformats.org/drawingml/2006/main">
          <a:off x="6886575" y="831850"/>
          <a:ext cx="619125" cy="26456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100" dirty="0" smtClean="0">
              <a:solidFill>
                <a:schemeClr val="accent1">
                  <a:lumMod val="75000"/>
                </a:schemeClr>
              </a:solidFill>
            </a:rPr>
            <a:t>*acquis</a:t>
          </a:r>
          <a:endParaRPr lang="fr-FR" sz="1100" dirty="0">
            <a:solidFill>
              <a:schemeClr val="accent1">
                <a:lumMod val="75000"/>
              </a:schemeClr>
            </a:solidFill>
          </a:endParaRPr>
        </a:p>
      </cdr:txBody>
    </cdr:sp>
  </cdr:relSizeAnchor>
  <cdr:relSizeAnchor xmlns:cdr="http://schemas.openxmlformats.org/drawingml/2006/chartDrawing">
    <cdr:from>
      <cdr:x>0.53723</cdr:x>
      <cdr:y>0.19627</cdr:y>
    </cdr:from>
    <cdr:to>
      <cdr:x>0.89554</cdr:x>
      <cdr:y>0.38949</cdr:y>
    </cdr:to>
    <cdr:sp macro="" textlink="">
      <cdr:nvSpPr>
        <cdr:cNvPr id="7" name="ZoneTexte 17"/>
        <cdr:cNvSpPr txBox="1"/>
      </cdr:nvSpPr>
      <cdr:spPr>
        <a:xfrm xmlns:a="http://schemas.openxmlformats.org/drawingml/2006/main">
          <a:off x="4032250" y="936625"/>
          <a:ext cx="2689411" cy="922047"/>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fr-FR" sz="1400" b="1" dirty="0" smtClean="0">
              <a:solidFill>
                <a:srgbClr val="FF0000"/>
              </a:solidFill>
            </a:rPr>
            <a:t>62 900 demandeurs d’emploi catégories A,B,C en moyenne </a:t>
          </a:r>
        </a:p>
        <a:p xmlns:a="http://schemas.openxmlformats.org/drawingml/2006/main">
          <a:pPr algn="ctr"/>
          <a:r>
            <a:rPr lang="fr-FR" sz="1400" b="1" dirty="0" smtClean="0">
              <a:solidFill>
                <a:srgbClr val="FF0000"/>
              </a:solidFill>
            </a:rPr>
            <a:t>au T2 2019</a:t>
          </a:r>
        </a:p>
        <a:p xmlns:a="http://schemas.openxmlformats.org/drawingml/2006/main">
          <a:pPr algn="ctr"/>
          <a:endParaRPr lang="fr-FR" b="1" dirty="0">
            <a:solidFill>
              <a:srgbClr val="FF00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481BDC1-2E55-4A3B-A51F-0A4221669760}" type="datetimeFigureOut">
              <a:rPr lang="fr-FR" smtClean="0"/>
              <a:t>03/10/2019</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C025E1C-9CFD-400D-8595-7A8158A95F2D}" type="slidenum">
              <a:rPr lang="fr-FR" smtClean="0"/>
              <a:t>‹N°›</a:t>
            </a:fld>
            <a:endParaRPr lang="fr-FR"/>
          </a:p>
        </p:txBody>
      </p:sp>
    </p:spTree>
    <p:extLst>
      <p:ext uri="{BB962C8B-B14F-4D97-AF65-F5344CB8AC3E}">
        <p14:creationId xmlns:p14="http://schemas.microsoft.com/office/powerpoint/2010/main" val="2110586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smtClean="0">
              <a:solidFill>
                <a:schemeClr val="tx1"/>
              </a:solidFill>
              <a:effectLst/>
              <a:latin typeface="+mn-lt"/>
              <a:ea typeface="+mn-ea"/>
              <a:cs typeface="+mn-cs"/>
            </a:endParaRPr>
          </a:p>
          <a:p>
            <a:endParaRPr lang="fr-FR" baseline="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a:t>
            </a:fld>
            <a:endParaRPr lang="fr-FR"/>
          </a:p>
        </p:txBody>
      </p:sp>
    </p:spTree>
    <p:extLst>
      <p:ext uri="{BB962C8B-B14F-4D97-AF65-F5344CB8AC3E}">
        <p14:creationId xmlns:p14="http://schemas.microsoft.com/office/powerpoint/2010/main" val="3880869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smtClean="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10</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smtClean="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11</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12</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13</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14</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15</a:t>
            </a:fld>
            <a:endParaRPr lang="fr-FR"/>
          </a:p>
        </p:txBody>
      </p:sp>
      <p:sp>
        <p:nvSpPr>
          <p:cNvPr id="5" name="Espace réservé du pied de page 4"/>
          <p:cNvSpPr>
            <a:spLocks noGrp="1"/>
          </p:cNvSpPr>
          <p:nvPr>
            <p:ph type="ftr" sz="quarter" idx="11"/>
          </p:nvPr>
        </p:nvSpPr>
        <p:spPr/>
        <p:txBody>
          <a:bodyPr/>
          <a:lstStyle/>
          <a:p>
            <a:r>
              <a:rPr lang="fr-FR" smtClean="0"/>
              <a:t>Edition avril 2019</a:t>
            </a:r>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2</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3</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4</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5</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6</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dirty="0">
              <a:latin typeface="+mj-lt"/>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7</a:t>
            </a:fld>
            <a:endParaRPr lang="fr-FR"/>
          </a:p>
        </p:txBody>
      </p:sp>
      <p:sp>
        <p:nvSpPr>
          <p:cNvPr id="5" name="Espace réservé du pied de page 4"/>
          <p:cNvSpPr>
            <a:spLocks noGrp="1"/>
          </p:cNvSpPr>
          <p:nvPr>
            <p:ph type="ftr" sz="quarter" idx="11"/>
          </p:nvPr>
        </p:nvSpPr>
        <p:spPr/>
        <p:txBody>
          <a:bodyPr/>
          <a:lstStyle/>
          <a:p>
            <a:r>
              <a:rPr lang="fr-FR" smtClean="0"/>
              <a:t>Edition avril 2019</a:t>
            </a:r>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dirty="0">
              <a:latin typeface="+mj-lt"/>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8</a:t>
            </a:fld>
            <a:endParaRPr lang="fr-FR"/>
          </a:p>
        </p:txBody>
      </p:sp>
      <p:sp>
        <p:nvSpPr>
          <p:cNvPr id="5" name="Espace réservé du pied de page 4"/>
          <p:cNvSpPr>
            <a:spLocks noGrp="1"/>
          </p:cNvSpPr>
          <p:nvPr>
            <p:ph type="ftr" sz="quarter" idx="11"/>
          </p:nvPr>
        </p:nvSpPr>
        <p:spPr/>
        <p:txBody>
          <a:bodyPr/>
          <a:lstStyle/>
          <a:p>
            <a:r>
              <a:rPr lang="fr-FR" smtClean="0"/>
              <a:t>Edition avril 2019</a:t>
            </a:r>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9</a:t>
            </a:fld>
            <a:endParaRPr lang="fr-FR"/>
          </a:p>
        </p:txBody>
      </p:sp>
    </p:spTree>
    <p:extLst>
      <p:ext uri="{BB962C8B-B14F-4D97-AF65-F5344CB8AC3E}">
        <p14:creationId xmlns:p14="http://schemas.microsoft.com/office/powerpoint/2010/main" val="3523062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a:xfrm>
            <a:off x="0" y="6568767"/>
            <a:ext cx="2133600" cy="365125"/>
          </a:xfrm>
        </p:spPr>
        <p:txBody>
          <a:bodyPr/>
          <a:lstStyle>
            <a:lvl1pPr>
              <a:defRPr baseline="0"/>
            </a:lvl1pPr>
          </a:lstStyle>
          <a:p>
            <a:r>
              <a:rPr lang="fr-FR" sz="1500" smtClean="0"/>
              <a:t>Edition octobre 2019</a:t>
            </a:r>
            <a:endParaRPr lang="fr-FR" sz="1500" dirty="0"/>
          </a:p>
        </p:txBody>
      </p:sp>
      <p:sp>
        <p:nvSpPr>
          <p:cNvPr id="5" name="Espace réservé du pied de page 4"/>
          <p:cNvSpPr>
            <a:spLocks noGrp="1"/>
          </p:cNvSpPr>
          <p:nvPr>
            <p:ph type="ftr" sz="quarter" idx="11"/>
          </p:nvPr>
        </p:nvSpPr>
        <p:spPr>
          <a:xfrm>
            <a:off x="3124200" y="6568767"/>
            <a:ext cx="2895600" cy="365125"/>
          </a:xfrm>
        </p:spPr>
        <p:txBody>
          <a:bodyPr/>
          <a:lstStyle>
            <a:lvl1pPr>
              <a:defRPr sz="1500" baseline="0"/>
            </a:lvl1pPr>
          </a:lstStyle>
          <a:p>
            <a:r>
              <a:rPr lang="fr-FR" smtClean="0"/>
              <a:t>Les éclairages conjoncturels départementaux - Vaucluse</a:t>
            </a:r>
            <a:endParaRPr lang="fr-FR" dirty="0"/>
          </a:p>
        </p:txBody>
      </p:sp>
      <p:sp>
        <p:nvSpPr>
          <p:cNvPr id="6" name="Espace réservé du numéro de diapositive 5"/>
          <p:cNvSpPr>
            <a:spLocks noGrp="1"/>
          </p:cNvSpPr>
          <p:nvPr>
            <p:ph type="sldNum" sz="quarter" idx="12"/>
          </p:nvPr>
        </p:nvSpPr>
        <p:spPr>
          <a:xfrm>
            <a:off x="8739398" y="6568767"/>
            <a:ext cx="404601" cy="289233"/>
          </a:xfrm>
          <a:solidFill>
            <a:schemeClr val="accent6">
              <a:lumMod val="75000"/>
            </a:schemeClr>
          </a:solidFill>
        </p:spPr>
        <p:txBody>
          <a:bodyPr/>
          <a:lstStyle>
            <a:lvl1pPr>
              <a:defRPr sz="1700" baseline="0">
                <a:solidFill>
                  <a:schemeClr val="bg1"/>
                </a:solidFill>
              </a:defRPr>
            </a:lvl1pPr>
          </a:lstStyle>
          <a:p>
            <a:fld id="{3C7AC07C-28E4-BD4F-9FFB-37ABAC856C34}" type="slidenum">
              <a:rPr lang="fr-FR" smtClean="0"/>
              <a:pPr/>
              <a:t>‹N°›</a:t>
            </a:fld>
            <a:endParaRPr lang="fr-FR" dirty="0"/>
          </a:p>
        </p:txBody>
      </p:sp>
    </p:spTree>
    <p:extLst>
      <p:ext uri="{BB962C8B-B14F-4D97-AF65-F5344CB8AC3E}">
        <p14:creationId xmlns:p14="http://schemas.microsoft.com/office/powerpoint/2010/main" val="264005461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Edition octobre 2019</a:t>
            </a:r>
            <a:endParaRPr lang="fr-FR"/>
          </a:p>
        </p:txBody>
      </p:sp>
      <p:sp>
        <p:nvSpPr>
          <p:cNvPr id="5" name="Espace réservé du pied de page 4"/>
          <p:cNvSpPr>
            <a:spLocks noGrp="1"/>
          </p:cNvSpPr>
          <p:nvPr>
            <p:ph type="ftr" sz="quarter" idx="11"/>
          </p:nvPr>
        </p:nvSpPr>
        <p:spPr/>
        <p:txBody>
          <a:body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117806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Edition octobre 2019</a:t>
            </a:r>
            <a:endParaRPr lang="fr-FR"/>
          </a:p>
        </p:txBody>
      </p:sp>
      <p:sp>
        <p:nvSpPr>
          <p:cNvPr id="5" name="Espace réservé du pied de page 4"/>
          <p:cNvSpPr>
            <a:spLocks noGrp="1"/>
          </p:cNvSpPr>
          <p:nvPr>
            <p:ph type="ftr" sz="quarter" idx="11"/>
          </p:nvPr>
        </p:nvSpPr>
        <p:spPr/>
        <p:txBody>
          <a:body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9498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Edition octobre 2019</a:t>
            </a:r>
            <a:endParaRPr lang="fr-FR"/>
          </a:p>
        </p:txBody>
      </p:sp>
      <p:sp>
        <p:nvSpPr>
          <p:cNvPr id="5" name="Espace réservé du pied de page 4"/>
          <p:cNvSpPr>
            <a:spLocks noGrp="1"/>
          </p:cNvSpPr>
          <p:nvPr>
            <p:ph type="ftr" sz="quarter" idx="11"/>
          </p:nvPr>
        </p:nvSpPr>
        <p:spPr/>
        <p:txBody>
          <a:body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8486332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r>
              <a:rPr lang="fr-FR" smtClean="0"/>
              <a:t>Edition octobre 2019</a:t>
            </a:r>
            <a:endParaRPr lang="fr-FR" dirty="0"/>
          </a:p>
        </p:txBody>
      </p:sp>
      <p:sp>
        <p:nvSpPr>
          <p:cNvPr id="5" name="Espace réservé du pied de page 4"/>
          <p:cNvSpPr>
            <a:spLocks noGrp="1"/>
          </p:cNvSpPr>
          <p:nvPr>
            <p:ph type="ftr" sz="quarter" idx="11"/>
          </p:nvPr>
        </p:nvSpPr>
        <p:spPr/>
        <p:txBody>
          <a:body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3339476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r>
              <a:rPr lang="fr-FR" smtClean="0"/>
              <a:t>Edition octobre 2019</a:t>
            </a:r>
            <a:endParaRPr lang="fr-FR"/>
          </a:p>
        </p:txBody>
      </p:sp>
      <p:sp>
        <p:nvSpPr>
          <p:cNvPr id="6" name="Espace réservé du pied de page 5"/>
          <p:cNvSpPr>
            <a:spLocks noGrp="1"/>
          </p:cNvSpPr>
          <p:nvPr>
            <p:ph type="ftr" sz="quarter" idx="11"/>
          </p:nvPr>
        </p:nvSpPr>
        <p:spPr/>
        <p:txBody>
          <a:bodyPr/>
          <a:lstStyle/>
          <a:p>
            <a:r>
              <a:rPr lang="fr-FR" smtClean="0"/>
              <a:t>Les éclairages conjoncturels départementaux - Vaucluse</a:t>
            </a:r>
            <a:endParaRPr lang="fr-F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40948108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r>
              <a:rPr lang="fr-FR" smtClean="0"/>
              <a:t>Edition octobre 2019</a:t>
            </a:r>
            <a:endParaRPr lang="fr-FR"/>
          </a:p>
        </p:txBody>
      </p:sp>
      <p:sp>
        <p:nvSpPr>
          <p:cNvPr id="8" name="Espace réservé du pied de page 7"/>
          <p:cNvSpPr>
            <a:spLocks noGrp="1"/>
          </p:cNvSpPr>
          <p:nvPr>
            <p:ph type="ftr" sz="quarter" idx="11"/>
          </p:nvPr>
        </p:nvSpPr>
        <p:spPr/>
        <p:txBody>
          <a:bodyPr/>
          <a:lstStyle/>
          <a:p>
            <a:r>
              <a:rPr lang="fr-FR" smtClean="0"/>
              <a:t>Les éclairages conjoncturels départementaux - Vaucluse</a:t>
            </a:r>
            <a:endParaRPr lang="fr-FR"/>
          </a:p>
        </p:txBody>
      </p:sp>
      <p:sp>
        <p:nvSpPr>
          <p:cNvPr id="9" name="Espace réservé du numéro de diapositive 8"/>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706953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r>
              <a:rPr lang="fr-FR" smtClean="0"/>
              <a:t>Edition octobre 2019</a:t>
            </a:r>
            <a:endParaRPr lang="fr-FR"/>
          </a:p>
        </p:txBody>
      </p:sp>
      <p:sp>
        <p:nvSpPr>
          <p:cNvPr id="4" name="Espace réservé du pied de page 3"/>
          <p:cNvSpPr>
            <a:spLocks noGrp="1"/>
          </p:cNvSpPr>
          <p:nvPr>
            <p:ph type="ftr" sz="quarter" idx="11"/>
          </p:nvPr>
        </p:nvSpPr>
        <p:spPr/>
        <p:txBody>
          <a:bodyPr/>
          <a:lstStyle/>
          <a:p>
            <a:r>
              <a:rPr lang="fr-FR" smtClean="0"/>
              <a:t>Les éclairages conjoncturels départementaux - Vaucluse</a:t>
            </a:r>
            <a:endParaRPr lang="fr-FR"/>
          </a:p>
        </p:txBody>
      </p:sp>
      <p:sp>
        <p:nvSpPr>
          <p:cNvPr id="5" name="Espace réservé du numéro de diapositive 4"/>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573859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Edition octobre 2019</a:t>
            </a:r>
            <a:endParaRPr lang="fr-FR"/>
          </a:p>
        </p:txBody>
      </p:sp>
      <p:sp>
        <p:nvSpPr>
          <p:cNvPr id="3" name="Espace réservé du pied de page 2"/>
          <p:cNvSpPr>
            <a:spLocks noGrp="1"/>
          </p:cNvSpPr>
          <p:nvPr>
            <p:ph type="ftr" sz="quarter" idx="11"/>
          </p:nvPr>
        </p:nvSpPr>
        <p:spPr/>
        <p:txBody>
          <a:bodyPr/>
          <a:lstStyle/>
          <a:p>
            <a:r>
              <a:rPr lang="fr-FR" smtClean="0"/>
              <a:t>Les éclairages conjoncturels départementaux - Vaucluse</a:t>
            </a:r>
            <a:endParaRPr lang="fr-FR"/>
          </a:p>
        </p:txBody>
      </p:sp>
      <p:sp>
        <p:nvSpPr>
          <p:cNvPr id="4" name="Espace réservé du numéro de diapositive 3"/>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27250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Edition octobre 2019</a:t>
            </a:r>
            <a:endParaRPr lang="fr-FR"/>
          </a:p>
        </p:txBody>
      </p:sp>
      <p:sp>
        <p:nvSpPr>
          <p:cNvPr id="6" name="Espace réservé du pied de page 5"/>
          <p:cNvSpPr>
            <a:spLocks noGrp="1"/>
          </p:cNvSpPr>
          <p:nvPr>
            <p:ph type="ftr" sz="quarter" idx="11"/>
          </p:nvPr>
        </p:nvSpPr>
        <p:spPr/>
        <p:txBody>
          <a:bodyPr/>
          <a:lstStyle/>
          <a:p>
            <a:r>
              <a:rPr lang="fr-FR" smtClean="0"/>
              <a:t>Les éclairages conjoncturels départementaux - Vaucluse</a:t>
            </a:r>
            <a:endParaRPr lang="fr-F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1540105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Edition octobre 2019</a:t>
            </a:r>
            <a:endParaRPr lang="fr-FR"/>
          </a:p>
        </p:txBody>
      </p:sp>
      <p:sp>
        <p:nvSpPr>
          <p:cNvPr id="6" name="Espace réservé du pied de page 5"/>
          <p:cNvSpPr>
            <a:spLocks noGrp="1"/>
          </p:cNvSpPr>
          <p:nvPr>
            <p:ph type="ftr" sz="quarter" idx="11"/>
          </p:nvPr>
        </p:nvSpPr>
        <p:spPr/>
        <p:txBody>
          <a:bodyPr/>
          <a:lstStyle/>
          <a:p>
            <a:r>
              <a:rPr lang="fr-FR" smtClean="0"/>
              <a:t>Les éclairages conjoncturels départementaux - Vaucluse</a:t>
            </a:r>
            <a:endParaRPr lang="fr-F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970357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smtClean="0"/>
              <a:t>Edition octobre 2019</a:t>
            </a:r>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AC07C-28E4-BD4F-9FFB-37ABAC856C34}" type="slidenum">
              <a:rPr lang="fr-FR" smtClean="0"/>
              <a:t>‹N°›</a:t>
            </a:fld>
            <a:endParaRPr lang="fr-FR"/>
          </a:p>
        </p:txBody>
      </p:sp>
    </p:spTree>
    <p:extLst>
      <p:ext uri="{BB962C8B-B14F-4D97-AF65-F5344CB8AC3E}">
        <p14:creationId xmlns:p14="http://schemas.microsoft.com/office/powerpoint/2010/main" val="2496495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s://www.google.com/url?sa=i&amp;rct=j&amp;q=&amp;esrc=s&amp;source=images&amp;cd=&amp;cad=rja&amp;uact=8&amp;ved=2ahUKEwimsOizzOjgAhVWAGMBHXMQAxYQjRx6BAgBEAU&amp;url=https://www.ania.net/economie-export/ega-point-de-conjoncture&amp;psig=AOvVaw0wwhQEom1VbtCAOZvqCiu4&amp;ust=1551792264050881"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chart" Target="../charts/chart8.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chart" Target="../charts/chart9.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chart" Target="../charts/chart10.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chart" Target="../charts/chart11.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chart" Target="../charts/chart1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http://paca.direccte.gouv.fr/Les-indicateurs-cles-de-la-Direccte-Paca" TargetMode="External"/><Relationship Id="rId4" Type="http://schemas.openxmlformats.org/officeDocument/2006/relationships/hyperlink" Target="http://paca.direccte.gouv.fr/Les-publications-periodiques-9124"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PPT-0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5848"/>
            <a:ext cx="9141970" cy="6858000"/>
          </a:xfrm>
          <a:prstGeom prst="rect">
            <a:avLst/>
          </a:prstGeom>
        </p:spPr>
      </p:pic>
      <p:sp>
        <p:nvSpPr>
          <p:cNvPr id="6" name="ZoneTexte 5"/>
          <p:cNvSpPr txBox="1"/>
          <p:nvPr/>
        </p:nvSpPr>
        <p:spPr>
          <a:xfrm>
            <a:off x="244928" y="435278"/>
            <a:ext cx="9144000" cy="754053"/>
          </a:xfrm>
          <a:prstGeom prst="rect">
            <a:avLst/>
          </a:prstGeom>
          <a:noFill/>
        </p:spPr>
        <p:txBody>
          <a:bodyPr wrap="square" rtlCol="0">
            <a:spAutoFit/>
          </a:bodyPr>
          <a:lstStyle/>
          <a:p>
            <a:pPr algn="ctr"/>
            <a:r>
              <a:rPr lang="fr-FR" sz="2800" b="1" i="1" dirty="0" smtClean="0">
                <a:solidFill>
                  <a:schemeClr val="bg1">
                    <a:lumMod val="65000"/>
                  </a:schemeClr>
                </a:solidFill>
              </a:rPr>
              <a:t>Les éclairages conjoncturels départementaux</a:t>
            </a:r>
          </a:p>
          <a:p>
            <a:pPr algn="ctr"/>
            <a:endParaRPr lang="fr-FR" sz="1500" i="1" dirty="0"/>
          </a:p>
        </p:txBody>
      </p:sp>
      <p:sp>
        <p:nvSpPr>
          <p:cNvPr id="3" name="Espace réservé du numéro de diapositive 2"/>
          <p:cNvSpPr>
            <a:spLocks noGrp="1"/>
          </p:cNvSpPr>
          <p:nvPr>
            <p:ph type="sldNum" sz="quarter" idx="12"/>
          </p:nvPr>
        </p:nvSpPr>
        <p:spPr/>
        <p:txBody>
          <a:bodyPr/>
          <a:lstStyle/>
          <a:p>
            <a:fld id="{3C7AC07C-28E4-BD4F-9FFB-37ABAC856C34}" type="slidenum">
              <a:rPr lang="fr-FR" smtClean="0"/>
              <a:t>1</a:t>
            </a:fld>
            <a:endParaRPr lang="fr-FR"/>
          </a:p>
        </p:txBody>
      </p:sp>
      <p:sp>
        <p:nvSpPr>
          <p:cNvPr id="4" name="Espace réservé du pied de page 3"/>
          <p:cNvSpPr>
            <a:spLocks noGrp="1"/>
          </p:cNvSpPr>
          <p:nvPr>
            <p:ph type="ftr" sz="quarter" idx="11"/>
          </p:nvPr>
        </p:nvSpPr>
        <p:spPr>
          <a:xfrm>
            <a:off x="2388611" y="6520993"/>
            <a:ext cx="4507453" cy="365125"/>
          </a:xfrm>
        </p:spPr>
        <p:txBody>
          <a:bodyPr/>
          <a:lstStyle/>
          <a:p>
            <a:r>
              <a:rPr lang="fr-FR" smtClean="0"/>
              <a:t>Les éclairages conjoncturels départementaux - Vaucluse</a:t>
            </a:r>
            <a:endParaRPr lang="fr-FR" dirty="0"/>
          </a:p>
        </p:txBody>
      </p:sp>
      <p:sp>
        <p:nvSpPr>
          <p:cNvPr id="5" name="Espace réservé de la date 4"/>
          <p:cNvSpPr>
            <a:spLocks noGrp="1"/>
          </p:cNvSpPr>
          <p:nvPr>
            <p:ph type="dt" sz="half" idx="10"/>
          </p:nvPr>
        </p:nvSpPr>
        <p:spPr/>
        <p:txBody>
          <a:bodyPr/>
          <a:lstStyle/>
          <a:p>
            <a:r>
              <a:rPr lang="fr-FR" smtClean="0"/>
              <a:t>Edition octobre 2019</a:t>
            </a:r>
            <a:endParaRPr lang="fr-FR" dirty="0"/>
          </a:p>
        </p:txBody>
      </p:sp>
      <p:sp>
        <p:nvSpPr>
          <p:cNvPr id="9" name="ZoneTexte 8"/>
          <p:cNvSpPr txBox="1"/>
          <p:nvPr/>
        </p:nvSpPr>
        <p:spPr>
          <a:xfrm>
            <a:off x="3669362" y="5784491"/>
            <a:ext cx="5472608" cy="307777"/>
          </a:xfrm>
          <a:prstGeom prst="rect">
            <a:avLst/>
          </a:prstGeom>
          <a:noFill/>
        </p:spPr>
        <p:txBody>
          <a:bodyPr wrap="square" rtlCol="0">
            <a:spAutoFit/>
          </a:bodyPr>
          <a:lstStyle/>
          <a:p>
            <a:pPr algn="r"/>
            <a:r>
              <a:rPr lang="fr-FR" sz="1400" b="1" i="1" dirty="0" smtClean="0"/>
              <a:t>Services études, statistiques, évaluation</a:t>
            </a:r>
            <a:endParaRPr lang="fr-FR" sz="1400" b="1" i="1" dirty="0"/>
          </a:p>
        </p:txBody>
      </p:sp>
      <p:pic>
        <p:nvPicPr>
          <p:cNvPr id="10" name="Imag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88916" y="3690594"/>
            <a:ext cx="2764133" cy="1956023"/>
          </a:xfrm>
          <a:prstGeom prst="rect">
            <a:avLst/>
          </a:prstGeom>
        </p:spPr>
      </p:pic>
      <p:pic>
        <p:nvPicPr>
          <p:cNvPr id="1031" name="Picture 7" descr="Résultat de recherche d'images pour &quot;conjoncture&quot;">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7867" y="3834204"/>
            <a:ext cx="2409504" cy="1668804"/>
          </a:xfrm>
          <a:prstGeom prst="rect">
            <a:avLst/>
          </a:prstGeom>
          <a:noFill/>
          <a:extLst>
            <a:ext uri="{909E8E84-426E-40DD-AFC4-6F175D3DCCD1}">
              <a14:hiddenFill xmlns:a14="http://schemas.microsoft.com/office/drawing/2010/main">
                <a:solidFill>
                  <a:srgbClr val="FFFFFF"/>
                </a:solidFill>
              </a14:hiddenFill>
            </a:ext>
          </a:extLst>
        </p:spPr>
      </p:pic>
      <p:sp>
        <p:nvSpPr>
          <p:cNvPr id="12" name="ZoneTexte 11"/>
          <p:cNvSpPr txBox="1"/>
          <p:nvPr/>
        </p:nvSpPr>
        <p:spPr>
          <a:xfrm rot="5400000">
            <a:off x="8181835" y="4548116"/>
            <a:ext cx="1674047" cy="246223"/>
          </a:xfrm>
          <a:prstGeom prst="rect">
            <a:avLst/>
          </a:prstGeom>
          <a:noFill/>
        </p:spPr>
        <p:txBody>
          <a:bodyPr wrap="square" rtlCol="0">
            <a:spAutoFit/>
          </a:bodyPr>
          <a:lstStyle/>
          <a:p>
            <a:pPr algn="r"/>
            <a:r>
              <a:rPr lang="fr-FR" sz="1000" i="1" dirty="0" smtClean="0"/>
              <a:t>Crédit photo : ©</a:t>
            </a:r>
            <a:r>
              <a:rPr lang="fr-FR" sz="1000" i="1" dirty="0" err="1" smtClean="0"/>
              <a:t>Shutterstock</a:t>
            </a:r>
            <a:endParaRPr lang="fr-FR" sz="1000" i="1" dirty="0" smtClean="0"/>
          </a:p>
        </p:txBody>
      </p:sp>
      <p:pic>
        <p:nvPicPr>
          <p:cNvPr id="7" name="Image 6"/>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5953049" y="3874287"/>
            <a:ext cx="2443081" cy="1628721"/>
          </a:xfrm>
          <a:prstGeom prst="rect">
            <a:avLst/>
          </a:prstGeom>
        </p:spPr>
      </p:pic>
      <p:sp>
        <p:nvSpPr>
          <p:cNvPr id="13" name="Rectangle 12"/>
          <p:cNvSpPr/>
          <p:nvPr/>
        </p:nvSpPr>
        <p:spPr>
          <a:xfrm>
            <a:off x="878435" y="1304451"/>
            <a:ext cx="7385099" cy="4893647"/>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0" h="0" prst="angle"/>
              <a:contourClr>
                <a:schemeClr val="accent3">
                  <a:tint val="100000"/>
                  <a:shade val="100000"/>
                  <a:satMod val="100000"/>
                  <a:hueMod val="100000"/>
                </a:schemeClr>
              </a:contourClr>
            </a:sp3d>
          </a:bodyPr>
          <a:lstStyle/>
          <a:p>
            <a:pPr algn="ctr"/>
            <a:r>
              <a:rPr lang="fr-FR" sz="5000" b="1" dirty="0">
                <a:ln/>
                <a:solidFill>
                  <a:schemeClr val="accent1">
                    <a:lumMod val="75000"/>
                  </a:schemeClr>
                </a:solidFill>
              </a:rPr>
              <a:t>La situation conjoncturelle </a:t>
            </a:r>
          </a:p>
          <a:p>
            <a:pPr algn="ctr"/>
            <a:r>
              <a:rPr lang="fr-FR" sz="5000" b="1" dirty="0">
                <a:ln/>
                <a:solidFill>
                  <a:schemeClr val="accent1">
                    <a:lumMod val="75000"/>
                  </a:schemeClr>
                </a:solidFill>
              </a:rPr>
              <a:t>au </a:t>
            </a:r>
            <a:r>
              <a:rPr lang="fr-FR" sz="5000" b="1" dirty="0" smtClean="0">
                <a:ln/>
                <a:solidFill>
                  <a:schemeClr val="accent1">
                    <a:lumMod val="75000"/>
                  </a:schemeClr>
                </a:solidFill>
              </a:rPr>
              <a:t>2</a:t>
            </a:r>
            <a:r>
              <a:rPr lang="fr-FR" sz="5000" b="1" baseline="30000" dirty="0" smtClean="0">
                <a:ln/>
                <a:solidFill>
                  <a:schemeClr val="accent1">
                    <a:lumMod val="75000"/>
                  </a:schemeClr>
                </a:solidFill>
              </a:rPr>
              <a:t>ème</a:t>
            </a:r>
            <a:r>
              <a:rPr lang="fr-FR" sz="5000" b="1" dirty="0" smtClean="0">
                <a:ln/>
                <a:solidFill>
                  <a:schemeClr val="accent1">
                    <a:lumMod val="75000"/>
                  </a:schemeClr>
                </a:solidFill>
              </a:rPr>
              <a:t> </a:t>
            </a:r>
            <a:r>
              <a:rPr lang="fr-FR" sz="5000" b="1" dirty="0">
                <a:ln/>
                <a:solidFill>
                  <a:schemeClr val="accent1">
                    <a:lumMod val="75000"/>
                  </a:schemeClr>
                </a:solidFill>
              </a:rPr>
              <a:t>trimestre 2019</a:t>
            </a:r>
          </a:p>
          <a:p>
            <a:pPr algn="ctr"/>
            <a:r>
              <a:rPr lang="fr-FR" sz="5000" b="1" dirty="0" smtClean="0">
                <a:ln/>
                <a:solidFill>
                  <a:schemeClr val="accent1">
                    <a:lumMod val="75000"/>
                  </a:schemeClr>
                </a:solidFill>
              </a:rPr>
              <a:t>dans le Vaucluse</a:t>
            </a:r>
          </a:p>
          <a:p>
            <a:pPr algn="ctr"/>
            <a:endParaRPr lang="fr-FR" sz="5400" b="1" dirty="0">
              <a:ln/>
              <a:solidFill>
                <a:schemeClr val="accent3"/>
              </a:solidFill>
            </a:endParaRPr>
          </a:p>
          <a:p>
            <a:pPr algn="ctr"/>
            <a:endParaRPr lang="fr-FR" sz="5400" b="1" dirty="0" smtClean="0">
              <a:ln/>
              <a:solidFill>
                <a:schemeClr val="accent3"/>
              </a:solidFill>
            </a:endParaRPr>
          </a:p>
          <a:p>
            <a:pPr algn="ctr"/>
            <a:endParaRPr lang="fr-FR" sz="5400" b="1" dirty="0">
              <a:ln/>
              <a:solidFill>
                <a:schemeClr val="accent3"/>
              </a:solidFill>
            </a:endParaRPr>
          </a:p>
        </p:txBody>
      </p:sp>
    </p:spTree>
    <p:extLst>
      <p:ext uri="{BB962C8B-B14F-4D97-AF65-F5344CB8AC3E}">
        <p14:creationId xmlns:p14="http://schemas.microsoft.com/office/powerpoint/2010/main" val="740732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 y="-102197"/>
            <a:ext cx="9141969" cy="6858000"/>
          </a:xfrm>
          <a:prstGeom prst="rect">
            <a:avLst/>
          </a:prstGeom>
        </p:spPr>
      </p:pic>
      <p:sp>
        <p:nvSpPr>
          <p:cNvPr id="4" name="ZoneTexte 3"/>
          <p:cNvSpPr txBox="1"/>
          <p:nvPr/>
        </p:nvSpPr>
        <p:spPr>
          <a:xfrm>
            <a:off x="265385" y="-209605"/>
            <a:ext cx="8876581" cy="954107"/>
          </a:xfrm>
          <a:prstGeom prst="rect">
            <a:avLst/>
          </a:prstGeom>
          <a:noFill/>
        </p:spPr>
        <p:txBody>
          <a:bodyPr wrap="square" rtlCol="0">
            <a:spAutoFit/>
          </a:bodyPr>
          <a:lstStyle/>
          <a:p>
            <a:r>
              <a:rPr lang="fr-FR" sz="2800" b="1" dirty="0" smtClean="0">
                <a:solidFill>
                  <a:schemeClr val="accent1">
                    <a:lumMod val="75000"/>
                  </a:schemeClr>
                </a:solidFill>
              </a:rPr>
              <a:t>Un </a:t>
            </a:r>
            <a:r>
              <a:rPr lang="fr-FR" sz="2800" b="1" dirty="0">
                <a:solidFill>
                  <a:schemeClr val="accent1">
                    <a:lumMod val="75000"/>
                  </a:schemeClr>
                </a:solidFill>
              </a:rPr>
              <a:t>taux de chômage qui reste </a:t>
            </a:r>
            <a:r>
              <a:rPr lang="fr-FR" sz="2800" b="1" dirty="0" smtClean="0">
                <a:solidFill>
                  <a:schemeClr val="accent1">
                    <a:lumMod val="75000"/>
                  </a:schemeClr>
                </a:solidFill>
              </a:rPr>
              <a:t>néanmoins supérieur </a:t>
            </a:r>
            <a:r>
              <a:rPr lang="fr-FR" sz="2800" b="1" dirty="0" smtClean="0">
                <a:solidFill>
                  <a:schemeClr val="accent1">
                    <a:lumMod val="75000"/>
                  </a:schemeClr>
                </a:solidFill>
              </a:rPr>
              <a:t>aux départements </a:t>
            </a:r>
            <a:r>
              <a:rPr lang="fr-FR" sz="2800" b="1" dirty="0">
                <a:solidFill>
                  <a:schemeClr val="accent1">
                    <a:lumMod val="75000"/>
                  </a:schemeClr>
                </a:solidFill>
              </a:rPr>
              <a:t>comparables</a:t>
            </a:r>
            <a:endParaRPr lang="fr-FR" sz="2800" dirty="0">
              <a:solidFill>
                <a:schemeClr val="accent1">
                  <a:lumMod val="75000"/>
                </a:schemeClr>
              </a:solidFill>
            </a:endParaRPr>
          </a:p>
        </p:txBody>
      </p:sp>
      <p:cxnSp>
        <p:nvCxnSpPr>
          <p:cNvPr id="6" name="Connecteur droit 5"/>
          <p:cNvCxnSpPr/>
          <p:nvPr/>
        </p:nvCxnSpPr>
        <p:spPr>
          <a:xfrm>
            <a:off x="316195" y="744502"/>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10</a:t>
            </a:fld>
            <a:endParaRPr lang="fr-FR" dirty="0"/>
          </a:p>
        </p:txBody>
      </p:sp>
      <p:sp>
        <p:nvSpPr>
          <p:cNvPr id="7" name="Espace réservé du pied de page 6"/>
          <p:cNvSpPr>
            <a:spLocks noGrp="1"/>
          </p:cNvSpPr>
          <p:nvPr>
            <p:ph type="ftr" sz="quarter" idx="11"/>
          </p:nvPr>
        </p:nvSpPr>
        <p:spPr>
          <a:xfrm>
            <a:off x="2226832" y="6568767"/>
            <a:ext cx="4574017"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2019</a:t>
            </a:r>
            <a:endParaRPr lang="fr-FR" dirty="0"/>
          </a:p>
        </p:txBody>
      </p:sp>
      <p:graphicFrame>
        <p:nvGraphicFramePr>
          <p:cNvPr id="9" name="Graphique 8"/>
          <p:cNvGraphicFramePr>
            <a:graphicFrameLocks/>
          </p:cNvGraphicFramePr>
          <p:nvPr>
            <p:extLst>
              <p:ext uri="{D42A27DB-BD31-4B8C-83A1-F6EECF244321}">
                <p14:modId xmlns:p14="http://schemas.microsoft.com/office/powerpoint/2010/main" val="1369047706"/>
              </p:ext>
            </p:extLst>
          </p:nvPr>
        </p:nvGraphicFramePr>
        <p:xfrm>
          <a:off x="316195" y="854005"/>
          <a:ext cx="8597181" cy="516099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403779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 y="-102197"/>
            <a:ext cx="9141969" cy="6858000"/>
          </a:xfrm>
          <a:prstGeom prst="rect">
            <a:avLst/>
          </a:prstGeom>
        </p:spPr>
      </p:pic>
      <p:sp>
        <p:nvSpPr>
          <p:cNvPr id="4" name="ZoneTexte 3"/>
          <p:cNvSpPr txBox="1"/>
          <p:nvPr/>
        </p:nvSpPr>
        <p:spPr>
          <a:xfrm>
            <a:off x="230278" y="-93571"/>
            <a:ext cx="8876581" cy="892552"/>
          </a:xfrm>
          <a:prstGeom prst="rect">
            <a:avLst/>
          </a:prstGeom>
          <a:noFill/>
        </p:spPr>
        <p:txBody>
          <a:bodyPr wrap="square" rtlCol="0">
            <a:spAutoFit/>
          </a:bodyPr>
          <a:lstStyle/>
          <a:p>
            <a:r>
              <a:rPr lang="fr-FR" sz="2600" b="1" dirty="0" smtClean="0">
                <a:solidFill>
                  <a:schemeClr val="accent1">
                    <a:lumMod val="75000"/>
                  </a:schemeClr>
                </a:solidFill>
              </a:rPr>
              <a:t>Après plus de 10 ans de hausse ininterrompue, la demande d’emploi se stabilise mi-2019</a:t>
            </a:r>
            <a:endParaRPr lang="fr-FR" sz="2600" dirty="0">
              <a:solidFill>
                <a:schemeClr val="accent1">
                  <a:lumMod val="75000"/>
                </a:schemeClr>
              </a:solidFill>
            </a:endParaRPr>
          </a:p>
        </p:txBody>
      </p:sp>
      <p:cxnSp>
        <p:nvCxnSpPr>
          <p:cNvPr id="6" name="Connecteur droit 5"/>
          <p:cNvCxnSpPr/>
          <p:nvPr/>
        </p:nvCxnSpPr>
        <p:spPr>
          <a:xfrm>
            <a:off x="254668" y="798981"/>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11</a:t>
            </a:fld>
            <a:endParaRPr lang="fr-FR" dirty="0"/>
          </a:p>
        </p:txBody>
      </p:sp>
      <p:sp>
        <p:nvSpPr>
          <p:cNvPr id="7" name="Espace réservé du pied de page 6"/>
          <p:cNvSpPr>
            <a:spLocks noGrp="1"/>
          </p:cNvSpPr>
          <p:nvPr>
            <p:ph type="ftr" sz="quarter" idx="11"/>
          </p:nvPr>
        </p:nvSpPr>
        <p:spPr>
          <a:xfrm>
            <a:off x="2226832" y="6568767"/>
            <a:ext cx="4574017"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2019</a:t>
            </a:r>
            <a:endParaRPr lang="fr-FR" dirty="0"/>
          </a:p>
        </p:txBody>
      </p:sp>
      <p:graphicFrame>
        <p:nvGraphicFramePr>
          <p:cNvPr id="10" name="Graphique 9"/>
          <p:cNvGraphicFramePr>
            <a:graphicFrameLocks/>
          </p:cNvGraphicFramePr>
          <p:nvPr>
            <p:extLst>
              <p:ext uri="{D42A27DB-BD31-4B8C-83A1-F6EECF244321}">
                <p14:modId xmlns:p14="http://schemas.microsoft.com/office/powerpoint/2010/main" val="4212131399"/>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84473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4" name="ZoneTexte 3"/>
          <p:cNvSpPr txBox="1"/>
          <p:nvPr/>
        </p:nvSpPr>
        <p:spPr>
          <a:xfrm>
            <a:off x="266700" y="12699"/>
            <a:ext cx="8620244" cy="954107"/>
          </a:xfrm>
          <a:prstGeom prst="rect">
            <a:avLst/>
          </a:prstGeom>
          <a:noFill/>
        </p:spPr>
        <p:txBody>
          <a:bodyPr wrap="square" rtlCol="0">
            <a:spAutoFit/>
          </a:bodyPr>
          <a:lstStyle/>
          <a:p>
            <a:r>
              <a:rPr lang="fr-FR" sz="2800" b="1" dirty="0" smtClean="0">
                <a:solidFill>
                  <a:schemeClr val="accent1">
                    <a:lumMod val="75000"/>
                  </a:schemeClr>
                </a:solidFill>
              </a:rPr>
              <a:t>1</a:t>
            </a:r>
            <a:r>
              <a:rPr lang="fr-FR" sz="2800" b="1" baseline="30000" dirty="0" smtClean="0">
                <a:solidFill>
                  <a:schemeClr val="accent1">
                    <a:lumMod val="75000"/>
                  </a:schemeClr>
                </a:solidFill>
              </a:rPr>
              <a:t>ère</a:t>
            </a:r>
            <a:r>
              <a:rPr lang="fr-FR" sz="2800" b="1" dirty="0" smtClean="0">
                <a:solidFill>
                  <a:schemeClr val="accent1">
                    <a:lumMod val="75000"/>
                  </a:schemeClr>
                </a:solidFill>
              </a:rPr>
              <a:t> baisse chez les hommes en près de 11 ans, nouvelle décélération chez les femmes</a:t>
            </a:r>
            <a:endParaRPr lang="fr-FR" sz="2800" dirty="0">
              <a:solidFill>
                <a:schemeClr val="accent1">
                  <a:lumMod val="75000"/>
                </a:schemeClr>
              </a:solidFill>
            </a:endParaRPr>
          </a:p>
        </p:txBody>
      </p:sp>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12</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2019</a:t>
            </a:r>
            <a:endParaRPr lang="fr-FR" dirty="0"/>
          </a:p>
        </p:txBody>
      </p:sp>
      <p:graphicFrame>
        <p:nvGraphicFramePr>
          <p:cNvPr id="9" name="Graphique 8"/>
          <p:cNvGraphicFramePr>
            <a:graphicFrameLocks/>
          </p:cNvGraphicFramePr>
          <p:nvPr>
            <p:extLst>
              <p:ext uri="{D42A27DB-BD31-4B8C-83A1-F6EECF244321}">
                <p14:modId xmlns:p14="http://schemas.microsoft.com/office/powerpoint/2010/main" val="2784095306"/>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936064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4" name="ZoneTexte 3"/>
          <p:cNvSpPr txBox="1"/>
          <p:nvPr/>
        </p:nvSpPr>
        <p:spPr>
          <a:xfrm>
            <a:off x="266700" y="-1"/>
            <a:ext cx="8620244" cy="954107"/>
          </a:xfrm>
          <a:prstGeom prst="rect">
            <a:avLst/>
          </a:prstGeom>
          <a:noFill/>
        </p:spPr>
        <p:txBody>
          <a:bodyPr wrap="square" rtlCol="0">
            <a:spAutoFit/>
          </a:bodyPr>
          <a:lstStyle/>
          <a:p>
            <a:r>
              <a:rPr lang="fr-FR" sz="2800" b="1" dirty="0" smtClean="0">
                <a:solidFill>
                  <a:schemeClr val="accent1">
                    <a:lumMod val="75000"/>
                  </a:schemeClr>
                </a:solidFill>
              </a:rPr>
              <a:t>1</a:t>
            </a:r>
            <a:r>
              <a:rPr lang="fr-FR" sz="2800" b="1" baseline="30000" dirty="0" smtClean="0">
                <a:solidFill>
                  <a:schemeClr val="accent1">
                    <a:lumMod val="75000"/>
                  </a:schemeClr>
                </a:solidFill>
              </a:rPr>
              <a:t>er</a:t>
            </a:r>
            <a:r>
              <a:rPr lang="fr-FR" sz="2800" b="1" dirty="0" smtClean="0">
                <a:solidFill>
                  <a:schemeClr val="accent1">
                    <a:lumMod val="75000"/>
                  </a:schemeClr>
                </a:solidFill>
              </a:rPr>
              <a:t> recul annuel de la demande </a:t>
            </a:r>
            <a:r>
              <a:rPr lang="fr-FR" sz="2800" b="1" smtClean="0">
                <a:solidFill>
                  <a:schemeClr val="accent1">
                    <a:lumMod val="75000"/>
                  </a:schemeClr>
                </a:solidFill>
              </a:rPr>
              <a:t>d’emploi </a:t>
            </a:r>
            <a:r>
              <a:rPr lang="fr-FR" sz="2800" b="1" smtClean="0">
                <a:solidFill>
                  <a:schemeClr val="accent1">
                    <a:lumMod val="75000"/>
                  </a:schemeClr>
                </a:solidFill>
              </a:rPr>
              <a:t>des </a:t>
            </a:r>
            <a:r>
              <a:rPr lang="fr-FR" sz="2800" b="1" dirty="0" smtClean="0">
                <a:solidFill>
                  <a:schemeClr val="accent1">
                    <a:lumMod val="75000"/>
                  </a:schemeClr>
                </a:solidFill>
              </a:rPr>
              <a:t>25-49 ans depuis fin 2008</a:t>
            </a:r>
            <a:endParaRPr lang="fr-FR" sz="2800" dirty="0">
              <a:solidFill>
                <a:schemeClr val="accent1">
                  <a:lumMod val="75000"/>
                </a:schemeClr>
              </a:solidFill>
            </a:endParaRPr>
          </a:p>
        </p:txBody>
      </p:sp>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13</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2019</a:t>
            </a:r>
            <a:endParaRPr lang="fr-FR" dirty="0"/>
          </a:p>
        </p:txBody>
      </p:sp>
      <p:graphicFrame>
        <p:nvGraphicFramePr>
          <p:cNvPr id="11" name="Graphique 10"/>
          <p:cNvGraphicFramePr>
            <a:graphicFrameLocks/>
          </p:cNvGraphicFramePr>
          <p:nvPr>
            <p:extLst>
              <p:ext uri="{D42A27DB-BD31-4B8C-83A1-F6EECF244321}">
                <p14:modId xmlns:p14="http://schemas.microsoft.com/office/powerpoint/2010/main" val="4172111769"/>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328062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4" name="ZoneTexte 3"/>
          <p:cNvSpPr txBox="1"/>
          <p:nvPr/>
        </p:nvSpPr>
        <p:spPr>
          <a:xfrm>
            <a:off x="146856" y="36982"/>
            <a:ext cx="8827805" cy="892552"/>
          </a:xfrm>
          <a:prstGeom prst="rect">
            <a:avLst/>
          </a:prstGeom>
          <a:noFill/>
        </p:spPr>
        <p:txBody>
          <a:bodyPr wrap="square" rtlCol="0">
            <a:spAutoFit/>
          </a:bodyPr>
          <a:lstStyle/>
          <a:p>
            <a:r>
              <a:rPr lang="fr-FR" sz="2600" b="1" dirty="0" smtClean="0">
                <a:solidFill>
                  <a:schemeClr val="accent1">
                    <a:lumMod val="75000"/>
                  </a:schemeClr>
                </a:solidFill>
              </a:rPr>
              <a:t>La demande d’emploi continue de </a:t>
            </a:r>
            <a:r>
              <a:rPr lang="fr-FR" sz="2600" b="1" dirty="0">
                <a:solidFill>
                  <a:schemeClr val="accent1">
                    <a:lumMod val="75000"/>
                  </a:schemeClr>
                </a:solidFill>
              </a:rPr>
              <a:t>reculer </a:t>
            </a:r>
            <a:r>
              <a:rPr lang="fr-FR" sz="2600" b="1" dirty="0" smtClean="0">
                <a:solidFill>
                  <a:schemeClr val="accent1">
                    <a:lumMod val="75000"/>
                  </a:schemeClr>
                </a:solidFill>
              </a:rPr>
              <a:t>chez les </a:t>
            </a:r>
            <a:r>
              <a:rPr lang="fr-FR" sz="2600" b="1" dirty="0">
                <a:solidFill>
                  <a:schemeClr val="accent1">
                    <a:lumMod val="75000"/>
                  </a:schemeClr>
                </a:solidFill>
              </a:rPr>
              <a:t>inscrits depuis moins d’1 an et </a:t>
            </a:r>
            <a:r>
              <a:rPr lang="fr-FR" sz="2600" b="1" smtClean="0">
                <a:solidFill>
                  <a:schemeClr val="accent1">
                    <a:lumMod val="75000"/>
                  </a:schemeClr>
                </a:solidFill>
              </a:rPr>
              <a:t>de décélérer chez </a:t>
            </a:r>
            <a:r>
              <a:rPr lang="fr-FR" sz="2600" b="1" dirty="0" smtClean="0">
                <a:solidFill>
                  <a:schemeClr val="accent1">
                    <a:lumMod val="75000"/>
                  </a:schemeClr>
                </a:solidFill>
              </a:rPr>
              <a:t>les 1 an ou plus</a:t>
            </a:r>
            <a:endParaRPr lang="fr-FR" sz="2600" dirty="0">
              <a:solidFill>
                <a:schemeClr val="accent1">
                  <a:lumMod val="75000"/>
                </a:schemeClr>
              </a:solidFill>
            </a:endParaRPr>
          </a:p>
        </p:txBody>
      </p:sp>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14</a:t>
            </a:fld>
            <a:endParaRPr lang="fr-FR" dirty="0"/>
          </a:p>
        </p:txBody>
      </p:sp>
      <p:sp>
        <p:nvSpPr>
          <p:cNvPr id="7" name="Espace réservé du pied de page 6"/>
          <p:cNvSpPr>
            <a:spLocks noGrp="1"/>
          </p:cNvSpPr>
          <p:nvPr>
            <p:ph type="ftr" sz="quarter" idx="11"/>
          </p:nvPr>
        </p:nvSpPr>
        <p:spPr>
          <a:xfrm>
            <a:off x="2291379" y="6568767"/>
            <a:ext cx="4518996"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2019</a:t>
            </a:r>
            <a:endParaRPr lang="fr-FR" dirty="0"/>
          </a:p>
        </p:txBody>
      </p:sp>
      <p:graphicFrame>
        <p:nvGraphicFramePr>
          <p:cNvPr id="11" name="Graphique 10"/>
          <p:cNvGraphicFramePr>
            <a:graphicFrameLocks/>
          </p:cNvGraphicFramePr>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59900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3" name="ZoneTexte 2"/>
          <p:cNvSpPr txBox="1"/>
          <p:nvPr/>
        </p:nvSpPr>
        <p:spPr>
          <a:xfrm>
            <a:off x="456487" y="1120580"/>
            <a:ext cx="8282911" cy="5078313"/>
          </a:xfrm>
          <a:prstGeom prst="rect">
            <a:avLst/>
          </a:prstGeom>
          <a:noFill/>
        </p:spPr>
        <p:txBody>
          <a:bodyPr wrap="square" rtlCol="0">
            <a:normAutofit/>
          </a:bodyPr>
          <a:lstStyle/>
          <a:p>
            <a:pPr algn="ctr">
              <a:defRPr/>
            </a:pPr>
            <a:endParaRPr lang="fr-FR" dirty="0" smtClean="0"/>
          </a:p>
          <a:p>
            <a:pPr algn="ctr">
              <a:defRPr/>
            </a:pPr>
            <a:endParaRPr lang="fr-FR" dirty="0"/>
          </a:p>
          <a:p>
            <a:pPr algn="ctr">
              <a:defRPr/>
            </a:pPr>
            <a:r>
              <a:rPr lang="fr-FR" sz="2000" dirty="0"/>
              <a:t>La </a:t>
            </a:r>
            <a:r>
              <a:rPr lang="fr-FR" sz="2000" b="1" dirty="0">
                <a:solidFill>
                  <a:schemeClr val="accent6">
                    <a:lumMod val="75000"/>
                  </a:schemeClr>
                </a:solidFill>
              </a:rPr>
              <a:t>Note de conjoncture </a:t>
            </a:r>
            <a:r>
              <a:rPr lang="fr-FR" sz="2000" dirty="0"/>
              <a:t>de la </a:t>
            </a:r>
            <a:r>
              <a:rPr lang="fr-FR" sz="2000" dirty="0" err="1"/>
              <a:t>Direccte</a:t>
            </a:r>
            <a:r>
              <a:rPr lang="fr-FR" sz="2000" dirty="0"/>
              <a:t> Paca :</a:t>
            </a:r>
            <a:r>
              <a:rPr lang="fr-FR" dirty="0"/>
              <a:t/>
            </a:r>
            <a:br>
              <a:rPr lang="fr-FR" dirty="0"/>
            </a:br>
            <a:endParaRPr lang="fr-FR" dirty="0"/>
          </a:p>
          <a:p>
            <a:pPr algn="ctr">
              <a:defRPr/>
            </a:pPr>
            <a:r>
              <a:rPr lang="fr-FR" sz="2000" dirty="0">
                <a:hlinkClick r:id="rId4"/>
              </a:rPr>
              <a:t>http://paca.direccte.gouv.fr/Les-publications-periodiques-9124</a:t>
            </a:r>
            <a:endParaRPr lang="fr-FR" sz="2000" dirty="0"/>
          </a:p>
          <a:p>
            <a:pPr algn="ctr">
              <a:defRPr/>
            </a:pPr>
            <a:endParaRPr lang="fr-FR" dirty="0" smtClean="0"/>
          </a:p>
          <a:p>
            <a:pPr algn="ctr">
              <a:defRPr/>
            </a:pPr>
            <a:endParaRPr lang="fr-FR" dirty="0" smtClean="0"/>
          </a:p>
          <a:p>
            <a:pPr algn="ctr">
              <a:defRPr/>
            </a:pPr>
            <a:endParaRPr lang="fr-FR" sz="2000" dirty="0" smtClean="0"/>
          </a:p>
          <a:p>
            <a:pPr algn="ctr">
              <a:defRPr/>
            </a:pPr>
            <a:r>
              <a:rPr lang="fr-FR" sz="2000" dirty="0" smtClean="0"/>
              <a:t>Retrouvez </a:t>
            </a:r>
            <a:r>
              <a:rPr lang="fr-FR" sz="2000" dirty="0"/>
              <a:t>tous nos indicateurs </a:t>
            </a:r>
            <a:r>
              <a:rPr lang="fr-FR" sz="2000" dirty="0" smtClean="0"/>
              <a:t>dans le </a:t>
            </a:r>
            <a:r>
              <a:rPr lang="fr-FR" sz="2000" b="1" dirty="0" smtClean="0">
                <a:solidFill>
                  <a:schemeClr val="accent6">
                    <a:lumMod val="75000"/>
                  </a:schemeClr>
                </a:solidFill>
              </a:rPr>
              <a:t>Tableau </a:t>
            </a:r>
            <a:r>
              <a:rPr lang="fr-FR" sz="2000" b="1" dirty="0">
                <a:solidFill>
                  <a:schemeClr val="accent6">
                    <a:lumMod val="75000"/>
                  </a:schemeClr>
                </a:solidFill>
              </a:rPr>
              <a:t>de bord des indicateurs clés </a:t>
            </a:r>
            <a:endParaRPr lang="fr-FR" sz="2000" b="1" dirty="0" smtClean="0">
              <a:solidFill>
                <a:schemeClr val="accent6">
                  <a:lumMod val="75000"/>
                </a:schemeClr>
              </a:solidFill>
            </a:endParaRPr>
          </a:p>
          <a:p>
            <a:pPr algn="ctr">
              <a:defRPr/>
            </a:pPr>
            <a:endParaRPr lang="fr-FR" sz="2000" dirty="0">
              <a:solidFill>
                <a:srgbClr val="FF0000"/>
              </a:solidFill>
            </a:endParaRPr>
          </a:p>
          <a:p>
            <a:pPr algn="ctr">
              <a:defRPr/>
            </a:pPr>
            <a:r>
              <a:rPr lang="fr-FR" sz="2000" dirty="0" smtClean="0"/>
              <a:t>en </a:t>
            </a:r>
            <a:r>
              <a:rPr lang="fr-FR" sz="2000" dirty="0"/>
              <a:t>téléchargement sur le site de la </a:t>
            </a:r>
            <a:r>
              <a:rPr lang="fr-FR" sz="2000" dirty="0" err="1"/>
              <a:t>Direccte</a:t>
            </a:r>
            <a:r>
              <a:rPr lang="fr-FR" sz="2000" dirty="0"/>
              <a:t> </a:t>
            </a:r>
            <a:r>
              <a:rPr lang="fr-FR" sz="2000" dirty="0" smtClean="0"/>
              <a:t>Provence-Alpes-Côte d’Azur : </a:t>
            </a:r>
          </a:p>
          <a:p>
            <a:pPr algn="ctr">
              <a:defRPr/>
            </a:pPr>
            <a:endParaRPr lang="fr-FR" sz="2000" dirty="0"/>
          </a:p>
          <a:p>
            <a:pPr algn="ctr">
              <a:defRPr/>
            </a:pPr>
            <a:r>
              <a:rPr lang="fr-FR" sz="2000" dirty="0" smtClean="0">
                <a:hlinkClick r:id="rId5"/>
              </a:rPr>
              <a:t>http</a:t>
            </a:r>
            <a:r>
              <a:rPr lang="fr-FR" sz="2000" dirty="0">
                <a:hlinkClick r:id="rId5"/>
              </a:rPr>
              <a:t>://paca.direccte.gouv.fr/Les-indicateurs-cles-de-la-Direccte-Paca</a:t>
            </a:r>
            <a:endParaRPr lang="fr-FR" sz="2000" dirty="0"/>
          </a:p>
          <a:p>
            <a:pPr lvl="1"/>
            <a:endParaRPr lang="fr-FR" dirty="0"/>
          </a:p>
          <a:p>
            <a:pPr lvl="1"/>
            <a:endParaRPr lang="fr-FR" dirty="0" smtClean="0"/>
          </a:p>
          <a:p>
            <a:pPr lvl="1"/>
            <a:endParaRPr lang="fr-FR" dirty="0" smtClean="0"/>
          </a:p>
          <a:p>
            <a:pPr lvl="1"/>
            <a:endParaRPr lang="fr-FR" dirty="0"/>
          </a:p>
          <a:p>
            <a:pPr lvl="1"/>
            <a:endParaRPr lang="fr-FR" dirty="0" smtClean="0"/>
          </a:p>
          <a:p>
            <a:pPr lvl="1"/>
            <a:endParaRPr lang="fr-FR" dirty="0"/>
          </a:p>
          <a:p>
            <a:pPr lvl="1"/>
            <a:endParaRPr lang="fr-FR" dirty="0" smtClean="0"/>
          </a:p>
          <a:p>
            <a:pPr lvl="1"/>
            <a:endParaRPr lang="fr-FR" dirty="0"/>
          </a:p>
          <a:p>
            <a:pPr lvl="1"/>
            <a:endParaRPr lang="fr-FR" dirty="0"/>
          </a:p>
        </p:txBody>
      </p:sp>
      <p:sp>
        <p:nvSpPr>
          <p:cNvPr id="4" name="ZoneTexte 3"/>
          <p:cNvSpPr txBox="1"/>
          <p:nvPr/>
        </p:nvSpPr>
        <p:spPr>
          <a:xfrm>
            <a:off x="264895" y="465363"/>
            <a:ext cx="8612177" cy="523220"/>
          </a:xfrm>
          <a:prstGeom prst="rect">
            <a:avLst/>
          </a:prstGeom>
          <a:noFill/>
        </p:spPr>
        <p:txBody>
          <a:bodyPr wrap="square" rtlCol="0">
            <a:spAutoFit/>
          </a:bodyPr>
          <a:lstStyle/>
          <a:p>
            <a:r>
              <a:rPr lang="fr-FR" sz="2800" b="1" dirty="0" smtClean="0">
                <a:solidFill>
                  <a:schemeClr val="accent1">
                    <a:lumMod val="75000"/>
                  </a:schemeClr>
                </a:solidFill>
              </a:rPr>
              <a:t>Pour en savoir plus</a:t>
            </a:r>
            <a:endParaRPr lang="fr-FR" sz="2800" dirty="0">
              <a:solidFill>
                <a:schemeClr val="accent1">
                  <a:lumMod val="75000"/>
                </a:schemeClr>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15</a:t>
            </a:fld>
            <a:endParaRPr lang="fr-FR" dirty="0"/>
          </a:p>
        </p:txBody>
      </p:sp>
      <p:sp>
        <p:nvSpPr>
          <p:cNvPr id="7" name="Espace réservé du pied de page 6"/>
          <p:cNvSpPr>
            <a:spLocks noGrp="1"/>
          </p:cNvSpPr>
          <p:nvPr>
            <p:ph type="ftr" sz="quarter" idx="11"/>
          </p:nvPr>
        </p:nvSpPr>
        <p:spPr>
          <a:xfrm>
            <a:off x="1768415" y="6568767"/>
            <a:ext cx="5840083" cy="365125"/>
          </a:xfrm>
        </p:spPr>
        <p:txBody>
          <a:bodyPr/>
          <a:lstStyle/>
          <a:p>
            <a:r>
              <a:rPr lang="fr-FR"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2019</a:t>
            </a:r>
            <a:endParaRPr lang="fr-FR" dirty="0"/>
          </a:p>
        </p:txBody>
      </p:sp>
    </p:spTree>
    <p:extLst>
      <p:ext uri="{BB962C8B-B14F-4D97-AF65-F5344CB8AC3E}">
        <p14:creationId xmlns:p14="http://schemas.microsoft.com/office/powerpoint/2010/main" val="224826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sp>
        <p:nvSpPr>
          <p:cNvPr id="4" name="ZoneTexte 3"/>
          <p:cNvSpPr txBox="1"/>
          <p:nvPr/>
        </p:nvSpPr>
        <p:spPr>
          <a:xfrm>
            <a:off x="213645" y="42272"/>
            <a:ext cx="8928324" cy="954107"/>
          </a:xfrm>
          <a:prstGeom prst="rect">
            <a:avLst/>
          </a:prstGeom>
          <a:noFill/>
        </p:spPr>
        <p:txBody>
          <a:bodyPr wrap="square" rtlCol="0">
            <a:spAutoFit/>
          </a:bodyPr>
          <a:lstStyle/>
          <a:p>
            <a:r>
              <a:rPr lang="fr-FR" sz="2800" b="1" dirty="0" smtClean="0">
                <a:solidFill>
                  <a:schemeClr val="accent1">
                    <a:lumMod val="75000"/>
                  </a:schemeClr>
                </a:solidFill>
              </a:rPr>
              <a:t>Après une forte croissance au 1</a:t>
            </a:r>
            <a:r>
              <a:rPr lang="fr-FR" sz="2800" b="1" baseline="30000" dirty="0" smtClean="0">
                <a:solidFill>
                  <a:schemeClr val="accent1">
                    <a:lumMod val="75000"/>
                  </a:schemeClr>
                </a:solidFill>
              </a:rPr>
              <a:t>er</a:t>
            </a:r>
            <a:r>
              <a:rPr lang="fr-FR" sz="2800" b="1" dirty="0" smtClean="0">
                <a:solidFill>
                  <a:schemeClr val="accent1">
                    <a:lumMod val="75000"/>
                  </a:schemeClr>
                </a:solidFill>
              </a:rPr>
              <a:t> trimestre 2019, l’emploi salarié ralentit dans le Vaucluse</a:t>
            </a: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2</a:t>
            </a:fld>
            <a:endParaRPr lang="fr-FR" dirty="0"/>
          </a:p>
        </p:txBody>
      </p:sp>
      <p:sp>
        <p:nvSpPr>
          <p:cNvPr id="7" name="Espace réservé du pied de page 6"/>
          <p:cNvSpPr>
            <a:spLocks noGrp="1"/>
          </p:cNvSpPr>
          <p:nvPr>
            <p:ph type="ftr" sz="quarter" idx="11"/>
          </p:nvPr>
        </p:nvSpPr>
        <p:spPr>
          <a:xfrm>
            <a:off x="2391471" y="6568767"/>
            <a:ext cx="4889583" cy="365125"/>
          </a:xfrm>
        </p:spPr>
        <p:txBody>
          <a:bodyPr/>
          <a:lstStyle/>
          <a:p>
            <a:r>
              <a:rPr lang="fr-FR"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2019</a:t>
            </a:r>
            <a:endParaRPr lang="fr-FR"/>
          </a:p>
        </p:txBody>
      </p:sp>
      <p:sp>
        <p:nvSpPr>
          <p:cNvPr id="12" name="ZoneTexte 11"/>
          <p:cNvSpPr txBox="1"/>
          <p:nvPr/>
        </p:nvSpPr>
        <p:spPr>
          <a:xfrm>
            <a:off x="7895317" y="2267334"/>
            <a:ext cx="891727" cy="615553"/>
          </a:xfrm>
          <a:prstGeom prst="rect">
            <a:avLst/>
          </a:prstGeom>
          <a:noFill/>
        </p:spPr>
        <p:txBody>
          <a:bodyPr wrap="square" rtlCol="0">
            <a:spAutoFit/>
          </a:bodyPr>
          <a:lstStyle/>
          <a:p>
            <a:pPr algn="ctr"/>
            <a:r>
              <a:rPr lang="fr-FR" sz="1600" b="1" dirty="0" smtClean="0">
                <a:solidFill>
                  <a:srgbClr val="FF0000"/>
                </a:solidFill>
              </a:rPr>
              <a:t>+0,4% </a:t>
            </a:r>
          </a:p>
          <a:p>
            <a:pPr algn="ctr"/>
            <a:endParaRPr lang="fr-FR" b="1" dirty="0">
              <a:solidFill>
                <a:srgbClr val="FF0000"/>
              </a:solidFill>
            </a:endParaRPr>
          </a:p>
        </p:txBody>
      </p:sp>
      <p:sp>
        <p:nvSpPr>
          <p:cNvPr id="14" name="ZoneTexte 13"/>
          <p:cNvSpPr txBox="1"/>
          <p:nvPr/>
        </p:nvSpPr>
        <p:spPr>
          <a:xfrm>
            <a:off x="7895316" y="2606114"/>
            <a:ext cx="891727" cy="615553"/>
          </a:xfrm>
          <a:prstGeom prst="rect">
            <a:avLst/>
          </a:prstGeom>
          <a:noFill/>
        </p:spPr>
        <p:txBody>
          <a:bodyPr wrap="square" rtlCol="0">
            <a:spAutoFit/>
          </a:bodyPr>
          <a:lstStyle/>
          <a:p>
            <a:pPr algn="ctr"/>
            <a:r>
              <a:rPr lang="fr-FR" sz="1600" b="1" dirty="0" smtClean="0">
                <a:solidFill>
                  <a:schemeClr val="accent1">
                    <a:lumMod val="75000"/>
                  </a:schemeClr>
                </a:solidFill>
              </a:rPr>
              <a:t>+0,2 % </a:t>
            </a:r>
          </a:p>
          <a:p>
            <a:pPr algn="ctr"/>
            <a:endParaRPr lang="fr-FR" b="1" dirty="0">
              <a:solidFill>
                <a:srgbClr val="FF0000"/>
              </a:solidFill>
            </a:endParaRPr>
          </a:p>
        </p:txBody>
      </p:sp>
      <p:sp>
        <p:nvSpPr>
          <p:cNvPr id="15" name="ZoneTexte 14"/>
          <p:cNvSpPr txBox="1"/>
          <p:nvPr/>
        </p:nvSpPr>
        <p:spPr>
          <a:xfrm>
            <a:off x="7895315" y="2809664"/>
            <a:ext cx="891727" cy="646331"/>
          </a:xfrm>
          <a:prstGeom prst="rect">
            <a:avLst/>
          </a:prstGeom>
          <a:noFill/>
        </p:spPr>
        <p:txBody>
          <a:bodyPr wrap="square" rtlCol="0">
            <a:spAutoFit/>
          </a:bodyPr>
          <a:lstStyle/>
          <a:p>
            <a:pPr algn="ctr"/>
            <a:r>
              <a:rPr lang="fr-FR" sz="1600" b="1" dirty="0" smtClean="0">
                <a:solidFill>
                  <a:schemeClr val="accent3">
                    <a:lumMod val="75000"/>
                  </a:schemeClr>
                </a:solidFill>
              </a:rPr>
              <a:t>+0,2 %</a:t>
            </a:r>
            <a:r>
              <a:rPr lang="fr-FR" b="1" dirty="0" smtClean="0">
                <a:solidFill>
                  <a:schemeClr val="accent3">
                    <a:lumMod val="75000"/>
                  </a:schemeClr>
                </a:solidFill>
              </a:rPr>
              <a:t> </a:t>
            </a:r>
          </a:p>
          <a:p>
            <a:pPr algn="ctr"/>
            <a:endParaRPr lang="fr-FR" b="1" dirty="0">
              <a:solidFill>
                <a:srgbClr val="FF0000"/>
              </a:solidFill>
            </a:endParaRPr>
          </a:p>
        </p:txBody>
      </p:sp>
      <p:sp>
        <p:nvSpPr>
          <p:cNvPr id="17" name="ZoneTexte 16"/>
          <p:cNvSpPr txBox="1"/>
          <p:nvPr/>
        </p:nvSpPr>
        <p:spPr>
          <a:xfrm>
            <a:off x="7808365" y="1685701"/>
            <a:ext cx="1333604" cy="338554"/>
          </a:xfrm>
          <a:prstGeom prst="rect">
            <a:avLst/>
          </a:prstGeom>
          <a:noFill/>
        </p:spPr>
        <p:txBody>
          <a:bodyPr wrap="square" rtlCol="0">
            <a:spAutoFit/>
          </a:bodyPr>
          <a:lstStyle/>
          <a:p>
            <a:pPr algn="ctr"/>
            <a:r>
              <a:rPr lang="fr-FR" sz="1600" b="1" dirty="0" smtClean="0"/>
              <a:t>Au T2 2019 :</a:t>
            </a:r>
            <a:endParaRPr lang="fr-FR" b="1" dirty="0"/>
          </a:p>
        </p:txBody>
      </p:sp>
      <p:graphicFrame>
        <p:nvGraphicFramePr>
          <p:cNvPr id="16" name="Graphique 15"/>
          <p:cNvGraphicFramePr>
            <a:graphicFrameLocks/>
          </p:cNvGraphicFramePr>
          <p:nvPr>
            <p:extLst>
              <p:ext uri="{D42A27DB-BD31-4B8C-83A1-F6EECF244321}">
                <p14:modId xmlns:p14="http://schemas.microsoft.com/office/powerpoint/2010/main" val="1997112130"/>
              </p:ext>
            </p:extLst>
          </p:nvPr>
        </p:nvGraphicFramePr>
        <p:xfrm>
          <a:off x="561644" y="1120580"/>
          <a:ext cx="8018680" cy="520780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23360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sp>
        <p:nvSpPr>
          <p:cNvPr id="4" name="ZoneTexte 3"/>
          <p:cNvSpPr txBox="1"/>
          <p:nvPr/>
        </p:nvSpPr>
        <p:spPr>
          <a:xfrm>
            <a:off x="213645" y="38519"/>
            <a:ext cx="8827805" cy="892552"/>
          </a:xfrm>
          <a:prstGeom prst="rect">
            <a:avLst/>
          </a:prstGeom>
          <a:noFill/>
        </p:spPr>
        <p:txBody>
          <a:bodyPr wrap="square" rtlCol="0">
            <a:spAutoFit/>
          </a:bodyPr>
          <a:lstStyle/>
          <a:p>
            <a:r>
              <a:rPr lang="fr-FR" sz="2600" b="1" dirty="0" smtClean="0">
                <a:solidFill>
                  <a:schemeClr val="accent1">
                    <a:lumMod val="75000"/>
                  </a:schemeClr>
                </a:solidFill>
              </a:rPr>
              <a:t>Une croissance soutenue par les emplois hors intérim et, dans une moindre mesure, l’intérim</a:t>
            </a:r>
            <a:endParaRPr lang="fr-FR" sz="2600" b="1" dirty="0">
              <a:solidFill>
                <a:srgbClr val="FF0000"/>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3</a:t>
            </a:fld>
            <a:endParaRPr lang="fr-FR" dirty="0"/>
          </a:p>
        </p:txBody>
      </p:sp>
      <p:sp>
        <p:nvSpPr>
          <p:cNvPr id="7" name="Espace réservé du pied de page 6"/>
          <p:cNvSpPr>
            <a:spLocks noGrp="1"/>
          </p:cNvSpPr>
          <p:nvPr>
            <p:ph type="ftr" sz="quarter" idx="11"/>
          </p:nvPr>
        </p:nvSpPr>
        <p:spPr>
          <a:xfrm>
            <a:off x="2291379" y="6568767"/>
            <a:ext cx="4496696" cy="365125"/>
          </a:xfrm>
        </p:spPr>
        <p:txBody>
          <a:bodyPr/>
          <a:lstStyle/>
          <a:p>
            <a:r>
              <a:rPr lang="fr-FR"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2019</a:t>
            </a:r>
            <a:endParaRPr lang="fr-FR" dirty="0"/>
          </a:p>
        </p:txBody>
      </p:sp>
      <p:sp>
        <p:nvSpPr>
          <p:cNvPr id="13" name="ZoneTexte 12"/>
          <p:cNvSpPr txBox="1"/>
          <p:nvPr/>
        </p:nvSpPr>
        <p:spPr>
          <a:xfrm>
            <a:off x="7596879" y="2967335"/>
            <a:ext cx="1597688" cy="2031325"/>
          </a:xfrm>
          <a:prstGeom prst="rect">
            <a:avLst/>
          </a:prstGeom>
          <a:noFill/>
        </p:spPr>
        <p:txBody>
          <a:bodyPr wrap="square" rtlCol="0">
            <a:spAutoFit/>
          </a:bodyPr>
          <a:lstStyle/>
          <a:p>
            <a:pPr algn="ctr"/>
            <a:r>
              <a:rPr lang="fr-FR" b="1" dirty="0" smtClean="0">
                <a:solidFill>
                  <a:srgbClr val="00B0F0"/>
                </a:solidFill>
              </a:rPr>
              <a:t>+320</a:t>
            </a:r>
          </a:p>
          <a:p>
            <a:pPr algn="ctr"/>
            <a:r>
              <a:rPr lang="fr-FR" b="1" dirty="0" smtClean="0">
                <a:solidFill>
                  <a:srgbClr val="00B0F0"/>
                </a:solidFill>
              </a:rPr>
              <a:t>emplois hors intérim</a:t>
            </a:r>
          </a:p>
          <a:p>
            <a:pPr algn="ctr"/>
            <a:endParaRPr lang="fr-FR" b="1" dirty="0">
              <a:solidFill>
                <a:srgbClr val="00B0F0"/>
              </a:solidFill>
            </a:endParaRPr>
          </a:p>
          <a:p>
            <a:pPr algn="ctr"/>
            <a:r>
              <a:rPr lang="fr-FR" b="1" dirty="0" smtClean="0">
                <a:solidFill>
                  <a:schemeClr val="accent6">
                    <a:lumMod val="75000"/>
                  </a:schemeClr>
                </a:solidFill>
              </a:rPr>
              <a:t>+130 </a:t>
            </a:r>
            <a:r>
              <a:rPr lang="fr-FR" b="1" dirty="0">
                <a:solidFill>
                  <a:schemeClr val="accent6">
                    <a:lumMod val="75000"/>
                  </a:schemeClr>
                </a:solidFill>
              </a:rPr>
              <a:t>emplois intérimaires  </a:t>
            </a:r>
          </a:p>
          <a:p>
            <a:pPr algn="ctr"/>
            <a:endParaRPr lang="fr-FR" b="1" dirty="0" smtClean="0">
              <a:solidFill>
                <a:srgbClr val="00B0F0"/>
              </a:solidFill>
            </a:endParaRPr>
          </a:p>
        </p:txBody>
      </p:sp>
      <p:sp>
        <p:nvSpPr>
          <p:cNvPr id="15" name="ZoneTexte 14"/>
          <p:cNvSpPr txBox="1"/>
          <p:nvPr/>
        </p:nvSpPr>
        <p:spPr>
          <a:xfrm>
            <a:off x="7789030" y="2536601"/>
            <a:ext cx="1333604" cy="338554"/>
          </a:xfrm>
          <a:prstGeom prst="rect">
            <a:avLst/>
          </a:prstGeom>
          <a:noFill/>
        </p:spPr>
        <p:txBody>
          <a:bodyPr wrap="square" rtlCol="0">
            <a:spAutoFit/>
          </a:bodyPr>
          <a:lstStyle/>
          <a:p>
            <a:pPr algn="ctr"/>
            <a:r>
              <a:rPr lang="fr-FR" sz="1600" b="1" dirty="0" smtClean="0"/>
              <a:t>Au T2 2019 :</a:t>
            </a:r>
            <a:endParaRPr lang="fr-FR" b="1" dirty="0"/>
          </a:p>
        </p:txBody>
      </p:sp>
      <p:graphicFrame>
        <p:nvGraphicFramePr>
          <p:cNvPr id="12" name="Graphique 11"/>
          <p:cNvGraphicFramePr>
            <a:graphicFrameLocks/>
          </p:cNvGraphicFramePr>
          <p:nvPr>
            <p:extLst>
              <p:ext uri="{D42A27DB-BD31-4B8C-83A1-F6EECF244321}">
                <p14:modId xmlns:p14="http://schemas.microsoft.com/office/powerpoint/2010/main" val="2475465438"/>
              </p:ext>
            </p:extLst>
          </p:nvPr>
        </p:nvGraphicFramePr>
        <p:xfrm>
          <a:off x="319177" y="1120581"/>
          <a:ext cx="7996687" cy="491791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25084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4</a:t>
            </a:fld>
            <a:endParaRPr lang="fr-FR" dirty="0"/>
          </a:p>
        </p:txBody>
      </p:sp>
      <p:sp>
        <p:nvSpPr>
          <p:cNvPr id="7" name="Espace réservé du pied de page 6"/>
          <p:cNvSpPr>
            <a:spLocks noGrp="1"/>
          </p:cNvSpPr>
          <p:nvPr>
            <p:ph type="ftr" sz="quarter" idx="11"/>
          </p:nvPr>
        </p:nvSpPr>
        <p:spPr>
          <a:xfrm>
            <a:off x="2291379" y="6540192"/>
            <a:ext cx="4566621"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2019</a:t>
            </a:r>
            <a:endParaRPr lang="fr-FR" dirty="0"/>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738" y="1619520"/>
            <a:ext cx="7721863" cy="3125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ZoneTexte 12"/>
          <p:cNvSpPr txBox="1"/>
          <p:nvPr/>
        </p:nvSpPr>
        <p:spPr>
          <a:xfrm>
            <a:off x="213645" y="38519"/>
            <a:ext cx="8612177" cy="892552"/>
          </a:xfrm>
          <a:prstGeom prst="rect">
            <a:avLst/>
          </a:prstGeom>
          <a:noFill/>
        </p:spPr>
        <p:txBody>
          <a:bodyPr wrap="square" rtlCol="0">
            <a:spAutoFit/>
          </a:bodyPr>
          <a:lstStyle/>
          <a:p>
            <a:r>
              <a:rPr lang="fr-FR" sz="2600" b="1" dirty="0" smtClean="0">
                <a:solidFill>
                  <a:schemeClr val="accent1">
                    <a:lumMod val="75000"/>
                  </a:schemeClr>
                </a:solidFill>
              </a:rPr>
              <a:t>Hausse des besoins de main d’œuvre dans le tertiaire et la construction, recul dans l’industrie</a:t>
            </a:r>
            <a:endParaRPr lang="fr-FR" sz="2600" b="1" dirty="0">
              <a:solidFill>
                <a:srgbClr val="FF0000"/>
              </a:solidFill>
            </a:endParaRPr>
          </a:p>
        </p:txBody>
      </p:sp>
    </p:spTree>
    <p:extLst>
      <p:ext uri="{BB962C8B-B14F-4D97-AF65-F5344CB8AC3E}">
        <p14:creationId xmlns:p14="http://schemas.microsoft.com/office/powerpoint/2010/main" val="2876306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sp>
        <p:nvSpPr>
          <p:cNvPr id="4" name="ZoneTexte 3"/>
          <p:cNvSpPr txBox="1"/>
          <p:nvPr/>
        </p:nvSpPr>
        <p:spPr>
          <a:xfrm>
            <a:off x="211613" y="98537"/>
            <a:ext cx="8829837" cy="892552"/>
          </a:xfrm>
          <a:prstGeom prst="rect">
            <a:avLst/>
          </a:prstGeom>
          <a:noFill/>
        </p:spPr>
        <p:txBody>
          <a:bodyPr wrap="square" rtlCol="0">
            <a:spAutoFit/>
          </a:bodyPr>
          <a:lstStyle/>
          <a:p>
            <a:r>
              <a:rPr lang="fr-FR" sz="2600" b="1" dirty="0">
                <a:solidFill>
                  <a:schemeClr val="accent1">
                    <a:lumMod val="75000"/>
                  </a:schemeClr>
                </a:solidFill>
              </a:rPr>
              <a:t>Hausse des besoins de main d’œuvre dans le tertiaire </a:t>
            </a:r>
            <a:r>
              <a:rPr lang="fr-FR" sz="2600" b="1" dirty="0" smtClean="0">
                <a:solidFill>
                  <a:schemeClr val="accent1">
                    <a:lumMod val="75000"/>
                  </a:schemeClr>
                </a:solidFill>
              </a:rPr>
              <a:t>et </a:t>
            </a:r>
            <a:r>
              <a:rPr lang="fr-FR" sz="2600" b="1" dirty="0">
                <a:solidFill>
                  <a:schemeClr val="accent1">
                    <a:lumMod val="75000"/>
                  </a:schemeClr>
                </a:solidFill>
              </a:rPr>
              <a:t>la construction, recul dans l’industrie</a:t>
            </a:r>
            <a:endParaRPr lang="fr-FR" sz="2600" b="1" dirty="0">
              <a:solidFill>
                <a:srgbClr val="FF0000"/>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5</a:t>
            </a:fld>
            <a:endParaRPr lang="fr-FR" dirty="0"/>
          </a:p>
        </p:txBody>
      </p:sp>
      <p:sp>
        <p:nvSpPr>
          <p:cNvPr id="7" name="Espace réservé du pied de page 6"/>
          <p:cNvSpPr>
            <a:spLocks noGrp="1"/>
          </p:cNvSpPr>
          <p:nvPr>
            <p:ph type="ftr" sz="quarter" idx="11"/>
          </p:nvPr>
        </p:nvSpPr>
        <p:spPr>
          <a:xfrm>
            <a:off x="2133600" y="6555759"/>
            <a:ext cx="4797349"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2019</a:t>
            </a:r>
            <a:endParaRPr lang="fr-FR" dirty="0"/>
          </a:p>
        </p:txBody>
      </p:sp>
      <p:graphicFrame>
        <p:nvGraphicFramePr>
          <p:cNvPr id="10" name="Graphique 9"/>
          <p:cNvGraphicFramePr>
            <a:graphicFrameLocks/>
          </p:cNvGraphicFramePr>
          <p:nvPr>
            <p:extLst>
              <p:ext uri="{D42A27DB-BD31-4B8C-83A1-F6EECF244321}">
                <p14:modId xmlns:p14="http://schemas.microsoft.com/office/powerpoint/2010/main" val="1666593249"/>
              </p:ext>
            </p:extLst>
          </p:nvPr>
        </p:nvGraphicFramePr>
        <p:xfrm>
          <a:off x="845388" y="1120580"/>
          <a:ext cx="7393023" cy="487477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34510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3" name="ZoneTexte 2"/>
          <p:cNvSpPr txBox="1"/>
          <p:nvPr/>
        </p:nvSpPr>
        <p:spPr>
          <a:xfrm>
            <a:off x="213645" y="991089"/>
            <a:ext cx="8134289" cy="5207805"/>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6</a:t>
            </a:fld>
            <a:endParaRPr lang="fr-FR" dirty="0"/>
          </a:p>
        </p:txBody>
      </p:sp>
      <p:sp>
        <p:nvSpPr>
          <p:cNvPr id="7" name="Espace réservé du pied de page 6"/>
          <p:cNvSpPr>
            <a:spLocks noGrp="1"/>
          </p:cNvSpPr>
          <p:nvPr>
            <p:ph type="ftr" sz="quarter" idx="11"/>
          </p:nvPr>
        </p:nvSpPr>
        <p:spPr>
          <a:xfrm>
            <a:off x="2153353" y="6508442"/>
            <a:ext cx="4705349"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2019</a:t>
            </a:r>
            <a:endParaRPr lang="fr-FR" dirty="0"/>
          </a:p>
        </p:txBody>
      </p:sp>
      <p:graphicFrame>
        <p:nvGraphicFramePr>
          <p:cNvPr id="10" name="Graphique 9"/>
          <p:cNvGraphicFramePr>
            <a:graphicFrameLocks/>
          </p:cNvGraphicFramePr>
          <p:nvPr>
            <p:extLst>
              <p:ext uri="{D42A27DB-BD31-4B8C-83A1-F6EECF244321}">
                <p14:modId xmlns:p14="http://schemas.microsoft.com/office/powerpoint/2010/main" val="1092482314"/>
              </p:ext>
            </p:extLst>
          </p:nvPr>
        </p:nvGraphicFramePr>
        <p:xfrm>
          <a:off x="681487" y="1112808"/>
          <a:ext cx="7548113" cy="4960188"/>
        </p:xfrm>
        <a:graphic>
          <a:graphicData uri="http://schemas.openxmlformats.org/drawingml/2006/chart">
            <c:chart xmlns:c="http://schemas.openxmlformats.org/drawingml/2006/chart" xmlns:r="http://schemas.openxmlformats.org/officeDocument/2006/relationships" r:id="rId4"/>
          </a:graphicData>
        </a:graphic>
      </p:graphicFrame>
      <p:sp>
        <p:nvSpPr>
          <p:cNvPr id="13" name="ZoneTexte 12"/>
          <p:cNvSpPr txBox="1"/>
          <p:nvPr/>
        </p:nvSpPr>
        <p:spPr>
          <a:xfrm>
            <a:off x="213645" y="38519"/>
            <a:ext cx="8612177" cy="892552"/>
          </a:xfrm>
          <a:prstGeom prst="rect">
            <a:avLst/>
          </a:prstGeom>
          <a:noFill/>
        </p:spPr>
        <p:txBody>
          <a:bodyPr wrap="square" rtlCol="0">
            <a:spAutoFit/>
          </a:bodyPr>
          <a:lstStyle/>
          <a:p>
            <a:r>
              <a:rPr lang="fr-FR" sz="2600" b="1" dirty="0" smtClean="0">
                <a:solidFill>
                  <a:schemeClr val="accent1">
                    <a:lumMod val="75000"/>
                  </a:schemeClr>
                </a:solidFill>
              </a:rPr>
              <a:t>Dans la construction, les effectifs ne progressent que grâce au soutien de l’intérim</a:t>
            </a:r>
            <a:endParaRPr lang="fr-FR" sz="2600" b="1" dirty="0">
              <a:solidFill>
                <a:srgbClr val="FF0000"/>
              </a:solidFill>
            </a:endParaRPr>
          </a:p>
        </p:txBody>
      </p:sp>
    </p:spTree>
    <p:extLst>
      <p:ext uri="{BB962C8B-B14F-4D97-AF65-F5344CB8AC3E}">
        <p14:creationId xmlns:p14="http://schemas.microsoft.com/office/powerpoint/2010/main" val="4005623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5" name="Espace réservé du numéro de diapositive 4"/>
          <p:cNvSpPr>
            <a:spLocks noGrp="1"/>
          </p:cNvSpPr>
          <p:nvPr>
            <p:ph type="sldNum" sz="quarter" idx="12"/>
          </p:nvPr>
        </p:nvSpPr>
        <p:spPr/>
        <p:txBody>
          <a:bodyPr/>
          <a:lstStyle/>
          <a:p>
            <a:fld id="{3C7AC07C-28E4-BD4F-9FFB-37ABAC856C34}" type="slidenum">
              <a:rPr lang="fr-FR" smtClean="0"/>
              <a:t>7</a:t>
            </a:fld>
            <a:endParaRPr lang="fr-FR" dirty="0"/>
          </a:p>
        </p:txBody>
      </p:sp>
      <p:sp>
        <p:nvSpPr>
          <p:cNvPr id="7" name="Espace réservé du pied de page 6"/>
          <p:cNvSpPr>
            <a:spLocks noGrp="1"/>
          </p:cNvSpPr>
          <p:nvPr>
            <p:ph type="ftr" sz="quarter" idx="11"/>
          </p:nvPr>
        </p:nvSpPr>
        <p:spPr>
          <a:xfrm>
            <a:off x="1664897" y="6568767"/>
            <a:ext cx="5840083" cy="365125"/>
          </a:xfrm>
        </p:spPr>
        <p:txBody>
          <a:bodyPr/>
          <a:lstStyle/>
          <a:p>
            <a:r>
              <a:rPr lang="fr-FR" smtClean="0"/>
              <a:t>Les éclairages conjoncturels départementaux - Vaucluse</a:t>
            </a:r>
            <a:endParaRPr lang="fr-FR" dirty="0"/>
          </a:p>
        </p:txBody>
      </p:sp>
      <p:sp>
        <p:nvSpPr>
          <p:cNvPr id="12" name="ZoneTexte 11"/>
          <p:cNvSpPr txBox="1"/>
          <p:nvPr/>
        </p:nvSpPr>
        <p:spPr>
          <a:xfrm>
            <a:off x="209999" y="7683"/>
            <a:ext cx="8721970" cy="954107"/>
          </a:xfrm>
          <a:prstGeom prst="rect">
            <a:avLst/>
          </a:prstGeom>
          <a:noFill/>
        </p:spPr>
        <p:txBody>
          <a:bodyPr wrap="square" rtlCol="0">
            <a:spAutoFit/>
          </a:bodyPr>
          <a:lstStyle/>
          <a:p>
            <a:r>
              <a:rPr lang="fr-FR" sz="2800" b="1" dirty="0" smtClean="0">
                <a:solidFill>
                  <a:schemeClr val="accent1">
                    <a:lumMod val="75000"/>
                  </a:schemeClr>
                </a:solidFill>
              </a:rPr>
              <a:t>Le nombre de bénéficiaires de contrat aidé augmente très légèrement pour le troisième trimestre d’affilée</a:t>
            </a:r>
            <a:endParaRPr lang="fr-FR" sz="2800" b="1" dirty="0">
              <a:solidFill>
                <a:schemeClr val="accent1">
                  <a:lumMod val="75000"/>
                </a:schemeClr>
              </a:solidFill>
            </a:endParaRPr>
          </a:p>
        </p:txBody>
      </p:sp>
      <p:sp>
        <p:nvSpPr>
          <p:cNvPr id="3" name="Espace réservé de la date 2"/>
          <p:cNvSpPr>
            <a:spLocks noGrp="1"/>
          </p:cNvSpPr>
          <p:nvPr>
            <p:ph type="dt" sz="half" idx="10"/>
          </p:nvPr>
        </p:nvSpPr>
        <p:spPr/>
        <p:txBody>
          <a:bodyPr/>
          <a:lstStyle/>
          <a:p>
            <a:r>
              <a:rPr lang="fr-FR" smtClean="0"/>
              <a:t>Edition octobre 2019</a:t>
            </a:r>
            <a:endParaRPr lang="fr-FR" dirty="0"/>
          </a:p>
        </p:txBody>
      </p:sp>
      <p:cxnSp>
        <p:nvCxnSpPr>
          <p:cNvPr id="6" name="Connecteur droit 5"/>
          <p:cNvCxnSpPr/>
          <p:nvPr/>
        </p:nvCxnSpPr>
        <p:spPr>
          <a:xfrm>
            <a:off x="213644" y="958757"/>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grpSp>
        <p:nvGrpSpPr>
          <p:cNvPr id="13" name="Groupe 12"/>
          <p:cNvGrpSpPr>
            <a:grpSpLocks/>
          </p:cNvGrpSpPr>
          <p:nvPr/>
        </p:nvGrpSpPr>
        <p:grpSpPr bwMode="auto">
          <a:xfrm>
            <a:off x="103983" y="961790"/>
            <a:ext cx="8934001" cy="5197710"/>
            <a:chOff x="0" y="0"/>
            <a:chExt cx="9458325" cy="6042212"/>
          </a:xfrm>
        </p:grpSpPr>
        <p:graphicFrame>
          <p:nvGraphicFramePr>
            <p:cNvPr id="14" name="Graphique 13"/>
            <p:cNvGraphicFramePr>
              <a:graphicFrameLocks/>
            </p:cNvGraphicFramePr>
            <p:nvPr>
              <p:extLst>
                <p:ext uri="{D42A27DB-BD31-4B8C-83A1-F6EECF244321}">
                  <p14:modId xmlns:p14="http://schemas.microsoft.com/office/powerpoint/2010/main" val="3216899705"/>
                </p:ext>
              </p:extLst>
            </p:nvPr>
          </p:nvGraphicFramePr>
          <p:xfrm>
            <a:off x="0" y="0"/>
            <a:ext cx="9458325" cy="6042212"/>
          </p:xfrm>
          <a:graphic>
            <a:graphicData uri="http://schemas.openxmlformats.org/drawingml/2006/chart">
              <c:chart xmlns:c="http://schemas.openxmlformats.org/drawingml/2006/chart" xmlns:r="http://schemas.openxmlformats.org/officeDocument/2006/relationships" r:id="rId4"/>
            </a:graphicData>
          </a:graphic>
        </p:graphicFrame>
        <p:sp>
          <p:nvSpPr>
            <p:cNvPr id="15" name="ZoneTexte 26"/>
            <p:cNvSpPr txBox="1"/>
            <p:nvPr/>
          </p:nvSpPr>
          <p:spPr>
            <a:xfrm>
              <a:off x="8669725" y="2085537"/>
              <a:ext cx="750500" cy="263129"/>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r-FR" sz="1100" b="1" dirty="0"/>
                <a:t>1 </a:t>
              </a:r>
              <a:r>
                <a:rPr lang="fr-FR" sz="1100" b="1" dirty="0" smtClean="0"/>
                <a:t>900</a:t>
              </a:r>
              <a:endParaRPr lang="fr-FR" sz="1100" b="1" dirty="0"/>
            </a:p>
          </p:txBody>
        </p:sp>
        <p:sp>
          <p:nvSpPr>
            <p:cNvPr id="21" name="Flèche vers le bas 20"/>
            <p:cNvSpPr/>
            <p:nvPr/>
          </p:nvSpPr>
          <p:spPr>
            <a:xfrm>
              <a:off x="9058275" y="2446121"/>
              <a:ext cx="152400" cy="584730"/>
            </a:xfrm>
            <a:prstGeom prst="downArrow">
              <a:avLst/>
            </a:prstGeom>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fr-FR"/>
            </a:p>
          </p:txBody>
        </p:sp>
      </p:grpSp>
      <p:sp>
        <p:nvSpPr>
          <p:cNvPr id="16" name="ZoneTexte 1"/>
          <p:cNvSpPr txBox="1"/>
          <p:nvPr/>
        </p:nvSpPr>
        <p:spPr>
          <a:xfrm>
            <a:off x="477545" y="5128196"/>
            <a:ext cx="8011685" cy="92986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r-FR" sz="900" b="0" dirty="0">
                <a:effectLst/>
                <a:latin typeface="+mn-lt"/>
                <a:ea typeface="+mn-ea"/>
                <a:cs typeface="+mn-cs"/>
              </a:rPr>
              <a:t>* A</a:t>
            </a:r>
            <a:r>
              <a:rPr lang="fr-FR" sz="900" b="0" i="0" baseline="0" dirty="0">
                <a:effectLst/>
                <a:latin typeface="+mn-lt"/>
                <a:ea typeface="+mn-ea"/>
                <a:cs typeface="+mn-cs"/>
              </a:rPr>
              <a:t> partir de janvier 2018, les CUI-CAE sont transformés en Parcours emploi compétences (PEC). Il n'y a ainsi plus d'embauches en CUI-CAE.</a:t>
            </a:r>
            <a:endParaRPr lang="fr-FR" sz="900" dirty="0">
              <a:effectLst/>
            </a:endParaRPr>
          </a:p>
          <a:p>
            <a:r>
              <a:rPr lang="fr-FR" sz="900" dirty="0">
                <a:effectLst/>
                <a:latin typeface="+mn-lt"/>
                <a:ea typeface="+mn-ea"/>
                <a:cs typeface="+mn-cs"/>
              </a:rPr>
              <a:t>** Depuis janvier 2018, l</a:t>
            </a:r>
            <a:r>
              <a:rPr lang="fr-FR" sz="900" b="0" i="0" baseline="0" dirty="0">
                <a:effectLst/>
                <a:latin typeface="+mn-lt"/>
                <a:ea typeface="+mn-ea"/>
                <a:cs typeface="+mn-cs"/>
              </a:rPr>
              <a:t>e recours aux CUI-CIE n'est plus autorisé, sauf pour les </a:t>
            </a:r>
            <a:r>
              <a:rPr lang="fr-FR" sz="900" b="0" i="0" baseline="0" dirty="0" err="1">
                <a:effectLst/>
                <a:latin typeface="+mn-lt"/>
                <a:ea typeface="+mn-ea"/>
                <a:cs typeface="+mn-cs"/>
              </a:rPr>
              <a:t>Drom</a:t>
            </a:r>
            <a:r>
              <a:rPr lang="fr-FR" sz="900" b="0" i="0" baseline="0" dirty="0">
                <a:effectLst/>
                <a:latin typeface="+mn-lt"/>
                <a:ea typeface="+mn-ea"/>
                <a:cs typeface="+mn-cs"/>
              </a:rPr>
              <a:t> et les  Conseils départementaux qui les financent entièrement.</a:t>
            </a:r>
            <a:endParaRPr lang="fr-FR" sz="900" dirty="0">
              <a:effectLst/>
            </a:endParaRPr>
          </a:p>
          <a:p>
            <a:pPr rtl="0" eaLnBrk="1" fontAlgn="auto" latinLnBrk="0" hangingPunct="1"/>
            <a:r>
              <a:rPr lang="fr-FR" sz="900" dirty="0">
                <a:effectLst/>
                <a:latin typeface="+mn-lt"/>
                <a:ea typeface="+mn-ea"/>
                <a:cs typeface="+mn-cs"/>
              </a:rPr>
              <a:t>*** Marchands et non marchands . Les Emplois  d'avenir ont débuté en novembre 2012. A compter de janvier</a:t>
            </a:r>
            <a:r>
              <a:rPr lang="fr-FR" sz="900" baseline="0" dirty="0">
                <a:effectLst/>
                <a:latin typeface="+mn-lt"/>
                <a:ea typeface="+mn-ea"/>
                <a:cs typeface="+mn-cs"/>
              </a:rPr>
              <a:t> 2018, l</a:t>
            </a:r>
            <a:r>
              <a:rPr lang="fr-FR" sz="900" dirty="0">
                <a:effectLst/>
                <a:latin typeface="+mn-lt"/>
                <a:ea typeface="+mn-ea"/>
                <a:cs typeface="+mn-cs"/>
              </a:rPr>
              <a:t>e dispositif est mis en </a:t>
            </a:r>
            <a:r>
              <a:rPr lang="fr-FR" sz="900" baseline="0" dirty="0">
                <a:effectLst/>
                <a:latin typeface="+mn-lt"/>
                <a:ea typeface="+mn-ea"/>
                <a:cs typeface="+mn-cs"/>
              </a:rPr>
              <a:t> extinction. E</a:t>
            </a:r>
            <a:r>
              <a:rPr lang="fr-FR" sz="900" dirty="0">
                <a:effectLst/>
                <a:latin typeface="+mn-lt"/>
                <a:ea typeface="+mn-ea"/>
                <a:cs typeface="+mn-cs"/>
              </a:rPr>
              <a:t>xcepté quelques cas particuliers de reconduction de contrat pour terminer une formation, il n’y a plus de nouveaux bénéficiaires.</a:t>
            </a:r>
            <a:endParaRPr lang="fr-FR" sz="900" dirty="0">
              <a:effectLst/>
            </a:endParaRPr>
          </a:p>
          <a:p>
            <a:pPr rtl="0" eaLnBrk="1" fontAlgn="auto" latinLnBrk="0" hangingPunct="1"/>
            <a:r>
              <a:rPr lang="fr-FR" sz="900" b="0" i="0" baseline="0" dirty="0">
                <a:effectLst/>
                <a:latin typeface="+mn-lt"/>
                <a:ea typeface="+mn-ea"/>
                <a:cs typeface="+mn-cs"/>
              </a:rPr>
              <a:t>**** M</a:t>
            </a:r>
            <a:r>
              <a:rPr lang="fr-FR" sz="900" dirty="0">
                <a:effectLst/>
                <a:latin typeface="+mn-lt"/>
                <a:ea typeface="+mn-ea"/>
                <a:cs typeface="+mn-cs"/>
              </a:rPr>
              <a:t>archands et non marchands . Depuis juillet 2014, les  Ateliers et chantiers d’insertion  (ACI)</a:t>
            </a:r>
            <a:r>
              <a:rPr lang="fr-FR" sz="900" baseline="0" dirty="0">
                <a:effectLst/>
                <a:latin typeface="+mn-lt"/>
                <a:ea typeface="+mn-ea"/>
                <a:cs typeface="+mn-cs"/>
              </a:rPr>
              <a:t> </a:t>
            </a:r>
            <a:r>
              <a:rPr lang="fr-FR" sz="900" dirty="0">
                <a:effectLst/>
                <a:latin typeface="+mn-lt"/>
                <a:ea typeface="+mn-ea"/>
                <a:cs typeface="+mn-cs"/>
              </a:rPr>
              <a:t>doivent recruter leurs salariés en CDDI.</a:t>
            </a:r>
            <a:endParaRPr lang="fr-FR" sz="900" dirty="0">
              <a:effectLst/>
            </a:endParaRPr>
          </a:p>
          <a:p>
            <a:r>
              <a:rPr lang="fr-FR" sz="900" b="1" dirty="0">
                <a:effectLst/>
                <a:latin typeface="+mn-lt"/>
                <a:ea typeface="+mn-ea"/>
                <a:cs typeface="+mn-cs"/>
              </a:rPr>
              <a:t>Note : </a:t>
            </a:r>
            <a:r>
              <a:rPr lang="fr-FR" sz="900" dirty="0">
                <a:effectLst/>
                <a:latin typeface="+mn-lt"/>
                <a:ea typeface="+mn-ea"/>
                <a:cs typeface="+mn-cs"/>
              </a:rPr>
              <a:t>données arrondies en fin de trimestre, provisoires</a:t>
            </a:r>
            <a:endParaRPr lang="fr-FR" sz="900" dirty="0">
              <a:effectLst/>
            </a:endParaRPr>
          </a:p>
          <a:p>
            <a:r>
              <a:rPr lang="fr-FR" sz="900" b="1" i="1" dirty="0">
                <a:effectLst/>
                <a:latin typeface="+mn-lt"/>
                <a:ea typeface="+mn-ea"/>
                <a:cs typeface="+mn-cs"/>
              </a:rPr>
              <a:t>Source </a:t>
            </a:r>
            <a:r>
              <a:rPr lang="fr-FR" sz="900" i="1" dirty="0">
                <a:effectLst/>
                <a:latin typeface="+mn-lt"/>
                <a:ea typeface="+mn-ea"/>
                <a:cs typeface="+mn-cs"/>
              </a:rPr>
              <a:t>: ASP - </a:t>
            </a:r>
            <a:r>
              <a:rPr lang="fr-FR" sz="900" b="1" i="1" dirty="0">
                <a:effectLst/>
                <a:latin typeface="+mn-lt"/>
                <a:ea typeface="+mn-ea"/>
                <a:cs typeface="+mn-cs"/>
              </a:rPr>
              <a:t>Traitements : </a:t>
            </a:r>
            <a:r>
              <a:rPr lang="fr-FR" sz="900" i="1" dirty="0" err="1">
                <a:effectLst/>
                <a:latin typeface="+mn-lt"/>
                <a:ea typeface="+mn-ea"/>
                <a:cs typeface="+mn-cs"/>
              </a:rPr>
              <a:t>Dares</a:t>
            </a:r>
            <a:endParaRPr lang="fr-FR" sz="900" dirty="0">
              <a:effectLst/>
            </a:endParaRPr>
          </a:p>
          <a:p>
            <a:pPr marL="0" marR="0" indent="0" defTabSz="914400" rtl="0" eaLnBrk="1" fontAlgn="auto" latinLnBrk="0" hangingPunct="1">
              <a:lnSpc>
                <a:spcPts val="1200"/>
              </a:lnSpc>
              <a:spcBef>
                <a:spcPts val="0"/>
              </a:spcBef>
              <a:spcAft>
                <a:spcPts val="0"/>
              </a:spcAft>
              <a:buClrTx/>
              <a:buSzTx/>
              <a:buFontTx/>
              <a:buNone/>
              <a:tabLst/>
              <a:defRPr/>
            </a:pPr>
            <a:endParaRPr lang="fr-FR" sz="900" i="1" dirty="0"/>
          </a:p>
        </p:txBody>
      </p:sp>
    </p:spTree>
    <p:extLst>
      <p:ext uri="{BB962C8B-B14F-4D97-AF65-F5344CB8AC3E}">
        <p14:creationId xmlns:p14="http://schemas.microsoft.com/office/powerpoint/2010/main" val="2622729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969" cy="6858000"/>
          </a:xfrm>
          <a:prstGeom prst="rect">
            <a:avLst/>
          </a:prstGeom>
        </p:spPr>
      </p:pic>
      <p:sp>
        <p:nvSpPr>
          <p:cNvPr id="5" name="Espace réservé du numéro de diapositive 4"/>
          <p:cNvSpPr>
            <a:spLocks noGrp="1"/>
          </p:cNvSpPr>
          <p:nvPr>
            <p:ph type="sldNum" sz="quarter" idx="12"/>
          </p:nvPr>
        </p:nvSpPr>
        <p:spPr/>
        <p:txBody>
          <a:bodyPr/>
          <a:lstStyle/>
          <a:p>
            <a:fld id="{3C7AC07C-28E4-BD4F-9FFB-37ABAC856C34}" type="slidenum">
              <a:rPr lang="fr-FR" smtClean="0"/>
              <a:t>8</a:t>
            </a:fld>
            <a:endParaRPr lang="fr-FR" dirty="0"/>
          </a:p>
        </p:txBody>
      </p:sp>
      <p:sp>
        <p:nvSpPr>
          <p:cNvPr id="7" name="Espace réservé du pied de page 6"/>
          <p:cNvSpPr>
            <a:spLocks noGrp="1"/>
          </p:cNvSpPr>
          <p:nvPr>
            <p:ph type="ftr" sz="quarter" idx="11"/>
          </p:nvPr>
        </p:nvSpPr>
        <p:spPr>
          <a:xfrm>
            <a:off x="1664897" y="6568767"/>
            <a:ext cx="5840083" cy="365125"/>
          </a:xfrm>
        </p:spPr>
        <p:txBody>
          <a:bodyPr/>
          <a:lstStyle/>
          <a:p>
            <a:r>
              <a:rPr lang="fr-FR" smtClean="0"/>
              <a:t>Les éclairages conjoncturels départementaux - Vaucluse</a:t>
            </a:r>
            <a:endParaRPr lang="fr-FR" dirty="0"/>
          </a:p>
        </p:txBody>
      </p:sp>
      <p:sp>
        <p:nvSpPr>
          <p:cNvPr id="12" name="ZoneTexte 11"/>
          <p:cNvSpPr txBox="1"/>
          <p:nvPr/>
        </p:nvSpPr>
        <p:spPr>
          <a:xfrm>
            <a:off x="209999" y="290571"/>
            <a:ext cx="8721970" cy="523220"/>
          </a:xfrm>
          <a:prstGeom prst="rect">
            <a:avLst/>
          </a:prstGeom>
          <a:noFill/>
        </p:spPr>
        <p:txBody>
          <a:bodyPr wrap="square" rtlCol="0">
            <a:spAutoFit/>
          </a:bodyPr>
          <a:lstStyle/>
          <a:p>
            <a:r>
              <a:rPr lang="fr-FR" sz="2800" b="1" dirty="0" smtClean="0">
                <a:solidFill>
                  <a:srgbClr val="376092"/>
                </a:solidFill>
              </a:rPr>
              <a:t>L’apprentissage confirme son dynamisme</a:t>
            </a:r>
            <a:endParaRPr lang="fr-FR" sz="2800" b="1" dirty="0">
              <a:solidFill>
                <a:srgbClr val="376092"/>
              </a:solidFill>
            </a:endParaRPr>
          </a:p>
        </p:txBody>
      </p:sp>
      <p:sp>
        <p:nvSpPr>
          <p:cNvPr id="3" name="Espace réservé de la date 2"/>
          <p:cNvSpPr>
            <a:spLocks noGrp="1"/>
          </p:cNvSpPr>
          <p:nvPr>
            <p:ph type="dt" sz="half" idx="10"/>
          </p:nvPr>
        </p:nvSpPr>
        <p:spPr/>
        <p:txBody>
          <a:bodyPr/>
          <a:lstStyle/>
          <a:p>
            <a:r>
              <a:rPr lang="fr-FR" smtClean="0"/>
              <a:t>Edition octobre 2019</a:t>
            </a:r>
            <a:endParaRPr lang="fr-FR" dirty="0"/>
          </a:p>
        </p:txBody>
      </p:sp>
      <p:cxnSp>
        <p:nvCxnSpPr>
          <p:cNvPr id="6" name="Connecteur droit 5"/>
          <p:cNvCxnSpPr/>
          <p:nvPr/>
        </p:nvCxnSpPr>
        <p:spPr>
          <a:xfrm>
            <a:off x="213644" y="958757"/>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graphicFrame>
        <p:nvGraphicFramePr>
          <p:cNvPr id="10" name="Graphique 9"/>
          <p:cNvGraphicFramePr>
            <a:graphicFrameLocks/>
          </p:cNvGraphicFramePr>
          <p:nvPr>
            <p:extLst>
              <p:ext uri="{D42A27DB-BD31-4B8C-83A1-F6EECF244321}">
                <p14:modId xmlns:p14="http://schemas.microsoft.com/office/powerpoint/2010/main" val="4227402811"/>
              </p:ext>
            </p:extLst>
          </p:nvPr>
        </p:nvGraphicFramePr>
        <p:xfrm>
          <a:off x="213644" y="1070516"/>
          <a:ext cx="8718325" cy="498459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594185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 y="0"/>
            <a:ext cx="9141969" cy="6858000"/>
          </a:xfrm>
          <a:prstGeom prst="rect">
            <a:avLst/>
          </a:prstGeom>
        </p:spPr>
      </p:pic>
      <p:sp>
        <p:nvSpPr>
          <p:cNvPr id="4" name="ZoneTexte 3"/>
          <p:cNvSpPr txBox="1"/>
          <p:nvPr/>
        </p:nvSpPr>
        <p:spPr>
          <a:xfrm>
            <a:off x="106280" y="154691"/>
            <a:ext cx="8612177" cy="492443"/>
          </a:xfrm>
          <a:prstGeom prst="rect">
            <a:avLst/>
          </a:prstGeom>
          <a:noFill/>
        </p:spPr>
        <p:txBody>
          <a:bodyPr wrap="square" rtlCol="0">
            <a:spAutoFit/>
          </a:bodyPr>
          <a:lstStyle/>
          <a:p>
            <a:r>
              <a:rPr lang="fr-FR" sz="2600" b="1" dirty="0">
                <a:solidFill>
                  <a:schemeClr val="accent1">
                    <a:lumMod val="75000"/>
                  </a:schemeClr>
                </a:solidFill>
              </a:rPr>
              <a:t>La baisse du taux de chômage </a:t>
            </a:r>
            <a:r>
              <a:rPr lang="fr-FR" sz="2600" b="1" dirty="0" smtClean="0">
                <a:solidFill>
                  <a:schemeClr val="accent1">
                    <a:lumMod val="75000"/>
                  </a:schemeClr>
                </a:solidFill>
              </a:rPr>
              <a:t>se poursuit</a:t>
            </a:r>
            <a:endParaRPr lang="fr-FR" sz="2600" b="1" dirty="0">
              <a:solidFill>
                <a:schemeClr val="accent1">
                  <a:lumMod val="75000"/>
                </a:schemeClr>
              </a:solidFill>
            </a:endParaRPr>
          </a:p>
        </p:txBody>
      </p:sp>
      <p:cxnSp>
        <p:nvCxnSpPr>
          <p:cNvPr id="6" name="Connecteur droit 5"/>
          <p:cNvCxnSpPr/>
          <p:nvPr/>
        </p:nvCxnSpPr>
        <p:spPr>
          <a:xfrm>
            <a:off x="157080" y="774134"/>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9</a:t>
            </a:fld>
            <a:endParaRPr lang="fr-FR" dirty="0"/>
          </a:p>
        </p:txBody>
      </p:sp>
      <p:sp>
        <p:nvSpPr>
          <p:cNvPr id="7" name="Espace réservé du pied de page 6"/>
          <p:cNvSpPr>
            <a:spLocks noGrp="1"/>
          </p:cNvSpPr>
          <p:nvPr>
            <p:ph type="ftr" sz="quarter" idx="11"/>
          </p:nvPr>
        </p:nvSpPr>
        <p:spPr>
          <a:xfrm>
            <a:off x="2248348" y="6568767"/>
            <a:ext cx="4571552"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2019</a:t>
            </a:r>
            <a:endParaRPr lang="fr-FR" dirty="0"/>
          </a:p>
        </p:txBody>
      </p:sp>
      <p:graphicFrame>
        <p:nvGraphicFramePr>
          <p:cNvPr id="14" name="Graphique 13"/>
          <p:cNvGraphicFramePr>
            <a:graphicFrameLocks/>
          </p:cNvGraphicFramePr>
          <p:nvPr>
            <p:extLst>
              <p:ext uri="{D42A27DB-BD31-4B8C-83A1-F6EECF244321}">
                <p14:modId xmlns:p14="http://schemas.microsoft.com/office/powerpoint/2010/main" val="140768117"/>
              </p:ext>
            </p:extLst>
          </p:nvPr>
        </p:nvGraphicFramePr>
        <p:xfrm>
          <a:off x="127221" y="889000"/>
          <a:ext cx="8857663" cy="5181600"/>
        </p:xfrm>
        <a:graphic>
          <a:graphicData uri="http://schemas.openxmlformats.org/drawingml/2006/chart">
            <c:chart xmlns:c="http://schemas.openxmlformats.org/drawingml/2006/chart" xmlns:r="http://schemas.openxmlformats.org/officeDocument/2006/relationships" r:id="rId4"/>
          </a:graphicData>
        </a:graphic>
      </p:graphicFrame>
      <p:sp>
        <p:nvSpPr>
          <p:cNvPr id="13" name="ZoneTexte 12"/>
          <p:cNvSpPr txBox="1"/>
          <p:nvPr/>
        </p:nvSpPr>
        <p:spPr>
          <a:xfrm>
            <a:off x="8250236" y="2859806"/>
            <a:ext cx="891727" cy="646331"/>
          </a:xfrm>
          <a:prstGeom prst="rect">
            <a:avLst/>
          </a:prstGeom>
          <a:noFill/>
        </p:spPr>
        <p:txBody>
          <a:bodyPr wrap="square" rtlCol="0">
            <a:spAutoFit/>
          </a:bodyPr>
          <a:lstStyle/>
          <a:p>
            <a:pPr algn="ctr"/>
            <a:r>
              <a:rPr lang="fr-FR" sz="1600" b="1" dirty="0" smtClean="0">
                <a:solidFill>
                  <a:schemeClr val="accent3">
                    <a:lumMod val="75000"/>
                  </a:schemeClr>
                </a:solidFill>
              </a:rPr>
              <a:t>11,1 %</a:t>
            </a:r>
            <a:r>
              <a:rPr lang="fr-FR" b="1" dirty="0" smtClean="0">
                <a:solidFill>
                  <a:schemeClr val="accent3">
                    <a:lumMod val="75000"/>
                  </a:schemeClr>
                </a:solidFill>
              </a:rPr>
              <a:t> </a:t>
            </a:r>
          </a:p>
          <a:p>
            <a:pPr algn="ctr"/>
            <a:endParaRPr lang="fr-FR" b="1" dirty="0">
              <a:solidFill>
                <a:srgbClr val="FF0000"/>
              </a:solidFill>
            </a:endParaRPr>
          </a:p>
        </p:txBody>
      </p:sp>
      <p:sp>
        <p:nvSpPr>
          <p:cNvPr id="11" name="ZoneTexte 10"/>
          <p:cNvSpPr txBox="1"/>
          <p:nvPr/>
        </p:nvSpPr>
        <p:spPr>
          <a:xfrm>
            <a:off x="8250237" y="3502346"/>
            <a:ext cx="891727" cy="615553"/>
          </a:xfrm>
          <a:prstGeom prst="rect">
            <a:avLst/>
          </a:prstGeom>
          <a:noFill/>
        </p:spPr>
        <p:txBody>
          <a:bodyPr wrap="square" rtlCol="0">
            <a:spAutoFit/>
          </a:bodyPr>
          <a:lstStyle/>
          <a:p>
            <a:pPr algn="ctr"/>
            <a:r>
              <a:rPr lang="fr-FR" sz="1600" b="1" dirty="0" smtClean="0">
                <a:solidFill>
                  <a:srgbClr val="FF0000"/>
                </a:solidFill>
              </a:rPr>
              <a:t>9,8 % </a:t>
            </a:r>
          </a:p>
          <a:p>
            <a:pPr algn="ctr"/>
            <a:endParaRPr lang="fr-FR" b="1" dirty="0">
              <a:solidFill>
                <a:srgbClr val="FF0000"/>
              </a:solidFill>
            </a:endParaRPr>
          </a:p>
        </p:txBody>
      </p:sp>
      <p:sp>
        <p:nvSpPr>
          <p:cNvPr id="12" name="ZoneTexte 11"/>
          <p:cNvSpPr txBox="1"/>
          <p:nvPr/>
        </p:nvSpPr>
        <p:spPr>
          <a:xfrm>
            <a:off x="8250235" y="4257599"/>
            <a:ext cx="891727" cy="615553"/>
          </a:xfrm>
          <a:prstGeom prst="rect">
            <a:avLst/>
          </a:prstGeom>
          <a:noFill/>
        </p:spPr>
        <p:txBody>
          <a:bodyPr wrap="square" rtlCol="0">
            <a:spAutoFit/>
          </a:bodyPr>
          <a:lstStyle/>
          <a:p>
            <a:pPr algn="ctr"/>
            <a:r>
              <a:rPr lang="fr-FR" sz="1600" b="1" dirty="0" smtClean="0">
                <a:solidFill>
                  <a:schemeClr val="accent1">
                    <a:lumMod val="75000"/>
                  </a:schemeClr>
                </a:solidFill>
              </a:rPr>
              <a:t>8,2 % </a:t>
            </a:r>
          </a:p>
          <a:p>
            <a:pPr algn="ctr"/>
            <a:endParaRPr lang="fr-FR" b="1" dirty="0">
              <a:solidFill>
                <a:srgbClr val="FF0000"/>
              </a:solidFill>
            </a:endParaRPr>
          </a:p>
        </p:txBody>
      </p:sp>
    </p:spTree>
    <p:extLst>
      <p:ext uri="{BB962C8B-B14F-4D97-AF65-F5344CB8AC3E}">
        <p14:creationId xmlns:p14="http://schemas.microsoft.com/office/powerpoint/2010/main" val="3144472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Jour xmlns="ab994d58-9349-46a1-8cee-b96a64c5dc7e">07</Jour>
    <Auteur xmlns="2ff91c20-40e6-4ab5-a5ac-9b5646c66526">
      <UserInfo>
        <DisplayName/>
        <AccountId xsi:nil="true"/>
        <AccountType/>
      </UserInfo>
    </Auteur>
    <DIRECCTE xmlns="2ff91c20-40e6-4ab5-a5ac-9b5646c66526" xsi:nil="true"/>
    <Mots_x0020_Clefs xmlns="2ff91c20-40e6-4ab5-a5ac-9b5646c66526" xsi:nil="true"/>
    <Resume xmlns="ab994d58-9349-46a1-8cee-b96a64c5dc7e" xsi:nil="true"/>
    <Année xmlns="ab994d58-9349-46a1-8cee-b96a64c5dc7e">2018</Année>
    <RubriqueNiv3 xmlns="2ff91c20-40e6-4ab5-a5ac-9b5646c66526" xsi:nil="true"/>
    <Rubrique xmlns="2ff91c20-40e6-4ab5-a5ac-9b5646c66526" xsi:nil="true"/>
    <RubriqueNiv2 xmlns="2ff91c20-40e6-4ab5-a5ac-9b5646c66526" xsi:nil="true"/>
    <Mois xmlns="ab994d58-9349-46a1-8cee-b96a64c5dc7e">06 - Juin</Mois>
    <_dlc_DocId xmlns="ab994d58-9349-46a1-8cee-b96a64c5dc7e">PACA-1195-1</_dlc_DocId>
    <_dlc_DocIdUrl xmlns="ab994d58-9349-46a1-8cee-b96a64c5dc7e">
      <Url>http://intranet.direccte.gouv.fr/paca/Etudes%20et%20statistiques/_layouts/15/DocIdRedir.aspx?ID=PACA-1195-1</Url>
      <Description>PACA-1195-1</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ireccte - Document" ma:contentTypeID="0x0101002B9C2962A44E47E49C985B3DB63656AE0096388B916A9B264DBD77EFB5256EEC22" ma:contentTypeVersion="8" ma:contentTypeDescription="Document pour les portails de type Direccte" ma:contentTypeScope="" ma:versionID="c11fc93c9e7ea15410097cfb7479afe7">
  <xsd:schema xmlns:xsd="http://www.w3.org/2001/XMLSchema" xmlns:xs="http://www.w3.org/2001/XMLSchema" xmlns:p="http://schemas.microsoft.com/office/2006/metadata/properties" xmlns:ns2="2ff91c20-40e6-4ab5-a5ac-9b5646c66526" xmlns:ns3="ab994d58-9349-46a1-8cee-b96a64c5dc7e" targetNamespace="http://schemas.microsoft.com/office/2006/metadata/properties" ma:root="true" ma:fieldsID="dcf6eb2dcc919f976b99dd89427cdf59" ns2:_="" ns3:_="">
    <xsd:import namespace="2ff91c20-40e6-4ab5-a5ac-9b5646c66526"/>
    <xsd:import namespace="ab994d58-9349-46a1-8cee-b96a64c5dc7e"/>
    <xsd:element name="properties">
      <xsd:complexType>
        <xsd:sequence>
          <xsd:element name="documentManagement">
            <xsd:complexType>
              <xsd:all>
                <xsd:element ref="ns2:DIRECCTE" minOccurs="0"/>
                <xsd:element ref="ns2:Rubrique" minOccurs="0"/>
                <xsd:element ref="ns2:RubriqueNiv2" minOccurs="0"/>
                <xsd:element ref="ns2:RubriqueNiv3" minOccurs="0"/>
                <xsd:element ref="ns2:Auteur" minOccurs="0"/>
                <xsd:element ref="ns2:Mots_x0020_Clefs" minOccurs="0"/>
                <xsd:element ref="ns3:_dlc_DocId" minOccurs="0"/>
                <xsd:element ref="ns3:_dlc_DocIdUrl" minOccurs="0"/>
                <xsd:element ref="ns3:_dlc_DocIdPersistId" minOccurs="0"/>
                <xsd:element ref="ns3:Resume" minOccurs="0"/>
                <xsd:element ref="ns3:Année" minOccurs="0"/>
                <xsd:element ref="ns3:Mois" minOccurs="0"/>
                <xsd:element ref="ns3:Jou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f91c20-40e6-4ab5-a5ac-9b5646c66526" elementFormDefault="qualified">
    <xsd:import namespace="http://schemas.microsoft.com/office/2006/documentManagement/types"/>
    <xsd:import namespace="http://schemas.microsoft.com/office/infopath/2007/PartnerControls"/>
    <xsd:element name="DIRECCTE" ma:index="8" nillable="true" ma:displayName="DIRECCTE" ma:internalName="DIRECCTE">
      <xsd:simpleType>
        <xsd:restriction base="dms:Text">
          <xsd:maxLength value="255"/>
        </xsd:restriction>
      </xsd:simpleType>
    </xsd:element>
    <xsd:element name="Rubrique" ma:index="9" nillable="true" ma:displayName="Rubrique" ma:internalName="Rubrique">
      <xsd:simpleType>
        <xsd:restriction base="dms:Text">
          <xsd:maxLength value="255"/>
        </xsd:restriction>
      </xsd:simpleType>
    </xsd:element>
    <xsd:element name="RubriqueNiv2" ma:index="10" nillable="true" ma:displayName="Rubrique Niveau 2" ma:internalName="RubriqueNiv2">
      <xsd:simpleType>
        <xsd:restriction base="dms:Text">
          <xsd:maxLength value="255"/>
        </xsd:restriction>
      </xsd:simpleType>
    </xsd:element>
    <xsd:element name="RubriqueNiv3" ma:index="11" nillable="true" ma:displayName="Rubrique Niveau 3" ma:internalName="RubriqueNiv3">
      <xsd:simpleType>
        <xsd:restriction base="dms:Text">
          <xsd:maxLength value="255"/>
        </xsd:restriction>
      </xsd:simpleType>
    </xsd:element>
    <xsd:element name="Auteur" ma:index="12" nillable="true" ma:displayName="Auteur" ma:list="UserInfo" ma:SharePointGroup="0" ma:internalName="Auteu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ots_x0020_Clefs" ma:index="13" nillable="true" ma:displayName="Mots Clefs" ma:internalName="Mots_x0020_Clef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b994d58-9349-46a1-8cee-b96a64c5dc7e" elementFormDefault="qualified">
    <xsd:import namespace="http://schemas.microsoft.com/office/2006/documentManagement/types"/>
    <xsd:import namespace="http://schemas.microsoft.com/office/infopath/2007/PartnerControls"/>
    <xsd:element name="_dlc_DocId" ma:index="14" nillable="true" ma:displayName="Valeur d’ID de document" ma:description="Valeur de l’ID de document affecté à cet élément." ma:internalName="_dlc_DocId" ma:readOnly="true">
      <xsd:simpleType>
        <xsd:restriction base="dms:Text"/>
      </xsd:simpleType>
    </xsd:element>
    <xsd:element name="_dlc_DocIdUrl" ma:index="15"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6" nillable="true" ma:displayName="Persist ID" ma:description="Keep ID on add." ma:hidden="true" ma:internalName="_dlc_DocIdPersistId" ma:readOnly="true">
      <xsd:simpleType>
        <xsd:restriction base="dms:Boolean"/>
      </xsd:simpleType>
    </xsd:element>
    <xsd:element name="Resume" ma:index="17" nillable="true" ma:displayName="Résumé" ma:internalName="Resume">
      <xsd:simpleType>
        <xsd:restriction base="dms:Text">
          <xsd:maxLength value="255"/>
        </xsd:restriction>
      </xsd:simpleType>
    </xsd:element>
    <xsd:element name="Année" ma:index="18" nillable="true" ma:displayName="Année" ma:description="" ma:format="Dropdown" ma:internalName="Ann_x00e9_e">
      <xsd:simpleType>
        <xsd:union memberTypes="dms:Text">
          <xsd:simpleType>
            <xsd:restriction base="dms:Choice">
              <xsd:enumeration value="2004"/>
              <xsd:enumeration value="2005"/>
              <xsd:enumeration value="2006"/>
              <xsd:enumeration value="2007"/>
              <xsd:enumeration value="2008"/>
              <xsd:enumeration value="2009"/>
              <xsd:enumeration value="2010"/>
              <xsd:enumeration value="2011"/>
              <xsd:enumeration value="2012"/>
              <xsd:enumeration value="2013"/>
              <xsd:enumeration value="2014"/>
              <xsd:enumeration value="2015"/>
              <xsd:enumeration value="2016"/>
              <xsd:enumeration value="2017"/>
              <xsd:enumeration value="2018"/>
            </xsd:restriction>
          </xsd:simpleType>
        </xsd:union>
      </xsd:simpleType>
    </xsd:element>
    <xsd:element name="Mois" ma:index="19" nillable="true" ma:displayName="Mois" ma:format="Dropdown" ma:internalName="Mois">
      <xsd:simpleType>
        <xsd:restriction base="dms:Choice">
          <xsd:enumeration value="01 - Janvier"/>
          <xsd:enumeration value="02 - Février"/>
          <xsd:enumeration value="03 - Mars"/>
          <xsd:enumeration value="04 - Avril"/>
          <xsd:enumeration value="05 - Mai"/>
          <xsd:enumeration value="06 - Juin"/>
          <xsd:enumeration value="07 - Juillet"/>
          <xsd:enumeration value="08 - Août"/>
          <xsd:enumeration value="09 - Septembre"/>
          <xsd:enumeration value="10 - Octobre"/>
          <xsd:enumeration value="11 - Novembre"/>
          <xsd:enumeration value="12 - Décembre"/>
        </xsd:restriction>
      </xsd:simpleType>
    </xsd:element>
    <xsd:element name="Jour" ma:index="20" nillable="true" ma:displayName="Jour" ma:format="Dropdown" ma:internalName="Jour">
      <xsd:simpleType>
        <xsd:restriction base="dms:Choice">
          <xsd:enumeration value="01"/>
          <xsd:enumeration value="02"/>
          <xsd:enumeration value="03"/>
          <xsd:enumeration value="04"/>
          <xsd:enumeration value="05"/>
          <xsd:enumeration value="06"/>
          <xsd:enumeration value="07"/>
          <xsd:enumeration value="08"/>
          <xsd:enumeration value="09"/>
          <xsd:enumeration value="10"/>
          <xsd:enumeration value="11"/>
          <xsd:enumeration value="12"/>
          <xsd:enumeration value="13"/>
          <xsd:enumeration value="14"/>
          <xsd:enumeration value="15"/>
          <xsd:enumeration value="16"/>
          <xsd:enumeration value="17"/>
          <xsd:enumeration value="18"/>
          <xsd:enumeration value="19"/>
          <xsd:enumeration value="20"/>
          <xsd:enumeration value="21"/>
          <xsd:enumeration value="22"/>
          <xsd:enumeration value="23"/>
          <xsd:enumeration value="24"/>
          <xsd:enumeration value="25"/>
          <xsd:enumeration value="26"/>
          <xsd:enumeration value="27"/>
          <xsd:enumeration value="28"/>
          <xsd:enumeration value="29"/>
          <xsd:enumeration value="30"/>
          <xsd:enumeration value="31"/>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2AE89B-080E-49C5-92D1-0FC918E24C08}">
  <ds:schemaRefs>
    <ds:schemaRef ds:uri="http://schemas.microsoft.com/sharepoint/events"/>
  </ds:schemaRefs>
</ds:datastoreItem>
</file>

<file path=customXml/itemProps2.xml><?xml version="1.0" encoding="utf-8"?>
<ds:datastoreItem xmlns:ds="http://schemas.openxmlformats.org/officeDocument/2006/customXml" ds:itemID="{9F75A013-2665-47DA-9765-AD20C70A5351}">
  <ds:schemaRefs>
    <ds:schemaRef ds:uri="http://purl.org/dc/dcmitype/"/>
    <ds:schemaRef ds:uri="http://schemas.microsoft.com/office/infopath/2007/PartnerControls"/>
    <ds:schemaRef ds:uri="http://purl.org/dc/elements/1.1/"/>
    <ds:schemaRef ds:uri="http://schemas.microsoft.com/office/2006/metadata/properties"/>
    <ds:schemaRef ds:uri="ab994d58-9349-46a1-8cee-b96a64c5dc7e"/>
    <ds:schemaRef ds:uri="http://schemas.microsoft.com/office/2006/documentManagement/types"/>
    <ds:schemaRef ds:uri="http://purl.org/dc/terms/"/>
    <ds:schemaRef ds:uri="http://schemas.openxmlformats.org/package/2006/metadata/core-properties"/>
    <ds:schemaRef ds:uri="2ff91c20-40e6-4ab5-a5ac-9b5646c66526"/>
    <ds:schemaRef ds:uri="http://www.w3.org/XML/1998/namespace"/>
  </ds:schemaRefs>
</ds:datastoreItem>
</file>

<file path=customXml/itemProps3.xml><?xml version="1.0" encoding="utf-8"?>
<ds:datastoreItem xmlns:ds="http://schemas.openxmlformats.org/officeDocument/2006/customXml" ds:itemID="{608BEFDB-FD80-49BF-933E-2ABC1EFC7D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f91c20-40e6-4ab5-a5ac-9b5646c66526"/>
    <ds:schemaRef ds:uri="ab994d58-9349-46a1-8cee-b96a64c5dc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CD4B930-2EF4-44AA-B4F3-1B1D22FE6A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4607</TotalTime>
  <Words>1841</Words>
  <Application>Microsoft Office PowerPoint</Application>
  <PresentationFormat>Affichage à l'écran (4:3)</PresentationFormat>
  <Paragraphs>282</Paragraphs>
  <Slides>15</Slides>
  <Notes>15</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L'agence Mars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Pascale Lami</dc:creator>
  <cp:lastModifiedBy>MEYER Virginie (DR-PACA)</cp:lastModifiedBy>
  <cp:revision>514</cp:revision>
  <cp:lastPrinted>2018-10-09T12:30:48Z</cp:lastPrinted>
  <dcterms:created xsi:type="dcterms:W3CDTF">2018-05-30T13:27:07Z</dcterms:created>
  <dcterms:modified xsi:type="dcterms:W3CDTF">2019-10-03T12:28:01Z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0x0101002B9C2962A44E47E49C985B3DB63656AE0096388B916A9B264DBD77EFB5256EEC22</vt:lpwstr>
  </property>
  <property fmtid="{D5CDD505-2E9C-101B-9397-08002B2CF9AE}" pid="3" name="_dlc_DocIdItemGuid">
    <vt:lpwstr>e2e11c4f-34e3-4fd7-820e-3307ce29c67b</vt:lpwstr>
  </property>
</Properties>
</file>