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0" r:id="rId9"/>
    <p:sldId id="292" r:id="rId10"/>
    <p:sldId id="293" r:id="rId11"/>
    <p:sldId id="303" r:id="rId12"/>
    <p:sldId id="316" r:id="rId13"/>
    <p:sldId id="313" r:id="rId14"/>
    <p:sldId id="306" r:id="rId15"/>
    <p:sldId id="302" r:id="rId16"/>
    <p:sldId id="296" r:id="rId17"/>
    <p:sldId id="305" r:id="rId18"/>
    <p:sldId id="271" r:id="rId19"/>
    <p:sldId id="272" r:id="rId20"/>
    <p:sldId id="312" r:id="rId21"/>
    <p:sldId id="315" r:id="rId22"/>
    <p:sldId id="311"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snapToGrid="0" snapToObject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1\2021-T3\01%20-%20Fichiers%20de%20travail\DEFM-Ch&#244;mage\2021_T3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1\2021-T3\01%20-%20Fichiers%20de%20travail\DEFM-Ch&#244;mage\2021_T3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1\2021-T3\01%20-%20Fichiers%20de%20travail\DEFM-Ch&#244;mage\2021_T3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SVC01-20131\USERS\Cab-SESE\10%20-%20Notes%20de%20conjoncture\01%20-%20Notes\2021\2021-T3\01%20-%20Fichiers%20de%20travail\DEFM-Ch&#244;mage\2021_T3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RO-SVC01-20131\USERS\Cab-SESE\10%20-%20Notes%20de%20conjoncture\01%20-%20Notes\2021\2021-T3\01%20-%20Fichiers%20de%20travail\Indicateurs%20sociaux\2021-T3%20-%20Indicateurs%20sociaux.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1\2021-T3\01%20-%20Fichiers%20de%20travail\Politiques%20emploi\2021_T3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Notes%20de%20conjoncture\01%20-%20Notes\2021\2021-T3\01%20-%20Fichiers%20de%20travail\Politiques%20emploi\2021_T3_Politiques%20de%20l'emploi_not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RO-SVC01-20131\USERS\Cab-SESE\10%20-%20Notes%20de%20conjoncture\01%20-%20Notes\2021\2021-T3\01%20-%20Fichiers%20de%20travail\Activit&#233;%20partielle\Figures%20AP%20pour%20diapos%20d&#233;partementaux%20note%20de%20conj%203T202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21\2021-T3\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Evolution de l'emploi salarié dans le Vaucluse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2011)</a:t>
            </a:r>
          </a:p>
        </c:rich>
      </c:tx>
      <c:layout>
        <c:manualLayout>
          <c:xMode val="edge"/>
          <c:yMode val="edge"/>
          <c:x val="0.18746375911425131"/>
          <c:y val="1.0109929892715665E-2"/>
        </c:manualLayout>
      </c:layout>
      <c:overlay val="0"/>
      <c:spPr>
        <a:noFill/>
        <a:ln w="25400">
          <a:noFill/>
        </a:ln>
      </c:spPr>
    </c:title>
    <c:autoTitleDeleted val="0"/>
    <c:plotArea>
      <c:layout>
        <c:manualLayout>
          <c:layoutTarget val="inner"/>
          <c:xMode val="edge"/>
          <c:yMode val="edge"/>
          <c:x val="8.1896608162074974E-2"/>
          <c:y val="0.22450065094648314"/>
          <c:w val="0.83764367816093033"/>
          <c:h val="0.50651294582871997"/>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2'!$E$10:$E$52</c:f>
              <c:numCache>
                <c:formatCode>#,##0.0</c:formatCode>
                <c:ptCount val="43"/>
                <c:pt idx="0">
                  <c:v>100</c:v>
                </c:pt>
                <c:pt idx="1">
                  <c:v>100.05218592890954</c:v>
                </c:pt>
                <c:pt idx="2">
                  <c:v>99.883528696041566</c:v>
                </c:pt>
                <c:pt idx="3">
                  <c:v>100.20749984734343</c:v>
                </c:pt>
                <c:pt idx="4">
                  <c:v>100.31277633664956</c:v>
                </c:pt>
                <c:pt idx="5">
                  <c:v>100.19104686217261</c:v>
                </c:pt>
                <c:pt idx="6">
                  <c:v>99.987052461841515</c:v>
                </c:pt>
                <c:pt idx="7">
                  <c:v>100.10363684473585</c:v>
                </c:pt>
                <c:pt idx="8">
                  <c:v>100.0960040165638</c:v>
                </c:pt>
                <c:pt idx="9">
                  <c:v>100.1744807980659</c:v>
                </c:pt>
                <c:pt idx="10">
                  <c:v>100.36897656778289</c:v>
                </c:pt>
                <c:pt idx="11">
                  <c:v>100.647716144732</c:v>
                </c:pt>
                <c:pt idx="12">
                  <c:v>100.79958115562148</c:v>
                </c:pt>
                <c:pt idx="13">
                  <c:v>100.69543545567419</c:v>
                </c:pt>
                <c:pt idx="14">
                  <c:v>100.76938907974102</c:v>
                </c:pt>
                <c:pt idx="15">
                  <c:v>100.9469230090757</c:v>
                </c:pt>
                <c:pt idx="16">
                  <c:v>100.91102044693318</c:v>
                </c:pt>
                <c:pt idx="17">
                  <c:v>101.27937508056874</c:v>
                </c:pt>
                <c:pt idx="18">
                  <c:v>101.13949643688274</c:v>
                </c:pt>
                <c:pt idx="19">
                  <c:v>101.63608258380845</c:v>
                </c:pt>
                <c:pt idx="20">
                  <c:v>102.00308027021343</c:v>
                </c:pt>
                <c:pt idx="21">
                  <c:v>102.44363580440962</c:v>
                </c:pt>
                <c:pt idx="22">
                  <c:v>102.57384619907772</c:v>
                </c:pt>
                <c:pt idx="23">
                  <c:v>102.73673640621573</c:v>
                </c:pt>
                <c:pt idx="24">
                  <c:v>103.11713394652271</c:v>
                </c:pt>
                <c:pt idx="25">
                  <c:v>103.38569641924242</c:v>
                </c:pt>
                <c:pt idx="26">
                  <c:v>103.81076013922279</c:v>
                </c:pt>
                <c:pt idx="27">
                  <c:v>104.12743769916028</c:v>
                </c:pt>
                <c:pt idx="28">
                  <c:v>104.70798495597838</c:v>
                </c:pt>
                <c:pt idx="29">
                  <c:v>104.6772840248864</c:v>
                </c:pt>
                <c:pt idx="30">
                  <c:v>104.83734725862736</c:v>
                </c:pt>
                <c:pt idx="31">
                  <c:v>104.94369799782437</c:v>
                </c:pt>
                <c:pt idx="32">
                  <c:v>105.37792111161117</c:v>
                </c:pt>
                <c:pt idx="33">
                  <c:v>105.62533782332095</c:v>
                </c:pt>
                <c:pt idx="34">
                  <c:v>106.03490972908548</c:v>
                </c:pt>
                <c:pt idx="35">
                  <c:v>106.2634987979709</c:v>
                </c:pt>
                <c:pt idx="36">
                  <c:v>104.29253294554796</c:v>
                </c:pt>
                <c:pt idx="37">
                  <c:v>102.57661663300684</c:v>
                </c:pt>
                <c:pt idx="38">
                  <c:v>104.88048687266634</c:v>
                </c:pt>
                <c:pt idx="39">
                  <c:v>105.26280675488331</c:v>
                </c:pt>
                <c:pt idx="40">
                  <c:v>105.8386612358623</c:v>
                </c:pt>
                <c:pt idx="41">
                  <c:v>107.70090169143471</c:v>
                </c:pt>
                <c:pt idx="42">
                  <c:v>108.06292390466088</c:v>
                </c:pt>
              </c:numCache>
            </c:numRef>
          </c:val>
          <c:smooth val="0"/>
        </c:ser>
        <c:ser>
          <c:idx val="1"/>
          <c:order val="1"/>
          <c:tx>
            <c:v>France métropolitaine</c:v>
          </c:tx>
          <c:spPr>
            <a:ln w="28575">
              <a:solidFill>
                <a:srgbClr val="0000FF"/>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2'!$C$10:$C$52</c:f>
              <c:numCache>
                <c:formatCode>#,##0.0</c:formatCode>
                <c:ptCount val="43"/>
                <c:pt idx="0">
                  <c:v>100</c:v>
                </c:pt>
                <c:pt idx="1">
                  <c:v>100.10336620792518</c:v>
                </c:pt>
                <c:pt idx="2">
                  <c:v>100.03084666671795</c:v>
                </c:pt>
                <c:pt idx="3">
                  <c:v>100.08991278872176</c:v>
                </c:pt>
                <c:pt idx="4">
                  <c:v>100.11162466799203</c:v>
                </c:pt>
                <c:pt idx="5">
                  <c:v>100.06424202635051</c:v>
                </c:pt>
                <c:pt idx="6">
                  <c:v>99.927084003761223</c:v>
                </c:pt>
                <c:pt idx="7">
                  <c:v>99.816307337792949</c:v>
                </c:pt>
                <c:pt idx="8">
                  <c:v>99.820143463518392</c:v>
                </c:pt>
                <c:pt idx="9">
                  <c:v>99.701511961858316</c:v>
                </c:pt>
                <c:pt idx="10">
                  <c:v>99.875517271998106</c:v>
                </c:pt>
                <c:pt idx="11">
                  <c:v>100.13900080723357</c:v>
                </c:pt>
                <c:pt idx="12">
                  <c:v>100.1663766113019</c:v>
                </c:pt>
                <c:pt idx="13">
                  <c:v>100.20475321392306</c:v>
                </c:pt>
                <c:pt idx="14">
                  <c:v>100.07670192018534</c:v>
                </c:pt>
                <c:pt idx="15">
                  <c:v>100.16753912293382</c:v>
                </c:pt>
                <c:pt idx="16">
                  <c:v>100.10281268446013</c:v>
                </c:pt>
                <c:pt idx="17">
                  <c:v>100.34385265000891</c:v>
                </c:pt>
                <c:pt idx="18">
                  <c:v>100.40886917309547</c:v>
                </c:pt>
                <c:pt idx="19">
                  <c:v>100.59019396810865</c:v>
                </c:pt>
                <c:pt idx="20">
                  <c:v>100.76452487237194</c:v>
                </c:pt>
                <c:pt idx="21">
                  <c:v>101.02565219582588</c:v>
                </c:pt>
                <c:pt idx="22">
                  <c:v>101.31610088964682</c:v>
                </c:pt>
                <c:pt idx="23">
                  <c:v>101.41904759392489</c:v>
                </c:pt>
                <c:pt idx="24">
                  <c:v>101.84002176422599</c:v>
                </c:pt>
                <c:pt idx="25">
                  <c:v>102.17503762365065</c:v>
                </c:pt>
                <c:pt idx="26">
                  <c:v>102.45143447506462</c:v>
                </c:pt>
                <c:pt idx="27">
                  <c:v>102.81584794416293</c:v>
                </c:pt>
                <c:pt idx="28">
                  <c:v>102.99211597520892</c:v>
                </c:pt>
                <c:pt idx="29">
                  <c:v>103.07222190366355</c:v>
                </c:pt>
                <c:pt idx="30">
                  <c:v>103.20610241269503</c:v>
                </c:pt>
                <c:pt idx="31">
                  <c:v>103.45902292012461</c:v>
                </c:pt>
                <c:pt idx="32">
                  <c:v>103.90853466088734</c:v>
                </c:pt>
                <c:pt idx="33">
                  <c:v>104.12650524955464</c:v>
                </c:pt>
                <c:pt idx="34">
                  <c:v>104.26000106264779</c:v>
                </c:pt>
                <c:pt idx="35">
                  <c:v>104.56118993551947</c:v>
                </c:pt>
                <c:pt idx="36">
                  <c:v>102.58193943776919</c:v>
                </c:pt>
                <c:pt idx="37">
                  <c:v>101.75123255983358</c:v>
                </c:pt>
                <c:pt idx="38">
                  <c:v>103.34111574064266</c:v>
                </c:pt>
                <c:pt idx="39">
                  <c:v>103.23466967296572</c:v>
                </c:pt>
                <c:pt idx="40">
                  <c:v>103.87232965159532</c:v>
                </c:pt>
                <c:pt idx="41">
                  <c:v>105.1368713363686</c:v>
                </c:pt>
                <c:pt idx="42">
                  <c:v>105.58194801915953</c:v>
                </c:pt>
              </c:numCache>
            </c:numRef>
          </c:val>
          <c:smooth val="0"/>
        </c:ser>
        <c:ser>
          <c:idx val="2"/>
          <c:order val="2"/>
          <c:tx>
            <c:strRef>
              <c:f>'Données graph 1 et 2'!$L$8:$L$9</c:f>
              <c:strCache>
                <c:ptCount val="1"/>
                <c:pt idx="0">
                  <c:v>Vaucluse</c:v>
                </c:pt>
              </c:strCache>
            </c:strRef>
          </c:tx>
          <c:spPr>
            <a:ln w="28575"/>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2'!$L$10:$L$52</c:f>
              <c:numCache>
                <c:formatCode>#,##0.0</c:formatCode>
                <c:ptCount val="43"/>
                <c:pt idx="0">
                  <c:v>100</c:v>
                </c:pt>
                <c:pt idx="1">
                  <c:v>99.970322654228525</c:v>
                </c:pt>
                <c:pt idx="2">
                  <c:v>100.02473912416419</c:v>
                </c:pt>
                <c:pt idx="3">
                  <c:v>100.69681395225646</c:v>
                </c:pt>
                <c:pt idx="4">
                  <c:v>101.07568090432709</c:v>
                </c:pt>
                <c:pt idx="5">
                  <c:v>100.74815473730929</c:v>
                </c:pt>
                <c:pt idx="6">
                  <c:v>99.246171534701958</c:v>
                </c:pt>
                <c:pt idx="7">
                  <c:v>100.14316031318555</c:v>
                </c:pt>
                <c:pt idx="8">
                  <c:v>100.05993164322602</c:v>
                </c:pt>
                <c:pt idx="9">
                  <c:v>100.33108832840452</c:v>
                </c:pt>
                <c:pt idx="10">
                  <c:v>100.04848375448407</c:v>
                </c:pt>
                <c:pt idx="11">
                  <c:v>100.53461588299386</c:v>
                </c:pt>
                <c:pt idx="12">
                  <c:v>100.26347710366177</c:v>
                </c:pt>
                <c:pt idx="13">
                  <c:v>99.859316665297413</c:v>
                </c:pt>
                <c:pt idx="14">
                  <c:v>99.966654666162526</c:v>
                </c:pt>
                <c:pt idx="15">
                  <c:v>99.845362437005463</c:v>
                </c:pt>
                <c:pt idx="16">
                  <c:v>99.896312544008353</c:v>
                </c:pt>
                <c:pt idx="17">
                  <c:v>99.949210866475553</c:v>
                </c:pt>
                <c:pt idx="18">
                  <c:v>99.683328348276859</c:v>
                </c:pt>
                <c:pt idx="19">
                  <c:v>100.22612679153995</c:v>
                </c:pt>
                <c:pt idx="20">
                  <c:v>100.44152479960363</c:v>
                </c:pt>
                <c:pt idx="21">
                  <c:v>101.33844503910086</c:v>
                </c:pt>
                <c:pt idx="22">
                  <c:v>101.29123221364442</c:v>
                </c:pt>
                <c:pt idx="23">
                  <c:v>101.16507582566643</c:v>
                </c:pt>
                <c:pt idx="24">
                  <c:v>102.35560224872961</c:v>
                </c:pt>
                <c:pt idx="25">
                  <c:v>102.51113329505009</c:v>
                </c:pt>
                <c:pt idx="26">
                  <c:v>102.62097616193766</c:v>
                </c:pt>
                <c:pt idx="27">
                  <c:v>103.19617306930964</c:v>
                </c:pt>
                <c:pt idx="28">
                  <c:v>103.87977347242685</c:v>
                </c:pt>
                <c:pt idx="29">
                  <c:v>103.76786124862517</c:v>
                </c:pt>
                <c:pt idx="30">
                  <c:v>104.1721747005727</c:v>
                </c:pt>
                <c:pt idx="31">
                  <c:v>103.9658282401752</c:v>
                </c:pt>
                <c:pt idx="32">
                  <c:v>104.3762547765198</c:v>
                </c:pt>
                <c:pt idx="33">
                  <c:v>105.02206174452751</c:v>
                </c:pt>
                <c:pt idx="34">
                  <c:v>105.50400896705543</c:v>
                </c:pt>
                <c:pt idx="35">
                  <c:v>104.6656676020953</c:v>
                </c:pt>
                <c:pt idx="36">
                  <c:v>102.88118714592329</c:v>
                </c:pt>
                <c:pt idx="37">
                  <c:v>100.92815795301252</c:v>
                </c:pt>
                <c:pt idx="38">
                  <c:v>103.38750190629669</c:v>
                </c:pt>
                <c:pt idx="39">
                  <c:v>104.15387267055991</c:v>
                </c:pt>
                <c:pt idx="40">
                  <c:v>104.66627541528743</c:v>
                </c:pt>
                <c:pt idx="41">
                  <c:v>106.12842030977276</c:v>
                </c:pt>
                <c:pt idx="42">
                  <c:v>106.13475282018285</c:v>
                </c:pt>
              </c:numCache>
            </c:numRef>
          </c:val>
          <c:smooth val="0"/>
        </c:ser>
        <c:dLbls>
          <c:showLegendKey val="0"/>
          <c:showVal val="0"/>
          <c:showCatName val="0"/>
          <c:showSerName val="0"/>
          <c:showPercent val="0"/>
          <c:showBubbleSize val="0"/>
        </c:dLbls>
        <c:marker val="1"/>
        <c:smooth val="0"/>
        <c:axId val="195254144"/>
        <c:axId val="195255680"/>
      </c:lineChart>
      <c:catAx>
        <c:axId val="1952541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95255680"/>
        <c:crossesAt val="100"/>
        <c:auto val="0"/>
        <c:lblAlgn val="ctr"/>
        <c:lblOffset val="100"/>
        <c:tickLblSkip val="4"/>
        <c:tickMarkSkip val="4"/>
        <c:noMultiLvlLbl val="0"/>
      </c:catAx>
      <c:valAx>
        <c:axId val="195255680"/>
        <c:scaling>
          <c:orientation val="minMax"/>
          <c:max val="109"/>
          <c:min val="99"/>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95254144"/>
        <c:crosses val="autoZero"/>
        <c:crossBetween val="midCat"/>
        <c:majorUnit val="1"/>
      </c:valAx>
    </c:plotArea>
    <c:legend>
      <c:legendPos val="r"/>
      <c:layout>
        <c:manualLayout>
          <c:xMode val="edge"/>
          <c:yMode val="edge"/>
          <c:x val="2.7935606060606088E-2"/>
          <c:y val="0.14765694076038904"/>
          <c:w val="0.91903409090909094"/>
          <c:h val="5.3050397877984094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trim'!$A$9:$B$56</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dep84_trim!$BG$67:$BG$114</c:f>
              <c:numCache>
                <c:formatCode>#,##0.0</c:formatCode>
                <c:ptCount val="48"/>
                <c:pt idx="0">
                  <c:v>2.1061792863359408</c:v>
                </c:pt>
                <c:pt idx="1">
                  <c:v>1.8496420047732665</c:v>
                </c:pt>
                <c:pt idx="2">
                  <c:v>1.4645577035735213</c:v>
                </c:pt>
                <c:pt idx="3">
                  <c:v>2.0290333223358603</c:v>
                </c:pt>
                <c:pt idx="4">
                  <c:v>2.5383993532740456</c:v>
                </c:pt>
                <c:pt idx="5">
                  <c:v>3.0589719331441279</c:v>
                </c:pt>
                <c:pt idx="6">
                  <c:v>1.8512851897184657</c:v>
                </c:pt>
                <c:pt idx="7">
                  <c:v>2.0805167492864651</c:v>
                </c:pt>
                <c:pt idx="8">
                  <c:v>1.4126995806048148</c:v>
                </c:pt>
                <c:pt idx="9">
                  <c:v>1.1753609518972752</c:v>
                </c:pt>
                <c:pt idx="10">
                  <c:v>3.6428827536751474</c:v>
                </c:pt>
                <c:pt idx="11">
                  <c:v>2.034179755068144</c:v>
                </c:pt>
                <c:pt idx="12">
                  <c:v>2.5700142401844595</c:v>
                </c:pt>
                <c:pt idx="13">
                  <c:v>2.0560624090969037</c:v>
                </c:pt>
                <c:pt idx="14">
                  <c:v>0.82917665349486747</c:v>
                </c:pt>
                <c:pt idx="15">
                  <c:v>0.95085126887246574</c:v>
                </c:pt>
                <c:pt idx="16">
                  <c:v>1.6037675809839058</c:v>
                </c:pt>
                <c:pt idx="17">
                  <c:v>1.722518008142826</c:v>
                </c:pt>
                <c:pt idx="18">
                  <c:v>1.1576354679802892</c:v>
                </c:pt>
                <c:pt idx="19">
                  <c:v>1.9052836620404134</c:v>
                </c:pt>
                <c:pt idx="20">
                  <c:v>1.9831551281285442</c:v>
                </c:pt>
                <c:pt idx="21">
                  <c:v>2.3428805716628531</c:v>
                </c:pt>
                <c:pt idx="22">
                  <c:v>0.45212613746923314</c:v>
                </c:pt>
                <c:pt idx="23">
                  <c:v>1.2192342752962659</c:v>
                </c:pt>
                <c:pt idx="24">
                  <c:v>0.8386806259146562</c:v>
                </c:pt>
                <c:pt idx="25">
                  <c:v>2.7909572983531028E-2</c:v>
                </c:pt>
                <c:pt idx="26">
                  <c:v>0.95982142857142794</c:v>
                </c:pt>
                <c:pt idx="27">
                  <c:v>-1.1054609772276347E-2</c:v>
                </c:pt>
                <c:pt idx="28">
                  <c:v>0.20453289110005102</c:v>
                </c:pt>
                <c:pt idx="29">
                  <c:v>0.71716224416615848</c:v>
                </c:pt>
                <c:pt idx="30">
                  <c:v>1.2543134140329704</c:v>
                </c:pt>
                <c:pt idx="31">
                  <c:v>1.0494428215947149</c:v>
                </c:pt>
                <c:pt idx="32">
                  <c:v>0.29978586723768963</c:v>
                </c:pt>
                <c:pt idx="33">
                  <c:v>0.57109308283518345</c:v>
                </c:pt>
                <c:pt idx="34">
                  <c:v>0.17513134851139256</c:v>
                </c:pt>
                <c:pt idx="35">
                  <c:v>5.2977325704528511E-3</c:v>
                </c:pt>
                <c:pt idx="36">
                  <c:v>0.63569423107485701</c:v>
                </c:pt>
                <c:pt idx="37">
                  <c:v>-0.67905458756646331</c:v>
                </c:pt>
                <c:pt idx="38">
                  <c:v>-0.75789696841213061</c:v>
                </c:pt>
                <c:pt idx="39">
                  <c:v>-1.7036048064085318</c:v>
                </c:pt>
                <c:pt idx="40">
                  <c:v>-6.5196131696187987E-2</c:v>
                </c:pt>
                <c:pt idx="41">
                  <c:v>6.0835054909209596</c:v>
                </c:pt>
                <c:pt idx="42">
                  <c:v>-0.51760364884949617</c:v>
                </c:pt>
                <c:pt idx="43">
                  <c:v>-1.9730063878013571</c:v>
                </c:pt>
                <c:pt idx="44">
                  <c:v>0.33107362446791466</c:v>
                </c:pt>
                <c:pt idx="45">
                  <c:v>0.32474334799916793</c:v>
                </c:pt>
                <c:pt idx="46">
                  <c:v>-1.6289025790957479</c:v>
                </c:pt>
                <c:pt idx="47">
                  <c:v>-3.7044899692177058</c:v>
                </c:pt>
              </c:numCache>
            </c:numRef>
          </c:val>
        </c:ser>
        <c:dLbls>
          <c:showLegendKey val="0"/>
          <c:showVal val="0"/>
          <c:showCatName val="0"/>
          <c:showSerName val="0"/>
          <c:showPercent val="0"/>
          <c:showBubbleSize val="0"/>
        </c:dLbls>
        <c:gapWidth val="150"/>
        <c:overlap val="100"/>
        <c:axId val="230992896"/>
        <c:axId val="231002880"/>
      </c:barChart>
      <c:catAx>
        <c:axId val="23099289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31002880"/>
        <c:crosses val="autoZero"/>
        <c:auto val="0"/>
        <c:lblAlgn val="ctr"/>
        <c:lblOffset val="100"/>
        <c:tickLblSkip val="4"/>
        <c:tickMarkSkip val="4"/>
        <c:noMultiLvlLbl val="0"/>
      </c:catAx>
      <c:valAx>
        <c:axId val="231002880"/>
        <c:scaling>
          <c:orientation val="minMax"/>
          <c:max val="7"/>
          <c:min val="-4"/>
        </c:scaling>
        <c:delete val="0"/>
        <c:axPos val="l"/>
        <c:majorGridlines>
          <c:spPr>
            <a:ln>
              <a:prstDash val="sysDash"/>
            </a:ln>
          </c:spPr>
        </c:majorGridlines>
        <c:numFmt formatCode="[Blue][&lt;0]\-&quot;&quot;0&quot;&quot;;[Red][&gt;0]\+&quot;&quot;0&quot;&quot;;0" sourceLinked="0"/>
        <c:majorTickMark val="out"/>
        <c:minorTickMark val="none"/>
        <c:tickLblPos val="nextTo"/>
        <c:crossAx val="230992896"/>
        <c:crosses val="autoZero"/>
        <c:crossBetween val="between"/>
        <c:majorUnit val="1"/>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dep84_trim!$BH$91:$BH$114</c:f>
              <c:numCache>
                <c:formatCode>#,##0.0</c:formatCode>
                <c:ptCount val="24"/>
                <c:pt idx="0">
                  <c:v>0.7784296028880977</c:v>
                </c:pt>
                <c:pt idx="1">
                  <c:v>0.24627784618829196</c:v>
                </c:pt>
                <c:pt idx="2">
                  <c:v>0.56951423785593924</c:v>
                </c:pt>
                <c:pt idx="3">
                  <c:v>-9.9933377748162577E-2</c:v>
                </c:pt>
                <c:pt idx="4">
                  <c:v>-8.8918528398362895E-2</c:v>
                </c:pt>
                <c:pt idx="5">
                  <c:v>0.25586828345756096</c:v>
                </c:pt>
                <c:pt idx="6">
                  <c:v>0.35508211273858059</c:v>
                </c:pt>
                <c:pt idx="7">
                  <c:v>0.44228217602830799</c:v>
                </c:pt>
                <c:pt idx="8">
                  <c:v>-9.9075297225892367E-2</c:v>
                </c:pt>
                <c:pt idx="9">
                  <c:v>0.59504132231404938</c:v>
                </c:pt>
                <c:pt idx="10">
                  <c:v>9.8586920801846389E-2</c:v>
                </c:pt>
                <c:pt idx="11">
                  <c:v>0</c:v>
                </c:pt>
                <c:pt idx="12">
                  <c:v>0.82074852265265896</c:v>
                </c:pt>
                <c:pt idx="13">
                  <c:v>-1.1288396830565595</c:v>
                </c:pt>
                <c:pt idx="14">
                  <c:v>-0.66966736194971066</c:v>
                </c:pt>
                <c:pt idx="15">
                  <c:v>-1.7462422634836439</c:v>
                </c:pt>
                <c:pt idx="16">
                  <c:v>-0.13498312710911176</c:v>
                </c:pt>
                <c:pt idx="17">
                  <c:v>7.7494931290831293</c:v>
                </c:pt>
                <c:pt idx="18">
                  <c:v>-0.93037842358353329</c:v>
                </c:pt>
                <c:pt idx="19">
                  <c:v>-1.5722274981534334</c:v>
                </c:pt>
                <c:pt idx="20">
                  <c:v>-0.1179245283018826</c:v>
                </c:pt>
                <c:pt idx="21">
                  <c:v>0.13952989159600193</c:v>
                </c:pt>
                <c:pt idx="22">
                  <c:v>-1.5755627009646278</c:v>
                </c:pt>
                <c:pt idx="23">
                  <c:v>-3.2669062397909232</c:v>
                </c:pt>
              </c:numCache>
            </c:numRef>
          </c:val>
        </c:ser>
        <c:ser>
          <c:idx val="0"/>
          <c:order val="1"/>
          <c:tx>
            <c:v>Femmes</c:v>
          </c:tx>
          <c:spPr>
            <a:solidFill>
              <a:schemeClr val="accent6">
                <a:lumMod val="75000"/>
              </a:schemeClr>
            </a:solidFill>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dep84_trim!$BI$91:$BI$114</c:f>
              <c:numCache>
                <c:formatCode>#,##0.0</c:formatCode>
                <c:ptCount val="24"/>
                <c:pt idx="0">
                  <c:v>0.89867445517861633</c:v>
                </c:pt>
                <c:pt idx="1">
                  <c:v>-0.18926742373636118</c:v>
                </c:pt>
                <c:pt idx="2">
                  <c:v>1.3496932515337567</c:v>
                </c:pt>
                <c:pt idx="3">
                  <c:v>7.7041602465333092E-2</c:v>
                </c:pt>
                <c:pt idx="4">
                  <c:v>0.4948861761794765</c:v>
                </c:pt>
                <c:pt idx="5">
                  <c:v>1.1709345589844711</c:v>
                </c:pt>
                <c:pt idx="6">
                  <c:v>2.130881557598685</c:v>
                </c:pt>
                <c:pt idx="7">
                  <c:v>1.6310103791569608</c:v>
                </c:pt>
                <c:pt idx="8">
                  <c:v>0.67736556898707612</c:v>
                </c:pt>
                <c:pt idx="9">
                  <c:v>0.54859745367974444</c:v>
                </c:pt>
                <c:pt idx="10">
                  <c:v>0.24706609017912662</c:v>
                </c:pt>
                <c:pt idx="11">
                  <c:v>1.0269049086053528E-2</c:v>
                </c:pt>
                <c:pt idx="12">
                  <c:v>0.46205975972892777</c:v>
                </c:pt>
                <c:pt idx="13">
                  <c:v>-0.25551921504496367</c:v>
                </c:pt>
                <c:pt idx="14">
                  <c:v>-0.84025002561737283</c:v>
                </c:pt>
                <c:pt idx="15">
                  <c:v>-1.6637387620130228</c:v>
                </c:pt>
                <c:pt idx="16">
                  <c:v>0</c:v>
                </c:pt>
                <c:pt idx="17">
                  <c:v>4.5292139554434563</c:v>
                </c:pt>
                <c:pt idx="18">
                  <c:v>-0.12063938876043512</c:v>
                </c:pt>
                <c:pt idx="19">
                  <c:v>-2.3553095118268641</c:v>
                </c:pt>
                <c:pt idx="20">
                  <c:v>0.76280795794247958</c:v>
                </c:pt>
                <c:pt idx="21">
                  <c:v>0.5012787723785328</c:v>
                </c:pt>
                <c:pt idx="22">
                  <c:v>-1.6795602605863214</c:v>
                </c:pt>
                <c:pt idx="23">
                  <c:v>-4.1205093694999473</c:v>
                </c:pt>
              </c:numCache>
            </c:numRef>
          </c:val>
        </c:ser>
        <c:dLbls>
          <c:showLegendKey val="0"/>
          <c:showVal val="0"/>
          <c:showCatName val="0"/>
          <c:showSerName val="0"/>
          <c:showPercent val="0"/>
          <c:showBubbleSize val="0"/>
        </c:dLbls>
        <c:gapWidth val="150"/>
        <c:axId val="231088128"/>
        <c:axId val="231089664"/>
      </c:barChart>
      <c:catAx>
        <c:axId val="23108812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31089664"/>
        <c:crosses val="autoZero"/>
        <c:auto val="0"/>
        <c:lblAlgn val="ctr"/>
        <c:lblOffset val="100"/>
        <c:tickLblSkip val="4"/>
        <c:tickMarkSkip val="4"/>
        <c:noMultiLvlLbl val="0"/>
      </c:catAx>
      <c:valAx>
        <c:axId val="231089664"/>
        <c:scaling>
          <c:orientation val="minMax"/>
          <c:max val="8"/>
          <c:min val="-6"/>
        </c:scaling>
        <c:delete val="0"/>
        <c:axPos val="l"/>
        <c:majorGridlines>
          <c:spPr>
            <a:ln>
              <a:prstDash val="sysDash"/>
            </a:ln>
          </c:spPr>
        </c:majorGridlines>
        <c:numFmt formatCode="[Blue][&lt;0]\-&quot;&quot;0&quot;&quot;;[Red][&gt;0]\+&quot;&quot;0&quot;&quot;;0" sourceLinked="0"/>
        <c:majorTickMark val="out"/>
        <c:minorTickMark val="none"/>
        <c:tickLblPos val="nextTo"/>
        <c:crossAx val="231088128"/>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3748869714638965"/>
          <c:w val="0.86471641552420164"/>
          <c:h val="0.48056789308522063"/>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dep84_trim!$BJ$91:$BJ$114</c:f>
              <c:numCache>
                <c:formatCode>#,##0.0</c:formatCode>
                <c:ptCount val="24"/>
                <c:pt idx="0">
                  <c:v>-0.52652895909274244</c:v>
                </c:pt>
                <c:pt idx="1">
                  <c:v>-0.28501628664495682</c:v>
                </c:pt>
                <c:pt idx="2">
                  <c:v>0.24499795835035698</c:v>
                </c:pt>
                <c:pt idx="3">
                  <c:v>-2.4032586558044744</c:v>
                </c:pt>
                <c:pt idx="4">
                  <c:v>-8.3472454090149917E-2</c:v>
                </c:pt>
                <c:pt idx="5">
                  <c:v>-0.71010860484544969</c:v>
                </c:pt>
                <c:pt idx="6">
                  <c:v>1.5986537652503241</c:v>
                </c:pt>
                <c:pt idx="7">
                  <c:v>2.3602484472049712</c:v>
                </c:pt>
                <c:pt idx="8">
                  <c:v>0.20226537216827545</c:v>
                </c:pt>
                <c:pt idx="9">
                  <c:v>0.96891400888170498</c:v>
                </c:pt>
                <c:pt idx="10">
                  <c:v>0.87964814074370512</c:v>
                </c:pt>
                <c:pt idx="11">
                  <c:v>-0.91161315893776296</c:v>
                </c:pt>
                <c:pt idx="12">
                  <c:v>0.63999999999999613</c:v>
                </c:pt>
                <c:pt idx="13">
                  <c:v>-0.75516693163750759</c:v>
                </c:pt>
                <c:pt idx="14">
                  <c:v>-1.5218261914297315</c:v>
                </c:pt>
                <c:pt idx="15">
                  <c:v>-3.9446929646197559</c:v>
                </c:pt>
                <c:pt idx="16">
                  <c:v>-0.76206604572396364</c:v>
                </c:pt>
                <c:pt idx="17">
                  <c:v>12.073378839590433</c:v>
                </c:pt>
                <c:pt idx="18">
                  <c:v>-3.8446897601827068</c:v>
                </c:pt>
                <c:pt idx="19">
                  <c:v>-4.988123515439435</c:v>
                </c:pt>
                <c:pt idx="20">
                  <c:v>0.12499999999999734</c:v>
                </c:pt>
                <c:pt idx="21">
                  <c:v>0</c:v>
                </c:pt>
                <c:pt idx="22">
                  <c:v>-6.1173533083645477</c:v>
                </c:pt>
                <c:pt idx="23">
                  <c:v>-6.0726950354609954</c:v>
                </c:pt>
              </c:numCache>
            </c:numRef>
          </c:val>
        </c:ser>
        <c:ser>
          <c:idx val="0"/>
          <c:order val="1"/>
          <c:tx>
            <c:v>25 à 49 ans</c:v>
          </c:tx>
          <c:spPr>
            <a:solidFill>
              <a:schemeClr val="accent6">
                <a:lumMod val="75000"/>
              </a:schemeClr>
            </a:solidFill>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dep84_trim!$BK$91:$BK$114</c:f>
              <c:numCache>
                <c:formatCode>#,##0.0</c:formatCode>
                <c:ptCount val="24"/>
                <c:pt idx="0">
                  <c:v>0.68616829180210281</c:v>
                </c:pt>
                <c:pt idx="1">
                  <c:v>-0.35868005738881603</c:v>
                </c:pt>
                <c:pt idx="2">
                  <c:v>0.86393088552916275</c:v>
                </c:pt>
                <c:pt idx="3">
                  <c:v>0.11598857958601272</c:v>
                </c:pt>
                <c:pt idx="4">
                  <c:v>-0.30300329738882636</c:v>
                </c:pt>
                <c:pt idx="5">
                  <c:v>0.6525431304192475</c:v>
                </c:pt>
                <c:pt idx="6">
                  <c:v>0.77264653641206937</c:v>
                </c:pt>
                <c:pt idx="7">
                  <c:v>0.56402573367408948</c:v>
                </c:pt>
                <c:pt idx="8">
                  <c:v>0.13145210761544845</c:v>
                </c:pt>
                <c:pt idx="9">
                  <c:v>0.245055137405914</c:v>
                </c:pt>
                <c:pt idx="10">
                  <c:v>-8.7305744718013667E-2</c:v>
                </c:pt>
                <c:pt idx="11">
                  <c:v>-0.28836071303739441</c:v>
                </c:pt>
                <c:pt idx="12">
                  <c:v>0.38559284900536728</c:v>
                </c:pt>
                <c:pt idx="13">
                  <c:v>-1.0126582278481178</c:v>
                </c:pt>
                <c:pt idx="14">
                  <c:v>-0.83781638592468344</c:v>
                </c:pt>
                <c:pt idx="15">
                  <c:v>-1.7609391675560304</c:v>
                </c:pt>
                <c:pt idx="16">
                  <c:v>-0.11768966141589843</c:v>
                </c:pt>
                <c:pt idx="17">
                  <c:v>6.0001812743587513</c:v>
                </c:pt>
                <c:pt idx="18">
                  <c:v>-0.29072253099615697</c:v>
                </c:pt>
                <c:pt idx="19">
                  <c:v>-2.1524740588285685</c:v>
                </c:pt>
                <c:pt idx="20">
                  <c:v>0.35933391761611144</c:v>
                </c:pt>
                <c:pt idx="21">
                  <c:v>0.19212295869357465</c:v>
                </c:pt>
                <c:pt idx="22">
                  <c:v>-1.34228187919464</c:v>
                </c:pt>
                <c:pt idx="23">
                  <c:v>-3.8872691933916403</c:v>
                </c:pt>
              </c:numCache>
            </c:numRef>
          </c:val>
        </c:ser>
        <c:ser>
          <c:idx val="2"/>
          <c:order val="2"/>
          <c:tx>
            <c:v>50 ans ou plus</c:v>
          </c:tx>
          <c:spPr>
            <a:solidFill>
              <a:srgbClr val="92D050"/>
            </a:solidFill>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dep84_trim!$BL$91:$BL$114</c:f>
              <c:numCache>
                <c:formatCode>#,##0.0</c:formatCode>
                <c:ptCount val="24"/>
                <c:pt idx="0">
                  <c:v>2.0374318881781539</c:v>
                </c:pt>
                <c:pt idx="1">
                  <c:v>1.2073368934293116</c:v>
                </c:pt>
                <c:pt idx="2">
                  <c:v>1.6058729066299682</c:v>
                </c:pt>
                <c:pt idx="3">
                  <c:v>0.99345224655678077</c:v>
                </c:pt>
                <c:pt idx="4">
                  <c:v>1.6320143080706506</c:v>
                </c:pt>
                <c:pt idx="5">
                  <c:v>1.6278046634403909</c:v>
                </c:pt>
                <c:pt idx="6">
                  <c:v>2.251082251082237</c:v>
                </c:pt>
                <c:pt idx="7">
                  <c:v>1.5453005927180463</c:v>
                </c:pt>
                <c:pt idx="8">
                  <c:v>0.75046904315196894</c:v>
                </c:pt>
                <c:pt idx="9">
                  <c:v>1.1380095178977978</c:v>
                </c:pt>
                <c:pt idx="10">
                  <c:v>0.4296235679214444</c:v>
                </c:pt>
                <c:pt idx="11">
                  <c:v>1.1611326135669175</c:v>
                </c:pt>
                <c:pt idx="12">
                  <c:v>1.2082158679017407</c:v>
                </c:pt>
                <c:pt idx="13">
                  <c:v>0.11937922801432688</c:v>
                </c:pt>
                <c:pt idx="14">
                  <c:v>-0.19872813990460259</c:v>
                </c:pt>
                <c:pt idx="15">
                  <c:v>-0.47789725209079759</c:v>
                </c:pt>
                <c:pt idx="16">
                  <c:v>0.38015206082431252</c:v>
                </c:pt>
                <c:pt idx="17">
                  <c:v>3.4682080924855585</c:v>
                </c:pt>
                <c:pt idx="18">
                  <c:v>0.65497977268349494</c:v>
                </c:pt>
                <c:pt idx="19">
                  <c:v>-0.11483253588516762</c:v>
                </c:pt>
                <c:pt idx="20">
                  <c:v>0.36405441655489312</c:v>
                </c:pt>
                <c:pt idx="21">
                  <c:v>0.76365024818632055</c:v>
                </c:pt>
                <c:pt idx="22">
                  <c:v>-0.20841227737777857</c:v>
                </c:pt>
                <c:pt idx="23">
                  <c:v>-2.2973229542434193</c:v>
                </c:pt>
              </c:numCache>
            </c:numRef>
          </c:val>
        </c:ser>
        <c:dLbls>
          <c:showLegendKey val="0"/>
          <c:showVal val="0"/>
          <c:showCatName val="0"/>
          <c:showSerName val="0"/>
          <c:showPercent val="0"/>
          <c:showBubbleSize val="0"/>
        </c:dLbls>
        <c:gapWidth val="150"/>
        <c:axId val="231158912"/>
        <c:axId val="231160448"/>
      </c:barChart>
      <c:catAx>
        <c:axId val="23115891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31160448"/>
        <c:crosses val="autoZero"/>
        <c:auto val="0"/>
        <c:lblAlgn val="ctr"/>
        <c:lblOffset val="100"/>
        <c:tickLblSkip val="4"/>
        <c:tickMarkSkip val="4"/>
        <c:noMultiLvlLbl val="0"/>
      </c:catAx>
      <c:valAx>
        <c:axId val="231160448"/>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231158912"/>
        <c:crosses val="autoZero"/>
        <c:crossBetween val="between"/>
        <c:majorUnit val="2"/>
      </c:valAx>
    </c:plotArea>
    <c:legend>
      <c:legendPos val="t"/>
      <c:layout>
        <c:manualLayout>
          <c:xMode val="edge"/>
          <c:yMode val="edge"/>
          <c:x val="0.27433563824826468"/>
          <c:y val="0.17564870259481039"/>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7270074743195E-2"/>
          <c:y val="0.27208616886960985"/>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dep84_trim!$BS$91:$BS$114</c:f>
              <c:numCache>
                <c:formatCode>#,##0.0</c:formatCode>
                <c:ptCount val="24"/>
                <c:pt idx="0">
                  <c:v>0.34782608695653749</c:v>
                </c:pt>
                <c:pt idx="1">
                  <c:v>0.46895708023244609</c:v>
                </c:pt>
                <c:pt idx="2">
                  <c:v>2.3642820903094774</c:v>
                </c:pt>
                <c:pt idx="3">
                  <c:v>-0.12886597938143174</c:v>
                </c:pt>
                <c:pt idx="4">
                  <c:v>0.29776674937964653</c:v>
                </c:pt>
                <c:pt idx="5">
                  <c:v>3.9584364176126208E-2</c:v>
                </c:pt>
                <c:pt idx="6">
                  <c:v>1.0386784053813436</c:v>
                </c:pt>
                <c:pt idx="7">
                  <c:v>0.43078128059528265</c:v>
                </c:pt>
                <c:pt idx="8">
                  <c:v>-0.77987911873661497</c:v>
                </c:pt>
                <c:pt idx="9">
                  <c:v>-0.27510316368636323</c:v>
                </c:pt>
                <c:pt idx="10">
                  <c:v>-0.92610837438424909</c:v>
                </c:pt>
                <c:pt idx="11">
                  <c:v>-1.0043754972155816</c:v>
                </c:pt>
                <c:pt idx="12">
                  <c:v>0.16072325464588921</c:v>
                </c:pt>
                <c:pt idx="13">
                  <c:v>-0.97282118142612006</c:v>
                </c:pt>
                <c:pt idx="14">
                  <c:v>-1.1545472959287095</c:v>
                </c:pt>
                <c:pt idx="15">
                  <c:v>-2.4897540983606525</c:v>
                </c:pt>
                <c:pt idx="16">
                  <c:v>0.39928548912473438</c:v>
                </c:pt>
                <c:pt idx="17">
                  <c:v>6.9806384092098384</c:v>
                </c:pt>
                <c:pt idx="18">
                  <c:v>-2.5826648405400165</c:v>
                </c:pt>
                <c:pt idx="19">
                  <c:v>-4.7399076119702848</c:v>
                </c:pt>
                <c:pt idx="20">
                  <c:v>-0.91714104996837298</c:v>
                </c:pt>
                <c:pt idx="21">
                  <c:v>2.6704968613682434</c:v>
                </c:pt>
                <c:pt idx="22">
                  <c:v>0.14507772020724286</c:v>
                </c:pt>
                <c:pt idx="23">
                  <c:v>-4.2011589403973426</c:v>
                </c:pt>
              </c:numCache>
            </c:numRef>
          </c:val>
        </c:ser>
        <c:ser>
          <c:idx val="0"/>
          <c:order val="1"/>
          <c:tx>
            <c:v>Un an ou plus</c:v>
          </c:tx>
          <c:spPr>
            <a:solidFill>
              <a:schemeClr val="accent6">
                <a:lumMod val="75000"/>
              </a:schemeClr>
            </a:solidFill>
          </c:spPr>
          <c:invertIfNegative val="0"/>
          <c:cat>
            <c:multiLvlStrRef>
              <c:f>'dates trim'!$A$33:$B$56</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2016</c:v>
                  </c:pt>
                  <c:pt idx="4">
                    <c:v>2017</c:v>
                  </c:pt>
                  <c:pt idx="8">
                    <c:v>2018</c:v>
                  </c:pt>
                  <c:pt idx="12">
                    <c:v>2019</c:v>
                  </c:pt>
                  <c:pt idx="16">
                    <c:v>2020</c:v>
                  </c:pt>
                  <c:pt idx="20">
                    <c:v>2021</c:v>
                  </c:pt>
                </c:lvl>
              </c:multiLvlStrCache>
            </c:multiLvlStrRef>
          </c:cat>
          <c:val>
            <c:numRef>
              <c:f>dep84_trim!$BT$91:$BT$114</c:f>
              <c:numCache>
                <c:formatCode>#,##0.0</c:formatCode>
                <c:ptCount val="24"/>
                <c:pt idx="0">
                  <c:v>1.4391190088849815</c:v>
                </c:pt>
                <c:pt idx="1">
                  <c:v>-0.5057981741919626</c:v>
                </c:pt>
                <c:pt idx="2">
                  <c:v>-0.75635461872287646</c:v>
                </c:pt>
                <c:pt idx="3">
                  <c:v>0.13743128435783625</c:v>
                </c:pt>
                <c:pt idx="4">
                  <c:v>8.7336244541469377E-2</c:v>
                </c:pt>
                <c:pt idx="5">
                  <c:v>1.5706806282722585</c:v>
                </c:pt>
                <c:pt idx="6">
                  <c:v>1.5218458517427536</c:v>
                </c:pt>
                <c:pt idx="7">
                  <c:v>1.8133462282398538</c:v>
                </c:pt>
                <c:pt idx="8">
                  <c:v>1.6148183329375509</c:v>
                </c:pt>
                <c:pt idx="9">
                  <c:v>1.5774713718158528</c:v>
                </c:pt>
                <c:pt idx="10">
                  <c:v>1.4609455884044609</c:v>
                </c:pt>
                <c:pt idx="11">
                  <c:v>1.1564625850340127</c:v>
                </c:pt>
                <c:pt idx="12">
                  <c:v>1.165657924232244</c:v>
                </c:pt>
                <c:pt idx="13">
                  <c:v>-0.35453135386661616</c:v>
                </c:pt>
                <c:pt idx="14">
                  <c:v>-0.32243718034244973</c:v>
                </c:pt>
                <c:pt idx="15">
                  <c:v>-0.84774121583937045</c:v>
                </c:pt>
                <c:pt idx="16">
                  <c:v>-0.56249296883789102</c:v>
                </c:pt>
                <c:pt idx="17">
                  <c:v>5.1137006448693345</c:v>
                </c:pt>
                <c:pt idx="18">
                  <c:v>1.7543859649122862</c:v>
                </c:pt>
                <c:pt idx="19">
                  <c:v>0.94140046541146827</c:v>
                </c:pt>
                <c:pt idx="20">
                  <c:v>1.5718327569946622</c:v>
                </c:pt>
                <c:pt idx="21">
                  <c:v>-1.9498607242339872</c:v>
                </c:pt>
                <c:pt idx="22">
                  <c:v>-3.4301346801346888</c:v>
                </c:pt>
                <c:pt idx="23">
                  <c:v>-3.181521028546519</c:v>
                </c:pt>
              </c:numCache>
            </c:numRef>
          </c:val>
        </c:ser>
        <c:dLbls>
          <c:showLegendKey val="0"/>
          <c:showVal val="0"/>
          <c:showCatName val="0"/>
          <c:showSerName val="0"/>
          <c:showPercent val="0"/>
          <c:showBubbleSize val="0"/>
        </c:dLbls>
        <c:gapWidth val="150"/>
        <c:axId val="231638144"/>
        <c:axId val="231639680"/>
      </c:barChart>
      <c:catAx>
        <c:axId val="23163814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31639680"/>
        <c:crosses val="autoZero"/>
        <c:auto val="0"/>
        <c:lblAlgn val="ctr"/>
        <c:lblOffset val="100"/>
        <c:tickLblSkip val="4"/>
        <c:tickMarkSkip val="4"/>
        <c:noMultiLvlLbl val="0"/>
      </c:catAx>
      <c:valAx>
        <c:axId val="231639680"/>
        <c:scaling>
          <c:orientation val="minMax"/>
          <c:max val="8"/>
          <c:min val="-6"/>
        </c:scaling>
        <c:delete val="0"/>
        <c:axPos val="l"/>
        <c:majorGridlines>
          <c:spPr>
            <a:ln>
              <a:prstDash val="sysDash"/>
            </a:ln>
          </c:spPr>
        </c:majorGridlines>
        <c:numFmt formatCode="[Blue][&lt;0]\-&quot;&quot;0&quot;&quot;;[Red][&gt;0]\+&quot;&quot;0&quot;&quot;;0" sourceLinked="0"/>
        <c:majorTickMark val="out"/>
        <c:minorTickMark val="none"/>
        <c:tickLblPos val="nextTo"/>
        <c:crossAx val="231638144"/>
        <c:crosses val="autoZero"/>
        <c:crossBetween val="between"/>
        <c:majorUnit val="2"/>
      </c:valAx>
    </c:plotArea>
    <c:legend>
      <c:legendPos val="t"/>
      <c:layout>
        <c:manualLayout>
          <c:xMode val="edge"/>
          <c:yMode val="edge"/>
          <c:x val="0.334856975365389"/>
          <c:y val="0.20758483033932135"/>
          <c:w val="0.33028591603714508"/>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en Vaucluse</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8.6251431514693236E-2"/>
          <c:y val="0.257485284753606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numCache>
            </c:numRef>
          </c:cat>
          <c:val>
            <c:numRef>
              <c:f>RSA!$AW$40:$AW$59</c:f>
              <c:numCache>
                <c:formatCode>0.0</c:formatCode>
                <c:ptCount val="20"/>
                <c:pt idx="0">
                  <c:v>100</c:v>
                </c:pt>
                <c:pt idx="1">
                  <c:v>101.06323447118075</c:v>
                </c:pt>
                <c:pt idx="2">
                  <c:v>102.57414661443759</c:v>
                </c:pt>
                <c:pt idx="3">
                  <c:v>103.91717963066591</c:v>
                </c:pt>
                <c:pt idx="4">
                  <c:v>105.9317291550084</c:v>
                </c:pt>
                <c:pt idx="5">
                  <c:v>106.60324566312256</c:v>
                </c:pt>
                <c:pt idx="6">
                  <c:v>106.77112479015109</c:v>
                </c:pt>
                <c:pt idx="7">
                  <c:v>106.54728595411305</c:v>
                </c:pt>
                <c:pt idx="8">
                  <c:v>107.10688304420816</c:v>
                </c:pt>
                <c:pt idx="9">
                  <c:v>107.83435926133184</c:v>
                </c:pt>
                <c:pt idx="10">
                  <c:v>107.77839955232234</c:v>
                </c:pt>
                <c:pt idx="11">
                  <c:v>107.10688304420816</c:v>
                </c:pt>
                <c:pt idx="12">
                  <c:v>106.26748740906547</c:v>
                </c:pt>
                <c:pt idx="13">
                  <c:v>105.37213206491327</c:v>
                </c:pt>
                <c:pt idx="14">
                  <c:v>103.97313933967543</c:v>
                </c:pt>
                <c:pt idx="15">
                  <c:v>102.29434806939004</c:v>
                </c:pt>
                <c:pt idx="16">
                  <c:v>100.27979854504756</c:v>
                </c:pt>
                <c:pt idx="17">
                  <c:v>100.95131505316172</c:v>
                </c:pt>
                <c:pt idx="18">
                  <c:v>100.72747621712368</c:v>
                </c:pt>
                <c:pt idx="19">
                  <c:v>100.4476776720761</c:v>
                </c:pt>
              </c:numCache>
            </c:numRef>
          </c:val>
          <c:smooth val="0"/>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numCache>
            </c:numRef>
          </c:cat>
          <c:val>
            <c:numRef>
              <c:f>ASS!$AW$40:$AW$59</c:f>
              <c:numCache>
                <c:formatCode>0.0</c:formatCode>
                <c:ptCount val="20"/>
                <c:pt idx="0">
                  <c:v>100</c:v>
                </c:pt>
                <c:pt idx="1">
                  <c:v>99.742930591259636</c:v>
                </c:pt>
                <c:pt idx="2">
                  <c:v>99.742930591259636</c:v>
                </c:pt>
                <c:pt idx="3">
                  <c:v>97.429305912596391</c:v>
                </c:pt>
                <c:pt idx="4">
                  <c:v>105.1413881748072</c:v>
                </c:pt>
                <c:pt idx="5">
                  <c:v>107.7120822622108</c:v>
                </c:pt>
                <c:pt idx="6">
                  <c:v>108.74035989717224</c:v>
                </c:pt>
                <c:pt idx="7">
                  <c:v>109.51156812339332</c:v>
                </c:pt>
                <c:pt idx="8">
                  <c:v>107.45501285347044</c:v>
                </c:pt>
                <c:pt idx="9">
                  <c:v>104.37017994858613</c:v>
                </c:pt>
                <c:pt idx="10">
                  <c:v>100.25706940874035</c:v>
                </c:pt>
                <c:pt idx="11">
                  <c:v>97.686375321336754</c:v>
                </c:pt>
                <c:pt idx="12">
                  <c:v>94.85861182519281</c:v>
                </c:pt>
                <c:pt idx="13">
                  <c:v>93.059125964010278</c:v>
                </c:pt>
                <c:pt idx="14">
                  <c:v>89.717223650385606</c:v>
                </c:pt>
                <c:pt idx="15">
                  <c:v>87.660668380462724</c:v>
                </c:pt>
                <c:pt idx="16">
                  <c:v>85.089974293059129</c:v>
                </c:pt>
                <c:pt idx="17">
                  <c:v>101.54241645244215</c:v>
                </c:pt>
                <c:pt idx="18">
                  <c:v>101.02827763496146</c:v>
                </c:pt>
                <c:pt idx="19">
                  <c:v>99.742930591259636</c:v>
                </c:pt>
              </c:numCache>
            </c:numRef>
          </c:val>
          <c:smooth val="0"/>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numCache>
            </c:numRef>
          </c:cat>
          <c:val>
            <c:numRef>
              <c:f>AAH!$AW$40:$AW$59</c:f>
              <c:numCache>
                <c:formatCode>0.0</c:formatCode>
                <c:ptCount val="20"/>
                <c:pt idx="0">
                  <c:v>100</c:v>
                </c:pt>
                <c:pt idx="1">
                  <c:v>100.30456852791878</c:v>
                </c:pt>
                <c:pt idx="2">
                  <c:v>100.81218274111674</c:v>
                </c:pt>
                <c:pt idx="3">
                  <c:v>100.91370558375634</c:v>
                </c:pt>
                <c:pt idx="4">
                  <c:v>101.11675126903555</c:v>
                </c:pt>
                <c:pt idx="5">
                  <c:v>101.11675126903555</c:v>
                </c:pt>
                <c:pt idx="6">
                  <c:v>101.01522842639594</c:v>
                </c:pt>
                <c:pt idx="7">
                  <c:v>100.71065989847716</c:v>
                </c:pt>
                <c:pt idx="8">
                  <c:v>100.1015228426396</c:v>
                </c:pt>
                <c:pt idx="9">
                  <c:v>100.20304568527918</c:v>
                </c:pt>
                <c:pt idx="10">
                  <c:v>100.40609137055839</c:v>
                </c:pt>
                <c:pt idx="11">
                  <c:v>99.390862944162436</c:v>
                </c:pt>
                <c:pt idx="12">
                  <c:v>99.390862944162436</c:v>
                </c:pt>
                <c:pt idx="13">
                  <c:v>99.898477157360404</c:v>
                </c:pt>
                <c:pt idx="14">
                  <c:v>100.30456852791878</c:v>
                </c:pt>
                <c:pt idx="15">
                  <c:v>100.30456852791878</c:v>
                </c:pt>
                <c:pt idx="16">
                  <c:v>99.492385786802032</c:v>
                </c:pt>
                <c:pt idx="17">
                  <c:v>99.593908629441628</c:v>
                </c:pt>
                <c:pt idx="18">
                  <c:v>99.492385786802032</c:v>
                </c:pt>
                <c:pt idx="19">
                  <c:v>99.695431472081225</c:v>
                </c:pt>
              </c:numCache>
            </c:numRef>
          </c:val>
          <c:smooth val="0"/>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numCache>
            </c:numRef>
          </c:cat>
          <c:val>
            <c:numRef>
              <c:f>PA!$AW$40:$AW$59</c:f>
              <c:numCache>
                <c:formatCode>0.0</c:formatCode>
                <c:ptCount val="20"/>
                <c:pt idx="0">
                  <c:v>100</c:v>
                </c:pt>
                <c:pt idx="1">
                  <c:v>100.30884623869403</c:v>
                </c:pt>
                <c:pt idx="2">
                  <c:v>100.44120891242004</c:v>
                </c:pt>
                <c:pt idx="3">
                  <c:v>101.03684094418708</c:v>
                </c:pt>
                <c:pt idx="4">
                  <c:v>101.34568718288108</c:v>
                </c:pt>
                <c:pt idx="5">
                  <c:v>99.426428413853955</c:v>
                </c:pt>
                <c:pt idx="6">
                  <c:v>99.139642620780947</c:v>
                </c:pt>
                <c:pt idx="7">
                  <c:v>99.889697771894987</c:v>
                </c:pt>
                <c:pt idx="8">
                  <c:v>101.47804985660711</c:v>
                </c:pt>
                <c:pt idx="9">
                  <c:v>103.48555040811824</c:v>
                </c:pt>
                <c:pt idx="10">
                  <c:v>104.2356055592323</c:v>
                </c:pt>
                <c:pt idx="11">
                  <c:v>103.24288550628722</c:v>
                </c:pt>
                <c:pt idx="12">
                  <c:v>102.13986322523716</c:v>
                </c:pt>
                <c:pt idx="13">
                  <c:v>101.4339289653651</c:v>
                </c:pt>
                <c:pt idx="14">
                  <c:v>100.198544010589</c:v>
                </c:pt>
                <c:pt idx="15">
                  <c:v>100.02206044562101</c:v>
                </c:pt>
                <c:pt idx="16">
                  <c:v>100.41914846679903</c:v>
                </c:pt>
                <c:pt idx="17">
                  <c:v>99.602911978821979</c:v>
                </c:pt>
                <c:pt idx="18">
                  <c:v>101.03684094418708</c:v>
                </c:pt>
                <c:pt idx="19">
                  <c:v>102.25016545334216</c:v>
                </c:pt>
              </c:numCache>
            </c:numRef>
          </c:val>
          <c:smooth val="0"/>
        </c:ser>
        <c:dLbls>
          <c:showLegendKey val="0"/>
          <c:showVal val="0"/>
          <c:showCatName val="0"/>
          <c:showSerName val="0"/>
          <c:showPercent val="0"/>
          <c:showBubbleSize val="0"/>
        </c:dLbls>
        <c:marker val="1"/>
        <c:smooth val="0"/>
        <c:axId val="231537280"/>
        <c:axId val="231350656"/>
      </c:lineChart>
      <c:dateAx>
        <c:axId val="231537280"/>
        <c:scaling>
          <c:orientation val="minMax"/>
        </c:scaling>
        <c:delete val="0"/>
        <c:axPos val="b"/>
        <c:numFmt formatCode="mmm\-yy" sourceLinked="1"/>
        <c:majorTickMark val="out"/>
        <c:minorTickMark val="none"/>
        <c:tickLblPos val="low"/>
        <c:spPr>
          <a:ln w="19050"/>
        </c:spPr>
        <c:crossAx val="231350656"/>
        <c:crossesAt val="100"/>
        <c:auto val="1"/>
        <c:lblOffset val="100"/>
        <c:baseTimeUnit val="months"/>
      </c:dateAx>
      <c:valAx>
        <c:axId val="231350656"/>
        <c:scaling>
          <c:orientation val="minMax"/>
          <c:max val="112"/>
          <c:min val="84"/>
        </c:scaling>
        <c:delete val="0"/>
        <c:axPos val="l"/>
        <c:majorGridlines/>
        <c:numFmt formatCode="0" sourceLinked="0"/>
        <c:majorTickMark val="out"/>
        <c:minorTickMark val="none"/>
        <c:tickLblPos val="nextTo"/>
        <c:crossAx val="231537280"/>
        <c:crossesAt val="43862"/>
        <c:crossBetween val="midCat"/>
        <c:majorUnit val="4"/>
      </c:valAx>
    </c:plotArea>
    <c:legend>
      <c:legendPos val="b"/>
      <c:layout>
        <c:manualLayout>
          <c:xMode val="edge"/>
          <c:yMode val="edge"/>
          <c:x val="0.29860496668685643"/>
          <c:y val="0.77822135177265284"/>
          <c:w val="0.38285612759943466"/>
          <c:h val="6.4813309626619256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Graph3'!$V$10:$V$52</c:f>
              <c:numCache>
                <c:formatCode>#,##0</c:formatCode>
                <c:ptCount val="43"/>
                <c:pt idx="0">
                  <c:v>513.87607299938099</c:v>
                </c:pt>
                <c:pt idx="1">
                  <c:v>-64.756442546553444</c:v>
                </c:pt>
                <c:pt idx="2">
                  <c:v>-231.85696767471381</c:v>
                </c:pt>
                <c:pt idx="3">
                  <c:v>1542.1118928187934</c:v>
                </c:pt>
                <c:pt idx="4">
                  <c:v>947.41624789737398</c:v>
                </c:pt>
                <c:pt idx="5">
                  <c:v>-543.30204287861125</c:v>
                </c:pt>
                <c:pt idx="6">
                  <c:v>-2670.0504680777667</c:v>
                </c:pt>
                <c:pt idx="7">
                  <c:v>2048.4862215642643</c:v>
                </c:pt>
                <c:pt idx="8">
                  <c:v>-32.566316113458015</c:v>
                </c:pt>
                <c:pt idx="9">
                  <c:v>592.84479258029023</c:v>
                </c:pt>
                <c:pt idx="10">
                  <c:v>-651.34911385955638</c:v>
                </c:pt>
                <c:pt idx="11">
                  <c:v>622.31929448046139</c:v>
                </c:pt>
                <c:pt idx="12">
                  <c:v>-56.854508406249806</c:v>
                </c:pt>
                <c:pt idx="13">
                  <c:v>-837.25112168714986</c:v>
                </c:pt>
                <c:pt idx="14">
                  <c:v>444.76300774273113</c:v>
                </c:pt>
                <c:pt idx="15">
                  <c:v>-398.18364571788698</c:v>
                </c:pt>
                <c:pt idx="16">
                  <c:v>-17.867492334014969</c:v>
                </c:pt>
                <c:pt idx="17">
                  <c:v>125.10020640565199</c:v>
                </c:pt>
                <c:pt idx="18">
                  <c:v>-759.6331347534142</c:v>
                </c:pt>
                <c:pt idx="19">
                  <c:v>996.52568979392527</c:v>
                </c:pt>
                <c:pt idx="20">
                  <c:v>284.55459088893258</c:v>
                </c:pt>
                <c:pt idx="21">
                  <c:v>1540.8939689598919</c:v>
                </c:pt>
                <c:pt idx="22">
                  <c:v>-201.40031934564468</c:v>
                </c:pt>
                <c:pt idx="23">
                  <c:v>-213.14743361881119</c:v>
                </c:pt>
                <c:pt idx="24">
                  <c:v>1728.8842123477662</c:v>
                </c:pt>
                <c:pt idx="25">
                  <c:v>-0.9896873680409044</c:v>
                </c:pt>
                <c:pt idx="26">
                  <c:v>-179.20132718238165</c:v>
                </c:pt>
                <c:pt idx="27">
                  <c:v>987.1240557176352</c:v>
                </c:pt>
                <c:pt idx="28">
                  <c:v>1400.010787129082</c:v>
                </c:pt>
                <c:pt idx="29">
                  <c:v>159.45003979821922</c:v>
                </c:pt>
                <c:pt idx="30">
                  <c:v>633.35922824547742</c:v>
                </c:pt>
                <c:pt idx="31">
                  <c:v>-451.38692760717822</c:v>
                </c:pt>
                <c:pt idx="32">
                  <c:v>808.88415576986154</c:v>
                </c:pt>
                <c:pt idx="33">
                  <c:v>1028.0302632433886</c:v>
                </c:pt>
                <c:pt idx="34">
                  <c:v>939.78454111196334</c:v>
                </c:pt>
                <c:pt idx="35">
                  <c:v>-1731.7653810519259</c:v>
                </c:pt>
                <c:pt idx="36">
                  <c:v>-952.03722443021252</c:v>
                </c:pt>
                <c:pt idx="37">
                  <c:v>-5146.2923046608921</c:v>
                </c:pt>
                <c:pt idx="38">
                  <c:v>4098.6940414045821</c:v>
                </c:pt>
                <c:pt idx="39">
                  <c:v>1325.6238357473048</c:v>
                </c:pt>
                <c:pt idx="40">
                  <c:v>1019.6375547686475</c:v>
                </c:pt>
                <c:pt idx="41">
                  <c:v>2657.2324057302321</c:v>
                </c:pt>
                <c:pt idx="42">
                  <c:v>-153.06281378795393</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Graph3'!$W$10:$W$52</c:f>
              <c:numCache>
                <c:formatCode>#,##0</c:formatCode>
                <c:ptCount val="43"/>
                <c:pt idx="0">
                  <c:v>-224.11377010120486</c:v>
                </c:pt>
                <c:pt idx="1">
                  <c:v>7.0053205352487566</c:v>
                </c:pt>
                <c:pt idx="2">
                  <c:v>337.74959765847598</c:v>
                </c:pt>
                <c:pt idx="3">
                  <c:v>-234.27676171365511</c:v>
                </c:pt>
                <c:pt idx="4">
                  <c:v>-210.15383421768456</c:v>
                </c:pt>
                <c:pt idx="5">
                  <c:v>-94.052920701789844</c:v>
                </c:pt>
                <c:pt idx="6">
                  <c:v>-252.75859512665374</c:v>
                </c:pt>
                <c:pt idx="7">
                  <c:v>-302.97606752701722</c:v>
                </c:pt>
                <c:pt idx="8">
                  <c:v>-129.39389120038868</c:v>
                </c:pt>
                <c:pt idx="9">
                  <c:v>-65.182954809783041</c:v>
                </c:pt>
                <c:pt idx="10">
                  <c:v>101.41006758805361</c:v>
                </c:pt>
                <c:pt idx="11">
                  <c:v>323.67756397756239</c:v>
                </c:pt>
                <c:pt idx="12">
                  <c:v>-470.77248518616034</c:v>
                </c:pt>
                <c:pt idx="13">
                  <c:v>50.768429877140989</c:v>
                </c:pt>
                <c:pt idx="14">
                  <c:v>-235.88684906787239</c:v>
                </c:pt>
                <c:pt idx="15">
                  <c:v>162.15302562767283</c:v>
                </c:pt>
                <c:pt idx="16">
                  <c:v>117.01469601829558</c:v>
                </c:pt>
                <c:pt idx="17">
                  <c:v>-22.161840605651378</c:v>
                </c:pt>
                <c:pt idx="18">
                  <c:v>242.23464947756474</c:v>
                </c:pt>
                <c:pt idx="19">
                  <c:v>59.741921394132078</c:v>
                </c:pt>
                <c:pt idx="20">
                  <c:v>134.60272663087198</c:v>
                </c:pt>
                <c:pt idx="21">
                  <c:v>204.48281050286369</c:v>
                </c:pt>
                <c:pt idx="22">
                  <c:v>109.52574051947158</c:v>
                </c:pt>
                <c:pt idx="23">
                  <c:v>-32.348676805817377</c:v>
                </c:pt>
                <c:pt idx="24">
                  <c:v>587.84037769623228</c:v>
                </c:pt>
                <c:pt idx="25">
                  <c:v>303.64790019354223</c:v>
                </c:pt>
                <c:pt idx="26">
                  <c:v>392.95187133632498</c:v>
                </c:pt>
                <c:pt idx="27">
                  <c:v>132.18988273091873</c:v>
                </c:pt>
                <c:pt idx="28">
                  <c:v>-69.747272615263682</c:v>
                </c:pt>
                <c:pt idx="29">
                  <c:v>-377.227483276356</c:v>
                </c:pt>
                <c:pt idx="30">
                  <c:v>153.42122287828442</c:v>
                </c:pt>
                <c:pt idx="31">
                  <c:v>49.84361902488763</c:v>
                </c:pt>
                <c:pt idx="32">
                  <c:v>-10.207846923565739</c:v>
                </c:pt>
                <c:pt idx="33">
                  <c:v>228.6884909323071</c:v>
                </c:pt>
                <c:pt idx="34">
                  <c:v>-1.9313696880026328</c:v>
                </c:pt>
                <c:pt idx="35">
                  <c:v>100.38113167347819</c:v>
                </c:pt>
                <c:pt idx="36">
                  <c:v>-2520.5020432237911</c:v>
                </c:pt>
                <c:pt idx="37">
                  <c:v>1345.7628341361128</c:v>
                </c:pt>
                <c:pt idx="38">
                  <c:v>687.10701397187859</c:v>
                </c:pt>
                <c:pt idx="39">
                  <c:v>165.70803246205833</c:v>
                </c:pt>
                <c:pt idx="40">
                  <c:v>-22.518956038255965</c:v>
                </c:pt>
                <c:pt idx="41">
                  <c:v>188.05264266522136</c:v>
                </c:pt>
                <c:pt idx="42">
                  <c:v>165.38566719087521</c:v>
                </c:pt>
              </c:numCache>
            </c:numRef>
          </c:val>
        </c:ser>
        <c:dLbls>
          <c:showLegendKey val="0"/>
          <c:showVal val="0"/>
          <c:showCatName val="0"/>
          <c:showSerName val="0"/>
          <c:showPercent val="0"/>
          <c:showBubbleSize val="0"/>
        </c:dLbls>
        <c:gapWidth val="150"/>
        <c:overlap val="100"/>
        <c:axId val="235205760"/>
        <c:axId val="235207296"/>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Graph3'!$U$10:$U$52</c:f>
              <c:numCache>
                <c:formatCode>#,##0</c:formatCode>
                <c:ptCount val="43"/>
                <c:pt idx="0">
                  <c:v>289.76230289819068</c:v>
                </c:pt>
                <c:pt idx="1">
                  <c:v>-57.751122011308325</c:v>
                </c:pt>
                <c:pt idx="2">
                  <c:v>105.89262998374761</c:v>
                </c:pt>
                <c:pt idx="3">
                  <c:v>1307.835131105152</c:v>
                </c:pt>
                <c:pt idx="4">
                  <c:v>737.26241367968032</c:v>
                </c:pt>
                <c:pt idx="5">
                  <c:v>-637.35496358040837</c:v>
                </c:pt>
                <c:pt idx="6">
                  <c:v>-2922.8090632044186</c:v>
                </c:pt>
                <c:pt idx="7">
                  <c:v>1745.5101540372416</c:v>
                </c:pt>
                <c:pt idx="8">
                  <c:v>-161.96020731382305</c:v>
                </c:pt>
                <c:pt idx="9">
                  <c:v>527.66183777048718</c:v>
                </c:pt>
                <c:pt idx="10">
                  <c:v>-549.93904627149459</c:v>
                </c:pt>
                <c:pt idx="11">
                  <c:v>945.99685845803469</c:v>
                </c:pt>
                <c:pt idx="12">
                  <c:v>-527.62699359242106</c:v>
                </c:pt>
                <c:pt idx="13">
                  <c:v>-786.48269181000069</c:v>
                </c:pt>
                <c:pt idx="14">
                  <c:v>208.87615867485874</c:v>
                </c:pt>
                <c:pt idx="15">
                  <c:v>-236.03062009022688</c:v>
                </c:pt>
                <c:pt idx="16">
                  <c:v>99.147203684289707</c:v>
                </c:pt>
                <c:pt idx="17">
                  <c:v>102.93836579998606</c:v>
                </c:pt>
                <c:pt idx="18">
                  <c:v>-517.39848527582944</c:v>
                </c:pt>
                <c:pt idx="19">
                  <c:v>1056.2676111880573</c:v>
                </c:pt>
                <c:pt idx="20">
                  <c:v>419.15731751979911</c:v>
                </c:pt>
                <c:pt idx="21">
                  <c:v>1745.3767794627638</c:v>
                </c:pt>
                <c:pt idx="22">
                  <c:v>-91.874578826187644</c:v>
                </c:pt>
                <c:pt idx="23">
                  <c:v>-245.49611042463221</c:v>
                </c:pt>
                <c:pt idx="24">
                  <c:v>2316.724590044003</c:v>
                </c:pt>
                <c:pt idx="25">
                  <c:v>302.65821282551042</c:v>
                </c:pt>
                <c:pt idx="26">
                  <c:v>213.7505441539397</c:v>
                </c:pt>
                <c:pt idx="27">
                  <c:v>1119.3139384485548</c:v>
                </c:pt>
                <c:pt idx="28">
                  <c:v>1330.2635145138192</c:v>
                </c:pt>
                <c:pt idx="29">
                  <c:v>-217.77744347814587</c:v>
                </c:pt>
                <c:pt idx="30">
                  <c:v>786.78045112377731</c:v>
                </c:pt>
                <c:pt idx="31">
                  <c:v>-401.54330858230242</c:v>
                </c:pt>
                <c:pt idx="32">
                  <c:v>798.67630884630489</c:v>
                </c:pt>
                <c:pt idx="33">
                  <c:v>1256.7187541757012</c:v>
                </c:pt>
                <c:pt idx="34">
                  <c:v>937.8531714239507</c:v>
                </c:pt>
                <c:pt idx="35">
                  <c:v>-1631.3842493784614</c:v>
                </c:pt>
                <c:pt idx="36">
                  <c:v>-3472.5392676540068</c:v>
                </c:pt>
                <c:pt idx="37">
                  <c:v>-3800.5294705247798</c:v>
                </c:pt>
                <c:pt idx="38">
                  <c:v>4785.8010553764761</c:v>
                </c:pt>
                <c:pt idx="39">
                  <c:v>1491.3318682093523</c:v>
                </c:pt>
                <c:pt idx="40">
                  <c:v>997.11859873039066</c:v>
                </c:pt>
                <c:pt idx="41">
                  <c:v>2845.2850483954535</c:v>
                </c:pt>
                <c:pt idx="42">
                  <c:v>12.322853402933106</c:v>
                </c:pt>
              </c:numCache>
            </c:numRef>
          </c:val>
          <c:smooth val="0"/>
        </c:ser>
        <c:dLbls>
          <c:showLegendKey val="0"/>
          <c:showVal val="0"/>
          <c:showCatName val="0"/>
          <c:showSerName val="0"/>
          <c:showPercent val="0"/>
          <c:showBubbleSize val="0"/>
        </c:dLbls>
        <c:marker val="1"/>
        <c:smooth val="0"/>
        <c:axId val="235205760"/>
        <c:axId val="235207296"/>
      </c:lineChart>
      <c:catAx>
        <c:axId val="23520576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35207296"/>
        <c:crosses val="autoZero"/>
        <c:auto val="0"/>
        <c:lblAlgn val="ctr"/>
        <c:lblOffset val="100"/>
        <c:tickLblSkip val="4"/>
        <c:tickMarkSkip val="4"/>
        <c:noMultiLvlLbl val="0"/>
      </c:catAx>
      <c:valAx>
        <c:axId val="235207296"/>
        <c:scaling>
          <c:orientation val="minMax"/>
          <c:max val="5000"/>
          <c:min val="-6000"/>
        </c:scaling>
        <c:delete val="0"/>
        <c:axPos val="l"/>
        <c:majorGridlines>
          <c:spPr>
            <a:ln>
              <a:prstDash val="sysDash"/>
            </a:ln>
          </c:spPr>
        </c:majorGridlines>
        <c:numFmt formatCode="[Red][&lt;0]\-&quot;&quot;0&quot;&quot;;[Blue][&gt;0]\+&quot;&quot;0&quot;&quot;;0" sourceLinked="0"/>
        <c:majorTickMark val="out"/>
        <c:minorTickMark val="none"/>
        <c:tickLblPos val="nextTo"/>
        <c:crossAx val="235205760"/>
        <c:crosses val="autoZero"/>
        <c:crossBetween val="between"/>
        <c:majorUnit val="1000"/>
      </c:valAx>
    </c:plotArea>
    <c:legend>
      <c:legendPos val="t"/>
      <c:layout>
        <c:manualLayout>
          <c:xMode val="edge"/>
          <c:yMode val="edge"/>
          <c:x val="0.21627906807801803"/>
          <c:y val="0.21335807050092764"/>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7958052898516E-2"/>
          <c:y val="0.24595686858608862"/>
          <c:w val="0.90516390406154157"/>
          <c:h val="0.46558558534083427"/>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7.4013870009199791E-3"/>
                  <c:y val="-8.6256488763224587E-3"/>
                </c:manualLayout>
              </c:layout>
              <c:showLegendKey val="0"/>
              <c:showVal val="1"/>
              <c:showCatName val="0"/>
              <c:showSerName val="0"/>
              <c:showPercent val="0"/>
              <c:showBubbleSize val="0"/>
            </c:dLbl>
            <c:dLbl>
              <c:idx val="3"/>
              <c:layout>
                <c:manualLayout>
                  <c:x val="1.7993704753625093E-3"/>
                  <c:y val="-1.8058375703327763E-3"/>
                </c:manualLayout>
              </c:layout>
              <c:showLegendKey val="0"/>
              <c:showVal val="1"/>
              <c:showCatName val="0"/>
              <c:showSerName val="0"/>
              <c:showPercent val="0"/>
              <c:showBubbleSize val="0"/>
            </c:dLbl>
            <c:dLbl>
              <c:idx val="4"/>
              <c:layout>
                <c:manualLayout>
                  <c:x val="0"/>
                  <c:y val="-8.6256488763224587E-3"/>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graph4'!$DG$51:$DK$51</c:f>
              <c:numCache>
                <c:formatCode>#,##0</c:formatCode>
                <c:ptCount val="5"/>
                <c:pt idx="0">
                  <c:v>-150</c:v>
                </c:pt>
                <c:pt idx="1">
                  <c:v>1190</c:v>
                </c:pt>
                <c:pt idx="2">
                  <c:v>-370</c:v>
                </c:pt>
                <c:pt idx="3">
                  <c:v>110</c:v>
                </c:pt>
                <c:pt idx="4">
                  <c:v>-160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1.9143472012116062E-3"/>
                  <c:y val="-5.1160738400822811E-3"/>
                </c:manualLayout>
              </c:layout>
              <c:showLegendKey val="0"/>
              <c:showVal val="1"/>
              <c:showCatName val="0"/>
              <c:showSerName val="0"/>
              <c:showPercent val="0"/>
              <c:showBubbleSize val="0"/>
            </c:dLbl>
            <c:dLbl>
              <c:idx val="2"/>
              <c:layout>
                <c:manualLayout>
                  <c:x val="7.4013870009199791E-3"/>
                  <c:y val="-1.7250165777726763E-2"/>
                </c:manualLayout>
              </c:layout>
              <c:showLegendKey val="0"/>
              <c:showVal val="1"/>
              <c:showCatName val="0"/>
              <c:showSerName val="0"/>
              <c:showPercent val="0"/>
              <c:showBubbleSize val="0"/>
            </c:dLbl>
            <c:dLbl>
              <c:idx val="3"/>
              <c:layout>
                <c:manualLayout>
                  <c:x val="3.6904096670682899E-3"/>
                  <c:y val="-3.4181487618814566E-2"/>
                </c:manualLayout>
              </c:layout>
              <c:showLegendKey val="0"/>
              <c:showVal val="1"/>
              <c:showCatName val="0"/>
              <c:showSerName val="0"/>
              <c:showPercent val="0"/>
              <c:showBubbleSize val="0"/>
            </c:dLbl>
            <c:dLbl>
              <c:idx val="4"/>
              <c:layout>
                <c:manualLayout>
                  <c:x val="0"/>
                  <c:y val="-2.5460153464103605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graph4'!$DM$51:$DQ$51</c:f>
              <c:numCache>
                <c:formatCode>#,##0</c:formatCode>
                <c:ptCount val="5"/>
                <c:pt idx="0">
                  <c:v>170</c:v>
                </c:pt>
                <c:pt idx="1">
                  <c:v>20</c:v>
                </c:pt>
                <c:pt idx="2">
                  <c:v>50</c:v>
                </c:pt>
                <c:pt idx="3">
                  <c:v>60</c:v>
                </c:pt>
                <c:pt idx="4">
                  <c:v>20</c:v>
                </c:pt>
              </c:numCache>
            </c:numRef>
          </c:val>
        </c:ser>
        <c:ser>
          <c:idx val="2"/>
          <c:order val="2"/>
          <c:tx>
            <c:v>Total</c:v>
          </c:tx>
          <c:spPr>
            <a:noFill/>
          </c:spPr>
          <c:invertIfNegative val="0"/>
          <c:dLbls>
            <c:dLbl>
              <c:idx val="0"/>
              <c:layout>
                <c:manualLayout>
                  <c:x val="-4.8313805677056357E-5"/>
                  <c:y val="0.1104863761814268"/>
                </c:manualLayout>
              </c:layout>
              <c:dLblPos val="ctr"/>
              <c:showLegendKey val="0"/>
              <c:showVal val="1"/>
              <c:showCatName val="0"/>
              <c:showSerName val="0"/>
              <c:showPercent val="0"/>
              <c:showBubbleSize val="0"/>
            </c:dLbl>
            <c:dLbl>
              <c:idx val="1"/>
              <c:layout>
                <c:manualLayout>
                  <c:x val="-1.9142019107439977E-3"/>
                  <c:y val="0.1035345011239379"/>
                </c:manualLayout>
              </c:layout>
              <c:dLblPos val="ctr"/>
              <c:showLegendKey val="0"/>
              <c:showVal val="1"/>
              <c:showCatName val="0"/>
              <c:showSerName val="0"/>
              <c:showPercent val="0"/>
              <c:showBubbleSize val="0"/>
            </c:dLbl>
            <c:dLbl>
              <c:idx val="2"/>
              <c:layout>
                <c:manualLayout>
                  <c:x val="3.3448455261699309E-3"/>
                  <c:y val="1.7089682938771968E-2"/>
                </c:manualLayout>
              </c:layout>
              <c:dLblPos val="ctr"/>
              <c:showLegendKey val="0"/>
              <c:showVal val="1"/>
              <c:showCatName val="0"/>
              <c:showSerName val="0"/>
              <c:showPercent val="0"/>
              <c:showBubbleSize val="0"/>
            </c:dLbl>
            <c:dLbl>
              <c:idx val="3"/>
              <c:layout>
                <c:manualLayout>
                  <c:x val="4.1229669947282696E-5"/>
                  <c:y val="-5.3022785851003257E-2"/>
                </c:manualLayout>
              </c:layout>
              <c:dLblPos val="ctr"/>
              <c:showLegendKey val="0"/>
              <c:showVal val="1"/>
              <c:showCatName val="0"/>
              <c:showSerName val="0"/>
              <c:showPercent val="0"/>
              <c:showBubbleSize val="0"/>
            </c:dLbl>
            <c:dLbl>
              <c:idx val="4"/>
              <c:layout>
                <c:manualLayout>
                  <c:x val="3.6445044675393564E-3"/>
                  <c:y val="-1.3140415187046816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graph4'!$DA$51:$DE$51</c:f>
              <c:numCache>
                <c:formatCode>#,##0</c:formatCode>
                <c:ptCount val="5"/>
                <c:pt idx="0">
                  <c:v>10</c:v>
                </c:pt>
                <c:pt idx="1">
                  <c:v>1220</c:v>
                </c:pt>
                <c:pt idx="2">
                  <c:v>-320</c:v>
                </c:pt>
                <c:pt idx="3">
                  <c:v>160</c:v>
                </c:pt>
                <c:pt idx="4">
                  <c:v>-150</c:v>
                </c:pt>
              </c:numCache>
            </c:numRef>
          </c:val>
        </c:ser>
        <c:dLbls>
          <c:showLegendKey val="0"/>
          <c:showVal val="0"/>
          <c:showCatName val="0"/>
          <c:showSerName val="0"/>
          <c:showPercent val="0"/>
          <c:showBubbleSize val="0"/>
        </c:dLbls>
        <c:gapWidth val="150"/>
        <c:overlap val="100"/>
        <c:axId val="194976384"/>
        <c:axId val="195002752"/>
      </c:barChart>
      <c:catAx>
        <c:axId val="194976384"/>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195002752"/>
        <c:crosses val="autoZero"/>
        <c:auto val="1"/>
        <c:lblAlgn val="ctr"/>
        <c:lblOffset val="100"/>
        <c:noMultiLvlLbl val="0"/>
      </c:catAx>
      <c:valAx>
        <c:axId val="195002752"/>
        <c:scaling>
          <c:orientation val="minMax"/>
          <c:max val="15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194976384"/>
        <c:crosses val="autoZero"/>
        <c:crossBetween val="between"/>
        <c:majorUnit val="500"/>
      </c:valAx>
    </c:plotArea>
    <c:legend>
      <c:legendPos val="r"/>
      <c:legendEntry>
        <c:idx val="0"/>
        <c:delete val="1"/>
      </c:legendEntry>
      <c:layout>
        <c:manualLayout>
          <c:xMode val="edge"/>
          <c:yMode val="edge"/>
          <c:x val="0.27865418602177844"/>
          <c:y val="0.18397875147241638"/>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415E-2"/>
          <c:y val="0.27208624345685839"/>
          <c:w val="0.83764367816093055"/>
          <c:h val="0.49287174439733517"/>
        </c:manualLayout>
      </c:layout>
      <c:lineChart>
        <c:grouping val="standard"/>
        <c:varyColors val="0"/>
        <c:ser>
          <c:idx val="0"/>
          <c:order val="0"/>
          <c:tx>
            <c:strRef>
              <c:f>'Données graph 1 et 2'!$AS$8:$AS$9</c:f>
              <c:strCache>
                <c:ptCount val="1"/>
                <c:pt idx="0">
                  <c:v>Construction </c:v>
                </c:pt>
              </c:strCache>
            </c:strRef>
          </c:tx>
          <c:spPr>
            <a:ln w="28575">
              <a:solidFill>
                <a:srgbClr val="00B05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2'!$AS$10:$AS$52</c:f>
              <c:numCache>
                <c:formatCode>#,##0.0</c:formatCode>
                <c:ptCount val="43"/>
                <c:pt idx="0">
                  <c:v>100</c:v>
                </c:pt>
                <c:pt idx="1">
                  <c:v>100.00655970753694</c:v>
                </c:pt>
                <c:pt idx="2">
                  <c:v>99.993897395249959</c:v>
                </c:pt>
                <c:pt idx="3">
                  <c:v>98.77833378625435</c:v>
                </c:pt>
                <c:pt idx="4">
                  <c:v>98.011962401213836</c:v>
                </c:pt>
                <c:pt idx="5">
                  <c:v>96.417435250634128</c:v>
                </c:pt>
                <c:pt idx="6">
                  <c:v>96.355975813743456</c:v>
                </c:pt>
                <c:pt idx="7">
                  <c:v>94.21151016201344</c:v>
                </c:pt>
                <c:pt idx="8">
                  <c:v>92.71338313945455</c:v>
                </c:pt>
                <c:pt idx="9">
                  <c:v>92.635369653790107</c:v>
                </c:pt>
                <c:pt idx="10">
                  <c:v>93.323282315191022</c:v>
                </c:pt>
                <c:pt idx="11">
                  <c:v>93.332080791853585</c:v>
                </c:pt>
                <c:pt idx="12">
                  <c:v>92.955864498978684</c:v>
                </c:pt>
                <c:pt idx="13">
                  <c:v>91.440100158930548</c:v>
                </c:pt>
                <c:pt idx="14">
                  <c:v>89.4341457856586</c:v>
                </c:pt>
                <c:pt idx="15">
                  <c:v>88.251587718520838</c:v>
                </c:pt>
                <c:pt idx="16">
                  <c:v>86.564572022036273</c:v>
                </c:pt>
                <c:pt idx="17">
                  <c:v>85.989796255159703</c:v>
                </c:pt>
                <c:pt idx="18">
                  <c:v>86.05223848193404</c:v>
                </c:pt>
                <c:pt idx="19">
                  <c:v>86.338970312353297</c:v>
                </c:pt>
                <c:pt idx="20">
                  <c:v>86.793667585656763</c:v>
                </c:pt>
                <c:pt idx="21">
                  <c:v>87.549533083556526</c:v>
                </c:pt>
                <c:pt idx="22">
                  <c:v>87.952215415825847</c:v>
                </c:pt>
                <c:pt idx="23">
                  <c:v>88.147878272986375</c:v>
                </c:pt>
                <c:pt idx="24">
                  <c:v>89.406067592913928</c:v>
                </c:pt>
                <c:pt idx="25">
                  <c:v>90.390089968635777</c:v>
                </c:pt>
                <c:pt idx="26">
                  <c:v>92.545880625356631</c:v>
                </c:pt>
                <c:pt idx="27">
                  <c:v>92.216729494038546</c:v>
                </c:pt>
                <c:pt idx="28">
                  <c:v>94.562815670238635</c:v>
                </c:pt>
                <c:pt idx="29">
                  <c:v>93.550034316140355</c:v>
                </c:pt>
                <c:pt idx="30">
                  <c:v>94.573064838519443</c:v>
                </c:pt>
                <c:pt idx="31">
                  <c:v>95.710675296817428</c:v>
                </c:pt>
                <c:pt idx="32">
                  <c:v>96.684731090399538</c:v>
                </c:pt>
                <c:pt idx="33">
                  <c:v>97.580955333563281</c:v>
                </c:pt>
                <c:pt idx="34">
                  <c:v>98.153877063971521</c:v>
                </c:pt>
                <c:pt idx="35">
                  <c:v>97.660008574005218</c:v>
                </c:pt>
                <c:pt idx="36">
                  <c:v>92.001007590646836</c:v>
                </c:pt>
                <c:pt idx="37">
                  <c:v>95.260834431176306</c:v>
                </c:pt>
                <c:pt idx="38">
                  <c:v>97.75175215423728</c:v>
                </c:pt>
                <c:pt idx="39">
                  <c:v>97.625580444987406</c:v>
                </c:pt>
                <c:pt idx="40">
                  <c:v>100.25985225113088</c:v>
                </c:pt>
                <c:pt idx="41">
                  <c:v>100.83242624609755</c:v>
                </c:pt>
                <c:pt idx="42">
                  <c:v>99.821886834869602</c:v>
                </c:pt>
              </c:numCache>
            </c:numRef>
          </c:val>
          <c:smooth val="0"/>
        </c:ser>
        <c:ser>
          <c:idx val="1"/>
          <c:order val="1"/>
          <c:tx>
            <c:strRef>
              <c:f>'Données graph 1 et 2'!$AR$8:$AR$9</c:f>
              <c:strCache>
                <c:ptCount val="1"/>
                <c:pt idx="0">
                  <c:v>Industrie </c:v>
                </c:pt>
              </c:strCache>
            </c:strRef>
          </c:tx>
          <c:spPr>
            <a:ln w="28575">
              <a:solidFill>
                <a:srgbClr val="0070C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2'!$AR$10:$AR$52</c:f>
              <c:numCache>
                <c:formatCode>#,##0.0</c:formatCode>
                <c:ptCount val="43"/>
                <c:pt idx="0">
                  <c:v>100</c:v>
                </c:pt>
                <c:pt idx="1">
                  <c:v>99.849386236705939</c:v>
                </c:pt>
                <c:pt idx="2">
                  <c:v>99.920312794509826</c:v>
                </c:pt>
                <c:pt idx="3">
                  <c:v>100.52233105698731</c:v>
                </c:pt>
                <c:pt idx="4">
                  <c:v>101.50777768763702</c:v>
                </c:pt>
                <c:pt idx="5">
                  <c:v>101.09377197824155</c:v>
                </c:pt>
                <c:pt idx="6">
                  <c:v>99.551745367340303</c:v>
                </c:pt>
                <c:pt idx="7">
                  <c:v>98.545529868998642</c:v>
                </c:pt>
                <c:pt idx="8">
                  <c:v>98.547329499242238</c:v>
                </c:pt>
                <c:pt idx="9">
                  <c:v>98.343134086776701</c:v>
                </c:pt>
                <c:pt idx="10">
                  <c:v>98.835031027044977</c:v>
                </c:pt>
                <c:pt idx="11">
                  <c:v>98.25338527801172</c:v>
                </c:pt>
                <c:pt idx="12">
                  <c:v>96.755575336161129</c:v>
                </c:pt>
                <c:pt idx="13">
                  <c:v>96.976441140296515</c:v>
                </c:pt>
                <c:pt idx="14">
                  <c:v>96.712603647924908</c:v>
                </c:pt>
                <c:pt idx="15">
                  <c:v>96.298297972482771</c:v>
                </c:pt>
                <c:pt idx="16">
                  <c:v>97.02271677222663</c:v>
                </c:pt>
                <c:pt idx="17">
                  <c:v>96.624532779129211</c:v>
                </c:pt>
                <c:pt idx="18">
                  <c:v>96.32135340296017</c:v>
                </c:pt>
                <c:pt idx="19">
                  <c:v>95.741183685066417</c:v>
                </c:pt>
                <c:pt idx="20">
                  <c:v>94.430176572902852</c:v>
                </c:pt>
                <c:pt idx="21">
                  <c:v>95.186196002433135</c:v>
                </c:pt>
                <c:pt idx="22">
                  <c:v>94.920956056037951</c:v>
                </c:pt>
                <c:pt idx="23">
                  <c:v>94.572735907499023</c:v>
                </c:pt>
                <c:pt idx="24">
                  <c:v>94.243335250089146</c:v>
                </c:pt>
                <c:pt idx="25">
                  <c:v>94.605116453302813</c:v>
                </c:pt>
                <c:pt idx="26">
                  <c:v>95.071413428188194</c:v>
                </c:pt>
                <c:pt idx="27">
                  <c:v>96.337552209562588</c:v>
                </c:pt>
                <c:pt idx="28">
                  <c:v>97.40232897631499</c:v>
                </c:pt>
                <c:pt idx="29">
                  <c:v>96.865243760760919</c:v>
                </c:pt>
                <c:pt idx="30">
                  <c:v>97.032192398476752</c:v>
                </c:pt>
                <c:pt idx="31">
                  <c:v>97.617602634823697</c:v>
                </c:pt>
                <c:pt idx="32">
                  <c:v>97.584257521274836</c:v>
                </c:pt>
                <c:pt idx="33">
                  <c:v>95.304750081045782</c:v>
                </c:pt>
                <c:pt idx="34">
                  <c:v>95.296897492042902</c:v>
                </c:pt>
                <c:pt idx="35">
                  <c:v>95.361928005117377</c:v>
                </c:pt>
                <c:pt idx="36">
                  <c:v>91.894789626229851</c:v>
                </c:pt>
                <c:pt idx="37">
                  <c:v>93.160378392575453</c:v>
                </c:pt>
                <c:pt idx="38">
                  <c:v>95.445279035886983</c:v>
                </c:pt>
                <c:pt idx="39">
                  <c:v>95.143351334191919</c:v>
                </c:pt>
                <c:pt idx="40">
                  <c:v>95.674949273258363</c:v>
                </c:pt>
                <c:pt idx="41">
                  <c:v>95.994842864677338</c:v>
                </c:pt>
                <c:pt idx="42">
                  <c:v>96.717394789637339</c:v>
                </c:pt>
              </c:numCache>
            </c:numRef>
          </c:val>
          <c:smooth val="0"/>
        </c:ser>
        <c:ser>
          <c:idx val="2"/>
          <c:order val="2"/>
          <c:tx>
            <c:strRef>
              <c:f>'Données graph 1 et 2'!$AT$8:$AT$9</c:f>
              <c:strCache>
                <c:ptCount val="1"/>
                <c:pt idx="0">
                  <c:v>Tertiaire marchand </c:v>
                </c:pt>
              </c:strCache>
            </c:strRef>
          </c:tx>
          <c:spPr>
            <a:ln w="28575">
              <a:solidFill>
                <a:srgbClr val="FF0000"/>
              </a:solidFill>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2'!$AT$10:$AT$52</c:f>
              <c:numCache>
                <c:formatCode>#,##0.0</c:formatCode>
                <c:ptCount val="43"/>
                <c:pt idx="0">
                  <c:v>100</c:v>
                </c:pt>
                <c:pt idx="1">
                  <c:v>99.677221805528404</c:v>
                </c:pt>
                <c:pt idx="2">
                  <c:v>99.884467153333617</c:v>
                </c:pt>
                <c:pt idx="3">
                  <c:v>100.28075656405264</c:v>
                </c:pt>
                <c:pt idx="4">
                  <c:v>100.5354574707265</c:v>
                </c:pt>
                <c:pt idx="5">
                  <c:v>100.58347971310081</c:v>
                </c:pt>
                <c:pt idx="6">
                  <c:v>100.66295557308662</c:v>
                </c:pt>
                <c:pt idx="7">
                  <c:v>100.1000778056365</c:v>
                </c:pt>
                <c:pt idx="8">
                  <c:v>100.44649156318148</c:v>
                </c:pt>
                <c:pt idx="9">
                  <c:v>100.10658470811644</c:v>
                </c:pt>
                <c:pt idx="10">
                  <c:v>100.18836219354554</c:v>
                </c:pt>
                <c:pt idx="11">
                  <c:v>100.48766099864422</c:v>
                </c:pt>
                <c:pt idx="12">
                  <c:v>100.34387547422301</c:v>
                </c:pt>
                <c:pt idx="13">
                  <c:v>100.28650579860378</c:v>
                </c:pt>
                <c:pt idx="14">
                  <c:v>99.724480982978093</c:v>
                </c:pt>
                <c:pt idx="15">
                  <c:v>99.749101454482968</c:v>
                </c:pt>
                <c:pt idx="16">
                  <c:v>99.910414264583764</c:v>
                </c:pt>
                <c:pt idx="17">
                  <c:v>100.2505430639454</c:v>
                </c:pt>
                <c:pt idx="18">
                  <c:v>100.42667650090844</c:v>
                </c:pt>
                <c:pt idx="19">
                  <c:v>100.34508382700697</c:v>
                </c:pt>
                <c:pt idx="20">
                  <c:v>100.85703320111192</c:v>
                </c:pt>
                <c:pt idx="21">
                  <c:v>101.79798700299733</c:v>
                </c:pt>
                <c:pt idx="22">
                  <c:v>102.02809968291704</c:v>
                </c:pt>
                <c:pt idx="23">
                  <c:v>102.42846769364795</c:v>
                </c:pt>
                <c:pt idx="24">
                  <c:v>103.47187911822986</c:v>
                </c:pt>
                <c:pt idx="25">
                  <c:v>104.30863828402256</c:v>
                </c:pt>
                <c:pt idx="26">
                  <c:v>104.7600313262234</c:v>
                </c:pt>
                <c:pt idx="27">
                  <c:v>105.41699580659964</c:v>
                </c:pt>
                <c:pt idx="28">
                  <c:v>106.02007636303145</c:v>
                </c:pt>
                <c:pt idx="29">
                  <c:v>106.00089310302437</c:v>
                </c:pt>
                <c:pt idx="30">
                  <c:v>106.18477187006819</c:v>
                </c:pt>
                <c:pt idx="31">
                  <c:v>105.94223547122903</c:v>
                </c:pt>
                <c:pt idx="32">
                  <c:v>107.0950002181503</c:v>
                </c:pt>
                <c:pt idx="33">
                  <c:v>107.848555831295</c:v>
                </c:pt>
                <c:pt idx="34">
                  <c:v>107.20905750553591</c:v>
                </c:pt>
                <c:pt idx="35">
                  <c:v>107.60900022681834</c:v>
                </c:pt>
                <c:pt idx="36">
                  <c:v>105.13999096127336</c:v>
                </c:pt>
                <c:pt idx="37">
                  <c:v>101.47508609337498</c:v>
                </c:pt>
                <c:pt idx="38">
                  <c:v>104.60285605381267</c:v>
                </c:pt>
                <c:pt idx="39">
                  <c:v>105.16686742929689</c:v>
                </c:pt>
                <c:pt idx="40">
                  <c:v>105.79310436226226</c:v>
                </c:pt>
                <c:pt idx="41">
                  <c:v>108.52902419458512</c:v>
                </c:pt>
                <c:pt idx="42">
                  <c:v>109.90008806178011</c:v>
                </c:pt>
              </c:numCache>
            </c:numRef>
          </c:val>
          <c:smooth val="0"/>
        </c:ser>
        <c:ser>
          <c:idx val="3"/>
          <c:order val="3"/>
          <c:tx>
            <c:strRef>
              <c:f>'Données graph 1 et 2'!$AU$8:$AU$9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2'!$AU$10:$AU$52</c:f>
              <c:numCache>
                <c:formatCode>#,##0.0</c:formatCode>
                <c:ptCount val="43"/>
                <c:pt idx="0">
                  <c:v>100</c:v>
                </c:pt>
                <c:pt idx="1">
                  <c:v>100.52900968771523</c:v>
                </c:pt>
                <c:pt idx="2">
                  <c:v>100.61265258166148</c:v>
                </c:pt>
                <c:pt idx="3">
                  <c:v>101.32659514245222</c:v>
                </c:pt>
                <c:pt idx="4">
                  <c:v>101.87192076054808</c:v>
                </c:pt>
                <c:pt idx="5">
                  <c:v>101.87346363171544</c:v>
                </c:pt>
                <c:pt idx="6">
                  <c:v>102.04750646165886</c:v>
                </c:pt>
                <c:pt idx="7">
                  <c:v>101.73375531320745</c:v>
                </c:pt>
                <c:pt idx="8">
                  <c:v>101.41022210017783</c:v>
                </c:pt>
                <c:pt idx="9">
                  <c:v>101.76918166562312</c:v>
                </c:pt>
                <c:pt idx="10">
                  <c:v>101.04558419783609</c:v>
                </c:pt>
                <c:pt idx="11">
                  <c:v>102.07964963566447</c:v>
                </c:pt>
                <c:pt idx="12">
                  <c:v>102.08909028744897</c:v>
                </c:pt>
                <c:pt idx="13">
                  <c:v>101.4057935308098</c:v>
                </c:pt>
                <c:pt idx="14">
                  <c:v>102.11218721655302</c:v>
                </c:pt>
                <c:pt idx="15">
                  <c:v>102.65972235390069</c:v>
                </c:pt>
                <c:pt idx="16">
                  <c:v>102.27084185499413</c:v>
                </c:pt>
                <c:pt idx="17">
                  <c:v>102.5703008225034</c:v>
                </c:pt>
                <c:pt idx="18">
                  <c:v>102.67510872275487</c:v>
                </c:pt>
                <c:pt idx="19">
                  <c:v>103.30770939176772</c:v>
                </c:pt>
                <c:pt idx="20">
                  <c:v>103.63743160757446</c:v>
                </c:pt>
                <c:pt idx="21">
                  <c:v>103.83858044123208</c:v>
                </c:pt>
                <c:pt idx="22">
                  <c:v>103.93542683355447</c:v>
                </c:pt>
                <c:pt idx="23">
                  <c:v>103.60111098202844</c:v>
                </c:pt>
                <c:pt idx="24">
                  <c:v>104.50539845632009</c:v>
                </c:pt>
                <c:pt idx="25">
                  <c:v>104.63167977232115</c:v>
                </c:pt>
                <c:pt idx="26">
                  <c:v>103.98324802341989</c:v>
                </c:pt>
                <c:pt idx="27">
                  <c:v>103.22844837114553</c:v>
                </c:pt>
                <c:pt idx="28">
                  <c:v>103.10890360660561</c:v>
                </c:pt>
                <c:pt idx="29">
                  <c:v>102.67978478307029</c:v>
                </c:pt>
                <c:pt idx="30">
                  <c:v>102.80310081636368</c:v>
                </c:pt>
                <c:pt idx="31">
                  <c:v>102.94594905275632</c:v>
                </c:pt>
                <c:pt idx="32">
                  <c:v>102.64108009759698</c:v>
                </c:pt>
                <c:pt idx="33">
                  <c:v>103.16905811492639</c:v>
                </c:pt>
                <c:pt idx="34">
                  <c:v>103.76985863991641</c:v>
                </c:pt>
                <c:pt idx="35">
                  <c:v>103.20393141828983</c:v>
                </c:pt>
                <c:pt idx="36">
                  <c:v>103.70479295746955</c:v>
                </c:pt>
                <c:pt idx="37">
                  <c:v>102.45872117305008</c:v>
                </c:pt>
                <c:pt idx="38">
                  <c:v>104.21308811583091</c:v>
                </c:pt>
                <c:pt idx="39">
                  <c:v>104.99075573780621</c:v>
                </c:pt>
                <c:pt idx="40">
                  <c:v>105.01881322203405</c:v>
                </c:pt>
                <c:pt idx="41">
                  <c:v>105.53819159199946</c:v>
                </c:pt>
                <c:pt idx="42">
                  <c:v>105.0272280989218</c:v>
                </c:pt>
              </c:numCache>
            </c:numRef>
          </c:val>
          <c:smooth val="0"/>
        </c:ser>
        <c:dLbls>
          <c:showLegendKey val="0"/>
          <c:showVal val="0"/>
          <c:showCatName val="0"/>
          <c:showSerName val="0"/>
          <c:showPercent val="0"/>
          <c:showBubbleSize val="0"/>
        </c:dLbls>
        <c:marker val="1"/>
        <c:smooth val="0"/>
        <c:axId val="195069056"/>
        <c:axId val="195070592"/>
      </c:lineChart>
      <c:catAx>
        <c:axId val="19506905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95070592"/>
        <c:crossesAt val="100"/>
        <c:auto val="0"/>
        <c:lblAlgn val="ctr"/>
        <c:lblOffset val="100"/>
        <c:tickLblSkip val="4"/>
        <c:tickMarkSkip val="4"/>
        <c:noMultiLvlLbl val="0"/>
      </c:catAx>
      <c:valAx>
        <c:axId val="195070592"/>
        <c:scaling>
          <c:orientation val="minMax"/>
          <c:max val="110"/>
          <c:min val="85"/>
        </c:scaling>
        <c:delete val="0"/>
        <c:axPos val="l"/>
        <c:majorGridlines>
          <c:spPr>
            <a:ln>
              <a:prstDash val="sysDash"/>
            </a:ln>
          </c:spPr>
        </c:majorGridlines>
        <c:numFmt formatCode="#,##0" sourceLinked="0"/>
        <c:majorTickMark val="out"/>
        <c:minorTickMark val="none"/>
        <c:tickLblPos val="nextTo"/>
        <c:crossAx val="195069056"/>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Vaucluse</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18700457004807933"/>
          <c:y val="2.045986264496490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GRAPHIQUE_stocks_bénéf'!$BQ$2</c:f>
              <c:strCache>
                <c:ptCount val="1"/>
                <c:pt idx="0">
                  <c:v>CUI-CAE / PEC</c:v>
                </c:pt>
              </c:strCache>
            </c:strRef>
          </c:tx>
          <c:spPr>
            <a:solidFill>
              <a:srgbClr val="1F497D">
                <a:lumMod val="20000"/>
                <a:lumOff val="80000"/>
                <a:alpha val="70000"/>
              </a:srgbClr>
            </a:solidFill>
            <a:ln w="28575">
              <a:noFill/>
              <a:prstDash val="solid"/>
            </a:ln>
          </c:spPr>
          <c:cat>
            <c:multiLvlStrRef>
              <c:f>'Données GRAPHIQUE_stocks_bénéf'!$BO$3:$BP$49</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GRAPHIQUE_stocks_bénéf'!$BQ$3:$BQ$49</c:f>
              <c:numCache>
                <c:formatCode>#,##0</c:formatCode>
                <c:ptCount val="47"/>
                <c:pt idx="0">
                  <c:v>1268</c:v>
                </c:pt>
                <c:pt idx="1">
                  <c:v>2383</c:v>
                </c:pt>
                <c:pt idx="2">
                  <c:v>2491</c:v>
                </c:pt>
                <c:pt idx="3">
                  <c:v>2284</c:v>
                </c:pt>
                <c:pt idx="4">
                  <c:v>2154</c:v>
                </c:pt>
                <c:pt idx="5">
                  <c:v>1764</c:v>
                </c:pt>
                <c:pt idx="6">
                  <c:v>1744</c:v>
                </c:pt>
                <c:pt idx="7">
                  <c:v>2049</c:v>
                </c:pt>
                <c:pt idx="8">
                  <c:v>2326</c:v>
                </c:pt>
                <c:pt idx="9">
                  <c:v>2519</c:v>
                </c:pt>
                <c:pt idx="10">
                  <c:v>2324</c:v>
                </c:pt>
                <c:pt idx="11">
                  <c:v>2159</c:v>
                </c:pt>
                <c:pt idx="12">
                  <c:v>2023</c:v>
                </c:pt>
                <c:pt idx="13">
                  <c:v>1978</c:v>
                </c:pt>
                <c:pt idx="14">
                  <c:v>1854</c:v>
                </c:pt>
                <c:pt idx="15">
                  <c:v>2213</c:v>
                </c:pt>
                <c:pt idx="16">
                  <c:v>2279</c:v>
                </c:pt>
                <c:pt idx="17">
                  <c:v>2388</c:v>
                </c:pt>
                <c:pt idx="18">
                  <c:v>2119</c:v>
                </c:pt>
                <c:pt idx="19">
                  <c:v>1925</c:v>
                </c:pt>
                <c:pt idx="20">
                  <c:v>2044</c:v>
                </c:pt>
                <c:pt idx="21">
                  <c:v>2103</c:v>
                </c:pt>
                <c:pt idx="22">
                  <c:v>2065</c:v>
                </c:pt>
                <c:pt idx="23">
                  <c:v>2182</c:v>
                </c:pt>
                <c:pt idx="24">
                  <c:v>2342</c:v>
                </c:pt>
                <c:pt idx="25">
                  <c:v>2415</c:v>
                </c:pt>
                <c:pt idx="26">
                  <c:v>2447</c:v>
                </c:pt>
                <c:pt idx="27">
                  <c:v>2432</c:v>
                </c:pt>
                <c:pt idx="28">
                  <c:v>2510</c:v>
                </c:pt>
                <c:pt idx="29">
                  <c:v>2387</c:v>
                </c:pt>
                <c:pt idx="30">
                  <c:v>1676</c:v>
                </c:pt>
                <c:pt idx="31">
                  <c:v>1199</c:v>
                </c:pt>
                <c:pt idx="32">
                  <c:v>874</c:v>
                </c:pt>
                <c:pt idx="33">
                  <c:v>732</c:v>
                </c:pt>
                <c:pt idx="34">
                  <c:v>882</c:v>
                </c:pt>
                <c:pt idx="35">
                  <c:v>980</c:v>
                </c:pt>
                <c:pt idx="36">
                  <c:v>1069</c:v>
                </c:pt>
                <c:pt idx="37">
                  <c:v>1176</c:v>
                </c:pt>
                <c:pt idx="38">
                  <c:v>1166</c:v>
                </c:pt>
                <c:pt idx="39">
                  <c:v>1105</c:v>
                </c:pt>
                <c:pt idx="40">
                  <c:v>1041</c:v>
                </c:pt>
                <c:pt idx="41">
                  <c:v>869</c:v>
                </c:pt>
                <c:pt idx="42">
                  <c:v>869</c:v>
                </c:pt>
                <c:pt idx="43">
                  <c:v>875</c:v>
                </c:pt>
                <c:pt idx="44">
                  <c:v>894</c:v>
                </c:pt>
                <c:pt idx="45">
                  <c:v>901</c:v>
                </c:pt>
                <c:pt idx="46">
                  <c:v>850</c:v>
                </c:pt>
              </c:numCache>
            </c:numRef>
          </c:val>
        </c:ser>
        <c:ser>
          <c:idx val="3"/>
          <c:order val="1"/>
          <c:tx>
            <c:strRef>
              <c:f>'Données GRAPHIQUE_stocks_bénéf'!$BT$2</c:f>
              <c:strCache>
                <c:ptCount val="1"/>
                <c:pt idx="0">
                  <c:v>CUI-CIE</c:v>
                </c:pt>
              </c:strCache>
            </c:strRef>
          </c:tx>
          <c:spPr>
            <a:solidFill>
              <a:srgbClr val="1F497D">
                <a:alpha val="80000"/>
              </a:srgbClr>
            </a:solidFill>
            <a:ln w="25400">
              <a:noFill/>
            </a:ln>
          </c:spPr>
          <c:cat>
            <c:multiLvlStrRef>
              <c:f>'Données GRAPHIQUE_stocks_bénéf'!$BO$3:$BP$49</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GRAPHIQUE_stocks_bénéf'!$BT$3:$BT$49</c:f>
              <c:numCache>
                <c:formatCode>#,##0</c:formatCode>
                <c:ptCount val="47"/>
                <c:pt idx="0">
                  <c:v>414</c:v>
                </c:pt>
                <c:pt idx="1">
                  <c:v>841</c:v>
                </c:pt>
                <c:pt idx="2">
                  <c:v>736</c:v>
                </c:pt>
                <c:pt idx="3">
                  <c:v>698</c:v>
                </c:pt>
                <c:pt idx="4">
                  <c:v>498</c:v>
                </c:pt>
                <c:pt idx="5">
                  <c:v>231</c:v>
                </c:pt>
                <c:pt idx="6">
                  <c:v>180</c:v>
                </c:pt>
                <c:pt idx="7">
                  <c:v>253</c:v>
                </c:pt>
                <c:pt idx="8">
                  <c:v>352</c:v>
                </c:pt>
                <c:pt idx="9">
                  <c:v>247</c:v>
                </c:pt>
                <c:pt idx="10">
                  <c:v>154</c:v>
                </c:pt>
                <c:pt idx="11">
                  <c:v>161</c:v>
                </c:pt>
                <c:pt idx="12">
                  <c:v>196</c:v>
                </c:pt>
                <c:pt idx="13">
                  <c:v>195</c:v>
                </c:pt>
                <c:pt idx="14">
                  <c:v>153</c:v>
                </c:pt>
                <c:pt idx="15">
                  <c:v>183</c:v>
                </c:pt>
                <c:pt idx="16">
                  <c:v>255</c:v>
                </c:pt>
                <c:pt idx="17">
                  <c:v>233</c:v>
                </c:pt>
                <c:pt idx="18">
                  <c:v>204</c:v>
                </c:pt>
                <c:pt idx="19">
                  <c:v>203</c:v>
                </c:pt>
                <c:pt idx="20">
                  <c:v>232</c:v>
                </c:pt>
                <c:pt idx="21">
                  <c:v>325</c:v>
                </c:pt>
                <c:pt idx="22">
                  <c:v>412</c:v>
                </c:pt>
                <c:pt idx="23">
                  <c:v>479</c:v>
                </c:pt>
                <c:pt idx="24">
                  <c:v>639</c:v>
                </c:pt>
                <c:pt idx="25">
                  <c:v>603</c:v>
                </c:pt>
                <c:pt idx="26">
                  <c:v>391</c:v>
                </c:pt>
                <c:pt idx="27">
                  <c:v>273</c:v>
                </c:pt>
                <c:pt idx="28">
                  <c:v>204</c:v>
                </c:pt>
                <c:pt idx="29">
                  <c:v>209</c:v>
                </c:pt>
                <c:pt idx="30">
                  <c:v>176</c:v>
                </c:pt>
                <c:pt idx="31">
                  <c:v>114</c:v>
                </c:pt>
                <c:pt idx="32">
                  <c:v>57</c:v>
                </c:pt>
                <c:pt idx="33">
                  <c:v>3</c:v>
                </c:pt>
                <c:pt idx="34">
                  <c:v>0</c:v>
                </c:pt>
                <c:pt idx="35">
                  <c:v>0</c:v>
                </c:pt>
                <c:pt idx="36">
                  <c:v>0</c:v>
                </c:pt>
                <c:pt idx="37">
                  <c:v>0</c:v>
                </c:pt>
                <c:pt idx="38">
                  <c:v>0</c:v>
                </c:pt>
                <c:pt idx="39">
                  <c:v>0</c:v>
                </c:pt>
                <c:pt idx="40">
                  <c:v>0</c:v>
                </c:pt>
                <c:pt idx="41">
                  <c:v>0</c:v>
                </c:pt>
                <c:pt idx="42">
                  <c:v>0</c:v>
                </c:pt>
                <c:pt idx="43">
                  <c:v>16</c:v>
                </c:pt>
                <c:pt idx="44">
                  <c:v>90</c:v>
                </c:pt>
                <c:pt idx="45">
                  <c:v>232</c:v>
                </c:pt>
                <c:pt idx="46">
                  <c:v>348</c:v>
                </c:pt>
              </c:numCache>
            </c:numRef>
          </c:val>
        </c:ser>
        <c:ser>
          <c:idx val="2"/>
          <c:order val="2"/>
          <c:tx>
            <c:strRef>
              <c:f>'Données GRAPHIQUE_stocks_bénéf'!$BW$2</c:f>
              <c:strCache>
                <c:ptCount val="1"/>
                <c:pt idx="0">
                  <c:v>Emploi d'avenir</c:v>
                </c:pt>
              </c:strCache>
            </c:strRef>
          </c:tx>
          <c:spPr>
            <a:solidFill>
              <a:srgbClr val="F79646">
                <a:lumMod val="75000"/>
                <a:alpha val="70000"/>
              </a:srgbClr>
            </a:solidFill>
            <a:ln w="25400">
              <a:noFill/>
            </a:ln>
          </c:spPr>
          <c:cat>
            <c:multiLvlStrRef>
              <c:f>'Données GRAPHIQUE_stocks_bénéf'!$BO$3:$BP$49</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GRAPHIQUE_stocks_bénéf'!$BW$3:$BW$49</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145</c:v>
                </c:pt>
                <c:pt idx="13">
                  <c:v>272</c:v>
                </c:pt>
                <c:pt idx="14">
                  <c:v>507</c:v>
                </c:pt>
                <c:pt idx="15">
                  <c:v>704</c:v>
                </c:pt>
                <c:pt idx="16">
                  <c:v>848</c:v>
                </c:pt>
                <c:pt idx="17">
                  <c:v>947</c:v>
                </c:pt>
                <c:pt idx="18">
                  <c:v>1040</c:v>
                </c:pt>
                <c:pt idx="19">
                  <c:v>1091</c:v>
                </c:pt>
                <c:pt idx="20">
                  <c:v>1142</c:v>
                </c:pt>
                <c:pt idx="21">
                  <c:v>1209</c:v>
                </c:pt>
                <c:pt idx="22">
                  <c:v>1256</c:v>
                </c:pt>
                <c:pt idx="23">
                  <c:v>1335</c:v>
                </c:pt>
                <c:pt idx="24">
                  <c:v>1336</c:v>
                </c:pt>
                <c:pt idx="25">
                  <c:v>1334</c:v>
                </c:pt>
                <c:pt idx="26">
                  <c:v>1236</c:v>
                </c:pt>
                <c:pt idx="27">
                  <c:v>1156</c:v>
                </c:pt>
                <c:pt idx="28">
                  <c:v>1146</c:v>
                </c:pt>
                <c:pt idx="29">
                  <c:v>1034</c:v>
                </c:pt>
                <c:pt idx="30">
                  <c:v>834</c:v>
                </c:pt>
                <c:pt idx="31">
                  <c:v>713</c:v>
                </c:pt>
                <c:pt idx="32">
                  <c:v>587</c:v>
                </c:pt>
                <c:pt idx="33">
                  <c:v>478</c:v>
                </c:pt>
                <c:pt idx="34">
                  <c:v>372</c:v>
                </c:pt>
                <c:pt idx="35">
                  <c:v>283</c:v>
                </c:pt>
                <c:pt idx="36">
                  <c:v>214</c:v>
                </c:pt>
                <c:pt idx="37">
                  <c:v>159</c:v>
                </c:pt>
                <c:pt idx="38">
                  <c:v>96</c:v>
                </c:pt>
                <c:pt idx="39">
                  <c:v>63</c:v>
                </c:pt>
                <c:pt idx="40">
                  <c:v>22</c:v>
                </c:pt>
                <c:pt idx="41">
                  <c:v>0</c:v>
                </c:pt>
                <c:pt idx="42">
                  <c:v>0</c:v>
                </c:pt>
                <c:pt idx="43">
                  <c:v>0</c:v>
                </c:pt>
                <c:pt idx="44">
                  <c:v>0</c:v>
                </c:pt>
                <c:pt idx="45">
                  <c:v>0</c:v>
                </c:pt>
                <c:pt idx="46">
                  <c:v>0</c:v>
                </c:pt>
              </c:numCache>
            </c:numRef>
          </c:val>
        </c:ser>
        <c:ser>
          <c:idx val="0"/>
          <c:order val="3"/>
          <c:tx>
            <c:strRef>
              <c:f>'Données GRAPHIQUE_stocks_bénéf'!$BX$2</c:f>
              <c:strCache>
                <c:ptCount val="1"/>
                <c:pt idx="0">
                  <c:v>CDDI *</c:v>
                </c:pt>
              </c:strCache>
            </c:strRef>
          </c:tx>
          <c:spPr>
            <a:solidFill>
              <a:srgbClr val="FFFF00">
                <a:alpha val="70000"/>
              </a:srgbClr>
            </a:solidFill>
            <a:ln w="25400">
              <a:noFill/>
            </a:ln>
          </c:spPr>
          <c:cat>
            <c:multiLvlStrRef>
              <c:f>'Données GRAPHIQUE_stocks_bénéf'!$BO$3:$BP$49</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GRAPHIQUE_stocks_bénéf'!$BX$3:$BX$49</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285</c:v>
                </c:pt>
                <c:pt idx="19">
                  <c:v>489</c:v>
                </c:pt>
                <c:pt idx="20">
                  <c:v>481</c:v>
                </c:pt>
                <c:pt idx="21">
                  <c:v>492</c:v>
                </c:pt>
                <c:pt idx="22">
                  <c:v>461</c:v>
                </c:pt>
                <c:pt idx="23">
                  <c:v>443</c:v>
                </c:pt>
                <c:pt idx="24">
                  <c:v>426</c:v>
                </c:pt>
                <c:pt idx="25">
                  <c:v>448</c:v>
                </c:pt>
                <c:pt idx="26">
                  <c:v>480</c:v>
                </c:pt>
                <c:pt idx="27">
                  <c:v>530</c:v>
                </c:pt>
                <c:pt idx="28">
                  <c:v>526</c:v>
                </c:pt>
                <c:pt idx="29">
                  <c:v>517</c:v>
                </c:pt>
                <c:pt idx="30">
                  <c:v>526</c:v>
                </c:pt>
                <c:pt idx="31">
                  <c:v>592</c:v>
                </c:pt>
                <c:pt idx="32">
                  <c:v>565</c:v>
                </c:pt>
                <c:pt idx="33">
                  <c:v>542</c:v>
                </c:pt>
                <c:pt idx="34">
                  <c:v>510</c:v>
                </c:pt>
                <c:pt idx="35">
                  <c:v>517</c:v>
                </c:pt>
                <c:pt idx="36">
                  <c:v>521</c:v>
                </c:pt>
                <c:pt idx="37">
                  <c:v>525</c:v>
                </c:pt>
                <c:pt idx="38">
                  <c:v>524</c:v>
                </c:pt>
                <c:pt idx="39">
                  <c:v>529</c:v>
                </c:pt>
                <c:pt idx="40">
                  <c:v>561</c:v>
                </c:pt>
                <c:pt idx="41">
                  <c:v>533</c:v>
                </c:pt>
                <c:pt idx="42">
                  <c:v>575</c:v>
                </c:pt>
                <c:pt idx="43">
                  <c:v>567</c:v>
                </c:pt>
                <c:pt idx="44">
                  <c:v>618</c:v>
                </c:pt>
                <c:pt idx="45">
                  <c:v>610</c:v>
                </c:pt>
                <c:pt idx="46">
                  <c:v>628</c:v>
                </c:pt>
              </c:numCache>
            </c:numRef>
          </c:val>
        </c:ser>
        <c:dLbls>
          <c:showLegendKey val="0"/>
          <c:showVal val="0"/>
          <c:showCatName val="0"/>
          <c:showSerName val="0"/>
          <c:showPercent val="0"/>
          <c:showBubbleSize val="0"/>
        </c:dLbls>
        <c:axId val="195374080"/>
        <c:axId val="195384064"/>
      </c:areaChart>
      <c:catAx>
        <c:axId val="19537408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95384064"/>
        <c:crossesAt val="0"/>
        <c:auto val="0"/>
        <c:lblAlgn val="ctr"/>
        <c:lblOffset val="100"/>
        <c:tickLblSkip val="4"/>
        <c:noMultiLvlLbl val="0"/>
      </c:catAx>
      <c:valAx>
        <c:axId val="195384064"/>
        <c:scaling>
          <c:orientation val="minMax"/>
          <c:max val="5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95374080"/>
        <c:crosses val="autoZero"/>
        <c:crossBetween val="between"/>
        <c:majorUnit val="1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26584126239965E-2"/>
          <c:y val="0.23881826972585365"/>
          <c:w val="0.86985150536832423"/>
          <c:h val="0.55519270617488603"/>
        </c:manualLayout>
      </c:layout>
      <c:lineChart>
        <c:grouping val="standard"/>
        <c:varyColors val="0"/>
        <c:ser>
          <c:idx val="0"/>
          <c:order val="0"/>
          <c:tx>
            <c:strRef>
              <c:f>'Graph appr Note et Diapo'!$B$295</c:f>
              <c:strCache>
                <c:ptCount val="1"/>
                <c:pt idx="0">
                  <c:v>2019</c:v>
                </c:pt>
              </c:strCache>
            </c:strRef>
          </c:tx>
          <c:spPr>
            <a:ln w="25400">
              <a:solidFill>
                <a:srgbClr val="0070C0"/>
              </a:solidFill>
              <a:prstDash val="solid"/>
            </a:ln>
          </c:spPr>
          <c:marker>
            <c:symbol val="diamond"/>
            <c:size val="7"/>
            <c:spPr>
              <a:solidFill>
                <a:srgbClr val="0070C0"/>
              </a:solidFill>
              <a:ln>
                <a:solidFill>
                  <a:srgbClr val="0070C0"/>
                </a:solidFill>
              </a:ln>
            </c:spPr>
          </c:marker>
          <c:cat>
            <c:strRef>
              <c:f>'Graph appr Note et Diapo'!$A$296:$A$307</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Diapo'!$B$296:$B$307</c:f>
              <c:numCache>
                <c:formatCode>#,##0</c:formatCode>
                <c:ptCount val="12"/>
                <c:pt idx="0">
                  <c:v>42</c:v>
                </c:pt>
                <c:pt idx="1">
                  <c:v>66</c:v>
                </c:pt>
                <c:pt idx="2">
                  <c:v>89</c:v>
                </c:pt>
                <c:pt idx="3">
                  <c:v>121</c:v>
                </c:pt>
                <c:pt idx="4">
                  <c:v>146</c:v>
                </c:pt>
                <c:pt idx="5">
                  <c:v>190</c:v>
                </c:pt>
                <c:pt idx="6">
                  <c:v>503</c:v>
                </c:pt>
                <c:pt idx="7">
                  <c:v>859</c:v>
                </c:pt>
                <c:pt idx="8">
                  <c:v>2424</c:v>
                </c:pt>
                <c:pt idx="9">
                  <c:v>2782</c:v>
                </c:pt>
                <c:pt idx="10">
                  <c:v>2954</c:v>
                </c:pt>
                <c:pt idx="11">
                  <c:v>3050</c:v>
                </c:pt>
              </c:numCache>
            </c:numRef>
          </c:val>
          <c:smooth val="0"/>
        </c:ser>
        <c:ser>
          <c:idx val="1"/>
          <c:order val="1"/>
          <c:tx>
            <c:strRef>
              <c:f>'Graph appr Note et Diapo'!$C$295</c:f>
              <c:strCache>
                <c:ptCount val="1"/>
                <c:pt idx="0">
                  <c:v>2020</c:v>
                </c:pt>
              </c:strCache>
            </c:strRef>
          </c:tx>
          <c:spPr>
            <a:ln w="25400">
              <a:solidFill>
                <a:srgbClr val="92D050"/>
              </a:solidFill>
              <a:prstDash val="solid"/>
            </a:ln>
          </c:spPr>
          <c:marker>
            <c:symbol val="circle"/>
            <c:size val="7"/>
            <c:spPr>
              <a:solidFill>
                <a:srgbClr val="92D050"/>
              </a:solidFill>
              <a:ln>
                <a:solidFill>
                  <a:srgbClr val="92D050"/>
                </a:solidFill>
              </a:ln>
            </c:spPr>
          </c:marker>
          <c:cat>
            <c:strRef>
              <c:f>'Graph appr Note et Diapo'!$A$296:$A$307</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Diapo'!$C$296:$C$307</c:f>
              <c:numCache>
                <c:formatCode>#,##0</c:formatCode>
                <c:ptCount val="12"/>
                <c:pt idx="0">
                  <c:v>78</c:v>
                </c:pt>
                <c:pt idx="1">
                  <c:v>108</c:v>
                </c:pt>
                <c:pt idx="2">
                  <c:v>136</c:v>
                </c:pt>
                <c:pt idx="3">
                  <c:v>145</c:v>
                </c:pt>
                <c:pt idx="4">
                  <c:v>153</c:v>
                </c:pt>
                <c:pt idx="5">
                  <c:v>177</c:v>
                </c:pt>
                <c:pt idx="6">
                  <c:v>578</c:v>
                </c:pt>
                <c:pt idx="7">
                  <c:v>1096</c:v>
                </c:pt>
                <c:pt idx="8">
                  <c:v>3231</c:v>
                </c:pt>
                <c:pt idx="9">
                  <c:v>3873</c:v>
                </c:pt>
                <c:pt idx="10">
                  <c:v>4113</c:v>
                </c:pt>
                <c:pt idx="11">
                  <c:v>4272</c:v>
                </c:pt>
              </c:numCache>
            </c:numRef>
          </c:val>
          <c:smooth val="0"/>
        </c:ser>
        <c:ser>
          <c:idx val="2"/>
          <c:order val="2"/>
          <c:tx>
            <c:strRef>
              <c:f>'Graph appr Note et Diapo'!$D$295</c:f>
              <c:strCache>
                <c:ptCount val="1"/>
                <c:pt idx="0">
                  <c:v>2021</c:v>
                </c:pt>
              </c:strCache>
            </c:strRef>
          </c:tx>
          <c:spPr>
            <a:ln w="25400">
              <a:solidFill>
                <a:srgbClr val="FF0000"/>
              </a:solidFill>
              <a:prstDash val="solid"/>
            </a:ln>
          </c:spPr>
          <c:marker>
            <c:symbol val="triangle"/>
            <c:size val="5"/>
            <c:spPr>
              <a:solidFill>
                <a:srgbClr val="FF0000"/>
              </a:solidFill>
              <a:ln>
                <a:solidFill>
                  <a:srgbClr val="FF0000"/>
                </a:solidFill>
                <a:prstDash val="solid"/>
              </a:ln>
            </c:spPr>
          </c:marker>
          <c:cat>
            <c:strRef>
              <c:f>'Graph appr Note et Diapo'!$A$296:$A$307</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Diapo'!$D$296:$D$307</c:f>
              <c:numCache>
                <c:formatCode>#,##0</c:formatCode>
                <c:ptCount val="12"/>
                <c:pt idx="0">
                  <c:v>158</c:v>
                </c:pt>
                <c:pt idx="1">
                  <c:v>346</c:v>
                </c:pt>
                <c:pt idx="2">
                  <c:v>401</c:v>
                </c:pt>
                <c:pt idx="3">
                  <c:v>436</c:v>
                </c:pt>
                <c:pt idx="4">
                  <c:v>460</c:v>
                </c:pt>
                <c:pt idx="5">
                  <c:v>524</c:v>
                </c:pt>
                <c:pt idx="6">
                  <c:v>914</c:v>
                </c:pt>
                <c:pt idx="7">
                  <c:v>1591</c:v>
                </c:pt>
                <c:pt idx="8">
                  <c:v>4251</c:v>
                </c:pt>
              </c:numCache>
            </c:numRef>
          </c:val>
          <c:smooth val="0"/>
        </c:ser>
        <c:dLbls>
          <c:showLegendKey val="0"/>
          <c:showVal val="0"/>
          <c:showCatName val="0"/>
          <c:showSerName val="0"/>
          <c:showPercent val="0"/>
          <c:showBubbleSize val="0"/>
        </c:dLbls>
        <c:marker val="1"/>
        <c:smooth val="0"/>
        <c:axId val="230912000"/>
        <c:axId val="230913920"/>
      </c:lineChart>
      <c:catAx>
        <c:axId val="230912000"/>
        <c:scaling>
          <c:orientation val="minMax"/>
        </c:scaling>
        <c:delete val="0"/>
        <c:axPos val="b"/>
        <c:majorGridlines>
          <c:spPr>
            <a:ln w="3175">
              <a:solidFill>
                <a:schemeClr val="bg1">
                  <a:lumMod val="75000"/>
                </a:schemeClr>
              </a:solidFill>
              <a:prstDash val="sysDash"/>
            </a:ln>
          </c:spPr>
        </c:majorGridlines>
        <c:numFmt formatCode="General" sourceLinked="1"/>
        <c:majorTickMark val="out"/>
        <c:minorTickMark val="none"/>
        <c:tickLblPos val="low"/>
        <c:spPr>
          <a:ln>
            <a:solidFill>
              <a:sysClr val="windowText" lastClr="000000">
                <a:tint val="75000"/>
                <a:shade val="95000"/>
                <a:satMod val="105000"/>
              </a:sysClr>
            </a:solidFill>
          </a:ln>
        </c:spPr>
        <c:txPr>
          <a:bodyPr rot="0" vert="horz"/>
          <a:lstStyle/>
          <a:p>
            <a:pPr>
              <a:defRPr sz="1000" b="0" i="0" u="none" strike="noStrike" baseline="0">
                <a:solidFill>
                  <a:srgbClr val="000000"/>
                </a:solidFill>
                <a:latin typeface="Calibri"/>
                <a:ea typeface="Calibri"/>
                <a:cs typeface="Calibri"/>
              </a:defRPr>
            </a:pPr>
            <a:endParaRPr lang="fr-FR"/>
          </a:p>
        </c:txPr>
        <c:crossAx val="230913920"/>
        <c:crossesAt val="0"/>
        <c:auto val="0"/>
        <c:lblAlgn val="ctr"/>
        <c:lblOffset val="100"/>
        <c:tickLblSkip val="1"/>
        <c:tickMarkSkip val="1"/>
        <c:noMultiLvlLbl val="0"/>
      </c:catAx>
      <c:valAx>
        <c:axId val="230913920"/>
        <c:scaling>
          <c:orientation val="minMax"/>
          <c:max val="4500"/>
          <c:min val="0"/>
        </c:scaling>
        <c:delete val="0"/>
        <c:axPos val="l"/>
        <c:majorGridlines>
          <c:spPr>
            <a:ln>
              <a:solidFill>
                <a:schemeClr val="bg1">
                  <a:lumMod val="85000"/>
                </a:schemeClr>
              </a:solidFill>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30912000"/>
        <c:crosses val="autoZero"/>
        <c:crossBetween val="between"/>
        <c:majorUnit val="500"/>
      </c:valAx>
    </c:plotArea>
    <c:legend>
      <c:legendPos val="r"/>
      <c:layout>
        <c:manualLayout>
          <c:xMode val="edge"/>
          <c:yMode val="edge"/>
          <c:x val="9.0909116739297982E-2"/>
          <c:y val="0.13101608710394455"/>
          <c:w val="0.90909088326070198"/>
          <c:h val="0.10097150535608887"/>
        </c:manualLayout>
      </c:layout>
      <c:overlay val="0"/>
      <c:txPr>
        <a:bodyPr/>
        <a:lstStyle/>
        <a:p>
          <a:pPr>
            <a:defRPr sz="655"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a:t>Nombre de salariés en</a:t>
            </a:r>
            <a:r>
              <a:rPr lang="en-US" sz="1500" baseline="0"/>
              <a:t> </a:t>
            </a:r>
            <a:r>
              <a:rPr lang="en-US" sz="1500"/>
              <a:t>activité partielle en équivalent</a:t>
            </a:r>
            <a:r>
              <a:rPr lang="en-US" sz="1500" baseline="0"/>
              <a:t> </a:t>
            </a:r>
            <a:r>
              <a:rPr lang="en-US" sz="1500"/>
              <a:t>temps</a:t>
            </a:r>
            <a:r>
              <a:rPr lang="en-US" sz="1500" baseline="0"/>
              <a:t> </a:t>
            </a:r>
            <a:r>
              <a:rPr lang="en-US" sz="1500"/>
              <a:t>plein</a:t>
            </a:r>
            <a:r>
              <a:rPr lang="en-US" sz="1500" baseline="0"/>
              <a:t> </a:t>
            </a:r>
            <a:r>
              <a:rPr lang="en-US" sz="1500"/>
              <a:t>(ETP)</a:t>
            </a:r>
          </a:p>
          <a:p>
            <a:pPr>
              <a:defRPr/>
            </a:pPr>
            <a:r>
              <a:rPr lang="en-US" sz="1500"/>
              <a:t> en Vaucluse</a:t>
            </a:r>
          </a:p>
          <a:p>
            <a:pPr>
              <a:defRPr/>
            </a:pPr>
            <a:r>
              <a:rPr lang="en-US" sz="1100" b="0" i="1"/>
              <a:t>(données</a:t>
            </a:r>
            <a:r>
              <a:rPr lang="en-US" sz="1100" b="0" i="1" baseline="0"/>
              <a:t> brutes, en nombre)</a:t>
            </a:r>
            <a:endParaRPr lang="en-US" sz="1100" b="0" i="1"/>
          </a:p>
        </c:rich>
      </c:tx>
      <c:layout/>
      <c:overlay val="0"/>
    </c:title>
    <c:autoTitleDeleted val="0"/>
    <c:plotArea>
      <c:layout/>
      <c:barChart>
        <c:barDir val="col"/>
        <c:grouping val="clustered"/>
        <c:varyColors val="0"/>
        <c:ser>
          <c:idx val="0"/>
          <c:order val="0"/>
          <c:tx>
            <c:strRef>
              <c:f>'recap (2)'!$B$2</c:f>
              <c:strCache>
                <c:ptCount val="1"/>
                <c:pt idx="0">
                  <c:v>Nombre de salariés effectivement en Activité Partielle</c:v>
                </c:pt>
              </c:strCache>
            </c:strRef>
          </c:tx>
          <c:invertIfNegative val="0"/>
          <c:cat>
            <c:numRef>
              <c:f>'recap (2)'!$A$3:$A$21</c:f>
              <c:numCache>
                <c:formatCode>mmm\-yy</c:formatCode>
                <c:ptCount val="19"/>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numCache>
            </c:numRef>
          </c:cat>
          <c:val>
            <c:numRef>
              <c:f>'recap (2)'!$J$27:$J$45</c:f>
              <c:numCache>
                <c:formatCode>#,##0</c:formatCode>
                <c:ptCount val="19"/>
                <c:pt idx="0">
                  <c:v>17977.094571428544</c:v>
                </c:pt>
                <c:pt idx="1">
                  <c:v>36508.965828571127</c:v>
                </c:pt>
                <c:pt idx="2">
                  <c:v>21615.027785714203</c:v>
                </c:pt>
                <c:pt idx="3">
                  <c:v>7313.8544285714361</c:v>
                </c:pt>
                <c:pt idx="4">
                  <c:v>2898.0471999999977</c:v>
                </c:pt>
                <c:pt idx="5">
                  <c:v>1904.0155714285738</c:v>
                </c:pt>
                <c:pt idx="6">
                  <c:v>1776.7844000000018</c:v>
                </c:pt>
                <c:pt idx="7">
                  <c:v>2869.8400714285699</c:v>
                </c:pt>
                <c:pt idx="8">
                  <c:v>12726.549499999988</c:v>
                </c:pt>
                <c:pt idx="9">
                  <c:v>7031.8235428571461</c:v>
                </c:pt>
                <c:pt idx="10">
                  <c:v>7415.838785714297</c:v>
                </c:pt>
                <c:pt idx="11">
                  <c:v>7761.0807142857193</c:v>
                </c:pt>
                <c:pt idx="12">
                  <c:v>8363.5219428571472</c:v>
                </c:pt>
                <c:pt idx="13">
                  <c:v>14309.653285714254</c:v>
                </c:pt>
                <c:pt idx="14">
                  <c:v>7943.1776428571638</c:v>
                </c:pt>
                <c:pt idx="15">
                  <c:v>2560.1498857142865</c:v>
                </c:pt>
                <c:pt idx="16">
                  <c:v>1219.2349285714283</c:v>
                </c:pt>
                <c:pt idx="17">
                  <c:v>832.02221428571352</c:v>
                </c:pt>
                <c:pt idx="18">
                  <c:v>592.89542857142806</c:v>
                </c:pt>
              </c:numCache>
            </c:numRef>
          </c:val>
        </c:ser>
        <c:dLbls>
          <c:showLegendKey val="0"/>
          <c:showVal val="0"/>
          <c:showCatName val="0"/>
          <c:showSerName val="0"/>
          <c:showPercent val="0"/>
          <c:showBubbleSize val="0"/>
        </c:dLbls>
        <c:gapWidth val="150"/>
        <c:axId val="231234176"/>
        <c:axId val="231240064"/>
      </c:barChart>
      <c:dateAx>
        <c:axId val="231234176"/>
        <c:scaling>
          <c:orientation val="minMax"/>
        </c:scaling>
        <c:delete val="0"/>
        <c:axPos val="b"/>
        <c:numFmt formatCode="mmm\-yy" sourceLinked="1"/>
        <c:majorTickMark val="out"/>
        <c:minorTickMark val="none"/>
        <c:tickLblPos val="nextTo"/>
        <c:crossAx val="231240064"/>
        <c:crosses val="autoZero"/>
        <c:auto val="1"/>
        <c:lblOffset val="100"/>
        <c:baseTimeUnit val="months"/>
      </c:dateAx>
      <c:valAx>
        <c:axId val="231240064"/>
        <c:scaling>
          <c:orientation val="minMax"/>
        </c:scaling>
        <c:delete val="0"/>
        <c:axPos val="l"/>
        <c:majorGridlines/>
        <c:numFmt formatCode="#,##0" sourceLinked="1"/>
        <c:majorTickMark val="out"/>
        <c:minorTickMark val="none"/>
        <c:tickLblPos val="nextTo"/>
        <c:crossAx val="23123417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Taux de chômage dans le Vaucluse </a:t>
            </a:r>
            <a:r>
              <a:rPr lang="fr-FR" sz="1500" b="0" i="1" u="none" strike="noStrike" baseline="0">
                <a:solidFill>
                  <a:srgbClr val="000000"/>
                </a:solidFill>
                <a:latin typeface="Calibri"/>
              </a:rPr>
              <a:t>(en %)</a:t>
            </a:r>
          </a:p>
        </c:rich>
      </c:tx>
      <c:layout>
        <c:manualLayout>
          <c:xMode val="edge"/>
          <c:yMode val="edge"/>
          <c:x val="0.27938931639226944"/>
          <c:y val="2.4256627684853017E-2"/>
        </c:manualLayout>
      </c:layout>
      <c:overlay val="0"/>
      <c:spPr>
        <a:noFill/>
        <a:ln w="25400">
          <a:noFill/>
        </a:ln>
      </c:spPr>
    </c:title>
    <c:autoTitleDeleted val="0"/>
    <c:plotArea>
      <c:layout>
        <c:manualLayout>
          <c:layoutTarget val="inner"/>
          <c:xMode val="edge"/>
          <c:yMode val="edge"/>
          <c:x val="8.7438260558339295E-2"/>
          <c:y val="0.18816505924925064"/>
          <c:w val="0.83764367816092833"/>
          <c:h val="0.53603068847163338"/>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trim'!$B$119:$C$168</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2012</c:v>
                  </c:pt>
                  <c:pt idx="6">
                    <c:v>2013</c:v>
                  </c:pt>
                  <c:pt idx="10">
                    <c:v>2014</c:v>
                  </c:pt>
                  <c:pt idx="14">
                    <c:v>2015</c:v>
                  </c:pt>
                  <c:pt idx="18">
                    <c:v>2016</c:v>
                  </c:pt>
                  <c:pt idx="22">
                    <c:v>2017</c:v>
                  </c:pt>
                  <c:pt idx="26">
                    <c:v>2018</c:v>
                  </c:pt>
                  <c:pt idx="30">
                    <c:v>2019</c:v>
                  </c:pt>
                  <c:pt idx="34">
                    <c:v>2020</c:v>
                  </c:pt>
                  <c:pt idx="38">
                    <c:v>2021</c:v>
                  </c:pt>
                  <c:pt idx="42">
                    <c:v>2022</c:v>
                  </c:pt>
                  <c:pt idx="46">
                    <c:v>2023</c:v>
                  </c:pt>
                </c:lvl>
              </c:multiLvlStrCache>
            </c:multiLvlStrRef>
          </c:cat>
          <c:val>
            <c:numRef>
              <c:f>Données!$C$127:$C$167</c:f>
              <c:numCache>
                <c:formatCode>#,##0.0</c:formatCode>
                <c:ptCount val="41"/>
                <c:pt idx="0">
                  <c:v>10.4</c:v>
                </c:pt>
                <c:pt idx="1">
                  <c:v>10.6</c:v>
                </c:pt>
                <c:pt idx="2">
                  <c:v>10.6</c:v>
                </c:pt>
                <c:pt idx="3">
                  <c:v>10.8</c:v>
                </c:pt>
                <c:pt idx="4">
                  <c:v>10.8</c:v>
                </c:pt>
                <c:pt idx="5">
                  <c:v>11.2</c:v>
                </c:pt>
                <c:pt idx="6">
                  <c:v>11.3</c:v>
                </c:pt>
                <c:pt idx="7">
                  <c:v>11.5</c:v>
                </c:pt>
                <c:pt idx="8">
                  <c:v>11.3</c:v>
                </c:pt>
                <c:pt idx="9">
                  <c:v>11.2</c:v>
                </c:pt>
                <c:pt idx="10">
                  <c:v>11.2</c:v>
                </c:pt>
                <c:pt idx="11">
                  <c:v>11.2</c:v>
                </c:pt>
                <c:pt idx="12">
                  <c:v>11.4</c:v>
                </c:pt>
                <c:pt idx="13">
                  <c:v>11.6</c:v>
                </c:pt>
                <c:pt idx="14">
                  <c:v>11.4</c:v>
                </c:pt>
                <c:pt idx="15">
                  <c:v>11.7</c:v>
                </c:pt>
                <c:pt idx="16">
                  <c:v>11.5</c:v>
                </c:pt>
                <c:pt idx="17">
                  <c:v>11.4</c:v>
                </c:pt>
                <c:pt idx="18">
                  <c:v>11.4</c:v>
                </c:pt>
                <c:pt idx="19">
                  <c:v>11.2</c:v>
                </c:pt>
                <c:pt idx="20">
                  <c:v>11.1</c:v>
                </c:pt>
                <c:pt idx="21">
                  <c:v>11.4</c:v>
                </c:pt>
                <c:pt idx="22">
                  <c:v>10.9</c:v>
                </c:pt>
                <c:pt idx="23">
                  <c:v>10.8</c:v>
                </c:pt>
                <c:pt idx="24">
                  <c:v>10.9</c:v>
                </c:pt>
                <c:pt idx="25">
                  <c:v>10.3</c:v>
                </c:pt>
                <c:pt idx="26">
                  <c:v>10.6</c:v>
                </c:pt>
                <c:pt idx="27">
                  <c:v>10.4</c:v>
                </c:pt>
                <c:pt idx="28">
                  <c:v>10.3</c:v>
                </c:pt>
                <c:pt idx="29">
                  <c:v>10</c:v>
                </c:pt>
                <c:pt idx="30">
                  <c:v>10</c:v>
                </c:pt>
                <c:pt idx="31">
                  <c:v>9.6999999999999993</c:v>
                </c:pt>
                <c:pt idx="32">
                  <c:v>9.6999999999999993</c:v>
                </c:pt>
                <c:pt idx="33">
                  <c:v>9.1999999999999993</c:v>
                </c:pt>
                <c:pt idx="34">
                  <c:v>8.8000000000000007</c:v>
                </c:pt>
                <c:pt idx="35">
                  <c:v>8.3000000000000007</c:v>
                </c:pt>
                <c:pt idx="36">
                  <c:v>10.4</c:v>
                </c:pt>
                <c:pt idx="37">
                  <c:v>9</c:v>
                </c:pt>
                <c:pt idx="38">
                  <c:v>9</c:v>
                </c:pt>
                <c:pt idx="39">
                  <c:v>9.1</c:v>
                </c:pt>
                <c:pt idx="40">
                  <c:v>9.1</c:v>
                </c:pt>
              </c:numCache>
            </c:numRef>
          </c:val>
          <c:smooth val="0"/>
        </c:ser>
        <c:ser>
          <c:idx val="1"/>
          <c:order val="1"/>
          <c:tx>
            <c:v>France métropolitaine</c:v>
          </c:tx>
          <c:spPr>
            <a:ln w="25400">
              <a:solidFill>
                <a:srgbClr val="0000FF"/>
              </a:solidFill>
              <a:prstDash val="solid"/>
            </a:ln>
          </c:spPr>
          <c:marker>
            <c:symbol val="none"/>
          </c:marker>
          <c:cat>
            <c:multiLvlStrRef>
              <c:f>'dates trim'!$B$119:$C$168</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2012</c:v>
                  </c:pt>
                  <c:pt idx="6">
                    <c:v>2013</c:v>
                  </c:pt>
                  <c:pt idx="10">
                    <c:v>2014</c:v>
                  </c:pt>
                  <c:pt idx="14">
                    <c:v>2015</c:v>
                  </c:pt>
                  <c:pt idx="18">
                    <c:v>2016</c:v>
                  </c:pt>
                  <c:pt idx="22">
                    <c:v>2017</c:v>
                  </c:pt>
                  <c:pt idx="26">
                    <c:v>2018</c:v>
                  </c:pt>
                  <c:pt idx="30">
                    <c:v>2019</c:v>
                  </c:pt>
                  <c:pt idx="34">
                    <c:v>2020</c:v>
                  </c:pt>
                  <c:pt idx="38">
                    <c:v>2021</c:v>
                  </c:pt>
                  <c:pt idx="42">
                    <c:v>2022</c:v>
                  </c:pt>
                  <c:pt idx="46">
                    <c:v>2023</c:v>
                  </c:pt>
                </c:lvl>
              </c:multiLvlStrCache>
            </c:multiLvlStrRef>
          </c:cat>
          <c:val>
            <c:numRef>
              <c:f>Données!$B$127:$B$167</c:f>
              <c:numCache>
                <c:formatCode>#,##0.0</c:formatCode>
                <c:ptCount val="41"/>
                <c:pt idx="0">
                  <c:v>8.8000000000000007</c:v>
                </c:pt>
                <c:pt idx="1">
                  <c:v>9</c:v>
                </c:pt>
                <c:pt idx="2">
                  <c:v>9.1</c:v>
                </c:pt>
                <c:pt idx="3">
                  <c:v>9.4</c:v>
                </c:pt>
                <c:pt idx="4">
                  <c:v>9.4</c:v>
                </c:pt>
                <c:pt idx="5">
                  <c:v>9.8000000000000007</c:v>
                </c:pt>
                <c:pt idx="6">
                  <c:v>10</c:v>
                </c:pt>
                <c:pt idx="7">
                  <c:v>10.1</c:v>
                </c:pt>
                <c:pt idx="8">
                  <c:v>9.9</c:v>
                </c:pt>
                <c:pt idx="9">
                  <c:v>9.8000000000000007</c:v>
                </c:pt>
                <c:pt idx="10">
                  <c:v>9.8000000000000007</c:v>
                </c:pt>
                <c:pt idx="11">
                  <c:v>9.8000000000000007</c:v>
                </c:pt>
                <c:pt idx="12">
                  <c:v>9.9</c:v>
                </c:pt>
                <c:pt idx="13">
                  <c:v>10.1</c:v>
                </c:pt>
                <c:pt idx="14">
                  <c:v>10</c:v>
                </c:pt>
                <c:pt idx="15">
                  <c:v>10.199999999999999</c:v>
                </c:pt>
                <c:pt idx="16">
                  <c:v>10.1</c:v>
                </c:pt>
                <c:pt idx="17">
                  <c:v>9.9</c:v>
                </c:pt>
                <c:pt idx="18">
                  <c:v>9.9</c:v>
                </c:pt>
                <c:pt idx="19">
                  <c:v>9.8000000000000007</c:v>
                </c:pt>
                <c:pt idx="20">
                  <c:v>9.6</c:v>
                </c:pt>
                <c:pt idx="21">
                  <c:v>9.6999999999999993</c:v>
                </c:pt>
                <c:pt idx="22">
                  <c:v>9.3000000000000007</c:v>
                </c:pt>
                <c:pt idx="23">
                  <c:v>9.1999999999999993</c:v>
                </c:pt>
                <c:pt idx="24">
                  <c:v>9.3000000000000007</c:v>
                </c:pt>
                <c:pt idx="25">
                  <c:v>8.6999999999999993</c:v>
                </c:pt>
                <c:pt idx="26">
                  <c:v>8.9</c:v>
                </c:pt>
                <c:pt idx="27">
                  <c:v>8.8000000000000007</c:v>
                </c:pt>
                <c:pt idx="28">
                  <c:v>8.6999999999999993</c:v>
                </c:pt>
                <c:pt idx="29">
                  <c:v>8.4</c:v>
                </c:pt>
                <c:pt idx="30">
                  <c:v>8.4</c:v>
                </c:pt>
                <c:pt idx="31">
                  <c:v>8.1999999999999993</c:v>
                </c:pt>
                <c:pt idx="32">
                  <c:v>8.1999999999999993</c:v>
                </c:pt>
                <c:pt idx="33">
                  <c:v>7.9</c:v>
                </c:pt>
                <c:pt idx="34">
                  <c:v>7.6</c:v>
                </c:pt>
                <c:pt idx="35">
                  <c:v>7.1</c:v>
                </c:pt>
                <c:pt idx="36">
                  <c:v>8.9</c:v>
                </c:pt>
                <c:pt idx="37">
                  <c:v>7.8</c:v>
                </c:pt>
                <c:pt idx="38">
                  <c:v>7.8</c:v>
                </c:pt>
                <c:pt idx="39">
                  <c:v>7.8</c:v>
                </c:pt>
                <c:pt idx="40">
                  <c:v>7.9</c:v>
                </c:pt>
              </c:numCache>
            </c:numRef>
          </c:val>
          <c:smooth val="0"/>
        </c:ser>
        <c:ser>
          <c:idx val="2"/>
          <c:order val="2"/>
          <c:tx>
            <c:strRef>
              <c:f>Données!$I$8</c:f>
              <c:strCache>
                <c:ptCount val="1"/>
                <c:pt idx="0">
                  <c:v>Vaucluse</c:v>
                </c:pt>
              </c:strCache>
            </c:strRef>
          </c:tx>
          <c:marker>
            <c:symbol val="none"/>
          </c:marker>
          <c:cat>
            <c:multiLvlStrRef>
              <c:f>'dates trim'!$B$119:$C$168</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2012</c:v>
                  </c:pt>
                  <c:pt idx="6">
                    <c:v>2013</c:v>
                  </c:pt>
                  <c:pt idx="10">
                    <c:v>2014</c:v>
                  </c:pt>
                  <c:pt idx="14">
                    <c:v>2015</c:v>
                  </c:pt>
                  <c:pt idx="18">
                    <c:v>2016</c:v>
                  </c:pt>
                  <c:pt idx="22">
                    <c:v>2017</c:v>
                  </c:pt>
                  <c:pt idx="26">
                    <c:v>2018</c:v>
                  </c:pt>
                  <c:pt idx="30">
                    <c:v>2019</c:v>
                  </c:pt>
                  <c:pt idx="34">
                    <c:v>2020</c:v>
                  </c:pt>
                  <c:pt idx="38">
                    <c:v>2021</c:v>
                  </c:pt>
                  <c:pt idx="42">
                    <c:v>2022</c:v>
                  </c:pt>
                  <c:pt idx="46">
                    <c:v>2023</c:v>
                  </c:pt>
                </c:lvl>
              </c:multiLvlStrCache>
            </c:multiLvlStrRef>
          </c:cat>
          <c:val>
            <c:numRef>
              <c:f>Données!$I$127:$I$167</c:f>
              <c:numCache>
                <c:formatCode>#,##0.0</c:formatCode>
                <c:ptCount val="41"/>
                <c:pt idx="0">
                  <c:v>11.4</c:v>
                </c:pt>
                <c:pt idx="1">
                  <c:v>11.6</c:v>
                </c:pt>
                <c:pt idx="2">
                  <c:v>11.6</c:v>
                </c:pt>
                <c:pt idx="3">
                  <c:v>11.8</c:v>
                </c:pt>
                <c:pt idx="4">
                  <c:v>11.9</c:v>
                </c:pt>
                <c:pt idx="5">
                  <c:v>12.4</c:v>
                </c:pt>
                <c:pt idx="6">
                  <c:v>12.6</c:v>
                </c:pt>
                <c:pt idx="7">
                  <c:v>12.7</c:v>
                </c:pt>
                <c:pt idx="8">
                  <c:v>12.5</c:v>
                </c:pt>
                <c:pt idx="9">
                  <c:v>12.3</c:v>
                </c:pt>
                <c:pt idx="10">
                  <c:v>12.4</c:v>
                </c:pt>
                <c:pt idx="11">
                  <c:v>12.5</c:v>
                </c:pt>
                <c:pt idx="12">
                  <c:v>12.7</c:v>
                </c:pt>
                <c:pt idx="13">
                  <c:v>12.9</c:v>
                </c:pt>
                <c:pt idx="14">
                  <c:v>12.7</c:v>
                </c:pt>
                <c:pt idx="15">
                  <c:v>13.1</c:v>
                </c:pt>
                <c:pt idx="16">
                  <c:v>12.8</c:v>
                </c:pt>
                <c:pt idx="17">
                  <c:v>12.9</c:v>
                </c:pt>
                <c:pt idx="18">
                  <c:v>12.9</c:v>
                </c:pt>
                <c:pt idx="19">
                  <c:v>12.7</c:v>
                </c:pt>
                <c:pt idx="20">
                  <c:v>12.5</c:v>
                </c:pt>
                <c:pt idx="21">
                  <c:v>12.8</c:v>
                </c:pt>
                <c:pt idx="22">
                  <c:v>12.1</c:v>
                </c:pt>
                <c:pt idx="23">
                  <c:v>11.9</c:v>
                </c:pt>
                <c:pt idx="24">
                  <c:v>12</c:v>
                </c:pt>
                <c:pt idx="25">
                  <c:v>11.6</c:v>
                </c:pt>
                <c:pt idx="26">
                  <c:v>11.7</c:v>
                </c:pt>
                <c:pt idx="27">
                  <c:v>11.7</c:v>
                </c:pt>
                <c:pt idx="28">
                  <c:v>11.6</c:v>
                </c:pt>
                <c:pt idx="29">
                  <c:v>11.2</c:v>
                </c:pt>
                <c:pt idx="30">
                  <c:v>11.3</c:v>
                </c:pt>
                <c:pt idx="31">
                  <c:v>10.9</c:v>
                </c:pt>
                <c:pt idx="32">
                  <c:v>10.9</c:v>
                </c:pt>
                <c:pt idx="33">
                  <c:v>10.3</c:v>
                </c:pt>
                <c:pt idx="34">
                  <c:v>10</c:v>
                </c:pt>
                <c:pt idx="35">
                  <c:v>9.3000000000000007</c:v>
                </c:pt>
                <c:pt idx="36">
                  <c:v>11.6</c:v>
                </c:pt>
                <c:pt idx="37">
                  <c:v>10</c:v>
                </c:pt>
                <c:pt idx="38">
                  <c:v>10.1</c:v>
                </c:pt>
                <c:pt idx="39">
                  <c:v>10.3</c:v>
                </c:pt>
                <c:pt idx="40">
                  <c:v>10.5</c:v>
                </c:pt>
              </c:numCache>
            </c:numRef>
          </c:val>
          <c:smooth val="0"/>
        </c:ser>
        <c:dLbls>
          <c:showLegendKey val="0"/>
          <c:showVal val="0"/>
          <c:showCatName val="0"/>
          <c:showSerName val="0"/>
          <c:showPercent val="0"/>
          <c:showBubbleSize val="0"/>
        </c:dLbls>
        <c:marker val="1"/>
        <c:smooth val="0"/>
        <c:axId val="195460096"/>
        <c:axId val="195474176"/>
      </c:lineChart>
      <c:catAx>
        <c:axId val="19546009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txPr>
          <a:bodyPr/>
          <a:lstStyle/>
          <a:p>
            <a:pPr>
              <a:defRPr sz="900"/>
            </a:pPr>
            <a:endParaRPr lang="fr-FR"/>
          </a:p>
        </c:txPr>
        <c:crossAx val="195474176"/>
        <c:crosses val="autoZero"/>
        <c:auto val="0"/>
        <c:lblAlgn val="ctr"/>
        <c:lblOffset val="100"/>
        <c:tickLblSkip val="4"/>
        <c:tickMarkSkip val="4"/>
        <c:noMultiLvlLbl val="0"/>
      </c:catAx>
      <c:valAx>
        <c:axId val="195474176"/>
        <c:scaling>
          <c:orientation val="minMax"/>
          <c:max val="14"/>
          <c:min val="7"/>
        </c:scaling>
        <c:delete val="0"/>
        <c:axPos val="l"/>
        <c:majorGridlines>
          <c:spPr>
            <a:ln>
              <a:prstDash val="sysDash"/>
            </a:ln>
          </c:spPr>
        </c:majorGridlines>
        <c:numFmt formatCode="#,##0" sourceLinked="0"/>
        <c:majorTickMark val="out"/>
        <c:minorTickMark val="none"/>
        <c:tickLblPos val="nextTo"/>
        <c:crossAx val="195460096"/>
        <c:crosses val="autoZero"/>
        <c:crossBetween val="midCat"/>
        <c:majorUnit val="1"/>
      </c:valAx>
    </c:plotArea>
    <c:legend>
      <c:legendPos val="r"/>
      <c:layout>
        <c:manualLayout>
          <c:xMode val="edge"/>
          <c:yMode val="edge"/>
          <c:x val="8.5245913863039841E-2"/>
          <c:y val="9.8718656477903358E-2"/>
          <c:w val="0.8415530303030303"/>
          <c:h val="8.382146018729921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46750170313217893"/>
        </c:manualLayout>
      </c:layout>
      <c:barChart>
        <c:barDir val="col"/>
        <c:grouping val="clustered"/>
        <c:varyColors val="0"/>
        <c:ser>
          <c:idx val="0"/>
          <c:order val="0"/>
          <c:tx>
            <c:v>Taux de chômage, en % (échelle de gauche)</c:v>
          </c:tx>
          <c:spPr>
            <a:solidFill>
              <a:srgbClr val="00B0F0"/>
            </a:solidFill>
          </c:spPr>
          <c:invertIfNegative val="0"/>
          <c:dPt>
            <c:idx val="0"/>
            <c:invertIfNegative val="0"/>
            <c:bubble3D val="0"/>
            <c:spPr>
              <a:solidFill>
                <a:srgbClr val="92D050"/>
              </a:solidFill>
            </c:spPr>
          </c:dPt>
          <c:dPt>
            <c:idx val="1"/>
            <c:invertIfNegative val="0"/>
            <c:bubble3D val="0"/>
            <c:spPr>
              <a:solidFill>
                <a:srgbClr val="FF0000"/>
              </a:solidFill>
            </c:spPr>
          </c:dPt>
          <c:dPt>
            <c:idx val="3"/>
            <c:invertIfNegative val="0"/>
            <c:bubble3D val="0"/>
          </c:dPt>
          <c:dPt>
            <c:idx val="4"/>
            <c:invertIfNegative val="0"/>
            <c:bubble3D val="0"/>
          </c:dPt>
          <c:dPt>
            <c:idx val="5"/>
            <c:invertIfNegative val="0"/>
            <c:bubble3D val="0"/>
            <c:spPr>
              <a:solidFill>
                <a:srgbClr val="0070C0"/>
              </a:solidFill>
            </c:spPr>
          </c:dPt>
          <c:dPt>
            <c:idx val="6"/>
            <c:invertIfNegative val="0"/>
            <c:bubble3D val="0"/>
          </c:dPt>
          <c:dPt>
            <c:idx val="7"/>
            <c:invertIfNegative val="0"/>
            <c:bubble3D val="0"/>
          </c:dPt>
          <c:dPt>
            <c:idx val="8"/>
            <c:invertIfNegative val="0"/>
            <c:bubble3D val="0"/>
          </c:dPt>
          <c:dLbls>
            <c:dLbl>
              <c:idx val="0"/>
              <c:layout>
                <c:manualLayout>
                  <c:x val="0"/>
                  <c:y val="1.341381623071764E-2"/>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0"/>
                  <c:y val="-2.1124120048374236E-7"/>
                </c:manualLayout>
              </c:layout>
              <c:spPr/>
              <c:txPr>
                <a:bodyPr/>
                <a:lstStyle/>
                <a:p>
                  <a:pPr>
                    <a:defRPr/>
                  </a:pPr>
                  <a:endParaRPr lang="fr-FR"/>
                </a:p>
              </c:txPr>
              <c:dLblPos val="outEnd"/>
              <c:showLegendKey val="0"/>
              <c:showVal val="1"/>
              <c:showCatName val="0"/>
              <c:showSerName val="0"/>
              <c:showPercent val="0"/>
              <c:showBubbleSize val="0"/>
            </c:dLbl>
            <c:dLbl>
              <c:idx val="2"/>
              <c:layout>
                <c:manualLayout>
                  <c:x val="0"/>
                  <c:y val="-1.6096579476861168E-2"/>
                </c:manualLayout>
              </c:layout>
              <c:spPr/>
              <c:txPr>
                <a:bodyPr/>
                <a:lstStyle/>
                <a:p>
                  <a:pPr>
                    <a:defRPr/>
                  </a:pPr>
                  <a:endParaRPr lang="fr-FR"/>
                </a:p>
              </c:txPr>
              <c:dLblPos val="outEnd"/>
              <c:showLegendKey val="0"/>
              <c:showVal val="1"/>
              <c:showCatName val="0"/>
              <c:showSerName val="0"/>
              <c:showPercent val="0"/>
              <c:showBubbleSize val="0"/>
            </c:dLbl>
            <c:dLbl>
              <c:idx val="3"/>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6.7246663173035446E-17"/>
                  <c:y val="8.0482897384305842E-3"/>
                </c:manualLayout>
              </c:layout>
              <c:spPr/>
              <c:txPr>
                <a:bodyPr/>
                <a:lstStyle/>
                <a:p>
                  <a:pPr>
                    <a:defRPr/>
                  </a:pPr>
                  <a:endParaRPr lang="fr-FR"/>
                </a:p>
              </c:txPr>
              <c:dLblPos val="outEnd"/>
              <c:showLegendKey val="0"/>
              <c:showVal val="1"/>
              <c:showCatName val="0"/>
              <c:showSerName val="0"/>
              <c:showPercent val="0"/>
              <c:showBubbleSize val="0"/>
            </c:dLbl>
            <c:dLbl>
              <c:idx val="5"/>
              <c:layout>
                <c:manualLayout>
                  <c:x val="0"/>
                  <c:y val="1.0731052984574111E-2"/>
                </c:manualLayout>
              </c:layout>
              <c:spPr/>
              <c:txPr>
                <a:bodyPr/>
                <a:lstStyle/>
                <a:p>
                  <a:pPr>
                    <a:defRPr/>
                  </a:pPr>
                  <a:endParaRPr lang="fr-FR"/>
                </a:p>
              </c:txPr>
              <c:dLblPos val="outEnd"/>
              <c:showLegendKey val="0"/>
              <c:showVal val="1"/>
              <c:showCatName val="0"/>
              <c:showSerName val="0"/>
              <c:showPercent val="0"/>
              <c:showBubbleSize val="0"/>
            </c:dLbl>
            <c:dLbl>
              <c:idx val="6"/>
              <c:layout>
                <c:manualLayout>
                  <c:x val="0"/>
                  <c:y val="5.3655264922870555E-3"/>
                </c:manualLayout>
              </c:layout>
              <c:spPr/>
              <c:txPr>
                <a:bodyPr/>
                <a:lstStyle/>
                <a:p>
                  <a:pPr>
                    <a:defRPr/>
                  </a:pPr>
                  <a:endParaRPr lang="fr-FR"/>
                </a:p>
              </c:txPr>
              <c:dLblPos val="outEnd"/>
              <c:showLegendKey val="0"/>
              <c:showVal val="1"/>
              <c:showCatName val="0"/>
              <c:showSerName val="0"/>
              <c:showPercent val="0"/>
              <c:showBubbleSize val="0"/>
            </c:dLbl>
            <c:dLbl>
              <c:idx val="7"/>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graphiques_trim'!$G$75:$G$83</c:f>
              <c:strCache>
                <c:ptCount val="9"/>
                <c:pt idx="0">
                  <c:v>Vaucluse</c:v>
                </c:pt>
                <c:pt idx="1">
                  <c:v>Paca</c:v>
                </c:pt>
                <c:pt idx="2">
                  <c:v>Drome</c:v>
                </c:pt>
                <c:pt idx="3">
                  <c:v>Charente maritime</c:v>
                </c:pt>
                <c:pt idx="4">
                  <c:v>Sarthe</c:v>
                </c:pt>
                <c:pt idx="5">
                  <c:v>France métro.</c:v>
                </c:pt>
                <c:pt idx="6">
                  <c:v>Marne</c:v>
                </c:pt>
                <c:pt idx="7">
                  <c:v>Côtes d'armor</c:v>
                </c:pt>
                <c:pt idx="8">
                  <c:v>Côte d'or</c:v>
                </c:pt>
              </c:strCache>
            </c:strRef>
          </c:cat>
          <c:val>
            <c:numRef>
              <c:f>'données graphiques_trim'!$H$75:$H$83</c:f>
              <c:numCache>
                <c:formatCode>#,##0.0</c:formatCode>
                <c:ptCount val="9"/>
                <c:pt idx="0">
                  <c:v>10.5</c:v>
                </c:pt>
                <c:pt idx="1">
                  <c:v>9.1</c:v>
                </c:pt>
                <c:pt idx="2">
                  <c:v>8.9</c:v>
                </c:pt>
                <c:pt idx="3">
                  <c:v>8.1</c:v>
                </c:pt>
                <c:pt idx="4">
                  <c:v>8</c:v>
                </c:pt>
                <c:pt idx="5">
                  <c:v>7.9</c:v>
                </c:pt>
                <c:pt idx="6">
                  <c:v>7.6</c:v>
                </c:pt>
                <c:pt idx="7">
                  <c:v>7</c:v>
                </c:pt>
                <c:pt idx="8">
                  <c:v>6</c:v>
                </c:pt>
              </c:numCache>
            </c:numRef>
          </c:val>
        </c:ser>
        <c:dLbls>
          <c:showLegendKey val="0"/>
          <c:showVal val="0"/>
          <c:showCatName val="0"/>
          <c:showSerName val="0"/>
          <c:showPercent val="0"/>
          <c:showBubbleSize val="0"/>
        </c:dLbls>
        <c:gapWidth val="150"/>
        <c:axId val="231322368"/>
        <c:axId val="231324288"/>
      </c:barChart>
      <c:scatterChart>
        <c:scatterStyle val="lineMarker"/>
        <c:varyColors val="0"/>
        <c:ser>
          <c:idx val="1"/>
          <c:order val="1"/>
          <c:tx>
            <c:v>Variation trimestrielle, en point (échelle de droite)</c:v>
          </c:tx>
          <c:spPr>
            <a:ln w="28575">
              <a:noFill/>
            </a:ln>
          </c:spPr>
          <c:marker>
            <c:spPr>
              <a:solidFill>
                <a:schemeClr val="accent6">
                  <a:lumMod val="75000"/>
                </a:schemeClr>
              </a:solidFill>
            </c:spPr>
          </c:marker>
          <c:yVal>
            <c:numRef>
              <c:f>'données graphiques_trim'!$J$75:$J$83</c:f>
              <c:numCache>
                <c:formatCode>#,##0.0</c:formatCode>
                <c:ptCount val="9"/>
                <c:pt idx="0">
                  <c:v>0.19999999999999929</c:v>
                </c:pt>
                <c:pt idx="1">
                  <c:v>0</c:v>
                </c:pt>
                <c:pt idx="2">
                  <c:v>0.20000000000000107</c:v>
                </c:pt>
                <c:pt idx="3">
                  <c:v>-9.9999999999999645E-2</c:v>
                </c:pt>
                <c:pt idx="4">
                  <c:v>0.20000000000000018</c:v>
                </c:pt>
                <c:pt idx="5">
                  <c:v>0.10000000000000053</c:v>
                </c:pt>
                <c:pt idx="6">
                  <c:v>9.9999999999999645E-2</c:v>
                </c:pt>
                <c:pt idx="7">
                  <c:v>9.9999999999999645E-2</c:v>
                </c:pt>
                <c:pt idx="8">
                  <c:v>0</c:v>
                </c:pt>
              </c:numCache>
            </c:numRef>
          </c:yVal>
          <c:smooth val="0"/>
        </c:ser>
        <c:dLbls>
          <c:showLegendKey val="0"/>
          <c:showVal val="0"/>
          <c:showCatName val="0"/>
          <c:showSerName val="0"/>
          <c:showPercent val="0"/>
          <c:showBubbleSize val="0"/>
        </c:dLbls>
        <c:axId val="231334272"/>
        <c:axId val="231335808"/>
      </c:scatterChart>
      <c:catAx>
        <c:axId val="231322368"/>
        <c:scaling>
          <c:orientation val="minMax"/>
        </c:scaling>
        <c:delete val="0"/>
        <c:axPos val="b"/>
        <c:numFmt formatCode="General" sourceLinked="1"/>
        <c:majorTickMark val="out"/>
        <c:minorTickMark val="none"/>
        <c:tickLblPos val="nextTo"/>
        <c:txPr>
          <a:bodyPr/>
          <a:lstStyle/>
          <a:p>
            <a:pPr>
              <a:defRPr sz="1000"/>
            </a:pPr>
            <a:endParaRPr lang="fr-FR"/>
          </a:p>
        </c:txPr>
        <c:crossAx val="231324288"/>
        <c:crosses val="autoZero"/>
        <c:auto val="1"/>
        <c:lblAlgn val="ctr"/>
        <c:lblOffset val="100"/>
        <c:noMultiLvlLbl val="0"/>
      </c:catAx>
      <c:valAx>
        <c:axId val="231324288"/>
        <c:scaling>
          <c:orientation val="minMax"/>
          <c:max val="12"/>
        </c:scaling>
        <c:delete val="0"/>
        <c:axPos val="l"/>
        <c:majorGridlines/>
        <c:numFmt formatCode="#,##0" sourceLinked="0"/>
        <c:majorTickMark val="out"/>
        <c:minorTickMark val="none"/>
        <c:tickLblPos val="nextTo"/>
        <c:crossAx val="231322368"/>
        <c:crosses val="autoZero"/>
        <c:crossBetween val="between"/>
        <c:majorUnit val="2"/>
      </c:valAx>
      <c:valAx>
        <c:axId val="231334272"/>
        <c:scaling>
          <c:orientation val="minMax"/>
        </c:scaling>
        <c:delete val="1"/>
        <c:axPos val="b"/>
        <c:majorTickMark val="out"/>
        <c:minorTickMark val="none"/>
        <c:tickLblPos val="nextTo"/>
        <c:crossAx val="231335808"/>
        <c:crosses val="autoZero"/>
        <c:crossBetween val="midCat"/>
      </c:valAx>
      <c:valAx>
        <c:axId val="231335808"/>
        <c:scaling>
          <c:orientation val="minMax"/>
          <c:max val="0.2"/>
          <c:min val="-0.1"/>
        </c:scaling>
        <c:delete val="0"/>
        <c:axPos val="r"/>
        <c:numFmt formatCode="[Blue][&lt;0]\-&quot;&quot;0.0&quot;&quot;;[Red][&gt;0]\+&quot;&quot;0.0&quot;&quot;;0" sourceLinked="0"/>
        <c:majorTickMark val="out"/>
        <c:minorTickMark val="none"/>
        <c:tickLblPos val="nextTo"/>
        <c:crossAx val="231334272"/>
        <c:crosses val="max"/>
        <c:crossBetween val="midCat"/>
        <c:majorUnit val="0.1"/>
        <c:minorUnit val="0.1"/>
      </c:valAx>
    </c:plotArea>
    <c:legend>
      <c:legendPos val="t"/>
      <c:layout>
        <c:manualLayout>
          <c:xMode val="edge"/>
          <c:yMode val="edge"/>
          <c:x val="4.2663951737807189E-2"/>
          <c:y val="0.1153588195841717"/>
          <c:w val="0.89999992779444515"/>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0.86256</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298894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0.02503</cdr:x>
      <cdr:y>0.86568</cdr:y>
    </cdr:from>
    <cdr:to>
      <cdr:x>0.99904</cdr:x>
      <cdr:y>0.99817</cdr:y>
    </cdr:to>
    <cdr:sp macro="" textlink="">
      <cdr:nvSpPr>
        <cdr:cNvPr id="3" name="Text Box 1"/>
        <cdr:cNvSpPr txBox="1">
          <a:spLocks xmlns:a="http://schemas.openxmlformats.org/drawingml/2006/main" noChangeArrowheads="1"/>
        </cdr:cNvSpPr>
      </cdr:nvSpPr>
      <cdr:spPr bwMode="auto">
        <a:xfrm xmlns:a="http://schemas.openxmlformats.org/drawingml/2006/main">
          <a:off x="172720" y="2999740"/>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0.91304</cdr:x>
      <cdr:y>0.30236</cdr:y>
    </cdr:from>
    <cdr:to>
      <cdr:x>0.9765</cdr:x>
      <cdr:y>0.30236</cdr:y>
    </cdr:to>
    <cdr:cxnSp macro="">
      <cdr:nvCxnSpPr>
        <cdr:cNvPr id="6" name="Connecteur droit avec flèche 5"/>
        <cdr:cNvCxnSpPr/>
      </cdr:nvCxnSpPr>
      <cdr:spPr>
        <a:xfrm xmlns:a="http://schemas.openxmlformats.org/drawingml/2006/main">
          <a:off x="6853012" y="1442869"/>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0.89753</cdr:x>
      <cdr:y>0.23759</cdr:y>
    </cdr:from>
    <cdr:to>
      <cdr:x>0.98974</cdr:x>
      <cdr:y>0.29631</cdr:y>
    </cdr:to>
    <cdr:sp macro="" textlink="">
      <cdr:nvSpPr>
        <cdr:cNvPr id="9" name="ZoneTexte 15"/>
        <cdr:cNvSpPr txBox="1"/>
      </cdr:nvSpPr>
      <cdr:spPr>
        <a:xfrm xmlns:a="http://schemas.openxmlformats.org/drawingml/2006/main">
          <a:off x="6736572" y="1133785"/>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0.91053</cdr:x>
      <cdr:y>0.27447</cdr:y>
    </cdr:from>
    <cdr:to>
      <cdr:x>0.91096</cdr:x>
      <cdr:y>0.7748</cdr:y>
    </cdr:to>
    <cdr:cxnSp macro="">
      <cdr:nvCxnSpPr>
        <cdr:cNvPr id="11" name="Connecteur droit 10"/>
        <cdr:cNvCxnSpPr/>
      </cdr:nvCxnSpPr>
      <cdr:spPr>
        <a:xfrm xmlns:a="http://schemas.openxmlformats.org/drawingml/2006/main" flipH="1">
          <a:off x="6834169" y="1309756"/>
          <a:ext cx="3228" cy="2387588"/>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8"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0.91126</cdr:x>
      <cdr:y>0.23324</cdr:y>
    </cdr:from>
    <cdr:to>
      <cdr:x>0.91151</cdr:x>
      <cdr:y>0.76716</cdr:y>
    </cdr:to>
    <cdr:cxnSp macro="">
      <cdr:nvCxnSpPr>
        <cdr:cNvPr id="4" name="Connecteur droit 3"/>
        <cdr:cNvCxnSpPr/>
      </cdr:nvCxnSpPr>
      <cdr:spPr>
        <a:xfrm xmlns:a="http://schemas.openxmlformats.org/drawingml/2006/main">
          <a:off x="6839647" y="1113047"/>
          <a:ext cx="1877" cy="2547880"/>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0.91156</cdr:x>
      <cdr:y>0.33325</cdr:y>
    </cdr:from>
    <cdr:to>
      <cdr:x>0.96336</cdr:x>
      <cdr:y>0.33351</cdr:y>
    </cdr:to>
    <cdr:cxnSp macro="">
      <cdr:nvCxnSpPr>
        <cdr:cNvPr id="6" name="Connecteur droit avec flèche 5"/>
        <cdr:cNvCxnSpPr/>
      </cdr:nvCxnSpPr>
      <cdr:spPr>
        <a:xfrm xmlns:a="http://schemas.openxmlformats.org/drawingml/2006/main" flipV="1">
          <a:off x="6841896" y="1590261"/>
          <a:ext cx="388821" cy="1257"/>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0.89785</cdr:x>
      <cdr:y>0.27038</cdr:y>
    </cdr:from>
    <cdr:to>
      <cdr:x>0.98626</cdr:x>
      <cdr:y>0.3291</cdr:y>
    </cdr:to>
    <cdr:sp macro="" textlink="">
      <cdr:nvSpPr>
        <cdr:cNvPr id="8" name="ZoneTexte 15"/>
        <cdr:cNvSpPr txBox="1"/>
      </cdr:nvSpPr>
      <cdr:spPr>
        <a:xfrm xmlns:a="http://schemas.openxmlformats.org/drawingml/2006/main">
          <a:off x="6738987" y="1290281"/>
          <a:ext cx="663579"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0.01904</cdr:x>
      <cdr:y>0.8508</cdr:y>
    </cdr:from>
    <cdr:to>
      <cdr:x>1</cdr:x>
      <cdr:y>0.98683</cdr:y>
    </cdr:to>
    <cdr:sp macro="" textlink="">
      <cdr:nvSpPr>
        <cdr:cNvPr id="7"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0.02067</cdr:x>
      <cdr:y>0</cdr:y>
    </cdr:from>
    <cdr:to>
      <cdr:x>0.97964</cdr:x>
      <cdr:y>0.18853</cdr:y>
    </cdr:to>
    <cdr:sp macro="" textlink="">
      <cdr:nvSpPr>
        <cdr:cNvPr id="5" name="ZoneTexte 1"/>
        <cdr:cNvSpPr txBox="1"/>
      </cdr:nvSpPr>
      <cdr:spPr>
        <a:xfrm xmlns:a="http://schemas.openxmlformats.org/drawingml/2006/main">
          <a:off x="155133"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0.90261</cdr:x>
      <cdr:y>0.27612</cdr:y>
    </cdr:from>
    <cdr:to>
      <cdr:x>0.99228</cdr:x>
      <cdr:y>0.33483</cdr:y>
    </cdr:to>
    <cdr:sp macro="" textlink="">
      <cdr:nvSpPr>
        <cdr:cNvPr id="9" name="ZoneTexte 15"/>
        <cdr:cNvSpPr txBox="1"/>
      </cdr:nvSpPr>
      <cdr:spPr>
        <a:xfrm xmlns:a="http://schemas.openxmlformats.org/drawingml/2006/main">
          <a:off x="6774691" y="1317652"/>
          <a:ext cx="673036" cy="280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0.01904</cdr:x>
      <cdr:y>0.8508</cdr:y>
    </cdr:from>
    <cdr:to>
      <cdr:x>1</cdr:x>
      <cdr:y>0.98683</cdr:y>
    </cdr:to>
    <cdr:sp macro="" textlink="">
      <cdr:nvSpPr>
        <cdr:cNvPr id="7"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0.91377</cdr:x>
      <cdr:y>0.33498</cdr:y>
    </cdr:from>
    <cdr:to>
      <cdr:x>0.97109</cdr:x>
      <cdr:y>0.33525</cdr:y>
    </cdr:to>
    <cdr:cxnSp macro="">
      <cdr:nvCxnSpPr>
        <cdr:cNvPr id="10" name="Connecteur droit avec flèche 5"/>
        <cdr:cNvCxnSpPr/>
      </cdr:nvCxnSpPr>
      <cdr:spPr>
        <a:xfrm xmlns:a="http://schemas.openxmlformats.org/drawingml/2006/main" flipV="1">
          <a:off x="6858492" y="1598544"/>
          <a:ext cx="430204" cy="1299"/>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0.91385</cdr:x>
      <cdr:y>0.27446</cdr:y>
    </cdr:from>
    <cdr:to>
      <cdr:x>0.91428</cdr:x>
      <cdr:y>0.77479</cdr:y>
    </cdr:to>
    <cdr:cxnSp macro="">
      <cdr:nvCxnSpPr>
        <cdr:cNvPr id="14" name="Connecteur droit 10"/>
        <cdr:cNvCxnSpPr/>
      </cdr:nvCxnSpPr>
      <cdr:spPr>
        <a:xfrm xmlns:a="http://schemas.openxmlformats.org/drawingml/2006/main" flipH="1">
          <a:off x="6859088" y="1309730"/>
          <a:ext cx="3228" cy="238758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cdr:x>
      <cdr:y>0.8198</cdr:y>
    </cdr:from>
    <cdr:to>
      <cdr:x>0.96154</cdr:x>
      <cdr:y>1</cdr:y>
    </cdr:to>
    <cdr:sp macro="" textlink="">
      <cdr:nvSpPr>
        <cdr:cNvPr id="3" name="ZoneTexte 1"/>
        <cdr:cNvSpPr txBox="1"/>
      </cdr:nvSpPr>
      <cdr:spPr>
        <a:xfrm xmlns:a="http://schemas.openxmlformats.org/drawingml/2006/main">
          <a:off x="0" y="3076575"/>
          <a:ext cx="5953125" cy="676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t>* Pour le RSA et la PA, la notion de bénéficiaires renvoie à celle de foyer et non d’individu. Pour l’AAH et l’ASS, elle renvoie à l’individu qui perçoit l’allocation.</a:t>
          </a:r>
        </a:p>
        <a:p xmlns:a="http://schemas.openxmlformats.org/drawingml/2006/main">
          <a:r>
            <a:rPr lang="fr-FR" sz="1000" b="1" i="0"/>
            <a:t>Note : </a:t>
          </a:r>
          <a:r>
            <a:rPr lang="fr-FR" sz="1000" i="0"/>
            <a:t>données provisoires</a:t>
          </a:r>
        </a:p>
        <a:p xmlns:a="http://schemas.openxmlformats.org/drawingml/2006/main">
          <a:r>
            <a:rPr lang="fr-FR" sz="1000" b="1" i="1"/>
            <a:t>Sources : </a:t>
          </a:r>
          <a:r>
            <a:rPr lang="fr-FR" sz="1000"/>
            <a:t>Cnaf, Allstat FR6 et FR2 ; MSA ;  Pôle emploi, FNA - </a:t>
          </a:r>
          <a:r>
            <a:rPr lang="fr-FR" sz="1000" b="1" i="1"/>
            <a:t>Traitements : </a:t>
          </a:r>
          <a:r>
            <a:rPr lang="fr-FR" sz="100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0.0149</cdr:x>
      <cdr:y>0</cdr:y>
    </cdr:from>
    <cdr:to>
      <cdr:x>0.97387</cdr:x>
      <cdr:y>0.18853</cdr:y>
    </cdr:to>
    <cdr:sp macro="" textlink="">
      <cdr:nvSpPr>
        <cdr:cNvPr id="5" name="ZoneTexte 1"/>
        <cdr:cNvSpPr txBox="1"/>
      </cdr:nvSpPr>
      <cdr:spPr>
        <a:xfrm xmlns:a="http://schemas.openxmlformats.org/drawingml/2006/main">
          <a:off x="102530"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Vaucluse</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0.0858</cdr:x>
      <cdr:y>0</cdr:y>
    </cdr:from>
    <cdr:to>
      <cdr:x>0.92167</cdr:x>
      <cdr:y>0.17608</cdr:y>
    </cdr:to>
    <cdr:sp macro="" textlink="">
      <cdr:nvSpPr>
        <cdr:cNvPr id="2" name="ZoneTexte 1"/>
        <cdr:cNvSpPr txBox="1"/>
      </cdr:nvSpPr>
      <cdr:spPr>
        <a:xfrm xmlns:a="http://schemas.openxmlformats.org/drawingml/2006/main">
          <a:off x="590550" y="0"/>
          <a:ext cx="5753100"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Vaucluse</a:t>
          </a:r>
        </a:p>
        <a:p xmlns:a="http://schemas.openxmlformats.org/drawingml/2006/main">
          <a:pPr algn="ctr" eaLnBrk="1" fontAlgn="auto" latinLnBrk="0" hangingPunct="1"/>
          <a:r>
            <a:rPr lang="fr-FR" sz="1100" b="0" i="1" baseline="0">
              <a:effectLst/>
              <a:latin typeface="+mn-lt"/>
              <a:ea typeface="+mn-ea"/>
              <a:cs typeface="+mn-cs"/>
            </a:rPr>
            <a:t>(en nombre, entre le T2 2021 et le T3 2021)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0.01282</cdr:y>
    </cdr:from>
    <cdr:to>
      <cdr:x>0.97841</cdr:x>
      <cdr:y>0.17355</cdr:y>
    </cdr:to>
    <cdr:sp macro="" textlink="">
      <cdr:nvSpPr>
        <cdr:cNvPr id="5" name="ZoneTexte 1"/>
        <cdr:cNvSpPr txBox="1"/>
      </cdr:nvSpPr>
      <cdr:spPr>
        <a:xfrm xmlns:a="http://schemas.openxmlformats.org/drawingml/2006/main">
          <a:off x="52171" y="56146"/>
          <a:ext cx="6682004" cy="70393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 </a:t>
          </a:r>
        </a:p>
        <a:p xmlns:a="http://schemas.openxmlformats.org/drawingml/2006/main">
          <a:pPr algn="ctr" rtl="0"/>
          <a:r>
            <a:rPr lang="fr-FR" sz="1500" b="1" i="0" u="none" strike="noStrike" kern="1200" baseline="0">
              <a:solidFill>
                <a:srgbClr val="000000"/>
              </a:solidFill>
              <a:latin typeface="Calibri"/>
              <a:ea typeface="Calibri"/>
              <a:cs typeface="Calibri"/>
            </a:rPr>
            <a:t>dans le Vaucluse</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2011)</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cdr:x>
      <cdr:y>0.86827</cdr:y>
    </cdr:from>
    <cdr:to>
      <cdr:x>0.96651</cdr:x>
      <cdr:y>1</cdr:y>
    </cdr:to>
    <cdr:sp macro="" textlink="">
      <cdr:nvSpPr>
        <cdr:cNvPr id="7" name="Text Box 1"/>
        <cdr:cNvSpPr txBox="1">
          <a:spLocks xmlns:a="http://schemas.openxmlformats.org/drawingml/2006/main" noChangeArrowheads="1"/>
        </cdr:cNvSpPr>
      </cdr:nvSpPr>
      <cdr:spPr bwMode="auto">
        <a:xfrm xmlns:a="http://schemas.openxmlformats.org/drawingml/2006/main">
          <a:off x="0" y="3440430"/>
          <a:ext cx="6495759" cy="5219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0.81924</cdr:y>
    </cdr:from>
    <cdr:to>
      <cdr:x>0</cdr:x>
      <cdr:y>0.81974</cdr:y>
    </cdr:to>
    <cdr:sp macro="" textlink="">
      <cdr:nvSpPr>
        <cdr:cNvPr id="3" name="ZoneTexte 1"/>
        <cdr:cNvSpPr txBox="1"/>
      </cdr:nvSpPr>
      <cdr:spPr>
        <a:xfrm xmlns:a="http://schemas.openxmlformats.org/drawingml/2006/main">
          <a:off x="0" y="4923864"/>
          <a:ext cx="9791140" cy="11183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a:effectLst/>
              <a:latin typeface="+mn-lt"/>
              <a:ea typeface="+mn-ea"/>
              <a:cs typeface="+mn-cs"/>
            </a:rPr>
            <a:t>* A</a:t>
          </a:r>
          <a:r>
            <a:rPr lang="fr-FR" sz="900" b="0" i="0" baseline="0">
              <a:effectLst/>
              <a:latin typeface="+mn-lt"/>
              <a:ea typeface="+mn-ea"/>
              <a:cs typeface="+mn-cs"/>
            </a:rPr>
            <a:t> partir de janvier 2018, les CUI-CAE sont transformés en Parcours emploi compétences (PEC). Il n'y a ainsi plus d'embauches en CUI-CAE.</a:t>
          </a:r>
          <a:endParaRPr lang="fr-FR" sz="900">
            <a:effectLst/>
          </a:endParaRPr>
        </a:p>
        <a:p xmlns:a="http://schemas.openxmlformats.org/drawingml/2006/main">
          <a:r>
            <a:rPr lang="fr-FR" sz="900">
              <a:effectLst/>
              <a:latin typeface="+mn-lt"/>
              <a:ea typeface="+mn-ea"/>
              <a:cs typeface="+mn-cs"/>
            </a:rPr>
            <a:t>** Depuis janvier 2018, l</a:t>
          </a:r>
          <a:r>
            <a:rPr lang="fr-FR" sz="900" b="0" i="0" baseline="0">
              <a:effectLst/>
              <a:latin typeface="+mn-lt"/>
              <a:ea typeface="+mn-ea"/>
              <a:cs typeface="+mn-cs"/>
            </a:rPr>
            <a:t>e recours aux CUI-CIE n'est plus autorisé, sauf pour les Drom et les  Conseils départementaux qui les financent entièrement.</a:t>
          </a:r>
          <a:endParaRPr lang="fr-FR" sz="900">
            <a:effectLst/>
          </a:endParaRPr>
        </a:p>
        <a:p xmlns:a="http://schemas.openxmlformats.org/drawingml/2006/main">
          <a:pPr rtl="0" eaLnBrk="1" fontAlgn="auto" latinLnBrk="0" hangingPunct="1"/>
          <a:r>
            <a:rPr lang="fr-FR" sz="900">
              <a:effectLst/>
              <a:latin typeface="+mn-lt"/>
              <a:ea typeface="+mn-ea"/>
              <a:cs typeface="+mn-cs"/>
            </a:rPr>
            <a:t>*** Marchands et non marchands . Les Emplois  d'avenir ont débuté en novembre 2012. A compter de janvier</a:t>
          </a:r>
          <a:r>
            <a:rPr lang="fr-FR" sz="900" baseline="0">
              <a:effectLst/>
              <a:latin typeface="+mn-lt"/>
              <a:ea typeface="+mn-ea"/>
              <a:cs typeface="+mn-cs"/>
            </a:rPr>
            <a:t> 2018, l</a:t>
          </a:r>
          <a:r>
            <a:rPr lang="fr-FR" sz="900">
              <a:effectLst/>
              <a:latin typeface="+mn-lt"/>
              <a:ea typeface="+mn-ea"/>
              <a:cs typeface="+mn-cs"/>
            </a:rPr>
            <a:t>e dispositif est mis en </a:t>
          </a:r>
          <a:r>
            <a:rPr lang="fr-FR" sz="900" baseline="0">
              <a:effectLst/>
              <a:latin typeface="+mn-lt"/>
              <a:ea typeface="+mn-ea"/>
              <a:cs typeface="+mn-cs"/>
            </a:rPr>
            <a:t> extinction. E</a:t>
          </a:r>
          <a:r>
            <a:rPr lang="fr-FR" sz="900">
              <a:effectLst/>
              <a:latin typeface="+mn-lt"/>
              <a:ea typeface="+mn-ea"/>
              <a:cs typeface="+mn-cs"/>
            </a:rPr>
            <a:t>xcepté quelques cas particuliers de reconduction de contrat pour terminer une formation, il n’y a plus de nouveaux bénéficiaires.</a:t>
          </a:r>
          <a:endParaRPr lang="fr-FR" sz="900">
            <a:effectLst/>
          </a:endParaRPr>
        </a:p>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userShapes>
</file>

<file path=ppt/drawings/drawing6.xml><?xml version="1.0" encoding="utf-8"?>
<c:userShapes xmlns:c="http://schemas.openxmlformats.org/drawingml/2006/chart">
  <cdr:relSizeAnchor xmlns:cdr="http://schemas.openxmlformats.org/drawingml/2006/chartDrawing">
    <cdr:from>
      <cdr:x>0.01107</cdr:x>
      <cdr:y>0.01267</cdr:y>
    </cdr:from>
    <cdr:to>
      <cdr:x>0.98548</cdr:x>
      <cdr:y>0.07821</cdr:y>
    </cdr:to>
    <cdr:sp macro="" textlink="">
      <cdr:nvSpPr>
        <cdr:cNvPr id="3" name="Text Box 1"/>
        <cdr:cNvSpPr txBox="1">
          <a:spLocks xmlns:a="http://schemas.openxmlformats.org/drawingml/2006/main" noChangeArrowheads="1"/>
        </cdr:cNvSpPr>
      </cdr:nvSpPr>
      <cdr:spPr bwMode="auto">
        <a:xfrm xmlns:a="http://schemas.openxmlformats.org/drawingml/2006/main">
          <a:off x="41755" y="43205"/>
          <a:ext cx="3675377" cy="223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Embauches* en contrat d'apprentissage dans le Vaucluse</a:t>
          </a:r>
          <a:endParaRPr lang="fr-FR" sz="1500" b="1" i="0" baseline="0">
            <a:solidFill>
              <a:sysClr val="windowText" lastClr="000000"/>
            </a:solidFill>
            <a:effectLst/>
            <a:latin typeface="+mn-lt"/>
            <a:ea typeface="+mn-ea"/>
            <a:cs typeface="+mn-cs"/>
          </a:endParaRPr>
        </a:p>
        <a:p xmlns:a="http://schemas.openxmlformats.org/drawingml/2006/main">
          <a:pPr algn="ctr" rtl="0"/>
          <a:r>
            <a:rPr lang="fr-FR" sz="1000" b="0" i="1" baseline="0">
              <a:solidFill>
                <a:sysClr val="windowText" lastClr="000000"/>
              </a:solidFill>
              <a:effectLst/>
              <a:latin typeface="+mn-lt"/>
              <a:ea typeface="+mn-ea"/>
              <a:cs typeface="+mn-cs"/>
            </a:rPr>
            <a:t>(données brutes, en nombre)</a:t>
          </a:r>
          <a:endParaRPr lang="fr-FR" sz="1000" b="0" i="1">
            <a:solidFill>
              <a:sysClr val="windowText" lastClr="000000"/>
            </a:solidFill>
            <a:effectLst/>
          </a:endParaRPr>
        </a:p>
      </cdr:txBody>
    </cdr:sp>
  </cdr:relSizeAnchor>
  <cdr:relSizeAnchor xmlns:cdr="http://schemas.openxmlformats.org/drawingml/2006/chartDrawing">
    <cdr:from>
      <cdr:x>0</cdr:x>
      <cdr:y>0.85548</cdr:y>
    </cdr:from>
    <cdr:to>
      <cdr:x>1</cdr:x>
      <cdr:y>1</cdr:y>
    </cdr:to>
    <cdr:sp macro="" textlink="">
      <cdr:nvSpPr>
        <cdr:cNvPr id="5" name="Text Box 1"/>
        <cdr:cNvSpPr txBox="1">
          <a:spLocks xmlns:a="http://schemas.openxmlformats.org/drawingml/2006/main" noChangeArrowheads="1"/>
        </cdr:cNvSpPr>
      </cdr:nvSpPr>
      <cdr:spPr bwMode="auto">
        <a:xfrm xmlns:a="http://schemas.openxmlformats.org/drawingml/2006/main">
          <a:off x="0" y="3406031"/>
          <a:ext cx="7038975" cy="5754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000">
              <a:effectLst/>
              <a:latin typeface="+mn-lt"/>
              <a:ea typeface="+mn-ea"/>
              <a:cs typeface="+mn-cs"/>
            </a:rPr>
            <a:t>* embauches = nouvelles entrées + reconductions</a:t>
          </a:r>
        </a:p>
        <a:p xmlns:a="http://schemas.openxmlformats.org/drawingml/2006/main">
          <a:pPr algn="l" rtl="0">
            <a:defRPr sz="1000"/>
          </a:pPr>
          <a:r>
            <a:rPr lang="fr-FR" sz="900" b="1" i="0">
              <a:solidFill>
                <a:sysClr val="windowText" lastClr="000000"/>
              </a:solidFill>
              <a:latin typeface="+mn-lt"/>
              <a:ea typeface="+mn-ea"/>
              <a:cs typeface="+mn-cs"/>
            </a:rPr>
            <a:t>Note </a:t>
          </a:r>
          <a:r>
            <a:rPr lang="fr-FR" sz="900" b="0" i="0">
              <a:solidFill>
                <a:sysClr val="windowText" lastClr="000000"/>
              </a:solidFill>
              <a:latin typeface="+mn-lt"/>
              <a:ea typeface="+mn-ea"/>
              <a:cs typeface="+mn-cs"/>
            </a:rPr>
            <a:t>: données cumulées, provisoires</a:t>
          </a:r>
        </a:p>
        <a:p xmlns:a="http://schemas.openxmlformats.org/drawingml/2006/main">
          <a:pPr algn="l" rtl="0">
            <a:defRPr sz="1000"/>
          </a:pPr>
          <a:r>
            <a:rPr lang="fr-FR" sz="900" b="1" i="0">
              <a:solidFill>
                <a:sysClr val="windowText" lastClr="000000"/>
              </a:solidFill>
              <a:latin typeface="+mn-lt"/>
              <a:ea typeface="+mn-ea"/>
              <a:cs typeface="+mn-cs"/>
            </a:rPr>
            <a:t>Champ : </a:t>
          </a:r>
          <a:r>
            <a:rPr lang="fr-FR" sz="900" b="0" i="0">
              <a:solidFill>
                <a:sysClr val="windowText" lastClr="000000"/>
              </a:solidFill>
              <a:latin typeface="+mn-lt"/>
              <a:ea typeface="+mn-ea"/>
              <a:cs typeface="+mn-cs"/>
            </a:rPr>
            <a:t>secteurs</a:t>
          </a:r>
          <a:r>
            <a:rPr lang="fr-FR" sz="900" b="0" i="0" baseline="0">
              <a:solidFill>
                <a:sysClr val="windowText" lastClr="000000"/>
              </a:solidFill>
              <a:latin typeface="+mn-lt"/>
              <a:ea typeface="+mn-ea"/>
              <a:cs typeface="+mn-cs"/>
            </a:rPr>
            <a:t> public et privé</a:t>
          </a:r>
          <a:endParaRPr lang="fr-FR" sz="900" b="0" i="0">
            <a:solidFill>
              <a:sysClr val="windowText" lastClr="000000"/>
            </a:solidFill>
            <a:latin typeface="+mn-lt"/>
            <a:ea typeface="+mn-ea"/>
            <a:cs typeface="+mn-cs"/>
          </a:endParaRP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900" b="1" i="1">
              <a:latin typeface="+mn-lt"/>
              <a:ea typeface="+mn-ea"/>
              <a:cs typeface="+mn-cs"/>
            </a:rPr>
            <a:t>Source : </a:t>
          </a:r>
          <a:r>
            <a:rPr lang="fr-FR" sz="900" b="0" i="1" baseline="0">
              <a:effectLst/>
              <a:latin typeface="+mn-lt"/>
              <a:ea typeface="+mn-ea"/>
              <a:cs typeface="+mn-cs"/>
            </a:rPr>
            <a:t>Système d’information sur l’apprentissage de la Dares </a:t>
          </a:r>
          <a:r>
            <a:rPr lang="fr-FR" sz="900" b="0" i="1">
              <a:latin typeface="+mn-lt"/>
              <a:ea typeface="+mn-ea"/>
              <a:cs typeface="+mn-cs"/>
            </a:rPr>
            <a:t>- </a:t>
          </a:r>
          <a:r>
            <a:rPr lang="fr-FR" sz="900" b="1" i="1">
              <a:latin typeface="+mn-lt"/>
              <a:ea typeface="+mn-ea"/>
              <a:cs typeface="+mn-cs"/>
            </a:rPr>
            <a:t>Traitements : </a:t>
          </a:r>
          <a:r>
            <a:rPr lang="fr-FR" sz="900" b="0" i="1">
              <a:latin typeface="+mn-lt"/>
              <a:ea typeface="+mn-ea"/>
              <a:cs typeface="+mn-cs"/>
            </a:rPr>
            <a:t>Dares</a:t>
          </a:r>
        </a:p>
      </cdr:txBody>
    </cdr:sp>
  </cdr:relSizeAnchor>
</c:userShapes>
</file>

<file path=ppt/drawings/drawing7.xml><?xml version="1.0" encoding="utf-8"?>
<c:userShapes xmlns:c="http://schemas.openxmlformats.org/drawingml/2006/chart">
  <cdr:relSizeAnchor xmlns:cdr="http://schemas.openxmlformats.org/drawingml/2006/chartDrawing">
    <cdr:from>
      <cdr:x>0.04877</cdr:x>
      <cdr:y>0.84911</cdr:y>
    </cdr:from>
    <cdr:to>
      <cdr:x>0.93183</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27025"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a:t>
          </a:r>
          <a:r>
            <a:rPr lang="fr-FR" sz="1000" b="0" i="1" baseline="0">
              <a:effectLst/>
              <a:latin typeface="+mn-lt"/>
              <a:ea typeface="+mn-ea"/>
              <a:cs typeface="+mn-cs"/>
            </a:rPr>
            <a:t>localisés (régional et départementaux)</a:t>
          </a:r>
          <a:endParaRPr lang="fr-FR">
            <a:effectLst/>
          </a:endParaRPr>
        </a:p>
        <a:p xmlns:a="http://schemas.openxmlformats.org/drawingml/2006/main">
          <a:pPr algn="l" rtl="0">
            <a:defRPr sz="1000"/>
          </a:pPr>
          <a:endParaRPr lang="fr-FR" sz="1000" b="0" i="1" u="none" strike="noStrike" baseline="0">
            <a:solidFill>
              <a:srgbClr val="000000"/>
            </a:solidFill>
            <a:latin typeface="Calibri"/>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Vaucluse, les critères retenus sont le nombre total d'emplois (salariés et non salariés) du département, ainsi que le poids des secteurs de l'agriculture et du tertiaire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4"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T3 2021</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0.93147</cdr:x>
      <cdr:y>0.24351</cdr:y>
    </cdr:from>
    <cdr:to>
      <cdr:x>0.96193</cdr:x>
      <cdr:y>0.24551</cdr:y>
    </cdr:to>
    <cdr:cxnSp macro="">
      <cdr:nvCxnSpPr>
        <cdr:cNvPr id="4" name="Connecteur droit avec flèche 3"/>
        <cdr:cNvCxnSpPr/>
      </cdr:nvCxnSpPr>
      <cdr:spPr>
        <a:xfrm xmlns:a="http://schemas.openxmlformats.org/drawingml/2006/main" flipV="1">
          <a:off x="6991350" y="1162050"/>
          <a:ext cx="228600" cy="9525"/>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0.16434</cdr:y>
    </cdr:from>
    <cdr:to>
      <cdr:x>0.93063</cdr:x>
      <cdr:y>0.73719</cdr:y>
    </cdr:to>
    <cdr:cxnSp macro="">
      <cdr:nvCxnSpPr>
        <cdr:cNvPr id="8" name="Connecteur droit 7"/>
        <cdr:cNvCxnSpPr/>
      </cdr:nvCxnSpPr>
      <cdr:spPr>
        <a:xfrm xmlns:a="http://schemas.openxmlformats.org/drawingml/2006/main">
          <a:off x="6975475" y="784225"/>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0.17432</cdr:y>
    </cdr:from>
    <cdr:to>
      <cdr:x>1</cdr:x>
      <cdr:y>0.22976</cdr:y>
    </cdr:to>
    <cdr:sp macro="" textlink="">
      <cdr:nvSpPr>
        <cdr:cNvPr id="9" name="ZoneTexte 15"/>
        <cdr:cNvSpPr txBox="1"/>
      </cdr:nvSpPr>
      <cdr:spPr>
        <a:xfrm xmlns:a="http://schemas.openxmlformats.org/drawingml/2006/main">
          <a:off x="6886575" y="831850"/>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0.45667</cdr:x>
      <cdr:y>0.18585</cdr:y>
    </cdr:from>
    <cdr:to>
      <cdr:x>0.81498</cdr:x>
      <cdr:y>0.34713</cdr:y>
    </cdr:to>
    <cdr:sp macro="" textlink="">
      <cdr:nvSpPr>
        <cdr:cNvPr id="7" name="ZoneTexte 17"/>
        <cdr:cNvSpPr txBox="1"/>
      </cdr:nvSpPr>
      <cdr:spPr>
        <a:xfrm xmlns:a="http://schemas.openxmlformats.org/drawingml/2006/main">
          <a:off x="3427627" y="886889"/>
          <a:ext cx="2689367" cy="7696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400" b="1" dirty="0" smtClean="0">
              <a:solidFill>
                <a:srgbClr val="FF0000"/>
              </a:solidFill>
            </a:rPr>
            <a:t>62 800 demandeurs d’emploi catégories A,B,C en moyenne </a:t>
          </a:r>
        </a:p>
        <a:p xmlns:a="http://schemas.openxmlformats.org/drawingml/2006/main">
          <a:pPr algn="ctr"/>
          <a:r>
            <a:rPr lang="fr-FR" sz="1400" b="1" dirty="0" smtClean="0">
              <a:solidFill>
                <a:srgbClr val="FF0000"/>
              </a:solidFill>
            </a:rPr>
            <a:t>au T3 2021</a:t>
          </a:r>
        </a:p>
        <a:p xmlns:a="http://schemas.openxmlformats.org/drawingml/2006/main">
          <a:pPr algn="ctr"/>
          <a:endParaRPr lang="fr-FR"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13/01/2022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janvier 2022</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Vaucluse</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janvier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janvier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janvier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janvier 2022</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janvier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Vaucluse</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janvier 2022</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Vaucluse</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janvier 2022</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Vaucluse</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janvier 2022</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Vaucluse</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janvier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Vaucluse</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janvier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Vaucluse</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janvier 2022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Vaucluse</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ireccte-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Vaucluse</a:t>
            </a:r>
            <a:endParaRPr lang="fr-FR" dirty="0"/>
          </a:p>
        </p:txBody>
      </p:sp>
      <p:sp>
        <p:nvSpPr>
          <p:cNvPr id="5" name="Espace réservé de la date 4"/>
          <p:cNvSpPr>
            <a:spLocks noGrp="1"/>
          </p:cNvSpPr>
          <p:nvPr>
            <p:ph type="dt" sz="half" idx="10"/>
          </p:nvPr>
        </p:nvSpPr>
        <p:spPr/>
        <p:txBody>
          <a:bodyPr/>
          <a:lstStyle/>
          <a:p>
            <a:r>
              <a:rPr lang="fr-FR" smtClean="0"/>
              <a:t>Edition janvier 2022</a:t>
            </a:r>
            <a:endParaRPr lang="fr-FR" dirty="0"/>
          </a:p>
        </p:txBody>
      </p:sp>
      <p:sp>
        <p:nvSpPr>
          <p:cNvPr id="9" name="ZoneTexte 8"/>
          <p:cNvSpPr txBox="1"/>
          <p:nvPr/>
        </p:nvSpPr>
        <p:spPr>
          <a:xfrm>
            <a:off x="3671392" y="6044209"/>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16" y="4088186"/>
            <a:ext cx="2764133" cy="1956023"/>
          </a:xfrm>
          <a:prstGeom prst="rect">
            <a:avLst/>
          </a:prstGeom>
        </p:spPr>
      </p:pic>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4231795"/>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98848" y="5084074"/>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7" name="Imag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53049" y="4370162"/>
            <a:ext cx="2443081" cy="1628721"/>
          </a:xfrm>
          <a:prstGeom prst="rect">
            <a:avLst/>
          </a:prstGeom>
        </p:spPr>
      </p:pic>
      <p:sp>
        <p:nvSpPr>
          <p:cNvPr id="13" name="Rectangle 12"/>
          <p:cNvSpPr/>
          <p:nvPr/>
        </p:nvSpPr>
        <p:spPr>
          <a:xfrm>
            <a:off x="878435" y="1627346"/>
            <a:ext cx="7385099" cy="489364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3</a:t>
            </a:r>
            <a:r>
              <a:rPr lang="fr-FR" sz="5000" b="1" baseline="30000" dirty="0" smtClean="0">
                <a:ln/>
                <a:solidFill>
                  <a:schemeClr val="accent1">
                    <a:lumMod val="75000"/>
                  </a:schemeClr>
                </a:solidFill>
              </a:rPr>
              <a:t>ème</a:t>
            </a:r>
            <a:r>
              <a:rPr lang="fr-FR" sz="5000" b="1" dirty="0" smtClean="0">
                <a:ln/>
                <a:solidFill>
                  <a:schemeClr val="accent1">
                    <a:lumMod val="75000"/>
                  </a:schemeClr>
                </a:solidFill>
              </a:rPr>
              <a:t> trimestre 2021</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Vaucluse</a:t>
            </a:r>
          </a:p>
          <a:p>
            <a:pPr algn="ct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pic>
        <p:nvPicPr>
          <p:cNvPr id="14"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54197" cy="12759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4447" y="1113942"/>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p>
          <a:p>
            <a:pPr algn="ctr"/>
            <a:endParaRPr lang="fr-FR" sz="1500" i="1" dirty="0"/>
          </a:p>
        </p:txBody>
      </p:sp>
    </p:spTree>
    <p:extLst>
      <p:ext uri="{BB962C8B-B14F-4D97-AF65-F5344CB8AC3E}">
        <p14:creationId xmlns:p14="http://schemas.microsoft.com/office/powerpoint/2010/main" val="7407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519966"/>
            <a:ext cx="8765046" cy="523220"/>
          </a:xfrm>
          <a:prstGeom prst="rect">
            <a:avLst/>
          </a:prstGeom>
          <a:noFill/>
        </p:spPr>
        <p:txBody>
          <a:bodyPr wrap="square" rtlCol="0">
            <a:spAutoFit/>
          </a:bodyPr>
          <a:lstStyle/>
          <a:p>
            <a:r>
              <a:rPr lang="fr-FR" sz="2800" b="1" dirty="0">
                <a:solidFill>
                  <a:schemeClr val="accent1">
                    <a:lumMod val="75000"/>
                  </a:schemeClr>
                </a:solidFill>
              </a:rPr>
              <a:t>Le taux de chômage est en très légère </a:t>
            </a:r>
            <a:r>
              <a:rPr lang="fr-FR" sz="2800" b="1" dirty="0" smtClean="0">
                <a:solidFill>
                  <a:schemeClr val="accent1">
                    <a:lumMod val="75000"/>
                  </a:schemeClr>
                </a:solidFill>
              </a:rPr>
              <a:t>hausse</a:t>
            </a:r>
            <a:r>
              <a:rPr lang="fr-FR" sz="2800" b="1" dirty="0">
                <a:solidFill>
                  <a:schemeClr val="accent1">
                    <a:lumMod val="75000"/>
                  </a:schemeClr>
                </a:solidFill>
              </a:rPr>
              <a:t>…</a:t>
            </a:r>
            <a:endParaRPr lang="fr-FR" sz="2800" dirty="0">
              <a:solidFill>
                <a:schemeClr val="accent1">
                  <a:lumMod val="75000"/>
                </a:schemeClr>
              </a:solidFill>
            </a:endParaRPr>
          </a:p>
        </p:txBody>
      </p:sp>
      <p:cxnSp>
        <p:nvCxnSpPr>
          <p:cNvPr id="6" name="Connecteur droit 5"/>
          <p:cNvCxnSpPr/>
          <p:nvPr/>
        </p:nvCxnSpPr>
        <p:spPr>
          <a:xfrm>
            <a:off x="125699" y="10431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smtClean="0"/>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sp>
        <p:nvSpPr>
          <p:cNvPr id="12" name="ZoneTexte 11"/>
          <p:cNvSpPr txBox="1"/>
          <p:nvPr/>
        </p:nvSpPr>
        <p:spPr>
          <a:xfrm>
            <a:off x="7574121" y="4406638"/>
            <a:ext cx="1652756" cy="615553"/>
          </a:xfrm>
          <a:prstGeom prst="rect">
            <a:avLst/>
          </a:prstGeom>
          <a:noFill/>
        </p:spPr>
        <p:txBody>
          <a:bodyPr wrap="square" rtlCol="0">
            <a:spAutoFit/>
          </a:bodyPr>
          <a:lstStyle/>
          <a:p>
            <a:pPr algn="ctr"/>
            <a:r>
              <a:rPr lang="fr-FR" sz="1600" b="1" dirty="0" smtClean="0">
                <a:solidFill>
                  <a:schemeClr val="accent1">
                    <a:lumMod val="75000"/>
                  </a:schemeClr>
                </a:solidFill>
              </a:rPr>
              <a:t>7,9 % (+0,1 pt) </a:t>
            </a:r>
          </a:p>
          <a:p>
            <a:pPr algn="ctr"/>
            <a:endParaRPr lang="fr-FR" b="1" dirty="0">
              <a:solidFill>
                <a:srgbClr val="FF0000"/>
              </a:solidFill>
            </a:endParaRPr>
          </a:p>
        </p:txBody>
      </p:sp>
      <p:sp>
        <p:nvSpPr>
          <p:cNvPr id="13" name="ZoneTexte 12"/>
          <p:cNvSpPr txBox="1"/>
          <p:nvPr/>
        </p:nvSpPr>
        <p:spPr>
          <a:xfrm>
            <a:off x="7630598" y="3266774"/>
            <a:ext cx="1720737" cy="646331"/>
          </a:xfrm>
          <a:prstGeom prst="rect">
            <a:avLst/>
          </a:prstGeom>
          <a:noFill/>
        </p:spPr>
        <p:txBody>
          <a:bodyPr wrap="square" rtlCol="0">
            <a:spAutoFit/>
          </a:bodyPr>
          <a:lstStyle/>
          <a:p>
            <a:pPr algn="ctr"/>
            <a:r>
              <a:rPr lang="fr-FR" sz="1600" b="1" dirty="0" smtClean="0">
                <a:solidFill>
                  <a:schemeClr val="accent3">
                    <a:lumMod val="75000"/>
                  </a:schemeClr>
                </a:solidFill>
              </a:rPr>
              <a:t>10,5 % (+0,2 pt)</a:t>
            </a:r>
            <a:r>
              <a:rPr lang="fr-FR" b="1" dirty="0" smtClean="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578438" y="3873851"/>
            <a:ext cx="1652755" cy="338554"/>
          </a:xfrm>
          <a:prstGeom prst="rect">
            <a:avLst/>
          </a:prstGeom>
          <a:noFill/>
        </p:spPr>
        <p:txBody>
          <a:bodyPr wrap="square" rtlCol="0">
            <a:spAutoFit/>
          </a:bodyPr>
          <a:lstStyle/>
          <a:p>
            <a:pPr algn="ctr"/>
            <a:r>
              <a:rPr lang="fr-FR" sz="1600" b="1" dirty="0" smtClean="0">
                <a:solidFill>
                  <a:srgbClr val="FF0000"/>
                </a:solidFill>
              </a:rPr>
              <a:t>9,1 % (0,0 pt) </a:t>
            </a:r>
          </a:p>
        </p:txBody>
      </p:sp>
      <p:graphicFrame>
        <p:nvGraphicFramePr>
          <p:cNvPr id="14" name="Graphique 13"/>
          <p:cNvGraphicFramePr>
            <a:graphicFrameLocks/>
          </p:cNvGraphicFramePr>
          <p:nvPr>
            <p:extLst>
              <p:ext uri="{D42A27DB-BD31-4B8C-83A1-F6EECF244321}">
                <p14:modId xmlns:p14="http://schemas.microsoft.com/office/powerpoint/2010/main" val="1047534858"/>
              </p:ext>
            </p:extLst>
          </p:nvPr>
        </p:nvGraphicFramePr>
        <p:xfrm>
          <a:off x="157079" y="1171576"/>
          <a:ext cx="8243420" cy="5086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633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097" y="325047"/>
            <a:ext cx="9143999" cy="523220"/>
          </a:xfrm>
          <a:prstGeom prst="rect">
            <a:avLst/>
          </a:prstGeom>
          <a:noFill/>
        </p:spPr>
        <p:txBody>
          <a:bodyPr wrap="square" rtlCol="0">
            <a:spAutoFit/>
          </a:bodyPr>
          <a:lstStyle/>
          <a:p>
            <a:r>
              <a:rPr lang="fr-FR" sz="2800" b="1" dirty="0" smtClean="0">
                <a:solidFill>
                  <a:schemeClr val="accent1">
                    <a:lumMod val="75000"/>
                  </a:schemeClr>
                </a:solidFill>
              </a:rPr>
              <a:t>… et reste supérieur à celui des départements </a:t>
            </a:r>
            <a:r>
              <a:rPr lang="fr-FR" sz="2800" b="1" dirty="0">
                <a:solidFill>
                  <a:schemeClr val="accent1">
                    <a:lumMod val="75000"/>
                  </a:schemeClr>
                </a:solidFill>
              </a:rPr>
              <a:t>comparables</a:t>
            </a:r>
            <a:endParaRPr lang="fr-FR" sz="2800" dirty="0">
              <a:solidFill>
                <a:schemeClr val="accent1">
                  <a:lumMod val="75000"/>
                </a:schemeClr>
              </a:solidFill>
            </a:endParaRPr>
          </a:p>
        </p:txBody>
      </p:sp>
      <p:cxnSp>
        <p:nvCxnSpPr>
          <p:cNvPr id="6" name="Connecteur droit 5"/>
          <p:cNvCxnSpPr/>
          <p:nvPr/>
        </p:nvCxnSpPr>
        <p:spPr>
          <a:xfrm>
            <a:off x="316195" y="84826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209570495"/>
              </p:ext>
            </p:extLst>
          </p:nvPr>
        </p:nvGraphicFramePr>
        <p:xfrm>
          <a:off x="447675" y="1062036"/>
          <a:ext cx="7810499" cy="541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377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892" y="0"/>
            <a:ext cx="8876581" cy="954107"/>
          </a:xfrm>
          <a:prstGeom prst="rect">
            <a:avLst/>
          </a:prstGeom>
          <a:noFill/>
        </p:spPr>
        <p:txBody>
          <a:bodyPr wrap="square" rtlCol="0">
            <a:spAutoFit/>
          </a:bodyPr>
          <a:lstStyle/>
          <a:p>
            <a:r>
              <a:rPr lang="fr-FR" sz="2800" b="1" dirty="0" smtClean="0">
                <a:solidFill>
                  <a:schemeClr val="accent1">
                    <a:lumMod val="75000"/>
                  </a:schemeClr>
                </a:solidFill>
              </a:rPr>
              <a:t>La baisse </a:t>
            </a:r>
            <a:r>
              <a:rPr lang="fr-FR" sz="2800" b="1" dirty="0">
                <a:solidFill>
                  <a:schemeClr val="accent1">
                    <a:lumMod val="75000"/>
                  </a:schemeClr>
                </a:solidFill>
              </a:rPr>
              <a:t>de la demande d’emploi au 3</a:t>
            </a:r>
            <a:r>
              <a:rPr lang="fr-FR" sz="2800" b="1" baseline="30000" dirty="0">
                <a:solidFill>
                  <a:schemeClr val="accent1">
                    <a:lumMod val="75000"/>
                  </a:schemeClr>
                </a:solidFill>
              </a:rPr>
              <a:t>e</a:t>
            </a:r>
            <a:r>
              <a:rPr lang="fr-FR" sz="2800" b="1" dirty="0">
                <a:solidFill>
                  <a:schemeClr val="accent1">
                    <a:lumMod val="75000"/>
                  </a:schemeClr>
                </a:solidFill>
              </a:rPr>
              <a:t> trimestre </a:t>
            </a:r>
            <a:r>
              <a:rPr lang="fr-FR" sz="2800" b="1" dirty="0" smtClean="0">
                <a:solidFill>
                  <a:schemeClr val="accent1">
                    <a:lumMod val="75000"/>
                  </a:schemeClr>
                </a:solidFill>
              </a:rPr>
              <a:t>2021 devrait être deux fois plus rapide en </a:t>
            </a:r>
            <a:r>
              <a:rPr lang="fr-FR" sz="2800" b="1" dirty="0">
                <a:solidFill>
                  <a:schemeClr val="accent1">
                    <a:lumMod val="75000"/>
                  </a:schemeClr>
                </a:solidFill>
              </a:rPr>
              <a:t>fin d’année</a:t>
            </a:r>
            <a:endParaRPr lang="fr-FR" sz="2800" dirty="0">
              <a:solidFill>
                <a:schemeClr val="accent1">
                  <a:lumMod val="75000"/>
                </a:schemeClr>
              </a:solidFill>
            </a:endParaRPr>
          </a:p>
        </p:txBody>
      </p:sp>
      <p:cxnSp>
        <p:nvCxnSpPr>
          <p:cNvPr id="6" name="Connecteur droit 5"/>
          <p:cNvCxnSpPr/>
          <p:nvPr/>
        </p:nvCxnSpPr>
        <p:spPr>
          <a:xfrm>
            <a:off x="183663" y="95410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74928"/>
            <a:ext cx="8855507" cy="523220"/>
          </a:xfrm>
          <a:prstGeom prst="rect">
            <a:avLst/>
          </a:prstGeom>
          <a:noFill/>
        </p:spPr>
        <p:txBody>
          <a:bodyPr wrap="square" rtlCol="0">
            <a:spAutoFit/>
          </a:bodyPr>
          <a:lstStyle/>
          <a:p>
            <a:r>
              <a:rPr lang="fr-FR" sz="2800" b="1" dirty="0" smtClean="0">
                <a:solidFill>
                  <a:schemeClr val="accent1">
                    <a:lumMod val="75000"/>
                  </a:schemeClr>
                </a:solidFill>
              </a:rPr>
              <a:t>Le repli concerne aussi bien les hommes que les femmes</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60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2" name="ZoneTexte 11"/>
          <p:cNvSpPr txBox="1"/>
          <p:nvPr/>
        </p:nvSpPr>
        <p:spPr>
          <a:xfrm>
            <a:off x="161370" y="12978"/>
            <a:ext cx="8620244" cy="954107"/>
          </a:xfrm>
          <a:prstGeom prst="rect">
            <a:avLst/>
          </a:prstGeom>
          <a:noFill/>
        </p:spPr>
        <p:txBody>
          <a:bodyPr wrap="square" rtlCol="0">
            <a:spAutoFit/>
          </a:bodyPr>
          <a:lstStyle/>
          <a:p>
            <a:r>
              <a:rPr lang="fr-FR" sz="2800" b="1" dirty="0" smtClean="0">
                <a:solidFill>
                  <a:schemeClr val="accent1">
                    <a:lumMod val="75000"/>
                  </a:schemeClr>
                </a:solidFill>
              </a:rPr>
              <a:t>Très fort recul de la demande d’emploi des jeunes, qui devrait se prolonger au 4</a:t>
            </a:r>
            <a:r>
              <a:rPr lang="fr-FR" sz="2800" b="1" baseline="30000" dirty="0" smtClean="0">
                <a:solidFill>
                  <a:schemeClr val="accent1">
                    <a:lumMod val="75000"/>
                  </a:schemeClr>
                </a:solidFill>
              </a:rPr>
              <a:t>e</a:t>
            </a:r>
            <a:r>
              <a:rPr lang="fr-FR" sz="2800" b="1" dirty="0" smtClean="0">
                <a:solidFill>
                  <a:schemeClr val="accent1">
                    <a:lumMod val="75000"/>
                  </a:schemeClr>
                </a:solidFill>
              </a:rPr>
              <a:t> trimestre 2021</a:t>
            </a:r>
            <a:endParaRPr lang="fr-FR" sz="2800" dirty="0">
              <a:solidFill>
                <a:schemeClr val="accent1">
                  <a:lumMod val="75000"/>
                </a:schemeClr>
              </a:solidFill>
            </a:endParaRPr>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4" y="36982"/>
            <a:ext cx="9296400" cy="800219"/>
          </a:xfrm>
          <a:prstGeom prst="rect">
            <a:avLst/>
          </a:prstGeom>
          <a:noFill/>
        </p:spPr>
        <p:txBody>
          <a:bodyPr wrap="square" rtlCol="0">
            <a:spAutoFit/>
          </a:bodyPr>
          <a:lstStyle/>
          <a:p>
            <a:r>
              <a:rPr lang="fr-FR" sz="2300" b="1" dirty="0">
                <a:solidFill>
                  <a:schemeClr val="accent1">
                    <a:lumMod val="75000"/>
                  </a:schemeClr>
                </a:solidFill>
              </a:rPr>
              <a:t>La baisse </a:t>
            </a:r>
            <a:r>
              <a:rPr lang="fr-FR" sz="2300" b="1" dirty="0" smtClean="0">
                <a:solidFill>
                  <a:schemeClr val="accent1">
                    <a:lumMod val="75000"/>
                  </a:schemeClr>
                </a:solidFill>
              </a:rPr>
              <a:t>qui </a:t>
            </a:r>
            <a:r>
              <a:rPr lang="fr-FR" sz="2300" b="1" dirty="0">
                <a:solidFill>
                  <a:schemeClr val="accent1">
                    <a:lumMod val="75000"/>
                  </a:schemeClr>
                </a:solidFill>
              </a:rPr>
              <a:t>ne concerne que les demandeurs d’emploi de longue </a:t>
            </a:r>
            <a:r>
              <a:rPr lang="fr-FR" sz="2300" b="1" dirty="0" smtClean="0">
                <a:solidFill>
                  <a:schemeClr val="accent1">
                    <a:lumMod val="75000"/>
                  </a:schemeClr>
                </a:solidFill>
              </a:rPr>
              <a:t>durée au 3</a:t>
            </a:r>
            <a:r>
              <a:rPr lang="fr-FR" sz="2300" b="1" baseline="30000" dirty="0" smtClean="0">
                <a:solidFill>
                  <a:schemeClr val="accent1">
                    <a:lumMod val="75000"/>
                  </a:schemeClr>
                </a:solidFill>
              </a:rPr>
              <a:t>e</a:t>
            </a:r>
            <a:r>
              <a:rPr lang="fr-FR" sz="2300" b="1" dirty="0" smtClean="0">
                <a:solidFill>
                  <a:schemeClr val="accent1">
                    <a:lumMod val="75000"/>
                  </a:schemeClr>
                </a:solidFill>
              </a:rPr>
              <a:t> trimestre, </a:t>
            </a:r>
            <a:r>
              <a:rPr lang="fr-FR" sz="2300" b="1" dirty="0">
                <a:solidFill>
                  <a:schemeClr val="accent1">
                    <a:lumMod val="75000"/>
                  </a:schemeClr>
                </a:solidFill>
              </a:rPr>
              <a:t>devrait concerner les deux tranches d’ancienneté fin 2021</a:t>
            </a:r>
            <a:endParaRPr lang="fr-FR" sz="2300" dirty="0">
              <a:solidFill>
                <a:schemeClr val="accent1">
                  <a:lumMod val="75000"/>
                </a:schemeClr>
              </a:solidFill>
            </a:endParaRPr>
          </a:p>
        </p:txBody>
      </p:sp>
      <p:cxnSp>
        <p:nvCxnSpPr>
          <p:cNvPr id="6" name="Connecteur droit 5"/>
          <p:cNvCxnSpPr/>
          <p:nvPr/>
        </p:nvCxnSpPr>
        <p:spPr>
          <a:xfrm>
            <a:off x="146855" y="94712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518996"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Vaucluse</a:t>
            </a:r>
            <a:endParaRPr lang="fr-FR" dirty="0"/>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sp>
        <p:nvSpPr>
          <p:cNvPr id="9" name="ZoneTexte 8"/>
          <p:cNvSpPr txBox="1"/>
          <p:nvPr/>
        </p:nvSpPr>
        <p:spPr>
          <a:xfrm>
            <a:off x="146855" y="0"/>
            <a:ext cx="8995113" cy="954107"/>
          </a:xfrm>
          <a:prstGeom prst="rect">
            <a:avLst/>
          </a:prstGeom>
          <a:noFill/>
        </p:spPr>
        <p:txBody>
          <a:bodyPr wrap="square" rtlCol="0">
            <a:spAutoFit/>
          </a:bodyPr>
          <a:lstStyle/>
          <a:p>
            <a:r>
              <a:rPr lang="fr-FR" sz="2800" b="1" dirty="0">
                <a:solidFill>
                  <a:srgbClr val="376092"/>
                </a:solidFill>
              </a:rPr>
              <a:t>Le nombre de foyers bénéficiaires du RSA continue de reculer en rythme annuel…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0" y="2076450"/>
            <a:ext cx="898838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6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Vaucluse</a:t>
            </a:r>
            <a:endParaRPr lang="fr-FR" dirty="0"/>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sp>
        <p:nvSpPr>
          <p:cNvPr id="10" name="ZoneTexte 9"/>
          <p:cNvSpPr txBox="1"/>
          <p:nvPr/>
        </p:nvSpPr>
        <p:spPr>
          <a:xfrm>
            <a:off x="148887" y="170732"/>
            <a:ext cx="8995113" cy="523220"/>
          </a:xfrm>
          <a:prstGeom prst="rect">
            <a:avLst/>
          </a:prstGeom>
          <a:noFill/>
        </p:spPr>
        <p:txBody>
          <a:bodyPr wrap="square" rtlCol="0">
            <a:spAutoFit/>
          </a:bodyPr>
          <a:lstStyle/>
          <a:p>
            <a:r>
              <a:rPr lang="fr-FR" sz="2800" b="1" dirty="0" smtClean="0">
                <a:solidFill>
                  <a:srgbClr val="376092"/>
                </a:solidFill>
              </a:rPr>
              <a:t>… et </a:t>
            </a:r>
            <a:r>
              <a:rPr lang="fr-FR" sz="2800" b="1" dirty="0">
                <a:solidFill>
                  <a:srgbClr val="376092"/>
                </a:solidFill>
              </a:rPr>
              <a:t>rejoint </a:t>
            </a:r>
            <a:r>
              <a:rPr lang="fr-FR" sz="2800" b="1" dirty="0" smtClean="0">
                <a:solidFill>
                  <a:srgbClr val="376092"/>
                </a:solidFill>
              </a:rPr>
              <a:t>presque son </a:t>
            </a:r>
            <a:r>
              <a:rPr lang="fr-FR" sz="2800" b="1" dirty="0">
                <a:solidFill>
                  <a:srgbClr val="376092"/>
                </a:solidFill>
              </a:rPr>
              <a:t>niveau d’avant-crise</a:t>
            </a:r>
            <a:endParaRPr lang="fr-FR" sz="2800" dirty="0">
              <a:solidFill>
                <a:srgbClr val="376092"/>
              </a:solidFill>
            </a:endParaRPr>
          </a:p>
        </p:txBody>
      </p:sp>
      <p:graphicFrame>
        <p:nvGraphicFramePr>
          <p:cNvPr id="9" name="Graphique 8"/>
          <p:cNvGraphicFramePr>
            <a:graphicFrameLocks/>
          </p:cNvGraphicFramePr>
          <p:nvPr>
            <p:extLst>
              <p:ext uri="{D42A27DB-BD31-4B8C-83A1-F6EECF244321}">
                <p14:modId xmlns:p14="http://schemas.microsoft.com/office/powerpoint/2010/main" val="3075995366"/>
              </p:ext>
            </p:extLst>
          </p:nvPr>
        </p:nvGraphicFramePr>
        <p:xfrm>
          <a:off x="224118" y="1129553"/>
          <a:ext cx="851528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738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smtClean="0"/>
              <a:t>Dreets</a:t>
            </a:r>
            <a:r>
              <a:rPr lang="fr-FR" sz="2000" dirty="0" smtClean="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smtClean="0"/>
              <a:t>Dreets</a:t>
            </a:r>
            <a:r>
              <a:rPr lang="fr-FR" sz="2000" dirty="0" smtClean="0"/>
              <a:t> Provence-Alpes-Côte d’Azur : </a:t>
            </a:r>
          </a:p>
          <a:p>
            <a:pPr algn="ctr">
              <a:defRPr/>
            </a:pPr>
            <a:endParaRPr lang="fr-FR" sz="2400" dirty="0"/>
          </a:p>
          <a:p>
            <a:pPr marL="0" lvl="1" algn="ctr">
              <a:defRPr/>
            </a:pPr>
            <a:r>
              <a:rPr lang="fr-FR" sz="2000" dirty="0">
                <a:hlinkClick r:id="rId4"/>
              </a:rPr>
              <a:t>https://paca.dreets.gouv.fr/Les-indicateurs-cles-de-la-Direccte-Paca</a:t>
            </a:r>
            <a:endParaRPr lang="fr-FR" sz="2000"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Tree>
    <p:extLst>
      <p:ext uri="{BB962C8B-B14F-4D97-AF65-F5344CB8AC3E}">
        <p14:creationId xmlns:p14="http://schemas.microsoft.com/office/powerpoint/2010/main" val="16575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5676" y="68646"/>
            <a:ext cx="8928324" cy="954107"/>
          </a:xfrm>
          <a:prstGeom prst="rect">
            <a:avLst/>
          </a:prstGeom>
          <a:noFill/>
        </p:spPr>
        <p:txBody>
          <a:bodyPr wrap="square" rtlCol="0">
            <a:spAutoFit/>
          </a:bodyPr>
          <a:lstStyle/>
          <a:p>
            <a:r>
              <a:rPr lang="fr-FR" sz="2800" b="1" dirty="0">
                <a:solidFill>
                  <a:schemeClr val="accent1">
                    <a:lumMod val="75000"/>
                  </a:schemeClr>
                </a:solidFill>
              </a:rPr>
              <a:t>Après une forte hausse au </a:t>
            </a:r>
            <a:r>
              <a:rPr lang="fr-FR" sz="2800" b="1" dirty="0" smtClean="0">
                <a:solidFill>
                  <a:schemeClr val="accent1">
                    <a:lumMod val="75000"/>
                  </a:schemeClr>
                </a:solidFill>
              </a:rPr>
              <a:t>2</a:t>
            </a:r>
            <a:r>
              <a:rPr lang="fr-FR" sz="2800" b="1" baseline="30000" dirty="0" smtClean="0">
                <a:solidFill>
                  <a:schemeClr val="accent1">
                    <a:lumMod val="75000"/>
                  </a:schemeClr>
                </a:solidFill>
              </a:rPr>
              <a:t>e</a:t>
            </a:r>
            <a:r>
              <a:rPr lang="fr-FR" sz="2800" b="1" dirty="0" smtClean="0">
                <a:solidFill>
                  <a:schemeClr val="accent1">
                    <a:lumMod val="75000"/>
                  </a:schemeClr>
                </a:solidFill>
              </a:rPr>
              <a:t> trimestre</a:t>
            </a:r>
            <a:r>
              <a:rPr lang="fr-FR" sz="2800" b="1" dirty="0">
                <a:solidFill>
                  <a:schemeClr val="accent1">
                    <a:lumMod val="75000"/>
                  </a:schemeClr>
                </a:solidFill>
              </a:rPr>
              <a:t>, l’emploi salarié </a:t>
            </a:r>
            <a:r>
              <a:rPr lang="fr-FR" sz="2800" b="1" dirty="0" smtClean="0">
                <a:solidFill>
                  <a:schemeClr val="accent1">
                    <a:lumMod val="75000"/>
                  </a:schemeClr>
                </a:solidFill>
              </a:rPr>
              <a:t>se stabilise</a:t>
            </a:r>
            <a:endParaRPr lang="fr-FR" sz="2800" b="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a:p>
        </p:txBody>
      </p:sp>
      <p:sp>
        <p:nvSpPr>
          <p:cNvPr id="12" name="ZoneTexte 11"/>
          <p:cNvSpPr txBox="1"/>
          <p:nvPr/>
        </p:nvSpPr>
        <p:spPr>
          <a:xfrm>
            <a:off x="8101451" y="2467250"/>
            <a:ext cx="891727" cy="615553"/>
          </a:xfrm>
          <a:prstGeom prst="rect">
            <a:avLst/>
          </a:prstGeom>
          <a:noFill/>
        </p:spPr>
        <p:txBody>
          <a:bodyPr wrap="square" rtlCol="0">
            <a:spAutoFit/>
          </a:bodyPr>
          <a:lstStyle/>
          <a:p>
            <a:pPr algn="ctr"/>
            <a:r>
              <a:rPr lang="fr-FR" sz="1600" b="1" dirty="0" smtClean="0">
                <a:solidFill>
                  <a:srgbClr val="FF0000"/>
                </a:solidFill>
              </a:rPr>
              <a:t>+0,3 % </a:t>
            </a:r>
          </a:p>
          <a:p>
            <a:pPr algn="ctr"/>
            <a:endParaRPr lang="fr-FR" b="1" dirty="0">
              <a:solidFill>
                <a:srgbClr val="FF0000"/>
              </a:solidFill>
            </a:endParaRPr>
          </a:p>
        </p:txBody>
      </p:sp>
      <p:sp>
        <p:nvSpPr>
          <p:cNvPr id="14" name="ZoneTexte 13"/>
          <p:cNvSpPr txBox="1"/>
          <p:nvPr/>
        </p:nvSpPr>
        <p:spPr>
          <a:xfrm>
            <a:off x="8095403" y="3136612"/>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+0,4 % </a:t>
            </a:r>
          </a:p>
          <a:p>
            <a:pPr algn="ctr"/>
            <a:endParaRPr lang="fr-FR" b="1" dirty="0">
              <a:solidFill>
                <a:srgbClr val="FF0000"/>
              </a:solidFill>
            </a:endParaRPr>
          </a:p>
        </p:txBody>
      </p:sp>
      <p:sp>
        <p:nvSpPr>
          <p:cNvPr id="15" name="ZoneTexte 14"/>
          <p:cNvSpPr txBox="1"/>
          <p:nvPr/>
        </p:nvSpPr>
        <p:spPr>
          <a:xfrm>
            <a:off x="8095403" y="2777275"/>
            <a:ext cx="844083" cy="369332"/>
          </a:xfrm>
          <a:prstGeom prst="rect">
            <a:avLst/>
          </a:prstGeom>
          <a:noFill/>
        </p:spPr>
        <p:txBody>
          <a:bodyPr wrap="square" rtlCol="0">
            <a:spAutoFit/>
          </a:bodyPr>
          <a:lstStyle/>
          <a:p>
            <a:pPr algn="ctr"/>
            <a:r>
              <a:rPr lang="fr-FR" sz="1600" b="1" dirty="0" smtClean="0">
                <a:solidFill>
                  <a:schemeClr val="accent3">
                    <a:lumMod val="75000"/>
                  </a:schemeClr>
                </a:solidFill>
              </a:rPr>
              <a:t>0,0 %</a:t>
            </a:r>
            <a:r>
              <a:rPr lang="fr-FR" b="1" dirty="0" smtClean="0">
                <a:solidFill>
                  <a:schemeClr val="accent3">
                    <a:lumMod val="75000"/>
                  </a:schemeClr>
                </a:solidFill>
              </a:rPr>
              <a:t> </a:t>
            </a:r>
          </a:p>
        </p:txBody>
      </p:sp>
      <p:sp>
        <p:nvSpPr>
          <p:cNvPr id="16" name="ZoneTexte 15"/>
          <p:cNvSpPr txBox="1"/>
          <p:nvPr/>
        </p:nvSpPr>
        <p:spPr>
          <a:xfrm>
            <a:off x="7681415" y="1602551"/>
            <a:ext cx="1346180" cy="338554"/>
          </a:xfrm>
          <a:prstGeom prst="rect">
            <a:avLst/>
          </a:prstGeom>
          <a:noFill/>
        </p:spPr>
        <p:txBody>
          <a:bodyPr wrap="square" rtlCol="0">
            <a:spAutoFit/>
          </a:bodyPr>
          <a:lstStyle/>
          <a:p>
            <a:pPr algn="ctr"/>
            <a:r>
              <a:rPr lang="fr-FR" sz="1600" b="1" dirty="0" smtClean="0"/>
              <a:t>Au T3 2021 :</a:t>
            </a:r>
            <a:endParaRPr lang="fr-FR" b="1" dirty="0"/>
          </a:p>
        </p:txBody>
      </p:sp>
      <p:graphicFrame>
        <p:nvGraphicFramePr>
          <p:cNvPr id="13" name="Graphique 12"/>
          <p:cNvGraphicFramePr>
            <a:graphicFrameLocks/>
          </p:cNvGraphicFramePr>
          <p:nvPr>
            <p:extLst>
              <p:ext uri="{D42A27DB-BD31-4B8C-83A1-F6EECF244321}">
                <p14:modId xmlns:p14="http://schemas.microsoft.com/office/powerpoint/2010/main" val="75446403"/>
              </p:ext>
            </p:extLst>
          </p:nvPr>
        </p:nvGraphicFramePr>
        <p:xfrm>
          <a:off x="456487" y="1120580"/>
          <a:ext cx="8084779" cy="5280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4" y="55000"/>
            <a:ext cx="8827805" cy="954107"/>
          </a:xfrm>
          <a:prstGeom prst="rect">
            <a:avLst/>
          </a:prstGeom>
          <a:noFill/>
        </p:spPr>
        <p:txBody>
          <a:bodyPr wrap="square" rtlCol="0">
            <a:spAutoFit/>
          </a:bodyPr>
          <a:lstStyle/>
          <a:p>
            <a:r>
              <a:rPr lang="fr-FR" sz="2800" b="1" dirty="0" smtClean="0">
                <a:solidFill>
                  <a:schemeClr val="accent1">
                    <a:lumMod val="75000"/>
                  </a:schemeClr>
                </a:solidFill>
              </a:rPr>
              <a:t>La </a:t>
            </a:r>
            <a:r>
              <a:rPr lang="fr-FR" sz="2800" b="1" dirty="0">
                <a:solidFill>
                  <a:schemeClr val="accent1">
                    <a:lumMod val="75000"/>
                  </a:schemeClr>
                </a:solidFill>
              </a:rPr>
              <a:t>hausse de l’emploi </a:t>
            </a:r>
            <a:r>
              <a:rPr lang="fr-FR" sz="2800" b="1" dirty="0" smtClean="0">
                <a:solidFill>
                  <a:schemeClr val="accent1">
                    <a:lumMod val="75000"/>
                  </a:schemeClr>
                </a:solidFill>
              </a:rPr>
              <a:t>intérimaire compense la baisse de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3" name="ZoneTexte 12"/>
          <p:cNvSpPr txBox="1"/>
          <p:nvPr/>
        </p:nvSpPr>
        <p:spPr>
          <a:xfrm>
            <a:off x="7656987" y="2911918"/>
            <a:ext cx="1597688" cy="2862322"/>
          </a:xfrm>
          <a:prstGeom prst="rect">
            <a:avLst/>
          </a:prstGeom>
          <a:noFill/>
        </p:spPr>
        <p:txBody>
          <a:bodyPr wrap="square" rtlCol="0">
            <a:spAutoFit/>
          </a:bodyPr>
          <a:lstStyle/>
          <a:p>
            <a:pPr algn="ctr"/>
            <a:r>
              <a:rPr lang="fr-FR" b="1" dirty="0">
                <a:solidFill>
                  <a:schemeClr val="accent6">
                    <a:lumMod val="75000"/>
                  </a:schemeClr>
                </a:solidFill>
              </a:rPr>
              <a:t>+170</a:t>
            </a:r>
          </a:p>
          <a:p>
            <a:pPr algn="ctr"/>
            <a:r>
              <a:rPr lang="fr-FR" b="1" dirty="0">
                <a:solidFill>
                  <a:schemeClr val="accent6">
                    <a:lumMod val="75000"/>
                  </a:schemeClr>
                </a:solidFill>
              </a:rPr>
              <a:t>emplois intérimaires  </a:t>
            </a:r>
          </a:p>
          <a:p>
            <a:pPr algn="ctr"/>
            <a:endParaRPr lang="fr-FR" b="1" dirty="0" smtClean="0">
              <a:solidFill>
                <a:srgbClr val="00B0F0"/>
              </a:solidFill>
            </a:endParaRPr>
          </a:p>
          <a:p>
            <a:pPr algn="ctr"/>
            <a:endParaRPr lang="fr-FR" b="1" dirty="0">
              <a:solidFill>
                <a:srgbClr val="00B0F0"/>
              </a:solidFill>
            </a:endParaRPr>
          </a:p>
          <a:p>
            <a:pPr algn="ctr"/>
            <a:r>
              <a:rPr lang="fr-FR" b="1" dirty="0" smtClean="0">
                <a:solidFill>
                  <a:srgbClr val="00B0F0"/>
                </a:solidFill>
              </a:rPr>
              <a:t>-150</a:t>
            </a:r>
          </a:p>
          <a:p>
            <a:pPr algn="ctr"/>
            <a:r>
              <a:rPr lang="fr-FR" b="1" dirty="0" smtClean="0">
                <a:solidFill>
                  <a:srgbClr val="00B0F0"/>
                </a:solidFill>
              </a:rPr>
              <a:t>emplois hors intérim</a:t>
            </a:r>
          </a:p>
          <a:p>
            <a:pPr algn="ctr"/>
            <a:endParaRPr lang="fr-FR" b="1" dirty="0">
              <a:solidFill>
                <a:srgbClr val="00B0F0"/>
              </a:solidFill>
            </a:endParaRPr>
          </a:p>
          <a:p>
            <a:pPr algn="ctr"/>
            <a:endParaRPr lang="fr-FR" b="1" dirty="0" smtClean="0">
              <a:solidFill>
                <a:srgbClr val="00B0F0"/>
              </a:solidFill>
            </a:endParaRPr>
          </a:p>
        </p:txBody>
      </p:sp>
      <p:sp>
        <p:nvSpPr>
          <p:cNvPr id="11" name="ZoneTexte 10"/>
          <p:cNvSpPr txBox="1"/>
          <p:nvPr/>
        </p:nvSpPr>
        <p:spPr>
          <a:xfrm>
            <a:off x="7695270" y="2378406"/>
            <a:ext cx="1346180" cy="338554"/>
          </a:xfrm>
          <a:prstGeom prst="rect">
            <a:avLst/>
          </a:prstGeom>
          <a:noFill/>
        </p:spPr>
        <p:txBody>
          <a:bodyPr wrap="square" rtlCol="0">
            <a:spAutoFit/>
          </a:bodyPr>
          <a:lstStyle/>
          <a:p>
            <a:pPr algn="ctr"/>
            <a:r>
              <a:rPr lang="fr-FR" sz="1600" b="1" dirty="0" smtClean="0"/>
              <a:t>Au T3 2021 :</a:t>
            </a:r>
            <a:endParaRPr lang="fr-FR" b="1" dirty="0"/>
          </a:p>
        </p:txBody>
      </p:sp>
      <p:graphicFrame>
        <p:nvGraphicFramePr>
          <p:cNvPr id="12" name="Graphique 11"/>
          <p:cNvGraphicFramePr>
            <a:graphicFrameLocks/>
          </p:cNvGraphicFramePr>
          <p:nvPr>
            <p:extLst>
              <p:ext uri="{D42A27DB-BD31-4B8C-83A1-F6EECF244321}">
                <p14:modId xmlns:p14="http://schemas.microsoft.com/office/powerpoint/2010/main" val="281922022"/>
              </p:ext>
            </p:extLst>
          </p:nvPr>
        </p:nvGraphicFramePr>
        <p:xfrm>
          <a:off x="706583" y="1009107"/>
          <a:ext cx="7531830" cy="5405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1864" y="95083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153353" y="6508442"/>
            <a:ext cx="4705349"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3" name="ZoneTexte 12"/>
          <p:cNvSpPr txBox="1"/>
          <p:nvPr/>
        </p:nvSpPr>
        <p:spPr>
          <a:xfrm>
            <a:off x="127221" y="-9757"/>
            <a:ext cx="8612177" cy="954107"/>
          </a:xfrm>
          <a:prstGeom prst="rect">
            <a:avLst/>
          </a:prstGeom>
          <a:noFill/>
        </p:spPr>
        <p:txBody>
          <a:bodyPr wrap="square" rtlCol="0">
            <a:spAutoFit/>
          </a:bodyPr>
          <a:lstStyle/>
          <a:p>
            <a:r>
              <a:rPr lang="fr-FR" sz="2800" b="1" dirty="0" smtClean="0">
                <a:solidFill>
                  <a:schemeClr val="accent1">
                    <a:lumMod val="75000"/>
                  </a:schemeClr>
                </a:solidFill>
              </a:rPr>
              <a:t>L’emploi recule dans le tertiaire non marchand et la construction</a:t>
            </a:r>
            <a:endParaRPr lang="fr-FR" sz="2800" dirty="0">
              <a:solidFill>
                <a:schemeClr val="accent1">
                  <a:lumMod val="75000"/>
                </a:schemeClr>
              </a:solidFill>
            </a:endParaRPr>
          </a:p>
        </p:txBody>
      </p:sp>
      <p:graphicFrame>
        <p:nvGraphicFramePr>
          <p:cNvPr id="9" name="Graphique 8"/>
          <p:cNvGraphicFramePr>
            <a:graphicFrameLocks/>
          </p:cNvGraphicFramePr>
          <p:nvPr>
            <p:extLst>
              <p:ext uri="{D42A27DB-BD31-4B8C-83A1-F6EECF244321}">
                <p14:modId xmlns:p14="http://schemas.microsoft.com/office/powerpoint/2010/main" val="4228889321"/>
              </p:ext>
            </p:extLst>
          </p:nvPr>
        </p:nvGraphicFramePr>
        <p:xfrm>
          <a:off x="678873" y="1220470"/>
          <a:ext cx="7334509" cy="4889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162369" y="36982"/>
            <a:ext cx="8930356" cy="954107"/>
          </a:xfrm>
          <a:prstGeom prst="rect">
            <a:avLst/>
          </a:prstGeom>
          <a:noFill/>
        </p:spPr>
        <p:txBody>
          <a:bodyPr wrap="square" rtlCol="0">
            <a:spAutoFit/>
          </a:bodyPr>
          <a:lstStyle/>
          <a:p>
            <a:r>
              <a:rPr lang="fr-FR" sz="2800" b="1" dirty="0" smtClean="0">
                <a:solidFill>
                  <a:schemeClr val="accent1">
                    <a:lumMod val="75000"/>
                  </a:schemeClr>
                </a:solidFill>
              </a:rPr>
              <a:t>A l’inverse, la croissance se prolonge dans l’industrie et le tertiaire marchand</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133600" y="6555759"/>
            <a:ext cx="4797349"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1794569213"/>
              </p:ext>
            </p:extLst>
          </p:nvPr>
        </p:nvGraphicFramePr>
        <p:xfrm>
          <a:off x="609600" y="1120580"/>
          <a:ext cx="7628812" cy="5210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40192"/>
            <a:ext cx="4566621" cy="365125"/>
          </a:xfrm>
        </p:spPr>
        <p:txBody>
          <a:bodyPr/>
          <a:lstStyle/>
          <a:p>
            <a:r>
              <a:rPr lang="fr-FR" dirty="0" smtClean="0"/>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smtClean="0"/>
              <a:t>Edition janvier 2022</a:t>
            </a:r>
            <a:endParaRPr lang="fr-FR" dirty="0"/>
          </a:p>
        </p:txBody>
      </p:sp>
      <p:sp>
        <p:nvSpPr>
          <p:cNvPr id="13" name="ZoneTexte 12"/>
          <p:cNvSpPr txBox="1"/>
          <p:nvPr/>
        </p:nvSpPr>
        <p:spPr>
          <a:xfrm>
            <a:off x="213645" y="36982"/>
            <a:ext cx="8612177" cy="954107"/>
          </a:xfrm>
          <a:prstGeom prst="rect">
            <a:avLst/>
          </a:prstGeom>
          <a:noFill/>
        </p:spPr>
        <p:txBody>
          <a:bodyPr wrap="square" rtlCol="0">
            <a:spAutoFit/>
          </a:bodyPr>
          <a:lstStyle/>
          <a:p>
            <a:r>
              <a:rPr lang="fr-FR" sz="2800" b="1" dirty="0" smtClean="0">
                <a:solidFill>
                  <a:schemeClr val="accent1">
                    <a:lumMod val="75000"/>
                  </a:schemeClr>
                </a:solidFill>
              </a:rPr>
              <a:t>Sur </a:t>
            </a:r>
            <a:r>
              <a:rPr lang="fr-FR" sz="2800" b="1" dirty="0">
                <a:solidFill>
                  <a:schemeClr val="accent1">
                    <a:lumMod val="75000"/>
                  </a:schemeClr>
                </a:solidFill>
              </a:rPr>
              <a:t>un </a:t>
            </a:r>
            <a:r>
              <a:rPr lang="fr-FR" sz="2800" b="1" dirty="0" smtClean="0">
                <a:solidFill>
                  <a:schemeClr val="accent1">
                    <a:lumMod val="75000"/>
                  </a:schemeClr>
                </a:solidFill>
              </a:rPr>
              <a:t>an, la croissance demeure soutenue dans la </a:t>
            </a:r>
            <a:r>
              <a:rPr lang="fr-FR" sz="2800" b="1" smtClean="0">
                <a:solidFill>
                  <a:schemeClr val="accent1">
                    <a:lumMod val="75000"/>
                  </a:schemeClr>
                </a:solidFill>
              </a:rPr>
              <a:t>plupart des </a:t>
            </a:r>
            <a:r>
              <a:rPr lang="fr-FR" sz="2800" b="1" dirty="0" smtClean="0">
                <a:solidFill>
                  <a:schemeClr val="accent1">
                    <a:lumMod val="75000"/>
                  </a:schemeClr>
                </a:solidFill>
              </a:rPr>
              <a:t>secteurs d’activité</a:t>
            </a:r>
            <a:endParaRPr lang="fr-FR" sz="28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00" y="1765343"/>
            <a:ext cx="8653250" cy="378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smtClean="0"/>
              <a:t>Les éclairages conjoncturels départementaux - Vaucluse</a:t>
            </a:r>
            <a:endParaRPr lang="fr-FR" dirty="0"/>
          </a:p>
        </p:txBody>
      </p:sp>
      <p:sp>
        <p:nvSpPr>
          <p:cNvPr id="12" name="ZoneTexte 11"/>
          <p:cNvSpPr txBox="1"/>
          <p:nvPr/>
        </p:nvSpPr>
        <p:spPr>
          <a:xfrm>
            <a:off x="177640" y="339153"/>
            <a:ext cx="8931970" cy="523220"/>
          </a:xfrm>
          <a:prstGeom prst="rect">
            <a:avLst/>
          </a:prstGeom>
          <a:noFill/>
        </p:spPr>
        <p:txBody>
          <a:bodyPr wrap="square" rtlCol="0">
            <a:spAutoFit/>
          </a:bodyPr>
          <a:lstStyle/>
          <a:p>
            <a:r>
              <a:rPr lang="fr-FR" sz="2800" b="1" dirty="0">
                <a:solidFill>
                  <a:schemeClr val="accent1">
                    <a:lumMod val="75000"/>
                  </a:schemeClr>
                </a:solidFill>
              </a:rPr>
              <a:t>Les contrats aidés toujours plus sollicités </a:t>
            </a:r>
            <a:endParaRPr lang="fr-FR" sz="2800" b="1" dirty="0">
              <a:solidFill>
                <a:srgbClr val="376092"/>
              </a:solidFill>
            </a:endParaRPr>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cxnSp>
        <p:nvCxnSpPr>
          <p:cNvPr id="6" name="Connecteur droit 5"/>
          <p:cNvCxnSpPr/>
          <p:nvPr/>
        </p:nvCxnSpPr>
        <p:spPr>
          <a:xfrm>
            <a:off x="177640" y="86237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pSp>
        <p:nvGrpSpPr>
          <p:cNvPr id="13" name="Groupe 12"/>
          <p:cNvGrpSpPr>
            <a:grpSpLocks/>
          </p:cNvGrpSpPr>
          <p:nvPr/>
        </p:nvGrpSpPr>
        <p:grpSpPr bwMode="auto">
          <a:xfrm>
            <a:off x="67268" y="1219200"/>
            <a:ext cx="8938178" cy="5195455"/>
            <a:chOff x="260418" y="-1463477"/>
            <a:chExt cx="9458325" cy="6042212"/>
          </a:xfrm>
        </p:grpSpPr>
        <p:graphicFrame>
          <p:nvGraphicFramePr>
            <p:cNvPr id="14" name="Graphique 13"/>
            <p:cNvGraphicFramePr>
              <a:graphicFrameLocks/>
            </p:cNvGraphicFramePr>
            <p:nvPr>
              <p:extLst>
                <p:ext uri="{D42A27DB-BD31-4B8C-83A1-F6EECF244321}">
                  <p14:modId xmlns:p14="http://schemas.microsoft.com/office/powerpoint/2010/main" val="1028259479"/>
                </p:ext>
              </p:extLst>
            </p:nvPr>
          </p:nvGraphicFramePr>
          <p:xfrm>
            <a:off x="260418" y="-1463477"/>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26"/>
            <p:cNvSpPr txBox="1"/>
            <p:nvPr/>
          </p:nvSpPr>
          <p:spPr>
            <a:xfrm>
              <a:off x="9059016" y="481253"/>
              <a:ext cx="659727" cy="2631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1 800</a:t>
              </a:r>
            </a:p>
          </p:txBody>
        </p:sp>
        <p:sp>
          <p:nvSpPr>
            <p:cNvPr id="20" name="Flèche vers le bas 19"/>
            <p:cNvSpPr/>
            <p:nvPr/>
          </p:nvSpPr>
          <p:spPr>
            <a:xfrm>
              <a:off x="9361012" y="897757"/>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
        <p:nvSpPr>
          <p:cNvPr id="23" name="ZoneTexte 1"/>
          <p:cNvSpPr txBox="1"/>
          <p:nvPr/>
        </p:nvSpPr>
        <p:spPr>
          <a:xfrm>
            <a:off x="457199" y="5795250"/>
            <a:ext cx="8899814" cy="456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fontAlgn="auto" latinLnBrk="0" hangingPunct="1"/>
            <a:r>
              <a:rPr lang="fr-FR" sz="900" b="0" i="0" baseline="0" dirty="0">
                <a:effectLst/>
                <a:latin typeface="+mn-lt"/>
                <a:ea typeface="+mn-ea"/>
                <a:cs typeface="+mn-cs"/>
              </a:rPr>
              <a:t>* M</a:t>
            </a:r>
            <a:r>
              <a:rPr lang="fr-FR" sz="900" dirty="0">
                <a:effectLst/>
                <a:latin typeface="+mn-lt"/>
                <a:ea typeface="+mn-ea"/>
                <a:cs typeface="+mn-cs"/>
              </a:rPr>
              <a:t>archands et non marchands . Depuis juillet 2014, les  Ateliers et chantiers d’insertion  (ACI)</a:t>
            </a:r>
            <a:r>
              <a:rPr lang="fr-FR" sz="900" baseline="0" dirty="0">
                <a:effectLst/>
                <a:latin typeface="+mn-lt"/>
                <a:ea typeface="+mn-ea"/>
                <a:cs typeface="+mn-cs"/>
              </a:rPr>
              <a:t> </a:t>
            </a:r>
            <a:r>
              <a:rPr lang="fr-FR" sz="900" dirty="0">
                <a:effectLst/>
                <a:latin typeface="+mn-lt"/>
                <a:ea typeface="+mn-ea"/>
                <a:cs typeface="+mn-cs"/>
              </a:rPr>
              <a:t>doivent recruter leurs salariés en CDDI.</a:t>
            </a:r>
            <a:endParaRPr lang="fr-FR" sz="900" dirty="0">
              <a:effectLst/>
            </a:endParaRPr>
          </a:p>
          <a:p>
            <a:r>
              <a:rPr lang="fr-FR" sz="900" b="1" dirty="0">
                <a:effectLst/>
                <a:latin typeface="+mn-lt"/>
                <a:ea typeface="+mn-ea"/>
                <a:cs typeface="+mn-cs"/>
              </a:rPr>
              <a:t>Note : </a:t>
            </a:r>
            <a:r>
              <a:rPr lang="fr-FR" sz="900" dirty="0">
                <a:effectLst/>
                <a:latin typeface="+mn-lt"/>
                <a:ea typeface="+mn-ea"/>
                <a:cs typeface="+mn-cs"/>
              </a:rPr>
              <a:t>données arrondies en fin de trimestre, provisoires</a:t>
            </a:r>
            <a:endParaRPr lang="fr-FR" sz="900" dirty="0">
              <a:effectLst/>
            </a:endParaRPr>
          </a:p>
          <a:p>
            <a:r>
              <a:rPr lang="fr-FR" sz="900" b="1" i="1" dirty="0">
                <a:effectLst/>
                <a:latin typeface="+mn-lt"/>
                <a:ea typeface="+mn-ea"/>
                <a:cs typeface="+mn-cs"/>
              </a:rPr>
              <a:t>Source </a:t>
            </a:r>
            <a:r>
              <a:rPr lang="fr-FR" sz="900" i="1" dirty="0">
                <a:effectLst/>
                <a:latin typeface="+mn-lt"/>
                <a:ea typeface="+mn-ea"/>
                <a:cs typeface="+mn-cs"/>
              </a:rPr>
              <a:t>: ASP - </a:t>
            </a:r>
            <a:r>
              <a:rPr lang="fr-FR" sz="900" b="1" i="1" dirty="0">
                <a:effectLst/>
                <a:latin typeface="+mn-lt"/>
                <a:ea typeface="+mn-ea"/>
                <a:cs typeface="+mn-cs"/>
              </a:rPr>
              <a:t>Traitements : </a:t>
            </a:r>
            <a:r>
              <a:rPr lang="fr-FR" sz="900" i="1" dirty="0">
                <a:effectLst/>
                <a:latin typeface="+mn-lt"/>
                <a:ea typeface="+mn-ea"/>
                <a:cs typeface="+mn-cs"/>
              </a:rPr>
              <a:t>Dares</a:t>
            </a:r>
            <a:endParaRPr lang="fr-FR" sz="900" dirty="0">
              <a:effectLst/>
            </a:endParaRPr>
          </a:p>
          <a:p>
            <a:pPr marL="0" marR="0" indent="0" defTabSz="914400" rtl="0" eaLnBrk="1" fontAlgn="auto" latinLnBrk="0" hangingPunct="1">
              <a:lnSpc>
                <a:spcPts val="1200"/>
              </a:lnSpc>
              <a:spcBef>
                <a:spcPts val="0"/>
              </a:spcBef>
              <a:spcAft>
                <a:spcPts val="0"/>
              </a:spcAft>
              <a:buClrTx/>
              <a:buSzTx/>
              <a:buFontTx/>
              <a:buNone/>
              <a:tabLst/>
              <a:defRPr/>
            </a:pPr>
            <a:endParaRPr lang="fr-FR" sz="1100" i="1" dirty="0"/>
          </a:p>
        </p:txBody>
      </p:sp>
    </p:spTree>
    <p:extLst>
      <p:ext uri="{BB962C8B-B14F-4D97-AF65-F5344CB8AC3E}">
        <p14:creationId xmlns:p14="http://schemas.microsoft.com/office/powerpoint/2010/main" val="262272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smtClean="0"/>
              <a:t>Les éclairages conjoncturels départementaux - Vaucluse</a:t>
            </a:r>
            <a:endParaRPr lang="fr-FR" dirty="0"/>
          </a:p>
        </p:txBody>
      </p:sp>
      <p:sp>
        <p:nvSpPr>
          <p:cNvPr id="12" name="ZoneTexte 11"/>
          <p:cNvSpPr txBox="1"/>
          <p:nvPr/>
        </p:nvSpPr>
        <p:spPr>
          <a:xfrm>
            <a:off x="177640" y="391180"/>
            <a:ext cx="8931970" cy="523220"/>
          </a:xfrm>
          <a:prstGeom prst="rect">
            <a:avLst/>
          </a:prstGeom>
          <a:noFill/>
        </p:spPr>
        <p:txBody>
          <a:bodyPr wrap="square" rtlCol="0">
            <a:spAutoFit/>
          </a:bodyPr>
          <a:lstStyle/>
          <a:p>
            <a:r>
              <a:rPr lang="fr-FR" sz="2800" b="1" dirty="0" smtClean="0">
                <a:solidFill>
                  <a:schemeClr val="accent1">
                    <a:lumMod val="75000"/>
                  </a:schemeClr>
                </a:solidFill>
              </a:rPr>
              <a:t>La forte croissance de l’apprentissage se poursuit</a:t>
            </a:r>
            <a:endParaRPr lang="fr-FR" sz="2800" b="1" dirty="0">
              <a:solidFill>
                <a:srgbClr val="376092"/>
              </a:solidFill>
            </a:endParaRPr>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cxnSp>
        <p:nvCxnSpPr>
          <p:cNvPr id="6" name="Connecteur droit 5"/>
          <p:cNvCxnSpPr/>
          <p:nvPr/>
        </p:nvCxnSpPr>
        <p:spPr>
          <a:xfrm>
            <a:off x="177640" y="9144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aphicFrame>
        <p:nvGraphicFramePr>
          <p:cNvPr id="8" name="Graphique 7"/>
          <p:cNvGraphicFramePr>
            <a:graphicFrameLocks/>
          </p:cNvGraphicFramePr>
          <p:nvPr>
            <p:extLst>
              <p:ext uri="{D42A27DB-BD31-4B8C-83A1-F6EECF244321}">
                <p14:modId xmlns:p14="http://schemas.microsoft.com/office/powerpoint/2010/main" val="1270829671"/>
              </p:ext>
            </p:extLst>
          </p:nvPr>
        </p:nvGraphicFramePr>
        <p:xfrm>
          <a:off x="209999" y="914400"/>
          <a:ext cx="8795445" cy="5514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244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30181" y="978755"/>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Vaucluse</a:t>
            </a:r>
            <a:endParaRPr lang="fr-FR" dirty="0"/>
          </a:p>
        </p:txBody>
      </p:sp>
      <p:sp>
        <p:nvSpPr>
          <p:cNvPr id="3" name="Espace réservé de la date 2"/>
          <p:cNvSpPr>
            <a:spLocks noGrp="1"/>
          </p:cNvSpPr>
          <p:nvPr>
            <p:ph type="dt" sz="half" idx="10"/>
          </p:nvPr>
        </p:nvSpPr>
        <p:spPr/>
        <p:txBody>
          <a:bodyPr/>
          <a:lstStyle/>
          <a:p>
            <a:r>
              <a:rPr lang="fr-FR" smtClean="0"/>
              <a:t>Edition janvier 2022</a:t>
            </a:r>
            <a:endParaRPr lang="fr-FR" dirty="0"/>
          </a:p>
        </p:txBody>
      </p:sp>
      <p:sp>
        <p:nvSpPr>
          <p:cNvPr id="10" name="ZoneTexte 9"/>
          <p:cNvSpPr txBox="1"/>
          <p:nvPr/>
        </p:nvSpPr>
        <p:spPr>
          <a:xfrm>
            <a:off x="146856" y="27805"/>
            <a:ext cx="8457907" cy="954107"/>
          </a:xfrm>
          <a:prstGeom prst="rect">
            <a:avLst/>
          </a:prstGeom>
          <a:noFill/>
        </p:spPr>
        <p:txBody>
          <a:bodyPr wrap="square" rtlCol="0">
            <a:spAutoFit/>
          </a:bodyPr>
          <a:lstStyle/>
          <a:p>
            <a:r>
              <a:rPr lang="fr-FR" sz="2800" b="1" dirty="0">
                <a:solidFill>
                  <a:srgbClr val="376092"/>
                </a:solidFill>
              </a:rPr>
              <a:t>Le nombre de salariés en activité partielle au plus bas depuis le début de la crise sanitaire</a:t>
            </a:r>
            <a:endParaRPr lang="fr-FR" sz="2800" b="1" dirty="0">
              <a:solidFill>
                <a:srgbClr val="376092"/>
              </a:solidFill>
            </a:endParaRPr>
          </a:p>
        </p:txBody>
      </p:sp>
      <p:graphicFrame>
        <p:nvGraphicFramePr>
          <p:cNvPr id="9" name="Graphique 8"/>
          <p:cNvGraphicFramePr>
            <a:graphicFrameLocks/>
          </p:cNvGraphicFramePr>
          <p:nvPr>
            <p:extLst>
              <p:ext uri="{D42A27DB-BD31-4B8C-83A1-F6EECF244321}">
                <p14:modId xmlns:p14="http://schemas.microsoft.com/office/powerpoint/2010/main" val="2252752817"/>
              </p:ext>
            </p:extLst>
          </p:nvPr>
        </p:nvGraphicFramePr>
        <p:xfrm>
          <a:off x="146856" y="1094508"/>
          <a:ext cx="8811130" cy="4847923"/>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49" y="5942431"/>
            <a:ext cx="59055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248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dcmitype/"/>
    <ds:schemaRef ds:uri="http://schemas.microsoft.com/office/infopath/2007/PartnerControls"/>
    <ds:schemaRef ds:uri="http://purl.org/dc/elements/1.1/"/>
    <ds:schemaRef ds:uri="http://schemas.microsoft.com/office/2006/metadata/properties"/>
    <ds:schemaRef ds:uri="ab994d58-9349-46a1-8cee-b96a64c5dc7e"/>
    <ds:schemaRef ds:uri="http://schemas.microsoft.com/office/2006/documentManagement/types"/>
    <ds:schemaRef ds:uri="http://purl.org/dc/terms/"/>
    <ds:schemaRef ds:uri="http://schemas.openxmlformats.org/package/2006/metadata/core-properties"/>
    <ds:schemaRef ds:uri="2ff91c20-40e6-4ab5-a5ac-9b5646c66526"/>
    <ds:schemaRef ds:uri="http://www.w3.org/XML/1998/namespac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7535</TotalTime>
  <Words>1856</Words>
  <Application>Microsoft Office PowerPoint</Application>
  <PresentationFormat>Affichage à l'écran (4:3)</PresentationFormat>
  <Paragraphs>294</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SAUVIAC Mathieu (DR-PACA)</cp:lastModifiedBy>
  <cp:revision>711</cp:revision>
  <cp:lastPrinted>2018-10-09T12:30:48Z</cp:lastPrinted>
  <dcterms:created xsi:type="dcterms:W3CDTF">2018-05-30T13:27:07Z</dcterms:created>
  <dcterms:modified xsi:type="dcterms:W3CDTF">2022-01-13T09:48:54Z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