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drawings/drawing6.xml" ContentType="application/vnd.openxmlformats-officedocument.drawingml.chartshapes+xml"/>
  <Override PartName="/ppt/notesSlides/notesSlide10.xml" ContentType="application/vnd.openxmlformats-officedocument.presentationml.notesSlide+xml"/>
  <Override PartName="/ppt/charts/chart8.xml" ContentType="application/vnd.openxmlformats-officedocument.drawingml.chart+xml"/>
  <Override PartName="/ppt/drawings/drawing7.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drawings/drawing8.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drawings/drawing9.xml" ContentType="application/vnd.openxmlformats-officedocument.drawingml.chartshapes+xml"/>
  <Override PartName="/ppt/notesSlides/notesSlide13.xml" ContentType="application/vnd.openxmlformats-officedocument.presentationml.notesSlide+xml"/>
  <Override PartName="/ppt/charts/chart11.xml" ContentType="application/vnd.openxmlformats-officedocument.drawingml.chart+xml"/>
  <Override PartName="/ppt/drawings/drawing10.xml" ContentType="application/vnd.openxmlformats-officedocument.drawingml.chartshapes+xml"/>
  <Override PartName="/ppt/notesSlides/notesSlide14.xml" ContentType="application/vnd.openxmlformats-officedocument.presentationml.notesSlide+xml"/>
  <Override PartName="/ppt/charts/chart12.xml" ContentType="application/vnd.openxmlformats-officedocument.drawingml.chart+xml"/>
  <Override PartName="/ppt/drawings/drawing11.xml" ContentType="application/vnd.openxmlformats-officedocument.drawingml.chartshapes+xml"/>
  <Override PartName="/ppt/notesSlides/notesSlide15.xml" ContentType="application/vnd.openxmlformats-officedocument.presentationml.notesSlide+xml"/>
  <Override PartName="/ppt/charts/chart13.xml" ContentType="application/vnd.openxmlformats-officedocument.drawingml.chart+xml"/>
  <Override PartName="/ppt/drawings/drawing12.xml" ContentType="application/vnd.openxmlformats-officedocument.drawingml.chartshapes+xml"/>
  <Override PartName="/ppt/notesSlides/notesSlide16.xml" ContentType="application/vnd.openxmlformats-officedocument.presentationml.notesSlide+xml"/>
  <Override PartName="/ppt/charts/chart14.xml" ContentType="application/vnd.openxmlformats-officedocument.drawingml.chart+xml"/>
  <Override PartName="/ppt/drawings/drawing13.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4"/>
  </p:notesMasterIdLst>
  <p:sldIdLst>
    <p:sldId id="300" r:id="rId6"/>
    <p:sldId id="299" r:id="rId7"/>
    <p:sldId id="264" r:id="rId8"/>
    <p:sldId id="290" r:id="rId9"/>
    <p:sldId id="292" r:id="rId10"/>
    <p:sldId id="293" r:id="rId11"/>
    <p:sldId id="318" r:id="rId12"/>
    <p:sldId id="303" r:id="rId13"/>
    <p:sldId id="316" r:id="rId14"/>
    <p:sldId id="306" r:id="rId15"/>
    <p:sldId id="302" r:id="rId16"/>
    <p:sldId id="296" r:id="rId17"/>
    <p:sldId id="305" r:id="rId18"/>
    <p:sldId id="271" r:id="rId19"/>
    <p:sldId id="272" r:id="rId20"/>
    <p:sldId id="319" r:id="rId21"/>
    <p:sldId id="320" r:id="rId22"/>
    <p:sldId id="317" r:id="rId23"/>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4306" autoAdjust="0"/>
  </p:normalViewPr>
  <p:slideViewPr>
    <p:cSldViewPr snapToGrid="0" snapToObjects="1">
      <p:cViewPr varScale="1">
        <p:scale>
          <a:sx n="81" d="100"/>
          <a:sy n="81" d="100"/>
        </p:scale>
        <p:origin x="143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virginie.meyer\Desktop\PPT%20d&#233;p\Emploi%20salari&#233;%20total%20yc%20int&#233;rim.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polaris.social.gouv.fr\DREETS-PACA$\Users\Cab-SESE\10%20-%20Notes%20de%20conjoncture\01%20-%20Notes\2023\2023-T3\01%20-%20Fichiers%20de%20travail\DEFM-Ch&#244;mage\2023_T3_Demandeurs%20d'emploi_ABC_note.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polaris.social.gouv.fr\DREETS-PACA$\Users\Cab-SESE\10%20-%20Notes%20de%20conjoncture\01%20-%20Notes\2023\2023-T3\01%20-%20Fichiers%20de%20travail\DEFM-Ch&#244;mage\2023_T3_Demandeurs%20d'emploi_ABC_note.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polaris.social.gouv.fr\DREETS-PACA$\Users\Cab-SESE\10%20-%20Notes%20de%20conjoncture\01%20-%20Notes\2023\2023-T3\01%20-%20Fichiers%20de%20travail\DEFM-Ch&#244;mage\2023_T3_Demandeurs%20d'emploi_ABC_note.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polaris.social.gouv.fr\DREETS-PACA$\Users\Cab-SESE\10%20-%20Notes%20de%20conjoncture\01%20-%20Notes\2023\2023-T3\01%20-%20Fichiers%20de%20travail\DEFM-Ch&#244;mage\2023_T3_Demandeurs%20d'emploi_ABC_note.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polaris.social.gouv.fr\DREETS-PACA$\Users\Cab-SESE\10%20-%20Notes%20de%20conjoncture\01%20-%20Notes\2023\2023-T3\01%20-%20Fichiers%20de%20travail\Prestations%20sociales\2023-T3%20-%20Prestations%20sociale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virginie.meyer\Desktop\PPT%20d&#233;p\Emploi%20salari&#233;%20total%20yc%20int&#233;rim.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virginie.meyer\Desktop\PPT%20d&#233;p\Emploi%20salari&#233;%20total%20yc%20int&#233;rim.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virginie.meyer\Desktop\PPT%20d&#233;p\Emploi%20salari&#233;%20total%20yc%20int&#233;rim.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polaris.social.gouv.fr\DREETS-PACA$\Users\Cab-SESE\10%20-%20Notes%20de%20conjoncture\01%20-%20Notes\2023\2023-T3\01%20-%20Fichiers%20de%20travail\DPAE\dpae_dep_eclairageconj.xlsx" TargetMode="Externa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polaris.social.gouv.fr\DREETS-PACA$\Users\Cab-SESE\10%20-%20Notes%20de%20conjoncture\01%20-%20Notes\2023\2023-T3\01%20-%20Fichiers%20de%20travail\Politiques%20emploi\2023_T3_Politiques%20de%20l'emploi_note_V2_VM.xls"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polaris.social.gouv.fr\DREETS-PACA$\Users\Cab-SESE\10%20-%20Notes%20de%20conjoncture\01%20-%20Notes\2023\2023-T3\01%20-%20Fichiers%20de%20travail\Politiques%20emploi\2023_T3_Politiques%20de%20l'emploi_note_V2_VM.xls"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polaris.social.gouv.fr\DREETS-PACA$\Users\Cab-SESE\10%20-%20Tableau%20de%20bord%20conjoncturel\01%20-%20Indicateurs\Taux%20de%20ch&#244;mage.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polaris.social.gouv.fr\DREETS-PACA$\Users\Cab-SESE\10%20-%20Notes%20de%20conjoncture\01%20-%20Notes\2023\2023-T3\01%20-%20Fichiers%20de%20travail\DEFM-Ch&#244;mage\Tx%20ch&#244;mage%20-%20d&#233;p%20comparables\T201_&#233;clairages_d&#233;p.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500" b="1" i="0" u="none" strike="noStrike" baseline="0">
                <a:solidFill>
                  <a:srgbClr val="000000"/>
                </a:solidFill>
                <a:latin typeface="Calibri"/>
              </a:rPr>
              <a:t>Evolution de l'emploi salarié dans le Vaucluse </a:t>
            </a:r>
          </a:p>
          <a:p>
            <a:pPr>
              <a:defRPr sz="1000" b="0" i="0" u="none" strike="noStrike" baseline="0">
                <a:solidFill>
                  <a:srgbClr val="000000"/>
                </a:solidFill>
                <a:latin typeface="Calibri"/>
                <a:ea typeface="Calibri"/>
                <a:cs typeface="Calibri"/>
              </a:defRPr>
            </a:pPr>
            <a:r>
              <a:rPr lang="fr-FR" sz="1100" b="0" i="1" u="none" strike="noStrike" baseline="0">
                <a:solidFill>
                  <a:srgbClr val="000000"/>
                </a:solidFill>
                <a:latin typeface="Calibri"/>
              </a:rPr>
              <a:t>(en indice base 100 au 1</a:t>
            </a:r>
            <a:r>
              <a:rPr lang="fr-FR" sz="1100" b="0" i="1" u="none" strike="noStrike" baseline="30000">
                <a:solidFill>
                  <a:srgbClr val="000000"/>
                </a:solidFill>
                <a:latin typeface="Calibri"/>
              </a:rPr>
              <a:t>er </a:t>
            </a:r>
            <a:r>
              <a:rPr lang="fr-FR" sz="1100" b="0" i="1" u="none" strike="noStrike" baseline="0">
                <a:solidFill>
                  <a:srgbClr val="000000"/>
                </a:solidFill>
                <a:latin typeface="Calibri"/>
              </a:rPr>
              <a:t>trimestre 2013)</a:t>
            </a:r>
          </a:p>
        </c:rich>
      </c:tx>
      <c:layout>
        <c:manualLayout>
          <c:xMode val="edge"/>
          <c:yMode val="edge"/>
          <c:x val="0.27301848288715236"/>
          <c:y val="1.5557296058732547E-2"/>
        </c:manualLayout>
      </c:layout>
      <c:overlay val="0"/>
      <c:spPr>
        <a:noFill/>
        <a:ln w="25400">
          <a:noFill/>
        </a:ln>
      </c:spPr>
    </c:title>
    <c:autoTitleDeleted val="0"/>
    <c:plotArea>
      <c:layout>
        <c:manualLayout>
          <c:layoutTarget val="inner"/>
          <c:xMode val="edge"/>
          <c:yMode val="edge"/>
          <c:x val="8.1896608162074974E-2"/>
          <c:y val="0.22450065094648314"/>
          <c:w val="0.83764367816093033"/>
          <c:h val="0.50651294582871997"/>
        </c:manualLayout>
      </c:layout>
      <c:lineChart>
        <c:grouping val="standard"/>
        <c:varyColors val="0"/>
        <c:ser>
          <c:idx val="0"/>
          <c:order val="0"/>
          <c:tx>
            <c:v>Provence-Alpes-Côte d'Azur</c:v>
          </c:tx>
          <c:spPr>
            <a:ln w="28575">
              <a:solidFill>
                <a:srgbClr val="FF0000"/>
              </a:solidFill>
              <a:prstDash val="solid"/>
            </a:ln>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2'!$E$10:$E$52</c:f>
              <c:numCache>
                <c:formatCode>#\ ##0.0</c:formatCode>
                <c:ptCount val="43"/>
                <c:pt idx="0">
                  <c:v>100</c:v>
                </c:pt>
                <c:pt idx="1">
                  <c:v>100.08058198599802</c:v>
                </c:pt>
                <c:pt idx="2">
                  <c:v>100.25061222107747</c:v>
                </c:pt>
                <c:pt idx="3">
                  <c:v>100.61788875196685</c:v>
                </c:pt>
                <c:pt idx="4">
                  <c:v>100.73421636824395</c:v>
                </c:pt>
                <c:pt idx="5">
                  <c:v>100.66390353505766</c:v>
                </c:pt>
                <c:pt idx="6">
                  <c:v>100.68432960950284</c:v>
                </c:pt>
                <c:pt idx="7">
                  <c:v>100.87383195401216</c:v>
                </c:pt>
                <c:pt idx="8">
                  <c:v>100.80918679532849</c:v>
                </c:pt>
                <c:pt idx="9">
                  <c:v>101.1792129900855</c:v>
                </c:pt>
                <c:pt idx="10">
                  <c:v>101.09734034553735</c:v>
                </c:pt>
                <c:pt idx="11">
                  <c:v>101.54581613390525</c:v>
                </c:pt>
                <c:pt idx="12">
                  <c:v>101.94277781144714</c:v>
                </c:pt>
                <c:pt idx="13">
                  <c:v>102.33137826620786</c:v>
                </c:pt>
                <c:pt idx="14">
                  <c:v>102.51880433391918</c:v>
                </c:pt>
                <c:pt idx="15">
                  <c:v>102.60600795943515</c:v>
                </c:pt>
                <c:pt idx="16">
                  <c:v>103.07272131427199</c:v>
                </c:pt>
                <c:pt idx="17">
                  <c:v>103.48707882444575</c:v>
                </c:pt>
                <c:pt idx="18">
                  <c:v>103.60525825516432</c:v>
                </c:pt>
                <c:pt idx="19">
                  <c:v>103.93392726072874</c:v>
                </c:pt>
                <c:pt idx="20">
                  <c:v>104.50782139081365</c:v>
                </c:pt>
                <c:pt idx="21">
                  <c:v>104.45136910814372</c:v>
                </c:pt>
                <c:pt idx="22">
                  <c:v>104.48548738633787</c:v>
                </c:pt>
                <c:pt idx="23">
                  <c:v>104.7224635192555</c:v>
                </c:pt>
                <c:pt idx="24">
                  <c:v>105.24052263815098</c:v>
                </c:pt>
                <c:pt idx="25">
                  <c:v>105.60460058045966</c:v>
                </c:pt>
                <c:pt idx="26">
                  <c:v>106.11065096328021</c:v>
                </c:pt>
                <c:pt idx="27">
                  <c:v>106.5153004765336</c:v>
                </c:pt>
                <c:pt idx="28">
                  <c:v>104.3700015038978</c:v>
                </c:pt>
                <c:pt idx="29">
                  <c:v>103.44431874552478</c:v>
                </c:pt>
                <c:pt idx="30">
                  <c:v>106.05981023952378</c:v>
                </c:pt>
                <c:pt idx="31">
                  <c:v>106.35161130302642</c:v>
                </c:pt>
                <c:pt idx="32">
                  <c:v>107.21646476277695</c:v>
                </c:pt>
                <c:pt idx="33">
                  <c:v>108.84701543627627</c:v>
                </c:pt>
                <c:pt idx="34">
                  <c:v>109.64621365673869</c:v>
                </c:pt>
                <c:pt idx="35">
                  <c:v>110.51651032863535</c:v>
                </c:pt>
                <c:pt idx="36">
                  <c:v>110.74467631405875</c:v>
                </c:pt>
                <c:pt idx="37">
                  <c:v>111.39533657008052</c:v>
                </c:pt>
                <c:pt idx="38">
                  <c:v>111.61508521713365</c:v>
                </c:pt>
                <c:pt idx="39">
                  <c:v>111.98045381799247</c:v>
                </c:pt>
                <c:pt idx="40">
                  <c:v>112.43835702533509</c:v>
                </c:pt>
                <c:pt idx="41">
                  <c:v>112.52651461586633</c:v>
                </c:pt>
                <c:pt idx="42">
                  <c:v>112.75355828950705</c:v>
                </c:pt>
              </c:numCache>
            </c:numRef>
          </c:val>
          <c:smooth val="0"/>
          <c:extLst>
            <c:ext xmlns:c16="http://schemas.microsoft.com/office/drawing/2014/chart" uri="{C3380CC4-5D6E-409C-BE32-E72D297353CC}">
              <c16:uniqueId val="{00000000-C760-46AE-8005-87827F694F1D}"/>
            </c:ext>
          </c:extLst>
        </c:ser>
        <c:ser>
          <c:idx val="1"/>
          <c:order val="1"/>
          <c:tx>
            <c:v>France métropolitaine</c:v>
          </c:tx>
          <c:spPr>
            <a:ln w="28575">
              <a:solidFill>
                <a:srgbClr val="0000FF"/>
              </a:solidFill>
              <a:prstDash val="solid"/>
            </a:ln>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2'!$C$10:$C$52</c:f>
              <c:numCache>
                <c:formatCode>#\ ##0.0</c:formatCode>
                <c:ptCount val="43"/>
                <c:pt idx="0">
                  <c:v>100</c:v>
                </c:pt>
                <c:pt idx="1">
                  <c:v>99.843703894855182</c:v>
                </c:pt>
                <c:pt idx="2">
                  <c:v>100.04494661696597</c:v>
                </c:pt>
                <c:pt idx="3">
                  <c:v>100.33385881419167</c:v>
                </c:pt>
                <c:pt idx="4">
                  <c:v>100.33100034496856</c:v>
                </c:pt>
                <c:pt idx="5">
                  <c:v>100.38819062929323</c:v>
                </c:pt>
                <c:pt idx="6">
                  <c:v>100.24978610283655</c:v>
                </c:pt>
                <c:pt idx="7">
                  <c:v>100.34625436622049</c:v>
                </c:pt>
                <c:pt idx="8">
                  <c:v>100.27832875491734</c:v>
                </c:pt>
                <c:pt idx="9">
                  <c:v>100.4995320752486</c:v>
                </c:pt>
                <c:pt idx="10">
                  <c:v>100.58724164819945</c:v>
                </c:pt>
                <c:pt idx="11">
                  <c:v>100.73387134503773</c:v>
                </c:pt>
                <c:pt idx="12">
                  <c:v>100.9289703060664</c:v>
                </c:pt>
                <c:pt idx="13">
                  <c:v>101.1395927969134</c:v>
                </c:pt>
                <c:pt idx="14">
                  <c:v>101.47145285952044</c:v>
                </c:pt>
                <c:pt idx="15">
                  <c:v>101.51791053861943</c:v>
                </c:pt>
                <c:pt idx="16">
                  <c:v>101.98499449765501</c:v>
                </c:pt>
                <c:pt idx="17">
                  <c:v>102.42543795526547</c:v>
                </c:pt>
                <c:pt idx="18">
                  <c:v>102.46579689340223</c:v>
                </c:pt>
                <c:pt idx="19">
                  <c:v>102.84678214287794</c:v>
                </c:pt>
                <c:pt idx="20">
                  <c:v>103.13699201515891</c:v>
                </c:pt>
                <c:pt idx="21">
                  <c:v>103.20959257322787</c:v>
                </c:pt>
                <c:pt idx="22">
                  <c:v>103.13955189887292</c:v>
                </c:pt>
                <c:pt idx="23">
                  <c:v>103.46432743349764</c:v>
                </c:pt>
                <c:pt idx="24">
                  <c:v>104.01747720061259</c:v>
                </c:pt>
                <c:pt idx="25">
                  <c:v>104.23741935231412</c:v>
                </c:pt>
                <c:pt idx="26">
                  <c:v>104.58431351412645</c:v>
                </c:pt>
                <c:pt idx="27">
                  <c:v>104.94278996520603</c:v>
                </c:pt>
                <c:pt idx="28">
                  <c:v>102.974821452302</c:v>
                </c:pt>
                <c:pt idx="29">
                  <c:v>102.56338694911535</c:v>
                </c:pt>
                <c:pt idx="30">
                  <c:v>104.65699449895503</c:v>
                </c:pt>
                <c:pt idx="31">
                  <c:v>104.59626899643473</c:v>
                </c:pt>
                <c:pt idx="32">
                  <c:v>105.44431447698625</c:v>
                </c:pt>
                <c:pt idx="33">
                  <c:v>106.70079926233147</c:v>
                </c:pt>
                <c:pt idx="34">
                  <c:v>107.42904614075192</c:v>
                </c:pt>
                <c:pt idx="35">
                  <c:v>107.8729773007932</c:v>
                </c:pt>
                <c:pt idx="36">
                  <c:v>108.17851091520411</c:v>
                </c:pt>
                <c:pt idx="37">
                  <c:v>108.5915657217154</c:v>
                </c:pt>
                <c:pt idx="38">
                  <c:v>109.0250532869577</c:v>
                </c:pt>
                <c:pt idx="39">
                  <c:v>109.25774870468821</c:v>
                </c:pt>
                <c:pt idx="40">
                  <c:v>109.59274935880983</c:v>
                </c:pt>
                <c:pt idx="41">
                  <c:v>109.6990217474393</c:v>
                </c:pt>
                <c:pt idx="42">
                  <c:v>109.84457704098514</c:v>
                </c:pt>
              </c:numCache>
            </c:numRef>
          </c:val>
          <c:smooth val="0"/>
          <c:extLst>
            <c:ext xmlns:c16="http://schemas.microsoft.com/office/drawing/2014/chart" uri="{C3380CC4-5D6E-409C-BE32-E72D297353CC}">
              <c16:uniqueId val="{00000001-C760-46AE-8005-87827F694F1D}"/>
            </c:ext>
          </c:extLst>
        </c:ser>
        <c:ser>
          <c:idx val="2"/>
          <c:order val="2"/>
          <c:tx>
            <c:strRef>
              <c:f>'Données graph 1 et 2'!$L$8:$L$9</c:f>
              <c:strCache>
                <c:ptCount val="2"/>
                <c:pt idx="0">
                  <c:v>Vaucluse</c:v>
                </c:pt>
              </c:strCache>
            </c:strRef>
          </c:tx>
          <c:spPr>
            <a:ln w="28575"/>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2'!$L$10:$L$52</c:f>
              <c:numCache>
                <c:formatCode>#\ ##0.0</c:formatCode>
                <c:ptCount val="43"/>
                <c:pt idx="0">
                  <c:v>100</c:v>
                </c:pt>
                <c:pt idx="1">
                  <c:v>100.1828995493231</c:v>
                </c:pt>
                <c:pt idx="2">
                  <c:v>99.98793920434818</c:v>
                </c:pt>
                <c:pt idx="3">
                  <c:v>100.43817152857901</c:v>
                </c:pt>
                <c:pt idx="4">
                  <c:v>100.10520714265519</c:v>
                </c:pt>
                <c:pt idx="5">
                  <c:v>99.774081774501127</c:v>
                </c:pt>
                <c:pt idx="6">
                  <c:v>99.776247128326162</c:v>
                </c:pt>
                <c:pt idx="7">
                  <c:v>99.734387849947794</c:v>
                </c:pt>
                <c:pt idx="8">
                  <c:v>99.732540429388223</c:v>
                </c:pt>
                <c:pt idx="9">
                  <c:v>99.762189184722203</c:v>
                </c:pt>
                <c:pt idx="10">
                  <c:v>99.597166617191419</c:v>
                </c:pt>
                <c:pt idx="11">
                  <c:v>100.056691294955</c:v>
                </c:pt>
                <c:pt idx="12">
                  <c:v>100.29073571038485</c:v>
                </c:pt>
                <c:pt idx="13">
                  <c:v>101.08254332059698</c:v>
                </c:pt>
                <c:pt idx="14">
                  <c:v>101.10277016554676</c:v>
                </c:pt>
                <c:pt idx="15">
                  <c:v>100.9363458290286</c:v>
                </c:pt>
                <c:pt idx="16">
                  <c:v>102.24237062412081</c:v>
                </c:pt>
                <c:pt idx="17">
                  <c:v>102.64786494560806</c:v>
                </c:pt>
                <c:pt idx="18">
                  <c:v>102.42997255055961</c:v>
                </c:pt>
                <c:pt idx="19">
                  <c:v>102.98892793963854</c:v>
                </c:pt>
                <c:pt idx="20">
                  <c:v>103.79265892448464</c:v>
                </c:pt>
                <c:pt idx="21">
                  <c:v>103.74839475962054</c:v>
                </c:pt>
                <c:pt idx="22">
                  <c:v>103.87830274455668</c:v>
                </c:pt>
                <c:pt idx="23">
                  <c:v>103.76298941435762</c:v>
                </c:pt>
                <c:pt idx="24">
                  <c:v>104.35523195994682</c:v>
                </c:pt>
                <c:pt idx="25">
                  <c:v>104.92007887293325</c:v>
                </c:pt>
                <c:pt idx="26">
                  <c:v>105.35277034835741</c:v>
                </c:pt>
                <c:pt idx="27">
                  <c:v>105.17199143425407</c:v>
                </c:pt>
                <c:pt idx="28">
                  <c:v>102.98033579604153</c:v>
                </c:pt>
                <c:pt idx="29">
                  <c:v>101.7989314132135</c:v>
                </c:pt>
                <c:pt idx="30">
                  <c:v>104.72620393689316</c:v>
                </c:pt>
                <c:pt idx="31">
                  <c:v>105.65702808753581</c:v>
                </c:pt>
                <c:pt idx="32">
                  <c:v>106.40889535162374</c:v>
                </c:pt>
                <c:pt idx="33">
                  <c:v>107.65055379019243</c:v>
                </c:pt>
                <c:pt idx="34">
                  <c:v>108.69962205755066</c:v>
                </c:pt>
                <c:pt idx="35">
                  <c:v>109.53619034044553</c:v>
                </c:pt>
                <c:pt idx="36">
                  <c:v>109.92970288876353</c:v>
                </c:pt>
                <c:pt idx="37">
                  <c:v>110.35023732435214</c:v>
                </c:pt>
                <c:pt idx="38">
                  <c:v>109.89392598870296</c:v>
                </c:pt>
                <c:pt idx="39">
                  <c:v>110.26675869120042</c:v>
                </c:pt>
                <c:pt idx="40">
                  <c:v>110.38948762835507</c:v>
                </c:pt>
                <c:pt idx="41">
                  <c:v>110.45901251007466</c:v>
                </c:pt>
                <c:pt idx="42">
                  <c:v>110.29788809822496</c:v>
                </c:pt>
              </c:numCache>
            </c:numRef>
          </c:val>
          <c:smooth val="0"/>
          <c:extLst>
            <c:ext xmlns:c16="http://schemas.microsoft.com/office/drawing/2014/chart" uri="{C3380CC4-5D6E-409C-BE32-E72D297353CC}">
              <c16:uniqueId val="{00000002-C760-46AE-8005-87827F694F1D}"/>
            </c:ext>
          </c:extLst>
        </c:ser>
        <c:dLbls>
          <c:showLegendKey val="0"/>
          <c:showVal val="0"/>
          <c:showCatName val="0"/>
          <c:showSerName val="0"/>
          <c:showPercent val="0"/>
          <c:showBubbleSize val="0"/>
        </c:dLbls>
        <c:smooth val="0"/>
        <c:axId val="212072704"/>
        <c:axId val="212140032"/>
      </c:lineChart>
      <c:catAx>
        <c:axId val="21207270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212140032"/>
        <c:crossesAt val="100"/>
        <c:auto val="0"/>
        <c:lblAlgn val="ctr"/>
        <c:lblOffset val="100"/>
        <c:tickLblSkip val="1"/>
        <c:tickMarkSkip val="1"/>
        <c:noMultiLvlLbl val="0"/>
      </c:catAx>
      <c:valAx>
        <c:axId val="212140032"/>
        <c:scaling>
          <c:orientation val="minMax"/>
          <c:max val="114"/>
          <c:min val="98"/>
        </c:scaling>
        <c:delete val="0"/>
        <c:axPos val="l"/>
        <c:majorGridlines>
          <c:spPr>
            <a:ln>
              <a:prstDash val="sysDash"/>
            </a:ln>
          </c:spPr>
        </c:majorGridlines>
        <c:numFmt formatCode="#,##0" sourceLinked="0"/>
        <c:majorTickMark val="out"/>
        <c:minorTickMark val="none"/>
        <c:tickLblPos val="nextTo"/>
        <c:txPr>
          <a:bodyPr/>
          <a:lstStyle/>
          <a:p>
            <a:pPr>
              <a:defRPr sz="1000"/>
            </a:pPr>
            <a:endParaRPr lang="fr-FR"/>
          </a:p>
        </c:txPr>
        <c:crossAx val="212072704"/>
        <c:crosses val="autoZero"/>
        <c:crossBetween val="midCat"/>
        <c:majorUnit val="2"/>
      </c:valAx>
    </c:plotArea>
    <c:legend>
      <c:legendPos val="r"/>
      <c:layout>
        <c:manualLayout>
          <c:xMode val="edge"/>
          <c:yMode val="edge"/>
          <c:x val="2.7935606060606088E-2"/>
          <c:y val="0.14765694076038904"/>
          <c:w val="0.91903409090909094"/>
          <c:h val="5.3050397877984094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16829375369994917"/>
          <c:w val="0.86471641552420164"/>
          <c:h val="0.52314939674456862"/>
        </c:manualLayout>
      </c:layout>
      <c:barChart>
        <c:barDir val="col"/>
        <c:grouping val="stacked"/>
        <c:varyColors val="0"/>
        <c:ser>
          <c:idx val="1"/>
          <c:order val="0"/>
          <c:spPr>
            <a:solidFill>
              <a:srgbClr val="00B0F0"/>
            </a:solidFill>
            <a:ln w="28575">
              <a:noFill/>
              <a:prstDash val="solid"/>
            </a:ln>
          </c:spPr>
          <c:invertIfNegative val="0"/>
          <c:cat>
            <c:multiLvlStrRef>
              <c:f>'dates trim'!$A$21:$B$100</c:f>
              <c:multiLvlStrCache>
                <c:ptCount val="6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pt idx="56">
                    <c:v>T1</c:v>
                  </c:pt>
                  <c:pt idx="57">
                    <c:v>T2</c:v>
                  </c:pt>
                  <c:pt idx="58">
                    <c:v>T3</c:v>
                  </c:pt>
                  <c:pt idx="59">
                    <c:v>T4</c:v>
                  </c:pt>
                  <c:pt idx="60">
                    <c:v>T1</c:v>
                  </c:pt>
                  <c:pt idx="61">
                    <c:v>T2</c:v>
                  </c:pt>
                  <c:pt idx="62">
                    <c:v>T3</c:v>
                  </c:pt>
                  <c:pt idx="63">
                    <c:v>T4</c:v>
                  </c:pt>
                </c:lvl>
                <c:lvl>
                  <c:pt idx="0">
                    <c:v>2013</c:v>
                  </c:pt>
                  <c:pt idx="4">
                    <c:v>2014</c:v>
                  </c:pt>
                  <c:pt idx="8">
                    <c:v>2015</c:v>
                  </c:pt>
                  <c:pt idx="12">
                    <c:v>2016</c:v>
                  </c:pt>
                  <c:pt idx="16">
                    <c:v>2017</c:v>
                  </c:pt>
                  <c:pt idx="20">
                    <c:v>2018</c:v>
                  </c:pt>
                  <c:pt idx="24">
                    <c:v>2019</c:v>
                  </c:pt>
                  <c:pt idx="28">
                    <c:v>2020</c:v>
                  </c:pt>
                  <c:pt idx="32">
                    <c:v>2021</c:v>
                  </c:pt>
                  <c:pt idx="36">
                    <c:v>2022</c:v>
                  </c:pt>
                  <c:pt idx="40">
                    <c:v>2023</c:v>
                  </c:pt>
                  <c:pt idx="44">
                    <c:v>2024</c:v>
                  </c:pt>
                  <c:pt idx="48">
                    <c:v>2025</c:v>
                  </c:pt>
                  <c:pt idx="52">
                    <c:v>2026</c:v>
                  </c:pt>
                  <c:pt idx="56">
                    <c:v>2027</c:v>
                  </c:pt>
                  <c:pt idx="60">
                    <c:v>2028</c:v>
                  </c:pt>
                </c:lvl>
              </c:multiLvlStrCache>
            </c:multiLvlStrRef>
          </c:cat>
          <c:val>
            <c:numRef>
              <c:f>dep84_trim!$BG$79:$BG$122</c:f>
              <c:numCache>
                <c:formatCode>#\ ##0.0</c:formatCode>
                <c:ptCount val="44"/>
                <c:pt idx="0">
                  <c:v>2.6585283146829397</c:v>
                </c:pt>
                <c:pt idx="1">
                  <c:v>1.9554733434630434</c:v>
                </c:pt>
                <c:pt idx="2">
                  <c:v>0.8941877794336861</c:v>
                </c:pt>
                <c:pt idx="3">
                  <c:v>0.84130755892364295</c:v>
                </c:pt>
                <c:pt idx="4">
                  <c:v>1.7322634059355524</c:v>
                </c:pt>
                <c:pt idx="5">
                  <c:v>1.683986478026811</c:v>
                </c:pt>
                <c:pt idx="6">
                  <c:v>1.1697346549282672</c:v>
                </c:pt>
                <c:pt idx="7">
                  <c:v>1.8681920525771334</c:v>
                </c:pt>
                <c:pt idx="8">
                  <c:v>2.0250896057347756</c:v>
                </c:pt>
                <c:pt idx="9">
                  <c:v>2.3127817787926608</c:v>
                </c:pt>
                <c:pt idx="10">
                  <c:v>0.48071420396016418</c:v>
                </c:pt>
                <c:pt idx="11">
                  <c:v>1.0137828909898561</c:v>
                </c:pt>
                <c:pt idx="12">
                  <c:v>0.92467298150653576</c:v>
                </c:pt>
                <c:pt idx="13">
                  <c:v>0.2067039106145252</c:v>
                </c:pt>
                <c:pt idx="14">
                  <c:v>0.83068517589339752</c:v>
                </c:pt>
                <c:pt idx="15">
                  <c:v>-1.1058277120423732E-2</c:v>
                </c:pt>
                <c:pt idx="16">
                  <c:v>0.22671975226720154</c:v>
                </c:pt>
                <c:pt idx="17">
                  <c:v>0.9158620689655228</c:v>
                </c:pt>
                <c:pt idx="18">
                  <c:v>0.8036739380022917</c:v>
                </c:pt>
                <c:pt idx="19">
                  <c:v>1.4643670680117182</c:v>
                </c:pt>
                <c:pt idx="20">
                  <c:v>0.17104981825957211</c:v>
                </c:pt>
                <c:pt idx="21">
                  <c:v>0.68303094983992452</c:v>
                </c:pt>
                <c:pt idx="22">
                  <c:v>-0.31269874920500929</c:v>
                </c:pt>
                <c:pt idx="23">
                  <c:v>0.64862565792971338</c:v>
                </c:pt>
                <c:pt idx="24">
                  <c:v>0.43843431408800981</c:v>
                </c:pt>
                <c:pt idx="25">
                  <c:v>-0.84674450404964574</c:v>
                </c:pt>
                <c:pt idx="26">
                  <c:v>-1.1085768843155042</c:v>
                </c:pt>
                <c:pt idx="27">
                  <c:v>-0.93863977687190792</c:v>
                </c:pt>
                <c:pt idx="28">
                  <c:v>-0.3411121338459</c:v>
                </c:pt>
                <c:pt idx="29">
                  <c:v>5.7426926002390521</c:v>
                </c:pt>
                <c:pt idx="30">
                  <c:v>-0.69876175306992083</c:v>
                </c:pt>
                <c:pt idx="31">
                  <c:v>-1.2003932322657507</c:v>
                </c:pt>
                <c:pt idx="32">
                  <c:v>0.1361612987692995</c:v>
                </c:pt>
                <c:pt idx="33">
                  <c:v>0.10982689189895645</c:v>
                </c:pt>
                <c:pt idx="34">
                  <c:v>-2.1836798662626555</c:v>
                </c:pt>
                <c:pt idx="35">
                  <c:v>-2.9107028412732383</c:v>
                </c:pt>
                <c:pt idx="36">
                  <c:v>-2.4753836844710886</c:v>
                </c:pt>
                <c:pt idx="37">
                  <c:v>-1.6188166281234095</c:v>
                </c:pt>
                <c:pt idx="38">
                  <c:v>0.25226464854948283</c:v>
                </c:pt>
                <c:pt idx="39">
                  <c:v>1.7156582408794918E-2</c:v>
                </c:pt>
                <c:pt idx="40">
                  <c:v>6.861455772200209E-2</c:v>
                </c:pt>
                <c:pt idx="41">
                  <c:v>-0.22284440889092094</c:v>
                </c:pt>
                <c:pt idx="42">
                  <c:v>0.51540487916619249</c:v>
                </c:pt>
                <c:pt idx="43">
                  <c:v>1.6522333637192466</c:v>
                </c:pt>
              </c:numCache>
            </c:numRef>
          </c:val>
          <c:extLst>
            <c:ext xmlns:c16="http://schemas.microsoft.com/office/drawing/2014/chart" uri="{C3380CC4-5D6E-409C-BE32-E72D297353CC}">
              <c16:uniqueId val="{00000000-C73E-4F8B-9350-34292605282E}"/>
            </c:ext>
          </c:extLst>
        </c:ser>
        <c:dLbls>
          <c:showLegendKey val="0"/>
          <c:showVal val="0"/>
          <c:showCatName val="0"/>
          <c:showSerName val="0"/>
          <c:showPercent val="0"/>
          <c:showBubbleSize val="0"/>
        </c:dLbls>
        <c:gapWidth val="150"/>
        <c:overlap val="100"/>
        <c:axId val="171408768"/>
        <c:axId val="171410560"/>
      </c:barChart>
      <c:catAx>
        <c:axId val="171408768"/>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71410560"/>
        <c:crosses val="autoZero"/>
        <c:auto val="0"/>
        <c:lblAlgn val="ctr"/>
        <c:lblOffset val="100"/>
        <c:tickLblSkip val="1"/>
        <c:tickMarkSkip val="1"/>
        <c:noMultiLvlLbl val="0"/>
      </c:catAx>
      <c:valAx>
        <c:axId val="171410560"/>
        <c:scaling>
          <c:orientation val="minMax"/>
          <c:max val="6"/>
          <c:min val="-3"/>
        </c:scaling>
        <c:delete val="0"/>
        <c:axPos val="l"/>
        <c:majorGridlines>
          <c:spPr>
            <a:ln>
              <a:prstDash val="sysDash"/>
            </a:ln>
          </c:spPr>
        </c:majorGridlines>
        <c:numFmt formatCode="[Blue][&lt;0]\-&quot;&quot;0&quot;&quot;;[Red][&gt;0]\+&quot;&quot;0&quot;&quot;;0" sourceLinked="0"/>
        <c:majorTickMark val="out"/>
        <c:minorTickMark val="none"/>
        <c:tickLblPos val="nextTo"/>
        <c:crossAx val="171408768"/>
        <c:crosses val="autoZero"/>
        <c:crossBetween val="between"/>
        <c:majorUnit val="1"/>
      </c:valAx>
    </c:plotArea>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44330907738329117"/>
        </c:manualLayout>
      </c:layout>
      <c:barChart>
        <c:barDir val="col"/>
        <c:grouping val="clustered"/>
        <c:varyColors val="0"/>
        <c:ser>
          <c:idx val="1"/>
          <c:order val="0"/>
          <c:tx>
            <c:v>Hommes</c:v>
          </c:tx>
          <c:spPr>
            <a:solidFill>
              <a:srgbClr val="00B0F0"/>
            </a:solidFill>
            <a:ln w="28575">
              <a:noFill/>
              <a:prstDash val="solid"/>
            </a:ln>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dep84_trim!$BH$103:$BH$122</c:f>
              <c:numCache>
                <c:formatCode>#\ ##0.0</c:formatCode>
                <c:ptCount val="20"/>
                <c:pt idx="0">
                  <c:v>0.77578671328670801</c:v>
                </c:pt>
                <c:pt idx="1">
                  <c:v>-1.3119375474357597</c:v>
                </c:pt>
                <c:pt idx="2">
                  <c:v>-0.93386068995824356</c:v>
                </c:pt>
                <c:pt idx="3">
                  <c:v>-1.2199179327936127</c:v>
                </c:pt>
                <c:pt idx="4">
                  <c:v>-0.23576961940047214</c:v>
                </c:pt>
                <c:pt idx="5">
                  <c:v>7.1685797884312397</c:v>
                </c:pt>
                <c:pt idx="6">
                  <c:v>-0.79806783576603646</c:v>
                </c:pt>
                <c:pt idx="7">
                  <c:v>-1.1220493278289334</c:v>
                </c:pt>
                <c:pt idx="8">
                  <c:v>-3.2116475752064222E-2</c:v>
                </c:pt>
                <c:pt idx="9">
                  <c:v>-7.4962518740639972E-2</c:v>
                </c:pt>
                <c:pt idx="10">
                  <c:v>-2.0147894116386178</c:v>
                </c:pt>
                <c:pt idx="11">
                  <c:v>-3.1827627693317262</c:v>
                </c:pt>
                <c:pt idx="12">
                  <c:v>-3.0501581563488478</c:v>
                </c:pt>
                <c:pt idx="13">
                  <c:v>-2.2605453274295084</c:v>
                </c:pt>
                <c:pt idx="14">
                  <c:v>0.56032427277061814</c:v>
                </c:pt>
                <c:pt idx="15">
                  <c:v>3.5566093657379838E-2</c:v>
                </c:pt>
                <c:pt idx="16">
                  <c:v>-0.17776724342261074</c:v>
                </c:pt>
                <c:pt idx="17">
                  <c:v>-0.40365665439867637</c:v>
                </c:pt>
                <c:pt idx="18">
                  <c:v>0.48873524853976225</c:v>
                </c:pt>
                <c:pt idx="19">
                  <c:v>2.3606168446026032</c:v>
                </c:pt>
              </c:numCache>
            </c:numRef>
          </c:val>
          <c:extLst>
            <c:ext xmlns:c16="http://schemas.microsoft.com/office/drawing/2014/chart" uri="{C3380CC4-5D6E-409C-BE32-E72D297353CC}">
              <c16:uniqueId val="{00000000-504C-4D75-B837-CF784ADC6D7D}"/>
            </c:ext>
          </c:extLst>
        </c:ser>
        <c:ser>
          <c:idx val="0"/>
          <c:order val="1"/>
          <c:tx>
            <c:v>Femmes</c:v>
          </c:tx>
          <c:spPr>
            <a:solidFill>
              <a:schemeClr val="accent6">
                <a:lumMod val="75000"/>
              </a:schemeClr>
            </a:solidFill>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dep84_trim!$BI$103:$BI$122</c:f>
              <c:numCache>
                <c:formatCode>#\ ##0.0</c:formatCode>
                <c:ptCount val="20"/>
                <c:pt idx="0">
                  <c:v>0.12271193373556422</c:v>
                </c:pt>
                <c:pt idx="1">
                  <c:v>-0.4085384536819614</c:v>
                </c:pt>
                <c:pt idx="2">
                  <c:v>-1.271664444672338</c:v>
                </c:pt>
                <c:pt idx="3">
                  <c:v>-0.67518437727226432</c:v>
                </c:pt>
                <c:pt idx="4">
                  <c:v>-0.43923865300146137</c:v>
                </c:pt>
                <c:pt idx="5">
                  <c:v>4.4117647058823595</c:v>
                </c:pt>
                <c:pt idx="6">
                  <c:v>-0.60362173038229772</c:v>
                </c:pt>
                <c:pt idx="7">
                  <c:v>-1.2753036437247123</c:v>
                </c:pt>
                <c:pt idx="8">
                  <c:v>0.29731392249334743</c:v>
                </c:pt>
                <c:pt idx="9">
                  <c:v>0.28621077379127335</c:v>
                </c:pt>
                <c:pt idx="10">
                  <c:v>-2.3443074100499395</c:v>
                </c:pt>
                <c:pt idx="11">
                  <c:v>-2.6510802630205665</c:v>
                </c:pt>
                <c:pt idx="12">
                  <c:v>-1.9298809906722392</c:v>
                </c:pt>
                <c:pt idx="13">
                  <c:v>-1.0167267956707082</c:v>
                </c:pt>
                <c:pt idx="14">
                  <c:v>-3.3134526176270551E-2</c:v>
                </c:pt>
                <c:pt idx="15">
                  <c:v>0</c:v>
                </c:pt>
                <c:pt idx="16">
                  <c:v>0.29830957905203626</c:v>
                </c:pt>
                <c:pt idx="17">
                  <c:v>-5.5078211059711446E-2</c:v>
                </c:pt>
                <c:pt idx="18">
                  <c:v>0.5400639259341089</c:v>
                </c:pt>
                <c:pt idx="19">
                  <c:v>0.99758824819118352</c:v>
                </c:pt>
              </c:numCache>
            </c:numRef>
          </c:val>
          <c:extLst>
            <c:ext xmlns:c16="http://schemas.microsoft.com/office/drawing/2014/chart" uri="{C3380CC4-5D6E-409C-BE32-E72D297353CC}">
              <c16:uniqueId val="{00000001-504C-4D75-B837-CF784ADC6D7D}"/>
            </c:ext>
          </c:extLst>
        </c:ser>
        <c:dLbls>
          <c:showLegendKey val="0"/>
          <c:showVal val="0"/>
          <c:showCatName val="0"/>
          <c:showSerName val="0"/>
          <c:showPercent val="0"/>
          <c:showBubbleSize val="0"/>
        </c:dLbls>
        <c:gapWidth val="150"/>
        <c:axId val="172605824"/>
        <c:axId val="172607360"/>
      </c:barChart>
      <c:catAx>
        <c:axId val="17260582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72607360"/>
        <c:crosses val="autoZero"/>
        <c:auto val="0"/>
        <c:lblAlgn val="ctr"/>
        <c:lblOffset val="100"/>
        <c:tickLblSkip val="1"/>
        <c:tickMarkSkip val="1"/>
        <c:noMultiLvlLbl val="0"/>
      </c:catAx>
      <c:valAx>
        <c:axId val="172607360"/>
        <c:scaling>
          <c:orientation val="minMax"/>
          <c:max val="8"/>
          <c:min val="-4"/>
        </c:scaling>
        <c:delete val="0"/>
        <c:axPos val="l"/>
        <c:majorGridlines>
          <c:spPr>
            <a:ln>
              <a:prstDash val="sysDash"/>
            </a:ln>
          </c:spPr>
        </c:majorGridlines>
        <c:numFmt formatCode="[Blue][&lt;0]\-&quot;&quot;0&quot;&quot;;[Red][&gt;0]\+&quot;&quot;0&quot;&quot;;0" sourceLinked="0"/>
        <c:majorTickMark val="out"/>
        <c:minorTickMark val="none"/>
        <c:tickLblPos val="nextTo"/>
        <c:crossAx val="172605824"/>
        <c:crosses val="autoZero"/>
        <c:crossBetween val="between"/>
        <c:majorUnit val="2"/>
      </c:valAx>
    </c:plotArea>
    <c:legend>
      <c:legendPos val="t"/>
      <c:layout>
        <c:manualLayout>
          <c:xMode val="edge"/>
          <c:yMode val="edge"/>
          <c:x val="0.36531382815726715"/>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3748869714638965"/>
          <c:w val="0.86471641552420164"/>
          <c:h val="0.48056789308522063"/>
        </c:manualLayout>
      </c:layout>
      <c:barChart>
        <c:barDir val="col"/>
        <c:grouping val="clustered"/>
        <c:varyColors val="0"/>
        <c:ser>
          <c:idx val="1"/>
          <c:order val="0"/>
          <c:tx>
            <c:v>Moins de 25 ans</c:v>
          </c:tx>
          <c:spPr>
            <a:solidFill>
              <a:srgbClr val="00B0F0"/>
            </a:solidFill>
            <a:ln w="28575">
              <a:noFill/>
              <a:prstDash val="solid"/>
            </a:ln>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dep84_trim!$BJ$103:$BJ$122</c:f>
              <c:numCache>
                <c:formatCode>#\ ##0.0</c:formatCode>
                <c:ptCount val="20"/>
                <c:pt idx="0">
                  <c:v>0.27799841143762993</c:v>
                </c:pt>
                <c:pt idx="1">
                  <c:v>-1.425742574257427</c:v>
                </c:pt>
                <c:pt idx="2">
                  <c:v>-1.6070711128967408</c:v>
                </c:pt>
                <c:pt idx="3">
                  <c:v>-3.0216414863209362</c:v>
                </c:pt>
                <c:pt idx="4">
                  <c:v>-1.8105263157894846</c:v>
                </c:pt>
                <c:pt idx="5">
                  <c:v>11.963979416809622</c:v>
                </c:pt>
                <c:pt idx="6">
                  <c:v>-3.6001531980084378</c:v>
                </c:pt>
                <c:pt idx="7">
                  <c:v>-4.0524433849821184</c:v>
                </c:pt>
                <c:pt idx="8">
                  <c:v>-0.53830227743271175</c:v>
                </c:pt>
                <c:pt idx="9">
                  <c:v>-0.66611157368859919</c:v>
                </c:pt>
                <c:pt idx="10">
                  <c:v>-5.5741827326068698</c:v>
                </c:pt>
                <c:pt idx="11">
                  <c:v>-5.5925432756324884</c:v>
                </c:pt>
                <c:pt idx="12">
                  <c:v>-2.350728725905038</c:v>
                </c:pt>
                <c:pt idx="13">
                  <c:v>-2.2147327876745226</c:v>
                </c:pt>
                <c:pt idx="14">
                  <c:v>0</c:v>
                </c:pt>
                <c:pt idx="15">
                  <c:v>0.1477104874446189</c:v>
                </c:pt>
                <c:pt idx="16">
                  <c:v>0.98328416912487615</c:v>
                </c:pt>
                <c:pt idx="17">
                  <c:v>0.43816942551120341</c:v>
                </c:pt>
                <c:pt idx="18">
                  <c:v>2.2297624818225836</c:v>
                </c:pt>
                <c:pt idx="19">
                  <c:v>2.3233760075865195</c:v>
                </c:pt>
              </c:numCache>
            </c:numRef>
          </c:val>
          <c:extLst>
            <c:ext xmlns:c16="http://schemas.microsoft.com/office/drawing/2014/chart" uri="{C3380CC4-5D6E-409C-BE32-E72D297353CC}">
              <c16:uniqueId val="{00000000-0DFC-46E4-AFFC-1ADC25A11B03}"/>
            </c:ext>
          </c:extLst>
        </c:ser>
        <c:ser>
          <c:idx val="0"/>
          <c:order val="1"/>
          <c:tx>
            <c:v>25 à 49 ans</c:v>
          </c:tx>
          <c:spPr>
            <a:solidFill>
              <a:schemeClr val="accent6">
                <a:lumMod val="75000"/>
              </a:schemeClr>
            </a:solidFill>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dep84_trim!$BK$103:$BK$122</c:f>
              <c:numCache>
                <c:formatCode>#\ ##0.0</c:formatCode>
                <c:ptCount val="20"/>
                <c:pt idx="0">
                  <c:v>0.20115445163546575</c:v>
                </c:pt>
                <c:pt idx="1">
                  <c:v>-1.0473946059177841</c:v>
                </c:pt>
                <c:pt idx="2">
                  <c:v>-1.2789979712445998</c:v>
                </c:pt>
                <c:pt idx="3">
                  <c:v>-0.93817012151536927</c:v>
                </c:pt>
                <c:pt idx="4">
                  <c:v>-0.35176332641833064</c:v>
                </c:pt>
                <c:pt idx="5">
                  <c:v>5.5213613323678468</c:v>
                </c:pt>
                <c:pt idx="6">
                  <c:v>-0.49751243781095411</c:v>
                </c:pt>
                <c:pt idx="7">
                  <c:v>-1.2241379310344747</c:v>
                </c:pt>
                <c:pt idx="8">
                  <c:v>6.9820212951632321E-2</c:v>
                </c:pt>
                <c:pt idx="9">
                  <c:v>0.12210012210012167</c:v>
                </c:pt>
                <c:pt idx="10">
                  <c:v>-2.1080139372822271</c:v>
                </c:pt>
                <c:pt idx="11">
                  <c:v>-3.1055347926677412</c:v>
                </c:pt>
                <c:pt idx="12">
                  <c:v>-2.9020112039672918</c:v>
                </c:pt>
                <c:pt idx="13">
                  <c:v>-1.844320438853686</c:v>
                </c:pt>
                <c:pt idx="14">
                  <c:v>4.8178839853529887E-2</c:v>
                </c:pt>
                <c:pt idx="15">
                  <c:v>-4.8155639025326824E-2</c:v>
                </c:pt>
                <c:pt idx="16">
                  <c:v>-0.19271535941416396</c:v>
                </c:pt>
                <c:pt idx="17">
                  <c:v>-0.29928557636608177</c:v>
                </c:pt>
                <c:pt idx="18">
                  <c:v>0.49385107001065354</c:v>
                </c:pt>
                <c:pt idx="19">
                  <c:v>1.1659279244555565</c:v>
                </c:pt>
              </c:numCache>
            </c:numRef>
          </c:val>
          <c:extLst>
            <c:ext xmlns:c16="http://schemas.microsoft.com/office/drawing/2014/chart" uri="{C3380CC4-5D6E-409C-BE32-E72D297353CC}">
              <c16:uniqueId val="{00000001-0DFC-46E4-AFFC-1ADC25A11B03}"/>
            </c:ext>
          </c:extLst>
        </c:ser>
        <c:ser>
          <c:idx val="2"/>
          <c:order val="2"/>
          <c:tx>
            <c:v>50 ans ou plus</c:v>
          </c:tx>
          <c:spPr>
            <a:solidFill>
              <a:srgbClr val="92D050"/>
            </a:solidFill>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dep84_trim!$BL$103:$BL$122</c:f>
              <c:numCache>
                <c:formatCode>#\ ##0.0</c:formatCode>
                <c:ptCount val="20"/>
                <c:pt idx="0">
                  <c:v>1.0644707772645035</c:v>
                </c:pt>
                <c:pt idx="1">
                  <c:v>-9.936406995229019E-2</c:v>
                </c:pt>
                <c:pt idx="2">
                  <c:v>-0.47742192162323338</c:v>
                </c:pt>
                <c:pt idx="3">
                  <c:v>7.9952028782726003E-2</c:v>
                </c:pt>
                <c:pt idx="4">
                  <c:v>0.3794687437587374</c:v>
                </c:pt>
                <c:pt idx="5">
                  <c:v>3.3426183844011081</c:v>
                </c:pt>
                <c:pt idx="6">
                  <c:v>0.3080477474008525</c:v>
                </c:pt>
                <c:pt idx="7">
                  <c:v>0.23032629558541462</c:v>
                </c:pt>
                <c:pt idx="8">
                  <c:v>0.59364228265030849</c:v>
                </c:pt>
                <c:pt idx="9">
                  <c:v>0.437845040929008</c:v>
                </c:pt>
                <c:pt idx="10">
                  <c:v>-0.81501137225171716</c:v>
                </c:pt>
                <c:pt idx="11">
                  <c:v>-1.3376648194152407</c:v>
                </c:pt>
                <c:pt idx="12">
                  <c:v>-1.6269610691458491</c:v>
                </c:pt>
                <c:pt idx="13">
                  <c:v>-0.90569009647567533</c:v>
                </c:pt>
                <c:pt idx="14">
                  <c:v>0.77488575402344662</c:v>
                </c:pt>
                <c:pt idx="15">
                  <c:v>9.8580441640372385E-2</c:v>
                </c:pt>
                <c:pt idx="16">
                  <c:v>0.23636005515068614</c:v>
                </c:pt>
                <c:pt idx="17">
                  <c:v>-0.33405384161916407</c:v>
                </c:pt>
                <c:pt idx="18">
                  <c:v>-0.13801261829654576</c:v>
                </c:pt>
                <c:pt idx="19">
                  <c:v>2.3692003948667217</c:v>
                </c:pt>
              </c:numCache>
            </c:numRef>
          </c:val>
          <c:extLst>
            <c:ext xmlns:c16="http://schemas.microsoft.com/office/drawing/2014/chart" uri="{C3380CC4-5D6E-409C-BE32-E72D297353CC}">
              <c16:uniqueId val="{00000002-0DFC-46E4-AFFC-1ADC25A11B03}"/>
            </c:ext>
          </c:extLst>
        </c:ser>
        <c:dLbls>
          <c:showLegendKey val="0"/>
          <c:showVal val="0"/>
          <c:showCatName val="0"/>
          <c:showSerName val="0"/>
          <c:showPercent val="0"/>
          <c:showBubbleSize val="0"/>
        </c:dLbls>
        <c:gapWidth val="150"/>
        <c:axId val="171361792"/>
        <c:axId val="171363328"/>
      </c:barChart>
      <c:catAx>
        <c:axId val="17136179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crossAx val="171363328"/>
        <c:crosses val="autoZero"/>
        <c:auto val="0"/>
        <c:lblAlgn val="ctr"/>
        <c:lblOffset val="100"/>
        <c:tickLblSkip val="1"/>
        <c:tickMarkSkip val="1"/>
        <c:noMultiLvlLbl val="0"/>
      </c:catAx>
      <c:valAx>
        <c:axId val="171363328"/>
        <c:scaling>
          <c:orientation val="minMax"/>
          <c:max val="14"/>
          <c:min val="-6"/>
        </c:scaling>
        <c:delete val="0"/>
        <c:axPos val="l"/>
        <c:majorGridlines>
          <c:spPr>
            <a:ln>
              <a:prstDash val="sysDash"/>
            </a:ln>
          </c:spPr>
        </c:majorGridlines>
        <c:numFmt formatCode="[Blue][&lt;0]\-&quot;&quot;0&quot;&quot;;[Red][&gt;0]\+&quot;&quot;0&quot;&quot;;0" sourceLinked="0"/>
        <c:majorTickMark val="out"/>
        <c:minorTickMark val="none"/>
        <c:tickLblPos val="nextTo"/>
        <c:crossAx val="171361792"/>
        <c:crosses val="autoZero"/>
        <c:crossBetween val="between"/>
        <c:majorUnit val="2"/>
      </c:valAx>
    </c:plotArea>
    <c:legend>
      <c:legendPos val="t"/>
      <c:layout>
        <c:manualLayout>
          <c:xMode val="edge"/>
          <c:yMode val="edge"/>
          <c:x val="0.27433563824826468"/>
          <c:y val="0.17564870259481039"/>
          <c:w val="0.49532195531396139"/>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97270074743195E-2"/>
          <c:y val="0.27208616886960985"/>
          <c:w val="0.86471641552420164"/>
          <c:h val="0.44330907738329117"/>
        </c:manualLayout>
      </c:layout>
      <c:barChart>
        <c:barDir val="col"/>
        <c:grouping val="clustered"/>
        <c:varyColors val="0"/>
        <c:ser>
          <c:idx val="1"/>
          <c:order val="0"/>
          <c:tx>
            <c:v>Moins d'un an</c:v>
          </c:tx>
          <c:spPr>
            <a:solidFill>
              <a:srgbClr val="00B0F0"/>
            </a:solidFill>
            <a:ln w="28575">
              <a:noFill/>
              <a:prstDash val="solid"/>
            </a:ln>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dep84_trim!$BS$103:$BS$122</c:f>
              <c:numCache>
                <c:formatCode>#\ ##0.0</c:formatCode>
                <c:ptCount val="20"/>
                <c:pt idx="0">
                  <c:v>3.0018010806487361E-2</c:v>
                </c:pt>
                <c:pt idx="1">
                  <c:v>-1.3504051215364576</c:v>
                </c:pt>
                <c:pt idx="2">
                  <c:v>-1.8657473129182756</c:v>
                </c:pt>
                <c:pt idx="3">
                  <c:v>-1.1365984707584209</c:v>
                </c:pt>
                <c:pt idx="4">
                  <c:v>0.28219063545149581</c:v>
                </c:pt>
                <c:pt idx="5">
                  <c:v>6.1803022407503905</c:v>
                </c:pt>
                <c:pt idx="6">
                  <c:v>-3.3372595210051093</c:v>
                </c:pt>
                <c:pt idx="7">
                  <c:v>-3.0666125101543429</c:v>
                </c:pt>
                <c:pt idx="8">
                  <c:v>-0.98470563586842141</c:v>
                </c:pt>
                <c:pt idx="9">
                  <c:v>2.0313161235717248</c:v>
                </c:pt>
                <c:pt idx="10">
                  <c:v>-1.0058067192036613</c:v>
                </c:pt>
                <c:pt idx="11">
                  <c:v>-2.3567612862679388</c:v>
                </c:pt>
                <c:pt idx="12">
                  <c:v>-0.54709289851962994</c:v>
                </c:pt>
                <c:pt idx="13">
                  <c:v>0.31280336533276998</c:v>
                </c:pt>
                <c:pt idx="14">
                  <c:v>2.2150537634408662</c:v>
                </c:pt>
                <c:pt idx="15">
                  <c:v>1.7252261729433949</c:v>
                </c:pt>
                <c:pt idx="16">
                  <c:v>1.36504653567735</c:v>
                </c:pt>
                <c:pt idx="17">
                  <c:v>0.30605998775761201</c:v>
                </c:pt>
                <c:pt idx="18">
                  <c:v>-0.16273393002441683</c:v>
                </c:pt>
                <c:pt idx="19">
                  <c:v>1.0900570497147433</c:v>
                </c:pt>
              </c:numCache>
            </c:numRef>
          </c:val>
          <c:extLst>
            <c:ext xmlns:c16="http://schemas.microsoft.com/office/drawing/2014/chart" uri="{C3380CC4-5D6E-409C-BE32-E72D297353CC}">
              <c16:uniqueId val="{00000000-483F-4AE9-8237-2C0879DA1CEE}"/>
            </c:ext>
          </c:extLst>
        </c:ser>
        <c:ser>
          <c:idx val="0"/>
          <c:order val="1"/>
          <c:tx>
            <c:v>Un an ou plus</c:v>
          </c:tx>
          <c:spPr>
            <a:solidFill>
              <a:schemeClr val="accent6">
                <a:lumMod val="75000"/>
              </a:schemeClr>
            </a:solidFill>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dep84_trim!$BT$103:$BT$122</c:f>
              <c:numCache>
                <c:formatCode>#\ ##0.0</c:formatCode>
                <c:ptCount val="20"/>
                <c:pt idx="0">
                  <c:v>0.89515497370482588</c:v>
                </c:pt>
                <c:pt idx="1">
                  <c:v>-0.28834423866030967</c:v>
                </c:pt>
                <c:pt idx="2">
                  <c:v>-0.2780558336113903</c:v>
                </c:pt>
                <c:pt idx="3">
                  <c:v>-0.72496096364041973</c:v>
                </c:pt>
                <c:pt idx="4">
                  <c:v>-1.0111223458038388</c:v>
                </c:pt>
                <c:pt idx="5">
                  <c:v>5.2661445919872873</c:v>
                </c:pt>
                <c:pt idx="6">
                  <c:v>2.1994609164420531</c:v>
                </c:pt>
                <c:pt idx="7">
                  <c:v>0.7384745226289624</c:v>
                </c:pt>
                <c:pt idx="8">
                  <c:v>1.2566760917373632</c:v>
                </c:pt>
                <c:pt idx="9">
                  <c:v>-1.768538628606886</c:v>
                </c:pt>
                <c:pt idx="10">
                  <c:v>-3.379658875552749</c:v>
                </c:pt>
                <c:pt idx="11">
                  <c:v>-3.486978315353606</c:v>
                </c:pt>
                <c:pt idx="12">
                  <c:v>-4.5049113695382221</c:v>
                </c:pt>
                <c:pt idx="13">
                  <c:v>-3.7361078269094294</c:v>
                </c:pt>
                <c:pt idx="14">
                  <c:v>-1.9896831245394209</c:v>
                </c:pt>
                <c:pt idx="15">
                  <c:v>-2.0175438596491291</c:v>
                </c:pt>
                <c:pt idx="16">
                  <c:v>-1.5347231103721715</c:v>
                </c:pt>
                <c:pt idx="17">
                  <c:v>-0.89622028834913658</c:v>
                </c:pt>
                <c:pt idx="18">
                  <c:v>1.3892529488859884</c:v>
                </c:pt>
                <c:pt idx="19">
                  <c:v>2.3655635987590573</c:v>
                </c:pt>
              </c:numCache>
            </c:numRef>
          </c:val>
          <c:extLst>
            <c:ext xmlns:c16="http://schemas.microsoft.com/office/drawing/2014/chart" uri="{C3380CC4-5D6E-409C-BE32-E72D297353CC}">
              <c16:uniqueId val="{00000001-483F-4AE9-8237-2C0879DA1CEE}"/>
            </c:ext>
          </c:extLst>
        </c:ser>
        <c:dLbls>
          <c:showLegendKey val="0"/>
          <c:showVal val="0"/>
          <c:showCatName val="0"/>
          <c:showSerName val="0"/>
          <c:showPercent val="0"/>
          <c:showBubbleSize val="0"/>
        </c:dLbls>
        <c:gapWidth val="150"/>
        <c:axId val="171748736"/>
        <c:axId val="171750528"/>
      </c:barChart>
      <c:catAx>
        <c:axId val="171748736"/>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crossAx val="171750528"/>
        <c:crosses val="autoZero"/>
        <c:auto val="0"/>
        <c:lblAlgn val="ctr"/>
        <c:lblOffset val="100"/>
        <c:tickLblSkip val="1"/>
        <c:tickMarkSkip val="1"/>
        <c:noMultiLvlLbl val="0"/>
      </c:catAx>
      <c:valAx>
        <c:axId val="171750528"/>
        <c:scaling>
          <c:orientation val="minMax"/>
          <c:max val="8"/>
          <c:min val="-6"/>
        </c:scaling>
        <c:delete val="0"/>
        <c:axPos val="l"/>
        <c:majorGridlines>
          <c:spPr>
            <a:ln>
              <a:prstDash val="sysDash"/>
            </a:ln>
          </c:spPr>
        </c:majorGridlines>
        <c:numFmt formatCode="[Blue][&lt;0]\-&quot;&quot;0&quot;&quot;;[Red][&gt;0]\+&quot;&quot;0&quot;&quot;;0" sourceLinked="0"/>
        <c:majorTickMark val="out"/>
        <c:minorTickMark val="none"/>
        <c:tickLblPos val="nextTo"/>
        <c:crossAx val="171748736"/>
        <c:crosses val="autoZero"/>
        <c:crossBetween val="between"/>
        <c:majorUnit val="2"/>
      </c:valAx>
    </c:plotArea>
    <c:legend>
      <c:legendPos val="t"/>
      <c:layout>
        <c:manualLayout>
          <c:xMode val="edge"/>
          <c:yMode val="edge"/>
          <c:x val="0.334856975365389"/>
          <c:y val="0.20758483033932135"/>
          <c:w val="0.33028591603714508"/>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500" b="1" i="0" u="none" strike="noStrike" baseline="0">
                <a:effectLst/>
              </a:rPr>
              <a:t>Evolution du nombre de bénéficiaires* des principales prestations sociales </a:t>
            </a:r>
            <a:r>
              <a:rPr lang="fr-FR" sz="1500" baseline="0"/>
              <a:t>en Vaucluse</a:t>
            </a:r>
          </a:p>
          <a:p>
            <a:pPr>
              <a:defRPr/>
            </a:pPr>
            <a:r>
              <a:rPr lang="fr-FR" sz="1100" b="0" i="1"/>
              <a:t>(données brutes, base 100 à</a:t>
            </a:r>
            <a:r>
              <a:rPr lang="fr-FR" sz="1100" b="0" i="1" baseline="0"/>
              <a:t> fin </a:t>
            </a:r>
            <a:r>
              <a:rPr lang="fr-FR" sz="1100" b="0" i="1"/>
              <a:t>février 2020)</a:t>
            </a:r>
          </a:p>
        </c:rich>
      </c:tx>
      <c:overlay val="0"/>
    </c:title>
    <c:autoTitleDeleted val="0"/>
    <c:plotArea>
      <c:layout>
        <c:manualLayout>
          <c:layoutTarget val="inner"/>
          <c:xMode val="edge"/>
          <c:yMode val="edge"/>
          <c:x val="8.0097557036139702E-2"/>
          <c:y val="0.17568576934018218"/>
          <c:w val="0.88312922262587745"/>
          <c:h val="0.40263523272608676"/>
        </c:manualLayout>
      </c:layout>
      <c:lineChart>
        <c:grouping val="standard"/>
        <c:varyColors val="0"/>
        <c:ser>
          <c:idx val="1"/>
          <c:order val="0"/>
          <c:tx>
            <c:v>RSA</c:v>
          </c:tx>
          <c:spPr>
            <a:ln>
              <a:solidFill>
                <a:schemeClr val="accent2">
                  <a:lumMod val="75000"/>
                </a:schemeClr>
              </a:solidFill>
            </a:ln>
          </c:spPr>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numCache>
            </c:numRef>
          </c:cat>
          <c:val>
            <c:numRef>
              <c:f>RSA!$AW$40:$AW$83</c:f>
              <c:numCache>
                <c:formatCode>0.0</c:formatCode>
                <c:ptCount val="44"/>
                <c:pt idx="0">
                  <c:v>100</c:v>
                </c:pt>
                <c:pt idx="1">
                  <c:v>101.06323447118075</c:v>
                </c:pt>
                <c:pt idx="2">
                  <c:v>102.57414661443759</c:v>
                </c:pt>
                <c:pt idx="3">
                  <c:v>103.91717963066591</c:v>
                </c:pt>
                <c:pt idx="4">
                  <c:v>105.9317291550084</c:v>
                </c:pt>
                <c:pt idx="5">
                  <c:v>106.60324566312256</c:v>
                </c:pt>
                <c:pt idx="6">
                  <c:v>106.77112479015109</c:v>
                </c:pt>
                <c:pt idx="7">
                  <c:v>106.54728595411305</c:v>
                </c:pt>
                <c:pt idx="8">
                  <c:v>107.10688304420816</c:v>
                </c:pt>
                <c:pt idx="9">
                  <c:v>107.83435926133184</c:v>
                </c:pt>
                <c:pt idx="10">
                  <c:v>107.77839955232234</c:v>
                </c:pt>
                <c:pt idx="11">
                  <c:v>107.10688304420816</c:v>
                </c:pt>
                <c:pt idx="12">
                  <c:v>106.26748740906547</c:v>
                </c:pt>
                <c:pt idx="13">
                  <c:v>105.37213206491327</c:v>
                </c:pt>
                <c:pt idx="14">
                  <c:v>103.97313933967543</c:v>
                </c:pt>
                <c:pt idx="15">
                  <c:v>102.29434806939004</c:v>
                </c:pt>
                <c:pt idx="16">
                  <c:v>100.61555679910465</c:v>
                </c:pt>
                <c:pt idx="17">
                  <c:v>101.67879127028539</c:v>
                </c:pt>
                <c:pt idx="18">
                  <c:v>101.17515388919978</c:v>
                </c:pt>
                <c:pt idx="19">
                  <c:v>100.50363738108561</c:v>
                </c:pt>
                <c:pt idx="20">
                  <c:v>99.664241745942917</c:v>
                </c:pt>
                <c:pt idx="21">
                  <c:v>100.27979854504756</c:v>
                </c:pt>
                <c:pt idx="22">
                  <c:v>99.776161163961945</c:v>
                </c:pt>
                <c:pt idx="23">
                  <c:v>98.768886401790709</c:v>
                </c:pt>
                <c:pt idx="24">
                  <c:v>97.369893676552877</c:v>
                </c:pt>
                <c:pt idx="25">
                  <c:v>97.537772803581419</c:v>
                </c:pt>
                <c:pt idx="26">
                  <c:v>95.467263570229434</c:v>
                </c:pt>
                <c:pt idx="27">
                  <c:v>94.068270844991602</c:v>
                </c:pt>
                <c:pt idx="28">
                  <c:v>92.613318410744256</c:v>
                </c:pt>
                <c:pt idx="29">
                  <c:v>91.438164521544479</c:v>
                </c:pt>
                <c:pt idx="30">
                  <c:v>90.822607722439841</c:v>
                </c:pt>
                <c:pt idx="31">
                  <c:v>91.214325685506438</c:v>
                </c:pt>
                <c:pt idx="32">
                  <c:v>92.165640738668159</c:v>
                </c:pt>
                <c:pt idx="33">
                  <c:v>93.060996082820367</c:v>
                </c:pt>
                <c:pt idx="34">
                  <c:v>91.88584219362059</c:v>
                </c:pt>
                <c:pt idx="35">
                  <c:v>91.494124230553993</c:v>
                </c:pt>
                <c:pt idx="36">
                  <c:v>90.430889759373258</c:v>
                </c:pt>
                <c:pt idx="37">
                  <c:v>90.598768886401785</c:v>
                </c:pt>
                <c:pt idx="38">
                  <c:v>90.318970341354216</c:v>
                </c:pt>
                <c:pt idx="39">
                  <c:v>89.983212087297147</c:v>
                </c:pt>
                <c:pt idx="40">
                  <c:v>89.927252378287633</c:v>
                </c:pt>
                <c:pt idx="41">
                  <c:v>88.248461108002246</c:v>
                </c:pt>
                <c:pt idx="42">
                  <c:v>86.905428091773913</c:v>
                </c:pt>
                <c:pt idx="43">
                  <c:v>86.625629546726358</c:v>
                </c:pt>
              </c:numCache>
            </c:numRef>
          </c:val>
          <c:smooth val="0"/>
          <c:extLst>
            <c:ext xmlns:c16="http://schemas.microsoft.com/office/drawing/2014/chart" uri="{C3380CC4-5D6E-409C-BE32-E72D297353CC}">
              <c16:uniqueId val="{00000000-5A52-40A3-948F-9B2B3C7A8D0E}"/>
            </c:ext>
          </c:extLst>
        </c:ser>
        <c:ser>
          <c:idx val="0"/>
          <c:order val="1"/>
          <c:tx>
            <c:v>ASS**</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numCache>
            </c:numRef>
          </c:cat>
          <c:val>
            <c:numRef>
              <c:f>ASS!$AW$40:$AW$82</c:f>
              <c:numCache>
                <c:formatCode>0.0</c:formatCode>
                <c:ptCount val="43"/>
                <c:pt idx="0">
                  <c:v>100</c:v>
                </c:pt>
                <c:pt idx="1">
                  <c:v>99.742930591259636</c:v>
                </c:pt>
                <c:pt idx="2">
                  <c:v>99.742930591259636</c:v>
                </c:pt>
                <c:pt idx="3">
                  <c:v>97.429305912596391</c:v>
                </c:pt>
                <c:pt idx="4">
                  <c:v>105.1413881748072</c:v>
                </c:pt>
                <c:pt idx="5">
                  <c:v>107.7120822622108</c:v>
                </c:pt>
                <c:pt idx="6">
                  <c:v>108.74035989717224</c:v>
                </c:pt>
                <c:pt idx="7">
                  <c:v>109.51156812339332</c:v>
                </c:pt>
                <c:pt idx="8">
                  <c:v>107.45501285347044</c:v>
                </c:pt>
                <c:pt idx="9">
                  <c:v>104.37017994858613</c:v>
                </c:pt>
                <c:pt idx="10">
                  <c:v>100.25706940874035</c:v>
                </c:pt>
                <c:pt idx="11">
                  <c:v>97.686375321336754</c:v>
                </c:pt>
                <c:pt idx="12">
                  <c:v>94.85861182519281</c:v>
                </c:pt>
                <c:pt idx="13">
                  <c:v>93.059125964010278</c:v>
                </c:pt>
                <c:pt idx="14">
                  <c:v>89.717223650385606</c:v>
                </c:pt>
                <c:pt idx="15">
                  <c:v>87.146529562981996</c:v>
                </c:pt>
                <c:pt idx="16">
                  <c:v>84.575835475578415</c:v>
                </c:pt>
                <c:pt idx="17">
                  <c:v>102.05655526992288</c:v>
                </c:pt>
                <c:pt idx="18">
                  <c:v>101.02827763496146</c:v>
                </c:pt>
                <c:pt idx="19">
                  <c:v>99.485861182519272</c:v>
                </c:pt>
                <c:pt idx="20">
                  <c:v>94.087403598971719</c:v>
                </c:pt>
                <c:pt idx="21">
                  <c:v>92.287917737789201</c:v>
                </c:pt>
                <c:pt idx="22">
                  <c:v>88.431876606683801</c:v>
                </c:pt>
                <c:pt idx="23">
                  <c:v>87.146529562981996</c:v>
                </c:pt>
                <c:pt idx="24">
                  <c:v>86.118251928020555</c:v>
                </c:pt>
                <c:pt idx="25">
                  <c:v>85.604113110539842</c:v>
                </c:pt>
                <c:pt idx="26">
                  <c:v>84.575835475578415</c:v>
                </c:pt>
                <c:pt idx="27">
                  <c:v>83.033419023136247</c:v>
                </c:pt>
                <c:pt idx="28">
                  <c:v>81.748071979434442</c:v>
                </c:pt>
                <c:pt idx="29">
                  <c:v>82.005141388174806</c:v>
                </c:pt>
                <c:pt idx="30">
                  <c:v>81.491002570694079</c:v>
                </c:pt>
                <c:pt idx="31">
                  <c:v>78.920308483290498</c:v>
                </c:pt>
                <c:pt idx="32">
                  <c:v>77.892030848329057</c:v>
                </c:pt>
                <c:pt idx="33">
                  <c:v>77.892030848329057</c:v>
                </c:pt>
                <c:pt idx="34">
                  <c:v>77.377892030848329</c:v>
                </c:pt>
                <c:pt idx="35">
                  <c:v>75.835475578406175</c:v>
                </c:pt>
                <c:pt idx="36">
                  <c:v>75.321336760925448</c:v>
                </c:pt>
                <c:pt idx="37">
                  <c:v>74.293059125964007</c:v>
                </c:pt>
                <c:pt idx="38">
                  <c:v>74.035989717223643</c:v>
                </c:pt>
                <c:pt idx="39">
                  <c:v>71.722365038560412</c:v>
                </c:pt>
                <c:pt idx="40">
                  <c:v>70.951156812339335</c:v>
                </c:pt>
                <c:pt idx="41">
                  <c:v>71.465295629820048</c:v>
                </c:pt>
                <c:pt idx="42">
                  <c:v>71.979434447300775</c:v>
                </c:pt>
              </c:numCache>
            </c:numRef>
          </c:val>
          <c:smooth val="0"/>
          <c:extLst>
            <c:ext xmlns:c16="http://schemas.microsoft.com/office/drawing/2014/chart" uri="{C3380CC4-5D6E-409C-BE32-E72D297353CC}">
              <c16:uniqueId val="{00000001-5A52-40A3-948F-9B2B3C7A8D0E}"/>
            </c:ext>
          </c:extLst>
        </c:ser>
        <c:ser>
          <c:idx val="2"/>
          <c:order val="2"/>
          <c:tx>
            <c:v>AAH</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numCache>
            </c:numRef>
          </c:cat>
          <c:val>
            <c:numRef>
              <c:f>AAH!$AW$40:$AW$83</c:f>
              <c:numCache>
                <c:formatCode>0.0</c:formatCode>
                <c:ptCount val="44"/>
                <c:pt idx="0">
                  <c:v>100</c:v>
                </c:pt>
                <c:pt idx="1">
                  <c:v>100.30456852791878</c:v>
                </c:pt>
                <c:pt idx="2">
                  <c:v>100.81218274111674</c:v>
                </c:pt>
                <c:pt idx="3">
                  <c:v>100.91370558375634</c:v>
                </c:pt>
                <c:pt idx="4">
                  <c:v>101.11675126903555</c:v>
                </c:pt>
                <c:pt idx="5">
                  <c:v>101.11675126903555</c:v>
                </c:pt>
                <c:pt idx="6">
                  <c:v>101.01522842639594</c:v>
                </c:pt>
                <c:pt idx="7">
                  <c:v>100.71065989847716</c:v>
                </c:pt>
                <c:pt idx="8">
                  <c:v>100.1015228426396</c:v>
                </c:pt>
                <c:pt idx="9">
                  <c:v>100.20304568527918</c:v>
                </c:pt>
                <c:pt idx="10">
                  <c:v>100.40609137055839</c:v>
                </c:pt>
                <c:pt idx="11">
                  <c:v>99.390862944162436</c:v>
                </c:pt>
                <c:pt idx="12">
                  <c:v>99.390862944162436</c:v>
                </c:pt>
                <c:pt idx="13">
                  <c:v>99.898477157360404</c:v>
                </c:pt>
                <c:pt idx="14">
                  <c:v>100.30456852791878</c:v>
                </c:pt>
                <c:pt idx="15">
                  <c:v>100.30456852791878</c:v>
                </c:pt>
                <c:pt idx="16">
                  <c:v>100.71065989847716</c:v>
                </c:pt>
                <c:pt idx="17">
                  <c:v>100.60913705583756</c:v>
                </c:pt>
                <c:pt idx="18">
                  <c:v>100.50761421319795</c:v>
                </c:pt>
                <c:pt idx="19">
                  <c:v>100.40609137055839</c:v>
                </c:pt>
                <c:pt idx="20">
                  <c:v>100.40609137055839</c:v>
                </c:pt>
                <c:pt idx="21">
                  <c:v>100.40609137055839</c:v>
                </c:pt>
                <c:pt idx="22">
                  <c:v>100.40609137055839</c:v>
                </c:pt>
                <c:pt idx="23">
                  <c:v>99.390862944162436</c:v>
                </c:pt>
                <c:pt idx="24">
                  <c:v>100</c:v>
                </c:pt>
                <c:pt idx="25">
                  <c:v>100.1015228426396</c:v>
                </c:pt>
                <c:pt idx="26">
                  <c:v>100.91370558375634</c:v>
                </c:pt>
                <c:pt idx="27">
                  <c:v>101.11675126903555</c:v>
                </c:pt>
                <c:pt idx="28">
                  <c:v>101.42131979695432</c:v>
                </c:pt>
                <c:pt idx="29">
                  <c:v>101.7258883248731</c:v>
                </c:pt>
                <c:pt idx="30">
                  <c:v>101.5228426395939</c:v>
                </c:pt>
                <c:pt idx="31">
                  <c:v>101.6243654822335</c:v>
                </c:pt>
                <c:pt idx="32">
                  <c:v>101.82741116751268</c:v>
                </c:pt>
                <c:pt idx="33">
                  <c:v>101.92893401015229</c:v>
                </c:pt>
                <c:pt idx="34">
                  <c:v>102.03045685279189</c:v>
                </c:pt>
                <c:pt idx="35">
                  <c:v>101.21827411167513</c:v>
                </c:pt>
                <c:pt idx="36">
                  <c:v>101.5228426395939</c:v>
                </c:pt>
                <c:pt idx="37">
                  <c:v>102.23350253807106</c:v>
                </c:pt>
                <c:pt idx="38">
                  <c:v>103.1472081218274</c:v>
                </c:pt>
                <c:pt idx="39">
                  <c:v>103.85786802030456</c:v>
                </c:pt>
                <c:pt idx="40">
                  <c:v>103.95939086294416</c:v>
                </c:pt>
                <c:pt idx="41">
                  <c:v>103.85786802030456</c:v>
                </c:pt>
                <c:pt idx="42">
                  <c:v>104.06091370558374</c:v>
                </c:pt>
                <c:pt idx="43">
                  <c:v>103.75634517766497</c:v>
                </c:pt>
              </c:numCache>
            </c:numRef>
          </c:val>
          <c:smooth val="0"/>
          <c:extLst>
            <c:ext xmlns:c16="http://schemas.microsoft.com/office/drawing/2014/chart" uri="{C3380CC4-5D6E-409C-BE32-E72D297353CC}">
              <c16:uniqueId val="{00000002-5A52-40A3-948F-9B2B3C7A8D0E}"/>
            </c:ext>
          </c:extLst>
        </c:ser>
        <c:ser>
          <c:idx val="3"/>
          <c:order val="3"/>
          <c:tx>
            <c:v>PA</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numCache>
            </c:numRef>
          </c:cat>
          <c:val>
            <c:numRef>
              <c:f>PA!$AW$40:$AW$83</c:f>
              <c:numCache>
                <c:formatCode>0.0</c:formatCode>
                <c:ptCount val="44"/>
                <c:pt idx="0">
                  <c:v>100</c:v>
                </c:pt>
                <c:pt idx="1">
                  <c:v>100.30884623869403</c:v>
                </c:pt>
                <c:pt idx="2">
                  <c:v>100.44120891242004</c:v>
                </c:pt>
                <c:pt idx="3">
                  <c:v>101.03684094418708</c:v>
                </c:pt>
                <c:pt idx="4">
                  <c:v>101.34568718288108</c:v>
                </c:pt>
                <c:pt idx="5">
                  <c:v>99.426428413853955</c:v>
                </c:pt>
                <c:pt idx="6">
                  <c:v>99.139642620780947</c:v>
                </c:pt>
                <c:pt idx="7">
                  <c:v>99.889697771894987</c:v>
                </c:pt>
                <c:pt idx="8">
                  <c:v>101.47804985660711</c:v>
                </c:pt>
                <c:pt idx="9">
                  <c:v>103.48555040811824</c:v>
                </c:pt>
                <c:pt idx="10">
                  <c:v>104.2356055592323</c:v>
                </c:pt>
                <c:pt idx="11">
                  <c:v>103.24288550628722</c:v>
                </c:pt>
                <c:pt idx="12">
                  <c:v>102.13986322523716</c:v>
                </c:pt>
                <c:pt idx="13">
                  <c:v>101.4339289653651</c:v>
                </c:pt>
                <c:pt idx="14">
                  <c:v>100.198544010589</c:v>
                </c:pt>
                <c:pt idx="15">
                  <c:v>100.02206044562101</c:v>
                </c:pt>
                <c:pt idx="16">
                  <c:v>100.41914846679903</c:v>
                </c:pt>
                <c:pt idx="17">
                  <c:v>99.867637326273993</c:v>
                </c:pt>
                <c:pt idx="18">
                  <c:v>100.92653871608206</c:v>
                </c:pt>
                <c:pt idx="19">
                  <c:v>102.00750055151113</c:v>
                </c:pt>
                <c:pt idx="20">
                  <c:v>103.17670416942421</c:v>
                </c:pt>
                <c:pt idx="21">
                  <c:v>104.19148466799028</c:v>
                </c:pt>
                <c:pt idx="22">
                  <c:v>104.56651224354732</c:v>
                </c:pt>
                <c:pt idx="23">
                  <c:v>103.22082506066623</c:v>
                </c:pt>
                <c:pt idx="24">
                  <c:v>102.22810500772115</c:v>
                </c:pt>
                <c:pt idx="25">
                  <c:v>102.00750055151113</c:v>
                </c:pt>
                <c:pt idx="26">
                  <c:v>101.50011030222809</c:v>
                </c:pt>
                <c:pt idx="27">
                  <c:v>101.96337966026914</c:v>
                </c:pt>
                <c:pt idx="28">
                  <c:v>102.6472534745202</c:v>
                </c:pt>
                <c:pt idx="29">
                  <c:v>102.82373703948819</c:v>
                </c:pt>
                <c:pt idx="30">
                  <c:v>104.25766600485329</c:v>
                </c:pt>
                <c:pt idx="31">
                  <c:v>105.6695345245974</c:v>
                </c:pt>
                <c:pt idx="32">
                  <c:v>106.48577101257446</c:v>
                </c:pt>
                <c:pt idx="33">
                  <c:v>107.14758438120451</c:v>
                </c:pt>
                <c:pt idx="34">
                  <c:v>106.94904037061548</c:v>
                </c:pt>
                <c:pt idx="35">
                  <c:v>105.82395764394441</c:v>
                </c:pt>
                <c:pt idx="36">
                  <c:v>104.69887491727332</c:v>
                </c:pt>
                <c:pt idx="37">
                  <c:v>104.3679682329583</c:v>
                </c:pt>
                <c:pt idx="38">
                  <c:v>103.11052283256122</c:v>
                </c:pt>
                <c:pt idx="39">
                  <c:v>103.66203397308627</c:v>
                </c:pt>
                <c:pt idx="40">
                  <c:v>103.28700639752924</c:v>
                </c:pt>
                <c:pt idx="41">
                  <c:v>102.36046768144718</c:v>
                </c:pt>
                <c:pt idx="42">
                  <c:v>102.62519302889919</c:v>
                </c:pt>
                <c:pt idx="43">
                  <c:v>103.35318773439224</c:v>
                </c:pt>
              </c:numCache>
            </c:numRef>
          </c:val>
          <c:smooth val="0"/>
          <c:extLst>
            <c:ext xmlns:c16="http://schemas.microsoft.com/office/drawing/2014/chart" uri="{C3380CC4-5D6E-409C-BE32-E72D297353CC}">
              <c16:uniqueId val="{00000003-5A52-40A3-948F-9B2B3C7A8D0E}"/>
            </c:ext>
          </c:extLst>
        </c:ser>
        <c:dLbls>
          <c:showLegendKey val="0"/>
          <c:showVal val="0"/>
          <c:showCatName val="0"/>
          <c:showSerName val="0"/>
          <c:showPercent val="0"/>
          <c:showBubbleSize val="0"/>
        </c:dLbls>
        <c:smooth val="0"/>
        <c:axId val="231201408"/>
        <c:axId val="231211392"/>
      </c:lineChart>
      <c:dateAx>
        <c:axId val="231201408"/>
        <c:scaling>
          <c:orientation val="minMax"/>
          <c:max val="45170"/>
        </c:scaling>
        <c:delete val="0"/>
        <c:axPos val="b"/>
        <c:numFmt formatCode="mmm\-yy" sourceLinked="1"/>
        <c:majorTickMark val="out"/>
        <c:minorTickMark val="none"/>
        <c:tickLblPos val="low"/>
        <c:spPr>
          <a:ln w="19050"/>
        </c:spPr>
        <c:txPr>
          <a:bodyPr/>
          <a:lstStyle/>
          <a:p>
            <a:pPr>
              <a:defRPr sz="680" baseline="0"/>
            </a:pPr>
            <a:endParaRPr lang="fr-FR"/>
          </a:p>
        </c:txPr>
        <c:crossAx val="231211392"/>
        <c:crossesAt val="100"/>
        <c:auto val="1"/>
        <c:lblOffset val="100"/>
        <c:baseTimeUnit val="months"/>
      </c:dateAx>
      <c:valAx>
        <c:axId val="231211392"/>
        <c:scaling>
          <c:orientation val="minMax"/>
          <c:max val="112"/>
          <c:min val="70"/>
        </c:scaling>
        <c:delete val="0"/>
        <c:axPos val="l"/>
        <c:majorGridlines/>
        <c:numFmt formatCode="0" sourceLinked="0"/>
        <c:majorTickMark val="out"/>
        <c:minorTickMark val="none"/>
        <c:tickLblPos val="nextTo"/>
        <c:crossAx val="231201408"/>
        <c:crossesAt val="43862"/>
        <c:crossBetween val="midCat"/>
        <c:majorUnit val="4"/>
      </c:valAx>
    </c:plotArea>
    <c:legend>
      <c:legendPos val="b"/>
      <c:layout>
        <c:manualLayout>
          <c:xMode val="edge"/>
          <c:yMode val="edge"/>
          <c:x val="0.29860496668685643"/>
          <c:y val="0.6691552206280964"/>
          <c:w val="0.38285612759943466"/>
          <c:h val="6.4813309626619256E-2"/>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124E-2"/>
          <c:y val="0.27208624345685795"/>
          <c:w val="0.83764367816092966"/>
          <c:h val="0.49121318168562289"/>
        </c:manualLayout>
      </c:layout>
      <c:barChart>
        <c:barDir val="col"/>
        <c:grouping val="stacked"/>
        <c:varyColors val="0"/>
        <c:ser>
          <c:idx val="1"/>
          <c:order val="0"/>
          <c:tx>
            <c:strRef>
              <c:f>'Données Graph3'!$G$7:$G$8</c:f>
              <c:strCache>
                <c:ptCount val="2"/>
                <c:pt idx="0">
                  <c:v>Emploi hors intérim</c:v>
                </c:pt>
              </c:strCache>
            </c:strRef>
          </c:tx>
          <c:spPr>
            <a:solidFill>
              <a:srgbClr val="00B0F0"/>
            </a:solidFill>
            <a:ln w="28575">
              <a:noFill/>
              <a:prstDash val="solid"/>
            </a:ln>
          </c:spPr>
          <c:invertIfNegative val="0"/>
          <c:cat>
            <c:multiLvlStrRef>
              <c:f>'Données Graph3'!$A$10:$B$58</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Graph3'!$V$10:$V$52</c:f>
              <c:numCache>
                <c:formatCode>#,##0</c:formatCode>
                <c:ptCount val="43"/>
                <c:pt idx="0">
                  <c:v>60.490121510374593</c:v>
                </c:pt>
                <c:pt idx="1">
                  <c:v>421.58492814798956</c:v>
                </c:pt>
                <c:pt idx="2">
                  <c:v>-474.04438273093547</c:v>
                </c:pt>
                <c:pt idx="3">
                  <c:v>539.45126193686156</c:v>
                </c:pt>
                <c:pt idx="4">
                  <c:v>-164.05947432524408</c:v>
                </c:pt>
                <c:pt idx="5">
                  <c:v>-686.82247318211012</c:v>
                </c:pt>
                <c:pt idx="6">
                  <c:v>252.35788925440283</c:v>
                </c:pt>
                <c:pt idx="7">
                  <c:v>-257.96832794926013</c:v>
                </c:pt>
                <c:pt idx="8">
                  <c:v>-126.26854646901484</c:v>
                </c:pt>
                <c:pt idx="9">
                  <c:v>89.418445694056572</c:v>
                </c:pt>
                <c:pt idx="10">
                  <c:v>-555.89513578306651</c:v>
                </c:pt>
                <c:pt idx="11">
                  <c:v>813.73605142551241</c:v>
                </c:pt>
                <c:pt idx="12">
                  <c:v>293.51961642081733</c:v>
                </c:pt>
                <c:pt idx="13">
                  <c:v>1351.0292221374111</c:v>
                </c:pt>
                <c:pt idx="14">
                  <c:v>-74.670676363981329</c:v>
                </c:pt>
                <c:pt idx="15">
                  <c:v>-278.4136281182291</c:v>
                </c:pt>
                <c:pt idx="16">
                  <c:v>2026.9928478007496</c:v>
                </c:pt>
                <c:pt idx="17">
                  <c:v>453.91190943581751</c:v>
                </c:pt>
                <c:pt idx="18">
                  <c:v>-747.62314706886536</c:v>
                </c:pt>
                <c:pt idx="19">
                  <c:v>1080.8762470215734</c:v>
                </c:pt>
                <c:pt idx="20">
                  <c:v>1522.6995351794758</c:v>
                </c:pt>
                <c:pt idx="21">
                  <c:v>72.050193032744573</c:v>
                </c:pt>
                <c:pt idx="22">
                  <c:v>221.89065601461334</c:v>
                </c:pt>
                <c:pt idx="23">
                  <c:v>-201.12028260010993</c:v>
                </c:pt>
                <c:pt idx="24">
                  <c:v>953.84734822905739</c:v>
                </c:pt>
                <c:pt idx="25">
                  <c:v>945.24996464868309</c:v>
                </c:pt>
                <c:pt idx="26">
                  <c:v>865.82406624962459</c:v>
                </c:pt>
                <c:pt idx="27">
                  <c:v>-321.84540581467445</c:v>
                </c:pt>
                <c:pt idx="28">
                  <c:v>-1923.6018632252526</c:v>
                </c:pt>
                <c:pt idx="29">
                  <c:v>-3505.6867981578107</c:v>
                </c:pt>
                <c:pt idx="30">
                  <c:v>4957.1420656466216</c:v>
                </c:pt>
                <c:pt idx="31">
                  <c:v>1771.1637437927129</c:v>
                </c:pt>
                <c:pt idx="32">
                  <c:v>1239.0426930717658</c:v>
                </c:pt>
                <c:pt idx="33">
                  <c:v>2275.559923926834</c:v>
                </c:pt>
                <c:pt idx="34">
                  <c:v>1926.7210386559309</c:v>
                </c:pt>
                <c:pt idx="35">
                  <c:v>1598.1061246765894</c:v>
                </c:pt>
                <c:pt idx="36">
                  <c:v>896.54399190435652</c:v>
                </c:pt>
                <c:pt idx="37">
                  <c:v>687.3236566541018</c:v>
                </c:pt>
                <c:pt idx="38">
                  <c:v>-682.87278686236823</c:v>
                </c:pt>
                <c:pt idx="39">
                  <c:v>746.24867389103747</c:v>
                </c:pt>
                <c:pt idx="40">
                  <c:v>694.51050401764223</c:v>
                </c:pt>
                <c:pt idx="41">
                  <c:v>387.35805728074047</c:v>
                </c:pt>
                <c:pt idx="42">
                  <c:v>-391.90603113922407</c:v>
                </c:pt>
              </c:numCache>
            </c:numRef>
          </c:val>
          <c:extLst>
            <c:ext xmlns:c16="http://schemas.microsoft.com/office/drawing/2014/chart" uri="{C3380CC4-5D6E-409C-BE32-E72D297353CC}">
              <c16:uniqueId val="{00000000-0D1A-4B20-A6DB-C4D098EED35C}"/>
            </c:ext>
          </c:extLst>
        </c:ser>
        <c:ser>
          <c:idx val="2"/>
          <c:order val="1"/>
          <c:tx>
            <c:strRef>
              <c:f>'Données Graph3'!$H$7:$H$8</c:f>
              <c:strCache>
                <c:ptCount val="2"/>
                <c:pt idx="0">
                  <c:v>Intérim</c:v>
                </c:pt>
              </c:strCache>
            </c:strRef>
          </c:tx>
          <c:spPr>
            <a:solidFill>
              <a:schemeClr val="accent6">
                <a:lumMod val="75000"/>
              </a:schemeClr>
            </a:solidFill>
            <a:ln w="28575">
              <a:noFill/>
            </a:ln>
          </c:spPr>
          <c:invertIfNegative val="0"/>
          <c:cat>
            <c:multiLvlStrRef>
              <c:f>'Données Graph3'!$A$10:$B$58</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Graph3'!$W$10:$W$52</c:f>
              <c:numCache>
                <c:formatCode>#,##0</c:formatCode>
                <c:ptCount val="43"/>
                <c:pt idx="0">
                  <c:v>-128.06702667933678</c:v>
                </c:pt>
                <c:pt idx="1">
                  <c:v>-67.66679319441846</c:v>
                </c:pt>
                <c:pt idx="2">
                  <c:v>96.788113162245281</c:v>
                </c:pt>
                <c:pt idx="3">
                  <c:v>331.76676499278983</c:v>
                </c:pt>
                <c:pt idx="4">
                  <c:v>-480.24027878109064</c:v>
                </c:pt>
                <c:pt idx="5">
                  <c:v>46.081294941850501</c:v>
                </c:pt>
                <c:pt idx="6">
                  <c:v>-248.16784072717837</c:v>
                </c:pt>
                <c:pt idx="7">
                  <c:v>176.968906195606</c:v>
                </c:pt>
                <c:pt idx="8">
                  <c:v>122.69371185984437</c:v>
                </c:pt>
                <c:pt idx="9">
                  <c:v>-32.046887205603525</c:v>
                </c:pt>
                <c:pt idx="10">
                  <c:v>236.56969434869825</c:v>
                </c:pt>
                <c:pt idx="11">
                  <c:v>75.463060989638507</c:v>
                </c:pt>
                <c:pt idx="12">
                  <c:v>159.36593366276338</c:v>
                </c:pt>
                <c:pt idx="13">
                  <c:v>181.15100293946398</c:v>
                </c:pt>
                <c:pt idx="14">
                  <c:v>113.81045154174717</c:v>
                </c:pt>
                <c:pt idx="15">
                  <c:v>-43.624293841600775</c:v>
                </c:pt>
                <c:pt idx="16">
                  <c:v>500.21873578618488</c:v>
                </c:pt>
                <c:pt idx="17">
                  <c:v>330.73624593781915</c:v>
                </c:pt>
                <c:pt idx="18">
                  <c:v>325.99241937423267</c:v>
                </c:pt>
                <c:pt idx="19">
                  <c:v>0.72537286872466211</c:v>
                </c:pt>
                <c:pt idx="20">
                  <c:v>32.552909202573574</c:v>
                </c:pt>
                <c:pt idx="21">
                  <c:v>-157.70316884354725</c:v>
                </c:pt>
                <c:pt idx="22">
                  <c:v>29.486626840014651</c:v>
                </c:pt>
                <c:pt idx="23">
                  <c:v>-22.015744308524518</c:v>
                </c:pt>
                <c:pt idx="24">
                  <c:v>192.16628576200674</c:v>
                </c:pt>
                <c:pt idx="25">
                  <c:v>147.75199581699235</c:v>
                </c:pt>
                <c:pt idx="26">
                  <c:v>-28.548301715564776</c:v>
                </c:pt>
                <c:pt idx="27">
                  <c:v>-27.969212948385575</c:v>
                </c:pt>
                <c:pt idx="28">
                  <c:v>-2317.3417520398389</c:v>
                </c:pt>
                <c:pt idx="29">
                  <c:v>1219.6208272796794</c:v>
                </c:pt>
                <c:pt idx="30">
                  <c:v>707.25041599579527</c:v>
                </c:pt>
                <c:pt idx="31">
                  <c:v>30.019192876147827</c:v>
                </c:pt>
                <c:pt idx="32">
                  <c:v>215.85132292485287</c:v>
                </c:pt>
                <c:pt idx="33">
                  <c:v>127.10011790466979</c:v>
                </c:pt>
                <c:pt idx="34">
                  <c:v>103.26911712360379</c:v>
                </c:pt>
                <c:pt idx="35">
                  <c:v>20.68783921906379</c:v>
                </c:pt>
                <c:pt idx="36">
                  <c:v>-135.08105939867528</c:v>
                </c:pt>
                <c:pt idx="37">
                  <c:v>126.42773681899962</c:v>
                </c:pt>
                <c:pt idx="38">
                  <c:v>-200.10837667151191</c:v>
                </c:pt>
                <c:pt idx="39">
                  <c:v>-24.802091841231231</c:v>
                </c:pt>
                <c:pt idx="40">
                  <c:v>-457.02497328032132</c:v>
                </c:pt>
                <c:pt idx="41">
                  <c:v>-252.82455754205694</c:v>
                </c:pt>
                <c:pt idx="42">
                  <c:v>80.12368094541398</c:v>
                </c:pt>
              </c:numCache>
            </c:numRef>
          </c:val>
          <c:extLst>
            <c:ext xmlns:c16="http://schemas.microsoft.com/office/drawing/2014/chart" uri="{C3380CC4-5D6E-409C-BE32-E72D297353CC}">
              <c16:uniqueId val="{00000001-0D1A-4B20-A6DB-C4D098EED35C}"/>
            </c:ext>
          </c:extLst>
        </c:ser>
        <c:dLbls>
          <c:showLegendKey val="0"/>
          <c:showVal val="0"/>
          <c:showCatName val="0"/>
          <c:showSerName val="0"/>
          <c:showPercent val="0"/>
          <c:showBubbleSize val="0"/>
        </c:dLbls>
        <c:gapWidth val="150"/>
        <c:overlap val="100"/>
        <c:axId val="212256640"/>
        <c:axId val="212258176"/>
      </c:barChart>
      <c:lineChart>
        <c:grouping val="standard"/>
        <c:varyColors val="0"/>
        <c:ser>
          <c:idx val="0"/>
          <c:order val="2"/>
          <c:tx>
            <c:strRef>
              <c:f>'Données Graph3'!$F$7:$F$8</c:f>
              <c:strCache>
                <c:ptCount val="2"/>
                <c:pt idx="0">
                  <c:v>Emploi total</c:v>
                </c:pt>
              </c:strCache>
            </c:strRef>
          </c:tx>
          <c:spPr>
            <a:ln w="28575">
              <a:solidFill>
                <a:srgbClr val="002060"/>
              </a:solidFill>
              <a:prstDash val="solid"/>
            </a:ln>
          </c:spPr>
          <c:marker>
            <c:symbol val="none"/>
          </c:marker>
          <c:cat>
            <c:multiLvlStrRef>
              <c:f>'Données Graph3'!$A$10:$B$53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Graph3'!$U$10:$U$52</c:f>
              <c:numCache>
                <c:formatCode>#,##0</c:formatCode>
                <c:ptCount val="43"/>
                <c:pt idx="0">
                  <c:v>-67.57690516897128</c:v>
                </c:pt>
                <c:pt idx="1">
                  <c:v>353.91813495356473</c:v>
                </c:pt>
                <c:pt idx="2">
                  <c:v>-377.25626956869382</c:v>
                </c:pt>
                <c:pt idx="3">
                  <c:v>871.21802692965139</c:v>
                </c:pt>
                <c:pt idx="4">
                  <c:v>-644.29975310631562</c:v>
                </c:pt>
                <c:pt idx="5">
                  <c:v>-640.7411782402778</c:v>
                </c:pt>
                <c:pt idx="6">
                  <c:v>4.1900485272344667</c:v>
                </c:pt>
                <c:pt idx="7">
                  <c:v>-80.99942175365868</c:v>
                </c:pt>
                <c:pt idx="8">
                  <c:v>-3.5748346091713756</c:v>
                </c:pt>
                <c:pt idx="9">
                  <c:v>57.371558488463052</c:v>
                </c:pt>
                <c:pt idx="10">
                  <c:v>-319.32544143436826</c:v>
                </c:pt>
                <c:pt idx="11">
                  <c:v>889.1991124151391</c:v>
                </c:pt>
                <c:pt idx="12">
                  <c:v>452.88555008359253</c:v>
                </c:pt>
                <c:pt idx="13">
                  <c:v>1532.1802250768815</c:v>
                </c:pt>
                <c:pt idx="14">
                  <c:v>39.139775177754927</c:v>
                </c:pt>
                <c:pt idx="15">
                  <c:v>-322.03792195982533</c:v>
                </c:pt>
                <c:pt idx="16">
                  <c:v>2527.2115835869336</c:v>
                </c:pt>
                <c:pt idx="17">
                  <c:v>784.64815537363756</c:v>
                </c:pt>
                <c:pt idx="18">
                  <c:v>-421.63072769463179</c:v>
                </c:pt>
                <c:pt idx="19">
                  <c:v>1081.6016198902798</c:v>
                </c:pt>
                <c:pt idx="20">
                  <c:v>1555.2524443820585</c:v>
                </c:pt>
                <c:pt idx="21">
                  <c:v>-85.65297581080813</c:v>
                </c:pt>
                <c:pt idx="22">
                  <c:v>251.37728285463527</c:v>
                </c:pt>
                <c:pt idx="23">
                  <c:v>-223.13602690864354</c:v>
                </c:pt>
                <c:pt idx="24">
                  <c:v>1146.0136339910678</c:v>
                </c:pt>
                <c:pt idx="25">
                  <c:v>1093.0019604656845</c:v>
                </c:pt>
                <c:pt idx="26">
                  <c:v>837.27576453404617</c:v>
                </c:pt>
                <c:pt idx="27">
                  <c:v>-349.8146187630482</c:v>
                </c:pt>
                <c:pt idx="28">
                  <c:v>-4240.9436152651033</c:v>
                </c:pt>
                <c:pt idx="29">
                  <c:v>-2286.0659708781168</c:v>
                </c:pt>
                <c:pt idx="30">
                  <c:v>5664.392481642426</c:v>
                </c:pt>
                <c:pt idx="31">
                  <c:v>1801.1829366688617</c:v>
                </c:pt>
                <c:pt idx="32">
                  <c:v>1454.8940159966005</c:v>
                </c:pt>
                <c:pt idx="33">
                  <c:v>2402.6600418315211</c:v>
                </c:pt>
                <c:pt idx="34">
                  <c:v>2029.9901557795238</c:v>
                </c:pt>
                <c:pt idx="35">
                  <c:v>1618.793963895645</c:v>
                </c:pt>
                <c:pt idx="36">
                  <c:v>761.46293250567396</c:v>
                </c:pt>
                <c:pt idx="37">
                  <c:v>813.75139347312506</c:v>
                </c:pt>
                <c:pt idx="38">
                  <c:v>-882.98116353389923</c:v>
                </c:pt>
                <c:pt idx="39">
                  <c:v>721.44658204980078</c:v>
                </c:pt>
                <c:pt idx="40">
                  <c:v>237.48553073732182</c:v>
                </c:pt>
                <c:pt idx="41">
                  <c:v>134.53349973869626</c:v>
                </c:pt>
                <c:pt idx="42">
                  <c:v>-311.78235019379645</c:v>
                </c:pt>
              </c:numCache>
            </c:numRef>
          </c:val>
          <c:smooth val="0"/>
          <c:extLst>
            <c:ext xmlns:c16="http://schemas.microsoft.com/office/drawing/2014/chart" uri="{C3380CC4-5D6E-409C-BE32-E72D297353CC}">
              <c16:uniqueId val="{00000002-0D1A-4B20-A6DB-C4D098EED35C}"/>
            </c:ext>
          </c:extLst>
        </c:ser>
        <c:dLbls>
          <c:showLegendKey val="0"/>
          <c:showVal val="0"/>
          <c:showCatName val="0"/>
          <c:showSerName val="0"/>
          <c:showPercent val="0"/>
          <c:showBubbleSize val="0"/>
        </c:dLbls>
        <c:marker val="1"/>
        <c:smooth val="0"/>
        <c:axId val="212256640"/>
        <c:axId val="212258176"/>
      </c:lineChart>
      <c:catAx>
        <c:axId val="212256640"/>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212258176"/>
        <c:crosses val="autoZero"/>
        <c:auto val="0"/>
        <c:lblAlgn val="ctr"/>
        <c:lblOffset val="100"/>
        <c:tickLblSkip val="1"/>
        <c:tickMarkSkip val="1"/>
        <c:noMultiLvlLbl val="0"/>
      </c:catAx>
      <c:valAx>
        <c:axId val="212258176"/>
        <c:scaling>
          <c:orientation val="minMax"/>
          <c:max val="6000"/>
          <c:min val="-5000"/>
        </c:scaling>
        <c:delete val="0"/>
        <c:axPos val="l"/>
        <c:majorGridlines>
          <c:spPr>
            <a:ln>
              <a:prstDash val="sysDash"/>
            </a:ln>
          </c:spPr>
        </c:majorGridlines>
        <c:numFmt formatCode="[Red][&lt;0]\-&quot;&quot;0&quot;&quot;;[Blue][&gt;0]\+&quot;&quot;0&quot;&quot;;0" sourceLinked="0"/>
        <c:majorTickMark val="out"/>
        <c:minorTickMark val="none"/>
        <c:tickLblPos val="nextTo"/>
        <c:crossAx val="212256640"/>
        <c:crosses val="autoZero"/>
        <c:crossBetween val="between"/>
        <c:majorUnit val="1000"/>
      </c:valAx>
    </c:plotArea>
    <c:legend>
      <c:legendPos val="t"/>
      <c:layout>
        <c:manualLayout>
          <c:xMode val="edge"/>
          <c:yMode val="edge"/>
          <c:x val="0.21627906807801803"/>
          <c:y val="0.21335807050092764"/>
          <c:w val="0.58264258622806397"/>
          <c:h val="6.3399948383075486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57958052898516E-2"/>
          <c:y val="0.24595686858608862"/>
          <c:w val="0.90516390406154157"/>
          <c:h val="0.46558558534083427"/>
        </c:manualLayout>
      </c:layout>
      <c:barChart>
        <c:barDir val="col"/>
        <c:grouping val="stacked"/>
        <c:varyColors val="0"/>
        <c:ser>
          <c:idx val="0"/>
          <c:order val="0"/>
          <c:tx>
            <c:v>Emploi hors intérim</c:v>
          </c:tx>
          <c:spPr>
            <a:solidFill>
              <a:srgbClr val="00B0F0"/>
            </a:solidFill>
          </c:spPr>
          <c:invertIfNegative val="0"/>
          <c:dPt>
            <c:idx val="4"/>
            <c:invertIfNegative val="0"/>
            <c:bubble3D val="0"/>
            <c:extLst>
              <c:ext xmlns:c16="http://schemas.microsoft.com/office/drawing/2014/chart" uri="{C3380CC4-5D6E-409C-BE32-E72D297353CC}">
                <c16:uniqueId val="{00000000-3D40-4DC5-BDEE-8AF2C0E531F5}"/>
              </c:ext>
            </c:extLst>
          </c:dPt>
          <c:dLbls>
            <c:dLbl>
              <c:idx val="1"/>
              <c:layout>
                <c:manualLayout>
                  <c:x val="-1.8451889386298876E-3"/>
                  <c:y val="-8.6256488763224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40-4DC5-BDEE-8AF2C0E531F5}"/>
                </c:ext>
              </c:extLst>
            </c:dLbl>
            <c:dLbl>
              <c:idx val="2"/>
              <c:layout>
                <c:manualLayout>
                  <c:x val="3.8026223770279048E-3"/>
                  <c:y val="1.53265159428817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40-4DC5-BDEE-8AF2C0E531F5}"/>
                </c:ext>
              </c:extLst>
            </c:dLbl>
            <c:dLbl>
              <c:idx val="3"/>
              <c:layout>
                <c:manualLayout>
                  <c:x val="1.7993704753625093E-3"/>
                  <c:y val="-1.80583757033277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40-4DC5-BDEE-8AF2C0E531F5}"/>
                </c:ext>
              </c:extLst>
            </c:dLbl>
            <c:dLbl>
              <c:idx val="4"/>
              <c:layout>
                <c:manualLayout>
                  <c:x val="0"/>
                  <c:y val="3.35070096437855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40-4DC5-BDEE-8AF2C0E531F5}"/>
                </c:ext>
              </c:extLst>
            </c:dLbl>
            <c:numFmt formatCode="[&lt;0]\-&quot;&quot;#,###&quot;&quot;;[&gt;0]\+&quot;&quot;#,###&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graph4'!$DG$51:$DK$51</c:f>
              <c:numCache>
                <c:formatCode>#,##0</c:formatCode>
                <c:ptCount val="5"/>
                <c:pt idx="0">
                  <c:v>-390</c:v>
                </c:pt>
                <c:pt idx="1">
                  <c:v>-520</c:v>
                </c:pt>
                <c:pt idx="2">
                  <c:v>240</c:v>
                </c:pt>
                <c:pt idx="3">
                  <c:v>120</c:v>
                </c:pt>
                <c:pt idx="4">
                  <c:v>-100</c:v>
                </c:pt>
              </c:numCache>
            </c:numRef>
          </c:val>
          <c:extLst>
            <c:ext xmlns:c16="http://schemas.microsoft.com/office/drawing/2014/chart" uri="{C3380CC4-5D6E-409C-BE32-E72D297353CC}">
              <c16:uniqueId val="{00000004-3D40-4DC5-BDEE-8AF2C0E531F5}"/>
            </c:ext>
          </c:extLst>
        </c:ser>
        <c:ser>
          <c:idx val="1"/>
          <c:order val="1"/>
          <c:tx>
            <c:v>Intérim</c:v>
          </c:tx>
          <c:spPr>
            <a:solidFill>
              <a:schemeClr val="accent6">
                <a:lumMod val="75000"/>
              </a:schemeClr>
            </a:solidFill>
          </c:spPr>
          <c:invertIfNegative val="0"/>
          <c:dPt>
            <c:idx val="4"/>
            <c:invertIfNegative val="0"/>
            <c:bubble3D val="0"/>
            <c:extLst>
              <c:ext xmlns:c16="http://schemas.microsoft.com/office/drawing/2014/chart" uri="{C3380CC4-5D6E-409C-BE32-E72D297353CC}">
                <c16:uniqueId val="{00000005-3D40-4DC5-BDEE-8AF2C0E531F5}"/>
              </c:ext>
            </c:extLst>
          </c:dPt>
          <c:dLbls>
            <c:dLbl>
              <c:idx val="0"/>
              <c:layout>
                <c:manualLayout>
                  <c:x val="-3.7316403700606328E-3"/>
                  <c:y val="-7.86066022663496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D40-4DC5-BDEE-8AF2C0E531F5}"/>
                </c:ext>
              </c:extLst>
            </c:dLbl>
            <c:dLbl>
              <c:idx val="1"/>
              <c:layout>
                <c:manualLayout>
                  <c:x val="-1.9143472012116062E-3"/>
                  <c:y val="-5.11607384008228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D40-4DC5-BDEE-8AF2C0E531F5}"/>
                </c:ext>
              </c:extLst>
            </c:dLbl>
            <c:dLbl>
              <c:idx val="2"/>
              <c:layout>
                <c:manualLayout>
                  <c:x val="2.0031102189508E-3"/>
                  <c:y val="7.1384806305060662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D40-4DC5-BDEE-8AF2C0E531F5}"/>
                </c:ext>
              </c:extLst>
            </c:dLbl>
            <c:dLbl>
              <c:idx val="3"/>
              <c:layout>
                <c:manualLayout>
                  <c:x val="1.8910391917057805E-3"/>
                  <c:y val="-4.2413607999813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D40-4DC5-BDEE-8AF2C0E531F5}"/>
                </c:ext>
              </c:extLst>
            </c:dLbl>
            <c:dLbl>
              <c:idx val="4"/>
              <c:layout>
                <c:manualLayout>
                  <c:x val="0"/>
                  <c:y val="-2.54601534641036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40-4DC5-BDEE-8AF2C0E531F5}"/>
                </c:ext>
              </c:extLst>
            </c:dLbl>
            <c:numFmt formatCode="[&lt;0]\-&quot;&quot;#,###&quot;&quot;;[&gt;0]\+&quot;&quot;#,###&quot;&quot;;0" sourceLinked="0"/>
            <c:spPr>
              <a:noFill/>
              <a:ln>
                <a:noFill/>
              </a:ln>
              <a:effectLst/>
            </c:spPr>
            <c:txPr>
              <a:bodyPr/>
              <a:lstStyle/>
              <a:p>
                <a:pPr>
                  <a:defRPr sz="1100" b="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graph4'!$DM$51:$DQ$51</c:f>
              <c:numCache>
                <c:formatCode>#,##0</c:formatCode>
                <c:ptCount val="5"/>
                <c:pt idx="0">
                  <c:v>80</c:v>
                </c:pt>
                <c:pt idx="1">
                  <c:v>40</c:v>
                </c:pt>
                <c:pt idx="2">
                  <c:v>20</c:v>
                </c:pt>
                <c:pt idx="3">
                  <c:v>-10</c:v>
                </c:pt>
                <c:pt idx="4">
                  <c:v>40</c:v>
                </c:pt>
              </c:numCache>
            </c:numRef>
          </c:val>
          <c:extLst>
            <c:ext xmlns:c16="http://schemas.microsoft.com/office/drawing/2014/chart" uri="{C3380CC4-5D6E-409C-BE32-E72D297353CC}">
              <c16:uniqueId val="{0000000A-3D40-4DC5-BDEE-8AF2C0E531F5}"/>
            </c:ext>
          </c:extLst>
        </c:ser>
        <c:ser>
          <c:idx val="2"/>
          <c:order val="2"/>
          <c:tx>
            <c:v>Total</c:v>
          </c:tx>
          <c:spPr>
            <a:noFill/>
          </c:spPr>
          <c:invertIfNegative val="0"/>
          <c:dLbls>
            <c:dLbl>
              <c:idx val="0"/>
              <c:layout>
                <c:manualLayout>
                  <c:x val="1.7509149869708576E-3"/>
                  <c:y val="2.665402108869370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D40-4DC5-BDEE-8AF2C0E531F5}"/>
                </c:ext>
              </c:extLst>
            </c:dLbl>
            <c:dLbl>
              <c:idx val="1"/>
              <c:layout>
                <c:manualLayout>
                  <c:x val="-1.1476299882233327E-4"/>
                  <c:y val="6.461291541631275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D40-4DC5-BDEE-8AF2C0E531F5}"/>
                </c:ext>
              </c:extLst>
            </c:dLbl>
            <c:dLbl>
              <c:idx val="2"/>
              <c:layout>
                <c:manualLayout>
                  <c:x val="3.344845526169865E-3"/>
                  <c:y val="2.00844028677455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D40-4DC5-BDEE-8AF2C0E531F5}"/>
                </c:ext>
              </c:extLst>
            </c:dLbl>
            <c:dLbl>
              <c:idx val="3"/>
              <c:layout>
                <c:manualLayout>
                  <c:x val="4.1229669947282696E-5"/>
                  <c:y val="-1.11063725556067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D40-4DC5-BDEE-8AF2C0E531F5}"/>
                </c:ext>
              </c:extLst>
            </c:dLbl>
            <c:dLbl>
              <c:idx val="4"/>
              <c:layout>
                <c:manualLayout>
                  <c:x val="4.5763516814337835E-5"/>
                  <c:y val="-2.51150514203996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D40-4DC5-BDEE-8AF2C0E531F5}"/>
                </c:ext>
              </c:extLst>
            </c:dLbl>
            <c:numFmt formatCode="[&lt;0]\-&quot;&quot;#,###&quot;&quot;;[&gt;0]\+&quot;&quot;#,###&quot;&quot;;0" sourceLinked="0"/>
            <c:spPr>
              <a:noFill/>
              <a:ln>
                <a:noFill/>
              </a:ln>
              <a:effectLst/>
            </c:spPr>
            <c:txPr>
              <a:bodyPr/>
              <a:lstStyle/>
              <a:p>
                <a:pPr>
                  <a:defRPr sz="1200" b="1"/>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graph4'!$DA$51:$DE$51</c:f>
              <c:numCache>
                <c:formatCode>#,##0</c:formatCode>
                <c:ptCount val="5"/>
                <c:pt idx="0">
                  <c:v>-310</c:v>
                </c:pt>
                <c:pt idx="1">
                  <c:v>-480</c:v>
                </c:pt>
                <c:pt idx="2">
                  <c:v>260</c:v>
                </c:pt>
                <c:pt idx="3">
                  <c:v>100</c:v>
                </c:pt>
                <c:pt idx="4">
                  <c:v>-60</c:v>
                </c:pt>
              </c:numCache>
            </c:numRef>
          </c:val>
          <c:extLst>
            <c:ext xmlns:c16="http://schemas.microsoft.com/office/drawing/2014/chart" uri="{C3380CC4-5D6E-409C-BE32-E72D297353CC}">
              <c16:uniqueId val="{00000010-3D40-4DC5-BDEE-8AF2C0E531F5}"/>
            </c:ext>
          </c:extLst>
        </c:ser>
        <c:dLbls>
          <c:showLegendKey val="0"/>
          <c:showVal val="0"/>
          <c:showCatName val="0"/>
          <c:showSerName val="0"/>
          <c:showPercent val="0"/>
          <c:showBubbleSize val="0"/>
        </c:dLbls>
        <c:gapWidth val="150"/>
        <c:overlap val="100"/>
        <c:axId val="212311040"/>
        <c:axId val="212329216"/>
      </c:barChart>
      <c:catAx>
        <c:axId val="212311040"/>
        <c:scaling>
          <c:orientation val="minMax"/>
        </c:scaling>
        <c:delete val="0"/>
        <c:axPos val="b"/>
        <c:numFmt formatCode="General" sourceLinked="0"/>
        <c:majorTickMark val="out"/>
        <c:minorTickMark val="none"/>
        <c:tickLblPos val="low"/>
        <c:spPr>
          <a:ln w="22225" cmpd="sng"/>
        </c:spPr>
        <c:txPr>
          <a:bodyPr rot="0" vert="horz"/>
          <a:lstStyle/>
          <a:p>
            <a:pPr>
              <a:defRPr sz="1000" b="0" baseline="0"/>
            </a:pPr>
            <a:endParaRPr lang="fr-FR"/>
          </a:p>
        </c:txPr>
        <c:crossAx val="212329216"/>
        <c:crosses val="autoZero"/>
        <c:auto val="1"/>
        <c:lblAlgn val="ctr"/>
        <c:lblOffset val="100"/>
        <c:noMultiLvlLbl val="0"/>
      </c:catAx>
      <c:valAx>
        <c:axId val="212329216"/>
        <c:scaling>
          <c:orientation val="minMax"/>
          <c:max val="400"/>
          <c:min val="-800"/>
        </c:scaling>
        <c:delete val="0"/>
        <c:axPos val="l"/>
        <c:majorGridlines>
          <c:spPr>
            <a:ln>
              <a:prstDash val="sysDot"/>
            </a:ln>
          </c:spPr>
        </c:majorGridlines>
        <c:numFmt formatCode="[Red][&lt;0]\-&quot;&quot;0&quot;&quot;;[Blue][&gt;0]\+&quot;&quot;0&quot;&quot;;0" sourceLinked="0"/>
        <c:majorTickMark val="out"/>
        <c:minorTickMark val="none"/>
        <c:tickLblPos val="nextTo"/>
        <c:crossAx val="212311040"/>
        <c:crosses val="autoZero"/>
        <c:crossBetween val="between"/>
        <c:majorUnit val="200"/>
      </c:valAx>
    </c:plotArea>
    <c:legend>
      <c:legendPos val="r"/>
      <c:legendEntry>
        <c:idx val="0"/>
        <c:delete val="1"/>
      </c:legendEntry>
      <c:layout>
        <c:manualLayout>
          <c:xMode val="edge"/>
          <c:yMode val="edge"/>
          <c:x val="0.29484852984348031"/>
          <c:y val="0.16900871540589266"/>
          <c:w val="0.4416481968830514"/>
          <c:h val="5.7485996694990923E-2"/>
        </c:manualLayout>
      </c:layout>
      <c:overlay val="0"/>
      <c:txPr>
        <a:bodyPr/>
        <a:lstStyle/>
        <a:p>
          <a:pPr>
            <a:defRPr sz="1200" baseline="0"/>
          </a:pPr>
          <a:endParaRPr lang="fr-FR"/>
        </a:p>
      </c:txPr>
    </c:legend>
    <c:plotVisOnly val="1"/>
    <c:dispBlanksAs val="gap"/>
    <c:showDLblsOverMax val="0"/>
  </c:chart>
  <c:spPr>
    <a:ln>
      <a:solidFill>
        <a:schemeClr val="tx1">
          <a:tint val="75000"/>
          <a:shade val="95000"/>
          <a:satMod val="105000"/>
        </a:schemeClr>
      </a:solid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415E-2"/>
          <c:y val="0.27208624345685839"/>
          <c:w val="0.83764367816093055"/>
          <c:h val="0.49287174439733517"/>
        </c:manualLayout>
      </c:layout>
      <c:lineChart>
        <c:grouping val="standard"/>
        <c:varyColors val="0"/>
        <c:ser>
          <c:idx val="0"/>
          <c:order val="0"/>
          <c:tx>
            <c:strRef>
              <c:f>'Données graph 1 et 2'!$AS$8:$AS$9</c:f>
              <c:strCache>
                <c:ptCount val="2"/>
                <c:pt idx="0">
                  <c:v>Construction </c:v>
                </c:pt>
              </c:strCache>
            </c:strRef>
          </c:tx>
          <c:spPr>
            <a:ln w="28575">
              <a:solidFill>
                <a:srgbClr val="00B050"/>
              </a:solidFill>
              <a:prstDash val="solid"/>
            </a:ln>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2'!$AS$10:$AS$52</c:f>
              <c:numCache>
                <c:formatCode>#\ ##0.0</c:formatCode>
                <c:ptCount val="43"/>
                <c:pt idx="0">
                  <c:v>100</c:v>
                </c:pt>
                <c:pt idx="1">
                  <c:v>99.971179058033528</c:v>
                </c:pt>
                <c:pt idx="2">
                  <c:v>100.7097698088081</c:v>
                </c:pt>
                <c:pt idx="3">
                  <c:v>100.83114958592176</c:v>
                </c:pt>
                <c:pt idx="4">
                  <c:v>100.42679970320675</c:v>
                </c:pt>
                <c:pt idx="5">
                  <c:v>98.749468821636142</c:v>
                </c:pt>
                <c:pt idx="6">
                  <c:v>96.527753217966833</c:v>
                </c:pt>
                <c:pt idx="7">
                  <c:v>95.331801265955463</c:v>
                </c:pt>
                <c:pt idx="8">
                  <c:v>93.525635753888707</c:v>
                </c:pt>
                <c:pt idx="9">
                  <c:v>92.831968564417238</c:v>
                </c:pt>
                <c:pt idx="10">
                  <c:v>92.909484256310932</c:v>
                </c:pt>
                <c:pt idx="11">
                  <c:v>93.160547908908725</c:v>
                </c:pt>
                <c:pt idx="12">
                  <c:v>93.842758854573162</c:v>
                </c:pt>
                <c:pt idx="13">
                  <c:v>94.700967096482529</c:v>
                </c:pt>
                <c:pt idx="14">
                  <c:v>95.135182733592998</c:v>
                </c:pt>
                <c:pt idx="15">
                  <c:v>95.282049991748536</c:v>
                </c:pt>
                <c:pt idx="16">
                  <c:v>96.429846323844004</c:v>
                </c:pt>
                <c:pt idx="17">
                  <c:v>98.274336354528018</c:v>
                </c:pt>
                <c:pt idx="18">
                  <c:v>99.707190144207061</c:v>
                </c:pt>
                <c:pt idx="19">
                  <c:v>99.228105805170742</c:v>
                </c:pt>
                <c:pt idx="20">
                  <c:v>101.76579649752557</c:v>
                </c:pt>
                <c:pt idx="21">
                  <c:v>101.44340487637349</c:v>
                </c:pt>
                <c:pt idx="22">
                  <c:v>102.19440540674202</c:v>
                </c:pt>
                <c:pt idx="23">
                  <c:v>103.08515769392595</c:v>
                </c:pt>
                <c:pt idx="24">
                  <c:v>104.17031930548481</c:v>
                </c:pt>
                <c:pt idx="25">
                  <c:v>105.175098104119</c:v>
                </c:pt>
                <c:pt idx="26">
                  <c:v>106.70038628693447</c:v>
                </c:pt>
                <c:pt idx="27">
                  <c:v>107.03410007609091</c:v>
                </c:pt>
                <c:pt idx="28">
                  <c:v>100.05795652274116</c:v>
                </c:pt>
                <c:pt idx="29">
                  <c:v>104.08804660017519</c:v>
                </c:pt>
                <c:pt idx="30">
                  <c:v>107.13024772461648</c:v>
                </c:pt>
                <c:pt idx="31">
                  <c:v>108.66824615315561</c:v>
                </c:pt>
                <c:pt idx="32">
                  <c:v>109.94389153676866</c:v>
                </c:pt>
                <c:pt idx="33">
                  <c:v>111.45677193935539</c:v>
                </c:pt>
                <c:pt idx="34">
                  <c:v>112.15401720494771</c:v>
                </c:pt>
                <c:pt idx="35">
                  <c:v>112.55475447147877</c:v>
                </c:pt>
                <c:pt idx="36">
                  <c:v>111.91078078310379</c:v>
                </c:pt>
                <c:pt idx="37">
                  <c:v>112.65159561774483</c:v>
                </c:pt>
                <c:pt idx="38">
                  <c:v>111.66425812079636</c:v>
                </c:pt>
                <c:pt idx="39">
                  <c:v>111.0340687960925</c:v>
                </c:pt>
                <c:pt idx="40">
                  <c:v>111.25444514955535</c:v>
                </c:pt>
                <c:pt idx="41">
                  <c:v>110.31814511858384</c:v>
                </c:pt>
                <c:pt idx="42">
                  <c:v>109.82827686629444</c:v>
                </c:pt>
              </c:numCache>
            </c:numRef>
          </c:val>
          <c:smooth val="0"/>
          <c:extLst>
            <c:ext xmlns:c16="http://schemas.microsoft.com/office/drawing/2014/chart" uri="{C3380CC4-5D6E-409C-BE32-E72D297353CC}">
              <c16:uniqueId val="{00000000-0674-4B50-8812-D16CCC93DF57}"/>
            </c:ext>
          </c:extLst>
        </c:ser>
        <c:ser>
          <c:idx val="1"/>
          <c:order val="1"/>
          <c:tx>
            <c:strRef>
              <c:f>'Données graph 1 et 2'!$AR$8:$AR$9</c:f>
              <c:strCache>
                <c:ptCount val="2"/>
                <c:pt idx="0">
                  <c:v>Industrie </c:v>
                </c:pt>
              </c:strCache>
            </c:strRef>
          </c:tx>
          <c:spPr>
            <a:ln w="28575">
              <a:solidFill>
                <a:srgbClr val="0070C0"/>
              </a:solidFill>
              <a:prstDash val="solid"/>
            </a:ln>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2'!$AR$10:$AR$52</c:f>
              <c:numCache>
                <c:formatCode>#\ ##0.0</c:formatCode>
                <c:ptCount val="43"/>
                <c:pt idx="0">
                  <c:v>100</c:v>
                </c:pt>
                <c:pt idx="1">
                  <c:v>99.885947338289114</c:v>
                </c:pt>
                <c:pt idx="2">
                  <c:v>100.4222021979986</c:v>
                </c:pt>
                <c:pt idx="3">
                  <c:v>99.825132744412443</c:v>
                </c:pt>
                <c:pt idx="4">
                  <c:v>98.224537551172304</c:v>
                </c:pt>
                <c:pt idx="5">
                  <c:v>98.34774418453766</c:v>
                </c:pt>
                <c:pt idx="6">
                  <c:v>98.009434567593175</c:v>
                </c:pt>
                <c:pt idx="7">
                  <c:v>97.547536822178003</c:v>
                </c:pt>
                <c:pt idx="8">
                  <c:v>98.295564299602418</c:v>
                </c:pt>
                <c:pt idx="9">
                  <c:v>97.896102454419633</c:v>
                </c:pt>
                <c:pt idx="10">
                  <c:v>97.531490961051659</c:v>
                </c:pt>
                <c:pt idx="11">
                  <c:v>96.852186199992758</c:v>
                </c:pt>
                <c:pt idx="12">
                  <c:v>95.596281245483198</c:v>
                </c:pt>
                <c:pt idx="13">
                  <c:v>96.324224461050747</c:v>
                </c:pt>
                <c:pt idx="14">
                  <c:v>96.072757820954266</c:v>
                </c:pt>
                <c:pt idx="15">
                  <c:v>95.569045716878406</c:v>
                </c:pt>
                <c:pt idx="16">
                  <c:v>95.55920666014157</c:v>
                </c:pt>
                <c:pt idx="17">
                  <c:v>96.168744252974463</c:v>
                </c:pt>
                <c:pt idx="18">
                  <c:v>96.589241508696048</c:v>
                </c:pt>
                <c:pt idx="19">
                  <c:v>97.805318545896498</c:v>
                </c:pt>
                <c:pt idx="20">
                  <c:v>98.614993657472468</c:v>
                </c:pt>
                <c:pt idx="21">
                  <c:v>98.256050728542803</c:v>
                </c:pt>
                <c:pt idx="22">
                  <c:v>98.538799820389457</c:v>
                </c:pt>
                <c:pt idx="23">
                  <c:v>98.484046399054264</c:v>
                </c:pt>
                <c:pt idx="24">
                  <c:v>99.652717201765284</c:v>
                </c:pt>
                <c:pt idx="25">
                  <c:v>99.00341252633315</c:v>
                </c:pt>
                <c:pt idx="26">
                  <c:v>98.290044584046257</c:v>
                </c:pt>
                <c:pt idx="27">
                  <c:v>99.05059699789021</c:v>
                </c:pt>
                <c:pt idx="28">
                  <c:v>95.940592063443333</c:v>
                </c:pt>
                <c:pt idx="29">
                  <c:v>97.068336496501104</c:v>
                </c:pt>
                <c:pt idx="30">
                  <c:v>99.658779482899391</c:v>
                </c:pt>
                <c:pt idx="31">
                  <c:v>99.678371048652465</c:v>
                </c:pt>
                <c:pt idx="32">
                  <c:v>100.35371076889696</c:v>
                </c:pt>
                <c:pt idx="33">
                  <c:v>100.32560923894549</c:v>
                </c:pt>
                <c:pt idx="34">
                  <c:v>101.1014971124727</c:v>
                </c:pt>
                <c:pt idx="35">
                  <c:v>102.95420837356262</c:v>
                </c:pt>
                <c:pt idx="36">
                  <c:v>102.88382251724219</c:v>
                </c:pt>
                <c:pt idx="37">
                  <c:v>103.71343883511204</c:v>
                </c:pt>
                <c:pt idx="38">
                  <c:v>104.30515199063765</c:v>
                </c:pt>
                <c:pt idx="39">
                  <c:v>104.05042606250964</c:v>
                </c:pt>
                <c:pt idx="40">
                  <c:v>104.28409185287613</c:v>
                </c:pt>
                <c:pt idx="41">
                  <c:v>103.9215179344196</c:v>
                </c:pt>
                <c:pt idx="42">
                  <c:v>104.40024232055805</c:v>
                </c:pt>
              </c:numCache>
            </c:numRef>
          </c:val>
          <c:smooth val="0"/>
          <c:extLst>
            <c:ext xmlns:c16="http://schemas.microsoft.com/office/drawing/2014/chart" uri="{C3380CC4-5D6E-409C-BE32-E72D297353CC}">
              <c16:uniqueId val="{00000001-0674-4B50-8812-D16CCC93DF57}"/>
            </c:ext>
          </c:extLst>
        </c:ser>
        <c:ser>
          <c:idx val="2"/>
          <c:order val="2"/>
          <c:tx>
            <c:strRef>
              <c:f>'Données graph 1 et 2'!$AT$8:$AT$9</c:f>
              <c:strCache>
                <c:ptCount val="2"/>
                <c:pt idx="0">
                  <c:v>Tertiaire marchand </c:v>
                </c:pt>
              </c:strCache>
            </c:strRef>
          </c:tx>
          <c:spPr>
            <a:ln w="28575">
              <a:solidFill>
                <a:srgbClr val="FF0000"/>
              </a:solidFill>
            </a:ln>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2'!$AT$10:$AT$52</c:f>
              <c:numCache>
                <c:formatCode>#\ ##0.0</c:formatCode>
                <c:ptCount val="43"/>
                <c:pt idx="0">
                  <c:v>100</c:v>
                </c:pt>
                <c:pt idx="1">
                  <c:v>99.578437792713942</c:v>
                </c:pt>
                <c:pt idx="2">
                  <c:v>99.655167637363633</c:v>
                </c:pt>
                <c:pt idx="3">
                  <c:v>99.957397675447609</c:v>
                </c:pt>
                <c:pt idx="4">
                  <c:v>99.795418476927551</c:v>
                </c:pt>
                <c:pt idx="5">
                  <c:v>99.809557738172543</c:v>
                </c:pt>
                <c:pt idx="6">
                  <c:v>99.211589971433952</c:v>
                </c:pt>
                <c:pt idx="7">
                  <c:v>99.26214585152897</c:v>
                </c:pt>
                <c:pt idx="8">
                  <c:v>99.416429352112175</c:v>
                </c:pt>
                <c:pt idx="9">
                  <c:v>99.716119771402504</c:v>
                </c:pt>
                <c:pt idx="10">
                  <c:v>99.863026334615753</c:v>
                </c:pt>
                <c:pt idx="11">
                  <c:v>99.7795138290344</c:v>
                </c:pt>
                <c:pt idx="12">
                  <c:v>100.33633561507145</c:v>
                </c:pt>
                <c:pt idx="13">
                  <c:v>101.21656725134449</c:v>
                </c:pt>
                <c:pt idx="14">
                  <c:v>101.44664077994028</c:v>
                </c:pt>
                <c:pt idx="15">
                  <c:v>101.82878065106422</c:v>
                </c:pt>
                <c:pt idx="16">
                  <c:v>103.15704927131748</c:v>
                </c:pt>
                <c:pt idx="17">
                  <c:v>104.12203633063915</c:v>
                </c:pt>
                <c:pt idx="18">
                  <c:v>103.91402145344912</c:v>
                </c:pt>
                <c:pt idx="19">
                  <c:v>104.77017791721718</c:v>
                </c:pt>
                <c:pt idx="20">
                  <c:v>105.8299427793409</c:v>
                </c:pt>
                <c:pt idx="21">
                  <c:v>105.89482114094946</c:v>
                </c:pt>
                <c:pt idx="22">
                  <c:v>105.68598394816652</c:v>
                </c:pt>
                <c:pt idx="23">
                  <c:v>105.33783446892771</c:v>
                </c:pt>
                <c:pt idx="24">
                  <c:v>106.40331739528142</c:v>
                </c:pt>
                <c:pt idx="25">
                  <c:v>106.93502506193175</c:v>
                </c:pt>
                <c:pt idx="26">
                  <c:v>106.64086872138097</c:v>
                </c:pt>
                <c:pt idx="27">
                  <c:v>107.40660577302896</c:v>
                </c:pt>
                <c:pt idx="28">
                  <c:v>104.40825537346005</c:v>
                </c:pt>
                <c:pt idx="29">
                  <c:v>102.38249625584422</c:v>
                </c:pt>
                <c:pt idx="30">
                  <c:v>106.25783915318969</c:v>
                </c:pt>
                <c:pt idx="31">
                  <c:v>106.57050685017025</c:v>
                </c:pt>
                <c:pt idx="32">
                  <c:v>107.76275075241277</c:v>
                </c:pt>
                <c:pt idx="33">
                  <c:v>110.04766256748049</c:v>
                </c:pt>
                <c:pt idx="34">
                  <c:v>111.76583793543151</c:v>
                </c:pt>
                <c:pt idx="35">
                  <c:v>112.65789512806796</c:v>
                </c:pt>
                <c:pt idx="36">
                  <c:v>113.39200367989758</c:v>
                </c:pt>
                <c:pt idx="37">
                  <c:v>114.38186998275934</c:v>
                </c:pt>
                <c:pt idx="38">
                  <c:v>114.36748031278761</c:v>
                </c:pt>
                <c:pt idx="39">
                  <c:v>114.44503446688717</c:v>
                </c:pt>
                <c:pt idx="40">
                  <c:v>114.56586884612136</c:v>
                </c:pt>
                <c:pt idx="41">
                  <c:v>115.4429327809754</c:v>
                </c:pt>
                <c:pt idx="42">
                  <c:v>114.90493485519397</c:v>
                </c:pt>
              </c:numCache>
            </c:numRef>
          </c:val>
          <c:smooth val="0"/>
          <c:extLst>
            <c:ext xmlns:c16="http://schemas.microsoft.com/office/drawing/2014/chart" uri="{C3380CC4-5D6E-409C-BE32-E72D297353CC}">
              <c16:uniqueId val="{00000002-0674-4B50-8812-D16CCC93DF57}"/>
            </c:ext>
          </c:extLst>
        </c:ser>
        <c:ser>
          <c:idx val="3"/>
          <c:order val="3"/>
          <c:tx>
            <c:strRef>
              <c:f>'Données graph 1 et 2'!$AU$8:$AU$9</c:f>
              <c:strCache>
                <c:ptCount val="2"/>
                <c:pt idx="0">
                  <c:v>Tertiaire non marchand </c:v>
                </c:pt>
              </c:strCache>
            </c:strRef>
          </c:tx>
          <c:spPr>
            <a:ln w="28575">
              <a:solidFill>
                <a:schemeClr val="accent6">
                  <a:lumMod val="75000"/>
                </a:schemeClr>
              </a:solidFill>
              <a:prstDash val="solid"/>
            </a:ln>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2'!$AU$10:$AU$52</c:f>
              <c:numCache>
                <c:formatCode>#\ ##0.0</c:formatCode>
                <c:ptCount val="43"/>
                <c:pt idx="0">
                  <c:v>100</c:v>
                </c:pt>
                <c:pt idx="1">
                  <c:v>100.37997390366395</c:v>
                </c:pt>
                <c:pt idx="2">
                  <c:v>99.693537375745393</c:v>
                </c:pt>
                <c:pt idx="3">
                  <c:v>100.60250130041182</c:v>
                </c:pt>
                <c:pt idx="4">
                  <c:v>100.58447205373197</c:v>
                </c:pt>
                <c:pt idx="5">
                  <c:v>99.874945910336479</c:v>
                </c:pt>
                <c:pt idx="6">
                  <c:v>100.52866221111354</c:v>
                </c:pt>
                <c:pt idx="7">
                  <c:v>101.13069968704241</c:v>
                </c:pt>
                <c:pt idx="8">
                  <c:v>100.60927279339707</c:v>
                </c:pt>
                <c:pt idx="9">
                  <c:v>100.94142994843189</c:v>
                </c:pt>
                <c:pt idx="10">
                  <c:v>101.05134727427037</c:v>
                </c:pt>
                <c:pt idx="11">
                  <c:v>101.80217319535423</c:v>
                </c:pt>
                <c:pt idx="12">
                  <c:v>102.04800924410429</c:v>
                </c:pt>
                <c:pt idx="13">
                  <c:v>102.17026794809772</c:v>
                </c:pt>
                <c:pt idx="14">
                  <c:v>102.38908190288277</c:v>
                </c:pt>
                <c:pt idx="15">
                  <c:v>102.08590452393676</c:v>
                </c:pt>
                <c:pt idx="16">
                  <c:v>102.95777851670668</c:v>
                </c:pt>
                <c:pt idx="17">
                  <c:v>103.01821269546561</c:v>
                </c:pt>
                <c:pt idx="18">
                  <c:v>102.38556049823411</c:v>
                </c:pt>
                <c:pt idx="19">
                  <c:v>101.70273799638193</c:v>
                </c:pt>
                <c:pt idx="20">
                  <c:v>101.51622404046505</c:v>
                </c:pt>
                <c:pt idx="21">
                  <c:v>101.02255115030501</c:v>
                </c:pt>
                <c:pt idx="22">
                  <c:v>101.04648302702384</c:v>
                </c:pt>
                <c:pt idx="23">
                  <c:v>101.45349972917843</c:v>
                </c:pt>
                <c:pt idx="24">
                  <c:v>101.39128006508132</c:v>
                </c:pt>
                <c:pt idx="25">
                  <c:v>101.66596153348033</c:v>
                </c:pt>
                <c:pt idx="26">
                  <c:v>101.90026193722375</c:v>
                </c:pt>
                <c:pt idx="27">
                  <c:v>101.55618117947482</c:v>
                </c:pt>
                <c:pt idx="28">
                  <c:v>101.82818983831837</c:v>
                </c:pt>
                <c:pt idx="29">
                  <c:v>100.50349558408777</c:v>
                </c:pt>
                <c:pt idx="30">
                  <c:v>102.59621730842558</c:v>
                </c:pt>
                <c:pt idx="31">
                  <c:v>103.46649990431712</c:v>
                </c:pt>
                <c:pt idx="32">
                  <c:v>104.02940600573845</c:v>
                </c:pt>
                <c:pt idx="33">
                  <c:v>104.43681908423858</c:v>
                </c:pt>
                <c:pt idx="34">
                  <c:v>104.19673012620562</c:v>
                </c:pt>
                <c:pt idx="35">
                  <c:v>104.79687250723309</c:v>
                </c:pt>
                <c:pt idx="36">
                  <c:v>105.05624606744223</c:v>
                </c:pt>
                <c:pt idx="37">
                  <c:v>104.2313576555899</c:v>
                </c:pt>
                <c:pt idx="38">
                  <c:v>103.90235577216738</c:v>
                </c:pt>
                <c:pt idx="39">
                  <c:v>104.66090778248332</c:v>
                </c:pt>
                <c:pt idx="40">
                  <c:v>104.27277268729007</c:v>
                </c:pt>
                <c:pt idx="41">
                  <c:v>104.4407133593505</c:v>
                </c:pt>
                <c:pt idx="42">
                  <c:v>104.84348098124966</c:v>
                </c:pt>
              </c:numCache>
            </c:numRef>
          </c:val>
          <c:smooth val="0"/>
          <c:extLst>
            <c:ext xmlns:c16="http://schemas.microsoft.com/office/drawing/2014/chart" uri="{C3380CC4-5D6E-409C-BE32-E72D297353CC}">
              <c16:uniqueId val="{00000003-0674-4B50-8812-D16CCC93DF57}"/>
            </c:ext>
          </c:extLst>
        </c:ser>
        <c:dLbls>
          <c:showLegendKey val="0"/>
          <c:showVal val="0"/>
          <c:showCatName val="0"/>
          <c:showSerName val="0"/>
          <c:showPercent val="0"/>
          <c:showBubbleSize val="0"/>
        </c:dLbls>
        <c:smooth val="0"/>
        <c:axId val="212177664"/>
        <c:axId val="212179200"/>
      </c:lineChart>
      <c:catAx>
        <c:axId val="21217766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212179200"/>
        <c:crossesAt val="100"/>
        <c:auto val="0"/>
        <c:lblAlgn val="ctr"/>
        <c:lblOffset val="100"/>
        <c:tickLblSkip val="1"/>
        <c:tickMarkSkip val="1"/>
        <c:noMultiLvlLbl val="0"/>
      </c:catAx>
      <c:valAx>
        <c:axId val="212179200"/>
        <c:scaling>
          <c:orientation val="minMax"/>
          <c:max val="120"/>
          <c:min val="90"/>
        </c:scaling>
        <c:delete val="0"/>
        <c:axPos val="l"/>
        <c:majorGridlines>
          <c:spPr>
            <a:ln>
              <a:prstDash val="sysDash"/>
            </a:ln>
          </c:spPr>
        </c:majorGridlines>
        <c:numFmt formatCode="#,##0" sourceLinked="0"/>
        <c:majorTickMark val="out"/>
        <c:minorTickMark val="none"/>
        <c:tickLblPos val="nextTo"/>
        <c:crossAx val="212177664"/>
        <c:crosses val="autoZero"/>
        <c:crossBetween val="midCat"/>
        <c:majorUnit val="5"/>
      </c:valAx>
    </c:plotArea>
    <c:legend>
      <c:legendPos val="r"/>
      <c:layout>
        <c:manualLayout>
          <c:xMode val="edge"/>
          <c:yMode val="edge"/>
          <c:x val="3.2670454545454551E-2"/>
          <c:y val="0.18066157760814217"/>
          <c:w val="0.95596590909090906"/>
          <c:h val="8.142493638676846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400" b="1" i="0" baseline="0">
                <a:effectLst/>
              </a:rPr>
              <a:t>Evolution des DPAE par type de contrat, </a:t>
            </a:r>
            <a:endParaRPr lang="fr-FR" sz="1400" b="1">
              <a:effectLst/>
            </a:endParaRPr>
          </a:p>
          <a:p>
            <a:pPr>
              <a:defRPr sz="1000" b="0" i="0" u="none" strike="noStrike" baseline="0">
                <a:solidFill>
                  <a:srgbClr val="000000"/>
                </a:solidFill>
                <a:latin typeface="Calibri"/>
                <a:ea typeface="Calibri"/>
                <a:cs typeface="Calibri"/>
              </a:defRPr>
            </a:pPr>
            <a:r>
              <a:rPr lang="fr-FR" sz="1400" b="1" i="0" baseline="0">
                <a:effectLst/>
              </a:rPr>
              <a:t>dans le Vaucluse</a:t>
            </a:r>
            <a:endParaRPr lang="fr-FR" sz="1400" b="1">
              <a:effectLst/>
            </a:endParaRPr>
          </a:p>
          <a:p>
            <a:pPr>
              <a:defRPr sz="1000" b="0" i="0" u="none" strike="noStrike" baseline="0">
                <a:solidFill>
                  <a:srgbClr val="000000"/>
                </a:solidFill>
                <a:latin typeface="Calibri"/>
                <a:ea typeface="Calibri"/>
                <a:cs typeface="Calibri"/>
              </a:defRPr>
            </a:pPr>
            <a:r>
              <a:rPr lang="fr-FR" sz="1200" b="0" i="1" baseline="0">
                <a:effectLst/>
              </a:rPr>
              <a:t>(données CVS, base 100 au 1</a:t>
            </a:r>
            <a:r>
              <a:rPr lang="fr-FR" sz="1200" b="0" i="1" baseline="30000">
                <a:effectLst/>
              </a:rPr>
              <a:t>er</a:t>
            </a:r>
            <a:r>
              <a:rPr lang="fr-FR" sz="1200" b="0" i="1" baseline="0">
                <a:effectLst/>
              </a:rPr>
              <a:t> trimestre 2013)</a:t>
            </a:r>
            <a:endParaRPr lang="fr-FR" sz="1200">
              <a:effectLst/>
            </a:endParaRPr>
          </a:p>
        </c:rich>
      </c:tx>
      <c:layout>
        <c:manualLayout>
          <c:xMode val="edge"/>
          <c:yMode val="edge"/>
          <c:x val="0.29091766691218934"/>
          <c:y val="6.7374094660602995E-3"/>
        </c:manualLayout>
      </c:layout>
      <c:overlay val="0"/>
      <c:spPr>
        <a:solidFill>
          <a:sysClr val="window" lastClr="FFFFFF"/>
        </a:solidFill>
        <a:ln w="25400">
          <a:noFill/>
        </a:ln>
      </c:spPr>
    </c:title>
    <c:autoTitleDeleted val="0"/>
    <c:plotArea>
      <c:layout>
        <c:manualLayout>
          <c:layoutTarget val="inner"/>
          <c:xMode val="edge"/>
          <c:yMode val="edge"/>
          <c:x val="7.7799010301577903E-2"/>
          <c:y val="0.21001566315074691"/>
          <c:w val="0.86019971469329792"/>
          <c:h val="0.68328684786054095"/>
        </c:manualLayout>
      </c:layout>
      <c:lineChart>
        <c:grouping val="standard"/>
        <c:varyColors val="0"/>
        <c:ser>
          <c:idx val="1"/>
          <c:order val="0"/>
          <c:tx>
            <c:v>CDD de plus d'un mois</c:v>
          </c:tx>
          <c:spPr>
            <a:ln w="25400"/>
          </c:spPr>
          <c:marker>
            <c:symbol val="none"/>
          </c:marker>
          <c:cat>
            <c:strRef>
              <c:f>'Dep 04'!$F$2:$F$44</c:f>
              <c:strCache>
                <c:ptCount val="43"/>
                <c:pt idx="0">
                  <c:v>2013T1</c:v>
                </c:pt>
                <c:pt idx="1">
                  <c:v>2013T2</c:v>
                </c:pt>
                <c:pt idx="2">
                  <c:v>2013T3</c:v>
                </c:pt>
                <c:pt idx="3">
                  <c:v>2013T4</c:v>
                </c:pt>
                <c:pt idx="4">
                  <c:v>2014T1</c:v>
                </c:pt>
                <c:pt idx="5">
                  <c:v>2014T2</c:v>
                </c:pt>
                <c:pt idx="6">
                  <c:v>2014T3</c:v>
                </c:pt>
                <c:pt idx="7">
                  <c:v>2014T4</c:v>
                </c:pt>
                <c:pt idx="8">
                  <c:v>2015T1</c:v>
                </c:pt>
                <c:pt idx="9">
                  <c:v>2015T2</c:v>
                </c:pt>
                <c:pt idx="10">
                  <c:v>2015T3</c:v>
                </c:pt>
                <c:pt idx="11">
                  <c:v>2015T4</c:v>
                </c:pt>
                <c:pt idx="12">
                  <c:v>2016T1</c:v>
                </c:pt>
                <c:pt idx="13">
                  <c:v>2016T2</c:v>
                </c:pt>
                <c:pt idx="14">
                  <c:v>2016T3</c:v>
                </c:pt>
                <c:pt idx="15">
                  <c:v>2016T4</c:v>
                </c:pt>
                <c:pt idx="16">
                  <c:v>2017T1</c:v>
                </c:pt>
                <c:pt idx="17">
                  <c:v>2017T2</c:v>
                </c:pt>
                <c:pt idx="18">
                  <c:v>2017T3</c:v>
                </c:pt>
                <c:pt idx="19">
                  <c:v>2017T4</c:v>
                </c:pt>
                <c:pt idx="20">
                  <c:v>2018T1</c:v>
                </c:pt>
                <c:pt idx="21">
                  <c:v>2018T2</c:v>
                </c:pt>
                <c:pt idx="22">
                  <c:v>2018T3</c:v>
                </c:pt>
                <c:pt idx="23">
                  <c:v>2018T4</c:v>
                </c:pt>
                <c:pt idx="24">
                  <c:v>2019T1</c:v>
                </c:pt>
                <c:pt idx="25">
                  <c:v>2019T2</c:v>
                </c:pt>
                <c:pt idx="26">
                  <c:v>2019T3</c:v>
                </c:pt>
                <c:pt idx="27">
                  <c:v>2019T4</c:v>
                </c:pt>
                <c:pt idx="28">
                  <c:v>2020T1</c:v>
                </c:pt>
                <c:pt idx="29">
                  <c:v>2020T2</c:v>
                </c:pt>
                <c:pt idx="30">
                  <c:v>2020T3</c:v>
                </c:pt>
                <c:pt idx="31">
                  <c:v>2020T4</c:v>
                </c:pt>
                <c:pt idx="32">
                  <c:v>2021T1</c:v>
                </c:pt>
                <c:pt idx="33">
                  <c:v>2021T2</c:v>
                </c:pt>
                <c:pt idx="34">
                  <c:v>2021T3</c:v>
                </c:pt>
                <c:pt idx="35">
                  <c:v>2021T4</c:v>
                </c:pt>
                <c:pt idx="36">
                  <c:v>2022T1</c:v>
                </c:pt>
                <c:pt idx="37">
                  <c:v>2022T2</c:v>
                </c:pt>
                <c:pt idx="38">
                  <c:v>2022T3</c:v>
                </c:pt>
                <c:pt idx="39">
                  <c:v>2022T4</c:v>
                </c:pt>
                <c:pt idx="40">
                  <c:v>2023T1</c:v>
                </c:pt>
                <c:pt idx="41">
                  <c:v>2023T2</c:v>
                </c:pt>
                <c:pt idx="42">
                  <c:v>2023T3</c:v>
                </c:pt>
              </c:strCache>
            </c:strRef>
          </c:cat>
          <c:val>
            <c:numRef>
              <c:f>'Dep 84'!$G$2:$G$44</c:f>
              <c:numCache>
                <c:formatCode>General</c:formatCode>
                <c:ptCount val="43"/>
                <c:pt idx="0">
                  <c:v>100</c:v>
                </c:pt>
                <c:pt idx="1">
                  <c:v>95.166286268176208</c:v>
                </c:pt>
                <c:pt idx="2">
                  <c:v>99.905081549024715</c:v>
                </c:pt>
                <c:pt idx="3">
                  <c:v>97.04306945325115</c:v>
                </c:pt>
                <c:pt idx="4">
                  <c:v>98.016201730584839</c:v>
                </c:pt>
                <c:pt idx="5">
                  <c:v>100.6431658706266</c:v>
                </c:pt>
                <c:pt idx="6">
                  <c:v>97.452575407065638</c:v>
                </c:pt>
                <c:pt idx="7">
                  <c:v>96.579162463011357</c:v>
                </c:pt>
                <c:pt idx="8">
                  <c:v>96.309460562287683</c:v>
                </c:pt>
                <c:pt idx="9">
                  <c:v>100.20266953185626</c:v>
                </c:pt>
                <c:pt idx="10">
                  <c:v>96.300739443357656</c:v>
                </c:pt>
                <c:pt idx="11">
                  <c:v>103.53964622442815</c:v>
                </c:pt>
                <c:pt idx="12">
                  <c:v>109.02125109383533</c:v>
                </c:pt>
                <c:pt idx="13">
                  <c:v>104.5703217584803</c:v>
                </c:pt>
                <c:pt idx="14">
                  <c:v>107.17040095155997</c:v>
                </c:pt>
                <c:pt idx="15">
                  <c:v>112.2333516180166</c:v>
                </c:pt>
                <c:pt idx="16">
                  <c:v>108.9574859401818</c:v>
                </c:pt>
                <c:pt idx="17">
                  <c:v>116.19910635951535</c:v>
                </c:pt>
                <c:pt idx="18">
                  <c:v>109.51879474232243</c:v>
                </c:pt>
                <c:pt idx="19">
                  <c:v>111.19763980209119</c:v>
                </c:pt>
                <c:pt idx="20">
                  <c:v>114.78272785047339</c:v>
                </c:pt>
                <c:pt idx="21">
                  <c:v>113.65955316557969</c:v>
                </c:pt>
                <c:pt idx="22">
                  <c:v>109.14578192619673</c:v>
                </c:pt>
                <c:pt idx="23">
                  <c:v>113.34939954234338</c:v>
                </c:pt>
                <c:pt idx="24">
                  <c:v>114.20734451349732</c:v>
                </c:pt>
                <c:pt idx="25">
                  <c:v>116.60336926626489</c:v>
                </c:pt>
                <c:pt idx="26">
                  <c:v>109.55469218813721</c:v>
                </c:pt>
                <c:pt idx="27">
                  <c:v>115.32983917831574</c:v>
                </c:pt>
                <c:pt idx="28">
                  <c:v>109.35763870512349</c:v>
                </c:pt>
                <c:pt idx="29">
                  <c:v>65.452344026746843</c:v>
                </c:pt>
                <c:pt idx="30">
                  <c:v>112.19921109847908</c:v>
                </c:pt>
                <c:pt idx="31">
                  <c:v>95.853806923042058</c:v>
                </c:pt>
                <c:pt idx="32">
                  <c:v>96.55675582142544</c:v>
                </c:pt>
                <c:pt idx="33">
                  <c:v>112.93680071549979</c:v>
                </c:pt>
                <c:pt idx="34">
                  <c:v>126.36900068934109</c:v>
                </c:pt>
                <c:pt idx="35">
                  <c:v>128.0352573277319</c:v>
                </c:pt>
                <c:pt idx="36">
                  <c:v>127.63479854791369</c:v>
                </c:pt>
                <c:pt idx="37">
                  <c:v>123.53181315395278</c:v>
                </c:pt>
                <c:pt idx="38">
                  <c:v>124.08757639994134</c:v>
                </c:pt>
                <c:pt idx="39">
                  <c:v>119.52756408971385</c:v>
                </c:pt>
                <c:pt idx="40">
                  <c:v>122.80764791608011</c:v>
                </c:pt>
                <c:pt idx="41">
                  <c:v>120.9142667050739</c:v>
                </c:pt>
                <c:pt idx="42">
                  <c:v>120.70597030266663</c:v>
                </c:pt>
              </c:numCache>
            </c:numRef>
          </c:val>
          <c:smooth val="0"/>
          <c:extLst>
            <c:ext xmlns:c16="http://schemas.microsoft.com/office/drawing/2014/chart" uri="{C3380CC4-5D6E-409C-BE32-E72D297353CC}">
              <c16:uniqueId val="{00000000-E63B-43C2-AC16-8B32A02F83C6}"/>
            </c:ext>
          </c:extLst>
        </c:ser>
        <c:ser>
          <c:idx val="0"/>
          <c:order val="1"/>
          <c:tx>
            <c:v>CDI</c:v>
          </c:tx>
          <c:spPr>
            <a:ln w="25400"/>
          </c:spPr>
          <c:marker>
            <c:symbol val="none"/>
          </c:marker>
          <c:cat>
            <c:strRef>
              <c:f>'Dep 04'!$F$2:$F$44</c:f>
              <c:strCache>
                <c:ptCount val="43"/>
                <c:pt idx="0">
                  <c:v>2013T1</c:v>
                </c:pt>
                <c:pt idx="1">
                  <c:v>2013T2</c:v>
                </c:pt>
                <c:pt idx="2">
                  <c:v>2013T3</c:v>
                </c:pt>
                <c:pt idx="3">
                  <c:v>2013T4</c:v>
                </c:pt>
                <c:pt idx="4">
                  <c:v>2014T1</c:v>
                </c:pt>
                <c:pt idx="5">
                  <c:v>2014T2</c:v>
                </c:pt>
                <c:pt idx="6">
                  <c:v>2014T3</c:v>
                </c:pt>
                <c:pt idx="7">
                  <c:v>2014T4</c:v>
                </c:pt>
                <c:pt idx="8">
                  <c:v>2015T1</c:v>
                </c:pt>
                <c:pt idx="9">
                  <c:v>2015T2</c:v>
                </c:pt>
                <c:pt idx="10">
                  <c:v>2015T3</c:v>
                </c:pt>
                <c:pt idx="11">
                  <c:v>2015T4</c:v>
                </c:pt>
                <c:pt idx="12">
                  <c:v>2016T1</c:v>
                </c:pt>
                <c:pt idx="13">
                  <c:v>2016T2</c:v>
                </c:pt>
                <c:pt idx="14">
                  <c:v>2016T3</c:v>
                </c:pt>
                <c:pt idx="15">
                  <c:v>2016T4</c:v>
                </c:pt>
                <c:pt idx="16">
                  <c:v>2017T1</c:v>
                </c:pt>
                <c:pt idx="17">
                  <c:v>2017T2</c:v>
                </c:pt>
                <c:pt idx="18">
                  <c:v>2017T3</c:v>
                </c:pt>
                <c:pt idx="19">
                  <c:v>2017T4</c:v>
                </c:pt>
                <c:pt idx="20">
                  <c:v>2018T1</c:v>
                </c:pt>
                <c:pt idx="21">
                  <c:v>2018T2</c:v>
                </c:pt>
                <c:pt idx="22">
                  <c:v>2018T3</c:v>
                </c:pt>
                <c:pt idx="23">
                  <c:v>2018T4</c:v>
                </c:pt>
                <c:pt idx="24">
                  <c:v>2019T1</c:v>
                </c:pt>
                <c:pt idx="25">
                  <c:v>2019T2</c:v>
                </c:pt>
                <c:pt idx="26">
                  <c:v>2019T3</c:v>
                </c:pt>
                <c:pt idx="27">
                  <c:v>2019T4</c:v>
                </c:pt>
                <c:pt idx="28">
                  <c:v>2020T1</c:v>
                </c:pt>
                <c:pt idx="29">
                  <c:v>2020T2</c:v>
                </c:pt>
                <c:pt idx="30">
                  <c:v>2020T3</c:v>
                </c:pt>
                <c:pt idx="31">
                  <c:v>2020T4</c:v>
                </c:pt>
                <c:pt idx="32">
                  <c:v>2021T1</c:v>
                </c:pt>
                <c:pt idx="33">
                  <c:v>2021T2</c:v>
                </c:pt>
                <c:pt idx="34">
                  <c:v>2021T3</c:v>
                </c:pt>
                <c:pt idx="35">
                  <c:v>2021T4</c:v>
                </c:pt>
                <c:pt idx="36">
                  <c:v>2022T1</c:v>
                </c:pt>
                <c:pt idx="37">
                  <c:v>2022T2</c:v>
                </c:pt>
                <c:pt idx="38">
                  <c:v>2022T3</c:v>
                </c:pt>
                <c:pt idx="39">
                  <c:v>2022T4</c:v>
                </c:pt>
                <c:pt idx="40">
                  <c:v>2023T1</c:v>
                </c:pt>
                <c:pt idx="41">
                  <c:v>2023T2</c:v>
                </c:pt>
                <c:pt idx="42">
                  <c:v>2023T3</c:v>
                </c:pt>
              </c:strCache>
            </c:strRef>
          </c:cat>
          <c:val>
            <c:numRef>
              <c:f>'Dep 84'!$H$2:$H$44</c:f>
              <c:numCache>
                <c:formatCode>General</c:formatCode>
                <c:ptCount val="43"/>
                <c:pt idx="0">
                  <c:v>100</c:v>
                </c:pt>
                <c:pt idx="1">
                  <c:v>97.926517664120652</c:v>
                </c:pt>
                <c:pt idx="2">
                  <c:v>97.980153975426148</c:v>
                </c:pt>
                <c:pt idx="3">
                  <c:v>100.33294866760009</c:v>
                </c:pt>
                <c:pt idx="4">
                  <c:v>101.55797288022023</c:v>
                </c:pt>
                <c:pt idx="5">
                  <c:v>100.82435138226022</c:v>
                </c:pt>
                <c:pt idx="6">
                  <c:v>97.45775466291235</c:v>
                </c:pt>
                <c:pt idx="7">
                  <c:v>93.730101399929779</c:v>
                </c:pt>
                <c:pt idx="8">
                  <c:v>98.179864075720005</c:v>
                </c:pt>
                <c:pt idx="9">
                  <c:v>101.70097114842866</c:v>
                </c:pt>
                <c:pt idx="10">
                  <c:v>106.18379571147175</c:v>
                </c:pt>
                <c:pt idx="11">
                  <c:v>101.96137238745693</c:v>
                </c:pt>
                <c:pt idx="12">
                  <c:v>108.76700956423559</c:v>
                </c:pt>
                <c:pt idx="13">
                  <c:v>112.04901198645749</c:v>
                </c:pt>
                <c:pt idx="14">
                  <c:v>108.31638376328918</c:v>
                </c:pt>
                <c:pt idx="15">
                  <c:v>122.5778231197969</c:v>
                </c:pt>
                <c:pt idx="16">
                  <c:v>114.93143989343729</c:v>
                </c:pt>
                <c:pt idx="17">
                  <c:v>126.57557241906619</c:v>
                </c:pt>
                <c:pt idx="18">
                  <c:v>126.05151642739914</c:v>
                </c:pt>
                <c:pt idx="19">
                  <c:v>133.16114196244246</c:v>
                </c:pt>
                <c:pt idx="20">
                  <c:v>131.35904413285223</c:v>
                </c:pt>
                <c:pt idx="21">
                  <c:v>139.68560663179659</c:v>
                </c:pt>
                <c:pt idx="22">
                  <c:v>137.40143382333244</c:v>
                </c:pt>
                <c:pt idx="23">
                  <c:v>145.12207251459344</c:v>
                </c:pt>
                <c:pt idx="24">
                  <c:v>145.52477526346149</c:v>
                </c:pt>
                <c:pt idx="25">
                  <c:v>143.60586394209088</c:v>
                </c:pt>
                <c:pt idx="26">
                  <c:v>144.21971790656352</c:v>
                </c:pt>
                <c:pt idx="27">
                  <c:v>145.27518443680401</c:v>
                </c:pt>
                <c:pt idx="28">
                  <c:v>142.27088860050262</c:v>
                </c:pt>
                <c:pt idx="29">
                  <c:v>84.447758893246387</c:v>
                </c:pt>
                <c:pt idx="30">
                  <c:v>145.68065432829172</c:v>
                </c:pt>
                <c:pt idx="31">
                  <c:v>132.37539679620014</c:v>
                </c:pt>
                <c:pt idx="32">
                  <c:v>137.58446905793659</c:v>
                </c:pt>
                <c:pt idx="33">
                  <c:v>165.73726352707445</c:v>
                </c:pt>
                <c:pt idx="34">
                  <c:v>180.20722057813327</c:v>
                </c:pt>
                <c:pt idx="35">
                  <c:v>187.23267534082689</c:v>
                </c:pt>
                <c:pt idx="36">
                  <c:v>183.30159934220768</c:v>
                </c:pt>
                <c:pt idx="37">
                  <c:v>179.27662747962188</c:v>
                </c:pt>
                <c:pt idx="38">
                  <c:v>181.33270284748312</c:v>
                </c:pt>
                <c:pt idx="39">
                  <c:v>187.75935428056854</c:v>
                </c:pt>
                <c:pt idx="40">
                  <c:v>183.52501425040228</c:v>
                </c:pt>
                <c:pt idx="41">
                  <c:v>181.73464098793761</c:v>
                </c:pt>
                <c:pt idx="42">
                  <c:v>181.0517950588746</c:v>
                </c:pt>
              </c:numCache>
            </c:numRef>
          </c:val>
          <c:smooth val="0"/>
          <c:extLst>
            <c:ext xmlns:c16="http://schemas.microsoft.com/office/drawing/2014/chart" uri="{C3380CC4-5D6E-409C-BE32-E72D297353CC}">
              <c16:uniqueId val="{00000001-E63B-43C2-AC16-8B32A02F83C6}"/>
            </c:ext>
          </c:extLst>
        </c:ser>
        <c:ser>
          <c:idx val="2"/>
          <c:order val="2"/>
          <c:tx>
            <c:v>Total</c:v>
          </c:tx>
          <c:spPr>
            <a:ln w="25400">
              <a:solidFill>
                <a:schemeClr val="tx1">
                  <a:lumMod val="50000"/>
                  <a:lumOff val="50000"/>
                </a:schemeClr>
              </a:solidFill>
            </a:ln>
          </c:spPr>
          <c:marker>
            <c:symbol val="none"/>
          </c:marker>
          <c:cat>
            <c:strRef>
              <c:f>'Dep 04'!$F$2:$F$44</c:f>
              <c:strCache>
                <c:ptCount val="43"/>
                <c:pt idx="0">
                  <c:v>2013T1</c:v>
                </c:pt>
                <c:pt idx="1">
                  <c:v>2013T2</c:v>
                </c:pt>
                <c:pt idx="2">
                  <c:v>2013T3</c:v>
                </c:pt>
                <c:pt idx="3">
                  <c:v>2013T4</c:v>
                </c:pt>
                <c:pt idx="4">
                  <c:v>2014T1</c:v>
                </c:pt>
                <c:pt idx="5">
                  <c:v>2014T2</c:v>
                </c:pt>
                <c:pt idx="6">
                  <c:v>2014T3</c:v>
                </c:pt>
                <c:pt idx="7">
                  <c:v>2014T4</c:v>
                </c:pt>
                <c:pt idx="8">
                  <c:v>2015T1</c:v>
                </c:pt>
                <c:pt idx="9">
                  <c:v>2015T2</c:v>
                </c:pt>
                <c:pt idx="10">
                  <c:v>2015T3</c:v>
                </c:pt>
                <c:pt idx="11">
                  <c:v>2015T4</c:v>
                </c:pt>
                <c:pt idx="12">
                  <c:v>2016T1</c:v>
                </c:pt>
                <c:pt idx="13">
                  <c:v>2016T2</c:v>
                </c:pt>
                <c:pt idx="14">
                  <c:v>2016T3</c:v>
                </c:pt>
                <c:pt idx="15">
                  <c:v>2016T4</c:v>
                </c:pt>
                <c:pt idx="16">
                  <c:v>2017T1</c:v>
                </c:pt>
                <c:pt idx="17">
                  <c:v>2017T2</c:v>
                </c:pt>
                <c:pt idx="18">
                  <c:v>2017T3</c:v>
                </c:pt>
                <c:pt idx="19">
                  <c:v>2017T4</c:v>
                </c:pt>
                <c:pt idx="20">
                  <c:v>2018T1</c:v>
                </c:pt>
                <c:pt idx="21">
                  <c:v>2018T2</c:v>
                </c:pt>
                <c:pt idx="22">
                  <c:v>2018T3</c:v>
                </c:pt>
                <c:pt idx="23">
                  <c:v>2018T4</c:v>
                </c:pt>
                <c:pt idx="24">
                  <c:v>2019T1</c:v>
                </c:pt>
                <c:pt idx="25">
                  <c:v>2019T2</c:v>
                </c:pt>
                <c:pt idx="26">
                  <c:v>2019T3</c:v>
                </c:pt>
                <c:pt idx="27">
                  <c:v>2019T4</c:v>
                </c:pt>
                <c:pt idx="28">
                  <c:v>2020T1</c:v>
                </c:pt>
                <c:pt idx="29">
                  <c:v>2020T2</c:v>
                </c:pt>
                <c:pt idx="30">
                  <c:v>2020T3</c:v>
                </c:pt>
                <c:pt idx="31">
                  <c:v>2020T4</c:v>
                </c:pt>
                <c:pt idx="32">
                  <c:v>2021T1</c:v>
                </c:pt>
                <c:pt idx="33">
                  <c:v>2021T2</c:v>
                </c:pt>
                <c:pt idx="34">
                  <c:v>2021T3</c:v>
                </c:pt>
                <c:pt idx="35">
                  <c:v>2021T4</c:v>
                </c:pt>
                <c:pt idx="36">
                  <c:v>2022T1</c:v>
                </c:pt>
                <c:pt idx="37">
                  <c:v>2022T2</c:v>
                </c:pt>
                <c:pt idx="38">
                  <c:v>2022T3</c:v>
                </c:pt>
                <c:pt idx="39">
                  <c:v>2022T4</c:v>
                </c:pt>
                <c:pt idx="40">
                  <c:v>2023T1</c:v>
                </c:pt>
                <c:pt idx="41">
                  <c:v>2023T2</c:v>
                </c:pt>
                <c:pt idx="42">
                  <c:v>2023T3</c:v>
                </c:pt>
              </c:strCache>
            </c:strRef>
          </c:cat>
          <c:val>
            <c:numRef>
              <c:f>'Dep 84'!$I$2:$I$44</c:f>
              <c:numCache>
                <c:formatCode>General</c:formatCode>
                <c:ptCount val="43"/>
                <c:pt idx="0">
                  <c:v>100</c:v>
                </c:pt>
                <c:pt idx="1">
                  <c:v>96.201946915347264</c:v>
                </c:pt>
                <c:pt idx="2">
                  <c:v>99.182833501429997</c:v>
                </c:pt>
                <c:pt idx="3">
                  <c:v>98.277458150247114</c:v>
                </c:pt>
                <c:pt idx="4">
                  <c:v>99.34510227361632</c:v>
                </c:pt>
                <c:pt idx="5">
                  <c:v>100.71114810737392</c:v>
                </c:pt>
                <c:pt idx="6">
                  <c:v>97.454518704815939</c:v>
                </c:pt>
                <c:pt idx="7">
                  <c:v>95.510172222281426</c:v>
                </c:pt>
                <c:pt idx="8">
                  <c:v>97.011250751341564</c:v>
                </c:pt>
                <c:pt idx="9">
                  <c:v>100.76484414669353</c:v>
                </c:pt>
                <c:pt idx="10">
                  <c:v>100.00894030858285</c:v>
                </c:pt>
                <c:pt idx="11">
                  <c:v>102.94746540009132</c:v>
                </c:pt>
                <c:pt idx="12">
                  <c:v>108.9258576614333</c:v>
                </c:pt>
                <c:pt idx="13">
                  <c:v>107.37638547215258</c:v>
                </c:pt>
                <c:pt idx="14">
                  <c:v>107.60038276474641</c:v>
                </c:pt>
                <c:pt idx="15">
                  <c:v>116.11467912770192</c:v>
                </c:pt>
                <c:pt idx="16">
                  <c:v>111.19896070439508</c:v>
                </c:pt>
                <c:pt idx="17">
                  <c:v>120.09243848028336</c:v>
                </c:pt>
                <c:pt idx="18">
                  <c:v>115.72200265634835</c:v>
                </c:pt>
                <c:pt idx="19">
                  <c:v>119.43851949607391</c:v>
                </c:pt>
                <c:pt idx="20">
                  <c:v>121.00229280214528</c:v>
                </c:pt>
                <c:pt idx="21">
                  <c:v>123.42473423544713</c:v>
                </c:pt>
                <c:pt idx="22">
                  <c:v>119.74752595860771</c:v>
                </c:pt>
                <c:pt idx="23">
                  <c:v>125.27075769410642</c:v>
                </c:pt>
                <c:pt idx="24">
                  <c:v>125.95789218348521</c:v>
                </c:pt>
                <c:pt idx="25">
                  <c:v>126.73491879949887</c:v>
                </c:pt>
                <c:pt idx="26">
                  <c:v>122.5612839624701</c:v>
                </c:pt>
                <c:pt idx="27">
                  <c:v>126.56556952169696</c:v>
                </c:pt>
                <c:pt idx="28">
                  <c:v>121.70695033792143</c:v>
                </c:pt>
                <c:pt idx="29">
                  <c:v>72.579573896976683</c:v>
                </c:pt>
                <c:pt idx="30">
                  <c:v>124.76171336352702</c:v>
                </c:pt>
                <c:pt idx="31">
                  <c:v>109.55699624960525</c:v>
                </c:pt>
                <c:pt idx="32">
                  <c:v>111.95067826753061</c:v>
                </c:pt>
                <c:pt idx="33">
                  <c:v>132.74795189895187</c:v>
                </c:pt>
                <c:pt idx="34">
                  <c:v>146.56952653456122</c:v>
                </c:pt>
                <c:pt idx="35">
                  <c:v>150.24659668876387</c:v>
                </c:pt>
                <c:pt idx="36">
                  <c:v>148.52142240896652</c:v>
                </c:pt>
                <c:pt idx="37">
                  <c:v>144.44770830889451</c:v>
                </c:pt>
                <c:pt idx="38">
                  <c:v>145.56640052720772</c:v>
                </c:pt>
                <c:pt idx="39">
                  <c:v>145.12867133402915</c:v>
                </c:pt>
                <c:pt idx="40">
                  <c:v>145.58928390671409</c:v>
                </c:pt>
                <c:pt idx="41">
                  <c:v>143.73455209256898</c:v>
                </c:pt>
                <c:pt idx="42">
                  <c:v>143.34820095510827</c:v>
                </c:pt>
              </c:numCache>
            </c:numRef>
          </c:val>
          <c:smooth val="0"/>
          <c:extLst>
            <c:ext xmlns:c16="http://schemas.microsoft.com/office/drawing/2014/chart" uri="{C3380CC4-5D6E-409C-BE32-E72D297353CC}">
              <c16:uniqueId val="{00000002-E63B-43C2-AC16-8B32A02F83C6}"/>
            </c:ext>
          </c:extLst>
        </c:ser>
        <c:dLbls>
          <c:showLegendKey val="0"/>
          <c:showVal val="0"/>
          <c:showCatName val="0"/>
          <c:showSerName val="0"/>
          <c:showPercent val="0"/>
          <c:showBubbleSize val="0"/>
        </c:dLbls>
        <c:smooth val="0"/>
        <c:axId val="210598528"/>
        <c:axId val="212083072"/>
      </c:lineChart>
      <c:catAx>
        <c:axId val="210598528"/>
        <c:scaling>
          <c:orientation val="minMax"/>
        </c:scaling>
        <c:delete val="0"/>
        <c:axPos val="b"/>
        <c:majorGridlines>
          <c:spPr>
            <a:ln w="3175">
              <a:solidFill>
                <a:srgbClr val="969696"/>
              </a:solidFill>
              <a:prstDash val="sysDash"/>
            </a:ln>
          </c:spPr>
        </c:majorGridlines>
        <c:numFmt formatCode="General" sourceLinked="1"/>
        <c:majorTickMark val="none"/>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212083072"/>
        <c:crossesAt val="100"/>
        <c:auto val="0"/>
        <c:lblAlgn val="ctr"/>
        <c:lblOffset val="100"/>
        <c:tickLblSkip val="4"/>
        <c:tickMarkSkip val="4"/>
        <c:noMultiLvlLbl val="0"/>
      </c:catAx>
      <c:valAx>
        <c:axId val="212083072"/>
        <c:scaling>
          <c:orientation val="minMax"/>
          <c:max val="200"/>
          <c:min val="6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210598528"/>
        <c:crossesAt val="1"/>
        <c:crossBetween val="midCat"/>
        <c:majorUnit val="20"/>
        <c:minorUnit val="0.2"/>
      </c:valAx>
      <c:spPr>
        <a:ln>
          <a:solidFill>
            <a:schemeClr val="bg1">
              <a:lumMod val="50000"/>
            </a:schemeClr>
          </a:solidFill>
        </a:ln>
      </c:spPr>
    </c:plotArea>
    <c:legend>
      <c:legendPos val="t"/>
      <c:overlay val="0"/>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fr-FR" sz="1500" b="1" i="0" u="none" strike="noStrike" baseline="0">
                <a:solidFill>
                  <a:srgbClr val="000000"/>
                </a:solidFill>
                <a:latin typeface="Calibri"/>
                <a:cs typeface="Calibri"/>
              </a:rPr>
              <a:t>Stock de bénéficiaires des principaux contrats aidés, dans le Vaucluse</a:t>
            </a:r>
          </a:p>
          <a:p>
            <a:pPr>
              <a:defRPr sz="1000" b="0" i="0" u="none" strike="noStrike" baseline="0">
                <a:solidFill>
                  <a:srgbClr val="000000"/>
                </a:solidFill>
                <a:latin typeface="Calibri"/>
                <a:ea typeface="Calibri"/>
                <a:cs typeface="Calibri"/>
              </a:defRPr>
            </a:pPr>
            <a:r>
              <a:rPr lang="fr-FR" sz="1000" b="0" i="1" u="none" strike="noStrike" baseline="0">
                <a:solidFill>
                  <a:srgbClr val="000000"/>
                </a:solidFill>
                <a:latin typeface="Calibri"/>
                <a:cs typeface="Calibri"/>
              </a:rPr>
              <a:t>(données brutes, en nombre)</a:t>
            </a:r>
          </a:p>
        </c:rich>
      </c:tx>
      <c:layout>
        <c:manualLayout>
          <c:xMode val="edge"/>
          <c:yMode val="edge"/>
          <c:x val="0.18700457004807933"/>
          <c:y val="2.0459862644964907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1"/>
          <c:order val="0"/>
          <c:tx>
            <c:strRef>
              <c:f>'Données GRAPHIQUE_stocks_bénéf'!$BQ$2</c:f>
              <c:strCache>
                <c:ptCount val="1"/>
                <c:pt idx="0">
                  <c:v>CUI-CAE / PEC</c:v>
                </c:pt>
              </c:strCache>
            </c:strRef>
          </c:tx>
          <c:spPr>
            <a:solidFill>
              <a:srgbClr val="1F497D">
                <a:lumMod val="20000"/>
                <a:lumOff val="80000"/>
                <a:alpha val="70000"/>
              </a:srgbClr>
            </a:solidFill>
            <a:ln w="28575">
              <a:noFill/>
              <a:prstDash val="solid"/>
            </a:ln>
          </c:spPr>
          <c:cat>
            <c:multiLvlStrRef>
              <c:f>'Données GRAPHIQUE_stocks_bénéf'!$BO$3:$BP$56</c:f>
              <c:multiLvlStrCache>
                <c:ptCount val="5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lvl>
              </c:multiLvlStrCache>
            </c:multiLvlStrRef>
          </c:cat>
          <c:val>
            <c:numRef>
              <c:f>'Données GRAPHIQUE_stocks_bénéf'!$BQ$3:$BQ$57</c:f>
              <c:numCache>
                <c:formatCode>#,##0</c:formatCode>
                <c:ptCount val="55"/>
                <c:pt idx="0">
                  <c:v>1268</c:v>
                </c:pt>
                <c:pt idx="1">
                  <c:v>2383</c:v>
                </c:pt>
                <c:pt idx="2">
                  <c:v>2491</c:v>
                </c:pt>
                <c:pt idx="3">
                  <c:v>2284</c:v>
                </c:pt>
                <c:pt idx="4">
                  <c:v>2154</c:v>
                </c:pt>
                <c:pt idx="5">
                  <c:v>1764</c:v>
                </c:pt>
                <c:pt idx="6">
                  <c:v>1744</c:v>
                </c:pt>
                <c:pt idx="7">
                  <c:v>2049</c:v>
                </c:pt>
                <c:pt idx="8">
                  <c:v>2326</c:v>
                </c:pt>
                <c:pt idx="9">
                  <c:v>2519</c:v>
                </c:pt>
                <c:pt idx="10">
                  <c:v>2324</c:v>
                </c:pt>
                <c:pt idx="11">
                  <c:v>2159</c:v>
                </c:pt>
                <c:pt idx="12">
                  <c:v>2023</c:v>
                </c:pt>
                <c:pt idx="13">
                  <c:v>1978</c:v>
                </c:pt>
                <c:pt idx="14">
                  <c:v>1854</c:v>
                </c:pt>
                <c:pt idx="15">
                  <c:v>2213</c:v>
                </c:pt>
                <c:pt idx="16">
                  <c:v>2279</c:v>
                </c:pt>
                <c:pt idx="17">
                  <c:v>2388</c:v>
                </c:pt>
                <c:pt idx="18">
                  <c:v>2119</c:v>
                </c:pt>
                <c:pt idx="19">
                  <c:v>1926</c:v>
                </c:pt>
                <c:pt idx="20">
                  <c:v>2046</c:v>
                </c:pt>
                <c:pt idx="21">
                  <c:v>2108</c:v>
                </c:pt>
                <c:pt idx="22">
                  <c:v>2077</c:v>
                </c:pt>
                <c:pt idx="23">
                  <c:v>2198</c:v>
                </c:pt>
                <c:pt idx="24">
                  <c:v>2356</c:v>
                </c:pt>
                <c:pt idx="25">
                  <c:v>2423</c:v>
                </c:pt>
                <c:pt idx="26">
                  <c:v>2438</c:v>
                </c:pt>
                <c:pt idx="27">
                  <c:v>2417</c:v>
                </c:pt>
                <c:pt idx="28">
                  <c:v>2500</c:v>
                </c:pt>
                <c:pt idx="29">
                  <c:v>2379</c:v>
                </c:pt>
                <c:pt idx="30">
                  <c:v>1669</c:v>
                </c:pt>
                <c:pt idx="31">
                  <c:v>1191</c:v>
                </c:pt>
                <c:pt idx="32">
                  <c:v>869</c:v>
                </c:pt>
                <c:pt idx="33">
                  <c:v>732</c:v>
                </c:pt>
                <c:pt idx="34">
                  <c:v>882</c:v>
                </c:pt>
                <c:pt idx="35">
                  <c:v>980</c:v>
                </c:pt>
                <c:pt idx="36">
                  <c:v>1069</c:v>
                </c:pt>
                <c:pt idx="37">
                  <c:v>1176</c:v>
                </c:pt>
                <c:pt idx="38">
                  <c:v>1166</c:v>
                </c:pt>
                <c:pt idx="39">
                  <c:v>1105</c:v>
                </c:pt>
                <c:pt idx="40">
                  <c:v>1041</c:v>
                </c:pt>
                <c:pt idx="41">
                  <c:v>869</c:v>
                </c:pt>
                <c:pt idx="42">
                  <c:v>870</c:v>
                </c:pt>
                <c:pt idx="43">
                  <c:v>872</c:v>
                </c:pt>
                <c:pt idx="44">
                  <c:v>887</c:v>
                </c:pt>
                <c:pt idx="45">
                  <c:v>891</c:v>
                </c:pt>
                <c:pt idx="46">
                  <c:v>857</c:v>
                </c:pt>
                <c:pt idx="47">
                  <c:v>863</c:v>
                </c:pt>
                <c:pt idx="48">
                  <c:v>879</c:v>
                </c:pt>
                <c:pt idx="49">
                  <c:v>844</c:v>
                </c:pt>
                <c:pt idx="50">
                  <c:v>716</c:v>
                </c:pt>
                <c:pt idx="51">
                  <c:v>502</c:v>
                </c:pt>
                <c:pt idx="52">
                  <c:v>459</c:v>
                </c:pt>
                <c:pt idx="53">
                  <c:v>466</c:v>
                </c:pt>
                <c:pt idx="54">
                  <c:v>461</c:v>
                </c:pt>
              </c:numCache>
            </c:numRef>
          </c:val>
          <c:extLst>
            <c:ext xmlns:c16="http://schemas.microsoft.com/office/drawing/2014/chart" uri="{C3380CC4-5D6E-409C-BE32-E72D297353CC}">
              <c16:uniqueId val="{00000000-E071-4B02-804C-1D10D1264BCF}"/>
            </c:ext>
          </c:extLst>
        </c:ser>
        <c:ser>
          <c:idx val="3"/>
          <c:order val="1"/>
          <c:tx>
            <c:strRef>
              <c:f>'Données GRAPHIQUE_stocks_bénéf'!$BT$2</c:f>
              <c:strCache>
                <c:ptCount val="1"/>
                <c:pt idx="0">
                  <c:v>CUI-CIE</c:v>
                </c:pt>
              </c:strCache>
            </c:strRef>
          </c:tx>
          <c:spPr>
            <a:solidFill>
              <a:srgbClr val="1F497D">
                <a:alpha val="80000"/>
              </a:srgbClr>
            </a:solidFill>
            <a:ln w="25400">
              <a:noFill/>
            </a:ln>
          </c:spPr>
          <c:cat>
            <c:multiLvlStrRef>
              <c:f>'Données GRAPHIQUE_stocks_bénéf'!$BO$3:$BP$56</c:f>
              <c:multiLvlStrCache>
                <c:ptCount val="5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lvl>
              </c:multiLvlStrCache>
            </c:multiLvlStrRef>
          </c:cat>
          <c:val>
            <c:numRef>
              <c:f>'Données GRAPHIQUE_stocks_bénéf'!$BT$3:$BT$57</c:f>
              <c:numCache>
                <c:formatCode>#,##0</c:formatCode>
                <c:ptCount val="55"/>
                <c:pt idx="0">
                  <c:v>414</c:v>
                </c:pt>
                <c:pt idx="1">
                  <c:v>841</c:v>
                </c:pt>
                <c:pt idx="2">
                  <c:v>736</c:v>
                </c:pt>
                <c:pt idx="3">
                  <c:v>698</c:v>
                </c:pt>
                <c:pt idx="4">
                  <c:v>498</c:v>
                </c:pt>
                <c:pt idx="5">
                  <c:v>231</c:v>
                </c:pt>
                <c:pt idx="6">
                  <c:v>180</c:v>
                </c:pt>
                <c:pt idx="7">
                  <c:v>253</c:v>
                </c:pt>
                <c:pt idx="8">
                  <c:v>352</c:v>
                </c:pt>
                <c:pt idx="9">
                  <c:v>247</c:v>
                </c:pt>
                <c:pt idx="10">
                  <c:v>154</c:v>
                </c:pt>
                <c:pt idx="11">
                  <c:v>161</c:v>
                </c:pt>
                <c:pt idx="12">
                  <c:v>196</c:v>
                </c:pt>
                <c:pt idx="13">
                  <c:v>195</c:v>
                </c:pt>
                <c:pt idx="14">
                  <c:v>153</c:v>
                </c:pt>
                <c:pt idx="15">
                  <c:v>183</c:v>
                </c:pt>
                <c:pt idx="16">
                  <c:v>255</c:v>
                </c:pt>
                <c:pt idx="17">
                  <c:v>233</c:v>
                </c:pt>
                <c:pt idx="18">
                  <c:v>204</c:v>
                </c:pt>
                <c:pt idx="19">
                  <c:v>204</c:v>
                </c:pt>
                <c:pt idx="20">
                  <c:v>234</c:v>
                </c:pt>
                <c:pt idx="21">
                  <c:v>326</c:v>
                </c:pt>
                <c:pt idx="22">
                  <c:v>415</c:v>
                </c:pt>
                <c:pt idx="23">
                  <c:v>484</c:v>
                </c:pt>
                <c:pt idx="24">
                  <c:v>641</c:v>
                </c:pt>
                <c:pt idx="25">
                  <c:v>603</c:v>
                </c:pt>
                <c:pt idx="26">
                  <c:v>388</c:v>
                </c:pt>
                <c:pt idx="27">
                  <c:v>271</c:v>
                </c:pt>
                <c:pt idx="28">
                  <c:v>203</c:v>
                </c:pt>
                <c:pt idx="29">
                  <c:v>207</c:v>
                </c:pt>
                <c:pt idx="30">
                  <c:v>174</c:v>
                </c:pt>
                <c:pt idx="31">
                  <c:v>113</c:v>
                </c:pt>
                <c:pt idx="32">
                  <c:v>57</c:v>
                </c:pt>
                <c:pt idx="33">
                  <c:v>3</c:v>
                </c:pt>
                <c:pt idx="34">
                  <c:v>0</c:v>
                </c:pt>
                <c:pt idx="35">
                  <c:v>0</c:v>
                </c:pt>
                <c:pt idx="36">
                  <c:v>0</c:v>
                </c:pt>
                <c:pt idx="37">
                  <c:v>0</c:v>
                </c:pt>
                <c:pt idx="38">
                  <c:v>0</c:v>
                </c:pt>
                <c:pt idx="39">
                  <c:v>0</c:v>
                </c:pt>
                <c:pt idx="40">
                  <c:v>0</c:v>
                </c:pt>
                <c:pt idx="41">
                  <c:v>0</c:v>
                </c:pt>
                <c:pt idx="42">
                  <c:v>0</c:v>
                </c:pt>
                <c:pt idx="43">
                  <c:v>16</c:v>
                </c:pt>
                <c:pt idx="44">
                  <c:v>88</c:v>
                </c:pt>
                <c:pt idx="45">
                  <c:v>222</c:v>
                </c:pt>
                <c:pt idx="46">
                  <c:v>320</c:v>
                </c:pt>
                <c:pt idx="47">
                  <c:v>472</c:v>
                </c:pt>
                <c:pt idx="48">
                  <c:v>541</c:v>
                </c:pt>
                <c:pt idx="49">
                  <c:v>513</c:v>
                </c:pt>
                <c:pt idx="50">
                  <c:v>331</c:v>
                </c:pt>
                <c:pt idx="51">
                  <c:v>176</c:v>
                </c:pt>
                <c:pt idx="52">
                  <c:v>136</c:v>
                </c:pt>
                <c:pt idx="53">
                  <c:v>146</c:v>
                </c:pt>
                <c:pt idx="54">
                  <c:v>160</c:v>
                </c:pt>
              </c:numCache>
            </c:numRef>
          </c:val>
          <c:extLst>
            <c:ext xmlns:c16="http://schemas.microsoft.com/office/drawing/2014/chart" uri="{C3380CC4-5D6E-409C-BE32-E72D297353CC}">
              <c16:uniqueId val="{00000001-E071-4B02-804C-1D10D1264BCF}"/>
            </c:ext>
          </c:extLst>
        </c:ser>
        <c:ser>
          <c:idx val="2"/>
          <c:order val="2"/>
          <c:tx>
            <c:strRef>
              <c:f>'Données GRAPHIQUE_stocks_bénéf'!$BW$2</c:f>
              <c:strCache>
                <c:ptCount val="1"/>
                <c:pt idx="0">
                  <c:v>Emploi d'avenir</c:v>
                </c:pt>
              </c:strCache>
            </c:strRef>
          </c:tx>
          <c:spPr>
            <a:solidFill>
              <a:srgbClr val="F79646">
                <a:lumMod val="75000"/>
                <a:alpha val="70000"/>
              </a:srgbClr>
            </a:solidFill>
            <a:ln w="25400">
              <a:noFill/>
            </a:ln>
          </c:spPr>
          <c:cat>
            <c:multiLvlStrRef>
              <c:f>'Données GRAPHIQUE_stocks_bénéf'!$BO$3:$BP$56</c:f>
              <c:multiLvlStrCache>
                <c:ptCount val="5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lvl>
              </c:multiLvlStrCache>
            </c:multiLvlStrRef>
          </c:cat>
          <c:val>
            <c:numRef>
              <c:f>'Données GRAPHIQUE_stocks_bénéf'!$BW$3:$BW$57</c:f>
              <c:numCache>
                <c:formatCode>General</c:formatCode>
                <c:ptCount val="55"/>
                <c:pt idx="0">
                  <c:v>0</c:v>
                </c:pt>
                <c:pt idx="1">
                  <c:v>0</c:v>
                </c:pt>
                <c:pt idx="2">
                  <c:v>0</c:v>
                </c:pt>
                <c:pt idx="3">
                  <c:v>0</c:v>
                </c:pt>
                <c:pt idx="4">
                  <c:v>0</c:v>
                </c:pt>
                <c:pt idx="5">
                  <c:v>0</c:v>
                </c:pt>
                <c:pt idx="6">
                  <c:v>0</c:v>
                </c:pt>
                <c:pt idx="7">
                  <c:v>0</c:v>
                </c:pt>
                <c:pt idx="8">
                  <c:v>0</c:v>
                </c:pt>
                <c:pt idx="9">
                  <c:v>0</c:v>
                </c:pt>
                <c:pt idx="10">
                  <c:v>0</c:v>
                </c:pt>
                <c:pt idx="11">
                  <c:v>0</c:v>
                </c:pt>
                <c:pt idx="12">
                  <c:v>145</c:v>
                </c:pt>
                <c:pt idx="13">
                  <c:v>272</c:v>
                </c:pt>
                <c:pt idx="14">
                  <c:v>507</c:v>
                </c:pt>
                <c:pt idx="15">
                  <c:v>706</c:v>
                </c:pt>
                <c:pt idx="16">
                  <c:v>850</c:v>
                </c:pt>
                <c:pt idx="17">
                  <c:v>948</c:v>
                </c:pt>
                <c:pt idx="18">
                  <c:v>1041</c:v>
                </c:pt>
                <c:pt idx="19">
                  <c:v>1091</c:v>
                </c:pt>
                <c:pt idx="20">
                  <c:v>1143</c:v>
                </c:pt>
                <c:pt idx="21">
                  <c:v>1210</c:v>
                </c:pt>
                <c:pt idx="22">
                  <c:v>1258</c:v>
                </c:pt>
                <c:pt idx="23">
                  <c:v>1337</c:v>
                </c:pt>
                <c:pt idx="24">
                  <c:v>1337</c:v>
                </c:pt>
                <c:pt idx="25">
                  <c:v>1336</c:v>
                </c:pt>
                <c:pt idx="26">
                  <c:v>1238</c:v>
                </c:pt>
                <c:pt idx="27">
                  <c:v>1157</c:v>
                </c:pt>
                <c:pt idx="28">
                  <c:v>1147</c:v>
                </c:pt>
                <c:pt idx="29">
                  <c:v>1036</c:v>
                </c:pt>
                <c:pt idx="30">
                  <c:v>834</c:v>
                </c:pt>
                <c:pt idx="31">
                  <c:v>709</c:v>
                </c:pt>
                <c:pt idx="32">
                  <c:v>583</c:v>
                </c:pt>
                <c:pt idx="33">
                  <c:v>473</c:v>
                </c:pt>
                <c:pt idx="34">
                  <c:v>368</c:v>
                </c:pt>
                <c:pt idx="35">
                  <c:v>277</c:v>
                </c:pt>
                <c:pt idx="36">
                  <c:v>209</c:v>
                </c:pt>
                <c:pt idx="37">
                  <c:v>156</c:v>
                </c:pt>
                <c:pt idx="38">
                  <c:v>93</c:v>
                </c:pt>
                <c:pt idx="39">
                  <c:v>60</c:v>
                </c:pt>
                <c:pt idx="40">
                  <c:v>22</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numCache>
            </c:numRef>
          </c:val>
          <c:extLst>
            <c:ext xmlns:c16="http://schemas.microsoft.com/office/drawing/2014/chart" uri="{C3380CC4-5D6E-409C-BE32-E72D297353CC}">
              <c16:uniqueId val="{00000002-E071-4B02-804C-1D10D1264BCF}"/>
            </c:ext>
          </c:extLst>
        </c:ser>
        <c:ser>
          <c:idx val="0"/>
          <c:order val="3"/>
          <c:tx>
            <c:strRef>
              <c:f>'Données GRAPHIQUE_stocks_bénéf'!$BX$2</c:f>
              <c:strCache>
                <c:ptCount val="1"/>
                <c:pt idx="0">
                  <c:v>CDDI *</c:v>
                </c:pt>
              </c:strCache>
            </c:strRef>
          </c:tx>
          <c:spPr>
            <a:solidFill>
              <a:srgbClr val="FFFF00">
                <a:alpha val="70000"/>
              </a:srgbClr>
            </a:solidFill>
            <a:ln w="25400">
              <a:noFill/>
            </a:ln>
          </c:spPr>
          <c:cat>
            <c:multiLvlStrRef>
              <c:f>'Données GRAPHIQUE_stocks_bénéf'!$BO$3:$BP$56</c:f>
              <c:multiLvlStrCache>
                <c:ptCount val="5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lvl>
              </c:multiLvlStrCache>
            </c:multiLvlStrRef>
          </c:cat>
          <c:val>
            <c:numRef>
              <c:f>'Données GRAPHIQUE_stocks_bénéf'!$BX$3:$BX$57</c:f>
              <c:numCache>
                <c:formatCode>General</c:formatCode>
                <c:ptCount val="5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285</c:v>
                </c:pt>
                <c:pt idx="19">
                  <c:v>489</c:v>
                </c:pt>
                <c:pt idx="20">
                  <c:v>481</c:v>
                </c:pt>
                <c:pt idx="21">
                  <c:v>492</c:v>
                </c:pt>
                <c:pt idx="22">
                  <c:v>461</c:v>
                </c:pt>
                <c:pt idx="23">
                  <c:v>443</c:v>
                </c:pt>
                <c:pt idx="24">
                  <c:v>426</c:v>
                </c:pt>
                <c:pt idx="25">
                  <c:v>448</c:v>
                </c:pt>
                <c:pt idx="26">
                  <c:v>480</c:v>
                </c:pt>
                <c:pt idx="27">
                  <c:v>530</c:v>
                </c:pt>
                <c:pt idx="28">
                  <c:v>526</c:v>
                </c:pt>
                <c:pt idx="29">
                  <c:v>522</c:v>
                </c:pt>
                <c:pt idx="30">
                  <c:v>536</c:v>
                </c:pt>
                <c:pt idx="31">
                  <c:v>630</c:v>
                </c:pt>
                <c:pt idx="32">
                  <c:v>581</c:v>
                </c:pt>
                <c:pt idx="33">
                  <c:v>545</c:v>
                </c:pt>
                <c:pt idx="34">
                  <c:v>511</c:v>
                </c:pt>
                <c:pt idx="35">
                  <c:v>517</c:v>
                </c:pt>
                <c:pt idx="36">
                  <c:v>521</c:v>
                </c:pt>
                <c:pt idx="37">
                  <c:v>525</c:v>
                </c:pt>
                <c:pt idx="38">
                  <c:v>524</c:v>
                </c:pt>
                <c:pt idx="39">
                  <c:v>529</c:v>
                </c:pt>
                <c:pt idx="40">
                  <c:v>561</c:v>
                </c:pt>
                <c:pt idx="41">
                  <c:v>533</c:v>
                </c:pt>
                <c:pt idx="42">
                  <c:v>575</c:v>
                </c:pt>
                <c:pt idx="43">
                  <c:v>567</c:v>
                </c:pt>
                <c:pt idx="44">
                  <c:v>619</c:v>
                </c:pt>
                <c:pt idx="45">
                  <c:v>611</c:v>
                </c:pt>
                <c:pt idx="46">
                  <c:v>630</c:v>
                </c:pt>
                <c:pt idx="47">
                  <c:v>630</c:v>
                </c:pt>
                <c:pt idx="48">
                  <c:v>632</c:v>
                </c:pt>
                <c:pt idx="49">
                  <c:v>642</c:v>
                </c:pt>
                <c:pt idx="50">
                  <c:v>627</c:v>
                </c:pt>
                <c:pt idx="51">
                  <c:v>633</c:v>
                </c:pt>
                <c:pt idx="52">
                  <c:v>587</c:v>
                </c:pt>
                <c:pt idx="53">
                  <c:v>607</c:v>
                </c:pt>
                <c:pt idx="54">
                  <c:v>570</c:v>
                </c:pt>
              </c:numCache>
            </c:numRef>
          </c:val>
          <c:extLst>
            <c:ext xmlns:c16="http://schemas.microsoft.com/office/drawing/2014/chart" uri="{C3380CC4-5D6E-409C-BE32-E72D297353CC}">
              <c16:uniqueId val="{00000003-E071-4B02-804C-1D10D1264BCF}"/>
            </c:ext>
          </c:extLst>
        </c:ser>
        <c:dLbls>
          <c:showLegendKey val="0"/>
          <c:showVal val="0"/>
          <c:showCatName val="0"/>
          <c:showSerName val="0"/>
          <c:showPercent val="0"/>
          <c:showBubbleSize val="0"/>
        </c:dLbls>
        <c:axId val="839057487"/>
        <c:axId val="1"/>
      </c:areaChart>
      <c:catAx>
        <c:axId val="839057487"/>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
        <c:crossesAt val="0"/>
        <c:auto val="0"/>
        <c:lblAlgn val="ctr"/>
        <c:lblOffset val="100"/>
        <c:tickLblSkip val="1"/>
        <c:noMultiLvlLbl val="0"/>
      </c:catAx>
      <c:valAx>
        <c:axId val="1"/>
        <c:scaling>
          <c:orientation val="minMax"/>
          <c:max val="5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839057487"/>
        <c:crosses val="autoZero"/>
        <c:crossBetween val="between"/>
        <c:majorUnit val="1000"/>
      </c:valAx>
    </c:plotArea>
    <c:legend>
      <c:legendPos val="b"/>
      <c:layout>
        <c:manualLayout>
          <c:xMode val="edge"/>
          <c:yMode val="edge"/>
          <c:x val="0.30111705825291479"/>
          <c:y val="9.0325442546518753E-2"/>
          <c:w val="0.39376855838639502"/>
          <c:h val="3.8710975824507554E-2"/>
        </c:manualLayou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fr-FR" sz="1800" b="1" i="0" baseline="0">
                <a:effectLst/>
              </a:rPr>
              <a:t>Stock de bénéficiaires de contrats d'apprentissage dans le Vaucluse</a:t>
            </a:r>
          </a:p>
          <a:p>
            <a:pPr>
              <a:defRPr sz="1000" b="0" i="0" u="none" strike="noStrike" baseline="0">
                <a:solidFill>
                  <a:srgbClr val="000000"/>
                </a:solidFill>
                <a:latin typeface="Calibri"/>
                <a:ea typeface="Calibri"/>
                <a:cs typeface="Calibri"/>
              </a:defRPr>
            </a:pPr>
            <a:r>
              <a:rPr lang="fr-FR" sz="1400" b="0" i="0" baseline="0">
                <a:effectLst/>
              </a:rPr>
              <a:t>(données brutes, en nombre)</a:t>
            </a:r>
            <a:endParaRPr lang="fr-FR" sz="1200" b="0">
              <a:effectLst/>
            </a:endParaRPr>
          </a:p>
        </c:rich>
      </c:tx>
      <c:layout>
        <c:manualLayout>
          <c:xMode val="edge"/>
          <c:yMode val="edge"/>
          <c:x val="0.14295875361995422"/>
          <c:y val="9.4975595376345693E-4"/>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0"/>
          <c:order val="0"/>
          <c:tx>
            <c:v>Secteur privé</c:v>
          </c:tx>
          <c:spPr>
            <a:ln w="25400">
              <a:noFill/>
            </a:ln>
          </c:spPr>
          <c:cat>
            <c:multiLvlStrRef>
              <c:f>'Graph appr'!$A$2:$B$24</c:f>
              <c:multiLvlStrCache>
                <c:ptCount val="2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lvl>
                <c:lvl>
                  <c:pt idx="0">
                    <c:v>2018</c:v>
                  </c:pt>
                  <c:pt idx="4">
                    <c:v>2019</c:v>
                  </c:pt>
                  <c:pt idx="8">
                    <c:v>2020</c:v>
                  </c:pt>
                  <c:pt idx="12">
                    <c:v>2021</c:v>
                  </c:pt>
                  <c:pt idx="16">
                    <c:v>2022</c:v>
                  </c:pt>
                  <c:pt idx="20">
                    <c:v>2023</c:v>
                  </c:pt>
                </c:lvl>
              </c:multiLvlStrCache>
            </c:multiLvlStrRef>
          </c:cat>
          <c:val>
            <c:numRef>
              <c:f>'Graph appr'!$S$2:$S$24</c:f>
              <c:numCache>
                <c:formatCode>#,##0</c:formatCode>
                <c:ptCount val="23"/>
                <c:pt idx="0">
                  <c:v>3202</c:v>
                </c:pt>
                <c:pt idx="1">
                  <c:v>3080</c:v>
                </c:pt>
                <c:pt idx="2">
                  <c:v>3241</c:v>
                </c:pt>
                <c:pt idx="3">
                  <c:v>3466</c:v>
                </c:pt>
                <c:pt idx="4">
                  <c:v>3303</c:v>
                </c:pt>
                <c:pt idx="5">
                  <c:v>3176</c:v>
                </c:pt>
                <c:pt idx="6">
                  <c:v>3592</c:v>
                </c:pt>
                <c:pt idx="7">
                  <c:v>3831</c:v>
                </c:pt>
                <c:pt idx="8">
                  <c:v>3735</c:v>
                </c:pt>
                <c:pt idx="9">
                  <c:v>3607</c:v>
                </c:pt>
                <c:pt idx="10">
                  <c:v>4545</c:v>
                </c:pt>
                <c:pt idx="11">
                  <c:v>5198</c:v>
                </c:pt>
                <c:pt idx="12">
                  <c:v>5301</c:v>
                </c:pt>
                <c:pt idx="13">
                  <c:v>5100</c:v>
                </c:pt>
                <c:pt idx="14">
                  <c:v>6109</c:v>
                </c:pt>
                <c:pt idx="15">
                  <c:v>6542</c:v>
                </c:pt>
                <c:pt idx="16">
                  <c:v>6383</c:v>
                </c:pt>
                <c:pt idx="17">
                  <c:v>6116</c:v>
                </c:pt>
                <c:pt idx="18">
                  <c:v>6905</c:v>
                </c:pt>
                <c:pt idx="19">
                  <c:v>7272</c:v>
                </c:pt>
                <c:pt idx="20">
                  <c:v>7035</c:v>
                </c:pt>
                <c:pt idx="21">
                  <c:v>6693</c:v>
                </c:pt>
                <c:pt idx="22">
                  <c:v>7326</c:v>
                </c:pt>
              </c:numCache>
            </c:numRef>
          </c:val>
          <c:extLst>
            <c:ext xmlns:c16="http://schemas.microsoft.com/office/drawing/2014/chart" uri="{C3380CC4-5D6E-409C-BE32-E72D297353CC}">
              <c16:uniqueId val="{00000000-8073-44D1-9B63-F01BD6F28A0F}"/>
            </c:ext>
          </c:extLst>
        </c:ser>
        <c:ser>
          <c:idx val="1"/>
          <c:order val="1"/>
          <c:tx>
            <c:v>Secteur public</c:v>
          </c:tx>
          <c:spPr>
            <a:ln w="25400">
              <a:noFill/>
            </a:ln>
          </c:spPr>
          <c:cat>
            <c:multiLvlStrRef>
              <c:f>'Graph appr'!$A$2:$B$24</c:f>
              <c:multiLvlStrCache>
                <c:ptCount val="2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lvl>
                <c:lvl>
                  <c:pt idx="0">
                    <c:v>2018</c:v>
                  </c:pt>
                  <c:pt idx="4">
                    <c:v>2019</c:v>
                  </c:pt>
                  <c:pt idx="8">
                    <c:v>2020</c:v>
                  </c:pt>
                  <c:pt idx="12">
                    <c:v>2021</c:v>
                  </c:pt>
                  <c:pt idx="16">
                    <c:v>2022</c:v>
                  </c:pt>
                  <c:pt idx="20">
                    <c:v>2023</c:v>
                  </c:pt>
                </c:lvl>
              </c:multiLvlStrCache>
            </c:multiLvlStrRef>
          </c:cat>
          <c:val>
            <c:numRef>
              <c:f>'Graph appr'!$T$2:$T$24</c:f>
              <c:numCache>
                <c:formatCode>#,##0</c:formatCode>
                <c:ptCount val="23"/>
                <c:pt idx="0">
                  <c:v>52</c:v>
                </c:pt>
                <c:pt idx="1">
                  <c:v>51</c:v>
                </c:pt>
                <c:pt idx="2">
                  <c:v>59</c:v>
                </c:pt>
                <c:pt idx="3">
                  <c:v>71</c:v>
                </c:pt>
                <c:pt idx="4">
                  <c:v>71</c:v>
                </c:pt>
                <c:pt idx="5">
                  <c:v>70</c:v>
                </c:pt>
                <c:pt idx="6">
                  <c:v>58</c:v>
                </c:pt>
                <c:pt idx="7">
                  <c:v>67</c:v>
                </c:pt>
                <c:pt idx="8">
                  <c:v>69</c:v>
                </c:pt>
                <c:pt idx="9">
                  <c:v>69</c:v>
                </c:pt>
                <c:pt idx="10">
                  <c:v>66</c:v>
                </c:pt>
                <c:pt idx="11">
                  <c:v>79</c:v>
                </c:pt>
                <c:pt idx="12">
                  <c:v>81</c:v>
                </c:pt>
                <c:pt idx="13">
                  <c:v>79</c:v>
                </c:pt>
                <c:pt idx="14">
                  <c:v>87</c:v>
                </c:pt>
                <c:pt idx="15">
                  <c:v>99</c:v>
                </c:pt>
                <c:pt idx="16">
                  <c:v>99</c:v>
                </c:pt>
                <c:pt idx="17">
                  <c:v>99</c:v>
                </c:pt>
                <c:pt idx="18">
                  <c:v>112</c:v>
                </c:pt>
                <c:pt idx="19">
                  <c:v>132</c:v>
                </c:pt>
                <c:pt idx="20">
                  <c:v>124</c:v>
                </c:pt>
                <c:pt idx="21">
                  <c:v>121</c:v>
                </c:pt>
                <c:pt idx="22">
                  <c:v>133</c:v>
                </c:pt>
              </c:numCache>
            </c:numRef>
          </c:val>
          <c:extLst>
            <c:ext xmlns:c16="http://schemas.microsoft.com/office/drawing/2014/chart" uri="{C3380CC4-5D6E-409C-BE32-E72D297353CC}">
              <c16:uniqueId val="{00000001-8073-44D1-9B63-F01BD6F28A0F}"/>
            </c:ext>
          </c:extLst>
        </c:ser>
        <c:dLbls>
          <c:showLegendKey val="0"/>
          <c:showVal val="0"/>
          <c:showCatName val="0"/>
          <c:showSerName val="0"/>
          <c:showPercent val="0"/>
          <c:showBubbleSize val="0"/>
        </c:dLbls>
        <c:axId val="682368911"/>
        <c:axId val="1"/>
      </c:areaChart>
      <c:catAx>
        <c:axId val="682368911"/>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
        <c:crossesAt val="100"/>
        <c:auto val="0"/>
        <c:lblAlgn val="ctr"/>
        <c:lblOffset val="100"/>
        <c:tickLblSkip val="1"/>
        <c:noMultiLvlLbl val="0"/>
      </c:catAx>
      <c:valAx>
        <c:axId val="1"/>
        <c:scaling>
          <c:orientation val="minMax"/>
          <c:max val="8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682368911"/>
        <c:crosses val="autoZero"/>
        <c:crossBetween val="between"/>
        <c:majorUnit val="1000"/>
      </c:valAx>
    </c:plotArea>
    <c:legend>
      <c:legendPos val="b"/>
      <c:layout>
        <c:manualLayout>
          <c:xMode val="edge"/>
          <c:yMode val="edge"/>
          <c:x val="0.3790967908800239"/>
          <c:y val="0.10991069614750169"/>
          <c:w val="0.21933119274836724"/>
          <c:h val="3.7152840415071955E-2"/>
        </c:manualLayou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b="0" i="0" u="none" strike="noStrike" baseline="0">
                <a:solidFill>
                  <a:srgbClr val="000000"/>
                </a:solidFill>
                <a:latin typeface="Calibri"/>
                <a:ea typeface="Calibri"/>
                <a:cs typeface="Calibri"/>
              </a:defRPr>
            </a:pPr>
            <a:r>
              <a:rPr lang="fr-FR" sz="1500" b="1" i="0" u="none" strike="noStrike" baseline="0">
                <a:solidFill>
                  <a:srgbClr val="000000"/>
                </a:solidFill>
                <a:latin typeface="Calibri"/>
              </a:rPr>
              <a:t>Taux de chômage dans le Vaucluse </a:t>
            </a:r>
            <a:r>
              <a:rPr lang="fr-FR" sz="1500" b="0" i="1" u="none" strike="noStrike" baseline="0">
                <a:solidFill>
                  <a:srgbClr val="000000"/>
                </a:solidFill>
                <a:latin typeface="Calibri"/>
              </a:rPr>
              <a:t>(en %)</a:t>
            </a:r>
          </a:p>
        </c:rich>
      </c:tx>
      <c:layout>
        <c:manualLayout>
          <c:xMode val="edge"/>
          <c:yMode val="edge"/>
          <c:x val="0.27938931639226944"/>
          <c:y val="2.4256627684853017E-2"/>
        </c:manualLayout>
      </c:layout>
      <c:overlay val="0"/>
      <c:spPr>
        <a:noFill/>
        <a:ln w="25400">
          <a:noFill/>
        </a:ln>
      </c:spPr>
    </c:title>
    <c:autoTitleDeleted val="0"/>
    <c:plotArea>
      <c:layout>
        <c:manualLayout>
          <c:layoutTarget val="inner"/>
          <c:xMode val="edge"/>
          <c:yMode val="edge"/>
          <c:x val="8.7438260558339295E-2"/>
          <c:y val="0.18816505924925064"/>
          <c:w val="0.83764367816092833"/>
          <c:h val="0.53603068847163338"/>
        </c:manualLayout>
      </c:layout>
      <c:lineChart>
        <c:grouping val="standard"/>
        <c:varyColors val="0"/>
        <c:ser>
          <c:idx val="0"/>
          <c:order val="0"/>
          <c:tx>
            <c:v>Provence-Alpes-Côte d'Azur</c:v>
          </c:tx>
          <c:spPr>
            <a:ln w="25400">
              <a:solidFill>
                <a:srgbClr val="FF0000"/>
              </a:solidFill>
              <a:prstDash val="solid"/>
            </a:ln>
          </c:spPr>
          <c:marker>
            <c:symbol val="none"/>
          </c:marker>
          <c:cat>
            <c:multiLvlStrRef>
              <c:f>'dates trim'!$B$127:$C$300</c:f>
              <c:multiLvlStrCache>
                <c:ptCount val="58"/>
                <c:lvl>
                  <c:pt idx="0">
                    <c:v>T3</c:v>
                  </c:pt>
                  <c:pt idx="1">
                    <c:v>T4</c:v>
                  </c:pt>
                  <c:pt idx="2">
                    <c:v>T1</c:v>
                  </c:pt>
                  <c:pt idx="3">
                    <c:v>T2</c:v>
                  </c:pt>
                  <c:pt idx="4">
                    <c:v>T3</c:v>
                  </c:pt>
                  <c:pt idx="5">
                    <c:v>T4</c:v>
                  </c:pt>
                  <c:pt idx="6">
                    <c:v>T1</c:v>
                  </c:pt>
                  <c:pt idx="7">
                    <c:v>T2</c:v>
                  </c:pt>
                  <c:pt idx="8">
                    <c:v>T3</c:v>
                  </c:pt>
                  <c:pt idx="9">
                    <c:v>T4</c:v>
                  </c:pt>
                  <c:pt idx="10">
                    <c:v>T1</c:v>
                  </c:pt>
                  <c:pt idx="11">
                    <c:v>T2</c:v>
                  </c:pt>
                  <c:pt idx="12">
                    <c:v>T3</c:v>
                  </c:pt>
                  <c:pt idx="13">
                    <c:v>T4</c:v>
                  </c:pt>
                  <c:pt idx="14">
                    <c:v>T1</c:v>
                  </c:pt>
                  <c:pt idx="15">
                    <c:v>T2</c:v>
                  </c:pt>
                  <c:pt idx="16">
                    <c:v>T3</c:v>
                  </c:pt>
                  <c:pt idx="17">
                    <c:v>T4</c:v>
                  </c:pt>
                  <c:pt idx="18">
                    <c:v>T1</c:v>
                  </c:pt>
                  <c:pt idx="19">
                    <c:v>T2</c:v>
                  </c:pt>
                  <c:pt idx="20">
                    <c:v>T3</c:v>
                  </c:pt>
                  <c:pt idx="21">
                    <c:v>T4</c:v>
                  </c:pt>
                  <c:pt idx="22">
                    <c:v>T1</c:v>
                  </c:pt>
                  <c:pt idx="23">
                    <c:v>T2</c:v>
                  </c:pt>
                  <c:pt idx="24">
                    <c:v>T3</c:v>
                  </c:pt>
                  <c:pt idx="25">
                    <c:v>T4</c:v>
                  </c:pt>
                  <c:pt idx="26">
                    <c:v>T1</c:v>
                  </c:pt>
                  <c:pt idx="27">
                    <c:v>T2</c:v>
                  </c:pt>
                  <c:pt idx="28">
                    <c:v>T3</c:v>
                  </c:pt>
                  <c:pt idx="29">
                    <c:v>T4</c:v>
                  </c:pt>
                  <c:pt idx="30">
                    <c:v>T1</c:v>
                  </c:pt>
                  <c:pt idx="31">
                    <c:v>T2</c:v>
                  </c:pt>
                  <c:pt idx="32">
                    <c:v>T3</c:v>
                  </c:pt>
                  <c:pt idx="33">
                    <c:v>T4</c:v>
                  </c:pt>
                  <c:pt idx="34">
                    <c:v>T1</c:v>
                  </c:pt>
                  <c:pt idx="35">
                    <c:v>T2</c:v>
                  </c:pt>
                  <c:pt idx="36">
                    <c:v>T3</c:v>
                  </c:pt>
                  <c:pt idx="37">
                    <c:v>T4</c:v>
                  </c:pt>
                  <c:pt idx="38">
                    <c:v>T1</c:v>
                  </c:pt>
                  <c:pt idx="39">
                    <c:v>T2</c:v>
                  </c:pt>
                  <c:pt idx="40">
                    <c:v>T3</c:v>
                  </c:pt>
                  <c:pt idx="41">
                    <c:v>T4</c:v>
                  </c:pt>
                  <c:pt idx="42">
                    <c:v>T1</c:v>
                  </c:pt>
                  <c:pt idx="43">
                    <c:v>T2</c:v>
                  </c:pt>
                  <c:pt idx="44">
                    <c:v>T3</c:v>
                  </c:pt>
                  <c:pt idx="45">
                    <c:v>T4</c:v>
                  </c:pt>
                  <c:pt idx="46">
                    <c:v>T1</c:v>
                  </c:pt>
                  <c:pt idx="47">
                    <c:v>T2</c:v>
                  </c:pt>
                  <c:pt idx="48">
                    <c:v>T3</c:v>
                  </c:pt>
                  <c:pt idx="49">
                    <c:v>T4</c:v>
                  </c:pt>
                  <c:pt idx="50">
                    <c:v>T1</c:v>
                  </c:pt>
                  <c:pt idx="51">
                    <c:v>T2</c:v>
                  </c:pt>
                  <c:pt idx="52">
                    <c:v>T3</c:v>
                  </c:pt>
                  <c:pt idx="53">
                    <c:v>T4</c:v>
                  </c:pt>
                  <c:pt idx="54">
                    <c:v>T1</c:v>
                  </c:pt>
                  <c:pt idx="55">
                    <c:v>T2</c:v>
                  </c:pt>
                  <c:pt idx="56">
                    <c:v>T3</c:v>
                  </c:pt>
                  <c:pt idx="57">
                    <c:v>T4</c:v>
                  </c:pt>
                </c:lvl>
                <c:lvl>
                  <c:pt idx="2">
                    <c:v>2014</c:v>
                  </c:pt>
                  <c:pt idx="6">
                    <c:v>2015</c:v>
                  </c:pt>
                  <c:pt idx="10">
                    <c:v>2016</c:v>
                  </c:pt>
                  <c:pt idx="14">
                    <c:v>2017</c:v>
                  </c:pt>
                  <c:pt idx="18">
                    <c:v>2018</c:v>
                  </c:pt>
                  <c:pt idx="22">
                    <c:v>2019</c:v>
                  </c:pt>
                  <c:pt idx="26">
                    <c:v>2020</c:v>
                  </c:pt>
                  <c:pt idx="30">
                    <c:v>2021</c:v>
                  </c:pt>
                  <c:pt idx="34">
                    <c:v>2022</c:v>
                  </c:pt>
                  <c:pt idx="38">
                    <c:v>2023</c:v>
                  </c:pt>
                  <c:pt idx="42">
                    <c:v>2024</c:v>
                  </c:pt>
                  <c:pt idx="46">
                    <c:v>2025</c:v>
                  </c:pt>
                  <c:pt idx="50">
                    <c:v>2026</c:v>
                  </c:pt>
                  <c:pt idx="54">
                    <c:v>2027</c:v>
                  </c:pt>
                </c:lvl>
              </c:multiLvlStrCache>
            </c:multiLvlStrRef>
          </c:cat>
          <c:val>
            <c:numRef>
              <c:f>Données!$C$135:$C$175</c:f>
              <c:numCache>
                <c:formatCode>#\ ##0.0</c:formatCode>
                <c:ptCount val="41"/>
                <c:pt idx="0">
                  <c:v>11.3</c:v>
                </c:pt>
                <c:pt idx="1">
                  <c:v>11.2</c:v>
                </c:pt>
                <c:pt idx="2">
                  <c:v>11.2</c:v>
                </c:pt>
                <c:pt idx="3">
                  <c:v>11.2</c:v>
                </c:pt>
                <c:pt idx="4">
                  <c:v>11.4</c:v>
                </c:pt>
                <c:pt idx="5">
                  <c:v>11.6</c:v>
                </c:pt>
                <c:pt idx="6">
                  <c:v>11.4</c:v>
                </c:pt>
                <c:pt idx="7">
                  <c:v>11.7</c:v>
                </c:pt>
                <c:pt idx="8">
                  <c:v>11.5</c:v>
                </c:pt>
                <c:pt idx="9">
                  <c:v>11.4</c:v>
                </c:pt>
                <c:pt idx="10">
                  <c:v>11.3</c:v>
                </c:pt>
                <c:pt idx="11">
                  <c:v>11.1</c:v>
                </c:pt>
                <c:pt idx="12">
                  <c:v>11</c:v>
                </c:pt>
                <c:pt idx="13">
                  <c:v>11.4</c:v>
                </c:pt>
                <c:pt idx="14">
                  <c:v>10.9</c:v>
                </c:pt>
                <c:pt idx="15">
                  <c:v>10.8</c:v>
                </c:pt>
                <c:pt idx="16">
                  <c:v>10.8</c:v>
                </c:pt>
                <c:pt idx="17">
                  <c:v>10.3</c:v>
                </c:pt>
                <c:pt idx="18">
                  <c:v>10.6</c:v>
                </c:pt>
                <c:pt idx="19">
                  <c:v>10.4</c:v>
                </c:pt>
                <c:pt idx="20">
                  <c:v>10.199999999999999</c:v>
                </c:pt>
                <c:pt idx="21">
                  <c:v>10</c:v>
                </c:pt>
                <c:pt idx="22">
                  <c:v>10.1</c:v>
                </c:pt>
                <c:pt idx="23">
                  <c:v>9.6</c:v>
                </c:pt>
                <c:pt idx="24">
                  <c:v>9.5</c:v>
                </c:pt>
                <c:pt idx="25">
                  <c:v>9.3000000000000007</c:v>
                </c:pt>
                <c:pt idx="26">
                  <c:v>9</c:v>
                </c:pt>
                <c:pt idx="27">
                  <c:v>8.1999999999999993</c:v>
                </c:pt>
                <c:pt idx="28">
                  <c:v>10.1</c:v>
                </c:pt>
                <c:pt idx="29">
                  <c:v>9.1</c:v>
                </c:pt>
                <c:pt idx="30">
                  <c:v>9.3000000000000007</c:v>
                </c:pt>
                <c:pt idx="31">
                  <c:v>9.1</c:v>
                </c:pt>
                <c:pt idx="32">
                  <c:v>8.9</c:v>
                </c:pt>
                <c:pt idx="33">
                  <c:v>8.4</c:v>
                </c:pt>
                <c:pt idx="34">
                  <c:v>8.3000000000000007</c:v>
                </c:pt>
                <c:pt idx="35">
                  <c:v>8.1999999999999993</c:v>
                </c:pt>
                <c:pt idx="36">
                  <c:v>8.1</c:v>
                </c:pt>
                <c:pt idx="37">
                  <c:v>8</c:v>
                </c:pt>
                <c:pt idx="38">
                  <c:v>8</c:v>
                </c:pt>
                <c:pt idx="39">
                  <c:v>7.9</c:v>
                </c:pt>
                <c:pt idx="40">
                  <c:v>8.1</c:v>
                </c:pt>
              </c:numCache>
            </c:numRef>
          </c:val>
          <c:smooth val="0"/>
          <c:extLst>
            <c:ext xmlns:c16="http://schemas.microsoft.com/office/drawing/2014/chart" uri="{C3380CC4-5D6E-409C-BE32-E72D297353CC}">
              <c16:uniqueId val="{00000000-5D15-4619-84F5-6106B6C7B20D}"/>
            </c:ext>
          </c:extLst>
        </c:ser>
        <c:ser>
          <c:idx val="1"/>
          <c:order val="1"/>
          <c:tx>
            <c:v>France métropolitaine</c:v>
          </c:tx>
          <c:spPr>
            <a:ln w="25400">
              <a:solidFill>
                <a:srgbClr val="0000FF"/>
              </a:solidFill>
              <a:prstDash val="solid"/>
            </a:ln>
          </c:spPr>
          <c:marker>
            <c:symbol val="none"/>
          </c:marker>
          <c:cat>
            <c:multiLvlStrRef>
              <c:f>'dates trim'!$B$127:$C$300</c:f>
              <c:multiLvlStrCache>
                <c:ptCount val="58"/>
                <c:lvl>
                  <c:pt idx="0">
                    <c:v>T3</c:v>
                  </c:pt>
                  <c:pt idx="1">
                    <c:v>T4</c:v>
                  </c:pt>
                  <c:pt idx="2">
                    <c:v>T1</c:v>
                  </c:pt>
                  <c:pt idx="3">
                    <c:v>T2</c:v>
                  </c:pt>
                  <c:pt idx="4">
                    <c:v>T3</c:v>
                  </c:pt>
                  <c:pt idx="5">
                    <c:v>T4</c:v>
                  </c:pt>
                  <c:pt idx="6">
                    <c:v>T1</c:v>
                  </c:pt>
                  <c:pt idx="7">
                    <c:v>T2</c:v>
                  </c:pt>
                  <c:pt idx="8">
                    <c:v>T3</c:v>
                  </c:pt>
                  <c:pt idx="9">
                    <c:v>T4</c:v>
                  </c:pt>
                  <c:pt idx="10">
                    <c:v>T1</c:v>
                  </c:pt>
                  <c:pt idx="11">
                    <c:v>T2</c:v>
                  </c:pt>
                  <c:pt idx="12">
                    <c:v>T3</c:v>
                  </c:pt>
                  <c:pt idx="13">
                    <c:v>T4</c:v>
                  </c:pt>
                  <c:pt idx="14">
                    <c:v>T1</c:v>
                  </c:pt>
                  <c:pt idx="15">
                    <c:v>T2</c:v>
                  </c:pt>
                  <c:pt idx="16">
                    <c:v>T3</c:v>
                  </c:pt>
                  <c:pt idx="17">
                    <c:v>T4</c:v>
                  </c:pt>
                  <c:pt idx="18">
                    <c:v>T1</c:v>
                  </c:pt>
                  <c:pt idx="19">
                    <c:v>T2</c:v>
                  </c:pt>
                  <c:pt idx="20">
                    <c:v>T3</c:v>
                  </c:pt>
                  <c:pt idx="21">
                    <c:v>T4</c:v>
                  </c:pt>
                  <c:pt idx="22">
                    <c:v>T1</c:v>
                  </c:pt>
                  <c:pt idx="23">
                    <c:v>T2</c:v>
                  </c:pt>
                  <c:pt idx="24">
                    <c:v>T3</c:v>
                  </c:pt>
                  <c:pt idx="25">
                    <c:v>T4</c:v>
                  </c:pt>
                  <c:pt idx="26">
                    <c:v>T1</c:v>
                  </c:pt>
                  <c:pt idx="27">
                    <c:v>T2</c:v>
                  </c:pt>
                  <c:pt idx="28">
                    <c:v>T3</c:v>
                  </c:pt>
                  <c:pt idx="29">
                    <c:v>T4</c:v>
                  </c:pt>
                  <c:pt idx="30">
                    <c:v>T1</c:v>
                  </c:pt>
                  <c:pt idx="31">
                    <c:v>T2</c:v>
                  </c:pt>
                  <c:pt idx="32">
                    <c:v>T3</c:v>
                  </c:pt>
                  <c:pt idx="33">
                    <c:v>T4</c:v>
                  </c:pt>
                  <c:pt idx="34">
                    <c:v>T1</c:v>
                  </c:pt>
                  <c:pt idx="35">
                    <c:v>T2</c:v>
                  </c:pt>
                  <c:pt idx="36">
                    <c:v>T3</c:v>
                  </c:pt>
                  <c:pt idx="37">
                    <c:v>T4</c:v>
                  </c:pt>
                  <c:pt idx="38">
                    <c:v>T1</c:v>
                  </c:pt>
                  <c:pt idx="39">
                    <c:v>T2</c:v>
                  </c:pt>
                  <c:pt idx="40">
                    <c:v>T3</c:v>
                  </c:pt>
                  <c:pt idx="41">
                    <c:v>T4</c:v>
                  </c:pt>
                  <c:pt idx="42">
                    <c:v>T1</c:v>
                  </c:pt>
                  <c:pt idx="43">
                    <c:v>T2</c:v>
                  </c:pt>
                  <c:pt idx="44">
                    <c:v>T3</c:v>
                  </c:pt>
                  <c:pt idx="45">
                    <c:v>T4</c:v>
                  </c:pt>
                  <c:pt idx="46">
                    <c:v>T1</c:v>
                  </c:pt>
                  <c:pt idx="47">
                    <c:v>T2</c:v>
                  </c:pt>
                  <c:pt idx="48">
                    <c:v>T3</c:v>
                  </c:pt>
                  <c:pt idx="49">
                    <c:v>T4</c:v>
                  </c:pt>
                  <c:pt idx="50">
                    <c:v>T1</c:v>
                  </c:pt>
                  <c:pt idx="51">
                    <c:v>T2</c:v>
                  </c:pt>
                  <c:pt idx="52">
                    <c:v>T3</c:v>
                  </c:pt>
                  <c:pt idx="53">
                    <c:v>T4</c:v>
                  </c:pt>
                  <c:pt idx="54">
                    <c:v>T1</c:v>
                  </c:pt>
                  <c:pt idx="55">
                    <c:v>T2</c:v>
                  </c:pt>
                  <c:pt idx="56">
                    <c:v>T3</c:v>
                  </c:pt>
                  <c:pt idx="57">
                    <c:v>T4</c:v>
                  </c:pt>
                </c:lvl>
                <c:lvl>
                  <c:pt idx="2">
                    <c:v>2014</c:v>
                  </c:pt>
                  <c:pt idx="6">
                    <c:v>2015</c:v>
                  </c:pt>
                  <c:pt idx="10">
                    <c:v>2016</c:v>
                  </c:pt>
                  <c:pt idx="14">
                    <c:v>2017</c:v>
                  </c:pt>
                  <c:pt idx="18">
                    <c:v>2018</c:v>
                  </c:pt>
                  <c:pt idx="22">
                    <c:v>2019</c:v>
                  </c:pt>
                  <c:pt idx="26">
                    <c:v>2020</c:v>
                  </c:pt>
                  <c:pt idx="30">
                    <c:v>2021</c:v>
                  </c:pt>
                  <c:pt idx="34">
                    <c:v>2022</c:v>
                  </c:pt>
                  <c:pt idx="38">
                    <c:v>2023</c:v>
                  </c:pt>
                  <c:pt idx="42">
                    <c:v>2024</c:v>
                  </c:pt>
                  <c:pt idx="46">
                    <c:v>2025</c:v>
                  </c:pt>
                  <c:pt idx="50">
                    <c:v>2026</c:v>
                  </c:pt>
                  <c:pt idx="54">
                    <c:v>2027</c:v>
                  </c:pt>
                </c:lvl>
              </c:multiLvlStrCache>
            </c:multiLvlStrRef>
          </c:cat>
          <c:val>
            <c:numRef>
              <c:f>Données!$B$135:$B$175</c:f>
              <c:numCache>
                <c:formatCode>#\ ##0.0</c:formatCode>
                <c:ptCount val="41"/>
                <c:pt idx="0">
                  <c:v>9.9</c:v>
                </c:pt>
                <c:pt idx="1">
                  <c:v>9.8000000000000007</c:v>
                </c:pt>
                <c:pt idx="2">
                  <c:v>9.8000000000000007</c:v>
                </c:pt>
                <c:pt idx="3">
                  <c:v>9.8000000000000007</c:v>
                </c:pt>
                <c:pt idx="4">
                  <c:v>9.9</c:v>
                </c:pt>
                <c:pt idx="5">
                  <c:v>10.1</c:v>
                </c:pt>
                <c:pt idx="6">
                  <c:v>10</c:v>
                </c:pt>
                <c:pt idx="7">
                  <c:v>10.199999999999999</c:v>
                </c:pt>
                <c:pt idx="8">
                  <c:v>10</c:v>
                </c:pt>
                <c:pt idx="9">
                  <c:v>9.9</c:v>
                </c:pt>
                <c:pt idx="10">
                  <c:v>9.9</c:v>
                </c:pt>
                <c:pt idx="11">
                  <c:v>9.6999999999999993</c:v>
                </c:pt>
                <c:pt idx="12">
                  <c:v>9.6</c:v>
                </c:pt>
                <c:pt idx="13">
                  <c:v>9.8000000000000007</c:v>
                </c:pt>
                <c:pt idx="14">
                  <c:v>9.3000000000000007</c:v>
                </c:pt>
                <c:pt idx="15">
                  <c:v>9.1999999999999993</c:v>
                </c:pt>
                <c:pt idx="16">
                  <c:v>9.1999999999999993</c:v>
                </c:pt>
                <c:pt idx="17">
                  <c:v>8.6999999999999993</c:v>
                </c:pt>
                <c:pt idx="18">
                  <c:v>9</c:v>
                </c:pt>
                <c:pt idx="19">
                  <c:v>8.8000000000000007</c:v>
                </c:pt>
                <c:pt idx="20">
                  <c:v>8.6</c:v>
                </c:pt>
                <c:pt idx="21">
                  <c:v>8.5</c:v>
                </c:pt>
                <c:pt idx="22">
                  <c:v>8.5</c:v>
                </c:pt>
                <c:pt idx="23">
                  <c:v>8.1999999999999993</c:v>
                </c:pt>
                <c:pt idx="24">
                  <c:v>8.1</c:v>
                </c:pt>
                <c:pt idx="25">
                  <c:v>7.9</c:v>
                </c:pt>
                <c:pt idx="26">
                  <c:v>7.7</c:v>
                </c:pt>
                <c:pt idx="27">
                  <c:v>7.1</c:v>
                </c:pt>
                <c:pt idx="28">
                  <c:v>8.6999999999999993</c:v>
                </c:pt>
                <c:pt idx="29">
                  <c:v>7.9</c:v>
                </c:pt>
                <c:pt idx="30">
                  <c:v>8</c:v>
                </c:pt>
                <c:pt idx="31">
                  <c:v>7.7</c:v>
                </c:pt>
                <c:pt idx="32">
                  <c:v>7.7</c:v>
                </c:pt>
                <c:pt idx="33">
                  <c:v>7.3</c:v>
                </c:pt>
                <c:pt idx="34">
                  <c:v>7.2</c:v>
                </c:pt>
                <c:pt idx="35">
                  <c:v>7.2</c:v>
                </c:pt>
                <c:pt idx="36">
                  <c:v>7</c:v>
                </c:pt>
                <c:pt idx="37">
                  <c:v>7</c:v>
                </c:pt>
                <c:pt idx="38">
                  <c:v>6.9</c:v>
                </c:pt>
                <c:pt idx="39">
                  <c:v>7</c:v>
                </c:pt>
                <c:pt idx="40">
                  <c:v>7.2</c:v>
                </c:pt>
              </c:numCache>
            </c:numRef>
          </c:val>
          <c:smooth val="0"/>
          <c:extLst>
            <c:ext xmlns:c16="http://schemas.microsoft.com/office/drawing/2014/chart" uri="{C3380CC4-5D6E-409C-BE32-E72D297353CC}">
              <c16:uniqueId val="{00000001-5D15-4619-84F5-6106B6C7B20D}"/>
            </c:ext>
          </c:extLst>
        </c:ser>
        <c:ser>
          <c:idx val="2"/>
          <c:order val="2"/>
          <c:tx>
            <c:strRef>
              <c:f>Données!$I$8</c:f>
              <c:strCache>
                <c:ptCount val="1"/>
                <c:pt idx="0">
                  <c:v>Vaucluse</c:v>
                </c:pt>
              </c:strCache>
            </c:strRef>
          </c:tx>
          <c:marker>
            <c:symbol val="none"/>
          </c:marker>
          <c:cat>
            <c:multiLvlStrRef>
              <c:f>'dates trim'!$B$127:$C$300</c:f>
              <c:multiLvlStrCache>
                <c:ptCount val="58"/>
                <c:lvl>
                  <c:pt idx="0">
                    <c:v>T3</c:v>
                  </c:pt>
                  <c:pt idx="1">
                    <c:v>T4</c:v>
                  </c:pt>
                  <c:pt idx="2">
                    <c:v>T1</c:v>
                  </c:pt>
                  <c:pt idx="3">
                    <c:v>T2</c:v>
                  </c:pt>
                  <c:pt idx="4">
                    <c:v>T3</c:v>
                  </c:pt>
                  <c:pt idx="5">
                    <c:v>T4</c:v>
                  </c:pt>
                  <c:pt idx="6">
                    <c:v>T1</c:v>
                  </c:pt>
                  <c:pt idx="7">
                    <c:v>T2</c:v>
                  </c:pt>
                  <c:pt idx="8">
                    <c:v>T3</c:v>
                  </c:pt>
                  <c:pt idx="9">
                    <c:v>T4</c:v>
                  </c:pt>
                  <c:pt idx="10">
                    <c:v>T1</c:v>
                  </c:pt>
                  <c:pt idx="11">
                    <c:v>T2</c:v>
                  </c:pt>
                  <c:pt idx="12">
                    <c:v>T3</c:v>
                  </c:pt>
                  <c:pt idx="13">
                    <c:v>T4</c:v>
                  </c:pt>
                  <c:pt idx="14">
                    <c:v>T1</c:v>
                  </c:pt>
                  <c:pt idx="15">
                    <c:v>T2</c:v>
                  </c:pt>
                  <c:pt idx="16">
                    <c:v>T3</c:v>
                  </c:pt>
                  <c:pt idx="17">
                    <c:v>T4</c:v>
                  </c:pt>
                  <c:pt idx="18">
                    <c:v>T1</c:v>
                  </c:pt>
                  <c:pt idx="19">
                    <c:v>T2</c:v>
                  </c:pt>
                  <c:pt idx="20">
                    <c:v>T3</c:v>
                  </c:pt>
                  <c:pt idx="21">
                    <c:v>T4</c:v>
                  </c:pt>
                  <c:pt idx="22">
                    <c:v>T1</c:v>
                  </c:pt>
                  <c:pt idx="23">
                    <c:v>T2</c:v>
                  </c:pt>
                  <c:pt idx="24">
                    <c:v>T3</c:v>
                  </c:pt>
                  <c:pt idx="25">
                    <c:v>T4</c:v>
                  </c:pt>
                  <c:pt idx="26">
                    <c:v>T1</c:v>
                  </c:pt>
                  <c:pt idx="27">
                    <c:v>T2</c:v>
                  </c:pt>
                  <c:pt idx="28">
                    <c:v>T3</c:v>
                  </c:pt>
                  <c:pt idx="29">
                    <c:v>T4</c:v>
                  </c:pt>
                  <c:pt idx="30">
                    <c:v>T1</c:v>
                  </c:pt>
                  <c:pt idx="31">
                    <c:v>T2</c:v>
                  </c:pt>
                  <c:pt idx="32">
                    <c:v>T3</c:v>
                  </c:pt>
                  <c:pt idx="33">
                    <c:v>T4</c:v>
                  </c:pt>
                  <c:pt idx="34">
                    <c:v>T1</c:v>
                  </c:pt>
                  <c:pt idx="35">
                    <c:v>T2</c:v>
                  </c:pt>
                  <c:pt idx="36">
                    <c:v>T3</c:v>
                  </c:pt>
                  <c:pt idx="37">
                    <c:v>T4</c:v>
                  </c:pt>
                  <c:pt idx="38">
                    <c:v>T1</c:v>
                  </c:pt>
                  <c:pt idx="39">
                    <c:v>T2</c:v>
                  </c:pt>
                  <c:pt idx="40">
                    <c:v>T3</c:v>
                  </c:pt>
                  <c:pt idx="41">
                    <c:v>T4</c:v>
                  </c:pt>
                  <c:pt idx="42">
                    <c:v>T1</c:v>
                  </c:pt>
                  <c:pt idx="43">
                    <c:v>T2</c:v>
                  </c:pt>
                  <c:pt idx="44">
                    <c:v>T3</c:v>
                  </c:pt>
                  <c:pt idx="45">
                    <c:v>T4</c:v>
                  </c:pt>
                  <c:pt idx="46">
                    <c:v>T1</c:v>
                  </c:pt>
                  <c:pt idx="47">
                    <c:v>T2</c:v>
                  </c:pt>
                  <c:pt idx="48">
                    <c:v>T3</c:v>
                  </c:pt>
                  <c:pt idx="49">
                    <c:v>T4</c:v>
                  </c:pt>
                  <c:pt idx="50">
                    <c:v>T1</c:v>
                  </c:pt>
                  <c:pt idx="51">
                    <c:v>T2</c:v>
                  </c:pt>
                  <c:pt idx="52">
                    <c:v>T3</c:v>
                  </c:pt>
                  <c:pt idx="53">
                    <c:v>T4</c:v>
                  </c:pt>
                  <c:pt idx="54">
                    <c:v>T1</c:v>
                  </c:pt>
                  <c:pt idx="55">
                    <c:v>T2</c:v>
                  </c:pt>
                  <c:pt idx="56">
                    <c:v>T3</c:v>
                  </c:pt>
                  <c:pt idx="57">
                    <c:v>T4</c:v>
                  </c:pt>
                </c:lvl>
                <c:lvl>
                  <c:pt idx="2">
                    <c:v>2014</c:v>
                  </c:pt>
                  <c:pt idx="6">
                    <c:v>2015</c:v>
                  </c:pt>
                  <c:pt idx="10">
                    <c:v>2016</c:v>
                  </c:pt>
                  <c:pt idx="14">
                    <c:v>2017</c:v>
                  </c:pt>
                  <c:pt idx="18">
                    <c:v>2018</c:v>
                  </c:pt>
                  <c:pt idx="22">
                    <c:v>2019</c:v>
                  </c:pt>
                  <c:pt idx="26">
                    <c:v>2020</c:v>
                  </c:pt>
                  <c:pt idx="30">
                    <c:v>2021</c:v>
                  </c:pt>
                  <c:pt idx="34">
                    <c:v>2022</c:v>
                  </c:pt>
                  <c:pt idx="38">
                    <c:v>2023</c:v>
                  </c:pt>
                  <c:pt idx="42">
                    <c:v>2024</c:v>
                  </c:pt>
                  <c:pt idx="46">
                    <c:v>2025</c:v>
                  </c:pt>
                  <c:pt idx="50">
                    <c:v>2026</c:v>
                  </c:pt>
                  <c:pt idx="54">
                    <c:v>2027</c:v>
                  </c:pt>
                </c:lvl>
              </c:multiLvlStrCache>
            </c:multiLvlStrRef>
          </c:cat>
          <c:val>
            <c:numRef>
              <c:f>Données!$I$135:$I$175</c:f>
              <c:numCache>
                <c:formatCode>#\ ##0.0</c:formatCode>
                <c:ptCount val="41"/>
                <c:pt idx="0">
                  <c:v>12.6</c:v>
                </c:pt>
                <c:pt idx="1">
                  <c:v>12.4</c:v>
                </c:pt>
                <c:pt idx="2">
                  <c:v>12.4</c:v>
                </c:pt>
                <c:pt idx="3">
                  <c:v>12.6</c:v>
                </c:pt>
                <c:pt idx="4">
                  <c:v>12.8</c:v>
                </c:pt>
                <c:pt idx="5">
                  <c:v>13</c:v>
                </c:pt>
                <c:pt idx="6">
                  <c:v>12.9</c:v>
                </c:pt>
                <c:pt idx="7">
                  <c:v>13.1</c:v>
                </c:pt>
                <c:pt idx="8">
                  <c:v>12.9</c:v>
                </c:pt>
                <c:pt idx="9">
                  <c:v>13</c:v>
                </c:pt>
                <c:pt idx="10">
                  <c:v>13</c:v>
                </c:pt>
                <c:pt idx="11">
                  <c:v>12.8</c:v>
                </c:pt>
                <c:pt idx="12">
                  <c:v>12.6</c:v>
                </c:pt>
                <c:pt idx="13">
                  <c:v>12.9</c:v>
                </c:pt>
                <c:pt idx="14">
                  <c:v>12.2</c:v>
                </c:pt>
                <c:pt idx="15">
                  <c:v>12</c:v>
                </c:pt>
                <c:pt idx="16">
                  <c:v>12</c:v>
                </c:pt>
                <c:pt idx="17">
                  <c:v>11.7</c:v>
                </c:pt>
                <c:pt idx="18">
                  <c:v>11.9</c:v>
                </c:pt>
                <c:pt idx="19">
                  <c:v>11.7</c:v>
                </c:pt>
                <c:pt idx="20">
                  <c:v>11.5</c:v>
                </c:pt>
                <c:pt idx="21">
                  <c:v>11.4</c:v>
                </c:pt>
                <c:pt idx="22">
                  <c:v>11.5</c:v>
                </c:pt>
                <c:pt idx="23">
                  <c:v>10.9</c:v>
                </c:pt>
                <c:pt idx="24">
                  <c:v>10.8</c:v>
                </c:pt>
                <c:pt idx="25">
                  <c:v>10.6</c:v>
                </c:pt>
                <c:pt idx="26">
                  <c:v>10.199999999999999</c:v>
                </c:pt>
                <c:pt idx="27">
                  <c:v>9.1999999999999993</c:v>
                </c:pt>
                <c:pt idx="28">
                  <c:v>11.4</c:v>
                </c:pt>
                <c:pt idx="29">
                  <c:v>10.3</c:v>
                </c:pt>
                <c:pt idx="30">
                  <c:v>10.4</c:v>
                </c:pt>
                <c:pt idx="31">
                  <c:v>10.199999999999999</c:v>
                </c:pt>
                <c:pt idx="32">
                  <c:v>10.199999999999999</c:v>
                </c:pt>
                <c:pt idx="33">
                  <c:v>9.6</c:v>
                </c:pt>
                <c:pt idx="34">
                  <c:v>9.5</c:v>
                </c:pt>
                <c:pt idx="35">
                  <c:v>9.5</c:v>
                </c:pt>
                <c:pt idx="36">
                  <c:v>9.5</c:v>
                </c:pt>
                <c:pt idx="37">
                  <c:v>9.5</c:v>
                </c:pt>
                <c:pt idx="38">
                  <c:v>9.4</c:v>
                </c:pt>
                <c:pt idx="39">
                  <c:v>9.4</c:v>
                </c:pt>
                <c:pt idx="40">
                  <c:v>9.6999999999999993</c:v>
                </c:pt>
              </c:numCache>
            </c:numRef>
          </c:val>
          <c:smooth val="0"/>
          <c:extLst>
            <c:ext xmlns:c16="http://schemas.microsoft.com/office/drawing/2014/chart" uri="{C3380CC4-5D6E-409C-BE32-E72D297353CC}">
              <c16:uniqueId val="{00000002-5D15-4619-84F5-6106B6C7B20D}"/>
            </c:ext>
          </c:extLst>
        </c:ser>
        <c:dLbls>
          <c:showLegendKey val="0"/>
          <c:showVal val="0"/>
          <c:showCatName val="0"/>
          <c:showSerName val="0"/>
          <c:showPercent val="0"/>
          <c:showBubbleSize val="0"/>
        </c:dLbls>
        <c:smooth val="0"/>
        <c:axId val="138919296"/>
        <c:axId val="138921088"/>
      </c:lineChart>
      <c:catAx>
        <c:axId val="138919296"/>
        <c:scaling>
          <c:orientation val="minMax"/>
        </c:scaling>
        <c:delete val="0"/>
        <c:axPos val="b"/>
        <c:majorGridlines>
          <c:spPr>
            <a:ln w="3175">
              <a:solidFill>
                <a:srgbClr val="969696"/>
              </a:solidFill>
              <a:prstDash val="sysDash"/>
            </a:ln>
          </c:spPr>
        </c:majorGridlines>
        <c:numFmt formatCode="General" sourceLinked="1"/>
        <c:majorTickMark val="cross"/>
        <c:minorTickMark val="none"/>
        <c:tickLblPos val="nextTo"/>
        <c:txPr>
          <a:bodyPr/>
          <a:lstStyle/>
          <a:p>
            <a:pPr>
              <a:defRPr sz="900"/>
            </a:pPr>
            <a:endParaRPr lang="fr-FR"/>
          </a:p>
        </c:txPr>
        <c:crossAx val="138921088"/>
        <c:crosses val="autoZero"/>
        <c:auto val="0"/>
        <c:lblAlgn val="ctr"/>
        <c:lblOffset val="100"/>
        <c:tickLblSkip val="1"/>
        <c:tickMarkSkip val="1"/>
        <c:noMultiLvlLbl val="0"/>
      </c:catAx>
      <c:valAx>
        <c:axId val="138921088"/>
        <c:scaling>
          <c:orientation val="minMax"/>
          <c:max val="14"/>
          <c:min val="6"/>
        </c:scaling>
        <c:delete val="0"/>
        <c:axPos val="l"/>
        <c:majorGridlines>
          <c:spPr>
            <a:ln>
              <a:prstDash val="sysDash"/>
            </a:ln>
          </c:spPr>
        </c:majorGridlines>
        <c:numFmt formatCode="#,##0" sourceLinked="0"/>
        <c:majorTickMark val="out"/>
        <c:minorTickMark val="none"/>
        <c:tickLblPos val="nextTo"/>
        <c:crossAx val="138919296"/>
        <c:crosses val="autoZero"/>
        <c:crossBetween val="midCat"/>
        <c:majorUnit val="1"/>
      </c:valAx>
    </c:plotArea>
    <c:legend>
      <c:legendPos val="r"/>
      <c:layout>
        <c:manualLayout>
          <c:xMode val="edge"/>
          <c:yMode val="edge"/>
          <c:x val="8.5245913863039841E-2"/>
          <c:y val="9.8718656477903358E-2"/>
          <c:w val="0.8415530303030303"/>
          <c:h val="8.382146018729921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06668268667008E-2"/>
          <c:y val="0.1861788714061014"/>
          <c:w val="0.87735585029537844"/>
          <c:h val="0.56676394323948942"/>
        </c:manualLayout>
      </c:layout>
      <c:barChart>
        <c:barDir val="col"/>
        <c:grouping val="clustered"/>
        <c:varyColors val="0"/>
        <c:ser>
          <c:idx val="0"/>
          <c:order val="0"/>
          <c:tx>
            <c:v>Taux de chômage, en % (échelle de gauche)</c:v>
          </c:tx>
          <c:spPr>
            <a:solidFill>
              <a:srgbClr val="00B0F0"/>
            </a:solidFill>
          </c:spPr>
          <c:invertIfNegative val="0"/>
          <c:dPt>
            <c:idx val="0"/>
            <c:invertIfNegative val="0"/>
            <c:bubble3D val="0"/>
            <c:extLst>
              <c:ext xmlns:c16="http://schemas.microsoft.com/office/drawing/2014/chart" uri="{C3380CC4-5D6E-409C-BE32-E72D297353CC}">
                <c16:uniqueId val="{00000000-3C8F-45E3-BB71-62357B1AEB50}"/>
              </c:ext>
            </c:extLst>
          </c:dPt>
          <c:dPt>
            <c:idx val="1"/>
            <c:invertIfNegative val="0"/>
            <c:bubble3D val="0"/>
            <c:spPr>
              <a:solidFill>
                <a:srgbClr val="92D050"/>
              </a:solidFill>
            </c:spPr>
            <c:extLst>
              <c:ext xmlns:c16="http://schemas.microsoft.com/office/drawing/2014/chart" uri="{C3380CC4-5D6E-409C-BE32-E72D297353CC}">
                <c16:uniqueId val="{00000002-3C8F-45E3-BB71-62357B1AEB50}"/>
              </c:ext>
            </c:extLst>
          </c:dPt>
          <c:dPt>
            <c:idx val="3"/>
            <c:invertIfNegative val="0"/>
            <c:bubble3D val="0"/>
            <c:spPr>
              <a:solidFill>
                <a:srgbClr val="FF0000"/>
              </a:solidFill>
            </c:spPr>
            <c:extLst>
              <c:ext xmlns:c16="http://schemas.microsoft.com/office/drawing/2014/chart" uri="{C3380CC4-5D6E-409C-BE32-E72D297353CC}">
                <c16:uniqueId val="{00000004-3C8F-45E3-BB71-62357B1AEB50}"/>
              </c:ext>
            </c:extLst>
          </c:dPt>
          <c:dPt>
            <c:idx val="4"/>
            <c:invertIfNegative val="0"/>
            <c:bubble3D val="0"/>
            <c:extLst>
              <c:ext xmlns:c16="http://schemas.microsoft.com/office/drawing/2014/chart" uri="{C3380CC4-5D6E-409C-BE32-E72D297353CC}">
                <c16:uniqueId val="{00000005-3C8F-45E3-BB71-62357B1AEB50}"/>
              </c:ext>
            </c:extLst>
          </c:dPt>
          <c:dPt>
            <c:idx val="5"/>
            <c:invertIfNegative val="0"/>
            <c:bubble3D val="0"/>
            <c:spPr>
              <a:solidFill>
                <a:srgbClr val="0070C0"/>
              </a:solidFill>
            </c:spPr>
            <c:extLst>
              <c:ext xmlns:c16="http://schemas.microsoft.com/office/drawing/2014/chart" uri="{C3380CC4-5D6E-409C-BE32-E72D297353CC}">
                <c16:uniqueId val="{00000007-3C8F-45E3-BB71-62357B1AEB50}"/>
              </c:ext>
            </c:extLst>
          </c:dPt>
          <c:dPt>
            <c:idx val="6"/>
            <c:invertIfNegative val="0"/>
            <c:bubble3D val="0"/>
            <c:extLst>
              <c:ext xmlns:c16="http://schemas.microsoft.com/office/drawing/2014/chart" uri="{C3380CC4-5D6E-409C-BE32-E72D297353CC}">
                <c16:uniqueId val="{00000008-3C8F-45E3-BB71-62357B1AEB50}"/>
              </c:ext>
            </c:extLst>
          </c:dPt>
          <c:dPt>
            <c:idx val="7"/>
            <c:invertIfNegative val="0"/>
            <c:bubble3D val="0"/>
            <c:extLst>
              <c:ext xmlns:c16="http://schemas.microsoft.com/office/drawing/2014/chart" uri="{C3380CC4-5D6E-409C-BE32-E72D297353CC}">
                <c16:uniqueId val="{00000009-3C8F-45E3-BB71-62357B1AEB50}"/>
              </c:ext>
            </c:extLst>
          </c:dPt>
          <c:dPt>
            <c:idx val="8"/>
            <c:invertIfNegative val="0"/>
            <c:bubble3D val="0"/>
            <c:extLst>
              <c:ext xmlns:c16="http://schemas.microsoft.com/office/drawing/2014/chart" uri="{C3380CC4-5D6E-409C-BE32-E72D297353CC}">
                <c16:uniqueId val="{0000000A-3C8F-45E3-BB71-62357B1AEB50}"/>
              </c:ext>
            </c:extLst>
          </c:dPt>
          <c:dLbls>
            <c:dLbl>
              <c:idx val="0"/>
              <c:layout>
                <c:manualLayout>
                  <c:x val="0"/>
                  <c:y val="1.341381623071764E-2"/>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8F-45E3-BB71-62357B1AEB50}"/>
                </c:ext>
              </c:extLst>
            </c:dLbl>
            <c:dLbl>
              <c:idx val="1"/>
              <c:layout>
                <c:manualLayout>
                  <c:x val="0"/>
                  <c:y val="-2.1124120048374236E-7"/>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8F-45E3-BB71-62357B1AEB50}"/>
                </c:ext>
              </c:extLst>
            </c:dLbl>
            <c:dLbl>
              <c:idx val="2"/>
              <c:layout>
                <c:manualLayout>
                  <c:x val="0"/>
                  <c:y val="-1.6096579476861168E-2"/>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C8F-45E3-BB71-62357B1AEB50}"/>
                </c:ext>
              </c:extLst>
            </c:dLbl>
            <c:dLbl>
              <c:idx val="3"/>
              <c:layout>
                <c:manualLayout>
                  <c:x val="0"/>
                  <c:y val="8.0482897384305842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8F-45E3-BB71-62357B1AEB50}"/>
                </c:ext>
              </c:extLst>
            </c:dLbl>
            <c:dLbl>
              <c:idx val="4"/>
              <c:layout>
                <c:manualLayout>
                  <c:x val="-6.7246663173035446E-17"/>
                  <c:y val="8.0482897384305842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8F-45E3-BB71-62357B1AEB50}"/>
                </c:ext>
              </c:extLst>
            </c:dLbl>
            <c:dLbl>
              <c:idx val="5"/>
              <c:layout>
                <c:manualLayout>
                  <c:x val="0"/>
                  <c:y val="1.0731052984574111E-2"/>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C8F-45E3-BB71-62357B1AEB50}"/>
                </c:ext>
              </c:extLst>
            </c:dLbl>
            <c:dLbl>
              <c:idx val="6"/>
              <c:layout>
                <c:manualLayout>
                  <c:x val="0"/>
                  <c:y val="5.3655264922870555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C8F-45E3-BB71-62357B1AEB50}"/>
                </c:ext>
              </c:extLst>
            </c:dLbl>
            <c:dLbl>
              <c:idx val="7"/>
              <c:layout>
                <c:manualLayout>
                  <c:x val="0"/>
                  <c:y val="8.0482897384305842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C8F-45E3-BB71-62357B1AEB50}"/>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graphiques_trim'!$G$81:$G$90</c:f>
              <c:strCache>
                <c:ptCount val="10"/>
                <c:pt idx="0">
                  <c:v>Gard</c:v>
                </c:pt>
                <c:pt idx="1">
                  <c:v>Vaucluse</c:v>
                </c:pt>
                <c:pt idx="2">
                  <c:v>Drome</c:v>
                </c:pt>
                <c:pt idx="3">
                  <c:v>Paca</c:v>
                </c:pt>
                <c:pt idx="4">
                  <c:v>Marne</c:v>
                </c:pt>
                <c:pt idx="5">
                  <c:v>France métro.</c:v>
                </c:pt>
                <c:pt idx="6">
                  <c:v>Charente Maritime</c:v>
                </c:pt>
                <c:pt idx="7">
                  <c:v>Indre et Loire</c:v>
                </c:pt>
                <c:pt idx="8">
                  <c:v>Côtes d'armor</c:v>
                </c:pt>
                <c:pt idx="9">
                  <c:v>Côte d'Or</c:v>
                </c:pt>
              </c:strCache>
            </c:strRef>
          </c:cat>
          <c:val>
            <c:numRef>
              <c:f>'données graphiques_trim'!$H$81:$H$90</c:f>
              <c:numCache>
                <c:formatCode>#\ ##0.0</c:formatCode>
                <c:ptCount val="10"/>
                <c:pt idx="0">
                  <c:v>10.199999999999999</c:v>
                </c:pt>
                <c:pt idx="1">
                  <c:v>9.6999999999999993</c:v>
                </c:pt>
                <c:pt idx="2">
                  <c:v>8.1</c:v>
                </c:pt>
                <c:pt idx="3">
                  <c:v>8.1</c:v>
                </c:pt>
                <c:pt idx="4">
                  <c:v>7.4</c:v>
                </c:pt>
                <c:pt idx="5">
                  <c:v>7.2</c:v>
                </c:pt>
                <c:pt idx="6">
                  <c:v>6.9</c:v>
                </c:pt>
                <c:pt idx="7">
                  <c:v>6.7</c:v>
                </c:pt>
                <c:pt idx="8">
                  <c:v>6.4</c:v>
                </c:pt>
                <c:pt idx="9">
                  <c:v>5.8</c:v>
                </c:pt>
              </c:numCache>
            </c:numRef>
          </c:val>
          <c:extLst>
            <c:ext xmlns:c16="http://schemas.microsoft.com/office/drawing/2014/chart" uri="{C3380CC4-5D6E-409C-BE32-E72D297353CC}">
              <c16:uniqueId val="{0000000C-3C8F-45E3-BB71-62357B1AEB50}"/>
            </c:ext>
          </c:extLst>
        </c:ser>
        <c:dLbls>
          <c:showLegendKey val="0"/>
          <c:showVal val="0"/>
          <c:showCatName val="0"/>
          <c:showSerName val="0"/>
          <c:showPercent val="0"/>
          <c:showBubbleSize val="0"/>
        </c:dLbls>
        <c:gapWidth val="150"/>
        <c:axId val="553284959"/>
        <c:axId val="1"/>
      </c:barChart>
      <c:scatterChart>
        <c:scatterStyle val="lineMarker"/>
        <c:varyColors val="0"/>
        <c:ser>
          <c:idx val="1"/>
          <c:order val="1"/>
          <c:tx>
            <c:v>Variation trimestrielle, en point (échelle de droite)</c:v>
          </c:tx>
          <c:spPr>
            <a:ln w="28575">
              <a:noFill/>
            </a:ln>
          </c:spPr>
          <c:marker>
            <c:spPr>
              <a:solidFill>
                <a:schemeClr val="accent6">
                  <a:lumMod val="75000"/>
                </a:schemeClr>
              </a:solidFill>
            </c:spPr>
          </c:marker>
          <c:xVal>
            <c:strRef>
              <c:f>'données graphiques_trim'!$G$81:$G$90</c:f>
              <c:strCache>
                <c:ptCount val="10"/>
                <c:pt idx="0">
                  <c:v>Gard</c:v>
                </c:pt>
                <c:pt idx="1">
                  <c:v>Vaucluse</c:v>
                </c:pt>
                <c:pt idx="2">
                  <c:v>Drome</c:v>
                </c:pt>
                <c:pt idx="3">
                  <c:v>Paca</c:v>
                </c:pt>
                <c:pt idx="4">
                  <c:v>Marne</c:v>
                </c:pt>
                <c:pt idx="5">
                  <c:v>France métro.</c:v>
                </c:pt>
                <c:pt idx="6">
                  <c:v>Charente Maritime</c:v>
                </c:pt>
                <c:pt idx="7">
                  <c:v>Indre et Loire</c:v>
                </c:pt>
                <c:pt idx="8">
                  <c:v>Côtes d'armor</c:v>
                </c:pt>
                <c:pt idx="9">
                  <c:v>Côte d'Or</c:v>
                </c:pt>
              </c:strCache>
            </c:strRef>
          </c:xVal>
          <c:yVal>
            <c:numRef>
              <c:f>'données graphiques_trim'!$J$81:$J$90</c:f>
              <c:numCache>
                <c:formatCode>#\ ##0.0</c:formatCode>
                <c:ptCount val="10"/>
                <c:pt idx="0">
                  <c:v>0.29999999999999893</c:v>
                </c:pt>
                <c:pt idx="1">
                  <c:v>0.29999999999999893</c:v>
                </c:pt>
                <c:pt idx="2">
                  <c:v>0.19999999999999929</c:v>
                </c:pt>
                <c:pt idx="3">
                  <c:v>0.19999999999999929</c:v>
                </c:pt>
                <c:pt idx="4">
                  <c:v>0.20000000000000018</c:v>
                </c:pt>
                <c:pt idx="5">
                  <c:v>0.20000000000000018</c:v>
                </c:pt>
                <c:pt idx="6">
                  <c:v>0.30000000000000071</c:v>
                </c:pt>
                <c:pt idx="7">
                  <c:v>0.20000000000000018</c:v>
                </c:pt>
                <c:pt idx="8">
                  <c:v>0.20000000000000018</c:v>
                </c:pt>
                <c:pt idx="9">
                  <c:v>9.9999999999999645E-2</c:v>
                </c:pt>
              </c:numCache>
            </c:numRef>
          </c:yVal>
          <c:smooth val="0"/>
          <c:extLst>
            <c:ext xmlns:c16="http://schemas.microsoft.com/office/drawing/2014/chart" uri="{C3380CC4-5D6E-409C-BE32-E72D297353CC}">
              <c16:uniqueId val="{0000000D-3C8F-45E3-BB71-62357B1AEB50}"/>
            </c:ext>
          </c:extLst>
        </c:ser>
        <c:dLbls>
          <c:showLegendKey val="0"/>
          <c:showVal val="0"/>
          <c:showCatName val="0"/>
          <c:showSerName val="0"/>
          <c:showPercent val="0"/>
          <c:showBubbleSize val="0"/>
        </c:dLbls>
        <c:axId val="3"/>
        <c:axId val="4"/>
      </c:scatterChart>
      <c:catAx>
        <c:axId val="553284959"/>
        <c:scaling>
          <c:orientation val="minMax"/>
        </c:scaling>
        <c:delete val="0"/>
        <c:axPos val="b"/>
        <c:numFmt formatCode="General" sourceLinked="1"/>
        <c:majorTickMark val="out"/>
        <c:minorTickMark val="none"/>
        <c:tickLblPos val="nextTo"/>
        <c:txPr>
          <a:bodyPr/>
          <a:lstStyle/>
          <a:p>
            <a:pPr>
              <a:defRPr sz="1000"/>
            </a:pPr>
            <a:endParaRPr lang="fr-FR"/>
          </a:p>
        </c:txPr>
        <c:crossAx val="1"/>
        <c:crosses val="autoZero"/>
        <c:auto val="1"/>
        <c:lblAlgn val="ctr"/>
        <c:lblOffset val="100"/>
        <c:noMultiLvlLbl val="0"/>
      </c:catAx>
      <c:valAx>
        <c:axId val="1"/>
        <c:scaling>
          <c:orientation val="minMax"/>
          <c:max val="12"/>
          <c:min val="0"/>
        </c:scaling>
        <c:delete val="0"/>
        <c:axPos val="l"/>
        <c:majorGridlines/>
        <c:numFmt formatCode="#,##0" sourceLinked="0"/>
        <c:majorTickMark val="out"/>
        <c:minorTickMark val="none"/>
        <c:tickLblPos val="nextTo"/>
        <c:crossAx val="553284959"/>
        <c:crosses val="autoZero"/>
        <c:crossBetween val="between"/>
        <c:majorUnit val="2"/>
      </c:valAx>
      <c:valAx>
        <c:axId val="3"/>
        <c:scaling>
          <c:orientation val="minMax"/>
        </c:scaling>
        <c:delete val="1"/>
        <c:axPos val="b"/>
        <c:majorTickMark val="out"/>
        <c:minorTickMark val="none"/>
        <c:tickLblPos val="nextTo"/>
        <c:crossAx val="4"/>
        <c:crosses val="autoZero"/>
        <c:crossBetween val="midCat"/>
      </c:valAx>
      <c:valAx>
        <c:axId val="4"/>
        <c:scaling>
          <c:orientation val="minMax"/>
          <c:max val="0.30000000000000004"/>
          <c:min val="0.1"/>
        </c:scaling>
        <c:delete val="0"/>
        <c:axPos val="r"/>
        <c:numFmt formatCode="[Blue][&lt;0]\-&quot;&quot;0.0&quot;&quot;;[Red][&gt;0]\+&quot;&quot;0.0&quot;&quot;;0" sourceLinked="0"/>
        <c:majorTickMark val="out"/>
        <c:minorTickMark val="none"/>
        <c:tickLblPos val="nextTo"/>
        <c:crossAx val="3"/>
        <c:crosses val="max"/>
        <c:crossBetween val="midCat"/>
        <c:majorUnit val="0.1"/>
        <c:minorUnit val="0.1"/>
      </c:valAx>
    </c:plotArea>
    <c:legend>
      <c:legendPos val="t"/>
      <c:layout>
        <c:manualLayout>
          <c:xMode val="edge"/>
          <c:yMode val="edge"/>
          <c:x val="4.2663951737807189E-2"/>
          <c:y val="0.1153588195841717"/>
          <c:w val="0.89999992779444526"/>
          <c:h val="5.1765712384543486E-2"/>
        </c:manualLayout>
      </c:layout>
      <c:overlay val="0"/>
      <c:txPr>
        <a:bodyPr/>
        <a:lstStyle/>
        <a:p>
          <a:pPr>
            <a:defRPr sz="1100"/>
          </a:pPr>
          <a:endParaRPr lang="fr-FR"/>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0.02599</cdr:x>
      <cdr:y>0.86256</cdr:y>
    </cdr:from>
    <cdr:to>
      <cdr:x>1</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179317" y="2988945"/>
          <a:ext cx="6720593" cy="4762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0.02503</cdr:x>
      <cdr:y>0.86568</cdr:y>
    </cdr:from>
    <cdr:to>
      <cdr:x>0.99904</cdr:x>
      <cdr:y>0.99817</cdr:y>
    </cdr:to>
    <cdr:sp macro="" textlink="">
      <cdr:nvSpPr>
        <cdr:cNvPr id="3" name="Text Box 1"/>
        <cdr:cNvSpPr txBox="1">
          <a:spLocks xmlns:a="http://schemas.openxmlformats.org/drawingml/2006/main" noChangeArrowheads="1"/>
        </cdr:cNvSpPr>
      </cdr:nvSpPr>
      <cdr:spPr bwMode="auto">
        <a:xfrm xmlns:a="http://schemas.openxmlformats.org/drawingml/2006/main">
          <a:off x="172720" y="2999740"/>
          <a:ext cx="6720593" cy="459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provisoires, corrigées des variations saisonnières  </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endParaRPr lang="fr-FR" sz="900">
            <a:effectLst/>
          </a:endParaRP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0.04103</cdr:x>
      <cdr:y>0</cdr:y>
    </cdr:from>
    <cdr:to>
      <cdr:x>1</cdr:x>
      <cdr:y>0.18853</cdr:y>
    </cdr:to>
    <cdr:sp macro="" textlink="">
      <cdr:nvSpPr>
        <cdr:cNvPr id="5" name="ZoneTexte 1"/>
        <cdr:cNvSpPr txBox="1"/>
      </cdr:nvSpPr>
      <cdr:spPr>
        <a:xfrm xmlns:a="http://schemas.openxmlformats.org/drawingml/2006/main">
          <a:off x="307959"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sexe, dans le Vaucluse</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0.90421</cdr:x>
      <cdr:y>0.30062</cdr:y>
    </cdr:from>
    <cdr:to>
      <cdr:x>0.96767</cdr:x>
      <cdr:y>0.30062</cdr:y>
    </cdr:to>
    <cdr:cxnSp macro="">
      <cdr:nvCxnSpPr>
        <cdr:cNvPr id="6" name="Connecteur droit avec flèche 5">
          <a:extLst xmlns:a="http://schemas.openxmlformats.org/drawingml/2006/main">
            <a:ext uri="{FF2B5EF4-FFF2-40B4-BE49-F238E27FC236}">
              <a16:creationId xmlns:a16="http://schemas.microsoft.com/office/drawing/2014/main" id="{B98EE19C-A28F-34A3-2F4C-43A3381F3AC1}"/>
            </a:ext>
          </a:extLst>
        </cdr:cNvPr>
        <cdr:cNvCxnSpPr/>
      </cdr:nvCxnSpPr>
      <cdr:spPr>
        <a:xfrm xmlns:a="http://schemas.openxmlformats.org/drawingml/2006/main">
          <a:off x="6786743" y="1434586"/>
          <a:ext cx="476312"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0.89753</cdr:x>
      <cdr:y>0.23759</cdr:y>
    </cdr:from>
    <cdr:to>
      <cdr:x>0.98974</cdr:x>
      <cdr:y>0.29631</cdr:y>
    </cdr:to>
    <cdr:sp macro="" textlink="">
      <cdr:nvSpPr>
        <cdr:cNvPr id="9" name="ZoneTexte 15"/>
        <cdr:cNvSpPr txBox="1"/>
      </cdr:nvSpPr>
      <cdr:spPr>
        <a:xfrm xmlns:a="http://schemas.openxmlformats.org/drawingml/2006/main">
          <a:off x="6736572" y="1133785"/>
          <a:ext cx="692101" cy="2802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a:solidFill>
                <a:schemeClr val="accent1">
                  <a:lumMod val="75000"/>
                </a:schemeClr>
              </a:solidFill>
            </a:rPr>
            <a:t>*acquis</a:t>
          </a:r>
        </a:p>
      </cdr:txBody>
    </cdr:sp>
  </cdr:relSizeAnchor>
  <cdr:relSizeAnchor xmlns:cdr="http://schemas.openxmlformats.org/drawingml/2006/chartDrawing">
    <cdr:from>
      <cdr:x>0.90722</cdr:x>
      <cdr:y>0.27619</cdr:y>
    </cdr:from>
    <cdr:to>
      <cdr:x>0.90765</cdr:x>
      <cdr:y>0.77652</cdr:y>
    </cdr:to>
    <cdr:cxnSp macro="">
      <cdr:nvCxnSpPr>
        <cdr:cNvPr id="11" name="Connecteur droit 10">
          <a:extLst xmlns:a="http://schemas.openxmlformats.org/drawingml/2006/main">
            <a:ext uri="{FF2B5EF4-FFF2-40B4-BE49-F238E27FC236}">
              <a16:creationId xmlns:a16="http://schemas.microsoft.com/office/drawing/2014/main" id="{8B24BF18-414F-6D3F-7DD6-416B695763A2}"/>
            </a:ext>
          </a:extLst>
        </cdr:cNvPr>
        <cdr:cNvCxnSpPr/>
      </cdr:nvCxnSpPr>
      <cdr:spPr>
        <a:xfrm xmlns:a="http://schemas.openxmlformats.org/drawingml/2006/main" flipH="1">
          <a:off x="6809304" y="1318006"/>
          <a:ext cx="3227" cy="2387587"/>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0.04103</cdr:x>
      <cdr:y>0</cdr:y>
    </cdr:from>
    <cdr:to>
      <cdr:x>1</cdr:x>
      <cdr:y>0.18853</cdr:y>
    </cdr:to>
    <cdr:sp macro="" textlink="">
      <cdr:nvSpPr>
        <cdr:cNvPr id="5" name="ZoneTexte 1"/>
        <cdr:cNvSpPr txBox="1"/>
      </cdr:nvSpPr>
      <cdr:spPr>
        <a:xfrm xmlns:a="http://schemas.openxmlformats.org/drawingml/2006/main">
          <a:off x="307958" y="0"/>
          <a:ext cx="7197742"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âge, dans le Vaucluse</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0.90685</cdr:x>
      <cdr:y>0.24018</cdr:y>
    </cdr:from>
    <cdr:to>
      <cdr:x>0.9071</cdr:x>
      <cdr:y>0.7741</cdr:y>
    </cdr:to>
    <cdr:cxnSp macro="">
      <cdr:nvCxnSpPr>
        <cdr:cNvPr id="4" name="Connecteur droit 3">
          <a:extLst xmlns:a="http://schemas.openxmlformats.org/drawingml/2006/main">
            <a:ext uri="{FF2B5EF4-FFF2-40B4-BE49-F238E27FC236}">
              <a16:creationId xmlns:a16="http://schemas.microsoft.com/office/drawing/2014/main" id="{9F70B5E2-52A6-7BE2-6F38-89F932644DB9}"/>
            </a:ext>
          </a:extLst>
        </cdr:cNvPr>
        <cdr:cNvCxnSpPr/>
      </cdr:nvCxnSpPr>
      <cdr:spPr>
        <a:xfrm xmlns:a="http://schemas.openxmlformats.org/drawingml/2006/main">
          <a:off x="6806526" y="1146151"/>
          <a:ext cx="1876" cy="2547880"/>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0.90384</cdr:x>
      <cdr:y>0.33325</cdr:y>
    </cdr:from>
    <cdr:to>
      <cdr:x>0.95564</cdr:x>
      <cdr:y>0.33351</cdr:y>
    </cdr:to>
    <cdr:cxnSp macro="">
      <cdr:nvCxnSpPr>
        <cdr:cNvPr id="6" name="Connecteur droit avec flèche 5">
          <a:extLst xmlns:a="http://schemas.openxmlformats.org/drawingml/2006/main">
            <a:ext uri="{FF2B5EF4-FFF2-40B4-BE49-F238E27FC236}">
              <a16:creationId xmlns:a16="http://schemas.microsoft.com/office/drawing/2014/main" id="{EAA1A1F7-F229-5230-DD82-E29650105C3A}"/>
            </a:ext>
          </a:extLst>
        </cdr:cNvPr>
        <cdr:cNvCxnSpPr/>
      </cdr:nvCxnSpPr>
      <cdr:spPr>
        <a:xfrm xmlns:a="http://schemas.openxmlformats.org/drawingml/2006/main" flipV="1">
          <a:off x="6783918" y="1590277"/>
          <a:ext cx="388795" cy="1241"/>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0.89785</cdr:x>
      <cdr:y>0.27038</cdr:y>
    </cdr:from>
    <cdr:to>
      <cdr:x>0.98626</cdr:x>
      <cdr:y>0.3291</cdr:y>
    </cdr:to>
    <cdr:sp macro="" textlink="">
      <cdr:nvSpPr>
        <cdr:cNvPr id="8" name="ZoneTexte 15"/>
        <cdr:cNvSpPr txBox="1"/>
      </cdr:nvSpPr>
      <cdr:spPr>
        <a:xfrm xmlns:a="http://schemas.openxmlformats.org/drawingml/2006/main">
          <a:off x="6738987" y="1290281"/>
          <a:ext cx="663579" cy="2802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a:solidFill>
                <a:schemeClr val="accent1">
                  <a:lumMod val="75000"/>
                </a:schemeClr>
              </a:solidFill>
            </a:rPr>
            <a:t>*acquis</a:t>
          </a:r>
        </a:p>
      </cdr:txBody>
    </cdr:sp>
  </cdr:relSizeAnchor>
</c:userShapes>
</file>

<file path=ppt/drawings/drawing12.xml><?xml version="1.0" encoding="utf-8"?>
<c:userShapes xmlns:c="http://schemas.openxmlformats.org/drawingml/2006/chart">
  <cdr:relSizeAnchor xmlns:cdr="http://schemas.openxmlformats.org/drawingml/2006/chartDrawing">
    <cdr:from>
      <cdr:x>0.02067</cdr:x>
      <cdr:y>0</cdr:y>
    </cdr:from>
    <cdr:to>
      <cdr:x>0.97964</cdr:x>
      <cdr:y>0.18853</cdr:y>
    </cdr:to>
    <cdr:sp macro="" textlink="">
      <cdr:nvSpPr>
        <cdr:cNvPr id="5" name="ZoneTexte 1"/>
        <cdr:cNvSpPr txBox="1"/>
      </cdr:nvSpPr>
      <cdr:spPr>
        <a:xfrm xmlns:a="http://schemas.openxmlformats.org/drawingml/2006/main">
          <a:off x="155133"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ancienneté d'inscription, dans le Vaucluse</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0.90261</cdr:x>
      <cdr:y>0.27612</cdr:y>
    </cdr:from>
    <cdr:to>
      <cdr:x>0.99228</cdr:x>
      <cdr:y>0.33483</cdr:y>
    </cdr:to>
    <cdr:sp macro="" textlink="">
      <cdr:nvSpPr>
        <cdr:cNvPr id="9" name="ZoneTexte 15"/>
        <cdr:cNvSpPr txBox="1"/>
      </cdr:nvSpPr>
      <cdr:spPr>
        <a:xfrm xmlns:a="http://schemas.openxmlformats.org/drawingml/2006/main">
          <a:off x="6774691" y="1317652"/>
          <a:ext cx="673036" cy="280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a:solidFill>
                <a:schemeClr val="accent1">
                  <a:lumMod val="75000"/>
                </a:schemeClr>
              </a:solidFill>
            </a:rPr>
            <a:t>*acquis</a:t>
          </a:r>
        </a:p>
      </cdr:txBody>
    </cdr:sp>
  </cdr:relSizeAnchor>
  <cdr:relSizeAnchor xmlns:cdr="http://schemas.openxmlformats.org/drawingml/2006/chartDrawing">
    <cdr:from>
      <cdr:x>0.91377</cdr:x>
      <cdr:y>0.33498</cdr:y>
    </cdr:from>
    <cdr:to>
      <cdr:x>0.97109</cdr:x>
      <cdr:y>0.33525</cdr:y>
    </cdr:to>
    <cdr:cxnSp macro="">
      <cdr:nvCxnSpPr>
        <cdr:cNvPr id="10" name="Connecteur droit avec flèche 5">
          <a:extLst xmlns:a="http://schemas.openxmlformats.org/drawingml/2006/main">
            <a:ext uri="{FF2B5EF4-FFF2-40B4-BE49-F238E27FC236}">
              <a16:creationId xmlns:a16="http://schemas.microsoft.com/office/drawing/2014/main" id="{3E1AC3D2-085E-0612-B7AE-0CA1DB23B057}"/>
            </a:ext>
          </a:extLst>
        </cdr:cNvPr>
        <cdr:cNvCxnSpPr/>
      </cdr:nvCxnSpPr>
      <cdr:spPr>
        <a:xfrm xmlns:a="http://schemas.openxmlformats.org/drawingml/2006/main" flipV="1">
          <a:off x="6858492" y="1598544"/>
          <a:ext cx="430204" cy="1299"/>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0.90722</cdr:x>
      <cdr:y>0.26926</cdr:y>
    </cdr:from>
    <cdr:to>
      <cdr:x>0.90765</cdr:x>
      <cdr:y>0.76959</cdr:y>
    </cdr:to>
    <cdr:cxnSp macro="">
      <cdr:nvCxnSpPr>
        <cdr:cNvPr id="14" name="Connecteur droit 10">
          <a:extLst xmlns:a="http://schemas.openxmlformats.org/drawingml/2006/main">
            <a:ext uri="{FF2B5EF4-FFF2-40B4-BE49-F238E27FC236}">
              <a16:creationId xmlns:a16="http://schemas.microsoft.com/office/drawing/2014/main" id="{97A32818-1E6E-8972-C96E-81BF36A3E621}"/>
            </a:ext>
          </a:extLst>
        </cdr:cNvPr>
        <cdr:cNvCxnSpPr/>
      </cdr:nvCxnSpPr>
      <cdr:spPr>
        <a:xfrm xmlns:a="http://schemas.openxmlformats.org/drawingml/2006/main" flipH="1">
          <a:off x="6809324" y="1284930"/>
          <a:ext cx="3228" cy="2387587"/>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cdr:x>
      <cdr:y>0.71779</cdr:y>
    </cdr:from>
    <cdr:to>
      <cdr:x>0.96154</cdr:x>
      <cdr:y>1</cdr:y>
    </cdr:to>
    <cdr:sp macro="" textlink="">
      <cdr:nvSpPr>
        <cdr:cNvPr id="3" name="ZoneTexte 1"/>
        <cdr:cNvSpPr txBox="1"/>
      </cdr:nvSpPr>
      <cdr:spPr>
        <a:xfrm xmlns:a="http://schemas.openxmlformats.org/drawingml/2006/main">
          <a:off x="0" y="3343276"/>
          <a:ext cx="5953135" cy="13144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0" i="0" dirty="0">
              <a:effectLst/>
              <a:latin typeface="+mn-lt"/>
              <a:ea typeface="+mn-ea"/>
              <a:cs typeface="+mn-cs"/>
            </a:rPr>
            <a:t>* Pour le RSA et la PA, la notion de bénéficiaires renvoie à celle de foyer et non d’individu. Pour l’AAH et l’ASS, elle renvoie à l’individu qui perçoit l’allocation.</a:t>
          </a:r>
          <a:endParaRPr lang="fr-FR" sz="1000" dirty="0">
            <a:effectLst/>
          </a:endParaRPr>
        </a:p>
        <a:p xmlns:a="http://schemas.openxmlformats.org/drawingml/2006/main">
          <a:pPr>
            <a:defRPr/>
          </a:pPr>
          <a:r>
            <a:rPr lang="fr-FR" sz="1000" b="0" i="0">
              <a:effectLst/>
              <a:latin typeface="+mn-lt"/>
              <a:ea typeface="+mn-ea"/>
              <a:cs typeface="+mn-cs"/>
            </a:rPr>
            <a:t>** </a:t>
          </a:r>
          <a:r>
            <a:rPr lang="fr-FR" sz="1000"/>
            <a:t>Données à fin août</a:t>
          </a:r>
        </a:p>
        <a:p xmlns:a="http://schemas.openxmlformats.org/drawingml/2006/main">
          <a:pPr eaLnBrk="1" fontAlgn="auto" latinLnBrk="0" hangingPunct="1"/>
          <a:r>
            <a:rPr lang="fr-FR" sz="1000" b="1" i="0">
              <a:effectLst/>
              <a:latin typeface="+mn-lt"/>
              <a:ea typeface="+mn-ea"/>
              <a:cs typeface="+mn-cs"/>
            </a:rPr>
            <a:t>Note </a:t>
          </a:r>
          <a:r>
            <a:rPr lang="fr-FR" sz="1000" b="1" i="0" dirty="0">
              <a:effectLst/>
              <a:latin typeface="+mn-lt"/>
              <a:ea typeface="+mn-ea"/>
              <a:cs typeface="+mn-cs"/>
            </a:rPr>
            <a:t>: </a:t>
          </a:r>
          <a:r>
            <a:rPr lang="fr-FR" sz="1000" i="0" dirty="0">
              <a:effectLst/>
              <a:latin typeface="+mn-lt"/>
              <a:ea typeface="+mn-ea"/>
              <a:cs typeface="+mn-cs"/>
            </a:rPr>
            <a:t>données provisoires ; </a:t>
          </a:r>
          <a:r>
            <a:rPr lang="fr-FR" sz="1000" dirty="0">
              <a:effectLst/>
              <a:latin typeface="+mn-lt"/>
              <a:ea typeface="+mn-ea"/>
              <a:cs typeface="+mn-cs"/>
            </a:rPr>
            <a:t>le RSA, l’ASS, l’AAH et la Prime d’activité ont bénéficié d’une revalorisation exceptionnelle anticipée au 1</a:t>
          </a:r>
          <a:r>
            <a:rPr lang="fr-FR" sz="1000" baseline="30000" dirty="0">
              <a:effectLst/>
              <a:latin typeface="+mn-lt"/>
              <a:ea typeface="+mn-ea"/>
              <a:cs typeface="+mn-cs"/>
            </a:rPr>
            <a:t>er</a:t>
          </a:r>
          <a:r>
            <a:rPr lang="fr-FR" sz="1000" dirty="0">
              <a:effectLst/>
              <a:latin typeface="+mn-lt"/>
              <a:ea typeface="+mn-ea"/>
              <a:cs typeface="+mn-cs"/>
            </a:rPr>
            <a:t> juillet 2022. Si ces revalorisations ont pu jouer à la hausse sur les effectifs de bénéficiaires (augmentation du nombre de personnes éligibles, hausse du taux de recours), ils n’ont pas toujours suffi à les voir augmenter </a:t>
          </a:r>
          <a:endParaRPr lang="fr-FR" sz="1000" dirty="0">
            <a:effectLst/>
          </a:endParaRPr>
        </a:p>
        <a:p xmlns:a="http://schemas.openxmlformats.org/drawingml/2006/main">
          <a:r>
            <a:rPr lang="fr-FR" sz="1000" b="1" i="1" dirty="0">
              <a:effectLst/>
              <a:latin typeface="+mn-lt"/>
              <a:ea typeface="+mn-ea"/>
              <a:cs typeface="+mn-cs"/>
            </a:rPr>
            <a:t>Sources : </a:t>
          </a:r>
          <a:r>
            <a:rPr lang="fr-FR" sz="1000" i="1" dirty="0" err="1">
              <a:effectLst/>
              <a:latin typeface="+mn-lt"/>
              <a:ea typeface="+mn-ea"/>
              <a:cs typeface="+mn-cs"/>
            </a:rPr>
            <a:t>Cnaf</a:t>
          </a:r>
          <a:r>
            <a:rPr lang="fr-FR" sz="1000" i="1" dirty="0">
              <a:effectLst/>
              <a:latin typeface="+mn-lt"/>
              <a:ea typeface="+mn-ea"/>
              <a:cs typeface="+mn-cs"/>
            </a:rPr>
            <a:t>, </a:t>
          </a:r>
          <a:r>
            <a:rPr lang="fr-FR" sz="1000" i="1" dirty="0" err="1">
              <a:effectLst/>
              <a:latin typeface="+mn-lt"/>
              <a:ea typeface="+mn-ea"/>
              <a:cs typeface="+mn-cs"/>
            </a:rPr>
            <a:t>Allstat</a:t>
          </a:r>
          <a:r>
            <a:rPr lang="fr-FR" sz="1000" i="1" dirty="0">
              <a:effectLst/>
              <a:latin typeface="+mn-lt"/>
              <a:ea typeface="+mn-ea"/>
              <a:cs typeface="+mn-cs"/>
            </a:rPr>
            <a:t> FR6 et FR2 ; MSA ;  Pôle emploi, FNA - </a:t>
          </a:r>
          <a:r>
            <a:rPr lang="fr-FR" sz="1000" b="1" i="1" dirty="0">
              <a:effectLst/>
              <a:latin typeface="+mn-lt"/>
              <a:ea typeface="+mn-ea"/>
              <a:cs typeface="+mn-cs"/>
            </a:rPr>
            <a:t>Traitements : </a:t>
          </a:r>
          <a:r>
            <a:rPr lang="fr-FR" sz="1000" i="1" dirty="0">
              <a:effectLst/>
              <a:latin typeface="+mn-lt"/>
              <a:ea typeface="+mn-ea"/>
              <a:cs typeface="+mn-cs"/>
            </a:rPr>
            <a:t>Drees</a:t>
          </a:r>
          <a:endParaRPr lang="fr-FR" sz="1000" dirty="0">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0.0149</cdr:x>
      <cdr:y>0</cdr:y>
    </cdr:from>
    <cdr:to>
      <cdr:x>0.97387</cdr:x>
      <cdr:y>0.18853</cdr:y>
    </cdr:to>
    <cdr:sp macro="" textlink="">
      <cdr:nvSpPr>
        <cdr:cNvPr id="5" name="ZoneTexte 1"/>
        <cdr:cNvSpPr txBox="1"/>
      </cdr:nvSpPr>
      <cdr:spPr>
        <a:xfrm xmlns:a="http://schemas.openxmlformats.org/drawingml/2006/main">
          <a:off x="102530" y="0"/>
          <a:ext cx="6600365" cy="77432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Contribution de l'emploi hors intérim et de l'intérim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à l'évolution de l'emploi salarié, dans le Vaucluse</a:t>
          </a: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(en nombre)</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0.01276</cdr:x>
      <cdr:y>0.8743</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85758" y="3590925"/>
          <a:ext cx="6619960" cy="516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0.08904</cdr:x>
      <cdr:y>0.0018</cdr:y>
    </cdr:from>
    <cdr:to>
      <cdr:x>0.92491</cdr:x>
      <cdr:y>0.17788</cdr:y>
    </cdr:to>
    <cdr:sp macro="" textlink="">
      <cdr:nvSpPr>
        <cdr:cNvPr id="2" name="ZoneTexte 1"/>
        <cdr:cNvSpPr txBox="1"/>
      </cdr:nvSpPr>
      <cdr:spPr>
        <a:xfrm xmlns:a="http://schemas.openxmlformats.org/drawingml/2006/main">
          <a:off x="628438" y="7620"/>
          <a:ext cx="5899591" cy="7468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500" b="1" i="0" baseline="0"/>
            <a:t>Evolution de la contribution de l'intérim et de l'emploi hors intérim </a:t>
          </a:r>
        </a:p>
        <a:p xmlns:a="http://schemas.openxmlformats.org/drawingml/2006/main">
          <a:pPr algn="ctr"/>
          <a:r>
            <a:rPr lang="fr-FR" sz="1500" b="1" i="0" baseline="0"/>
            <a:t>à l'emploi salarié, dans le Vaucluse</a:t>
          </a:r>
        </a:p>
        <a:p xmlns:a="http://schemas.openxmlformats.org/drawingml/2006/main">
          <a:pPr algn="ctr" eaLnBrk="1" fontAlgn="auto" latinLnBrk="0" hangingPunct="1"/>
          <a:r>
            <a:rPr lang="fr-FR" sz="1100" b="0" i="1" baseline="0">
              <a:effectLst/>
              <a:latin typeface="+mn-lt"/>
              <a:ea typeface="+mn-ea"/>
              <a:cs typeface="+mn-cs"/>
            </a:rPr>
            <a:t>(en nombre, entre le T2 2023 et le T3 2023) </a:t>
          </a:r>
          <a:endParaRPr lang="fr-FR">
            <a:effectLst/>
          </a:endParaRPr>
        </a:p>
        <a:p xmlns:a="http://schemas.openxmlformats.org/drawingml/2006/main">
          <a:pPr algn="ctr"/>
          <a:endParaRPr lang="fr-FR" sz="1400" b="1" i="0" baseline="0"/>
        </a:p>
        <a:p xmlns:a="http://schemas.openxmlformats.org/drawingml/2006/main">
          <a:pPr algn="ctr"/>
          <a:endParaRPr lang="fr-FR" sz="1400" b="1" i="0" baseline="0"/>
        </a:p>
      </cdr:txBody>
    </cdr:sp>
  </cdr:relSizeAnchor>
  <cdr:relSizeAnchor xmlns:cdr="http://schemas.openxmlformats.org/drawingml/2006/chartDrawing">
    <cdr:from>
      <cdr:x>0</cdr:x>
      <cdr:y>0.82202</cdr:y>
    </cdr:from>
    <cdr:to>
      <cdr:x>0.98564</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0" y="3630911"/>
          <a:ext cx="6783928" cy="7861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arrondies provisoires, corrigées des variations saisonnières ; l'addition des quatre sous-secteurs d'activité ne correspond pas au total de l'emploi salarié , car le secteur </a:t>
          </a:r>
          <a:r>
            <a:rPr lang="fr-FR" sz="900" b="0" i="1" baseline="0">
              <a:effectLst/>
              <a:latin typeface="+mn-lt"/>
              <a:ea typeface="+mn-ea"/>
              <a:cs typeface="+mn-cs"/>
            </a:rPr>
            <a:t>Agriculture, sylviculture et pêche </a:t>
          </a:r>
          <a:r>
            <a:rPr lang="fr-FR" sz="900" b="0" i="0" baseline="0">
              <a:effectLst/>
              <a:latin typeface="+mn-lt"/>
              <a:ea typeface="+mn-ea"/>
              <a:cs typeface="+mn-cs"/>
            </a:rPr>
            <a:t>qui représente 1 % de l'emploi salarié total n'est pas représenté</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endParaRPr lang="fr-FR" sz="900">
            <a:effectLst/>
          </a:endParaRP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0.26127</cdr:x>
      <cdr:y>0.24431</cdr:y>
    </cdr:from>
    <cdr:to>
      <cdr:x>0.26133</cdr:x>
      <cdr:y>0.70657</cdr:y>
    </cdr:to>
    <cdr:cxnSp macro="">
      <cdr:nvCxnSpPr>
        <cdr:cNvPr id="5" name="Connecteur droit 4">
          <a:extLst xmlns:a="http://schemas.openxmlformats.org/drawingml/2006/main">
            <a:ext uri="{FF2B5EF4-FFF2-40B4-BE49-F238E27FC236}">
              <a16:creationId xmlns:a16="http://schemas.microsoft.com/office/drawing/2014/main" id="{ED6AF696-F65B-193A-E71E-9AC14DCD0368}"/>
            </a:ext>
          </a:extLst>
        </cdr:cNvPr>
        <cdr:cNvCxnSpPr/>
      </cdr:nvCxnSpPr>
      <cdr:spPr>
        <a:xfrm xmlns:a="http://schemas.openxmlformats.org/drawingml/2006/main" flipH="1" flipV="1">
          <a:off x="1844040" y="1036320"/>
          <a:ext cx="449" cy="1960809"/>
        </a:xfrm>
        <a:prstGeom xmlns:a="http://schemas.openxmlformats.org/drawingml/2006/main" prst="line">
          <a:avLst/>
        </a:prstGeom>
        <a:ln xmlns:a="http://schemas.openxmlformats.org/drawingml/2006/main" w="12700">
          <a:solidFill>
            <a:sysClr val="windowText" lastClr="0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0.00758</cdr:x>
      <cdr:y>0.01282</cdr:y>
    </cdr:from>
    <cdr:to>
      <cdr:x>0.97841</cdr:x>
      <cdr:y>0.17355</cdr:y>
    </cdr:to>
    <cdr:sp macro="" textlink="">
      <cdr:nvSpPr>
        <cdr:cNvPr id="5" name="ZoneTexte 1"/>
        <cdr:cNvSpPr txBox="1"/>
      </cdr:nvSpPr>
      <cdr:spPr>
        <a:xfrm xmlns:a="http://schemas.openxmlformats.org/drawingml/2006/main">
          <a:off x="52171" y="56146"/>
          <a:ext cx="6682004" cy="703933"/>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u="none" strike="noStrike" kern="1200" baseline="0">
              <a:solidFill>
                <a:srgbClr val="000000"/>
              </a:solidFill>
              <a:latin typeface="+mn-lt"/>
              <a:ea typeface="Calibri"/>
              <a:cs typeface="Calibri"/>
            </a:rPr>
            <a:t>Evolution de l'emploi salarié par secteur d'activité y compris intérim, </a:t>
          </a:r>
        </a:p>
        <a:p xmlns:a="http://schemas.openxmlformats.org/drawingml/2006/main">
          <a:pPr algn="ctr" rtl="0"/>
          <a:r>
            <a:rPr lang="fr-FR" sz="1500" b="1" i="0" u="none" strike="noStrike" kern="1200" baseline="0">
              <a:solidFill>
                <a:srgbClr val="000000"/>
              </a:solidFill>
              <a:latin typeface="Calibri"/>
              <a:ea typeface="Calibri"/>
              <a:cs typeface="Calibri"/>
            </a:rPr>
            <a:t>dans le Vaucluse</a:t>
          </a:r>
        </a:p>
        <a:p xmlns:a="http://schemas.openxmlformats.org/drawingml/2006/main">
          <a:pPr algn="ctr" rtl="0"/>
          <a:r>
            <a:rPr lang="fr-FR" sz="1100" b="0" i="1" baseline="0">
              <a:effectLst/>
              <a:latin typeface="+mn-lt"/>
              <a:ea typeface="+mn-ea"/>
              <a:cs typeface="+mn-cs"/>
            </a:rPr>
            <a:t>(en indice base 100 au 1</a:t>
          </a:r>
          <a:r>
            <a:rPr lang="fr-FR" sz="1100" b="0" i="1" baseline="30000">
              <a:effectLst/>
              <a:latin typeface="+mn-lt"/>
              <a:ea typeface="+mn-ea"/>
              <a:cs typeface="+mn-cs"/>
            </a:rPr>
            <a:t>er</a:t>
          </a:r>
          <a:r>
            <a:rPr lang="fr-FR" sz="1100" b="0" i="1" baseline="0">
              <a:effectLst/>
              <a:latin typeface="+mn-lt"/>
              <a:ea typeface="+mn-ea"/>
              <a:cs typeface="+mn-cs"/>
            </a:rPr>
            <a:t> trimestre 2013)</a:t>
          </a:r>
          <a:endParaRPr lang="fr-FR">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cdr:x>
      <cdr:y>0.86827</cdr:y>
    </cdr:from>
    <cdr:to>
      <cdr:x>0.96651</cdr:x>
      <cdr:y>1</cdr:y>
    </cdr:to>
    <cdr:sp macro="" textlink="">
      <cdr:nvSpPr>
        <cdr:cNvPr id="7" name="Text Box 1"/>
        <cdr:cNvSpPr txBox="1">
          <a:spLocks xmlns:a="http://schemas.openxmlformats.org/drawingml/2006/main" noChangeArrowheads="1"/>
        </cdr:cNvSpPr>
      </cdr:nvSpPr>
      <cdr:spPr bwMode="auto">
        <a:xfrm xmlns:a="http://schemas.openxmlformats.org/drawingml/2006/main">
          <a:off x="0" y="3440430"/>
          <a:ext cx="6495759" cy="5219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endParaRPr lang="fr-FR" sz="900">
            <a:effectLst/>
          </a:endParaRPr>
        </a:p>
        <a:p xmlns:a="http://schemas.openxmlformats.org/drawingml/2006/main">
          <a:pPr rtl="0"/>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0.81973</cdr:y>
    </cdr:from>
    <cdr:to>
      <cdr:x>0</cdr:x>
      <cdr:y>0.82048</cdr:y>
    </cdr:to>
    <cdr:sp macro="" textlink="">
      <cdr:nvSpPr>
        <cdr:cNvPr id="3" name="ZoneTexte 1"/>
        <cdr:cNvSpPr txBox="1"/>
      </cdr:nvSpPr>
      <cdr:spPr>
        <a:xfrm xmlns:a="http://schemas.openxmlformats.org/drawingml/2006/main">
          <a:off x="0" y="4923864"/>
          <a:ext cx="9791140" cy="11183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900" b="0">
              <a:effectLst/>
              <a:latin typeface="+mn-lt"/>
              <a:ea typeface="+mn-ea"/>
              <a:cs typeface="+mn-cs"/>
            </a:rPr>
            <a:t>* A</a:t>
          </a:r>
          <a:r>
            <a:rPr lang="fr-FR" sz="900" b="0" i="0" baseline="0">
              <a:effectLst/>
              <a:latin typeface="+mn-lt"/>
              <a:ea typeface="+mn-ea"/>
              <a:cs typeface="+mn-cs"/>
            </a:rPr>
            <a:t> partir de janvier 2018, les CUI-CAE sont transformés en Parcours emploi compétences (PEC). Il n'y a ainsi plus d'embauches en CUI-CAE.</a:t>
          </a:r>
          <a:endParaRPr lang="fr-FR" sz="900">
            <a:effectLst/>
          </a:endParaRPr>
        </a:p>
        <a:p xmlns:a="http://schemas.openxmlformats.org/drawingml/2006/main">
          <a:r>
            <a:rPr lang="fr-FR" sz="900">
              <a:effectLst/>
              <a:latin typeface="+mn-lt"/>
              <a:ea typeface="+mn-ea"/>
              <a:cs typeface="+mn-cs"/>
            </a:rPr>
            <a:t>** Depuis janvier 2018, l</a:t>
          </a:r>
          <a:r>
            <a:rPr lang="fr-FR" sz="900" b="0" i="0" baseline="0">
              <a:effectLst/>
              <a:latin typeface="+mn-lt"/>
              <a:ea typeface="+mn-ea"/>
              <a:cs typeface="+mn-cs"/>
            </a:rPr>
            <a:t>e recours aux CUI-CIE n'est plus autorisé, sauf pour les Drom et les  Conseils départementaux qui les financent entièrement.</a:t>
          </a:r>
          <a:endParaRPr lang="fr-FR" sz="900">
            <a:effectLst/>
          </a:endParaRPr>
        </a:p>
        <a:p xmlns:a="http://schemas.openxmlformats.org/drawingml/2006/main">
          <a:pPr rtl="0" eaLnBrk="1" fontAlgn="auto" latinLnBrk="0" hangingPunct="1"/>
          <a:r>
            <a:rPr lang="fr-FR" sz="900">
              <a:effectLst/>
              <a:latin typeface="+mn-lt"/>
              <a:ea typeface="+mn-ea"/>
              <a:cs typeface="+mn-cs"/>
            </a:rPr>
            <a:t>*** Marchands et non marchands . Les Emplois  d'avenir ont débuté en novembre 2012. A compter de janvier</a:t>
          </a:r>
          <a:r>
            <a:rPr lang="fr-FR" sz="900" baseline="0">
              <a:effectLst/>
              <a:latin typeface="+mn-lt"/>
              <a:ea typeface="+mn-ea"/>
              <a:cs typeface="+mn-cs"/>
            </a:rPr>
            <a:t> 2018, l</a:t>
          </a:r>
          <a:r>
            <a:rPr lang="fr-FR" sz="900">
              <a:effectLst/>
              <a:latin typeface="+mn-lt"/>
              <a:ea typeface="+mn-ea"/>
              <a:cs typeface="+mn-cs"/>
            </a:rPr>
            <a:t>e dispositif est mis en </a:t>
          </a:r>
          <a:r>
            <a:rPr lang="fr-FR" sz="900" baseline="0">
              <a:effectLst/>
              <a:latin typeface="+mn-lt"/>
              <a:ea typeface="+mn-ea"/>
              <a:cs typeface="+mn-cs"/>
            </a:rPr>
            <a:t> extinction. E</a:t>
          </a:r>
          <a:r>
            <a:rPr lang="fr-FR" sz="900">
              <a:effectLst/>
              <a:latin typeface="+mn-lt"/>
              <a:ea typeface="+mn-ea"/>
              <a:cs typeface="+mn-cs"/>
            </a:rPr>
            <a:t>xcepté quelques cas particuliers de reconduction de contrat pour terminer une formation, il n’y a plus de nouveaux bénéficiaires.</a:t>
          </a:r>
          <a:endParaRPr lang="fr-FR" sz="900">
            <a:effectLst/>
          </a:endParaRPr>
        </a:p>
        <a:p xmlns:a="http://schemas.openxmlformats.org/drawingml/2006/main">
          <a:pPr rtl="0" eaLnBrk="1" fontAlgn="auto" latinLnBrk="0" hangingPunct="1"/>
          <a:r>
            <a:rPr lang="fr-FR" sz="900" b="0" i="0" baseline="0">
              <a:effectLst/>
              <a:latin typeface="+mn-lt"/>
              <a:ea typeface="+mn-ea"/>
              <a:cs typeface="+mn-cs"/>
            </a:rPr>
            <a:t>**** M</a:t>
          </a:r>
          <a:r>
            <a:rPr lang="fr-FR" sz="900">
              <a:effectLst/>
              <a:latin typeface="+mn-lt"/>
              <a:ea typeface="+mn-ea"/>
              <a:cs typeface="+mn-cs"/>
            </a:rPr>
            <a:t>archands et non marchands . Depuis juillet 2014, les  Ateliers et chantiers d’insertion  (ACI)</a:t>
          </a:r>
          <a:r>
            <a:rPr lang="fr-FR" sz="900" baseline="0">
              <a:effectLst/>
              <a:latin typeface="+mn-lt"/>
              <a:ea typeface="+mn-ea"/>
              <a:cs typeface="+mn-cs"/>
            </a:rPr>
            <a:t> </a:t>
          </a:r>
          <a:r>
            <a:rPr lang="fr-FR" sz="900">
              <a:effectLst/>
              <a:latin typeface="+mn-lt"/>
              <a:ea typeface="+mn-ea"/>
              <a:cs typeface="+mn-cs"/>
            </a:rPr>
            <a:t>doivent recruter leurs salariés en CDDI.</a:t>
          </a:r>
          <a:endParaRPr lang="fr-FR" sz="900">
            <a:effectLst/>
          </a:endParaRPr>
        </a:p>
        <a:p xmlns:a="http://schemas.openxmlformats.org/drawingml/2006/main">
          <a:r>
            <a:rPr lang="fr-FR" sz="900" b="1">
              <a:effectLst/>
              <a:latin typeface="+mn-lt"/>
              <a:ea typeface="+mn-ea"/>
              <a:cs typeface="+mn-cs"/>
            </a:rPr>
            <a:t>Note : </a:t>
          </a:r>
          <a:r>
            <a:rPr lang="fr-FR" sz="900">
              <a:effectLst/>
              <a:latin typeface="+mn-lt"/>
              <a:ea typeface="+mn-ea"/>
              <a:cs typeface="+mn-cs"/>
            </a:rPr>
            <a:t>données arrondies en fin de trimestre, provisoires</a:t>
          </a:r>
          <a:endParaRPr lang="fr-FR" sz="900">
            <a:effectLst/>
          </a:endParaRPr>
        </a:p>
        <a:p xmlns:a="http://schemas.openxmlformats.org/drawingml/2006/main">
          <a:r>
            <a:rPr lang="fr-FR" sz="900" b="1" i="1">
              <a:effectLst/>
              <a:latin typeface="+mn-lt"/>
              <a:ea typeface="+mn-ea"/>
              <a:cs typeface="+mn-cs"/>
            </a:rPr>
            <a:t>Source </a:t>
          </a:r>
          <a:r>
            <a:rPr lang="fr-FR" sz="900" i="1">
              <a:effectLst/>
              <a:latin typeface="+mn-lt"/>
              <a:ea typeface="+mn-ea"/>
              <a:cs typeface="+mn-cs"/>
            </a:rPr>
            <a:t>: ASP - </a:t>
          </a:r>
          <a:r>
            <a:rPr lang="fr-FR" sz="900" b="1" i="1">
              <a:effectLst/>
              <a:latin typeface="+mn-lt"/>
              <a:ea typeface="+mn-ea"/>
              <a:cs typeface="+mn-cs"/>
            </a:rPr>
            <a:t>Traitements : </a:t>
          </a:r>
          <a:r>
            <a:rPr lang="fr-FR" sz="900" i="1">
              <a:effectLst/>
              <a:latin typeface="+mn-lt"/>
              <a:ea typeface="+mn-ea"/>
              <a:cs typeface="+mn-cs"/>
            </a:rPr>
            <a:t>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900" i="1"/>
        </a:p>
      </cdr:txBody>
    </cdr:sp>
  </cdr:relSizeAnchor>
</c:userShapes>
</file>

<file path=ppt/drawings/drawing6.xml><?xml version="1.0" encoding="utf-8"?>
<c:userShapes xmlns:c="http://schemas.openxmlformats.org/drawingml/2006/chart">
  <cdr:relSizeAnchor xmlns:cdr="http://schemas.openxmlformats.org/drawingml/2006/chartDrawing">
    <cdr:from>
      <cdr:x>0</cdr:x>
      <cdr:y>0.85844</cdr:y>
    </cdr:from>
    <cdr:to>
      <cdr:x>1</cdr:x>
      <cdr:y>0.95663</cdr:y>
    </cdr:to>
    <cdr:sp macro="" textlink="">
      <cdr:nvSpPr>
        <cdr:cNvPr id="3" name="ZoneTexte 1"/>
        <cdr:cNvSpPr txBox="1"/>
      </cdr:nvSpPr>
      <cdr:spPr>
        <a:xfrm xmlns:a="http://schemas.openxmlformats.org/drawingml/2006/main">
          <a:off x="0" y="5243542"/>
          <a:ext cx="11227254" cy="6347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100" b="1" i="0" baseline="0">
              <a:effectLst/>
              <a:latin typeface="+mn-lt"/>
              <a:ea typeface="+mn-ea"/>
              <a:cs typeface="+mn-cs"/>
            </a:rPr>
            <a:t>Note</a:t>
          </a:r>
          <a:r>
            <a:rPr lang="fr-FR" sz="1100" b="0" i="0" baseline="0">
              <a:effectLst/>
              <a:latin typeface="+mn-lt"/>
              <a:ea typeface="+mn-ea"/>
              <a:cs typeface="+mn-cs"/>
            </a:rPr>
            <a:t> : données provisoires</a:t>
          </a:r>
          <a:endParaRPr lang="fr-FR" sz="900">
            <a:effectLst/>
          </a:endParaRPr>
        </a:p>
        <a:p xmlns:a="http://schemas.openxmlformats.org/drawingml/2006/main">
          <a:pPr rtl="0"/>
          <a:r>
            <a:rPr lang="fr-FR" sz="1100" b="1" i="1" baseline="0">
              <a:effectLst/>
              <a:latin typeface="+mn-lt"/>
              <a:ea typeface="+mn-ea"/>
              <a:cs typeface="+mn-cs"/>
            </a:rPr>
            <a:t>Source : </a:t>
          </a:r>
          <a:r>
            <a:rPr lang="fr-FR" sz="1100" b="0" i="1" baseline="0">
              <a:effectLst/>
              <a:latin typeface="+mn-lt"/>
              <a:ea typeface="+mn-ea"/>
              <a:cs typeface="+mn-cs"/>
            </a:rPr>
            <a:t>Système d’information sur l’apprentissage de la Dares - </a:t>
          </a:r>
          <a:r>
            <a:rPr lang="fr-FR" sz="1100" b="1" i="1" baseline="0">
              <a:effectLst/>
              <a:latin typeface="+mn-lt"/>
              <a:ea typeface="+mn-ea"/>
              <a:cs typeface="+mn-cs"/>
            </a:rPr>
            <a:t>Traitements</a:t>
          </a:r>
          <a:r>
            <a:rPr lang="fr-FR" sz="1100" b="0" i="1" baseline="0">
              <a:effectLst/>
              <a:latin typeface="+mn-lt"/>
              <a:ea typeface="+mn-ea"/>
              <a:cs typeface="+mn-cs"/>
            </a:rPr>
            <a:t> : 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a:p>
      </cdr:txBody>
    </cdr:sp>
  </cdr:relSizeAnchor>
  <cdr:relSizeAnchor xmlns:cdr="http://schemas.openxmlformats.org/drawingml/2006/chartDrawing">
    <cdr:from>
      <cdr:x>0.92781</cdr:x>
      <cdr:y>0.03887</cdr:y>
    </cdr:from>
    <cdr:to>
      <cdr:x>1</cdr:x>
      <cdr:y>0.08475</cdr:y>
    </cdr:to>
    <cdr:sp macro="" textlink="">
      <cdr:nvSpPr>
        <cdr:cNvPr id="4" name="ZoneTexte 26">
          <a:extLst xmlns:a="http://schemas.openxmlformats.org/drawingml/2006/main">
            <a:ext uri="{FF2B5EF4-FFF2-40B4-BE49-F238E27FC236}">
              <a16:creationId xmlns:a16="http://schemas.microsoft.com/office/drawing/2014/main" id="{E2A24B4A-9997-8467-BEEA-58313F2875E6}"/>
            </a:ext>
          </a:extLst>
        </cdr:cNvPr>
        <cdr:cNvSpPr txBox="1"/>
      </cdr:nvSpPr>
      <cdr:spPr bwMode="auto">
        <a:xfrm xmlns:a="http://schemas.openxmlformats.org/drawingml/2006/main">
          <a:off x="8190515" y="202680"/>
          <a:ext cx="637290" cy="239212"/>
        </a:xfrm>
        <a:prstGeom xmlns:a="http://schemas.openxmlformats.org/drawingml/2006/main" prst="rect">
          <a:avLst/>
        </a:prstGeom>
        <a:ln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square" rtlCol="0" anchor="t"/>
        <a:lstStyle xmlns:a="http://schemas.openxmlformats.org/drawingml/2006/main">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fr-FR" sz="1100" b="1" dirty="0"/>
            <a:t>7 500</a:t>
          </a:r>
        </a:p>
      </cdr:txBody>
    </cdr:sp>
  </cdr:relSizeAnchor>
</c:userShapes>
</file>

<file path=ppt/drawings/drawing7.xml><?xml version="1.0" encoding="utf-8"?>
<c:userShapes xmlns:c="http://schemas.openxmlformats.org/drawingml/2006/chart">
  <cdr:relSizeAnchor xmlns:cdr="http://schemas.openxmlformats.org/drawingml/2006/chartDrawing">
    <cdr:from>
      <cdr:x>0.04877</cdr:x>
      <cdr:y>0.84911</cdr:y>
    </cdr:from>
    <cdr:to>
      <cdr:x>0.93183</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327025" y="2733677"/>
          <a:ext cx="5921432" cy="485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a:t>
          </a:r>
        </a:p>
        <a:p xmlns:a="http://schemas.openxmlformats.org/drawingml/2006/main">
          <a:pPr algn="l" rtl="0">
            <a:defRPr sz="1000"/>
          </a:pPr>
          <a:r>
            <a:rPr lang="fr-FR" sz="1000" b="0" i="0" u="none" strike="noStrike" baseline="0">
              <a:solidFill>
                <a:srgbClr val="000000"/>
              </a:solidFill>
              <a:latin typeface="+mn-lt"/>
            </a:rPr>
            <a:t>niveau du taux de chômage national et de son évolution d’un trimestre à l’autre</a:t>
          </a:r>
        </a:p>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a:t>
          </a:r>
          <a:r>
            <a:rPr lang="fr-FR" sz="1000" b="0" i="1" baseline="0">
              <a:effectLst/>
              <a:latin typeface="+mn-lt"/>
              <a:ea typeface="+mn-ea"/>
              <a:cs typeface="+mn-cs"/>
            </a:rPr>
            <a:t>localisés (régional et départementaux)</a:t>
          </a:r>
          <a:endParaRPr lang="fr-FR">
            <a:effectLst/>
          </a:endParaRPr>
        </a:p>
        <a:p xmlns:a="http://schemas.openxmlformats.org/drawingml/2006/main">
          <a:pPr algn="l" rtl="0">
            <a:defRPr sz="1000"/>
          </a:pPr>
          <a:endParaRPr lang="fr-FR" sz="1000" b="0" i="1" u="none" strike="noStrike" baseline="0">
            <a:solidFill>
              <a:srgbClr val="000000"/>
            </a:solidFill>
            <a:latin typeface="Calibri"/>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0.83501</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0" y="3952875"/>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le Vaucluse, les critères retenus sont le nombre total d'emplois (salariés et non salariés) du département, ainsi que le poids des secteurs de l'agriculture et du tertiaire dans l'emploi total </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a:t>
          </a:r>
          <a:r>
            <a:rPr lang="fr-FR" sz="1000" b="0" i="1" baseline="0">
              <a:effectLst/>
              <a:latin typeface="+mn-lt"/>
              <a:ea typeface="+mn-ea"/>
              <a:cs typeface="+mn-cs"/>
            </a:rPr>
            <a:t> et départementaux</a:t>
          </a:r>
          <a:r>
            <a:rPr lang="fr-FR" sz="1000" b="0" i="1" u="none" strike="noStrike" baseline="0">
              <a:solidFill>
                <a:srgbClr val="000000"/>
              </a:solidFill>
              <a:latin typeface="Calibri"/>
            </a:rPr>
            <a:t>)</a:t>
          </a:r>
        </a:p>
      </cdr:txBody>
    </cdr:sp>
  </cdr:relSizeAnchor>
  <cdr:relSizeAnchor xmlns:cdr="http://schemas.openxmlformats.org/drawingml/2006/chartDrawing">
    <cdr:from>
      <cdr:x>0.0055</cdr:x>
      <cdr:y>0.01073</cdr:y>
    </cdr:from>
    <cdr:to>
      <cdr:x>1</cdr:x>
      <cdr:y>0.0892</cdr:y>
    </cdr:to>
    <cdr:sp macro="" textlink="">
      <cdr:nvSpPr>
        <cdr:cNvPr id="4" name="ZoneTexte 1"/>
        <cdr:cNvSpPr txBox="1"/>
      </cdr:nvSpPr>
      <cdr:spPr>
        <a:xfrm xmlns:a="http://schemas.openxmlformats.org/drawingml/2006/main">
          <a:off x="50800" y="50800"/>
          <a:ext cx="6886575" cy="3714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baseline="0">
              <a:effectLst/>
              <a:latin typeface="+mn-lt"/>
              <a:ea typeface="+mn-ea"/>
              <a:cs typeface="+mn-cs"/>
            </a:rPr>
            <a:t>Taux de chômage localisés dans les départements comparables* au T3 2023</a:t>
          </a:r>
          <a:endParaRPr lang="fr-FR" sz="1100"/>
        </a:p>
      </cdr:txBody>
    </cdr:sp>
  </cdr:relSizeAnchor>
</c:userShapes>
</file>

<file path=ppt/drawings/drawing9.xml><?xml version="1.0" encoding="utf-8"?>
<c:userShapes xmlns:c="http://schemas.openxmlformats.org/drawingml/2006/chart">
  <cdr:relSizeAnchor xmlns:cdr="http://schemas.openxmlformats.org/drawingml/2006/chartDrawing">
    <cdr:from>
      <cdr:x>0.02828</cdr:x>
      <cdr:y>0</cdr:y>
    </cdr:from>
    <cdr:to>
      <cdr:x>0.98725</cdr:x>
      <cdr:y>0.18853</cdr:y>
    </cdr:to>
    <cdr:sp macro="" textlink="">
      <cdr:nvSpPr>
        <cdr:cNvPr id="5" name="ZoneTexte 1"/>
        <cdr:cNvSpPr txBox="1"/>
      </cdr:nvSpPr>
      <cdr:spPr>
        <a:xfrm xmlns:a="http://schemas.openxmlformats.org/drawingml/2006/main">
          <a:off x="212232"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dans le Vaucluse</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0.01276</cdr:x>
      <cdr:y>0.85629</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95773" y="4086226"/>
          <a:ext cx="7393039" cy="6857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b="0">
            <a:effectLst/>
            <a:latin typeface="+mn-lt"/>
            <a:ea typeface="+mn-ea"/>
            <a:cs typeface="+mn-cs"/>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0.93147</cdr:x>
      <cdr:y>0.24351</cdr:y>
    </cdr:from>
    <cdr:to>
      <cdr:x>0.96193</cdr:x>
      <cdr:y>0.24551</cdr:y>
    </cdr:to>
    <cdr:cxnSp macro="">
      <cdr:nvCxnSpPr>
        <cdr:cNvPr id="4" name="Connecteur droit avec flèche 3">
          <a:extLst xmlns:a="http://schemas.openxmlformats.org/drawingml/2006/main">
            <a:ext uri="{FF2B5EF4-FFF2-40B4-BE49-F238E27FC236}">
              <a16:creationId xmlns:a16="http://schemas.microsoft.com/office/drawing/2014/main" id="{778EA1E2-FFAF-D293-277F-E77E03636482}"/>
            </a:ext>
          </a:extLst>
        </cdr:cNvPr>
        <cdr:cNvCxnSpPr/>
      </cdr:nvCxnSpPr>
      <cdr:spPr>
        <a:xfrm xmlns:a="http://schemas.openxmlformats.org/drawingml/2006/main" flipV="1">
          <a:off x="6991350" y="1162050"/>
          <a:ext cx="228600" cy="9525"/>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0.92936</cdr:x>
      <cdr:y>0.16434</cdr:y>
    </cdr:from>
    <cdr:to>
      <cdr:x>0.93063</cdr:x>
      <cdr:y>0.73719</cdr:y>
    </cdr:to>
    <cdr:cxnSp macro="">
      <cdr:nvCxnSpPr>
        <cdr:cNvPr id="8" name="Connecteur droit 7">
          <a:extLst xmlns:a="http://schemas.openxmlformats.org/drawingml/2006/main">
            <a:ext uri="{FF2B5EF4-FFF2-40B4-BE49-F238E27FC236}">
              <a16:creationId xmlns:a16="http://schemas.microsoft.com/office/drawing/2014/main" id="{F0F4950F-125D-4B15-D52A-E737E0857FA2}"/>
            </a:ext>
          </a:extLst>
        </cdr:cNvPr>
        <cdr:cNvCxnSpPr/>
      </cdr:nvCxnSpPr>
      <cdr:spPr>
        <a:xfrm xmlns:a="http://schemas.openxmlformats.org/drawingml/2006/main">
          <a:off x="6975475" y="784225"/>
          <a:ext cx="9525" cy="2733675"/>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0.91751</cdr:x>
      <cdr:y>0.17432</cdr:y>
    </cdr:from>
    <cdr:to>
      <cdr:x>1</cdr:x>
      <cdr:y>0.22976</cdr:y>
    </cdr:to>
    <cdr:sp macro="" textlink="">
      <cdr:nvSpPr>
        <cdr:cNvPr id="9" name="ZoneTexte 15"/>
        <cdr:cNvSpPr txBox="1"/>
      </cdr:nvSpPr>
      <cdr:spPr>
        <a:xfrm xmlns:a="http://schemas.openxmlformats.org/drawingml/2006/main">
          <a:off x="6886575" y="831850"/>
          <a:ext cx="619125" cy="2645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dirty="0">
              <a:solidFill>
                <a:schemeClr val="accent1">
                  <a:lumMod val="75000"/>
                </a:schemeClr>
              </a:solidFill>
            </a:rPr>
            <a:t>*acquis</a:t>
          </a:r>
        </a:p>
      </cdr:txBody>
    </cdr:sp>
  </cdr:relSizeAnchor>
  <cdr:relSizeAnchor xmlns:cdr="http://schemas.openxmlformats.org/drawingml/2006/chartDrawing">
    <cdr:from>
      <cdr:x>0.2779</cdr:x>
      <cdr:y>0.1789</cdr:y>
    </cdr:from>
    <cdr:to>
      <cdr:x>0.63621</cdr:x>
      <cdr:y>0.34018</cdr:y>
    </cdr:to>
    <cdr:sp macro="" textlink="">
      <cdr:nvSpPr>
        <cdr:cNvPr id="7" name="ZoneTexte 17"/>
        <cdr:cNvSpPr txBox="1"/>
      </cdr:nvSpPr>
      <cdr:spPr>
        <a:xfrm xmlns:a="http://schemas.openxmlformats.org/drawingml/2006/main">
          <a:off x="2085829" y="853736"/>
          <a:ext cx="2689367" cy="76963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400" b="1" dirty="0">
              <a:solidFill>
                <a:srgbClr val="FF0000"/>
              </a:solidFill>
            </a:rPr>
            <a:t>58 500 demandeurs d’emploi catégories A,B,C en moyenne </a:t>
          </a:r>
        </a:p>
        <a:p xmlns:a="http://schemas.openxmlformats.org/drawingml/2006/main">
          <a:pPr algn="ctr"/>
          <a:r>
            <a:rPr lang="fr-FR" sz="1400" b="1" dirty="0">
              <a:solidFill>
                <a:srgbClr val="FF0000"/>
              </a:solidFill>
            </a:rPr>
            <a:t>au T3 2023</a:t>
          </a:r>
        </a:p>
        <a:p xmlns:a="http://schemas.openxmlformats.org/drawingml/2006/main">
          <a:pPr algn="ctr"/>
          <a:endParaRPr lang="fr-FR" sz="14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81BDC1-2E55-4A3B-A51F-0A4221669760}" type="datetimeFigureOut">
              <a:rPr lang="fr-FR" smtClean="0"/>
              <a:t>04/01/2024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C025E1C-9CFD-400D-8595-7A8158A95F2D}" type="slidenum">
              <a:rPr lang="fr-FR" smtClean="0"/>
              <a:t>‹N°›</a:t>
            </a:fld>
            <a:endParaRPr lang="fr-FR"/>
          </a:p>
        </p:txBody>
      </p:sp>
    </p:spTree>
    <p:extLst>
      <p:ext uri="{BB962C8B-B14F-4D97-AF65-F5344CB8AC3E}">
        <p14:creationId xmlns:p14="http://schemas.microsoft.com/office/powerpoint/2010/main" val="211058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a:p>
            <a:endParaRPr lang="fr-FR" baseline="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a:t>
            </a:fld>
            <a:endParaRPr lang="fr-FR"/>
          </a:p>
        </p:txBody>
      </p:sp>
    </p:spTree>
    <p:extLst>
      <p:ext uri="{BB962C8B-B14F-4D97-AF65-F5344CB8AC3E}">
        <p14:creationId xmlns:p14="http://schemas.microsoft.com/office/powerpoint/2010/main" val="388086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10</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352306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11</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16</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2634945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17</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2589054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18</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4031257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6</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7</a:t>
            </a:fld>
            <a:endParaRPr lang="fr-FR"/>
          </a:p>
        </p:txBody>
      </p:sp>
    </p:spTree>
    <p:extLst>
      <p:ext uri="{BB962C8B-B14F-4D97-AF65-F5344CB8AC3E}">
        <p14:creationId xmlns:p14="http://schemas.microsoft.com/office/powerpoint/2010/main" val="272828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8</a:t>
            </a:fld>
            <a:endParaRPr lang="fr-FR"/>
          </a:p>
        </p:txBody>
      </p:sp>
      <p:sp>
        <p:nvSpPr>
          <p:cNvPr id="5" name="Espace réservé du pied de page 4"/>
          <p:cNvSpPr>
            <a:spLocks noGrp="1"/>
          </p:cNvSpPr>
          <p:nvPr>
            <p:ph type="ftr" sz="quarter" idx="11"/>
          </p:nvPr>
        </p:nvSpPr>
        <p:spPr/>
        <p:txBody>
          <a:bodyPr/>
          <a:lstStyle/>
          <a:p>
            <a:r>
              <a:rPr lang="fr-FR"/>
              <a:t>Edition avril 2019</a:t>
            </a:r>
          </a:p>
        </p:txBody>
      </p:sp>
    </p:spTree>
    <p:extLst>
      <p:ext uri="{BB962C8B-B14F-4D97-AF65-F5344CB8AC3E}">
        <p14:creationId xmlns:p14="http://schemas.microsoft.com/office/powerpoint/2010/main" val="352306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9</a:t>
            </a:fld>
            <a:endParaRPr lang="fr-FR"/>
          </a:p>
        </p:txBody>
      </p:sp>
      <p:sp>
        <p:nvSpPr>
          <p:cNvPr id="5" name="Espace réservé du pied de page 4"/>
          <p:cNvSpPr>
            <a:spLocks noGrp="1"/>
          </p:cNvSpPr>
          <p:nvPr>
            <p:ph type="ftr" sz="quarter" idx="11"/>
          </p:nvPr>
        </p:nvSpPr>
        <p:spPr/>
        <p:txBody>
          <a:bodyPr/>
          <a:lstStyle/>
          <a:p>
            <a:r>
              <a:rPr lang="fr-FR"/>
              <a:t>Edition avril 2019</a:t>
            </a:r>
          </a:p>
        </p:txBody>
      </p:sp>
    </p:spTree>
    <p:extLst>
      <p:ext uri="{BB962C8B-B14F-4D97-AF65-F5344CB8AC3E}">
        <p14:creationId xmlns:p14="http://schemas.microsoft.com/office/powerpoint/2010/main" val="352306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0" y="6568767"/>
            <a:ext cx="2133600" cy="365125"/>
          </a:xfrm>
        </p:spPr>
        <p:txBody>
          <a:bodyPr/>
          <a:lstStyle>
            <a:lvl1pPr>
              <a:defRPr baseline="0"/>
            </a:lvl1pPr>
          </a:lstStyle>
          <a:p>
            <a:r>
              <a:rPr lang="fr-FR" sz="1500"/>
              <a:t>Edition janvier 2024</a:t>
            </a:r>
            <a:endParaRPr lang="fr-FR" sz="1500" dirty="0"/>
          </a:p>
        </p:txBody>
      </p:sp>
      <p:sp>
        <p:nvSpPr>
          <p:cNvPr id="5" name="Espace réservé du pied de page 4"/>
          <p:cNvSpPr>
            <a:spLocks noGrp="1"/>
          </p:cNvSpPr>
          <p:nvPr>
            <p:ph type="ftr" sz="quarter" idx="11"/>
          </p:nvPr>
        </p:nvSpPr>
        <p:spPr>
          <a:xfrm>
            <a:off x="3124200" y="6568767"/>
            <a:ext cx="2895600" cy="365125"/>
          </a:xfrm>
        </p:spPr>
        <p:txBody>
          <a:bodyPr/>
          <a:lstStyle>
            <a:lvl1pPr>
              <a:defRPr sz="1500" baseline="0"/>
            </a:lvl1pPr>
          </a:lstStyle>
          <a:p>
            <a:r>
              <a:rPr lang="fr-FR"/>
              <a:t>Les éclairages conjoncturels départementaux - Vaucluse</a:t>
            </a:r>
            <a:endParaRPr lang="fr-FR" dirty="0"/>
          </a:p>
        </p:txBody>
      </p:sp>
      <p:sp>
        <p:nvSpPr>
          <p:cNvPr id="6" name="Espace réservé du numéro de diapositive 5"/>
          <p:cNvSpPr>
            <a:spLocks noGrp="1"/>
          </p:cNvSpPr>
          <p:nvPr>
            <p:ph type="sldNum" sz="quarter" idx="12"/>
          </p:nvPr>
        </p:nvSpPr>
        <p:spPr>
          <a:xfrm>
            <a:off x="8739398" y="6568767"/>
            <a:ext cx="404601" cy="289233"/>
          </a:xfrm>
          <a:solidFill>
            <a:schemeClr val="accent6">
              <a:lumMod val="75000"/>
            </a:schemeClr>
          </a:solidFill>
        </p:spPr>
        <p:txBody>
          <a:bodyPr/>
          <a:lstStyle>
            <a:lvl1pPr>
              <a:defRPr sz="1700" baseline="0">
                <a:solidFill>
                  <a:schemeClr val="bg1"/>
                </a:solidFill>
              </a:defRPr>
            </a:lvl1pPr>
          </a:lstStyle>
          <a:p>
            <a:fld id="{3C7AC07C-28E4-BD4F-9FFB-37ABAC856C34}" type="slidenum">
              <a:rPr lang="fr-FR" smtClean="0"/>
              <a:pPr/>
              <a:t>‹N°›</a:t>
            </a:fld>
            <a:endParaRPr lang="fr-FR" dirty="0"/>
          </a:p>
        </p:txBody>
      </p:sp>
    </p:spTree>
    <p:extLst>
      <p:ext uri="{BB962C8B-B14F-4D97-AF65-F5344CB8AC3E}">
        <p14:creationId xmlns:p14="http://schemas.microsoft.com/office/powerpoint/2010/main" val="264005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janvier 2024</a:t>
            </a:r>
          </a:p>
        </p:txBody>
      </p:sp>
      <p:sp>
        <p:nvSpPr>
          <p:cNvPr id="5" name="Espace réservé du pied de page 4"/>
          <p:cNvSpPr>
            <a:spLocks noGrp="1"/>
          </p:cNvSpPr>
          <p:nvPr>
            <p:ph type="ftr" sz="quarter" idx="11"/>
          </p:nvPr>
        </p:nvSpPr>
        <p:spPr/>
        <p:txBody>
          <a:bodyPr/>
          <a:lstStyle/>
          <a:p>
            <a:r>
              <a:rPr lang="fr-FR"/>
              <a:t>Les éclairages conjoncturels départementaux - Vaucluse</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1178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janvier 2024</a:t>
            </a:r>
          </a:p>
        </p:txBody>
      </p:sp>
      <p:sp>
        <p:nvSpPr>
          <p:cNvPr id="5" name="Espace réservé du pied de page 4"/>
          <p:cNvSpPr>
            <a:spLocks noGrp="1"/>
          </p:cNvSpPr>
          <p:nvPr>
            <p:ph type="ftr" sz="quarter" idx="11"/>
          </p:nvPr>
        </p:nvSpPr>
        <p:spPr/>
        <p:txBody>
          <a:bodyPr/>
          <a:lstStyle/>
          <a:p>
            <a:r>
              <a:rPr lang="fr-FR"/>
              <a:t>Les éclairages conjoncturels départementaux - Vaucluse</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94986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janvier 2024</a:t>
            </a:r>
          </a:p>
        </p:txBody>
      </p:sp>
      <p:sp>
        <p:nvSpPr>
          <p:cNvPr id="5" name="Espace réservé du pied de page 4"/>
          <p:cNvSpPr>
            <a:spLocks noGrp="1"/>
          </p:cNvSpPr>
          <p:nvPr>
            <p:ph type="ftr" sz="quarter" idx="11"/>
          </p:nvPr>
        </p:nvSpPr>
        <p:spPr/>
        <p:txBody>
          <a:bodyPr/>
          <a:lstStyle/>
          <a:p>
            <a:r>
              <a:rPr lang="fr-FR"/>
              <a:t>Les éclairages conjoncturels départementaux - Vaucluse</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84863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r>
              <a:rPr lang="fr-FR"/>
              <a:t>Edition janvier 2024</a:t>
            </a:r>
            <a:endParaRPr lang="fr-FR" dirty="0"/>
          </a:p>
        </p:txBody>
      </p:sp>
      <p:sp>
        <p:nvSpPr>
          <p:cNvPr id="5" name="Espace réservé du pied de page 4"/>
          <p:cNvSpPr>
            <a:spLocks noGrp="1"/>
          </p:cNvSpPr>
          <p:nvPr>
            <p:ph type="ftr" sz="quarter" idx="11"/>
          </p:nvPr>
        </p:nvSpPr>
        <p:spPr/>
        <p:txBody>
          <a:bodyPr/>
          <a:lstStyle/>
          <a:p>
            <a:r>
              <a:rPr lang="fr-FR"/>
              <a:t>Les éclairages conjoncturels départementaux - Vaucluse</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33394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Edition janvier 2024</a:t>
            </a:r>
          </a:p>
        </p:txBody>
      </p:sp>
      <p:sp>
        <p:nvSpPr>
          <p:cNvPr id="6" name="Espace réservé du pied de page 5"/>
          <p:cNvSpPr>
            <a:spLocks noGrp="1"/>
          </p:cNvSpPr>
          <p:nvPr>
            <p:ph type="ftr" sz="quarter" idx="11"/>
          </p:nvPr>
        </p:nvSpPr>
        <p:spPr/>
        <p:txBody>
          <a:bodyPr/>
          <a:lstStyle/>
          <a:p>
            <a:r>
              <a:rPr lang="fr-FR"/>
              <a:t>Les éclairages conjoncturels départementaux - Vaucluse</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409481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Edition janvier 2024</a:t>
            </a:r>
          </a:p>
        </p:txBody>
      </p:sp>
      <p:sp>
        <p:nvSpPr>
          <p:cNvPr id="8" name="Espace réservé du pied de page 7"/>
          <p:cNvSpPr>
            <a:spLocks noGrp="1"/>
          </p:cNvSpPr>
          <p:nvPr>
            <p:ph type="ftr" sz="quarter" idx="11"/>
          </p:nvPr>
        </p:nvSpPr>
        <p:spPr/>
        <p:txBody>
          <a:bodyPr/>
          <a:lstStyle/>
          <a:p>
            <a:r>
              <a:rPr lang="fr-FR"/>
              <a:t>Les éclairages conjoncturels départementaux - Vaucluse</a:t>
            </a:r>
          </a:p>
        </p:txBody>
      </p:sp>
      <p:sp>
        <p:nvSpPr>
          <p:cNvPr id="9" name="Espace réservé du numéro de diapositive 8"/>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7069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r>
              <a:rPr lang="fr-FR"/>
              <a:t>Edition janvier 2024</a:t>
            </a:r>
          </a:p>
        </p:txBody>
      </p:sp>
      <p:sp>
        <p:nvSpPr>
          <p:cNvPr id="4" name="Espace réservé du pied de page 3"/>
          <p:cNvSpPr>
            <a:spLocks noGrp="1"/>
          </p:cNvSpPr>
          <p:nvPr>
            <p:ph type="ftr" sz="quarter" idx="11"/>
          </p:nvPr>
        </p:nvSpPr>
        <p:spPr/>
        <p:txBody>
          <a:bodyPr/>
          <a:lstStyle/>
          <a:p>
            <a:r>
              <a:rPr lang="fr-FR"/>
              <a:t>Les éclairages conjoncturels départementaux - Vaucluse</a:t>
            </a:r>
          </a:p>
        </p:txBody>
      </p:sp>
      <p:sp>
        <p:nvSpPr>
          <p:cNvPr id="5" name="Espace réservé du numéro de diapositive 4"/>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57385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Edition janvier 2024</a:t>
            </a:r>
          </a:p>
        </p:txBody>
      </p:sp>
      <p:sp>
        <p:nvSpPr>
          <p:cNvPr id="3" name="Espace réservé du pied de page 2"/>
          <p:cNvSpPr>
            <a:spLocks noGrp="1"/>
          </p:cNvSpPr>
          <p:nvPr>
            <p:ph type="ftr" sz="quarter" idx="11"/>
          </p:nvPr>
        </p:nvSpPr>
        <p:spPr/>
        <p:txBody>
          <a:bodyPr/>
          <a:lstStyle/>
          <a:p>
            <a:r>
              <a:rPr lang="fr-FR"/>
              <a:t>Les éclairages conjoncturels départementaux - Vaucluse</a:t>
            </a:r>
          </a:p>
        </p:txBody>
      </p:sp>
      <p:sp>
        <p:nvSpPr>
          <p:cNvPr id="4" name="Espace réservé du numéro de diapositive 3"/>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2725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janvier 2024</a:t>
            </a:r>
          </a:p>
        </p:txBody>
      </p:sp>
      <p:sp>
        <p:nvSpPr>
          <p:cNvPr id="6" name="Espace réservé du pied de page 5"/>
          <p:cNvSpPr>
            <a:spLocks noGrp="1"/>
          </p:cNvSpPr>
          <p:nvPr>
            <p:ph type="ftr" sz="quarter" idx="11"/>
          </p:nvPr>
        </p:nvSpPr>
        <p:spPr/>
        <p:txBody>
          <a:bodyPr/>
          <a:lstStyle/>
          <a:p>
            <a:r>
              <a:rPr lang="fr-FR"/>
              <a:t>Les éclairages conjoncturels départementaux - Vaucluse</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154010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janvier 2024</a:t>
            </a:r>
          </a:p>
        </p:txBody>
      </p:sp>
      <p:sp>
        <p:nvSpPr>
          <p:cNvPr id="6" name="Espace réservé du pied de page 5"/>
          <p:cNvSpPr>
            <a:spLocks noGrp="1"/>
          </p:cNvSpPr>
          <p:nvPr>
            <p:ph type="ftr" sz="quarter" idx="11"/>
          </p:nvPr>
        </p:nvSpPr>
        <p:spPr/>
        <p:txBody>
          <a:bodyPr/>
          <a:lstStyle/>
          <a:p>
            <a:r>
              <a:rPr lang="fr-FR"/>
              <a:t>Les éclairages conjoncturels départementaux - Vaucluse</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97035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Edition janvier 2024</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Les éclairages conjoncturels départementaux - Vaucluse</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AC07C-28E4-BD4F-9FFB-37ABAC856C34}" type="slidenum">
              <a:rPr lang="fr-FR" smtClean="0"/>
              <a:t>‹N°›</a:t>
            </a:fld>
            <a:endParaRPr lang="fr-FR"/>
          </a:p>
        </p:txBody>
      </p:sp>
    </p:spTree>
    <p:extLst>
      <p:ext uri="{BB962C8B-B14F-4D97-AF65-F5344CB8AC3E}">
        <p14:creationId xmlns:p14="http://schemas.microsoft.com/office/powerpoint/2010/main" val="249649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s://www.google.com/url?sa=i&amp;rct=j&amp;q=&amp;esrc=s&amp;source=images&amp;cd=&amp;cad=rja&amp;uact=8&amp;ved=2ahUKEwimsOizzOjgAhVWAGMBHXMQAxYQjRx6BAgBEAU&amp;url=https://www.ania.net/economie-export/ega-point-de-conjoncture&amp;psig=AOvVaw0wwhQEom1VbtCAOZvqCiu4&amp;ust=1551792264050881"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paca.dreets.gouv.fr/Les-publications-periodiques-9124"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paca.dreets.gouv.fr/Les-indicateurs-cles-de-la-Dreets-Paca"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3C7AC07C-28E4-BD4F-9FFB-37ABAC856C34}" type="slidenum">
              <a:rPr lang="fr-FR" smtClean="0"/>
              <a:t>1</a:t>
            </a:fld>
            <a:endParaRPr lang="fr-FR"/>
          </a:p>
        </p:txBody>
      </p:sp>
      <p:sp>
        <p:nvSpPr>
          <p:cNvPr id="4" name="Espace réservé du pied de page 3"/>
          <p:cNvSpPr>
            <a:spLocks noGrp="1"/>
          </p:cNvSpPr>
          <p:nvPr>
            <p:ph type="ftr" sz="quarter" idx="11"/>
          </p:nvPr>
        </p:nvSpPr>
        <p:spPr>
          <a:xfrm>
            <a:off x="2388611" y="6520993"/>
            <a:ext cx="4507453" cy="365125"/>
          </a:xfrm>
        </p:spPr>
        <p:txBody>
          <a:bodyPr/>
          <a:lstStyle/>
          <a:p>
            <a:r>
              <a:rPr lang="fr-FR"/>
              <a:t>Les éclairages conjoncturels départementaux - Vaucluse</a:t>
            </a:r>
            <a:endParaRPr lang="fr-FR" dirty="0"/>
          </a:p>
        </p:txBody>
      </p:sp>
      <p:sp>
        <p:nvSpPr>
          <p:cNvPr id="5" name="Espace réservé de la date 4"/>
          <p:cNvSpPr>
            <a:spLocks noGrp="1"/>
          </p:cNvSpPr>
          <p:nvPr>
            <p:ph type="dt" sz="half" idx="10"/>
          </p:nvPr>
        </p:nvSpPr>
        <p:spPr/>
        <p:txBody>
          <a:bodyPr/>
          <a:lstStyle/>
          <a:p>
            <a:r>
              <a:rPr lang="fr-FR"/>
              <a:t>Edition janvier 2024</a:t>
            </a:r>
            <a:endParaRPr lang="fr-FR" dirty="0"/>
          </a:p>
        </p:txBody>
      </p:sp>
      <p:sp>
        <p:nvSpPr>
          <p:cNvPr id="9" name="ZoneTexte 8"/>
          <p:cNvSpPr txBox="1"/>
          <p:nvPr/>
        </p:nvSpPr>
        <p:spPr>
          <a:xfrm>
            <a:off x="3671392" y="6044209"/>
            <a:ext cx="5472608" cy="307777"/>
          </a:xfrm>
          <a:prstGeom prst="rect">
            <a:avLst/>
          </a:prstGeom>
          <a:noFill/>
        </p:spPr>
        <p:txBody>
          <a:bodyPr wrap="square" rtlCol="0">
            <a:spAutoFit/>
          </a:bodyPr>
          <a:lstStyle/>
          <a:p>
            <a:pPr algn="r"/>
            <a:r>
              <a:rPr lang="fr-FR" sz="1400" b="1" i="1" dirty="0"/>
              <a:t>Services études, statistiques, évaluation</a:t>
            </a: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8916" y="4088186"/>
            <a:ext cx="2764133" cy="1956023"/>
          </a:xfrm>
          <a:prstGeom prst="rect">
            <a:avLst/>
          </a:prstGeom>
        </p:spPr>
      </p:pic>
      <p:pic>
        <p:nvPicPr>
          <p:cNvPr id="1031" name="Picture 7" descr="Résultat de recherche d'images pour &quot;conjoncture&quo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867" y="4231795"/>
            <a:ext cx="2409504" cy="166880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rot="5400000">
            <a:off x="8198848" y="5084074"/>
            <a:ext cx="1674047" cy="246223"/>
          </a:xfrm>
          <a:prstGeom prst="rect">
            <a:avLst/>
          </a:prstGeom>
          <a:noFill/>
        </p:spPr>
        <p:txBody>
          <a:bodyPr wrap="square" rtlCol="0">
            <a:spAutoFit/>
          </a:bodyPr>
          <a:lstStyle/>
          <a:p>
            <a:pPr algn="r"/>
            <a:r>
              <a:rPr lang="fr-FR" sz="1000" i="1" dirty="0"/>
              <a:t>Crédit photo : ©</a:t>
            </a:r>
            <a:r>
              <a:rPr lang="fr-FR" sz="1000" i="1" dirty="0" err="1"/>
              <a:t>Shutterstock</a:t>
            </a:r>
            <a:endParaRPr lang="fr-FR" sz="1000" i="1" dirty="0"/>
          </a:p>
        </p:txBody>
      </p:sp>
      <p:pic>
        <p:nvPicPr>
          <p:cNvPr id="7" name="Image 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953049" y="4370162"/>
            <a:ext cx="2443081" cy="1628721"/>
          </a:xfrm>
          <a:prstGeom prst="rect">
            <a:avLst/>
          </a:prstGeom>
        </p:spPr>
      </p:pic>
      <p:sp>
        <p:nvSpPr>
          <p:cNvPr id="13" name="Rectangle 12"/>
          <p:cNvSpPr/>
          <p:nvPr/>
        </p:nvSpPr>
        <p:spPr>
          <a:xfrm>
            <a:off x="878435" y="1627346"/>
            <a:ext cx="7385099" cy="4893647"/>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0" h="0" prst="angle"/>
              <a:contourClr>
                <a:schemeClr val="accent3">
                  <a:tint val="100000"/>
                  <a:shade val="100000"/>
                  <a:satMod val="100000"/>
                  <a:hueMod val="100000"/>
                </a:schemeClr>
              </a:contourClr>
            </a:sp3d>
          </a:bodyPr>
          <a:lstStyle/>
          <a:p>
            <a:pPr algn="ctr"/>
            <a:r>
              <a:rPr lang="fr-FR" sz="5000" b="1" dirty="0">
                <a:ln/>
                <a:solidFill>
                  <a:schemeClr val="accent1">
                    <a:lumMod val="75000"/>
                  </a:schemeClr>
                </a:solidFill>
              </a:rPr>
              <a:t>La situation conjoncturelle </a:t>
            </a:r>
          </a:p>
          <a:p>
            <a:pPr algn="ctr"/>
            <a:r>
              <a:rPr lang="fr-FR" sz="5000" b="1" dirty="0">
                <a:ln/>
                <a:solidFill>
                  <a:schemeClr val="accent1">
                    <a:lumMod val="75000"/>
                  </a:schemeClr>
                </a:solidFill>
              </a:rPr>
              <a:t>au 3</a:t>
            </a:r>
            <a:r>
              <a:rPr lang="fr-FR" sz="5000" b="1" baseline="30000" dirty="0">
                <a:ln/>
                <a:solidFill>
                  <a:schemeClr val="accent1">
                    <a:lumMod val="75000"/>
                  </a:schemeClr>
                </a:solidFill>
              </a:rPr>
              <a:t>e</a:t>
            </a:r>
            <a:r>
              <a:rPr lang="fr-FR" sz="5000" b="1" dirty="0">
                <a:ln/>
                <a:solidFill>
                  <a:schemeClr val="accent1">
                    <a:lumMod val="75000"/>
                  </a:schemeClr>
                </a:solidFill>
              </a:rPr>
              <a:t> trimestre 2023</a:t>
            </a:r>
          </a:p>
          <a:p>
            <a:pPr algn="ctr"/>
            <a:r>
              <a:rPr lang="fr-FR" sz="5000" b="1" dirty="0">
                <a:ln/>
                <a:solidFill>
                  <a:schemeClr val="accent1">
                    <a:lumMod val="75000"/>
                  </a:schemeClr>
                </a:solidFill>
              </a:rPr>
              <a:t>dans le Vaucluse</a:t>
            </a:r>
          </a:p>
          <a:p>
            <a:pPr algn="ctr"/>
            <a:endParaRPr lang="fr-FR" sz="5400" b="1" dirty="0">
              <a:ln/>
              <a:solidFill>
                <a:schemeClr val="accent3"/>
              </a:solidFill>
            </a:endParaRPr>
          </a:p>
          <a:p>
            <a:pPr algn="ctr"/>
            <a:endParaRPr lang="fr-FR" sz="5400" b="1" dirty="0">
              <a:ln/>
              <a:solidFill>
                <a:schemeClr val="accent3"/>
              </a:solidFill>
            </a:endParaRPr>
          </a:p>
          <a:p>
            <a:pPr algn="ctr"/>
            <a:endParaRPr lang="fr-FR" sz="5400" b="1" dirty="0">
              <a:ln/>
              <a:solidFill>
                <a:schemeClr val="accent3"/>
              </a:solidFill>
            </a:endParaRPr>
          </a:p>
        </p:txBody>
      </p:sp>
      <p:pic>
        <p:nvPicPr>
          <p:cNvPr id="14" name="Picture 4" descr="http://intranet.direccte.gouv.fr/paca/Etudes%20et%20statistiques/Les%20logos/Cartouche%20Pr%C3%A9fet%20de%20r%C3%A9gion%20%E2%80%93%20DREE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054197" cy="127599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44447" y="1113942"/>
            <a:ext cx="9144000" cy="754053"/>
          </a:xfrm>
          <a:prstGeom prst="rect">
            <a:avLst/>
          </a:prstGeom>
          <a:noFill/>
        </p:spPr>
        <p:txBody>
          <a:bodyPr wrap="square" rtlCol="0">
            <a:spAutoFit/>
          </a:bodyPr>
          <a:lstStyle/>
          <a:p>
            <a:pPr algn="ctr"/>
            <a:r>
              <a:rPr lang="fr-FR" sz="2800" b="1" i="1" dirty="0">
                <a:solidFill>
                  <a:schemeClr val="bg1">
                    <a:lumMod val="65000"/>
                  </a:schemeClr>
                </a:solidFill>
              </a:rPr>
              <a:t>Les éclairages conjoncturels départementaux</a:t>
            </a:r>
          </a:p>
          <a:p>
            <a:pPr algn="ctr"/>
            <a:endParaRPr lang="fr-FR" sz="1500" i="1" dirty="0"/>
          </a:p>
        </p:txBody>
      </p:sp>
    </p:spTree>
    <p:extLst>
      <p:ext uri="{BB962C8B-B14F-4D97-AF65-F5344CB8AC3E}">
        <p14:creationId xmlns:p14="http://schemas.microsoft.com/office/powerpoint/2010/main" val="74073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5699" y="91052"/>
            <a:ext cx="8982634" cy="954107"/>
          </a:xfrm>
          <a:prstGeom prst="rect">
            <a:avLst/>
          </a:prstGeom>
          <a:noFill/>
        </p:spPr>
        <p:txBody>
          <a:bodyPr wrap="square" rtlCol="0">
            <a:spAutoFit/>
          </a:bodyPr>
          <a:lstStyle/>
          <a:p>
            <a:r>
              <a:rPr lang="fr-FR" sz="2800" b="1" dirty="0">
                <a:solidFill>
                  <a:schemeClr val="accent1">
                    <a:lumMod val="75000"/>
                  </a:schemeClr>
                </a:solidFill>
              </a:rPr>
              <a:t>Après avoir atteint son plus bas niveau historique, le taux de chômage repart à la hausse</a:t>
            </a:r>
          </a:p>
        </p:txBody>
      </p:sp>
      <p:cxnSp>
        <p:nvCxnSpPr>
          <p:cNvPr id="6" name="Connecteur droit 5"/>
          <p:cNvCxnSpPr/>
          <p:nvPr/>
        </p:nvCxnSpPr>
        <p:spPr>
          <a:xfrm>
            <a:off x="125699" y="1043186"/>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10</a:t>
            </a:fld>
            <a:endParaRPr lang="fr-FR" dirty="0"/>
          </a:p>
        </p:txBody>
      </p:sp>
      <p:sp>
        <p:nvSpPr>
          <p:cNvPr id="7" name="Espace réservé du pied de page 6"/>
          <p:cNvSpPr>
            <a:spLocks noGrp="1"/>
          </p:cNvSpPr>
          <p:nvPr>
            <p:ph type="ftr" sz="quarter" idx="11"/>
          </p:nvPr>
        </p:nvSpPr>
        <p:spPr>
          <a:xfrm>
            <a:off x="1733909" y="6568767"/>
            <a:ext cx="6003985" cy="365125"/>
          </a:xfrm>
        </p:spPr>
        <p:txBody>
          <a:bodyPr/>
          <a:lstStyle/>
          <a:p>
            <a:r>
              <a:rPr lang="fr-FR" dirty="0"/>
              <a:t>Les éclairages conjoncturels départementaux - Vaucluse</a:t>
            </a:r>
          </a:p>
        </p:txBody>
      </p:sp>
      <p:sp>
        <p:nvSpPr>
          <p:cNvPr id="3" name="Espace réservé de la date 2"/>
          <p:cNvSpPr>
            <a:spLocks noGrp="1"/>
          </p:cNvSpPr>
          <p:nvPr>
            <p:ph type="dt" sz="half" idx="10"/>
          </p:nvPr>
        </p:nvSpPr>
        <p:spPr/>
        <p:txBody>
          <a:bodyPr/>
          <a:lstStyle/>
          <a:p>
            <a:r>
              <a:rPr lang="fr-FR"/>
              <a:t>Edition janvier 2024</a:t>
            </a:r>
            <a:endParaRPr lang="fr-FR" dirty="0"/>
          </a:p>
        </p:txBody>
      </p:sp>
      <p:sp>
        <p:nvSpPr>
          <p:cNvPr id="12" name="ZoneTexte 11"/>
          <p:cNvSpPr txBox="1"/>
          <p:nvPr/>
        </p:nvSpPr>
        <p:spPr>
          <a:xfrm>
            <a:off x="7574121" y="4714414"/>
            <a:ext cx="1652756" cy="615553"/>
          </a:xfrm>
          <a:prstGeom prst="rect">
            <a:avLst/>
          </a:prstGeom>
          <a:noFill/>
        </p:spPr>
        <p:txBody>
          <a:bodyPr wrap="square" rtlCol="0">
            <a:spAutoFit/>
          </a:bodyPr>
          <a:lstStyle/>
          <a:p>
            <a:pPr algn="ctr"/>
            <a:r>
              <a:rPr lang="fr-FR" sz="1600" b="1" dirty="0">
                <a:solidFill>
                  <a:schemeClr val="accent1">
                    <a:lumMod val="75000"/>
                  </a:schemeClr>
                </a:solidFill>
              </a:rPr>
              <a:t>7,2 % (+0,2 pt) </a:t>
            </a:r>
          </a:p>
          <a:p>
            <a:pPr algn="ctr"/>
            <a:endParaRPr lang="fr-FR" b="1" dirty="0">
              <a:solidFill>
                <a:srgbClr val="FF0000"/>
              </a:solidFill>
            </a:endParaRPr>
          </a:p>
        </p:txBody>
      </p:sp>
      <p:sp>
        <p:nvSpPr>
          <p:cNvPr id="13" name="ZoneTexte 12"/>
          <p:cNvSpPr txBox="1"/>
          <p:nvPr/>
        </p:nvSpPr>
        <p:spPr>
          <a:xfrm>
            <a:off x="7506140" y="3701628"/>
            <a:ext cx="1720737" cy="646331"/>
          </a:xfrm>
          <a:prstGeom prst="rect">
            <a:avLst/>
          </a:prstGeom>
          <a:noFill/>
        </p:spPr>
        <p:txBody>
          <a:bodyPr wrap="square" rtlCol="0">
            <a:spAutoFit/>
          </a:bodyPr>
          <a:lstStyle/>
          <a:p>
            <a:pPr algn="ctr"/>
            <a:r>
              <a:rPr lang="fr-FR" sz="1600" b="1" dirty="0">
                <a:solidFill>
                  <a:schemeClr val="accent3">
                    <a:lumMod val="75000"/>
                  </a:schemeClr>
                </a:solidFill>
              </a:rPr>
              <a:t>9,7 % (+0,3 pt)</a:t>
            </a:r>
            <a:r>
              <a:rPr lang="fr-FR" b="1" dirty="0">
                <a:solidFill>
                  <a:schemeClr val="accent3">
                    <a:lumMod val="75000"/>
                  </a:schemeClr>
                </a:solidFill>
              </a:rPr>
              <a:t> </a:t>
            </a:r>
          </a:p>
          <a:p>
            <a:pPr algn="ctr"/>
            <a:endParaRPr lang="fr-FR" b="1" dirty="0">
              <a:solidFill>
                <a:srgbClr val="FF0000"/>
              </a:solidFill>
            </a:endParaRPr>
          </a:p>
        </p:txBody>
      </p:sp>
      <p:sp>
        <p:nvSpPr>
          <p:cNvPr id="11" name="ZoneTexte 10"/>
          <p:cNvSpPr txBox="1"/>
          <p:nvPr/>
        </p:nvSpPr>
        <p:spPr>
          <a:xfrm>
            <a:off x="7574122" y="4347959"/>
            <a:ext cx="1652755" cy="338554"/>
          </a:xfrm>
          <a:prstGeom prst="rect">
            <a:avLst/>
          </a:prstGeom>
          <a:noFill/>
        </p:spPr>
        <p:txBody>
          <a:bodyPr wrap="square" rtlCol="0">
            <a:spAutoFit/>
          </a:bodyPr>
          <a:lstStyle/>
          <a:p>
            <a:pPr algn="ctr"/>
            <a:r>
              <a:rPr lang="fr-FR" sz="1600" b="1" dirty="0">
                <a:solidFill>
                  <a:srgbClr val="FF0000"/>
                </a:solidFill>
              </a:rPr>
              <a:t>8,1 % (+0,2 pt) </a:t>
            </a:r>
          </a:p>
        </p:txBody>
      </p:sp>
      <p:graphicFrame>
        <p:nvGraphicFramePr>
          <p:cNvPr id="2" name="Graphique 1">
            <a:extLst>
              <a:ext uri="{FF2B5EF4-FFF2-40B4-BE49-F238E27FC236}">
                <a16:creationId xmlns:a16="http://schemas.microsoft.com/office/drawing/2014/main" id="{00000000-0008-0000-0200-000007140000}"/>
              </a:ext>
            </a:extLst>
          </p:cNvPr>
          <p:cNvGraphicFramePr>
            <a:graphicFrameLocks/>
          </p:cNvGraphicFramePr>
          <p:nvPr>
            <p:extLst>
              <p:ext uri="{D42A27DB-BD31-4B8C-83A1-F6EECF244321}">
                <p14:modId xmlns:p14="http://schemas.microsoft.com/office/powerpoint/2010/main" val="725466160"/>
              </p:ext>
            </p:extLst>
          </p:nvPr>
        </p:nvGraphicFramePr>
        <p:xfrm>
          <a:off x="0" y="1681017"/>
          <a:ext cx="8368145" cy="47618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2633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16195" y="1"/>
            <a:ext cx="8830225" cy="954107"/>
          </a:xfrm>
          <a:prstGeom prst="rect">
            <a:avLst/>
          </a:prstGeom>
          <a:noFill/>
        </p:spPr>
        <p:txBody>
          <a:bodyPr wrap="square" rtlCol="0">
            <a:spAutoFit/>
          </a:bodyPr>
          <a:lstStyle/>
          <a:p>
            <a:r>
              <a:rPr lang="fr-FR" sz="2800" b="1" dirty="0">
                <a:solidFill>
                  <a:schemeClr val="accent1">
                    <a:lumMod val="75000"/>
                  </a:schemeClr>
                </a:solidFill>
              </a:rPr>
              <a:t>Le taux de chômage reste supérieur à celui de la plupart des départements comparables</a:t>
            </a:r>
            <a:endParaRPr lang="fr-FR" sz="2800" dirty="0">
              <a:solidFill>
                <a:schemeClr val="accent1">
                  <a:lumMod val="75000"/>
                </a:schemeClr>
              </a:solidFill>
            </a:endParaRPr>
          </a:p>
        </p:txBody>
      </p:sp>
      <p:cxnSp>
        <p:nvCxnSpPr>
          <p:cNvPr id="6" name="Connecteur droit 5"/>
          <p:cNvCxnSpPr/>
          <p:nvPr/>
        </p:nvCxnSpPr>
        <p:spPr>
          <a:xfrm>
            <a:off x="316195" y="95410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11</a:t>
            </a:fld>
            <a:endParaRPr lang="fr-FR" dirty="0"/>
          </a:p>
        </p:txBody>
      </p:sp>
      <p:sp>
        <p:nvSpPr>
          <p:cNvPr id="7" name="Espace réservé du pied de page 6"/>
          <p:cNvSpPr>
            <a:spLocks noGrp="1"/>
          </p:cNvSpPr>
          <p:nvPr>
            <p:ph type="ftr" sz="quarter" idx="11"/>
          </p:nvPr>
        </p:nvSpPr>
        <p:spPr>
          <a:xfrm>
            <a:off x="2226832" y="6568767"/>
            <a:ext cx="4574017" cy="365125"/>
          </a:xfrm>
        </p:spPr>
        <p:txBody>
          <a:bodyPr/>
          <a:lstStyle/>
          <a:p>
            <a:r>
              <a:rPr lang="fr-FR" dirty="0"/>
              <a:t>Les éclairages conjoncturels départementaux - Vaucluse</a:t>
            </a:r>
          </a:p>
        </p:txBody>
      </p:sp>
      <p:sp>
        <p:nvSpPr>
          <p:cNvPr id="8" name="Espace réservé de la date 7"/>
          <p:cNvSpPr>
            <a:spLocks noGrp="1"/>
          </p:cNvSpPr>
          <p:nvPr>
            <p:ph type="dt" sz="half" idx="10"/>
          </p:nvPr>
        </p:nvSpPr>
        <p:spPr/>
        <p:txBody>
          <a:bodyPr/>
          <a:lstStyle/>
          <a:p>
            <a:r>
              <a:rPr lang="fr-FR"/>
              <a:t>Edition janvier 2024</a:t>
            </a:r>
            <a:endParaRPr lang="fr-FR" dirty="0"/>
          </a:p>
        </p:txBody>
      </p:sp>
      <p:graphicFrame>
        <p:nvGraphicFramePr>
          <p:cNvPr id="3" name="Graphique 2">
            <a:extLst>
              <a:ext uri="{FF2B5EF4-FFF2-40B4-BE49-F238E27FC236}">
                <a16:creationId xmlns:a16="http://schemas.microsoft.com/office/drawing/2014/main" id="{91B118B6-4400-9D8A-D10F-E331712B73BC}"/>
              </a:ext>
            </a:extLst>
          </p:cNvPr>
          <p:cNvGraphicFramePr>
            <a:graphicFrameLocks/>
          </p:cNvGraphicFramePr>
          <p:nvPr>
            <p:extLst>
              <p:ext uri="{D42A27DB-BD31-4B8C-83A1-F6EECF244321}">
                <p14:modId xmlns:p14="http://schemas.microsoft.com/office/powerpoint/2010/main" val="3116719950"/>
              </p:ext>
            </p:extLst>
          </p:nvPr>
        </p:nvGraphicFramePr>
        <p:xfrm>
          <a:off x="692727" y="1062037"/>
          <a:ext cx="7601527" cy="52371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0377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386448"/>
            <a:ext cx="9144000" cy="523220"/>
          </a:xfrm>
          <a:prstGeom prst="rect">
            <a:avLst/>
          </a:prstGeom>
          <a:noFill/>
        </p:spPr>
        <p:txBody>
          <a:bodyPr wrap="square" rtlCol="0">
            <a:spAutoFit/>
          </a:bodyPr>
          <a:lstStyle/>
          <a:p>
            <a:pPr lvl="0"/>
            <a:r>
              <a:rPr lang="fr-FR" sz="2800" b="1" dirty="0">
                <a:solidFill>
                  <a:srgbClr val="4F81BD">
                    <a:lumMod val="75000"/>
                  </a:srgbClr>
                </a:solidFill>
              </a:rPr>
              <a:t>La demande d’emploi repart à la hausse au 3</a:t>
            </a:r>
            <a:r>
              <a:rPr lang="fr-FR" sz="2800" b="1" baseline="30000" dirty="0">
                <a:solidFill>
                  <a:srgbClr val="4F81BD">
                    <a:lumMod val="75000"/>
                  </a:srgbClr>
                </a:solidFill>
              </a:rPr>
              <a:t>e</a:t>
            </a:r>
            <a:r>
              <a:rPr lang="fr-FR" sz="2800" b="1" dirty="0">
                <a:solidFill>
                  <a:srgbClr val="4F81BD">
                    <a:lumMod val="75000"/>
                  </a:srgbClr>
                </a:solidFill>
              </a:rPr>
              <a:t> trimestre 2023</a:t>
            </a:r>
            <a:endParaRPr lang="fr-FR" sz="2800" dirty="0">
              <a:solidFill>
                <a:srgbClr val="FF0000"/>
              </a:solidFill>
            </a:endParaRPr>
          </a:p>
        </p:txBody>
      </p:sp>
      <p:cxnSp>
        <p:nvCxnSpPr>
          <p:cNvPr id="6" name="Connecteur droit 5"/>
          <p:cNvCxnSpPr/>
          <p:nvPr/>
        </p:nvCxnSpPr>
        <p:spPr>
          <a:xfrm>
            <a:off x="183663" y="954107"/>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12</a:t>
            </a:fld>
            <a:endParaRPr lang="fr-FR" dirty="0"/>
          </a:p>
        </p:txBody>
      </p:sp>
      <p:sp>
        <p:nvSpPr>
          <p:cNvPr id="7" name="Espace réservé du pied de page 6"/>
          <p:cNvSpPr>
            <a:spLocks noGrp="1"/>
          </p:cNvSpPr>
          <p:nvPr>
            <p:ph type="ftr" sz="quarter" idx="11"/>
          </p:nvPr>
        </p:nvSpPr>
        <p:spPr>
          <a:xfrm>
            <a:off x="2226832" y="6568767"/>
            <a:ext cx="4574017" cy="365125"/>
          </a:xfrm>
        </p:spPr>
        <p:txBody>
          <a:bodyPr/>
          <a:lstStyle/>
          <a:p>
            <a:r>
              <a:rPr lang="fr-FR" dirty="0"/>
              <a:t>Les éclairages conjoncturels départementaux - Vaucluse</a:t>
            </a:r>
          </a:p>
        </p:txBody>
      </p:sp>
      <p:sp>
        <p:nvSpPr>
          <p:cNvPr id="8" name="Espace réservé de la date 7"/>
          <p:cNvSpPr>
            <a:spLocks noGrp="1"/>
          </p:cNvSpPr>
          <p:nvPr>
            <p:ph type="dt" sz="half" idx="10"/>
          </p:nvPr>
        </p:nvSpPr>
        <p:spPr/>
        <p:txBody>
          <a:bodyPr/>
          <a:lstStyle/>
          <a:p>
            <a:r>
              <a:rPr lang="fr-FR"/>
              <a:t>Edition janvier 2024</a:t>
            </a:r>
            <a:endParaRPr lang="fr-FR" dirty="0"/>
          </a:p>
        </p:txBody>
      </p:sp>
      <p:graphicFrame>
        <p:nvGraphicFramePr>
          <p:cNvPr id="2" name="Graphique 1">
            <a:extLst>
              <a:ext uri="{FF2B5EF4-FFF2-40B4-BE49-F238E27FC236}">
                <a16:creationId xmlns:a16="http://schemas.microsoft.com/office/drawing/2014/main" id="{00000000-0008-0000-0C00-000011000000}"/>
              </a:ext>
            </a:extLst>
          </p:cNvPr>
          <p:cNvGraphicFramePr>
            <a:graphicFrameLocks/>
          </p:cNvGraphicFramePr>
          <p:nvPr>
            <p:extLst>
              <p:ext uri="{D42A27DB-BD31-4B8C-83A1-F6EECF244321}">
                <p14:modId xmlns:p14="http://schemas.microsoft.com/office/powerpoint/2010/main" val="1991865538"/>
              </p:ext>
            </p:extLst>
          </p:nvPr>
        </p:nvGraphicFramePr>
        <p:xfrm>
          <a:off x="421240" y="1142205"/>
          <a:ext cx="8318158" cy="50942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447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6" y="16461"/>
            <a:ext cx="8724881" cy="954107"/>
          </a:xfrm>
          <a:prstGeom prst="rect">
            <a:avLst/>
          </a:prstGeom>
          <a:noFill/>
        </p:spPr>
        <p:txBody>
          <a:bodyPr wrap="square" rtlCol="0">
            <a:spAutoFit/>
          </a:bodyPr>
          <a:lstStyle/>
          <a:p>
            <a:r>
              <a:rPr lang="fr-FR" sz="2800" b="1" dirty="0">
                <a:solidFill>
                  <a:schemeClr val="accent1">
                    <a:lumMod val="75000"/>
                  </a:schemeClr>
                </a:solidFill>
              </a:rPr>
              <a:t>Les hommes comme les femmes sont impactés par cette élévation</a:t>
            </a: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13</a:t>
            </a:fld>
            <a:endParaRPr lang="fr-FR" dirty="0"/>
          </a:p>
        </p:txBody>
      </p:sp>
      <p:sp>
        <p:nvSpPr>
          <p:cNvPr id="7" name="Espace réservé du pied de page 6"/>
          <p:cNvSpPr>
            <a:spLocks noGrp="1"/>
          </p:cNvSpPr>
          <p:nvPr>
            <p:ph type="ftr" sz="quarter" idx="11"/>
          </p:nvPr>
        </p:nvSpPr>
        <p:spPr>
          <a:xfrm>
            <a:off x="2302135" y="6568767"/>
            <a:ext cx="4555865" cy="365125"/>
          </a:xfrm>
        </p:spPr>
        <p:txBody>
          <a:bodyPr/>
          <a:lstStyle/>
          <a:p>
            <a:r>
              <a:rPr lang="fr-FR" dirty="0"/>
              <a:t>Les éclairages conjoncturels départementaux - Vaucluse</a:t>
            </a:r>
          </a:p>
        </p:txBody>
      </p:sp>
      <p:sp>
        <p:nvSpPr>
          <p:cNvPr id="8" name="Espace réservé de la date 7"/>
          <p:cNvSpPr>
            <a:spLocks noGrp="1"/>
          </p:cNvSpPr>
          <p:nvPr>
            <p:ph type="dt" sz="half" idx="10"/>
          </p:nvPr>
        </p:nvSpPr>
        <p:spPr/>
        <p:txBody>
          <a:bodyPr/>
          <a:lstStyle/>
          <a:p>
            <a:r>
              <a:rPr lang="fr-FR"/>
              <a:t>Edition janvier 2024</a:t>
            </a:r>
            <a:endParaRPr lang="fr-FR" dirty="0"/>
          </a:p>
        </p:txBody>
      </p:sp>
      <p:graphicFrame>
        <p:nvGraphicFramePr>
          <p:cNvPr id="2" name="Graphique 1">
            <a:extLst>
              <a:ext uri="{FF2B5EF4-FFF2-40B4-BE49-F238E27FC236}">
                <a16:creationId xmlns:a16="http://schemas.microsoft.com/office/drawing/2014/main" id="{00000000-0008-0000-0C00-000027000000}"/>
              </a:ext>
            </a:extLst>
          </p:cNvPr>
          <p:cNvGraphicFramePr>
            <a:graphicFrameLocks/>
          </p:cNvGraphicFramePr>
          <p:nvPr>
            <p:extLst>
              <p:ext uri="{D42A27DB-BD31-4B8C-83A1-F6EECF244321}">
                <p14:modId xmlns:p14="http://schemas.microsoft.com/office/powerpoint/2010/main" val="914668568"/>
              </p:ext>
            </p:extLst>
          </p:nvPr>
        </p:nvGraphicFramePr>
        <p:xfrm>
          <a:off x="359596" y="1142206"/>
          <a:ext cx="8379802" cy="52380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3606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14</a:t>
            </a:fld>
            <a:endParaRPr lang="fr-FR" dirty="0"/>
          </a:p>
        </p:txBody>
      </p:sp>
      <p:sp>
        <p:nvSpPr>
          <p:cNvPr id="7" name="Espace réservé du pied de page 6"/>
          <p:cNvSpPr>
            <a:spLocks noGrp="1"/>
          </p:cNvSpPr>
          <p:nvPr>
            <p:ph type="ftr" sz="quarter" idx="11"/>
          </p:nvPr>
        </p:nvSpPr>
        <p:spPr>
          <a:xfrm>
            <a:off x="2302135" y="6568767"/>
            <a:ext cx="4555865" cy="365125"/>
          </a:xfrm>
        </p:spPr>
        <p:txBody>
          <a:bodyPr/>
          <a:lstStyle/>
          <a:p>
            <a:r>
              <a:rPr lang="fr-FR" dirty="0"/>
              <a:t>Les éclairages conjoncturels départementaux - Vaucluse</a:t>
            </a:r>
          </a:p>
        </p:txBody>
      </p:sp>
      <p:sp>
        <p:nvSpPr>
          <p:cNvPr id="8" name="Espace réservé de la date 7"/>
          <p:cNvSpPr>
            <a:spLocks noGrp="1"/>
          </p:cNvSpPr>
          <p:nvPr>
            <p:ph type="dt" sz="half" idx="10"/>
          </p:nvPr>
        </p:nvSpPr>
        <p:spPr/>
        <p:txBody>
          <a:bodyPr/>
          <a:lstStyle/>
          <a:p>
            <a:r>
              <a:rPr lang="fr-FR"/>
              <a:t>Edition janvier 2024</a:t>
            </a:r>
            <a:endParaRPr lang="fr-FR" dirty="0"/>
          </a:p>
        </p:txBody>
      </p:sp>
      <p:sp>
        <p:nvSpPr>
          <p:cNvPr id="12" name="ZoneTexte 11"/>
          <p:cNvSpPr txBox="1"/>
          <p:nvPr/>
        </p:nvSpPr>
        <p:spPr>
          <a:xfrm>
            <a:off x="119153" y="0"/>
            <a:ext cx="8855507" cy="954107"/>
          </a:xfrm>
          <a:prstGeom prst="rect">
            <a:avLst/>
          </a:prstGeom>
          <a:noFill/>
        </p:spPr>
        <p:txBody>
          <a:bodyPr wrap="square" rtlCol="0">
            <a:spAutoFit/>
          </a:bodyPr>
          <a:lstStyle/>
          <a:p>
            <a:r>
              <a:rPr lang="fr-FR" sz="2800" b="1" dirty="0">
                <a:solidFill>
                  <a:schemeClr val="accent1">
                    <a:lumMod val="75000"/>
                  </a:schemeClr>
                </a:solidFill>
              </a:rPr>
              <a:t>La demande d’emploi des jeunes de moins de 25 ans rebondit nettement…</a:t>
            </a:r>
            <a:endParaRPr lang="fr-FR" sz="2800" dirty="0">
              <a:solidFill>
                <a:schemeClr val="accent1">
                  <a:lumMod val="75000"/>
                </a:schemeClr>
              </a:solidFill>
            </a:endParaRPr>
          </a:p>
        </p:txBody>
      </p:sp>
      <p:graphicFrame>
        <p:nvGraphicFramePr>
          <p:cNvPr id="2" name="Graphique 1">
            <a:extLst>
              <a:ext uri="{FF2B5EF4-FFF2-40B4-BE49-F238E27FC236}">
                <a16:creationId xmlns:a16="http://schemas.microsoft.com/office/drawing/2014/main" id="{00000000-0008-0000-0C00-000017000000}"/>
              </a:ext>
            </a:extLst>
          </p:cNvPr>
          <p:cNvGraphicFramePr>
            <a:graphicFrameLocks/>
          </p:cNvGraphicFramePr>
          <p:nvPr>
            <p:extLst>
              <p:ext uri="{D42A27DB-BD31-4B8C-83A1-F6EECF244321}">
                <p14:modId xmlns:p14="http://schemas.microsoft.com/office/powerpoint/2010/main" val="2265768011"/>
              </p:ext>
            </p:extLst>
          </p:nvPr>
        </p:nvGraphicFramePr>
        <p:xfrm>
          <a:off x="297951" y="1142205"/>
          <a:ext cx="8441447" cy="52072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2806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4" y="36982"/>
            <a:ext cx="8896561" cy="523220"/>
          </a:xfrm>
          <a:prstGeom prst="rect">
            <a:avLst/>
          </a:prstGeom>
          <a:noFill/>
        </p:spPr>
        <p:txBody>
          <a:bodyPr wrap="square" rtlCol="0">
            <a:spAutoFit/>
          </a:bodyPr>
          <a:lstStyle/>
          <a:p>
            <a:r>
              <a:rPr lang="fr-FR" sz="2800" b="1" dirty="0">
                <a:solidFill>
                  <a:schemeClr val="accent1">
                    <a:lumMod val="75000"/>
                  </a:schemeClr>
                </a:solidFill>
              </a:rPr>
              <a:t>… tout comme celle des inscrits depuis un an ou plus</a:t>
            </a:r>
            <a:endParaRPr lang="fr-FR" sz="2800" dirty="0">
              <a:solidFill>
                <a:schemeClr val="accent1">
                  <a:lumMod val="75000"/>
                </a:schemeClr>
              </a:solidFill>
            </a:endParaRPr>
          </a:p>
        </p:txBody>
      </p:sp>
      <p:cxnSp>
        <p:nvCxnSpPr>
          <p:cNvPr id="6" name="Connecteur droit 5"/>
          <p:cNvCxnSpPr/>
          <p:nvPr/>
        </p:nvCxnSpPr>
        <p:spPr>
          <a:xfrm>
            <a:off x="146855" y="94712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15</a:t>
            </a:fld>
            <a:endParaRPr lang="fr-FR" dirty="0"/>
          </a:p>
        </p:txBody>
      </p:sp>
      <p:sp>
        <p:nvSpPr>
          <p:cNvPr id="7" name="Espace réservé du pied de page 6"/>
          <p:cNvSpPr>
            <a:spLocks noGrp="1"/>
          </p:cNvSpPr>
          <p:nvPr>
            <p:ph type="ftr" sz="quarter" idx="11"/>
          </p:nvPr>
        </p:nvSpPr>
        <p:spPr>
          <a:xfrm>
            <a:off x="2291379" y="6568767"/>
            <a:ext cx="4518996" cy="365125"/>
          </a:xfrm>
        </p:spPr>
        <p:txBody>
          <a:bodyPr/>
          <a:lstStyle/>
          <a:p>
            <a:r>
              <a:rPr lang="fr-FR" dirty="0"/>
              <a:t>Les éclairages conjoncturels départementaux - Vaucluse</a:t>
            </a:r>
          </a:p>
        </p:txBody>
      </p:sp>
      <p:sp>
        <p:nvSpPr>
          <p:cNvPr id="8" name="Espace réservé de la date 7"/>
          <p:cNvSpPr>
            <a:spLocks noGrp="1"/>
          </p:cNvSpPr>
          <p:nvPr>
            <p:ph type="dt" sz="half" idx="10"/>
          </p:nvPr>
        </p:nvSpPr>
        <p:spPr/>
        <p:txBody>
          <a:bodyPr/>
          <a:lstStyle/>
          <a:p>
            <a:r>
              <a:rPr lang="fr-FR"/>
              <a:t>Edition janvier 2024</a:t>
            </a:r>
            <a:endParaRPr lang="fr-FR" dirty="0"/>
          </a:p>
        </p:txBody>
      </p:sp>
      <p:graphicFrame>
        <p:nvGraphicFramePr>
          <p:cNvPr id="2" name="Graphique 1">
            <a:extLst>
              <a:ext uri="{FF2B5EF4-FFF2-40B4-BE49-F238E27FC236}">
                <a16:creationId xmlns:a16="http://schemas.microsoft.com/office/drawing/2014/main" id="{00000000-0008-0000-0C00-00001E000000}"/>
              </a:ext>
            </a:extLst>
          </p:cNvPr>
          <p:cNvGraphicFramePr>
            <a:graphicFrameLocks/>
          </p:cNvGraphicFramePr>
          <p:nvPr>
            <p:extLst>
              <p:ext uri="{D42A27DB-BD31-4B8C-83A1-F6EECF244321}">
                <p14:modId xmlns:p14="http://schemas.microsoft.com/office/powerpoint/2010/main" val="2034935387"/>
              </p:ext>
            </p:extLst>
          </p:nvPr>
        </p:nvGraphicFramePr>
        <p:xfrm>
          <a:off x="339047" y="1114613"/>
          <a:ext cx="8229600" cy="50672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9900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16</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Vaucluse</a:t>
            </a:r>
            <a:endParaRPr lang="fr-FR" dirty="0"/>
          </a:p>
        </p:txBody>
      </p:sp>
      <p:sp>
        <p:nvSpPr>
          <p:cNvPr id="3" name="Espace réservé de la date 2"/>
          <p:cNvSpPr>
            <a:spLocks noGrp="1"/>
          </p:cNvSpPr>
          <p:nvPr>
            <p:ph type="dt" sz="half" idx="10"/>
          </p:nvPr>
        </p:nvSpPr>
        <p:spPr/>
        <p:txBody>
          <a:bodyPr/>
          <a:lstStyle/>
          <a:p>
            <a:r>
              <a:rPr lang="fr-FR"/>
              <a:t>Edition janvier 2024</a:t>
            </a:r>
            <a:endParaRPr lang="fr-FR" dirty="0"/>
          </a:p>
        </p:txBody>
      </p:sp>
      <p:sp>
        <p:nvSpPr>
          <p:cNvPr id="9" name="ZoneTexte 8"/>
          <p:cNvSpPr txBox="1"/>
          <p:nvPr/>
        </p:nvSpPr>
        <p:spPr>
          <a:xfrm>
            <a:off x="63201" y="-16958"/>
            <a:ext cx="8995113" cy="892552"/>
          </a:xfrm>
          <a:prstGeom prst="rect">
            <a:avLst/>
          </a:prstGeom>
          <a:noFill/>
        </p:spPr>
        <p:txBody>
          <a:bodyPr wrap="square" rtlCol="0">
            <a:spAutoFit/>
          </a:bodyPr>
          <a:lstStyle/>
          <a:p>
            <a:r>
              <a:rPr lang="fr-FR" sz="2600" b="1" dirty="0">
                <a:solidFill>
                  <a:srgbClr val="376092"/>
                </a:solidFill>
              </a:rPr>
              <a:t>Sur un an, baisse du nombre de foyers bénéficiaires du RSA et de la PA, plus prononcée pour l’ASS ; hausse pour l’AAH</a:t>
            </a:r>
          </a:p>
        </p:txBody>
      </p:sp>
      <p:graphicFrame>
        <p:nvGraphicFramePr>
          <p:cNvPr id="2" name="Graphique 1">
            <a:extLst>
              <a:ext uri="{FF2B5EF4-FFF2-40B4-BE49-F238E27FC236}">
                <a16:creationId xmlns:a16="http://schemas.microsoft.com/office/drawing/2014/main" id="{00000000-0008-0000-0300-000007000000}"/>
              </a:ext>
            </a:extLst>
          </p:cNvPr>
          <p:cNvGraphicFramePr>
            <a:graphicFrameLocks/>
          </p:cNvGraphicFramePr>
          <p:nvPr>
            <p:extLst>
              <p:ext uri="{D42A27DB-BD31-4B8C-83A1-F6EECF244321}">
                <p14:modId xmlns:p14="http://schemas.microsoft.com/office/powerpoint/2010/main" val="4116831937"/>
              </p:ext>
            </p:extLst>
          </p:nvPr>
        </p:nvGraphicFramePr>
        <p:xfrm>
          <a:off x="267855" y="1145249"/>
          <a:ext cx="8706806" cy="54460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111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D49D03D-B43A-125D-E6C7-D8DE83C7D763}"/>
              </a:ext>
            </a:extLst>
          </p:cNvPr>
          <p:cNvPicPr>
            <a:picLocks noChangeAspect="1"/>
          </p:cNvPicPr>
          <p:nvPr/>
        </p:nvPicPr>
        <p:blipFill>
          <a:blip r:embed="rId3"/>
          <a:stretch>
            <a:fillRect/>
          </a:stretch>
        </p:blipFill>
        <p:spPr>
          <a:xfrm>
            <a:off x="0" y="1695492"/>
            <a:ext cx="9144000" cy="3467016"/>
          </a:xfrm>
          <a:prstGeom prst="rect">
            <a:avLst/>
          </a:prstGeom>
        </p:spPr>
      </p:pic>
      <p:sp>
        <p:nvSpPr>
          <p:cNvPr id="4" name="ZoneTexte 3"/>
          <p:cNvSpPr txBox="1"/>
          <p:nvPr/>
        </p:nvSpPr>
        <p:spPr>
          <a:xfrm>
            <a:off x="146856" y="0"/>
            <a:ext cx="8995113" cy="954107"/>
          </a:xfrm>
          <a:prstGeom prst="rect">
            <a:avLst/>
          </a:prstGeom>
          <a:noFill/>
        </p:spPr>
        <p:txBody>
          <a:bodyPr wrap="square" rtlCol="0">
            <a:spAutoFit/>
          </a:bodyPr>
          <a:lstStyle/>
          <a:p>
            <a:r>
              <a:rPr lang="fr-FR" sz="2800" b="1" dirty="0">
                <a:solidFill>
                  <a:srgbClr val="376092"/>
                </a:solidFill>
              </a:rPr>
              <a:t>Un repli du nombre de foyers bénéficiaires du RSA proche du niveau régional</a:t>
            </a:r>
          </a:p>
        </p:txBody>
      </p:sp>
      <p:cxnSp>
        <p:nvCxnSpPr>
          <p:cNvPr id="6" name="Connecteur droit 5"/>
          <p:cNvCxnSpPr/>
          <p:nvPr/>
        </p:nvCxnSpPr>
        <p:spPr>
          <a:xfrm>
            <a:off x="69719" y="95506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17</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Vaucluse</a:t>
            </a:r>
            <a:endParaRPr lang="fr-FR" dirty="0"/>
          </a:p>
        </p:txBody>
      </p:sp>
      <p:sp>
        <p:nvSpPr>
          <p:cNvPr id="3" name="Espace réservé de la date 2"/>
          <p:cNvSpPr>
            <a:spLocks noGrp="1"/>
          </p:cNvSpPr>
          <p:nvPr>
            <p:ph type="dt" sz="half" idx="10"/>
          </p:nvPr>
        </p:nvSpPr>
        <p:spPr/>
        <p:txBody>
          <a:bodyPr/>
          <a:lstStyle/>
          <a:p>
            <a:r>
              <a:rPr lang="fr-FR"/>
              <a:t>Edition janvier 2024</a:t>
            </a:r>
            <a:endParaRPr lang="fr-FR" dirty="0"/>
          </a:p>
        </p:txBody>
      </p:sp>
      <p:sp>
        <p:nvSpPr>
          <p:cNvPr id="2" name="Rectangle 1"/>
          <p:cNvSpPr/>
          <p:nvPr/>
        </p:nvSpPr>
        <p:spPr>
          <a:xfrm>
            <a:off x="146856" y="3885376"/>
            <a:ext cx="8987195" cy="182880"/>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48065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8282911" cy="5078313"/>
          </a:xfrm>
          <a:prstGeom prst="rect">
            <a:avLst/>
          </a:prstGeom>
          <a:noFill/>
        </p:spPr>
        <p:txBody>
          <a:bodyPr wrap="square" rtlCol="0">
            <a:normAutofit/>
          </a:bodyPr>
          <a:lstStyle/>
          <a:p>
            <a:pPr algn="ctr">
              <a:defRPr/>
            </a:pPr>
            <a:endParaRPr lang="fr-FR" dirty="0"/>
          </a:p>
          <a:p>
            <a:pPr algn="ctr">
              <a:defRPr/>
            </a:pPr>
            <a:endParaRPr lang="fr-FR" dirty="0"/>
          </a:p>
          <a:p>
            <a:pPr algn="ctr">
              <a:defRPr/>
            </a:pPr>
            <a:r>
              <a:rPr lang="fr-FR" sz="2000" dirty="0"/>
              <a:t>La </a:t>
            </a:r>
            <a:r>
              <a:rPr lang="fr-FR" sz="2000" b="1" dirty="0">
                <a:solidFill>
                  <a:schemeClr val="accent6">
                    <a:lumMod val="75000"/>
                  </a:schemeClr>
                </a:solidFill>
              </a:rPr>
              <a:t>Note de conjoncture </a:t>
            </a:r>
            <a:r>
              <a:rPr lang="fr-FR" sz="2000" dirty="0"/>
              <a:t>de la </a:t>
            </a:r>
            <a:r>
              <a:rPr lang="fr-FR" sz="2000" dirty="0" err="1"/>
              <a:t>Dreets</a:t>
            </a:r>
            <a:r>
              <a:rPr lang="fr-FR" sz="2000" dirty="0"/>
              <a:t> Provence-Alpes-Côte d’Azur:</a:t>
            </a:r>
          </a:p>
          <a:p>
            <a:pPr algn="ctr">
              <a:defRPr/>
            </a:pPr>
            <a:br>
              <a:rPr lang="fr-FR" dirty="0">
                <a:hlinkClick r:id="rId3"/>
              </a:rPr>
            </a:br>
            <a:r>
              <a:rPr lang="fr-FR" sz="2000" dirty="0">
                <a:hlinkClick r:id="rId3"/>
              </a:rPr>
              <a:t>https://paca.dreets.gouv.fr/Les-publications-periodiques-9124</a:t>
            </a:r>
            <a:endParaRPr lang="fr-FR" sz="2000" dirty="0"/>
          </a:p>
          <a:p>
            <a:pPr algn="ctr">
              <a:defRPr/>
            </a:pPr>
            <a:endParaRPr lang="fr-FR" dirty="0"/>
          </a:p>
          <a:p>
            <a:pPr algn="ctr">
              <a:defRPr/>
            </a:pPr>
            <a:endParaRPr lang="fr-FR" sz="2000" dirty="0"/>
          </a:p>
          <a:p>
            <a:pPr algn="ctr">
              <a:defRPr/>
            </a:pPr>
            <a:r>
              <a:rPr lang="fr-FR" sz="2000" dirty="0"/>
              <a:t>Retrouvez tous nos indicateurs dans le </a:t>
            </a:r>
            <a:r>
              <a:rPr lang="fr-FR" sz="2000" b="1" dirty="0">
                <a:solidFill>
                  <a:schemeClr val="accent6">
                    <a:lumMod val="75000"/>
                  </a:schemeClr>
                </a:solidFill>
              </a:rPr>
              <a:t>Tableau de bord des indicateurs clés </a:t>
            </a:r>
          </a:p>
          <a:p>
            <a:pPr algn="ctr">
              <a:defRPr/>
            </a:pPr>
            <a:endParaRPr lang="fr-FR" sz="2000" dirty="0">
              <a:solidFill>
                <a:srgbClr val="FF0000"/>
              </a:solidFill>
            </a:endParaRPr>
          </a:p>
          <a:p>
            <a:pPr algn="ctr">
              <a:defRPr/>
            </a:pPr>
            <a:r>
              <a:rPr lang="fr-FR" sz="2000" dirty="0"/>
              <a:t>en téléchargement sur le site de la </a:t>
            </a:r>
            <a:r>
              <a:rPr lang="fr-FR" sz="2000" dirty="0" err="1"/>
              <a:t>Dreets</a:t>
            </a:r>
            <a:r>
              <a:rPr lang="fr-FR" sz="2000" dirty="0"/>
              <a:t> Provence-Alpes-Côte d’Azur : </a:t>
            </a:r>
          </a:p>
          <a:p>
            <a:pPr algn="ctr">
              <a:defRPr/>
            </a:pPr>
            <a:endParaRPr lang="fr-FR" sz="2400" dirty="0"/>
          </a:p>
          <a:p>
            <a:pPr algn="ctr"/>
            <a:r>
              <a:rPr lang="fr-FR" u="sng" dirty="0">
                <a:hlinkClick r:id="rId4"/>
              </a:rPr>
              <a:t>https://paca.dreets.gouv.fr/Les-indicateurs-cles-de-la-Dreets-Paca</a:t>
            </a:r>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264895" y="465363"/>
            <a:ext cx="8612177" cy="523220"/>
          </a:xfrm>
          <a:prstGeom prst="rect">
            <a:avLst/>
          </a:prstGeom>
          <a:noFill/>
        </p:spPr>
        <p:txBody>
          <a:bodyPr wrap="square" rtlCol="0">
            <a:spAutoFit/>
          </a:bodyPr>
          <a:lstStyle/>
          <a:p>
            <a:r>
              <a:rPr lang="fr-FR" sz="2800" b="1" dirty="0">
                <a:solidFill>
                  <a:schemeClr val="accent1">
                    <a:lumMod val="75000"/>
                  </a:schemeClr>
                </a:solidFill>
              </a:rPr>
              <a:t>Pour en savoir plus</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18</a:t>
            </a:fld>
            <a:endParaRPr lang="fr-FR" dirty="0"/>
          </a:p>
        </p:txBody>
      </p:sp>
      <p:sp>
        <p:nvSpPr>
          <p:cNvPr id="7" name="Espace réservé du pied de page 6"/>
          <p:cNvSpPr>
            <a:spLocks noGrp="1"/>
          </p:cNvSpPr>
          <p:nvPr>
            <p:ph type="ftr" sz="quarter" idx="11"/>
          </p:nvPr>
        </p:nvSpPr>
        <p:spPr>
          <a:xfrm>
            <a:off x="1768415" y="6568767"/>
            <a:ext cx="5840083" cy="365125"/>
          </a:xfrm>
        </p:spPr>
        <p:txBody>
          <a:bodyPr/>
          <a:lstStyle/>
          <a:p>
            <a:r>
              <a:rPr lang="fr-FR"/>
              <a:t>Les éclairages conjoncturels départementaux - Vaucluse</a:t>
            </a:r>
            <a:endParaRPr lang="fr-FR" dirty="0"/>
          </a:p>
        </p:txBody>
      </p:sp>
      <p:sp>
        <p:nvSpPr>
          <p:cNvPr id="8" name="Espace réservé de la date 7"/>
          <p:cNvSpPr>
            <a:spLocks noGrp="1"/>
          </p:cNvSpPr>
          <p:nvPr>
            <p:ph type="dt" sz="half" idx="10"/>
          </p:nvPr>
        </p:nvSpPr>
        <p:spPr/>
        <p:txBody>
          <a:bodyPr/>
          <a:lstStyle/>
          <a:p>
            <a:r>
              <a:rPr lang="fr-FR"/>
              <a:t>Edition janvier 2024</a:t>
            </a:r>
            <a:endParaRPr lang="fr-FR" dirty="0"/>
          </a:p>
        </p:txBody>
      </p:sp>
    </p:spTree>
    <p:extLst>
      <p:ext uri="{BB962C8B-B14F-4D97-AF65-F5344CB8AC3E}">
        <p14:creationId xmlns:p14="http://schemas.microsoft.com/office/powerpoint/2010/main" val="2538038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957473" y="1120580"/>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163385" y="423078"/>
            <a:ext cx="8928324" cy="523220"/>
          </a:xfrm>
          <a:prstGeom prst="rect">
            <a:avLst/>
          </a:prstGeom>
          <a:noFill/>
        </p:spPr>
        <p:txBody>
          <a:bodyPr wrap="square" rtlCol="0">
            <a:spAutoFit/>
          </a:bodyPr>
          <a:lstStyle/>
          <a:p>
            <a:r>
              <a:rPr lang="fr-FR" sz="2800" b="1" dirty="0">
                <a:solidFill>
                  <a:schemeClr val="accent1">
                    <a:lumMod val="75000"/>
                  </a:schemeClr>
                </a:solidFill>
              </a:rPr>
              <a:t>Légère baisse de l’emploi salarié</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a:t>
            </a:fld>
            <a:endParaRPr lang="fr-FR" dirty="0"/>
          </a:p>
        </p:txBody>
      </p:sp>
      <p:sp>
        <p:nvSpPr>
          <p:cNvPr id="7" name="Espace réservé du pied de page 6"/>
          <p:cNvSpPr>
            <a:spLocks noGrp="1"/>
          </p:cNvSpPr>
          <p:nvPr>
            <p:ph type="ftr" sz="quarter" idx="11"/>
          </p:nvPr>
        </p:nvSpPr>
        <p:spPr>
          <a:xfrm>
            <a:off x="2391471" y="6568767"/>
            <a:ext cx="4889583" cy="365125"/>
          </a:xfrm>
        </p:spPr>
        <p:txBody>
          <a:bodyPr/>
          <a:lstStyle/>
          <a:p>
            <a:r>
              <a:rPr lang="fr-FR"/>
              <a:t>Les éclairages conjoncturels départementaux - Vaucluse</a:t>
            </a:r>
            <a:endParaRPr lang="fr-FR" dirty="0"/>
          </a:p>
        </p:txBody>
      </p:sp>
      <p:sp>
        <p:nvSpPr>
          <p:cNvPr id="8" name="Espace réservé de la date 7"/>
          <p:cNvSpPr>
            <a:spLocks noGrp="1"/>
          </p:cNvSpPr>
          <p:nvPr>
            <p:ph type="dt" sz="half" idx="10"/>
          </p:nvPr>
        </p:nvSpPr>
        <p:spPr/>
        <p:txBody>
          <a:bodyPr/>
          <a:lstStyle/>
          <a:p>
            <a:r>
              <a:rPr lang="fr-FR"/>
              <a:t>Edition janvier 2024</a:t>
            </a:r>
          </a:p>
        </p:txBody>
      </p:sp>
      <p:sp>
        <p:nvSpPr>
          <p:cNvPr id="12" name="ZoneTexte 11"/>
          <p:cNvSpPr txBox="1"/>
          <p:nvPr/>
        </p:nvSpPr>
        <p:spPr>
          <a:xfrm>
            <a:off x="7908641" y="2161722"/>
            <a:ext cx="891727" cy="615553"/>
          </a:xfrm>
          <a:prstGeom prst="rect">
            <a:avLst/>
          </a:prstGeom>
          <a:noFill/>
        </p:spPr>
        <p:txBody>
          <a:bodyPr wrap="square" rtlCol="0">
            <a:spAutoFit/>
          </a:bodyPr>
          <a:lstStyle/>
          <a:p>
            <a:pPr algn="ctr"/>
            <a:r>
              <a:rPr lang="fr-FR" sz="1600" b="1" dirty="0">
                <a:solidFill>
                  <a:srgbClr val="FF0000"/>
                </a:solidFill>
              </a:rPr>
              <a:t>+ 0,1 % </a:t>
            </a:r>
          </a:p>
          <a:p>
            <a:pPr algn="ctr"/>
            <a:endParaRPr lang="fr-FR" b="1" dirty="0">
              <a:solidFill>
                <a:srgbClr val="FF0000"/>
              </a:solidFill>
            </a:endParaRPr>
          </a:p>
        </p:txBody>
      </p:sp>
      <p:sp>
        <p:nvSpPr>
          <p:cNvPr id="14" name="ZoneTexte 13"/>
          <p:cNvSpPr txBox="1"/>
          <p:nvPr/>
        </p:nvSpPr>
        <p:spPr>
          <a:xfrm>
            <a:off x="7908640" y="2766560"/>
            <a:ext cx="891727" cy="615553"/>
          </a:xfrm>
          <a:prstGeom prst="rect">
            <a:avLst/>
          </a:prstGeom>
          <a:noFill/>
        </p:spPr>
        <p:txBody>
          <a:bodyPr wrap="square" rtlCol="0">
            <a:spAutoFit/>
          </a:bodyPr>
          <a:lstStyle/>
          <a:p>
            <a:pPr algn="ctr"/>
            <a:r>
              <a:rPr lang="fr-FR" sz="1600" b="1" dirty="0">
                <a:solidFill>
                  <a:schemeClr val="accent1">
                    <a:lumMod val="75000"/>
                  </a:schemeClr>
                </a:solidFill>
              </a:rPr>
              <a:t>+ 0,1 % </a:t>
            </a:r>
          </a:p>
          <a:p>
            <a:pPr algn="ctr"/>
            <a:endParaRPr lang="fr-FR" b="1" dirty="0">
              <a:solidFill>
                <a:srgbClr val="FF0000"/>
              </a:solidFill>
            </a:endParaRPr>
          </a:p>
        </p:txBody>
      </p:sp>
      <p:sp>
        <p:nvSpPr>
          <p:cNvPr id="15" name="ZoneTexte 14"/>
          <p:cNvSpPr txBox="1"/>
          <p:nvPr/>
        </p:nvSpPr>
        <p:spPr>
          <a:xfrm>
            <a:off x="7908641" y="2483499"/>
            <a:ext cx="844083" cy="369332"/>
          </a:xfrm>
          <a:prstGeom prst="rect">
            <a:avLst/>
          </a:prstGeom>
          <a:noFill/>
        </p:spPr>
        <p:txBody>
          <a:bodyPr wrap="square" rtlCol="0">
            <a:spAutoFit/>
          </a:bodyPr>
          <a:lstStyle/>
          <a:p>
            <a:pPr algn="ctr"/>
            <a:r>
              <a:rPr lang="fr-FR" sz="1600" b="1" dirty="0">
                <a:solidFill>
                  <a:schemeClr val="accent3">
                    <a:lumMod val="75000"/>
                  </a:schemeClr>
                </a:solidFill>
              </a:rPr>
              <a:t>- 0,1 %</a:t>
            </a:r>
            <a:r>
              <a:rPr lang="fr-FR" b="1" dirty="0">
                <a:solidFill>
                  <a:schemeClr val="accent3">
                    <a:lumMod val="75000"/>
                  </a:schemeClr>
                </a:solidFill>
              </a:rPr>
              <a:t> </a:t>
            </a:r>
          </a:p>
        </p:txBody>
      </p:sp>
      <p:sp>
        <p:nvSpPr>
          <p:cNvPr id="16" name="ZoneTexte 15"/>
          <p:cNvSpPr txBox="1"/>
          <p:nvPr/>
        </p:nvSpPr>
        <p:spPr>
          <a:xfrm>
            <a:off x="7681415" y="1602551"/>
            <a:ext cx="1346180" cy="338554"/>
          </a:xfrm>
          <a:prstGeom prst="rect">
            <a:avLst/>
          </a:prstGeom>
          <a:noFill/>
        </p:spPr>
        <p:txBody>
          <a:bodyPr wrap="square" rtlCol="0">
            <a:spAutoFit/>
          </a:bodyPr>
          <a:lstStyle/>
          <a:p>
            <a:pPr algn="ctr"/>
            <a:r>
              <a:rPr lang="fr-FR" sz="1600" b="1" dirty="0"/>
              <a:t>Au T3 2023 :</a:t>
            </a:r>
            <a:endParaRPr lang="fr-FR" b="1" dirty="0"/>
          </a:p>
        </p:txBody>
      </p:sp>
      <p:graphicFrame>
        <p:nvGraphicFramePr>
          <p:cNvPr id="2" name="Graphique 1">
            <a:extLst>
              <a:ext uri="{FF2B5EF4-FFF2-40B4-BE49-F238E27FC236}">
                <a16:creationId xmlns:a16="http://schemas.microsoft.com/office/drawing/2014/main" id="{00000000-0008-0000-0800-0000016C0000}"/>
              </a:ext>
            </a:extLst>
          </p:cNvPr>
          <p:cNvGraphicFramePr>
            <a:graphicFrameLocks/>
          </p:cNvGraphicFramePr>
          <p:nvPr>
            <p:extLst>
              <p:ext uri="{D42A27DB-BD31-4B8C-83A1-F6EECF244321}">
                <p14:modId xmlns:p14="http://schemas.microsoft.com/office/powerpoint/2010/main" val="3182646999"/>
              </p:ext>
            </p:extLst>
          </p:nvPr>
        </p:nvGraphicFramePr>
        <p:xfrm>
          <a:off x="350875" y="1198224"/>
          <a:ext cx="8164363" cy="46627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336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125824" y="484285"/>
            <a:ext cx="8827805" cy="523220"/>
          </a:xfrm>
          <a:prstGeom prst="rect">
            <a:avLst/>
          </a:prstGeom>
          <a:noFill/>
        </p:spPr>
        <p:txBody>
          <a:bodyPr wrap="square" rtlCol="0">
            <a:spAutoFit/>
          </a:bodyPr>
          <a:lstStyle/>
          <a:p>
            <a:r>
              <a:rPr lang="fr-FR" sz="2800" b="1" dirty="0">
                <a:solidFill>
                  <a:schemeClr val="accent1">
                    <a:lumMod val="75000"/>
                  </a:schemeClr>
                </a:solidFill>
              </a:rPr>
              <a:t>Un recul dû aux destructions d’emploi hors intérim… </a:t>
            </a:r>
            <a:endParaRPr lang="fr-FR" sz="2800" b="1" dirty="0">
              <a:solidFill>
                <a:srgbClr val="FF0000"/>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3</a:t>
            </a:fld>
            <a:endParaRPr lang="fr-FR" dirty="0"/>
          </a:p>
        </p:txBody>
      </p:sp>
      <p:sp>
        <p:nvSpPr>
          <p:cNvPr id="7" name="Espace réservé du pied de page 6"/>
          <p:cNvSpPr>
            <a:spLocks noGrp="1"/>
          </p:cNvSpPr>
          <p:nvPr>
            <p:ph type="ftr" sz="quarter" idx="11"/>
          </p:nvPr>
        </p:nvSpPr>
        <p:spPr>
          <a:xfrm>
            <a:off x="2291379" y="6568767"/>
            <a:ext cx="4496696" cy="365125"/>
          </a:xfrm>
        </p:spPr>
        <p:txBody>
          <a:bodyPr/>
          <a:lstStyle/>
          <a:p>
            <a:r>
              <a:rPr lang="fr-FR"/>
              <a:t>Les éclairages conjoncturels départementaux - Vaucluse</a:t>
            </a:r>
            <a:endParaRPr lang="fr-FR" dirty="0"/>
          </a:p>
        </p:txBody>
      </p:sp>
      <p:sp>
        <p:nvSpPr>
          <p:cNvPr id="8" name="Espace réservé de la date 7"/>
          <p:cNvSpPr>
            <a:spLocks noGrp="1"/>
          </p:cNvSpPr>
          <p:nvPr>
            <p:ph type="dt" sz="half" idx="10"/>
          </p:nvPr>
        </p:nvSpPr>
        <p:spPr/>
        <p:txBody>
          <a:bodyPr/>
          <a:lstStyle/>
          <a:p>
            <a:r>
              <a:rPr lang="fr-FR"/>
              <a:t>Edition janvier 2024</a:t>
            </a:r>
            <a:endParaRPr lang="fr-FR" dirty="0"/>
          </a:p>
        </p:txBody>
      </p:sp>
      <p:sp>
        <p:nvSpPr>
          <p:cNvPr id="13" name="ZoneTexte 12"/>
          <p:cNvSpPr txBox="1"/>
          <p:nvPr/>
        </p:nvSpPr>
        <p:spPr>
          <a:xfrm>
            <a:off x="7773438" y="2926297"/>
            <a:ext cx="1383663" cy="3416320"/>
          </a:xfrm>
          <a:prstGeom prst="rect">
            <a:avLst/>
          </a:prstGeom>
          <a:noFill/>
        </p:spPr>
        <p:txBody>
          <a:bodyPr wrap="square" rtlCol="0">
            <a:spAutoFit/>
          </a:bodyPr>
          <a:lstStyle/>
          <a:p>
            <a:pPr algn="ctr"/>
            <a:r>
              <a:rPr lang="fr-FR" b="1" dirty="0">
                <a:solidFill>
                  <a:schemeClr val="accent6">
                    <a:lumMod val="75000"/>
                  </a:schemeClr>
                </a:solidFill>
              </a:rPr>
              <a:t>+ 80</a:t>
            </a:r>
          </a:p>
          <a:p>
            <a:pPr algn="ctr"/>
            <a:r>
              <a:rPr lang="fr-FR" b="1" dirty="0">
                <a:solidFill>
                  <a:schemeClr val="accent6">
                    <a:lumMod val="75000"/>
                  </a:schemeClr>
                </a:solidFill>
              </a:rPr>
              <a:t>emplois intérimaires</a:t>
            </a:r>
          </a:p>
          <a:p>
            <a:pPr algn="ctr"/>
            <a:endParaRPr lang="fr-FR" b="1" dirty="0">
              <a:solidFill>
                <a:schemeClr val="accent6">
                  <a:lumMod val="75000"/>
                </a:schemeClr>
              </a:solidFill>
            </a:endParaRPr>
          </a:p>
          <a:p>
            <a:pPr algn="ctr"/>
            <a:r>
              <a:rPr lang="fr-FR" b="1" dirty="0">
                <a:solidFill>
                  <a:srgbClr val="00B0F0"/>
                </a:solidFill>
              </a:rPr>
              <a:t>- 390</a:t>
            </a:r>
          </a:p>
          <a:p>
            <a:pPr algn="ctr"/>
            <a:r>
              <a:rPr lang="fr-FR" b="1" dirty="0">
                <a:solidFill>
                  <a:srgbClr val="00B0F0"/>
                </a:solidFill>
              </a:rPr>
              <a:t>emplois hors intérim</a:t>
            </a:r>
          </a:p>
          <a:p>
            <a:pPr algn="ctr"/>
            <a:r>
              <a:rPr lang="fr-FR" b="1" dirty="0">
                <a:solidFill>
                  <a:schemeClr val="accent6">
                    <a:lumMod val="75000"/>
                  </a:schemeClr>
                </a:solidFill>
              </a:rPr>
              <a:t>  </a:t>
            </a:r>
          </a:p>
          <a:p>
            <a:pPr algn="ctr"/>
            <a:endParaRPr lang="fr-FR" b="1" dirty="0">
              <a:solidFill>
                <a:srgbClr val="00B0F0"/>
              </a:solidFill>
            </a:endParaRPr>
          </a:p>
          <a:p>
            <a:pPr algn="ctr"/>
            <a:endParaRPr lang="fr-FR" b="1" dirty="0">
              <a:solidFill>
                <a:srgbClr val="00B0F0"/>
              </a:solidFill>
            </a:endParaRPr>
          </a:p>
          <a:p>
            <a:pPr algn="ctr"/>
            <a:endParaRPr lang="fr-FR" b="1" dirty="0">
              <a:solidFill>
                <a:srgbClr val="00B0F0"/>
              </a:solidFill>
            </a:endParaRPr>
          </a:p>
          <a:p>
            <a:pPr algn="ctr"/>
            <a:endParaRPr lang="fr-FR" b="1" dirty="0">
              <a:solidFill>
                <a:srgbClr val="00B0F0"/>
              </a:solidFill>
            </a:endParaRPr>
          </a:p>
        </p:txBody>
      </p:sp>
      <p:sp>
        <p:nvSpPr>
          <p:cNvPr id="11" name="ZoneTexte 10"/>
          <p:cNvSpPr txBox="1"/>
          <p:nvPr/>
        </p:nvSpPr>
        <p:spPr>
          <a:xfrm>
            <a:off x="7908494" y="2372200"/>
            <a:ext cx="1346180" cy="338554"/>
          </a:xfrm>
          <a:prstGeom prst="rect">
            <a:avLst/>
          </a:prstGeom>
          <a:noFill/>
        </p:spPr>
        <p:txBody>
          <a:bodyPr wrap="square" rtlCol="0">
            <a:spAutoFit/>
          </a:bodyPr>
          <a:lstStyle/>
          <a:p>
            <a:pPr algn="ctr"/>
            <a:r>
              <a:rPr lang="fr-FR" sz="1600" b="1" dirty="0"/>
              <a:t>Au T3 2023 :</a:t>
            </a:r>
            <a:endParaRPr lang="fr-FR" b="1" dirty="0"/>
          </a:p>
        </p:txBody>
      </p:sp>
      <p:graphicFrame>
        <p:nvGraphicFramePr>
          <p:cNvPr id="9" name="Graphique 8">
            <a:extLst>
              <a:ext uri="{FF2B5EF4-FFF2-40B4-BE49-F238E27FC236}">
                <a16:creationId xmlns:a16="http://schemas.microsoft.com/office/drawing/2014/main" id="{00000000-0008-0000-0800-000006000000}"/>
              </a:ext>
            </a:extLst>
          </p:cNvPr>
          <p:cNvGraphicFramePr>
            <a:graphicFrameLocks/>
          </p:cNvGraphicFramePr>
          <p:nvPr>
            <p:extLst>
              <p:ext uri="{D42A27DB-BD31-4B8C-83A1-F6EECF244321}">
                <p14:modId xmlns:p14="http://schemas.microsoft.com/office/powerpoint/2010/main" val="273158695"/>
              </p:ext>
            </p:extLst>
          </p:nvPr>
        </p:nvGraphicFramePr>
        <p:xfrm>
          <a:off x="319087" y="1264305"/>
          <a:ext cx="8014208" cy="5078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508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1864" y="950832"/>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4</a:t>
            </a:fld>
            <a:endParaRPr lang="fr-FR" dirty="0"/>
          </a:p>
        </p:txBody>
      </p:sp>
      <p:sp>
        <p:nvSpPr>
          <p:cNvPr id="7" name="Espace réservé du pied de page 6"/>
          <p:cNvSpPr>
            <a:spLocks noGrp="1"/>
          </p:cNvSpPr>
          <p:nvPr>
            <p:ph type="ftr" sz="quarter" idx="11"/>
          </p:nvPr>
        </p:nvSpPr>
        <p:spPr>
          <a:xfrm>
            <a:off x="2153353" y="6508442"/>
            <a:ext cx="4705349" cy="365125"/>
          </a:xfrm>
        </p:spPr>
        <p:txBody>
          <a:bodyPr/>
          <a:lstStyle/>
          <a:p>
            <a:r>
              <a:rPr lang="fr-FR" dirty="0"/>
              <a:t>Les éclairages conjoncturels départementaux - Vaucluse</a:t>
            </a:r>
          </a:p>
        </p:txBody>
      </p:sp>
      <p:sp>
        <p:nvSpPr>
          <p:cNvPr id="8" name="Espace réservé de la date 7"/>
          <p:cNvSpPr>
            <a:spLocks noGrp="1"/>
          </p:cNvSpPr>
          <p:nvPr>
            <p:ph type="dt" sz="half" idx="10"/>
          </p:nvPr>
        </p:nvSpPr>
        <p:spPr/>
        <p:txBody>
          <a:bodyPr/>
          <a:lstStyle/>
          <a:p>
            <a:r>
              <a:rPr lang="fr-FR"/>
              <a:t>Edition janvier 2024</a:t>
            </a:r>
            <a:endParaRPr lang="fr-FR" dirty="0"/>
          </a:p>
        </p:txBody>
      </p:sp>
      <p:sp>
        <p:nvSpPr>
          <p:cNvPr id="13" name="ZoneTexte 12"/>
          <p:cNvSpPr txBox="1"/>
          <p:nvPr/>
        </p:nvSpPr>
        <p:spPr>
          <a:xfrm>
            <a:off x="127221" y="367287"/>
            <a:ext cx="8612177" cy="523220"/>
          </a:xfrm>
          <a:prstGeom prst="rect">
            <a:avLst/>
          </a:prstGeom>
          <a:noFill/>
        </p:spPr>
        <p:txBody>
          <a:bodyPr wrap="square" rtlCol="0">
            <a:spAutoFit/>
          </a:bodyPr>
          <a:lstStyle/>
          <a:p>
            <a:r>
              <a:rPr lang="fr-FR" sz="2800" b="1" dirty="0">
                <a:solidFill>
                  <a:schemeClr val="accent1">
                    <a:lumMod val="75000"/>
                  </a:schemeClr>
                </a:solidFill>
              </a:rPr>
              <a:t>… dans le tertiaire marchand et la construction</a:t>
            </a:r>
          </a:p>
        </p:txBody>
      </p:sp>
      <p:graphicFrame>
        <p:nvGraphicFramePr>
          <p:cNvPr id="3" name="Graphique 2">
            <a:extLst>
              <a:ext uri="{FF2B5EF4-FFF2-40B4-BE49-F238E27FC236}">
                <a16:creationId xmlns:a16="http://schemas.microsoft.com/office/drawing/2014/main" id="{00000000-0008-0000-0800-000008000000}"/>
              </a:ext>
            </a:extLst>
          </p:cNvPr>
          <p:cNvGraphicFramePr>
            <a:graphicFrameLocks/>
          </p:cNvGraphicFramePr>
          <p:nvPr>
            <p:extLst>
              <p:ext uri="{D42A27DB-BD31-4B8C-83A1-F6EECF244321}">
                <p14:modId xmlns:p14="http://schemas.microsoft.com/office/powerpoint/2010/main" val="2588213938"/>
              </p:ext>
            </p:extLst>
          </p:nvPr>
        </p:nvGraphicFramePr>
        <p:xfrm>
          <a:off x="650449" y="1308100"/>
          <a:ext cx="7645139" cy="52003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562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62369" y="0"/>
            <a:ext cx="8930356" cy="1107996"/>
          </a:xfrm>
          <a:prstGeom prst="rect">
            <a:avLst/>
          </a:prstGeom>
          <a:noFill/>
        </p:spPr>
        <p:txBody>
          <a:bodyPr wrap="square" rtlCol="0">
            <a:spAutoFit/>
          </a:bodyPr>
          <a:lstStyle/>
          <a:p>
            <a:r>
              <a:rPr lang="fr-FR" sz="2200" b="1" dirty="0">
                <a:solidFill>
                  <a:schemeClr val="accent1">
                    <a:lumMod val="75000"/>
                  </a:schemeClr>
                </a:solidFill>
              </a:rPr>
              <a:t>1</a:t>
            </a:r>
            <a:r>
              <a:rPr lang="fr-FR" sz="2200" b="1" baseline="30000" dirty="0">
                <a:solidFill>
                  <a:schemeClr val="accent1">
                    <a:lumMod val="75000"/>
                  </a:schemeClr>
                </a:solidFill>
              </a:rPr>
              <a:t>ère</a:t>
            </a:r>
            <a:r>
              <a:rPr lang="fr-FR" sz="2200" b="1" dirty="0">
                <a:solidFill>
                  <a:schemeClr val="accent1">
                    <a:lumMod val="75000"/>
                  </a:schemeClr>
                </a:solidFill>
              </a:rPr>
              <a:t> baisse dans le tertiaire marchand depuis la crise sanitaire, nouveau repli dans la construction, rebond dans l’industrie et accélération dans le tertiaire non marchand</a:t>
            </a:r>
            <a:endParaRPr lang="fr-FR" sz="2200" b="1" dirty="0">
              <a:solidFill>
                <a:srgbClr val="FF0000"/>
              </a:solidFill>
            </a:endParaRPr>
          </a:p>
        </p:txBody>
      </p:sp>
      <p:cxnSp>
        <p:nvCxnSpPr>
          <p:cNvPr id="6" name="Connecteur droit 5"/>
          <p:cNvCxnSpPr/>
          <p:nvPr/>
        </p:nvCxnSpPr>
        <p:spPr>
          <a:xfrm>
            <a:off x="213645" y="1023192"/>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5</a:t>
            </a:fld>
            <a:endParaRPr lang="fr-FR" dirty="0"/>
          </a:p>
        </p:txBody>
      </p:sp>
      <p:sp>
        <p:nvSpPr>
          <p:cNvPr id="7" name="Espace réservé du pied de page 6"/>
          <p:cNvSpPr>
            <a:spLocks noGrp="1"/>
          </p:cNvSpPr>
          <p:nvPr>
            <p:ph type="ftr" sz="quarter" idx="11"/>
          </p:nvPr>
        </p:nvSpPr>
        <p:spPr>
          <a:xfrm>
            <a:off x="2133600" y="6555759"/>
            <a:ext cx="4797349" cy="365125"/>
          </a:xfrm>
        </p:spPr>
        <p:txBody>
          <a:bodyPr/>
          <a:lstStyle/>
          <a:p>
            <a:r>
              <a:rPr lang="fr-FR" dirty="0"/>
              <a:t>Les éclairages conjoncturels départementaux - Vaucluse</a:t>
            </a:r>
          </a:p>
        </p:txBody>
      </p:sp>
      <p:sp>
        <p:nvSpPr>
          <p:cNvPr id="8" name="Espace réservé de la date 7"/>
          <p:cNvSpPr>
            <a:spLocks noGrp="1"/>
          </p:cNvSpPr>
          <p:nvPr>
            <p:ph type="dt" sz="half" idx="10"/>
          </p:nvPr>
        </p:nvSpPr>
        <p:spPr/>
        <p:txBody>
          <a:bodyPr/>
          <a:lstStyle/>
          <a:p>
            <a:r>
              <a:rPr lang="fr-FR"/>
              <a:t>Edition janvier 2024</a:t>
            </a:r>
            <a:endParaRPr lang="fr-FR" dirty="0"/>
          </a:p>
        </p:txBody>
      </p:sp>
      <p:graphicFrame>
        <p:nvGraphicFramePr>
          <p:cNvPr id="2" name="Graphique 1">
            <a:extLst>
              <a:ext uri="{FF2B5EF4-FFF2-40B4-BE49-F238E27FC236}">
                <a16:creationId xmlns:a16="http://schemas.microsoft.com/office/drawing/2014/main" id="{00000000-0008-0000-0800-0000026C0000}"/>
              </a:ext>
            </a:extLst>
          </p:cNvPr>
          <p:cNvGraphicFramePr>
            <a:graphicFrameLocks/>
          </p:cNvGraphicFramePr>
          <p:nvPr>
            <p:extLst>
              <p:ext uri="{D42A27DB-BD31-4B8C-83A1-F6EECF244321}">
                <p14:modId xmlns:p14="http://schemas.microsoft.com/office/powerpoint/2010/main" val="2407842540"/>
              </p:ext>
            </p:extLst>
          </p:nvPr>
        </p:nvGraphicFramePr>
        <p:xfrm>
          <a:off x="575035" y="1337309"/>
          <a:ext cx="7975076" cy="48089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4510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6</a:t>
            </a:fld>
            <a:endParaRPr lang="fr-FR" dirty="0"/>
          </a:p>
        </p:txBody>
      </p:sp>
      <p:sp>
        <p:nvSpPr>
          <p:cNvPr id="7" name="Espace réservé du pied de page 6"/>
          <p:cNvSpPr>
            <a:spLocks noGrp="1"/>
          </p:cNvSpPr>
          <p:nvPr>
            <p:ph type="ftr" sz="quarter" idx="11"/>
          </p:nvPr>
        </p:nvSpPr>
        <p:spPr>
          <a:xfrm>
            <a:off x="2291379" y="6540192"/>
            <a:ext cx="4566621" cy="365125"/>
          </a:xfrm>
        </p:spPr>
        <p:txBody>
          <a:bodyPr/>
          <a:lstStyle/>
          <a:p>
            <a:r>
              <a:rPr lang="fr-FR" dirty="0"/>
              <a:t>Les éclairages conjoncturels départementaux - Vaucluse</a:t>
            </a:r>
          </a:p>
        </p:txBody>
      </p:sp>
      <p:sp>
        <p:nvSpPr>
          <p:cNvPr id="8" name="Espace réservé de la date 7"/>
          <p:cNvSpPr>
            <a:spLocks noGrp="1"/>
          </p:cNvSpPr>
          <p:nvPr>
            <p:ph type="dt" sz="half" idx="10"/>
          </p:nvPr>
        </p:nvSpPr>
        <p:spPr/>
        <p:txBody>
          <a:bodyPr/>
          <a:lstStyle/>
          <a:p>
            <a:r>
              <a:rPr lang="fr-FR"/>
              <a:t>Edition janvier 2024</a:t>
            </a:r>
            <a:endParaRPr lang="fr-FR" dirty="0"/>
          </a:p>
        </p:txBody>
      </p:sp>
      <p:sp>
        <p:nvSpPr>
          <p:cNvPr id="13" name="ZoneTexte 12"/>
          <p:cNvSpPr txBox="1"/>
          <p:nvPr/>
        </p:nvSpPr>
        <p:spPr>
          <a:xfrm>
            <a:off x="127221" y="101728"/>
            <a:ext cx="8612177" cy="954107"/>
          </a:xfrm>
          <a:prstGeom prst="rect">
            <a:avLst/>
          </a:prstGeom>
          <a:noFill/>
        </p:spPr>
        <p:txBody>
          <a:bodyPr wrap="square" rtlCol="0">
            <a:spAutoFit/>
          </a:bodyPr>
          <a:lstStyle/>
          <a:p>
            <a:r>
              <a:rPr lang="fr-FR" sz="2800" b="1" dirty="0">
                <a:solidFill>
                  <a:schemeClr val="accent1">
                    <a:lumMod val="75000"/>
                  </a:schemeClr>
                </a:solidFill>
              </a:rPr>
              <a:t>Sur un an, la croissance de l’emploi salarié demeure néanmoins positive dans le tertiaire marchand</a:t>
            </a:r>
            <a:endParaRPr lang="fr-FR" sz="2800" b="1" dirty="0">
              <a:solidFill>
                <a:srgbClr val="FF0000"/>
              </a:solidFill>
            </a:endParaRPr>
          </a:p>
        </p:txBody>
      </p:sp>
      <p:pic>
        <p:nvPicPr>
          <p:cNvPr id="9" name="Image 8">
            <a:extLst>
              <a:ext uri="{FF2B5EF4-FFF2-40B4-BE49-F238E27FC236}">
                <a16:creationId xmlns:a16="http://schemas.microsoft.com/office/drawing/2014/main" id="{F1D9D04F-8514-19A9-B457-2CF6E7AA8675}"/>
              </a:ext>
            </a:extLst>
          </p:cNvPr>
          <p:cNvPicPr>
            <a:picLocks noChangeAspect="1"/>
          </p:cNvPicPr>
          <p:nvPr/>
        </p:nvPicPr>
        <p:blipFill>
          <a:blip r:embed="rId3"/>
          <a:stretch>
            <a:fillRect/>
          </a:stretch>
        </p:blipFill>
        <p:spPr>
          <a:xfrm>
            <a:off x="383909" y="1880451"/>
            <a:ext cx="8376182" cy="3424169"/>
          </a:xfrm>
          <a:prstGeom prst="rect">
            <a:avLst/>
          </a:prstGeom>
        </p:spPr>
      </p:pic>
    </p:spTree>
    <p:extLst>
      <p:ext uri="{BB962C8B-B14F-4D97-AF65-F5344CB8AC3E}">
        <p14:creationId xmlns:p14="http://schemas.microsoft.com/office/powerpoint/2010/main" val="287630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cxnSp>
        <p:nvCxnSpPr>
          <p:cNvPr id="6" name="Connecteur droit 5"/>
          <p:cNvCxnSpPr/>
          <p:nvPr/>
        </p:nvCxnSpPr>
        <p:spPr>
          <a:xfrm>
            <a:off x="213645" y="822277"/>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7</a:t>
            </a:fld>
            <a:endParaRPr lang="fr-FR" dirty="0"/>
          </a:p>
        </p:txBody>
      </p:sp>
      <p:sp>
        <p:nvSpPr>
          <p:cNvPr id="7" name="Espace réservé du pied de page 6"/>
          <p:cNvSpPr>
            <a:spLocks noGrp="1"/>
          </p:cNvSpPr>
          <p:nvPr>
            <p:ph type="ftr" sz="quarter" idx="11"/>
          </p:nvPr>
        </p:nvSpPr>
        <p:spPr>
          <a:xfrm>
            <a:off x="2291379" y="6540192"/>
            <a:ext cx="4566621" cy="365125"/>
          </a:xfrm>
        </p:spPr>
        <p:txBody>
          <a:bodyPr/>
          <a:lstStyle/>
          <a:p>
            <a:r>
              <a:rPr lang="fr-FR" dirty="0"/>
              <a:t>Les éclairages conjoncturels départementaux - Vaucluse</a:t>
            </a:r>
          </a:p>
        </p:txBody>
      </p:sp>
      <p:sp>
        <p:nvSpPr>
          <p:cNvPr id="8" name="Espace réservé de la date 7"/>
          <p:cNvSpPr>
            <a:spLocks noGrp="1"/>
          </p:cNvSpPr>
          <p:nvPr>
            <p:ph type="dt" sz="half" idx="10"/>
          </p:nvPr>
        </p:nvSpPr>
        <p:spPr/>
        <p:txBody>
          <a:bodyPr/>
          <a:lstStyle/>
          <a:p>
            <a:r>
              <a:rPr lang="fr-FR"/>
              <a:t>Edition janvier 2024</a:t>
            </a:r>
            <a:endParaRPr lang="fr-FR" dirty="0"/>
          </a:p>
        </p:txBody>
      </p:sp>
      <p:sp>
        <p:nvSpPr>
          <p:cNvPr id="13" name="ZoneTexte 12"/>
          <p:cNvSpPr txBox="1"/>
          <p:nvPr/>
        </p:nvSpPr>
        <p:spPr>
          <a:xfrm>
            <a:off x="213645" y="247640"/>
            <a:ext cx="8533960" cy="523220"/>
          </a:xfrm>
          <a:prstGeom prst="rect">
            <a:avLst/>
          </a:prstGeom>
          <a:noFill/>
        </p:spPr>
        <p:txBody>
          <a:bodyPr wrap="square" rtlCol="0">
            <a:spAutoFit/>
          </a:bodyPr>
          <a:lstStyle/>
          <a:p>
            <a:r>
              <a:rPr lang="fr-FR" sz="2800" b="1" dirty="0">
                <a:solidFill>
                  <a:schemeClr val="accent1">
                    <a:lumMod val="75000"/>
                  </a:schemeClr>
                </a:solidFill>
              </a:rPr>
              <a:t>Les embauches se stabilisent</a:t>
            </a:r>
          </a:p>
        </p:txBody>
      </p:sp>
      <p:pic>
        <p:nvPicPr>
          <p:cNvPr id="9" name="Image 8">
            <a:extLst>
              <a:ext uri="{FF2B5EF4-FFF2-40B4-BE49-F238E27FC236}">
                <a16:creationId xmlns:a16="http://schemas.microsoft.com/office/drawing/2014/main" id="{B6F6A8B4-952B-03E4-B503-6D786777C0AE}"/>
              </a:ext>
            </a:extLst>
          </p:cNvPr>
          <p:cNvPicPr>
            <a:picLocks noChangeAspect="1"/>
          </p:cNvPicPr>
          <p:nvPr/>
        </p:nvPicPr>
        <p:blipFill>
          <a:blip r:embed="rId3"/>
          <a:stretch>
            <a:fillRect/>
          </a:stretch>
        </p:blipFill>
        <p:spPr>
          <a:xfrm>
            <a:off x="717452" y="5589633"/>
            <a:ext cx="6791739" cy="876300"/>
          </a:xfrm>
          <a:prstGeom prst="rect">
            <a:avLst/>
          </a:prstGeom>
        </p:spPr>
      </p:pic>
      <p:graphicFrame>
        <p:nvGraphicFramePr>
          <p:cNvPr id="2" name="Graphique 1">
            <a:extLst>
              <a:ext uri="{FF2B5EF4-FFF2-40B4-BE49-F238E27FC236}">
                <a16:creationId xmlns:a16="http://schemas.microsoft.com/office/drawing/2014/main" id="{4ECCB29F-303F-435D-9642-BEA36C4A4F78}"/>
              </a:ext>
            </a:extLst>
          </p:cNvPr>
          <p:cNvGraphicFramePr>
            <a:graphicFrameLocks/>
          </p:cNvGraphicFramePr>
          <p:nvPr>
            <p:extLst>
              <p:ext uri="{D42A27DB-BD31-4B8C-83A1-F6EECF244321}">
                <p14:modId xmlns:p14="http://schemas.microsoft.com/office/powerpoint/2010/main" val="125421556"/>
              </p:ext>
            </p:extLst>
          </p:nvPr>
        </p:nvGraphicFramePr>
        <p:xfrm>
          <a:off x="645459" y="1192152"/>
          <a:ext cx="8102145" cy="43974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67720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3C7AC07C-28E4-BD4F-9FFB-37ABAC856C34}" type="slidenum">
              <a:rPr lang="fr-FR" smtClean="0"/>
              <a:t>8</a:t>
            </a:fld>
            <a:endParaRPr lang="fr-FR" dirty="0"/>
          </a:p>
        </p:txBody>
      </p:sp>
      <p:sp>
        <p:nvSpPr>
          <p:cNvPr id="7" name="Espace réservé du pied de page 6"/>
          <p:cNvSpPr>
            <a:spLocks noGrp="1"/>
          </p:cNvSpPr>
          <p:nvPr>
            <p:ph type="ftr" sz="quarter" idx="11"/>
          </p:nvPr>
        </p:nvSpPr>
        <p:spPr>
          <a:xfrm>
            <a:off x="1664897" y="6568767"/>
            <a:ext cx="5840083" cy="365125"/>
          </a:xfrm>
        </p:spPr>
        <p:txBody>
          <a:bodyPr/>
          <a:lstStyle/>
          <a:p>
            <a:r>
              <a:rPr lang="fr-FR"/>
              <a:t>Les éclairages conjoncturels départementaux - Vaucluse</a:t>
            </a:r>
            <a:endParaRPr lang="fr-FR" dirty="0"/>
          </a:p>
        </p:txBody>
      </p:sp>
      <p:sp>
        <p:nvSpPr>
          <p:cNvPr id="3" name="Espace réservé de la date 2"/>
          <p:cNvSpPr>
            <a:spLocks noGrp="1"/>
          </p:cNvSpPr>
          <p:nvPr>
            <p:ph type="dt" sz="half" idx="10"/>
          </p:nvPr>
        </p:nvSpPr>
        <p:spPr/>
        <p:txBody>
          <a:bodyPr/>
          <a:lstStyle/>
          <a:p>
            <a:r>
              <a:rPr lang="fr-FR"/>
              <a:t>Edition janvier 2024</a:t>
            </a:r>
            <a:endParaRPr lang="fr-FR" dirty="0"/>
          </a:p>
        </p:txBody>
      </p:sp>
      <p:cxnSp>
        <p:nvCxnSpPr>
          <p:cNvPr id="6" name="Connecteur droit 5"/>
          <p:cNvCxnSpPr/>
          <p:nvPr/>
        </p:nvCxnSpPr>
        <p:spPr>
          <a:xfrm>
            <a:off x="182549" y="970807"/>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grpSp>
        <p:nvGrpSpPr>
          <p:cNvPr id="2" name="Groupe 1">
            <a:extLst>
              <a:ext uri="{FF2B5EF4-FFF2-40B4-BE49-F238E27FC236}">
                <a16:creationId xmlns:a16="http://schemas.microsoft.com/office/drawing/2014/main" id="{06911FA5-89AA-F1E3-4FBF-83C91EBE2941}"/>
              </a:ext>
            </a:extLst>
          </p:cNvPr>
          <p:cNvGrpSpPr>
            <a:grpSpLocks/>
          </p:cNvGrpSpPr>
          <p:nvPr/>
        </p:nvGrpSpPr>
        <p:grpSpPr bwMode="auto">
          <a:xfrm>
            <a:off x="80682" y="1075768"/>
            <a:ext cx="8929672" cy="5492999"/>
            <a:chOff x="0" y="0"/>
            <a:chExt cx="9458325" cy="6042212"/>
          </a:xfrm>
        </p:grpSpPr>
        <p:graphicFrame>
          <p:nvGraphicFramePr>
            <p:cNvPr id="8" name="Graphique 7">
              <a:extLst>
                <a:ext uri="{FF2B5EF4-FFF2-40B4-BE49-F238E27FC236}">
                  <a16:creationId xmlns:a16="http://schemas.microsoft.com/office/drawing/2014/main" id="{CD0A8453-65F5-0005-0F0D-6DE8E46555DA}"/>
                </a:ext>
              </a:extLst>
            </p:cNvPr>
            <p:cNvGraphicFramePr>
              <a:graphicFrameLocks/>
            </p:cNvGraphicFramePr>
            <p:nvPr/>
          </p:nvGraphicFramePr>
          <p:xfrm>
            <a:off x="0" y="0"/>
            <a:ext cx="9458325" cy="6042212"/>
          </p:xfrm>
          <a:graphic>
            <a:graphicData uri="http://schemas.openxmlformats.org/drawingml/2006/chart">
              <c:chart xmlns:c="http://schemas.openxmlformats.org/drawingml/2006/chart" xmlns:r="http://schemas.openxmlformats.org/officeDocument/2006/relationships" r:id="rId3"/>
            </a:graphicData>
          </a:graphic>
        </p:graphicFrame>
        <p:sp>
          <p:nvSpPr>
            <p:cNvPr id="9" name="ZoneTexte 26">
              <a:extLst>
                <a:ext uri="{FF2B5EF4-FFF2-40B4-BE49-F238E27FC236}">
                  <a16:creationId xmlns:a16="http://schemas.microsoft.com/office/drawing/2014/main" id="{E2A24B4A-9997-8467-BEEA-58313F2875E6}"/>
                </a:ext>
              </a:extLst>
            </p:cNvPr>
            <p:cNvSpPr txBox="1"/>
            <p:nvPr/>
          </p:nvSpPr>
          <p:spPr>
            <a:xfrm>
              <a:off x="8753672" y="2380184"/>
              <a:ext cx="675019" cy="263129"/>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dirty="0"/>
                <a:t>1 200</a:t>
              </a:r>
            </a:p>
          </p:txBody>
        </p:sp>
        <p:sp>
          <p:nvSpPr>
            <p:cNvPr id="10" name="Flèche vers le bas 27">
              <a:extLst>
                <a:ext uri="{FF2B5EF4-FFF2-40B4-BE49-F238E27FC236}">
                  <a16:creationId xmlns:a16="http://schemas.microsoft.com/office/drawing/2014/main" id="{C2C67033-B79B-2F56-C1D5-3578B4925875}"/>
                </a:ext>
              </a:extLst>
            </p:cNvPr>
            <p:cNvSpPr/>
            <p:nvPr/>
          </p:nvSpPr>
          <p:spPr>
            <a:xfrm>
              <a:off x="9058275" y="2728741"/>
              <a:ext cx="152400" cy="584730"/>
            </a:xfrm>
            <a:prstGeom prst="downArrow">
              <a:avLst/>
            </a:prstGeom>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grpSp>
      <p:sp>
        <p:nvSpPr>
          <p:cNvPr id="23" name="ZoneTexte 1"/>
          <p:cNvSpPr txBox="1"/>
          <p:nvPr/>
        </p:nvSpPr>
        <p:spPr>
          <a:xfrm>
            <a:off x="457199" y="5795250"/>
            <a:ext cx="8899814" cy="45664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eaLnBrk="1" fontAlgn="auto" latinLnBrk="0" hangingPunct="1"/>
            <a:r>
              <a:rPr lang="fr-FR" sz="900" b="0" i="0" baseline="0" dirty="0">
                <a:effectLst/>
                <a:latin typeface="+mn-lt"/>
                <a:ea typeface="+mn-ea"/>
                <a:cs typeface="+mn-cs"/>
              </a:rPr>
              <a:t>* M</a:t>
            </a:r>
            <a:r>
              <a:rPr lang="fr-FR" sz="900" dirty="0">
                <a:effectLst/>
                <a:latin typeface="+mn-lt"/>
                <a:ea typeface="+mn-ea"/>
                <a:cs typeface="+mn-cs"/>
              </a:rPr>
              <a:t>archands et non marchands . Depuis juillet 2014, les  Ateliers et chantiers d’insertion  (ACI)</a:t>
            </a:r>
            <a:r>
              <a:rPr lang="fr-FR" sz="900" baseline="0" dirty="0">
                <a:effectLst/>
                <a:latin typeface="+mn-lt"/>
                <a:ea typeface="+mn-ea"/>
                <a:cs typeface="+mn-cs"/>
              </a:rPr>
              <a:t> </a:t>
            </a:r>
            <a:r>
              <a:rPr lang="fr-FR" sz="900" dirty="0">
                <a:effectLst/>
                <a:latin typeface="+mn-lt"/>
                <a:ea typeface="+mn-ea"/>
                <a:cs typeface="+mn-cs"/>
              </a:rPr>
              <a:t>doivent recruter leurs salariés en CDDI.</a:t>
            </a:r>
            <a:endParaRPr lang="fr-FR" sz="900" dirty="0">
              <a:effectLst/>
            </a:endParaRPr>
          </a:p>
          <a:p>
            <a:r>
              <a:rPr lang="fr-FR" sz="900" b="1" dirty="0">
                <a:effectLst/>
                <a:latin typeface="+mn-lt"/>
                <a:ea typeface="+mn-ea"/>
                <a:cs typeface="+mn-cs"/>
              </a:rPr>
              <a:t>Note : </a:t>
            </a:r>
            <a:r>
              <a:rPr lang="fr-FR" sz="900" dirty="0">
                <a:effectLst/>
                <a:latin typeface="+mn-lt"/>
                <a:ea typeface="+mn-ea"/>
                <a:cs typeface="+mn-cs"/>
              </a:rPr>
              <a:t>données arrondies en fin de trimestre, provisoires</a:t>
            </a:r>
            <a:endParaRPr lang="fr-FR" sz="900" dirty="0">
              <a:effectLst/>
            </a:endParaRPr>
          </a:p>
          <a:p>
            <a:r>
              <a:rPr lang="fr-FR" sz="900" b="1" i="1" dirty="0">
                <a:effectLst/>
                <a:latin typeface="+mn-lt"/>
                <a:ea typeface="+mn-ea"/>
                <a:cs typeface="+mn-cs"/>
              </a:rPr>
              <a:t>Source </a:t>
            </a:r>
            <a:r>
              <a:rPr lang="fr-FR" sz="900" i="1" dirty="0">
                <a:effectLst/>
                <a:latin typeface="+mn-lt"/>
                <a:ea typeface="+mn-ea"/>
                <a:cs typeface="+mn-cs"/>
              </a:rPr>
              <a:t>: ASP - </a:t>
            </a:r>
            <a:r>
              <a:rPr lang="fr-FR" sz="900" b="1" i="1" dirty="0">
                <a:effectLst/>
                <a:latin typeface="+mn-lt"/>
                <a:ea typeface="+mn-ea"/>
                <a:cs typeface="+mn-cs"/>
              </a:rPr>
              <a:t>Traitements : </a:t>
            </a:r>
            <a:r>
              <a:rPr lang="fr-FR" sz="900" i="1" dirty="0">
                <a:effectLst/>
                <a:latin typeface="+mn-lt"/>
                <a:ea typeface="+mn-ea"/>
                <a:cs typeface="+mn-cs"/>
              </a:rPr>
              <a:t>Dares</a:t>
            </a:r>
            <a:endParaRPr lang="fr-FR" sz="900" dirty="0">
              <a:effectLst/>
            </a:endParaRPr>
          </a:p>
          <a:p>
            <a:pPr marL="0" marR="0" indent="0" defTabSz="914400" rtl="0" eaLnBrk="1" fontAlgn="auto" latinLnBrk="0" hangingPunct="1">
              <a:lnSpc>
                <a:spcPts val="1200"/>
              </a:lnSpc>
              <a:spcBef>
                <a:spcPts val="0"/>
              </a:spcBef>
              <a:spcAft>
                <a:spcPts val="0"/>
              </a:spcAft>
              <a:buClrTx/>
              <a:buSzTx/>
              <a:buFontTx/>
              <a:buNone/>
              <a:tabLst/>
              <a:defRPr/>
            </a:pPr>
            <a:endParaRPr lang="fr-FR" sz="1100" i="1" dirty="0"/>
          </a:p>
        </p:txBody>
      </p:sp>
      <p:sp>
        <p:nvSpPr>
          <p:cNvPr id="12" name="ZoneTexte 11">
            <a:extLst>
              <a:ext uri="{FF2B5EF4-FFF2-40B4-BE49-F238E27FC236}">
                <a16:creationId xmlns:a16="http://schemas.microsoft.com/office/drawing/2014/main" id="{FE2B0AEB-75DE-687E-8F07-1ABE5B0EC754}"/>
              </a:ext>
            </a:extLst>
          </p:cNvPr>
          <p:cNvSpPr txBox="1"/>
          <p:nvPr/>
        </p:nvSpPr>
        <p:spPr>
          <a:xfrm>
            <a:off x="182549" y="69181"/>
            <a:ext cx="8533960" cy="954107"/>
          </a:xfrm>
          <a:prstGeom prst="rect">
            <a:avLst/>
          </a:prstGeom>
          <a:noFill/>
        </p:spPr>
        <p:txBody>
          <a:bodyPr wrap="square" rtlCol="0">
            <a:spAutoFit/>
          </a:bodyPr>
          <a:lstStyle/>
          <a:p>
            <a:r>
              <a:rPr lang="fr-FR" sz="2800" b="1" dirty="0">
                <a:solidFill>
                  <a:schemeClr val="accent1">
                    <a:lumMod val="75000"/>
                  </a:schemeClr>
                </a:solidFill>
              </a:rPr>
              <a:t>Le nombre de bénéficiaires de contrat aidé de nouveau quasi-stable</a:t>
            </a:r>
          </a:p>
        </p:txBody>
      </p:sp>
    </p:spTree>
    <p:extLst>
      <p:ext uri="{BB962C8B-B14F-4D97-AF65-F5344CB8AC3E}">
        <p14:creationId xmlns:p14="http://schemas.microsoft.com/office/powerpoint/2010/main" val="2622729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fr-FR"/>
              <a:t>Edition janvier 2024</a:t>
            </a:r>
            <a:endParaRPr lang="fr-FR" dirty="0"/>
          </a:p>
        </p:txBody>
      </p:sp>
      <p:cxnSp>
        <p:nvCxnSpPr>
          <p:cNvPr id="6" name="Connecteur droit 5"/>
          <p:cNvCxnSpPr/>
          <p:nvPr/>
        </p:nvCxnSpPr>
        <p:spPr>
          <a:xfrm>
            <a:off x="158097" y="887201"/>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7" name="Espace réservé du pied de page 6"/>
          <p:cNvSpPr>
            <a:spLocks noGrp="1"/>
          </p:cNvSpPr>
          <p:nvPr>
            <p:ph type="ftr" sz="quarter" idx="11"/>
          </p:nvPr>
        </p:nvSpPr>
        <p:spPr>
          <a:xfrm>
            <a:off x="1664897" y="6568767"/>
            <a:ext cx="5840083" cy="365125"/>
          </a:xfrm>
        </p:spPr>
        <p:txBody>
          <a:bodyPr/>
          <a:lstStyle/>
          <a:p>
            <a:r>
              <a:rPr lang="fr-FR" dirty="0"/>
              <a:t>Les éclairages conjoncturels départementaux - Vaucluse</a:t>
            </a:r>
          </a:p>
        </p:txBody>
      </p:sp>
      <p:sp>
        <p:nvSpPr>
          <p:cNvPr id="5" name="Espace réservé du numéro de diapositive 4"/>
          <p:cNvSpPr>
            <a:spLocks noGrp="1"/>
          </p:cNvSpPr>
          <p:nvPr>
            <p:ph type="sldNum" sz="quarter" idx="12"/>
          </p:nvPr>
        </p:nvSpPr>
        <p:spPr/>
        <p:txBody>
          <a:bodyPr/>
          <a:lstStyle/>
          <a:p>
            <a:fld id="{3C7AC07C-28E4-BD4F-9FFB-37ABAC856C34}" type="slidenum">
              <a:rPr lang="fr-FR" smtClean="0"/>
              <a:t>9</a:t>
            </a:fld>
            <a:endParaRPr lang="fr-FR" dirty="0"/>
          </a:p>
        </p:txBody>
      </p:sp>
      <p:graphicFrame>
        <p:nvGraphicFramePr>
          <p:cNvPr id="2" name="Graphique 1">
            <a:extLst>
              <a:ext uri="{FF2B5EF4-FFF2-40B4-BE49-F238E27FC236}">
                <a16:creationId xmlns:a16="http://schemas.microsoft.com/office/drawing/2014/main" id="{E4B38EF9-7B4B-8F06-BD33-15DB3D79E49A}"/>
              </a:ext>
            </a:extLst>
          </p:cNvPr>
          <p:cNvGraphicFramePr>
            <a:graphicFrameLocks/>
          </p:cNvGraphicFramePr>
          <p:nvPr>
            <p:extLst>
              <p:ext uri="{D42A27DB-BD31-4B8C-83A1-F6EECF244321}">
                <p14:modId xmlns:p14="http://schemas.microsoft.com/office/powerpoint/2010/main" val="1488493237"/>
              </p:ext>
            </p:extLst>
          </p:nvPr>
        </p:nvGraphicFramePr>
        <p:xfrm>
          <a:off x="104165" y="1176437"/>
          <a:ext cx="8827805" cy="5213971"/>
        </p:xfrm>
        <a:graphic>
          <a:graphicData uri="http://schemas.openxmlformats.org/drawingml/2006/chart">
            <c:chart xmlns:c="http://schemas.openxmlformats.org/drawingml/2006/chart" xmlns:r="http://schemas.openxmlformats.org/officeDocument/2006/relationships" r:id="rId3"/>
          </a:graphicData>
        </a:graphic>
      </p:graphicFrame>
      <p:sp>
        <p:nvSpPr>
          <p:cNvPr id="4" name="Flèche vers le bas 27">
            <a:extLst>
              <a:ext uri="{FF2B5EF4-FFF2-40B4-BE49-F238E27FC236}">
                <a16:creationId xmlns:a16="http://schemas.microsoft.com/office/drawing/2014/main" id="{95A8BD54-0906-7D26-53D1-D05476C92B65}"/>
              </a:ext>
            </a:extLst>
          </p:cNvPr>
          <p:cNvSpPr/>
          <p:nvPr/>
        </p:nvSpPr>
        <p:spPr bwMode="auto">
          <a:xfrm>
            <a:off x="8517123" y="1649008"/>
            <a:ext cx="138988" cy="517112"/>
          </a:xfrm>
          <a:prstGeom prst="downArrow">
            <a:avLst/>
          </a:prstGeom>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sp>
        <p:nvSpPr>
          <p:cNvPr id="8" name="ZoneTexte 7">
            <a:extLst>
              <a:ext uri="{FF2B5EF4-FFF2-40B4-BE49-F238E27FC236}">
                <a16:creationId xmlns:a16="http://schemas.microsoft.com/office/drawing/2014/main" id="{93184C57-3623-04BB-AB1E-E1CD710144CB}"/>
              </a:ext>
            </a:extLst>
          </p:cNvPr>
          <p:cNvSpPr txBox="1"/>
          <p:nvPr/>
        </p:nvSpPr>
        <p:spPr>
          <a:xfrm>
            <a:off x="122151" y="-18438"/>
            <a:ext cx="8533960" cy="954107"/>
          </a:xfrm>
          <a:prstGeom prst="rect">
            <a:avLst/>
          </a:prstGeom>
          <a:noFill/>
        </p:spPr>
        <p:txBody>
          <a:bodyPr wrap="square" rtlCol="0">
            <a:spAutoFit/>
          </a:bodyPr>
          <a:lstStyle/>
          <a:p>
            <a:r>
              <a:rPr lang="fr-FR" sz="2800" b="1" dirty="0">
                <a:solidFill>
                  <a:schemeClr val="accent1">
                    <a:lumMod val="75000"/>
                  </a:schemeClr>
                </a:solidFill>
              </a:rPr>
              <a:t>La croissance de l’apprentissage se modère par rapport à l’année précédente </a:t>
            </a:r>
          </a:p>
        </p:txBody>
      </p:sp>
    </p:spTree>
    <p:extLst>
      <p:ext uri="{BB962C8B-B14F-4D97-AF65-F5344CB8AC3E}">
        <p14:creationId xmlns:p14="http://schemas.microsoft.com/office/powerpoint/2010/main" val="3931244805"/>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ireccte - Document" ma:contentTypeID="0x0101002B9C2962A44E47E49C985B3DB63656AE0096388B916A9B264DBD77EFB5256EEC22" ma:contentTypeVersion="8" ma:contentTypeDescription="Document pour les portails de type Direccte" ma:contentTypeScope="" ma:versionID="c11fc93c9e7ea15410097cfb7479afe7">
  <xsd:schema xmlns:xsd="http://www.w3.org/2001/XMLSchema" xmlns:xs="http://www.w3.org/2001/XMLSchema" xmlns:p="http://schemas.microsoft.com/office/2006/metadata/properties" xmlns:ns2="2ff91c20-40e6-4ab5-a5ac-9b5646c66526" xmlns:ns3="ab994d58-9349-46a1-8cee-b96a64c5dc7e" targetNamespace="http://schemas.microsoft.com/office/2006/metadata/properties" ma:root="true" ma:fieldsID="dcf6eb2dcc919f976b99dd89427cdf59" ns2:_="" ns3:_="">
    <xsd:import namespace="2ff91c20-40e6-4ab5-a5ac-9b5646c66526"/>
    <xsd:import namespace="ab994d58-9349-46a1-8cee-b96a64c5dc7e"/>
    <xsd:element name="properties">
      <xsd:complexType>
        <xsd:sequence>
          <xsd:element name="documentManagement">
            <xsd:complexType>
              <xsd:all>
                <xsd:element ref="ns2:DIRECCTE" minOccurs="0"/>
                <xsd:element ref="ns2:Rubrique" minOccurs="0"/>
                <xsd:element ref="ns2:RubriqueNiv2" minOccurs="0"/>
                <xsd:element ref="ns2:RubriqueNiv3" minOccurs="0"/>
                <xsd:element ref="ns2:Auteur" minOccurs="0"/>
                <xsd:element ref="ns2:Mots_x0020_Clefs" minOccurs="0"/>
                <xsd:element ref="ns3:_dlc_DocId" minOccurs="0"/>
                <xsd:element ref="ns3:_dlc_DocIdUrl" minOccurs="0"/>
                <xsd:element ref="ns3:_dlc_DocIdPersistId" minOccurs="0"/>
                <xsd:element ref="ns3:Resume" minOccurs="0"/>
                <xsd:element ref="ns3:Année" minOccurs="0"/>
                <xsd:element ref="ns3:Mois" minOccurs="0"/>
                <xsd:element ref="ns3:Jou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91c20-40e6-4ab5-a5ac-9b5646c66526" elementFormDefault="qualified">
    <xsd:import namespace="http://schemas.microsoft.com/office/2006/documentManagement/types"/>
    <xsd:import namespace="http://schemas.microsoft.com/office/infopath/2007/PartnerControls"/>
    <xsd:element name="DIRECCTE" ma:index="8" nillable="true" ma:displayName="DIRECCTE" ma:internalName="DIRECCTE">
      <xsd:simpleType>
        <xsd:restriction base="dms:Text">
          <xsd:maxLength value="255"/>
        </xsd:restriction>
      </xsd:simpleType>
    </xsd:element>
    <xsd:element name="Rubrique" ma:index="9" nillable="true" ma:displayName="Rubrique" ma:internalName="Rubrique">
      <xsd:simpleType>
        <xsd:restriction base="dms:Text">
          <xsd:maxLength value="255"/>
        </xsd:restriction>
      </xsd:simpleType>
    </xsd:element>
    <xsd:element name="RubriqueNiv2" ma:index="10" nillable="true" ma:displayName="Rubrique Niveau 2" ma:internalName="RubriqueNiv2">
      <xsd:simpleType>
        <xsd:restriction base="dms:Text">
          <xsd:maxLength value="255"/>
        </xsd:restriction>
      </xsd:simpleType>
    </xsd:element>
    <xsd:element name="RubriqueNiv3" ma:index="11" nillable="true" ma:displayName="Rubrique Niveau 3" ma:internalName="RubriqueNiv3">
      <xsd:simpleType>
        <xsd:restriction base="dms:Text">
          <xsd:maxLength value="255"/>
        </xsd:restriction>
      </xsd:simpleType>
    </xsd:element>
    <xsd:element name="Auteur" ma:index="12" nillable="true" ma:displayName="Auteur" ma:list="UserInfo" ma:SharePointGroup="0" ma:internalName="Auteu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s_x0020_Clefs" ma:index="13" nillable="true" ma:displayName="Mots Clefs" ma:internalName="Mots_x0020_Clef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94d58-9349-46a1-8cee-b96a64c5dc7e" elementFormDefault="qualified">
    <xsd:import namespace="http://schemas.microsoft.com/office/2006/documentManagement/types"/>
    <xsd:import namespace="http://schemas.microsoft.com/office/infopath/2007/PartnerControls"/>
    <xsd:element name="_dlc_DocId" ma:index="14" nillable="true" ma:displayName="Valeur d’ID de document" ma:description="Valeur de l’ID de document affecté à cet élément." ma:internalName="_dlc_DocId" ma:readOnly="true">
      <xsd:simpleType>
        <xsd:restriction base="dms:Text"/>
      </xsd:simpleType>
    </xsd:element>
    <xsd:element name="_dlc_DocIdUrl" ma:index="15"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Resume" ma:index="17" nillable="true" ma:displayName="Résumé" ma:internalName="Resume">
      <xsd:simpleType>
        <xsd:restriction base="dms:Text">
          <xsd:maxLength value="255"/>
        </xsd:restriction>
      </xsd:simpleType>
    </xsd:element>
    <xsd:element name="Année" ma:index="18" nillable="true" ma:displayName="Année" ma:description="" ma:format="Dropdown" ma:internalName="Ann_x00e9_e">
      <xsd:simpleType>
        <xsd:union memberTypes="dms:Text">
          <xsd:simpleType>
            <xsd:restriction base="dms:Choice">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restriction>
          </xsd:simpleType>
        </xsd:union>
      </xsd:simpleType>
    </xsd:element>
    <xsd:element name="Mois" ma:index="19" nillable="true" ma:displayName="Mois" ma:format="Dropdown" ma:internalName="Mois">
      <xsd:simpleType>
        <xsd:restriction base="dms:Choice">
          <xsd:enumeration value="01 - Janvier"/>
          <xsd:enumeration value="02 - Février"/>
          <xsd:enumeration value="03 - Mars"/>
          <xsd:enumeration value="04 - Avril"/>
          <xsd:enumeration value="05 - Mai"/>
          <xsd:enumeration value="06 - Juin"/>
          <xsd:enumeration value="07 - Juillet"/>
          <xsd:enumeration value="08 - Août"/>
          <xsd:enumeration value="09 - Septembre"/>
          <xsd:enumeration value="10 - Octobre"/>
          <xsd:enumeration value="11 - Novembre"/>
          <xsd:enumeration value="12 - Décembre"/>
        </xsd:restriction>
      </xsd:simpleType>
    </xsd:element>
    <xsd:element name="Jour" ma:index="20" nillable="true" ma:displayName="Jour" ma:format="Dropdown" ma:internalName="Jour">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Jour xmlns="ab994d58-9349-46a1-8cee-b96a64c5dc7e">07</Jour>
    <Auteur xmlns="2ff91c20-40e6-4ab5-a5ac-9b5646c66526">
      <UserInfo>
        <DisplayName/>
        <AccountId xsi:nil="true"/>
        <AccountType/>
      </UserInfo>
    </Auteur>
    <DIRECCTE xmlns="2ff91c20-40e6-4ab5-a5ac-9b5646c66526" xsi:nil="true"/>
    <Mots_x0020_Clefs xmlns="2ff91c20-40e6-4ab5-a5ac-9b5646c66526" xsi:nil="true"/>
    <Resume xmlns="ab994d58-9349-46a1-8cee-b96a64c5dc7e" xsi:nil="true"/>
    <Année xmlns="ab994d58-9349-46a1-8cee-b96a64c5dc7e">2018</Année>
    <RubriqueNiv3 xmlns="2ff91c20-40e6-4ab5-a5ac-9b5646c66526" xsi:nil="true"/>
    <Rubrique xmlns="2ff91c20-40e6-4ab5-a5ac-9b5646c66526" xsi:nil="true"/>
    <RubriqueNiv2 xmlns="2ff91c20-40e6-4ab5-a5ac-9b5646c66526" xsi:nil="true"/>
    <Mois xmlns="ab994d58-9349-46a1-8cee-b96a64c5dc7e">06 - Juin</Mois>
    <_dlc_DocId xmlns="ab994d58-9349-46a1-8cee-b96a64c5dc7e">PACA-1195-1</_dlc_DocId>
    <_dlc_DocIdUrl xmlns="ab994d58-9349-46a1-8cee-b96a64c5dc7e">
      <Url>http://intranet.direccte.gouv.fr/paca/Etudes%20et%20statistiques/_layouts/15/DocIdRedir.aspx?ID=PACA-1195-1</Url>
      <Description>PACA-1195-1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CD4B930-2EF4-44AA-B4F3-1B1D22FE6A52}">
  <ds:schemaRefs>
    <ds:schemaRef ds:uri="http://schemas.microsoft.com/sharepoint/v3/contenttype/forms"/>
  </ds:schemaRefs>
</ds:datastoreItem>
</file>

<file path=customXml/itemProps2.xml><?xml version="1.0" encoding="utf-8"?>
<ds:datastoreItem xmlns:ds="http://schemas.openxmlformats.org/officeDocument/2006/customXml" ds:itemID="{608BEFDB-FD80-49BF-933E-2ABC1EFC7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91c20-40e6-4ab5-a5ac-9b5646c66526"/>
    <ds:schemaRef ds:uri="ab994d58-9349-46a1-8cee-b96a64c5d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75A013-2665-47DA-9765-AD20C70A5351}">
  <ds:schemaRefs>
    <ds:schemaRef ds:uri="http://schemas.microsoft.com/office/2006/metadata/properties"/>
    <ds:schemaRef ds:uri="http://schemas.microsoft.com/office/2006/documentManagement/types"/>
    <ds:schemaRef ds:uri="ab994d58-9349-46a1-8cee-b96a64c5dc7e"/>
    <ds:schemaRef ds:uri="http://schemas.openxmlformats.org/package/2006/metadata/core-properties"/>
    <ds:schemaRef ds:uri="http://www.w3.org/XML/1998/namespace"/>
    <ds:schemaRef ds:uri="http://purl.org/dc/elements/1.1/"/>
    <ds:schemaRef ds:uri="2ff91c20-40e6-4ab5-a5ac-9b5646c66526"/>
    <ds:schemaRef ds:uri="http://schemas.microsoft.com/office/infopath/2007/PartnerControls"/>
    <ds:schemaRef ds:uri="http://purl.org/dc/dcmitype/"/>
    <ds:schemaRef ds:uri="http://purl.org/dc/terms/"/>
  </ds:schemaRefs>
</ds:datastoreItem>
</file>

<file path=customXml/itemProps4.xml><?xml version="1.0" encoding="utf-8"?>
<ds:datastoreItem xmlns:ds="http://schemas.openxmlformats.org/officeDocument/2006/customXml" ds:itemID="{3B2AE89B-080E-49C5-92D1-0FC918E24C0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9597</TotalTime>
  <Words>1783</Words>
  <Application>Microsoft Office PowerPoint</Application>
  <PresentationFormat>Affichage à l'écran (4:3)</PresentationFormat>
  <Paragraphs>267</Paragraphs>
  <Slides>18</Slides>
  <Notes>18</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Arial</vt:lpstr>
      <vt:lpstr>Calibri</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L'agence Mars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Pascale Lami</dc:creator>
  <cp:lastModifiedBy>BLANCHE, Jerome (DREETS-PACA)</cp:lastModifiedBy>
  <cp:revision>862</cp:revision>
  <cp:lastPrinted>2018-10-09T12:30:48Z</cp:lastPrinted>
  <dcterms:created xsi:type="dcterms:W3CDTF">2018-05-30T13:27:07Z</dcterms:created>
  <dcterms:modified xsi:type="dcterms:W3CDTF">2024-01-04T11:23:26Z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0x0101002B9C2962A44E47E49C985B3DB63656AE0096388B916A9B264DBD77EFB5256EEC22</vt:lpwstr>
  </property>
  <property fmtid="{D5CDD505-2E9C-101B-9397-08002B2CF9AE}" pid="3" name="_dlc_DocIdItemGuid">
    <vt:lpwstr>e2e11c4f-34e3-4fd7-820e-3307ce29c67b</vt:lpwstr>
  </property>
</Properties>
</file>