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5.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drawings/drawing5.xml" ContentType="application/vnd.openxmlformats-officedocument.drawingml.chartshapes+xml"/>
  <Override PartName="/ppt/notesSlides/notesSlide8.xml" ContentType="application/vnd.openxmlformats-officedocument.presentationml.notesSlide+xml"/>
  <Override PartName="/ppt/charts/chart6.xml" ContentType="application/vnd.openxmlformats-officedocument.drawingml.chart+xml"/>
  <Override PartName="/ppt/theme/themeOverride2.xml" ContentType="application/vnd.openxmlformats-officedocument.themeOverride+xml"/>
  <Override PartName="/ppt/drawings/drawing6.xml" ContentType="application/vnd.openxmlformats-officedocument.drawingml.chartshapes+xml"/>
  <Override PartName="/ppt/notesSlides/notesSlide9.xml" ContentType="application/vnd.openxmlformats-officedocument.presentationml.notesSlide+xml"/>
  <Override PartName="/ppt/charts/chart7.xml" ContentType="application/vnd.openxmlformats-officedocument.drawingml.chart+xml"/>
  <Override PartName="/ppt/drawings/drawing7.xml" ContentType="application/vnd.openxmlformats-officedocument.drawingml.chartshapes+xml"/>
  <Override PartName="/ppt/notesSlides/notesSlide10.xml" ContentType="application/vnd.openxmlformats-officedocument.presentationml.notesSlide+xml"/>
  <Override PartName="/ppt/charts/chart8.xml" ContentType="application/vnd.openxmlformats-officedocument.drawingml.chart+xml"/>
  <Override PartName="/ppt/drawings/drawing8.xml" ContentType="application/vnd.openxmlformats-officedocument.drawingml.chartshapes+xml"/>
  <Override PartName="/ppt/notesSlides/notesSlide11.xml" ContentType="application/vnd.openxmlformats-officedocument.presentationml.notesSlide+xml"/>
  <Override PartName="/ppt/charts/chart9.xml" ContentType="application/vnd.openxmlformats-officedocument.drawingml.chart+xml"/>
  <Override PartName="/ppt/drawings/drawing9.xml" ContentType="application/vnd.openxmlformats-officedocument.drawingml.chartshapes+xml"/>
  <Override PartName="/ppt/notesSlides/notesSlide12.xml" ContentType="application/vnd.openxmlformats-officedocument.presentationml.notesSlide+xml"/>
  <Override PartName="/ppt/charts/chart10.xml" ContentType="application/vnd.openxmlformats-officedocument.drawingml.chart+xml"/>
  <Override PartName="/ppt/drawings/drawing10.xml" ContentType="application/vnd.openxmlformats-officedocument.drawingml.chartshapes+xml"/>
  <Override PartName="/ppt/notesSlides/notesSlide13.xml" ContentType="application/vnd.openxmlformats-officedocument.presentationml.notesSlide+xml"/>
  <Override PartName="/ppt/charts/chart11.xml" ContentType="application/vnd.openxmlformats-officedocument.drawingml.chart+xml"/>
  <Override PartName="/ppt/drawings/drawing11.xml" ContentType="application/vnd.openxmlformats-officedocument.drawingml.chartshapes+xml"/>
  <Override PartName="/ppt/notesSlides/notesSlide14.xml" ContentType="application/vnd.openxmlformats-officedocument.presentationml.notesSlide+xml"/>
  <Override PartName="/ppt/charts/chart12.xml" ContentType="application/vnd.openxmlformats-officedocument.drawingml.chart+xml"/>
  <Override PartName="/ppt/drawings/drawing12.xml" ContentType="application/vnd.openxmlformats-officedocument.drawingml.chartshapes+xml"/>
  <Override PartName="/ppt/notesSlides/notesSlide15.xml" ContentType="application/vnd.openxmlformats-officedocument.presentationml.notesSlide+xml"/>
  <Override PartName="/ppt/charts/chart13.xml" ContentType="application/vnd.openxmlformats-officedocument.drawingml.chart+xml"/>
  <Override PartName="/ppt/drawings/drawing13.xml" ContentType="application/vnd.openxmlformats-officedocument.drawingml.chartshapes+xml"/>
  <Override PartName="/ppt/notesSlides/notesSlide16.xml" ContentType="application/vnd.openxmlformats-officedocument.presentationml.notesSlide+xml"/>
  <Override PartName="/ppt/charts/chart14.xml" ContentType="application/vnd.openxmlformats-officedocument.drawingml.chart+xml"/>
  <Override PartName="/ppt/drawings/drawing14.xml" ContentType="application/vnd.openxmlformats-officedocument.drawingml.chartshapes+xml"/>
  <Override PartName="/ppt/notesSlides/notesSlide17.xml" ContentType="application/vnd.openxmlformats-officedocument.presentationml.notesSlide+xml"/>
  <Override PartName="/ppt/charts/chart15.xml" ContentType="application/vnd.openxmlformats-officedocument.drawingml.chart+xml"/>
  <Override PartName="/ppt/drawings/drawing15.xml" ContentType="application/vnd.openxmlformats-officedocument.drawingml.chartshapes+xml"/>
  <Override PartName="/ppt/notesSlides/notesSlide18.xml" ContentType="application/vnd.openxmlformats-officedocument.presentationml.notesSlide+xml"/>
  <Override PartName="/ppt/charts/chart16.xml" ContentType="application/vnd.openxmlformats-officedocument.drawingml.chart+xml"/>
  <Override PartName="/ppt/drawings/drawing16.xml" ContentType="application/vnd.openxmlformats-officedocument.drawingml.chartshapes+xml"/>
  <Override PartName="/ppt/notesSlides/notesSlide19.xml" ContentType="application/vnd.openxmlformats-officedocument.presentationml.notesSlide+xml"/>
  <Override PartName="/ppt/charts/chart17.xml" ContentType="application/vnd.openxmlformats-officedocument.drawingml.chart+xml"/>
  <Override PartName="/ppt/drawings/drawing17.xml" ContentType="application/vnd.openxmlformats-officedocument.drawingml.chartshapes+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7"/>
  </p:notesMasterIdLst>
  <p:sldIdLst>
    <p:sldId id="300" r:id="rId6"/>
    <p:sldId id="299" r:id="rId7"/>
    <p:sldId id="292" r:id="rId8"/>
    <p:sldId id="264" r:id="rId9"/>
    <p:sldId id="290" r:id="rId10"/>
    <p:sldId id="293" r:id="rId11"/>
    <p:sldId id="303" r:id="rId12"/>
    <p:sldId id="316" r:id="rId13"/>
    <p:sldId id="306" r:id="rId14"/>
    <p:sldId id="302" r:id="rId15"/>
    <p:sldId id="296" r:id="rId16"/>
    <p:sldId id="321" r:id="rId17"/>
    <p:sldId id="305" r:id="rId18"/>
    <p:sldId id="322" r:id="rId19"/>
    <p:sldId id="271" r:id="rId20"/>
    <p:sldId id="323" r:id="rId21"/>
    <p:sldId id="272" r:id="rId22"/>
    <p:sldId id="324" r:id="rId23"/>
    <p:sldId id="319" r:id="rId24"/>
    <p:sldId id="320" r:id="rId25"/>
    <p:sldId id="317" r:id="rId26"/>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85" autoAdjust="0"/>
    <p:restoredTop sz="94306" autoAdjust="0"/>
  </p:normalViewPr>
  <p:slideViewPr>
    <p:cSldViewPr snapToGrid="0" snapToObjects="1">
      <p:cViewPr varScale="1">
        <p:scale>
          <a:sx n="104" d="100"/>
          <a:sy n="104" d="100"/>
        </p:scale>
        <p:origin x="11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polaris.social.gouv.fr\DREETS-PACA$\Users\Cab-SESE\10%20-%20Notes%20de%20conjoncture\01%20-%20Notes\2023\2023-T4\01%20-%20Fichiers%20de%20travail\DEFM-Ch&#244;mage\2023_T4_Demandeurs%20d'emploi_ABC_note.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file:///\\polaris.social.gouv.fr\DREETS-PACA$\Users\Cab-SESE\10%20-%20Notes%20de%20conjoncture\01%20-%20Notes\2023\2023-T4\01%20-%20Fichiers%20de%20travail\DEFM-Ch&#244;mage\2023_T4_Demandeurs%20d'emploi_ABC_note.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oleObject" Target="file:///\\polaris.social.gouv.fr\DREETS-PACA$\Users\Cab-SESE\10%20-%20Notes%20de%20conjoncture\01%20-%20Notes\2023\2023-T4\01%20-%20Fichiers%20de%20travail\DEFM-Ch&#244;mage\2023_T4_Demandeurs%20d'emploi_ABC_note.xlsx"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oleObject" Target="file:///\\polaris.social.gouv.fr\DREETS-PACA$\Users\Cab-SESE\10%20-%20Notes%20de%20conjoncture\01%20-%20Notes\2023\2023-T4\01%20-%20Fichiers%20de%20travail\DEFM-Ch&#244;mage\2023_T4_Demandeurs%20d'emploi_ABC_note.xlsx" TargetMode="External"/></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14.xml"/><Relationship Id="rId1" Type="http://schemas.openxmlformats.org/officeDocument/2006/relationships/oleObject" Target="file:///\\polaris.social.gouv.fr\DREETS-PACA$\Users\Cab-SESE\10%20-%20Notes%20de%20conjoncture\01%20-%20Notes\2023\2023-T4\01%20-%20Fichiers%20de%20travail\DEFM-Ch&#244;mage\2023_T4_Demandeurs%20d'emploi_ABC_note.xlsx" TargetMode="External"/></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15.xml"/><Relationship Id="rId1" Type="http://schemas.openxmlformats.org/officeDocument/2006/relationships/oleObject" Target="file:///\\polaris.social.gouv.fr\DREETS-PACA$\Users\Cab-SESE\10%20-%20Notes%20de%20conjoncture\01%20-%20Notes\2023\2023-T4\01%20-%20Fichiers%20de%20travail\DEFM-Ch&#244;mage\2023_T4_Demandeurs%20d'emploi_ABC_note.xlsx" TargetMode="External"/></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16.xml"/><Relationship Id="rId1" Type="http://schemas.openxmlformats.org/officeDocument/2006/relationships/oleObject" Target="file:///\\polaris.social.gouv.fr\DREETS-PACA$\Users\Cab-SESE\10%20-%20Notes%20de%20conjoncture\01%20-%20Notes\2023\2023-T4\01%20-%20Fichiers%20de%20travail\DEFM-Ch&#244;mage\2023_T4_Demandeurs%20d'emploi_ABC_note.xlsx" TargetMode="External"/></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17.xml"/><Relationship Id="rId1" Type="http://schemas.openxmlformats.org/officeDocument/2006/relationships/oleObject" Target="file:///\\polaris.social.gouv.fr\DREETS-PACA$\Users\Cab-SESE\10%20-%20Notes%20de%20conjoncture\01%20-%20Notes\2023\2023-T3\01%20-%20Fichiers%20de%20travail\Prestations%20sociales\2023-T3%20-%20Prestations%20sociale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polaris.social.gouv.fr\DREETS-PACA$\Users\Cab-SESE\10%20-%20Notes%20de%20conjoncture\01%20-%20Notes\2023\2023-T4\01%20-%20Fichiers%20de%20travail\Politiques%20emploi\2023_T4_Politiques%20de%20l'emploi_note_V2_VM.xls" TargetMode="External"/><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polaris.social.gouv.fr\DREETS-PACA$\Users\Cab-SESE\10%20-%20Notes%20de%20conjoncture\01%20-%20Notes\2023\2023-T4\01%20-%20Fichiers%20de%20travail\Politiques%20emploi\2023_T4_Politiques%20de%20l'emploi_note_V2_VM.xls" TargetMode="External"/><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polaris.social.gouv.fr\DREETS-PACA$\Users\Cab-SESE\10%20-%20Tableau%20de%20bord%20conjoncturel\01%20-%20Indicateurs\Taux%20de%20ch&#244;mage.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polaris.social.gouv.fr\DREETS-PACA$\Users\Cab-SESE\10%20-%20Notes%20de%20conjoncture\01%20-%20Notes\2023\2023-T4\01%20-%20Fichiers%20de%20travail\DEFM-Ch&#244;mage\Tx%20ch&#244;mage%20-%20d&#233;p%20comparables\T201_&#233;clairages_d&#233;p.xls"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polaris.social.gouv.fr\DREETS-PACA$\Users\Cab-SESE\10%20-%20Notes%20de%20conjoncture\01%20-%20Notes\2023\2023-T4\01%20-%20Fichiers%20de%20travail\DEFM-Ch&#244;mage\2023_T4_Demandeurs%20d'emploi_ABC_no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Evolution de l'emploi salarié dans le Vaucluse </a:t>
            </a:r>
          </a:p>
          <a:p>
            <a:pPr>
              <a:defRPr sz="1000" b="0" i="0" u="none" strike="noStrike" baseline="0">
                <a:solidFill>
                  <a:srgbClr val="000000"/>
                </a:solidFill>
                <a:latin typeface="Calibri"/>
                <a:ea typeface="Calibri"/>
                <a:cs typeface="Calibri"/>
              </a:defRPr>
            </a:pPr>
            <a:r>
              <a:rPr lang="fr-FR" sz="1100" b="0" i="1" u="none" strike="noStrike" baseline="0">
                <a:solidFill>
                  <a:srgbClr val="000000"/>
                </a:solidFill>
                <a:latin typeface="Calibri"/>
              </a:rPr>
              <a:t>(en indice base 100 au 1</a:t>
            </a:r>
            <a:r>
              <a:rPr lang="fr-FR" sz="1100" b="0" i="1" u="none" strike="noStrike" baseline="30000">
                <a:solidFill>
                  <a:srgbClr val="000000"/>
                </a:solidFill>
                <a:latin typeface="Calibri"/>
              </a:rPr>
              <a:t>er </a:t>
            </a:r>
            <a:r>
              <a:rPr lang="fr-FR" sz="1100" b="0" i="1" u="none" strike="noStrike" baseline="0">
                <a:solidFill>
                  <a:srgbClr val="000000"/>
                </a:solidFill>
                <a:latin typeface="Calibri"/>
              </a:rPr>
              <a:t>trimestre 2013)</a:t>
            </a:r>
          </a:p>
        </c:rich>
      </c:tx>
      <c:layout>
        <c:manualLayout>
          <c:xMode val="edge"/>
          <c:yMode val="edge"/>
          <c:x val="0.18746375911425131"/>
          <c:y val="1.0109929892715665E-2"/>
        </c:manualLayout>
      </c:layout>
      <c:overlay val="0"/>
      <c:spPr>
        <a:noFill/>
        <a:ln w="25400">
          <a:noFill/>
        </a:ln>
      </c:spPr>
    </c:title>
    <c:autoTitleDeleted val="0"/>
    <c:plotArea>
      <c:layout>
        <c:manualLayout>
          <c:layoutTarget val="inner"/>
          <c:xMode val="edge"/>
          <c:yMode val="edge"/>
          <c:x val="8.1896608162074974E-2"/>
          <c:y val="0.22450065094648314"/>
          <c:w val="0.83764367816093033"/>
          <c:h val="0.50651294582871997"/>
        </c:manualLayout>
      </c:layout>
      <c:lineChart>
        <c:grouping val="standard"/>
        <c:varyColors val="0"/>
        <c:ser>
          <c:idx val="0"/>
          <c:order val="0"/>
          <c:tx>
            <c:v>Provence-Alpes-Côte d'Azur</c:v>
          </c:tx>
          <c:spPr>
            <a:ln w="28575">
              <a:solidFill>
                <a:srgbClr val="FF0000"/>
              </a:solidFill>
              <a:prstDash val="solid"/>
            </a:ln>
          </c:spPr>
          <c:marker>
            <c:symbol val="none"/>
          </c:marker>
          <c:cat>
            <c:multiLvlStrRef>
              <c:f>'Données graph 1 et 2'!$A$10:$B$53</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2013</c:v>
                  </c:pt>
                  <c:pt idx="4">
                    <c:v>2014</c:v>
                  </c:pt>
                  <c:pt idx="8">
                    <c:v>2015</c:v>
                  </c:pt>
                  <c:pt idx="12">
                    <c:v>2016</c:v>
                  </c:pt>
                  <c:pt idx="16">
                    <c:v>2017</c:v>
                  </c:pt>
                  <c:pt idx="20">
                    <c:v>2018</c:v>
                  </c:pt>
                  <c:pt idx="24">
                    <c:v>2019</c:v>
                  </c:pt>
                  <c:pt idx="28">
                    <c:v>2020</c:v>
                  </c:pt>
                  <c:pt idx="32">
                    <c:v>2021</c:v>
                  </c:pt>
                  <c:pt idx="36">
                    <c:v>2022</c:v>
                  </c:pt>
                  <c:pt idx="40">
                    <c:v>2023</c:v>
                  </c:pt>
                </c:lvl>
              </c:multiLvlStrCache>
            </c:multiLvlStrRef>
          </c:cat>
          <c:val>
            <c:numRef>
              <c:f>'Données graph 1 et 2'!$E$10:$E$53</c:f>
              <c:numCache>
                <c:formatCode>#\ ##0.0</c:formatCode>
                <c:ptCount val="44"/>
                <c:pt idx="0">
                  <c:v>100</c:v>
                </c:pt>
                <c:pt idx="1">
                  <c:v>100.08035612577982</c:v>
                </c:pt>
                <c:pt idx="2">
                  <c:v>100.25010283002828</c:v>
                </c:pt>
                <c:pt idx="3">
                  <c:v>100.61439889746011</c:v>
                </c:pt>
                <c:pt idx="4">
                  <c:v>100.73341799157949</c:v>
                </c:pt>
                <c:pt idx="5">
                  <c:v>100.66271357923131</c:v>
                </c:pt>
                <c:pt idx="6">
                  <c:v>100.68448604906544</c:v>
                </c:pt>
                <c:pt idx="7">
                  <c:v>100.86988873033391</c:v>
                </c:pt>
                <c:pt idx="8">
                  <c:v>100.80911660448236</c:v>
                </c:pt>
                <c:pt idx="9">
                  <c:v>101.17896801859862</c:v>
                </c:pt>
                <c:pt idx="10">
                  <c:v>101.09704068365562</c:v>
                </c:pt>
                <c:pt idx="11">
                  <c:v>101.53888714621837</c:v>
                </c:pt>
                <c:pt idx="12">
                  <c:v>101.9400505143746</c:v>
                </c:pt>
                <c:pt idx="13">
                  <c:v>102.33150605448617</c:v>
                </c:pt>
                <c:pt idx="14">
                  <c:v>102.52263242627799</c:v>
                </c:pt>
                <c:pt idx="15">
                  <c:v>102.59732097614737</c:v>
                </c:pt>
                <c:pt idx="16">
                  <c:v>103.06245500309478</c:v>
                </c:pt>
                <c:pt idx="17">
                  <c:v>103.47411180387721</c:v>
                </c:pt>
                <c:pt idx="18">
                  <c:v>103.60093082920005</c:v>
                </c:pt>
                <c:pt idx="19">
                  <c:v>103.92342150996572</c:v>
                </c:pt>
                <c:pt idx="20">
                  <c:v>104.50347826428532</c:v>
                </c:pt>
                <c:pt idx="21">
                  <c:v>104.44029321007567</c:v>
                </c:pt>
                <c:pt idx="22">
                  <c:v>104.48490432739068</c:v>
                </c:pt>
                <c:pt idx="23">
                  <c:v>104.7091944354506</c:v>
                </c:pt>
                <c:pt idx="24">
                  <c:v>105.23072364843738</c:v>
                </c:pt>
                <c:pt idx="25">
                  <c:v>105.58721978466569</c:v>
                </c:pt>
                <c:pt idx="26">
                  <c:v>106.09853613809142</c:v>
                </c:pt>
                <c:pt idx="27">
                  <c:v>106.50514262370608</c:v>
                </c:pt>
                <c:pt idx="28">
                  <c:v>104.34905084937883</c:v>
                </c:pt>
                <c:pt idx="29">
                  <c:v>103.41883891009707</c:v>
                </c:pt>
                <c:pt idx="30">
                  <c:v>106.06750475711637</c:v>
                </c:pt>
                <c:pt idx="31">
                  <c:v>106.3381455354933</c:v>
                </c:pt>
                <c:pt idx="32">
                  <c:v>107.18553230602457</c:v>
                </c:pt>
                <c:pt idx="33">
                  <c:v>108.8188042312664</c:v>
                </c:pt>
                <c:pt idx="34">
                  <c:v>109.66686437715313</c:v>
                </c:pt>
                <c:pt idx="35">
                  <c:v>110.49994192137562</c:v>
                </c:pt>
                <c:pt idx="36">
                  <c:v>110.77681142179279</c:v>
                </c:pt>
                <c:pt idx="37">
                  <c:v>111.38419599263094</c:v>
                </c:pt>
                <c:pt idx="38">
                  <c:v>111.66735032970125</c:v>
                </c:pt>
                <c:pt idx="39">
                  <c:v>112.10549322780798</c:v>
                </c:pt>
                <c:pt idx="40">
                  <c:v>112.46097930100272</c:v>
                </c:pt>
                <c:pt idx="41">
                  <c:v>112.48903660749016</c:v>
                </c:pt>
                <c:pt idx="42">
                  <c:v>112.87572240549872</c:v>
                </c:pt>
                <c:pt idx="43">
                  <c:v>113.04215834758166</c:v>
                </c:pt>
              </c:numCache>
            </c:numRef>
          </c:val>
          <c:smooth val="0"/>
          <c:extLst>
            <c:ext xmlns:c16="http://schemas.microsoft.com/office/drawing/2014/chart" uri="{C3380CC4-5D6E-409C-BE32-E72D297353CC}">
              <c16:uniqueId val="{00000000-8761-4E91-8A1A-9E54E1313585}"/>
            </c:ext>
          </c:extLst>
        </c:ser>
        <c:ser>
          <c:idx val="1"/>
          <c:order val="1"/>
          <c:tx>
            <c:v>France métropolitaine</c:v>
          </c:tx>
          <c:spPr>
            <a:ln w="28575">
              <a:solidFill>
                <a:srgbClr val="0000FF"/>
              </a:solidFill>
              <a:prstDash val="solid"/>
            </a:ln>
          </c:spPr>
          <c:marker>
            <c:symbol val="none"/>
          </c:marker>
          <c:cat>
            <c:multiLvlStrRef>
              <c:f>'Données graph 1 et 2'!$A$10:$B$53</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2013</c:v>
                  </c:pt>
                  <c:pt idx="4">
                    <c:v>2014</c:v>
                  </c:pt>
                  <c:pt idx="8">
                    <c:v>2015</c:v>
                  </c:pt>
                  <c:pt idx="12">
                    <c:v>2016</c:v>
                  </c:pt>
                  <c:pt idx="16">
                    <c:v>2017</c:v>
                  </c:pt>
                  <c:pt idx="20">
                    <c:v>2018</c:v>
                  </c:pt>
                  <c:pt idx="24">
                    <c:v>2019</c:v>
                  </c:pt>
                  <c:pt idx="28">
                    <c:v>2020</c:v>
                  </c:pt>
                  <c:pt idx="32">
                    <c:v>2021</c:v>
                  </c:pt>
                  <c:pt idx="36">
                    <c:v>2022</c:v>
                  </c:pt>
                  <c:pt idx="40">
                    <c:v>2023</c:v>
                  </c:pt>
                </c:lvl>
              </c:multiLvlStrCache>
            </c:multiLvlStrRef>
          </c:cat>
          <c:val>
            <c:numRef>
              <c:f>'Données graph 1 et 2'!$C$10:$C$53</c:f>
              <c:numCache>
                <c:formatCode>#\ ##0.0</c:formatCode>
                <c:ptCount val="44"/>
                <c:pt idx="0">
                  <c:v>100</c:v>
                </c:pt>
                <c:pt idx="1">
                  <c:v>99.842670410894229</c:v>
                </c:pt>
                <c:pt idx="2">
                  <c:v>100.04414131182531</c:v>
                </c:pt>
                <c:pt idx="3">
                  <c:v>100.32760906754608</c:v>
                </c:pt>
                <c:pt idx="4">
                  <c:v>100.33006834379479</c:v>
                </c:pt>
                <c:pt idx="5">
                  <c:v>100.38806696592104</c:v>
                </c:pt>
                <c:pt idx="6">
                  <c:v>100.24806987973764</c:v>
                </c:pt>
                <c:pt idx="7">
                  <c:v>100.3399043645456</c:v>
                </c:pt>
                <c:pt idx="8">
                  <c:v>100.27824446553915</c:v>
                </c:pt>
                <c:pt idx="9">
                  <c:v>100.49920726723552</c:v>
                </c:pt>
                <c:pt idx="10">
                  <c:v>100.5855935019556</c:v>
                </c:pt>
                <c:pt idx="11">
                  <c:v>100.7257250509942</c:v>
                </c:pt>
                <c:pt idx="12">
                  <c:v>100.92640569933411</c:v>
                </c:pt>
                <c:pt idx="13">
                  <c:v>101.1390275992734</c:v>
                </c:pt>
                <c:pt idx="14">
                  <c:v>101.47193009517608</c:v>
                </c:pt>
                <c:pt idx="15">
                  <c:v>101.51026257012148</c:v>
                </c:pt>
                <c:pt idx="16">
                  <c:v>101.97638867993201</c:v>
                </c:pt>
                <c:pt idx="17">
                  <c:v>102.42176420258973</c:v>
                </c:pt>
                <c:pt idx="18">
                  <c:v>102.4650464641951</c:v>
                </c:pt>
                <c:pt idx="19">
                  <c:v>102.83785382851227</c:v>
                </c:pt>
                <c:pt idx="20">
                  <c:v>103.13176948129336</c:v>
                </c:pt>
                <c:pt idx="21">
                  <c:v>103.20615936820967</c:v>
                </c:pt>
                <c:pt idx="22">
                  <c:v>103.13292345313252</c:v>
                </c:pt>
                <c:pt idx="23">
                  <c:v>103.45365264468083</c:v>
                </c:pt>
                <c:pt idx="24">
                  <c:v>104.0057733102613</c:v>
                </c:pt>
                <c:pt idx="25">
                  <c:v>104.22781677529289</c:v>
                </c:pt>
                <c:pt idx="26">
                  <c:v>104.57818357245911</c:v>
                </c:pt>
                <c:pt idx="27">
                  <c:v>104.92879891721454</c:v>
                </c:pt>
                <c:pt idx="28">
                  <c:v>102.967186195832</c:v>
                </c:pt>
                <c:pt idx="29">
                  <c:v>102.55660326938741</c:v>
                </c:pt>
                <c:pt idx="30">
                  <c:v>104.65408882516829</c:v>
                </c:pt>
                <c:pt idx="31">
                  <c:v>104.57585598638981</c:v>
                </c:pt>
                <c:pt idx="32">
                  <c:v>105.43146100290855</c:v>
                </c:pt>
                <c:pt idx="33">
                  <c:v>106.68529577825664</c:v>
                </c:pt>
                <c:pt idx="34">
                  <c:v>107.4363320704484</c:v>
                </c:pt>
                <c:pt idx="35">
                  <c:v>107.84236481607728</c:v>
                </c:pt>
                <c:pt idx="36">
                  <c:v>108.21384496828379</c:v>
                </c:pt>
                <c:pt idx="37">
                  <c:v>108.61433740866599</c:v>
                </c:pt>
                <c:pt idx="38">
                  <c:v>109.06274598689861</c:v>
                </c:pt>
                <c:pt idx="39">
                  <c:v>109.3964719041594</c:v>
                </c:pt>
                <c:pt idx="40">
                  <c:v>109.62072207992424</c:v>
                </c:pt>
                <c:pt idx="41">
                  <c:v>109.70583632525963</c:v>
                </c:pt>
                <c:pt idx="42">
                  <c:v>109.94838496110478</c:v>
                </c:pt>
                <c:pt idx="43">
                  <c:v>109.99715446102469</c:v>
                </c:pt>
              </c:numCache>
            </c:numRef>
          </c:val>
          <c:smooth val="0"/>
          <c:extLst>
            <c:ext xmlns:c16="http://schemas.microsoft.com/office/drawing/2014/chart" uri="{C3380CC4-5D6E-409C-BE32-E72D297353CC}">
              <c16:uniqueId val="{00000001-8761-4E91-8A1A-9E54E1313585}"/>
            </c:ext>
          </c:extLst>
        </c:ser>
        <c:ser>
          <c:idx val="2"/>
          <c:order val="2"/>
          <c:tx>
            <c:strRef>
              <c:f>'Données graph 1 et 2'!$L$8:$L$9</c:f>
              <c:strCache>
                <c:ptCount val="2"/>
                <c:pt idx="0">
                  <c:v>Vaucluse</c:v>
                </c:pt>
              </c:strCache>
            </c:strRef>
          </c:tx>
          <c:spPr>
            <a:ln w="28575"/>
          </c:spPr>
          <c:marker>
            <c:symbol val="none"/>
          </c:marker>
          <c:cat>
            <c:multiLvlStrRef>
              <c:f>'Données graph 1 et 2'!$A$10:$B$53</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2013</c:v>
                  </c:pt>
                  <c:pt idx="4">
                    <c:v>2014</c:v>
                  </c:pt>
                  <c:pt idx="8">
                    <c:v>2015</c:v>
                  </c:pt>
                  <c:pt idx="12">
                    <c:v>2016</c:v>
                  </c:pt>
                  <c:pt idx="16">
                    <c:v>2017</c:v>
                  </c:pt>
                  <c:pt idx="20">
                    <c:v>2018</c:v>
                  </c:pt>
                  <c:pt idx="24">
                    <c:v>2019</c:v>
                  </c:pt>
                  <c:pt idx="28">
                    <c:v>2020</c:v>
                  </c:pt>
                  <c:pt idx="32">
                    <c:v>2021</c:v>
                  </c:pt>
                  <c:pt idx="36">
                    <c:v>2022</c:v>
                  </c:pt>
                  <c:pt idx="40">
                    <c:v>2023</c:v>
                  </c:pt>
                </c:lvl>
              </c:multiLvlStrCache>
            </c:multiLvlStrRef>
          </c:cat>
          <c:val>
            <c:numRef>
              <c:f>'Données graph 1 et 2'!$L$10:$L$53</c:f>
              <c:numCache>
                <c:formatCode>#\ ##0.0</c:formatCode>
                <c:ptCount val="44"/>
                <c:pt idx="0">
                  <c:v>100</c:v>
                </c:pt>
                <c:pt idx="1">
                  <c:v>100.18205311566857</c:v>
                </c:pt>
                <c:pt idx="2">
                  <c:v>99.989134697872828</c:v>
                </c:pt>
                <c:pt idx="3">
                  <c:v>100.43505496770551</c:v>
                </c:pt>
                <c:pt idx="4">
                  <c:v>100.10493355839461</c:v>
                </c:pt>
                <c:pt idx="5">
                  <c:v>99.772853951155028</c:v>
                </c:pt>
                <c:pt idx="6">
                  <c:v>99.776738774183144</c:v>
                </c:pt>
                <c:pt idx="7">
                  <c:v>99.732200121340227</c:v>
                </c:pt>
                <c:pt idx="8">
                  <c:v>99.733879650357792</c:v>
                </c:pt>
                <c:pt idx="9">
                  <c:v>99.760291189647788</c:v>
                </c:pt>
                <c:pt idx="10">
                  <c:v>99.596765552677482</c:v>
                </c:pt>
                <c:pt idx="11">
                  <c:v>100.05278001112383</c:v>
                </c:pt>
                <c:pt idx="12">
                  <c:v>100.28980593928677</c:v>
                </c:pt>
                <c:pt idx="13">
                  <c:v>101.0820365156621</c:v>
                </c:pt>
                <c:pt idx="14">
                  <c:v>101.10320899735794</c:v>
                </c:pt>
                <c:pt idx="15">
                  <c:v>100.9317860420186</c:v>
                </c:pt>
                <c:pt idx="16">
                  <c:v>102.17182744711724</c:v>
                </c:pt>
                <c:pt idx="17">
                  <c:v>102.54026706450772</c:v>
                </c:pt>
                <c:pt idx="18">
                  <c:v>102.34797871539824</c:v>
                </c:pt>
                <c:pt idx="19">
                  <c:v>102.95057585702081</c:v>
                </c:pt>
                <c:pt idx="20">
                  <c:v>103.70127336959565</c:v>
                </c:pt>
                <c:pt idx="21">
                  <c:v>103.64052165876734</c:v>
                </c:pt>
                <c:pt idx="22">
                  <c:v>103.79969200775689</c:v>
                </c:pt>
                <c:pt idx="23">
                  <c:v>103.69940422932791</c:v>
                </c:pt>
                <c:pt idx="24">
                  <c:v>104.25697028404718</c:v>
                </c:pt>
                <c:pt idx="25">
                  <c:v>104.80172093733289</c:v>
                </c:pt>
                <c:pt idx="26">
                  <c:v>105.28200315763638</c:v>
                </c:pt>
                <c:pt idx="27">
                  <c:v>105.10158138092613</c:v>
                </c:pt>
                <c:pt idx="28">
                  <c:v>102.92410229083062</c:v>
                </c:pt>
                <c:pt idx="29">
                  <c:v>101.69686192310847</c:v>
                </c:pt>
                <c:pt idx="30">
                  <c:v>104.67204436738406</c:v>
                </c:pt>
                <c:pt idx="31">
                  <c:v>105.57361358059407</c:v>
                </c:pt>
                <c:pt idx="32">
                  <c:v>106.31382821930613</c:v>
                </c:pt>
                <c:pt idx="33">
                  <c:v>107.54957637077609</c:v>
                </c:pt>
                <c:pt idx="34">
                  <c:v>108.58810773551801</c:v>
                </c:pt>
                <c:pt idx="35">
                  <c:v>109.44756650011851</c:v>
                </c:pt>
                <c:pt idx="36">
                  <c:v>109.77668363107156</c:v>
                </c:pt>
                <c:pt idx="37">
                  <c:v>109.91654773453791</c:v>
                </c:pt>
                <c:pt idx="38">
                  <c:v>109.7121264558357</c:v>
                </c:pt>
                <c:pt idx="39">
                  <c:v>110.32660899568538</c:v>
                </c:pt>
                <c:pt idx="40">
                  <c:v>110.30266133726869</c:v>
                </c:pt>
                <c:pt idx="41">
                  <c:v>110.07186350860414</c:v>
                </c:pt>
                <c:pt idx="42">
                  <c:v>110.26909948442419</c:v>
                </c:pt>
                <c:pt idx="43">
                  <c:v>110.42889053793846</c:v>
                </c:pt>
              </c:numCache>
            </c:numRef>
          </c:val>
          <c:smooth val="0"/>
          <c:extLst>
            <c:ext xmlns:c16="http://schemas.microsoft.com/office/drawing/2014/chart" uri="{C3380CC4-5D6E-409C-BE32-E72D297353CC}">
              <c16:uniqueId val="{00000002-8761-4E91-8A1A-9E54E1313585}"/>
            </c:ext>
          </c:extLst>
        </c:ser>
        <c:dLbls>
          <c:showLegendKey val="0"/>
          <c:showVal val="0"/>
          <c:showCatName val="0"/>
          <c:showSerName val="0"/>
          <c:showPercent val="0"/>
          <c:showBubbleSize val="0"/>
        </c:dLbls>
        <c:smooth val="0"/>
        <c:axId val="212072704"/>
        <c:axId val="212140032"/>
      </c:lineChart>
      <c:catAx>
        <c:axId val="21207270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12140032"/>
        <c:crossesAt val="100"/>
        <c:auto val="0"/>
        <c:lblAlgn val="ctr"/>
        <c:lblOffset val="100"/>
        <c:tickLblSkip val="1"/>
        <c:tickMarkSkip val="1"/>
        <c:noMultiLvlLbl val="0"/>
      </c:catAx>
      <c:valAx>
        <c:axId val="212140032"/>
        <c:scaling>
          <c:orientation val="minMax"/>
          <c:max val="114"/>
          <c:min val="98"/>
        </c:scaling>
        <c:delete val="0"/>
        <c:axPos val="l"/>
        <c:majorGridlines>
          <c:spPr>
            <a:ln>
              <a:prstDash val="sysDash"/>
            </a:ln>
          </c:spPr>
        </c:majorGridlines>
        <c:numFmt formatCode="#,##0" sourceLinked="0"/>
        <c:majorTickMark val="out"/>
        <c:minorTickMark val="none"/>
        <c:tickLblPos val="nextTo"/>
        <c:txPr>
          <a:bodyPr/>
          <a:lstStyle/>
          <a:p>
            <a:pPr>
              <a:defRPr sz="1000"/>
            </a:pPr>
            <a:endParaRPr lang="fr-FR"/>
          </a:p>
        </c:txPr>
        <c:crossAx val="212072704"/>
        <c:crosses val="autoZero"/>
        <c:crossBetween val="midCat"/>
        <c:majorUnit val="2"/>
      </c:valAx>
    </c:plotArea>
    <c:legend>
      <c:legendPos val="r"/>
      <c:layout>
        <c:manualLayout>
          <c:xMode val="edge"/>
          <c:yMode val="edge"/>
          <c:x val="2.7935606060606088E-2"/>
          <c:y val="0.14765694076038904"/>
          <c:w val="0.91903409090909094"/>
          <c:h val="5.3050397877984094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16829375369994917"/>
          <c:w val="0.86471641552420164"/>
          <c:h val="0.63226449987164779"/>
        </c:manualLayout>
      </c:layout>
      <c:barChart>
        <c:barDir val="col"/>
        <c:grouping val="stacked"/>
        <c:varyColors val="0"/>
        <c:ser>
          <c:idx val="1"/>
          <c:order val="0"/>
          <c:spPr>
            <a:solidFill>
              <a:srgbClr val="00B0F0"/>
            </a:solidFill>
            <a:ln w="28575">
              <a:noFill/>
              <a:prstDash val="solid"/>
            </a:ln>
          </c:spPr>
          <c:invertIfNegative val="0"/>
          <c:cat>
            <c:strRef>
              <c:f>'GRAPHIQUES ANN (données)'!$B$3:$B$13</c:f>
              <c:strCache>
                <c:ptCount val="11"/>
                <c:pt idx="0">
                  <c:v>T4 2013</c:v>
                </c:pt>
                <c:pt idx="1">
                  <c:v>T4 2014</c:v>
                </c:pt>
                <c:pt idx="2">
                  <c:v>T4 2015</c:v>
                </c:pt>
                <c:pt idx="3">
                  <c:v>T4 2016</c:v>
                </c:pt>
                <c:pt idx="4">
                  <c:v>T4 2017</c:v>
                </c:pt>
                <c:pt idx="5">
                  <c:v>T4 2018</c:v>
                </c:pt>
                <c:pt idx="6">
                  <c:v>T4 2019</c:v>
                </c:pt>
                <c:pt idx="7">
                  <c:v>T4 2020</c:v>
                </c:pt>
                <c:pt idx="8">
                  <c:v>T4 2021</c:v>
                </c:pt>
                <c:pt idx="9">
                  <c:v>T4 2022</c:v>
                </c:pt>
                <c:pt idx="10">
                  <c:v>T4 2023</c:v>
                </c:pt>
              </c:strCache>
            </c:strRef>
          </c:cat>
          <c:val>
            <c:numRef>
              <c:f>'GRAPHIQUES ANN (données)'!$I$3:$I$13</c:f>
              <c:numCache>
                <c:formatCode>0.0</c:formatCode>
                <c:ptCount val="11"/>
                <c:pt idx="0">
                  <c:v>6.4903357070193346</c:v>
                </c:pt>
                <c:pt idx="1">
                  <c:v>6.6106228505922848</c:v>
                </c:pt>
                <c:pt idx="2">
                  <c:v>5.9498207885304577</c:v>
                </c:pt>
                <c:pt idx="3">
                  <c:v>1.9621109607577791</c:v>
                </c:pt>
                <c:pt idx="4">
                  <c:v>3.4505640345056321</c:v>
                </c:pt>
                <c:pt idx="5">
                  <c:v>1.1920034209963681</c:v>
                </c:pt>
                <c:pt idx="6">
                  <c:v>-2.4404416037187682</c:v>
                </c:pt>
                <c:pt idx="7">
                  <c:v>3.3894634251989686</c:v>
                </c:pt>
                <c:pt idx="8">
                  <c:v>-4.7970672951034299</c:v>
                </c:pt>
                <c:pt idx="9">
                  <c:v>-3.7955883161890136</c:v>
                </c:pt>
                <c:pt idx="10">
                  <c:v>2.2699982846360545</c:v>
                </c:pt>
              </c:numCache>
            </c:numRef>
          </c:val>
          <c:extLst>
            <c:ext xmlns:c16="http://schemas.microsoft.com/office/drawing/2014/chart" uri="{C3380CC4-5D6E-409C-BE32-E72D297353CC}">
              <c16:uniqueId val="{00000000-45FB-47E0-9846-49D941802A59}"/>
            </c:ext>
          </c:extLst>
        </c:ser>
        <c:dLbls>
          <c:showLegendKey val="0"/>
          <c:showVal val="0"/>
          <c:showCatName val="0"/>
          <c:showSerName val="0"/>
          <c:showPercent val="0"/>
          <c:showBubbleSize val="0"/>
        </c:dLbls>
        <c:gapWidth val="150"/>
        <c:overlap val="100"/>
        <c:axId val="173299200"/>
        <c:axId val="173300736"/>
      </c:barChart>
      <c:catAx>
        <c:axId val="173299200"/>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73300736"/>
        <c:crosses val="autoZero"/>
        <c:auto val="0"/>
        <c:lblAlgn val="ctr"/>
        <c:lblOffset val="100"/>
        <c:tickLblSkip val="1"/>
        <c:tickMarkSkip val="1"/>
        <c:noMultiLvlLbl val="0"/>
      </c:catAx>
      <c:valAx>
        <c:axId val="173300736"/>
        <c:scaling>
          <c:orientation val="minMax"/>
          <c:max val="8"/>
          <c:min val="-6"/>
        </c:scaling>
        <c:delete val="0"/>
        <c:axPos val="l"/>
        <c:majorGridlines>
          <c:spPr>
            <a:ln>
              <a:prstDash val="sysDash"/>
            </a:ln>
          </c:spPr>
        </c:majorGridlines>
        <c:numFmt formatCode="[Blue][&lt;0]\-&quot;&quot;0&quot;&quot;;[Red][&gt;0]\+&quot;&quot;0&quot;&quot;;0" sourceLinked="0"/>
        <c:majorTickMark val="out"/>
        <c:minorTickMark val="none"/>
        <c:tickLblPos val="nextTo"/>
        <c:crossAx val="173299200"/>
        <c:crosses val="autoZero"/>
        <c:crossBetween val="between"/>
        <c:majorUnit val="2"/>
      </c:valAx>
    </c:plotArea>
    <c:plotVisOnly val="1"/>
    <c:dispBlanksAs val="gap"/>
    <c:showDLblsOverMax val="0"/>
  </c:chart>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052226974166298E-2"/>
          <c:y val="0.27474751284831911"/>
          <c:w val="0.86471641552420164"/>
          <c:h val="0.44330907738329117"/>
        </c:manualLayout>
      </c:layout>
      <c:barChart>
        <c:barDir val="col"/>
        <c:grouping val="clustered"/>
        <c:varyColors val="0"/>
        <c:ser>
          <c:idx val="1"/>
          <c:order val="0"/>
          <c:tx>
            <c:v>Hommes</c:v>
          </c:tx>
          <c:spPr>
            <a:solidFill>
              <a:srgbClr val="00B0F0"/>
            </a:solidFill>
            <a:ln w="28575">
              <a:noFill/>
              <a:prstDash val="solid"/>
            </a:ln>
          </c:spPr>
          <c:invertIfNegative val="0"/>
          <c:cat>
            <c:multiLvlStrRef>
              <c:f>'dates trim'!$A$45:$B$100</c:f>
              <c:multiLvlStrCache>
                <c:ptCount val="4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lvl>
                <c:lvl>
                  <c:pt idx="0">
                    <c:v>2019</c:v>
                  </c:pt>
                  <c:pt idx="4">
                    <c:v>2020</c:v>
                  </c:pt>
                  <c:pt idx="8">
                    <c:v>2021</c:v>
                  </c:pt>
                  <c:pt idx="12">
                    <c:v>2022</c:v>
                  </c:pt>
                  <c:pt idx="16">
                    <c:v>2023</c:v>
                  </c:pt>
                  <c:pt idx="20">
                    <c:v>2024</c:v>
                  </c:pt>
                  <c:pt idx="24">
                    <c:v>2025</c:v>
                  </c:pt>
                  <c:pt idx="28">
                    <c:v>2026</c:v>
                  </c:pt>
                  <c:pt idx="32">
                    <c:v>2027</c:v>
                  </c:pt>
                  <c:pt idx="36">
                    <c:v>2028</c:v>
                  </c:pt>
                </c:lvl>
              </c:multiLvlStrCache>
            </c:multiLvlStrRef>
          </c:cat>
          <c:val>
            <c:numRef>
              <c:f>dep84_trim!$BH$103:$BH$122</c:f>
              <c:numCache>
                <c:formatCode>#\ ##0.0</c:formatCode>
                <c:ptCount val="20"/>
                <c:pt idx="0">
                  <c:v>0.77578671328670801</c:v>
                </c:pt>
                <c:pt idx="1">
                  <c:v>-1.3119375474357597</c:v>
                </c:pt>
                <c:pt idx="2">
                  <c:v>-0.93386068995824356</c:v>
                </c:pt>
                <c:pt idx="3">
                  <c:v>-1.2199179327936127</c:v>
                </c:pt>
                <c:pt idx="4">
                  <c:v>-0.23576961940047214</c:v>
                </c:pt>
                <c:pt idx="5">
                  <c:v>7.1685797884312397</c:v>
                </c:pt>
                <c:pt idx="6">
                  <c:v>-0.79806783576603646</c:v>
                </c:pt>
                <c:pt idx="7">
                  <c:v>-1.1220493278289334</c:v>
                </c:pt>
                <c:pt idx="8">
                  <c:v>-3.2116475752064222E-2</c:v>
                </c:pt>
                <c:pt idx="9">
                  <c:v>-7.4962518740639972E-2</c:v>
                </c:pt>
                <c:pt idx="10">
                  <c:v>-2.0147894116386178</c:v>
                </c:pt>
                <c:pt idx="11">
                  <c:v>-3.1827627693317262</c:v>
                </c:pt>
                <c:pt idx="12">
                  <c:v>-3.0501581563488478</c:v>
                </c:pt>
                <c:pt idx="13">
                  <c:v>-2.2605453274295084</c:v>
                </c:pt>
                <c:pt idx="14">
                  <c:v>0.56032427277061814</c:v>
                </c:pt>
                <c:pt idx="15">
                  <c:v>3.5566093657379838E-2</c:v>
                </c:pt>
                <c:pt idx="16">
                  <c:v>-0.17776724342261074</c:v>
                </c:pt>
                <c:pt idx="17">
                  <c:v>-0.40365665439867637</c:v>
                </c:pt>
                <c:pt idx="18">
                  <c:v>0.48873524853976225</c:v>
                </c:pt>
                <c:pt idx="19">
                  <c:v>2.5978647686832668</c:v>
                </c:pt>
              </c:numCache>
            </c:numRef>
          </c:val>
          <c:extLst>
            <c:ext xmlns:c16="http://schemas.microsoft.com/office/drawing/2014/chart" uri="{C3380CC4-5D6E-409C-BE32-E72D297353CC}">
              <c16:uniqueId val="{00000000-802A-46DD-89C4-38E855F40F25}"/>
            </c:ext>
          </c:extLst>
        </c:ser>
        <c:ser>
          <c:idx val="0"/>
          <c:order val="1"/>
          <c:tx>
            <c:v>Femmes</c:v>
          </c:tx>
          <c:spPr>
            <a:solidFill>
              <a:schemeClr val="accent6">
                <a:lumMod val="75000"/>
              </a:schemeClr>
            </a:solidFill>
          </c:spPr>
          <c:invertIfNegative val="0"/>
          <c:cat>
            <c:multiLvlStrRef>
              <c:f>'dates trim'!$A$45:$B$100</c:f>
              <c:multiLvlStrCache>
                <c:ptCount val="4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lvl>
                <c:lvl>
                  <c:pt idx="0">
                    <c:v>2019</c:v>
                  </c:pt>
                  <c:pt idx="4">
                    <c:v>2020</c:v>
                  </c:pt>
                  <c:pt idx="8">
                    <c:v>2021</c:v>
                  </c:pt>
                  <c:pt idx="12">
                    <c:v>2022</c:v>
                  </c:pt>
                  <c:pt idx="16">
                    <c:v>2023</c:v>
                  </c:pt>
                  <c:pt idx="20">
                    <c:v>2024</c:v>
                  </c:pt>
                  <c:pt idx="24">
                    <c:v>2025</c:v>
                  </c:pt>
                  <c:pt idx="28">
                    <c:v>2026</c:v>
                  </c:pt>
                  <c:pt idx="32">
                    <c:v>2027</c:v>
                  </c:pt>
                  <c:pt idx="36">
                    <c:v>2028</c:v>
                  </c:pt>
                </c:lvl>
              </c:multiLvlStrCache>
            </c:multiLvlStrRef>
          </c:cat>
          <c:val>
            <c:numRef>
              <c:f>dep84_trim!$BI$103:$BI$122</c:f>
              <c:numCache>
                <c:formatCode>#\ ##0.0</c:formatCode>
                <c:ptCount val="20"/>
                <c:pt idx="0">
                  <c:v>0.12271193373556422</c:v>
                </c:pt>
                <c:pt idx="1">
                  <c:v>-0.4085384536819614</c:v>
                </c:pt>
                <c:pt idx="2">
                  <c:v>-1.271664444672338</c:v>
                </c:pt>
                <c:pt idx="3">
                  <c:v>-0.67518437727226432</c:v>
                </c:pt>
                <c:pt idx="4">
                  <c:v>-0.43923865300146137</c:v>
                </c:pt>
                <c:pt idx="5">
                  <c:v>4.4117647058823595</c:v>
                </c:pt>
                <c:pt idx="6">
                  <c:v>-0.60362173038229772</c:v>
                </c:pt>
                <c:pt idx="7">
                  <c:v>-1.2753036437247123</c:v>
                </c:pt>
                <c:pt idx="8">
                  <c:v>0.29731392249334743</c:v>
                </c:pt>
                <c:pt idx="9">
                  <c:v>0.28621077379127335</c:v>
                </c:pt>
                <c:pt idx="10">
                  <c:v>-2.3443074100499395</c:v>
                </c:pt>
                <c:pt idx="11">
                  <c:v>-2.6510802630205665</c:v>
                </c:pt>
                <c:pt idx="12">
                  <c:v>-1.9298809906722392</c:v>
                </c:pt>
                <c:pt idx="13">
                  <c:v>-1.0167267956707082</c:v>
                </c:pt>
                <c:pt idx="14">
                  <c:v>-3.3134526176270551E-2</c:v>
                </c:pt>
                <c:pt idx="15">
                  <c:v>0</c:v>
                </c:pt>
                <c:pt idx="16">
                  <c:v>0.29830957905203626</c:v>
                </c:pt>
                <c:pt idx="17">
                  <c:v>-5.5078211059711446E-2</c:v>
                </c:pt>
                <c:pt idx="18">
                  <c:v>0.5400639259341089</c:v>
                </c:pt>
                <c:pt idx="19">
                  <c:v>1.2606884455163225</c:v>
                </c:pt>
              </c:numCache>
            </c:numRef>
          </c:val>
          <c:extLst>
            <c:ext xmlns:c16="http://schemas.microsoft.com/office/drawing/2014/chart" uri="{C3380CC4-5D6E-409C-BE32-E72D297353CC}">
              <c16:uniqueId val="{00000001-802A-46DD-89C4-38E855F40F25}"/>
            </c:ext>
          </c:extLst>
        </c:ser>
        <c:dLbls>
          <c:showLegendKey val="0"/>
          <c:showVal val="0"/>
          <c:showCatName val="0"/>
          <c:showSerName val="0"/>
          <c:showPercent val="0"/>
          <c:showBubbleSize val="0"/>
        </c:dLbls>
        <c:gapWidth val="150"/>
        <c:axId val="172605824"/>
        <c:axId val="172607360"/>
      </c:barChart>
      <c:catAx>
        <c:axId val="17260582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72607360"/>
        <c:crosses val="autoZero"/>
        <c:auto val="0"/>
        <c:lblAlgn val="ctr"/>
        <c:lblOffset val="100"/>
        <c:tickLblSkip val="1"/>
        <c:tickMarkSkip val="1"/>
        <c:noMultiLvlLbl val="0"/>
      </c:catAx>
      <c:valAx>
        <c:axId val="172607360"/>
        <c:scaling>
          <c:orientation val="minMax"/>
          <c:max val="8"/>
          <c:min val="-4"/>
        </c:scaling>
        <c:delete val="0"/>
        <c:axPos val="l"/>
        <c:majorGridlines>
          <c:spPr>
            <a:ln>
              <a:prstDash val="sysDash"/>
            </a:ln>
          </c:spPr>
        </c:majorGridlines>
        <c:numFmt formatCode="[Blue][&lt;0]\-&quot;&quot;0&quot;&quot;;[Red][&gt;0]\+&quot;&quot;0&quot;&quot;;0" sourceLinked="0"/>
        <c:majorTickMark val="out"/>
        <c:minorTickMark val="none"/>
        <c:tickLblPos val="nextTo"/>
        <c:crossAx val="172605824"/>
        <c:crosses val="autoZero"/>
        <c:crossBetween val="between"/>
        <c:majorUnit val="2"/>
      </c:valAx>
    </c:plotArea>
    <c:legend>
      <c:legendPos val="t"/>
      <c:layout>
        <c:manualLayout>
          <c:xMode val="edge"/>
          <c:yMode val="edge"/>
          <c:x val="0.36531382815726715"/>
          <c:y val="0.21556886227544911"/>
          <c:w val="0.33028591603714508"/>
          <c:h val="5.456698152251925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7474751284831911"/>
          <c:w val="0.86471641552420164"/>
          <c:h val="0.51516536480844088"/>
        </c:manualLayout>
      </c:layout>
      <c:barChart>
        <c:barDir val="col"/>
        <c:grouping val="clustered"/>
        <c:varyColors val="0"/>
        <c:ser>
          <c:idx val="1"/>
          <c:order val="0"/>
          <c:tx>
            <c:v>Hommes</c:v>
          </c:tx>
          <c:spPr>
            <a:solidFill>
              <a:srgbClr val="00B0F0"/>
            </a:solidFill>
            <a:ln w="28575">
              <a:noFill/>
              <a:prstDash val="solid"/>
            </a:ln>
          </c:spPr>
          <c:invertIfNegative val="0"/>
          <c:cat>
            <c:strRef>
              <c:f>'GRAPHIQUES ANN (données)'!$B$3:$B$13</c:f>
              <c:strCache>
                <c:ptCount val="11"/>
                <c:pt idx="0">
                  <c:v>T4 2013</c:v>
                </c:pt>
                <c:pt idx="1">
                  <c:v>T4 2014</c:v>
                </c:pt>
                <c:pt idx="2">
                  <c:v>T4 2015</c:v>
                </c:pt>
                <c:pt idx="3">
                  <c:v>T4 2016</c:v>
                </c:pt>
                <c:pt idx="4">
                  <c:v>T4 2017</c:v>
                </c:pt>
                <c:pt idx="5">
                  <c:v>T4 2018</c:v>
                </c:pt>
                <c:pt idx="6">
                  <c:v>T4 2019</c:v>
                </c:pt>
                <c:pt idx="7">
                  <c:v>T4 2020</c:v>
                </c:pt>
                <c:pt idx="8">
                  <c:v>T4 2021</c:v>
                </c:pt>
                <c:pt idx="9">
                  <c:v>T4 2022</c:v>
                </c:pt>
                <c:pt idx="10">
                  <c:v>T4 2023</c:v>
                </c:pt>
              </c:strCache>
            </c:strRef>
          </c:cat>
          <c:val>
            <c:numRef>
              <c:f>'GRAPHIQUES ANN (données)'!$P$3:$P$13</c:f>
              <c:numCache>
                <c:formatCode>0.0</c:formatCode>
                <c:ptCount val="11"/>
                <c:pt idx="0">
                  <c:v>7.4718947079791764</c:v>
                </c:pt>
                <c:pt idx="1">
                  <c:v>7.1692817961474642</c:v>
                </c:pt>
                <c:pt idx="2">
                  <c:v>5.2731817640757184</c:v>
                </c:pt>
                <c:pt idx="3">
                  <c:v>1.6395296246042523</c:v>
                </c:pt>
                <c:pt idx="4">
                  <c:v>1.2237178774057167</c:v>
                </c:pt>
                <c:pt idx="5">
                  <c:v>0.58248159138367672</c:v>
                </c:pt>
                <c:pt idx="6">
                  <c:v>-2.6770104895104896</c:v>
                </c:pt>
                <c:pt idx="7">
                  <c:v>4.8725721342764095</c:v>
                </c:pt>
                <c:pt idx="8">
                  <c:v>-5.2349855475859126</c:v>
                </c:pt>
                <c:pt idx="9">
                  <c:v>-4.6769091730682337</c:v>
                </c:pt>
                <c:pt idx="10">
                  <c:v>2.5005925574780763</c:v>
                </c:pt>
              </c:numCache>
            </c:numRef>
          </c:val>
          <c:extLst>
            <c:ext xmlns:c16="http://schemas.microsoft.com/office/drawing/2014/chart" uri="{C3380CC4-5D6E-409C-BE32-E72D297353CC}">
              <c16:uniqueId val="{00000000-B643-4B9F-BE2B-D16BA869E508}"/>
            </c:ext>
          </c:extLst>
        </c:ser>
        <c:ser>
          <c:idx val="0"/>
          <c:order val="1"/>
          <c:tx>
            <c:v>Femmes</c:v>
          </c:tx>
          <c:spPr>
            <a:solidFill>
              <a:schemeClr val="accent6">
                <a:lumMod val="75000"/>
              </a:schemeClr>
            </a:solidFill>
          </c:spPr>
          <c:invertIfNegative val="0"/>
          <c:cat>
            <c:strRef>
              <c:f>'GRAPHIQUES ANN (données)'!$B$3:$B$13</c:f>
              <c:strCache>
                <c:ptCount val="11"/>
                <c:pt idx="0">
                  <c:v>T4 2013</c:v>
                </c:pt>
                <c:pt idx="1">
                  <c:v>T4 2014</c:v>
                </c:pt>
                <c:pt idx="2">
                  <c:v>T4 2015</c:v>
                </c:pt>
                <c:pt idx="3">
                  <c:v>T4 2016</c:v>
                </c:pt>
                <c:pt idx="4">
                  <c:v>T4 2017</c:v>
                </c:pt>
                <c:pt idx="5">
                  <c:v>T4 2018</c:v>
                </c:pt>
                <c:pt idx="6">
                  <c:v>T4 2019</c:v>
                </c:pt>
                <c:pt idx="7">
                  <c:v>T4 2020</c:v>
                </c:pt>
                <c:pt idx="8">
                  <c:v>T4 2021</c:v>
                </c:pt>
                <c:pt idx="9">
                  <c:v>T4 2022</c:v>
                </c:pt>
                <c:pt idx="10">
                  <c:v>T4 2023</c:v>
                </c:pt>
              </c:strCache>
            </c:strRef>
          </c:cat>
          <c:val>
            <c:numRef>
              <c:f>'GRAPHIQUES ANN (données)'!$W$3:$W$13</c:f>
              <c:numCache>
                <c:formatCode>0.0</c:formatCode>
                <c:ptCount val="11"/>
                <c:pt idx="0">
                  <c:v>5.529459133002268</c:v>
                </c:pt>
                <c:pt idx="1">
                  <c:v>6.0536690830471862</c:v>
                </c:pt>
                <c:pt idx="2">
                  <c:v>6.6314905864012452</c:v>
                </c:pt>
                <c:pt idx="3">
                  <c:v>2.28295096716149</c:v>
                </c:pt>
                <c:pt idx="4">
                  <c:v>5.6514568444200108</c:v>
                </c:pt>
                <c:pt idx="5">
                  <c:v>1.7691747320220719</c:v>
                </c:pt>
                <c:pt idx="6">
                  <c:v>-2.2190408017179752</c:v>
                </c:pt>
                <c:pt idx="7">
                  <c:v>2.0079481280066869</c:v>
                </c:pt>
                <c:pt idx="8">
                  <c:v>-4.3776912036087694</c:v>
                </c:pt>
                <c:pt idx="9">
                  <c:v>-2.9591508523641008</c:v>
                </c:pt>
                <c:pt idx="10">
                  <c:v>2.0550215445807041</c:v>
                </c:pt>
              </c:numCache>
            </c:numRef>
          </c:val>
          <c:extLst>
            <c:ext xmlns:c16="http://schemas.microsoft.com/office/drawing/2014/chart" uri="{C3380CC4-5D6E-409C-BE32-E72D297353CC}">
              <c16:uniqueId val="{00000001-B643-4B9F-BE2B-D16BA869E508}"/>
            </c:ext>
          </c:extLst>
        </c:ser>
        <c:dLbls>
          <c:showLegendKey val="0"/>
          <c:showVal val="0"/>
          <c:showCatName val="0"/>
          <c:showSerName val="0"/>
          <c:showPercent val="0"/>
          <c:showBubbleSize val="0"/>
        </c:dLbls>
        <c:gapWidth val="150"/>
        <c:axId val="177168768"/>
        <c:axId val="177170304"/>
      </c:barChart>
      <c:catAx>
        <c:axId val="177168768"/>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77170304"/>
        <c:crosses val="autoZero"/>
        <c:auto val="0"/>
        <c:lblAlgn val="ctr"/>
        <c:lblOffset val="100"/>
        <c:tickLblSkip val="1"/>
        <c:tickMarkSkip val="1"/>
        <c:noMultiLvlLbl val="0"/>
      </c:catAx>
      <c:valAx>
        <c:axId val="177170304"/>
        <c:scaling>
          <c:orientation val="minMax"/>
          <c:max val="9"/>
          <c:min val="-6"/>
        </c:scaling>
        <c:delete val="0"/>
        <c:axPos val="l"/>
        <c:majorGridlines>
          <c:spPr>
            <a:ln>
              <a:prstDash val="sysDash"/>
            </a:ln>
          </c:spPr>
        </c:majorGridlines>
        <c:numFmt formatCode="[Blue][&lt;0]\-&quot;&quot;0&quot;&quot;;[Red][&gt;0]\+&quot;&quot;0&quot;&quot;;0" sourceLinked="0"/>
        <c:majorTickMark val="out"/>
        <c:minorTickMark val="none"/>
        <c:tickLblPos val="nextTo"/>
        <c:crossAx val="177168768"/>
        <c:crosses val="autoZero"/>
        <c:crossBetween val="between"/>
        <c:majorUnit val="3"/>
      </c:valAx>
    </c:plotArea>
    <c:legend>
      <c:legendPos val="t"/>
      <c:layout>
        <c:manualLayout>
          <c:xMode val="edge"/>
          <c:yMode val="edge"/>
          <c:x val="0.36531382815726715"/>
          <c:y val="0.21556886227544911"/>
          <c:w val="0.33028591603714508"/>
          <c:h val="5.456698152251925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976084842186616E-2"/>
          <c:y val="0.23748869714638965"/>
          <c:w val="0.86471641552420164"/>
          <c:h val="0.48056789308522063"/>
        </c:manualLayout>
      </c:layout>
      <c:barChart>
        <c:barDir val="col"/>
        <c:grouping val="clustered"/>
        <c:varyColors val="0"/>
        <c:ser>
          <c:idx val="1"/>
          <c:order val="0"/>
          <c:tx>
            <c:v>Moins de 25 ans</c:v>
          </c:tx>
          <c:spPr>
            <a:solidFill>
              <a:srgbClr val="00B0F0"/>
            </a:solidFill>
            <a:ln w="28575">
              <a:noFill/>
              <a:prstDash val="solid"/>
            </a:ln>
          </c:spPr>
          <c:invertIfNegative val="0"/>
          <c:cat>
            <c:multiLvlStrRef>
              <c:f>'dates trim'!$A$45:$B$100</c:f>
              <c:multiLvlStrCache>
                <c:ptCount val="4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lvl>
                <c:lvl>
                  <c:pt idx="0">
                    <c:v>2019</c:v>
                  </c:pt>
                  <c:pt idx="4">
                    <c:v>2020</c:v>
                  </c:pt>
                  <c:pt idx="8">
                    <c:v>2021</c:v>
                  </c:pt>
                  <c:pt idx="12">
                    <c:v>2022</c:v>
                  </c:pt>
                  <c:pt idx="16">
                    <c:v>2023</c:v>
                  </c:pt>
                  <c:pt idx="20">
                    <c:v>2024</c:v>
                  </c:pt>
                  <c:pt idx="24">
                    <c:v>2025</c:v>
                  </c:pt>
                  <c:pt idx="28">
                    <c:v>2026</c:v>
                  </c:pt>
                  <c:pt idx="32">
                    <c:v>2027</c:v>
                  </c:pt>
                  <c:pt idx="36">
                    <c:v>2028</c:v>
                  </c:pt>
                </c:lvl>
              </c:multiLvlStrCache>
            </c:multiLvlStrRef>
          </c:cat>
          <c:val>
            <c:numRef>
              <c:f>dep84_trim!$BJ$103:$BJ$122</c:f>
              <c:numCache>
                <c:formatCode>#\ ##0.0</c:formatCode>
                <c:ptCount val="20"/>
                <c:pt idx="0">
                  <c:v>0.27799841143762993</c:v>
                </c:pt>
                <c:pt idx="1">
                  <c:v>-1.425742574257427</c:v>
                </c:pt>
                <c:pt idx="2">
                  <c:v>-1.6070711128967408</c:v>
                </c:pt>
                <c:pt idx="3">
                  <c:v>-3.0216414863209362</c:v>
                </c:pt>
                <c:pt idx="4">
                  <c:v>-1.8105263157894846</c:v>
                </c:pt>
                <c:pt idx="5">
                  <c:v>11.963979416809622</c:v>
                </c:pt>
                <c:pt idx="6">
                  <c:v>-3.6001531980084378</c:v>
                </c:pt>
                <c:pt idx="7">
                  <c:v>-4.0524433849821184</c:v>
                </c:pt>
                <c:pt idx="8">
                  <c:v>-0.53830227743271175</c:v>
                </c:pt>
                <c:pt idx="9">
                  <c:v>-0.66611157368859919</c:v>
                </c:pt>
                <c:pt idx="10">
                  <c:v>-5.5741827326068698</c:v>
                </c:pt>
                <c:pt idx="11">
                  <c:v>-5.5925432756324884</c:v>
                </c:pt>
                <c:pt idx="12">
                  <c:v>-2.350728725905038</c:v>
                </c:pt>
                <c:pt idx="13">
                  <c:v>-2.2147327876745226</c:v>
                </c:pt>
                <c:pt idx="14">
                  <c:v>0</c:v>
                </c:pt>
                <c:pt idx="15">
                  <c:v>0.1477104874446189</c:v>
                </c:pt>
                <c:pt idx="16">
                  <c:v>0.98328416912487615</c:v>
                </c:pt>
                <c:pt idx="17">
                  <c:v>0.43816942551120341</c:v>
                </c:pt>
                <c:pt idx="18">
                  <c:v>2.2297624818225836</c:v>
                </c:pt>
                <c:pt idx="19">
                  <c:v>3.0820293978188751</c:v>
                </c:pt>
              </c:numCache>
            </c:numRef>
          </c:val>
          <c:extLst>
            <c:ext xmlns:c16="http://schemas.microsoft.com/office/drawing/2014/chart" uri="{C3380CC4-5D6E-409C-BE32-E72D297353CC}">
              <c16:uniqueId val="{00000000-0917-4B29-96E6-79C8AA7C056C}"/>
            </c:ext>
          </c:extLst>
        </c:ser>
        <c:ser>
          <c:idx val="0"/>
          <c:order val="1"/>
          <c:tx>
            <c:v>25 à 49 ans</c:v>
          </c:tx>
          <c:spPr>
            <a:solidFill>
              <a:schemeClr val="accent6">
                <a:lumMod val="75000"/>
              </a:schemeClr>
            </a:solidFill>
          </c:spPr>
          <c:invertIfNegative val="0"/>
          <c:cat>
            <c:multiLvlStrRef>
              <c:f>'dates trim'!$A$45:$B$100</c:f>
              <c:multiLvlStrCache>
                <c:ptCount val="4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lvl>
                <c:lvl>
                  <c:pt idx="0">
                    <c:v>2019</c:v>
                  </c:pt>
                  <c:pt idx="4">
                    <c:v>2020</c:v>
                  </c:pt>
                  <c:pt idx="8">
                    <c:v>2021</c:v>
                  </c:pt>
                  <c:pt idx="12">
                    <c:v>2022</c:v>
                  </c:pt>
                  <c:pt idx="16">
                    <c:v>2023</c:v>
                  </c:pt>
                  <c:pt idx="20">
                    <c:v>2024</c:v>
                  </c:pt>
                  <c:pt idx="24">
                    <c:v>2025</c:v>
                  </c:pt>
                  <c:pt idx="28">
                    <c:v>2026</c:v>
                  </c:pt>
                  <c:pt idx="32">
                    <c:v>2027</c:v>
                  </c:pt>
                  <c:pt idx="36">
                    <c:v>2028</c:v>
                  </c:pt>
                </c:lvl>
              </c:multiLvlStrCache>
            </c:multiLvlStrRef>
          </c:cat>
          <c:val>
            <c:numRef>
              <c:f>dep84_trim!$BK$103:$BK$122</c:f>
              <c:numCache>
                <c:formatCode>#\ ##0.0</c:formatCode>
                <c:ptCount val="20"/>
                <c:pt idx="0">
                  <c:v>0.20115445163546575</c:v>
                </c:pt>
                <c:pt idx="1">
                  <c:v>-1.0473946059177841</c:v>
                </c:pt>
                <c:pt idx="2">
                  <c:v>-1.2789979712445998</c:v>
                </c:pt>
                <c:pt idx="3">
                  <c:v>-0.93817012151536927</c:v>
                </c:pt>
                <c:pt idx="4">
                  <c:v>-0.35176332641833064</c:v>
                </c:pt>
                <c:pt idx="5">
                  <c:v>5.5213613323678468</c:v>
                </c:pt>
                <c:pt idx="6">
                  <c:v>-0.49751243781095411</c:v>
                </c:pt>
                <c:pt idx="7">
                  <c:v>-1.2241379310344747</c:v>
                </c:pt>
                <c:pt idx="8">
                  <c:v>6.9820212951632321E-2</c:v>
                </c:pt>
                <c:pt idx="9">
                  <c:v>0.12210012210012167</c:v>
                </c:pt>
                <c:pt idx="10">
                  <c:v>-2.1080139372822271</c:v>
                </c:pt>
                <c:pt idx="11">
                  <c:v>-3.1055347926677412</c:v>
                </c:pt>
                <c:pt idx="12">
                  <c:v>-2.9020112039672918</c:v>
                </c:pt>
                <c:pt idx="13">
                  <c:v>-1.844320438853686</c:v>
                </c:pt>
                <c:pt idx="14">
                  <c:v>4.8178839853529887E-2</c:v>
                </c:pt>
                <c:pt idx="15">
                  <c:v>-4.8155639025326824E-2</c:v>
                </c:pt>
                <c:pt idx="16">
                  <c:v>-0.19271535941416396</c:v>
                </c:pt>
                <c:pt idx="17">
                  <c:v>-0.29928557636608177</c:v>
                </c:pt>
                <c:pt idx="18">
                  <c:v>0.49385107001065354</c:v>
                </c:pt>
                <c:pt idx="19">
                  <c:v>1.4935440354596263</c:v>
                </c:pt>
              </c:numCache>
            </c:numRef>
          </c:val>
          <c:extLst>
            <c:ext xmlns:c16="http://schemas.microsoft.com/office/drawing/2014/chart" uri="{C3380CC4-5D6E-409C-BE32-E72D297353CC}">
              <c16:uniqueId val="{00000001-0917-4B29-96E6-79C8AA7C056C}"/>
            </c:ext>
          </c:extLst>
        </c:ser>
        <c:ser>
          <c:idx val="2"/>
          <c:order val="2"/>
          <c:tx>
            <c:v>50 ans ou plus</c:v>
          </c:tx>
          <c:spPr>
            <a:solidFill>
              <a:srgbClr val="92D050"/>
            </a:solidFill>
          </c:spPr>
          <c:invertIfNegative val="0"/>
          <c:cat>
            <c:multiLvlStrRef>
              <c:f>'dates trim'!$A$45:$B$100</c:f>
              <c:multiLvlStrCache>
                <c:ptCount val="4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lvl>
                <c:lvl>
                  <c:pt idx="0">
                    <c:v>2019</c:v>
                  </c:pt>
                  <c:pt idx="4">
                    <c:v>2020</c:v>
                  </c:pt>
                  <c:pt idx="8">
                    <c:v>2021</c:v>
                  </c:pt>
                  <c:pt idx="12">
                    <c:v>2022</c:v>
                  </c:pt>
                  <c:pt idx="16">
                    <c:v>2023</c:v>
                  </c:pt>
                  <c:pt idx="20">
                    <c:v>2024</c:v>
                  </c:pt>
                  <c:pt idx="24">
                    <c:v>2025</c:v>
                  </c:pt>
                  <c:pt idx="28">
                    <c:v>2026</c:v>
                  </c:pt>
                  <c:pt idx="32">
                    <c:v>2027</c:v>
                  </c:pt>
                  <c:pt idx="36">
                    <c:v>2028</c:v>
                  </c:pt>
                </c:lvl>
              </c:multiLvlStrCache>
            </c:multiLvlStrRef>
          </c:cat>
          <c:val>
            <c:numRef>
              <c:f>dep84_trim!$BL$103:$BL$122</c:f>
              <c:numCache>
                <c:formatCode>#\ ##0.0</c:formatCode>
                <c:ptCount val="20"/>
                <c:pt idx="0">
                  <c:v>1.0644707772645035</c:v>
                </c:pt>
                <c:pt idx="1">
                  <c:v>-9.936406995229019E-2</c:v>
                </c:pt>
                <c:pt idx="2">
                  <c:v>-0.47742192162323338</c:v>
                </c:pt>
                <c:pt idx="3">
                  <c:v>7.9952028782726003E-2</c:v>
                </c:pt>
                <c:pt idx="4">
                  <c:v>0.3794687437587374</c:v>
                </c:pt>
                <c:pt idx="5">
                  <c:v>3.3426183844011081</c:v>
                </c:pt>
                <c:pt idx="6">
                  <c:v>0.3080477474008525</c:v>
                </c:pt>
                <c:pt idx="7">
                  <c:v>0.23032629558541462</c:v>
                </c:pt>
                <c:pt idx="8">
                  <c:v>0.59364228265030849</c:v>
                </c:pt>
                <c:pt idx="9">
                  <c:v>0.437845040929008</c:v>
                </c:pt>
                <c:pt idx="10">
                  <c:v>-0.81501137225171716</c:v>
                </c:pt>
                <c:pt idx="11">
                  <c:v>-1.3376648194152407</c:v>
                </c:pt>
                <c:pt idx="12">
                  <c:v>-1.6269610691458491</c:v>
                </c:pt>
                <c:pt idx="13">
                  <c:v>-0.90569009647567533</c:v>
                </c:pt>
                <c:pt idx="14">
                  <c:v>0.77488575402344662</c:v>
                </c:pt>
                <c:pt idx="15">
                  <c:v>9.8580441640372385E-2</c:v>
                </c:pt>
                <c:pt idx="16">
                  <c:v>0.23636005515068614</c:v>
                </c:pt>
                <c:pt idx="17">
                  <c:v>-0.33405384161916407</c:v>
                </c:pt>
                <c:pt idx="18">
                  <c:v>-0.13801261829654576</c:v>
                </c:pt>
                <c:pt idx="19">
                  <c:v>2.2507403751234056</c:v>
                </c:pt>
              </c:numCache>
            </c:numRef>
          </c:val>
          <c:extLst>
            <c:ext xmlns:c16="http://schemas.microsoft.com/office/drawing/2014/chart" uri="{C3380CC4-5D6E-409C-BE32-E72D297353CC}">
              <c16:uniqueId val="{00000002-0917-4B29-96E6-79C8AA7C056C}"/>
            </c:ext>
          </c:extLst>
        </c:ser>
        <c:dLbls>
          <c:showLegendKey val="0"/>
          <c:showVal val="0"/>
          <c:showCatName val="0"/>
          <c:showSerName val="0"/>
          <c:showPercent val="0"/>
          <c:showBubbleSize val="0"/>
        </c:dLbls>
        <c:gapWidth val="150"/>
        <c:axId val="171361792"/>
        <c:axId val="171363328"/>
      </c:barChart>
      <c:catAx>
        <c:axId val="171361792"/>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crossAx val="171363328"/>
        <c:crosses val="autoZero"/>
        <c:auto val="0"/>
        <c:lblAlgn val="ctr"/>
        <c:lblOffset val="100"/>
        <c:tickLblSkip val="1"/>
        <c:tickMarkSkip val="1"/>
        <c:noMultiLvlLbl val="0"/>
      </c:catAx>
      <c:valAx>
        <c:axId val="171363328"/>
        <c:scaling>
          <c:orientation val="minMax"/>
          <c:max val="14"/>
          <c:min val="-6"/>
        </c:scaling>
        <c:delete val="0"/>
        <c:axPos val="l"/>
        <c:majorGridlines>
          <c:spPr>
            <a:ln>
              <a:prstDash val="sysDash"/>
            </a:ln>
          </c:spPr>
        </c:majorGridlines>
        <c:numFmt formatCode="[Blue][&lt;0]\-&quot;&quot;0&quot;&quot;;[Red][&gt;0]\+&quot;&quot;0&quot;&quot;;0" sourceLinked="0"/>
        <c:majorTickMark val="out"/>
        <c:minorTickMark val="none"/>
        <c:tickLblPos val="nextTo"/>
        <c:crossAx val="171361792"/>
        <c:crosses val="autoZero"/>
        <c:crossBetween val="between"/>
        <c:majorUnit val="2"/>
      </c:valAx>
    </c:plotArea>
    <c:legend>
      <c:legendPos val="t"/>
      <c:layout>
        <c:manualLayout>
          <c:xMode val="edge"/>
          <c:yMode val="edge"/>
          <c:x val="0.27433563824826468"/>
          <c:y val="0.17564870259481039"/>
          <c:w val="0.49532195531396139"/>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3748869714638965"/>
          <c:w val="0.86471641552420164"/>
          <c:h val="0.54976283653166114"/>
        </c:manualLayout>
      </c:layout>
      <c:barChart>
        <c:barDir val="col"/>
        <c:grouping val="clustered"/>
        <c:varyColors val="0"/>
        <c:ser>
          <c:idx val="1"/>
          <c:order val="0"/>
          <c:tx>
            <c:v>Moins de 25 ans</c:v>
          </c:tx>
          <c:spPr>
            <a:solidFill>
              <a:srgbClr val="00B0F0"/>
            </a:solidFill>
            <a:ln w="28575">
              <a:noFill/>
              <a:prstDash val="solid"/>
            </a:ln>
          </c:spPr>
          <c:invertIfNegative val="0"/>
          <c:cat>
            <c:strRef>
              <c:f>'GRAPHIQUES ANN (données)'!$B$3:$B$13</c:f>
              <c:strCache>
                <c:ptCount val="11"/>
                <c:pt idx="0">
                  <c:v>T4 2013</c:v>
                </c:pt>
                <c:pt idx="1">
                  <c:v>T4 2014</c:v>
                </c:pt>
                <c:pt idx="2">
                  <c:v>T4 2015</c:v>
                </c:pt>
                <c:pt idx="3">
                  <c:v>T4 2016</c:v>
                </c:pt>
                <c:pt idx="4">
                  <c:v>T4 2017</c:v>
                </c:pt>
                <c:pt idx="5">
                  <c:v>T4 2018</c:v>
                </c:pt>
                <c:pt idx="6">
                  <c:v>T4 2019</c:v>
                </c:pt>
                <c:pt idx="7">
                  <c:v>T4 2020</c:v>
                </c:pt>
                <c:pt idx="8">
                  <c:v>T4 2021</c:v>
                </c:pt>
                <c:pt idx="9">
                  <c:v>T4 2022</c:v>
                </c:pt>
                <c:pt idx="10">
                  <c:v>T4 2023</c:v>
                </c:pt>
              </c:strCache>
            </c:strRef>
          </c:cat>
          <c:val>
            <c:numRef>
              <c:f>'GRAPHIQUES ANN (données)'!$AD$3:$AD$13</c:f>
              <c:numCache>
                <c:formatCode>0.0</c:formatCode>
                <c:ptCount val="11"/>
                <c:pt idx="0">
                  <c:v>1.1437908496732208</c:v>
                </c:pt>
                <c:pt idx="1">
                  <c:v>1.938610662358653</c:v>
                </c:pt>
                <c:pt idx="2">
                  <c:v>-2.1394611727416746</c:v>
                </c:pt>
                <c:pt idx="3">
                  <c:v>-2.8340080971659964</c:v>
                </c:pt>
                <c:pt idx="4">
                  <c:v>3.2499999999999973</c:v>
                </c:pt>
                <c:pt idx="5">
                  <c:v>1.6142050040355294</c:v>
                </c:pt>
                <c:pt idx="6">
                  <c:v>-5.6791104050833985</c:v>
                </c:pt>
                <c:pt idx="7">
                  <c:v>1.6842105263157769</c:v>
                </c:pt>
                <c:pt idx="8">
                  <c:v>-11.92546583850932</c:v>
                </c:pt>
                <c:pt idx="9">
                  <c:v>-4.3723554301833616</c:v>
                </c:pt>
                <c:pt idx="10">
                  <c:v>6.8829891838741331</c:v>
                </c:pt>
              </c:numCache>
            </c:numRef>
          </c:val>
          <c:extLst>
            <c:ext xmlns:c16="http://schemas.microsoft.com/office/drawing/2014/chart" uri="{C3380CC4-5D6E-409C-BE32-E72D297353CC}">
              <c16:uniqueId val="{00000000-5C75-4A10-8FA3-E660DC38BCD8}"/>
            </c:ext>
          </c:extLst>
        </c:ser>
        <c:ser>
          <c:idx val="0"/>
          <c:order val="1"/>
          <c:tx>
            <c:v>25 à 49 ans</c:v>
          </c:tx>
          <c:spPr>
            <a:solidFill>
              <a:schemeClr val="accent6">
                <a:lumMod val="75000"/>
              </a:schemeClr>
            </a:solidFill>
          </c:spPr>
          <c:invertIfNegative val="0"/>
          <c:cat>
            <c:strRef>
              <c:f>'GRAPHIQUES ANN (données)'!$B$3:$B$13</c:f>
              <c:strCache>
                <c:ptCount val="11"/>
                <c:pt idx="0">
                  <c:v>T4 2013</c:v>
                </c:pt>
                <c:pt idx="1">
                  <c:v>T4 2014</c:v>
                </c:pt>
                <c:pt idx="2">
                  <c:v>T4 2015</c:v>
                </c:pt>
                <c:pt idx="3">
                  <c:v>T4 2016</c:v>
                </c:pt>
                <c:pt idx="4">
                  <c:v>T4 2017</c:v>
                </c:pt>
                <c:pt idx="5">
                  <c:v>T4 2018</c:v>
                </c:pt>
                <c:pt idx="6">
                  <c:v>T4 2019</c:v>
                </c:pt>
                <c:pt idx="7">
                  <c:v>T4 2020</c:v>
                </c:pt>
                <c:pt idx="8">
                  <c:v>T4 2021</c:v>
                </c:pt>
                <c:pt idx="9">
                  <c:v>T4 2022</c:v>
                </c:pt>
                <c:pt idx="10">
                  <c:v>T4 2023</c:v>
                </c:pt>
              </c:strCache>
            </c:strRef>
          </c:cat>
          <c:val>
            <c:numRef>
              <c:f>'GRAPHIQUES ANN (données)'!$AK$3:$AK$13</c:f>
              <c:numCache>
                <c:formatCode>0.0</c:formatCode>
                <c:ptCount val="11"/>
                <c:pt idx="0">
                  <c:v>6.1420552677029283</c:v>
                </c:pt>
                <c:pt idx="1">
                  <c:v>5.4612020746465983</c:v>
                </c:pt>
                <c:pt idx="2">
                  <c:v>6.6152362584378066</c:v>
                </c:pt>
                <c:pt idx="3">
                  <c:v>1.4200434153400776</c:v>
                </c:pt>
                <c:pt idx="4">
                  <c:v>1.8728261838937055</c:v>
                </c:pt>
                <c:pt idx="5">
                  <c:v>9.6296944760587699E-2</c:v>
                </c:pt>
                <c:pt idx="6">
                  <c:v>-3.0348084659786778</c:v>
                </c:pt>
                <c:pt idx="7">
                  <c:v>3.3462613872102587</c:v>
                </c:pt>
                <c:pt idx="8">
                  <c:v>-4.9659626461860835</c:v>
                </c:pt>
                <c:pt idx="9">
                  <c:v>-4.6928092570483804</c:v>
                </c:pt>
                <c:pt idx="10">
                  <c:v>1.4935440354596263</c:v>
                </c:pt>
              </c:numCache>
            </c:numRef>
          </c:val>
          <c:extLst>
            <c:ext xmlns:c16="http://schemas.microsoft.com/office/drawing/2014/chart" uri="{C3380CC4-5D6E-409C-BE32-E72D297353CC}">
              <c16:uniqueId val="{00000001-5C75-4A10-8FA3-E660DC38BCD8}"/>
            </c:ext>
          </c:extLst>
        </c:ser>
        <c:ser>
          <c:idx val="2"/>
          <c:order val="2"/>
          <c:tx>
            <c:v>50 ans ou plus</c:v>
          </c:tx>
          <c:spPr>
            <a:solidFill>
              <a:srgbClr val="92D050"/>
            </a:solidFill>
          </c:spPr>
          <c:invertIfNegative val="0"/>
          <c:cat>
            <c:strRef>
              <c:f>'GRAPHIQUES ANN (données)'!$B$3:$B$13</c:f>
              <c:strCache>
                <c:ptCount val="11"/>
                <c:pt idx="0">
                  <c:v>T4 2013</c:v>
                </c:pt>
                <c:pt idx="1">
                  <c:v>T4 2014</c:v>
                </c:pt>
                <c:pt idx="2">
                  <c:v>T4 2015</c:v>
                </c:pt>
                <c:pt idx="3">
                  <c:v>T4 2016</c:v>
                </c:pt>
                <c:pt idx="4">
                  <c:v>T4 2017</c:v>
                </c:pt>
                <c:pt idx="5">
                  <c:v>T4 2018</c:v>
                </c:pt>
                <c:pt idx="6">
                  <c:v>T4 2019</c:v>
                </c:pt>
                <c:pt idx="7">
                  <c:v>T4 2020</c:v>
                </c:pt>
                <c:pt idx="8">
                  <c:v>T4 2021</c:v>
                </c:pt>
                <c:pt idx="9">
                  <c:v>T4 2022</c:v>
                </c:pt>
                <c:pt idx="10">
                  <c:v>T4 2023</c:v>
                </c:pt>
              </c:strCache>
            </c:strRef>
          </c:cat>
          <c:val>
            <c:numRef>
              <c:f>'GRAPHIQUES ANN (données)'!$AR$3:$AR$13</c:f>
              <c:numCache>
                <c:formatCode>0.0</c:formatCode>
                <c:ptCount val="11"/>
                <c:pt idx="0">
                  <c:v>11.869436201780426</c:v>
                </c:pt>
                <c:pt idx="1">
                  <c:v>13.351016799292669</c:v>
                </c:pt>
                <c:pt idx="2">
                  <c:v>9.4643785751430176</c:v>
                </c:pt>
                <c:pt idx="3">
                  <c:v>6.1995249406175734</c:v>
                </c:pt>
                <c:pt idx="4">
                  <c:v>7.5150972936703253</c:v>
                </c:pt>
                <c:pt idx="5">
                  <c:v>3.5781152485957923</c:v>
                </c:pt>
                <c:pt idx="6">
                  <c:v>0.56236192006426933</c:v>
                </c:pt>
                <c:pt idx="7">
                  <c:v>4.2939884162173092</c:v>
                </c:pt>
                <c:pt idx="8">
                  <c:v>-1.1298353121409477</c:v>
                </c:pt>
                <c:pt idx="9">
                  <c:v>-1.6656982374588458</c:v>
                </c:pt>
                <c:pt idx="10">
                  <c:v>2.0090604687807767</c:v>
                </c:pt>
              </c:numCache>
            </c:numRef>
          </c:val>
          <c:extLst>
            <c:ext xmlns:c16="http://schemas.microsoft.com/office/drawing/2014/chart" uri="{C3380CC4-5D6E-409C-BE32-E72D297353CC}">
              <c16:uniqueId val="{00000002-5C75-4A10-8FA3-E660DC38BCD8}"/>
            </c:ext>
          </c:extLst>
        </c:ser>
        <c:dLbls>
          <c:showLegendKey val="0"/>
          <c:showVal val="0"/>
          <c:showCatName val="0"/>
          <c:showSerName val="0"/>
          <c:showPercent val="0"/>
          <c:showBubbleSize val="0"/>
        </c:dLbls>
        <c:gapWidth val="150"/>
        <c:axId val="173566976"/>
        <c:axId val="173589248"/>
      </c:barChart>
      <c:catAx>
        <c:axId val="173566976"/>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crossAx val="173589248"/>
        <c:crosses val="autoZero"/>
        <c:auto val="0"/>
        <c:lblAlgn val="ctr"/>
        <c:lblOffset val="100"/>
        <c:tickLblSkip val="1"/>
        <c:tickMarkSkip val="1"/>
        <c:noMultiLvlLbl val="0"/>
      </c:catAx>
      <c:valAx>
        <c:axId val="173589248"/>
        <c:scaling>
          <c:orientation val="minMax"/>
          <c:max val="15"/>
          <c:min val="-12"/>
        </c:scaling>
        <c:delete val="0"/>
        <c:axPos val="l"/>
        <c:majorGridlines>
          <c:spPr>
            <a:ln>
              <a:prstDash val="sysDash"/>
            </a:ln>
          </c:spPr>
        </c:majorGridlines>
        <c:numFmt formatCode="[Blue][&lt;0]\-&quot;&quot;0&quot;&quot;;[Red][&gt;0]\+&quot;&quot;0&quot;&quot;;0" sourceLinked="0"/>
        <c:majorTickMark val="out"/>
        <c:minorTickMark val="none"/>
        <c:tickLblPos val="nextTo"/>
        <c:crossAx val="173566976"/>
        <c:crosses val="autoZero"/>
        <c:crossBetween val="between"/>
        <c:majorUnit val="3"/>
      </c:valAx>
    </c:plotArea>
    <c:legend>
      <c:legendPos val="t"/>
      <c:layout>
        <c:manualLayout>
          <c:xMode val="edge"/>
          <c:yMode val="edge"/>
          <c:x val="0.27433563824826468"/>
          <c:y val="0.17564870259481039"/>
          <c:w val="0.49532195531396139"/>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439705823574093E-2"/>
          <c:y val="0.27208616886960985"/>
          <c:w val="0.86471641552420164"/>
          <c:h val="0.44330907738329117"/>
        </c:manualLayout>
      </c:layout>
      <c:barChart>
        <c:barDir val="col"/>
        <c:grouping val="clustered"/>
        <c:varyColors val="0"/>
        <c:ser>
          <c:idx val="1"/>
          <c:order val="0"/>
          <c:tx>
            <c:v>Moins d'un an</c:v>
          </c:tx>
          <c:spPr>
            <a:solidFill>
              <a:srgbClr val="00B0F0"/>
            </a:solidFill>
            <a:ln w="28575">
              <a:noFill/>
              <a:prstDash val="solid"/>
            </a:ln>
          </c:spPr>
          <c:invertIfNegative val="0"/>
          <c:cat>
            <c:multiLvlStrRef>
              <c:f>'dates trim'!$A$45:$B$100</c:f>
              <c:multiLvlStrCache>
                <c:ptCount val="4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lvl>
                <c:lvl>
                  <c:pt idx="0">
                    <c:v>2019</c:v>
                  </c:pt>
                  <c:pt idx="4">
                    <c:v>2020</c:v>
                  </c:pt>
                  <c:pt idx="8">
                    <c:v>2021</c:v>
                  </c:pt>
                  <c:pt idx="12">
                    <c:v>2022</c:v>
                  </c:pt>
                  <c:pt idx="16">
                    <c:v>2023</c:v>
                  </c:pt>
                  <c:pt idx="20">
                    <c:v>2024</c:v>
                  </c:pt>
                  <c:pt idx="24">
                    <c:v>2025</c:v>
                  </c:pt>
                  <c:pt idx="28">
                    <c:v>2026</c:v>
                  </c:pt>
                  <c:pt idx="32">
                    <c:v>2027</c:v>
                  </c:pt>
                  <c:pt idx="36">
                    <c:v>2028</c:v>
                  </c:pt>
                </c:lvl>
              </c:multiLvlStrCache>
            </c:multiLvlStrRef>
          </c:cat>
          <c:val>
            <c:numRef>
              <c:f>dep84_trim!$BS$103:$BS$122</c:f>
              <c:numCache>
                <c:formatCode>#\ ##0.0</c:formatCode>
                <c:ptCount val="20"/>
                <c:pt idx="0">
                  <c:v>3.0018010806487361E-2</c:v>
                </c:pt>
                <c:pt idx="1">
                  <c:v>-1.3504051215364576</c:v>
                </c:pt>
                <c:pt idx="2">
                  <c:v>-1.8657473129182756</c:v>
                </c:pt>
                <c:pt idx="3">
                  <c:v>-1.1365984707584209</c:v>
                </c:pt>
                <c:pt idx="4">
                  <c:v>0.28219063545149581</c:v>
                </c:pt>
                <c:pt idx="5">
                  <c:v>6.1803022407503905</c:v>
                </c:pt>
                <c:pt idx="6">
                  <c:v>-3.3372595210051093</c:v>
                </c:pt>
                <c:pt idx="7">
                  <c:v>-3.0666125101543429</c:v>
                </c:pt>
                <c:pt idx="8">
                  <c:v>-0.98470563586842141</c:v>
                </c:pt>
                <c:pt idx="9">
                  <c:v>2.0313161235717248</c:v>
                </c:pt>
                <c:pt idx="10">
                  <c:v>-1.0058067192036613</c:v>
                </c:pt>
                <c:pt idx="11">
                  <c:v>-2.3567612862679388</c:v>
                </c:pt>
                <c:pt idx="12">
                  <c:v>-0.54709289851962994</c:v>
                </c:pt>
                <c:pt idx="13">
                  <c:v>0.31280336533276998</c:v>
                </c:pt>
                <c:pt idx="14">
                  <c:v>2.2150537634408662</c:v>
                </c:pt>
                <c:pt idx="15">
                  <c:v>1.7252261729433949</c:v>
                </c:pt>
                <c:pt idx="16">
                  <c:v>1.36504653567735</c:v>
                </c:pt>
                <c:pt idx="17">
                  <c:v>0.30605998775761201</c:v>
                </c:pt>
                <c:pt idx="18">
                  <c:v>-0.16273393002441683</c:v>
                </c:pt>
                <c:pt idx="19">
                  <c:v>1.4058679706601573</c:v>
                </c:pt>
              </c:numCache>
            </c:numRef>
          </c:val>
          <c:extLst>
            <c:ext xmlns:c16="http://schemas.microsoft.com/office/drawing/2014/chart" uri="{C3380CC4-5D6E-409C-BE32-E72D297353CC}">
              <c16:uniqueId val="{00000000-0AC1-49A5-A8AA-2A1F29E93429}"/>
            </c:ext>
          </c:extLst>
        </c:ser>
        <c:ser>
          <c:idx val="0"/>
          <c:order val="1"/>
          <c:tx>
            <c:v>Un an ou plus</c:v>
          </c:tx>
          <c:spPr>
            <a:solidFill>
              <a:schemeClr val="accent6">
                <a:lumMod val="75000"/>
              </a:schemeClr>
            </a:solidFill>
          </c:spPr>
          <c:invertIfNegative val="0"/>
          <c:cat>
            <c:multiLvlStrRef>
              <c:f>'dates trim'!$A$45:$B$100</c:f>
              <c:multiLvlStrCache>
                <c:ptCount val="40"/>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lvl>
                <c:lvl>
                  <c:pt idx="0">
                    <c:v>2019</c:v>
                  </c:pt>
                  <c:pt idx="4">
                    <c:v>2020</c:v>
                  </c:pt>
                  <c:pt idx="8">
                    <c:v>2021</c:v>
                  </c:pt>
                  <c:pt idx="12">
                    <c:v>2022</c:v>
                  </c:pt>
                  <c:pt idx="16">
                    <c:v>2023</c:v>
                  </c:pt>
                  <c:pt idx="20">
                    <c:v>2024</c:v>
                  </c:pt>
                  <c:pt idx="24">
                    <c:v>2025</c:v>
                  </c:pt>
                  <c:pt idx="28">
                    <c:v>2026</c:v>
                  </c:pt>
                  <c:pt idx="32">
                    <c:v>2027</c:v>
                  </c:pt>
                  <c:pt idx="36">
                    <c:v>2028</c:v>
                  </c:pt>
                </c:lvl>
              </c:multiLvlStrCache>
            </c:multiLvlStrRef>
          </c:cat>
          <c:val>
            <c:numRef>
              <c:f>dep84_trim!$BT$103:$BT$122</c:f>
              <c:numCache>
                <c:formatCode>#\ ##0.0</c:formatCode>
                <c:ptCount val="20"/>
                <c:pt idx="0">
                  <c:v>0.89515497370482588</c:v>
                </c:pt>
                <c:pt idx="1">
                  <c:v>-0.28834423866030967</c:v>
                </c:pt>
                <c:pt idx="2">
                  <c:v>-0.2780558336113903</c:v>
                </c:pt>
                <c:pt idx="3">
                  <c:v>-0.72496096364041973</c:v>
                </c:pt>
                <c:pt idx="4">
                  <c:v>-1.0111223458038388</c:v>
                </c:pt>
                <c:pt idx="5">
                  <c:v>5.2661445919872873</c:v>
                </c:pt>
                <c:pt idx="6">
                  <c:v>2.1994609164420531</c:v>
                </c:pt>
                <c:pt idx="7">
                  <c:v>0.7384745226289624</c:v>
                </c:pt>
                <c:pt idx="8">
                  <c:v>1.2566760917373632</c:v>
                </c:pt>
                <c:pt idx="9">
                  <c:v>-1.768538628606886</c:v>
                </c:pt>
                <c:pt idx="10">
                  <c:v>-3.379658875552749</c:v>
                </c:pt>
                <c:pt idx="11">
                  <c:v>-3.486978315353606</c:v>
                </c:pt>
                <c:pt idx="12">
                  <c:v>-4.5049113695382221</c:v>
                </c:pt>
                <c:pt idx="13">
                  <c:v>-3.7361078269094294</c:v>
                </c:pt>
                <c:pt idx="14">
                  <c:v>-1.9896831245394209</c:v>
                </c:pt>
                <c:pt idx="15">
                  <c:v>-2.0175438596491291</c:v>
                </c:pt>
                <c:pt idx="16">
                  <c:v>-1.5347231103721715</c:v>
                </c:pt>
                <c:pt idx="17">
                  <c:v>-0.89622028834913658</c:v>
                </c:pt>
                <c:pt idx="18">
                  <c:v>1.3892529488859884</c:v>
                </c:pt>
                <c:pt idx="19">
                  <c:v>2.5336091003102412</c:v>
                </c:pt>
              </c:numCache>
            </c:numRef>
          </c:val>
          <c:extLst>
            <c:ext xmlns:c16="http://schemas.microsoft.com/office/drawing/2014/chart" uri="{C3380CC4-5D6E-409C-BE32-E72D297353CC}">
              <c16:uniqueId val="{00000001-0AC1-49A5-A8AA-2A1F29E93429}"/>
            </c:ext>
          </c:extLst>
        </c:ser>
        <c:dLbls>
          <c:showLegendKey val="0"/>
          <c:showVal val="0"/>
          <c:showCatName val="0"/>
          <c:showSerName val="0"/>
          <c:showPercent val="0"/>
          <c:showBubbleSize val="0"/>
        </c:dLbls>
        <c:gapWidth val="150"/>
        <c:axId val="171748736"/>
        <c:axId val="171750528"/>
      </c:barChart>
      <c:catAx>
        <c:axId val="171748736"/>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crossAx val="171750528"/>
        <c:crosses val="autoZero"/>
        <c:auto val="0"/>
        <c:lblAlgn val="ctr"/>
        <c:lblOffset val="100"/>
        <c:tickLblSkip val="1"/>
        <c:tickMarkSkip val="1"/>
        <c:noMultiLvlLbl val="0"/>
      </c:catAx>
      <c:valAx>
        <c:axId val="171750528"/>
        <c:scaling>
          <c:orientation val="minMax"/>
          <c:max val="8"/>
          <c:min val="-6"/>
        </c:scaling>
        <c:delete val="0"/>
        <c:axPos val="l"/>
        <c:majorGridlines>
          <c:spPr>
            <a:ln>
              <a:prstDash val="sysDash"/>
            </a:ln>
          </c:spPr>
        </c:majorGridlines>
        <c:numFmt formatCode="[Blue][&lt;0]\-&quot;&quot;0&quot;&quot;;[Red][&gt;0]\+&quot;&quot;0&quot;&quot;;0" sourceLinked="0"/>
        <c:majorTickMark val="out"/>
        <c:minorTickMark val="none"/>
        <c:tickLblPos val="nextTo"/>
        <c:crossAx val="171748736"/>
        <c:crosses val="autoZero"/>
        <c:crossBetween val="between"/>
        <c:majorUnit val="2"/>
      </c:valAx>
    </c:plotArea>
    <c:legend>
      <c:legendPos val="t"/>
      <c:layout>
        <c:manualLayout>
          <c:xMode val="edge"/>
          <c:yMode val="edge"/>
          <c:x val="0.334856975365389"/>
          <c:y val="0.20758483033932135"/>
          <c:w val="0.33028591603714508"/>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97270074743195E-2"/>
          <c:y val="0.27208616886960985"/>
          <c:w val="0.86471641552420164"/>
          <c:h val="0.52048805276585941"/>
        </c:manualLayout>
      </c:layout>
      <c:barChart>
        <c:barDir val="col"/>
        <c:grouping val="clustered"/>
        <c:varyColors val="0"/>
        <c:ser>
          <c:idx val="1"/>
          <c:order val="0"/>
          <c:tx>
            <c:v>Moins d'un an</c:v>
          </c:tx>
          <c:spPr>
            <a:solidFill>
              <a:srgbClr val="00B0F0"/>
            </a:solidFill>
            <a:ln w="28575">
              <a:noFill/>
              <a:prstDash val="solid"/>
            </a:ln>
          </c:spPr>
          <c:invertIfNegative val="0"/>
          <c:cat>
            <c:strRef>
              <c:f>'GRAPHIQUES ANN (données)'!$B$3:$B$13</c:f>
              <c:strCache>
                <c:ptCount val="11"/>
                <c:pt idx="0">
                  <c:v>T4 2013</c:v>
                </c:pt>
                <c:pt idx="1">
                  <c:v>T4 2014</c:v>
                </c:pt>
                <c:pt idx="2">
                  <c:v>T4 2015</c:v>
                </c:pt>
                <c:pt idx="3">
                  <c:v>T4 2016</c:v>
                </c:pt>
                <c:pt idx="4">
                  <c:v>T4 2017</c:v>
                </c:pt>
                <c:pt idx="5">
                  <c:v>T4 2018</c:v>
                </c:pt>
                <c:pt idx="6">
                  <c:v>T4 2019</c:v>
                </c:pt>
                <c:pt idx="7">
                  <c:v>T4 2020</c:v>
                </c:pt>
                <c:pt idx="8">
                  <c:v>T4 2021</c:v>
                </c:pt>
                <c:pt idx="9">
                  <c:v>T4 2022</c:v>
                </c:pt>
                <c:pt idx="10">
                  <c:v>T4 2023</c:v>
                </c:pt>
              </c:strCache>
            </c:strRef>
          </c:cat>
          <c:val>
            <c:numRef>
              <c:f>'GRAPHIQUES ANN (données)'!$AY$3:$AY$13</c:f>
              <c:numCache>
                <c:formatCode>0.0</c:formatCode>
                <c:ptCount val="11"/>
                <c:pt idx="0">
                  <c:v>2.621722846441954</c:v>
                </c:pt>
                <c:pt idx="1">
                  <c:v>4.250751395448682</c:v>
                </c:pt>
                <c:pt idx="2">
                  <c:v>0.53542009884679498</c:v>
                </c:pt>
                <c:pt idx="3">
                  <c:v>3.226136829168369</c:v>
                </c:pt>
                <c:pt idx="4">
                  <c:v>2.1033832721500278</c:v>
                </c:pt>
                <c:pt idx="5">
                  <c:v>-2.8860169079778397</c:v>
                </c:pt>
                <c:pt idx="6">
                  <c:v>-4.2625575345207274</c:v>
                </c:pt>
                <c:pt idx="7">
                  <c:v>-0.22993311036788588</c:v>
                </c:pt>
                <c:pt idx="8">
                  <c:v>-2.346532579090721</c:v>
                </c:pt>
                <c:pt idx="9">
                  <c:v>3.7331044840163141</c:v>
                </c:pt>
                <c:pt idx="10">
                  <c:v>2.9369183040330871</c:v>
                </c:pt>
              </c:numCache>
            </c:numRef>
          </c:val>
          <c:extLst>
            <c:ext xmlns:c16="http://schemas.microsoft.com/office/drawing/2014/chart" uri="{C3380CC4-5D6E-409C-BE32-E72D297353CC}">
              <c16:uniqueId val="{00000000-9266-42CE-ADEC-B5267EB69A52}"/>
            </c:ext>
          </c:extLst>
        </c:ser>
        <c:ser>
          <c:idx val="0"/>
          <c:order val="1"/>
          <c:tx>
            <c:v>Un an ou plus</c:v>
          </c:tx>
          <c:spPr>
            <a:solidFill>
              <a:schemeClr val="accent6">
                <a:lumMod val="75000"/>
              </a:schemeClr>
            </a:solidFill>
          </c:spPr>
          <c:invertIfNegative val="0"/>
          <c:cat>
            <c:strRef>
              <c:f>'GRAPHIQUES ANN (données)'!$B$3:$B$13</c:f>
              <c:strCache>
                <c:ptCount val="11"/>
                <c:pt idx="0">
                  <c:v>T4 2013</c:v>
                </c:pt>
                <c:pt idx="1">
                  <c:v>T4 2014</c:v>
                </c:pt>
                <c:pt idx="2">
                  <c:v>T4 2015</c:v>
                </c:pt>
                <c:pt idx="3">
                  <c:v>T4 2016</c:v>
                </c:pt>
                <c:pt idx="4">
                  <c:v>T4 2017</c:v>
                </c:pt>
                <c:pt idx="5">
                  <c:v>T4 2018</c:v>
                </c:pt>
                <c:pt idx="6">
                  <c:v>T4 2019</c:v>
                </c:pt>
                <c:pt idx="7">
                  <c:v>T4 2020</c:v>
                </c:pt>
                <c:pt idx="8">
                  <c:v>T4 2021</c:v>
                </c:pt>
                <c:pt idx="9">
                  <c:v>T4 2022</c:v>
                </c:pt>
                <c:pt idx="10">
                  <c:v>T4 2023</c:v>
                </c:pt>
              </c:strCache>
            </c:strRef>
          </c:cat>
          <c:val>
            <c:numRef>
              <c:f>'GRAPHIQUES ANN (données)'!$BF$3:$BF$13</c:f>
              <c:numCache>
                <c:formatCode>0.0</c:formatCode>
                <c:ptCount val="11"/>
                <c:pt idx="0">
                  <c:v>12.687488971236993</c:v>
                </c:pt>
                <c:pt idx="1">
                  <c:v>10.053241465706231</c:v>
                </c:pt>
                <c:pt idx="2">
                  <c:v>13.431986340352854</c:v>
                </c:pt>
                <c:pt idx="3">
                  <c:v>0.41394882087304463</c:v>
                </c:pt>
                <c:pt idx="4">
                  <c:v>5.1467832604622288</c:v>
                </c:pt>
                <c:pt idx="5">
                  <c:v>6.1779731495782197</c:v>
                </c:pt>
                <c:pt idx="6">
                  <c:v>-0.40281973816717054</c:v>
                </c:pt>
                <c:pt idx="7">
                  <c:v>7.2800808897876657</c:v>
                </c:pt>
                <c:pt idx="8">
                  <c:v>-7.2468321290187543</c:v>
                </c:pt>
                <c:pt idx="9">
                  <c:v>-11.719543863610705</c:v>
                </c:pt>
                <c:pt idx="10">
                  <c:v>1.445197595600467</c:v>
                </c:pt>
              </c:numCache>
            </c:numRef>
          </c:val>
          <c:extLst>
            <c:ext xmlns:c16="http://schemas.microsoft.com/office/drawing/2014/chart" uri="{C3380CC4-5D6E-409C-BE32-E72D297353CC}">
              <c16:uniqueId val="{00000001-9266-42CE-ADEC-B5267EB69A52}"/>
            </c:ext>
          </c:extLst>
        </c:ser>
        <c:dLbls>
          <c:showLegendKey val="0"/>
          <c:showVal val="0"/>
          <c:showCatName val="0"/>
          <c:showSerName val="0"/>
          <c:showPercent val="0"/>
          <c:showBubbleSize val="0"/>
        </c:dLbls>
        <c:gapWidth val="150"/>
        <c:axId val="176740224"/>
        <c:axId val="176741760"/>
      </c:barChart>
      <c:catAx>
        <c:axId val="17674022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crossAx val="176741760"/>
        <c:crosses val="autoZero"/>
        <c:auto val="0"/>
        <c:lblAlgn val="ctr"/>
        <c:lblOffset val="100"/>
        <c:tickLblSkip val="1"/>
        <c:tickMarkSkip val="1"/>
        <c:noMultiLvlLbl val="0"/>
      </c:catAx>
      <c:valAx>
        <c:axId val="176741760"/>
        <c:scaling>
          <c:orientation val="minMax"/>
          <c:max val="15"/>
          <c:min val="-12"/>
        </c:scaling>
        <c:delete val="0"/>
        <c:axPos val="l"/>
        <c:majorGridlines>
          <c:spPr>
            <a:ln>
              <a:prstDash val="sysDash"/>
            </a:ln>
          </c:spPr>
        </c:majorGridlines>
        <c:numFmt formatCode="[Blue][&lt;0]\-&quot;&quot;0&quot;&quot;;[Red][&gt;0]\+&quot;&quot;0&quot;&quot;;0" sourceLinked="0"/>
        <c:majorTickMark val="out"/>
        <c:minorTickMark val="none"/>
        <c:tickLblPos val="nextTo"/>
        <c:crossAx val="176740224"/>
        <c:crosses val="autoZero"/>
        <c:crossBetween val="between"/>
        <c:majorUnit val="3"/>
      </c:valAx>
    </c:plotArea>
    <c:legend>
      <c:legendPos val="t"/>
      <c:layout>
        <c:manualLayout>
          <c:xMode val="edge"/>
          <c:yMode val="edge"/>
          <c:x val="0.334856975365389"/>
          <c:y val="0.20758483033932135"/>
          <c:w val="0.33028591603714508"/>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sz="1500" b="1" i="0" u="none" strike="noStrike" baseline="0">
                <a:effectLst/>
              </a:rPr>
              <a:t>Evolution du nombre de bénéficiaires* des principales prestations sociales </a:t>
            </a:r>
            <a:r>
              <a:rPr lang="fr-FR" sz="1500" baseline="0"/>
              <a:t>en Vaucluse</a:t>
            </a:r>
          </a:p>
          <a:p>
            <a:pPr>
              <a:defRPr/>
            </a:pPr>
            <a:r>
              <a:rPr lang="fr-FR" sz="1100" b="0" i="1"/>
              <a:t>(données brutes, base 100 à</a:t>
            </a:r>
            <a:r>
              <a:rPr lang="fr-FR" sz="1100" b="0" i="1" baseline="0"/>
              <a:t> fin </a:t>
            </a:r>
            <a:r>
              <a:rPr lang="fr-FR" sz="1100" b="0" i="1"/>
              <a:t>février 2020)</a:t>
            </a:r>
          </a:p>
        </c:rich>
      </c:tx>
      <c:overlay val="0"/>
    </c:title>
    <c:autoTitleDeleted val="0"/>
    <c:plotArea>
      <c:layout>
        <c:manualLayout>
          <c:layoutTarget val="inner"/>
          <c:xMode val="edge"/>
          <c:yMode val="edge"/>
          <c:x val="8.0097557036139702E-2"/>
          <c:y val="0.17568576934018218"/>
          <c:w val="0.88312922262587745"/>
          <c:h val="0.40263523272608676"/>
        </c:manualLayout>
      </c:layout>
      <c:lineChart>
        <c:grouping val="standard"/>
        <c:varyColors val="0"/>
        <c:ser>
          <c:idx val="1"/>
          <c:order val="0"/>
          <c:tx>
            <c:v>RSA</c:v>
          </c:tx>
          <c:spPr>
            <a:ln>
              <a:solidFill>
                <a:schemeClr val="accent2">
                  <a:lumMod val="75000"/>
                </a:schemeClr>
              </a:solidFill>
            </a:ln>
          </c:spPr>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pt idx="35">
                  <c:v>44927</c:v>
                </c:pt>
                <c:pt idx="36">
                  <c:v>44958</c:v>
                </c:pt>
                <c:pt idx="37">
                  <c:v>44986</c:v>
                </c:pt>
                <c:pt idx="38">
                  <c:v>45017</c:v>
                </c:pt>
                <c:pt idx="39">
                  <c:v>45047</c:v>
                </c:pt>
                <c:pt idx="40">
                  <c:v>45078</c:v>
                </c:pt>
                <c:pt idx="41">
                  <c:v>45108</c:v>
                </c:pt>
                <c:pt idx="42">
                  <c:v>45139</c:v>
                </c:pt>
                <c:pt idx="43">
                  <c:v>45170</c:v>
                </c:pt>
              </c:numCache>
            </c:numRef>
          </c:cat>
          <c:val>
            <c:numRef>
              <c:f>RSA!$AW$40:$AW$83</c:f>
              <c:numCache>
                <c:formatCode>0.0</c:formatCode>
                <c:ptCount val="44"/>
                <c:pt idx="0">
                  <c:v>100</c:v>
                </c:pt>
                <c:pt idx="1">
                  <c:v>101.06323447118075</c:v>
                </c:pt>
                <c:pt idx="2">
                  <c:v>102.57414661443759</c:v>
                </c:pt>
                <c:pt idx="3">
                  <c:v>103.91717963066591</c:v>
                </c:pt>
                <c:pt idx="4">
                  <c:v>105.9317291550084</c:v>
                </c:pt>
                <c:pt idx="5">
                  <c:v>106.60324566312256</c:v>
                </c:pt>
                <c:pt idx="6">
                  <c:v>106.77112479015109</c:v>
                </c:pt>
                <c:pt idx="7">
                  <c:v>106.54728595411305</c:v>
                </c:pt>
                <c:pt idx="8">
                  <c:v>107.10688304420816</c:v>
                </c:pt>
                <c:pt idx="9">
                  <c:v>107.83435926133184</c:v>
                </c:pt>
                <c:pt idx="10">
                  <c:v>107.77839955232234</c:v>
                </c:pt>
                <c:pt idx="11">
                  <c:v>107.10688304420816</c:v>
                </c:pt>
                <c:pt idx="12">
                  <c:v>106.26748740906547</c:v>
                </c:pt>
                <c:pt idx="13">
                  <c:v>105.37213206491327</c:v>
                </c:pt>
                <c:pt idx="14">
                  <c:v>103.97313933967543</c:v>
                </c:pt>
                <c:pt idx="15">
                  <c:v>102.29434806939004</c:v>
                </c:pt>
                <c:pt idx="16">
                  <c:v>100.61555679910465</c:v>
                </c:pt>
                <c:pt idx="17">
                  <c:v>101.67879127028539</c:v>
                </c:pt>
                <c:pt idx="18">
                  <c:v>101.17515388919978</c:v>
                </c:pt>
                <c:pt idx="19">
                  <c:v>100.50363738108561</c:v>
                </c:pt>
                <c:pt idx="20">
                  <c:v>99.664241745942917</c:v>
                </c:pt>
                <c:pt idx="21">
                  <c:v>100.27979854504756</c:v>
                </c:pt>
                <c:pt idx="22">
                  <c:v>99.776161163961945</c:v>
                </c:pt>
                <c:pt idx="23">
                  <c:v>98.768886401790709</c:v>
                </c:pt>
                <c:pt idx="24">
                  <c:v>97.369893676552877</c:v>
                </c:pt>
                <c:pt idx="25">
                  <c:v>97.537772803581419</c:v>
                </c:pt>
                <c:pt idx="26">
                  <c:v>95.467263570229434</c:v>
                </c:pt>
                <c:pt idx="27">
                  <c:v>94.068270844991602</c:v>
                </c:pt>
                <c:pt idx="28">
                  <c:v>92.613318410744256</c:v>
                </c:pt>
                <c:pt idx="29">
                  <c:v>91.438164521544479</c:v>
                </c:pt>
                <c:pt idx="30">
                  <c:v>90.822607722439841</c:v>
                </c:pt>
                <c:pt idx="31">
                  <c:v>91.214325685506438</c:v>
                </c:pt>
                <c:pt idx="32">
                  <c:v>92.165640738668159</c:v>
                </c:pt>
                <c:pt idx="33">
                  <c:v>93.060996082820367</c:v>
                </c:pt>
                <c:pt idx="34">
                  <c:v>91.88584219362059</c:v>
                </c:pt>
                <c:pt idx="35">
                  <c:v>91.494124230553993</c:v>
                </c:pt>
                <c:pt idx="36">
                  <c:v>90.430889759373258</c:v>
                </c:pt>
                <c:pt idx="37">
                  <c:v>90.598768886401785</c:v>
                </c:pt>
                <c:pt idx="38">
                  <c:v>90.318970341354216</c:v>
                </c:pt>
                <c:pt idx="39">
                  <c:v>89.983212087297147</c:v>
                </c:pt>
                <c:pt idx="40">
                  <c:v>89.927252378287633</c:v>
                </c:pt>
                <c:pt idx="41">
                  <c:v>88.248461108002246</c:v>
                </c:pt>
                <c:pt idx="42">
                  <c:v>86.905428091773913</c:v>
                </c:pt>
                <c:pt idx="43">
                  <c:v>86.625629546726358</c:v>
                </c:pt>
              </c:numCache>
            </c:numRef>
          </c:val>
          <c:smooth val="0"/>
          <c:extLst>
            <c:ext xmlns:c16="http://schemas.microsoft.com/office/drawing/2014/chart" uri="{C3380CC4-5D6E-409C-BE32-E72D297353CC}">
              <c16:uniqueId val="{00000000-5A52-40A3-948F-9B2B3C7A8D0E}"/>
            </c:ext>
          </c:extLst>
        </c:ser>
        <c:ser>
          <c:idx val="0"/>
          <c:order val="1"/>
          <c:tx>
            <c:v>ASS**</c:v>
          </c:tx>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pt idx="35">
                  <c:v>44927</c:v>
                </c:pt>
                <c:pt idx="36">
                  <c:v>44958</c:v>
                </c:pt>
                <c:pt idx="37">
                  <c:v>44986</c:v>
                </c:pt>
                <c:pt idx="38">
                  <c:v>45017</c:v>
                </c:pt>
                <c:pt idx="39">
                  <c:v>45047</c:v>
                </c:pt>
                <c:pt idx="40">
                  <c:v>45078</c:v>
                </c:pt>
                <c:pt idx="41">
                  <c:v>45108</c:v>
                </c:pt>
                <c:pt idx="42">
                  <c:v>45139</c:v>
                </c:pt>
                <c:pt idx="43">
                  <c:v>45170</c:v>
                </c:pt>
              </c:numCache>
            </c:numRef>
          </c:cat>
          <c:val>
            <c:numRef>
              <c:f>ASS!$AW$40:$AW$82</c:f>
              <c:numCache>
                <c:formatCode>0.0</c:formatCode>
                <c:ptCount val="43"/>
                <c:pt idx="0">
                  <c:v>100</c:v>
                </c:pt>
                <c:pt idx="1">
                  <c:v>99.742930591259636</c:v>
                </c:pt>
                <c:pt idx="2">
                  <c:v>99.742930591259636</c:v>
                </c:pt>
                <c:pt idx="3">
                  <c:v>97.429305912596391</c:v>
                </c:pt>
                <c:pt idx="4">
                  <c:v>105.1413881748072</c:v>
                </c:pt>
                <c:pt idx="5">
                  <c:v>107.7120822622108</c:v>
                </c:pt>
                <c:pt idx="6">
                  <c:v>108.74035989717224</c:v>
                </c:pt>
                <c:pt idx="7">
                  <c:v>109.51156812339332</c:v>
                </c:pt>
                <c:pt idx="8">
                  <c:v>107.45501285347044</c:v>
                </c:pt>
                <c:pt idx="9">
                  <c:v>104.37017994858613</c:v>
                </c:pt>
                <c:pt idx="10">
                  <c:v>100.25706940874035</c:v>
                </c:pt>
                <c:pt idx="11">
                  <c:v>97.686375321336754</c:v>
                </c:pt>
                <c:pt idx="12">
                  <c:v>94.85861182519281</c:v>
                </c:pt>
                <c:pt idx="13">
                  <c:v>93.059125964010278</c:v>
                </c:pt>
                <c:pt idx="14">
                  <c:v>89.717223650385606</c:v>
                </c:pt>
                <c:pt idx="15">
                  <c:v>87.146529562981996</c:v>
                </c:pt>
                <c:pt idx="16">
                  <c:v>84.575835475578415</c:v>
                </c:pt>
                <c:pt idx="17">
                  <c:v>102.05655526992288</c:v>
                </c:pt>
                <c:pt idx="18">
                  <c:v>101.02827763496146</c:v>
                </c:pt>
                <c:pt idx="19">
                  <c:v>99.485861182519272</c:v>
                </c:pt>
                <c:pt idx="20">
                  <c:v>94.087403598971719</c:v>
                </c:pt>
                <c:pt idx="21">
                  <c:v>92.287917737789201</c:v>
                </c:pt>
                <c:pt idx="22">
                  <c:v>88.431876606683801</c:v>
                </c:pt>
                <c:pt idx="23">
                  <c:v>87.146529562981996</c:v>
                </c:pt>
                <c:pt idx="24">
                  <c:v>86.118251928020555</c:v>
                </c:pt>
                <c:pt idx="25">
                  <c:v>85.604113110539842</c:v>
                </c:pt>
                <c:pt idx="26">
                  <c:v>84.575835475578415</c:v>
                </c:pt>
                <c:pt idx="27">
                  <c:v>83.033419023136247</c:v>
                </c:pt>
                <c:pt idx="28">
                  <c:v>81.748071979434442</c:v>
                </c:pt>
                <c:pt idx="29">
                  <c:v>82.005141388174806</c:v>
                </c:pt>
                <c:pt idx="30">
                  <c:v>81.491002570694079</c:v>
                </c:pt>
                <c:pt idx="31">
                  <c:v>78.920308483290498</c:v>
                </c:pt>
                <c:pt idx="32">
                  <c:v>77.892030848329057</c:v>
                </c:pt>
                <c:pt idx="33">
                  <c:v>77.892030848329057</c:v>
                </c:pt>
                <c:pt idx="34">
                  <c:v>77.377892030848329</c:v>
                </c:pt>
                <c:pt idx="35">
                  <c:v>75.835475578406175</c:v>
                </c:pt>
                <c:pt idx="36">
                  <c:v>75.321336760925448</c:v>
                </c:pt>
                <c:pt idx="37">
                  <c:v>74.293059125964007</c:v>
                </c:pt>
                <c:pt idx="38">
                  <c:v>74.035989717223643</c:v>
                </c:pt>
                <c:pt idx="39">
                  <c:v>71.722365038560412</c:v>
                </c:pt>
                <c:pt idx="40">
                  <c:v>70.951156812339335</c:v>
                </c:pt>
                <c:pt idx="41">
                  <c:v>71.465295629820048</c:v>
                </c:pt>
                <c:pt idx="42">
                  <c:v>71.979434447300775</c:v>
                </c:pt>
              </c:numCache>
            </c:numRef>
          </c:val>
          <c:smooth val="0"/>
          <c:extLst>
            <c:ext xmlns:c16="http://schemas.microsoft.com/office/drawing/2014/chart" uri="{C3380CC4-5D6E-409C-BE32-E72D297353CC}">
              <c16:uniqueId val="{00000001-5A52-40A3-948F-9B2B3C7A8D0E}"/>
            </c:ext>
          </c:extLst>
        </c:ser>
        <c:ser>
          <c:idx val="2"/>
          <c:order val="2"/>
          <c:tx>
            <c:v>AAH</c:v>
          </c:tx>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pt idx="35">
                  <c:v>44927</c:v>
                </c:pt>
                <c:pt idx="36">
                  <c:v>44958</c:v>
                </c:pt>
                <c:pt idx="37">
                  <c:v>44986</c:v>
                </c:pt>
                <c:pt idx="38">
                  <c:v>45017</c:v>
                </c:pt>
                <c:pt idx="39">
                  <c:v>45047</c:v>
                </c:pt>
                <c:pt idx="40">
                  <c:v>45078</c:v>
                </c:pt>
                <c:pt idx="41">
                  <c:v>45108</c:v>
                </c:pt>
                <c:pt idx="42">
                  <c:v>45139</c:v>
                </c:pt>
                <c:pt idx="43">
                  <c:v>45170</c:v>
                </c:pt>
              </c:numCache>
            </c:numRef>
          </c:cat>
          <c:val>
            <c:numRef>
              <c:f>AAH!$AW$40:$AW$83</c:f>
              <c:numCache>
                <c:formatCode>0.0</c:formatCode>
                <c:ptCount val="44"/>
                <c:pt idx="0">
                  <c:v>100</c:v>
                </c:pt>
                <c:pt idx="1">
                  <c:v>100.30456852791878</c:v>
                </c:pt>
                <c:pt idx="2">
                  <c:v>100.81218274111674</c:v>
                </c:pt>
                <c:pt idx="3">
                  <c:v>100.91370558375634</c:v>
                </c:pt>
                <c:pt idx="4">
                  <c:v>101.11675126903555</c:v>
                </c:pt>
                <c:pt idx="5">
                  <c:v>101.11675126903555</c:v>
                </c:pt>
                <c:pt idx="6">
                  <c:v>101.01522842639594</c:v>
                </c:pt>
                <c:pt idx="7">
                  <c:v>100.71065989847716</c:v>
                </c:pt>
                <c:pt idx="8">
                  <c:v>100.1015228426396</c:v>
                </c:pt>
                <c:pt idx="9">
                  <c:v>100.20304568527918</c:v>
                </c:pt>
                <c:pt idx="10">
                  <c:v>100.40609137055839</c:v>
                </c:pt>
                <c:pt idx="11">
                  <c:v>99.390862944162436</c:v>
                </c:pt>
                <c:pt idx="12">
                  <c:v>99.390862944162436</c:v>
                </c:pt>
                <c:pt idx="13">
                  <c:v>99.898477157360404</c:v>
                </c:pt>
                <c:pt idx="14">
                  <c:v>100.30456852791878</c:v>
                </c:pt>
                <c:pt idx="15">
                  <c:v>100.30456852791878</c:v>
                </c:pt>
                <c:pt idx="16">
                  <c:v>100.71065989847716</c:v>
                </c:pt>
                <c:pt idx="17">
                  <c:v>100.60913705583756</c:v>
                </c:pt>
                <c:pt idx="18">
                  <c:v>100.50761421319795</c:v>
                </c:pt>
                <c:pt idx="19">
                  <c:v>100.40609137055839</c:v>
                </c:pt>
                <c:pt idx="20">
                  <c:v>100.40609137055839</c:v>
                </c:pt>
                <c:pt idx="21">
                  <c:v>100.40609137055839</c:v>
                </c:pt>
                <c:pt idx="22">
                  <c:v>100.40609137055839</c:v>
                </c:pt>
                <c:pt idx="23">
                  <c:v>99.390862944162436</c:v>
                </c:pt>
                <c:pt idx="24">
                  <c:v>100</c:v>
                </c:pt>
                <c:pt idx="25">
                  <c:v>100.1015228426396</c:v>
                </c:pt>
                <c:pt idx="26">
                  <c:v>100.91370558375634</c:v>
                </c:pt>
                <c:pt idx="27">
                  <c:v>101.11675126903555</c:v>
                </c:pt>
                <c:pt idx="28">
                  <c:v>101.42131979695432</c:v>
                </c:pt>
                <c:pt idx="29">
                  <c:v>101.7258883248731</c:v>
                </c:pt>
                <c:pt idx="30">
                  <c:v>101.5228426395939</c:v>
                </c:pt>
                <c:pt idx="31">
                  <c:v>101.6243654822335</c:v>
                </c:pt>
                <c:pt idx="32">
                  <c:v>101.82741116751268</c:v>
                </c:pt>
                <c:pt idx="33">
                  <c:v>101.92893401015229</c:v>
                </c:pt>
                <c:pt idx="34">
                  <c:v>102.03045685279189</c:v>
                </c:pt>
                <c:pt idx="35">
                  <c:v>101.21827411167513</c:v>
                </c:pt>
                <c:pt idx="36">
                  <c:v>101.5228426395939</c:v>
                </c:pt>
                <c:pt idx="37">
                  <c:v>102.23350253807106</c:v>
                </c:pt>
                <c:pt idx="38">
                  <c:v>103.1472081218274</c:v>
                </c:pt>
                <c:pt idx="39">
                  <c:v>103.85786802030456</c:v>
                </c:pt>
                <c:pt idx="40">
                  <c:v>103.95939086294416</c:v>
                </c:pt>
                <c:pt idx="41">
                  <c:v>103.85786802030456</c:v>
                </c:pt>
                <c:pt idx="42">
                  <c:v>104.06091370558374</c:v>
                </c:pt>
                <c:pt idx="43">
                  <c:v>103.75634517766497</c:v>
                </c:pt>
              </c:numCache>
            </c:numRef>
          </c:val>
          <c:smooth val="0"/>
          <c:extLst>
            <c:ext xmlns:c16="http://schemas.microsoft.com/office/drawing/2014/chart" uri="{C3380CC4-5D6E-409C-BE32-E72D297353CC}">
              <c16:uniqueId val="{00000002-5A52-40A3-948F-9B2B3C7A8D0E}"/>
            </c:ext>
          </c:extLst>
        </c:ser>
        <c:ser>
          <c:idx val="3"/>
          <c:order val="3"/>
          <c:tx>
            <c:v>PA</c:v>
          </c:tx>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pt idx="35">
                  <c:v>44927</c:v>
                </c:pt>
                <c:pt idx="36">
                  <c:v>44958</c:v>
                </c:pt>
                <c:pt idx="37">
                  <c:v>44986</c:v>
                </c:pt>
                <c:pt idx="38">
                  <c:v>45017</c:v>
                </c:pt>
                <c:pt idx="39">
                  <c:v>45047</c:v>
                </c:pt>
                <c:pt idx="40">
                  <c:v>45078</c:v>
                </c:pt>
                <c:pt idx="41">
                  <c:v>45108</c:v>
                </c:pt>
                <c:pt idx="42">
                  <c:v>45139</c:v>
                </c:pt>
                <c:pt idx="43">
                  <c:v>45170</c:v>
                </c:pt>
              </c:numCache>
            </c:numRef>
          </c:cat>
          <c:val>
            <c:numRef>
              <c:f>PA!$AW$40:$AW$83</c:f>
              <c:numCache>
                <c:formatCode>0.0</c:formatCode>
                <c:ptCount val="44"/>
                <c:pt idx="0">
                  <c:v>100</c:v>
                </c:pt>
                <c:pt idx="1">
                  <c:v>100.30884623869403</c:v>
                </c:pt>
                <c:pt idx="2">
                  <c:v>100.44120891242004</c:v>
                </c:pt>
                <c:pt idx="3">
                  <c:v>101.03684094418708</c:v>
                </c:pt>
                <c:pt idx="4">
                  <c:v>101.34568718288108</c:v>
                </c:pt>
                <c:pt idx="5">
                  <c:v>99.426428413853955</c:v>
                </c:pt>
                <c:pt idx="6">
                  <c:v>99.139642620780947</c:v>
                </c:pt>
                <c:pt idx="7">
                  <c:v>99.889697771894987</c:v>
                </c:pt>
                <c:pt idx="8">
                  <c:v>101.47804985660711</c:v>
                </c:pt>
                <c:pt idx="9">
                  <c:v>103.48555040811824</c:v>
                </c:pt>
                <c:pt idx="10">
                  <c:v>104.2356055592323</c:v>
                </c:pt>
                <c:pt idx="11">
                  <c:v>103.24288550628722</c:v>
                </c:pt>
                <c:pt idx="12">
                  <c:v>102.13986322523716</c:v>
                </c:pt>
                <c:pt idx="13">
                  <c:v>101.4339289653651</c:v>
                </c:pt>
                <c:pt idx="14">
                  <c:v>100.198544010589</c:v>
                </c:pt>
                <c:pt idx="15">
                  <c:v>100.02206044562101</c:v>
                </c:pt>
                <c:pt idx="16">
                  <c:v>100.41914846679903</c:v>
                </c:pt>
                <c:pt idx="17">
                  <c:v>99.867637326273993</c:v>
                </c:pt>
                <c:pt idx="18">
                  <c:v>100.92653871608206</c:v>
                </c:pt>
                <c:pt idx="19">
                  <c:v>102.00750055151113</c:v>
                </c:pt>
                <c:pt idx="20">
                  <c:v>103.17670416942421</c:v>
                </c:pt>
                <c:pt idx="21">
                  <c:v>104.19148466799028</c:v>
                </c:pt>
                <c:pt idx="22">
                  <c:v>104.56651224354732</c:v>
                </c:pt>
                <c:pt idx="23">
                  <c:v>103.22082506066623</c:v>
                </c:pt>
                <c:pt idx="24">
                  <c:v>102.22810500772115</c:v>
                </c:pt>
                <c:pt idx="25">
                  <c:v>102.00750055151113</c:v>
                </c:pt>
                <c:pt idx="26">
                  <c:v>101.50011030222809</c:v>
                </c:pt>
                <c:pt idx="27">
                  <c:v>101.96337966026914</c:v>
                </c:pt>
                <c:pt idx="28">
                  <c:v>102.6472534745202</c:v>
                </c:pt>
                <c:pt idx="29">
                  <c:v>102.82373703948819</c:v>
                </c:pt>
                <c:pt idx="30">
                  <c:v>104.25766600485329</c:v>
                </c:pt>
                <c:pt idx="31">
                  <c:v>105.6695345245974</c:v>
                </c:pt>
                <c:pt idx="32">
                  <c:v>106.48577101257446</c:v>
                </c:pt>
                <c:pt idx="33">
                  <c:v>107.14758438120451</c:v>
                </c:pt>
                <c:pt idx="34">
                  <c:v>106.94904037061548</c:v>
                </c:pt>
                <c:pt idx="35">
                  <c:v>105.82395764394441</c:v>
                </c:pt>
                <c:pt idx="36">
                  <c:v>104.69887491727332</c:v>
                </c:pt>
                <c:pt idx="37">
                  <c:v>104.3679682329583</c:v>
                </c:pt>
                <c:pt idx="38">
                  <c:v>103.11052283256122</c:v>
                </c:pt>
                <c:pt idx="39">
                  <c:v>103.66203397308627</c:v>
                </c:pt>
                <c:pt idx="40">
                  <c:v>103.28700639752924</c:v>
                </c:pt>
                <c:pt idx="41">
                  <c:v>102.36046768144718</c:v>
                </c:pt>
                <c:pt idx="42">
                  <c:v>102.62519302889919</c:v>
                </c:pt>
                <c:pt idx="43">
                  <c:v>103.35318773439224</c:v>
                </c:pt>
              </c:numCache>
            </c:numRef>
          </c:val>
          <c:smooth val="0"/>
          <c:extLst>
            <c:ext xmlns:c16="http://schemas.microsoft.com/office/drawing/2014/chart" uri="{C3380CC4-5D6E-409C-BE32-E72D297353CC}">
              <c16:uniqueId val="{00000003-5A52-40A3-948F-9B2B3C7A8D0E}"/>
            </c:ext>
          </c:extLst>
        </c:ser>
        <c:dLbls>
          <c:showLegendKey val="0"/>
          <c:showVal val="0"/>
          <c:showCatName val="0"/>
          <c:showSerName val="0"/>
          <c:showPercent val="0"/>
          <c:showBubbleSize val="0"/>
        </c:dLbls>
        <c:smooth val="0"/>
        <c:axId val="231201408"/>
        <c:axId val="231211392"/>
      </c:lineChart>
      <c:dateAx>
        <c:axId val="231201408"/>
        <c:scaling>
          <c:orientation val="minMax"/>
          <c:max val="45170"/>
        </c:scaling>
        <c:delete val="0"/>
        <c:axPos val="b"/>
        <c:numFmt formatCode="mmm\-yy" sourceLinked="1"/>
        <c:majorTickMark val="out"/>
        <c:minorTickMark val="none"/>
        <c:tickLblPos val="low"/>
        <c:spPr>
          <a:ln w="19050"/>
        </c:spPr>
        <c:txPr>
          <a:bodyPr/>
          <a:lstStyle/>
          <a:p>
            <a:pPr>
              <a:defRPr sz="680" baseline="0"/>
            </a:pPr>
            <a:endParaRPr lang="fr-FR"/>
          </a:p>
        </c:txPr>
        <c:crossAx val="231211392"/>
        <c:crossesAt val="100"/>
        <c:auto val="1"/>
        <c:lblOffset val="100"/>
        <c:baseTimeUnit val="months"/>
      </c:dateAx>
      <c:valAx>
        <c:axId val="231211392"/>
        <c:scaling>
          <c:orientation val="minMax"/>
          <c:max val="112"/>
          <c:min val="70"/>
        </c:scaling>
        <c:delete val="0"/>
        <c:axPos val="l"/>
        <c:majorGridlines/>
        <c:numFmt formatCode="0" sourceLinked="0"/>
        <c:majorTickMark val="out"/>
        <c:minorTickMark val="none"/>
        <c:tickLblPos val="nextTo"/>
        <c:crossAx val="231201408"/>
        <c:crossesAt val="43862"/>
        <c:crossBetween val="midCat"/>
        <c:majorUnit val="4"/>
      </c:valAx>
    </c:plotArea>
    <c:legend>
      <c:legendPos val="b"/>
      <c:layout>
        <c:manualLayout>
          <c:xMode val="edge"/>
          <c:yMode val="edge"/>
          <c:x val="0.29860496668685643"/>
          <c:y val="0.6691552206280964"/>
          <c:w val="0.38285612759943466"/>
          <c:h val="6.4813309626619256E-2"/>
        </c:manualLayout>
      </c:layout>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415E-2"/>
          <c:y val="0.27208624345685839"/>
          <c:w val="0.83764367816093055"/>
          <c:h val="0.49287174439733517"/>
        </c:manualLayout>
      </c:layout>
      <c:lineChart>
        <c:grouping val="standard"/>
        <c:varyColors val="0"/>
        <c:ser>
          <c:idx val="0"/>
          <c:order val="0"/>
          <c:tx>
            <c:strRef>
              <c:f>'Données graph 1 et 2'!$AS$8:$AS$9</c:f>
              <c:strCache>
                <c:ptCount val="2"/>
                <c:pt idx="0">
                  <c:v>Construction </c:v>
                </c:pt>
              </c:strCache>
            </c:strRef>
          </c:tx>
          <c:spPr>
            <a:ln w="28575">
              <a:solidFill>
                <a:srgbClr val="00B050"/>
              </a:solidFill>
              <a:prstDash val="solid"/>
            </a:ln>
          </c:spPr>
          <c:marker>
            <c:symbol val="none"/>
          </c:marker>
          <c:cat>
            <c:multiLvlStrRef>
              <c:f>'Données graph 1 et 2'!$A$10:$B$53</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2013</c:v>
                  </c:pt>
                  <c:pt idx="4">
                    <c:v>2014</c:v>
                  </c:pt>
                  <c:pt idx="8">
                    <c:v>2015</c:v>
                  </c:pt>
                  <c:pt idx="12">
                    <c:v>2016</c:v>
                  </c:pt>
                  <c:pt idx="16">
                    <c:v>2017</c:v>
                  </c:pt>
                  <c:pt idx="20">
                    <c:v>2018</c:v>
                  </c:pt>
                  <c:pt idx="24">
                    <c:v>2019</c:v>
                  </c:pt>
                  <c:pt idx="28">
                    <c:v>2020</c:v>
                  </c:pt>
                  <c:pt idx="32">
                    <c:v>2021</c:v>
                  </c:pt>
                  <c:pt idx="36">
                    <c:v>2022</c:v>
                  </c:pt>
                  <c:pt idx="40">
                    <c:v>2023</c:v>
                  </c:pt>
                </c:lvl>
              </c:multiLvlStrCache>
            </c:multiLvlStrRef>
          </c:cat>
          <c:val>
            <c:numRef>
              <c:f>'Données graph 1 et 2'!$AS$10:$AS$53</c:f>
              <c:numCache>
                <c:formatCode>#\ ##0.0</c:formatCode>
                <c:ptCount val="44"/>
                <c:pt idx="0">
                  <c:v>100</c:v>
                </c:pt>
                <c:pt idx="1">
                  <c:v>99.989933842613652</c:v>
                </c:pt>
                <c:pt idx="2">
                  <c:v>100.7284200991285</c:v>
                </c:pt>
                <c:pt idx="3">
                  <c:v>100.84410804806549</c:v>
                </c:pt>
                <c:pt idx="4">
                  <c:v>100.4293510857735</c:v>
                </c:pt>
                <c:pt idx="5">
                  <c:v>98.768578586966555</c:v>
                </c:pt>
                <c:pt idx="6">
                  <c:v>96.544177115093461</c:v>
                </c:pt>
                <c:pt idx="7">
                  <c:v>95.343400231771994</c:v>
                </c:pt>
                <c:pt idx="8">
                  <c:v>93.532453422250512</c:v>
                </c:pt>
                <c:pt idx="9">
                  <c:v>92.848914698026121</c:v>
                </c:pt>
                <c:pt idx="10">
                  <c:v>92.923897365054202</c:v>
                </c:pt>
                <c:pt idx="11">
                  <c:v>93.17242195792241</c:v>
                </c:pt>
                <c:pt idx="12">
                  <c:v>93.852341060450243</c:v>
                </c:pt>
                <c:pt idx="13">
                  <c:v>94.718517768105258</c:v>
                </c:pt>
                <c:pt idx="14">
                  <c:v>95.149680935167041</c:v>
                </c:pt>
                <c:pt idx="15">
                  <c:v>95.293880728526048</c:v>
                </c:pt>
                <c:pt idx="16">
                  <c:v>96.464219766697823</c:v>
                </c:pt>
                <c:pt idx="17">
                  <c:v>98.295526843116377</c:v>
                </c:pt>
                <c:pt idx="18">
                  <c:v>99.743121964950703</c:v>
                </c:pt>
                <c:pt idx="19">
                  <c:v>99.245940658820501</c:v>
                </c:pt>
                <c:pt idx="20">
                  <c:v>101.77897117455788</c:v>
                </c:pt>
                <c:pt idx="21">
                  <c:v>101.40860310986284</c:v>
                </c:pt>
                <c:pt idx="22">
                  <c:v>102.1804233376556</c:v>
                </c:pt>
                <c:pt idx="23">
                  <c:v>103.11351898736933</c:v>
                </c:pt>
                <c:pt idx="24">
                  <c:v>104.22397156445624</c:v>
                </c:pt>
                <c:pt idx="25">
                  <c:v>105.2151237315903</c:v>
                </c:pt>
                <c:pt idx="26">
                  <c:v>106.78574910996063</c:v>
                </c:pt>
                <c:pt idx="27">
                  <c:v>107.05924100771946</c:v>
                </c:pt>
                <c:pt idx="28">
                  <c:v>100.06853630605389</c:v>
                </c:pt>
                <c:pt idx="29">
                  <c:v>104.19697851963458</c:v>
                </c:pt>
                <c:pt idx="30">
                  <c:v>107.18495800384487</c:v>
                </c:pt>
                <c:pt idx="31">
                  <c:v>108.65961603207792</c:v>
                </c:pt>
                <c:pt idx="32">
                  <c:v>109.94010042431988</c:v>
                </c:pt>
                <c:pt idx="33">
                  <c:v>111.48982915217765</c:v>
                </c:pt>
                <c:pt idx="34">
                  <c:v>112.1820262086563</c:v>
                </c:pt>
                <c:pt idx="35">
                  <c:v>112.50614814246708</c:v>
                </c:pt>
                <c:pt idx="36">
                  <c:v>111.66646248860349</c:v>
                </c:pt>
                <c:pt idx="37">
                  <c:v>112.14919254979986</c:v>
                </c:pt>
                <c:pt idx="38">
                  <c:v>111.42850425626283</c:v>
                </c:pt>
                <c:pt idx="39">
                  <c:v>110.96181467450693</c:v>
                </c:pt>
                <c:pt idx="40">
                  <c:v>110.88419445619697</c:v>
                </c:pt>
                <c:pt idx="41">
                  <c:v>109.76324698473201</c:v>
                </c:pt>
                <c:pt idx="42">
                  <c:v>109.57835569251716</c:v>
                </c:pt>
                <c:pt idx="43">
                  <c:v>108.93711041256876</c:v>
                </c:pt>
              </c:numCache>
            </c:numRef>
          </c:val>
          <c:smooth val="0"/>
          <c:extLst>
            <c:ext xmlns:c16="http://schemas.microsoft.com/office/drawing/2014/chart" uri="{C3380CC4-5D6E-409C-BE32-E72D297353CC}">
              <c16:uniqueId val="{00000000-BEC3-4006-A1C7-651A741041DA}"/>
            </c:ext>
          </c:extLst>
        </c:ser>
        <c:ser>
          <c:idx val="1"/>
          <c:order val="1"/>
          <c:tx>
            <c:strRef>
              <c:f>'Données graph 1 et 2'!$AR$8:$AR$9</c:f>
              <c:strCache>
                <c:ptCount val="2"/>
                <c:pt idx="0">
                  <c:v>Industrie </c:v>
                </c:pt>
              </c:strCache>
            </c:strRef>
          </c:tx>
          <c:spPr>
            <a:ln w="28575">
              <a:solidFill>
                <a:srgbClr val="0070C0"/>
              </a:solidFill>
              <a:prstDash val="solid"/>
            </a:ln>
          </c:spPr>
          <c:marker>
            <c:symbol val="none"/>
          </c:marker>
          <c:cat>
            <c:multiLvlStrRef>
              <c:f>'Données graph 1 et 2'!$A$10:$B$53</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2013</c:v>
                  </c:pt>
                  <c:pt idx="4">
                    <c:v>2014</c:v>
                  </c:pt>
                  <c:pt idx="8">
                    <c:v>2015</c:v>
                  </c:pt>
                  <c:pt idx="12">
                    <c:v>2016</c:v>
                  </c:pt>
                  <c:pt idx="16">
                    <c:v>2017</c:v>
                  </c:pt>
                  <c:pt idx="20">
                    <c:v>2018</c:v>
                  </c:pt>
                  <c:pt idx="24">
                    <c:v>2019</c:v>
                  </c:pt>
                  <c:pt idx="28">
                    <c:v>2020</c:v>
                  </c:pt>
                  <c:pt idx="32">
                    <c:v>2021</c:v>
                  </c:pt>
                  <c:pt idx="36">
                    <c:v>2022</c:v>
                  </c:pt>
                  <c:pt idx="40">
                    <c:v>2023</c:v>
                  </c:pt>
                </c:lvl>
              </c:multiLvlStrCache>
            </c:multiLvlStrRef>
          </c:cat>
          <c:val>
            <c:numRef>
              <c:f>'Données graph 1 et 2'!$AR$10:$AR$53</c:f>
              <c:numCache>
                <c:formatCode>#\ ##0.0</c:formatCode>
                <c:ptCount val="44"/>
                <c:pt idx="0">
                  <c:v>100</c:v>
                </c:pt>
                <c:pt idx="1">
                  <c:v>99.858291661589405</c:v>
                </c:pt>
                <c:pt idx="2">
                  <c:v>100.39041718116482</c:v>
                </c:pt>
                <c:pt idx="3">
                  <c:v>99.806948029117166</c:v>
                </c:pt>
                <c:pt idx="4">
                  <c:v>98.217602339767524</c:v>
                </c:pt>
                <c:pt idx="5">
                  <c:v>98.320336579160113</c:v>
                </c:pt>
                <c:pt idx="6">
                  <c:v>97.980832483544575</c:v>
                </c:pt>
                <c:pt idx="7">
                  <c:v>97.528643127546275</c:v>
                </c:pt>
                <c:pt idx="8">
                  <c:v>98.282814622941416</c:v>
                </c:pt>
                <c:pt idx="9">
                  <c:v>97.869857144673418</c:v>
                </c:pt>
                <c:pt idx="10">
                  <c:v>97.506653140297928</c:v>
                </c:pt>
                <c:pt idx="11">
                  <c:v>96.83204843923356</c:v>
                </c:pt>
                <c:pt idx="12">
                  <c:v>95.578572906457921</c:v>
                </c:pt>
                <c:pt idx="13">
                  <c:v>96.29642458106737</c:v>
                </c:pt>
                <c:pt idx="14">
                  <c:v>96.050486100026205</c:v>
                </c:pt>
                <c:pt idx="15">
                  <c:v>95.547528288071817</c:v>
                </c:pt>
                <c:pt idx="16">
                  <c:v>95.50293702659512</c:v>
                </c:pt>
                <c:pt idx="17">
                  <c:v>96.107917670985557</c:v>
                </c:pt>
                <c:pt idx="18">
                  <c:v>96.56951230431325</c:v>
                </c:pt>
                <c:pt idx="19">
                  <c:v>97.779173245936178</c:v>
                </c:pt>
                <c:pt idx="20">
                  <c:v>98.558521129524479</c:v>
                </c:pt>
                <c:pt idx="21">
                  <c:v>98.3779339873265</c:v>
                </c:pt>
                <c:pt idx="22">
                  <c:v>98.518086733364186</c:v>
                </c:pt>
                <c:pt idx="23">
                  <c:v>98.463465935368589</c:v>
                </c:pt>
                <c:pt idx="24">
                  <c:v>99.580180497658432</c:v>
                </c:pt>
                <c:pt idx="25">
                  <c:v>98.918633050699853</c:v>
                </c:pt>
                <c:pt idx="26">
                  <c:v>98.239965983265904</c:v>
                </c:pt>
                <c:pt idx="27">
                  <c:v>99.021602437668363</c:v>
                </c:pt>
                <c:pt idx="28">
                  <c:v>95.855340857773314</c:v>
                </c:pt>
                <c:pt idx="29">
                  <c:v>96.985290334690404</c:v>
                </c:pt>
                <c:pt idx="30">
                  <c:v>99.603461973079988</c:v>
                </c:pt>
                <c:pt idx="31">
                  <c:v>99.646735509390112</c:v>
                </c:pt>
                <c:pt idx="32">
                  <c:v>100.29820341957145</c:v>
                </c:pt>
                <c:pt idx="33">
                  <c:v>100.24918773443498</c:v>
                </c:pt>
                <c:pt idx="34">
                  <c:v>101.05961373558101</c:v>
                </c:pt>
                <c:pt idx="35">
                  <c:v>102.91753757079441</c:v>
                </c:pt>
                <c:pt idx="36">
                  <c:v>103.13758360763639</c:v>
                </c:pt>
                <c:pt idx="37">
                  <c:v>103.96367951973065</c:v>
                </c:pt>
                <c:pt idx="38">
                  <c:v>104.45207771861671</c:v>
                </c:pt>
                <c:pt idx="39">
                  <c:v>104.28860837608917</c:v>
                </c:pt>
                <c:pt idx="40">
                  <c:v>104.60953306876493</c:v>
                </c:pt>
                <c:pt idx="41">
                  <c:v>104.21988000277622</c:v>
                </c:pt>
                <c:pt idx="42">
                  <c:v>104.57589578599405</c:v>
                </c:pt>
                <c:pt idx="43">
                  <c:v>104.24539241114286</c:v>
                </c:pt>
              </c:numCache>
            </c:numRef>
          </c:val>
          <c:smooth val="0"/>
          <c:extLst>
            <c:ext xmlns:c16="http://schemas.microsoft.com/office/drawing/2014/chart" uri="{C3380CC4-5D6E-409C-BE32-E72D297353CC}">
              <c16:uniqueId val="{00000001-BEC3-4006-A1C7-651A741041DA}"/>
            </c:ext>
          </c:extLst>
        </c:ser>
        <c:ser>
          <c:idx val="2"/>
          <c:order val="2"/>
          <c:tx>
            <c:strRef>
              <c:f>'Données graph 1 et 2'!$AT$8:$AT$9</c:f>
              <c:strCache>
                <c:ptCount val="2"/>
                <c:pt idx="0">
                  <c:v>Tertiaire marchand </c:v>
                </c:pt>
              </c:strCache>
            </c:strRef>
          </c:tx>
          <c:spPr>
            <a:ln w="28575">
              <a:solidFill>
                <a:srgbClr val="FF0000"/>
              </a:solidFill>
            </a:ln>
          </c:spPr>
          <c:marker>
            <c:symbol val="none"/>
          </c:marker>
          <c:cat>
            <c:multiLvlStrRef>
              <c:f>'Données graph 1 et 2'!$A$10:$B$53</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2013</c:v>
                  </c:pt>
                  <c:pt idx="4">
                    <c:v>2014</c:v>
                  </c:pt>
                  <c:pt idx="8">
                    <c:v>2015</c:v>
                  </c:pt>
                  <c:pt idx="12">
                    <c:v>2016</c:v>
                  </c:pt>
                  <c:pt idx="16">
                    <c:v>2017</c:v>
                  </c:pt>
                  <c:pt idx="20">
                    <c:v>2018</c:v>
                  </c:pt>
                  <c:pt idx="24">
                    <c:v>2019</c:v>
                  </c:pt>
                  <c:pt idx="28">
                    <c:v>2020</c:v>
                  </c:pt>
                  <c:pt idx="32">
                    <c:v>2021</c:v>
                  </c:pt>
                  <c:pt idx="36">
                    <c:v>2022</c:v>
                  </c:pt>
                  <c:pt idx="40">
                    <c:v>2023</c:v>
                  </c:pt>
                </c:lvl>
              </c:multiLvlStrCache>
            </c:multiLvlStrRef>
          </c:cat>
          <c:val>
            <c:numRef>
              <c:f>'Données graph 1 et 2'!$AT$10:$AT$53</c:f>
              <c:numCache>
                <c:formatCode>#\ ##0.0</c:formatCode>
                <c:ptCount val="44"/>
                <c:pt idx="0">
                  <c:v>100</c:v>
                </c:pt>
                <c:pt idx="1">
                  <c:v>99.583039715935342</c:v>
                </c:pt>
                <c:pt idx="2">
                  <c:v>99.660135389974698</c:v>
                </c:pt>
                <c:pt idx="3">
                  <c:v>99.961146420283669</c:v>
                </c:pt>
                <c:pt idx="4">
                  <c:v>99.796635791008754</c:v>
                </c:pt>
                <c:pt idx="5">
                  <c:v>99.814516613170355</c:v>
                </c:pt>
                <c:pt idx="6">
                  <c:v>99.216305673072881</c:v>
                </c:pt>
                <c:pt idx="7">
                  <c:v>99.265833652304494</c:v>
                </c:pt>
                <c:pt idx="8">
                  <c:v>99.41772703595133</c:v>
                </c:pt>
                <c:pt idx="9">
                  <c:v>99.721620373714998</c:v>
                </c:pt>
                <c:pt idx="10">
                  <c:v>99.86711948129124</c:v>
                </c:pt>
                <c:pt idx="11">
                  <c:v>99.783508788623593</c:v>
                </c:pt>
                <c:pt idx="12">
                  <c:v>100.33835572154058</c:v>
                </c:pt>
                <c:pt idx="13">
                  <c:v>101.22247512675165</c:v>
                </c:pt>
                <c:pt idx="14">
                  <c:v>101.45007375245774</c:v>
                </c:pt>
                <c:pt idx="15">
                  <c:v>101.83299299616596</c:v>
                </c:pt>
                <c:pt idx="16">
                  <c:v>103.02848280564977</c:v>
                </c:pt>
                <c:pt idx="17">
                  <c:v>103.91519872437777</c:v>
                </c:pt>
                <c:pt idx="18">
                  <c:v>103.75313092005516</c:v>
                </c:pt>
                <c:pt idx="19">
                  <c:v>104.70040559681128</c:v>
                </c:pt>
                <c:pt idx="20">
                  <c:v>105.65882125328703</c:v>
                </c:pt>
                <c:pt idx="21">
                  <c:v>105.65068762372429</c:v>
                </c:pt>
                <c:pt idx="22">
                  <c:v>105.53815219473594</c:v>
                </c:pt>
                <c:pt idx="23">
                  <c:v>105.21530869564299</c:v>
                </c:pt>
                <c:pt idx="24">
                  <c:v>106.22212308495436</c:v>
                </c:pt>
                <c:pt idx="25">
                  <c:v>106.70413198209292</c:v>
                </c:pt>
                <c:pt idx="26">
                  <c:v>106.5046885638458</c:v>
                </c:pt>
                <c:pt idx="27">
                  <c:v>107.26532565348393</c:v>
                </c:pt>
                <c:pt idx="28">
                  <c:v>104.32887957041437</c:v>
                </c:pt>
                <c:pt idx="29">
                  <c:v>102.18160661038948</c:v>
                </c:pt>
                <c:pt idx="30">
                  <c:v>106.1428143024945</c:v>
                </c:pt>
                <c:pt idx="31">
                  <c:v>106.40847754546216</c:v>
                </c:pt>
                <c:pt idx="32">
                  <c:v>107.59225628932411</c:v>
                </c:pt>
                <c:pt idx="33">
                  <c:v>109.85779518154175</c:v>
                </c:pt>
                <c:pt idx="34">
                  <c:v>111.50176680256993</c:v>
                </c:pt>
                <c:pt idx="35">
                  <c:v>112.493410849151</c:v>
                </c:pt>
                <c:pt idx="36">
                  <c:v>112.92116190244693</c:v>
                </c:pt>
                <c:pt idx="37">
                  <c:v>113.42904240437225</c:v>
                </c:pt>
                <c:pt idx="38">
                  <c:v>113.9907165021157</c:v>
                </c:pt>
                <c:pt idx="39">
                  <c:v>114.42839904307911</c:v>
                </c:pt>
                <c:pt idx="40">
                  <c:v>114.21962409017556</c:v>
                </c:pt>
                <c:pt idx="41">
                  <c:v>114.40453730644549</c:v>
                </c:pt>
                <c:pt idx="42">
                  <c:v>114.69186203787207</c:v>
                </c:pt>
                <c:pt idx="43">
                  <c:v>114.2683934905123</c:v>
                </c:pt>
              </c:numCache>
            </c:numRef>
          </c:val>
          <c:smooth val="0"/>
          <c:extLst>
            <c:ext xmlns:c16="http://schemas.microsoft.com/office/drawing/2014/chart" uri="{C3380CC4-5D6E-409C-BE32-E72D297353CC}">
              <c16:uniqueId val="{00000002-BEC3-4006-A1C7-651A741041DA}"/>
            </c:ext>
          </c:extLst>
        </c:ser>
        <c:ser>
          <c:idx val="3"/>
          <c:order val="3"/>
          <c:tx>
            <c:strRef>
              <c:f>'Données graph 1 et 2'!$AU$8:$AU$9</c:f>
              <c:strCache>
                <c:ptCount val="2"/>
                <c:pt idx="0">
                  <c:v>Tertiaire non marchand </c:v>
                </c:pt>
              </c:strCache>
            </c:strRef>
          </c:tx>
          <c:spPr>
            <a:ln w="28575">
              <a:solidFill>
                <a:schemeClr val="accent6">
                  <a:lumMod val="75000"/>
                </a:schemeClr>
              </a:solidFill>
              <a:prstDash val="solid"/>
            </a:ln>
          </c:spPr>
          <c:marker>
            <c:symbol val="none"/>
          </c:marker>
          <c:cat>
            <c:multiLvlStrRef>
              <c:f>'Données graph 1 et 2'!$A$10:$B$53</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2013</c:v>
                  </c:pt>
                  <c:pt idx="4">
                    <c:v>2014</c:v>
                  </c:pt>
                  <c:pt idx="8">
                    <c:v>2015</c:v>
                  </c:pt>
                  <c:pt idx="12">
                    <c:v>2016</c:v>
                  </c:pt>
                  <c:pt idx="16">
                    <c:v>2017</c:v>
                  </c:pt>
                  <c:pt idx="20">
                    <c:v>2018</c:v>
                  </c:pt>
                  <c:pt idx="24">
                    <c:v>2019</c:v>
                  </c:pt>
                  <c:pt idx="28">
                    <c:v>2020</c:v>
                  </c:pt>
                  <c:pt idx="32">
                    <c:v>2021</c:v>
                  </c:pt>
                  <c:pt idx="36">
                    <c:v>2022</c:v>
                  </c:pt>
                  <c:pt idx="40">
                    <c:v>2023</c:v>
                  </c:pt>
                </c:lvl>
              </c:multiLvlStrCache>
            </c:multiLvlStrRef>
          </c:cat>
          <c:val>
            <c:numRef>
              <c:f>'Données graph 1 et 2'!$AU$10:$AU$53</c:f>
              <c:numCache>
                <c:formatCode>#\ ##0.0</c:formatCode>
                <c:ptCount val="44"/>
                <c:pt idx="0">
                  <c:v>100</c:v>
                </c:pt>
                <c:pt idx="1">
                  <c:v>100.37644375281623</c:v>
                </c:pt>
                <c:pt idx="2">
                  <c:v>99.692721491731746</c:v>
                </c:pt>
                <c:pt idx="3">
                  <c:v>100.5868029809091</c:v>
                </c:pt>
                <c:pt idx="4">
                  <c:v>100.58215397785639</c:v>
                </c:pt>
                <c:pt idx="5">
                  <c:v>99.874529080301471</c:v>
                </c:pt>
                <c:pt idx="6">
                  <c:v>100.5229660256344</c:v>
                </c:pt>
                <c:pt idx="7">
                  <c:v>101.11543647991948</c:v>
                </c:pt>
                <c:pt idx="8">
                  <c:v>100.60917479442908</c:v>
                </c:pt>
                <c:pt idx="9">
                  <c:v>100.94143215491617</c:v>
                </c:pt>
                <c:pt idx="10">
                  <c:v>101.04570427832584</c:v>
                </c:pt>
                <c:pt idx="11">
                  <c:v>101.78109824045887</c:v>
                </c:pt>
                <c:pt idx="12">
                  <c:v>102.04005111344026</c:v>
                </c:pt>
                <c:pt idx="13">
                  <c:v>102.17083914126144</c:v>
                </c:pt>
                <c:pt idx="14">
                  <c:v>102.39139792531415</c:v>
                </c:pt>
                <c:pt idx="15">
                  <c:v>102.06620646099591</c:v>
                </c:pt>
                <c:pt idx="16">
                  <c:v>102.92812929910366</c:v>
                </c:pt>
                <c:pt idx="17">
                  <c:v>102.99101104340316</c:v>
                </c:pt>
                <c:pt idx="18">
                  <c:v>102.36735196760395</c:v>
                </c:pt>
                <c:pt idx="19">
                  <c:v>101.68389943860407</c:v>
                </c:pt>
                <c:pt idx="20">
                  <c:v>101.48477445708812</c:v>
                </c:pt>
                <c:pt idx="21">
                  <c:v>100.99252124321758</c:v>
                </c:pt>
                <c:pt idx="22">
                  <c:v>101.0386671310894</c:v>
                </c:pt>
                <c:pt idx="23">
                  <c:v>101.42647906221309</c:v>
                </c:pt>
                <c:pt idx="24">
                  <c:v>101.35316902987741</c:v>
                </c:pt>
                <c:pt idx="25">
                  <c:v>101.62688187923064</c:v>
                </c:pt>
                <c:pt idx="26">
                  <c:v>101.90840996679293</c:v>
                </c:pt>
                <c:pt idx="27">
                  <c:v>101.52275883207322</c:v>
                </c:pt>
                <c:pt idx="28">
                  <c:v>101.77891005697212</c:v>
                </c:pt>
                <c:pt idx="29">
                  <c:v>100.46260547548307</c:v>
                </c:pt>
                <c:pt idx="30">
                  <c:v>102.64407064533765</c:v>
                </c:pt>
                <c:pt idx="31">
                  <c:v>103.40162443571437</c:v>
                </c:pt>
                <c:pt idx="32">
                  <c:v>103.96862734759478</c:v>
                </c:pt>
                <c:pt idx="33">
                  <c:v>104.40135613730209</c:v>
                </c:pt>
                <c:pt idx="34">
                  <c:v>104.30672203999043</c:v>
                </c:pt>
                <c:pt idx="35">
                  <c:v>104.68950847894556</c:v>
                </c:pt>
                <c:pt idx="36">
                  <c:v>105.16811447515622</c:v>
                </c:pt>
                <c:pt idx="37">
                  <c:v>104.2648286005883</c:v>
                </c:pt>
                <c:pt idx="38">
                  <c:v>103.94606985661295</c:v>
                </c:pt>
                <c:pt idx="39">
                  <c:v>104.62042042109599</c:v>
                </c:pt>
                <c:pt idx="40">
                  <c:v>104.39248286783838</c:v>
                </c:pt>
                <c:pt idx="41">
                  <c:v>104.51249721276025</c:v>
                </c:pt>
                <c:pt idx="42">
                  <c:v>104.98985200876601</c:v>
                </c:pt>
                <c:pt idx="43">
                  <c:v>105.66705722594956</c:v>
                </c:pt>
              </c:numCache>
            </c:numRef>
          </c:val>
          <c:smooth val="0"/>
          <c:extLst>
            <c:ext xmlns:c16="http://schemas.microsoft.com/office/drawing/2014/chart" uri="{C3380CC4-5D6E-409C-BE32-E72D297353CC}">
              <c16:uniqueId val="{00000003-BEC3-4006-A1C7-651A741041DA}"/>
            </c:ext>
          </c:extLst>
        </c:ser>
        <c:dLbls>
          <c:showLegendKey val="0"/>
          <c:showVal val="0"/>
          <c:showCatName val="0"/>
          <c:showSerName val="0"/>
          <c:showPercent val="0"/>
          <c:showBubbleSize val="0"/>
        </c:dLbls>
        <c:smooth val="0"/>
        <c:axId val="212177664"/>
        <c:axId val="212179200"/>
      </c:lineChart>
      <c:catAx>
        <c:axId val="21217766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12179200"/>
        <c:crossesAt val="100"/>
        <c:auto val="0"/>
        <c:lblAlgn val="ctr"/>
        <c:lblOffset val="100"/>
        <c:tickLblSkip val="1"/>
        <c:tickMarkSkip val="1"/>
        <c:noMultiLvlLbl val="0"/>
      </c:catAx>
      <c:valAx>
        <c:axId val="212179200"/>
        <c:scaling>
          <c:orientation val="minMax"/>
          <c:max val="115"/>
          <c:min val="90"/>
        </c:scaling>
        <c:delete val="0"/>
        <c:axPos val="l"/>
        <c:majorGridlines>
          <c:spPr>
            <a:ln>
              <a:prstDash val="sysDash"/>
            </a:ln>
          </c:spPr>
        </c:majorGridlines>
        <c:numFmt formatCode="#,##0" sourceLinked="0"/>
        <c:majorTickMark val="out"/>
        <c:minorTickMark val="none"/>
        <c:tickLblPos val="nextTo"/>
        <c:crossAx val="212177664"/>
        <c:crosses val="autoZero"/>
        <c:crossBetween val="midCat"/>
        <c:majorUnit val="5"/>
      </c:valAx>
    </c:plotArea>
    <c:legend>
      <c:legendPos val="r"/>
      <c:layout>
        <c:manualLayout>
          <c:xMode val="edge"/>
          <c:yMode val="edge"/>
          <c:x val="3.2670454545454551E-2"/>
          <c:y val="0.18066157760814217"/>
          <c:w val="0.95596590909090906"/>
          <c:h val="8.142493638676846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124E-2"/>
          <c:y val="0.27208624345685795"/>
          <c:w val="0.83764367816092966"/>
          <c:h val="0.49121318168562289"/>
        </c:manualLayout>
      </c:layout>
      <c:barChart>
        <c:barDir val="col"/>
        <c:grouping val="stacked"/>
        <c:varyColors val="0"/>
        <c:ser>
          <c:idx val="1"/>
          <c:order val="0"/>
          <c:tx>
            <c:strRef>
              <c:f>'Données Graph3'!$G$7:$G$8</c:f>
              <c:strCache>
                <c:ptCount val="2"/>
                <c:pt idx="0">
                  <c:v>Emploi hors intérim</c:v>
                </c:pt>
              </c:strCache>
            </c:strRef>
          </c:tx>
          <c:spPr>
            <a:solidFill>
              <a:srgbClr val="00B0F0"/>
            </a:solidFill>
            <a:ln w="28575">
              <a:noFill/>
              <a:prstDash val="solid"/>
            </a:ln>
          </c:spPr>
          <c:invertIfNegative val="0"/>
          <c:cat>
            <c:multiLvlStrRef>
              <c:f>'Données Graph3'!$A$10:$B$58</c:f>
              <c:multiLvlStrCache>
                <c:ptCount val="4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lvl>
                <c:lvl>
                  <c:pt idx="0">
                    <c:v>2013</c:v>
                  </c:pt>
                  <c:pt idx="4">
                    <c:v>2014</c:v>
                  </c:pt>
                  <c:pt idx="8">
                    <c:v>2015</c:v>
                  </c:pt>
                  <c:pt idx="12">
                    <c:v>2016</c:v>
                  </c:pt>
                  <c:pt idx="16">
                    <c:v>2017</c:v>
                  </c:pt>
                  <c:pt idx="20">
                    <c:v>2018</c:v>
                  </c:pt>
                  <c:pt idx="24">
                    <c:v>2019</c:v>
                  </c:pt>
                  <c:pt idx="28">
                    <c:v>2020</c:v>
                  </c:pt>
                  <c:pt idx="32">
                    <c:v>2021</c:v>
                  </c:pt>
                  <c:pt idx="36">
                    <c:v>2022</c:v>
                  </c:pt>
                  <c:pt idx="40">
                    <c:v>2023</c:v>
                  </c:pt>
                  <c:pt idx="44">
                    <c:v>2024</c:v>
                  </c:pt>
                </c:lvl>
              </c:multiLvlStrCache>
            </c:multiLvlStrRef>
          </c:cat>
          <c:val>
            <c:numRef>
              <c:f>'Données Graph3'!$V$10:$V$53</c:f>
              <c:numCache>
                <c:formatCode>#,##0</c:formatCode>
                <c:ptCount val="44"/>
                <c:pt idx="0">
                  <c:v>71.038848415773828</c:v>
                </c:pt>
                <c:pt idx="1">
                  <c:v>418.52820813597646</c:v>
                </c:pt>
                <c:pt idx="2">
                  <c:v>-468.79896117947646</c:v>
                </c:pt>
                <c:pt idx="3">
                  <c:v>529.61518489231821</c:v>
                </c:pt>
                <c:pt idx="4">
                  <c:v>-156.92153516013059</c:v>
                </c:pt>
                <c:pt idx="5">
                  <c:v>-690.39912544412073</c:v>
                </c:pt>
                <c:pt idx="6">
                  <c:v>257.22752215381479</c:v>
                </c:pt>
                <c:pt idx="7">
                  <c:v>-264.119529683172</c:v>
                </c:pt>
                <c:pt idx="8">
                  <c:v>-118.17612088602618</c:v>
                </c:pt>
                <c:pt idx="9">
                  <c:v>81.303610268776538</c:v>
                </c:pt>
                <c:pt idx="10">
                  <c:v>-551.63905504834838</c:v>
                </c:pt>
                <c:pt idx="11">
                  <c:v>806.22957110410789</c:v>
                </c:pt>
                <c:pt idx="12">
                  <c:v>300.58008112589596</c:v>
                </c:pt>
                <c:pt idx="13">
                  <c:v>1350.299936669966</c:v>
                </c:pt>
                <c:pt idx="14">
                  <c:v>-72.076149931264808</c:v>
                </c:pt>
                <c:pt idx="15">
                  <c:v>-288.19945577014005</c:v>
                </c:pt>
                <c:pt idx="16">
                  <c:v>1900.0056889291736</c:v>
                </c:pt>
                <c:pt idx="17">
                  <c:v>382.13980223299586</c:v>
                </c:pt>
                <c:pt idx="18">
                  <c:v>-698.89501970240963</c:v>
                </c:pt>
                <c:pt idx="19">
                  <c:v>1166.3076684410626</c:v>
                </c:pt>
                <c:pt idx="20">
                  <c:v>1419.8805238026544</c:v>
                </c:pt>
                <c:pt idx="21">
                  <c:v>40.70699382876046</c:v>
                </c:pt>
                <c:pt idx="22">
                  <c:v>276.7213765620254</c:v>
                </c:pt>
                <c:pt idx="23">
                  <c:v>-170.59732947839075</c:v>
                </c:pt>
                <c:pt idx="24">
                  <c:v>886.6864705857588</c:v>
                </c:pt>
                <c:pt idx="25">
                  <c:v>906.7081626697327</c:v>
                </c:pt>
                <c:pt idx="26">
                  <c:v>955.83845297186053</c:v>
                </c:pt>
                <c:pt idx="27">
                  <c:v>-316.99673810455715</c:v>
                </c:pt>
                <c:pt idx="28">
                  <c:v>-1896.5953548119578</c:v>
                </c:pt>
                <c:pt idx="29">
                  <c:v>-3599.1780600059428</c:v>
                </c:pt>
                <c:pt idx="30">
                  <c:v>5048.8971103606746</c:v>
                </c:pt>
                <c:pt idx="31">
                  <c:v>1729.9802349338424</c:v>
                </c:pt>
                <c:pt idx="32">
                  <c:v>1204.4525844076124</c:v>
                </c:pt>
                <c:pt idx="33">
                  <c:v>2262.188333131111</c:v>
                </c:pt>
                <c:pt idx="34">
                  <c:v>1902.9429826347332</c:v>
                </c:pt>
                <c:pt idx="35">
                  <c:v>1677.7373502722767</c:v>
                </c:pt>
                <c:pt idx="36">
                  <c:v>739.50671522697667</c:v>
                </c:pt>
                <c:pt idx="37">
                  <c:v>142.83878471699427</c:v>
                </c:pt>
                <c:pt idx="38">
                  <c:v>-199.9325475783844</c:v>
                </c:pt>
                <c:pt idx="39">
                  <c:v>1269.9620396424725</c:v>
                </c:pt>
                <c:pt idx="40">
                  <c:v>357.91092728535295</c:v>
                </c:pt>
                <c:pt idx="41">
                  <c:v>-196.51024396202411</c:v>
                </c:pt>
                <c:pt idx="42">
                  <c:v>298.81148923977162</c:v>
                </c:pt>
                <c:pt idx="43">
                  <c:v>392.5235649808892</c:v>
                </c:pt>
              </c:numCache>
            </c:numRef>
          </c:val>
          <c:extLst>
            <c:ext xmlns:c16="http://schemas.microsoft.com/office/drawing/2014/chart" uri="{C3380CC4-5D6E-409C-BE32-E72D297353CC}">
              <c16:uniqueId val="{00000000-7697-45A6-9FE6-BE4D9B4F7D77}"/>
            </c:ext>
          </c:extLst>
        </c:ser>
        <c:ser>
          <c:idx val="2"/>
          <c:order val="1"/>
          <c:tx>
            <c:strRef>
              <c:f>'Données Graph3'!$H$7:$H$8</c:f>
              <c:strCache>
                <c:ptCount val="2"/>
                <c:pt idx="0">
                  <c:v>Intérim</c:v>
                </c:pt>
              </c:strCache>
            </c:strRef>
          </c:tx>
          <c:spPr>
            <a:solidFill>
              <a:schemeClr val="accent6">
                <a:lumMod val="75000"/>
              </a:schemeClr>
            </a:solidFill>
            <a:ln w="28575">
              <a:noFill/>
            </a:ln>
          </c:spPr>
          <c:invertIfNegative val="0"/>
          <c:cat>
            <c:multiLvlStrRef>
              <c:f>'Données Graph3'!$A$10:$B$58</c:f>
              <c:multiLvlStrCache>
                <c:ptCount val="48"/>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lvl>
                <c:lvl>
                  <c:pt idx="0">
                    <c:v>2013</c:v>
                  </c:pt>
                  <c:pt idx="4">
                    <c:v>2014</c:v>
                  </c:pt>
                  <c:pt idx="8">
                    <c:v>2015</c:v>
                  </c:pt>
                  <c:pt idx="12">
                    <c:v>2016</c:v>
                  </c:pt>
                  <c:pt idx="16">
                    <c:v>2017</c:v>
                  </c:pt>
                  <c:pt idx="20">
                    <c:v>2018</c:v>
                  </c:pt>
                  <c:pt idx="24">
                    <c:v>2019</c:v>
                  </c:pt>
                  <c:pt idx="28">
                    <c:v>2020</c:v>
                  </c:pt>
                  <c:pt idx="32">
                    <c:v>2021</c:v>
                  </c:pt>
                  <c:pt idx="36">
                    <c:v>2022</c:v>
                  </c:pt>
                  <c:pt idx="40">
                    <c:v>2023</c:v>
                  </c:pt>
                  <c:pt idx="44">
                    <c:v>2024</c:v>
                  </c:pt>
                </c:lvl>
              </c:multiLvlStrCache>
            </c:multiLvlStrRef>
          </c:cat>
          <c:val>
            <c:numRef>
              <c:f>'Données Graph3'!$W$10:$W$53</c:f>
              <c:numCache>
                <c:formatCode>#,##0</c:formatCode>
                <c:ptCount val="44"/>
                <c:pt idx="0">
                  <c:v>-129.82284501199956</c:v>
                </c:pt>
                <c:pt idx="1">
                  <c:v>-66.243461607000427</c:v>
                </c:pt>
                <c:pt idx="2">
                  <c:v>95.489140777000102</c:v>
                </c:pt>
                <c:pt idx="3">
                  <c:v>333.26985090199923</c:v>
                </c:pt>
                <c:pt idx="4">
                  <c:v>-481.88509320099911</c:v>
                </c:pt>
                <c:pt idx="5">
                  <c:v>47.803255363999597</c:v>
                </c:pt>
                <c:pt idx="6">
                  <c:v>-249.71013421599946</c:v>
                </c:pt>
                <c:pt idx="7">
                  <c:v>177.93430857400017</c:v>
                </c:pt>
                <c:pt idx="8">
                  <c:v>121.42611994299932</c:v>
                </c:pt>
                <c:pt idx="9">
                  <c:v>-30.195545515000049</c:v>
                </c:pt>
                <c:pt idx="10">
                  <c:v>235.20619774999977</c:v>
                </c:pt>
                <c:pt idx="11">
                  <c:v>76.188383224000972</c:v>
                </c:pt>
                <c:pt idx="12">
                  <c:v>158.08067135299916</c:v>
                </c:pt>
                <c:pt idx="13">
                  <c:v>182.71830784600024</c:v>
                </c:pt>
                <c:pt idx="14">
                  <c:v>113.04629383800057</c:v>
                </c:pt>
                <c:pt idx="15">
                  <c:v>-43.515231721999953</c:v>
                </c:pt>
                <c:pt idx="16">
                  <c:v>499.55594711499907</c:v>
                </c:pt>
                <c:pt idx="17">
                  <c:v>330.81507770400094</c:v>
                </c:pt>
                <c:pt idx="18">
                  <c:v>326.80442362699887</c:v>
                </c:pt>
                <c:pt idx="19">
                  <c:v>-0.24258619299962447</c:v>
                </c:pt>
                <c:pt idx="20">
                  <c:v>32.768511981000302</c:v>
                </c:pt>
                <c:pt idx="21">
                  <c:v>-158.26554794499953</c:v>
                </c:pt>
                <c:pt idx="22">
                  <c:v>31.283712187999299</c:v>
                </c:pt>
                <c:pt idx="23">
                  <c:v>-23.466114445998755</c:v>
                </c:pt>
                <c:pt idx="24">
                  <c:v>192.24049827499857</c:v>
                </c:pt>
                <c:pt idx="25">
                  <c:v>147.42016196499935</c:v>
                </c:pt>
                <c:pt idx="26">
                  <c:v>-26.460784148998755</c:v>
                </c:pt>
                <c:pt idx="27">
                  <c:v>-32.131260299999667</c:v>
                </c:pt>
                <c:pt idx="28">
                  <c:v>-2316.9698264780009</c:v>
                </c:pt>
                <c:pt idx="29">
                  <c:v>1224.3872727930002</c:v>
                </c:pt>
                <c:pt idx="30">
                  <c:v>708.27650026400079</c:v>
                </c:pt>
                <c:pt idx="31">
                  <c:v>14.615459501999794</c:v>
                </c:pt>
                <c:pt idx="32">
                  <c:v>227.91140133399949</c:v>
                </c:pt>
                <c:pt idx="33">
                  <c:v>129.06557491400054</c:v>
                </c:pt>
                <c:pt idx="34">
                  <c:v>106.68347855999946</c:v>
                </c:pt>
                <c:pt idx="35">
                  <c:v>-14.628142130000015</c:v>
                </c:pt>
                <c:pt idx="36">
                  <c:v>-102.64343150699915</c:v>
                </c:pt>
                <c:pt idx="37">
                  <c:v>127.8074498019987</c:v>
                </c:pt>
                <c:pt idx="38">
                  <c:v>-195.63606484699903</c:v>
                </c:pt>
                <c:pt idx="39">
                  <c:v>-80.897930509000616</c:v>
                </c:pt>
                <c:pt idx="40">
                  <c:v>-404.25122057999943</c:v>
                </c:pt>
                <c:pt idx="41">
                  <c:v>-250.09872656800053</c:v>
                </c:pt>
                <c:pt idx="42">
                  <c:v>82.853089764999822</c:v>
                </c:pt>
                <c:pt idx="43">
                  <c:v>-83.317372172000432</c:v>
                </c:pt>
              </c:numCache>
            </c:numRef>
          </c:val>
          <c:extLst>
            <c:ext xmlns:c16="http://schemas.microsoft.com/office/drawing/2014/chart" uri="{C3380CC4-5D6E-409C-BE32-E72D297353CC}">
              <c16:uniqueId val="{00000001-7697-45A6-9FE6-BE4D9B4F7D77}"/>
            </c:ext>
          </c:extLst>
        </c:ser>
        <c:dLbls>
          <c:showLegendKey val="0"/>
          <c:showVal val="0"/>
          <c:showCatName val="0"/>
          <c:showSerName val="0"/>
          <c:showPercent val="0"/>
          <c:showBubbleSize val="0"/>
        </c:dLbls>
        <c:gapWidth val="150"/>
        <c:overlap val="100"/>
        <c:axId val="212256640"/>
        <c:axId val="212258176"/>
      </c:barChart>
      <c:lineChart>
        <c:grouping val="standard"/>
        <c:varyColors val="0"/>
        <c:ser>
          <c:idx val="0"/>
          <c:order val="2"/>
          <c:tx>
            <c:strRef>
              <c:f>'Données Graph3'!$F$7:$F$8</c:f>
              <c:strCache>
                <c:ptCount val="2"/>
                <c:pt idx="0">
                  <c:v>Emploi total</c:v>
                </c:pt>
              </c:strCache>
            </c:strRef>
          </c:tx>
          <c:spPr>
            <a:ln w="28575">
              <a:solidFill>
                <a:srgbClr val="002060"/>
              </a:solidFill>
              <a:prstDash val="solid"/>
            </a:ln>
          </c:spPr>
          <c:marker>
            <c:symbol val="none"/>
          </c:marker>
          <c:cat>
            <c:multiLvlStrRef>
              <c:f>'Données Graph3'!$A$10:$B$53</c:f>
              <c:multiLvlStrCache>
                <c:ptCount val="4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lvl>
                <c:lvl>
                  <c:pt idx="0">
                    <c:v>2013</c:v>
                  </c:pt>
                  <c:pt idx="4">
                    <c:v>2014</c:v>
                  </c:pt>
                  <c:pt idx="8">
                    <c:v>2015</c:v>
                  </c:pt>
                  <c:pt idx="12">
                    <c:v>2016</c:v>
                  </c:pt>
                  <c:pt idx="16">
                    <c:v>2017</c:v>
                  </c:pt>
                  <c:pt idx="20">
                    <c:v>2018</c:v>
                  </c:pt>
                  <c:pt idx="24">
                    <c:v>2019</c:v>
                  </c:pt>
                  <c:pt idx="28">
                    <c:v>2020</c:v>
                  </c:pt>
                  <c:pt idx="32">
                    <c:v>2021</c:v>
                  </c:pt>
                  <c:pt idx="36">
                    <c:v>2022</c:v>
                  </c:pt>
                  <c:pt idx="40">
                    <c:v>2023</c:v>
                  </c:pt>
                </c:lvl>
              </c:multiLvlStrCache>
            </c:multiLvlStrRef>
          </c:cat>
          <c:val>
            <c:numRef>
              <c:f>'Données Graph3'!$U$10:$U$53</c:f>
              <c:numCache>
                <c:formatCode>#,##0</c:formatCode>
                <c:ptCount val="44"/>
                <c:pt idx="0">
                  <c:v>-58.783996596233919</c:v>
                </c:pt>
                <c:pt idx="1">
                  <c:v>352.28474652898149</c:v>
                </c:pt>
                <c:pt idx="2">
                  <c:v>-373.30982040247181</c:v>
                </c:pt>
                <c:pt idx="3">
                  <c:v>862.88503579431563</c:v>
                </c:pt>
                <c:pt idx="4">
                  <c:v>-638.80662836114061</c:v>
                </c:pt>
                <c:pt idx="5">
                  <c:v>-642.59587008011295</c:v>
                </c:pt>
                <c:pt idx="6">
                  <c:v>7.5173879378126003</c:v>
                </c:pt>
                <c:pt idx="7">
                  <c:v>-86.185221109160921</c:v>
                </c:pt>
                <c:pt idx="8">
                  <c:v>3.2499990569776855</c:v>
                </c:pt>
                <c:pt idx="9">
                  <c:v>51.108064753760118</c:v>
                </c:pt>
                <c:pt idx="10">
                  <c:v>-316.43285729835043</c:v>
                </c:pt>
                <c:pt idx="11">
                  <c:v>882.41795432812069</c:v>
                </c:pt>
                <c:pt idx="12">
                  <c:v>458.66075247889967</c:v>
                </c:pt>
                <c:pt idx="13">
                  <c:v>1533.0182445159589</c:v>
                </c:pt>
                <c:pt idx="14">
                  <c:v>40.970143906743033</c:v>
                </c:pt>
                <c:pt idx="15">
                  <c:v>-331.71468749214546</c:v>
                </c:pt>
                <c:pt idx="16">
                  <c:v>2399.5616360441782</c:v>
                </c:pt>
                <c:pt idx="17">
                  <c:v>712.95487993699498</c:v>
                </c:pt>
                <c:pt idx="18">
                  <c:v>-372.09059607543168</c:v>
                </c:pt>
                <c:pt idx="19">
                  <c:v>1166.0650822480675</c:v>
                </c:pt>
                <c:pt idx="20">
                  <c:v>1452.6490357836592</c:v>
                </c:pt>
                <c:pt idx="21">
                  <c:v>-117.55855411622906</c:v>
                </c:pt>
                <c:pt idx="22">
                  <c:v>308.00508875001105</c:v>
                </c:pt>
                <c:pt idx="23">
                  <c:v>-194.06344392438768</c:v>
                </c:pt>
                <c:pt idx="24">
                  <c:v>1078.9269688607601</c:v>
                </c:pt>
                <c:pt idx="25">
                  <c:v>1054.1283246347448</c:v>
                </c:pt>
                <c:pt idx="26">
                  <c:v>929.37766882285359</c:v>
                </c:pt>
                <c:pt idx="27">
                  <c:v>-349.12799840455409</c:v>
                </c:pt>
                <c:pt idx="28">
                  <c:v>-4213.5651812899741</c:v>
                </c:pt>
                <c:pt idx="29">
                  <c:v>-2374.790787212929</c:v>
                </c:pt>
                <c:pt idx="30">
                  <c:v>5757.1736106246826</c:v>
                </c:pt>
                <c:pt idx="31">
                  <c:v>1744.5956944358186</c:v>
                </c:pt>
                <c:pt idx="32">
                  <c:v>1432.3639857416274</c:v>
                </c:pt>
                <c:pt idx="33">
                  <c:v>2391.2539080450952</c:v>
                </c:pt>
                <c:pt idx="34">
                  <c:v>2009.6264611947408</c:v>
                </c:pt>
                <c:pt idx="35">
                  <c:v>1663.1092081422685</c:v>
                </c:pt>
                <c:pt idx="36">
                  <c:v>636.86328371998388</c:v>
                </c:pt>
                <c:pt idx="37">
                  <c:v>270.64623451899388</c:v>
                </c:pt>
                <c:pt idx="38">
                  <c:v>-395.56861242538434</c:v>
                </c:pt>
                <c:pt idx="39">
                  <c:v>1189.0641091334692</c:v>
                </c:pt>
                <c:pt idx="40">
                  <c:v>-46.340293294633739</c:v>
                </c:pt>
                <c:pt idx="41">
                  <c:v>-446.6089705300401</c:v>
                </c:pt>
                <c:pt idx="42">
                  <c:v>381.6645790047769</c:v>
                </c:pt>
                <c:pt idx="43">
                  <c:v>309.20619280889514</c:v>
                </c:pt>
              </c:numCache>
            </c:numRef>
          </c:val>
          <c:smooth val="0"/>
          <c:extLst>
            <c:ext xmlns:c16="http://schemas.microsoft.com/office/drawing/2014/chart" uri="{C3380CC4-5D6E-409C-BE32-E72D297353CC}">
              <c16:uniqueId val="{00000002-7697-45A6-9FE6-BE4D9B4F7D77}"/>
            </c:ext>
          </c:extLst>
        </c:ser>
        <c:dLbls>
          <c:showLegendKey val="0"/>
          <c:showVal val="0"/>
          <c:showCatName val="0"/>
          <c:showSerName val="0"/>
          <c:showPercent val="0"/>
          <c:showBubbleSize val="0"/>
        </c:dLbls>
        <c:marker val="1"/>
        <c:smooth val="0"/>
        <c:axId val="212256640"/>
        <c:axId val="212258176"/>
      </c:lineChart>
      <c:catAx>
        <c:axId val="212256640"/>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12258176"/>
        <c:crosses val="autoZero"/>
        <c:auto val="0"/>
        <c:lblAlgn val="ctr"/>
        <c:lblOffset val="100"/>
        <c:tickLblSkip val="1"/>
        <c:tickMarkSkip val="1"/>
        <c:noMultiLvlLbl val="0"/>
      </c:catAx>
      <c:valAx>
        <c:axId val="212258176"/>
        <c:scaling>
          <c:orientation val="minMax"/>
          <c:max val="6000"/>
          <c:min val="-5000"/>
        </c:scaling>
        <c:delete val="0"/>
        <c:axPos val="l"/>
        <c:majorGridlines>
          <c:spPr>
            <a:ln>
              <a:prstDash val="sysDash"/>
            </a:ln>
          </c:spPr>
        </c:majorGridlines>
        <c:numFmt formatCode="[Red][&lt;0]\-&quot;&quot;0&quot;&quot;;[Blue][&gt;0]\+&quot;&quot;0&quot;&quot;;0" sourceLinked="0"/>
        <c:majorTickMark val="out"/>
        <c:minorTickMark val="none"/>
        <c:tickLblPos val="nextTo"/>
        <c:crossAx val="212256640"/>
        <c:crosses val="autoZero"/>
        <c:crossBetween val="between"/>
        <c:majorUnit val="1000"/>
      </c:valAx>
    </c:plotArea>
    <c:legend>
      <c:legendPos val="t"/>
      <c:layout>
        <c:manualLayout>
          <c:xMode val="edge"/>
          <c:yMode val="edge"/>
          <c:x val="0.21627906807801803"/>
          <c:y val="0.21335807050092764"/>
          <c:w val="0.58264258622806397"/>
          <c:h val="6.3399948383075486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115172941883742E-2"/>
          <c:y val="0.23445600341765868"/>
          <c:w val="0.90516390406154157"/>
          <c:h val="0.51446426230666154"/>
        </c:manualLayout>
      </c:layout>
      <c:barChart>
        <c:barDir val="col"/>
        <c:grouping val="stacked"/>
        <c:varyColors val="0"/>
        <c:ser>
          <c:idx val="0"/>
          <c:order val="0"/>
          <c:tx>
            <c:v>Emploi hors intérim</c:v>
          </c:tx>
          <c:spPr>
            <a:solidFill>
              <a:srgbClr val="00B0F0"/>
            </a:solidFill>
          </c:spPr>
          <c:invertIfNegative val="0"/>
          <c:dPt>
            <c:idx val="4"/>
            <c:invertIfNegative val="0"/>
            <c:bubble3D val="0"/>
            <c:extLst>
              <c:ext xmlns:c16="http://schemas.microsoft.com/office/drawing/2014/chart" uri="{C3380CC4-5D6E-409C-BE32-E72D297353CC}">
                <c16:uniqueId val="{00000000-168E-498E-8153-5A5F7C3C3C0E}"/>
              </c:ext>
            </c:extLst>
          </c:dPt>
          <c:dLbls>
            <c:dLbl>
              <c:idx val="1"/>
              <c:layout>
                <c:manualLayout>
                  <c:x val="-1.8451889386298876E-3"/>
                  <c:y val="-8.62564887632245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68E-498E-8153-5A5F7C3C3C0E}"/>
                </c:ext>
              </c:extLst>
            </c:dLbl>
            <c:dLbl>
              <c:idx val="2"/>
              <c:layout>
                <c:manualLayout>
                  <c:x val="3.711009123660204E-3"/>
                  <c:y val="2.875216292107486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68E-498E-8153-5A5F7C3C3C0E}"/>
                </c:ext>
              </c:extLst>
            </c:dLbl>
            <c:dLbl>
              <c:idx val="3"/>
              <c:layout>
                <c:manualLayout>
                  <c:x val="1.7744656902168538E-3"/>
                  <c:y val="8.3148682905531354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68E-498E-8153-5A5F7C3C3C0E}"/>
                </c:ext>
              </c:extLst>
            </c:dLbl>
            <c:numFmt formatCode="[&lt;0]\-&quot;&quot;#,###&quot;&quot;;[&gt;0]\+&quot;&quot;#,###&quot;&quot;;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graph4 annuel'!$B$8:$F$8</c:f>
              <c:strCache>
                <c:ptCount val="5"/>
                <c:pt idx="0">
                  <c:v>Ensemble</c:v>
                </c:pt>
                <c:pt idx="1">
                  <c:v>Tertiaire marchand</c:v>
                </c:pt>
                <c:pt idx="2">
                  <c:v>Tertiaire non marchand</c:v>
                </c:pt>
                <c:pt idx="3">
                  <c:v>Industrie</c:v>
                </c:pt>
                <c:pt idx="4">
                  <c:v>Construction 
</c:v>
                </c:pt>
              </c:strCache>
            </c:strRef>
          </c:cat>
          <c:val>
            <c:numRef>
              <c:f>'Données graph4 annuel'!$DG$60:$DK$60</c:f>
              <c:numCache>
                <c:formatCode>#,##0</c:formatCode>
                <c:ptCount val="5"/>
                <c:pt idx="0">
                  <c:v>850</c:v>
                </c:pt>
                <c:pt idx="1">
                  <c:v>260</c:v>
                </c:pt>
                <c:pt idx="2">
                  <c:v>640</c:v>
                </c:pt>
                <c:pt idx="3">
                  <c:v>270</c:v>
                </c:pt>
                <c:pt idx="4">
                  <c:v>-260</c:v>
                </c:pt>
              </c:numCache>
            </c:numRef>
          </c:val>
          <c:extLst>
            <c:ext xmlns:c16="http://schemas.microsoft.com/office/drawing/2014/chart" uri="{C3380CC4-5D6E-409C-BE32-E72D297353CC}">
              <c16:uniqueId val="{00000004-168E-498E-8153-5A5F7C3C3C0E}"/>
            </c:ext>
          </c:extLst>
        </c:ser>
        <c:ser>
          <c:idx val="1"/>
          <c:order val="1"/>
          <c:tx>
            <c:v>Intérim</c:v>
          </c:tx>
          <c:spPr>
            <a:solidFill>
              <a:schemeClr val="accent6">
                <a:lumMod val="75000"/>
              </a:schemeClr>
            </a:solidFill>
          </c:spPr>
          <c:invertIfNegative val="0"/>
          <c:dPt>
            <c:idx val="4"/>
            <c:invertIfNegative val="0"/>
            <c:bubble3D val="0"/>
            <c:extLst>
              <c:ext xmlns:c16="http://schemas.microsoft.com/office/drawing/2014/chart" uri="{C3380CC4-5D6E-409C-BE32-E72D297353CC}">
                <c16:uniqueId val="{00000005-168E-498E-8153-5A5F7C3C3C0E}"/>
              </c:ext>
            </c:extLst>
          </c:dPt>
          <c:dLbls>
            <c:dLbl>
              <c:idx val="0"/>
              <c:layout>
                <c:manualLayout>
                  <c:x val="-3.7316403700606328E-3"/>
                  <c:y val="-7.860660226634962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68E-498E-8153-5A5F7C3C3C0E}"/>
                </c:ext>
              </c:extLst>
            </c:dLbl>
            <c:dLbl>
              <c:idx val="1"/>
              <c:layout>
                <c:manualLayout>
                  <c:x val="-6.9158262581718621E-5"/>
                  <c:y val="6.3435874413269103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68E-498E-8153-5A5F7C3C3C0E}"/>
                </c:ext>
              </c:extLst>
            </c:dLbl>
            <c:dLbl>
              <c:idx val="2"/>
              <c:layout>
                <c:manualLayout>
                  <c:x val="-1.5416893248703615E-3"/>
                  <c:y val="-3.00584728319281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68E-498E-8153-5A5F7C3C3C0E}"/>
                </c:ext>
              </c:extLst>
            </c:dLbl>
            <c:dLbl>
              <c:idx val="3"/>
              <c:layout>
                <c:manualLayout>
                  <c:x val="1.7744656902168538E-3"/>
                  <c:y val="-5.073083378066711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68E-498E-8153-5A5F7C3C3C0E}"/>
                </c:ext>
              </c:extLst>
            </c:dLbl>
            <c:dLbl>
              <c:idx val="4"/>
              <c:layout>
                <c:manualLayout>
                  <c:x val="0"/>
                  <c:y val="-1.10840720035661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68E-498E-8153-5A5F7C3C3C0E}"/>
                </c:ext>
              </c:extLst>
            </c:dLbl>
            <c:numFmt formatCode="[&lt;0]\-&quot;&quot;#,###&quot;&quot;;[&gt;0]\+&quot;&quot;#,###&quot;&quot;;0" sourceLinked="0"/>
            <c:spPr>
              <a:noFill/>
              <a:ln>
                <a:noFill/>
              </a:ln>
              <a:effectLst/>
            </c:spPr>
            <c:txPr>
              <a:bodyPr/>
              <a:lstStyle/>
              <a:p>
                <a:pPr>
                  <a:defRPr sz="1100" b="0"/>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graph4 annuel'!$B$8:$F$8</c:f>
              <c:strCache>
                <c:ptCount val="5"/>
                <c:pt idx="0">
                  <c:v>Ensemble</c:v>
                </c:pt>
                <c:pt idx="1">
                  <c:v>Tertiaire marchand</c:v>
                </c:pt>
                <c:pt idx="2">
                  <c:v>Tertiaire non marchand</c:v>
                </c:pt>
                <c:pt idx="3">
                  <c:v>Industrie</c:v>
                </c:pt>
                <c:pt idx="4">
                  <c:v>Construction 
</c:v>
                </c:pt>
              </c:strCache>
            </c:strRef>
          </c:cat>
          <c:val>
            <c:numRef>
              <c:f>'Données graph4 annuel'!$DM$60:$DQ$60</c:f>
              <c:numCache>
                <c:formatCode>#,##0</c:formatCode>
                <c:ptCount val="5"/>
                <c:pt idx="0">
                  <c:v>-650</c:v>
                </c:pt>
                <c:pt idx="1">
                  <c:v>-410</c:v>
                </c:pt>
                <c:pt idx="2">
                  <c:v>30</c:v>
                </c:pt>
                <c:pt idx="3">
                  <c:v>-280</c:v>
                </c:pt>
                <c:pt idx="4">
                  <c:v>0</c:v>
                </c:pt>
              </c:numCache>
            </c:numRef>
          </c:val>
          <c:extLst>
            <c:ext xmlns:c16="http://schemas.microsoft.com/office/drawing/2014/chart" uri="{C3380CC4-5D6E-409C-BE32-E72D297353CC}">
              <c16:uniqueId val="{0000000A-168E-498E-8153-5A5F7C3C3C0E}"/>
            </c:ext>
          </c:extLst>
        </c:ser>
        <c:ser>
          <c:idx val="2"/>
          <c:order val="2"/>
          <c:tx>
            <c:v>Total</c:v>
          </c:tx>
          <c:spPr>
            <a:noFill/>
          </c:spPr>
          <c:invertIfNegative val="0"/>
          <c:dLbls>
            <c:dLbl>
              <c:idx val="0"/>
              <c:layout>
                <c:manualLayout>
                  <c:x val="3.4298884853104978E-3"/>
                  <c:y val="4.221557881455486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68E-498E-8153-5A5F7C3C3C0E}"/>
                </c:ext>
              </c:extLst>
            </c:dLbl>
            <c:dLbl>
              <c:idx val="1"/>
              <c:layout>
                <c:manualLayout>
                  <c:x val="5.2543745469523619E-3"/>
                  <c:y val="-2.233179837139855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168E-498E-8153-5A5F7C3C3C0E}"/>
                </c:ext>
              </c:extLst>
            </c:dLbl>
            <c:dLbl>
              <c:idx val="2"/>
              <c:layout>
                <c:manualLayout>
                  <c:x val="1.4540838140225173E-3"/>
                  <c:y val="1.735042136602889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168E-498E-8153-5A5F7C3C3C0E}"/>
                </c:ext>
              </c:extLst>
            </c:dLbl>
            <c:dLbl>
              <c:idx val="3"/>
              <c:layout>
                <c:manualLayout>
                  <c:x val="3.5194501000686872E-3"/>
                  <c:y val="-3.66990515109284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168E-498E-8153-5A5F7C3C3C0E}"/>
                </c:ext>
              </c:extLst>
            </c:dLbl>
            <c:dLbl>
              <c:idx val="4"/>
              <c:layout>
                <c:manualLayout>
                  <c:x val="-1.7037665060239617E-3"/>
                  <c:y val="5.0610601775331644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168E-498E-8153-5A5F7C3C3C0E}"/>
                </c:ext>
              </c:extLst>
            </c:dLbl>
            <c:numFmt formatCode="[&lt;0]\-&quot;&quot;#,###&quot;&quot;;[&gt;0]\+&quot;&quot;#,###&quot;&quot;;0" sourceLinked="0"/>
            <c:spPr>
              <a:noFill/>
              <a:ln>
                <a:noFill/>
              </a:ln>
              <a:effectLst/>
            </c:spPr>
            <c:txPr>
              <a:bodyPr/>
              <a:lstStyle/>
              <a:p>
                <a:pPr>
                  <a:defRPr sz="1200" b="1"/>
                </a:pPr>
                <a:endParaRPr lang="fr-FR"/>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graph4 annuel'!$B$8:$F$8</c:f>
              <c:strCache>
                <c:ptCount val="5"/>
                <c:pt idx="0">
                  <c:v>Ensemble</c:v>
                </c:pt>
                <c:pt idx="1">
                  <c:v>Tertiaire marchand</c:v>
                </c:pt>
                <c:pt idx="2">
                  <c:v>Tertiaire non marchand</c:v>
                </c:pt>
                <c:pt idx="3">
                  <c:v>Industrie</c:v>
                </c:pt>
                <c:pt idx="4">
                  <c:v>Construction 
</c:v>
                </c:pt>
              </c:strCache>
            </c:strRef>
          </c:cat>
          <c:val>
            <c:numRef>
              <c:f>'Données graph4 annuel'!$DA$60:$DE$60</c:f>
              <c:numCache>
                <c:formatCode>#,##0</c:formatCode>
                <c:ptCount val="5"/>
                <c:pt idx="0">
                  <c:v>200</c:v>
                </c:pt>
                <c:pt idx="1">
                  <c:v>-140</c:v>
                </c:pt>
                <c:pt idx="2">
                  <c:v>670</c:v>
                </c:pt>
                <c:pt idx="3">
                  <c:v>-10</c:v>
                </c:pt>
                <c:pt idx="4">
                  <c:v>-270</c:v>
                </c:pt>
              </c:numCache>
            </c:numRef>
          </c:val>
          <c:extLst>
            <c:ext xmlns:c16="http://schemas.microsoft.com/office/drawing/2014/chart" uri="{C3380CC4-5D6E-409C-BE32-E72D297353CC}">
              <c16:uniqueId val="{00000010-168E-498E-8153-5A5F7C3C3C0E}"/>
            </c:ext>
          </c:extLst>
        </c:ser>
        <c:dLbls>
          <c:showLegendKey val="0"/>
          <c:showVal val="0"/>
          <c:showCatName val="0"/>
          <c:showSerName val="0"/>
          <c:showPercent val="0"/>
          <c:showBubbleSize val="0"/>
        </c:dLbls>
        <c:gapWidth val="150"/>
        <c:overlap val="100"/>
        <c:axId val="134519808"/>
        <c:axId val="134529792"/>
      </c:barChart>
      <c:catAx>
        <c:axId val="134519808"/>
        <c:scaling>
          <c:orientation val="minMax"/>
        </c:scaling>
        <c:delete val="0"/>
        <c:axPos val="b"/>
        <c:numFmt formatCode="General" sourceLinked="0"/>
        <c:majorTickMark val="out"/>
        <c:minorTickMark val="none"/>
        <c:tickLblPos val="low"/>
        <c:spPr>
          <a:ln w="22225" cmpd="sng"/>
        </c:spPr>
        <c:txPr>
          <a:bodyPr rot="0" vert="horz"/>
          <a:lstStyle/>
          <a:p>
            <a:pPr>
              <a:defRPr sz="1000" b="0" baseline="0"/>
            </a:pPr>
            <a:endParaRPr lang="fr-FR"/>
          </a:p>
        </c:txPr>
        <c:crossAx val="134529792"/>
        <c:crosses val="autoZero"/>
        <c:auto val="1"/>
        <c:lblAlgn val="ctr"/>
        <c:lblOffset val="100"/>
        <c:noMultiLvlLbl val="0"/>
      </c:catAx>
      <c:valAx>
        <c:axId val="134529792"/>
        <c:scaling>
          <c:orientation val="minMax"/>
          <c:max val="1000"/>
          <c:min val="-1000"/>
        </c:scaling>
        <c:delete val="0"/>
        <c:axPos val="l"/>
        <c:majorGridlines>
          <c:spPr>
            <a:ln>
              <a:prstDash val="sysDot"/>
            </a:ln>
          </c:spPr>
        </c:majorGridlines>
        <c:numFmt formatCode="[Red][&lt;0]\-&quot;&quot;0&quot;&quot;;[Blue][&gt;0]\+&quot;&quot;0&quot;&quot;;0" sourceLinked="0"/>
        <c:majorTickMark val="out"/>
        <c:minorTickMark val="none"/>
        <c:tickLblPos val="nextTo"/>
        <c:crossAx val="134519808"/>
        <c:crosses val="autoZero"/>
        <c:crossBetween val="between"/>
        <c:majorUnit val="500"/>
      </c:valAx>
    </c:plotArea>
    <c:legend>
      <c:legendPos val="r"/>
      <c:legendEntry>
        <c:idx val="0"/>
        <c:delete val="1"/>
      </c:legendEntry>
      <c:layout>
        <c:manualLayout>
          <c:xMode val="edge"/>
          <c:yMode val="edge"/>
          <c:x val="0.29526088646944743"/>
          <c:y val="0.15810180484344899"/>
          <c:w val="0.4416481968830514"/>
          <c:h val="5.7485996694990923E-2"/>
        </c:manualLayout>
      </c:layout>
      <c:overlay val="0"/>
      <c:txPr>
        <a:bodyPr/>
        <a:lstStyle/>
        <a:p>
          <a:pPr>
            <a:defRPr sz="1200" baseline="0"/>
          </a:pPr>
          <a:endParaRPr lang="fr-FR"/>
        </a:p>
      </c:txPr>
    </c:legend>
    <c:plotVisOnly val="1"/>
    <c:dispBlanksAs val="gap"/>
    <c:showDLblsOverMax val="0"/>
  </c:chart>
  <c:spPr>
    <a:ln>
      <a:solidFill>
        <a:schemeClr val="tx1">
          <a:tint val="75000"/>
          <a:shade val="95000"/>
          <a:satMod val="105000"/>
        </a:schemeClr>
      </a:solidFill>
    </a:ln>
  </c:sp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cs typeface="Calibri"/>
              </a:rPr>
              <a:t>Stock de bénéficiaires des principaux contrats aidés, dans le Vaucluse</a:t>
            </a:r>
          </a:p>
          <a:p>
            <a:pPr>
              <a:defRPr sz="1000" b="0" i="0" u="none" strike="noStrike" baseline="0">
                <a:solidFill>
                  <a:srgbClr val="000000"/>
                </a:solidFill>
                <a:latin typeface="Calibri"/>
                <a:ea typeface="Calibri"/>
                <a:cs typeface="Calibri"/>
              </a:defRPr>
            </a:pPr>
            <a:r>
              <a:rPr lang="fr-FR" sz="1000" b="0" i="1" u="none" strike="noStrike" baseline="0">
                <a:solidFill>
                  <a:srgbClr val="000000"/>
                </a:solidFill>
                <a:latin typeface="Calibri"/>
                <a:cs typeface="Calibri"/>
              </a:rPr>
              <a:t>(données brutes, en nombre)</a:t>
            </a:r>
          </a:p>
        </c:rich>
      </c:tx>
      <c:layout>
        <c:manualLayout>
          <c:xMode val="edge"/>
          <c:yMode val="edge"/>
          <c:x val="0.18700457004807933"/>
          <c:y val="2.0459862644964907E-2"/>
        </c:manualLayout>
      </c:layout>
      <c:overlay val="0"/>
      <c:spPr>
        <a:noFill/>
        <a:ln w="25400">
          <a:noFill/>
        </a:ln>
      </c:spPr>
    </c:title>
    <c:autoTitleDeleted val="0"/>
    <c:plotArea>
      <c:layout>
        <c:manualLayout>
          <c:layoutTarget val="inner"/>
          <c:xMode val="edge"/>
          <c:yMode val="edge"/>
          <c:x val="5.2094879587940811E-2"/>
          <c:y val="0.17791309936205024"/>
          <c:w val="0.93016067977190131"/>
          <c:h val="0.50499133191202406"/>
        </c:manualLayout>
      </c:layout>
      <c:areaChart>
        <c:grouping val="stacked"/>
        <c:varyColors val="0"/>
        <c:ser>
          <c:idx val="1"/>
          <c:order val="0"/>
          <c:tx>
            <c:strRef>
              <c:f>'Données GRAPHIQUE_stocks_bénéf'!$BQ$2</c:f>
              <c:strCache>
                <c:ptCount val="1"/>
                <c:pt idx="0">
                  <c:v>CUI-CAE / PEC</c:v>
                </c:pt>
              </c:strCache>
            </c:strRef>
          </c:tx>
          <c:spPr>
            <a:solidFill>
              <a:srgbClr val="1F497D">
                <a:lumMod val="20000"/>
                <a:lumOff val="80000"/>
                <a:alpha val="70000"/>
              </a:srgbClr>
            </a:solidFill>
            <a:ln w="28575">
              <a:noFill/>
              <a:prstDash val="solid"/>
            </a:ln>
          </c:spPr>
          <c:cat>
            <c:multiLvlStrRef>
              <c:f>'Données GRAPHIQUE_stocks_bénéf'!$BO$3:$BP$58</c:f>
              <c:multiLvlStrCache>
                <c:ptCount val="5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pt idx="52">
                    <c:v>2023</c:v>
                  </c:pt>
                </c:lvl>
              </c:multiLvlStrCache>
            </c:multiLvlStrRef>
          </c:cat>
          <c:val>
            <c:numRef>
              <c:f>'Données GRAPHIQUE_stocks_bénéf'!$BQ$3:$BQ$58</c:f>
              <c:numCache>
                <c:formatCode>#,##0</c:formatCode>
                <c:ptCount val="56"/>
                <c:pt idx="0">
                  <c:v>1268</c:v>
                </c:pt>
                <c:pt idx="1">
                  <c:v>2383</c:v>
                </c:pt>
                <c:pt idx="2">
                  <c:v>2491</c:v>
                </c:pt>
                <c:pt idx="3">
                  <c:v>2284</c:v>
                </c:pt>
                <c:pt idx="4">
                  <c:v>2154</c:v>
                </c:pt>
                <c:pt idx="5">
                  <c:v>1764</c:v>
                </c:pt>
                <c:pt idx="6">
                  <c:v>1744</c:v>
                </c:pt>
                <c:pt idx="7">
                  <c:v>2049</c:v>
                </c:pt>
                <c:pt idx="8">
                  <c:v>2326</c:v>
                </c:pt>
                <c:pt idx="9">
                  <c:v>2519</c:v>
                </c:pt>
                <c:pt idx="10">
                  <c:v>2324</c:v>
                </c:pt>
                <c:pt idx="11">
                  <c:v>2159</c:v>
                </c:pt>
                <c:pt idx="12">
                  <c:v>2023</c:v>
                </c:pt>
                <c:pt idx="13">
                  <c:v>1978</c:v>
                </c:pt>
                <c:pt idx="14">
                  <c:v>1854</c:v>
                </c:pt>
                <c:pt idx="15">
                  <c:v>2213</c:v>
                </c:pt>
                <c:pt idx="16">
                  <c:v>2279</c:v>
                </c:pt>
                <c:pt idx="17">
                  <c:v>2388</c:v>
                </c:pt>
                <c:pt idx="18">
                  <c:v>2119</c:v>
                </c:pt>
                <c:pt idx="19">
                  <c:v>1926</c:v>
                </c:pt>
                <c:pt idx="20">
                  <c:v>2047</c:v>
                </c:pt>
                <c:pt idx="21">
                  <c:v>2109</c:v>
                </c:pt>
                <c:pt idx="22">
                  <c:v>2077</c:v>
                </c:pt>
                <c:pt idx="23">
                  <c:v>2198</c:v>
                </c:pt>
                <c:pt idx="24">
                  <c:v>2356</c:v>
                </c:pt>
                <c:pt idx="25">
                  <c:v>2423</c:v>
                </c:pt>
                <c:pt idx="26">
                  <c:v>2438</c:v>
                </c:pt>
                <c:pt idx="27">
                  <c:v>2417</c:v>
                </c:pt>
                <c:pt idx="28">
                  <c:v>2500</c:v>
                </c:pt>
                <c:pt idx="29">
                  <c:v>2379</c:v>
                </c:pt>
                <c:pt idx="30">
                  <c:v>1670</c:v>
                </c:pt>
                <c:pt idx="31">
                  <c:v>1192</c:v>
                </c:pt>
                <c:pt idx="32">
                  <c:v>868</c:v>
                </c:pt>
                <c:pt idx="33">
                  <c:v>731</c:v>
                </c:pt>
                <c:pt idx="34">
                  <c:v>881</c:v>
                </c:pt>
                <c:pt idx="35">
                  <c:v>979</c:v>
                </c:pt>
                <c:pt idx="36">
                  <c:v>1067</c:v>
                </c:pt>
                <c:pt idx="37">
                  <c:v>1174</c:v>
                </c:pt>
                <c:pt idx="38">
                  <c:v>1164</c:v>
                </c:pt>
                <c:pt idx="39">
                  <c:v>1103</c:v>
                </c:pt>
                <c:pt idx="40">
                  <c:v>1040</c:v>
                </c:pt>
                <c:pt idx="41">
                  <c:v>869</c:v>
                </c:pt>
                <c:pt idx="42">
                  <c:v>870</c:v>
                </c:pt>
                <c:pt idx="43">
                  <c:v>872</c:v>
                </c:pt>
                <c:pt idx="44">
                  <c:v>887</c:v>
                </c:pt>
                <c:pt idx="45">
                  <c:v>891</c:v>
                </c:pt>
                <c:pt idx="46">
                  <c:v>857</c:v>
                </c:pt>
                <c:pt idx="47">
                  <c:v>863</c:v>
                </c:pt>
                <c:pt idx="48">
                  <c:v>879</c:v>
                </c:pt>
                <c:pt idx="49">
                  <c:v>844</c:v>
                </c:pt>
                <c:pt idx="50">
                  <c:v>715</c:v>
                </c:pt>
                <c:pt idx="51">
                  <c:v>501</c:v>
                </c:pt>
                <c:pt idx="52">
                  <c:v>460</c:v>
                </c:pt>
                <c:pt idx="53">
                  <c:v>467</c:v>
                </c:pt>
                <c:pt idx="54">
                  <c:v>452</c:v>
                </c:pt>
                <c:pt idx="55">
                  <c:v>486</c:v>
                </c:pt>
              </c:numCache>
            </c:numRef>
          </c:val>
          <c:extLst>
            <c:ext xmlns:c16="http://schemas.microsoft.com/office/drawing/2014/chart" uri="{C3380CC4-5D6E-409C-BE32-E72D297353CC}">
              <c16:uniqueId val="{00000000-D6EE-4A3D-A814-1761B5FB89CD}"/>
            </c:ext>
          </c:extLst>
        </c:ser>
        <c:ser>
          <c:idx val="3"/>
          <c:order val="1"/>
          <c:tx>
            <c:strRef>
              <c:f>'Données GRAPHIQUE_stocks_bénéf'!$BT$2</c:f>
              <c:strCache>
                <c:ptCount val="1"/>
                <c:pt idx="0">
                  <c:v>CUI-CIE</c:v>
                </c:pt>
              </c:strCache>
            </c:strRef>
          </c:tx>
          <c:spPr>
            <a:solidFill>
              <a:srgbClr val="1F497D">
                <a:alpha val="80000"/>
              </a:srgbClr>
            </a:solidFill>
            <a:ln w="25400">
              <a:noFill/>
            </a:ln>
          </c:spPr>
          <c:cat>
            <c:multiLvlStrRef>
              <c:f>'Données GRAPHIQUE_stocks_bénéf'!$BO$3:$BP$58</c:f>
              <c:multiLvlStrCache>
                <c:ptCount val="5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pt idx="52">
                    <c:v>2023</c:v>
                  </c:pt>
                </c:lvl>
              </c:multiLvlStrCache>
            </c:multiLvlStrRef>
          </c:cat>
          <c:val>
            <c:numRef>
              <c:f>'Données GRAPHIQUE_stocks_bénéf'!$BT$3:$BT$58</c:f>
              <c:numCache>
                <c:formatCode>#,##0</c:formatCode>
                <c:ptCount val="56"/>
                <c:pt idx="0">
                  <c:v>414</c:v>
                </c:pt>
                <c:pt idx="1">
                  <c:v>841</c:v>
                </c:pt>
                <c:pt idx="2">
                  <c:v>736</c:v>
                </c:pt>
                <c:pt idx="3">
                  <c:v>698</c:v>
                </c:pt>
                <c:pt idx="4">
                  <c:v>498</c:v>
                </c:pt>
                <c:pt idx="5">
                  <c:v>231</c:v>
                </c:pt>
                <c:pt idx="6">
                  <c:v>180</c:v>
                </c:pt>
                <c:pt idx="7">
                  <c:v>253</c:v>
                </c:pt>
                <c:pt idx="8">
                  <c:v>352</c:v>
                </c:pt>
                <c:pt idx="9">
                  <c:v>247</c:v>
                </c:pt>
                <c:pt idx="10">
                  <c:v>154</c:v>
                </c:pt>
                <c:pt idx="11">
                  <c:v>161</c:v>
                </c:pt>
                <c:pt idx="12">
                  <c:v>196</c:v>
                </c:pt>
                <c:pt idx="13">
                  <c:v>195</c:v>
                </c:pt>
                <c:pt idx="14">
                  <c:v>153</c:v>
                </c:pt>
                <c:pt idx="15">
                  <c:v>183</c:v>
                </c:pt>
                <c:pt idx="16">
                  <c:v>255</c:v>
                </c:pt>
                <c:pt idx="17">
                  <c:v>233</c:v>
                </c:pt>
                <c:pt idx="18">
                  <c:v>204</c:v>
                </c:pt>
                <c:pt idx="19">
                  <c:v>204</c:v>
                </c:pt>
                <c:pt idx="20">
                  <c:v>234</c:v>
                </c:pt>
                <c:pt idx="21">
                  <c:v>326</c:v>
                </c:pt>
                <c:pt idx="22">
                  <c:v>415</c:v>
                </c:pt>
                <c:pt idx="23">
                  <c:v>484</c:v>
                </c:pt>
                <c:pt idx="24">
                  <c:v>641</c:v>
                </c:pt>
                <c:pt idx="25">
                  <c:v>603</c:v>
                </c:pt>
                <c:pt idx="26">
                  <c:v>388</c:v>
                </c:pt>
                <c:pt idx="27">
                  <c:v>271</c:v>
                </c:pt>
                <c:pt idx="28">
                  <c:v>203</c:v>
                </c:pt>
                <c:pt idx="29">
                  <c:v>207</c:v>
                </c:pt>
                <c:pt idx="30">
                  <c:v>174</c:v>
                </c:pt>
                <c:pt idx="31">
                  <c:v>113</c:v>
                </c:pt>
                <c:pt idx="32">
                  <c:v>57</c:v>
                </c:pt>
                <c:pt idx="33">
                  <c:v>3</c:v>
                </c:pt>
                <c:pt idx="34">
                  <c:v>0</c:v>
                </c:pt>
                <c:pt idx="35">
                  <c:v>0</c:v>
                </c:pt>
                <c:pt idx="36">
                  <c:v>0</c:v>
                </c:pt>
                <c:pt idx="37">
                  <c:v>0</c:v>
                </c:pt>
                <c:pt idx="38">
                  <c:v>0</c:v>
                </c:pt>
                <c:pt idx="39">
                  <c:v>0</c:v>
                </c:pt>
                <c:pt idx="40">
                  <c:v>0</c:v>
                </c:pt>
                <c:pt idx="41">
                  <c:v>0</c:v>
                </c:pt>
                <c:pt idx="42">
                  <c:v>0</c:v>
                </c:pt>
                <c:pt idx="43">
                  <c:v>16</c:v>
                </c:pt>
                <c:pt idx="44">
                  <c:v>88</c:v>
                </c:pt>
                <c:pt idx="45">
                  <c:v>222</c:v>
                </c:pt>
                <c:pt idx="46">
                  <c:v>320</c:v>
                </c:pt>
                <c:pt idx="47">
                  <c:v>472</c:v>
                </c:pt>
                <c:pt idx="48">
                  <c:v>541</c:v>
                </c:pt>
                <c:pt idx="49">
                  <c:v>513</c:v>
                </c:pt>
                <c:pt idx="50">
                  <c:v>331</c:v>
                </c:pt>
                <c:pt idx="51">
                  <c:v>173</c:v>
                </c:pt>
                <c:pt idx="52">
                  <c:v>132</c:v>
                </c:pt>
                <c:pt idx="53">
                  <c:v>142</c:v>
                </c:pt>
                <c:pt idx="54">
                  <c:v>155</c:v>
                </c:pt>
                <c:pt idx="55">
                  <c:v>193</c:v>
                </c:pt>
              </c:numCache>
            </c:numRef>
          </c:val>
          <c:extLst>
            <c:ext xmlns:c16="http://schemas.microsoft.com/office/drawing/2014/chart" uri="{C3380CC4-5D6E-409C-BE32-E72D297353CC}">
              <c16:uniqueId val="{00000001-D6EE-4A3D-A814-1761B5FB89CD}"/>
            </c:ext>
          </c:extLst>
        </c:ser>
        <c:ser>
          <c:idx val="2"/>
          <c:order val="2"/>
          <c:tx>
            <c:strRef>
              <c:f>'Données GRAPHIQUE_stocks_bénéf'!$BW$2</c:f>
              <c:strCache>
                <c:ptCount val="1"/>
                <c:pt idx="0">
                  <c:v>Emploi d'avenir</c:v>
                </c:pt>
              </c:strCache>
            </c:strRef>
          </c:tx>
          <c:spPr>
            <a:solidFill>
              <a:srgbClr val="F79646">
                <a:lumMod val="75000"/>
                <a:alpha val="70000"/>
              </a:srgbClr>
            </a:solidFill>
            <a:ln w="25400">
              <a:noFill/>
            </a:ln>
          </c:spPr>
          <c:cat>
            <c:multiLvlStrRef>
              <c:f>'Données GRAPHIQUE_stocks_bénéf'!$BO$3:$BP$58</c:f>
              <c:multiLvlStrCache>
                <c:ptCount val="5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pt idx="52">
                    <c:v>2023</c:v>
                  </c:pt>
                </c:lvl>
              </c:multiLvlStrCache>
            </c:multiLvlStrRef>
          </c:cat>
          <c:val>
            <c:numRef>
              <c:f>'Données GRAPHIQUE_stocks_bénéf'!$BW$3:$BW$58</c:f>
              <c:numCache>
                <c:formatCode>General</c:formatCode>
                <c:ptCount val="56"/>
                <c:pt idx="0">
                  <c:v>0</c:v>
                </c:pt>
                <c:pt idx="1">
                  <c:v>0</c:v>
                </c:pt>
                <c:pt idx="2">
                  <c:v>0</c:v>
                </c:pt>
                <c:pt idx="3">
                  <c:v>0</c:v>
                </c:pt>
                <c:pt idx="4">
                  <c:v>0</c:v>
                </c:pt>
                <c:pt idx="5">
                  <c:v>0</c:v>
                </c:pt>
                <c:pt idx="6">
                  <c:v>0</c:v>
                </c:pt>
                <c:pt idx="7">
                  <c:v>0</c:v>
                </c:pt>
                <c:pt idx="8">
                  <c:v>0</c:v>
                </c:pt>
                <c:pt idx="9">
                  <c:v>0</c:v>
                </c:pt>
                <c:pt idx="10">
                  <c:v>0</c:v>
                </c:pt>
                <c:pt idx="11">
                  <c:v>0</c:v>
                </c:pt>
                <c:pt idx="12">
                  <c:v>145</c:v>
                </c:pt>
                <c:pt idx="13">
                  <c:v>272</c:v>
                </c:pt>
                <c:pt idx="14">
                  <c:v>507</c:v>
                </c:pt>
                <c:pt idx="15">
                  <c:v>706</c:v>
                </c:pt>
                <c:pt idx="16">
                  <c:v>850</c:v>
                </c:pt>
                <c:pt idx="17">
                  <c:v>948</c:v>
                </c:pt>
                <c:pt idx="18">
                  <c:v>1041</c:v>
                </c:pt>
                <c:pt idx="19">
                  <c:v>1091</c:v>
                </c:pt>
                <c:pt idx="20">
                  <c:v>1143</c:v>
                </c:pt>
                <c:pt idx="21">
                  <c:v>1210</c:v>
                </c:pt>
                <c:pt idx="22">
                  <c:v>1258</c:v>
                </c:pt>
                <c:pt idx="23">
                  <c:v>1337</c:v>
                </c:pt>
                <c:pt idx="24">
                  <c:v>1337</c:v>
                </c:pt>
                <c:pt idx="25">
                  <c:v>1336</c:v>
                </c:pt>
                <c:pt idx="26">
                  <c:v>1238</c:v>
                </c:pt>
                <c:pt idx="27">
                  <c:v>1157</c:v>
                </c:pt>
                <c:pt idx="28">
                  <c:v>1147</c:v>
                </c:pt>
                <c:pt idx="29">
                  <c:v>1036</c:v>
                </c:pt>
                <c:pt idx="30">
                  <c:v>834</c:v>
                </c:pt>
                <c:pt idx="31">
                  <c:v>709</c:v>
                </c:pt>
                <c:pt idx="32">
                  <c:v>583</c:v>
                </c:pt>
                <c:pt idx="33">
                  <c:v>473</c:v>
                </c:pt>
                <c:pt idx="34">
                  <c:v>368</c:v>
                </c:pt>
                <c:pt idx="35">
                  <c:v>277</c:v>
                </c:pt>
                <c:pt idx="36">
                  <c:v>209</c:v>
                </c:pt>
                <c:pt idx="37">
                  <c:v>156</c:v>
                </c:pt>
                <c:pt idx="38">
                  <c:v>93</c:v>
                </c:pt>
                <c:pt idx="39">
                  <c:v>60</c:v>
                </c:pt>
                <c:pt idx="40">
                  <c:v>22</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numCache>
            </c:numRef>
          </c:val>
          <c:extLst>
            <c:ext xmlns:c16="http://schemas.microsoft.com/office/drawing/2014/chart" uri="{C3380CC4-5D6E-409C-BE32-E72D297353CC}">
              <c16:uniqueId val="{00000002-D6EE-4A3D-A814-1761B5FB89CD}"/>
            </c:ext>
          </c:extLst>
        </c:ser>
        <c:ser>
          <c:idx val="0"/>
          <c:order val="3"/>
          <c:tx>
            <c:strRef>
              <c:f>'Données GRAPHIQUE_stocks_bénéf'!$BX$2</c:f>
              <c:strCache>
                <c:ptCount val="1"/>
                <c:pt idx="0">
                  <c:v>CDDI *</c:v>
                </c:pt>
              </c:strCache>
            </c:strRef>
          </c:tx>
          <c:spPr>
            <a:solidFill>
              <a:srgbClr val="FFFF00">
                <a:alpha val="70000"/>
              </a:srgbClr>
            </a:solidFill>
            <a:ln w="25400">
              <a:noFill/>
            </a:ln>
          </c:spPr>
          <c:cat>
            <c:multiLvlStrRef>
              <c:f>'Données GRAPHIQUE_stocks_bénéf'!$BO$3:$BP$58</c:f>
              <c:multiLvlStrCache>
                <c:ptCount val="5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pt idx="48">
                    <c:v>2022</c:v>
                  </c:pt>
                  <c:pt idx="52">
                    <c:v>2023</c:v>
                  </c:pt>
                </c:lvl>
              </c:multiLvlStrCache>
            </c:multiLvlStrRef>
          </c:cat>
          <c:val>
            <c:numRef>
              <c:f>'Données GRAPHIQUE_stocks_bénéf'!$BX$3:$BX$58</c:f>
              <c:numCache>
                <c:formatCode>General</c:formatCode>
                <c:ptCount val="5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285</c:v>
                </c:pt>
                <c:pt idx="19">
                  <c:v>489</c:v>
                </c:pt>
                <c:pt idx="20">
                  <c:v>481</c:v>
                </c:pt>
                <c:pt idx="21">
                  <c:v>492</c:v>
                </c:pt>
                <c:pt idx="22">
                  <c:v>461</c:v>
                </c:pt>
                <c:pt idx="23">
                  <c:v>443</c:v>
                </c:pt>
                <c:pt idx="24">
                  <c:v>426</c:v>
                </c:pt>
                <c:pt idx="25">
                  <c:v>448</c:v>
                </c:pt>
                <c:pt idx="26">
                  <c:v>480</c:v>
                </c:pt>
                <c:pt idx="27">
                  <c:v>530</c:v>
                </c:pt>
                <c:pt idx="28">
                  <c:v>526</c:v>
                </c:pt>
                <c:pt idx="29">
                  <c:v>524</c:v>
                </c:pt>
                <c:pt idx="30">
                  <c:v>549</c:v>
                </c:pt>
                <c:pt idx="31">
                  <c:v>684</c:v>
                </c:pt>
                <c:pt idx="32">
                  <c:v>611</c:v>
                </c:pt>
                <c:pt idx="33">
                  <c:v>548</c:v>
                </c:pt>
                <c:pt idx="34">
                  <c:v>512</c:v>
                </c:pt>
                <c:pt idx="35">
                  <c:v>518</c:v>
                </c:pt>
                <c:pt idx="36">
                  <c:v>522</c:v>
                </c:pt>
                <c:pt idx="37">
                  <c:v>526</c:v>
                </c:pt>
                <c:pt idx="38">
                  <c:v>525</c:v>
                </c:pt>
                <c:pt idx="39">
                  <c:v>530</c:v>
                </c:pt>
                <c:pt idx="40">
                  <c:v>562</c:v>
                </c:pt>
                <c:pt idx="41">
                  <c:v>534</c:v>
                </c:pt>
                <c:pt idx="42">
                  <c:v>576</c:v>
                </c:pt>
                <c:pt idx="43">
                  <c:v>568</c:v>
                </c:pt>
                <c:pt idx="44">
                  <c:v>620</c:v>
                </c:pt>
                <c:pt idx="45">
                  <c:v>611</c:v>
                </c:pt>
                <c:pt idx="46">
                  <c:v>630</c:v>
                </c:pt>
                <c:pt idx="47">
                  <c:v>630</c:v>
                </c:pt>
                <c:pt idx="48">
                  <c:v>632</c:v>
                </c:pt>
                <c:pt idx="49">
                  <c:v>642</c:v>
                </c:pt>
                <c:pt idx="50">
                  <c:v>627</c:v>
                </c:pt>
                <c:pt idx="51">
                  <c:v>633</c:v>
                </c:pt>
                <c:pt idx="52">
                  <c:v>603</c:v>
                </c:pt>
                <c:pt idx="53">
                  <c:v>619</c:v>
                </c:pt>
                <c:pt idx="54">
                  <c:v>577</c:v>
                </c:pt>
                <c:pt idx="55">
                  <c:v>625</c:v>
                </c:pt>
              </c:numCache>
            </c:numRef>
          </c:val>
          <c:extLst>
            <c:ext xmlns:c16="http://schemas.microsoft.com/office/drawing/2014/chart" uri="{C3380CC4-5D6E-409C-BE32-E72D297353CC}">
              <c16:uniqueId val="{00000003-D6EE-4A3D-A814-1761B5FB89CD}"/>
            </c:ext>
          </c:extLst>
        </c:ser>
        <c:dLbls>
          <c:showLegendKey val="0"/>
          <c:showVal val="0"/>
          <c:showCatName val="0"/>
          <c:showSerName val="0"/>
          <c:showPercent val="0"/>
          <c:showBubbleSize val="0"/>
        </c:dLbls>
        <c:axId val="852699312"/>
        <c:axId val="1"/>
      </c:areaChart>
      <c:catAx>
        <c:axId val="852699312"/>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rot="0" vert="horz"/>
          <a:lstStyle/>
          <a:p>
            <a:pPr>
              <a:defRPr sz="1000" b="0" i="0" u="none" strike="noStrike" baseline="0">
                <a:solidFill>
                  <a:srgbClr val="000000"/>
                </a:solidFill>
                <a:latin typeface="Calibri"/>
                <a:ea typeface="Calibri"/>
                <a:cs typeface="Calibri"/>
              </a:defRPr>
            </a:pPr>
            <a:endParaRPr lang="fr-FR"/>
          </a:p>
        </c:txPr>
        <c:crossAx val="1"/>
        <c:crossesAt val="0"/>
        <c:auto val="0"/>
        <c:lblAlgn val="ctr"/>
        <c:lblOffset val="100"/>
        <c:tickLblSkip val="1"/>
        <c:noMultiLvlLbl val="0"/>
      </c:catAx>
      <c:valAx>
        <c:axId val="1"/>
        <c:scaling>
          <c:orientation val="minMax"/>
          <c:max val="5000"/>
          <c:min val="0"/>
        </c:scaling>
        <c:delete val="0"/>
        <c:axPos val="l"/>
        <c:majorGridlines>
          <c:spPr>
            <a:ln>
              <a:prstDash val="sysDash"/>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fr-FR"/>
          </a:p>
        </c:txPr>
        <c:crossAx val="852699312"/>
        <c:crosses val="autoZero"/>
        <c:crossBetween val="between"/>
        <c:majorUnit val="1000"/>
      </c:valAx>
    </c:plotArea>
    <c:legend>
      <c:legendPos val="b"/>
      <c:layout>
        <c:manualLayout>
          <c:xMode val="edge"/>
          <c:yMode val="edge"/>
          <c:x val="0.29680118670496236"/>
          <c:y val="0.10705166666572594"/>
          <c:w val="0.39376855838639502"/>
          <c:h val="3.8710975824507554E-2"/>
        </c:manualLayout>
      </c:layout>
      <c:overlay val="0"/>
      <c:spPr>
        <a:noFill/>
      </c:spPr>
      <c:txPr>
        <a:bodyPr/>
        <a:lstStyle/>
        <a:p>
          <a:pPr>
            <a:defRPr sz="1100" b="0" i="0" u="none" strike="noStrike" baseline="0">
              <a:solidFill>
                <a:srgbClr val="000000"/>
              </a:solidFill>
              <a:latin typeface="Calibri"/>
              <a:ea typeface="Calibri"/>
              <a:cs typeface="Calibri"/>
            </a:defRPr>
          </a:pPr>
          <a:endParaRPr lang="fr-FR"/>
        </a:p>
      </c:txPr>
    </c:legend>
    <c:plotVisOnly val="1"/>
    <c:dispBlanksAs val="gap"/>
    <c:showDLblsOverMax val="0"/>
  </c:chart>
  <c:spPr>
    <a:solidFill>
      <a:sysClr val="window" lastClr="FFFFFF"/>
    </a:solidFill>
  </c:spPr>
  <c:txPr>
    <a:bodyPr/>
    <a:lstStyle/>
    <a:p>
      <a:pPr>
        <a:defRPr sz="1000" b="0" i="0" u="none" strike="noStrike" baseline="0">
          <a:solidFill>
            <a:srgbClr val="000000"/>
          </a:solidFill>
          <a:latin typeface="Calibri"/>
          <a:ea typeface="Calibri"/>
          <a:cs typeface="Calibri"/>
        </a:defRPr>
      </a:pPr>
      <a:endParaRPr lang="fr-FR"/>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b="0" i="0" u="none" strike="noStrike" baseline="0">
                <a:solidFill>
                  <a:srgbClr val="000000"/>
                </a:solidFill>
                <a:latin typeface="Calibri"/>
                <a:ea typeface="Calibri"/>
                <a:cs typeface="Calibri"/>
              </a:defRPr>
            </a:pPr>
            <a:r>
              <a:rPr lang="fr-FR" sz="1400" b="1" i="0" baseline="0">
                <a:effectLst/>
              </a:rPr>
              <a:t>Stock de bénéficiaires de contrats d'apprentissage dans le Vaucluse</a:t>
            </a:r>
          </a:p>
          <a:p>
            <a:pPr>
              <a:defRPr sz="1400" b="0" i="0" u="none" strike="noStrike" baseline="0">
                <a:solidFill>
                  <a:srgbClr val="000000"/>
                </a:solidFill>
                <a:latin typeface="Calibri"/>
                <a:ea typeface="Calibri"/>
                <a:cs typeface="Calibri"/>
              </a:defRPr>
            </a:pPr>
            <a:r>
              <a:rPr lang="fr-FR" sz="1400" b="0" i="0" baseline="0">
                <a:effectLst/>
              </a:rPr>
              <a:t>(données brutes, en nombre)</a:t>
            </a:r>
            <a:endParaRPr lang="fr-FR" sz="1400" b="0">
              <a:effectLst/>
            </a:endParaRPr>
          </a:p>
        </c:rich>
      </c:tx>
      <c:layout>
        <c:manualLayout>
          <c:xMode val="edge"/>
          <c:yMode val="edge"/>
          <c:x val="0.22496101805601731"/>
          <c:y val="1.1118085198483913E-2"/>
        </c:manualLayout>
      </c:layout>
      <c:overlay val="0"/>
      <c:spPr>
        <a:noFill/>
        <a:ln w="25400">
          <a:noFill/>
        </a:ln>
      </c:spPr>
    </c:title>
    <c:autoTitleDeleted val="0"/>
    <c:plotArea>
      <c:layout>
        <c:manualLayout>
          <c:layoutTarget val="inner"/>
          <c:xMode val="edge"/>
          <c:yMode val="edge"/>
          <c:x val="5.2094879587940811E-2"/>
          <c:y val="0.17791309936205024"/>
          <c:w val="0.93016067977190131"/>
          <c:h val="0.50499133191202406"/>
        </c:manualLayout>
      </c:layout>
      <c:areaChart>
        <c:grouping val="stacked"/>
        <c:varyColors val="0"/>
        <c:ser>
          <c:idx val="0"/>
          <c:order val="0"/>
          <c:tx>
            <c:v>Secteur privé</c:v>
          </c:tx>
          <c:spPr>
            <a:ln w="25400">
              <a:noFill/>
            </a:ln>
          </c:spPr>
          <c:cat>
            <c:multiLvlStrRef>
              <c:f>'Graph appr'!$A$2:$B$25</c:f>
              <c:multiLvlStrCache>
                <c:ptCount val="2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lvl>
                <c:lvl>
                  <c:pt idx="0">
                    <c:v>2018</c:v>
                  </c:pt>
                  <c:pt idx="4">
                    <c:v>2019</c:v>
                  </c:pt>
                  <c:pt idx="8">
                    <c:v>2020</c:v>
                  </c:pt>
                  <c:pt idx="12">
                    <c:v>2021</c:v>
                  </c:pt>
                  <c:pt idx="16">
                    <c:v>2022</c:v>
                  </c:pt>
                  <c:pt idx="20">
                    <c:v>2023</c:v>
                  </c:pt>
                </c:lvl>
              </c:multiLvlStrCache>
            </c:multiLvlStrRef>
          </c:cat>
          <c:val>
            <c:numRef>
              <c:f>'Graph appr'!$S$2:$S$25</c:f>
              <c:numCache>
                <c:formatCode>#,##0</c:formatCode>
                <c:ptCount val="24"/>
                <c:pt idx="0">
                  <c:v>3202</c:v>
                </c:pt>
                <c:pt idx="1">
                  <c:v>3080</c:v>
                </c:pt>
                <c:pt idx="2">
                  <c:v>3240</c:v>
                </c:pt>
                <c:pt idx="3">
                  <c:v>3466</c:v>
                </c:pt>
                <c:pt idx="4">
                  <c:v>3301</c:v>
                </c:pt>
                <c:pt idx="5">
                  <c:v>3171</c:v>
                </c:pt>
                <c:pt idx="6">
                  <c:v>3588</c:v>
                </c:pt>
                <c:pt idx="7">
                  <c:v>3828</c:v>
                </c:pt>
                <c:pt idx="8">
                  <c:v>3732</c:v>
                </c:pt>
                <c:pt idx="9">
                  <c:v>3607</c:v>
                </c:pt>
                <c:pt idx="10">
                  <c:v>4549</c:v>
                </c:pt>
                <c:pt idx="11">
                  <c:v>5200</c:v>
                </c:pt>
                <c:pt idx="12">
                  <c:v>5303</c:v>
                </c:pt>
                <c:pt idx="13">
                  <c:v>5104</c:v>
                </c:pt>
                <c:pt idx="14">
                  <c:v>6103</c:v>
                </c:pt>
                <c:pt idx="15">
                  <c:v>6540</c:v>
                </c:pt>
                <c:pt idx="16">
                  <c:v>6382</c:v>
                </c:pt>
                <c:pt idx="17">
                  <c:v>6112</c:v>
                </c:pt>
                <c:pt idx="18">
                  <c:v>6893</c:v>
                </c:pt>
                <c:pt idx="19">
                  <c:v>7272</c:v>
                </c:pt>
                <c:pt idx="20">
                  <c:v>7033</c:v>
                </c:pt>
                <c:pt idx="21">
                  <c:v>6700</c:v>
                </c:pt>
                <c:pt idx="22">
                  <c:v>7288</c:v>
                </c:pt>
                <c:pt idx="23">
                  <c:v>7651</c:v>
                </c:pt>
              </c:numCache>
            </c:numRef>
          </c:val>
          <c:extLst>
            <c:ext xmlns:c16="http://schemas.microsoft.com/office/drawing/2014/chart" uri="{C3380CC4-5D6E-409C-BE32-E72D297353CC}">
              <c16:uniqueId val="{00000000-9675-4FAD-89D5-246BD163B880}"/>
            </c:ext>
          </c:extLst>
        </c:ser>
        <c:ser>
          <c:idx val="1"/>
          <c:order val="1"/>
          <c:tx>
            <c:v>Secteur public</c:v>
          </c:tx>
          <c:spPr>
            <a:ln w="25400">
              <a:noFill/>
            </a:ln>
          </c:spPr>
          <c:cat>
            <c:multiLvlStrRef>
              <c:f>'Graph appr'!$A$2:$B$25</c:f>
              <c:multiLvlStrCache>
                <c:ptCount val="2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lvl>
                <c:lvl>
                  <c:pt idx="0">
                    <c:v>2018</c:v>
                  </c:pt>
                  <c:pt idx="4">
                    <c:v>2019</c:v>
                  </c:pt>
                  <c:pt idx="8">
                    <c:v>2020</c:v>
                  </c:pt>
                  <c:pt idx="12">
                    <c:v>2021</c:v>
                  </c:pt>
                  <c:pt idx="16">
                    <c:v>2022</c:v>
                  </c:pt>
                  <c:pt idx="20">
                    <c:v>2023</c:v>
                  </c:pt>
                </c:lvl>
              </c:multiLvlStrCache>
            </c:multiLvlStrRef>
          </c:cat>
          <c:val>
            <c:numRef>
              <c:f>'Graph appr'!$T$2:$T$25</c:f>
              <c:numCache>
                <c:formatCode>#,##0</c:formatCode>
                <c:ptCount val="24"/>
                <c:pt idx="0">
                  <c:v>52</c:v>
                </c:pt>
                <c:pt idx="1">
                  <c:v>51</c:v>
                </c:pt>
                <c:pt idx="2">
                  <c:v>59</c:v>
                </c:pt>
                <c:pt idx="3">
                  <c:v>71</c:v>
                </c:pt>
                <c:pt idx="4">
                  <c:v>71</c:v>
                </c:pt>
                <c:pt idx="5">
                  <c:v>70</c:v>
                </c:pt>
                <c:pt idx="6">
                  <c:v>58</c:v>
                </c:pt>
                <c:pt idx="7">
                  <c:v>67</c:v>
                </c:pt>
                <c:pt idx="8">
                  <c:v>69</c:v>
                </c:pt>
                <c:pt idx="9">
                  <c:v>69</c:v>
                </c:pt>
                <c:pt idx="10">
                  <c:v>66</c:v>
                </c:pt>
                <c:pt idx="11">
                  <c:v>79</c:v>
                </c:pt>
                <c:pt idx="12">
                  <c:v>81</c:v>
                </c:pt>
                <c:pt idx="13">
                  <c:v>79</c:v>
                </c:pt>
                <c:pt idx="14">
                  <c:v>87</c:v>
                </c:pt>
                <c:pt idx="15">
                  <c:v>99</c:v>
                </c:pt>
                <c:pt idx="16">
                  <c:v>99</c:v>
                </c:pt>
                <c:pt idx="17">
                  <c:v>99</c:v>
                </c:pt>
                <c:pt idx="18">
                  <c:v>112</c:v>
                </c:pt>
                <c:pt idx="19">
                  <c:v>132</c:v>
                </c:pt>
                <c:pt idx="20">
                  <c:v>126</c:v>
                </c:pt>
                <c:pt idx="21">
                  <c:v>123</c:v>
                </c:pt>
                <c:pt idx="22">
                  <c:v>123</c:v>
                </c:pt>
                <c:pt idx="23">
                  <c:v>135</c:v>
                </c:pt>
              </c:numCache>
            </c:numRef>
          </c:val>
          <c:extLst>
            <c:ext xmlns:c16="http://schemas.microsoft.com/office/drawing/2014/chart" uri="{C3380CC4-5D6E-409C-BE32-E72D297353CC}">
              <c16:uniqueId val="{00000001-9675-4FAD-89D5-246BD163B880}"/>
            </c:ext>
          </c:extLst>
        </c:ser>
        <c:dLbls>
          <c:showLegendKey val="0"/>
          <c:showVal val="0"/>
          <c:showCatName val="0"/>
          <c:showSerName val="0"/>
          <c:showPercent val="0"/>
          <c:showBubbleSize val="0"/>
        </c:dLbls>
        <c:axId val="248391616"/>
        <c:axId val="1"/>
      </c:areaChart>
      <c:catAx>
        <c:axId val="248391616"/>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rot="0" vert="horz"/>
          <a:lstStyle/>
          <a:p>
            <a:pPr>
              <a:defRPr sz="1000" b="0" i="0" u="none" strike="noStrike" baseline="0">
                <a:solidFill>
                  <a:srgbClr val="000000"/>
                </a:solidFill>
                <a:latin typeface="Calibri"/>
                <a:ea typeface="Calibri"/>
                <a:cs typeface="Calibri"/>
              </a:defRPr>
            </a:pPr>
            <a:endParaRPr lang="fr-FR"/>
          </a:p>
        </c:txPr>
        <c:crossAx val="1"/>
        <c:crossesAt val="100"/>
        <c:auto val="0"/>
        <c:lblAlgn val="ctr"/>
        <c:lblOffset val="100"/>
        <c:tickLblSkip val="1"/>
        <c:noMultiLvlLbl val="0"/>
      </c:catAx>
      <c:valAx>
        <c:axId val="1"/>
        <c:scaling>
          <c:orientation val="minMax"/>
          <c:max val="8000"/>
          <c:min val="0"/>
        </c:scaling>
        <c:delete val="0"/>
        <c:axPos val="l"/>
        <c:majorGridlines>
          <c:spPr>
            <a:ln>
              <a:prstDash val="sysDash"/>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fr-FR"/>
          </a:p>
        </c:txPr>
        <c:crossAx val="248391616"/>
        <c:crosses val="autoZero"/>
        <c:crossBetween val="between"/>
        <c:majorUnit val="1000"/>
      </c:valAx>
    </c:plotArea>
    <c:legend>
      <c:legendPos val="b"/>
      <c:layout>
        <c:manualLayout>
          <c:xMode val="edge"/>
          <c:yMode val="edge"/>
          <c:x val="0.3790967908800239"/>
          <c:y val="0.10991063233660209"/>
          <c:w val="0.28838573122084143"/>
          <c:h val="3.7152794550987883E-2"/>
        </c:manualLayout>
      </c:layout>
      <c:overlay val="0"/>
      <c:spPr>
        <a:noFill/>
      </c:spPr>
      <c:txPr>
        <a:bodyPr/>
        <a:lstStyle/>
        <a:p>
          <a:pPr>
            <a:defRPr sz="1100" b="0" i="0" u="none" strike="noStrike" baseline="0">
              <a:solidFill>
                <a:srgbClr val="000000"/>
              </a:solidFill>
              <a:latin typeface="Calibri"/>
              <a:ea typeface="Calibri"/>
              <a:cs typeface="Calibri"/>
            </a:defRPr>
          </a:pPr>
          <a:endParaRPr lang="fr-FR"/>
        </a:p>
      </c:txPr>
    </c:legend>
    <c:plotVisOnly val="1"/>
    <c:dispBlanksAs val="gap"/>
    <c:showDLblsOverMax val="0"/>
  </c:chart>
  <c:spPr>
    <a:solidFill>
      <a:sysClr val="window" lastClr="FFFFFF"/>
    </a:solidFill>
  </c:spPr>
  <c:txPr>
    <a:bodyPr/>
    <a:lstStyle/>
    <a:p>
      <a:pPr>
        <a:defRPr sz="1000" b="0" i="0" u="none" strike="noStrike" baseline="0">
          <a:solidFill>
            <a:srgbClr val="000000"/>
          </a:solidFill>
          <a:latin typeface="Calibri"/>
          <a:ea typeface="Calibri"/>
          <a:cs typeface="Calibri"/>
        </a:defRPr>
      </a:pPr>
      <a:endParaRPr lang="fr-FR"/>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Taux de chômage dans le Vaucluse </a:t>
            </a:r>
            <a:r>
              <a:rPr lang="fr-FR" sz="1500" b="0" i="1" u="none" strike="noStrike" baseline="0">
                <a:solidFill>
                  <a:srgbClr val="000000"/>
                </a:solidFill>
                <a:latin typeface="Calibri"/>
              </a:rPr>
              <a:t>(en %)</a:t>
            </a:r>
          </a:p>
        </c:rich>
      </c:tx>
      <c:layout>
        <c:manualLayout>
          <c:xMode val="edge"/>
          <c:yMode val="edge"/>
          <c:x val="0.27938931639226944"/>
          <c:y val="2.4256627684853017E-2"/>
        </c:manualLayout>
      </c:layout>
      <c:overlay val="0"/>
      <c:spPr>
        <a:noFill/>
        <a:ln w="25400">
          <a:noFill/>
        </a:ln>
      </c:spPr>
    </c:title>
    <c:autoTitleDeleted val="0"/>
    <c:plotArea>
      <c:layout>
        <c:manualLayout>
          <c:layoutTarget val="inner"/>
          <c:xMode val="edge"/>
          <c:yMode val="edge"/>
          <c:x val="8.7438260558339295E-2"/>
          <c:y val="0.18816505924925064"/>
          <c:w val="0.83764367816092833"/>
          <c:h val="0.53603068847163338"/>
        </c:manualLayout>
      </c:layout>
      <c:lineChart>
        <c:grouping val="standard"/>
        <c:varyColors val="0"/>
        <c:ser>
          <c:idx val="0"/>
          <c:order val="0"/>
          <c:tx>
            <c:v>Provence-Alpes-Côte d'Azur</c:v>
          </c:tx>
          <c:spPr>
            <a:ln w="25400">
              <a:solidFill>
                <a:srgbClr val="FF0000"/>
              </a:solidFill>
              <a:prstDash val="solid"/>
            </a:ln>
          </c:spPr>
          <c:marker>
            <c:symbol val="none"/>
          </c:marker>
          <c:cat>
            <c:multiLvlStrRef>
              <c:f>'dates trim'!$B$128:$C$300</c:f>
              <c:multiLvlStrCache>
                <c:ptCount val="57"/>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pt idx="52">
                    <c:v>T4</c:v>
                  </c:pt>
                  <c:pt idx="53">
                    <c:v>T1</c:v>
                  </c:pt>
                  <c:pt idx="54">
                    <c:v>T2</c:v>
                  </c:pt>
                  <c:pt idx="55">
                    <c:v>T3</c:v>
                  </c:pt>
                  <c:pt idx="56">
                    <c:v>T4</c:v>
                  </c:pt>
                </c:lvl>
                <c:lvl>
                  <c:pt idx="1">
                    <c:v>2014</c:v>
                  </c:pt>
                  <c:pt idx="5">
                    <c:v>2015</c:v>
                  </c:pt>
                  <c:pt idx="9">
                    <c:v>2016</c:v>
                  </c:pt>
                  <c:pt idx="13">
                    <c:v>2017</c:v>
                  </c:pt>
                  <c:pt idx="17">
                    <c:v>2018</c:v>
                  </c:pt>
                  <c:pt idx="21">
                    <c:v>2019</c:v>
                  </c:pt>
                  <c:pt idx="25">
                    <c:v>2020</c:v>
                  </c:pt>
                  <c:pt idx="29">
                    <c:v>2021</c:v>
                  </c:pt>
                  <c:pt idx="33">
                    <c:v>2022</c:v>
                  </c:pt>
                  <c:pt idx="37">
                    <c:v>2023</c:v>
                  </c:pt>
                  <c:pt idx="41">
                    <c:v>2024</c:v>
                  </c:pt>
                  <c:pt idx="45">
                    <c:v>2025</c:v>
                  </c:pt>
                  <c:pt idx="49">
                    <c:v>2026</c:v>
                  </c:pt>
                  <c:pt idx="53">
                    <c:v>2027</c:v>
                  </c:pt>
                </c:lvl>
              </c:multiLvlStrCache>
            </c:multiLvlStrRef>
          </c:cat>
          <c:val>
            <c:numRef>
              <c:f>Données!$C$136:$C$176</c:f>
              <c:numCache>
                <c:formatCode>#\ ##0.0</c:formatCode>
                <c:ptCount val="41"/>
                <c:pt idx="0">
                  <c:v>11.2</c:v>
                </c:pt>
                <c:pt idx="1">
                  <c:v>11.2</c:v>
                </c:pt>
                <c:pt idx="2">
                  <c:v>11.2</c:v>
                </c:pt>
                <c:pt idx="3">
                  <c:v>11.4</c:v>
                </c:pt>
                <c:pt idx="4">
                  <c:v>11.6</c:v>
                </c:pt>
                <c:pt idx="5">
                  <c:v>11.4</c:v>
                </c:pt>
                <c:pt idx="6">
                  <c:v>11.7</c:v>
                </c:pt>
                <c:pt idx="7">
                  <c:v>11.5</c:v>
                </c:pt>
                <c:pt idx="8">
                  <c:v>11.4</c:v>
                </c:pt>
                <c:pt idx="9">
                  <c:v>11.3</c:v>
                </c:pt>
                <c:pt idx="10">
                  <c:v>11.1</c:v>
                </c:pt>
                <c:pt idx="11">
                  <c:v>11</c:v>
                </c:pt>
                <c:pt idx="12">
                  <c:v>11.4</c:v>
                </c:pt>
                <c:pt idx="13">
                  <c:v>10.9</c:v>
                </c:pt>
                <c:pt idx="14">
                  <c:v>10.8</c:v>
                </c:pt>
                <c:pt idx="15">
                  <c:v>10.8</c:v>
                </c:pt>
                <c:pt idx="16">
                  <c:v>10.3</c:v>
                </c:pt>
                <c:pt idx="17">
                  <c:v>10.6</c:v>
                </c:pt>
                <c:pt idx="18">
                  <c:v>10.4</c:v>
                </c:pt>
                <c:pt idx="19">
                  <c:v>10.199999999999999</c:v>
                </c:pt>
                <c:pt idx="20">
                  <c:v>10</c:v>
                </c:pt>
                <c:pt idx="21">
                  <c:v>10.1</c:v>
                </c:pt>
                <c:pt idx="22">
                  <c:v>9.6</c:v>
                </c:pt>
                <c:pt idx="23">
                  <c:v>9.5</c:v>
                </c:pt>
                <c:pt idx="24">
                  <c:v>9.3000000000000007</c:v>
                </c:pt>
                <c:pt idx="25">
                  <c:v>8.9</c:v>
                </c:pt>
                <c:pt idx="26">
                  <c:v>8.1999999999999993</c:v>
                </c:pt>
                <c:pt idx="27">
                  <c:v>10.1</c:v>
                </c:pt>
                <c:pt idx="28">
                  <c:v>9.1</c:v>
                </c:pt>
                <c:pt idx="29">
                  <c:v>9.3000000000000007</c:v>
                </c:pt>
                <c:pt idx="30">
                  <c:v>9.1</c:v>
                </c:pt>
                <c:pt idx="31">
                  <c:v>8.9</c:v>
                </c:pt>
                <c:pt idx="32">
                  <c:v>8.3000000000000007</c:v>
                </c:pt>
                <c:pt idx="33">
                  <c:v>8.3000000000000007</c:v>
                </c:pt>
                <c:pt idx="34">
                  <c:v>8.1999999999999993</c:v>
                </c:pt>
                <c:pt idx="35">
                  <c:v>8.1999999999999993</c:v>
                </c:pt>
                <c:pt idx="36">
                  <c:v>8</c:v>
                </c:pt>
                <c:pt idx="37">
                  <c:v>8</c:v>
                </c:pt>
                <c:pt idx="38">
                  <c:v>7.9</c:v>
                </c:pt>
                <c:pt idx="39">
                  <c:v>8.1999999999999993</c:v>
                </c:pt>
                <c:pt idx="40">
                  <c:v>8.1999999999999993</c:v>
                </c:pt>
              </c:numCache>
            </c:numRef>
          </c:val>
          <c:smooth val="0"/>
          <c:extLst>
            <c:ext xmlns:c16="http://schemas.microsoft.com/office/drawing/2014/chart" uri="{C3380CC4-5D6E-409C-BE32-E72D297353CC}">
              <c16:uniqueId val="{00000000-5E16-46F6-ABF2-0FE04F3A6B45}"/>
            </c:ext>
          </c:extLst>
        </c:ser>
        <c:ser>
          <c:idx val="1"/>
          <c:order val="1"/>
          <c:tx>
            <c:v>France métropolitaine</c:v>
          </c:tx>
          <c:spPr>
            <a:ln w="25400">
              <a:solidFill>
                <a:srgbClr val="0000FF"/>
              </a:solidFill>
              <a:prstDash val="solid"/>
            </a:ln>
          </c:spPr>
          <c:marker>
            <c:symbol val="none"/>
          </c:marker>
          <c:cat>
            <c:multiLvlStrRef>
              <c:f>'dates trim'!$B$128:$C$300</c:f>
              <c:multiLvlStrCache>
                <c:ptCount val="57"/>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pt idx="52">
                    <c:v>T4</c:v>
                  </c:pt>
                  <c:pt idx="53">
                    <c:v>T1</c:v>
                  </c:pt>
                  <c:pt idx="54">
                    <c:v>T2</c:v>
                  </c:pt>
                  <c:pt idx="55">
                    <c:v>T3</c:v>
                  </c:pt>
                  <c:pt idx="56">
                    <c:v>T4</c:v>
                  </c:pt>
                </c:lvl>
                <c:lvl>
                  <c:pt idx="1">
                    <c:v>2014</c:v>
                  </c:pt>
                  <c:pt idx="5">
                    <c:v>2015</c:v>
                  </c:pt>
                  <c:pt idx="9">
                    <c:v>2016</c:v>
                  </c:pt>
                  <c:pt idx="13">
                    <c:v>2017</c:v>
                  </c:pt>
                  <c:pt idx="17">
                    <c:v>2018</c:v>
                  </c:pt>
                  <c:pt idx="21">
                    <c:v>2019</c:v>
                  </c:pt>
                  <c:pt idx="25">
                    <c:v>2020</c:v>
                  </c:pt>
                  <c:pt idx="29">
                    <c:v>2021</c:v>
                  </c:pt>
                  <c:pt idx="33">
                    <c:v>2022</c:v>
                  </c:pt>
                  <c:pt idx="37">
                    <c:v>2023</c:v>
                  </c:pt>
                  <c:pt idx="41">
                    <c:v>2024</c:v>
                  </c:pt>
                  <c:pt idx="45">
                    <c:v>2025</c:v>
                  </c:pt>
                  <c:pt idx="49">
                    <c:v>2026</c:v>
                  </c:pt>
                  <c:pt idx="53">
                    <c:v>2027</c:v>
                  </c:pt>
                </c:lvl>
              </c:multiLvlStrCache>
            </c:multiLvlStrRef>
          </c:cat>
          <c:val>
            <c:numRef>
              <c:f>Données!$B$136:$B$176</c:f>
              <c:numCache>
                <c:formatCode>#\ ##0.0</c:formatCode>
                <c:ptCount val="41"/>
                <c:pt idx="0">
                  <c:v>9.8000000000000007</c:v>
                </c:pt>
                <c:pt idx="1">
                  <c:v>9.8000000000000007</c:v>
                </c:pt>
                <c:pt idx="2">
                  <c:v>9.8000000000000007</c:v>
                </c:pt>
                <c:pt idx="3">
                  <c:v>9.9</c:v>
                </c:pt>
                <c:pt idx="4">
                  <c:v>10.1</c:v>
                </c:pt>
                <c:pt idx="5">
                  <c:v>10</c:v>
                </c:pt>
                <c:pt idx="6">
                  <c:v>10.199999999999999</c:v>
                </c:pt>
                <c:pt idx="7">
                  <c:v>10</c:v>
                </c:pt>
                <c:pt idx="8">
                  <c:v>9.9</c:v>
                </c:pt>
                <c:pt idx="9">
                  <c:v>9.9</c:v>
                </c:pt>
                <c:pt idx="10">
                  <c:v>9.6999999999999993</c:v>
                </c:pt>
                <c:pt idx="11">
                  <c:v>9.6</c:v>
                </c:pt>
                <c:pt idx="12">
                  <c:v>9.8000000000000007</c:v>
                </c:pt>
                <c:pt idx="13">
                  <c:v>9.3000000000000007</c:v>
                </c:pt>
                <c:pt idx="14">
                  <c:v>9.1999999999999993</c:v>
                </c:pt>
                <c:pt idx="15">
                  <c:v>9.1999999999999993</c:v>
                </c:pt>
                <c:pt idx="16">
                  <c:v>8.6999999999999993</c:v>
                </c:pt>
                <c:pt idx="17">
                  <c:v>9</c:v>
                </c:pt>
                <c:pt idx="18">
                  <c:v>8.8000000000000007</c:v>
                </c:pt>
                <c:pt idx="19">
                  <c:v>8.6</c:v>
                </c:pt>
                <c:pt idx="20">
                  <c:v>8.4</c:v>
                </c:pt>
                <c:pt idx="21">
                  <c:v>8.5</c:v>
                </c:pt>
                <c:pt idx="22">
                  <c:v>8.1999999999999993</c:v>
                </c:pt>
                <c:pt idx="23">
                  <c:v>8.1</c:v>
                </c:pt>
                <c:pt idx="24">
                  <c:v>7.9</c:v>
                </c:pt>
                <c:pt idx="25">
                  <c:v>7.7</c:v>
                </c:pt>
                <c:pt idx="26">
                  <c:v>7.1</c:v>
                </c:pt>
                <c:pt idx="27">
                  <c:v>8.8000000000000007</c:v>
                </c:pt>
                <c:pt idx="28">
                  <c:v>7.9</c:v>
                </c:pt>
                <c:pt idx="29">
                  <c:v>8</c:v>
                </c:pt>
                <c:pt idx="30">
                  <c:v>7.7</c:v>
                </c:pt>
                <c:pt idx="31">
                  <c:v>7.7</c:v>
                </c:pt>
                <c:pt idx="32">
                  <c:v>7.2</c:v>
                </c:pt>
                <c:pt idx="33">
                  <c:v>7.2</c:v>
                </c:pt>
                <c:pt idx="34">
                  <c:v>7.2</c:v>
                </c:pt>
                <c:pt idx="35">
                  <c:v>7.1</c:v>
                </c:pt>
                <c:pt idx="36">
                  <c:v>6.9</c:v>
                </c:pt>
                <c:pt idx="37">
                  <c:v>6.9</c:v>
                </c:pt>
                <c:pt idx="38">
                  <c:v>7</c:v>
                </c:pt>
                <c:pt idx="39">
                  <c:v>7.2</c:v>
                </c:pt>
                <c:pt idx="40">
                  <c:v>7.3</c:v>
                </c:pt>
              </c:numCache>
            </c:numRef>
          </c:val>
          <c:smooth val="0"/>
          <c:extLst>
            <c:ext xmlns:c16="http://schemas.microsoft.com/office/drawing/2014/chart" uri="{C3380CC4-5D6E-409C-BE32-E72D297353CC}">
              <c16:uniqueId val="{00000001-5E16-46F6-ABF2-0FE04F3A6B45}"/>
            </c:ext>
          </c:extLst>
        </c:ser>
        <c:ser>
          <c:idx val="2"/>
          <c:order val="2"/>
          <c:tx>
            <c:strRef>
              <c:f>Données!$I$8</c:f>
              <c:strCache>
                <c:ptCount val="1"/>
                <c:pt idx="0">
                  <c:v>Vaucluse</c:v>
                </c:pt>
              </c:strCache>
            </c:strRef>
          </c:tx>
          <c:marker>
            <c:symbol val="none"/>
          </c:marker>
          <c:cat>
            <c:multiLvlStrRef>
              <c:f>'dates trim'!$B$128:$C$300</c:f>
              <c:multiLvlStrCache>
                <c:ptCount val="57"/>
                <c:lvl>
                  <c:pt idx="0">
                    <c:v>T4</c:v>
                  </c:pt>
                  <c:pt idx="1">
                    <c:v>T1</c:v>
                  </c:pt>
                  <c:pt idx="2">
                    <c:v>T2</c:v>
                  </c:pt>
                  <c:pt idx="3">
                    <c:v>T3</c:v>
                  </c:pt>
                  <c:pt idx="4">
                    <c:v>T4</c:v>
                  </c:pt>
                  <c:pt idx="5">
                    <c:v>T1</c:v>
                  </c:pt>
                  <c:pt idx="6">
                    <c:v>T2</c:v>
                  </c:pt>
                  <c:pt idx="7">
                    <c:v>T3</c:v>
                  </c:pt>
                  <c:pt idx="8">
                    <c:v>T4</c:v>
                  </c:pt>
                  <c:pt idx="9">
                    <c:v>T1</c:v>
                  </c:pt>
                  <c:pt idx="10">
                    <c:v>T2</c:v>
                  </c:pt>
                  <c:pt idx="11">
                    <c:v>T3</c:v>
                  </c:pt>
                  <c:pt idx="12">
                    <c:v>T4</c:v>
                  </c:pt>
                  <c:pt idx="13">
                    <c:v>T1</c:v>
                  </c:pt>
                  <c:pt idx="14">
                    <c:v>T2</c:v>
                  </c:pt>
                  <c:pt idx="15">
                    <c:v>T3</c:v>
                  </c:pt>
                  <c:pt idx="16">
                    <c:v>T4</c:v>
                  </c:pt>
                  <c:pt idx="17">
                    <c:v>T1</c:v>
                  </c:pt>
                  <c:pt idx="18">
                    <c:v>T2</c:v>
                  </c:pt>
                  <c:pt idx="19">
                    <c:v>T3</c:v>
                  </c:pt>
                  <c:pt idx="20">
                    <c:v>T4</c:v>
                  </c:pt>
                  <c:pt idx="21">
                    <c:v>T1</c:v>
                  </c:pt>
                  <c:pt idx="22">
                    <c:v>T2</c:v>
                  </c:pt>
                  <c:pt idx="23">
                    <c:v>T3</c:v>
                  </c:pt>
                  <c:pt idx="24">
                    <c:v>T4</c:v>
                  </c:pt>
                  <c:pt idx="25">
                    <c:v>T1</c:v>
                  </c:pt>
                  <c:pt idx="26">
                    <c:v>T2</c:v>
                  </c:pt>
                  <c:pt idx="27">
                    <c:v>T3</c:v>
                  </c:pt>
                  <c:pt idx="28">
                    <c:v>T4</c:v>
                  </c:pt>
                  <c:pt idx="29">
                    <c:v>T1</c:v>
                  </c:pt>
                  <c:pt idx="30">
                    <c:v>T2</c:v>
                  </c:pt>
                  <c:pt idx="31">
                    <c:v>T3</c:v>
                  </c:pt>
                  <c:pt idx="32">
                    <c:v>T4</c:v>
                  </c:pt>
                  <c:pt idx="33">
                    <c:v>T1</c:v>
                  </c:pt>
                  <c:pt idx="34">
                    <c:v>T2</c:v>
                  </c:pt>
                  <c:pt idx="35">
                    <c:v>T3</c:v>
                  </c:pt>
                  <c:pt idx="36">
                    <c:v>T4</c:v>
                  </c:pt>
                  <c:pt idx="37">
                    <c:v>T1</c:v>
                  </c:pt>
                  <c:pt idx="38">
                    <c:v>T2</c:v>
                  </c:pt>
                  <c:pt idx="39">
                    <c:v>T3</c:v>
                  </c:pt>
                  <c:pt idx="40">
                    <c:v>T4</c:v>
                  </c:pt>
                  <c:pt idx="41">
                    <c:v>T1</c:v>
                  </c:pt>
                  <c:pt idx="42">
                    <c:v>T2</c:v>
                  </c:pt>
                  <c:pt idx="43">
                    <c:v>T3</c:v>
                  </c:pt>
                  <c:pt idx="44">
                    <c:v>T4</c:v>
                  </c:pt>
                  <c:pt idx="45">
                    <c:v>T1</c:v>
                  </c:pt>
                  <c:pt idx="46">
                    <c:v>T2</c:v>
                  </c:pt>
                  <c:pt idx="47">
                    <c:v>T3</c:v>
                  </c:pt>
                  <c:pt idx="48">
                    <c:v>T4</c:v>
                  </c:pt>
                  <c:pt idx="49">
                    <c:v>T1</c:v>
                  </c:pt>
                  <c:pt idx="50">
                    <c:v>T2</c:v>
                  </c:pt>
                  <c:pt idx="51">
                    <c:v>T3</c:v>
                  </c:pt>
                  <c:pt idx="52">
                    <c:v>T4</c:v>
                  </c:pt>
                  <c:pt idx="53">
                    <c:v>T1</c:v>
                  </c:pt>
                  <c:pt idx="54">
                    <c:v>T2</c:v>
                  </c:pt>
                  <c:pt idx="55">
                    <c:v>T3</c:v>
                  </c:pt>
                  <c:pt idx="56">
                    <c:v>T4</c:v>
                  </c:pt>
                </c:lvl>
                <c:lvl>
                  <c:pt idx="1">
                    <c:v>2014</c:v>
                  </c:pt>
                  <c:pt idx="5">
                    <c:v>2015</c:v>
                  </c:pt>
                  <c:pt idx="9">
                    <c:v>2016</c:v>
                  </c:pt>
                  <c:pt idx="13">
                    <c:v>2017</c:v>
                  </c:pt>
                  <c:pt idx="17">
                    <c:v>2018</c:v>
                  </c:pt>
                  <c:pt idx="21">
                    <c:v>2019</c:v>
                  </c:pt>
                  <c:pt idx="25">
                    <c:v>2020</c:v>
                  </c:pt>
                  <c:pt idx="29">
                    <c:v>2021</c:v>
                  </c:pt>
                  <c:pt idx="33">
                    <c:v>2022</c:v>
                  </c:pt>
                  <c:pt idx="37">
                    <c:v>2023</c:v>
                  </c:pt>
                  <c:pt idx="41">
                    <c:v>2024</c:v>
                  </c:pt>
                  <c:pt idx="45">
                    <c:v>2025</c:v>
                  </c:pt>
                  <c:pt idx="49">
                    <c:v>2026</c:v>
                  </c:pt>
                  <c:pt idx="53">
                    <c:v>2027</c:v>
                  </c:pt>
                </c:lvl>
              </c:multiLvlStrCache>
            </c:multiLvlStrRef>
          </c:cat>
          <c:val>
            <c:numRef>
              <c:f>Données!$I$136:$I$176</c:f>
              <c:numCache>
                <c:formatCode>#\ ##0.0</c:formatCode>
                <c:ptCount val="41"/>
                <c:pt idx="0">
                  <c:v>12.4</c:v>
                </c:pt>
                <c:pt idx="1">
                  <c:v>12.4</c:v>
                </c:pt>
                <c:pt idx="2">
                  <c:v>12.6</c:v>
                </c:pt>
                <c:pt idx="3">
                  <c:v>12.8</c:v>
                </c:pt>
                <c:pt idx="4">
                  <c:v>13</c:v>
                </c:pt>
                <c:pt idx="5">
                  <c:v>12.9</c:v>
                </c:pt>
                <c:pt idx="6">
                  <c:v>13.1</c:v>
                </c:pt>
                <c:pt idx="7">
                  <c:v>12.9</c:v>
                </c:pt>
                <c:pt idx="8">
                  <c:v>13</c:v>
                </c:pt>
                <c:pt idx="9">
                  <c:v>13</c:v>
                </c:pt>
                <c:pt idx="10">
                  <c:v>12.8</c:v>
                </c:pt>
                <c:pt idx="11">
                  <c:v>12.6</c:v>
                </c:pt>
                <c:pt idx="12">
                  <c:v>12.9</c:v>
                </c:pt>
                <c:pt idx="13">
                  <c:v>12.2</c:v>
                </c:pt>
                <c:pt idx="14">
                  <c:v>12</c:v>
                </c:pt>
                <c:pt idx="15">
                  <c:v>12</c:v>
                </c:pt>
                <c:pt idx="16">
                  <c:v>11.7</c:v>
                </c:pt>
                <c:pt idx="17">
                  <c:v>11.9</c:v>
                </c:pt>
                <c:pt idx="18">
                  <c:v>11.7</c:v>
                </c:pt>
                <c:pt idx="19">
                  <c:v>11.5</c:v>
                </c:pt>
                <c:pt idx="20">
                  <c:v>11.4</c:v>
                </c:pt>
                <c:pt idx="21">
                  <c:v>11.5</c:v>
                </c:pt>
                <c:pt idx="22">
                  <c:v>10.9</c:v>
                </c:pt>
                <c:pt idx="23">
                  <c:v>10.8</c:v>
                </c:pt>
                <c:pt idx="24">
                  <c:v>10.6</c:v>
                </c:pt>
                <c:pt idx="25">
                  <c:v>10.199999999999999</c:v>
                </c:pt>
                <c:pt idx="26">
                  <c:v>9.1999999999999993</c:v>
                </c:pt>
                <c:pt idx="27">
                  <c:v>11.4</c:v>
                </c:pt>
                <c:pt idx="28">
                  <c:v>10.199999999999999</c:v>
                </c:pt>
                <c:pt idx="29">
                  <c:v>10.4</c:v>
                </c:pt>
                <c:pt idx="30">
                  <c:v>10.199999999999999</c:v>
                </c:pt>
                <c:pt idx="31">
                  <c:v>10.3</c:v>
                </c:pt>
                <c:pt idx="32">
                  <c:v>9.6</c:v>
                </c:pt>
                <c:pt idx="33">
                  <c:v>9.5</c:v>
                </c:pt>
                <c:pt idx="34">
                  <c:v>9.5</c:v>
                </c:pt>
                <c:pt idx="35">
                  <c:v>9.6</c:v>
                </c:pt>
                <c:pt idx="36">
                  <c:v>9.4</c:v>
                </c:pt>
                <c:pt idx="37">
                  <c:v>9.4</c:v>
                </c:pt>
                <c:pt idx="38">
                  <c:v>9.4</c:v>
                </c:pt>
                <c:pt idx="39">
                  <c:v>9.8000000000000007</c:v>
                </c:pt>
                <c:pt idx="40">
                  <c:v>9.9</c:v>
                </c:pt>
              </c:numCache>
            </c:numRef>
          </c:val>
          <c:smooth val="0"/>
          <c:extLst>
            <c:ext xmlns:c16="http://schemas.microsoft.com/office/drawing/2014/chart" uri="{C3380CC4-5D6E-409C-BE32-E72D297353CC}">
              <c16:uniqueId val="{00000002-5E16-46F6-ABF2-0FE04F3A6B45}"/>
            </c:ext>
          </c:extLst>
        </c:ser>
        <c:dLbls>
          <c:showLegendKey val="0"/>
          <c:showVal val="0"/>
          <c:showCatName val="0"/>
          <c:showSerName val="0"/>
          <c:showPercent val="0"/>
          <c:showBubbleSize val="0"/>
        </c:dLbls>
        <c:smooth val="0"/>
        <c:axId val="138919296"/>
        <c:axId val="138921088"/>
      </c:lineChart>
      <c:catAx>
        <c:axId val="138919296"/>
        <c:scaling>
          <c:orientation val="minMax"/>
        </c:scaling>
        <c:delete val="0"/>
        <c:axPos val="b"/>
        <c:majorGridlines>
          <c:spPr>
            <a:ln w="3175">
              <a:solidFill>
                <a:srgbClr val="969696"/>
              </a:solidFill>
              <a:prstDash val="sysDash"/>
            </a:ln>
          </c:spPr>
        </c:majorGridlines>
        <c:numFmt formatCode="General" sourceLinked="1"/>
        <c:majorTickMark val="cross"/>
        <c:minorTickMark val="none"/>
        <c:tickLblPos val="nextTo"/>
        <c:txPr>
          <a:bodyPr/>
          <a:lstStyle/>
          <a:p>
            <a:pPr>
              <a:defRPr sz="900"/>
            </a:pPr>
            <a:endParaRPr lang="fr-FR"/>
          </a:p>
        </c:txPr>
        <c:crossAx val="138921088"/>
        <c:crosses val="autoZero"/>
        <c:auto val="0"/>
        <c:lblAlgn val="ctr"/>
        <c:lblOffset val="100"/>
        <c:tickLblSkip val="1"/>
        <c:tickMarkSkip val="1"/>
        <c:noMultiLvlLbl val="0"/>
      </c:catAx>
      <c:valAx>
        <c:axId val="138921088"/>
        <c:scaling>
          <c:orientation val="minMax"/>
          <c:max val="14"/>
          <c:min val="6"/>
        </c:scaling>
        <c:delete val="0"/>
        <c:axPos val="l"/>
        <c:majorGridlines>
          <c:spPr>
            <a:ln>
              <a:prstDash val="sysDash"/>
            </a:ln>
          </c:spPr>
        </c:majorGridlines>
        <c:numFmt formatCode="#,##0" sourceLinked="0"/>
        <c:majorTickMark val="out"/>
        <c:minorTickMark val="none"/>
        <c:tickLblPos val="nextTo"/>
        <c:crossAx val="138919296"/>
        <c:crosses val="autoZero"/>
        <c:crossBetween val="midCat"/>
        <c:majorUnit val="1"/>
      </c:valAx>
    </c:plotArea>
    <c:legend>
      <c:legendPos val="r"/>
      <c:layout>
        <c:manualLayout>
          <c:xMode val="edge"/>
          <c:yMode val="edge"/>
          <c:x val="8.5245913863039841E-2"/>
          <c:y val="9.8718656477903358E-2"/>
          <c:w val="0.8415530303030303"/>
          <c:h val="8.382146018729921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906668268667008E-2"/>
          <c:y val="0.1861788714061014"/>
          <c:w val="0.87735585029537844"/>
          <c:h val="0.46727698134659551"/>
        </c:manualLayout>
      </c:layout>
      <c:barChart>
        <c:barDir val="col"/>
        <c:grouping val="clustered"/>
        <c:varyColors val="0"/>
        <c:ser>
          <c:idx val="0"/>
          <c:order val="0"/>
          <c:tx>
            <c:v>Taux de chômage, en % (échelle de gauche)</c:v>
          </c:tx>
          <c:spPr>
            <a:solidFill>
              <a:srgbClr val="00B0F0"/>
            </a:solidFill>
          </c:spPr>
          <c:invertIfNegative val="0"/>
          <c:dPt>
            <c:idx val="0"/>
            <c:invertIfNegative val="0"/>
            <c:bubble3D val="0"/>
            <c:spPr>
              <a:solidFill>
                <a:srgbClr val="92D050"/>
              </a:solidFill>
            </c:spPr>
            <c:extLst>
              <c:ext xmlns:c16="http://schemas.microsoft.com/office/drawing/2014/chart" uri="{C3380CC4-5D6E-409C-BE32-E72D297353CC}">
                <c16:uniqueId val="{00000001-9C8E-428D-A9FC-62486CC83C76}"/>
              </c:ext>
            </c:extLst>
          </c:dPt>
          <c:dPt>
            <c:idx val="1"/>
            <c:invertIfNegative val="0"/>
            <c:bubble3D val="0"/>
            <c:extLst>
              <c:ext xmlns:c16="http://schemas.microsoft.com/office/drawing/2014/chart" uri="{C3380CC4-5D6E-409C-BE32-E72D297353CC}">
                <c16:uniqueId val="{00000002-9C8E-428D-A9FC-62486CC83C76}"/>
              </c:ext>
            </c:extLst>
          </c:dPt>
          <c:dPt>
            <c:idx val="2"/>
            <c:invertIfNegative val="0"/>
            <c:bubble3D val="0"/>
            <c:spPr>
              <a:solidFill>
                <a:srgbClr val="FF0000"/>
              </a:solidFill>
            </c:spPr>
            <c:extLst>
              <c:ext xmlns:c16="http://schemas.microsoft.com/office/drawing/2014/chart" uri="{C3380CC4-5D6E-409C-BE32-E72D297353CC}">
                <c16:uniqueId val="{00000004-9C8E-428D-A9FC-62486CC83C76}"/>
              </c:ext>
            </c:extLst>
          </c:dPt>
          <c:dPt>
            <c:idx val="3"/>
            <c:invertIfNegative val="0"/>
            <c:bubble3D val="0"/>
            <c:extLst>
              <c:ext xmlns:c16="http://schemas.microsoft.com/office/drawing/2014/chart" uri="{C3380CC4-5D6E-409C-BE32-E72D297353CC}">
                <c16:uniqueId val="{00000005-9C8E-428D-A9FC-62486CC83C76}"/>
              </c:ext>
            </c:extLst>
          </c:dPt>
          <c:dPt>
            <c:idx val="4"/>
            <c:invertIfNegative val="0"/>
            <c:bubble3D val="0"/>
            <c:extLst>
              <c:ext xmlns:c16="http://schemas.microsoft.com/office/drawing/2014/chart" uri="{C3380CC4-5D6E-409C-BE32-E72D297353CC}">
                <c16:uniqueId val="{00000006-9C8E-428D-A9FC-62486CC83C76}"/>
              </c:ext>
            </c:extLst>
          </c:dPt>
          <c:dPt>
            <c:idx val="5"/>
            <c:invertIfNegative val="0"/>
            <c:bubble3D val="0"/>
            <c:spPr>
              <a:solidFill>
                <a:srgbClr val="0070C0"/>
              </a:solidFill>
            </c:spPr>
            <c:extLst>
              <c:ext xmlns:c16="http://schemas.microsoft.com/office/drawing/2014/chart" uri="{C3380CC4-5D6E-409C-BE32-E72D297353CC}">
                <c16:uniqueId val="{00000008-9C8E-428D-A9FC-62486CC83C76}"/>
              </c:ext>
            </c:extLst>
          </c:dPt>
          <c:dPt>
            <c:idx val="6"/>
            <c:invertIfNegative val="0"/>
            <c:bubble3D val="0"/>
            <c:extLst>
              <c:ext xmlns:c16="http://schemas.microsoft.com/office/drawing/2014/chart" uri="{C3380CC4-5D6E-409C-BE32-E72D297353CC}">
                <c16:uniqueId val="{00000009-9C8E-428D-A9FC-62486CC83C76}"/>
              </c:ext>
            </c:extLst>
          </c:dPt>
          <c:dPt>
            <c:idx val="7"/>
            <c:invertIfNegative val="0"/>
            <c:bubble3D val="0"/>
            <c:extLst>
              <c:ext xmlns:c16="http://schemas.microsoft.com/office/drawing/2014/chart" uri="{C3380CC4-5D6E-409C-BE32-E72D297353CC}">
                <c16:uniqueId val="{0000000A-9C8E-428D-A9FC-62486CC83C76}"/>
              </c:ext>
            </c:extLst>
          </c:dPt>
          <c:dPt>
            <c:idx val="8"/>
            <c:invertIfNegative val="0"/>
            <c:bubble3D val="0"/>
            <c:extLst>
              <c:ext xmlns:c16="http://schemas.microsoft.com/office/drawing/2014/chart" uri="{C3380CC4-5D6E-409C-BE32-E72D297353CC}">
                <c16:uniqueId val="{0000000B-9C8E-428D-A9FC-62486CC83C76}"/>
              </c:ext>
            </c:extLst>
          </c:dPt>
          <c:dLbls>
            <c:dLbl>
              <c:idx val="0"/>
              <c:layout>
                <c:manualLayout>
                  <c:x val="0"/>
                  <c:y val="1.341381623071764E-2"/>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C8E-428D-A9FC-62486CC83C76}"/>
                </c:ext>
              </c:extLst>
            </c:dLbl>
            <c:dLbl>
              <c:idx val="1"/>
              <c:layout>
                <c:manualLayout>
                  <c:x val="0"/>
                  <c:y val="-2.1124120048374236E-7"/>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C8E-428D-A9FC-62486CC83C76}"/>
                </c:ext>
              </c:extLst>
            </c:dLbl>
            <c:dLbl>
              <c:idx val="2"/>
              <c:layout>
                <c:manualLayout>
                  <c:x val="0"/>
                  <c:y val="-1.6096579476861168E-2"/>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C8E-428D-A9FC-62486CC83C76}"/>
                </c:ext>
              </c:extLst>
            </c:dLbl>
            <c:dLbl>
              <c:idx val="3"/>
              <c:layout>
                <c:manualLayout>
                  <c:x val="0"/>
                  <c:y val="8.0482897384305842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C8E-428D-A9FC-62486CC83C76}"/>
                </c:ext>
              </c:extLst>
            </c:dLbl>
            <c:dLbl>
              <c:idx val="4"/>
              <c:layout>
                <c:manualLayout>
                  <c:x val="-6.7246663173035446E-17"/>
                  <c:y val="8.0482897384305842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C8E-428D-A9FC-62486CC83C76}"/>
                </c:ext>
              </c:extLst>
            </c:dLbl>
            <c:dLbl>
              <c:idx val="5"/>
              <c:layout>
                <c:manualLayout>
                  <c:x val="0"/>
                  <c:y val="1.0731052984574111E-2"/>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C8E-428D-A9FC-62486CC83C76}"/>
                </c:ext>
              </c:extLst>
            </c:dLbl>
            <c:dLbl>
              <c:idx val="6"/>
              <c:layout>
                <c:manualLayout>
                  <c:x val="0"/>
                  <c:y val="5.3655264922870555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C8E-428D-A9FC-62486CC83C76}"/>
                </c:ext>
              </c:extLst>
            </c:dLbl>
            <c:dLbl>
              <c:idx val="7"/>
              <c:layout>
                <c:manualLayout>
                  <c:x val="0"/>
                  <c:y val="8.0482897384305842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C8E-428D-A9FC-62486CC83C76}"/>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graphiques_ann'!$G$76:$G$85</c:f>
              <c:strCache>
                <c:ptCount val="10"/>
                <c:pt idx="0">
                  <c:v>Vaucluse</c:v>
                </c:pt>
                <c:pt idx="1">
                  <c:v>Côtes-d'Armor</c:v>
                </c:pt>
                <c:pt idx="2">
                  <c:v>Paca</c:v>
                </c:pt>
                <c:pt idx="3">
                  <c:v>Marne</c:v>
                </c:pt>
                <c:pt idx="4">
                  <c:v>Indre-et-Loire</c:v>
                </c:pt>
                <c:pt idx="5">
                  <c:v>France métro.</c:v>
                </c:pt>
                <c:pt idx="6">
                  <c:v>Drôme</c:v>
                </c:pt>
                <c:pt idx="7">
                  <c:v>Charente-Maritime</c:v>
                </c:pt>
                <c:pt idx="8">
                  <c:v>Gard</c:v>
                </c:pt>
                <c:pt idx="9">
                  <c:v>Côte-d'Or</c:v>
                </c:pt>
              </c:strCache>
            </c:strRef>
          </c:cat>
          <c:val>
            <c:numRef>
              <c:f>'données graphiques_ann'!$H$76:$H$85</c:f>
              <c:numCache>
                <c:formatCode>#\ ##0.0</c:formatCode>
                <c:ptCount val="10"/>
                <c:pt idx="0">
                  <c:v>9.9</c:v>
                </c:pt>
                <c:pt idx="1">
                  <c:v>8.1999999999999993</c:v>
                </c:pt>
                <c:pt idx="2">
                  <c:v>8.1999999999999993</c:v>
                </c:pt>
                <c:pt idx="3">
                  <c:v>7.4</c:v>
                </c:pt>
                <c:pt idx="4">
                  <c:v>7.4</c:v>
                </c:pt>
                <c:pt idx="5">
                  <c:v>7.3</c:v>
                </c:pt>
                <c:pt idx="6">
                  <c:v>7.2</c:v>
                </c:pt>
                <c:pt idx="7">
                  <c:v>7</c:v>
                </c:pt>
                <c:pt idx="8">
                  <c:v>7</c:v>
                </c:pt>
                <c:pt idx="9">
                  <c:v>6.4</c:v>
                </c:pt>
              </c:numCache>
            </c:numRef>
          </c:val>
          <c:extLst>
            <c:ext xmlns:c16="http://schemas.microsoft.com/office/drawing/2014/chart" uri="{C3380CC4-5D6E-409C-BE32-E72D297353CC}">
              <c16:uniqueId val="{0000000C-9C8E-428D-A9FC-62486CC83C76}"/>
            </c:ext>
          </c:extLst>
        </c:ser>
        <c:dLbls>
          <c:showLegendKey val="0"/>
          <c:showVal val="0"/>
          <c:showCatName val="0"/>
          <c:showSerName val="0"/>
          <c:showPercent val="0"/>
          <c:showBubbleSize val="0"/>
        </c:dLbls>
        <c:gapWidth val="150"/>
        <c:axId val="1980062896"/>
        <c:axId val="1"/>
      </c:barChart>
      <c:scatterChart>
        <c:scatterStyle val="lineMarker"/>
        <c:varyColors val="0"/>
        <c:ser>
          <c:idx val="1"/>
          <c:order val="1"/>
          <c:tx>
            <c:v>Variation annuelle, en point (échelle de droite)</c:v>
          </c:tx>
          <c:spPr>
            <a:ln w="28575">
              <a:noFill/>
            </a:ln>
          </c:spPr>
          <c:marker>
            <c:spPr>
              <a:solidFill>
                <a:schemeClr val="accent6">
                  <a:lumMod val="75000"/>
                </a:schemeClr>
              </a:solidFill>
            </c:spPr>
          </c:marker>
          <c:yVal>
            <c:numRef>
              <c:f>'données graphiques_ann'!$J$76:$J$85</c:f>
              <c:numCache>
                <c:formatCode>#\ ##0.0</c:formatCode>
                <c:ptCount val="10"/>
                <c:pt idx="0">
                  <c:v>0.5</c:v>
                </c:pt>
                <c:pt idx="1">
                  <c:v>0.49999999999999911</c:v>
                </c:pt>
                <c:pt idx="2">
                  <c:v>0.19999999999999929</c:v>
                </c:pt>
                <c:pt idx="3">
                  <c:v>0.40000000000000036</c:v>
                </c:pt>
                <c:pt idx="4">
                  <c:v>0.40000000000000036</c:v>
                </c:pt>
                <c:pt idx="5">
                  <c:v>0.39999999999999947</c:v>
                </c:pt>
                <c:pt idx="6">
                  <c:v>0.40000000000000036</c:v>
                </c:pt>
                <c:pt idx="7">
                  <c:v>0.40000000000000036</c:v>
                </c:pt>
                <c:pt idx="8">
                  <c:v>0.40000000000000036</c:v>
                </c:pt>
                <c:pt idx="9">
                  <c:v>0.20000000000000018</c:v>
                </c:pt>
              </c:numCache>
            </c:numRef>
          </c:yVal>
          <c:smooth val="0"/>
          <c:extLst>
            <c:ext xmlns:c16="http://schemas.microsoft.com/office/drawing/2014/chart" uri="{C3380CC4-5D6E-409C-BE32-E72D297353CC}">
              <c16:uniqueId val="{0000000D-9C8E-428D-A9FC-62486CC83C76}"/>
            </c:ext>
          </c:extLst>
        </c:ser>
        <c:dLbls>
          <c:showLegendKey val="0"/>
          <c:showVal val="0"/>
          <c:showCatName val="0"/>
          <c:showSerName val="0"/>
          <c:showPercent val="0"/>
          <c:showBubbleSize val="0"/>
        </c:dLbls>
        <c:axId val="3"/>
        <c:axId val="4"/>
      </c:scatterChart>
      <c:catAx>
        <c:axId val="1980062896"/>
        <c:scaling>
          <c:orientation val="minMax"/>
        </c:scaling>
        <c:delete val="0"/>
        <c:axPos val="b"/>
        <c:numFmt formatCode="General" sourceLinked="1"/>
        <c:majorTickMark val="out"/>
        <c:minorTickMark val="none"/>
        <c:tickLblPos val="nextTo"/>
        <c:txPr>
          <a:bodyPr/>
          <a:lstStyle/>
          <a:p>
            <a:pPr>
              <a:defRPr sz="1000"/>
            </a:pPr>
            <a:endParaRPr lang="fr-FR"/>
          </a:p>
        </c:txPr>
        <c:crossAx val="1"/>
        <c:crosses val="autoZero"/>
        <c:auto val="1"/>
        <c:lblAlgn val="ctr"/>
        <c:lblOffset val="100"/>
        <c:noMultiLvlLbl val="0"/>
      </c:catAx>
      <c:valAx>
        <c:axId val="1"/>
        <c:scaling>
          <c:orientation val="minMax"/>
          <c:max val="10"/>
        </c:scaling>
        <c:delete val="0"/>
        <c:axPos val="l"/>
        <c:majorGridlines/>
        <c:numFmt formatCode="#,##0" sourceLinked="0"/>
        <c:majorTickMark val="out"/>
        <c:minorTickMark val="none"/>
        <c:tickLblPos val="nextTo"/>
        <c:crossAx val="1980062896"/>
        <c:crosses val="autoZero"/>
        <c:crossBetween val="between"/>
        <c:majorUnit val="2"/>
      </c:valAx>
      <c:valAx>
        <c:axId val="3"/>
        <c:scaling>
          <c:orientation val="minMax"/>
        </c:scaling>
        <c:delete val="1"/>
        <c:axPos val="b"/>
        <c:majorTickMark val="out"/>
        <c:minorTickMark val="none"/>
        <c:tickLblPos val="nextTo"/>
        <c:crossAx val="4"/>
        <c:crosses val="autoZero"/>
        <c:crossBetween val="midCat"/>
      </c:valAx>
      <c:valAx>
        <c:axId val="4"/>
        <c:scaling>
          <c:orientation val="minMax"/>
          <c:max val="0.5"/>
          <c:min val="0.2"/>
        </c:scaling>
        <c:delete val="0"/>
        <c:axPos val="r"/>
        <c:numFmt formatCode="[Blue][&lt;0]\-&quot;&quot;0.0&quot;&quot;;[Red][&gt;0]\+&quot;&quot;0.0&quot;&quot;;0" sourceLinked="0"/>
        <c:majorTickMark val="out"/>
        <c:minorTickMark val="none"/>
        <c:tickLblPos val="nextTo"/>
        <c:crossAx val="3"/>
        <c:crosses val="max"/>
        <c:crossBetween val="midCat"/>
        <c:majorUnit val="0.1"/>
        <c:minorUnit val="0.1"/>
      </c:valAx>
    </c:plotArea>
    <c:legend>
      <c:legendPos val="r"/>
      <c:layout>
        <c:manualLayout>
          <c:xMode val="edge"/>
          <c:yMode val="edge"/>
          <c:x val="4.2642357943464014E-2"/>
          <c:y val="0.11469191293929876"/>
          <c:w val="0.90099175654738484"/>
          <c:h val="5.2315609410908209E-2"/>
        </c:manualLayout>
      </c:layout>
      <c:overlay val="0"/>
      <c:txPr>
        <a:bodyPr/>
        <a:lstStyle/>
        <a:p>
          <a:pPr>
            <a:defRPr sz="1100"/>
          </a:pPr>
          <a:endParaRPr lang="fr-FR"/>
        </a:p>
      </c:txPr>
    </c:legend>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16829375369994917"/>
          <c:w val="0.86471641552420164"/>
          <c:h val="0.52314939674456862"/>
        </c:manualLayout>
      </c:layout>
      <c:barChart>
        <c:barDir val="col"/>
        <c:grouping val="stacked"/>
        <c:varyColors val="0"/>
        <c:ser>
          <c:idx val="1"/>
          <c:order val="0"/>
          <c:spPr>
            <a:solidFill>
              <a:srgbClr val="00B0F0"/>
            </a:solidFill>
            <a:ln w="28575">
              <a:noFill/>
              <a:prstDash val="solid"/>
            </a:ln>
          </c:spPr>
          <c:invertIfNegative val="0"/>
          <c:cat>
            <c:multiLvlStrRef>
              <c:f>'dates trim'!$A$21:$B$100</c:f>
              <c:multiLvlStrCache>
                <c:ptCount val="64"/>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pt idx="56">
                    <c:v>T1</c:v>
                  </c:pt>
                  <c:pt idx="57">
                    <c:v>T2</c:v>
                  </c:pt>
                  <c:pt idx="58">
                    <c:v>T3</c:v>
                  </c:pt>
                  <c:pt idx="59">
                    <c:v>T4</c:v>
                  </c:pt>
                  <c:pt idx="60">
                    <c:v>T1</c:v>
                  </c:pt>
                  <c:pt idx="61">
                    <c:v>T2</c:v>
                  </c:pt>
                  <c:pt idx="62">
                    <c:v>T3</c:v>
                  </c:pt>
                  <c:pt idx="63">
                    <c:v>T4</c:v>
                  </c:pt>
                </c:lvl>
                <c:lvl>
                  <c:pt idx="0">
                    <c:v>2013</c:v>
                  </c:pt>
                  <c:pt idx="4">
                    <c:v>2014</c:v>
                  </c:pt>
                  <c:pt idx="8">
                    <c:v>2015</c:v>
                  </c:pt>
                  <c:pt idx="12">
                    <c:v>2016</c:v>
                  </c:pt>
                  <c:pt idx="16">
                    <c:v>2017</c:v>
                  </c:pt>
                  <c:pt idx="20">
                    <c:v>2018</c:v>
                  </c:pt>
                  <c:pt idx="24">
                    <c:v>2019</c:v>
                  </c:pt>
                  <c:pt idx="28">
                    <c:v>2020</c:v>
                  </c:pt>
                  <c:pt idx="32">
                    <c:v>2021</c:v>
                  </c:pt>
                  <c:pt idx="36">
                    <c:v>2022</c:v>
                  </c:pt>
                  <c:pt idx="40">
                    <c:v>2023</c:v>
                  </c:pt>
                  <c:pt idx="44">
                    <c:v>2024</c:v>
                  </c:pt>
                  <c:pt idx="48">
                    <c:v>2025</c:v>
                  </c:pt>
                  <c:pt idx="52">
                    <c:v>2026</c:v>
                  </c:pt>
                  <c:pt idx="56">
                    <c:v>2027</c:v>
                  </c:pt>
                  <c:pt idx="60">
                    <c:v>2028</c:v>
                  </c:pt>
                </c:lvl>
              </c:multiLvlStrCache>
            </c:multiLvlStrRef>
          </c:cat>
          <c:val>
            <c:numRef>
              <c:f>dep84_trim!$BG$79:$BG$122</c:f>
              <c:numCache>
                <c:formatCode>#\ ##0.0</c:formatCode>
                <c:ptCount val="44"/>
                <c:pt idx="0">
                  <c:v>2.6585283146829397</c:v>
                </c:pt>
                <c:pt idx="1">
                  <c:v>1.9554733434630434</c:v>
                </c:pt>
                <c:pt idx="2">
                  <c:v>0.8941877794336861</c:v>
                </c:pt>
                <c:pt idx="3">
                  <c:v>0.84130755892364295</c:v>
                </c:pt>
                <c:pt idx="4">
                  <c:v>1.7322634059355524</c:v>
                </c:pt>
                <c:pt idx="5">
                  <c:v>1.683986478026811</c:v>
                </c:pt>
                <c:pt idx="6">
                  <c:v>1.1697346549282672</c:v>
                </c:pt>
                <c:pt idx="7">
                  <c:v>1.8681920525771334</c:v>
                </c:pt>
                <c:pt idx="8">
                  <c:v>2.0250896057347756</c:v>
                </c:pt>
                <c:pt idx="9">
                  <c:v>2.3127817787926608</c:v>
                </c:pt>
                <c:pt idx="10">
                  <c:v>0.48071420396016418</c:v>
                </c:pt>
                <c:pt idx="11">
                  <c:v>1.0137828909898561</c:v>
                </c:pt>
                <c:pt idx="12">
                  <c:v>0.92467298150653576</c:v>
                </c:pt>
                <c:pt idx="13">
                  <c:v>0.2067039106145252</c:v>
                </c:pt>
                <c:pt idx="14">
                  <c:v>0.83068517589339752</c:v>
                </c:pt>
                <c:pt idx="15">
                  <c:v>-1.1058277120423732E-2</c:v>
                </c:pt>
                <c:pt idx="16">
                  <c:v>0.22671975226720154</c:v>
                </c:pt>
                <c:pt idx="17">
                  <c:v>0.9158620689655228</c:v>
                </c:pt>
                <c:pt idx="18">
                  <c:v>0.8036739380022917</c:v>
                </c:pt>
                <c:pt idx="19">
                  <c:v>1.4643670680117182</c:v>
                </c:pt>
                <c:pt idx="20">
                  <c:v>0.17104981825957211</c:v>
                </c:pt>
                <c:pt idx="21">
                  <c:v>0.68303094983992452</c:v>
                </c:pt>
                <c:pt idx="22">
                  <c:v>-0.31269874920500929</c:v>
                </c:pt>
                <c:pt idx="23">
                  <c:v>0.64862565792971338</c:v>
                </c:pt>
                <c:pt idx="24">
                  <c:v>0.43843431408800981</c:v>
                </c:pt>
                <c:pt idx="25">
                  <c:v>-0.84674450404964574</c:v>
                </c:pt>
                <c:pt idx="26">
                  <c:v>-1.1085768843155042</c:v>
                </c:pt>
                <c:pt idx="27">
                  <c:v>-0.93863977687190792</c:v>
                </c:pt>
                <c:pt idx="28">
                  <c:v>-0.3411121338459</c:v>
                </c:pt>
                <c:pt idx="29">
                  <c:v>5.7426926002390521</c:v>
                </c:pt>
                <c:pt idx="30">
                  <c:v>-0.69876175306992083</c:v>
                </c:pt>
                <c:pt idx="31">
                  <c:v>-1.2003932322657507</c:v>
                </c:pt>
                <c:pt idx="32">
                  <c:v>0.1361612987692995</c:v>
                </c:pt>
                <c:pt idx="33">
                  <c:v>0.10982689189895645</c:v>
                </c:pt>
                <c:pt idx="34">
                  <c:v>-2.1836798662626555</c:v>
                </c:pt>
                <c:pt idx="35">
                  <c:v>-2.9107028412732383</c:v>
                </c:pt>
                <c:pt idx="36">
                  <c:v>-2.4753836844710886</c:v>
                </c:pt>
                <c:pt idx="37">
                  <c:v>-1.6188166281234095</c:v>
                </c:pt>
                <c:pt idx="38">
                  <c:v>0.25226464854948283</c:v>
                </c:pt>
                <c:pt idx="39">
                  <c:v>1.7156582408794918E-2</c:v>
                </c:pt>
                <c:pt idx="40">
                  <c:v>6.861455772200209E-2</c:v>
                </c:pt>
                <c:pt idx="41">
                  <c:v>-0.22284440889092094</c:v>
                </c:pt>
                <c:pt idx="42">
                  <c:v>0.51540487916619249</c:v>
                </c:pt>
                <c:pt idx="43">
                  <c:v>1.9029170464904377</c:v>
                </c:pt>
              </c:numCache>
            </c:numRef>
          </c:val>
          <c:extLst>
            <c:ext xmlns:c16="http://schemas.microsoft.com/office/drawing/2014/chart" uri="{C3380CC4-5D6E-409C-BE32-E72D297353CC}">
              <c16:uniqueId val="{00000000-C38A-402B-B1F2-1ACD659B54D2}"/>
            </c:ext>
          </c:extLst>
        </c:ser>
        <c:dLbls>
          <c:showLegendKey val="0"/>
          <c:showVal val="0"/>
          <c:showCatName val="0"/>
          <c:showSerName val="0"/>
          <c:showPercent val="0"/>
          <c:showBubbleSize val="0"/>
        </c:dLbls>
        <c:gapWidth val="150"/>
        <c:overlap val="100"/>
        <c:axId val="171408768"/>
        <c:axId val="171410560"/>
      </c:barChart>
      <c:catAx>
        <c:axId val="171408768"/>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71410560"/>
        <c:crosses val="autoZero"/>
        <c:auto val="0"/>
        <c:lblAlgn val="ctr"/>
        <c:lblOffset val="100"/>
        <c:tickLblSkip val="1"/>
        <c:tickMarkSkip val="1"/>
        <c:noMultiLvlLbl val="0"/>
      </c:catAx>
      <c:valAx>
        <c:axId val="171410560"/>
        <c:scaling>
          <c:orientation val="minMax"/>
          <c:max val="6"/>
          <c:min val="-3"/>
        </c:scaling>
        <c:delete val="0"/>
        <c:axPos val="l"/>
        <c:majorGridlines>
          <c:spPr>
            <a:ln>
              <a:prstDash val="sysDash"/>
            </a:ln>
          </c:spPr>
        </c:majorGridlines>
        <c:numFmt formatCode="[Blue][&lt;0]\-&quot;&quot;0&quot;&quot;;[Red][&gt;0]\+&quot;&quot;0&quot;&quot;;0" sourceLinked="0"/>
        <c:majorTickMark val="out"/>
        <c:minorTickMark val="none"/>
        <c:tickLblPos val="nextTo"/>
        <c:crossAx val="171408768"/>
        <c:crosses val="autoZero"/>
        <c:crossBetween val="between"/>
        <c:majorUnit val="1"/>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0.02599</cdr:x>
      <cdr:y>0.86256</cdr:y>
    </cdr:from>
    <cdr:to>
      <cdr:x>1</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179317" y="2988945"/>
          <a:ext cx="6720593" cy="4762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0.02503</cdr:x>
      <cdr:y>0.86568</cdr:y>
    </cdr:from>
    <cdr:to>
      <cdr:x>0.99904</cdr:x>
      <cdr:y>0.99817</cdr:y>
    </cdr:to>
    <cdr:sp macro="" textlink="">
      <cdr:nvSpPr>
        <cdr:cNvPr id="3" name="Text Box 1"/>
        <cdr:cNvSpPr txBox="1">
          <a:spLocks xmlns:a="http://schemas.openxmlformats.org/drawingml/2006/main" noChangeArrowheads="1"/>
        </cdr:cNvSpPr>
      </cdr:nvSpPr>
      <cdr:spPr bwMode="auto">
        <a:xfrm xmlns:a="http://schemas.openxmlformats.org/drawingml/2006/main">
          <a:off x="172720" y="2999740"/>
          <a:ext cx="6720593" cy="45910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provisoires, corrigées des variations saisonnières  </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0.02828</cdr:x>
      <cdr:y>0</cdr:y>
    </cdr:from>
    <cdr:to>
      <cdr:x>0.98725</cdr:x>
      <cdr:y>0.18853</cdr:y>
    </cdr:to>
    <cdr:sp macro="" textlink="">
      <cdr:nvSpPr>
        <cdr:cNvPr id="5" name="ZoneTexte 1"/>
        <cdr:cNvSpPr txBox="1"/>
      </cdr:nvSpPr>
      <cdr:spPr>
        <a:xfrm xmlns:a="http://schemas.openxmlformats.org/drawingml/2006/main">
          <a:off x="212232"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0.01276</cdr:x>
      <cdr:y>0.85629</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95773" y="4086226"/>
          <a:ext cx="7393039" cy="68579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endParaRPr lang="fr-FR" sz="1000" b="0" dirty="0">
            <a:effectLst/>
            <a:latin typeface="+mn-lt"/>
            <a:ea typeface="+mn-ea"/>
            <a:cs typeface="+mn-cs"/>
          </a:endParaRPr>
        </a:p>
        <a:p xmlns:a="http://schemas.openxmlformats.org/drawingml/2006/main">
          <a:pPr rtl="0"/>
          <a:r>
            <a:rPr lang="fr-FR" sz="1000" b="1" dirty="0">
              <a:effectLst/>
              <a:latin typeface="+mn-lt"/>
              <a:ea typeface="+mn-ea"/>
              <a:cs typeface="+mn-cs"/>
            </a:rPr>
            <a:t>Note</a:t>
          </a:r>
          <a:r>
            <a:rPr lang="fr-FR" sz="1000" dirty="0">
              <a:effectLst/>
              <a:latin typeface="+mn-lt"/>
              <a:ea typeface="+mn-ea"/>
              <a:cs typeface="+mn-cs"/>
            </a:rPr>
            <a:t> : données corrigées des variations</a:t>
          </a:r>
          <a:r>
            <a:rPr lang="fr-FR" sz="1000" baseline="0" dirty="0">
              <a:effectLst/>
              <a:latin typeface="+mn-lt"/>
              <a:ea typeface="+mn-ea"/>
              <a:cs typeface="+mn-cs"/>
            </a:rPr>
            <a:t> saisonnières et des jours ouvrables</a:t>
          </a:r>
          <a:endParaRPr lang="fr-FR" sz="1000" dirty="0">
            <a:effectLst/>
          </a:endParaRPr>
        </a:p>
        <a:p xmlns:a="http://schemas.openxmlformats.org/drawingml/2006/main">
          <a:pPr rtl="0"/>
          <a:r>
            <a:rPr lang="fr-FR" sz="1000" b="1" i="1" dirty="0">
              <a:effectLst/>
              <a:latin typeface="+mn-lt"/>
              <a:ea typeface="+mn-ea"/>
              <a:cs typeface="+mn-cs"/>
            </a:rPr>
            <a:t>Source</a:t>
          </a:r>
          <a:r>
            <a:rPr lang="fr-FR" sz="1000" dirty="0">
              <a:effectLst/>
              <a:latin typeface="+mn-lt"/>
              <a:ea typeface="+mn-ea"/>
              <a:cs typeface="+mn-cs"/>
            </a:rPr>
            <a:t> : </a:t>
          </a:r>
          <a:r>
            <a:rPr lang="fr-FR" sz="1000" i="1" dirty="0">
              <a:effectLst/>
              <a:latin typeface="+mn-lt"/>
              <a:ea typeface="+mn-ea"/>
              <a:cs typeface="+mn-cs"/>
            </a:rPr>
            <a:t>France Travail, Dares (STMT) - Calculs des CVS-CJO : Dares</a:t>
          </a:r>
          <a:endParaRPr lang="fr-FR" sz="1000" dirty="0">
            <a:effectLst/>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9"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sexe,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0.92366</cdr:y>
    </cdr:to>
    <cdr:sp macro="" textlink="">
      <cdr:nvSpPr>
        <cdr:cNvPr id="2" name="Text Box 1"/>
        <cdr:cNvSpPr txBox="1">
          <a:spLocks xmlns:a="http://schemas.openxmlformats.org/drawingml/2006/main" noChangeArrowheads="1"/>
        </cdr:cNvSpPr>
      </cdr:nvSpPr>
      <cdr:spPr bwMode="auto">
        <a:xfrm xmlns:a="http://schemas.openxmlformats.org/drawingml/2006/main">
          <a:off x="142909" y="3924974"/>
          <a:ext cx="7362791" cy="33611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France</a:t>
          </a:r>
          <a:r>
            <a:rPr lang="fr-FR" sz="1000" i="1" baseline="0">
              <a:effectLst/>
              <a:latin typeface="+mn-lt"/>
              <a:ea typeface="+mn-ea"/>
              <a:cs typeface="+mn-cs"/>
            </a:rPr>
            <a:t> Travail</a:t>
          </a:r>
          <a:r>
            <a:rPr lang="fr-FR" sz="1000" i="1">
              <a:effectLst/>
              <a:latin typeface="+mn-lt"/>
              <a:ea typeface="+mn-ea"/>
              <a:cs typeface="+mn-cs"/>
            </a:rPr>
            <a:t>, Dares (STMT) - Calculs des CVS-CJO : Dares</a:t>
          </a:r>
          <a:endParaRPr lang="fr-FR" sz="1000" i="1">
            <a:effectLst/>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9"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dirty="0"/>
            <a:t>Evolution annuelle du nombre moyen</a:t>
          </a:r>
          <a:r>
            <a:rPr lang="fr-FR" sz="1500" baseline="0" dirty="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dirty="0"/>
            <a:t>par sexe, dans le Vaucluse</a:t>
          </a:r>
          <a:endParaRPr lang="fr-FR" sz="1500" dirty="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dirty="0">
              <a:effectLst/>
              <a:latin typeface="+mn-lt"/>
              <a:ea typeface="+mn-ea"/>
              <a:cs typeface="+mn-cs"/>
            </a:rPr>
            <a:t>(données CVS-CJO, en %)</a:t>
          </a:r>
          <a:endParaRPr lang="fr-FR" sz="1400" dirty="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dirty="0">
            <a:effectLst/>
          </a:endParaRPr>
        </a:p>
        <a:p xmlns:a="http://schemas.openxmlformats.org/drawingml/2006/main">
          <a:pPr algn="ctr" rtl="0"/>
          <a:endParaRPr lang="fr-FR" sz="1400" b="1" i="0" u="none" strike="noStrike" kern="1200" baseline="0" dirty="0">
            <a:solidFill>
              <a:srgbClr val="000000"/>
            </a:solidFill>
            <a:latin typeface="Calibri"/>
            <a:ea typeface="Calibri"/>
            <a:cs typeface="Calibri"/>
          </a:endParaRPr>
        </a:p>
        <a:p xmlns:a="http://schemas.openxmlformats.org/drawingml/2006/main">
          <a:endParaRPr lang="fr-FR" sz="1100" b="1" dirty="0"/>
        </a:p>
      </cdr:txBody>
    </cdr:sp>
  </cdr:relSizeAnchor>
  <cdr:relSizeAnchor xmlns:cdr="http://schemas.openxmlformats.org/drawingml/2006/chartDrawing">
    <cdr:from>
      <cdr:x>0.01683</cdr:x>
      <cdr:y>0.84679</cdr:y>
    </cdr:from>
    <cdr:to>
      <cdr:x>0.99779</cdr:x>
      <cdr:y>0.94837</cdr:y>
    </cdr:to>
    <cdr:sp macro="" textlink="">
      <cdr:nvSpPr>
        <cdr:cNvPr id="2" name="Text Box 1"/>
        <cdr:cNvSpPr txBox="1">
          <a:spLocks xmlns:a="http://schemas.openxmlformats.org/drawingml/2006/main" noChangeArrowheads="1"/>
        </cdr:cNvSpPr>
      </cdr:nvSpPr>
      <cdr:spPr bwMode="auto">
        <a:xfrm xmlns:a="http://schemas.openxmlformats.org/drawingml/2006/main">
          <a:off x="126321" y="4040903"/>
          <a:ext cx="7362791" cy="48474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endParaRPr lang="fr-FR" sz="1000" b="0" dirty="0">
            <a:effectLst/>
            <a:latin typeface="+mn-lt"/>
            <a:ea typeface="+mn-ea"/>
            <a:cs typeface="+mn-cs"/>
          </a:endParaRPr>
        </a:p>
        <a:p xmlns:a="http://schemas.openxmlformats.org/drawingml/2006/main">
          <a:pPr rtl="0"/>
          <a:r>
            <a:rPr lang="fr-FR" sz="1000" b="1" dirty="0">
              <a:effectLst/>
              <a:latin typeface="+mn-lt"/>
              <a:ea typeface="+mn-ea"/>
              <a:cs typeface="+mn-cs"/>
            </a:rPr>
            <a:t>Note</a:t>
          </a:r>
          <a:r>
            <a:rPr lang="fr-FR" sz="1000" dirty="0">
              <a:effectLst/>
              <a:latin typeface="+mn-lt"/>
              <a:ea typeface="+mn-ea"/>
              <a:cs typeface="+mn-cs"/>
            </a:rPr>
            <a:t> : données corrigées des variations</a:t>
          </a:r>
          <a:r>
            <a:rPr lang="fr-FR" sz="1000" baseline="0" dirty="0">
              <a:effectLst/>
              <a:latin typeface="+mn-lt"/>
              <a:ea typeface="+mn-ea"/>
              <a:cs typeface="+mn-cs"/>
            </a:rPr>
            <a:t> saisonnières et des jours ouvrables</a:t>
          </a:r>
          <a:endParaRPr lang="fr-FR" sz="1000" dirty="0">
            <a:effectLst/>
          </a:endParaRPr>
        </a:p>
        <a:p xmlns:a="http://schemas.openxmlformats.org/drawingml/2006/main">
          <a:pPr rtl="0"/>
          <a:r>
            <a:rPr lang="fr-FR" sz="1000" b="1" i="1" dirty="0">
              <a:effectLst/>
              <a:latin typeface="+mn-lt"/>
              <a:ea typeface="+mn-ea"/>
              <a:cs typeface="+mn-cs"/>
            </a:rPr>
            <a:t>Source</a:t>
          </a:r>
          <a:r>
            <a:rPr lang="fr-FR" sz="1000" dirty="0">
              <a:effectLst/>
              <a:latin typeface="+mn-lt"/>
              <a:ea typeface="+mn-ea"/>
              <a:cs typeface="+mn-cs"/>
            </a:rPr>
            <a:t> : </a:t>
          </a:r>
          <a:r>
            <a:rPr lang="fr-FR" sz="1000" i="1" dirty="0">
              <a:effectLst/>
              <a:latin typeface="+mn-lt"/>
              <a:ea typeface="+mn-ea"/>
              <a:cs typeface="+mn-cs"/>
            </a:rPr>
            <a:t>France Travail, Dares (STMT) - Calculs des CVS-CJO : Dares</a:t>
          </a:r>
          <a:endParaRPr lang="fr-FR" sz="1000" dirty="0">
            <a:effectLst/>
          </a:endParaRPr>
        </a:p>
      </cdr:txBody>
    </cdr:sp>
  </cdr:relSizeAnchor>
</c:userShapes>
</file>

<file path=ppt/drawings/drawing13.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8" y="0"/>
          <a:ext cx="7197742"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âge,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0.92366</cdr:y>
    </cdr:to>
    <cdr:sp macro="" textlink="">
      <cdr:nvSpPr>
        <cdr:cNvPr id="2" name="Text Box 1"/>
        <cdr:cNvSpPr txBox="1">
          <a:spLocks xmlns:a="http://schemas.openxmlformats.org/drawingml/2006/main" noChangeArrowheads="1"/>
        </cdr:cNvSpPr>
      </cdr:nvSpPr>
      <cdr:spPr bwMode="auto">
        <a:xfrm xmlns:a="http://schemas.openxmlformats.org/drawingml/2006/main">
          <a:off x="142909" y="3924974"/>
          <a:ext cx="7362791" cy="33611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France Travail, Dares (STMT) - Calculs des CVS-CJO : Dares</a:t>
          </a:r>
          <a:endParaRPr lang="fr-FR" sz="1000" i="1">
            <a:effectLst/>
          </a:endParaRPr>
        </a:p>
      </cdr:txBody>
    </cdr:sp>
  </cdr:relSizeAnchor>
</c:userShapes>
</file>

<file path=ppt/drawings/drawing14.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8" y="0"/>
          <a:ext cx="7197742"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âge,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0.82788</cdr:y>
    </cdr:from>
    <cdr:to>
      <cdr:x>1</cdr:x>
      <cdr:y>0.96171</cdr:y>
    </cdr:to>
    <cdr:sp macro="" textlink="">
      <cdr:nvSpPr>
        <cdr:cNvPr id="2" name="Text Box 1"/>
        <cdr:cNvSpPr txBox="1">
          <a:spLocks xmlns:a="http://schemas.openxmlformats.org/drawingml/2006/main" noChangeArrowheads="1"/>
        </cdr:cNvSpPr>
      </cdr:nvSpPr>
      <cdr:spPr bwMode="auto">
        <a:xfrm xmlns:a="http://schemas.openxmlformats.org/drawingml/2006/main">
          <a:off x="142909" y="3950664"/>
          <a:ext cx="7362791" cy="63863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endParaRPr lang="fr-FR" sz="1000" b="0" dirty="0">
            <a:effectLst/>
            <a:latin typeface="+mn-lt"/>
            <a:ea typeface="+mn-ea"/>
            <a:cs typeface="+mn-cs"/>
          </a:endParaRPr>
        </a:p>
        <a:p xmlns:a="http://schemas.openxmlformats.org/drawingml/2006/main">
          <a:pPr rtl="0"/>
          <a:endParaRPr lang="fr-FR" sz="1000" b="0" dirty="0">
            <a:effectLst/>
            <a:latin typeface="+mn-lt"/>
            <a:ea typeface="+mn-ea"/>
            <a:cs typeface="+mn-cs"/>
          </a:endParaRPr>
        </a:p>
        <a:p xmlns:a="http://schemas.openxmlformats.org/drawingml/2006/main">
          <a:pPr rtl="0"/>
          <a:r>
            <a:rPr lang="fr-FR" sz="1000" b="1" dirty="0">
              <a:effectLst/>
              <a:latin typeface="+mn-lt"/>
              <a:ea typeface="+mn-ea"/>
              <a:cs typeface="+mn-cs"/>
            </a:rPr>
            <a:t>Note</a:t>
          </a:r>
          <a:r>
            <a:rPr lang="fr-FR" sz="1000" dirty="0">
              <a:effectLst/>
              <a:latin typeface="+mn-lt"/>
              <a:ea typeface="+mn-ea"/>
              <a:cs typeface="+mn-cs"/>
            </a:rPr>
            <a:t> : données corrigées des variations</a:t>
          </a:r>
          <a:r>
            <a:rPr lang="fr-FR" sz="1000" baseline="0" dirty="0">
              <a:effectLst/>
              <a:latin typeface="+mn-lt"/>
              <a:ea typeface="+mn-ea"/>
              <a:cs typeface="+mn-cs"/>
            </a:rPr>
            <a:t> saisonnières et des jours ouvrables</a:t>
          </a:r>
          <a:endParaRPr lang="fr-FR" sz="1000" dirty="0">
            <a:effectLst/>
          </a:endParaRPr>
        </a:p>
        <a:p xmlns:a="http://schemas.openxmlformats.org/drawingml/2006/main">
          <a:pPr rtl="0"/>
          <a:r>
            <a:rPr lang="fr-FR" sz="1000" b="1" i="1" dirty="0">
              <a:effectLst/>
              <a:latin typeface="+mn-lt"/>
              <a:ea typeface="+mn-ea"/>
              <a:cs typeface="+mn-cs"/>
            </a:rPr>
            <a:t>Source</a:t>
          </a:r>
          <a:r>
            <a:rPr lang="fr-FR" sz="1000" dirty="0">
              <a:effectLst/>
              <a:latin typeface="+mn-lt"/>
              <a:ea typeface="+mn-ea"/>
              <a:cs typeface="+mn-cs"/>
            </a:rPr>
            <a:t> : </a:t>
          </a:r>
          <a:r>
            <a:rPr lang="fr-FR" sz="1000" i="1" dirty="0">
              <a:effectLst/>
              <a:latin typeface="+mn-lt"/>
              <a:ea typeface="+mn-ea"/>
              <a:cs typeface="+mn-cs"/>
            </a:rPr>
            <a:t>France Travail, Dares (STMT) - Calculs des CVS-CJO : Dares</a:t>
          </a:r>
          <a:endParaRPr lang="fr-FR" sz="1000" dirty="0">
            <a:effectLst/>
          </a:endParaRPr>
        </a:p>
      </cdr:txBody>
    </cdr:sp>
  </cdr:relSizeAnchor>
  <cdr:relSizeAnchor xmlns:cdr="http://schemas.openxmlformats.org/drawingml/2006/chartDrawing">
    <cdr:from>
      <cdr:x>0.04103</cdr:x>
      <cdr:y>0</cdr:y>
    </cdr:from>
    <cdr:to>
      <cdr:x>1</cdr:x>
      <cdr:y>0.18853</cdr:y>
    </cdr:to>
    <cdr:sp macro="" textlink="">
      <cdr:nvSpPr>
        <cdr:cNvPr id="3" name="ZoneTexte 1"/>
        <cdr:cNvSpPr txBox="1"/>
      </cdr:nvSpPr>
      <cdr:spPr>
        <a:xfrm xmlns:a="http://schemas.openxmlformats.org/drawingml/2006/main">
          <a:off x="307959"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userShapes>
</file>

<file path=ppt/drawings/drawing15.xml><?xml version="1.0" encoding="utf-8"?>
<c:userShapes xmlns:c="http://schemas.openxmlformats.org/drawingml/2006/chart">
  <cdr:relSizeAnchor xmlns:cdr="http://schemas.openxmlformats.org/drawingml/2006/chartDrawing">
    <cdr:from>
      <cdr:x>0.02067</cdr:x>
      <cdr:y>0</cdr:y>
    </cdr:from>
    <cdr:to>
      <cdr:x>0.97964</cdr:x>
      <cdr:y>0.18853</cdr:y>
    </cdr:to>
    <cdr:sp macro="" textlink="">
      <cdr:nvSpPr>
        <cdr:cNvPr id="5" name="ZoneTexte 1"/>
        <cdr:cNvSpPr txBox="1"/>
      </cdr:nvSpPr>
      <cdr:spPr>
        <a:xfrm xmlns:a="http://schemas.openxmlformats.org/drawingml/2006/main">
          <a:off x="155133"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ancienneté d'inscription,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0.92366</cdr:y>
    </cdr:to>
    <cdr:sp macro="" textlink="">
      <cdr:nvSpPr>
        <cdr:cNvPr id="2" name="Text Box 1"/>
        <cdr:cNvSpPr txBox="1">
          <a:spLocks xmlns:a="http://schemas.openxmlformats.org/drawingml/2006/main" noChangeArrowheads="1"/>
        </cdr:cNvSpPr>
      </cdr:nvSpPr>
      <cdr:spPr bwMode="auto">
        <a:xfrm xmlns:a="http://schemas.openxmlformats.org/drawingml/2006/main">
          <a:off x="142909" y="3924974"/>
          <a:ext cx="7362791" cy="33611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France Travail, Dares (STMT) - Calculs des CVS-CJO : Dares</a:t>
          </a:r>
          <a:endParaRPr lang="fr-FR" sz="1000" i="1">
            <a:effectLst/>
          </a:endParaRPr>
        </a:p>
      </cdr:txBody>
    </cdr:sp>
  </cdr:relSizeAnchor>
</c:userShapes>
</file>

<file path=ppt/drawings/drawing16.xml><?xml version="1.0" encoding="utf-8"?>
<c:userShapes xmlns:c="http://schemas.openxmlformats.org/drawingml/2006/chart">
  <cdr:relSizeAnchor xmlns:cdr="http://schemas.openxmlformats.org/drawingml/2006/chartDrawing">
    <cdr:from>
      <cdr:x>0.02067</cdr:x>
      <cdr:y>0</cdr:y>
    </cdr:from>
    <cdr:to>
      <cdr:x>0.97964</cdr:x>
      <cdr:y>0.18853</cdr:y>
    </cdr:to>
    <cdr:sp macro="" textlink="">
      <cdr:nvSpPr>
        <cdr:cNvPr id="5" name="ZoneTexte 1"/>
        <cdr:cNvSpPr txBox="1"/>
      </cdr:nvSpPr>
      <cdr:spPr>
        <a:xfrm xmlns:a="http://schemas.openxmlformats.org/drawingml/2006/main">
          <a:off x="155133"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annuelle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ancienneté d'inscription,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0.82788</cdr:y>
    </cdr:from>
    <cdr:to>
      <cdr:x>1</cdr:x>
      <cdr:y>0.96171</cdr:y>
    </cdr:to>
    <cdr:sp macro="" textlink="">
      <cdr:nvSpPr>
        <cdr:cNvPr id="2" name="Text Box 1"/>
        <cdr:cNvSpPr txBox="1">
          <a:spLocks xmlns:a="http://schemas.openxmlformats.org/drawingml/2006/main" noChangeArrowheads="1"/>
        </cdr:cNvSpPr>
      </cdr:nvSpPr>
      <cdr:spPr bwMode="auto">
        <a:xfrm xmlns:a="http://schemas.openxmlformats.org/drawingml/2006/main">
          <a:off x="142909" y="3950664"/>
          <a:ext cx="7362791" cy="63863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endParaRPr lang="fr-FR" sz="1000" b="0" dirty="0">
            <a:effectLst/>
            <a:latin typeface="+mn-lt"/>
            <a:ea typeface="+mn-ea"/>
            <a:cs typeface="+mn-cs"/>
          </a:endParaRPr>
        </a:p>
        <a:p xmlns:a="http://schemas.openxmlformats.org/drawingml/2006/main">
          <a:pPr rtl="0"/>
          <a:endParaRPr lang="fr-FR" sz="1000" b="0" dirty="0">
            <a:effectLst/>
            <a:latin typeface="+mn-lt"/>
            <a:ea typeface="+mn-ea"/>
            <a:cs typeface="+mn-cs"/>
          </a:endParaRPr>
        </a:p>
        <a:p xmlns:a="http://schemas.openxmlformats.org/drawingml/2006/main">
          <a:pPr rtl="0"/>
          <a:r>
            <a:rPr lang="fr-FR" sz="1000" b="1" dirty="0">
              <a:effectLst/>
              <a:latin typeface="+mn-lt"/>
              <a:ea typeface="+mn-ea"/>
              <a:cs typeface="+mn-cs"/>
            </a:rPr>
            <a:t>Note</a:t>
          </a:r>
          <a:r>
            <a:rPr lang="fr-FR" sz="1000" dirty="0">
              <a:effectLst/>
              <a:latin typeface="+mn-lt"/>
              <a:ea typeface="+mn-ea"/>
              <a:cs typeface="+mn-cs"/>
            </a:rPr>
            <a:t> : données corrigées des variations</a:t>
          </a:r>
          <a:r>
            <a:rPr lang="fr-FR" sz="1000" baseline="0" dirty="0">
              <a:effectLst/>
              <a:latin typeface="+mn-lt"/>
              <a:ea typeface="+mn-ea"/>
              <a:cs typeface="+mn-cs"/>
            </a:rPr>
            <a:t> saisonnières et des jours ouvrables</a:t>
          </a:r>
          <a:endParaRPr lang="fr-FR" sz="1000" dirty="0">
            <a:effectLst/>
          </a:endParaRPr>
        </a:p>
        <a:p xmlns:a="http://schemas.openxmlformats.org/drawingml/2006/main">
          <a:pPr rtl="0"/>
          <a:r>
            <a:rPr lang="fr-FR" sz="1000" b="1" i="1" dirty="0">
              <a:effectLst/>
              <a:latin typeface="+mn-lt"/>
              <a:ea typeface="+mn-ea"/>
              <a:cs typeface="+mn-cs"/>
            </a:rPr>
            <a:t>Source</a:t>
          </a:r>
          <a:r>
            <a:rPr lang="fr-FR" sz="1000" dirty="0">
              <a:effectLst/>
              <a:latin typeface="+mn-lt"/>
              <a:ea typeface="+mn-ea"/>
              <a:cs typeface="+mn-cs"/>
            </a:rPr>
            <a:t> : </a:t>
          </a:r>
          <a:r>
            <a:rPr lang="fr-FR" sz="1000" i="1" dirty="0">
              <a:effectLst/>
              <a:latin typeface="+mn-lt"/>
              <a:ea typeface="+mn-ea"/>
              <a:cs typeface="+mn-cs"/>
            </a:rPr>
            <a:t>France Travail, Dares (STMT) - Calculs des CVS-CJO : Dares</a:t>
          </a:r>
          <a:endParaRPr lang="fr-FR" sz="1000" dirty="0">
            <a:effectLst/>
          </a:endParaRPr>
        </a:p>
      </cdr:txBody>
    </cdr:sp>
  </cdr:relSizeAnchor>
</c:userShapes>
</file>

<file path=ppt/drawings/drawing17.xml><?xml version="1.0" encoding="utf-8"?>
<c:userShapes xmlns:c="http://schemas.openxmlformats.org/drawingml/2006/chart">
  <cdr:relSizeAnchor xmlns:cdr="http://schemas.openxmlformats.org/drawingml/2006/chartDrawing">
    <cdr:from>
      <cdr:x>0</cdr:x>
      <cdr:y>0.71779</cdr:y>
    </cdr:from>
    <cdr:to>
      <cdr:x>0.96154</cdr:x>
      <cdr:y>1</cdr:y>
    </cdr:to>
    <cdr:sp macro="" textlink="">
      <cdr:nvSpPr>
        <cdr:cNvPr id="3" name="ZoneTexte 1"/>
        <cdr:cNvSpPr txBox="1"/>
      </cdr:nvSpPr>
      <cdr:spPr>
        <a:xfrm xmlns:a="http://schemas.openxmlformats.org/drawingml/2006/main">
          <a:off x="0" y="3343276"/>
          <a:ext cx="5953135" cy="131444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000" b="0" i="0" dirty="0">
              <a:effectLst/>
              <a:latin typeface="+mn-lt"/>
              <a:ea typeface="+mn-ea"/>
              <a:cs typeface="+mn-cs"/>
            </a:rPr>
            <a:t>* Pour le RSA et la PA, la notion de bénéficiaires renvoie à celle de foyer et non d’individu. Pour l’AAH et l’ASS, elle renvoie à l’individu qui perçoit l’allocation.</a:t>
          </a:r>
          <a:endParaRPr lang="fr-FR" sz="1000" dirty="0">
            <a:effectLst/>
          </a:endParaRPr>
        </a:p>
        <a:p xmlns:a="http://schemas.openxmlformats.org/drawingml/2006/main">
          <a:pPr>
            <a:defRPr/>
          </a:pPr>
          <a:r>
            <a:rPr lang="fr-FR" sz="1000" b="0" i="0" dirty="0">
              <a:effectLst/>
              <a:latin typeface="+mn-lt"/>
              <a:ea typeface="+mn-ea"/>
              <a:cs typeface="+mn-cs"/>
            </a:rPr>
            <a:t>** </a:t>
          </a:r>
          <a:r>
            <a:rPr lang="fr-FR" sz="1000" dirty="0"/>
            <a:t>Données à fin août</a:t>
          </a:r>
        </a:p>
        <a:p xmlns:a="http://schemas.openxmlformats.org/drawingml/2006/main">
          <a:pPr eaLnBrk="1" fontAlgn="auto" latinLnBrk="0" hangingPunct="1"/>
          <a:r>
            <a:rPr lang="fr-FR" sz="1000" b="1" i="0" dirty="0">
              <a:effectLst/>
              <a:latin typeface="+mn-lt"/>
              <a:ea typeface="+mn-ea"/>
              <a:cs typeface="+mn-cs"/>
            </a:rPr>
            <a:t>Note : </a:t>
          </a:r>
          <a:r>
            <a:rPr lang="fr-FR" sz="1000" i="0" dirty="0">
              <a:effectLst/>
              <a:latin typeface="+mn-lt"/>
              <a:ea typeface="+mn-ea"/>
              <a:cs typeface="+mn-cs"/>
            </a:rPr>
            <a:t>données provisoires ; </a:t>
          </a:r>
          <a:r>
            <a:rPr lang="fr-FR" sz="1000" dirty="0">
              <a:effectLst/>
              <a:latin typeface="+mn-lt"/>
              <a:ea typeface="+mn-ea"/>
              <a:cs typeface="+mn-cs"/>
            </a:rPr>
            <a:t>le RSA, l’ASS, l’AAH et la Prime d’activité ont bénéficié d’une revalorisation exceptionnelle anticipée au 1</a:t>
          </a:r>
          <a:r>
            <a:rPr lang="fr-FR" sz="1000" baseline="30000" dirty="0">
              <a:effectLst/>
              <a:latin typeface="+mn-lt"/>
              <a:ea typeface="+mn-ea"/>
              <a:cs typeface="+mn-cs"/>
            </a:rPr>
            <a:t>er</a:t>
          </a:r>
          <a:r>
            <a:rPr lang="fr-FR" sz="1000" dirty="0">
              <a:effectLst/>
              <a:latin typeface="+mn-lt"/>
              <a:ea typeface="+mn-ea"/>
              <a:cs typeface="+mn-cs"/>
            </a:rPr>
            <a:t> juillet 2022. Si ces revalorisations ont pu jouer à la hausse sur les effectifs de bénéficiaires (augmentation du nombre de personnes éligibles, hausse du taux de recours), ils n’ont pas toujours suffi à les voir augmenter </a:t>
          </a:r>
          <a:endParaRPr lang="fr-FR" sz="1000" dirty="0">
            <a:effectLst/>
          </a:endParaRPr>
        </a:p>
        <a:p xmlns:a="http://schemas.openxmlformats.org/drawingml/2006/main">
          <a:r>
            <a:rPr lang="fr-FR" sz="1000" b="1" i="1" dirty="0">
              <a:effectLst/>
              <a:latin typeface="+mn-lt"/>
              <a:ea typeface="+mn-ea"/>
              <a:cs typeface="+mn-cs"/>
            </a:rPr>
            <a:t>Sources : </a:t>
          </a:r>
          <a:r>
            <a:rPr lang="fr-FR" sz="1000" i="1" dirty="0" err="1">
              <a:effectLst/>
              <a:latin typeface="+mn-lt"/>
              <a:ea typeface="+mn-ea"/>
              <a:cs typeface="+mn-cs"/>
            </a:rPr>
            <a:t>Cnaf</a:t>
          </a:r>
          <a:r>
            <a:rPr lang="fr-FR" sz="1000" i="1" dirty="0">
              <a:effectLst/>
              <a:latin typeface="+mn-lt"/>
              <a:ea typeface="+mn-ea"/>
              <a:cs typeface="+mn-cs"/>
            </a:rPr>
            <a:t>, </a:t>
          </a:r>
          <a:r>
            <a:rPr lang="fr-FR" sz="1000" i="1" dirty="0" err="1">
              <a:effectLst/>
              <a:latin typeface="+mn-lt"/>
              <a:ea typeface="+mn-ea"/>
              <a:cs typeface="+mn-cs"/>
            </a:rPr>
            <a:t>Allstat</a:t>
          </a:r>
          <a:r>
            <a:rPr lang="fr-FR" sz="1000" i="1" dirty="0">
              <a:effectLst/>
              <a:latin typeface="+mn-lt"/>
              <a:ea typeface="+mn-ea"/>
              <a:cs typeface="+mn-cs"/>
            </a:rPr>
            <a:t> FR6 et FR2 ; MSA ;  France Travail, FNA - </a:t>
          </a:r>
          <a:r>
            <a:rPr lang="fr-FR" sz="1000" b="1" i="1" dirty="0">
              <a:effectLst/>
              <a:latin typeface="+mn-lt"/>
              <a:ea typeface="+mn-ea"/>
              <a:cs typeface="+mn-cs"/>
            </a:rPr>
            <a:t>Traitements : </a:t>
          </a:r>
          <a:r>
            <a:rPr lang="fr-FR" sz="1000" i="1" dirty="0">
              <a:effectLst/>
              <a:latin typeface="+mn-lt"/>
              <a:ea typeface="+mn-ea"/>
              <a:cs typeface="+mn-cs"/>
            </a:rPr>
            <a:t>Drees</a:t>
          </a:r>
          <a:endParaRPr lang="fr-FR" sz="1000" dirty="0">
            <a:effectLst/>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0.00758</cdr:x>
      <cdr:y>0.01282</cdr:y>
    </cdr:from>
    <cdr:to>
      <cdr:x>0.97841</cdr:x>
      <cdr:y>0.17355</cdr:y>
    </cdr:to>
    <cdr:sp macro="" textlink="">
      <cdr:nvSpPr>
        <cdr:cNvPr id="5" name="ZoneTexte 1"/>
        <cdr:cNvSpPr txBox="1"/>
      </cdr:nvSpPr>
      <cdr:spPr>
        <a:xfrm xmlns:a="http://schemas.openxmlformats.org/drawingml/2006/main">
          <a:off x="52171" y="56146"/>
          <a:ext cx="6682004" cy="703933"/>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u="none" strike="noStrike" kern="1200" baseline="0">
              <a:solidFill>
                <a:srgbClr val="000000"/>
              </a:solidFill>
              <a:latin typeface="+mn-lt"/>
              <a:ea typeface="Calibri"/>
              <a:cs typeface="Calibri"/>
            </a:rPr>
            <a:t>Evolution de l'emploi salarié par secteur d'activité y compris intérim, </a:t>
          </a:r>
        </a:p>
        <a:p xmlns:a="http://schemas.openxmlformats.org/drawingml/2006/main">
          <a:pPr algn="ctr" rtl="0"/>
          <a:r>
            <a:rPr lang="fr-FR" sz="1500" b="1" i="0" u="none" strike="noStrike" kern="1200" baseline="0">
              <a:solidFill>
                <a:srgbClr val="000000"/>
              </a:solidFill>
              <a:latin typeface="Calibri"/>
              <a:ea typeface="Calibri"/>
              <a:cs typeface="Calibri"/>
            </a:rPr>
            <a:t>dans le Vaucluse</a:t>
          </a:r>
        </a:p>
        <a:p xmlns:a="http://schemas.openxmlformats.org/drawingml/2006/main">
          <a:pPr algn="ctr" rtl="0"/>
          <a:r>
            <a:rPr lang="fr-FR" sz="1100" b="0" i="1" baseline="0">
              <a:effectLst/>
              <a:latin typeface="+mn-lt"/>
              <a:ea typeface="+mn-ea"/>
              <a:cs typeface="+mn-cs"/>
            </a:rPr>
            <a:t>(en indice base 100 au 1</a:t>
          </a:r>
          <a:r>
            <a:rPr lang="fr-FR" sz="1100" b="0" i="1" baseline="30000">
              <a:effectLst/>
              <a:latin typeface="+mn-lt"/>
              <a:ea typeface="+mn-ea"/>
              <a:cs typeface="+mn-cs"/>
            </a:rPr>
            <a:t>er</a:t>
          </a:r>
          <a:r>
            <a:rPr lang="fr-FR" sz="1100" b="0" i="1" baseline="0">
              <a:effectLst/>
              <a:latin typeface="+mn-lt"/>
              <a:ea typeface="+mn-ea"/>
              <a:cs typeface="+mn-cs"/>
            </a:rPr>
            <a:t> trimestre 2013)</a:t>
          </a:r>
          <a:endParaRPr lang="fr-FR">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cdr:x>
      <cdr:y>0.86827</cdr:y>
    </cdr:from>
    <cdr:to>
      <cdr:x>0.96651</cdr:x>
      <cdr:y>1</cdr:y>
    </cdr:to>
    <cdr:sp macro="" textlink="">
      <cdr:nvSpPr>
        <cdr:cNvPr id="7" name="Text Box 1"/>
        <cdr:cNvSpPr txBox="1">
          <a:spLocks xmlns:a="http://schemas.openxmlformats.org/drawingml/2006/main" noChangeArrowheads="1"/>
        </cdr:cNvSpPr>
      </cdr:nvSpPr>
      <cdr:spPr bwMode="auto">
        <a:xfrm xmlns:a="http://schemas.openxmlformats.org/drawingml/2006/main">
          <a:off x="0" y="3440430"/>
          <a:ext cx="6495759" cy="52197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endParaRPr lang="fr-FR" sz="900">
            <a:effectLst/>
          </a:endParaRPr>
        </a:p>
        <a:p xmlns:a="http://schemas.openxmlformats.org/drawingml/2006/main">
          <a:pPr rtl="0"/>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0.0149</cdr:x>
      <cdr:y>0</cdr:y>
    </cdr:from>
    <cdr:to>
      <cdr:x>0.97387</cdr:x>
      <cdr:y>0.18853</cdr:y>
    </cdr:to>
    <cdr:sp macro="" textlink="">
      <cdr:nvSpPr>
        <cdr:cNvPr id="5" name="ZoneTexte 1"/>
        <cdr:cNvSpPr txBox="1"/>
      </cdr:nvSpPr>
      <cdr:spPr>
        <a:xfrm xmlns:a="http://schemas.openxmlformats.org/drawingml/2006/main">
          <a:off x="102530" y="0"/>
          <a:ext cx="6600365" cy="774327"/>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Contribution de l'emploi hors intérim et de l'intérim </a:t>
          </a:r>
        </a:p>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à l'évolution de l'emploi salarié, dans le Vaucluse</a:t>
          </a: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(en nombre)</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0.01276</cdr:x>
      <cdr:y>0.8743</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85758" y="3590925"/>
          <a:ext cx="6619960" cy="51625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0.06366</cdr:x>
      <cdr:y>0</cdr:y>
    </cdr:from>
    <cdr:to>
      <cdr:x>0.90507</cdr:x>
      <cdr:y>0.17608</cdr:y>
    </cdr:to>
    <cdr:sp macro="" textlink="">
      <cdr:nvSpPr>
        <cdr:cNvPr id="2" name="ZoneTexte 1"/>
        <cdr:cNvSpPr txBox="1"/>
      </cdr:nvSpPr>
      <cdr:spPr>
        <a:xfrm xmlns:a="http://schemas.openxmlformats.org/drawingml/2006/main">
          <a:off x="438150" y="0"/>
          <a:ext cx="5791226" cy="7777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fr-FR" sz="1500" b="1" i="0" baseline="0"/>
            <a:t>Evolution de la contribution de l'intérim et de l'emploi hors intérim </a:t>
          </a:r>
        </a:p>
        <a:p xmlns:a="http://schemas.openxmlformats.org/drawingml/2006/main">
          <a:pPr algn="ctr"/>
          <a:r>
            <a:rPr lang="fr-FR" sz="1500" b="1" i="0" baseline="0"/>
            <a:t>à l'emploi salarié, dans le Vaucluse</a:t>
          </a:r>
        </a:p>
        <a:p xmlns:a="http://schemas.openxmlformats.org/drawingml/2006/main">
          <a:pPr marL="0" marR="0" indent="0" algn="ctr" defTabSz="91440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(en nombre, entre fin 2022 et fin 2023) </a:t>
          </a:r>
          <a:endParaRPr lang="fr-FR" sz="1400">
            <a:effectLst/>
          </a:endParaRPr>
        </a:p>
        <a:p xmlns:a="http://schemas.openxmlformats.org/drawingml/2006/main">
          <a:pPr algn="ctr"/>
          <a:endParaRPr lang="fr-FR" sz="1400" b="1" i="0" baseline="0"/>
        </a:p>
        <a:p xmlns:a="http://schemas.openxmlformats.org/drawingml/2006/main">
          <a:pPr algn="ctr"/>
          <a:endParaRPr lang="fr-FR" sz="1400" b="1" i="0" baseline="0"/>
        </a:p>
      </cdr:txBody>
    </cdr:sp>
  </cdr:relSizeAnchor>
  <cdr:relSizeAnchor xmlns:cdr="http://schemas.openxmlformats.org/drawingml/2006/chartDrawing">
    <cdr:from>
      <cdr:x>0</cdr:x>
      <cdr:y>0.82202</cdr:y>
    </cdr:from>
    <cdr:to>
      <cdr:x>0.98564</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0" y="3630911"/>
          <a:ext cx="6783928" cy="78614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arrondies provisoires, corrigées des variations saisonnières ; l'addition des quatre sous-secteurs d'activité ne correspond pas au total de l'emploi salarié , car le secteur </a:t>
          </a:r>
          <a:r>
            <a:rPr lang="fr-FR" sz="900" b="0" i="1" baseline="0">
              <a:effectLst/>
              <a:latin typeface="+mn-lt"/>
              <a:ea typeface="+mn-ea"/>
              <a:cs typeface="+mn-cs"/>
            </a:rPr>
            <a:t>Agriculture, sylviculture et pêche </a:t>
          </a:r>
          <a:r>
            <a:rPr lang="fr-FR" sz="900" b="0" i="0" baseline="0">
              <a:effectLst/>
              <a:latin typeface="+mn-lt"/>
              <a:ea typeface="+mn-ea"/>
              <a:cs typeface="+mn-cs"/>
            </a:rPr>
            <a:t>qui représente 1 % de l'emploi salarié total n'est pas représenté</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0.26617</cdr:x>
      <cdr:y>0.23533</cdr:y>
    </cdr:from>
    <cdr:to>
      <cdr:x>0.26781</cdr:x>
      <cdr:y>0.75328</cdr:y>
    </cdr:to>
    <cdr:cxnSp macro="">
      <cdr:nvCxnSpPr>
        <cdr:cNvPr id="5" name="Connecteur droit 4">
          <a:extLst xmlns:a="http://schemas.openxmlformats.org/drawingml/2006/main">
            <a:ext uri="{FF2B5EF4-FFF2-40B4-BE49-F238E27FC236}">
              <a16:creationId xmlns:a16="http://schemas.microsoft.com/office/drawing/2014/main" id="{33365B46-2FAC-63F1-C5F5-E70148967F36}"/>
            </a:ext>
          </a:extLst>
        </cdr:cNvPr>
        <cdr:cNvCxnSpPr/>
      </cdr:nvCxnSpPr>
      <cdr:spPr>
        <a:xfrm xmlns:a="http://schemas.openxmlformats.org/drawingml/2006/main" flipH="1" flipV="1">
          <a:off x="1905000" y="998220"/>
          <a:ext cx="11739" cy="2197029"/>
        </a:xfrm>
        <a:prstGeom xmlns:a="http://schemas.openxmlformats.org/drawingml/2006/main" prst="line">
          <a:avLst/>
        </a:prstGeom>
        <a:ln xmlns:a="http://schemas.openxmlformats.org/drawingml/2006/main" w="12700">
          <a:solidFill>
            <a:sysClr val="windowText" lastClr="00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cdr:x>
      <cdr:y>0.81973</cdr:y>
    </cdr:from>
    <cdr:to>
      <cdr:x>0</cdr:x>
      <cdr:y>0.82048</cdr:y>
    </cdr:to>
    <cdr:sp macro="" textlink="">
      <cdr:nvSpPr>
        <cdr:cNvPr id="3" name="ZoneTexte 1"/>
        <cdr:cNvSpPr txBox="1"/>
      </cdr:nvSpPr>
      <cdr:spPr>
        <a:xfrm xmlns:a="http://schemas.openxmlformats.org/drawingml/2006/main">
          <a:off x="0" y="4923864"/>
          <a:ext cx="9791140" cy="11183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900" b="0">
              <a:effectLst/>
              <a:latin typeface="+mn-lt"/>
              <a:ea typeface="+mn-ea"/>
              <a:cs typeface="+mn-cs"/>
            </a:rPr>
            <a:t>* A</a:t>
          </a:r>
          <a:r>
            <a:rPr lang="fr-FR" sz="900" b="0" i="0" baseline="0">
              <a:effectLst/>
              <a:latin typeface="+mn-lt"/>
              <a:ea typeface="+mn-ea"/>
              <a:cs typeface="+mn-cs"/>
            </a:rPr>
            <a:t> partir de janvier 2018, les CUI-CAE sont transformés en Parcours emploi compétences (PEC). Il n'y a ainsi plus d'embauches en CUI-CAE.</a:t>
          </a:r>
          <a:endParaRPr lang="fr-FR" sz="900">
            <a:effectLst/>
          </a:endParaRPr>
        </a:p>
        <a:p xmlns:a="http://schemas.openxmlformats.org/drawingml/2006/main">
          <a:r>
            <a:rPr lang="fr-FR" sz="900">
              <a:effectLst/>
              <a:latin typeface="+mn-lt"/>
              <a:ea typeface="+mn-ea"/>
              <a:cs typeface="+mn-cs"/>
            </a:rPr>
            <a:t>** Depuis janvier 2018, l</a:t>
          </a:r>
          <a:r>
            <a:rPr lang="fr-FR" sz="900" b="0" i="0" baseline="0">
              <a:effectLst/>
              <a:latin typeface="+mn-lt"/>
              <a:ea typeface="+mn-ea"/>
              <a:cs typeface="+mn-cs"/>
            </a:rPr>
            <a:t>e recours aux CUI-CIE n'est plus autorisé, sauf pour les Drom et les  Conseils départementaux qui les financent entièrement.</a:t>
          </a:r>
          <a:endParaRPr lang="fr-FR" sz="900">
            <a:effectLst/>
          </a:endParaRPr>
        </a:p>
        <a:p xmlns:a="http://schemas.openxmlformats.org/drawingml/2006/main">
          <a:pPr rtl="0" eaLnBrk="1" fontAlgn="auto" latinLnBrk="0" hangingPunct="1"/>
          <a:r>
            <a:rPr lang="fr-FR" sz="900">
              <a:effectLst/>
              <a:latin typeface="+mn-lt"/>
              <a:ea typeface="+mn-ea"/>
              <a:cs typeface="+mn-cs"/>
            </a:rPr>
            <a:t>*** Marchands et non marchands . Les Emplois  d'avenir ont débuté en novembre 2012. A compter de janvier</a:t>
          </a:r>
          <a:r>
            <a:rPr lang="fr-FR" sz="900" baseline="0">
              <a:effectLst/>
              <a:latin typeface="+mn-lt"/>
              <a:ea typeface="+mn-ea"/>
              <a:cs typeface="+mn-cs"/>
            </a:rPr>
            <a:t> 2018, l</a:t>
          </a:r>
          <a:r>
            <a:rPr lang="fr-FR" sz="900">
              <a:effectLst/>
              <a:latin typeface="+mn-lt"/>
              <a:ea typeface="+mn-ea"/>
              <a:cs typeface="+mn-cs"/>
            </a:rPr>
            <a:t>e dispositif est mis en </a:t>
          </a:r>
          <a:r>
            <a:rPr lang="fr-FR" sz="900" baseline="0">
              <a:effectLst/>
              <a:latin typeface="+mn-lt"/>
              <a:ea typeface="+mn-ea"/>
              <a:cs typeface="+mn-cs"/>
            </a:rPr>
            <a:t> extinction. E</a:t>
          </a:r>
          <a:r>
            <a:rPr lang="fr-FR" sz="900">
              <a:effectLst/>
              <a:latin typeface="+mn-lt"/>
              <a:ea typeface="+mn-ea"/>
              <a:cs typeface="+mn-cs"/>
            </a:rPr>
            <a:t>xcepté quelques cas particuliers de reconduction de contrat pour terminer une formation, il n’y a plus de nouveaux bénéficiaires.</a:t>
          </a:r>
          <a:endParaRPr lang="fr-FR" sz="900">
            <a:effectLst/>
          </a:endParaRPr>
        </a:p>
        <a:p xmlns:a="http://schemas.openxmlformats.org/drawingml/2006/main">
          <a:pPr rtl="0" eaLnBrk="1" fontAlgn="auto" latinLnBrk="0" hangingPunct="1"/>
          <a:r>
            <a:rPr lang="fr-FR" sz="900" b="0" i="0" baseline="0">
              <a:effectLst/>
              <a:latin typeface="+mn-lt"/>
              <a:ea typeface="+mn-ea"/>
              <a:cs typeface="+mn-cs"/>
            </a:rPr>
            <a:t>**** M</a:t>
          </a:r>
          <a:r>
            <a:rPr lang="fr-FR" sz="900">
              <a:effectLst/>
              <a:latin typeface="+mn-lt"/>
              <a:ea typeface="+mn-ea"/>
              <a:cs typeface="+mn-cs"/>
            </a:rPr>
            <a:t>archands et non marchands . Depuis juillet 2014, les  Ateliers et chantiers d’insertion  (ACI)</a:t>
          </a:r>
          <a:r>
            <a:rPr lang="fr-FR" sz="900" baseline="0">
              <a:effectLst/>
              <a:latin typeface="+mn-lt"/>
              <a:ea typeface="+mn-ea"/>
              <a:cs typeface="+mn-cs"/>
            </a:rPr>
            <a:t> </a:t>
          </a:r>
          <a:r>
            <a:rPr lang="fr-FR" sz="900">
              <a:effectLst/>
              <a:latin typeface="+mn-lt"/>
              <a:ea typeface="+mn-ea"/>
              <a:cs typeface="+mn-cs"/>
            </a:rPr>
            <a:t>doivent recruter leurs salariés en CDDI.</a:t>
          </a:r>
          <a:endParaRPr lang="fr-FR" sz="900">
            <a:effectLst/>
          </a:endParaRPr>
        </a:p>
        <a:p xmlns:a="http://schemas.openxmlformats.org/drawingml/2006/main">
          <a:r>
            <a:rPr lang="fr-FR" sz="900" b="1">
              <a:effectLst/>
              <a:latin typeface="+mn-lt"/>
              <a:ea typeface="+mn-ea"/>
              <a:cs typeface="+mn-cs"/>
            </a:rPr>
            <a:t>Note : </a:t>
          </a:r>
          <a:r>
            <a:rPr lang="fr-FR" sz="900">
              <a:effectLst/>
              <a:latin typeface="+mn-lt"/>
              <a:ea typeface="+mn-ea"/>
              <a:cs typeface="+mn-cs"/>
            </a:rPr>
            <a:t>données arrondies en fin de trimestre, provisoires</a:t>
          </a:r>
          <a:endParaRPr lang="fr-FR" sz="900">
            <a:effectLst/>
          </a:endParaRPr>
        </a:p>
        <a:p xmlns:a="http://schemas.openxmlformats.org/drawingml/2006/main">
          <a:r>
            <a:rPr lang="fr-FR" sz="900" b="1" i="1">
              <a:effectLst/>
              <a:latin typeface="+mn-lt"/>
              <a:ea typeface="+mn-ea"/>
              <a:cs typeface="+mn-cs"/>
            </a:rPr>
            <a:t>Source </a:t>
          </a:r>
          <a:r>
            <a:rPr lang="fr-FR" sz="900" i="1">
              <a:effectLst/>
              <a:latin typeface="+mn-lt"/>
              <a:ea typeface="+mn-ea"/>
              <a:cs typeface="+mn-cs"/>
            </a:rPr>
            <a:t>: ASP - </a:t>
          </a:r>
          <a:r>
            <a:rPr lang="fr-FR" sz="900" b="1" i="1">
              <a:effectLst/>
              <a:latin typeface="+mn-lt"/>
              <a:ea typeface="+mn-ea"/>
              <a:cs typeface="+mn-cs"/>
            </a:rPr>
            <a:t>Traitements : </a:t>
          </a:r>
          <a:r>
            <a:rPr lang="fr-FR" sz="900" i="1">
              <a:effectLst/>
              <a:latin typeface="+mn-lt"/>
              <a:ea typeface="+mn-ea"/>
              <a:cs typeface="+mn-cs"/>
            </a:rPr>
            <a:t>Dares</a:t>
          </a:r>
          <a:endParaRPr lang="fr-FR" sz="900">
            <a:effectLst/>
          </a:endParaRPr>
        </a:p>
        <a:p xmlns:a="http://schemas.openxmlformats.org/drawingml/2006/main">
          <a:pPr marL="0" marR="0" indent="0" defTabSz="914400" rtl="0" eaLnBrk="1" fontAlgn="auto" latinLnBrk="0" hangingPunct="1">
            <a:lnSpc>
              <a:spcPts val="1200"/>
            </a:lnSpc>
            <a:spcBef>
              <a:spcPts val="0"/>
            </a:spcBef>
            <a:spcAft>
              <a:spcPts val="0"/>
            </a:spcAft>
            <a:buClrTx/>
            <a:buSzTx/>
            <a:buFontTx/>
            <a:buNone/>
            <a:tabLst/>
            <a:defRPr/>
          </a:pPr>
          <a:endParaRPr lang="fr-FR" sz="900" i="1"/>
        </a:p>
      </cdr:txBody>
    </cdr:sp>
  </cdr:relSizeAnchor>
</c:userShapes>
</file>

<file path=ppt/drawings/drawing6.xml><?xml version="1.0" encoding="utf-8"?>
<c:userShapes xmlns:c="http://schemas.openxmlformats.org/drawingml/2006/chart">
  <cdr:relSizeAnchor xmlns:cdr="http://schemas.openxmlformats.org/drawingml/2006/chartDrawing">
    <cdr:from>
      <cdr:x>0</cdr:x>
      <cdr:y>0.8609</cdr:y>
    </cdr:from>
    <cdr:to>
      <cdr:x>1</cdr:x>
      <cdr:y>0.95737</cdr:y>
    </cdr:to>
    <cdr:sp macro="" textlink="">
      <cdr:nvSpPr>
        <cdr:cNvPr id="3" name="ZoneTexte 1"/>
        <cdr:cNvSpPr txBox="1"/>
      </cdr:nvSpPr>
      <cdr:spPr>
        <a:xfrm xmlns:a="http://schemas.openxmlformats.org/drawingml/2006/main">
          <a:off x="0" y="5243542"/>
          <a:ext cx="11227254" cy="634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100" b="1" i="0" baseline="0">
              <a:effectLst/>
              <a:latin typeface="+mn-lt"/>
              <a:ea typeface="+mn-ea"/>
              <a:cs typeface="+mn-cs"/>
            </a:rPr>
            <a:t>Note</a:t>
          </a:r>
          <a:r>
            <a:rPr lang="fr-FR" sz="1100" b="0" i="0" baseline="0">
              <a:effectLst/>
              <a:latin typeface="+mn-lt"/>
              <a:ea typeface="+mn-ea"/>
              <a:cs typeface="+mn-cs"/>
            </a:rPr>
            <a:t> : données provisoires</a:t>
          </a:r>
          <a:endParaRPr lang="fr-FR" sz="900">
            <a:effectLst/>
          </a:endParaRPr>
        </a:p>
        <a:p xmlns:a="http://schemas.openxmlformats.org/drawingml/2006/main">
          <a:pPr rtl="0"/>
          <a:r>
            <a:rPr lang="fr-FR" sz="1100" b="1" i="1" baseline="0">
              <a:effectLst/>
              <a:latin typeface="+mn-lt"/>
              <a:ea typeface="+mn-ea"/>
              <a:cs typeface="+mn-cs"/>
            </a:rPr>
            <a:t>Source : </a:t>
          </a:r>
          <a:r>
            <a:rPr lang="fr-FR" sz="1100" b="0" i="1" baseline="0">
              <a:effectLst/>
              <a:latin typeface="+mn-lt"/>
              <a:ea typeface="+mn-ea"/>
              <a:cs typeface="+mn-cs"/>
            </a:rPr>
            <a:t>Système d’information sur l’apprentissage de la Dares - </a:t>
          </a:r>
          <a:r>
            <a:rPr lang="fr-FR" sz="1100" b="1" i="1" baseline="0">
              <a:effectLst/>
              <a:latin typeface="+mn-lt"/>
              <a:ea typeface="+mn-ea"/>
              <a:cs typeface="+mn-cs"/>
            </a:rPr>
            <a:t>Traitements</a:t>
          </a:r>
          <a:r>
            <a:rPr lang="fr-FR" sz="1100" b="0" i="1" baseline="0">
              <a:effectLst/>
              <a:latin typeface="+mn-lt"/>
              <a:ea typeface="+mn-ea"/>
              <a:cs typeface="+mn-cs"/>
            </a:rPr>
            <a:t> : Dares</a:t>
          </a:r>
          <a:endParaRPr lang="fr-FR" sz="900">
            <a:effectLst/>
          </a:endParaRPr>
        </a:p>
        <a:p xmlns:a="http://schemas.openxmlformats.org/drawingml/2006/main">
          <a:pPr marL="0" marR="0" indent="0" defTabSz="914400" rtl="0" eaLnBrk="1" fontAlgn="auto" latinLnBrk="0" hangingPunct="1">
            <a:lnSpc>
              <a:spcPts val="1200"/>
            </a:lnSpc>
            <a:spcBef>
              <a:spcPts val="0"/>
            </a:spcBef>
            <a:spcAft>
              <a:spcPts val="0"/>
            </a:spcAft>
            <a:buClrTx/>
            <a:buSzTx/>
            <a:buFontTx/>
            <a:buNone/>
            <a:tabLst/>
            <a:defRPr/>
          </a:pPr>
          <a:endParaRPr lang="fr-FR" sz="1100" i="1"/>
        </a:p>
      </cdr:txBody>
    </cdr:sp>
  </cdr:relSizeAnchor>
</c:userShapes>
</file>

<file path=ppt/drawings/drawing7.xml><?xml version="1.0" encoding="utf-8"?>
<c:userShapes xmlns:c="http://schemas.openxmlformats.org/drawingml/2006/chart">
  <cdr:relSizeAnchor xmlns:cdr="http://schemas.openxmlformats.org/drawingml/2006/chartDrawing">
    <cdr:from>
      <cdr:x>0.04877</cdr:x>
      <cdr:y>0.84911</cdr:y>
    </cdr:from>
    <cdr:to>
      <cdr:x>0.93183</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327025" y="2733677"/>
          <a:ext cx="5921432" cy="48577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a:t>
          </a:r>
        </a:p>
        <a:p xmlns:a="http://schemas.openxmlformats.org/drawingml/2006/main">
          <a:pPr algn="l" rtl="0">
            <a:defRPr sz="1000"/>
          </a:pPr>
          <a:r>
            <a:rPr lang="fr-FR" sz="1000" b="0" i="0" u="none" strike="noStrike" baseline="0">
              <a:solidFill>
                <a:srgbClr val="000000"/>
              </a:solidFill>
              <a:latin typeface="+mn-lt"/>
            </a:rPr>
            <a:t>niveau du taux de chômage national et de son évolution d’un trimestre à l’autre</a:t>
          </a:r>
        </a:p>
        <a:p xmlns:a="http://schemas.openxmlformats.org/drawingml/2006/main">
          <a:pPr marL="0" marR="0" indent="0" algn="l" defTabSz="914400" rtl="0" eaLnBrk="1" fontAlgn="auto" latinLnBrk="0" hangingPunct="1">
            <a:lnSpc>
              <a:spcPct val="100000"/>
            </a:lnSpc>
            <a:spcBef>
              <a:spcPts val="0"/>
            </a:spcBef>
            <a:spcAft>
              <a:spcPts val="0"/>
            </a:spcAft>
            <a:buClrTx/>
            <a:buSzTx/>
            <a:buFontTx/>
            <a:buNone/>
            <a:tabLst/>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a:t>
          </a:r>
          <a:r>
            <a:rPr lang="fr-FR" sz="1000" b="0" i="1" baseline="0">
              <a:effectLst/>
              <a:latin typeface="+mn-lt"/>
              <a:ea typeface="+mn-ea"/>
              <a:cs typeface="+mn-cs"/>
            </a:rPr>
            <a:t>localisés (régional et départementaux)</a:t>
          </a:r>
          <a:endParaRPr lang="fr-FR">
            <a:effectLst/>
          </a:endParaRPr>
        </a:p>
        <a:p xmlns:a="http://schemas.openxmlformats.org/drawingml/2006/main">
          <a:pPr algn="l" rtl="0">
            <a:defRPr sz="1000"/>
          </a:pPr>
          <a:endParaRPr lang="fr-FR" sz="1000" b="0" i="1" u="none" strike="noStrike" baseline="0">
            <a:solidFill>
              <a:srgbClr val="000000"/>
            </a:solidFill>
            <a:latin typeface="Calibri"/>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0.83975</cdr:y>
    </cdr:from>
    <cdr:to>
      <cdr:x>0</cdr:x>
      <cdr:y>0.83999</cdr:y>
    </cdr:to>
    <cdr:sp macro="" textlink="">
      <cdr:nvSpPr>
        <cdr:cNvPr id="3" name="Text Box 1"/>
        <cdr:cNvSpPr txBox="1">
          <a:spLocks xmlns:a="http://schemas.openxmlformats.org/drawingml/2006/main" noChangeArrowheads="1"/>
        </cdr:cNvSpPr>
      </cdr:nvSpPr>
      <cdr:spPr bwMode="auto">
        <a:xfrm xmlns:a="http://schemas.openxmlformats.org/drawingml/2006/main">
          <a:off x="0" y="3952875"/>
          <a:ext cx="6924675" cy="7810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0" i="0" u="none" strike="noStrike" baseline="0">
              <a:solidFill>
                <a:srgbClr val="000000"/>
              </a:solidFill>
              <a:latin typeface="+mn-lt"/>
            </a:rPr>
            <a:t>* Pour évaluer la comparabilité avec le Vaucluse, les critères retenus sont le nombre total d'emplois (salariés et non salariés) du département, ainsi que le poids des secteurs de l'agriculture et du tertiaire dans l'emploi total </a:t>
          </a:r>
        </a:p>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 niveau du taux de chômage national et de son évolution d’un trimestre à l’autre</a:t>
          </a:r>
        </a:p>
        <a:p xmlns:a="http://schemas.openxmlformats.org/drawingml/2006/main">
          <a:pPr algn="l" rtl="0">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localisés (régional</a:t>
          </a:r>
          <a:r>
            <a:rPr lang="fr-FR" sz="1000" b="0" i="1" baseline="0">
              <a:effectLst/>
              <a:latin typeface="+mn-lt"/>
              <a:ea typeface="+mn-ea"/>
              <a:cs typeface="+mn-cs"/>
            </a:rPr>
            <a:t> et départementaux</a:t>
          </a:r>
          <a:r>
            <a:rPr lang="fr-FR" sz="1000" b="0" i="1" u="none" strike="noStrike" baseline="0">
              <a:solidFill>
                <a:srgbClr val="000000"/>
              </a:solidFill>
              <a:latin typeface="Calibri"/>
            </a:rPr>
            <a:t>)</a:t>
          </a:r>
        </a:p>
      </cdr:txBody>
    </cdr:sp>
  </cdr:relSizeAnchor>
  <cdr:relSizeAnchor xmlns:cdr="http://schemas.openxmlformats.org/drawingml/2006/chartDrawing">
    <cdr:from>
      <cdr:x>0.0055</cdr:x>
      <cdr:y>0.01073</cdr:y>
    </cdr:from>
    <cdr:to>
      <cdr:x>1</cdr:x>
      <cdr:y>0.0892</cdr:y>
    </cdr:to>
    <cdr:sp macro="" textlink="">
      <cdr:nvSpPr>
        <cdr:cNvPr id="4" name="ZoneTexte 1"/>
        <cdr:cNvSpPr txBox="1"/>
      </cdr:nvSpPr>
      <cdr:spPr>
        <a:xfrm xmlns:a="http://schemas.openxmlformats.org/drawingml/2006/main">
          <a:off x="50800" y="50800"/>
          <a:ext cx="6886575" cy="3714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baseline="0">
              <a:effectLst/>
              <a:latin typeface="+mn-lt"/>
              <a:ea typeface="+mn-ea"/>
              <a:cs typeface="+mn-cs"/>
            </a:rPr>
            <a:t>Taux de chômage localisés dans les départements comparables* au T4 2023</a:t>
          </a:r>
          <a:endParaRPr lang="fr-FR" sz="1100"/>
        </a:p>
      </cdr:txBody>
    </cdr:sp>
  </cdr:relSizeAnchor>
  <cdr:relSizeAnchor xmlns:cdr="http://schemas.openxmlformats.org/drawingml/2006/chartDrawing">
    <cdr:from>
      <cdr:x>0</cdr:x>
      <cdr:y>0.82934</cdr:y>
    </cdr:from>
    <cdr:to>
      <cdr:x>1</cdr:x>
      <cdr:y>0.99611</cdr:y>
    </cdr:to>
    <cdr:sp macro="" textlink="">
      <cdr:nvSpPr>
        <cdr:cNvPr id="2" name="Text Box 1">
          <a:extLst xmlns:a="http://schemas.openxmlformats.org/drawingml/2006/main">
            <a:ext uri="{FF2B5EF4-FFF2-40B4-BE49-F238E27FC236}">
              <a16:creationId xmlns:a16="http://schemas.microsoft.com/office/drawing/2014/main" id="{D3D8B0BC-1A4B-6E97-2039-8E152ADC433D}"/>
            </a:ext>
          </a:extLst>
        </cdr:cNvPr>
        <cdr:cNvSpPr txBox="1">
          <a:spLocks xmlns:a="http://schemas.openxmlformats.org/drawingml/2006/main" noChangeArrowheads="1"/>
        </cdr:cNvSpPr>
      </cdr:nvSpPr>
      <cdr:spPr bwMode="auto">
        <a:xfrm xmlns:a="http://schemas.openxmlformats.org/drawingml/2006/main">
          <a:off x="0" y="3804770"/>
          <a:ext cx="6924675" cy="76507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0" i="0" u="none" strike="noStrike" baseline="0">
              <a:solidFill>
                <a:srgbClr val="000000"/>
              </a:solidFill>
              <a:latin typeface="+mn-lt"/>
            </a:rPr>
            <a:t>* Pour évaluer la comparabilité avec Bouches-du-Rhône, les critères retenus sont le nombre total d'emplois (salariés et non salariés) du département, ainsi qu'une structurelle sectorielle proche</a:t>
          </a:r>
        </a:p>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 niveau du taux de chômage national et de son évolution d’un trimestre à l’autre</a:t>
          </a:r>
        </a:p>
        <a:p xmlns:a="http://schemas.openxmlformats.org/drawingml/2006/main">
          <a:pPr algn="l" rtl="0">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localisés (régional</a:t>
          </a:r>
          <a:r>
            <a:rPr lang="fr-FR" sz="1000" b="0" i="1" baseline="0">
              <a:effectLst/>
              <a:latin typeface="+mn-lt"/>
              <a:ea typeface="+mn-ea"/>
              <a:cs typeface="+mn-cs"/>
            </a:rPr>
            <a:t> et départementaux</a:t>
          </a:r>
          <a:r>
            <a:rPr lang="fr-FR" sz="1000" b="0" i="1" u="none" strike="noStrike" baseline="0">
              <a:solidFill>
                <a:srgbClr val="000000"/>
              </a:solidFill>
              <a:latin typeface="Calibri"/>
            </a:rPr>
            <a:t>)</a:t>
          </a:r>
        </a:p>
      </cdr:txBody>
    </cdr:sp>
  </cdr:relSizeAnchor>
</c:userShapes>
</file>

<file path=ppt/drawings/drawing9.xml><?xml version="1.0" encoding="utf-8"?>
<c:userShapes xmlns:c="http://schemas.openxmlformats.org/drawingml/2006/chart">
  <cdr:relSizeAnchor xmlns:cdr="http://schemas.openxmlformats.org/drawingml/2006/chartDrawing">
    <cdr:from>
      <cdr:x>0.02828</cdr:x>
      <cdr:y>0</cdr:y>
    </cdr:from>
    <cdr:to>
      <cdr:x>0.98725</cdr:x>
      <cdr:y>0.18853</cdr:y>
    </cdr:to>
    <cdr:sp macro="" textlink="">
      <cdr:nvSpPr>
        <cdr:cNvPr id="5" name="ZoneTexte 1"/>
        <cdr:cNvSpPr txBox="1"/>
      </cdr:nvSpPr>
      <cdr:spPr>
        <a:xfrm xmlns:a="http://schemas.openxmlformats.org/drawingml/2006/main">
          <a:off x="212232"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0.01276</cdr:x>
      <cdr:y>0.85629</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95773" y="4086226"/>
          <a:ext cx="7393039" cy="68579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1" dirty="0">
              <a:effectLst/>
              <a:latin typeface="+mn-lt"/>
              <a:ea typeface="+mn-ea"/>
              <a:cs typeface="+mn-cs"/>
            </a:rPr>
            <a:t>Note</a:t>
          </a:r>
          <a:r>
            <a:rPr lang="fr-FR" sz="1000" dirty="0">
              <a:effectLst/>
              <a:latin typeface="+mn-lt"/>
              <a:ea typeface="+mn-ea"/>
              <a:cs typeface="+mn-cs"/>
            </a:rPr>
            <a:t> : données corrigées des variations</a:t>
          </a:r>
          <a:r>
            <a:rPr lang="fr-FR" sz="1000" baseline="0" dirty="0">
              <a:effectLst/>
              <a:latin typeface="+mn-lt"/>
              <a:ea typeface="+mn-ea"/>
              <a:cs typeface="+mn-cs"/>
            </a:rPr>
            <a:t> saisonnières et des jours ouvrables</a:t>
          </a:r>
          <a:endParaRPr lang="fr-FR" sz="1000" dirty="0">
            <a:effectLst/>
          </a:endParaRPr>
        </a:p>
        <a:p xmlns:a="http://schemas.openxmlformats.org/drawingml/2006/main">
          <a:pPr rtl="0"/>
          <a:r>
            <a:rPr lang="fr-FR" sz="1000" b="1" i="1" dirty="0">
              <a:effectLst/>
              <a:latin typeface="+mn-lt"/>
              <a:ea typeface="+mn-ea"/>
              <a:cs typeface="+mn-cs"/>
            </a:rPr>
            <a:t>Source</a:t>
          </a:r>
          <a:r>
            <a:rPr lang="fr-FR" sz="1000" dirty="0">
              <a:effectLst/>
              <a:latin typeface="+mn-lt"/>
              <a:ea typeface="+mn-ea"/>
              <a:cs typeface="+mn-cs"/>
            </a:rPr>
            <a:t> : </a:t>
          </a:r>
          <a:r>
            <a:rPr lang="fr-FR" sz="1000" i="1" dirty="0">
              <a:effectLst/>
              <a:latin typeface="+mn-lt"/>
              <a:ea typeface="+mn-ea"/>
              <a:cs typeface="+mn-cs"/>
            </a:rPr>
            <a:t>France Travail</a:t>
          </a:r>
          <a:r>
            <a:rPr lang="fr-FR" sz="1000" i="1" dirty="0"/>
            <a:t> (ex-Pôle emploi), </a:t>
          </a:r>
          <a:r>
            <a:rPr lang="fr-FR" sz="1000" i="1" dirty="0">
              <a:effectLst/>
              <a:latin typeface="+mn-lt"/>
              <a:ea typeface="+mn-ea"/>
              <a:cs typeface="+mn-cs"/>
            </a:rPr>
            <a:t>Dares (STMT) - Calculs des CVS-CJO : Dares</a:t>
          </a:r>
          <a:endParaRPr lang="fr-FR" sz="1000" i="1" dirty="0">
            <a:effectLst/>
          </a:endParaRPr>
        </a:p>
      </cdr:txBody>
    </cdr:sp>
  </cdr:relSizeAnchor>
  <cdr:relSizeAnchor xmlns:cdr="http://schemas.openxmlformats.org/drawingml/2006/chartDrawing">
    <cdr:from>
      <cdr:x>0.2779</cdr:x>
      <cdr:y>0.1789</cdr:y>
    </cdr:from>
    <cdr:to>
      <cdr:x>0.63621</cdr:x>
      <cdr:y>0.34018</cdr:y>
    </cdr:to>
    <cdr:sp macro="" textlink="">
      <cdr:nvSpPr>
        <cdr:cNvPr id="7" name="ZoneTexte 17"/>
        <cdr:cNvSpPr txBox="1"/>
      </cdr:nvSpPr>
      <cdr:spPr>
        <a:xfrm xmlns:a="http://schemas.openxmlformats.org/drawingml/2006/main">
          <a:off x="2085829" y="853736"/>
          <a:ext cx="2689367" cy="769632"/>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fr-FR" sz="1400" b="1" dirty="0">
              <a:solidFill>
                <a:srgbClr val="FF0000"/>
              </a:solidFill>
            </a:rPr>
            <a:t>59 600 demandeurs d’emploi catégories A,B,C en moyenne </a:t>
          </a:r>
        </a:p>
        <a:p xmlns:a="http://schemas.openxmlformats.org/drawingml/2006/main">
          <a:pPr algn="ctr"/>
          <a:r>
            <a:rPr lang="fr-FR" sz="1400" b="1" dirty="0">
              <a:solidFill>
                <a:srgbClr val="FF0000"/>
              </a:solidFill>
            </a:rPr>
            <a:t>au T4 2023</a:t>
          </a:r>
        </a:p>
        <a:p xmlns:a="http://schemas.openxmlformats.org/drawingml/2006/main">
          <a:pPr algn="ctr"/>
          <a:endParaRPr lang="fr-FR" sz="1400" b="1" dirty="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481BDC1-2E55-4A3B-A51F-0A4221669760}" type="datetimeFigureOut">
              <a:rPr lang="fr-FR" smtClean="0"/>
              <a:t>28/03/2024</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C025E1C-9CFD-400D-8595-7A8158A95F2D}" type="slidenum">
              <a:rPr lang="fr-FR" smtClean="0"/>
              <a:t>‹N°›</a:t>
            </a:fld>
            <a:endParaRPr lang="fr-FR"/>
          </a:p>
        </p:txBody>
      </p:sp>
    </p:spTree>
    <p:extLst>
      <p:ext uri="{BB962C8B-B14F-4D97-AF65-F5344CB8AC3E}">
        <p14:creationId xmlns:p14="http://schemas.microsoft.com/office/powerpoint/2010/main" val="2110586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effectLst/>
              <a:latin typeface="+mn-lt"/>
              <a:ea typeface="+mn-ea"/>
              <a:cs typeface="+mn-cs"/>
            </a:endParaRPr>
          </a:p>
          <a:p>
            <a:endParaRPr lang="fr-FR" baseline="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a:t>
            </a:fld>
            <a:endParaRPr lang="fr-FR"/>
          </a:p>
        </p:txBody>
      </p:sp>
    </p:spTree>
    <p:extLst>
      <p:ext uri="{BB962C8B-B14F-4D97-AF65-F5344CB8AC3E}">
        <p14:creationId xmlns:p14="http://schemas.microsoft.com/office/powerpoint/2010/main" val="388086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10</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11</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12</a:t>
            </a:fld>
            <a:endParaRPr lang="fr-FR"/>
          </a:p>
        </p:txBody>
      </p:sp>
    </p:spTree>
    <p:extLst>
      <p:ext uri="{BB962C8B-B14F-4D97-AF65-F5344CB8AC3E}">
        <p14:creationId xmlns:p14="http://schemas.microsoft.com/office/powerpoint/2010/main" val="3466500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14</a:t>
            </a:fld>
            <a:endParaRPr lang="fr-FR"/>
          </a:p>
        </p:txBody>
      </p:sp>
    </p:spTree>
    <p:extLst>
      <p:ext uri="{BB962C8B-B14F-4D97-AF65-F5344CB8AC3E}">
        <p14:creationId xmlns:p14="http://schemas.microsoft.com/office/powerpoint/2010/main" val="9792934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15</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16</a:t>
            </a:fld>
            <a:endParaRPr lang="fr-FR"/>
          </a:p>
        </p:txBody>
      </p:sp>
    </p:spTree>
    <p:extLst>
      <p:ext uri="{BB962C8B-B14F-4D97-AF65-F5344CB8AC3E}">
        <p14:creationId xmlns:p14="http://schemas.microsoft.com/office/powerpoint/2010/main" val="40628532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17</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18</a:t>
            </a:fld>
            <a:endParaRPr lang="fr-FR"/>
          </a:p>
        </p:txBody>
      </p:sp>
    </p:spTree>
    <p:extLst>
      <p:ext uri="{BB962C8B-B14F-4D97-AF65-F5344CB8AC3E}">
        <p14:creationId xmlns:p14="http://schemas.microsoft.com/office/powerpoint/2010/main" val="13179378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19</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2634945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20</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25890545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21</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4031257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4</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5</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6</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7</a:t>
            </a:fld>
            <a:endParaRPr lang="fr-FR"/>
          </a:p>
        </p:txBody>
      </p:sp>
      <p:sp>
        <p:nvSpPr>
          <p:cNvPr id="5" name="Espace réservé du pied de page 4"/>
          <p:cNvSpPr>
            <a:spLocks noGrp="1"/>
          </p:cNvSpPr>
          <p:nvPr>
            <p:ph type="ftr" sz="quarter" idx="11"/>
          </p:nvPr>
        </p:nvSpPr>
        <p:spPr/>
        <p:txBody>
          <a:bodyPr/>
          <a:lstStyle/>
          <a:p>
            <a:r>
              <a:rPr lang="fr-FR"/>
              <a:t>Edition avril 2019</a:t>
            </a:r>
          </a:p>
        </p:txBody>
      </p:sp>
    </p:spTree>
    <p:extLst>
      <p:ext uri="{BB962C8B-B14F-4D97-AF65-F5344CB8AC3E}">
        <p14:creationId xmlns:p14="http://schemas.microsoft.com/office/powerpoint/2010/main" val="3523062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8</a:t>
            </a:fld>
            <a:endParaRPr lang="fr-FR"/>
          </a:p>
        </p:txBody>
      </p:sp>
      <p:sp>
        <p:nvSpPr>
          <p:cNvPr id="5" name="Espace réservé du pied de page 4"/>
          <p:cNvSpPr>
            <a:spLocks noGrp="1"/>
          </p:cNvSpPr>
          <p:nvPr>
            <p:ph type="ftr" sz="quarter" idx="11"/>
          </p:nvPr>
        </p:nvSpPr>
        <p:spPr/>
        <p:txBody>
          <a:bodyPr/>
          <a:lstStyle/>
          <a:p>
            <a:r>
              <a:rPr lang="fr-FR"/>
              <a:t>Edition avril 2019</a:t>
            </a:r>
          </a:p>
        </p:txBody>
      </p:sp>
    </p:spTree>
    <p:extLst>
      <p:ext uri="{BB962C8B-B14F-4D97-AF65-F5344CB8AC3E}">
        <p14:creationId xmlns:p14="http://schemas.microsoft.com/office/powerpoint/2010/main" val="3523062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9</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3523062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a:xfrm>
            <a:off x="0" y="6568767"/>
            <a:ext cx="2133600" cy="365125"/>
          </a:xfrm>
        </p:spPr>
        <p:txBody>
          <a:bodyPr/>
          <a:lstStyle>
            <a:lvl1pPr>
              <a:defRPr baseline="0"/>
            </a:lvl1pPr>
          </a:lstStyle>
          <a:p>
            <a:r>
              <a:rPr lang="fr-FR" sz="1500"/>
              <a:t>Edition mars 2024</a:t>
            </a:r>
            <a:endParaRPr lang="fr-FR" sz="1500" dirty="0"/>
          </a:p>
        </p:txBody>
      </p:sp>
      <p:sp>
        <p:nvSpPr>
          <p:cNvPr id="5" name="Espace réservé du pied de page 4"/>
          <p:cNvSpPr>
            <a:spLocks noGrp="1"/>
          </p:cNvSpPr>
          <p:nvPr>
            <p:ph type="ftr" sz="quarter" idx="11"/>
          </p:nvPr>
        </p:nvSpPr>
        <p:spPr>
          <a:xfrm>
            <a:off x="3124200" y="6568767"/>
            <a:ext cx="2895600" cy="365125"/>
          </a:xfrm>
        </p:spPr>
        <p:txBody>
          <a:bodyPr/>
          <a:lstStyle>
            <a:lvl1pPr>
              <a:defRPr sz="1500" baseline="0"/>
            </a:lvl1pPr>
          </a:lstStyle>
          <a:p>
            <a:r>
              <a:rPr lang="fr-FR"/>
              <a:t>Les éclairages conjoncturels départementaux - Vaucluse</a:t>
            </a:r>
            <a:endParaRPr lang="fr-FR" dirty="0"/>
          </a:p>
        </p:txBody>
      </p:sp>
      <p:sp>
        <p:nvSpPr>
          <p:cNvPr id="6" name="Espace réservé du numéro de diapositive 5"/>
          <p:cNvSpPr>
            <a:spLocks noGrp="1"/>
          </p:cNvSpPr>
          <p:nvPr>
            <p:ph type="sldNum" sz="quarter" idx="12"/>
          </p:nvPr>
        </p:nvSpPr>
        <p:spPr>
          <a:xfrm>
            <a:off x="8739398" y="6568767"/>
            <a:ext cx="404601" cy="289233"/>
          </a:xfrm>
          <a:solidFill>
            <a:schemeClr val="accent6">
              <a:lumMod val="75000"/>
            </a:schemeClr>
          </a:solidFill>
        </p:spPr>
        <p:txBody>
          <a:bodyPr/>
          <a:lstStyle>
            <a:lvl1pPr>
              <a:defRPr sz="1700" baseline="0">
                <a:solidFill>
                  <a:schemeClr val="bg1"/>
                </a:solidFill>
              </a:defRPr>
            </a:lvl1pPr>
          </a:lstStyle>
          <a:p>
            <a:fld id="{3C7AC07C-28E4-BD4F-9FFB-37ABAC856C34}" type="slidenum">
              <a:rPr lang="fr-FR" smtClean="0"/>
              <a:pPr/>
              <a:t>‹N°›</a:t>
            </a:fld>
            <a:endParaRPr lang="fr-FR" dirty="0"/>
          </a:p>
        </p:txBody>
      </p:sp>
    </p:spTree>
    <p:extLst>
      <p:ext uri="{BB962C8B-B14F-4D97-AF65-F5344CB8AC3E}">
        <p14:creationId xmlns:p14="http://schemas.microsoft.com/office/powerpoint/2010/main" val="2640054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Edition mars 2024</a:t>
            </a:r>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11780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Edition mars 2024</a:t>
            </a:r>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9498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Edition mars 2024</a:t>
            </a:r>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848633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r>
              <a:rPr lang="fr-FR"/>
              <a:t>Edition mars 2024</a:t>
            </a:r>
            <a:endParaRPr lang="fr-FR" dirty="0"/>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333947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r>
              <a:rPr lang="fr-FR"/>
              <a:t>Edition mars 2024</a:t>
            </a:r>
          </a:p>
        </p:txBody>
      </p:sp>
      <p:sp>
        <p:nvSpPr>
          <p:cNvPr id="6" name="Espace réservé du pied de page 5"/>
          <p:cNvSpPr>
            <a:spLocks noGrp="1"/>
          </p:cNvSpPr>
          <p:nvPr>
            <p:ph type="ftr" sz="quarter" idx="11"/>
          </p:nvPr>
        </p:nvSpPr>
        <p:spPr/>
        <p:txBody>
          <a:bodyPr/>
          <a:lstStyle/>
          <a:p>
            <a:r>
              <a:rPr lang="fr-FR"/>
              <a:t>Les éclairages conjoncturels départementaux - Vaucluse</a:t>
            </a: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4094810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r>
              <a:rPr lang="fr-FR"/>
              <a:t>Edition mars 2024</a:t>
            </a:r>
          </a:p>
        </p:txBody>
      </p:sp>
      <p:sp>
        <p:nvSpPr>
          <p:cNvPr id="8" name="Espace réservé du pied de page 7"/>
          <p:cNvSpPr>
            <a:spLocks noGrp="1"/>
          </p:cNvSpPr>
          <p:nvPr>
            <p:ph type="ftr" sz="quarter" idx="11"/>
          </p:nvPr>
        </p:nvSpPr>
        <p:spPr/>
        <p:txBody>
          <a:bodyPr/>
          <a:lstStyle/>
          <a:p>
            <a:r>
              <a:rPr lang="fr-FR"/>
              <a:t>Les éclairages conjoncturels départementaux - Vaucluse</a:t>
            </a:r>
          </a:p>
        </p:txBody>
      </p:sp>
      <p:sp>
        <p:nvSpPr>
          <p:cNvPr id="9" name="Espace réservé du numéro de diapositive 8"/>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70695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r>
              <a:rPr lang="fr-FR"/>
              <a:t>Edition mars 2024</a:t>
            </a:r>
          </a:p>
        </p:txBody>
      </p:sp>
      <p:sp>
        <p:nvSpPr>
          <p:cNvPr id="4" name="Espace réservé du pied de page 3"/>
          <p:cNvSpPr>
            <a:spLocks noGrp="1"/>
          </p:cNvSpPr>
          <p:nvPr>
            <p:ph type="ftr" sz="quarter" idx="11"/>
          </p:nvPr>
        </p:nvSpPr>
        <p:spPr/>
        <p:txBody>
          <a:bodyPr/>
          <a:lstStyle/>
          <a:p>
            <a:r>
              <a:rPr lang="fr-FR"/>
              <a:t>Les éclairages conjoncturels départementaux - Vaucluse</a:t>
            </a:r>
          </a:p>
        </p:txBody>
      </p:sp>
      <p:sp>
        <p:nvSpPr>
          <p:cNvPr id="5" name="Espace réservé du numéro de diapositive 4"/>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57385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t>Edition mars 2024</a:t>
            </a:r>
          </a:p>
        </p:txBody>
      </p:sp>
      <p:sp>
        <p:nvSpPr>
          <p:cNvPr id="3" name="Espace réservé du pied de page 2"/>
          <p:cNvSpPr>
            <a:spLocks noGrp="1"/>
          </p:cNvSpPr>
          <p:nvPr>
            <p:ph type="ftr" sz="quarter" idx="11"/>
          </p:nvPr>
        </p:nvSpPr>
        <p:spPr/>
        <p:txBody>
          <a:bodyPr/>
          <a:lstStyle/>
          <a:p>
            <a:r>
              <a:rPr lang="fr-FR"/>
              <a:t>Les éclairages conjoncturels départementaux - Vaucluse</a:t>
            </a:r>
          </a:p>
        </p:txBody>
      </p:sp>
      <p:sp>
        <p:nvSpPr>
          <p:cNvPr id="4" name="Espace réservé du numéro de diapositive 3"/>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2725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r>
              <a:rPr lang="fr-FR"/>
              <a:t>Edition mars 2024</a:t>
            </a:r>
          </a:p>
        </p:txBody>
      </p:sp>
      <p:sp>
        <p:nvSpPr>
          <p:cNvPr id="6" name="Espace réservé du pied de page 5"/>
          <p:cNvSpPr>
            <a:spLocks noGrp="1"/>
          </p:cNvSpPr>
          <p:nvPr>
            <p:ph type="ftr" sz="quarter" idx="11"/>
          </p:nvPr>
        </p:nvSpPr>
        <p:spPr/>
        <p:txBody>
          <a:bodyPr/>
          <a:lstStyle/>
          <a:p>
            <a:r>
              <a:rPr lang="fr-FR"/>
              <a:t>Les éclairages conjoncturels départementaux - Vaucluse</a:t>
            </a: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154010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r>
              <a:rPr lang="fr-FR"/>
              <a:t>Edition mars 2024</a:t>
            </a:r>
          </a:p>
        </p:txBody>
      </p:sp>
      <p:sp>
        <p:nvSpPr>
          <p:cNvPr id="6" name="Espace réservé du pied de page 5"/>
          <p:cNvSpPr>
            <a:spLocks noGrp="1"/>
          </p:cNvSpPr>
          <p:nvPr>
            <p:ph type="ftr" sz="quarter" idx="11"/>
          </p:nvPr>
        </p:nvSpPr>
        <p:spPr/>
        <p:txBody>
          <a:bodyPr/>
          <a:lstStyle/>
          <a:p>
            <a:r>
              <a:rPr lang="fr-FR"/>
              <a:t>Les éclairages conjoncturels départementaux - Vaucluse</a:t>
            </a: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970357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a:t>Edition mars 2024</a:t>
            </a:r>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Les éclairages conjoncturels départementaux - Vaucluse</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AC07C-28E4-BD4F-9FFB-37ABAC856C34}" type="slidenum">
              <a:rPr lang="fr-FR" smtClean="0"/>
              <a:t>‹N°›</a:t>
            </a:fld>
            <a:endParaRPr lang="fr-FR"/>
          </a:p>
        </p:txBody>
      </p:sp>
    </p:spTree>
    <p:extLst>
      <p:ext uri="{BB962C8B-B14F-4D97-AF65-F5344CB8AC3E}">
        <p14:creationId xmlns:p14="http://schemas.microsoft.com/office/powerpoint/2010/main" val="2496495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www.google.com/url?sa=i&amp;rct=j&amp;q=&amp;esrc=s&amp;source=images&amp;cd=&amp;cad=rja&amp;uact=8&amp;ved=2ahUKEwimsOizzOjgAhVWAGMBHXMQAxYQjRx6BAgBEAU&amp;url=https://www.ania.net/economie-export/ega-point-de-conjoncture&amp;psig=AOvVaw0wwhQEom1VbtCAOZvqCiu4&amp;ust=1551792264050881" TargetMode="Externa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paca.dreets.gouv.fr/Les-publications-periodiques-9124"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paca.dreets.gouv.fr/Les-indicateurs-cles-de-la-Dreets-Paca" TargetMode="Externa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3C7AC07C-28E4-BD4F-9FFB-37ABAC856C34}" type="slidenum">
              <a:rPr lang="fr-FR" smtClean="0"/>
              <a:t>1</a:t>
            </a:fld>
            <a:endParaRPr lang="fr-FR"/>
          </a:p>
        </p:txBody>
      </p:sp>
      <p:sp>
        <p:nvSpPr>
          <p:cNvPr id="4" name="Espace réservé du pied de page 3"/>
          <p:cNvSpPr>
            <a:spLocks noGrp="1"/>
          </p:cNvSpPr>
          <p:nvPr>
            <p:ph type="ftr" sz="quarter" idx="11"/>
          </p:nvPr>
        </p:nvSpPr>
        <p:spPr>
          <a:xfrm>
            <a:off x="2388611" y="6520993"/>
            <a:ext cx="4507453" cy="365125"/>
          </a:xfrm>
        </p:spPr>
        <p:txBody>
          <a:bodyPr/>
          <a:lstStyle/>
          <a:p>
            <a:r>
              <a:rPr lang="fr-FR"/>
              <a:t>Les éclairages conjoncturels départementaux - Vaucluse</a:t>
            </a:r>
            <a:endParaRPr lang="fr-FR" dirty="0"/>
          </a:p>
        </p:txBody>
      </p:sp>
      <p:sp>
        <p:nvSpPr>
          <p:cNvPr id="5" name="Espace réservé de la date 4"/>
          <p:cNvSpPr>
            <a:spLocks noGrp="1"/>
          </p:cNvSpPr>
          <p:nvPr>
            <p:ph type="dt" sz="half" idx="10"/>
          </p:nvPr>
        </p:nvSpPr>
        <p:spPr/>
        <p:txBody>
          <a:bodyPr/>
          <a:lstStyle/>
          <a:p>
            <a:r>
              <a:rPr lang="fr-FR"/>
              <a:t>Edition mars 2024</a:t>
            </a:r>
            <a:endParaRPr lang="fr-FR" dirty="0"/>
          </a:p>
        </p:txBody>
      </p:sp>
      <p:sp>
        <p:nvSpPr>
          <p:cNvPr id="9" name="ZoneTexte 8"/>
          <p:cNvSpPr txBox="1"/>
          <p:nvPr/>
        </p:nvSpPr>
        <p:spPr>
          <a:xfrm>
            <a:off x="3671392" y="6044209"/>
            <a:ext cx="5472608" cy="307777"/>
          </a:xfrm>
          <a:prstGeom prst="rect">
            <a:avLst/>
          </a:prstGeom>
          <a:noFill/>
        </p:spPr>
        <p:txBody>
          <a:bodyPr wrap="square" rtlCol="0">
            <a:spAutoFit/>
          </a:bodyPr>
          <a:lstStyle/>
          <a:p>
            <a:pPr algn="r"/>
            <a:r>
              <a:rPr lang="fr-FR" sz="1400" b="1" i="1" dirty="0"/>
              <a:t>Services études, statistiques, évaluation</a:t>
            </a:r>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8916" y="4088186"/>
            <a:ext cx="2764133" cy="1956023"/>
          </a:xfrm>
          <a:prstGeom prst="rect">
            <a:avLst/>
          </a:prstGeom>
        </p:spPr>
      </p:pic>
      <p:pic>
        <p:nvPicPr>
          <p:cNvPr id="1031" name="Picture 7" descr="Résultat de recherche d'images pour &quot;conjoncture&quot;">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867" y="4231795"/>
            <a:ext cx="2409504" cy="1668804"/>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p:cNvSpPr txBox="1"/>
          <p:nvPr/>
        </p:nvSpPr>
        <p:spPr>
          <a:xfrm rot="5400000">
            <a:off x="8198848" y="5084074"/>
            <a:ext cx="1674047" cy="246223"/>
          </a:xfrm>
          <a:prstGeom prst="rect">
            <a:avLst/>
          </a:prstGeom>
          <a:noFill/>
        </p:spPr>
        <p:txBody>
          <a:bodyPr wrap="square" rtlCol="0">
            <a:spAutoFit/>
          </a:bodyPr>
          <a:lstStyle/>
          <a:p>
            <a:pPr algn="r"/>
            <a:r>
              <a:rPr lang="fr-FR" sz="1000" i="1" dirty="0"/>
              <a:t>Crédit photo : ©</a:t>
            </a:r>
            <a:r>
              <a:rPr lang="fr-FR" sz="1000" i="1" dirty="0" err="1"/>
              <a:t>Shutterstock</a:t>
            </a:r>
            <a:endParaRPr lang="fr-FR" sz="1000" i="1" dirty="0"/>
          </a:p>
        </p:txBody>
      </p:sp>
      <p:pic>
        <p:nvPicPr>
          <p:cNvPr id="7" name="Image 6"/>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5953049" y="4370162"/>
            <a:ext cx="2443081" cy="1628721"/>
          </a:xfrm>
          <a:prstGeom prst="rect">
            <a:avLst/>
          </a:prstGeom>
        </p:spPr>
      </p:pic>
      <p:sp>
        <p:nvSpPr>
          <p:cNvPr id="13" name="Rectangle 12"/>
          <p:cNvSpPr/>
          <p:nvPr/>
        </p:nvSpPr>
        <p:spPr>
          <a:xfrm>
            <a:off x="878435" y="1627346"/>
            <a:ext cx="7385099" cy="4893647"/>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0" h="0" prst="angle"/>
              <a:contourClr>
                <a:schemeClr val="accent3">
                  <a:tint val="100000"/>
                  <a:shade val="100000"/>
                  <a:satMod val="100000"/>
                  <a:hueMod val="100000"/>
                </a:schemeClr>
              </a:contourClr>
            </a:sp3d>
          </a:bodyPr>
          <a:lstStyle/>
          <a:p>
            <a:pPr algn="ctr"/>
            <a:r>
              <a:rPr lang="fr-FR" sz="5000" b="1" dirty="0">
                <a:ln/>
                <a:solidFill>
                  <a:schemeClr val="accent1">
                    <a:lumMod val="75000"/>
                  </a:schemeClr>
                </a:solidFill>
              </a:rPr>
              <a:t>La situation conjoncturelle </a:t>
            </a:r>
          </a:p>
          <a:p>
            <a:pPr algn="ctr"/>
            <a:r>
              <a:rPr lang="fr-FR" sz="5000" b="1" dirty="0">
                <a:ln/>
                <a:solidFill>
                  <a:schemeClr val="accent1">
                    <a:lumMod val="75000"/>
                  </a:schemeClr>
                </a:solidFill>
              </a:rPr>
              <a:t>au 4</a:t>
            </a:r>
            <a:r>
              <a:rPr lang="fr-FR" sz="5000" b="1" baseline="30000" dirty="0">
                <a:ln/>
                <a:solidFill>
                  <a:schemeClr val="accent1">
                    <a:lumMod val="75000"/>
                  </a:schemeClr>
                </a:solidFill>
              </a:rPr>
              <a:t>e</a:t>
            </a:r>
            <a:r>
              <a:rPr lang="fr-FR" sz="5000" b="1" dirty="0">
                <a:ln/>
                <a:solidFill>
                  <a:schemeClr val="accent1">
                    <a:lumMod val="75000"/>
                  </a:schemeClr>
                </a:solidFill>
              </a:rPr>
              <a:t> trimestre 2023</a:t>
            </a:r>
          </a:p>
          <a:p>
            <a:pPr algn="ctr"/>
            <a:r>
              <a:rPr lang="fr-FR" sz="5000" b="1" dirty="0">
                <a:ln/>
                <a:solidFill>
                  <a:schemeClr val="accent1">
                    <a:lumMod val="75000"/>
                  </a:schemeClr>
                </a:solidFill>
              </a:rPr>
              <a:t>dans le Vaucluse</a:t>
            </a:r>
          </a:p>
          <a:p>
            <a:pPr algn="ctr"/>
            <a:endParaRPr lang="fr-FR" sz="5400" b="1" dirty="0">
              <a:ln/>
              <a:solidFill>
                <a:schemeClr val="accent3"/>
              </a:solidFill>
            </a:endParaRPr>
          </a:p>
          <a:p>
            <a:pPr algn="ctr"/>
            <a:endParaRPr lang="fr-FR" sz="5400" b="1" dirty="0">
              <a:ln/>
              <a:solidFill>
                <a:schemeClr val="accent3"/>
              </a:solidFill>
            </a:endParaRPr>
          </a:p>
          <a:p>
            <a:pPr algn="ctr"/>
            <a:endParaRPr lang="fr-FR" sz="5400" b="1" dirty="0">
              <a:ln/>
              <a:solidFill>
                <a:schemeClr val="accent3"/>
              </a:solidFill>
            </a:endParaRPr>
          </a:p>
        </p:txBody>
      </p:sp>
      <p:pic>
        <p:nvPicPr>
          <p:cNvPr id="14" name="Picture 4" descr="http://intranet.direccte.gouv.fr/paca/Etudes%20et%20statistiques/Les%20logos/Cartouche%20Pr%C3%A9fet%20de%20r%C3%A9gion%20%E2%80%93%20DREETS.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3054197" cy="1275992"/>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p:cNvSpPr txBox="1"/>
          <p:nvPr/>
        </p:nvSpPr>
        <p:spPr>
          <a:xfrm>
            <a:off x="144447" y="1113942"/>
            <a:ext cx="9144000" cy="754053"/>
          </a:xfrm>
          <a:prstGeom prst="rect">
            <a:avLst/>
          </a:prstGeom>
          <a:noFill/>
        </p:spPr>
        <p:txBody>
          <a:bodyPr wrap="square" rtlCol="0">
            <a:spAutoFit/>
          </a:bodyPr>
          <a:lstStyle/>
          <a:p>
            <a:pPr algn="ctr"/>
            <a:r>
              <a:rPr lang="fr-FR" sz="2800" b="1" i="1" dirty="0">
                <a:solidFill>
                  <a:schemeClr val="bg1">
                    <a:lumMod val="65000"/>
                  </a:schemeClr>
                </a:solidFill>
              </a:rPr>
              <a:t>Les éclairages conjoncturels départementaux</a:t>
            </a:r>
          </a:p>
          <a:p>
            <a:pPr algn="ctr"/>
            <a:endParaRPr lang="fr-FR" sz="1500" i="1" dirty="0"/>
          </a:p>
        </p:txBody>
      </p:sp>
    </p:spTree>
    <p:extLst>
      <p:ext uri="{BB962C8B-B14F-4D97-AF65-F5344CB8AC3E}">
        <p14:creationId xmlns:p14="http://schemas.microsoft.com/office/powerpoint/2010/main" val="74073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16195" y="1"/>
            <a:ext cx="8830225" cy="954107"/>
          </a:xfrm>
          <a:prstGeom prst="rect">
            <a:avLst/>
          </a:prstGeom>
          <a:noFill/>
        </p:spPr>
        <p:txBody>
          <a:bodyPr wrap="square" rtlCol="0">
            <a:spAutoFit/>
          </a:bodyPr>
          <a:lstStyle/>
          <a:p>
            <a:r>
              <a:rPr lang="fr-FR" sz="2800" b="1" dirty="0">
                <a:solidFill>
                  <a:schemeClr val="accent1">
                    <a:lumMod val="75000"/>
                  </a:schemeClr>
                </a:solidFill>
              </a:rPr>
              <a:t>Le taux de chômage reste supérieur à celui des départements comparables</a:t>
            </a:r>
            <a:endParaRPr lang="fr-FR" sz="2800" dirty="0">
              <a:solidFill>
                <a:schemeClr val="accent1">
                  <a:lumMod val="75000"/>
                </a:schemeClr>
              </a:solidFill>
            </a:endParaRPr>
          </a:p>
        </p:txBody>
      </p:sp>
      <p:cxnSp>
        <p:nvCxnSpPr>
          <p:cNvPr id="6" name="Connecteur droit 5"/>
          <p:cNvCxnSpPr/>
          <p:nvPr/>
        </p:nvCxnSpPr>
        <p:spPr>
          <a:xfrm>
            <a:off x="316195" y="95410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10</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2024</a:t>
            </a:r>
            <a:endParaRPr lang="fr-FR" dirty="0"/>
          </a:p>
        </p:txBody>
      </p:sp>
      <p:graphicFrame>
        <p:nvGraphicFramePr>
          <p:cNvPr id="2" name="Graphique 1">
            <a:extLst>
              <a:ext uri="{FF2B5EF4-FFF2-40B4-BE49-F238E27FC236}">
                <a16:creationId xmlns:a16="http://schemas.microsoft.com/office/drawing/2014/main" id="{3B7D08FF-D8F8-F735-985F-EBC283D62DFC}"/>
              </a:ext>
            </a:extLst>
          </p:cNvPr>
          <p:cNvGraphicFramePr>
            <a:graphicFrameLocks/>
          </p:cNvGraphicFramePr>
          <p:nvPr>
            <p:extLst>
              <p:ext uri="{D42A27DB-BD31-4B8C-83A1-F6EECF244321}">
                <p14:modId xmlns:p14="http://schemas.microsoft.com/office/powerpoint/2010/main" val="262146374"/>
              </p:ext>
            </p:extLst>
          </p:nvPr>
        </p:nvGraphicFramePr>
        <p:xfrm>
          <a:off x="628073" y="1135155"/>
          <a:ext cx="7841671" cy="53025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0377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83663" y="59692"/>
            <a:ext cx="8827805" cy="954107"/>
          </a:xfrm>
          <a:prstGeom prst="rect">
            <a:avLst/>
          </a:prstGeom>
          <a:noFill/>
        </p:spPr>
        <p:txBody>
          <a:bodyPr wrap="square" rtlCol="0">
            <a:spAutoFit/>
          </a:bodyPr>
          <a:lstStyle/>
          <a:p>
            <a:pPr lvl="0"/>
            <a:r>
              <a:rPr lang="fr-FR" sz="2800" b="1" dirty="0">
                <a:solidFill>
                  <a:srgbClr val="4F81BD">
                    <a:lumMod val="75000"/>
                  </a:srgbClr>
                </a:solidFill>
              </a:rPr>
              <a:t>La hausse trimestrielle de la demande d’emploi se confirme fin 2023</a:t>
            </a:r>
            <a:endParaRPr lang="fr-FR" sz="2800" dirty="0">
              <a:solidFill>
                <a:srgbClr val="FF0000"/>
              </a:solidFill>
            </a:endParaRPr>
          </a:p>
        </p:txBody>
      </p:sp>
      <p:cxnSp>
        <p:nvCxnSpPr>
          <p:cNvPr id="6" name="Connecteur droit 5"/>
          <p:cNvCxnSpPr/>
          <p:nvPr/>
        </p:nvCxnSpPr>
        <p:spPr>
          <a:xfrm>
            <a:off x="183663" y="95410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11</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2024</a:t>
            </a:r>
            <a:endParaRPr lang="fr-FR" dirty="0"/>
          </a:p>
        </p:txBody>
      </p:sp>
      <p:graphicFrame>
        <p:nvGraphicFramePr>
          <p:cNvPr id="3" name="Graphique 2">
            <a:extLst>
              <a:ext uri="{FF2B5EF4-FFF2-40B4-BE49-F238E27FC236}">
                <a16:creationId xmlns:a16="http://schemas.microsoft.com/office/drawing/2014/main" id="{3578B118-BD4E-4AD0-83AB-AEED970E8746}"/>
              </a:ext>
            </a:extLst>
          </p:cNvPr>
          <p:cNvGraphicFramePr>
            <a:graphicFrameLocks/>
          </p:cNvGraphicFramePr>
          <p:nvPr>
            <p:extLst>
              <p:ext uri="{D42A27DB-BD31-4B8C-83A1-F6EECF244321}">
                <p14:modId xmlns:p14="http://schemas.microsoft.com/office/powerpoint/2010/main" val="1143851336"/>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8447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565" y="0"/>
            <a:ext cx="9144000" cy="954107"/>
          </a:xfrm>
          <a:prstGeom prst="rect">
            <a:avLst/>
          </a:prstGeom>
          <a:noFill/>
        </p:spPr>
        <p:txBody>
          <a:bodyPr wrap="square" rtlCol="0">
            <a:spAutoFit/>
          </a:bodyPr>
          <a:lstStyle/>
          <a:p>
            <a:pPr lvl="0"/>
            <a:r>
              <a:rPr lang="fr-FR" sz="2800" b="1" dirty="0">
                <a:solidFill>
                  <a:srgbClr val="4F81BD">
                    <a:lumMod val="75000"/>
                  </a:srgbClr>
                </a:solidFill>
              </a:rPr>
              <a:t>La demande d’emploi s’élève sur un an, après deux années de fort recul</a:t>
            </a:r>
            <a:endParaRPr lang="fr-FR" sz="2500" dirty="0">
              <a:solidFill>
                <a:schemeClr val="accent1">
                  <a:lumMod val="75000"/>
                </a:schemeClr>
              </a:solidFill>
            </a:endParaRPr>
          </a:p>
        </p:txBody>
      </p:sp>
      <p:cxnSp>
        <p:nvCxnSpPr>
          <p:cNvPr id="6" name="Connecteur droit 5"/>
          <p:cNvCxnSpPr/>
          <p:nvPr/>
        </p:nvCxnSpPr>
        <p:spPr>
          <a:xfrm>
            <a:off x="183663" y="95410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12</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2024</a:t>
            </a:r>
            <a:endParaRPr lang="fr-FR" dirty="0"/>
          </a:p>
        </p:txBody>
      </p:sp>
      <p:graphicFrame>
        <p:nvGraphicFramePr>
          <p:cNvPr id="2" name="Graphique 1">
            <a:extLst>
              <a:ext uri="{FF2B5EF4-FFF2-40B4-BE49-F238E27FC236}">
                <a16:creationId xmlns:a16="http://schemas.microsoft.com/office/drawing/2014/main" id="{00000000-0008-0000-0900-000009000000}"/>
              </a:ext>
            </a:extLst>
          </p:cNvPr>
          <p:cNvGraphicFramePr>
            <a:graphicFrameLocks/>
          </p:cNvGraphicFramePr>
          <p:nvPr>
            <p:extLst>
              <p:ext uri="{D42A27DB-BD31-4B8C-83A1-F6EECF244321}">
                <p14:modId xmlns:p14="http://schemas.microsoft.com/office/powerpoint/2010/main" val="1882820961"/>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78678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6856" y="16461"/>
            <a:ext cx="8724881" cy="954107"/>
          </a:xfrm>
          <a:prstGeom prst="rect">
            <a:avLst/>
          </a:prstGeom>
          <a:noFill/>
        </p:spPr>
        <p:txBody>
          <a:bodyPr wrap="square" rtlCol="0">
            <a:spAutoFit/>
          </a:bodyPr>
          <a:lstStyle/>
          <a:p>
            <a:r>
              <a:rPr lang="fr-FR" sz="2800" b="1" dirty="0">
                <a:solidFill>
                  <a:schemeClr val="accent1">
                    <a:lumMod val="75000"/>
                  </a:schemeClr>
                </a:solidFill>
              </a:rPr>
              <a:t>L’augmentation chez les hommes est beaucoup plus marquée que chez les femmes sur un trimestre…</a:t>
            </a:r>
          </a:p>
        </p:txBody>
      </p:sp>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13</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2024</a:t>
            </a:r>
            <a:endParaRPr lang="fr-FR" dirty="0"/>
          </a:p>
        </p:txBody>
      </p:sp>
      <p:graphicFrame>
        <p:nvGraphicFramePr>
          <p:cNvPr id="3" name="Graphique 2">
            <a:extLst>
              <a:ext uri="{FF2B5EF4-FFF2-40B4-BE49-F238E27FC236}">
                <a16:creationId xmlns:a16="http://schemas.microsoft.com/office/drawing/2014/main" id="{A4A6D152-2E49-47D2-8050-C498F5DD131E}"/>
              </a:ext>
            </a:extLst>
          </p:cNvPr>
          <p:cNvGraphicFramePr>
            <a:graphicFrameLocks/>
          </p:cNvGraphicFramePr>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3606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6856" y="302509"/>
            <a:ext cx="8724881" cy="523220"/>
          </a:xfrm>
          <a:prstGeom prst="rect">
            <a:avLst/>
          </a:prstGeom>
          <a:noFill/>
        </p:spPr>
        <p:txBody>
          <a:bodyPr wrap="square" rtlCol="0">
            <a:spAutoFit/>
          </a:bodyPr>
          <a:lstStyle/>
          <a:p>
            <a:r>
              <a:rPr lang="fr-FR" sz="2800" b="1" dirty="0">
                <a:solidFill>
                  <a:schemeClr val="accent1">
                    <a:lumMod val="75000"/>
                  </a:schemeClr>
                </a:solidFill>
              </a:rPr>
              <a:t>… et légèrement plus sur un an</a:t>
            </a:r>
          </a:p>
        </p:txBody>
      </p:sp>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14</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2024</a:t>
            </a:r>
            <a:endParaRPr lang="fr-FR" dirty="0"/>
          </a:p>
        </p:txBody>
      </p:sp>
      <p:graphicFrame>
        <p:nvGraphicFramePr>
          <p:cNvPr id="2" name="Graphique 1">
            <a:extLst>
              <a:ext uri="{FF2B5EF4-FFF2-40B4-BE49-F238E27FC236}">
                <a16:creationId xmlns:a16="http://schemas.microsoft.com/office/drawing/2014/main" id="{00000000-0008-0000-0900-00001A000000}"/>
              </a:ext>
            </a:extLst>
          </p:cNvPr>
          <p:cNvGraphicFramePr>
            <a:graphicFrameLocks/>
          </p:cNvGraphicFramePr>
          <p:nvPr>
            <p:extLst>
              <p:ext uri="{D42A27DB-BD31-4B8C-83A1-F6EECF244321}">
                <p14:modId xmlns:p14="http://schemas.microsoft.com/office/powerpoint/2010/main" val="2627415187"/>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93245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15</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2024</a:t>
            </a:r>
            <a:endParaRPr lang="fr-FR" dirty="0"/>
          </a:p>
        </p:txBody>
      </p:sp>
      <p:sp>
        <p:nvSpPr>
          <p:cNvPr id="12" name="ZoneTexte 11"/>
          <p:cNvSpPr txBox="1"/>
          <p:nvPr/>
        </p:nvSpPr>
        <p:spPr>
          <a:xfrm>
            <a:off x="119153" y="0"/>
            <a:ext cx="8855507" cy="954107"/>
          </a:xfrm>
          <a:prstGeom prst="rect">
            <a:avLst/>
          </a:prstGeom>
          <a:noFill/>
        </p:spPr>
        <p:txBody>
          <a:bodyPr wrap="square" rtlCol="0">
            <a:spAutoFit/>
          </a:bodyPr>
          <a:lstStyle/>
          <a:p>
            <a:r>
              <a:rPr lang="fr-FR" sz="2800" b="1" dirty="0">
                <a:solidFill>
                  <a:schemeClr val="accent1">
                    <a:lumMod val="75000"/>
                  </a:schemeClr>
                </a:solidFill>
              </a:rPr>
              <a:t>Les jeunes de moins de 25 ans sont les plus touchés par la hausse de la demande d’emploi en rythme trimestriel…</a:t>
            </a:r>
            <a:endParaRPr lang="fr-FR" sz="2800" dirty="0">
              <a:solidFill>
                <a:schemeClr val="accent1">
                  <a:lumMod val="75000"/>
                </a:schemeClr>
              </a:solidFill>
            </a:endParaRPr>
          </a:p>
        </p:txBody>
      </p:sp>
      <p:graphicFrame>
        <p:nvGraphicFramePr>
          <p:cNvPr id="3" name="Graphique 2">
            <a:extLst>
              <a:ext uri="{FF2B5EF4-FFF2-40B4-BE49-F238E27FC236}">
                <a16:creationId xmlns:a16="http://schemas.microsoft.com/office/drawing/2014/main" id="{7D19BB39-CE9C-45AC-8EA6-E476D25A0D24}"/>
              </a:ext>
            </a:extLst>
          </p:cNvPr>
          <p:cNvGraphicFramePr>
            <a:graphicFrameLocks/>
          </p:cNvGraphicFramePr>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2806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16</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2024</a:t>
            </a:r>
            <a:endParaRPr lang="fr-FR" dirty="0"/>
          </a:p>
        </p:txBody>
      </p:sp>
      <p:sp>
        <p:nvSpPr>
          <p:cNvPr id="12" name="ZoneTexte 11"/>
          <p:cNvSpPr txBox="1"/>
          <p:nvPr/>
        </p:nvSpPr>
        <p:spPr>
          <a:xfrm>
            <a:off x="119153" y="285979"/>
            <a:ext cx="8855507" cy="523220"/>
          </a:xfrm>
          <a:prstGeom prst="rect">
            <a:avLst/>
          </a:prstGeom>
          <a:noFill/>
        </p:spPr>
        <p:txBody>
          <a:bodyPr wrap="square" rtlCol="0">
            <a:spAutoFit/>
          </a:bodyPr>
          <a:lstStyle/>
          <a:p>
            <a:r>
              <a:rPr lang="fr-FR" sz="2800" b="1" dirty="0">
                <a:solidFill>
                  <a:schemeClr val="accent1">
                    <a:lumMod val="75000"/>
                  </a:schemeClr>
                </a:solidFill>
              </a:rPr>
              <a:t>… et encore plus en rythme annuel</a:t>
            </a:r>
            <a:endParaRPr lang="fr-FR" sz="2800" dirty="0">
              <a:solidFill>
                <a:schemeClr val="accent1">
                  <a:lumMod val="75000"/>
                </a:schemeClr>
              </a:solidFill>
            </a:endParaRPr>
          </a:p>
        </p:txBody>
      </p:sp>
      <p:graphicFrame>
        <p:nvGraphicFramePr>
          <p:cNvPr id="2" name="Graphique 1">
            <a:extLst>
              <a:ext uri="{FF2B5EF4-FFF2-40B4-BE49-F238E27FC236}">
                <a16:creationId xmlns:a16="http://schemas.microsoft.com/office/drawing/2014/main" id="{00000000-0008-0000-0900-00000F000000}"/>
              </a:ext>
            </a:extLst>
          </p:cNvPr>
          <p:cNvGraphicFramePr>
            <a:graphicFrameLocks/>
          </p:cNvGraphicFramePr>
          <p:nvPr>
            <p:extLst>
              <p:ext uri="{D42A27DB-BD31-4B8C-83A1-F6EECF244321}">
                <p14:modId xmlns:p14="http://schemas.microsoft.com/office/powerpoint/2010/main" val="847178709"/>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33470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6854" y="36982"/>
            <a:ext cx="8896561" cy="954107"/>
          </a:xfrm>
          <a:prstGeom prst="rect">
            <a:avLst/>
          </a:prstGeom>
          <a:noFill/>
        </p:spPr>
        <p:txBody>
          <a:bodyPr wrap="square" rtlCol="0">
            <a:spAutoFit/>
          </a:bodyPr>
          <a:lstStyle/>
          <a:p>
            <a:r>
              <a:rPr lang="fr-FR" sz="2800" b="1" dirty="0">
                <a:solidFill>
                  <a:schemeClr val="accent1">
                    <a:lumMod val="75000"/>
                  </a:schemeClr>
                </a:solidFill>
              </a:rPr>
              <a:t>Les demandeurs d’emploi de longue durée sont les plus touchés par l’élévation trimestrielle…</a:t>
            </a:r>
            <a:endParaRPr lang="fr-FR" sz="2800" dirty="0">
              <a:solidFill>
                <a:schemeClr val="accent1">
                  <a:lumMod val="75000"/>
                </a:schemeClr>
              </a:solidFill>
            </a:endParaRPr>
          </a:p>
        </p:txBody>
      </p:sp>
      <p:cxnSp>
        <p:nvCxnSpPr>
          <p:cNvPr id="6" name="Connecteur droit 5"/>
          <p:cNvCxnSpPr/>
          <p:nvPr/>
        </p:nvCxnSpPr>
        <p:spPr>
          <a:xfrm>
            <a:off x="146855" y="94712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17</a:t>
            </a:fld>
            <a:endParaRPr lang="fr-FR" dirty="0"/>
          </a:p>
        </p:txBody>
      </p:sp>
      <p:sp>
        <p:nvSpPr>
          <p:cNvPr id="7" name="Espace réservé du pied de page 6"/>
          <p:cNvSpPr>
            <a:spLocks noGrp="1"/>
          </p:cNvSpPr>
          <p:nvPr>
            <p:ph type="ftr" sz="quarter" idx="11"/>
          </p:nvPr>
        </p:nvSpPr>
        <p:spPr>
          <a:xfrm>
            <a:off x="2291379" y="6568767"/>
            <a:ext cx="4518996"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2024</a:t>
            </a:r>
            <a:endParaRPr lang="fr-FR" dirty="0"/>
          </a:p>
        </p:txBody>
      </p:sp>
      <p:graphicFrame>
        <p:nvGraphicFramePr>
          <p:cNvPr id="3" name="Graphique 2">
            <a:extLst>
              <a:ext uri="{FF2B5EF4-FFF2-40B4-BE49-F238E27FC236}">
                <a16:creationId xmlns:a16="http://schemas.microsoft.com/office/drawing/2014/main" id="{48549BFE-CF7A-4362-9D3A-192E9FA71F73}"/>
              </a:ext>
            </a:extLst>
          </p:cNvPr>
          <p:cNvGraphicFramePr>
            <a:graphicFrameLocks/>
          </p:cNvGraphicFramePr>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9900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6854" y="328050"/>
            <a:ext cx="8896561" cy="523220"/>
          </a:xfrm>
          <a:prstGeom prst="rect">
            <a:avLst/>
          </a:prstGeom>
          <a:noFill/>
        </p:spPr>
        <p:txBody>
          <a:bodyPr wrap="square" rtlCol="0">
            <a:spAutoFit/>
          </a:bodyPr>
          <a:lstStyle/>
          <a:p>
            <a:r>
              <a:rPr lang="fr-FR" sz="2800" b="1" dirty="0">
                <a:solidFill>
                  <a:schemeClr val="accent1">
                    <a:lumMod val="75000"/>
                  </a:schemeClr>
                </a:solidFill>
              </a:rPr>
              <a:t>… mais les moins concernés par l’accroissement annuel</a:t>
            </a:r>
            <a:endParaRPr lang="fr-FR" sz="2800" dirty="0">
              <a:solidFill>
                <a:schemeClr val="accent1">
                  <a:lumMod val="75000"/>
                </a:schemeClr>
              </a:solidFill>
            </a:endParaRPr>
          </a:p>
        </p:txBody>
      </p:sp>
      <p:cxnSp>
        <p:nvCxnSpPr>
          <p:cNvPr id="6" name="Connecteur droit 5"/>
          <p:cNvCxnSpPr/>
          <p:nvPr/>
        </p:nvCxnSpPr>
        <p:spPr>
          <a:xfrm>
            <a:off x="146855" y="94712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18</a:t>
            </a:fld>
            <a:endParaRPr lang="fr-FR" dirty="0"/>
          </a:p>
        </p:txBody>
      </p:sp>
      <p:sp>
        <p:nvSpPr>
          <p:cNvPr id="7" name="Espace réservé du pied de page 6"/>
          <p:cNvSpPr>
            <a:spLocks noGrp="1"/>
          </p:cNvSpPr>
          <p:nvPr>
            <p:ph type="ftr" sz="quarter" idx="11"/>
          </p:nvPr>
        </p:nvSpPr>
        <p:spPr>
          <a:xfrm>
            <a:off x="2291379" y="6568767"/>
            <a:ext cx="4518996"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2024</a:t>
            </a:r>
            <a:endParaRPr lang="fr-FR" dirty="0"/>
          </a:p>
        </p:txBody>
      </p:sp>
      <p:graphicFrame>
        <p:nvGraphicFramePr>
          <p:cNvPr id="2" name="Graphique 1">
            <a:extLst>
              <a:ext uri="{FF2B5EF4-FFF2-40B4-BE49-F238E27FC236}">
                <a16:creationId xmlns:a16="http://schemas.microsoft.com/office/drawing/2014/main" id="{00000000-0008-0000-0900-000015000000}"/>
              </a:ext>
            </a:extLst>
          </p:cNvPr>
          <p:cNvGraphicFramePr>
            <a:graphicFrameLocks/>
          </p:cNvGraphicFramePr>
          <p:nvPr>
            <p:extLst>
              <p:ext uri="{D42A27DB-BD31-4B8C-83A1-F6EECF244321}">
                <p14:modId xmlns:p14="http://schemas.microsoft.com/office/powerpoint/2010/main" val="2138536762"/>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40441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19</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a:t>Les éclairages conjoncturels départementaux - Vaucluse</a:t>
            </a:r>
            <a:endParaRPr lang="fr-FR" dirty="0"/>
          </a:p>
        </p:txBody>
      </p:sp>
      <p:sp>
        <p:nvSpPr>
          <p:cNvPr id="3" name="Espace réservé de la date 2"/>
          <p:cNvSpPr>
            <a:spLocks noGrp="1"/>
          </p:cNvSpPr>
          <p:nvPr>
            <p:ph type="dt" sz="half" idx="10"/>
          </p:nvPr>
        </p:nvSpPr>
        <p:spPr/>
        <p:txBody>
          <a:bodyPr/>
          <a:lstStyle/>
          <a:p>
            <a:r>
              <a:rPr lang="fr-FR"/>
              <a:t>Edition mars 2024</a:t>
            </a:r>
            <a:endParaRPr lang="fr-FR" dirty="0"/>
          </a:p>
        </p:txBody>
      </p:sp>
      <p:sp>
        <p:nvSpPr>
          <p:cNvPr id="9" name="ZoneTexte 8"/>
          <p:cNvSpPr txBox="1"/>
          <p:nvPr/>
        </p:nvSpPr>
        <p:spPr>
          <a:xfrm>
            <a:off x="63201" y="-16958"/>
            <a:ext cx="8995113" cy="892552"/>
          </a:xfrm>
          <a:prstGeom prst="rect">
            <a:avLst/>
          </a:prstGeom>
          <a:noFill/>
        </p:spPr>
        <p:txBody>
          <a:bodyPr wrap="square" rtlCol="0">
            <a:spAutoFit/>
          </a:bodyPr>
          <a:lstStyle/>
          <a:p>
            <a:r>
              <a:rPr lang="fr-FR" sz="2600" b="1" dirty="0">
                <a:solidFill>
                  <a:srgbClr val="376092"/>
                </a:solidFill>
              </a:rPr>
              <a:t>Sur un an, baisse du nombre de foyers bénéficiaires du RSA et de la PA, plus prononcée pour l’ASS ; hausse pour l’AAH</a:t>
            </a:r>
          </a:p>
        </p:txBody>
      </p:sp>
      <p:graphicFrame>
        <p:nvGraphicFramePr>
          <p:cNvPr id="2" name="Graphique 1">
            <a:extLst>
              <a:ext uri="{FF2B5EF4-FFF2-40B4-BE49-F238E27FC236}">
                <a16:creationId xmlns:a16="http://schemas.microsoft.com/office/drawing/2014/main" id="{00000000-0008-0000-0300-000007000000}"/>
              </a:ext>
            </a:extLst>
          </p:cNvPr>
          <p:cNvGraphicFramePr>
            <a:graphicFrameLocks/>
          </p:cNvGraphicFramePr>
          <p:nvPr>
            <p:extLst>
              <p:ext uri="{D42A27DB-BD31-4B8C-83A1-F6EECF244321}">
                <p14:modId xmlns:p14="http://schemas.microsoft.com/office/powerpoint/2010/main" val="3248017781"/>
              </p:ext>
            </p:extLst>
          </p:nvPr>
        </p:nvGraphicFramePr>
        <p:xfrm>
          <a:off x="267855" y="1145249"/>
          <a:ext cx="8706806" cy="54460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111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957473" y="1120580"/>
            <a:ext cx="7781925" cy="5078313"/>
          </a:xfrm>
          <a:prstGeom prst="rect">
            <a:avLst/>
          </a:prstGeom>
          <a:noFill/>
        </p:spPr>
        <p:txBody>
          <a:bodyPr wrap="square" rtlCol="0">
            <a:normAutofit/>
          </a:bodyPr>
          <a:lstStyle/>
          <a:p>
            <a:endParaRPr lang="fr-FR" dirty="0">
              <a:sym typeface="Wingdings" panose="05000000000000000000" pitchFamily="2" charset="2"/>
            </a:endParaRPr>
          </a:p>
          <a:p>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p:txBody>
      </p:sp>
      <p:sp>
        <p:nvSpPr>
          <p:cNvPr id="4" name="ZoneTexte 3"/>
          <p:cNvSpPr txBox="1"/>
          <p:nvPr/>
        </p:nvSpPr>
        <p:spPr>
          <a:xfrm>
            <a:off x="163385" y="423078"/>
            <a:ext cx="8928324" cy="523220"/>
          </a:xfrm>
          <a:prstGeom prst="rect">
            <a:avLst/>
          </a:prstGeom>
          <a:noFill/>
        </p:spPr>
        <p:txBody>
          <a:bodyPr wrap="square" rtlCol="0">
            <a:spAutoFit/>
          </a:bodyPr>
          <a:lstStyle/>
          <a:p>
            <a:r>
              <a:rPr lang="fr-FR" sz="2800" b="1" dirty="0">
                <a:solidFill>
                  <a:schemeClr val="accent1">
                    <a:lumMod val="75000"/>
                  </a:schemeClr>
                </a:solidFill>
              </a:rPr>
              <a:t>Faible croissance de l’emploi salarié en fin d’année</a:t>
            </a:r>
            <a:endParaRPr lang="fr-FR" sz="2800" dirty="0">
              <a:solidFill>
                <a:schemeClr val="accent1">
                  <a:lumMod val="75000"/>
                </a:schemeClr>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2</a:t>
            </a:fld>
            <a:endParaRPr lang="fr-FR" dirty="0"/>
          </a:p>
        </p:txBody>
      </p:sp>
      <p:sp>
        <p:nvSpPr>
          <p:cNvPr id="7" name="Espace réservé du pied de page 6"/>
          <p:cNvSpPr>
            <a:spLocks noGrp="1"/>
          </p:cNvSpPr>
          <p:nvPr>
            <p:ph type="ftr" sz="quarter" idx="11"/>
          </p:nvPr>
        </p:nvSpPr>
        <p:spPr>
          <a:xfrm>
            <a:off x="2391471" y="6568767"/>
            <a:ext cx="4889583" cy="365125"/>
          </a:xfrm>
        </p:spPr>
        <p:txBody>
          <a:bodyPr/>
          <a:lstStyle/>
          <a:p>
            <a:r>
              <a:rPr lang="fr-FR"/>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a:t>Edition mars 2024</a:t>
            </a:r>
          </a:p>
        </p:txBody>
      </p:sp>
      <p:sp>
        <p:nvSpPr>
          <p:cNvPr id="12" name="ZoneTexte 11"/>
          <p:cNvSpPr txBox="1"/>
          <p:nvPr/>
        </p:nvSpPr>
        <p:spPr>
          <a:xfrm>
            <a:off x="7908641" y="2161722"/>
            <a:ext cx="891727" cy="615553"/>
          </a:xfrm>
          <a:prstGeom prst="rect">
            <a:avLst/>
          </a:prstGeom>
          <a:noFill/>
        </p:spPr>
        <p:txBody>
          <a:bodyPr wrap="square" rtlCol="0">
            <a:spAutoFit/>
          </a:bodyPr>
          <a:lstStyle/>
          <a:p>
            <a:pPr algn="ctr"/>
            <a:r>
              <a:rPr lang="fr-FR" sz="1600" b="1" dirty="0">
                <a:solidFill>
                  <a:srgbClr val="FF0000"/>
                </a:solidFill>
              </a:rPr>
              <a:t>+ 0,1 % </a:t>
            </a:r>
          </a:p>
          <a:p>
            <a:pPr algn="ctr"/>
            <a:endParaRPr lang="fr-FR" b="1" dirty="0">
              <a:solidFill>
                <a:srgbClr val="FF0000"/>
              </a:solidFill>
            </a:endParaRPr>
          </a:p>
        </p:txBody>
      </p:sp>
      <p:sp>
        <p:nvSpPr>
          <p:cNvPr id="14" name="ZoneTexte 13"/>
          <p:cNvSpPr txBox="1"/>
          <p:nvPr/>
        </p:nvSpPr>
        <p:spPr>
          <a:xfrm>
            <a:off x="7908640" y="2766560"/>
            <a:ext cx="891727" cy="615553"/>
          </a:xfrm>
          <a:prstGeom prst="rect">
            <a:avLst/>
          </a:prstGeom>
          <a:noFill/>
        </p:spPr>
        <p:txBody>
          <a:bodyPr wrap="square" rtlCol="0">
            <a:spAutoFit/>
          </a:bodyPr>
          <a:lstStyle/>
          <a:p>
            <a:pPr algn="ctr"/>
            <a:r>
              <a:rPr lang="fr-FR" sz="1600" b="1" dirty="0">
                <a:solidFill>
                  <a:schemeClr val="accent1">
                    <a:lumMod val="75000"/>
                  </a:schemeClr>
                </a:solidFill>
              </a:rPr>
              <a:t>  0,0 % </a:t>
            </a:r>
          </a:p>
          <a:p>
            <a:pPr algn="ctr"/>
            <a:endParaRPr lang="fr-FR" b="1" dirty="0">
              <a:solidFill>
                <a:srgbClr val="FF0000"/>
              </a:solidFill>
            </a:endParaRPr>
          </a:p>
        </p:txBody>
      </p:sp>
      <p:sp>
        <p:nvSpPr>
          <p:cNvPr id="15" name="ZoneTexte 14"/>
          <p:cNvSpPr txBox="1"/>
          <p:nvPr/>
        </p:nvSpPr>
        <p:spPr>
          <a:xfrm>
            <a:off x="7908641" y="2483499"/>
            <a:ext cx="844083" cy="369332"/>
          </a:xfrm>
          <a:prstGeom prst="rect">
            <a:avLst/>
          </a:prstGeom>
          <a:noFill/>
        </p:spPr>
        <p:txBody>
          <a:bodyPr wrap="square" rtlCol="0">
            <a:spAutoFit/>
          </a:bodyPr>
          <a:lstStyle/>
          <a:p>
            <a:pPr algn="ctr"/>
            <a:r>
              <a:rPr lang="fr-FR" sz="1600" b="1" dirty="0">
                <a:solidFill>
                  <a:schemeClr val="accent3">
                    <a:lumMod val="75000"/>
                  </a:schemeClr>
                </a:solidFill>
              </a:rPr>
              <a:t>+ 0,1 %</a:t>
            </a:r>
            <a:r>
              <a:rPr lang="fr-FR" b="1" dirty="0">
                <a:solidFill>
                  <a:schemeClr val="accent3">
                    <a:lumMod val="75000"/>
                  </a:schemeClr>
                </a:solidFill>
              </a:rPr>
              <a:t> </a:t>
            </a:r>
          </a:p>
        </p:txBody>
      </p:sp>
      <p:sp>
        <p:nvSpPr>
          <p:cNvPr id="16" name="ZoneTexte 15"/>
          <p:cNvSpPr txBox="1"/>
          <p:nvPr/>
        </p:nvSpPr>
        <p:spPr>
          <a:xfrm>
            <a:off x="7681415" y="1602551"/>
            <a:ext cx="1346180" cy="338554"/>
          </a:xfrm>
          <a:prstGeom prst="rect">
            <a:avLst/>
          </a:prstGeom>
          <a:noFill/>
        </p:spPr>
        <p:txBody>
          <a:bodyPr wrap="square" rtlCol="0">
            <a:spAutoFit/>
          </a:bodyPr>
          <a:lstStyle/>
          <a:p>
            <a:pPr algn="ctr"/>
            <a:r>
              <a:rPr lang="fr-FR" sz="1600" b="1" dirty="0"/>
              <a:t>Au T4 2023 :</a:t>
            </a:r>
            <a:endParaRPr lang="fr-FR" b="1" dirty="0"/>
          </a:p>
        </p:txBody>
      </p:sp>
      <p:graphicFrame>
        <p:nvGraphicFramePr>
          <p:cNvPr id="9" name="Graphique 8">
            <a:extLst>
              <a:ext uri="{FF2B5EF4-FFF2-40B4-BE49-F238E27FC236}">
                <a16:creationId xmlns:a16="http://schemas.microsoft.com/office/drawing/2014/main" id="{00000000-0008-0000-0800-0000016C0000}"/>
              </a:ext>
            </a:extLst>
          </p:cNvPr>
          <p:cNvGraphicFramePr>
            <a:graphicFrameLocks/>
          </p:cNvGraphicFramePr>
          <p:nvPr>
            <p:extLst>
              <p:ext uri="{D42A27DB-BD31-4B8C-83A1-F6EECF244321}">
                <p14:modId xmlns:p14="http://schemas.microsoft.com/office/powerpoint/2010/main" val="2207851420"/>
              </p:ext>
            </p:extLst>
          </p:nvPr>
        </p:nvGraphicFramePr>
        <p:xfrm>
          <a:off x="454091" y="1325176"/>
          <a:ext cx="8086594" cy="44122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23360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6856" y="0"/>
            <a:ext cx="8995113" cy="954107"/>
          </a:xfrm>
          <a:prstGeom prst="rect">
            <a:avLst/>
          </a:prstGeom>
          <a:noFill/>
        </p:spPr>
        <p:txBody>
          <a:bodyPr wrap="square" rtlCol="0">
            <a:spAutoFit/>
          </a:bodyPr>
          <a:lstStyle/>
          <a:p>
            <a:r>
              <a:rPr lang="fr-FR" sz="2800" b="1" dirty="0">
                <a:solidFill>
                  <a:srgbClr val="376092"/>
                </a:solidFill>
              </a:rPr>
              <a:t>Un repli du nombre de foyers bénéficiaires du RSA proche du niveau régional</a:t>
            </a:r>
          </a:p>
        </p:txBody>
      </p:sp>
      <p:cxnSp>
        <p:nvCxnSpPr>
          <p:cNvPr id="6" name="Connecteur droit 5"/>
          <p:cNvCxnSpPr/>
          <p:nvPr/>
        </p:nvCxnSpPr>
        <p:spPr>
          <a:xfrm>
            <a:off x="69719" y="95506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20</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a:t>Les éclairages conjoncturels départementaux - Vaucluse</a:t>
            </a:r>
            <a:endParaRPr lang="fr-FR" dirty="0"/>
          </a:p>
        </p:txBody>
      </p:sp>
      <p:sp>
        <p:nvSpPr>
          <p:cNvPr id="3" name="Espace réservé de la date 2"/>
          <p:cNvSpPr>
            <a:spLocks noGrp="1"/>
          </p:cNvSpPr>
          <p:nvPr>
            <p:ph type="dt" sz="half" idx="10"/>
          </p:nvPr>
        </p:nvSpPr>
        <p:spPr/>
        <p:txBody>
          <a:bodyPr/>
          <a:lstStyle/>
          <a:p>
            <a:r>
              <a:rPr lang="fr-FR"/>
              <a:t>Edition mars 2024</a:t>
            </a:r>
            <a:endParaRPr lang="fr-FR" dirty="0"/>
          </a:p>
        </p:txBody>
      </p:sp>
      <p:pic>
        <p:nvPicPr>
          <p:cNvPr id="8" name="Image 7" descr="Une image contenant texte, capture d’écran, Police, nombre&#10;&#10;Description générée automatiquement">
            <a:extLst>
              <a:ext uri="{FF2B5EF4-FFF2-40B4-BE49-F238E27FC236}">
                <a16:creationId xmlns:a16="http://schemas.microsoft.com/office/drawing/2014/main" id="{0B577C8B-DBE6-FA0D-90A5-C34DD00BAB95}"/>
              </a:ext>
            </a:extLst>
          </p:cNvPr>
          <p:cNvPicPr>
            <a:picLocks noChangeAspect="1"/>
          </p:cNvPicPr>
          <p:nvPr/>
        </p:nvPicPr>
        <p:blipFill>
          <a:blip r:embed="rId3"/>
          <a:stretch>
            <a:fillRect/>
          </a:stretch>
        </p:blipFill>
        <p:spPr>
          <a:xfrm>
            <a:off x="0" y="1666253"/>
            <a:ext cx="9144000" cy="3525493"/>
          </a:xfrm>
          <a:prstGeom prst="rect">
            <a:avLst/>
          </a:prstGeom>
        </p:spPr>
      </p:pic>
      <p:sp>
        <p:nvSpPr>
          <p:cNvPr id="2" name="Rectangle 1"/>
          <p:cNvSpPr/>
          <p:nvPr/>
        </p:nvSpPr>
        <p:spPr>
          <a:xfrm>
            <a:off x="27709" y="3929896"/>
            <a:ext cx="8987195" cy="182880"/>
          </a:xfrm>
          <a:prstGeom prst="rect">
            <a:avLst/>
          </a:prstGeom>
          <a:noFill/>
          <a:ln w="317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480650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8282911" cy="5078313"/>
          </a:xfrm>
          <a:prstGeom prst="rect">
            <a:avLst/>
          </a:prstGeom>
          <a:noFill/>
        </p:spPr>
        <p:txBody>
          <a:bodyPr wrap="square" rtlCol="0">
            <a:normAutofit/>
          </a:bodyPr>
          <a:lstStyle/>
          <a:p>
            <a:pPr algn="ctr">
              <a:defRPr/>
            </a:pPr>
            <a:endParaRPr lang="fr-FR" dirty="0"/>
          </a:p>
          <a:p>
            <a:pPr algn="ctr">
              <a:defRPr/>
            </a:pPr>
            <a:endParaRPr lang="fr-FR" dirty="0"/>
          </a:p>
          <a:p>
            <a:pPr algn="ctr">
              <a:defRPr/>
            </a:pPr>
            <a:r>
              <a:rPr lang="fr-FR" sz="2000" dirty="0"/>
              <a:t>La </a:t>
            </a:r>
            <a:r>
              <a:rPr lang="fr-FR" sz="2000" b="1" dirty="0">
                <a:solidFill>
                  <a:schemeClr val="accent6">
                    <a:lumMod val="75000"/>
                  </a:schemeClr>
                </a:solidFill>
              </a:rPr>
              <a:t>Note de conjoncture </a:t>
            </a:r>
            <a:r>
              <a:rPr lang="fr-FR" sz="2000" dirty="0"/>
              <a:t>de la </a:t>
            </a:r>
            <a:r>
              <a:rPr lang="fr-FR" sz="2000" dirty="0" err="1"/>
              <a:t>Dreets</a:t>
            </a:r>
            <a:r>
              <a:rPr lang="fr-FR" sz="2000" dirty="0"/>
              <a:t> Provence-Alpes-Côte d’Azur:</a:t>
            </a:r>
          </a:p>
          <a:p>
            <a:pPr algn="ctr">
              <a:defRPr/>
            </a:pPr>
            <a:br>
              <a:rPr lang="fr-FR" dirty="0">
                <a:hlinkClick r:id="rId3"/>
              </a:rPr>
            </a:br>
            <a:r>
              <a:rPr lang="fr-FR" sz="2000" dirty="0">
                <a:hlinkClick r:id="rId3"/>
              </a:rPr>
              <a:t>https://paca.dreets.gouv.fr/Les-publications-periodiques-9124</a:t>
            </a:r>
            <a:endParaRPr lang="fr-FR" sz="2000" dirty="0"/>
          </a:p>
          <a:p>
            <a:pPr algn="ctr">
              <a:defRPr/>
            </a:pPr>
            <a:endParaRPr lang="fr-FR" dirty="0"/>
          </a:p>
          <a:p>
            <a:pPr algn="ctr">
              <a:defRPr/>
            </a:pPr>
            <a:endParaRPr lang="fr-FR" sz="2000" dirty="0"/>
          </a:p>
          <a:p>
            <a:pPr algn="ctr">
              <a:defRPr/>
            </a:pPr>
            <a:r>
              <a:rPr lang="fr-FR" sz="2000" dirty="0"/>
              <a:t>Retrouvez tous nos indicateurs dans le </a:t>
            </a:r>
            <a:r>
              <a:rPr lang="fr-FR" sz="2000" b="1" dirty="0">
                <a:solidFill>
                  <a:schemeClr val="accent6">
                    <a:lumMod val="75000"/>
                  </a:schemeClr>
                </a:solidFill>
              </a:rPr>
              <a:t>Tableau de bord des indicateurs clés </a:t>
            </a:r>
          </a:p>
          <a:p>
            <a:pPr algn="ctr">
              <a:defRPr/>
            </a:pPr>
            <a:endParaRPr lang="fr-FR" sz="2000" dirty="0">
              <a:solidFill>
                <a:srgbClr val="FF0000"/>
              </a:solidFill>
            </a:endParaRPr>
          </a:p>
          <a:p>
            <a:pPr algn="ctr">
              <a:defRPr/>
            </a:pPr>
            <a:r>
              <a:rPr lang="fr-FR" sz="2000" dirty="0"/>
              <a:t>en téléchargement sur le site de la </a:t>
            </a:r>
            <a:r>
              <a:rPr lang="fr-FR" sz="2000" dirty="0" err="1"/>
              <a:t>Dreets</a:t>
            </a:r>
            <a:r>
              <a:rPr lang="fr-FR" sz="2000" dirty="0"/>
              <a:t> Provence-Alpes-Côte d’Azur : </a:t>
            </a:r>
          </a:p>
          <a:p>
            <a:pPr algn="ctr">
              <a:defRPr/>
            </a:pPr>
            <a:endParaRPr lang="fr-FR" sz="2400" dirty="0"/>
          </a:p>
          <a:p>
            <a:pPr algn="ctr"/>
            <a:r>
              <a:rPr lang="fr-FR" u="sng" dirty="0">
                <a:hlinkClick r:id="rId4"/>
              </a:rPr>
              <a:t>https://paca.dreets.gouv.fr/Les-indicateurs-cles-de-la-Dreets-Paca</a:t>
            </a:r>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p:txBody>
      </p:sp>
      <p:sp>
        <p:nvSpPr>
          <p:cNvPr id="4" name="ZoneTexte 3"/>
          <p:cNvSpPr txBox="1"/>
          <p:nvPr/>
        </p:nvSpPr>
        <p:spPr>
          <a:xfrm>
            <a:off x="264895" y="465363"/>
            <a:ext cx="8612177" cy="523220"/>
          </a:xfrm>
          <a:prstGeom prst="rect">
            <a:avLst/>
          </a:prstGeom>
          <a:noFill/>
        </p:spPr>
        <p:txBody>
          <a:bodyPr wrap="square" rtlCol="0">
            <a:spAutoFit/>
          </a:bodyPr>
          <a:lstStyle/>
          <a:p>
            <a:r>
              <a:rPr lang="fr-FR" sz="2800" b="1" dirty="0">
                <a:solidFill>
                  <a:schemeClr val="accent1">
                    <a:lumMod val="75000"/>
                  </a:schemeClr>
                </a:solidFill>
              </a:rPr>
              <a:t>Pour en savoir plus</a:t>
            </a:r>
            <a:endParaRPr lang="fr-FR" sz="2800" dirty="0">
              <a:solidFill>
                <a:schemeClr val="accent1">
                  <a:lumMod val="75000"/>
                </a:schemeClr>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21</a:t>
            </a:fld>
            <a:endParaRPr lang="fr-FR" dirty="0"/>
          </a:p>
        </p:txBody>
      </p:sp>
      <p:sp>
        <p:nvSpPr>
          <p:cNvPr id="7" name="Espace réservé du pied de page 6"/>
          <p:cNvSpPr>
            <a:spLocks noGrp="1"/>
          </p:cNvSpPr>
          <p:nvPr>
            <p:ph type="ftr" sz="quarter" idx="11"/>
          </p:nvPr>
        </p:nvSpPr>
        <p:spPr>
          <a:xfrm>
            <a:off x="1768415" y="6568767"/>
            <a:ext cx="5840083" cy="365125"/>
          </a:xfrm>
        </p:spPr>
        <p:txBody>
          <a:bodyPr/>
          <a:lstStyle/>
          <a:p>
            <a:r>
              <a:rPr lang="fr-FR"/>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a:t>Edition mars 2024</a:t>
            </a:r>
            <a:endParaRPr lang="fr-FR" dirty="0"/>
          </a:p>
        </p:txBody>
      </p:sp>
    </p:spTree>
    <p:extLst>
      <p:ext uri="{BB962C8B-B14F-4D97-AF65-F5344CB8AC3E}">
        <p14:creationId xmlns:p14="http://schemas.microsoft.com/office/powerpoint/2010/main" val="2538038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62369" y="0"/>
            <a:ext cx="8930356" cy="954107"/>
          </a:xfrm>
          <a:prstGeom prst="rect">
            <a:avLst/>
          </a:prstGeom>
          <a:noFill/>
        </p:spPr>
        <p:txBody>
          <a:bodyPr wrap="square" rtlCol="0">
            <a:spAutoFit/>
          </a:bodyPr>
          <a:lstStyle/>
          <a:p>
            <a:r>
              <a:rPr lang="fr-FR" sz="2800" b="1" dirty="0">
                <a:solidFill>
                  <a:schemeClr val="accent1">
                    <a:lumMod val="75000"/>
                  </a:schemeClr>
                </a:solidFill>
              </a:rPr>
              <a:t>L’emploi se contracte dans tous les secteurs, sauf le tertiaire non marchand</a:t>
            </a:r>
            <a:endParaRPr lang="fr-FR" sz="2800" b="1" dirty="0">
              <a:solidFill>
                <a:srgbClr val="FF0000"/>
              </a:solidFill>
            </a:endParaRPr>
          </a:p>
        </p:txBody>
      </p:sp>
      <p:cxnSp>
        <p:nvCxnSpPr>
          <p:cNvPr id="6" name="Connecteur droit 5"/>
          <p:cNvCxnSpPr/>
          <p:nvPr/>
        </p:nvCxnSpPr>
        <p:spPr>
          <a:xfrm>
            <a:off x="213645" y="1023192"/>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3</a:t>
            </a:fld>
            <a:endParaRPr lang="fr-FR" dirty="0"/>
          </a:p>
        </p:txBody>
      </p:sp>
      <p:sp>
        <p:nvSpPr>
          <p:cNvPr id="7" name="Espace réservé du pied de page 6"/>
          <p:cNvSpPr>
            <a:spLocks noGrp="1"/>
          </p:cNvSpPr>
          <p:nvPr>
            <p:ph type="ftr" sz="quarter" idx="11"/>
          </p:nvPr>
        </p:nvSpPr>
        <p:spPr>
          <a:xfrm>
            <a:off x="2133600" y="6555759"/>
            <a:ext cx="4797349"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2024</a:t>
            </a:r>
            <a:endParaRPr lang="fr-FR" dirty="0"/>
          </a:p>
        </p:txBody>
      </p:sp>
      <p:graphicFrame>
        <p:nvGraphicFramePr>
          <p:cNvPr id="3" name="Graphique 2">
            <a:extLst>
              <a:ext uri="{FF2B5EF4-FFF2-40B4-BE49-F238E27FC236}">
                <a16:creationId xmlns:a16="http://schemas.microsoft.com/office/drawing/2014/main" id="{00000000-0008-0000-0800-0000026C0000}"/>
              </a:ext>
            </a:extLst>
          </p:cNvPr>
          <p:cNvGraphicFramePr>
            <a:graphicFrameLocks/>
          </p:cNvGraphicFramePr>
          <p:nvPr>
            <p:extLst>
              <p:ext uri="{D42A27DB-BD31-4B8C-83A1-F6EECF244321}">
                <p14:modId xmlns:p14="http://schemas.microsoft.com/office/powerpoint/2010/main" val="748419524"/>
              </p:ext>
            </p:extLst>
          </p:nvPr>
        </p:nvGraphicFramePr>
        <p:xfrm>
          <a:off x="744718" y="1337309"/>
          <a:ext cx="7852527" cy="49126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4510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a:sym typeface="Wingdings" panose="05000000000000000000" pitchFamily="2" charset="2"/>
            </a:endParaRPr>
          </a:p>
          <a:p>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p:txBody>
      </p:sp>
      <p:sp>
        <p:nvSpPr>
          <p:cNvPr id="4" name="ZoneTexte 3"/>
          <p:cNvSpPr txBox="1"/>
          <p:nvPr/>
        </p:nvSpPr>
        <p:spPr>
          <a:xfrm>
            <a:off x="125824" y="484285"/>
            <a:ext cx="8827805" cy="523220"/>
          </a:xfrm>
          <a:prstGeom prst="rect">
            <a:avLst/>
          </a:prstGeom>
          <a:noFill/>
        </p:spPr>
        <p:txBody>
          <a:bodyPr wrap="square" rtlCol="0">
            <a:spAutoFit/>
          </a:bodyPr>
          <a:lstStyle/>
          <a:p>
            <a:r>
              <a:rPr lang="fr-FR" sz="2800" b="1" dirty="0">
                <a:solidFill>
                  <a:schemeClr val="accent1">
                    <a:lumMod val="75000"/>
                  </a:schemeClr>
                </a:solidFill>
              </a:rPr>
              <a:t>L’intérim recule en 2023</a:t>
            </a:r>
            <a:endParaRPr lang="fr-FR" sz="2800" b="1" dirty="0">
              <a:solidFill>
                <a:srgbClr val="FF0000"/>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4</a:t>
            </a:fld>
            <a:endParaRPr lang="fr-FR" dirty="0"/>
          </a:p>
        </p:txBody>
      </p:sp>
      <p:sp>
        <p:nvSpPr>
          <p:cNvPr id="7" name="Espace réservé du pied de page 6"/>
          <p:cNvSpPr>
            <a:spLocks noGrp="1"/>
          </p:cNvSpPr>
          <p:nvPr>
            <p:ph type="ftr" sz="quarter" idx="11"/>
          </p:nvPr>
        </p:nvSpPr>
        <p:spPr>
          <a:xfrm>
            <a:off x="2291379" y="6568767"/>
            <a:ext cx="4496696" cy="365125"/>
          </a:xfrm>
        </p:spPr>
        <p:txBody>
          <a:bodyPr/>
          <a:lstStyle/>
          <a:p>
            <a:r>
              <a:rPr lang="fr-FR"/>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a:t>Edition mars 2024</a:t>
            </a:r>
            <a:endParaRPr lang="fr-FR" dirty="0"/>
          </a:p>
        </p:txBody>
      </p:sp>
      <p:sp>
        <p:nvSpPr>
          <p:cNvPr id="13" name="ZoneTexte 12"/>
          <p:cNvSpPr txBox="1"/>
          <p:nvPr/>
        </p:nvSpPr>
        <p:spPr>
          <a:xfrm>
            <a:off x="7773438" y="2926297"/>
            <a:ext cx="1383663" cy="3693319"/>
          </a:xfrm>
          <a:prstGeom prst="rect">
            <a:avLst/>
          </a:prstGeom>
          <a:noFill/>
        </p:spPr>
        <p:txBody>
          <a:bodyPr wrap="square" rtlCol="0">
            <a:spAutoFit/>
          </a:bodyPr>
          <a:lstStyle/>
          <a:p>
            <a:pPr algn="ctr"/>
            <a:r>
              <a:rPr lang="fr-FR" b="1" dirty="0">
                <a:solidFill>
                  <a:srgbClr val="00B0F0"/>
                </a:solidFill>
              </a:rPr>
              <a:t>+ 390</a:t>
            </a:r>
          </a:p>
          <a:p>
            <a:pPr algn="ctr"/>
            <a:r>
              <a:rPr lang="fr-FR" b="1" dirty="0">
                <a:solidFill>
                  <a:srgbClr val="00B0F0"/>
                </a:solidFill>
              </a:rPr>
              <a:t>emplois hors intérim</a:t>
            </a:r>
          </a:p>
          <a:p>
            <a:pPr algn="ctr"/>
            <a:endParaRPr lang="fr-FR" b="1" dirty="0">
              <a:solidFill>
                <a:schemeClr val="accent6">
                  <a:lumMod val="75000"/>
                </a:schemeClr>
              </a:solidFill>
            </a:endParaRPr>
          </a:p>
          <a:p>
            <a:pPr algn="ctr"/>
            <a:r>
              <a:rPr lang="fr-FR" b="1" dirty="0">
                <a:solidFill>
                  <a:schemeClr val="accent6">
                    <a:lumMod val="75000"/>
                  </a:schemeClr>
                </a:solidFill>
              </a:rPr>
              <a:t>- 80</a:t>
            </a:r>
          </a:p>
          <a:p>
            <a:pPr algn="ctr"/>
            <a:r>
              <a:rPr lang="fr-FR" b="1" dirty="0">
                <a:solidFill>
                  <a:schemeClr val="accent6">
                    <a:lumMod val="75000"/>
                  </a:schemeClr>
                </a:solidFill>
              </a:rPr>
              <a:t>emplois intérimaires</a:t>
            </a:r>
          </a:p>
          <a:p>
            <a:pPr algn="ctr"/>
            <a:endParaRPr lang="fr-FR" b="1" dirty="0">
              <a:solidFill>
                <a:schemeClr val="accent6">
                  <a:lumMod val="75000"/>
                </a:schemeClr>
              </a:solidFill>
            </a:endParaRPr>
          </a:p>
          <a:p>
            <a:pPr algn="ctr"/>
            <a:r>
              <a:rPr lang="fr-FR" b="1" dirty="0">
                <a:solidFill>
                  <a:schemeClr val="accent6">
                    <a:lumMod val="75000"/>
                  </a:schemeClr>
                </a:solidFill>
              </a:rPr>
              <a:t>  </a:t>
            </a:r>
          </a:p>
          <a:p>
            <a:pPr algn="ctr"/>
            <a:endParaRPr lang="fr-FR" b="1" dirty="0">
              <a:solidFill>
                <a:srgbClr val="00B0F0"/>
              </a:solidFill>
            </a:endParaRPr>
          </a:p>
          <a:p>
            <a:pPr algn="ctr"/>
            <a:endParaRPr lang="fr-FR" b="1" dirty="0">
              <a:solidFill>
                <a:srgbClr val="00B0F0"/>
              </a:solidFill>
            </a:endParaRPr>
          </a:p>
          <a:p>
            <a:pPr algn="ctr"/>
            <a:endParaRPr lang="fr-FR" b="1" dirty="0">
              <a:solidFill>
                <a:srgbClr val="00B0F0"/>
              </a:solidFill>
            </a:endParaRPr>
          </a:p>
          <a:p>
            <a:pPr algn="ctr"/>
            <a:endParaRPr lang="fr-FR" b="1" dirty="0">
              <a:solidFill>
                <a:srgbClr val="00B0F0"/>
              </a:solidFill>
            </a:endParaRPr>
          </a:p>
        </p:txBody>
      </p:sp>
      <p:sp>
        <p:nvSpPr>
          <p:cNvPr id="11" name="ZoneTexte 10"/>
          <p:cNvSpPr txBox="1"/>
          <p:nvPr/>
        </p:nvSpPr>
        <p:spPr>
          <a:xfrm>
            <a:off x="7908494" y="2372200"/>
            <a:ext cx="1346180" cy="338554"/>
          </a:xfrm>
          <a:prstGeom prst="rect">
            <a:avLst/>
          </a:prstGeom>
          <a:noFill/>
        </p:spPr>
        <p:txBody>
          <a:bodyPr wrap="square" rtlCol="0">
            <a:spAutoFit/>
          </a:bodyPr>
          <a:lstStyle/>
          <a:p>
            <a:pPr algn="ctr"/>
            <a:r>
              <a:rPr lang="fr-FR" sz="1600" b="1" dirty="0"/>
              <a:t>Au T4 2023 :</a:t>
            </a:r>
            <a:endParaRPr lang="fr-FR" b="1" dirty="0"/>
          </a:p>
        </p:txBody>
      </p:sp>
      <p:graphicFrame>
        <p:nvGraphicFramePr>
          <p:cNvPr id="2" name="Graphique 1">
            <a:extLst>
              <a:ext uri="{FF2B5EF4-FFF2-40B4-BE49-F238E27FC236}">
                <a16:creationId xmlns:a16="http://schemas.microsoft.com/office/drawing/2014/main" id="{00000000-0008-0000-0800-000006000000}"/>
              </a:ext>
            </a:extLst>
          </p:cNvPr>
          <p:cNvGraphicFramePr>
            <a:graphicFrameLocks/>
          </p:cNvGraphicFramePr>
          <p:nvPr>
            <p:extLst>
              <p:ext uri="{D42A27DB-BD31-4B8C-83A1-F6EECF244321}">
                <p14:modId xmlns:p14="http://schemas.microsoft.com/office/powerpoint/2010/main" val="643138148"/>
              </p:ext>
            </p:extLst>
          </p:nvPr>
        </p:nvGraphicFramePr>
        <p:xfrm>
          <a:off x="456487" y="1360965"/>
          <a:ext cx="7933369" cy="49816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508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01864" y="950832"/>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5</a:t>
            </a:fld>
            <a:endParaRPr lang="fr-FR" dirty="0"/>
          </a:p>
        </p:txBody>
      </p:sp>
      <p:sp>
        <p:nvSpPr>
          <p:cNvPr id="7" name="Espace réservé du pied de page 6"/>
          <p:cNvSpPr>
            <a:spLocks noGrp="1"/>
          </p:cNvSpPr>
          <p:nvPr>
            <p:ph type="ftr" sz="quarter" idx="11"/>
          </p:nvPr>
        </p:nvSpPr>
        <p:spPr>
          <a:xfrm>
            <a:off x="2153353" y="6508442"/>
            <a:ext cx="4705349"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2024</a:t>
            </a:r>
            <a:endParaRPr lang="fr-FR" dirty="0"/>
          </a:p>
        </p:txBody>
      </p:sp>
      <p:sp>
        <p:nvSpPr>
          <p:cNvPr id="13" name="ZoneTexte 12"/>
          <p:cNvSpPr txBox="1"/>
          <p:nvPr/>
        </p:nvSpPr>
        <p:spPr>
          <a:xfrm>
            <a:off x="158097" y="124292"/>
            <a:ext cx="8827805" cy="830997"/>
          </a:xfrm>
          <a:prstGeom prst="rect">
            <a:avLst/>
          </a:prstGeom>
          <a:noFill/>
        </p:spPr>
        <p:txBody>
          <a:bodyPr wrap="square" rtlCol="0">
            <a:spAutoFit/>
          </a:bodyPr>
          <a:lstStyle/>
          <a:p>
            <a:r>
              <a:rPr lang="fr-FR" sz="2400" b="1" dirty="0">
                <a:solidFill>
                  <a:schemeClr val="accent1">
                    <a:lumMod val="75000"/>
                  </a:schemeClr>
                </a:solidFill>
              </a:rPr>
              <a:t>Ce recul pénalise surtout le tertiaire marchand, dont les effectifs diminuent pour la 1</a:t>
            </a:r>
            <a:r>
              <a:rPr lang="fr-FR" sz="2400" b="1" baseline="30000" dirty="0">
                <a:solidFill>
                  <a:schemeClr val="accent1">
                    <a:lumMod val="75000"/>
                  </a:schemeClr>
                </a:solidFill>
              </a:rPr>
              <a:t>ère</a:t>
            </a:r>
            <a:r>
              <a:rPr lang="fr-FR" sz="2400" b="1" dirty="0">
                <a:solidFill>
                  <a:schemeClr val="accent1">
                    <a:lumMod val="75000"/>
                  </a:schemeClr>
                </a:solidFill>
              </a:rPr>
              <a:t> fois en neuf ans (hors crise sanitaire)</a:t>
            </a:r>
          </a:p>
        </p:txBody>
      </p:sp>
      <p:graphicFrame>
        <p:nvGraphicFramePr>
          <p:cNvPr id="3" name="Graphique 2">
            <a:extLst>
              <a:ext uri="{FF2B5EF4-FFF2-40B4-BE49-F238E27FC236}">
                <a16:creationId xmlns:a16="http://schemas.microsoft.com/office/drawing/2014/main" id="{00000000-0008-0000-1600-000007000000}"/>
              </a:ext>
            </a:extLst>
          </p:cNvPr>
          <p:cNvGraphicFramePr>
            <a:graphicFrameLocks/>
          </p:cNvGraphicFramePr>
          <p:nvPr>
            <p:extLst>
              <p:ext uri="{D42A27DB-BD31-4B8C-83A1-F6EECF244321}">
                <p14:modId xmlns:p14="http://schemas.microsoft.com/office/powerpoint/2010/main" val="673326299"/>
              </p:ext>
            </p:extLst>
          </p:nvPr>
        </p:nvGraphicFramePr>
        <p:xfrm>
          <a:off x="565608" y="1308100"/>
          <a:ext cx="7739406" cy="47439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5623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a:sym typeface="Wingdings" panose="05000000000000000000" pitchFamily="2" charset="2"/>
            </a:endParaRPr>
          </a:p>
          <a:p>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6</a:t>
            </a:fld>
            <a:endParaRPr lang="fr-FR" dirty="0"/>
          </a:p>
        </p:txBody>
      </p:sp>
      <p:sp>
        <p:nvSpPr>
          <p:cNvPr id="7" name="Espace réservé du pied de page 6"/>
          <p:cNvSpPr>
            <a:spLocks noGrp="1"/>
          </p:cNvSpPr>
          <p:nvPr>
            <p:ph type="ftr" sz="quarter" idx="11"/>
          </p:nvPr>
        </p:nvSpPr>
        <p:spPr>
          <a:xfrm>
            <a:off x="2291379" y="6540192"/>
            <a:ext cx="4566621"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mars 2024</a:t>
            </a:r>
            <a:endParaRPr lang="fr-FR" dirty="0"/>
          </a:p>
        </p:txBody>
      </p:sp>
      <p:sp>
        <p:nvSpPr>
          <p:cNvPr id="13" name="ZoneTexte 12"/>
          <p:cNvSpPr txBox="1"/>
          <p:nvPr/>
        </p:nvSpPr>
        <p:spPr>
          <a:xfrm>
            <a:off x="127221" y="101728"/>
            <a:ext cx="8612177" cy="954107"/>
          </a:xfrm>
          <a:prstGeom prst="rect">
            <a:avLst/>
          </a:prstGeom>
          <a:noFill/>
        </p:spPr>
        <p:txBody>
          <a:bodyPr wrap="square" rtlCol="0">
            <a:spAutoFit/>
          </a:bodyPr>
          <a:lstStyle/>
          <a:p>
            <a:r>
              <a:rPr lang="fr-FR" sz="2800" b="1" dirty="0">
                <a:solidFill>
                  <a:schemeClr val="accent1">
                    <a:lumMod val="75000"/>
                  </a:schemeClr>
                </a:solidFill>
              </a:rPr>
              <a:t>Sur un an, seul le tertiaire non marchand crée des emplois</a:t>
            </a:r>
            <a:endParaRPr lang="fr-FR" sz="2800" b="1" dirty="0">
              <a:solidFill>
                <a:srgbClr val="FF0000"/>
              </a:solidFill>
            </a:endParaRPr>
          </a:p>
        </p:txBody>
      </p:sp>
      <p:pic>
        <p:nvPicPr>
          <p:cNvPr id="2" name="Image 1">
            <a:extLst>
              <a:ext uri="{FF2B5EF4-FFF2-40B4-BE49-F238E27FC236}">
                <a16:creationId xmlns:a16="http://schemas.microsoft.com/office/drawing/2014/main" id="{D5EB0F84-072F-0A85-69F1-93F85AD13BAB}"/>
              </a:ext>
            </a:extLst>
          </p:cNvPr>
          <p:cNvPicPr>
            <a:picLocks noChangeAspect="1"/>
          </p:cNvPicPr>
          <p:nvPr/>
        </p:nvPicPr>
        <p:blipFill>
          <a:blip r:embed="rId3"/>
          <a:stretch>
            <a:fillRect/>
          </a:stretch>
        </p:blipFill>
        <p:spPr>
          <a:xfrm>
            <a:off x="372379" y="1600317"/>
            <a:ext cx="8399242" cy="3433596"/>
          </a:xfrm>
          <a:prstGeom prst="rect">
            <a:avLst/>
          </a:prstGeom>
        </p:spPr>
      </p:pic>
    </p:spTree>
    <p:extLst>
      <p:ext uri="{BB962C8B-B14F-4D97-AF65-F5344CB8AC3E}">
        <p14:creationId xmlns:p14="http://schemas.microsoft.com/office/powerpoint/2010/main" val="2876306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3C7AC07C-28E4-BD4F-9FFB-37ABAC856C34}" type="slidenum">
              <a:rPr lang="fr-FR" smtClean="0"/>
              <a:t>7</a:t>
            </a:fld>
            <a:endParaRPr lang="fr-FR" dirty="0"/>
          </a:p>
        </p:txBody>
      </p:sp>
      <p:sp>
        <p:nvSpPr>
          <p:cNvPr id="7" name="Espace réservé du pied de page 6"/>
          <p:cNvSpPr>
            <a:spLocks noGrp="1"/>
          </p:cNvSpPr>
          <p:nvPr>
            <p:ph type="ftr" sz="quarter" idx="11"/>
          </p:nvPr>
        </p:nvSpPr>
        <p:spPr>
          <a:xfrm>
            <a:off x="1664897" y="6568767"/>
            <a:ext cx="5840083" cy="365125"/>
          </a:xfrm>
        </p:spPr>
        <p:txBody>
          <a:bodyPr/>
          <a:lstStyle/>
          <a:p>
            <a:r>
              <a:rPr lang="fr-FR"/>
              <a:t>Les éclairages conjoncturels départementaux - Vaucluse</a:t>
            </a:r>
            <a:endParaRPr lang="fr-FR" dirty="0"/>
          </a:p>
        </p:txBody>
      </p:sp>
      <p:sp>
        <p:nvSpPr>
          <p:cNvPr id="3" name="Espace réservé de la date 2"/>
          <p:cNvSpPr>
            <a:spLocks noGrp="1"/>
          </p:cNvSpPr>
          <p:nvPr>
            <p:ph type="dt" sz="half" idx="10"/>
          </p:nvPr>
        </p:nvSpPr>
        <p:spPr/>
        <p:txBody>
          <a:bodyPr/>
          <a:lstStyle/>
          <a:p>
            <a:r>
              <a:rPr lang="fr-FR"/>
              <a:t>Edition mars 2024</a:t>
            </a:r>
            <a:endParaRPr lang="fr-FR" dirty="0"/>
          </a:p>
        </p:txBody>
      </p:sp>
      <p:cxnSp>
        <p:nvCxnSpPr>
          <p:cNvPr id="6" name="Connecteur droit 5"/>
          <p:cNvCxnSpPr/>
          <p:nvPr/>
        </p:nvCxnSpPr>
        <p:spPr>
          <a:xfrm>
            <a:off x="182549" y="97080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12" name="ZoneTexte 11">
            <a:extLst>
              <a:ext uri="{FF2B5EF4-FFF2-40B4-BE49-F238E27FC236}">
                <a16:creationId xmlns:a16="http://schemas.microsoft.com/office/drawing/2014/main" id="{FE2B0AEB-75DE-687E-8F07-1ABE5B0EC754}"/>
              </a:ext>
            </a:extLst>
          </p:cNvPr>
          <p:cNvSpPr txBox="1"/>
          <p:nvPr/>
        </p:nvSpPr>
        <p:spPr>
          <a:xfrm>
            <a:off x="182549" y="69181"/>
            <a:ext cx="8533960" cy="954107"/>
          </a:xfrm>
          <a:prstGeom prst="rect">
            <a:avLst/>
          </a:prstGeom>
          <a:noFill/>
        </p:spPr>
        <p:txBody>
          <a:bodyPr wrap="square" rtlCol="0">
            <a:spAutoFit/>
          </a:bodyPr>
          <a:lstStyle/>
          <a:p>
            <a:r>
              <a:rPr lang="fr-FR" sz="2800" b="1" dirty="0">
                <a:solidFill>
                  <a:schemeClr val="accent1">
                    <a:lumMod val="75000"/>
                  </a:schemeClr>
                </a:solidFill>
              </a:rPr>
              <a:t>Le nombre de bénéficiaires de contrat aidé au même niveau que l’année précédente</a:t>
            </a:r>
          </a:p>
        </p:txBody>
      </p:sp>
      <p:grpSp>
        <p:nvGrpSpPr>
          <p:cNvPr id="4" name="Groupe 3">
            <a:extLst>
              <a:ext uri="{FF2B5EF4-FFF2-40B4-BE49-F238E27FC236}">
                <a16:creationId xmlns:a16="http://schemas.microsoft.com/office/drawing/2014/main" id="{F5FC284A-ADF8-AF25-B489-4DCAEC45E7E7}"/>
              </a:ext>
            </a:extLst>
          </p:cNvPr>
          <p:cNvGrpSpPr>
            <a:grpSpLocks/>
          </p:cNvGrpSpPr>
          <p:nvPr/>
        </p:nvGrpSpPr>
        <p:grpSpPr bwMode="auto">
          <a:xfrm>
            <a:off x="83113" y="1201273"/>
            <a:ext cx="8927241" cy="5315013"/>
            <a:chOff x="0" y="0"/>
            <a:chExt cx="9564863" cy="6042212"/>
          </a:xfrm>
        </p:grpSpPr>
        <p:graphicFrame>
          <p:nvGraphicFramePr>
            <p:cNvPr id="11" name="Graphique 10">
              <a:extLst>
                <a:ext uri="{FF2B5EF4-FFF2-40B4-BE49-F238E27FC236}">
                  <a16:creationId xmlns:a16="http://schemas.microsoft.com/office/drawing/2014/main" id="{612B816E-9956-73E9-743D-C4916706FE46}"/>
                </a:ext>
              </a:extLst>
            </p:cNvPr>
            <p:cNvGraphicFramePr>
              <a:graphicFrameLocks/>
            </p:cNvGraphicFramePr>
            <p:nvPr>
              <p:extLst>
                <p:ext uri="{D42A27DB-BD31-4B8C-83A1-F6EECF244321}">
                  <p14:modId xmlns:p14="http://schemas.microsoft.com/office/powerpoint/2010/main" val="2867715601"/>
                </p:ext>
              </p:extLst>
            </p:nvPr>
          </p:nvGraphicFramePr>
          <p:xfrm>
            <a:off x="0" y="0"/>
            <a:ext cx="9458325" cy="6042212"/>
          </p:xfrm>
          <a:graphic>
            <a:graphicData uri="http://schemas.openxmlformats.org/drawingml/2006/chart">
              <c:chart xmlns:c="http://schemas.openxmlformats.org/drawingml/2006/chart" xmlns:r="http://schemas.openxmlformats.org/officeDocument/2006/relationships" r:id="rId3"/>
            </a:graphicData>
          </a:graphic>
        </p:graphicFrame>
        <p:sp>
          <p:nvSpPr>
            <p:cNvPr id="13" name="ZoneTexte 26">
              <a:extLst>
                <a:ext uri="{FF2B5EF4-FFF2-40B4-BE49-F238E27FC236}">
                  <a16:creationId xmlns:a16="http://schemas.microsoft.com/office/drawing/2014/main" id="{4656DE2C-40F1-EE74-C3FC-C0CFD5D668C6}"/>
                </a:ext>
              </a:extLst>
            </p:cNvPr>
            <p:cNvSpPr txBox="1"/>
            <p:nvPr/>
          </p:nvSpPr>
          <p:spPr>
            <a:xfrm>
              <a:off x="8825198" y="1944793"/>
              <a:ext cx="739665" cy="263129"/>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sz="1100" b="1"/>
                <a:t>1 300</a:t>
              </a:r>
            </a:p>
          </p:txBody>
        </p:sp>
        <p:sp>
          <p:nvSpPr>
            <p:cNvPr id="14" name="Flèche vers le bas 27">
              <a:extLst>
                <a:ext uri="{FF2B5EF4-FFF2-40B4-BE49-F238E27FC236}">
                  <a16:creationId xmlns:a16="http://schemas.microsoft.com/office/drawing/2014/main" id="{B959FACE-B26E-70AB-A915-E1D07187F0A2}"/>
                </a:ext>
              </a:extLst>
            </p:cNvPr>
            <p:cNvSpPr/>
            <p:nvPr/>
          </p:nvSpPr>
          <p:spPr>
            <a:xfrm>
              <a:off x="9134475" y="2338921"/>
              <a:ext cx="152400" cy="584730"/>
            </a:xfrm>
            <a:prstGeom prst="downArrow">
              <a:avLst/>
            </a:prstGeom>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fr-FR"/>
            </a:p>
          </p:txBody>
        </p:sp>
      </p:grpSp>
      <p:sp>
        <p:nvSpPr>
          <p:cNvPr id="23" name="ZoneTexte 1"/>
          <p:cNvSpPr txBox="1"/>
          <p:nvPr/>
        </p:nvSpPr>
        <p:spPr>
          <a:xfrm>
            <a:off x="457199" y="5795250"/>
            <a:ext cx="8899814" cy="45664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eaLnBrk="1" fontAlgn="auto" latinLnBrk="0" hangingPunct="1"/>
            <a:r>
              <a:rPr lang="fr-FR" sz="900" b="0" i="0" baseline="0" dirty="0">
                <a:effectLst/>
                <a:latin typeface="+mn-lt"/>
                <a:ea typeface="+mn-ea"/>
                <a:cs typeface="+mn-cs"/>
              </a:rPr>
              <a:t>* M</a:t>
            </a:r>
            <a:r>
              <a:rPr lang="fr-FR" sz="900" dirty="0">
                <a:effectLst/>
                <a:latin typeface="+mn-lt"/>
                <a:ea typeface="+mn-ea"/>
                <a:cs typeface="+mn-cs"/>
              </a:rPr>
              <a:t>archands et non marchands . Depuis juillet 2014, les  Ateliers et chantiers d’insertion  (ACI)</a:t>
            </a:r>
            <a:r>
              <a:rPr lang="fr-FR" sz="900" baseline="0" dirty="0">
                <a:effectLst/>
                <a:latin typeface="+mn-lt"/>
                <a:ea typeface="+mn-ea"/>
                <a:cs typeface="+mn-cs"/>
              </a:rPr>
              <a:t> </a:t>
            </a:r>
            <a:r>
              <a:rPr lang="fr-FR" sz="900" dirty="0">
                <a:effectLst/>
                <a:latin typeface="+mn-lt"/>
                <a:ea typeface="+mn-ea"/>
                <a:cs typeface="+mn-cs"/>
              </a:rPr>
              <a:t>doivent recruter leurs salariés en CDDI.</a:t>
            </a:r>
            <a:endParaRPr lang="fr-FR" sz="900" dirty="0">
              <a:effectLst/>
            </a:endParaRPr>
          </a:p>
          <a:p>
            <a:r>
              <a:rPr lang="fr-FR" sz="900" b="1" dirty="0">
                <a:effectLst/>
                <a:latin typeface="+mn-lt"/>
                <a:ea typeface="+mn-ea"/>
                <a:cs typeface="+mn-cs"/>
              </a:rPr>
              <a:t>Note : </a:t>
            </a:r>
            <a:r>
              <a:rPr lang="fr-FR" sz="900" dirty="0">
                <a:effectLst/>
                <a:latin typeface="+mn-lt"/>
                <a:ea typeface="+mn-ea"/>
                <a:cs typeface="+mn-cs"/>
              </a:rPr>
              <a:t>données arrondies en fin de trimestre, provisoires</a:t>
            </a:r>
            <a:endParaRPr lang="fr-FR" sz="900" dirty="0">
              <a:effectLst/>
            </a:endParaRPr>
          </a:p>
          <a:p>
            <a:r>
              <a:rPr lang="fr-FR" sz="900" b="1" i="1" dirty="0">
                <a:effectLst/>
                <a:latin typeface="+mn-lt"/>
                <a:ea typeface="+mn-ea"/>
                <a:cs typeface="+mn-cs"/>
              </a:rPr>
              <a:t>Source </a:t>
            </a:r>
            <a:r>
              <a:rPr lang="fr-FR" sz="900" i="1" dirty="0">
                <a:effectLst/>
                <a:latin typeface="+mn-lt"/>
                <a:ea typeface="+mn-ea"/>
                <a:cs typeface="+mn-cs"/>
              </a:rPr>
              <a:t>: ASP - </a:t>
            </a:r>
            <a:r>
              <a:rPr lang="fr-FR" sz="900" b="1" i="1" dirty="0">
                <a:effectLst/>
                <a:latin typeface="+mn-lt"/>
                <a:ea typeface="+mn-ea"/>
                <a:cs typeface="+mn-cs"/>
              </a:rPr>
              <a:t>Traitements : </a:t>
            </a:r>
            <a:r>
              <a:rPr lang="fr-FR" sz="900" i="1" dirty="0">
                <a:effectLst/>
                <a:latin typeface="+mn-lt"/>
                <a:ea typeface="+mn-ea"/>
                <a:cs typeface="+mn-cs"/>
              </a:rPr>
              <a:t>Dares</a:t>
            </a:r>
            <a:endParaRPr lang="fr-FR" sz="900" dirty="0">
              <a:effectLst/>
            </a:endParaRPr>
          </a:p>
          <a:p>
            <a:pPr marL="0" marR="0" indent="0" defTabSz="914400" rtl="0" eaLnBrk="1" fontAlgn="auto" latinLnBrk="0" hangingPunct="1">
              <a:lnSpc>
                <a:spcPts val="1200"/>
              </a:lnSpc>
              <a:spcBef>
                <a:spcPts val="0"/>
              </a:spcBef>
              <a:spcAft>
                <a:spcPts val="0"/>
              </a:spcAft>
              <a:buClrTx/>
              <a:buSzTx/>
              <a:buFontTx/>
              <a:buNone/>
              <a:tabLst/>
              <a:defRPr/>
            </a:pPr>
            <a:endParaRPr lang="fr-FR" sz="1100" i="1" dirty="0"/>
          </a:p>
        </p:txBody>
      </p:sp>
    </p:spTree>
    <p:extLst>
      <p:ext uri="{BB962C8B-B14F-4D97-AF65-F5344CB8AC3E}">
        <p14:creationId xmlns:p14="http://schemas.microsoft.com/office/powerpoint/2010/main" val="262272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r>
              <a:rPr lang="fr-FR"/>
              <a:t>Edition mars 2024</a:t>
            </a:r>
            <a:endParaRPr lang="fr-FR" dirty="0"/>
          </a:p>
        </p:txBody>
      </p:sp>
      <p:cxnSp>
        <p:nvCxnSpPr>
          <p:cNvPr id="6" name="Connecteur droit 5"/>
          <p:cNvCxnSpPr/>
          <p:nvPr/>
        </p:nvCxnSpPr>
        <p:spPr>
          <a:xfrm>
            <a:off x="158097" y="772901"/>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7" name="Espace réservé du pied de page 6"/>
          <p:cNvSpPr>
            <a:spLocks noGrp="1"/>
          </p:cNvSpPr>
          <p:nvPr>
            <p:ph type="ftr" sz="quarter" idx="11"/>
          </p:nvPr>
        </p:nvSpPr>
        <p:spPr>
          <a:xfrm>
            <a:off x="1664897" y="6568767"/>
            <a:ext cx="5840083" cy="365125"/>
          </a:xfrm>
        </p:spPr>
        <p:txBody>
          <a:bodyPr/>
          <a:lstStyle/>
          <a:p>
            <a:r>
              <a:rPr lang="fr-FR" dirty="0"/>
              <a:t>Les éclairages conjoncturels départementaux - Vaucluse</a:t>
            </a:r>
          </a:p>
        </p:txBody>
      </p:sp>
      <p:sp>
        <p:nvSpPr>
          <p:cNvPr id="5" name="Espace réservé du numéro de diapositive 4"/>
          <p:cNvSpPr>
            <a:spLocks noGrp="1"/>
          </p:cNvSpPr>
          <p:nvPr>
            <p:ph type="sldNum" sz="quarter" idx="12"/>
          </p:nvPr>
        </p:nvSpPr>
        <p:spPr/>
        <p:txBody>
          <a:bodyPr/>
          <a:lstStyle/>
          <a:p>
            <a:fld id="{3C7AC07C-28E4-BD4F-9FFB-37ABAC856C34}" type="slidenum">
              <a:rPr lang="fr-FR" smtClean="0"/>
              <a:t>8</a:t>
            </a:fld>
            <a:endParaRPr lang="fr-FR" dirty="0"/>
          </a:p>
        </p:txBody>
      </p:sp>
      <p:sp>
        <p:nvSpPr>
          <p:cNvPr id="8" name="ZoneTexte 7">
            <a:extLst>
              <a:ext uri="{FF2B5EF4-FFF2-40B4-BE49-F238E27FC236}">
                <a16:creationId xmlns:a16="http://schemas.microsoft.com/office/drawing/2014/main" id="{93184C57-3623-04BB-AB1E-E1CD710144CB}"/>
              </a:ext>
            </a:extLst>
          </p:cNvPr>
          <p:cNvSpPr txBox="1"/>
          <p:nvPr/>
        </p:nvSpPr>
        <p:spPr>
          <a:xfrm>
            <a:off x="122151" y="150633"/>
            <a:ext cx="8533960" cy="523220"/>
          </a:xfrm>
          <a:prstGeom prst="rect">
            <a:avLst/>
          </a:prstGeom>
          <a:noFill/>
        </p:spPr>
        <p:txBody>
          <a:bodyPr wrap="square" rtlCol="0">
            <a:spAutoFit/>
          </a:bodyPr>
          <a:lstStyle/>
          <a:p>
            <a:r>
              <a:rPr lang="fr-FR" sz="2800" b="1" dirty="0">
                <a:solidFill>
                  <a:schemeClr val="accent1">
                    <a:lumMod val="75000"/>
                  </a:schemeClr>
                </a:solidFill>
              </a:rPr>
              <a:t>La croissance de l’apprentissage en perte de vitesse </a:t>
            </a:r>
          </a:p>
        </p:txBody>
      </p:sp>
      <p:graphicFrame>
        <p:nvGraphicFramePr>
          <p:cNvPr id="10" name="Graphique 9">
            <a:extLst>
              <a:ext uri="{FF2B5EF4-FFF2-40B4-BE49-F238E27FC236}">
                <a16:creationId xmlns:a16="http://schemas.microsoft.com/office/drawing/2014/main" id="{84EA7B57-5A55-F676-E5CA-29BC6D3D4D0E}"/>
              </a:ext>
            </a:extLst>
          </p:cNvPr>
          <p:cNvGraphicFramePr>
            <a:graphicFrameLocks/>
          </p:cNvGraphicFramePr>
          <p:nvPr>
            <p:extLst>
              <p:ext uri="{D42A27DB-BD31-4B8C-83A1-F6EECF244321}">
                <p14:modId xmlns:p14="http://schemas.microsoft.com/office/powerpoint/2010/main" val="3129143504"/>
              </p:ext>
            </p:extLst>
          </p:nvPr>
        </p:nvGraphicFramePr>
        <p:xfrm>
          <a:off x="158096" y="871950"/>
          <a:ext cx="8827805" cy="5659479"/>
        </p:xfrm>
        <a:graphic>
          <a:graphicData uri="http://schemas.openxmlformats.org/drawingml/2006/chart">
            <c:chart xmlns:c="http://schemas.openxmlformats.org/drawingml/2006/chart" xmlns:r="http://schemas.openxmlformats.org/officeDocument/2006/relationships" r:id="rId3"/>
          </a:graphicData>
        </a:graphic>
      </p:graphicFrame>
      <p:sp>
        <p:nvSpPr>
          <p:cNvPr id="9" name="ZoneTexte 26">
            <a:extLst>
              <a:ext uri="{FF2B5EF4-FFF2-40B4-BE49-F238E27FC236}">
                <a16:creationId xmlns:a16="http://schemas.microsoft.com/office/drawing/2014/main" id="{F51AF991-3A70-8E58-3518-3B177F09601B}"/>
              </a:ext>
            </a:extLst>
          </p:cNvPr>
          <p:cNvSpPr txBox="1"/>
          <p:nvPr/>
        </p:nvSpPr>
        <p:spPr bwMode="auto">
          <a:xfrm>
            <a:off x="8337471" y="1046653"/>
            <a:ext cx="637279" cy="239217"/>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sz="1100" b="1" dirty="0"/>
              <a:t>7 800</a:t>
            </a:r>
          </a:p>
        </p:txBody>
      </p:sp>
      <p:sp>
        <p:nvSpPr>
          <p:cNvPr id="4" name="Flèche vers le bas 27">
            <a:extLst>
              <a:ext uri="{FF2B5EF4-FFF2-40B4-BE49-F238E27FC236}">
                <a16:creationId xmlns:a16="http://schemas.microsoft.com/office/drawing/2014/main" id="{95A8BD54-0906-7D26-53D1-D05476C92B65}"/>
              </a:ext>
            </a:extLst>
          </p:cNvPr>
          <p:cNvSpPr/>
          <p:nvPr/>
        </p:nvSpPr>
        <p:spPr bwMode="auto">
          <a:xfrm>
            <a:off x="8600410" y="1323208"/>
            <a:ext cx="138988" cy="517112"/>
          </a:xfrm>
          <a:prstGeom prst="downArrow">
            <a:avLst/>
          </a:prstGeom>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fr-FR"/>
          </a:p>
        </p:txBody>
      </p:sp>
    </p:spTree>
    <p:extLst>
      <p:ext uri="{BB962C8B-B14F-4D97-AF65-F5344CB8AC3E}">
        <p14:creationId xmlns:p14="http://schemas.microsoft.com/office/powerpoint/2010/main" val="3931244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25699" y="350981"/>
            <a:ext cx="8982634" cy="523220"/>
          </a:xfrm>
          <a:prstGeom prst="rect">
            <a:avLst/>
          </a:prstGeom>
          <a:noFill/>
        </p:spPr>
        <p:txBody>
          <a:bodyPr wrap="square" rtlCol="0">
            <a:spAutoFit/>
          </a:bodyPr>
          <a:lstStyle/>
          <a:p>
            <a:r>
              <a:rPr lang="fr-FR" sz="2800" b="1" dirty="0">
                <a:solidFill>
                  <a:schemeClr val="accent1">
                    <a:lumMod val="75000"/>
                  </a:schemeClr>
                </a:solidFill>
              </a:rPr>
              <a:t>Forte augmentation annuelle du taux de chômage</a:t>
            </a:r>
          </a:p>
        </p:txBody>
      </p:sp>
      <p:cxnSp>
        <p:nvCxnSpPr>
          <p:cNvPr id="6" name="Connecteur droit 5"/>
          <p:cNvCxnSpPr/>
          <p:nvPr/>
        </p:nvCxnSpPr>
        <p:spPr>
          <a:xfrm>
            <a:off x="125699" y="1043186"/>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9</a:t>
            </a:fld>
            <a:endParaRPr lang="fr-FR" dirty="0"/>
          </a:p>
        </p:txBody>
      </p:sp>
      <p:sp>
        <p:nvSpPr>
          <p:cNvPr id="7" name="Espace réservé du pied de page 6"/>
          <p:cNvSpPr>
            <a:spLocks noGrp="1"/>
          </p:cNvSpPr>
          <p:nvPr>
            <p:ph type="ftr" sz="quarter" idx="11"/>
          </p:nvPr>
        </p:nvSpPr>
        <p:spPr>
          <a:xfrm>
            <a:off x="1733909" y="6568767"/>
            <a:ext cx="6003985" cy="365125"/>
          </a:xfrm>
        </p:spPr>
        <p:txBody>
          <a:bodyPr/>
          <a:lstStyle/>
          <a:p>
            <a:r>
              <a:rPr lang="fr-FR" dirty="0"/>
              <a:t>Les éclairages conjoncturels départementaux - Vaucluse</a:t>
            </a:r>
          </a:p>
        </p:txBody>
      </p:sp>
      <p:sp>
        <p:nvSpPr>
          <p:cNvPr id="3" name="Espace réservé de la date 2"/>
          <p:cNvSpPr>
            <a:spLocks noGrp="1"/>
          </p:cNvSpPr>
          <p:nvPr>
            <p:ph type="dt" sz="half" idx="10"/>
          </p:nvPr>
        </p:nvSpPr>
        <p:spPr/>
        <p:txBody>
          <a:bodyPr/>
          <a:lstStyle/>
          <a:p>
            <a:r>
              <a:rPr lang="fr-FR"/>
              <a:t>Edition mars 2024</a:t>
            </a:r>
            <a:endParaRPr lang="fr-FR" dirty="0"/>
          </a:p>
        </p:txBody>
      </p:sp>
      <p:sp>
        <p:nvSpPr>
          <p:cNvPr id="12" name="ZoneTexte 11"/>
          <p:cNvSpPr txBox="1"/>
          <p:nvPr/>
        </p:nvSpPr>
        <p:spPr>
          <a:xfrm>
            <a:off x="7642103" y="4271069"/>
            <a:ext cx="1652756" cy="615553"/>
          </a:xfrm>
          <a:prstGeom prst="rect">
            <a:avLst/>
          </a:prstGeom>
          <a:noFill/>
        </p:spPr>
        <p:txBody>
          <a:bodyPr wrap="square" rtlCol="0">
            <a:spAutoFit/>
          </a:bodyPr>
          <a:lstStyle/>
          <a:p>
            <a:pPr algn="ctr"/>
            <a:r>
              <a:rPr lang="fr-FR" sz="1600" b="1" dirty="0">
                <a:solidFill>
                  <a:schemeClr val="accent1">
                    <a:lumMod val="75000"/>
                  </a:schemeClr>
                </a:solidFill>
              </a:rPr>
              <a:t>7,3 % (+0,4 pt) </a:t>
            </a:r>
          </a:p>
          <a:p>
            <a:pPr algn="ctr"/>
            <a:endParaRPr lang="fr-FR" b="1" dirty="0">
              <a:solidFill>
                <a:srgbClr val="FF0000"/>
              </a:solidFill>
            </a:endParaRPr>
          </a:p>
        </p:txBody>
      </p:sp>
      <p:sp>
        <p:nvSpPr>
          <p:cNvPr id="13" name="ZoneTexte 12"/>
          <p:cNvSpPr txBox="1"/>
          <p:nvPr/>
        </p:nvSpPr>
        <p:spPr>
          <a:xfrm>
            <a:off x="7574122" y="3258283"/>
            <a:ext cx="1720737" cy="338554"/>
          </a:xfrm>
          <a:prstGeom prst="rect">
            <a:avLst/>
          </a:prstGeom>
          <a:noFill/>
        </p:spPr>
        <p:txBody>
          <a:bodyPr wrap="square" rtlCol="0">
            <a:spAutoFit/>
          </a:bodyPr>
          <a:lstStyle/>
          <a:p>
            <a:pPr algn="ctr"/>
            <a:r>
              <a:rPr lang="fr-FR" sz="1600" b="1" dirty="0">
                <a:solidFill>
                  <a:schemeClr val="accent3">
                    <a:lumMod val="75000"/>
                  </a:schemeClr>
                </a:solidFill>
              </a:rPr>
              <a:t>9,9 % (+0,5 pt)</a:t>
            </a:r>
            <a:endParaRPr lang="fr-FR" b="1" dirty="0">
              <a:solidFill>
                <a:srgbClr val="FF0000"/>
              </a:solidFill>
            </a:endParaRPr>
          </a:p>
        </p:txBody>
      </p:sp>
      <p:sp>
        <p:nvSpPr>
          <p:cNvPr id="11" name="ZoneTexte 10"/>
          <p:cNvSpPr txBox="1"/>
          <p:nvPr/>
        </p:nvSpPr>
        <p:spPr>
          <a:xfrm>
            <a:off x="7642104" y="3904614"/>
            <a:ext cx="1652755" cy="338554"/>
          </a:xfrm>
          <a:prstGeom prst="rect">
            <a:avLst/>
          </a:prstGeom>
          <a:noFill/>
        </p:spPr>
        <p:txBody>
          <a:bodyPr wrap="square" rtlCol="0">
            <a:spAutoFit/>
          </a:bodyPr>
          <a:lstStyle/>
          <a:p>
            <a:pPr algn="ctr"/>
            <a:r>
              <a:rPr lang="fr-FR" sz="1600" b="1" dirty="0">
                <a:solidFill>
                  <a:srgbClr val="FF0000"/>
                </a:solidFill>
              </a:rPr>
              <a:t>8,2 % (+0,2 pt) </a:t>
            </a:r>
          </a:p>
        </p:txBody>
      </p:sp>
      <p:graphicFrame>
        <p:nvGraphicFramePr>
          <p:cNvPr id="8" name="Graphique 7">
            <a:extLst>
              <a:ext uri="{FF2B5EF4-FFF2-40B4-BE49-F238E27FC236}">
                <a16:creationId xmlns:a16="http://schemas.microsoft.com/office/drawing/2014/main" id="{00000000-0008-0000-0200-000007140000}"/>
              </a:ext>
            </a:extLst>
          </p:cNvPr>
          <p:cNvGraphicFramePr>
            <a:graphicFrameLocks/>
          </p:cNvGraphicFramePr>
          <p:nvPr>
            <p:extLst>
              <p:ext uri="{D42A27DB-BD31-4B8C-83A1-F6EECF244321}">
                <p14:modId xmlns:p14="http://schemas.microsoft.com/office/powerpoint/2010/main" val="460958916"/>
              </p:ext>
            </p:extLst>
          </p:nvPr>
        </p:nvGraphicFramePr>
        <p:xfrm>
          <a:off x="125699" y="1228435"/>
          <a:ext cx="8266546" cy="48952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263381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Jour xmlns="ab994d58-9349-46a1-8cee-b96a64c5dc7e">07</Jour>
    <Auteur xmlns="2ff91c20-40e6-4ab5-a5ac-9b5646c66526">
      <UserInfo>
        <DisplayName/>
        <AccountId xsi:nil="true"/>
        <AccountType/>
      </UserInfo>
    </Auteur>
    <DIRECCTE xmlns="2ff91c20-40e6-4ab5-a5ac-9b5646c66526" xsi:nil="true"/>
    <Mots_x0020_Clefs xmlns="2ff91c20-40e6-4ab5-a5ac-9b5646c66526" xsi:nil="true"/>
    <Resume xmlns="ab994d58-9349-46a1-8cee-b96a64c5dc7e" xsi:nil="true"/>
    <Année xmlns="ab994d58-9349-46a1-8cee-b96a64c5dc7e">2018</Année>
    <RubriqueNiv3 xmlns="2ff91c20-40e6-4ab5-a5ac-9b5646c66526" xsi:nil="true"/>
    <Rubrique xmlns="2ff91c20-40e6-4ab5-a5ac-9b5646c66526" xsi:nil="true"/>
    <RubriqueNiv2 xmlns="2ff91c20-40e6-4ab5-a5ac-9b5646c66526" xsi:nil="true"/>
    <Mois xmlns="ab994d58-9349-46a1-8cee-b96a64c5dc7e">06 - Juin</Mois>
    <_dlc_DocId xmlns="ab994d58-9349-46a1-8cee-b96a64c5dc7e">PACA-1195-1</_dlc_DocId>
    <_dlc_DocIdUrl xmlns="ab994d58-9349-46a1-8cee-b96a64c5dc7e">
      <Url>http://intranet.direccte.gouv.fr/paca/Etudes%20et%20statistiques/_layouts/15/DocIdRedir.aspx?ID=PACA-1195-1</Url>
      <Description>PACA-1195-1</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ireccte - Document" ma:contentTypeID="0x0101002B9C2962A44E47E49C985B3DB63656AE0096388B916A9B264DBD77EFB5256EEC22" ma:contentTypeVersion="8" ma:contentTypeDescription="Document pour les portails de type Direccte" ma:contentTypeScope="" ma:versionID="c11fc93c9e7ea15410097cfb7479afe7">
  <xsd:schema xmlns:xsd="http://www.w3.org/2001/XMLSchema" xmlns:xs="http://www.w3.org/2001/XMLSchema" xmlns:p="http://schemas.microsoft.com/office/2006/metadata/properties" xmlns:ns2="2ff91c20-40e6-4ab5-a5ac-9b5646c66526" xmlns:ns3="ab994d58-9349-46a1-8cee-b96a64c5dc7e" targetNamespace="http://schemas.microsoft.com/office/2006/metadata/properties" ma:root="true" ma:fieldsID="dcf6eb2dcc919f976b99dd89427cdf59" ns2:_="" ns3:_="">
    <xsd:import namespace="2ff91c20-40e6-4ab5-a5ac-9b5646c66526"/>
    <xsd:import namespace="ab994d58-9349-46a1-8cee-b96a64c5dc7e"/>
    <xsd:element name="properties">
      <xsd:complexType>
        <xsd:sequence>
          <xsd:element name="documentManagement">
            <xsd:complexType>
              <xsd:all>
                <xsd:element ref="ns2:DIRECCTE" minOccurs="0"/>
                <xsd:element ref="ns2:Rubrique" minOccurs="0"/>
                <xsd:element ref="ns2:RubriqueNiv2" minOccurs="0"/>
                <xsd:element ref="ns2:RubriqueNiv3" minOccurs="0"/>
                <xsd:element ref="ns2:Auteur" minOccurs="0"/>
                <xsd:element ref="ns2:Mots_x0020_Clefs" minOccurs="0"/>
                <xsd:element ref="ns3:_dlc_DocId" minOccurs="0"/>
                <xsd:element ref="ns3:_dlc_DocIdUrl" minOccurs="0"/>
                <xsd:element ref="ns3:_dlc_DocIdPersistId" minOccurs="0"/>
                <xsd:element ref="ns3:Resume" minOccurs="0"/>
                <xsd:element ref="ns3:Année" minOccurs="0"/>
                <xsd:element ref="ns3:Mois" minOccurs="0"/>
                <xsd:element ref="ns3:Jou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f91c20-40e6-4ab5-a5ac-9b5646c66526" elementFormDefault="qualified">
    <xsd:import namespace="http://schemas.microsoft.com/office/2006/documentManagement/types"/>
    <xsd:import namespace="http://schemas.microsoft.com/office/infopath/2007/PartnerControls"/>
    <xsd:element name="DIRECCTE" ma:index="8" nillable="true" ma:displayName="DIRECCTE" ma:internalName="DIRECCTE">
      <xsd:simpleType>
        <xsd:restriction base="dms:Text">
          <xsd:maxLength value="255"/>
        </xsd:restriction>
      </xsd:simpleType>
    </xsd:element>
    <xsd:element name="Rubrique" ma:index="9" nillable="true" ma:displayName="Rubrique" ma:internalName="Rubrique">
      <xsd:simpleType>
        <xsd:restriction base="dms:Text">
          <xsd:maxLength value="255"/>
        </xsd:restriction>
      </xsd:simpleType>
    </xsd:element>
    <xsd:element name="RubriqueNiv2" ma:index="10" nillable="true" ma:displayName="Rubrique Niveau 2" ma:internalName="RubriqueNiv2">
      <xsd:simpleType>
        <xsd:restriction base="dms:Text">
          <xsd:maxLength value="255"/>
        </xsd:restriction>
      </xsd:simpleType>
    </xsd:element>
    <xsd:element name="RubriqueNiv3" ma:index="11" nillable="true" ma:displayName="Rubrique Niveau 3" ma:internalName="RubriqueNiv3">
      <xsd:simpleType>
        <xsd:restriction base="dms:Text">
          <xsd:maxLength value="255"/>
        </xsd:restriction>
      </xsd:simpleType>
    </xsd:element>
    <xsd:element name="Auteur" ma:index="12" nillable="true" ma:displayName="Auteur" ma:list="UserInfo" ma:SharePointGroup="0" ma:internalName="Auteu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ots_x0020_Clefs" ma:index="13" nillable="true" ma:displayName="Mots Clefs" ma:internalName="Mots_x0020_Clef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994d58-9349-46a1-8cee-b96a64c5dc7e" elementFormDefault="qualified">
    <xsd:import namespace="http://schemas.microsoft.com/office/2006/documentManagement/types"/>
    <xsd:import namespace="http://schemas.microsoft.com/office/infopath/2007/PartnerControls"/>
    <xsd:element name="_dlc_DocId" ma:index="14" nillable="true" ma:displayName="Valeur d’ID de document" ma:description="Valeur de l’ID de document affecté à cet élément." ma:internalName="_dlc_DocId" ma:readOnly="true">
      <xsd:simpleType>
        <xsd:restriction base="dms:Text"/>
      </xsd:simpleType>
    </xsd:element>
    <xsd:element name="_dlc_DocIdUrl" ma:index="15"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element name="Resume" ma:index="17" nillable="true" ma:displayName="Résumé" ma:internalName="Resume">
      <xsd:simpleType>
        <xsd:restriction base="dms:Text">
          <xsd:maxLength value="255"/>
        </xsd:restriction>
      </xsd:simpleType>
    </xsd:element>
    <xsd:element name="Année" ma:index="18" nillable="true" ma:displayName="Année" ma:description="" ma:format="Dropdown" ma:internalName="Ann_x00e9_e">
      <xsd:simpleType>
        <xsd:union memberTypes="dms:Text">
          <xsd:simpleType>
            <xsd:restriction base="dms:Choice">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restriction>
          </xsd:simpleType>
        </xsd:union>
      </xsd:simpleType>
    </xsd:element>
    <xsd:element name="Mois" ma:index="19" nillable="true" ma:displayName="Mois" ma:format="Dropdown" ma:internalName="Mois">
      <xsd:simpleType>
        <xsd:restriction base="dms:Choice">
          <xsd:enumeration value="01 - Janvier"/>
          <xsd:enumeration value="02 - Février"/>
          <xsd:enumeration value="03 - Mars"/>
          <xsd:enumeration value="04 - Avril"/>
          <xsd:enumeration value="05 - Mai"/>
          <xsd:enumeration value="06 - Juin"/>
          <xsd:enumeration value="07 - Juillet"/>
          <xsd:enumeration value="08 - Août"/>
          <xsd:enumeration value="09 - Septembre"/>
          <xsd:enumeration value="10 - Octobre"/>
          <xsd:enumeration value="11 - Novembre"/>
          <xsd:enumeration value="12 - Décembre"/>
        </xsd:restriction>
      </xsd:simpleType>
    </xsd:element>
    <xsd:element name="Jour" ma:index="20" nillable="true" ma:displayName="Jour" ma:format="Dropdown" ma:internalName="Jour">
      <xsd:simpleType>
        <xsd:restriction base="dms:Choice">
          <xsd:enumeration value="01"/>
          <xsd:enumeration value="02"/>
          <xsd:enumeration value="03"/>
          <xsd:enumeration value="04"/>
          <xsd:enumeration value="05"/>
          <xsd:enumeration value="06"/>
          <xsd:enumeration value="07"/>
          <xsd:enumeration value="08"/>
          <xsd:enumeration value="0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enumeration value="31"/>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2AE89B-080E-49C5-92D1-0FC918E24C08}">
  <ds:schemaRefs>
    <ds:schemaRef ds:uri="http://schemas.microsoft.com/sharepoint/events"/>
  </ds:schemaRefs>
</ds:datastoreItem>
</file>

<file path=customXml/itemProps2.xml><?xml version="1.0" encoding="utf-8"?>
<ds:datastoreItem xmlns:ds="http://schemas.openxmlformats.org/officeDocument/2006/customXml" ds:itemID="{9F75A013-2665-47DA-9765-AD20C70A5351}">
  <ds:schemaRefs>
    <ds:schemaRef ds:uri="http://schemas.microsoft.com/office/2006/metadata/properties"/>
    <ds:schemaRef ds:uri="http://schemas.microsoft.com/office/2006/documentManagement/types"/>
    <ds:schemaRef ds:uri="ab994d58-9349-46a1-8cee-b96a64c5dc7e"/>
    <ds:schemaRef ds:uri="http://schemas.openxmlformats.org/package/2006/metadata/core-properties"/>
    <ds:schemaRef ds:uri="http://www.w3.org/XML/1998/namespace"/>
    <ds:schemaRef ds:uri="http://purl.org/dc/elements/1.1/"/>
    <ds:schemaRef ds:uri="2ff91c20-40e6-4ab5-a5ac-9b5646c66526"/>
    <ds:schemaRef ds:uri="http://schemas.microsoft.com/office/infopath/2007/PartnerControls"/>
    <ds:schemaRef ds:uri="http://purl.org/dc/dcmitype/"/>
    <ds:schemaRef ds:uri="http://purl.org/dc/terms/"/>
  </ds:schemaRefs>
</ds:datastoreItem>
</file>

<file path=customXml/itemProps3.xml><?xml version="1.0" encoding="utf-8"?>
<ds:datastoreItem xmlns:ds="http://schemas.openxmlformats.org/officeDocument/2006/customXml" ds:itemID="{608BEFDB-FD80-49BF-933E-2ABC1EFC7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f91c20-40e6-4ab5-a5ac-9b5646c66526"/>
    <ds:schemaRef ds:uri="ab994d58-9349-46a1-8cee-b96a64c5dc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CD4B930-2EF4-44AA-B4F3-1B1D22FE6A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10067</TotalTime>
  <Words>1978</Words>
  <Application>Microsoft Office PowerPoint</Application>
  <PresentationFormat>Affichage à l'écran (4:3)</PresentationFormat>
  <Paragraphs>299</Paragraphs>
  <Slides>21</Slides>
  <Notes>21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21</vt:i4>
      </vt:variant>
    </vt:vector>
  </HeadingPairs>
  <TitlesOfParts>
    <vt:vector size="25" baseType="lpstr">
      <vt:lpstr>Arial</vt:lpstr>
      <vt:lpstr>Calibri</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L'agence Mars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Pascale Lami</dc:creator>
  <cp:lastModifiedBy>DANGELO, Virginie (DREETS-PACA)</cp:lastModifiedBy>
  <cp:revision>878</cp:revision>
  <cp:lastPrinted>2018-10-09T12:30:48Z</cp:lastPrinted>
  <dcterms:created xsi:type="dcterms:W3CDTF">2018-05-30T13:27:07Z</dcterms:created>
  <dcterms:modified xsi:type="dcterms:W3CDTF">2024-03-28T09:26:39Z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0x0101002B9C2962A44E47E49C985B3DB63656AE0096388B916A9B264DBD77EFB5256EEC22</vt:lpwstr>
  </property>
  <property fmtid="{D5CDD505-2E9C-101B-9397-08002B2CF9AE}" pid="3" name="_dlc_DocIdItemGuid">
    <vt:lpwstr>e2e11c4f-34e3-4fd7-820e-3307ce29c67b</vt:lpwstr>
  </property>
</Properties>
</file>