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56" r:id="rId6"/>
    <p:sldId id="263" r:id="rId7"/>
    <p:sldId id="264" r:id="rId8"/>
    <p:sldId id="290" r:id="rId9"/>
    <p:sldId id="265" r:id="rId10"/>
    <p:sldId id="296" r:id="rId11"/>
    <p:sldId id="295" r:id="rId12"/>
    <p:sldId id="269" r:id="rId13"/>
    <p:sldId id="294" r:id="rId14"/>
    <p:sldId id="283" r:id="rId15"/>
    <p:sldId id="293" r:id="rId16"/>
    <p:sldId id="299" r:id="rId17"/>
    <p:sldId id="271" r:id="rId18"/>
    <p:sldId id="272" r:id="rId19"/>
    <p:sldId id="298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44" autoAdjust="0"/>
  </p:normalViewPr>
  <p:slideViewPr>
    <p:cSldViewPr snapToGrid="0" snapToObjects="1">
      <p:cViewPr>
        <p:scale>
          <a:sx n="75" d="100"/>
          <a:sy n="75" d="100"/>
        </p:scale>
        <p:origin x="-202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Stock de bénéficiaires des principaux contrats aidés,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en Provence-Alpes-Côte d'Azur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28222503671252697"/>
          <c:y val="1.701714410016213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GRAPHIQUE_stocks_bénéf'!$C$2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GRAPHIQUE_stocks_bénéf'!$A$3:$B$39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GRAPHIQUE_stocks_bénéf'!$C$3:$C$39</c:f>
              <c:numCache>
                <c:formatCode>#,##0</c:formatCode>
                <c:ptCount val="37"/>
                <c:pt idx="0">
                  <c:v>6061</c:v>
                </c:pt>
                <c:pt idx="1">
                  <c:v>12905</c:v>
                </c:pt>
                <c:pt idx="2">
                  <c:v>17859</c:v>
                </c:pt>
                <c:pt idx="3">
                  <c:v>17984</c:v>
                </c:pt>
                <c:pt idx="4">
                  <c:v>15460</c:v>
                </c:pt>
                <c:pt idx="5">
                  <c:v>12571</c:v>
                </c:pt>
                <c:pt idx="6">
                  <c:v>10141</c:v>
                </c:pt>
                <c:pt idx="7">
                  <c:v>12957</c:v>
                </c:pt>
                <c:pt idx="8">
                  <c:v>16412</c:v>
                </c:pt>
                <c:pt idx="9">
                  <c:v>17309</c:v>
                </c:pt>
                <c:pt idx="10">
                  <c:v>15710</c:v>
                </c:pt>
                <c:pt idx="11">
                  <c:v>14143</c:v>
                </c:pt>
                <c:pt idx="12">
                  <c:v>14135</c:v>
                </c:pt>
                <c:pt idx="13">
                  <c:v>14105</c:v>
                </c:pt>
                <c:pt idx="14">
                  <c:v>13103</c:v>
                </c:pt>
                <c:pt idx="15">
                  <c:v>14953</c:v>
                </c:pt>
                <c:pt idx="16">
                  <c:v>15939</c:v>
                </c:pt>
                <c:pt idx="17">
                  <c:v>17013</c:v>
                </c:pt>
                <c:pt idx="18">
                  <c:v>17074</c:v>
                </c:pt>
                <c:pt idx="19">
                  <c:v>17603</c:v>
                </c:pt>
                <c:pt idx="20">
                  <c:v>18531</c:v>
                </c:pt>
                <c:pt idx="21">
                  <c:v>19311</c:v>
                </c:pt>
                <c:pt idx="22">
                  <c:v>19190</c:v>
                </c:pt>
                <c:pt idx="23">
                  <c:v>19501</c:v>
                </c:pt>
                <c:pt idx="24">
                  <c:v>20540</c:v>
                </c:pt>
                <c:pt idx="25">
                  <c:v>21300</c:v>
                </c:pt>
                <c:pt idx="26">
                  <c:v>21261</c:v>
                </c:pt>
                <c:pt idx="27">
                  <c:v>21063</c:v>
                </c:pt>
                <c:pt idx="28">
                  <c:v>21368</c:v>
                </c:pt>
                <c:pt idx="29">
                  <c:v>19944</c:v>
                </c:pt>
                <c:pt idx="30">
                  <c:v>14498</c:v>
                </c:pt>
                <c:pt idx="31">
                  <c:v>11006</c:v>
                </c:pt>
                <c:pt idx="32">
                  <c:v>9201</c:v>
                </c:pt>
                <c:pt idx="33">
                  <c:v>7997</c:v>
                </c:pt>
                <c:pt idx="34">
                  <c:v>7679</c:v>
                </c:pt>
                <c:pt idx="35">
                  <c:v>7851</c:v>
                </c:pt>
                <c:pt idx="36">
                  <c:v>8081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GRAPHIQUE_stocks_bénéf'!$F$2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GRAPHIQUE_stocks_bénéf'!$A$3:$B$39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GRAPHIQUE_stocks_bénéf'!$F$3:$F$39</c:f>
              <c:numCache>
                <c:formatCode>#,##0</c:formatCode>
                <c:ptCount val="37"/>
                <c:pt idx="0">
                  <c:v>3951</c:v>
                </c:pt>
                <c:pt idx="1">
                  <c:v>7598</c:v>
                </c:pt>
                <c:pt idx="2">
                  <c:v>6601</c:v>
                </c:pt>
                <c:pt idx="3">
                  <c:v>5554</c:v>
                </c:pt>
                <c:pt idx="4">
                  <c:v>4979</c:v>
                </c:pt>
                <c:pt idx="5">
                  <c:v>3969</c:v>
                </c:pt>
                <c:pt idx="6">
                  <c:v>3853</c:v>
                </c:pt>
                <c:pt idx="7">
                  <c:v>4593</c:v>
                </c:pt>
                <c:pt idx="8">
                  <c:v>4287</c:v>
                </c:pt>
                <c:pt idx="9">
                  <c:v>3031</c:v>
                </c:pt>
                <c:pt idx="10">
                  <c:v>2361</c:v>
                </c:pt>
                <c:pt idx="11">
                  <c:v>1835</c:v>
                </c:pt>
                <c:pt idx="12">
                  <c:v>1703</c:v>
                </c:pt>
                <c:pt idx="13">
                  <c:v>1759</c:v>
                </c:pt>
                <c:pt idx="14">
                  <c:v>1848</c:v>
                </c:pt>
                <c:pt idx="15">
                  <c:v>2263</c:v>
                </c:pt>
                <c:pt idx="16">
                  <c:v>2572</c:v>
                </c:pt>
                <c:pt idx="17">
                  <c:v>2299</c:v>
                </c:pt>
                <c:pt idx="18">
                  <c:v>2022</c:v>
                </c:pt>
                <c:pt idx="19">
                  <c:v>1981</c:v>
                </c:pt>
                <c:pt idx="20">
                  <c:v>2145</c:v>
                </c:pt>
                <c:pt idx="21">
                  <c:v>2957</c:v>
                </c:pt>
                <c:pt idx="22">
                  <c:v>3729</c:v>
                </c:pt>
                <c:pt idx="23">
                  <c:v>4394</c:v>
                </c:pt>
                <c:pt idx="24">
                  <c:v>5426</c:v>
                </c:pt>
                <c:pt idx="25">
                  <c:v>4998</c:v>
                </c:pt>
                <c:pt idx="26">
                  <c:v>3716</c:v>
                </c:pt>
                <c:pt idx="27">
                  <c:v>3041</c:v>
                </c:pt>
                <c:pt idx="28">
                  <c:v>2478</c:v>
                </c:pt>
                <c:pt idx="29">
                  <c:v>1991</c:v>
                </c:pt>
                <c:pt idx="30">
                  <c:v>1455</c:v>
                </c:pt>
                <c:pt idx="31">
                  <c:v>915</c:v>
                </c:pt>
                <c:pt idx="32">
                  <c:v>394</c:v>
                </c:pt>
                <c:pt idx="33">
                  <c:v>93</c:v>
                </c:pt>
                <c:pt idx="34">
                  <c:v>59</c:v>
                </c:pt>
                <c:pt idx="35">
                  <c:v>17</c:v>
                </c:pt>
                <c:pt idx="36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GRAPHIQUE_stocks_bénéf'!$I$2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GRAPHIQUE_stocks_bénéf'!$A$3:$B$39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GRAPHIQUE_stocks_bénéf'!$I$3:$I$39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130</c:v>
                </c:pt>
                <c:pt idx="12">
                  <c:v>883</c:v>
                </c:pt>
                <c:pt idx="13">
                  <c:v>1841</c:v>
                </c:pt>
                <c:pt idx="14">
                  <c:v>3935</c:v>
                </c:pt>
                <c:pt idx="15">
                  <c:v>6242</c:v>
                </c:pt>
                <c:pt idx="16">
                  <c:v>7783</c:v>
                </c:pt>
                <c:pt idx="17">
                  <c:v>8457</c:v>
                </c:pt>
                <c:pt idx="18">
                  <c:v>8780</c:v>
                </c:pt>
                <c:pt idx="19">
                  <c:v>9224</c:v>
                </c:pt>
                <c:pt idx="20">
                  <c:v>9503</c:v>
                </c:pt>
                <c:pt idx="21">
                  <c:v>9698</c:v>
                </c:pt>
                <c:pt idx="22">
                  <c:v>9766</c:v>
                </c:pt>
                <c:pt idx="23">
                  <c:v>9982</c:v>
                </c:pt>
                <c:pt idx="24">
                  <c:v>9839</c:v>
                </c:pt>
                <c:pt idx="25">
                  <c:v>9666</c:v>
                </c:pt>
                <c:pt idx="26">
                  <c:v>8900</c:v>
                </c:pt>
                <c:pt idx="27">
                  <c:v>8051</c:v>
                </c:pt>
                <c:pt idx="28">
                  <c:v>7677</c:v>
                </c:pt>
                <c:pt idx="29">
                  <c:v>7110</c:v>
                </c:pt>
                <c:pt idx="30">
                  <c:v>5717</c:v>
                </c:pt>
                <c:pt idx="31">
                  <c:v>4703</c:v>
                </c:pt>
                <c:pt idx="32">
                  <c:v>3729</c:v>
                </c:pt>
                <c:pt idx="33">
                  <c:v>2967</c:v>
                </c:pt>
                <c:pt idx="34">
                  <c:v>2247</c:v>
                </c:pt>
                <c:pt idx="35">
                  <c:v>1681</c:v>
                </c:pt>
                <c:pt idx="36">
                  <c:v>1309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GRAPHIQUE_stocks_bénéf'!$J$2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GRAPHIQUE_stocks_bénéf'!$A$3:$B$39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GRAPHIQUE_stocks_bénéf'!$J$3:$J$39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1877</c:v>
                </c:pt>
                <c:pt idx="19">
                  <c:v>3345</c:v>
                </c:pt>
                <c:pt idx="20">
                  <c:v>3581</c:v>
                </c:pt>
                <c:pt idx="21">
                  <c:v>3748</c:v>
                </c:pt>
                <c:pt idx="22">
                  <c:v>3738</c:v>
                </c:pt>
                <c:pt idx="23">
                  <c:v>3701</c:v>
                </c:pt>
                <c:pt idx="24">
                  <c:v>3692</c:v>
                </c:pt>
                <c:pt idx="25">
                  <c:v>3771</c:v>
                </c:pt>
                <c:pt idx="26">
                  <c:v>3852</c:v>
                </c:pt>
                <c:pt idx="27">
                  <c:v>4011</c:v>
                </c:pt>
                <c:pt idx="28">
                  <c:v>3942</c:v>
                </c:pt>
                <c:pt idx="29">
                  <c:v>3955</c:v>
                </c:pt>
                <c:pt idx="30">
                  <c:v>3959</c:v>
                </c:pt>
                <c:pt idx="31">
                  <c:v>4319</c:v>
                </c:pt>
                <c:pt idx="32">
                  <c:v>4099</c:v>
                </c:pt>
                <c:pt idx="33">
                  <c:v>4044</c:v>
                </c:pt>
                <c:pt idx="34">
                  <c:v>4029</c:v>
                </c:pt>
                <c:pt idx="35">
                  <c:v>4241</c:v>
                </c:pt>
                <c:pt idx="36">
                  <c:v>4204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912960"/>
        <c:axId val="143914496"/>
      </c:areaChart>
      <c:catAx>
        <c:axId val="1439129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43914496"/>
        <c:crossesAt val="100"/>
        <c:auto val="0"/>
        <c:lblAlgn val="ctr"/>
        <c:lblOffset val="100"/>
        <c:tickLblSkip val="4"/>
        <c:noMultiLvlLbl val="0"/>
      </c:catAx>
      <c:valAx>
        <c:axId val="143914496"/>
        <c:scaling>
          <c:orientation val="minMax"/>
          <c:max val="4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43912960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36921844496916"/>
          <c:y val="0.13093052940354855"/>
          <c:w val="0.58039768375256595"/>
          <c:h val="4.6620397099348537E-2"/>
        </c:manualLayout>
      </c:layout>
      <c:overlay val="0"/>
      <c:spPr>
        <a:noFill/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Paca_trim!$V$63:$V$104</c:f>
              <c:numCache>
                <c:formatCode>#,##0.0</c:formatCode>
                <c:ptCount val="42"/>
                <c:pt idx="0">
                  <c:v>8.4809345770862521</c:v>
                </c:pt>
                <c:pt idx="1">
                  <c:v>14.749971392607852</c:v>
                </c:pt>
                <c:pt idx="2">
                  <c:v>17.694913546664658</c:v>
                </c:pt>
                <c:pt idx="3">
                  <c:v>17.336969148558911</c:v>
                </c:pt>
                <c:pt idx="4">
                  <c:v>13.007403625223368</c:v>
                </c:pt>
                <c:pt idx="5">
                  <c:v>9.7526924611089036</c:v>
                </c:pt>
                <c:pt idx="6">
                  <c:v>7.5820154507907356</c:v>
                </c:pt>
                <c:pt idx="7">
                  <c:v>6.0579217774628047</c:v>
                </c:pt>
                <c:pt idx="8">
                  <c:v>6.3861248883275268</c:v>
                </c:pt>
                <c:pt idx="9">
                  <c:v>6.4914087265531828</c:v>
                </c:pt>
                <c:pt idx="10">
                  <c:v>6.3932208784213795</c:v>
                </c:pt>
                <c:pt idx="11">
                  <c:v>6.8566375159673676</c:v>
                </c:pt>
                <c:pt idx="12">
                  <c:v>6.4844308024941455</c:v>
                </c:pt>
                <c:pt idx="13">
                  <c:v>5.743051078836614</c:v>
                </c:pt>
                <c:pt idx="14">
                  <c:v>7.2065587256478381</c:v>
                </c:pt>
                <c:pt idx="15">
                  <c:v>8.0424467576415424</c:v>
                </c:pt>
                <c:pt idx="16">
                  <c:v>9.0455039883974067</c:v>
                </c:pt>
                <c:pt idx="17">
                  <c:v>9.8214125620842196</c:v>
                </c:pt>
                <c:pt idx="18">
                  <c:v>7.7135706873850074</c:v>
                </c:pt>
                <c:pt idx="19">
                  <c:v>6.5799104635130279</c:v>
                </c:pt>
                <c:pt idx="20">
                  <c:v>5.2710330094181801</c:v>
                </c:pt>
                <c:pt idx="21">
                  <c:v>4.8850175922675598</c:v>
                </c:pt>
                <c:pt idx="22">
                  <c:v>5.6238717041618314</c:v>
                </c:pt>
                <c:pt idx="23">
                  <c:v>6.0810541026152798</c:v>
                </c:pt>
                <c:pt idx="24">
                  <c:v>6.9843651295009579</c:v>
                </c:pt>
                <c:pt idx="25">
                  <c:v>7.9614884691121768</c:v>
                </c:pt>
                <c:pt idx="26">
                  <c:v>6.5867529162898508</c:v>
                </c:pt>
                <c:pt idx="27">
                  <c:v>5.885275519421862</c:v>
                </c:pt>
                <c:pt idx="28">
                  <c:v>4.3975347824482425</c:v>
                </c:pt>
                <c:pt idx="29">
                  <c:v>1.6285776079590475</c:v>
                </c:pt>
                <c:pt idx="30">
                  <c:v>2.6174245692754505</c:v>
                </c:pt>
                <c:pt idx="31">
                  <c:v>2.1164811102105885</c:v>
                </c:pt>
                <c:pt idx="32">
                  <c:v>2.618722736367296</c:v>
                </c:pt>
                <c:pt idx="33">
                  <c:v>3.8859607431421139</c:v>
                </c:pt>
                <c:pt idx="34">
                  <c:v>3.9479216301819164</c:v>
                </c:pt>
                <c:pt idx="35">
                  <c:v>4.1313050440352272</c:v>
                </c:pt>
                <c:pt idx="36">
                  <c:v>3.3014805679759229</c:v>
                </c:pt>
                <c:pt idx="37">
                  <c:v>2.6255232268329154</c:v>
                </c:pt>
                <c:pt idx="38">
                  <c:v>1.591592401342834</c:v>
                </c:pt>
                <c:pt idx="39">
                  <c:v>0.21394807747594502</c:v>
                </c:pt>
                <c:pt idx="40">
                  <c:v>5.3355031045976276E-3</c:v>
                </c:pt>
                <c:pt idx="41">
                  <c:v>-1.0885476272855521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70688"/>
        <c:axId val="144646912"/>
      </c:barChart>
      <c:catAx>
        <c:axId val="1443706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46469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4646912"/>
        <c:scaling>
          <c:orientation val="minMax"/>
          <c:max val="1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4370688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Paca_trim!$W$91:$W$104</c:f>
              <c:numCache>
                <c:formatCode>#,##0.0</c:formatCode>
                <c:ptCount val="14"/>
                <c:pt idx="0">
                  <c:v>3.7179580277394653</c:v>
                </c:pt>
                <c:pt idx="1">
                  <c:v>0.81040037468598225</c:v>
                </c:pt>
                <c:pt idx="2">
                  <c:v>1.6448534520652869</c:v>
                </c:pt>
                <c:pt idx="3">
                  <c:v>1.3707103794407427</c:v>
                </c:pt>
                <c:pt idx="4">
                  <c:v>1.6929216551144766</c:v>
                </c:pt>
                <c:pt idx="5">
                  <c:v>2.5017598197944579</c:v>
                </c:pt>
                <c:pt idx="6">
                  <c:v>2.3352817264902459</c:v>
                </c:pt>
                <c:pt idx="7">
                  <c:v>2.0747233239952312</c:v>
                </c:pt>
                <c:pt idx="8">
                  <c:v>1.0822868473231884</c:v>
                </c:pt>
                <c:pt idx="9">
                  <c:v>0.68537365912617609</c:v>
                </c:pt>
                <c:pt idx="10">
                  <c:v>0.12814046375941857</c:v>
                </c:pt>
                <c:pt idx="11">
                  <c:v>-0.9021493981141826</c:v>
                </c:pt>
                <c:pt idx="12">
                  <c:v>-0.7301457567088887</c:v>
                </c:pt>
                <c:pt idx="13">
                  <c:v>-1.6669849671241188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Paca_trim!$X$91:$X$104</c:f>
              <c:numCache>
                <c:formatCode>#,##0.0</c:formatCode>
                <c:ptCount val="14"/>
                <c:pt idx="0">
                  <c:v>5.0998048926909734</c:v>
                </c:pt>
                <c:pt idx="1">
                  <c:v>2.4732238355481995</c:v>
                </c:pt>
                <c:pt idx="2">
                  <c:v>3.6180611277263131</c:v>
                </c:pt>
                <c:pt idx="3">
                  <c:v>2.8794569016353355</c:v>
                </c:pt>
                <c:pt idx="4">
                  <c:v>3.5628605700577021</c:v>
                </c:pt>
                <c:pt idx="5">
                  <c:v>5.2917542429831599</c:v>
                </c:pt>
                <c:pt idx="6">
                  <c:v>5.575501583949305</c:v>
                </c:pt>
                <c:pt idx="7">
                  <c:v>6.2044765060325302</c:v>
                </c:pt>
                <c:pt idx="8">
                  <c:v>5.5237648745914969</c:v>
                </c:pt>
                <c:pt idx="9">
                  <c:v>4.543726235741441</c:v>
                </c:pt>
                <c:pt idx="10">
                  <c:v>3.0232713209308537</c:v>
                </c:pt>
                <c:pt idx="11">
                  <c:v>1.2952992746850578</c:v>
                </c:pt>
                <c:pt idx="12">
                  <c:v>0.71084164173058628</c:v>
                </c:pt>
                <c:pt idx="13">
                  <c:v>-0.53776011222820275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702848"/>
        <c:axId val="144974976"/>
      </c:barChart>
      <c:catAx>
        <c:axId val="1447028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49749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4974976"/>
        <c:scaling>
          <c:orientation val="minMax"/>
          <c:max val="8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470284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Paca_trim!$Y$91:$Y$104</c:f>
              <c:numCache>
                <c:formatCode>#,##0.0</c:formatCode>
                <c:ptCount val="14"/>
                <c:pt idx="0">
                  <c:v>-2.0403745196731049</c:v>
                </c:pt>
                <c:pt idx="1">
                  <c:v>-4.5343006508055002</c:v>
                </c:pt>
                <c:pt idx="2">
                  <c:v>-0.81796223100570886</c:v>
                </c:pt>
                <c:pt idx="3">
                  <c:v>-1.3584405544204592</c:v>
                </c:pt>
                <c:pt idx="4">
                  <c:v>-1.3370165745856477</c:v>
                </c:pt>
                <c:pt idx="5">
                  <c:v>6.7054090299500935E-2</c:v>
                </c:pt>
                <c:pt idx="6">
                  <c:v>0.65312448109813293</c:v>
                </c:pt>
                <c:pt idx="7">
                  <c:v>2.1552930638750301</c:v>
                </c:pt>
                <c:pt idx="8">
                  <c:v>2.3518871094187377</c:v>
                </c:pt>
                <c:pt idx="9">
                  <c:v>2.7752959571141433</c:v>
                </c:pt>
                <c:pt idx="10">
                  <c:v>1.7266978278801304</c:v>
                </c:pt>
                <c:pt idx="11">
                  <c:v>-9.3160894344579415E-2</c:v>
                </c:pt>
                <c:pt idx="12">
                  <c:v>0.25713973082395203</c:v>
                </c:pt>
                <c:pt idx="13">
                  <c:v>-0.79869600651997219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Paca_trim!$Z$91:$Z$104</c:f>
              <c:numCache>
                <c:formatCode>#,##0.0</c:formatCode>
                <c:ptCount val="14"/>
                <c:pt idx="0">
                  <c:v>3.8531678334019492</c:v>
                </c:pt>
                <c:pt idx="1">
                  <c:v>0.95631559565456659</c:v>
                </c:pt>
                <c:pt idx="2">
                  <c:v>1.8885925789691393</c:v>
                </c:pt>
                <c:pt idx="3">
                  <c:v>1.3271618978301314</c:v>
                </c:pt>
                <c:pt idx="4">
                  <c:v>1.6914013821230478</c:v>
                </c:pt>
                <c:pt idx="5">
                  <c:v>3.061771176490713</c:v>
                </c:pt>
                <c:pt idx="6">
                  <c:v>2.897144597750434</c:v>
                </c:pt>
                <c:pt idx="7">
                  <c:v>2.9540174412731934</c:v>
                </c:pt>
                <c:pt idx="8">
                  <c:v>2.2715372703675296</c:v>
                </c:pt>
                <c:pt idx="9">
                  <c:v>1.4599670401380438</c:v>
                </c:pt>
                <c:pt idx="10">
                  <c:v>0.62385562511650949</c:v>
                </c:pt>
                <c:pt idx="11">
                  <c:v>-0.81760800601758943</c:v>
                </c:pt>
                <c:pt idx="12">
                  <c:v>-1.1775342585129023</c:v>
                </c:pt>
                <c:pt idx="13">
                  <c:v>-2.2892525045512535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Paca_trim!$AA$91:$AA$104</c:f>
              <c:numCache>
                <c:formatCode>#,##0.0</c:formatCode>
                <c:ptCount val="14"/>
                <c:pt idx="0">
                  <c:v>9.558616811920162</c:v>
                </c:pt>
                <c:pt idx="1">
                  <c:v>6.8888351276158222</c:v>
                </c:pt>
                <c:pt idx="2">
                  <c:v>6.3386105860113506</c:v>
                </c:pt>
                <c:pt idx="3">
                  <c:v>5.9392783892307177</c:v>
                </c:pt>
                <c:pt idx="4">
                  <c:v>6.993983976278062</c:v>
                </c:pt>
                <c:pt idx="5">
                  <c:v>7.8651049623719826</c:v>
                </c:pt>
                <c:pt idx="6">
                  <c:v>8.18843397589022</c:v>
                </c:pt>
                <c:pt idx="7">
                  <c:v>7.9540806587953039</c:v>
                </c:pt>
                <c:pt idx="8">
                  <c:v>6.2170228641475367</c:v>
                </c:pt>
                <c:pt idx="9">
                  <c:v>5.3192047421706912</c:v>
                </c:pt>
                <c:pt idx="10">
                  <c:v>3.794608472400518</c:v>
                </c:pt>
                <c:pt idx="11">
                  <c:v>2.7456428391007925</c:v>
                </c:pt>
                <c:pt idx="12">
                  <c:v>2.6142151082565901</c:v>
                </c:pt>
                <c:pt idx="13">
                  <c:v>1.5216416795338139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41280"/>
        <c:axId val="143042816"/>
      </c:barChart>
      <c:catAx>
        <c:axId val="143041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30428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304281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304128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Paca_trim!$AH$91:$AH$104</c:f>
              <c:numCache>
                <c:formatCode>#,##0.0</c:formatCode>
                <c:ptCount val="14"/>
                <c:pt idx="0">
                  <c:v>0.30464965289918045</c:v>
                </c:pt>
                <c:pt idx="1">
                  <c:v>-0.76471962329566212</c:v>
                </c:pt>
                <c:pt idx="2">
                  <c:v>3.5610492310378827</c:v>
                </c:pt>
                <c:pt idx="3">
                  <c:v>4.0682267756503521</c:v>
                </c:pt>
                <c:pt idx="4">
                  <c:v>5.3811491734714112</c:v>
                </c:pt>
                <c:pt idx="5">
                  <c:v>4.7104007929133385</c:v>
                </c:pt>
                <c:pt idx="6">
                  <c:v>2.0764079587609174</c:v>
                </c:pt>
                <c:pt idx="7">
                  <c:v>0.86552140491815699</c:v>
                </c:pt>
                <c:pt idx="8">
                  <c:v>-1.5343909094130526</c:v>
                </c:pt>
                <c:pt idx="9">
                  <c:v>-2.2279541394038982</c:v>
                </c:pt>
                <c:pt idx="10">
                  <c:v>-2.8896073249009002</c:v>
                </c:pt>
                <c:pt idx="11">
                  <c:v>-4.0012800303414586</c:v>
                </c:pt>
                <c:pt idx="12">
                  <c:v>-3.1453934740882872</c:v>
                </c:pt>
                <c:pt idx="13">
                  <c:v>-3.4840380472928922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Paca_trim!$AI$91:$AI$104</c:f>
              <c:numCache>
                <c:formatCode>#,##0.0</c:formatCode>
                <c:ptCount val="14"/>
                <c:pt idx="0">
                  <c:v>10.315382810102358</c:v>
                </c:pt>
                <c:pt idx="1">
                  <c:v>5.0215258048210698</c:v>
                </c:pt>
                <c:pt idx="2">
                  <c:v>1.3328805501316099</c:v>
                </c:pt>
                <c:pt idx="3">
                  <c:v>-0.48607309344879113</c:v>
                </c:pt>
                <c:pt idx="4">
                  <c:v>-1.0129772366504697</c:v>
                </c:pt>
                <c:pt idx="5">
                  <c:v>2.7815580708334897</c:v>
                </c:pt>
                <c:pt idx="6">
                  <c:v>6.5516085790884526</c:v>
                </c:pt>
                <c:pt idx="7">
                  <c:v>8.6853599173140275</c:v>
                </c:pt>
                <c:pt idx="8">
                  <c:v>10.069765903980965</c:v>
                </c:pt>
                <c:pt idx="9">
                  <c:v>9.2491522686904517</c:v>
                </c:pt>
                <c:pt idx="10">
                  <c:v>7.5640824028935461</c:v>
                </c:pt>
                <c:pt idx="11">
                  <c:v>5.6690594515000914</c:v>
                </c:pt>
                <c:pt idx="12">
                  <c:v>3.9501945057750953</c:v>
                </c:pt>
                <c:pt idx="13">
                  <c:v>1.8371811167932961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78048"/>
        <c:axId val="142979840"/>
      </c:barChart>
      <c:catAx>
        <c:axId val="1429780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29798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29798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297804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0.80011</cdr:y>
    </cdr:from>
    <cdr:to>
      <cdr:x>1</cdr:x>
      <cdr:y>0.98334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-411859" y="4134305"/>
          <a:ext cx="8327539" cy="94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/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0.54474</cdr:x>
      <cdr:y>0.17678</cdr:y>
    </cdr:from>
    <cdr:to>
      <cdr:x>0.86422</cdr:x>
      <cdr:y>0.36493</cdr:y>
    </cdr:to>
    <cdr:sp macro="" textlink="">
      <cdr:nvSpPr>
        <cdr:cNvPr id="8" name="ZoneTexte 17"/>
        <cdr:cNvSpPr txBox="1"/>
      </cdr:nvSpPr>
      <cdr:spPr>
        <a:xfrm xmlns:a="http://schemas.openxmlformats.org/drawingml/2006/main">
          <a:off x="4585729" y="866346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>
              <a:solidFill>
                <a:srgbClr val="FF0000"/>
              </a:solidFill>
            </a:rPr>
            <a:t>499 800 demandeurs d’emploi catégories A,B,C en moyenne </a:t>
          </a:r>
        </a:p>
        <a:p xmlns:a="http://schemas.openxmlformats.org/drawingml/2006/main">
          <a:pPr algn="ctr"/>
          <a:r>
            <a:rPr lang="fr-FR" sz="1400" b="1">
              <a:solidFill>
                <a:srgbClr val="FF0000"/>
              </a:solidFill>
            </a:rPr>
            <a:t>au T1 2019</a:t>
          </a:r>
        </a:p>
        <a:p xmlns:a="http://schemas.openxmlformats.org/drawingml/2006/main">
          <a:pPr algn="ctr"/>
          <a:endParaRPr lang="fr-FR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0.92786</cdr:x>
      <cdr:y>0.16165</cdr:y>
    </cdr:from>
    <cdr:to>
      <cdr:x>0.92899</cdr:x>
      <cdr:y>0.71948</cdr:y>
    </cdr:to>
    <cdr:cxnSp macro="">
      <cdr:nvCxnSpPr>
        <cdr:cNvPr id="9" name="Connecteur droit 8"/>
        <cdr:cNvCxnSpPr/>
      </cdr:nvCxnSpPr>
      <cdr:spPr>
        <a:xfrm xmlns:a="http://schemas.openxmlformats.org/drawingml/2006/main">
          <a:off x="7810843" y="792206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0.24817</cdr:y>
    </cdr:from>
    <cdr:to>
      <cdr:x>0.88495</cdr:x>
      <cdr:y>0.82103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637" y="1184254"/>
          <a:ext cx="9532" cy="273370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0.88324</cdr:x>
      <cdr:y>0.33533</cdr:y>
    </cdr:from>
    <cdr:to>
      <cdr:x>0.9467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29332" y="160019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0.88198</cdr:x>
      <cdr:y>0.2515</cdr:y>
    </cdr:from>
    <cdr:to>
      <cdr:x>0.88241</cdr:x>
      <cdr:y>0.82701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19875" y="1200150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0.88071</cdr:x>
      <cdr:y>0.3513</cdr:y>
    </cdr:from>
    <cdr:to>
      <cdr:x>0.93908</cdr:x>
      <cdr:y>0.3513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10350" y="1676393"/>
          <a:ext cx="43810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0.88875</cdr:x>
      <cdr:y>0.27611</cdr:y>
    </cdr:from>
    <cdr:to>
      <cdr:x>0.97969</cdr:x>
      <cdr:y>0.33483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70708" y="1317604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0.24617</cdr:y>
    </cdr:from>
    <cdr:to>
      <cdr:x>0.88495</cdr:x>
      <cdr:y>0.81903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613" y="1174729"/>
          <a:ext cx="9532" cy="273370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0.88324</cdr:x>
      <cdr:y>0.33533</cdr:y>
    </cdr:from>
    <cdr:to>
      <cdr:x>0.9467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29332" y="160019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 Note de conjoncture du 1er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970"/>
            <a:ext cx="9031274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-187307"/>
            <a:ext cx="91419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376092"/>
                </a:solidFill>
              </a:rPr>
              <a:t>Hausse du taux de chômage uniquement dans </a:t>
            </a:r>
            <a:r>
              <a:rPr lang="fr-FR" sz="2600" b="1" dirty="0">
                <a:solidFill>
                  <a:srgbClr val="376092"/>
                </a:solidFill>
              </a:rPr>
              <a:t>les zones </a:t>
            </a:r>
            <a:r>
              <a:rPr lang="fr-FR" sz="2600" b="1" dirty="0" smtClean="0">
                <a:solidFill>
                  <a:srgbClr val="376092"/>
                </a:solidFill>
              </a:rPr>
              <a:t>d’emploi de </a:t>
            </a:r>
            <a:r>
              <a:rPr lang="fr-FR" sz="2600" b="1" dirty="0">
                <a:solidFill>
                  <a:srgbClr val="376092"/>
                </a:solidFill>
              </a:rPr>
              <a:t>Fréjus – Saint-Raphaël et Cavaillon – Apt</a:t>
            </a:r>
            <a:endParaRPr lang="fr-FR" sz="26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62927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9" y="677109"/>
            <a:ext cx="8480482" cy="6001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26877" y="1714272"/>
            <a:ext cx="238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 +0,1 pt à +0,2 pt</a:t>
            </a:r>
          </a:p>
          <a:p>
            <a:r>
              <a:rPr lang="fr-FR" sz="1200" b="1" dirty="0" smtClean="0"/>
              <a:t>0,0 pt</a:t>
            </a:r>
          </a:p>
          <a:p>
            <a:r>
              <a:rPr lang="fr-FR" sz="1200" b="1" dirty="0" smtClean="0"/>
              <a:t>de -0,2 pt à -0,1 pt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330538"/>
              </p:ext>
            </p:extLst>
          </p:nvPr>
        </p:nvGraphicFramePr>
        <p:xfrm>
          <a:off x="321276" y="1042987"/>
          <a:ext cx="8418121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67419" y="-1080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demande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d’emploi se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stabilise début 2019 et devrait diminuer au 2</a:t>
            </a:r>
            <a:r>
              <a:rPr lang="fr-FR" sz="26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 trimestre, pour la première fois en dix ans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044291"/>
              </p:ext>
            </p:extLst>
          </p:nvPr>
        </p:nvGraphicFramePr>
        <p:xfrm>
          <a:off x="308919" y="951471"/>
          <a:ext cx="8550876" cy="499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0636" y="-20764"/>
            <a:ext cx="8620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Poursuite de la baisse annuelle chez les hommes, décélération chez les femmes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46856" y="138024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des jeunes repart à la hausse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737978"/>
              </p:ext>
            </p:extLst>
          </p:nvPr>
        </p:nvGraphicFramePr>
        <p:xfrm>
          <a:off x="146855" y="1042987"/>
          <a:ext cx="8827805" cy="503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Nouveau recul chez les inscrits depuis moins d’1 an, décélération chez les inscrits depuis 1 an ou plus 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70276"/>
              </p:ext>
            </p:extLst>
          </p:nvPr>
        </p:nvGraphicFramePr>
        <p:xfrm>
          <a:off x="259492" y="991089"/>
          <a:ext cx="8587946" cy="511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3" y="372335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Rebond de l’emploi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salarié au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3" t="53333" r="23238" b="38593"/>
          <a:stretch/>
        </p:blipFill>
        <p:spPr bwMode="auto">
          <a:xfrm>
            <a:off x="849316" y="5669393"/>
            <a:ext cx="4357386" cy="5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5" y="1074284"/>
            <a:ext cx="7620715" cy="447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021313" y="2078266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39792" y="2533528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71187" y="1622344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 T1 2019: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4" y="1235706"/>
            <a:ext cx="7476411" cy="484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614380" y="3951748"/>
            <a:ext cx="159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- 200 intérimaires,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après -170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4380" y="2226783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 T1 2019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458826" y="2595304"/>
            <a:ext cx="1802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+6 300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emploi hors intérim,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après +2 200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3" y="-980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tirée exclusivement par l’emploi hors intérim depuis deux trimestres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204802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tertiaire marchand retrouve de la vigueur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73" y="1049048"/>
            <a:ext cx="6192822" cy="54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4328" y="11811"/>
            <a:ext cx="898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particulièrement forte dans la construction ce trimestre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169835" y="1110577"/>
            <a:ext cx="3972134" cy="4919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 smtClean="0">
                <a:solidFill>
                  <a:srgbClr val="FF0000"/>
                </a:solidFill>
              </a:rPr>
              <a:t>Tertiaire marchand </a:t>
            </a:r>
            <a:r>
              <a:rPr lang="fr-FR" sz="1500" dirty="0" smtClean="0">
                <a:solidFill>
                  <a:srgbClr val="FF0000"/>
                </a:solidFill>
              </a:rPr>
              <a:t>: +</a:t>
            </a:r>
            <a:r>
              <a:rPr lang="fr-FR" sz="1500" b="1" dirty="0" smtClean="0">
                <a:solidFill>
                  <a:srgbClr val="FF0000"/>
                </a:solidFill>
              </a:rPr>
              <a:t>0,5 % , après +0,2 % 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	Croissance dans :</a:t>
            </a:r>
            <a:endParaRPr lang="fr-FR" sz="1200" b="1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FF0000"/>
                </a:solidFill>
              </a:rPr>
              <a:t>Hébergement-restauration</a:t>
            </a: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FF0000"/>
                </a:solidFill>
              </a:rPr>
              <a:t>Information-communication</a:t>
            </a: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FF0000"/>
                </a:solidFill>
              </a:rPr>
              <a:t>Activités </a:t>
            </a:r>
            <a:r>
              <a:rPr lang="fr-FR" sz="1200" dirty="0">
                <a:solidFill>
                  <a:srgbClr val="FF0000"/>
                </a:solidFill>
              </a:rPr>
              <a:t>de soutien aux </a:t>
            </a:r>
            <a:r>
              <a:rPr lang="fr-FR" sz="1200" dirty="0" smtClean="0">
                <a:solidFill>
                  <a:srgbClr val="FF0000"/>
                </a:solidFill>
              </a:rPr>
              <a:t>entreprises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Commerce</a:t>
            </a:r>
            <a:endParaRPr lang="fr-FR" sz="1200" dirty="0" smtClean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Autres activités de </a:t>
            </a:r>
            <a:r>
              <a:rPr lang="fr-FR" sz="1200" dirty="0" smtClean="0">
                <a:solidFill>
                  <a:srgbClr val="FF0000"/>
                </a:solidFill>
              </a:rPr>
              <a:t>service</a:t>
            </a: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FF0000"/>
                </a:solidFill>
              </a:rPr>
              <a:t>Transport et entreposage</a:t>
            </a:r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	Baisse dans:</a:t>
            </a:r>
            <a:endParaRPr lang="fr-FR" sz="1200" b="1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FF0000"/>
                </a:solidFill>
              </a:rPr>
              <a:t>Activités </a:t>
            </a:r>
            <a:r>
              <a:rPr lang="fr-FR" sz="1200" dirty="0">
                <a:solidFill>
                  <a:srgbClr val="FF0000"/>
                </a:solidFill>
              </a:rPr>
              <a:t>financières et </a:t>
            </a:r>
            <a:r>
              <a:rPr lang="fr-FR" sz="1200" dirty="0" smtClean="0">
                <a:solidFill>
                  <a:srgbClr val="FF0000"/>
                </a:solidFill>
              </a:rPr>
              <a:t>d’assurance</a:t>
            </a: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FF0000"/>
                </a:solidFill>
              </a:rPr>
              <a:t>Activités immobilières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Tertiaire non marchand : 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-0,2%  après une stabilité</a:t>
            </a:r>
            <a:endParaRPr lang="fr-FR" sz="15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 smtClean="0">
                <a:solidFill>
                  <a:srgbClr val="002060"/>
                </a:solidFill>
              </a:rPr>
              <a:t>Industrie : stable, après </a:t>
            </a:r>
            <a:r>
              <a:rPr lang="fr-FR" sz="1500" b="1" dirty="0">
                <a:solidFill>
                  <a:srgbClr val="002060"/>
                </a:solidFill>
              </a:rPr>
              <a:t>+</a:t>
            </a:r>
            <a:r>
              <a:rPr lang="fr-FR" sz="1500" b="1" dirty="0" smtClean="0">
                <a:solidFill>
                  <a:srgbClr val="002060"/>
                </a:solidFill>
              </a:rPr>
              <a:t>0,1 %</a:t>
            </a:r>
          </a:p>
          <a:p>
            <a:endParaRPr lang="fr-FR" sz="600" dirty="0">
              <a:solidFill>
                <a:srgbClr val="002060"/>
              </a:solidFill>
            </a:endParaRPr>
          </a:p>
          <a:p>
            <a:r>
              <a:rPr lang="fr-FR" sz="1200" b="1" dirty="0" smtClean="0">
                <a:solidFill>
                  <a:srgbClr val="002060"/>
                </a:solidFill>
              </a:rPr>
              <a:t>	Hausse :</a:t>
            </a:r>
            <a:endParaRPr lang="fr-FR" sz="1200" dirty="0" smtClean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Fabrication de matériels électriques, électroniques, informatiques ; fabrication de machines</a:t>
            </a:r>
            <a:endParaRPr lang="fr-FR" sz="12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fr-FR" sz="1200" b="1" dirty="0" smtClean="0">
                <a:solidFill>
                  <a:srgbClr val="002060"/>
                </a:solidFill>
              </a:rPr>
              <a:t>Baisse dans :</a:t>
            </a:r>
            <a:endParaRPr lang="fr-FR" sz="12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Fabrication 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de matériels de transport</a:t>
            </a: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Fabrication d’autres produits industriels</a:t>
            </a:r>
            <a:endParaRPr lang="fr-FR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fr-FR" sz="1200" b="1" dirty="0" smtClean="0">
                <a:solidFill>
                  <a:srgbClr val="002060"/>
                </a:solidFill>
              </a:rPr>
              <a:t>Stabilité dans :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Raffinage, industries extractives, énergie, eau, gestion des déchets et dépollution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Agroalimentaire</a:t>
            </a:r>
          </a:p>
          <a:p>
            <a:pPr lvl="1"/>
            <a:endParaRPr lang="fr-FR" sz="12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endParaRPr lang="fr-FR" sz="12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fr-FR" sz="1500" b="1" dirty="0" smtClean="0">
                <a:solidFill>
                  <a:schemeClr val="accent4">
                    <a:lumMod val="75000"/>
                  </a:schemeClr>
                </a:solidFill>
              </a:rPr>
              <a:t>	Construction </a:t>
            </a:r>
            <a:r>
              <a:rPr lang="fr-FR" sz="1500" b="1" dirty="0" smtClean="0">
                <a:solidFill>
                  <a:schemeClr val="accent4">
                    <a:lumMod val="75000"/>
                  </a:schemeClr>
                </a:solidFill>
              </a:rPr>
              <a:t>: +1,7 %, après +0,3%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>
              <a:solidFill>
                <a:srgbClr val="00B0F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66574" r="19887" b="25162"/>
          <a:stretch/>
        </p:blipFill>
        <p:spPr bwMode="auto">
          <a:xfrm>
            <a:off x="213645" y="5353258"/>
            <a:ext cx="4410993" cy="5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" y="1247982"/>
            <a:ext cx="5435855" cy="385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081" y="374038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baisse du nombre de </a:t>
            </a:r>
            <a:r>
              <a:rPr lang="fr-FR" sz="2800" b="1" dirty="0" smtClean="0">
                <a:solidFill>
                  <a:srgbClr val="376092"/>
                </a:solidFill>
              </a:rPr>
              <a:t>contrat aidé s’atténue à </a:t>
            </a:r>
            <a:r>
              <a:rPr lang="fr-FR" sz="2800" b="1" dirty="0">
                <a:solidFill>
                  <a:srgbClr val="376092"/>
                </a:solidFill>
              </a:rPr>
              <a:t>nouveau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89725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411859" y="938102"/>
            <a:ext cx="8327539" cy="5167142"/>
            <a:chOff x="895357" y="-464078"/>
            <a:chExt cx="10134600" cy="6238875"/>
          </a:xfrm>
        </p:grpSpPr>
        <p:graphicFrame>
          <p:nvGraphicFramePr>
            <p:cNvPr id="16" name="Graphique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0351515"/>
                </p:ext>
              </p:extLst>
            </p:nvPr>
          </p:nvGraphicFramePr>
          <p:xfrm>
            <a:off x="895357" y="-464078"/>
            <a:ext cx="10134600" cy="6238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ZoneTexte 7"/>
            <p:cNvSpPr txBox="1"/>
            <p:nvPr/>
          </p:nvSpPr>
          <p:spPr>
            <a:xfrm>
              <a:off x="10320142" y="1629867"/>
              <a:ext cx="709815" cy="3017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13 600</a:t>
              </a:r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10675049" y="2019104"/>
              <a:ext cx="147877" cy="58398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56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2709" y="16637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L’apprentissage toujours aussi dynamique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72294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7" y="1002777"/>
            <a:ext cx="8360633" cy="485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2709" y="16637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Poursuite de la baisse du taux de chômage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72294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8" y="788778"/>
            <a:ext cx="7727050" cy="52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2810" y="217088"/>
            <a:ext cx="8961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376092"/>
                </a:solidFill>
              </a:rPr>
              <a:t>Baisse dans le Vaucluse, stabilité dans les autres départements</a:t>
            </a:r>
            <a:endParaRPr lang="fr-FR" sz="26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810" y="75740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2019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1" y="796789"/>
            <a:ext cx="7952388" cy="531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432486" y="5570963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 ) et taux de chômage localisé (régional et départementaux)</a:t>
            </a:r>
          </a:p>
        </p:txBody>
      </p: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988</Words>
  <Application>Microsoft Office PowerPoint</Application>
  <PresentationFormat>Affichage à l'écran (4:3)</PresentationFormat>
  <Paragraphs>206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403</cp:revision>
  <cp:lastPrinted>2018-10-09T12:30:48Z</cp:lastPrinted>
  <dcterms:created xsi:type="dcterms:W3CDTF">2018-05-30T13:27:07Z</dcterms:created>
  <dcterms:modified xsi:type="dcterms:W3CDTF">2019-07-01T15:36:49Z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