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56" r:id="rId6"/>
    <p:sldId id="263" r:id="rId7"/>
    <p:sldId id="300" r:id="rId8"/>
    <p:sldId id="265" r:id="rId9"/>
    <p:sldId id="290" r:id="rId10"/>
    <p:sldId id="310" r:id="rId11"/>
    <p:sldId id="301" r:id="rId12"/>
    <p:sldId id="296" r:id="rId13"/>
    <p:sldId id="269" r:id="rId14"/>
    <p:sldId id="294" r:id="rId15"/>
    <p:sldId id="283" r:id="rId16"/>
    <p:sldId id="293" r:id="rId17"/>
    <p:sldId id="299" r:id="rId18"/>
    <p:sldId id="271" r:id="rId19"/>
    <p:sldId id="272" r:id="rId20"/>
    <p:sldId id="308" r:id="rId21"/>
    <p:sldId id="309" r:id="rId22"/>
    <p:sldId id="303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 snapToGrid="0" snapToObjects="1"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9'!$C$25</c:f>
              <c:strCache>
                <c:ptCount val="1"/>
                <c:pt idx="0">
                  <c:v>T4 2020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740150128292785E-3"/>
                  <c:y val="1.116172214826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9'!$A$26:$A$33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Vaucluse</c:v>
                </c:pt>
                <c:pt idx="3">
                  <c:v>Alpes-de-Haute-Provence</c:v>
                </c:pt>
                <c:pt idx="4">
                  <c:v>Hautes-Alpes</c:v>
                </c:pt>
                <c:pt idx="5">
                  <c:v>Bouches-du-Rhône</c:v>
                </c:pt>
                <c:pt idx="6">
                  <c:v>Alpes-Maritimes</c:v>
                </c:pt>
                <c:pt idx="7">
                  <c:v>Var</c:v>
                </c:pt>
              </c:strCache>
            </c:strRef>
          </c:cat>
          <c:val>
            <c:numRef>
              <c:f>'Figure 9'!$C$26:$C$33</c:f>
              <c:numCache>
                <c:formatCode>0.0</c:formatCode>
                <c:ptCount val="8"/>
                <c:pt idx="0">
                  <c:v>7.8</c:v>
                </c:pt>
                <c:pt idx="1">
                  <c:v>9</c:v>
                </c:pt>
                <c:pt idx="2">
                  <c:v>10.1</c:v>
                </c:pt>
                <c:pt idx="3">
                  <c:v>9</c:v>
                </c:pt>
                <c:pt idx="4">
                  <c:v>7.5</c:v>
                </c:pt>
                <c:pt idx="5">
                  <c:v>9.1999999999999993</c:v>
                </c:pt>
                <c:pt idx="6">
                  <c:v>8.9</c:v>
                </c:pt>
                <c:pt idx="7">
                  <c:v>8.1999999999999993</c:v>
                </c:pt>
              </c:numCache>
            </c:numRef>
          </c:val>
        </c:ser>
        <c:ser>
          <c:idx val="1"/>
          <c:order val="1"/>
          <c:tx>
            <c:strRef>
              <c:f>'Figure 9'!$B$25</c:f>
              <c:strCache>
                <c:ptCount val="1"/>
                <c:pt idx="0">
                  <c:v>T1 2021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9'!$A$26:$A$33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Vaucluse</c:v>
                </c:pt>
                <c:pt idx="3">
                  <c:v>Alpes-de-Haute-Provence</c:v>
                </c:pt>
                <c:pt idx="4">
                  <c:v>Hautes-Alpes</c:v>
                </c:pt>
                <c:pt idx="5">
                  <c:v>Bouches-du-Rhône</c:v>
                </c:pt>
                <c:pt idx="6">
                  <c:v>Alpes-Maritimes</c:v>
                </c:pt>
                <c:pt idx="7">
                  <c:v>Var</c:v>
                </c:pt>
              </c:strCache>
            </c:strRef>
          </c:cat>
          <c:val>
            <c:numRef>
              <c:f>'Figure 9'!$B$26:$B$33</c:f>
              <c:numCache>
                <c:formatCode>0.0</c:formatCode>
                <c:ptCount val="8"/>
                <c:pt idx="0">
                  <c:v>7.8</c:v>
                </c:pt>
                <c:pt idx="1">
                  <c:v>9.1</c:v>
                </c:pt>
                <c:pt idx="2">
                  <c:v>10</c:v>
                </c:pt>
                <c:pt idx="3">
                  <c:v>9.4</c:v>
                </c:pt>
                <c:pt idx="4">
                  <c:v>9.3000000000000007</c:v>
                </c:pt>
                <c:pt idx="5">
                  <c:v>9.1999999999999993</c:v>
                </c:pt>
                <c:pt idx="6">
                  <c:v>8.9</c:v>
                </c:pt>
                <c:pt idx="7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105344"/>
        <c:axId val="198463488"/>
      </c:barChart>
      <c:catAx>
        <c:axId val="19810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846348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98463488"/>
        <c:scaling>
          <c:orientation val="minMax"/>
          <c:max val="11"/>
          <c:min val="7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98105344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37301219700479"/>
          <c:y val="0.11231175305173129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trim'!$A$13:$B$54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</c:lvl>
              </c:multiLvlStrCache>
            </c:multiLvlStrRef>
          </c:cat>
          <c:val>
            <c:numRef>
              <c:f>Paca_trim!$BH$71:$BH$112</c:f>
              <c:numCache>
                <c:formatCode>#,##0.0</c:formatCode>
                <c:ptCount val="42"/>
                <c:pt idx="0">
                  <c:v>1.8889817591818847</c:v>
                </c:pt>
                <c:pt idx="1">
                  <c:v>1.8201822112414945</c:v>
                </c:pt>
                <c:pt idx="2">
                  <c:v>1.3734336789823942</c:v>
                </c:pt>
                <c:pt idx="3">
                  <c:v>1.6830137165617876</c:v>
                </c:pt>
                <c:pt idx="4">
                  <c:v>1.416078932607534</c:v>
                </c:pt>
                <c:pt idx="5">
                  <c:v>1.1524059080069815</c:v>
                </c:pt>
                <c:pt idx="6">
                  <c:v>2.8011330022767567</c:v>
                </c:pt>
                <c:pt idx="7">
                  <c:v>2.4292203998709683</c:v>
                </c:pt>
                <c:pt idx="8">
                  <c:v>2.3911877622943001</c:v>
                </c:pt>
                <c:pt idx="9">
                  <c:v>1.839843035533173</c:v>
                </c:pt>
                <c:pt idx="10">
                  <c:v>0.88411771909058245</c:v>
                </c:pt>
                <c:pt idx="11">
                  <c:v>1.2979656573176346</c:v>
                </c:pt>
                <c:pt idx="12">
                  <c:v>1.1503251266156367</c:v>
                </c:pt>
                <c:pt idx="13">
                  <c:v>1.4689390469270647</c:v>
                </c:pt>
                <c:pt idx="14">
                  <c:v>1.6010024750548801</c:v>
                </c:pt>
                <c:pt idx="15">
                  <c:v>1.7205586070063505</c:v>
                </c:pt>
                <c:pt idx="16">
                  <c:v>1.9798923071129959</c:v>
                </c:pt>
                <c:pt idx="17">
                  <c:v>2.4879259160795808</c:v>
                </c:pt>
                <c:pt idx="18">
                  <c:v>0.26588270897731636</c:v>
                </c:pt>
                <c:pt idx="19">
                  <c:v>1.0686156145797376</c:v>
                </c:pt>
                <c:pt idx="20">
                  <c:v>0.50981591166034956</c:v>
                </c:pt>
                <c:pt idx="21">
                  <c:v>-0.22779365573446508</c:v>
                </c:pt>
                <c:pt idx="22">
                  <c:v>1.2231093211565902</c:v>
                </c:pt>
                <c:pt idx="23">
                  <c:v>0.59610952724522548</c:v>
                </c:pt>
                <c:pt idx="24">
                  <c:v>1.0437991783301959</c:v>
                </c:pt>
                <c:pt idx="25">
                  <c:v>0.91103928770785991</c:v>
                </c:pt>
                <c:pt idx="26">
                  <c:v>1.3473922871523047</c:v>
                </c:pt>
                <c:pt idx="27">
                  <c:v>0.74661060348777397</c:v>
                </c:pt>
                <c:pt idx="28">
                  <c:v>0.26954358178608029</c:v>
                </c:pt>
                <c:pt idx="29">
                  <c:v>0.27282126538370477</c:v>
                </c:pt>
                <c:pt idx="30">
                  <c:v>0.23748702801946742</c:v>
                </c:pt>
                <c:pt idx="31">
                  <c:v>-0.5103496791234452</c:v>
                </c:pt>
                <c:pt idx="32">
                  <c:v>1.334116014728437E-2</c:v>
                </c:pt>
                <c:pt idx="33">
                  <c:v>-0.69164687991888352</c:v>
                </c:pt>
                <c:pt idx="34">
                  <c:v>-1.1236105980724664</c:v>
                </c:pt>
                <c:pt idx="35">
                  <c:v>-1.7055874801320425</c:v>
                </c:pt>
                <c:pt idx="36">
                  <c:v>-0.20039941676859296</c:v>
                </c:pt>
                <c:pt idx="37">
                  <c:v>8.0971603852625371</c:v>
                </c:pt>
                <c:pt idx="38">
                  <c:v>-1.5796047785286538</c:v>
                </c:pt>
                <c:pt idx="39">
                  <c:v>-2.4588510175790224</c:v>
                </c:pt>
                <c:pt idx="40">
                  <c:v>0.50176485110529079</c:v>
                </c:pt>
                <c:pt idx="41">
                  <c:v>0.65195886418407678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603520"/>
        <c:axId val="198605056"/>
      </c:barChart>
      <c:catAx>
        <c:axId val="1986035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86050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8605056"/>
        <c:scaling>
          <c:orientation val="minMax"/>
          <c:max val="9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8603520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Paca_trim!$BI$91:$BI$112</c:f>
              <c:numCache>
                <c:formatCode>#,##0.0</c:formatCode>
                <c:ptCount val="22"/>
                <c:pt idx="0">
                  <c:v>0.29529219866133438</c:v>
                </c:pt>
                <c:pt idx="1">
                  <c:v>-0.29161876454588676</c:v>
                </c:pt>
                <c:pt idx="2">
                  <c:v>0.82820101802638657</c:v>
                </c:pt>
                <c:pt idx="3">
                  <c:v>0.53411800800480247</c:v>
                </c:pt>
                <c:pt idx="4">
                  <c:v>0.68525454293244525</c:v>
                </c:pt>
                <c:pt idx="5">
                  <c:v>0.34580623828943668</c:v>
                </c:pt>
                <c:pt idx="6">
                  <c:v>0.72904510194273797</c:v>
                </c:pt>
                <c:pt idx="7">
                  <c:v>0.26715372243273361</c:v>
                </c:pt>
                <c:pt idx="8">
                  <c:v>-0.20798781979826098</c:v>
                </c:pt>
                <c:pt idx="9">
                  <c:v>-7.2198231824427417E-2</c:v>
                </c:pt>
                <c:pt idx="10">
                  <c:v>4.0896450188121491E-2</c:v>
                </c:pt>
                <c:pt idx="11">
                  <c:v>-0.58185484969885959</c:v>
                </c:pt>
                <c:pt idx="12">
                  <c:v>-9.3203031839794725E-2</c:v>
                </c:pt>
                <c:pt idx="13">
                  <c:v>-0.88899864180762567</c:v>
                </c:pt>
                <c:pt idx="14">
                  <c:v>-1.1641266281854357</c:v>
                </c:pt>
                <c:pt idx="15">
                  <c:v>-1.8584913587854635</c:v>
                </c:pt>
                <c:pt idx="16">
                  <c:v>-1.9978594363190272E-2</c:v>
                </c:pt>
                <c:pt idx="17">
                  <c:v>10.05837769943334</c:v>
                </c:pt>
                <c:pt idx="18">
                  <c:v>-2.3642164237173802</c:v>
                </c:pt>
                <c:pt idx="19">
                  <c:v>-2.2607425117885382</c:v>
                </c:pt>
                <c:pt idx="20">
                  <c:v>0.45526820053545247</c:v>
                </c:pt>
                <c:pt idx="21">
                  <c:v>0.58037284558565272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Paca_trim!$BJ$91:$BJ$112</c:f>
              <c:numCache>
                <c:formatCode>#,##0.0</c:formatCode>
                <c:ptCount val="22"/>
                <c:pt idx="0">
                  <c:v>0.72925506666858819</c:v>
                </c:pt>
                <c:pt idx="1">
                  <c:v>-0.16278737683850242</c:v>
                </c:pt>
                <c:pt idx="2">
                  <c:v>1.6248069111505226</c:v>
                </c:pt>
                <c:pt idx="3">
                  <c:v>0.65867252153353206</c:v>
                </c:pt>
                <c:pt idx="4">
                  <c:v>1.405201342281881</c:v>
                </c:pt>
                <c:pt idx="5">
                  <c:v>1.4767321613236906</c:v>
                </c:pt>
                <c:pt idx="6">
                  <c:v>1.9593456166095979</c:v>
                </c:pt>
                <c:pt idx="7">
                  <c:v>1.2153842053359565</c:v>
                </c:pt>
                <c:pt idx="8">
                  <c:v>0.7320605661619517</c:v>
                </c:pt>
                <c:pt idx="9">
                  <c:v>0.60387420594463226</c:v>
                </c:pt>
                <c:pt idx="10">
                  <c:v>0.42485188649827865</c:v>
                </c:pt>
                <c:pt idx="11">
                  <c:v>-0.44246070250339997</c:v>
                </c:pt>
                <c:pt idx="12">
                  <c:v>0.11435551570440072</c:v>
                </c:pt>
                <c:pt idx="13">
                  <c:v>-0.50492594852092898</c:v>
                </c:pt>
                <c:pt idx="14">
                  <c:v>-1.0854250378333208</c:v>
                </c:pt>
                <c:pt idx="15">
                  <c:v>-1.561593247164339</c:v>
                </c:pt>
                <c:pt idx="16">
                  <c:v>-0.36979473712417388</c:v>
                </c:pt>
                <c:pt idx="17">
                  <c:v>6.2493275954814465</c:v>
                </c:pt>
                <c:pt idx="18">
                  <c:v>-0.81385193717012916</c:v>
                </c:pt>
                <c:pt idx="19">
                  <c:v>-2.6491756418763668</c:v>
                </c:pt>
                <c:pt idx="20">
                  <c:v>0.54661283557047025</c:v>
                </c:pt>
                <c:pt idx="21">
                  <c:v>0.72094387588812481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201920"/>
        <c:axId val="199203456"/>
      </c:barChart>
      <c:catAx>
        <c:axId val="1992019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92034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9203456"/>
        <c:scaling>
          <c:orientation val="minMax"/>
          <c:max val="12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92019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Paca_trim!$BK$91:$BK$112</c:f>
              <c:numCache>
                <c:formatCode>#,##0.0</c:formatCode>
                <c:ptCount val="22"/>
                <c:pt idx="0">
                  <c:v>0.11039964672114877</c:v>
                </c:pt>
                <c:pt idx="1">
                  <c:v>-1.2902514336126991</c:v>
                </c:pt>
                <c:pt idx="2">
                  <c:v>0.80996536699808885</c:v>
                </c:pt>
                <c:pt idx="3">
                  <c:v>-0.98077242755028049</c:v>
                </c:pt>
                <c:pt idx="4">
                  <c:v>6.155567991046329E-2</c:v>
                </c:pt>
                <c:pt idx="5">
                  <c:v>6.7110340584974892E-2</c:v>
                </c:pt>
                <c:pt idx="6">
                  <c:v>1.3468954339685757</c:v>
                </c:pt>
                <c:pt idx="7">
                  <c:v>0.66174037719202161</c:v>
                </c:pt>
                <c:pt idx="8">
                  <c:v>0.33965158321465072</c:v>
                </c:pt>
                <c:pt idx="9">
                  <c:v>0.44769600349421346</c:v>
                </c:pt>
                <c:pt idx="10">
                  <c:v>5.4353734101542095E-2</c:v>
                </c:pt>
                <c:pt idx="11">
                  <c:v>-0.72794437201216811</c:v>
                </c:pt>
                <c:pt idx="12">
                  <c:v>0.56911458903359247</c:v>
                </c:pt>
                <c:pt idx="13">
                  <c:v>-0.34824246381544022</c:v>
                </c:pt>
                <c:pt idx="14">
                  <c:v>-2.1076771868515864</c:v>
                </c:pt>
                <c:pt idx="15">
                  <c:v>-3.3076751450245356</c:v>
                </c:pt>
                <c:pt idx="16">
                  <c:v>-0.60571098932794554</c:v>
                </c:pt>
                <c:pt idx="17">
                  <c:v>15.525246662797443</c:v>
                </c:pt>
                <c:pt idx="18">
                  <c:v>-4.1296156744536567</c:v>
                </c:pt>
                <c:pt idx="19">
                  <c:v>-4.8158046428758645</c:v>
                </c:pt>
                <c:pt idx="20">
                  <c:v>0.8533362695441582</c:v>
                </c:pt>
                <c:pt idx="21">
                  <c:v>0.27839947595391656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Paca_trim!$BL$91:$BL$112</c:f>
              <c:numCache>
                <c:formatCode>#,##0.0</c:formatCode>
                <c:ptCount val="22"/>
                <c:pt idx="0">
                  <c:v>0.27972664111981516</c:v>
                </c:pt>
                <c:pt idx="1">
                  <c:v>-0.4807855855038512</c:v>
                </c:pt>
                <c:pt idx="2">
                  <c:v>1.0106534495527786</c:v>
                </c:pt>
                <c:pt idx="3">
                  <c:v>0.52113883499527169</c:v>
                </c:pt>
                <c:pt idx="4">
                  <c:v>0.68114998765624879</c:v>
                </c:pt>
                <c:pt idx="5">
                  <c:v>0.75790506124542301</c:v>
                </c:pt>
                <c:pt idx="6">
                  <c:v>0.94799836284995553</c:v>
                </c:pt>
                <c:pt idx="7">
                  <c:v>0.50954436871288866</c:v>
                </c:pt>
                <c:pt idx="8">
                  <c:v>6.1053389008214332E-2</c:v>
                </c:pt>
                <c:pt idx="9">
                  <c:v>-4.6851676309389578E-2</c:v>
                </c:pt>
                <c:pt idx="10">
                  <c:v>1.6351268858461054E-2</c:v>
                </c:pt>
                <c:pt idx="11">
                  <c:v>-0.79781146799490221</c:v>
                </c:pt>
                <c:pt idx="12">
                  <c:v>-0.3394895571254386</c:v>
                </c:pt>
                <c:pt idx="13">
                  <c:v>-0.99107044427296787</c:v>
                </c:pt>
                <c:pt idx="14">
                  <c:v>-1.2247942902317122</c:v>
                </c:pt>
                <c:pt idx="15">
                  <c:v>-1.8464451984534058</c:v>
                </c:pt>
                <c:pt idx="16">
                  <c:v>-0.23773155857728101</c:v>
                </c:pt>
                <c:pt idx="17">
                  <c:v>8.294384454216841</c:v>
                </c:pt>
                <c:pt idx="18">
                  <c:v>-1.7699397263768901</c:v>
                </c:pt>
                <c:pt idx="19">
                  <c:v>-2.6167132004415339</c:v>
                </c:pt>
                <c:pt idx="20">
                  <c:v>0.42005600746766181</c:v>
                </c:pt>
                <c:pt idx="21">
                  <c:v>0.56990461014099214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Paca_trim!$BM$91:$BM$112</c:f>
              <c:numCache>
                <c:formatCode>#,##0.0</c:formatCode>
                <c:ptCount val="22"/>
                <c:pt idx="0">
                  <c:v>1.3042220936957838</c:v>
                </c:pt>
                <c:pt idx="1">
                  <c:v>0.95915046672947479</c:v>
                </c:pt>
                <c:pt idx="2">
                  <c:v>1.9594537280515745</c:v>
                </c:pt>
                <c:pt idx="3">
                  <c:v>1.5696062118691012</c:v>
                </c:pt>
                <c:pt idx="4">
                  <c:v>2.4053950745372088</c:v>
                </c:pt>
                <c:pt idx="5">
                  <c:v>1.6796864585277405</c:v>
                </c:pt>
                <c:pt idx="6">
                  <c:v>2.2943598080604088</c:v>
                </c:pt>
                <c:pt idx="7">
                  <c:v>1.3406131446734415</c:v>
                </c:pt>
                <c:pt idx="8">
                  <c:v>0.72088023270520107</c:v>
                </c:pt>
                <c:pt idx="9">
                  <c:v>0.92918131592163444</c:v>
                </c:pt>
                <c:pt idx="10">
                  <c:v>0.82607613834289051</c:v>
                </c:pt>
                <c:pt idx="11">
                  <c:v>0.23937614135529639</c:v>
                </c:pt>
                <c:pt idx="12">
                  <c:v>0.55392796474555972</c:v>
                </c:pt>
                <c:pt idx="13">
                  <c:v>-0.18117716188423838</c:v>
                </c:pt>
                <c:pt idx="14">
                  <c:v>-0.45867059112092434</c:v>
                </c:pt>
                <c:pt idx="15">
                  <c:v>-0.68994406524898189</c:v>
                </c:pt>
                <c:pt idx="16">
                  <c:v>5.4586507207887713E-2</c:v>
                </c:pt>
                <c:pt idx="17">
                  <c:v>4.4984500929944327</c:v>
                </c:pt>
                <c:pt idx="18">
                  <c:v>4.9835069650439046E-2</c:v>
                </c:pt>
                <c:pt idx="19">
                  <c:v>-1.0460151802656581</c:v>
                </c:pt>
                <c:pt idx="20">
                  <c:v>0.52494067451280824</c:v>
                </c:pt>
                <c:pt idx="21">
                  <c:v>0.99194048357098552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272320"/>
        <c:axId val="199273856"/>
      </c:barChart>
      <c:catAx>
        <c:axId val="1992723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92738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9273856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927232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Paca_trim!$BT$91:$BT$112</c:f>
              <c:numCache>
                <c:formatCode>#,##0.0</c:formatCode>
                <c:ptCount val="22"/>
                <c:pt idx="0">
                  <c:v>-9.5866533864530368E-2</c:v>
                </c:pt>
                <c:pt idx="1">
                  <c:v>0.7066036912877216</c:v>
                </c:pt>
                <c:pt idx="2">
                  <c:v>2.7719341665635389</c:v>
                </c:pt>
                <c:pt idx="3">
                  <c:v>0.64178205900060625</c:v>
                </c:pt>
                <c:pt idx="4">
                  <c:v>1.1880406302717139</c:v>
                </c:pt>
                <c:pt idx="5">
                  <c:v>1.1823685206246992E-3</c:v>
                </c:pt>
                <c:pt idx="6">
                  <c:v>0.31687101694315434</c:v>
                </c:pt>
                <c:pt idx="7">
                  <c:v>-0.71424362072013414</c:v>
                </c:pt>
                <c:pt idx="8">
                  <c:v>-1.1514856539132867</c:v>
                </c:pt>
                <c:pt idx="9">
                  <c:v>-0.66651454923201126</c:v>
                </c:pt>
                <c:pt idx="10">
                  <c:v>-0.48359407113668373</c:v>
                </c:pt>
                <c:pt idx="11">
                  <c:v>-1.5635250382680987</c:v>
                </c:pt>
                <c:pt idx="12">
                  <c:v>-0.44553050217828183</c:v>
                </c:pt>
                <c:pt idx="13">
                  <c:v>-0.77975851040091859</c:v>
                </c:pt>
                <c:pt idx="14">
                  <c:v>-1.4480802628784151</c:v>
                </c:pt>
                <c:pt idx="15">
                  <c:v>-1.8750475417733781</c:v>
                </c:pt>
                <c:pt idx="16">
                  <c:v>0.87339629710978528</c:v>
                </c:pt>
                <c:pt idx="17">
                  <c:v>10.016010246557805</c:v>
                </c:pt>
                <c:pt idx="18">
                  <c:v>-4.549740962803428</c:v>
                </c:pt>
                <c:pt idx="19">
                  <c:v>-6.0338834205422849</c:v>
                </c:pt>
                <c:pt idx="20">
                  <c:v>-0.98520249221183409</c:v>
                </c:pt>
                <c:pt idx="21">
                  <c:v>1.712090822092005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Paca_trim!$BU$91:$BU$112</c:f>
              <c:numCache>
                <c:formatCode>#,##0.0</c:formatCode>
                <c:ptCount val="22"/>
                <c:pt idx="0">
                  <c:v>1.3163348198743208</c:v>
                </c:pt>
                <c:pt idx="1">
                  <c:v>-1.4546823098195216</c:v>
                </c:pt>
                <c:pt idx="2">
                  <c:v>-0.8551408076514333</c:v>
                </c:pt>
                <c:pt idx="3">
                  <c:v>0.53258302768426358</c:v>
                </c:pt>
                <c:pt idx="4">
                  <c:v>0.84295400403151532</c:v>
                </c:pt>
                <c:pt idx="5">
                  <c:v>2.1822807394313859</c:v>
                </c:pt>
                <c:pt idx="6">
                  <c:v>2.7564910919261498</c:v>
                </c:pt>
                <c:pt idx="7">
                  <c:v>2.6967069966487678</c:v>
                </c:pt>
                <c:pt idx="8">
                  <c:v>2.1034731052655964</c:v>
                </c:pt>
                <c:pt idx="9">
                  <c:v>1.4464483990036747</c:v>
                </c:pt>
                <c:pt idx="10">
                  <c:v>1.119656855494755</c:v>
                </c:pt>
                <c:pt idx="11">
                  <c:v>0.75767548671141771</c:v>
                </c:pt>
                <c:pt idx="12">
                  <c:v>0.55309573927559974</c:v>
                </c:pt>
                <c:pt idx="13">
                  <c:v>-0.58903358068893574</c:v>
                </c:pt>
                <c:pt idx="14">
                  <c:v>-0.74646373696591883</c:v>
                </c:pt>
                <c:pt idx="15">
                  <c:v>-1.5100081938429155</c:v>
                </c:pt>
                <c:pt idx="16">
                  <c:v>-1.4351081530782017</c:v>
                </c:pt>
                <c:pt idx="17">
                  <c:v>5.8390860036776848</c:v>
                </c:pt>
                <c:pt idx="18">
                  <c:v>2.0535459982910842</c:v>
                </c:pt>
                <c:pt idx="19">
                  <c:v>1.6312690128659435</c:v>
                </c:pt>
                <c:pt idx="20">
                  <c:v>2.0746660076066403</c:v>
                </c:pt>
                <c:pt idx="21">
                  <c:v>-0.43582362594495327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353088"/>
        <c:axId val="199354624"/>
      </c:barChart>
      <c:catAx>
        <c:axId val="1993530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935462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9354624"/>
        <c:scaling>
          <c:orientation val="minMax"/>
          <c:max val="12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935308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0.91497</cdr:x>
      <cdr:y>0.16966</cdr:y>
    </cdr:from>
    <cdr:to>
      <cdr:x>1</cdr:x>
      <cdr:y>0.26774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67525" y="809626"/>
          <a:ext cx="638175" cy="468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0.90819</cdr:x>
      <cdr:y>0.28465</cdr:y>
    </cdr:from>
    <cdr:to>
      <cdr:x>0.9104</cdr:x>
      <cdr:y>0.77584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16602" y="1358357"/>
          <a:ext cx="16550" cy="234396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0.90365</cdr:x>
      <cdr:y>0.29741</cdr:y>
    </cdr:from>
    <cdr:to>
      <cdr:x>0.96711</cdr:x>
      <cdr:y>0.29741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82560" y="1419247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0.88759</cdr:x>
      <cdr:y>0.22023</cdr:y>
    </cdr:from>
    <cdr:to>
      <cdr:x>0.9798</cdr:x>
      <cdr:y>0.27895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62018" y="1050942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 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Pôle emploi, Dares (STMT) - Calculs des CVS-CJO : Dares</a:t>
          </a:r>
          <a:endParaRPr lang="fr-FR" sz="1000">
            <a:effectLst/>
          </a:endParaRPr>
        </a:p>
      </cdr:txBody>
    </cdr:sp>
  </cdr:relSizeAnchor>
  <cdr:relSizeAnchor xmlns:cdr="http://schemas.openxmlformats.org/drawingml/2006/chartDrawing">
    <cdr:from>
      <cdr:x>0.90913</cdr:x>
      <cdr:y>0.25193</cdr:y>
    </cdr:from>
    <cdr:to>
      <cdr:x>0.90913</cdr:x>
      <cdr:y>0.77089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823627" y="1202216"/>
          <a:ext cx="30" cy="247650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0.91712</cdr:x>
      <cdr:y>0.30964</cdr:y>
    </cdr:from>
    <cdr:to>
      <cdr:x>0.97549</cdr:x>
      <cdr:y>0.30964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83651" y="1477631"/>
          <a:ext cx="43810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0.90089</cdr:x>
      <cdr:y>0.23619</cdr:y>
    </cdr:from>
    <cdr:to>
      <cdr:x>0.99183</cdr:x>
      <cdr:y>0.29491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61803" y="1127105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0.90906</cdr:x>
      <cdr:y>0.27567</cdr:y>
    </cdr:from>
    <cdr:to>
      <cdr:x>0.91012</cdr:x>
      <cdr:y>0.78408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23136" y="1315504"/>
          <a:ext cx="7956" cy="242614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0.90531</cdr:x>
      <cdr:y>0.33533</cdr:y>
    </cdr:from>
    <cdr:to>
      <cdr:x>0.96877</cdr:x>
      <cdr:y>0.33533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95002" y="1600203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0.26536</cdr:y>
    </cdr:from>
    <cdr:to>
      <cdr:x>0.98863</cdr:x>
      <cdr:y>0.32408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80" y="1266290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22/07/2021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 Note de conjoncture du 1er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ireccte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3954"/>
            <a:ext cx="9003323" cy="335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17" name="Graphique 16"/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9" name="Connecteur droit 18"/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ZoneTexte 3"/>
          <p:cNvSpPr txBox="1"/>
          <p:nvPr/>
        </p:nvSpPr>
        <p:spPr>
          <a:xfrm>
            <a:off x="157081" y="384159"/>
            <a:ext cx="8961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Le taux de chômage explose dans les Hautes-Alpes …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5941903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 ) et taux de chômage localisé (régional et départementaux)</a:t>
            </a:r>
          </a:p>
        </p:txBody>
      </p:sp>
      <p:sp>
        <p:nvSpPr>
          <p:cNvPr id="2" name="Ellipse 1"/>
          <p:cNvSpPr/>
          <p:nvPr/>
        </p:nvSpPr>
        <p:spPr>
          <a:xfrm>
            <a:off x="4637676" y="2039816"/>
            <a:ext cx="813164" cy="27713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4067" y="204796"/>
            <a:ext cx="860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… en particulier dans la zone d’emploi de Briançon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72801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68" y="876300"/>
            <a:ext cx="6019279" cy="57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1" y="85191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77091" y="-102197"/>
            <a:ext cx="8707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Très légère hausse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début 2021, qui devrait se poursuivre au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819150" y="1042987"/>
            <a:ext cx="7505700" cy="4772025"/>
            <a:chOff x="0" y="0"/>
            <a:chExt cx="7505700" cy="4772025"/>
          </a:xfrm>
        </p:grpSpPr>
        <p:graphicFrame>
          <p:nvGraphicFramePr>
            <p:cNvPr id="14" name="Graphique 13"/>
            <p:cNvGraphicFramePr>
              <a:graphicFrameLocks/>
            </p:cNvGraphicFramePr>
            <p:nvPr/>
          </p:nvGraphicFramePr>
          <p:xfrm>
            <a:off x="0" y="0"/>
            <a:ext cx="7505700" cy="4772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5" name="Connecteur droit 14"/>
            <p:cNvCxnSpPr/>
            <p:nvPr/>
          </p:nvCxnSpPr>
          <p:spPr>
            <a:xfrm>
              <a:off x="6962775" y="809626"/>
              <a:ext cx="9525" cy="273367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17"/>
          <p:cNvSpPr txBox="1"/>
          <p:nvPr/>
        </p:nvSpPr>
        <p:spPr>
          <a:xfrm>
            <a:off x="4351682" y="1810786"/>
            <a:ext cx="2689411" cy="922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rgbClr val="FF0000"/>
                </a:solidFill>
              </a:rPr>
              <a:t>502 100 demandeurs d’emploi catégories A,B,C en moyenne </a:t>
            </a:r>
          </a:p>
          <a:p>
            <a:pPr algn="ctr"/>
            <a:r>
              <a:rPr lang="fr-FR" sz="1400" b="1">
                <a:solidFill>
                  <a:srgbClr val="FF0000"/>
                </a:solidFill>
              </a:rPr>
              <a:t>au T1 2021</a:t>
            </a:r>
          </a:p>
          <a:p>
            <a:pPr algn="ctr"/>
            <a:endParaRPr lang="fr-FR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1" y="85191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9490" y="-67718"/>
            <a:ext cx="8309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augmentation identique pour les hommes et les femmes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228096"/>
              </p:ext>
            </p:extLst>
          </p:nvPr>
        </p:nvGraphicFramePr>
        <p:xfrm>
          <a:off x="157081" y="1042987"/>
          <a:ext cx="8582316" cy="530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90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7077" y="116767"/>
            <a:ext cx="8986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Après un fort repli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semestre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2020,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des jeunes progresse un peu plus vite que celle des autres tranches d’âge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834533"/>
              </p:ext>
            </p:extLst>
          </p:nvPr>
        </p:nvGraphicFramePr>
        <p:xfrm>
          <a:off x="274068" y="1042987"/>
          <a:ext cx="8593825" cy="517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91215"/>
            <a:ext cx="9141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Recul chez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inscrits depuis moins d’un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an, </a:t>
            </a:r>
          </a:p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hausse chez les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an ou plus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105006"/>
              </p:ext>
            </p:extLst>
          </p:nvPr>
        </p:nvGraphicFramePr>
        <p:xfrm>
          <a:off x="493776" y="1042987"/>
          <a:ext cx="8245622" cy="53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887" y="37492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Première baisse annuelle du nombre d’allocataires du RSA 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27" y="1186735"/>
            <a:ext cx="7155831" cy="51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3236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Une baisse qui ne s’observe que dans les Alpes-Maritimes et les Bouches-du-Rhône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981200"/>
            <a:ext cx="89249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r>
              <a:rPr lang="fr-FR" sz="2000" dirty="0">
                <a:hlinkClick r:id="rId3"/>
              </a:rPr>
              <a:t/>
            </a: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</a:t>
            </a:r>
            <a:r>
              <a:rPr lang="fr-FR" sz="2000" dirty="0" smtClean="0"/>
              <a:t>es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 smtClean="0"/>
              <a:t>:</a:t>
            </a:r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</a:t>
            </a:r>
            <a:r>
              <a:rPr lang="fr-FR" sz="2000" dirty="0" smtClean="0">
                <a:hlinkClick r:id="rId4"/>
              </a:rPr>
              <a:t>paca.dreets.gouv.fr/Les-outils-de-pilotage-territorialises</a:t>
            </a:r>
            <a:endParaRPr lang="fr-FR" sz="2000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5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377" y="662941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188740" y="2232600"/>
            <a:ext cx="213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Par rapport 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au T4 2020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610622" y="3870670"/>
            <a:ext cx="8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+0,3 %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10622" y="3182692"/>
            <a:ext cx="8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"/>
          <a:stretch/>
        </p:blipFill>
        <p:spPr bwMode="auto">
          <a:xfrm>
            <a:off x="539377" y="1052865"/>
            <a:ext cx="7071245" cy="55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13645" y="0"/>
            <a:ext cx="8928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continue 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progresser début 2021, </a:t>
            </a:r>
          </a:p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sans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retrouver son niveau d’avant-crise</a:t>
            </a:r>
          </a:p>
        </p:txBody>
      </p:sp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8138" y="0"/>
            <a:ext cx="8933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Après trois trimestres de forte hausse, l’intérim marque le pas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095260"/>
            <a:ext cx="7415452" cy="461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8" r="4476"/>
          <a:stretch/>
        </p:blipFill>
        <p:spPr bwMode="auto">
          <a:xfrm>
            <a:off x="1194577" y="5718844"/>
            <a:ext cx="6960951" cy="69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7914" y="438810"/>
            <a:ext cx="89896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tertiaire marchand à la traîne depuis deux trimestres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66574" r="19887" b="25162"/>
          <a:stretch/>
        </p:blipFill>
        <p:spPr bwMode="auto">
          <a:xfrm>
            <a:off x="517545" y="5554439"/>
            <a:ext cx="4410993" cy="5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033847" y="2758913"/>
            <a:ext cx="2007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+0,1 % (après -0,2 %)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033847" y="3097467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+0,1 % (après +0,5 %)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33847" y="3710200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</a:rPr>
              <a:t>+0,9 % (après +0,3 %)</a:t>
            </a:r>
            <a:endParaRPr lang="fr-FR" sz="500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33847" y="3413061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1,1 % (après +1,2 %)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94811" y="1898630"/>
            <a:ext cx="213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Par rapport 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Au T4 2020 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2"/>
          <a:stretch/>
        </p:blipFill>
        <p:spPr bwMode="auto">
          <a:xfrm>
            <a:off x="389529" y="1426479"/>
            <a:ext cx="6644318" cy="41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85853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02706" y="301906"/>
            <a:ext cx="8736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industriel soutenu par l’intérim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01" y="937728"/>
            <a:ext cx="6766560" cy="463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001"/>
          <a:stretch/>
        </p:blipFill>
        <p:spPr bwMode="auto">
          <a:xfrm>
            <a:off x="1187702" y="5502135"/>
            <a:ext cx="6451056" cy="56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8" r="4476"/>
          <a:stretch/>
        </p:blipFill>
        <p:spPr bwMode="auto">
          <a:xfrm>
            <a:off x="964735" y="6068500"/>
            <a:ext cx="6896990" cy="68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8834" y="373467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recul moindre des embauches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25" y="1280160"/>
            <a:ext cx="6977514" cy="51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-23733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recours aux contrats aidés s’intensifie en réponse à la crise sanitaire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5" y="1183150"/>
            <a:ext cx="7193949" cy="495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3236" y="166511"/>
            <a:ext cx="880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100 000 </a:t>
            </a:r>
            <a:r>
              <a:rPr lang="fr-FR" sz="2800" b="1" dirty="0" smtClean="0">
                <a:solidFill>
                  <a:srgbClr val="376092"/>
                </a:solidFill>
              </a:rPr>
              <a:t>salariés en ETP </a:t>
            </a:r>
            <a:r>
              <a:rPr lang="fr-FR" sz="2800" b="1" dirty="0">
                <a:solidFill>
                  <a:srgbClr val="376092"/>
                </a:solidFill>
              </a:rPr>
              <a:t>en activité partielle en mars 2021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79" y="69298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80" y="981401"/>
            <a:ext cx="6358503" cy="558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221" y="417454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Quasi-stabilité du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taux de chômage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début 2021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2021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57403" y="3439988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+0,1 point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39978" y="4156047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stable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48488" y="2258164"/>
            <a:ext cx="213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Par rapport 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au T4 2020 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"/>
          <a:stretch/>
        </p:blipFill>
        <p:spPr bwMode="auto">
          <a:xfrm>
            <a:off x="420625" y="1229100"/>
            <a:ext cx="6936778" cy="51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4835</TotalTime>
  <Words>913</Words>
  <Application>Microsoft Office PowerPoint</Application>
  <PresentationFormat>Affichage à l'écran (4:3)</PresentationFormat>
  <Paragraphs>180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546</cp:revision>
  <cp:lastPrinted>2018-10-09T12:30:48Z</cp:lastPrinted>
  <dcterms:created xsi:type="dcterms:W3CDTF">2018-05-30T13:27:07Z</dcterms:created>
  <dcterms:modified xsi:type="dcterms:W3CDTF">2021-07-22T16:07:51Z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