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256" r:id="rId6"/>
    <p:sldId id="263" r:id="rId7"/>
    <p:sldId id="300" r:id="rId8"/>
    <p:sldId id="290" r:id="rId9"/>
    <p:sldId id="265" r:id="rId10"/>
    <p:sldId id="296" r:id="rId11"/>
    <p:sldId id="301" r:id="rId12"/>
    <p:sldId id="269" r:id="rId13"/>
    <p:sldId id="294" r:id="rId14"/>
    <p:sldId id="283" r:id="rId15"/>
    <p:sldId id="293" r:id="rId16"/>
    <p:sldId id="299" r:id="rId17"/>
    <p:sldId id="271" r:id="rId18"/>
    <p:sldId id="272" r:id="rId19"/>
    <p:sldId id="298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0\2020-T2\01%20-%20Fichiers%20de%20travail\DEFM-Ch&#244;mage\2020_T2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Notes%20de%20conjoncture\01%20-%20Notes\2020\2020-T2\01%20-%20Fichiers%20de%20travail\DEFM-Ch&#244;mage\2020_T2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Notes%20de%20conjoncture\01%20-%20Notes\2020\2020-T2\01%20-%20Fichiers%20de%20travail\DEFM-Ch&#244;mage\2020_T2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Notes%20de%20conjoncture\01%20-%20Notes\2020\2020-T2\01%20-%20Fichiers%20de%20travail\DEFM-Ch&#244;mage\2020_T2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Notes%20de%20conjoncture\01%20-%20Notes\2020\2020-T2\01%20-%20Fichiers%20de%20travail\DEFM-Ch&#244;mage\2020_T2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9'!$C$25</c:f>
              <c:strCache>
                <c:ptCount val="1"/>
                <c:pt idx="0">
                  <c:v>T1 2020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740150128292785E-3"/>
                  <c:y val="1.116172214826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9'!$A$26:$A$33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Hautes-Alpes</c:v>
                </c:pt>
                <c:pt idx="3">
                  <c:v>Alpes-Maritimes</c:v>
                </c:pt>
                <c:pt idx="4">
                  <c:v>Var</c:v>
                </c:pt>
                <c:pt idx="5">
                  <c:v>Bouches-du-Rhône</c:v>
                </c:pt>
                <c:pt idx="6">
                  <c:v>Alpes-de-Haute-Provence</c:v>
                </c:pt>
                <c:pt idx="7">
                  <c:v>Vaucluse</c:v>
                </c:pt>
              </c:strCache>
            </c:strRef>
          </c:cat>
          <c:val>
            <c:numRef>
              <c:f>'Figure 9'!$C$26:$C$33</c:f>
              <c:numCache>
                <c:formatCode>0.0</c:formatCode>
                <c:ptCount val="8"/>
                <c:pt idx="0">
                  <c:v>7.6</c:v>
                </c:pt>
                <c:pt idx="1">
                  <c:v>8.8000000000000007</c:v>
                </c:pt>
                <c:pt idx="2">
                  <c:v>7.5</c:v>
                </c:pt>
                <c:pt idx="3">
                  <c:v>8.1</c:v>
                </c:pt>
                <c:pt idx="4">
                  <c:v>8.3000000000000007</c:v>
                </c:pt>
                <c:pt idx="5">
                  <c:v>9.1999999999999993</c:v>
                </c:pt>
                <c:pt idx="6">
                  <c:v>9.3000000000000007</c:v>
                </c:pt>
                <c:pt idx="7">
                  <c:v>10</c:v>
                </c:pt>
              </c:numCache>
            </c:numRef>
          </c:val>
        </c:ser>
        <c:ser>
          <c:idx val="1"/>
          <c:order val="1"/>
          <c:tx>
            <c:strRef>
              <c:f>'Figure 9'!$B$25</c:f>
              <c:strCache>
                <c:ptCount val="1"/>
                <c:pt idx="0">
                  <c:v>T2 2020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9'!$A$26:$A$33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Hautes-Alpes</c:v>
                </c:pt>
                <c:pt idx="3">
                  <c:v>Alpes-Maritimes</c:v>
                </c:pt>
                <c:pt idx="4">
                  <c:v>Var</c:v>
                </c:pt>
                <c:pt idx="5">
                  <c:v>Bouches-du-Rhône</c:v>
                </c:pt>
                <c:pt idx="6">
                  <c:v>Alpes-de-Haute-Provence</c:v>
                </c:pt>
                <c:pt idx="7">
                  <c:v>Vaucluse</c:v>
                </c:pt>
              </c:strCache>
            </c:strRef>
          </c:cat>
          <c:val>
            <c:numRef>
              <c:f>'Figure 9'!$B$26:$B$33</c:f>
              <c:numCache>
                <c:formatCode>0.0</c:formatCode>
                <c:ptCount val="8"/>
                <c:pt idx="0">
                  <c:v>7</c:v>
                </c:pt>
                <c:pt idx="1">
                  <c:v>8.3000000000000007</c:v>
                </c:pt>
                <c:pt idx="2">
                  <c:v>7</c:v>
                </c:pt>
                <c:pt idx="3">
                  <c:v>8</c:v>
                </c:pt>
                <c:pt idx="4">
                  <c:v>8</c:v>
                </c:pt>
                <c:pt idx="5">
                  <c:v>8.3000000000000007</c:v>
                </c:pt>
                <c:pt idx="6">
                  <c:v>8.8000000000000007</c:v>
                </c:pt>
                <c:pt idx="7">
                  <c:v>9.1999999999999993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772480"/>
        <c:axId val="182774016"/>
      </c:barChart>
      <c:catAx>
        <c:axId val="18277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277401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82774016"/>
        <c:scaling>
          <c:orientation val="minMax"/>
          <c:max val="12"/>
          <c:min val="6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82772480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37301219700479"/>
          <c:y val="0.11231175305173129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trim'!$A$9:$B$51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</c:lvl>
              </c:multiLvlStrCache>
            </c:multiLvlStrRef>
          </c:cat>
          <c:val>
            <c:numRef>
              <c:f>Paca_trim!$V$67:$V$109</c:f>
              <c:numCache>
                <c:formatCode>#,##0.0</c:formatCode>
                <c:ptCount val="43"/>
                <c:pt idx="0">
                  <c:v>13.02182493615045</c:v>
                </c:pt>
                <c:pt idx="1">
                  <c:v>9.7173301433286738</c:v>
                </c:pt>
                <c:pt idx="2">
                  <c:v>7.5802809968647189</c:v>
                </c:pt>
                <c:pt idx="3">
                  <c:v>6.0397019746782687</c:v>
                </c:pt>
                <c:pt idx="4">
                  <c:v>6.4022104214386255</c:v>
                </c:pt>
                <c:pt idx="5">
                  <c:v>6.5054767553379467</c:v>
                </c:pt>
                <c:pt idx="6">
                  <c:v>6.4075912350676889</c:v>
                </c:pt>
                <c:pt idx="7">
                  <c:v>6.8759151344817804</c:v>
                </c:pt>
                <c:pt idx="8">
                  <c:v>6.470701805193535</c:v>
                </c:pt>
                <c:pt idx="9">
                  <c:v>5.7412866472668078</c:v>
                </c:pt>
                <c:pt idx="10">
                  <c:v>7.2070219388852053</c:v>
                </c:pt>
                <c:pt idx="11">
                  <c:v>8.0334320233913736</c:v>
                </c:pt>
                <c:pt idx="12">
                  <c:v>9.0595051363187231</c:v>
                </c:pt>
                <c:pt idx="13">
                  <c:v>9.8049410161712416</c:v>
                </c:pt>
                <c:pt idx="14">
                  <c:v>7.7156484056884134</c:v>
                </c:pt>
                <c:pt idx="15">
                  <c:v>6.5534703604408717</c:v>
                </c:pt>
                <c:pt idx="16">
                  <c:v>5.282454171343054</c:v>
                </c:pt>
                <c:pt idx="17">
                  <c:v>4.9112609597204759</c:v>
                </c:pt>
                <c:pt idx="18">
                  <c:v>5.6257993491880987</c:v>
                </c:pt>
                <c:pt idx="19">
                  <c:v>6.0904988218379197</c:v>
                </c:pt>
                <c:pt idx="20">
                  <c:v>6.9749445273572963</c:v>
                </c:pt>
                <c:pt idx="21">
                  <c:v>7.9682514979378949</c:v>
                </c:pt>
                <c:pt idx="22">
                  <c:v>6.5791490405248121</c:v>
                </c:pt>
                <c:pt idx="23">
                  <c:v>5.8823972293329474</c:v>
                </c:pt>
                <c:pt idx="24">
                  <c:v>4.3883606944608466</c:v>
                </c:pt>
                <c:pt idx="25">
                  <c:v>1.634594594594585</c:v>
                </c:pt>
                <c:pt idx="26">
                  <c:v>2.6043876237659358</c:v>
                </c:pt>
                <c:pt idx="27">
                  <c:v>2.1353451892514475</c:v>
                </c:pt>
                <c:pt idx="28">
                  <c:v>2.6326396402129859</c:v>
                </c:pt>
                <c:pt idx="29">
                  <c:v>3.8810648286034422</c:v>
                </c:pt>
                <c:pt idx="30">
                  <c:v>3.9293598233995475</c:v>
                </c:pt>
                <c:pt idx="31">
                  <c:v>4.1326686903004672</c:v>
                </c:pt>
                <c:pt idx="32">
                  <c:v>3.309907675347934</c:v>
                </c:pt>
                <c:pt idx="33">
                  <c:v>2.6527226928616754</c:v>
                </c:pt>
                <c:pt idx="34">
                  <c:v>1.5481922023978134</c:v>
                </c:pt>
                <c:pt idx="35">
                  <c:v>0.24402963121439303</c:v>
                </c:pt>
                <c:pt idx="36">
                  <c:v>1.0670650376143342E-2</c:v>
                </c:pt>
                <c:pt idx="37">
                  <c:v>-0.9343184130551907</c:v>
                </c:pt>
                <c:pt idx="38">
                  <c:v>-2.2928591349154703</c:v>
                </c:pt>
                <c:pt idx="39">
                  <c:v>-3.4807952673456266</c:v>
                </c:pt>
                <c:pt idx="40">
                  <c:v>-3.6976527073886434</c:v>
                </c:pt>
                <c:pt idx="41">
                  <c:v>4.7894906425368644</c:v>
                </c:pt>
                <c:pt idx="42">
                  <c:v>4.8142988208909721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2281088"/>
        <c:axId val="242533504"/>
      </c:barChart>
      <c:catAx>
        <c:axId val="2422810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425335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2533504"/>
        <c:scaling>
          <c:orientation val="minMax"/>
          <c:max val="15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42281088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Paca_trim!$W$91:$W$109</c:f>
              <c:numCache>
                <c:formatCode>#,##0.0</c:formatCode>
                <c:ptCount val="19"/>
                <c:pt idx="0">
                  <c:v>3.6999912838838966</c:v>
                </c:pt>
                <c:pt idx="1">
                  <c:v>0.84425903853795337</c:v>
                </c:pt>
                <c:pt idx="2">
                  <c:v>1.640250645042407</c:v>
                </c:pt>
                <c:pt idx="3">
                  <c:v>1.4037555383641598</c:v>
                </c:pt>
                <c:pt idx="4">
                  <c:v>1.7300553337535884</c:v>
                </c:pt>
                <c:pt idx="5">
                  <c:v>2.4876531918785361</c:v>
                </c:pt>
                <c:pt idx="6">
                  <c:v>2.2860729479043052</c:v>
                </c:pt>
                <c:pt idx="7">
                  <c:v>2.0709361519148928</c:v>
                </c:pt>
                <c:pt idx="8">
                  <c:v>1.1236573946571182</c:v>
                </c:pt>
                <c:pt idx="9">
                  <c:v>0.7441068658273764</c:v>
                </c:pt>
                <c:pt idx="10">
                  <c:v>5.9999454550418996E-2</c:v>
                </c:pt>
                <c:pt idx="11">
                  <c:v>-0.85342320550103601</c:v>
                </c:pt>
                <c:pt idx="12">
                  <c:v>-0.71490821940193294</c:v>
                </c:pt>
                <c:pt idx="13">
                  <c:v>-1.5344571483081437</c:v>
                </c:pt>
                <c:pt idx="14">
                  <c:v>-2.6983564556134043</c:v>
                </c:pt>
                <c:pt idx="15">
                  <c:v>-3.9954494366622018</c:v>
                </c:pt>
                <c:pt idx="16">
                  <c:v>-3.93493437204262</c:v>
                </c:pt>
                <c:pt idx="17">
                  <c:v>6.5448757871427565</c:v>
                </c:pt>
                <c:pt idx="18">
                  <c:v>5.7858763550799663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Paca_trim!$X$91:$X$109</c:f>
              <c:numCache>
                <c:formatCode>#,##0.0</c:formatCode>
                <c:ptCount val="19"/>
                <c:pt idx="0">
                  <c:v>5.099498754389642</c:v>
                </c:pt>
                <c:pt idx="1">
                  <c:v>2.4504203649998502</c:v>
                </c:pt>
                <c:pt idx="2">
                  <c:v>3.5967024148245486</c:v>
                </c:pt>
                <c:pt idx="3">
                  <c:v>2.8833155972274094</c:v>
                </c:pt>
                <c:pt idx="4">
                  <c:v>3.5526616403929623</c:v>
                </c:pt>
                <c:pt idx="5">
                  <c:v>5.2968676283471794</c:v>
                </c:pt>
                <c:pt idx="6">
                  <c:v>5.5887323943662137</c:v>
                </c:pt>
                <c:pt idx="7">
                  <c:v>6.2102511776134683</c:v>
                </c:pt>
                <c:pt idx="8">
                  <c:v>5.4991726420297704</c:v>
                </c:pt>
                <c:pt idx="9">
                  <c:v>4.5402704610872924</c:v>
                </c:pt>
                <c:pt idx="10">
                  <c:v>3.0039483512965592</c:v>
                </c:pt>
                <c:pt idx="11">
                  <c:v>1.306819677308968</c:v>
                </c:pt>
                <c:pt idx="12">
                  <c:v>0.70711559575469263</c:v>
                </c:pt>
                <c:pt idx="13">
                  <c:v>-0.36235648605121851</c:v>
                </c:pt>
                <c:pt idx="14">
                  <c:v>-1.9075369075369109</c:v>
                </c:pt>
                <c:pt idx="15">
                  <c:v>-2.9930240715000167</c:v>
                </c:pt>
                <c:pt idx="16">
                  <c:v>-3.473114511544606</c:v>
                </c:pt>
                <c:pt idx="17">
                  <c:v>3.1362018848495099</c:v>
                </c:pt>
                <c:pt idx="18">
                  <c:v>3.8985042311906692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857728"/>
        <c:axId val="248859264"/>
      </c:barChart>
      <c:catAx>
        <c:axId val="2488577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488592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8859264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4885772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Paca_trim!$Y$91:$Y$109</c:f>
              <c:numCache>
                <c:formatCode>#,##0.0</c:formatCode>
                <c:ptCount val="19"/>
                <c:pt idx="0">
                  <c:v>-1.96364816617981</c:v>
                </c:pt>
                <c:pt idx="1">
                  <c:v>-4.5486055564443078</c:v>
                </c:pt>
                <c:pt idx="2">
                  <c:v>-0.90099989012196735</c:v>
                </c:pt>
                <c:pt idx="3">
                  <c:v>-1.3084524926848085</c:v>
                </c:pt>
                <c:pt idx="4">
                  <c:v>-1.3242840589306359</c:v>
                </c:pt>
                <c:pt idx="5">
                  <c:v>-5.5865921787634498E-3</c:v>
                </c:pt>
                <c:pt idx="6">
                  <c:v>0.54329748309125403</c:v>
                </c:pt>
                <c:pt idx="7">
                  <c:v>2.0698142761244265</c:v>
                </c:pt>
                <c:pt idx="8">
                  <c:v>2.4716210926578386</c:v>
                </c:pt>
                <c:pt idx="9">
                  <c:v>2.8102128610536958</c:v>
                </c:pt>
                <c:pt idx="10">
                  <c:v>1.4611821790913027</c:v>
                </c:pt>
                <c:pt idx="11">
                  <c:v>0.18086155869778686</c:v>
                </c:pt>
                <c:pt idx="12">
                  <c:v>0.30559345156888629</c:v>
                </c:pt>
                <c:pt idx="13">
                  <c:v>-0.33691990001086802</c:v>
                </c:pt>
                <c:pt idx="14">
                  <c:v>-2.5542090103798709</c:v>
                </c:pt>
                <c:pt idx="15">
                  <c:v>-5.2081623721210164</c:v>
                </c:pt>
                <c:pt idx="16">
                  <c:v>-6.3707088841738813</c:v>
                </c:pt>
                <c:pt idx="17">
                  <c:v>9.0076335877862448</c:v>
                </c:pt>
                <c:pt idx="18">
                  <c:v>7.935976799955391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Paca_trim!$Z$91:$Z$109</c:f>
              <c:numCache>
                <c:formatCode>#,##0.0</c:formatCode>
                <c:ptCount val="19"/>
                <c:pt idx="0">
                  <c:v>3.8632164836845728</c:v>
                </c:pt>
                <c:pt idx="1">
                  <c:v>0.97004706396788265</c:v>
                </c:pt>
                <c:pt idx="2">
                  <c:v>1.8759051932228266</c:v>
                </c:pt>
                <c:pt idx="3">
                  <c:v>1.3386713374202275</c:v>
                </c:pt>
                <c:pt idx="4">
                  <c:v>1.7017130426901117</c:v>
                </c:pt>
                <c:pt idx="5">
                  <c:v>3.0645271579331279</c:v>
                </c:pt>
                <c:pt idx="6">
                  <c:v>2.8748730678100021</c:v>
                </c:pt>
                <c:pt idx="7">
                  <c:v>2.975308641975305</c:v>
                </c:pt>
                <c:pt idx="8">
                  <c:v>2.2870574605084348</c:v>
                </c:pt>
                <c:pt idx="9">
                  <c:v>1.4850445071045604</c:v>
                </c:pt>
                <c:pt idx="10">
                  <c:v>0.583474083660529</c:v>
                </c:pt>
                <c:pt idx="11">
                  <c:v>-0.8119802508964602</c:v>
                </c:pt>
                <c:pt idx="12">
                  <c:v>-1.1675143488820372</c:v>
                </c:pt>
                <c:pt idx="13">
                  <c:v>-2.0963629628015568</c:v>
                </c:pt>
                <c:pt idx="14">
                  <c:v>-3.3060734925308144</c:v>
                </c:pt>
                <c:pt idx="15">
                  <c:v>-4.35575676329033</c:v>
                </c:pt>
                <c:pt idx="16">
                  <c:v>-4.2734195069809573</c:v>
                </c:pt>
                <c:pt idx="17">
                  <c:v>4.5841031005853905</c:v>
                </c:pt>
                <c:pt idx="18">
                  <c:v>4.5715961117752002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Paca_trim!$AA$91:$AA$109</c:f>
              <c:numCache>
                <c:formatCode>#,##0.0</c:formatCode>
                <c:ptCount val="19"/>
                <c:pt idx="0">
                  <c:v>9.4516481799718832</c:v>
                </c:pt>
                <c:pt idx="1">
                  <c:v>6.8834229769746846</c:v>
                </c:pt>
                <c:pt idx="2">
                  <c:v>6.3590470286068568</c:v>
                </c:pt>
                <c:pt idx="3">
                  <c:v>5.9629447639968802</c:v>
                </c:pt>
                <c:pt idx="4">
                  <c:v>7.0254067941764253</c:v>
                </c:pt>
                <c:pt idx="5">
                  <c:v>7.8734592332918574</c:v>
                </c:pt>
                <c:pt idx="6">
                  <c:v>8.2188358730951769</c:v>
                </c:pt>
                <c:pt idx="7">
                  <c:v>7.9514457174031605</c:v>
                </c:pt>
                <c:pt idx="8">
                  <c:v>6.1588114480808587</c:v>
                </c:pt>
                <c:pt idx="9">
                  <c:v>5.3463322588253703</c:v>
                </c:pt>
                <c:pt idx="10">
                  <c:v>3.8447727505899199</c:v>
                </c:pt>
                <c:pt idx="11">
                  <c:v>2.7214150347441679</c:v>
                </c:pt>
                <c:pt idx="12">
                  <c:v>2.5929648241206138</c:v>
                </c:pt>
                <c:pt idx="13">
                  <c:v>1.445381496131537</c:v>
                </c:pt>
                <c:pt idx="14">
                  <c:v>0.1210265023340984</c:v>
                </c:pt>
                <c:pt idx="15">
                  <c:v>-0.74535078224933216</c:v>
                </c:pt>
                <c:pt idx="16">
                  <c:v>-1.2147335423197347</c:v>
                </c:pt>
                <c:pt idx="17">
                  <c:v>3.3449408995046559</c:v>
                </c:pt>
                <c:pt idx="18">
                  <c:v>3.9643773435958041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862336"/>
        <c:axId val="260863872"/>
      </c:barChart>
      <c:catAx>
        <c:axId val="2608623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608638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60863872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6086233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Paca_trim!$AH$91:$AH$109</c:f>
              <c:numCache>
                <c:formatCode>#,##0.0</c:formatCode>
                <c:ptCount val="19"/>
                <c:pt idx="0">
                  <c:v>0.28221778221779736</c:v>
                </c:pt>
                <c:pt idx="1">
                  <c:v>-0.78877530961274367</c:v>
                </c:pt>
                <c:pt idx="2">
                  <c:v>3.5040464878480782</c:v>
                </c:pt>
                <c:pt idx="3">
                  <c:v>4.0825979263390044</c:v>
                </c:pt>
                <c:pt idx="4">
                  <c:v>5.381914178268099</c:v>
                </c:pt>
                <c:pt idx="5">
                  <c:v>4.7430340557275352</c:v>
                </c:pt>
                <c:pt idx="6">
                  <c:v>2.090285893280952</c:v>
                </c:pt>
                <c:pt idx="7">
                  <c:v>0.84787314191410168</c:v>
                </c:pt>
                <c:pt idx="8">
                  <c:v>-1.5373162546674757</c:v>
                </c:pt>
                <c:pt idx="9">
                  <c:v>-2.201466067628266</c:v>
                </c:pt>
                <c:pt idx="10">
                  <c:v>-2.9431895961670063</c:v>
                </c:pt>
                <c:pt idx="11">
                  <c:v>-3.9084548796395224</c:v>
                </c:pt>
                <c:pt idx="12">
                  <c:v>-3.1370384149195463</c:v>
                </c:pt>
                <c:pt idx="13">
                  <c:v>-3.1806861868033609</c:v>
                </c:pt>
                <c:pt idx="14">
                  <c:v>-4.1924030932347751</c:v>
                </c:pt>
                <c:pt idx="15">
                  <c:v>-4.5227929017449426</c:v>
                </c:pt>
                <c:pt idx="16">
                  <c:v>-3.2386356596830645</c:v>
                </c:pt>
                <c:pt idx="17">
                  <c:v>7.2296377689262892</c:v>
                </c:pt>
                <c:pt idx="18">
                  <c:v>4.8593837250622052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trim'!$A$33:$B$51</c:f>
              <c:multiLvlStrCache>
                <c:ptCount val="1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Paca_trim!$AI$91:$AI$109</c:f>
              <c:numCache>
                <c:formatCode>#,##0.0</c:formatCode>
                <c:ptCount val="19"/>
                <c:pt idx="0">
                  <c:v>10.324595609474297</c:v>
                </c:pt>
                <c:pt idx="1">
                  <c:v>5.0733986540674403</c:v>
                </c:pt>
                <c:pt idx="2">
                  <c:v>1.3790760869565322</c:v>
                </c:pt>
                <c:pt idx="3">
                  <c:v>-0.45943077025144552</c:v>
                </c:pt>
                <c:pt idx="4">
                  <c:v>-0.98018360033382823</c:v>
                </c:pt>
                <c:pt idx="5">
                  <c:v>2.7261565009623734</c:v>
                </c:pt>
                <c:pt idx="6">
                  <c:v>6.4866313743885184</c:v>
                </c:pt>
                <c:pt idx="7">
                  <c:v>8.7094892943430757</c:v>
                </c:pt>
                <c:pt idx="8">
                  <c:v>10.088907985193018</c:v>
                </c:pt>
                <c:pt idx="9">
                  <c:v>9.2842951979454469</c:v>
                </c:pt>
                <c:pt idx="10">
                  <c:v>7.5357120382606446</c:v>
                </c:pt>
                <c:pt idx="11">
                  <c:v>5.6114159590447743</c:v>
                </c:pt>
                <c:pt idx="12">
                  <c:v>3.9479412162060745</c:v>
                </c:pt>
                <c:pt idx="13">
                  <c:v>1.8120279637594328</c:v>
                </c:pt>
                <c:pt idx="14">
                  <c:v>-7.314860871343587E-3</c:v>
                </c:pt>
                <c:pt idx="15">
                  <c:v>-2.2553444697618441</c:v>
                </c:pt>
                <c:pt idx="16">
                  <c:v>-4.2326743396825854</c:v>
                </c:pt>
                <c:pt idx="17">
                  <c:v>1.9525295782826468</c:v>
                </c:pt>
                <c:pt idx="18">
                  <c:v>4.7623227845323246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409856"/>
        <c:axId val="268509952"/>
      </c:barChart>
      <c:catAx>
        <c:axId val="2684098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685099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68509952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6840985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0.91497</cdr:x>
      <cdr:y>0.16966</cdr:y>
    </cdr:from>
    <cdr:to>
      <cdr:x>1</cdr:x>
      <cdr:y>0.26774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67525" y="809626"/>
          <a:ext cx="638175" cy="468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0.92773</cdr:x>
      <cdr:y>0.1612</cdr:y>
    </cdr:from>
    <cdr:to>
      <cdr:x>0.92899</cdr:x>
      <cdr:y>0.73406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63229" y="769258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0.55934</cdr:x>
      <cdr:y>0.18858</cdr:y>
    </cdr:from>
    <cdr:to>
      <cdr:x>0.91766</cdr:x>
      <cdr:y>0.38179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4198258" y="899886"/>
          <a:ext cx="2689411" cy="92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>
              <a:solidFill>
                <a:srgbClr val="FF0000"/>
              </a:solidFill>
            </a:rPr>
            <a:t>520 400 demandeurs d’emploi catégories A,B,C en moyenne </a:t>
          </a:r>
        </a:p>
        <a:p xmlns:a="http://schemas.openxmlformats.org/drawingml/2006/main">
          <a:pPr algn="ctr"/>
          <a:r>
            <a:rPr lang="fr-FR" sz="1400" b="1">
              <a:solidFill>
                <a:srgbClr val="FF0000"/>
              </a:solidFill>
            </a:rPr>
            <a:t>au T2 2020</a:t>
          </a:r>
        </a:p>
        <a:p xmlns:a="http://schemas.openxmlformats.org/drawingml/2006/main">
          <a:pPr algn="ctr"/>
          <a:endParaRPr lang="fr-FR" b="1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0.90002</cdr:x>
      <cdr:y>0.28092</cdr:y>
    </cdr:from>
    <cdr:to>
      <cdr:x>0.90002</cdr:x>
      <cdr:y>0.77393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55288" y="1340563"/>
          <a:ext cx="0" cy="2352656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0.90365</cdr:x>
      <cdr:y>0.29741</cdr:y>
    </cdr:from>
    <cdr:to>
      <cdr:x>0.96711</cdr:x>
      <cdr:y>0.29741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82560" y="1419247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0.88759</cdr:x>
      <cdr:y>0.22023</cdr:y>
    </cdr:from>
    <cdr:to>
      <cdr:x>0.9798</cdr:x>
      <cdr:y>0.27895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62018" y="1050942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 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Pôle emploi, Dares (STMT) - Calculs des CVS-CJO : Dares</a:t>
          </a:r>
          <a:endParaRPr lang="fr-FR" sz="1000">
            <a:effectLst/>
          </a:endParaRPr>
        </a:p>
      </cdr:txBody>
    </cdr:sp>
  </cdr:relSizeAnchor>
  <cdr:relSizeAnchor xmlns:cdr="http://schemas.openxmlformats.org/drawingml/2006/chartDrawing">
    <cdr:from>
      <cdr:x>0.89964</cdr:x>
      <cdr:y>0.2515</cdr:y>
    </cdr:from>
    <cdr:to>
      <cdr:x>0.9014</cdr:x>
      <cdr:y>0.76916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52409" y="1200164"/>
          <a:ext cx="13211" cy="247028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0.89726</cdr:x>
      <cdr:y>0.31138</cdr:y>
    </cdr:from>
    <cdr:to>
      <cdr:x>0.95563</cdr:x>
      <cdr:y>0.31138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34569" y="1485913"/>
          <a:ext cx="43810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0.88544</cdr:x>
      <cdr:y>0.23619</cdr:y>
    </cdr:from>
    <cdr:to>
      <cdr:x>0.97638</cdr:x>
      <cdr:y>0.29491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645851" y="1127105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0.90023</cdr:x>
      <cdr:y>0.27567</cdr:y>
    </cdr:from>
    <cdr:to>
      <cdr:x>0.90129</cdr:x>
      <cdr:y>0.78408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56838" y="1315504"/>
          <a:ext cx="7956" cy="242614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0.89207</cdr:x>
      <cdr:y>0.33533</cdr:y>
    </cdr:from>
    <cdr:to>
      <cdr:x>0.95553</cdr:x>
      <cdr:y>0.33533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95595" y="1600203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2ème trimestre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2ème trimestre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2ème trimestre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2ème trimestre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2ème trimestre 2020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2ème trimestre 2020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2ème trimestre 2020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2ème trimestre 2020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2ème trimestre 2020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2ème trimestre 2020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 Note de conjoncture du 2ème trimestre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-45848"/>
            <a:ext cx="914197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" y="1651488"/>
            <a:ext cx="8159541" cy="28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4067" y="101279"/>
            <a:ext cx="860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Nouvelle baisse 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façade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du taux de chômage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72801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02" y="969785"/>
            <a:ext cx="4716500" cy="491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81" y="85191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2690" y="153605"/>
            <a:ext cx="8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Niveau record du nombre de demandeurs d’emploi.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43024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89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81" y="85191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7081" y="-102197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hommes plus impactés que les femmes par la hausse de la demande d’emploi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90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4895" y="5596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jeunes plus durement touchés par la croissance du nombre d’inscrits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4164" y="15134"/>
            <a:ext cx="8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Décélération attendue chez les inscrits de moins d’un an, alors que le rythme s’intensifie chez les demandeurs de longue durée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0681" y="121300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4327" y="258459"/>
            <a:ext cx="882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poursuit son recul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3" t="53333" r="23238" b="38593"/>
          <a:stretch/>
        </p:blipFill>
        <p:spPr bwMode="auto">
          <a:xfrm>
            <a:off x="729344" y="5623303"/>
            <a:ext cx="4463142" cy="57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443762" y="2852411"/>
            <a:ext cx="159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Au T2 2020 :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522458" y="3775201"/>
            <a:ext cx="8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-0,8 %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22458" y="3356012"/>
            <a:ext cx="8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-1,4 %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6" y="1248479"/>
            <a:ext cx="7190407" cy="421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3695" y="0"/>
            <a:ext cx="9058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rebond de l’intérim n’a pas compensé la forte baisse de l’emploi hors intérim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14380" y="3892819"/>
            <a:ext cx="159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+10 600 emplois intérimaires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11805" y="3018771"/>
            <a:ext cx="1802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-36 000</a:t>
            </a:r>
          </a:p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emplois hors intérim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4380" y="2226783"/>
            <a:ext cx="159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Au T2 2020 :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1042988"/>
            <a:ext cx="6351814" cy="503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79" y="85853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52500"/>
            <a:ext cx="6000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7079" y="-17937"/>
            <a:ext cx="8736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L’industrie et la construction retrouvent des couleurs grâce au soutien de l’intérim…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4328" y="223468"/>
            <a:ext cx="89896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…alors que la baisse s’accélère dans le tertiaire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111913" y="2500524"/>
            <a:ext cx="4032087" cy="231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lnSpcReduction="10000"/>
          </a:bodyPr>
          <a:lstStyle/>
          <a:p>
            <a:r>
              <a:rPr lang="fr-FR" sz="1500" b="1" dirty="0" smtClean="0">
                <a:solidFill>
                  <a:srgbClr val="FF0000"/>
                </a:solidFill>
              </a:rPr>
              <a:t>      Tertiaire marchand </a:t>
            </a:r>
            <a:r>
              <a:rPr lang="fr-FR" sz="1500" dirty="0" smtClean="0">
                <a:solidFill>
                  <a:srgbClr val="FF0000"/>
                </a:solidFill>
              </a:rPr>
              <a:t>: </a:t>
            </a:r>
            <a:r>
              <a:rPr lang="fr-FR" sz="1500" b="1" dirty="0" smtClean="0">
                <a:solidFill>
                  <a:srgbClr val="FF0000"/>
                </a:solidFill>
              </a:rPr>
              <a:t>-2,8 %, après -2,4 %</a:t>
            </a:r>
          </a:p>
          <a:p>
            <a:endParaRPr lang="fr-FR" sz="600" dirty="0">
              <a:solidFill>
                <a:srgbClr val="FF0000"/>
              </a:solidFill>
            </a:endParaRPr>
          </a:p>
          <a:p>
            <a:r>
              <a:rPr lang="fr-FR" sz="1200" b="1" dirty="0" smtClean="0">
                <a:solidFill>
                  <a:srgbClr val="FF0000"/>
                </a:solidFill>
              </a:rPr>
              <a:t>	Baisse dans tous les sous-secteurs</a:t>
            </a:r>
          </a:p>
          <a:p>
            <a:endParaRPr lang="fr-F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</a:rPr>
              <a:t>Tertiaire </a:t>
            </a: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</a:rPr>
              <a:t>non marchand : -</a:t>
            </a:r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</a:rPr>
              <a:t>0,9 %, après -0,2 %</a:t>
            </a:r>
            <a:endParaRPr lang="fr-FR" sz="15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 smtClean="0">
                <a:solidFill>
                  <a:srgbClr val="002060"/>
                </a:solidFill>
              </a:rPr>
              <a:t>Industrie : +0,4 %, après -3,1 %</a:t>
            </a:r>
          </a:p>
          <a:p>
            <a:endParaRPr lang="fr-FR" sz="600" dirty="0">
              <a:solidFill>
                <a:srgbClr val="002060"/>
              </a:solidFill>
            </a:endParaRPr>
          </a:p>
          <a:p>
            <a:r>
              <a:rPr lang="fr-FR" sz="1200" b="1" dirty="0" smtClean="0">
                <a:solidFill>
                  <a:srgbClr val="002060"/>
                </a:solidFill>
              </a:rPr>
              <a:t>	Hausse dans tous les sous-secteurs excepté </a:t>
            </a:r>
          </a:p>
          <a:p>
            <a:r>
              <a:rPr lang="fr-FR" sz="1200" b="1" dirty="0">
                <a:solidFill>
                  <a:srgbClr val="002060"/>
                </a:solidFill>
              </a:rPr>
              <a:t>	</a:t>
            </a:r>
            <a:r>
              <a:rPr lang="fr-FR" sz="1200" b="1" dirty="0" smtClean="0">
                <a:solidFill>
                  <a:srgbClr val="002060"/>
                </a:solidFill>
              </a:rPr>
              <a:t>l’agroalimentaire</a:t>
            </a:r>
          </a:p>
          <a:p>
            <a:endParaRPr lang="fr-FR" sz="12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fr-FR" sz="15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1500" b="1" dirty="0" smtClean="0">
                <a:solidFill>
                  <a:schemeClr val="accent4">
                    <a:lumMod val="75000"/>
                  </a:schemeClr>
                </a:solidFill>
              </a:rPr>
              <a:t>      Construction : +5,7 %, après -7,9 %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500" b="1" dirty="0">
              <a:solidFill>
                <a:srgbClr val="00B0F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66574" r="19887" b="25162"/>
          <a:stretch/>
        </p:blipFill>
        <p:spPr bwMode="auto">
          <a:xfrm>
            <a:off x="329487" y="5088383"/>
            <a:ext cx="4410993" cy="5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8" y="1513114"/>
            <a:ext cx="5053839" cy="339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8540" y="0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Moindre recours au chômage partiel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54058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28" y="771127"/>
            <a:ext cx="6858311" cy="531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081" y="243409"/>
            <a:ext cx="89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contrats aidés toujours orienté à la baisse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89725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3" y="987878"/>
            <a:ext cx="6057260" cy="488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2709" y="16637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Nouvelle baisse 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façade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du taux de chômage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72294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734514" y="3086294"/>
            <a:ext cx="1172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chemeClr val="accent6">
                    <a:lumMod val="75000"/>
                  </a:schemeClr>
                </a:solidFill>
              </a:rPr>
              <a:t>(-0,3 point)</a:t>
            </a:r>
            <a:endParaRPr lang="fr-FR" sz="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34514" y="4008669"/>
            <a:ext cx="1172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002060"/>
                </a:solidFill>
              </a:rPr>
              <a:t>(-0,2 point)</a:t>
            </a:r>
            <a:endParaRPr lang="fr-FR" sz="15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90" y="943605"/>
            <a:ext cx="6368824" cy="497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2810" y="39288"/>
            <a:ext cx="8961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Nouvelle baisse 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façade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du taux de chômage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65374" y="64833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2ème trimestre 2020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26571" y="914400"/>
            <a:ext cx="8412827" cy="5142344"/>
            <a:chOff x="0" y="0"/>
            <a:chExt cx="6255114" cy="4099044"/>
          </a:xfrm>
        </p:grpSpPr>
        <p:graphicFrame>
          <p:nvGraphicFramePr>
            <p:cNvPr id="12" name="Graphique 11"/>
            <p:cNvGraphicFramePr>
              <a:graphicFrameLocks/>
            </p:cNvGraphicFramePr>
            <p:nvPr/>
          </p:nvGraphicFramePr>
          <p:xfrm>
            <a:off x="0" y="0"/>
            <a:ext cx="6255114" cy="4099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3" name="Connecteur droit 12"/>
            <p:cNvCxnSpPr/>
            <p:nvPr/>
          </p:nvCxnSpPr>
          <p:spPr>
            <a:xfrm flipV="1">
              <a:off x="1859668" y="360300"/>
              <a:ext cx="15114" cy="23849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432486" y="5570963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 ) et taux de chômage localisé (régional et départementaux)</a:t>
            </a:r>
          </a:p>
        </p:txBody>
      </p: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b994d58-9349-46a1-8cee-b96a64c5dc7e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816</Words>
  <Application>Microsoft Office PowerPoint</Application>
  <PresentationFormat>Affichage à l'écran (4:3)</PresentationFormat>
  <Paragraphs>178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466</cp:revision>
  <cp:lastPrinted>2018-10-09T12:30:48Z</cp:lastPrinted>
  <dcterms:created xsi:type="dcterms:W3CDTF">2018-05-30T13:27:07Z</dcterms:created>
  <dcterms:modified xsi:type="dcterms:W3CDTF">2020-10-09T12:03:04Z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