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312" r:id="rId13"/>
    <p:sldId id="296" r:id="rId14"/>
    <p:sldId id="269" r:id="rId15"/>
    <p:sldId id="294" r:id="rId16"/>
    <p:sldId id="283" r:id="rId17"/>
    <p:sldId id="293" r:id="rId18"/>
    <p:sldId id="299" r:id="rId19"/>
    <p:sldId id="271" r:id="rId20"/>
    <p:sldId id="272" r:id="rId21"/>
    <p:sldId id="308" r:id="rId22"/>
    <p:sldId id="309" r:id="rId23"/>
    <p:sldId id="303" r:id="rId24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06" autoAdjust="0"/>
  </p:normalViewPr>
  <p:slideViewPr>
    <p:cSldViewPr snapToGrid="0" snapToObjects="1"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Taux%20de%20ch&#244;mage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Notes%20de%20conjoncture\01%20-%20Notes\2021\2021-T2\01%20-%20Fichiers%20de%20travail\DEFM-Ch&#244;mage\2021_T2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800" b="1" i="0" baseline="0">
                <a:effectLst/>
              </a:rPr>
              <a:t>Taux de chômage </a:t>
            </a:r>
            <a:r>
              <a:rPr lang="fr-FR" sz="1400" b="0" i="1" baseline="0">
                <a:effectLst/>
              </a:rPr>
              <a:t>(données CVS, en %)</a:t>
            </a:r>
            <a:endParaRPr lang="fr-FR" sz="140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7.6983171221244415E-2"/>
          <c:y val="8.5190086545093247E-2"/>
          <c:w val="0.87380191693290732"/>
          <c:h val="0.57959420805655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9'!$C$25</c:f>
              <c:strCache>
                <c:ptCount val="1"/>
                <c:pt idx="0">
                  <c:v>T1 2021</c:v>
                </c:pt>
              </c:strCache>
            </c:strRef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901076296862962E-2"/>
                  <c:y val="-3.22632584337459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6436259263307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51490074106455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7723511115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3861755557984125E-3"/>
                  <c:y val="-3.5199459910971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740150128292785E-3"/>
                  <c:y val="1.1161722148262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9'!$A$26:$A$33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Vaucluse</c:v>
                </c:pt>
                <c:pt idx="3">
                  <c:v>Alpes-de-Haute-Provence</c:v>
                </c:pt>
                <c:pt idx="4">
                  <c:v>Hautes-Alpes</c:v>
                </c:pt>
                <c:pt idx="5">
                  <c:v>Bouches-du-Rhône</c:v>
                </c:pt>
                <c:pt idx="6">
                  <c:v>Alpes-Maritimes</c:v>
                </c:pt>
                <c:pt idx="7">
                  <c:v>Var</c:v>
                </c:pt>
              </c:strCache>
            </c:strRef>
          </c:cat>
          <c:val>
            <c:numRef>
              <c:f>'Figure 9'!$C$26:$C$33</c:f>
              <c:numCache>
                <c:formatCode>0.0</c:formatCode>
                <c:ptCount val="8"/>
                <c:pt idx="0">
                  <c:v>7.8</c:v>
                </c:pt>
                <c:pt idx="1">
                  <c:v>9.1</c:v>
                </c:pt>
                <c:pt idx="2">
                  <c:v>10.1</c:v>
                </c:pt>
                <c:pt idx="3">
                  <c:v>9.4</c:v>
                </c:pt>
                <c:pt idx="4">
                  <c:v>9.1999999999999993</c:v>
                </c:pt>
                <c:pt idx="5">
                  <c:v>9.3000000000000007</c:v>
                </c:pt>
                <c:pt idx="6">
                  <c:v>8.9</c:v>
                </c:pt>
                <c:pt idx="7">
                  <c:v>8.4</c:v>
                </c:pt>
              </c:numCache>
            </c:numRef>
          </c:val>
        </c:ser>
        <c:ser>
          <c:idx val="1"/>
          <c:order val="1"/>
          <c:tx>
            <c:strRef>
              <c:f>'Figure 9'!$B$25</c:f>
              <c:strCache>
                <c:ptCount val="1"/>
                <c:pt idx="0">
                  <c:v>T2 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'Figure 9'!$A$26:$A$33</c:f>
              <c:strCache>
                <c:ptCount val="8"/>
                <c:pt idx="0">
                  <c:v>France métropolitaine</c:v>
                </c:pt>
                <c:pt idx="1">
                  <c:v>Provence-Alpes-Côte d'Azur</c:v>
                </c:pt>
                <c:pt idx="2">
                  <c:v>Vaucluse</c:v>
                </c:pt>
                <c:pt idx="3">
                  <c:v>Alpes-de-Haute-Provence</c:v>
                </c:pt>
                <c:pt idx="4">
                  <c:v>Hautes-Alpes</c:v>
                </c:pt>
                <c:pt idx="5">
                  <c:v>Bouches-du-Rhône</c:v>
                </c:pt>
                <c:pt idx="6">
                  <c:v>Alpes-Maritimes</c:v>
                </c:pt>
                <c:pt idx="7">
                  <c:v>Var</c:v>
                </c:pt>
              </c:strCache>
            </c:strRef>
          </c:cat>
          <c:val>
            <c:numRef>
              <c:f>'Figure 9'!$B$26:$B$33</c:f>
              <c:numCache>
                <c:formatCode>0.0</c:formatCode>
                <c:ptCount val="8"/>
                <c:pt idx="0">
                  <c:v>7.8</c:v>
                </c:pt>
                <c:pt idx="1">
                  <c:v>9.1</c:v>
                </c:pt>
                <c:pt idx="2">
                  <c:v>10.4</c:v>
                </c:pt>
                <c:pt idx="3">
                  <c:v>9.5</c:v>
                </c:pt>
                <c:pt idx="4">
                  <c:v>7.8</c:v>
                </c:pt>
                <c:pt idx="5">
                  <c:v>9.1999999999999993</c:v>
                </c:pt>
                <c:pt idx="6">
                  <c:v>9</c:v>
                </c:pt>
                <c:pt idx="7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575872"/>
        <c:axId val="187196160"/>
      </c:barChart>
      <c:catAx>
        <c:axId val="18657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52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719616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87196160"/>
        <c:scaling>
          <c:orientation val="minMax"/>
          <c:max val="11"/>
          <c:min val="7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86575872"/>
        <c:crosses val="autoZero"/>
        <c:crossBetween val="between"/>
        <c:majorUnit val="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37301219700479"/>
          <c:y val="0.11231175305173129"/>
          <c:w val="0.24968219976761696"/>
          <c:h val="4.9178088038280693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trim'!$A$13:$B$55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</c:lvl>
              </c:multiLvlStrCache>
            </c:multiLvlStrRef>
          </c:cat>
          <c:val>
            <c:numRef>
              <c:f>Paca_trim!$BH$71:$BH$113</c:f>
              <c:numCache>
                <c:formatCode>#,##0.0</c:formatCode>
                <c:ptCount val="43"/>
                <c:pt idx="0">
                  <c:v>1.8889817591818847</c:v>
                </c:pt>
                <c:pt idx="1">
                  <c:v>1.8201822112414945</c:v>
                </c:pt>
                <c:pt idx="2">
                  <c:v>1.3734336789823942</c:v>
                </c:pt>
                <c:pt idx="3">
                  <c:v>1.6830137165617876</c:v>
                </c:pt>
                <c:pt idx="4">
                  <c:v>1.416078932607534</c:v>
                </c:pt>
                <c:pt idx="5">
                  <c:v>1.1524059080069815</c:v>
                </c:pt>
                <c:pt idx="6">
                  <c:v>2.8011330022767567</c:v>
                </c:pt>
                <c:pt idx="7">
                  <c:v>2.4292203998709683</c:v>
                </c:pt>
                <c:pt idx="8">
                  <c:v>2.3911877622943001</c:v>
                </c:pt>
                <c:pt idx="9">
                  <c:v>1.839843035533173</c:v>
                </c:pt>
                <c:pt idx="10">
                  <c:v>0.88411771909058245</c:v>
                </c:pt>
                <c:pt idx="11">
                  <c:v>1.2979656573176346</c:v>
                </c:pt>
                <c:pt idx="12">
                  <c:v>1.1503251266156367</c:v>
                </c:pt>
                <c:pt idx="13">
                  <c:v>1.4689390469270647</c:v>
                </c:pt>
                <c:pt idx="14">
                  <c:v>1.6010024750548801</c:v>
                </c:pt>
                <c:pt idx="15">
                  <c:v>1.7205586070063505</c:v>
                </c:pt>
                <c:pt idx="16">
                  <c:v>1.9798923071129959</c:v>
                </c:pt>
                <c:pt idx="17">
                  <c:v>2.4879259160795808</c:v>
                </c:pt>
                <c:pt idx="18">
                  <c:v>0.26588270897731636</c:v>
                </c:pt>
                <c:pt idx="19">
                  <c:v>1.0686156145797376</c:v>
                </c:pt>
                <c:pt idx="20">
                  <c:v>0.50981591166034956</c:v>
                </c:pt>
                <c:pt idx="21">
                  <c:v>-0.22779365573446508</c:v>
                </c:pt>
                <c:pt idx="22">
                  <c:v>1.2231093211565902</c:v>
                </c:pt>
                <c:pt idx="23">
                  <c:v>0.59610952724522548</c:v>
                </c:pt>
                <c:pt idx="24">
                  <c:v>1.0437991783301959</c:v>
                </c:pt>
                <c:pt idx="25">
                  <c:v>0.91103928770785991</c:v>
                </c:pt>
                <c:pt idx="26">
                  <c:v>1.3473922871523047</c:v>
                </c:pt>
                <c:pt idx="27">
                  <c:v>0.74661060348777397</c:v>
                </c:pt>
                <c:pt idx="28">
                  <c:v>0.26954358178608029</c:v>
                </c:pt>
                <c:pt idx="29">
                  <c:v>0.27282126538370477</c:v>
                </c:pt>
                <c:pt idx="30">
                  <c:v>0.23748702801946742</c:v>
                </c:pt>
                <c:pt idx="31">
                  <c:v>-0.5103496791234452</c:v>
                </c:pt>
                <c:pt idx="32">
                  <c:v>1.334116014728437E-2</c:v>
                </c:pt>
                <c:pt idx="33">
                  <c:v>-0.69164687991888352</c:v>
                </c:pt>
                <c:pt idx="34">
                  <c:v>-1.1236105980724664</c:v>
                </c:pt>
                <c:pt idx="35">
                  <c:v>-1.7055874801320425</c:v>
                </c:pt>
                <c:pt idx="36">
                  <c:v>-0.20039941676859296</c:v>
                </c:pt>
                <c:pt idx="37">
                  <c:v>8.0971603852625371</c:v>
                </c:pt>
                <c:pt idx="38">
                  <c:v>-1.5796047785286538</c:v>
                </c:pt>
                <c:pt idx="39">
                  <c:v>-2.4588510175790224</c:v>
                </c:pt>
                <c:pt idx="40">
                  <c:v>0.50176485110529079</c:v>
                </c:pt>
                <c:pt idx="41">
                  <c:v>0.36913353206349253</c:v>
                </c:pt>
                <c:pt idx="42">
                  <c:v>-1.9433916086228908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258368"/>
        <c:axId val="187259904"/>
      </c:barChart>
      <c:catAx>
        <c:axId val="1872583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72599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7259904"/>
        <c:scaling>
          <c:orientation val="minMax"/>
          <c:max val="9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725836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Paca_trim!$BI$91:$BI$113</c:f>
              <c:numCache>
                <c:formatCode>#,##0.0</c:formatCode>
                <c:ptCount val="23"/>
                <c:pt idx="0">
                  <c:v>0.29529219866133438</c:v>
                </c:pt>
                <c:pt idx="1">
                  <c:v>-0.29161876454588676</c:v>
                </c:pt>
                <c:pt idx="2">
                  <c:v>0.82820101802638657</c:v>
                </c:pt>
                <c:pt idx="3">
                  <c:v>0.53411800800480247</c:v>
                </c:pt>
                <c:pt idx="4">
                  <c:v>0.68525454293244525</c:v>
                </c:pt>
                <c:pt idx="5">
                  <c:v>0.34580623828943668</c:v>
                </c:pt>
                <c:pt idx="6">
                  <c:v>0.72904510194273797</c:v>
                </c:pt>
                <c:pt idx="7">
                  <c:v>0.26715372243273361</c:v>
                </c:pt>
                <c:pt idx="8">
                  <c:v>-0.20798781979826098</c:v>
                </c:pt>
                <c:pt idx="9">
                  <c:v>-7.2198231824427417E-2</c:v>
                </c:pt>
                <c:pt idx="10">
                  <c:v>4.0896450188121491E-2</c:v>
                </c:pt>
                <c:pt idx="11">
                  <c:v>-0.58185484969885959</c:v>
                </c:pt>
                <c:pt idx="12">
                  <c:v>-9.3203031839794725E-2</c:v>
                </c:pt>
                <c:pt idx="13">
                  <c:v>-0.88899864180762567</c:v>
                </c:pt>
                <c:pt idx="14">
                  <c:v>-1.1641266281854357</c:v>
                </c:pt>
                <c:pt idx="15">
                  <c:v>-1.8584913587854635</c:v>
                </c:pt>
                <c:pt idx="16">
                  <c:v>-1.9978594363190272E-2</c:v>
                </c:pt>
                <c:pt idx="17">
                  <c:v>10.05837769943334</c:v>
                </c:pt>
                <c:pt idx="18">
                  <c:v>-2.3642164237173802</c:v>
                </c:pt>
                <c:pt idx="19">
                  <c:v>-2.2607425117885382</c:v>
                </c:pt>
                <c:pt idx="20">
                  <c:v>0.45526820053545247</c:v>
                </c:pt>
                <c:pt idx="21">
                  <c:v>0.19616331610703419</c:v>
                </c:pt>
                <c:pt idx="22">
                  <c:v>-2.618041397188875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Paca_trim!$BJ$91:$BJ$113</c:f>
              <c:numCache>
                <c:formatCode>#,##0.0</c:formatCode>
                <c:ptCount val="23"/>
                <c:pt idx="0">
                  <c:v>0.72925506666858819</c:v>
                </c:pt>
                <c:pt idx="1">
                  <c:v>-0.16278737683850242</c:v>
                </c:pt>
                <c:pt idx="2">
                  <c:v>1.6248069111505226</c:v>
                </c:pt>
                <c:pt idx="3">
                  <c:v>0.65867252153353206</c:v>
                </c:pt>
                <c:pt idx="4">
                  <c:v>1.405201342281881</c:v>
                </c:pt>
                <c:pt idx="5">
                  <c:v>1.4767321613236906</c:v>
                </c:pt>
                <c:pt idx="6">
                  <c:v>1.9593456166095979</c:v>
                </c:pt>
                <c:pt idx="7">
                  <c:v>1.2153842053359565</c:v>
                </c:pt>
                <c:pt idx="8">
                  <c:v>0.7320605661619517</c:v>
                </c:pt>
                <c:pt idx="9">
                  <c:v>0.60387420594463226</c:v>
                </c:pt>
                <c:pt idx="10">
                  <c:v>0.42485188649827865</c:v>
                </c:pt>
                <c:pt idx="11">
                  <c:v>-0.44246070250339997</c:v>
                </c:pt>
                <c:pt idx="12">
                  <c:v>0.11435551570440072</c:v>
                </c:pt>
                <c:pt idx="13">
                  <c:v>-0.50492594852092898</c:v>
                </c:pt>
                <c:pt idx="14">
                  <c:v>-1.0854250378333208</c:v>
                </c:pt>
                <c:pt idx="15">
                  <c:v>-1.561593247164339</c:v>
                </c:pt>
                <c:pt idx="16">
                  <c:v>-0.36979473712417388</c:v>
                </c:pt>
                <c:pt idx="17">
                  <c:v>6.2493275954814465</c:v>
                </c:pt>
                <c:pt idx="18">
                  <c:v>-0.81385193717012916</c:v>
                </c:pt>
                <c:pt idx="19">
                  <c:v>-2.6491756418763668</c:v>
                </c:pt>
                <c:pt idx="20">
                  <c:v>0.54661283557047025</c:v>
                </c:pt>
                <c:pt idx="21">
                  <c:v>0.53581904699824268</c:v>
                </c:pt>
                <c:pt idx="22">
                  <c:v>-1.2954510088697524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017664"/>
        <c:axId val="186019200"/>
      </c:barChart>
      <c:catAx>
        <c:axId val="186017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60192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019200"/>
        <c:scaling>
          <c:orientation val="minMax"/>
          <c:max val="12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601766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Paca_trim!$BK$91:$BK$113</c:f>
              <c:numCache>
                <c:formatCode>#,##0.0</c:formatCode>
                <c:ptCount val="23"/>
                <c:pt idx="0">
                  <c:v>0.11039964672114877</c:v>
                </c:pt>
                <c:pt idx="1">
                  <c:v>-1.2902514336126991</c:v>
                </c:pt>
                <c:pt idx="2">
                  <c:v>0.80996536699808885</c:v>
                </c:pt>
                <c:pt idx="3">
                  <c:v>-0.98077242755028049</c:v>
                </c:pt>
                <c:pt idx="4">
                  <c:v>6.155567991046329E-2</c:v>
                </c:pt>
                <c:pt idx="5">
                  <c:v>6.7110340584974892E-2</c:v>
                </c:pt>
                <c:pt idx="6">
                  <c:v>1.3468954339685757</c:v>
                </c:pt>
                <c:pt idx="7">
                  <c:v>0.66174037719202161</c:v>
                </c:pt>
                <c:pt idx="8">
                  <c:v>0.33965158321465072</c:v>
                </c:pt>
                <c:pt idx="9">
                  <c:v>0.44769600349421346</c:v>
                </c:pt>
                <c:pt idx="10">
                  <c:v>5.4353734101542095E-2</c:v>
                </c:pt>
                <c:pt idx="11">
                  <c:v>-0.72794437201216811</c:v>
                </c:pt>
                <c:pt idx="12">
                  <c:v>0.56911458903359247</c:v>
                </c:pt>
                <c:pt idx="13">
                  <c:v>-0.34824246381544022</c:v>
                </c:pt>
                <c:pt idx="14">
                  <c:v>-2.1076771868515864</c:v>
                </c:pt>
                <c:pt idx="15">
                  <c:v>-3.3076751450245356</c:v>
                </c:pt>
                <c:pt idx="16">
                  <c:v>-0.60571098932794554</c:v>
                </c:pt>
                <c:pt idx="17">
                  <c:v>15.525246662797443</c:v>
                </c:pt>
                <c:pt idx="18">
                  <c:v>-4.1296156744536567</c:v>
                </c:pt>
                <c:pt idx="19">
                  <c:v>-4.8158046428758645</c:v>
                </c:pt>
                <c:pt idx="20">
                  <c:v>0.8533362695441582</c:v>
                </c:pt>
                <c:pt idx="21">
                  <c:v>-0.5185872591298768</c:v>
                </c:pt>
                <c:pt idx="22">
                  <c:v>-5.4159350307287131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Paca_trim!$BL$91:$BL$113</c:f>
              <c:numCache>
                <c:formatCode>#,##0.0</c:formatCode>
                <c:ptCount val="23"/>
                <c:pt idx="0">
                  <c:v>0.27972664111981516</c:v>
                </c:pt>
                <c:pt idx="1">
                  <c:v>-0.4807855855038512</c:v>
                </c:pt>
                <c:pt idx="2">
                  <c:v>1.0106534495527786</c:v>
                </c:pt>
                <c:pt idx="3">
                  <c:v>0.52113883499527169</c:v>
                </c:pt>
                <c:pt idx="4">
                  <c:v>0.68114998765624879</c:v>
                </c:pt>
                <c:pt idx="5">
                  <c:v>0.75790506124542301</c:v>
                </c:pt>
                <c:pt idx="6">
                  <c:v>0.94799836284995553</c:v>
                </c:pt>
                <c:pt idx="7">
                  <c:v>0.50954436871288866</c:v>
                </c:pt>
                <c:pt idx="8">
                  <c:v>6.1053389008214332E-2</c:v>
                </c:pt>
                <c:pt idx="9">
                  <c:v>-4.6851676309389578E-2</c:v>
                </c:pt>
                <c:pt idx="10">
                  <c:v>1.6351268858461054E-2</c:v>
                </c:pt>
                <c:pt idx="11">
                  <c:v>-0.79781146799490221</c:v>
                </c:pt>
                <c:pt idx="12">
                  <c:v>-0.3394895571254386</c:v>
                </c:pt>
                <c:pt idx="13">
                  <c:v>-0.99107044427296787</c:v>
                </c:pt>
                <c:pt idx="14">
                  <c:v>-1.2247942902317122</c:v>
                </c:pt>
                <c:pt idx="15">
                  <c:v>-1.8464451984534058</c:v>
                </c:pt>
                <c:pt idx="16">
                  <c:v>-0.23773155857728101</c:v>
                </c:pt>
                <c:pt idx="17">
                  <c:v>8.294384454216841</c:v>
                </c:pt>
                <c:pt idx="18">
                  <c:v>-1.7699397263768901</c:v>
                </c:pt>
                <c:pt idx="19">
                  <c:v>-2.6167132004415339</c:v>
                </c:pt>
                <c:pt idx="20">
                  <c:v>0.42005600746766181</c:v>
                </c:pt>
                <c:pt idx="21">
                  <c:v>0.27997255604983451</c:v>
                </c:pt>
                <c:pt idx="22">
                  <c:v>-1.8837109215506631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Paca_trim!$BM$91:$BM$113</c:f>
              <c:numCache>
                <c:formatCode>#,##0.0</c:formatCode>
                <c:ptCount val="23"/>
                <c:pt idx="0">
                  <c:v>1.3042220936957838</c:v>
                </c:pt>
                <c:pt idx="1">
                  <c:v>0.95915046672947479</c:v>
                </c:pt>
                <c:pt idx="2">
                  <c:v>1.9594537280515745</c:v>
                </c:pt>
                <c:pt idx="3">
                  <c:v>1.5696062118691012</c:v>
                </c:pt>
                <c:pt idx="4">
                  <c:v>2.4053950745372088</c:v>
                </c:pt>
                <c:pt idx="5">
                  <c:v>1.6796864585277405</c:v>
                </c:pt>
                <c:pt idx="6">
                  <c:v>2.2943598080604088</c:v>
                </c:pt>
                <c:pt idx="7">
                  <c:v>1.3406131446734415</c:v>
                </c:pt>
                <c:pt idx="8">
                  <c:v>0.72088023270520107</c:v>
                </c:pt>
                <c:pt idx="9">
                  <c:v>0.92918131592163444</c:v>
                </c:pt>
                <c:pt idx="10">
                  <c:v>0.82607613834289051</c:v>
                </c:pt>
                <c:pt idx="11">
                  <c:v>0.23937614135529639</c:v>
                </c:pt>
                <c:pt idx="12">
                  <c:v>0.55392796474555972</c:v>
                </c:pt>
                <c:pt idx="13">
                  <c:v>-0.18117716188423838</c:v>
                </c:pt>
                <c:pt idx="14">
                  <c:v>-0.45867059112092434</c:v>
                </c:pt>
                <c:pt idx="15">
                  <c:v>-0.68994406524898189</c:v>
                </c:pt>
                <c:pt idx="16">
                  <c:v>5.4586507207887713E-2</c:v>
                </c:pt>
                <c:pt idx="17">
                  <c:v>4.4984500929944327</c:v>
                </c:pt>
                <c:pt idx="18">
                  <c:v>4.9835069650439046E-2</c:v>
                </c:pt>
                <c:pt idx="19">
                  <c:v>-1.0460151802656581</c:v>
                </c:pt>
                <c:pt idx="20">
                  <c:v>0.52494067451280824</c:v>
                </c:pt>
                <c:pt idx="21">
                  <c:v>0.94901998187799652</c:v>
                </c:pt>
                <c:pt idx="22">
                  <c:v>-0.57634164777022878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092160"/>
        <c:axId val="186093952"/>
      </c:barChart>
      <c:catAx>
        <c:axId val="1860921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60939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09395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609216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Paca_trim!$BT$91:$BT$113</c:f>
              <c:numCache>
                <c:formatCode>#,##0.0</c:formatCode>
                <c:ptCount val="23"/>
                <c:pt idx="0">
                  <c:v>-9.5866533864530368E-2</c:v>
                </c:pt>
                <c:pt idx="1">
                  <c:v>0.7066036912877216</c:v>
                </c:pt>
                <c:pt idx="2">
                  <c:v>2.7719341665635389</c:v>
                </c:pt>
                <c:pt idx="3">
                  <c:v>0.64178205900060625</c:v>
                </c:pt>
                <c:pt idx="4">
                  <c:v>1.1880406302717139</c:v>
                </c:pt>
                <c:pt idx="5">
                  <c:v>1.1823685206246992E-3</c:v>
                </c:pt>
                <c:pt idx="6">
                  <c:v>0.31687101694315434</c:v>
                </c:pt>
                <c:pt idx="7">
                  <c:v>-0.71424362072013414</c:v>
                </c:pt>
                <c:pt idx="8">
                  <c:v>-1.1514856539132867</c:v>
                </c:pt>
                <c:pt idx="9">
                  <c:v>-0.66651454923201126</c:v>
                </c:pt>
                <c:pt idx="10">
                  <c:v>-0.48359407113668373</c:v>
                </c:pt>
                <c:pt idx="11">
                  <c:v>-1.5635250382680987</c:v>
                </c:pt>
                <c:pt idx="12">
                  <c:v>-0.44553050217828183</c:v>
                </c:pt>
                <c:pt idx="13">
                  <c:v>-0.77975851040091859</c:v>
                </c:pt>
                <c:pt idx="14">
                  <c:v>-1.4480802628784151</c:v>
                </c:pt>
                <c:pt idx="15">
                  <c:v>-1.8750475417733781</c:v>
                </c:pt>
                <c:pt idx="16">
                  <c:v>0.87339629710978528</c:v>
                </c:pt>
                <c:pt idx="17">
                  <c:v>10.016010246557805</c:v>
                </c:pt>
                <c:pt idx="18">
                  <c:v>-4.549740962803428</c:v>
                </c:pt>
                <c:pt idx="19">
                  <c:v>-6.0338834205422849</c:v>
                </c:pt>
                <c:pt idx="20">
                  <c:v>-0.98520249221183409</c:v>
                </c:pt>
                <c:pt idx="21">
                  <c:v>1.5705090389481091</c:v>
                </c:pt>
                <c:pt idx="22">
                  <c:v>-0.39107371029569737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trim'!$A$33:$B$55</c:f>
              <c:multiLvlStrCache>
                <c:ptCount val="2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Paca_trim!$BU$91:$BU$113</c:f>
              <c:numCache>
                <c:formatCode>#,##0.0</c:formatCode>
                <c:ptCount val="23"/>
                <c:pt idx="0">
                  <c:v>1.3163348198743208</c:v>
                </c:pt>
                <c:pt idx="1">
                  <c:v>-1.4546823098195216</c:v>
                </c:pt>
                <c:pt idx="2">
                  <c:v>-0.8551408076514333</c:v>
                </c:pt>
                <c:pt idx="3">
                  <c:v>0.53258302768426358</c:v>
                </c:pt>
                <c:pt idx="4">
                  <c:v>0.84295400403151532</c:v>
                </c:pt>
                <c:pt idx="5">
                  <c:v>2.1822807394313859</c:v>
                </c:pt>
                <c:pt idx="6">
                  <c:v>2.7564910919261498</c:v>
                </c:pt>
                <c:pt idx="7">
                  <c:v>2.6967069966487678</c:v>
                </c:pt>
                <c:pt idx="8">
                  <c:v>2.1034731052655964</c:v>
                </c:pt>
                <c:pt idx="9">
                  <c:v>1.4464483990036747</c:v>
                </c:pt>
                <c:pt idx="10">
                  <c:v>1.119656855494755</c:v>
                </c:pt>
                <c:pt idx="11">
                  <c:v>0.75767548671141771</c:v>
                </c:pt>
                <c:pt idx="12">
                  <c:v>0.55309573927559974</c:v>
                </c:pt>
                <c:pt idx="13">
                  <c:v>-0.58903358068893574</c:v>
                </c:pt>
                <c:pt idx="14">
                  <c:v>-0.74646373696591883</c:v>
                </c:pt>
                <c:pt idx="15">
                  <c:v>-1.5100081938429155</c:v>
                </c:pt>
                <c:pt idx="16">
                  <c:v>-1.4351081530782017</c:v>
                </c:pt>
                <c:pt idx="17">
                  <c:v>5.8390860036776848</c:v>
                </c:pt>
                <c:pt idx="18">
                  <c:v>2.0535459982910842</c:v>
                </c:pt>
                <c:pt idx="19">
                  <c:v>1.6312690128659435</c:v>
                </c:pt>
                <c:pt idx="20">
                  <c:v>2.0746660076066403</c:v>
                </c:pt>
                <c:pt idx="21">
                  <c:v>-0.86357644400204547</c:v>
                </c:pt>
                <c:pt idx="22">
                  <c:v>-3.5753052917231964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230272"/>
        <c:axId val="186231808"/>
      </c:barChart>
      <c:catAx>
        <c:axId val="1862302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623180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6231808"/>
        <c:scaling>
          <c:orientation val="minMax"/>
          <c:max val="12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623027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0.9104</cdr:x>
      <cdr:y>0.28638</cdr:y>
    </cdr:from>
    <cdr:to>
      <cdr:x>0.9115</cdr:x>
      <cdr:y>0.77584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33189" y="1366630"/>
          <a:ext cx="8246" cy="233569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0.91591</cdr:x>
      <cdr:y>0.2968</cdr:y>
    </cdr:from>
    <cdr:to>
      <cdr:x>0.96711</cdr:x>
      <cdr:y>0.29741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74565" y="1416326"/>
          <a:ext cx="384273" cy="29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0.88759</cdr:x>
      <cdr:y>0.22023</cdr:y>
    </cdr:from>
    <cdr:to>
      <cdr:x>0.9798</cdr:x>
      <cdr:y>0.27895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62018" y="1050942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 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0.91134</cdr:x>
      <cdr:y>0.25714</cdr:y>
    </cdr:from>
    <cdr:to>
      <cdr:x>0.91134</cdr:x>
      <cdr:y>0.7761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40222" y="1227064"/>
          <a:ext cx="0" cy="247649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0.91712</cdr:x>
      <cdr:y>0.30964</cdr:y>
    </cdr:from>
    <cdr:to>
      <cdr:x>0.97549</cdr:x>
      <cdr:y>0.30964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83651" y="1477631"/>
          <a:ext cx="43810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0.90089</cdr:x>
      <cdr:y>0.23619</cdr:y>
    </cdr:from>
    <cdr:to>
      <cdr:x>0.99183</cdr:x>
      <cdr:y>0.29491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61803" y="1127105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0.91012</cdr:x>
      <cdr:y>0.27727</cdr:y>
    </cdr:from>
    <cdr:to>
      <cdr:x>0.91233</cdr:x>
      <cdr:y>0.78408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31088" y="1323147"/>
          <a:ext cx="16559" cy="24185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0.90531</cdr:x>
      <cdr:y>0.33533</cdr:y>
    </cdr:from>
    <cdr:to>
      <cdr:x>0.96877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95002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0.26536</cdr:y>
    </cdr:from>
    <cdr:to>
      <cdr:x>0.98863</cdr:x>
      <cdr:y>0.32408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80" y="1266290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16/04/2019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La Note de conjoncture du 2e trimestre 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ireccte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" y="1912599"/>
            <a:ext cx="8947052" cy="32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8209" y="394022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Stabilité du taux de chômage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981676" y="3220590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stable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81676" y="399152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stable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70555" y="2796795"/>
            <a:ext cx="21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Au T2 2021 :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3"/>
          <a:stretch/>
        </p:blipFill>
        <p:spPr bwMode="auto">
          <a:xfrm>
            <a:off x="432418" y="1202283"/>
            <a:ext cx="6549258" cy="484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-23226"/>
            <a:ext cx="8961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La très forte hausse du taux de chômage début 2021 dans les Hautes-Alpes est presque annulée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5941903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 ) et taux de chômage localisé (régional et départementaux)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720692"/>
              </p:ext>
            </p:extLst>
          </p:nvPr>
        </p:nvGraphicFramePr>
        <p:xfrm>
          <a:off x="1018240" y="1153609"/>
          <a:ext cx="6800850" cy="455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Connecteur droit 14"/>
          <p:cNvCxnSpPr/>
          <p:nvPr/>
        </p:nvCxnSpPr>
        <p:spPr>
          <a:xfrm flipV="1">
            <a:off x="3021476" y="1490284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4527193" y="2043577"/>
            <a:ext cx="813164" cy="27713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4067" y="204796"/>
            <a:ext cx="860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Fort repli dans la zone d’emploi de Briançon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72801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6" y="959461"/>
            <a:ext cx="5764470" cy="557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7083" y="-33157"/>
            <a:ext cx="8707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légère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hausse de la demande d’emploi 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ne devrait pas durer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380246" y="1042987"/>
            <a:ext cx="7944604" cy="5185797"/>
            <a:chOff x="0" y="0"/>
            <a:chExt cx="7505700" cy="4772025"/>
          </a:xfrm>
        </p:grpSpPr>
        <p:graphicFrame>
          <p:nvGraphicFramePr>
            <p:cNvPr id="23" name="Graphique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3298152"/>
                </p:ext>
              </p:extLst>
            </p:nvPr>
          </p:nvGraphicFramePr>
          <p:xfrm>
            <a:off x="0" y="0"/>
            <a:ext cx="7505700" cy="4772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4" name="Connecteur droit 23"/>
            <p:cNvCxnSpPr/>
            <p:nvPr/>
          </p:nvCxnSpPr>
          <p:spPr>
            <a:xfrm>
              <a:off x="6962775" y="809626"/>
              <a:ext cx="9525" cy="273367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17"/>
          <p:cNvSpPr txBox="1"/>
          <p:nvPr/>
        </p:nvSpPr>
        <p:spPr>
          <a:xfrm>
            <a:off x="4012198" y="1877046"/>
            <a:ext cx="2846677" cy="907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0000"/>
                </a:solidFill>
              </a:rPr>
              <a:t>503 900 demandeurs d’emploi catégories A,B,C en moyenne </a:t>
            </a:r>
          </a:p>
          <a:p>
            <a:pPr algn="ctr"/>
            <a:r>
              <a:rPr lang="fr-FR" sz="1400" b="1">
                <a:solidFill>
                  <a:srgbClr val="FF0000"/>
                </a:solidFill>
              </a:rPr>
              <a:t>au T2 2021</a:t>
            </a:r>
          </a:p>
          <a:p>
            <a:pPr algn="ctr"/>
            <a:endParaRPr lang="fr-F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1" y="85191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29490" y="-67718"/>
            <a:ext cx="8309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progression 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peu plus vive pour les femmes que pour les hommes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279734"/>
              </p:ext>
            </p:extLst>
          </p:nvPr>
        </p:nvGraphicFramePr>
        <p:xfrm>
          <a:off x="325925" y="1042987"/>
          <a:ext cx="7998925" cy="521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90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57079" y="26237"/>
            <a:ext cx="898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Alors que la demande d’emploi des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jeunes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repart à la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baisse,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celle des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seniors accélère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05223"/>
              </p:ext>
            </p:extLst>
          </p:nvPr>
        </p:nvGraphicFramePr>
        <p:xfrm>
          <a:off x="334978" y="1042987"/>
          <a:ext cx="7989872" cy="543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-1118"/>
            <a:ext cx="914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Première baisse depuis la crise du nombre de demandeurs d’emploi de longue durée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290750"/>
              </p:ext>
            </p:extLst>
          </p:nvPr>
        </p:nvGraphicFramePr>
        <p:xfrm>
          <a:off x="497941" y="1042987"/>
          <a:ext cx="7826909" cy="523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837" y="948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</a:t>
            </a:r>
            <a:r>
              <a:rPr lang="fr-FR" sz="2800" b="1" smtClean="0">
                <a:solidFill>
                  <a:srgbClr val="376092"/>
                </a:solidFill>
              </a:rPr>
              <a:t>de foyers </a:t>
            </a:r>
            <a:r>
              <a:rPr lang="fr-FR" sz="2800" b="1" dirty="0">
                <a:solidFill>
                  <a:srgbClr val="376092"/>
                </a:solidFill>
              </a:rPr>
              <a:t>bénéficiaires du </a:t>
            </a:r>
            <a:r>
              <a:rPr lang="fr-FR" sz="2800" b="1" dirty="0" smtClean="0">
                <a:solidFill>
                  <a:srgbClr val="376092"/>
                </a:solidFill>
              </a:rPr>
              <a:t>RSA recule en rythme trimestriel pour la première fois depuis la crise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828800"/>
            <a:ext cx="9020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23236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</a:t>
            </a:r>
            <a:r>
              <a:rPr lang="fr-FR" sz="2800" b="1" dirty="0" smtClean="0">
                <a:solidFill>
                  <a:srgbClr val="376092"/>
                </a:solidFill>
              </a:rPr>
              <a:t>de foyers </a:t>
            </a:r>
            <a:r>
              <a:rPr lang="fr-FR" sz="2800" b="1" dirty="0">
                <a:solidFill>
                  <a:srgbClr val="376092"/>
                </a:solidFill>
              </a:rPr>
              <a:t>bénéficiaires du </a:t>
            </a:r>
            <a:r>
              <a:rPr lang="fr-FR" sz="2800" b="1" dirty="0" smtClean="0">
                <a:solidFill>
                  <a:srgbClr val="376092"/>
                </a:solidFill>
              </a:rPr>
              <a:t>RSA rejoint </a:t>
            </a:r>
            <a:r>
              <a:rPr lang="fr-FR" sz="2800" b="1" dirty="0">
                <a:solidFill>
                  <a:srgbClr val="376092"/>
                </a:solidFill>
              </a:rPr>
              <a:t>presque son niveau </a:t>
            </a:r>
            <a:r>
              <a:rPr lang="fr-FR" sz="2800" b="1" dirty="0" smtClean="0">
                <a:solidFill>
                  <a:srgbClr val="376092"/>
                </a:solidFill>
              </a:rPr>
              <a:t>d’avant-crise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7" y="1342937"/>
            <a:ext cx="6999889" cy="49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r>
              <a:rPr lang="fr-FR" sz="2000" dirty="0">
                <a:hlinkClick r:id="rId3"/>
              </a:rPr>
              <a:t/>
            </a: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</a:t>
            </a:r>
            <a:r>
              <a:rPr lang="fr-FR" sz="2000" dirty="0" smtClean="0"/>
              <a:t>es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 smtClean="0"/>
              <a:t>:</a:t>
            </a:r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</a:t>
            </a:r>
            <a:r>
              <a:rPr lang="fr-FR" sz="2000" dirty="0" smtClean="0">
                <a:hlinkClick r:id="rId4"/>
              </a:rPr>
              <a:t>paca.dreets.gouv.fr/Les-outils-de-pilotage-territorialises</a:t>
            </a:r>
            <a:endParaRPr lang="fr-FR" sz="2000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5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377" y="662941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139765" y="1965506"/>
            <a:ext cx="21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Au T2 2021 :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610622" y="3070084"/>
            <a:ext cx="89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+1,1 %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610622" y="2536361"/>
            <a:ext cx="8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+1,7 %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3645" y="0"/>
            <a:ext cx="8928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Forte hausse de l’emploi 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qui dépasse désormais son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niveau d’avant-crise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5"/>
          <a:stretch/>
        </p:blipFill>
        <p:spPr bwMode="auto">
          <a:xfrm>
            <a:off x="368400" y="1048072"/>
            <a:ext cx="7242222" cy="559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8138" y="0"/>
            <a:ext cx="8933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hors intérim, principal moteur de la croissance au printemps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8" r="4476"/>
          <a:stretch/>
        </p:blipFill>
        <p:spPr bwMode="auto">
          <a:xfrm>
            <a:off x="811449" y="5695950"/>
            <a:ext cx="6960951" cy="69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45" y="1120580"/>
            <a:ext cx="7048728" cy="446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6826" y="160092"/>
            <a:ext cx="89896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Grâce à une vive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croissance des effectifs dans le tertiaire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marchand, tous les secteurs dépassent désormais leur niveau d’avant-crise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66574" r="19887" b="25162"/>
          <a:stretch/>
        </p:blipFill>
        <p:spPr bwMode="auto">
          <a:xfrm>
            <a:off x="517545" y="5554439"/>
            <a:ext cx="4410993" cy="52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033847" y="2605349"/>
            <a:ext cx="2007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+3,2 % (après +0,4 %)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024935" y="2943903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+0,3 % (après +0,2 %)</a:t>
            </a:r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33847" y="3631408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+0,5 % (après +1,1 %)</a:t>
            </a:r>
            <a:endParaRPr lang="fr-FR" sz="500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033847" y="3282457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</a:rPr>
              <a:t>0,0 % (après +2,1 %)</a:t>
            </a:r>
            <a:endParaRPr lang="fr-FR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33847" y="1930220"/>
            <a:ext cx="21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Au T2 2021 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7"/>
          <a:stretch/>
        </p:blipFill>
        <p:spPr bwMode="auto">
          <a:xfrm>
            <a:off x="517544" y="1296035"/>
            <a:ext cx="6516303" cy="424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 dirty="0" smtClean="0"/>
              <a:t>La Note de conjoncture du 2e trimestre 2021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0"/>
            <a:ext cx="873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Plus de 29 000 emplois créés dans le tertiaire marchand, dont près de 17 000 dans l’hébergement-restauration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0001"/>
          <a:stretch/>
        </p:blipFill>
        <p:spPr bwMode="auto">
          <a:xfrm>
            <a:off x="1186552" y="5398118"/>
            <a:ext cx="6451056" cy="56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8" r="4476"/>
          <a:stretch/>
        </p:blipFill>
        <p:spPr bwMode="auto">
          <a:xfrm>
            <a:off x="964735" y="5964483"/>
            <a:ext cx="6896990" cy="68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52" y="1096554"/>
            <a:ext cx="6768857" cy="431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8834" y="373467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Nette reprise des embauches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19" y="1239637"/>
            <a:ext cx="6984125" cy="504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-57420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hausse du nombre de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bénéficiaires de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contrat aidé se poursuit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52" y="1199610"/>
            <a:ext cx="7504860" cy="50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204190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Vive croissance des embauches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en apprentissage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73783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62" y="881096"/>
            <a:ext cx="7863839" cy="541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324509"/>
            <a:ext cx="868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Forte baisse du nombre de </a:t>
            </a:r>
            <a:r>
              <a:rPr lang="fr-FR" sz="2800" b="1" dirty="0" smtClean="0">
                <a:solidFill>
                  <a:srgbClr val="376092"/>
                </a:solidFill>
              </a:rPr>
              <a:t>salariés en </a:t>
            </a:r>
            <a:r>
              <a:rPr lang="fr-FR" sz="2800" b="1" dirty="0">
                <a:solidFill>
                  <a:srgbClr val="376092"/>
                </a:solidFill>
              </a:rPr>
              <a:t>activité partielle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79" y="84772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 smtClean="0"/>
              <a:t>La Note de conjoncture du 2e trimestre 2021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28" y="1038390"/>
            <a:ext cx="7399607" cy="513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941</Words>
  <Application>Microsoft Office PowerPoint</Application>
  <PresentationFormat>Affichage à l'écran (4:3)</PresentationFormat>
  <Paragraphs>179</Paragraphs>
  <Slides>19</Slides>
  <Notes>19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566</cp:revision>
  <cp:lastPrinted>2018-10-09T12:30:48Z</cp:lastPrinted>
  <dcterms:created xsi:type="dcterms:W3CDTF">2018-05-30T13:27:07Z</dcterms:created>
  <dcterms:modified xsi:type="dcterms:W3CDTF">2021-10-11T10:20:57Z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