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5"/>
  </p:notesMasterIdLst>
  <p:sldIdLst>
    <p:sldId id="256" r:id="rId6"/>
    <p:sldId id="263" r:id="rId7"/>
    <p:sldId id="300" r:id="rId8"/>
    <p:sldId id="265" r:id="rId9"/>
    <p:sldId id="290" r:id="rId10"/>
    <p:sldId id="310" r:id="rId11"/>
    <p:sldId id="301" r:id="rId12"/>
    <p:sldId id="312" r:id="rId13"/>
    <p:sldId id="296" r:id="rId14"/>
    <p:sldId id="269" r:id="rId15"/>
    <p:sldId id="294" r:id="rId16"/>
    <p:sldId id="283" r:id="rId17"/>
    <p:sldId id="313" r:id="rId18"/>
    <p:sldId id="314" r:id="rId19"/>
    <p:sldId id="315" r:id="rId20"/>
    <p:sldId id="316" r:id="rId21"/>
    <p:sldId id="308" r:id="rId22"/>
    <p:sldId id="309" r:id="rId23"/>
    <p:sldId id="303" r:id="rId24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YER Virginie (DR-PACA)" initials="M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2206" autoAdjust="0"/>
  </p:normalViewPr>
  <p:slideViewPr>
    <p:cSldViewPr snapToGrid="0" snapToObjects="1">
      <p:cViewPr varScale="1">
        <p:scale>
          <a:sx n="113" d="100"/>
          <a:sy n="113" d="100"/>
        </p:scale>
        <p:origin x="-9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laris.social.gouv.fr\DREETS-PACA$\Users\Cab-SESE\10%20-%20Notes%20de%20conjoncture\01%20-%20Notes\2022\2022-T2\01%20-%20Fichiers%20de%20travail\DEFM-Ch&#244;mage\2022_T2_Taux%20de%20ch&#244;mage_not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olaris.social.gouv.fr\DREETS-PACA$\Users\Cab-SESE\10%20-%20Notes%20de%20conjoncture\01%20-%20Notes\2022\2022-T2\01%20-%20Fichiers%20de%20travail\DEFM-Ch&#244;mage\2022_T2_Demandeurs%20d'emploi_ABC_note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olaris.social.gouv.fr\DREETS-PACA$\Users\Cab-SESE\10%20-%20Notes%20de%20conjoncture\01%20-%20Notes\2022\2022-T2\01%20-%20Fichiers%20de%20travail\DEFM-Ch&#244;mage\2022_T2_Demandeurs%20d'emploi_ABC_note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olaris.social.gouv.fr\DREETS-PACA$\Users\Cab-SESE\10%20-%20Notes%20de%20conjoncture\01%20-%20Notes\2022\2022-T2\01%20-%20Fichiers%20de%20travail\DEFM-Ch&#244;mage\2022_T2_Demandeurs%20d'emploi_ABC_note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olaris.social.gouv.fr\DREETS-PACA$\Users\Cab-SESE\10%20-%20Notes%20de%20conjoncture\01%20-%20Notes\2022\2022-T2\01%20-%20Fichiers%20de%20travail\DEFM-Ch&#244;mage\2022_T2_Demandeurs%20d'emploi_ABC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800" b="1" i="0" baseline="0">
                <a:effectLst/>
              </a:rPr>
              <a:t>Taux de chômage </a:t>
            </a:r>
            <a:r>
              <a:rPr lang="fr-FR" sz="1400" b="0" i="1" baseline="0">
                <a:effectLst/>
              </a:rPr>
              <a:t>(données CVS, en %)</a:t>
            </a:r>
            <a:endParaRPr lang="fr-FR" sz="1400">
              <a:effectLst/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7.6983171221244415E-2"/>
          <c:y val="8.5190086545093247E-2"/>
          <c:w val="0.87380191693290732"/>
          <c:h val="0.57959420805655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12'!$C$25</c:f>
              <c:strCache>
                <c:ptCount val="1"/>
                <c:pt idx="0">
                  <c:v>T1 2022</c:v>
                </c:pt>
              </c:strCache>
            </c:strRef>
          </c:tx>
          <c:spPr>
            <a:solidFill>
              <a:srgbClr val="FFCC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8.51490074106455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901076296862962E-2"/>
                  <c:y val="-3.226325843374592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6436259263307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51490074106455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7723511115968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3861755557984125E-3"/>
                  <c:y val="-3.51994599109717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1740150128292785E-3"/>
                  <c:y val="1.1161722148262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12'!$A$26:$A$33</c:f>
              <c:strCache>
                <c:ptCount val="8"/>
                <c:pt idx="0">
                  <c:v>France métropolitaine</c:v>
                </c:pt>
                <c:pt idx="1">
                  <c:v>Provence-Alpes-Côte d'Azur</c:v>
                </c:pt>
                <c:pt idx="2">
                  <c:v>Alpes-de-Haute-Provence</c:v>
                </c:pt>
                <c:pt idx="3">
                  <c:v>Hautes-Alpes</c:v>
                </c:pt>
                <c:pt idx="4">
                  <c:v>Bouches-du-Rhône</c:v>
                </c:pt>
                <c:pt idx="5">
                  <c:v>Alpes-Maritimes</c:v>
                </c:pt>
                <c:pt idx="6">
                  <c:v>Var</c:v>
                </c:pt>
                <c:pt idx="7">
                  <c:v>Vaucluse</c:v>
                </c:pt>
              </c:strCache>
            </c:strRef>
          </c:cat>
          <c:val>
            <c:numRef>
              <c:f>'Figure 12'!$C$26:$C$33</c:f>
              <c:numCache>
                <c:formatCode>0.0</c:formatCode>
                <c:ptCount val="8"/>
                <c:pt idx="0">
                  <c:v>7.1</c:v>
                </c:pt>
                <c:pt idx="1">
                  <c:v>8.3000000000000007</c:v>
                </c:pt>
                <c:pt idx="2">
                  <c:v>8.1999999999999993</c:v>
                </c:pt>
                <c:pt idx="3">
                  <c:v>7</c:v>
                </c:pt>
                <c:pt idx="4">
                  <c:v>8.8000000000000007</c:v>
                </c:pt>
                <c:pt idx="5">
                  <c:v>7.6</c:v>
                </c:pt>
                <c:pt idx="6">
                  <c:v>7.5</c:v>
                </c:pt>
                <c:pt idx="7">
                  <c:v>9.4</c:v>
                </c:pt>
              </c:numCache>
            </c:numRef>
          </c:val>
        </c:ser>
        <c:ser>
          <c:idx val="1"/>
          <c:order val="1"/>
          <c:tx>
            <c:strRef>
              <c:f>'Figure 12'!$B$25</c:f>
              <c:strCache>
                <c:ptCount val="1"/>
                <c:pt idx="0">
                  <c:v>T2 2022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solidFill>
                  <a:srgbClr val="FFFF00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solidFill>
                  <a:srgbClr val="FFFF00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12'!$A$26:$A$33</c:f>
              <c:strCache>
                <c:ptCount val="8"/>
                <c:pt idx="0">
                  <c:v>France métropolitaine</c:v>
                </c:pt>
                <c:pt idx="1">
                  <c:v>Provence-Alpes-Côte d'Azur</c:v>
                </c:pt>
                <c:pt idx="2">
                  <c:v>Alpes-de-Haute-Provence</c:v>
                </c:pt>
                <c:pt idx="3">
                  <c:v>Hautes-Alpes</c:v>
                </c:pt>
                <c:pt idx="4">
                  <c:v>Bouches-du-Rhône</c:v>
                </c:pt>
                <c:pt idx="5">
                  <c:v>Alpes-Maritimes</c:v>
                </c:pt>
                <c:pt idx="6">
                  <c:v>Var</c:v>
                </c:pt>
                <c:pt idx="7">
                  <c:v>Vaucluse</c:v>
                </c:pt>
              </c:strCache>
            </c:strRef>
          </c:cat>
          <c:val>
            <c:numRef>
              <c:f>'Figure 12'!$B$26:$B$33</c:f>
              <c:numCache>
                <c:formatCode>0.0</c:formatCode>
                <c:ptCount val="8"/>
                <c:pt idx="0">
                  <c:v>7.2</c:v>
                </c:pt>
                <c:pt idx="1">
                  <c:v>8.1999999999999993</c:v>
                </c:pt>
                <c:pt idx="2">
                  <c:v>8.3000000000000007</c:v>
                </c:pt>
                <c:pt idx="3">
                  <c:v>6.8</c:v>
                </c:pt>
                <c:pt idx="4">
                  <c:v>8.8000000000000007</c:v>
                </c:pt>
                <c:pt idx="5">
                  <c:v>7.4</c:v>
                </c:pt>
                <c:pt idx="6">
                  <c:v>7.4</c:v>
                </c:pt>
                <c:pt idx="7">
                  <c:v>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526208"/>
        <c:axId val="172552576"/>
      </c:barChart>
      <c:catAx>
        <c:axId val="172526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52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72552576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72552576"/>
        <c:scaling>
          <c:orientation val="minMax"/>
          <c:max val="10"/>
          <c:min val="6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72526208"/>
        <c:crosses val="autoZero"/>
        <c:crossBetween val="between"/>
        <c:majorUnit val="1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5626046744156976"/>
          <c:y val="0.11789261412586248"/>
          <c:w val="0.24968219976761696"/>
          <c:h val="4.917808803828069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trim'!$A$17:$B$100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Paca_trim!$BH$75:$BH$117</c:f>
              <c:numCache>
                <c:formatCode>#,##0.0</c:formatCode>
                <c:ptCount val="43"/>
                <c:pt idx="0">
                  <c:v>1.4760792392443989</c:v>
                </c:pt>
                <c:pt idx="1">
                  <c:v>1.1428416063223201</c:v>
                </c:pt>
                <c:pt idx="2">
                  <c:v>2.6783154121863717</c:v>
                </c:pt>
                <c:pt idx="3">
                  <c:v>2.4635872553211868</c:v>
                </c:pt>
                <c:pt idx="4">
                  <c:v>2.5329608557898675</c:v>
                </c:pt>
                <c:pt idx="5">
                  <c:v>1.7568488030169638</c:v>
                </c:pt>
                <c:pt idx="6">
                  <c:v>0.84407474224699186</c:v>
                </c:pt>
                <c:pt idx="7">
                  <c:v>1.2870846318856932</c:v>
                </c:pt>
                <c:pt idx="8">
                  <c:v>1.2651348651348648</c:v>
                </c:pt>
                <c:pt idx="9">
                  <c:v>1.3732361019035855</c:v>
                </c:pt>
                <c:pt idx="10">
                  <c:v>1.6076544593921271</c:v>
                </c:pt>
                <c:pt idx="11">
                  <c:v>1.6833572134576702</c:v>
                </c:pt>
                <c:pt idx="12">
                  <c:v>2.0963002034511291</c:v>
                </c:pt>
                <c:pt idx="13">
                  <c:v>2.4436867121305994</c:v>
                </c:pt>
                <c:pt idx="14">
                  <c:v>0.18227271744846174</c:v>
                </c:pt>
                <c:pt idx="15">
                  <c:v>1.1146588424807424</c:v>
                </c:pt>
                <c:pt idx="16">
                  <c:v>0.60310370823435377</c:v>
                </c:pt>
                <c:pt idx="17">
                  <c:v>-0.29762325561666358</c:v>
                </c:pt>
                <c:pt idx="18">
                  <c:v>1.1061240986152132</c:v>
                </c:pt>
                <c:pt idx="19">
                  <c:v>0.771426367353234</c:v>
                </c:pt>
                <c:pt idx="20">
                  <c:v>1.0675537430494098</c:v>
                </c:pt>
                <c:pt idx="21">
                  <c:v>0.86416437714749161</c:v>
                </c:pt>
                <c:pt idx="22">
                  <c:v>1.1612348274873341</c:v>
                </c:pt>
                <c:pt idx="23">
                  <c:v>0.98661789813947465</c:v>
                </c:pt>
                <c:pt idx="24">
                  <c:v>0.27531825319924152</c:v>
                </c:pt>
                <c:pt idx="25">
                  <c:v>0.13394909934225652</c:v>
                </c:pt>
                <c:pt idx="26">
                  <c:v>2.1962224973037792E-2</c:v>
                </c:pt>
                <c:pt idx="27">
                  <c:v>-2.1957402638883572E-2</c:v>
                </c:pt>
                <c:pt idx="28">
                  <c:v>-4.3258927977218864E-2</c:v>
                </c:pt>
                <c:pt idx="29">
                  <c:v>-1.0992522953799377</c:v>
                </c:pt>
                <c:pt idx="30">
                  <c:v>-1.2339944258189628</c:v>
                </c:pt>
                <c:pt idx="31">
                  <c:v>-0.929050024197553</c:v>
                </c:pt>
                <c:pt idx="32">
                  <c:v>-0.39079162825259584</c:v>
                </c:pt>
                <c:pt idx="33">
                  <c:v>7.2020610866291968</c:v>
                </c:pt>
                <c:pt idx="34">
                  <c:v>-1.3433845559099211</c:v>
                </c:pt>
                <c:pt idx="35">
                  <c:v>-1.5425809822361525</c:v>
                </c:pt>
                <c:pt idx="36">
                  <c:v>0.19700447074117999</c:v>
                </c:pt>
                <c:pt idx="37">
                  <c:v>-0.45281519976168028</c:v>
                </c:pt>
                <c:pt idx="38">
                  <c:v>-2.4792014417673647</c:v>
                </c:pt>
                <c:pt idx="39">
                  <c:v>-2.8927395102391507</c:v>
                </c:pt>
                <c:pt idx="40">
                  <c:v>-2.7211887556969461</c:v>
                </c:pt>
                <c:pt idx="41">
                  <c:v>-2.1396705311638287</c:v>
                </c:pt>
                <c:pt idx="42">
                  <c:v>0.21613726560540947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2943232"/>
        <c:axId val="172944768"/>
      </c:barChart>
      <c:catAx>
        <c:axId val="17294323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944768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2944768"/>
        <c:scaling>
          <c:orientation val="minMax"/>
          <c:max val="8"/>
          <c:min val="-3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943232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trim'!$A$41:$B$100</c:f>
              <c:multiLvlStrCache>
                <c:ptCount val="2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Paca_trim!$BI$99:$BI$117</c:f>
              <c:numCache>
                <c:formatCode>#,##0.0</c:formatCode>
                <c:ptCount val="19"/>
                <c:pt idx="0">
                  <c:v>-0.26220332305351146</c:v>
                </c:pt>
                <c:pt idx="1">
                  <c:v>-8.309041872123224E-2</c:v>
                </c:pt>
                <c:pt idx="2">
                  <c:v>-5.5894101127418327E-2</c:v>
                </c:pt>
                <c:pt idx="3">
                  <c:v>-0.32600392841555248</c:v>
                </c:pt>
                <c:pt idx="4">
                  <c:v>-0.20253718883854743</c:v>
                </c:pt>
                <c:pt idx="5">
                  <c:v>-1.0983887555707894</c:v>
                </c:pt>
                <c:pt idx="6">
                  <c:v>-1.1854583772392013</c:v>
                </c:pt>
                <c:pt idx="7">
                  <c:v>-1.3470092185943416</c:v>
                </c:pt>
                <c:pt idx="8">
                  <c:v>-0.32286051572345542</c:v>
                </c:pt>
                <c:pt idx="9">
                  <c:v>9.2634342627208035</c:v>
                </c:pt>
                <c:pt idx="10">
                  <c:v>-1.8922871993104717</c:v>
                </c:pt>
                <c:pt idx="11">
                  <c:v>-1.5773710482529069</c:v>
                </c:pt>
                <c:pt idx="12">
                  <c:v>9.4671355152819991E-2</c:v>
                </c:pt>
                <c:pt idx="13">
                  <c:v>-0.40805296581543082</c:v>
                </c:pt>
                <c:pt idx="14">
                  <c:v>-2.9833939328159809</c:v>
                </c:pt>
                <c:pt idx="15">
                  <c:v>-3.240151589310436</c:v>
                </c:pt>
                <c:pt idx="16">
                  <c:v>-3.308185917447104</c:v>
                </c:pt>
                <c:pt idx="17">
                  <c:v>-2.077634784688287</c:v>
                </c:pt>
                <c:pt idx="18">
                  <c:v>0.17859050875399518</c:v>
                </c:pt>
              </c:numCache>
            </c:numRef>
          </c:val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trim'!$A$41:$B$100</c:f>
              <c:multiLvlStrCache>
                <c:ptCount val="2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Paca_trim!$BJ$99:$BJ$117</c:f>
              <c:numCache>
                <c:formatCode>#,##0.0</c:formatCode>
                <c:ptCount val="19"/>
                <c:pt idx="0">
                  <c:v>0.79565480417684853</c:v>
                </c:pt>
                <c:pt idx="1">
                  <c:v>0.34184465639393036</c:v>
                </c:pt>
                <c:pt idx="2">
                  <c:v>9.6222612313900946E-2</c:v>
                </c:pt>
                <c:pt idx="3">
                  <c:v>0.2676054508372383</c:v>
                </c:pt>
                <c:pt idx="4">
                  <c:v>0.10753384725010751</c:v>
                </c:pt>
                <c:pt idx="5">
                  <c:v>-1.1000672982347193</c:v>
                </c:pt>
                <c:pt idx="6">
                  <c:v>-1.2798031877306437</c:v>
                </c:pt>
                <c:pt idx="7">
                  <c:v>-0.53419936373275689</c:v>
                </c:pt>
                <c:pt idx="8">
                  <c:v>-0.45444247504564661</c:v>
                </c:pt>
                <c:pt idx="9">
                  <c:v>5.2680197065438694</c:v>
                </c:pt>
                <c:pt idx="10">
                  <c:v>-0.8088412966895997</c:v>
                </c:pt>
                <c:pt idx="11">
                  <c:v>-1.5090710943009178</c:v>
                </c:pt>
                <c:pt idx="12">
                  <c:v>0.29550365799682066</c:v>
                </c:pt>
                <c:pt idx="13">
                  <c:v>-0.49581413459666157</c:v>
                </c:pt>
                <c:pt idx="14">
                  <c:v>-1.9944432125014733</c:v>
                </c:pt>
                <c:pt idx="15">
                  <c:v>-2.5620890675326691</c:v>
                </c:pt>
                <c:pt idx="16">
                  <c:v>-2.1664003059733039</c:v>
                </c:pt>
                <c:pt idx="17">
                  <c:v>-2.1976180835765136</c:v>
                </c:pt>
                <c:pt idx="18">
                  <c:v>0.25125269454240318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270528"/>
        <c:axId val="173272064"/>
      </c:barChart>
      <c:catAx>
        <c:axId val="17327052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327206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3272064"/>
        <c:scaling>
          <c:orientation val="minMax"/>
          <c:max val="10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3270528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5345676101864512"/>
          <c:w val="0.86471641552420164"/>
          <c:h val="0.464599829212965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trim'!$A$41:$B$100</c:f>
              <c:multiLvlStrCache>
                <c:ptCount val="2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Paca_trim!$BK$99:$BK$117</c:f>
              <c:numCache>
                <c:formatCode>#,##0.0</c:formatCode>
                <c:ptCount val="19"/>
                <c:pt idx="0">
                  <c:v>-3.8222125150155772E-2</c:v>
                </c:pt>
                <c:pt idx="1">
                  <c:v>0.28950674605341398</c:v>
                </c:pt>
                <c:pt idx="2">
                  <c:v>0.17973856209150263</c:v>
                </c:pt>
                <c:pt idx="3">
                  <c:v>-0.13048442342195044</c:v>
                </c:pt>
                <c:pt idx="4">
                  <c:v>-9.7991180793732813E-2</c:v>
                </c:pt>
                <c:pt idx="5">
                  <c:v>-0.61032096343524023</c:v>
                </c:pt>
                <c:pt idx="6">
                  <c:v>-1.7215856132463347</c:v>
                </c:pt>
                <c:pt idx="7">
                  <c:v>-2.5383542538354176</c:v>
                </c:pt>
                <c:pt idx="8">
                  <c:v>-1.7744705208929679</c:v>
                </c:pt>
                <c:pt idx="9">
                  <c:v>15.512820512820502</c:v>
                </c:pt>
                <c:pt idx="10">
                  <c:v>-3.5465644233679705</c:v>
                </c:pt>
                <c:pt idx="11">
                  <c:v>-3.9437209059051237</c:v>
                </c:pt>
                <c:pt idx="12">
                  <c:v>-0.62074598420909233</c:v>
                </c:pt>
                <c:pt idx="13">
                  <c:v>-1.0684346063229433</c:v>
                </c:pt>
                <c:pt idx="14">
                  <c:v>-5.5826318121400043</c:v>
                </c:pt>
                <c:pt idx="15">
                  <c:v>-5.1149694978883105</c:v>
                </c:pt>
                <c:pt idx="16">
                  <c:v>-4.5314045499505458</c:v>
                </c:pt>
                <c:pt idx="17">
                  <c:v>-1.9037751732176367</c:v>
                </c:pt>
                <c:pt idx="18">
                  <c:v>0.56769423724338797</c:v>
                </c:pt>
              </c:numCache>
            </c:numRef>
          </c:val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trim'!$A$41:$B$100</c:f>
              <c:multiLvlStrCache>
                <c:ptCount val="2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Paca_trim!$BL$99:$BL$117</c:f>
              <c:numCache>
                <c:formatCode>#,##0.0</c:formatCode>
                <c:ptCount val="19"/>
                <c:pt idx="0">
                  <c:v>0.17984631315057786</c:v>
                </c:pt>
                <c:pt idx="1">
                  <c:v>-0.20128386465020354</c:v>
                </c:pt>
                <c:pt idx="2">
                  <c:v>-0.27255382938129458</c:v>
                </c:pt>
                <c:pt idx="3">
                  <c:v>-0.32358567914730907</c:v>
                </c:pt>
                <c:pt idx="4">
                  <c:v>-0.27747617324164198</c:v>
                </c:pt>
                <c:pt idx="5">
                  <c:v>-1.4418318192816137</c:v>
                </c:pt>
                <c:pt idx="6">
                  <c:v>-1.4093622719410837</c:v>
                </c:pt>
                <c:pt idx="7">
                  <c:v>-1.0265755161173673</c:v>
                </c:pt>
                <c:pt idx="8">
                  <c:v>-0.33849848476183997</c:v>
                </c:pt>
                <c:pt idx="9">
                  <c:v>7.1452340244867907</c:v>
                </c:pt>
                <c:pt idx="10">
                  <c:v>-1.4746830020561985</c:v>
                </c:pt>
                <c:pt idx="11">
                  <c:v>-1.6087131381862796</c:v>
                </c:pt>
                <c:pt idx="12">
                  <c:v>0.23751919486516559</c:v>
                </c:pt>
                <c:pt idx="13">
                  <c:v>-0.69103092556263013</c:v>
                </c:pt>
                <c:pt idx="14">
                  <c:v>-2.5158977659893278</c:v>
                </c:pt>
                <c:pt idx="15">
                  <c:v>-3.0954007285974416</c:v>
                </c:pt>
                <c:pt idx="16">
                  <c:v>-2.7466782580092053</c:v>
                </c:pt>
                <c:pt idx="17">
                  <c:v>-2.3966273268666183</c:v>
                </c:pt>
                <c:pt idx="18">
                  <c:v>0.44802534684835749</c:v>
                </c:pt>
              </c:numCache>
            </c:numRef>
          </c:val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trim'!$A$41:$B$100</c:f>
              <c:multiLvlStrCache>
                <c:ptCount val="2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Paca_trim!$BM$99:$BM$117</c:f>
              <c:numCache>
                <c:formatCode>#,##0.0</c:formatCode>
                <c:ptCount val="19"/>
                <c:pt idx="0">
                  <c:v>0.64164098418633131</c:v>
                </c:pt>
                <c:pt idx="1">
                  <c:v>0.83584337349398297</c:v>
                </c:pt>
                <c:pt idx="2">
                  <c:v>0.62230851566973389</c:v>
                </c:pt>
                <c:pt idx="3">
                  <c:v>0.70999183633080332</c:v>
                </c:pt>
                <c:pt idx="4">
                  <c:v>0.50601817735198562</c:v>
                </c:pt>
                <c:pt idx="5">
                  <c:v>-0.55723922182031593</c:v>
                </c:pt>
                <c:pt idx="6">
                  <c:v>-0.62917813605976036</c:v>
                </c:pt>
                <c:pt idx="7">
                  <c:v>-2.47328848437256E-3</c:v>
                </c:pt>
                <c:pt idx="8">
                  <c:v>9.3987286982755158E-2</c:v>
                </c:pt>
                <c:pt idx="9">
                  <c:v>3.8004398428426844</c:v>
                </c:pt>
                <c:pt idx="10">
                  <c:v>-1.190277810841911E-2</c:v>
                </c:pt>
                <c:pt idx="11">
                  <c:v>-0.30474739298127496</c:v>
                </c:pt>
                <c:pt idx="12">
                  <c:v>0.46807087930458291</c:v>
                </c:pt>
                <c:pt idx="13">
                  <c:v>0.32802472070359023</c:v>
                </c:pt>
                <c:pt idx="14">
                  <c:v>-1.0732562547384417</c:v>
                </c:pt>
                <c:pt idx="15">
                  <c:v>-1.5590947191953086</c:v>
                </c:pt>
                <c:pt idx="16">
                  <c:v>-1.9560140132347192</c:v>
                </c:pt>
                <c:pt idx="17">
                  <c:v>-1.7022332506203663</c:v>
                </c:pt>
                <c:pt idx="18">
                  <c:v>-0.39127581158175939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348736"/>
        <c:axId val="173350272"/>
      </c:barChart>
      <c:catAx>
        <c:axId val="17334873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335027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3350272"/>
        <c:scaling>
          <c:orientation val="minMax"/>
          <c:max val="18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3348736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23034240643777396"/>
          <c:y val="0.1783100465735196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trim'!$A$41:$B$100</c:f>
              <c:multiLvlStrCache>
                <c:ptCount val="2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Paca_trim!$BT$99:$BT$117</c:f>
              <c:numCache>
                <c:formatCode>#,##0.0</c:formatCode>
                <c:ptCount val="19"/>
                <c:pt idx="0">
                  <c:v>-1.2252870841718999</c:v>
                </c:pt>
                <c:pt idx="1">
                  <c:v>-1.1062503745430607</c:v>
                </c:pt>
                <c:pt idx="2">
                  <c:v>-0.64717859220476681</c:v>
                </c:pt>
                <c:pt idx="3">
                  <c:v>-0.71482592890774743</c:v>
                </c:pt>
                <c:pt idx="4">
                  <c:v>-0.61062512286220727</c:v>
                </c:pt>
                <c:pt idx="5">
                  <c:v>-1.5192533531120711</c:v>
                </c:pt>
                <c:pt idx="6">
                  <c:v>-1.5213516431099694</c:v>
                </c:pt>
                <c:pt idx="7">
                  <c:v>-0.66663267647284474</c:v>
                </c:pt>
                <c:pt idx="8">
                  <c:v>0.55818608769295786</c:v>
                </c:pt>
                <c:pt idx="9">
                  <c:v>8.6057729117219104</c:v>
                </c:pt>
                <c:pt idx="10">
                  <c:v>-4.3484901891669647</c:v>
                </c:pt>
                <c:pt idx="11">
                  <c:v>-4.3213895269564766</c:v>
                </c:pt>
                <c:pt idx="12">
                  <c:v>-1.6022390263316644</c:v>
                </c:pt>
                <c:pt idx="13">
                  <c:v>0.25573111699699336</c:v>
                </c:pt>
                <c:pt idx="14">
                  <c:v>-0.94873696950766861</c:v>
                </c:pt>
                <c:pt idx="15">
                  <c:v>-1.8486401261332275</c:v>
                </c:pt>
                <c:pt idx="16">
                  <c:v>-0.31591770076168091</c:v>
                </c:pt>
                <c:pt idx="17">
                  <c:v>0.36123383512158824</c:v>
                </c:pt>
                <c:pt idx="18">
                  <c:v>2.2211517876257858</c:v>
                </c:pt>
              </c:numCache>
            </c:numRef>
          </c:val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trim'!$A$41:$B$100</c:f>
              <c:multiLvlStrCache>
                <c:ptCount val="2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Paca_trim!$BU$99:$BU$117</c:f>
              <c:numCache>
                <c:formatCode>#,##0.0</c:formatCode>
                <c:ptCount val="19"/>
                <c:pt idx="0">
                  <c:v>2.2201764480245467</c:v>
                </c:pt>
                <c:pt idx="1">
                  <c:v>1.687130377352819</c:v>
                </c:pt>
                <c:pt idx="2">
                  <c:v>0.83694978301303014</c:v>
                </c:pt>
                <c:pt idx="3">
                  <c:v>0.80950917102162734</c:v>
                </c:pt>
                <c:pt idx="4">
                  <c:v>0.62730520140563684</c:v>
                </c:pt>
                <c:pt idx="5">
                  <c:v>-0.60896418367053506</c:v>
                </c:pt>
                <c:pt idx="6">
                  <c:v>-0.90162030315349417</c:v>
                </c:pt>
                <c:pt idx="7">
                  <c:v>-1.230679071130325</c:v>
                </c:pt>
                <c:pt idx="8">
                  <c:v>-1.4877994511607096</c:v>
                </c:pt>
                <c:pt idx="9">
                  <c:v>5.545684514846716</c:v>
                </c:pt>
                <c:pt idx="10">
                  <c:v>2.3054426135958206</c:v>
                </c:pt>
                <c:pt idx="11">
                  <c:v>1.6120260490022575</c:v>
                </c:pt>
                <c:pt idx="12">
                  <c:v>2.1203013709909735</c:v>
                </c:pt>
                <c:pt idx="13">
                  <c:v>-1.1826049561898699</c:v>
                </c:pt>
                <c:pt idx="14">
                  <c:v>-4.0784964369254162</c:v>
                </c:pt>
                <c:pt idx="15">
                  <c:v>-4.0193951767257925</c:v>
                </c:pt>
                <c:pt idx="16">
                  <c:v>-5.3753434370291568</c:v>
                </c:pt>
                <c:pt idx="17">
                  <c:v>-5.0469098799544092</c:v>
                </c:pt>
                <c:pt idx="18">
                  <c:v>-2.2473942064248909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495424"/>
        <c:axId val="173496960"/>
      </c:barChart>
      <c:catAx>
        <c:axId val="17349542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349696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3496960"/>
        <c:scaling>
          <c:orientation val="minMax"/>
          <c:max val="10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3495424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0.23556</cdr:y>
    </cdr:from>
    <cdr:to>
      <cdr:x>0.95431</cdr:x>
      <cdr:y>0.23556</cdr:y>
    </cdr:to>
    <cdr:cxnSp macro="">
      <cdr:nvCxnSpPr>
        <cdr:cNvPr id="4" name="Connecteur droit avec flèche 3"/>
        <cdr:cNvCxnSpPr/>
      </cdr:nvCxnSpPr>
      <cdr:spPr>
        <a:xfrm xmlns:a="http://schemas.openxmlformats.org/drawingml/2006/main" flipV="1">
          <a:off x="6990678" y="1124101"/>
          <a:ext cx="172122" cy="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0.91497</cdr:x>
      <cdr:y>0.16966</cdr:y>
    </cdr:from>
    <cdr:to>
      <cdr:x>1</cdr:x>
      <cdr:y>0.26774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867525" y="809626"/>
          <a:ext cx="638175" cy="4680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defPPr>
            <a:defRPr lang="fr-FR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0.90268</cdr:x>
      <cdr:y>0.2777</cdr:y>
    </cdr:from>
    <cdr:to>
      <cdr:x>0.90378</cdr:x>
      <cdr:y>0.76716</cdr:y>
    </cdr:to>
    <cdr:cxnSp macro="">
      <cdr:nvCxnSpPr>
        <cdr:cNvPr id="4" name="Connecteur droit 3"/>
        <cdr:cNvCxnSpPr/>
      </cdr:nvCxnSpPr>
      <cdr:spPr>
        <a:xfrm xmlns:a="http://schemas.openxmlformats.org/drawingml/2006/main" flipH="1">
          <a:off x="6775210" y="1325200"/>
          <a:ext cx="8257" cy="233571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0.90598</cdr:x>
      <cdr:y>0.2968</cdr:y>
    </cdr:from>
    <cdr:to>
      <cdr:x>0.95718</cdr:x>
      <cdr:y>0.29741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800003" y="1416337"/>
          <a:ext cx="384292" cy="291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0.88759</cdr:x>
      <cdr:y>0.22023</cdr:y>
    </cdr:from>
    <cdr:to>
      <cdr:x>0.9798</cdr:x>
      <cdr:y>0.27895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662018" y="1050942"/>
          <a:ext cx="692101" cy="280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0.14571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6953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 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Pôle emploi, Dares (STMT) - Calculs des CVS-CJO : Dares</a:t>
          </a:r>
          <a:endParaRPr lang="fr-FR" sz="1000">
            <a:effectLst/>
          </a:endParaRPr>
        </a:p>
      </cdr:txBody>
    </cdr:sp>
  </cdr:relSizeAnchor>
  <cdr:relSizeAnchor xmlns:cdr="http://schemas.openxmlformats.org/drawingml/2006/chartDrawing">
    <cdr:from>
      <cdr:x>0.90472</cdr:x>
      <cdr:y>0.25367</cdr:y>
    </cdr:from>
    <cdr:to>
      <cdr:x>0.90472</cdr:x>
      <cdr:y>0.77263</cdr:y>
    </cdr:to>
    <cdr:cxnSp macro="">
      <cdr:nvCxnSpPr>
        <cdr:cNvPr id="4" name="Connecteur droit 3"/>
        <cdr:cNvCxnSpPr/>
      </cdr:nvCxnSpPr>
      <cdr:spPr>
        <a:xfrm xmlns:a="http://schemas.openxmlformats.org/drawingml/2006/main" flipH="1">
          <a:off x="6790561" y="1210520"/>
          <a:ext cx="0" cy="2476490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0.90608</cdr:x>
      <cdr:y>0.30096</cdr:y>
    </cdr:from>
    <cdr:to>
      <cdr:x>0.96445</cdr:x>
      <cdr:y>0.30096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800802" y="1436197"/>
          <a:ext cx="438107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0.90089</cdr:x>
      <cdr:y>0.23619</cdr:y>
    </cdr:from>
    <cdr:to>
      <cdr:x>0.99183</cdr:x>
      <cdr:y>0.29491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761803" y="1127105"/>
          <a:ext cx="682568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0.90129</cdr:x>
      <cdr:y>0.26859</cdr:y>
    </cdr:from>
    <cdr:to>
      <cdr:x>0.9035</cdr:x>
      <cdr:y>0.7754</cdr:y>
    </cdr:to>
    <cdr:cxnSp macro="">
      <cdr:nvCxnSpPr>
        <cdr:cNvPr id="4" name="Connecteur droit 3"/>
        <cdr:cNvCxnSpPr/>
      </cdr:nvCxnSpPr>
      <cdr:spPr>
        <a:xfrm xmlns:a="http://schemas.openxmlformats.org/drawingml/2006/main" flipH="1">
          <a:off x="6764827" y="1281726"/>
          <a:ext cx="16587" cy="2418510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0.90531</cdr:x>
      <cdr:y>0.33533</cdr:y>
    </cdr:from>
    <cdr:to>
      <cdr:x>0.96877</cdr:x>
      <cdr:y>0.33533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795002" y="1600203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0.89642</cdr:x>
      <cdr:y>0.26536</cdr:y>
    </cdr:from>
    <cdr:to>
      <cdr:x>0.98863</cdr:x>
      <cdr:y>0.32408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28280" y="1266290"/>
          <a:ext cx="692101" cy="280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11/10/2022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 smtClean="0"/>
              <a:t>16/04/2019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 smtClean="0"/>
              <a:t>La Note de conjoncture du 2e trimestre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2e trimestre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2e trimestre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2e trimestre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2e trimestre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2e trimestre 2022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2e trimestre 2022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2e trimestre 2022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2e trimestre 2022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2e trimestre 2022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2e trimestre 2022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16/04/2019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La Note de conjoncture du 2e trimestre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aca.dreets.gouv.fr/Les-indicateurs-cles-de-la-Direccte-Paca" TargetMode="External"/><Relationship Id="rId4" Type="http://schemas.openxmlformats.org/officeDocument/2006/relationships/hyperlink" Target="http://paca.dreets.gouv.fr/Les-outils-de-pilotage-territorialis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671392" y="5703070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 smtClean="0"/>
              <a:t>Services études, statistiques, évaluation</a:t>
            </a:r>
            <a:endParaRPr lang="fr-FR" sz="1400" b="1" i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033082" y="6568767"/>
            <a:ext cx="5291846" cy="365125"/>
          </a:xfrm>
        </p:spPr>
        <p:txBody>
          <a:bodyPr/>
          <a:lstStyle/>
          <a:p>
            <a:r>
              <a:rPr lang="fr-FR" smtClean="0"/>
              <a:t>La Note de conjoncture du 2e trimestre 2022</a:t>
            </a:r>
            <a:endParaRPr lang="fr-FR" dirty="0"/>
          </a:p>
        </p:txBody>
      </p:sp>
      <p:pic>
        <p:nvPicPr>
          <p:cNvPr id="7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2740" cy="193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67" y="1935480"/>
            <a:ext cx="8986345" cy="344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79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7221" y="9558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taux de chômage se maintient à un niveau historiquement bas au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fr-FR" sz="2800" b="1" baseline="30000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 trimestre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2022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30388" y="95547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 smtClean="0"/>
              <a:t>La Note de conjoncture du 2e trimestre 2022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442547" y="3602177"/>
            <a:ext cx="151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-0,1 point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428990" y="4344493"/>
            <a:ext cx="131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+0,1 point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788410" y="2809817"/>
            <a:ext cx="2389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Par rapport</a:t>
            </a:r>
          </a:p>
          <a:p>
            <a:pPr algn="ctr"/>
            <a:r>
              <a:rPr lang="fr-FR" dirty="0" smtClean="0">
                <a:solidFill>
                  <a:srgbClr val="002060"/>
                </a:solidFill>
              </a:rPr>
              <a:t>au T1 2022 :</a:t>
            </a:r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25" y="1026803"/>
            <a:ext cx="6577395" cy="515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47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081" y="395716"/>
            <a:ext cx="92167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 smtClean="0">
                <a:solidFill>
                  <a:srgbClr val="376092"/>
                </a:solidFill>
              </a:rPr>
              <a:t>Quasi-stabilité dans tous les départements de la région</a:t>
            </a:r>
            <a:endParaRPr lang="fr-FR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1" y="90737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 smtClean="0"/>
              <a:t>La Note de conjoncture du 2e trimestre 2022</a:t>
            </a:r>
            <a:endParaRPr lang="fr-FR" dirty="0"/>
          </a:p>
        </p:txBody>
      </p:sp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900545" y="6046808"/>
            <a:ext cx="6245088" cy="48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22860" rIns="0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fr-FR" sz="1000" b="1" i="0" u="none" strike="noStrike" baseline="0" dirty="0">
                <a:solidFill>
                  <a:sysClr val="windowText" lastClr="000000"/>
                </a:solidFill>
                <a:latin typeface="+mn-lt"/>
              </a:rPr>
              <a:t>Note : </a:t>
            </a:r>
            <a:r>
              <a:rPr lang="fr-FR" sz="1000" b="0" i="0" u="none" strike="noStrike" baseline="0" dirty="0">
                <a:solidFill>
                  <a:sysClr val="windowText" lastClr="000000"/>
                </a:solidFill>
                <a:latin typeface="+mn-lt"/>
              </a:rPr>
              <a:t>données trimestrielles provisoires ; estimation à +/- 0,3 point près du niveau du taux de chômage national </a:t>
            </a:r>
          </a:p>
          <a:p>
            <a:pPr algn="l" rtl="0">
              <a:defRPr sz="1000"/>
            </a:pPr>
            <a:r>
              <a:rPr lang="fr-FR" sz="1000" b="0" i="0" u="none" strike="noStrike" baseline="0" dirty="0">
                <a:solidFill>
                  <a:sysClr val="windowText" lastClr="000000"/>
                </a:solidFill>
                <a:latin typeface="+mn-lt"/>
              </a:rPr>
              <a:t>et de son évolution d’un trimestre à l’autre</a:t>
            </a:r>
          </a:p>
          <a:p>
            <a:pPr algn="l" rtl="0">
              <a:defRPr sz="1000"/>
            </a:pPr>
            <a:r>
              <a:rPr lang="fr-FR" sz="1000" b="1" i="1" u="none" strike="noStrike" baseline="0" dirty="0">
                <a:solidFill>
                  <a:sysClr val="windowText" lastClr="000000"/>
                </a:solidFill>
                <a:latin typeface="Calibri"/>
              </a:rPr>
              <a:t>Source : </a:t>
            </a:r>
            <a:r>
              <a:rPr lang="fr-FR" sz="1000" b="0" i="1" u="none" strike="noStrike" baseline="0" dirty="0">
                <a:solidFill>
                  <a:sysClr val="windowText" lastClr="000000"/>
                </a:solidFill>
                <a:latin typeface="Calibri"/>
              </a:rPr>
              <a:t>Insee, taux de chômage au sens du BIT (</a:t>
            </a:r>
            <a:r>
              <a:rPr lang="fr-FR" sz="1000" b="0" i="1" u="none" strike="noStrike" baseline="0" dirty="0" smtClean="0">
                <a:solidFill>
                  <a:sysClr val="windowText" lastClr="000000"/>
                </a:solidFill>
                <a:latin typeface="Calibri"/>
              </a:rPr>
              <a:t>national) </a:t>
            </a:r>
            <a:r>
              <a:rPr lang="fr-FR" sz="1000" b="0" i="1" u="none" strike="noStrike" baseline="0" dirty="0">
                <a:solidFill>
                  <a:sysClr val="windowText" lastClr="000000"/>
                </a:solidFill>
                <a:latin typeface="Calibri"/>
              </a:rPr>
              <a:t>et taux de chômage localisé (régional et départementaux)</a:t>
            </a:r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3103809" y="1573411"/>
            <a:ext cx="16433" cy="264803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e 12"/>
          <p:cNvGrpSpPr/>
          <p:nvPr/>
        </p:nvGrpSpPr>
        <p:grpSpPr>
          <a:xfrm>
            <a:off x="1171575" y="1153365"/>
            <a:ext cx="6800850" cy="4551269"/>
            <a:chOff x="0" y="0"/>
            <a:chExt cx="6255114" cy="4099044"/>
          </a:xfrm>
        </p:grpSpPr>
        <p:graphicFrame>
          <p:nvGraphicFramePr>
            <p:cNvPr id="16" name="Graphique 15"/>
            <p:cNvGraphicFramePr>
              <a:graphicFrameLocks/>
            </p:cNvGraphicFramePr>
            <p:nvPr/>
          </p:nvGraphicFramePr>
          <p:xfrm>
            <a:off x="0" y="0"/>
            <a:ext cx="6255114" cy="40990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7" name="Connecteur droit 16"/>
            <p:cNvCxnSpPr/>
            <p:nvPr/>
          </p:nvCxnSpPr>
          <p:spPr>
            <a:xfrm flipV="1">
              <a:off x="1859668" y="360300"/>
              <a:ext cx="15114" cy="2384916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068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5571" y="410473"/>
            <a:ext cx="8797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Forte baisse dans la zone d’emploi de Briançon</a:t>
            </a:r>
            <a:endParaRPr lang="fr-FR" sz="28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30250" y="95424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 smtClean="0"/>
              <a:t>La Note de conjoncture du 2e trimestre 2022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378633" y="1758595"/>
            <a:ext cx="998806" cy="520505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037" y="991337"/>
            <a:ext cx="5622229" cy="557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67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79" y="93262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 smtClean="0"/>
              <a:t>La Note de conjoncture du 2e trimestre 2022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99545" y="-33157"/>
            <a:ext cx="8844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La demande d’emploi poursuit son </a:t>
            </a:r>
            <a:r>
              <a:rPr lang="fr-FR" sz="2800" b="1" dirty="0" smtClean="0">
                <a:solidFill>
                  <a:srgbClr val="4F81BD">
                    <a:lumMod val="75000"/>
                  </a:srgbClr>
                </a:solidFill>
              </a:rPr>
              <a:t>recul, </a:t>
            </a:r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mais devrait repartir légèrement à la hausse 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819150" y="1042987"/>
            <a:ext cx="7505700" cy="4772025"/>
            <a:chOff x="0" y="0"/>
            <a:chExt cx="7505700" cy="4772025"/>
          </a:xfrm>
        </p:grpSpPr>
        <p:graphicFrame>
          <p:nvGraphicFramePr>
            <p:cNvPr id="17" name="Graphique 1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82529036"/>
                </p:ext>
              </p:extLst>
            </p:nvPr>
          </p:nvGraphicFramePr>
          <p:xfrm>
            <a:off x="0" y="0"/>
            <a:ext cx="7505700" cy="47720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8" name="Connecteur droit 17"/>
            <p:cNvCxnSpPr/>
            <p:nvPr/>
          </p:nvCxnSpPr>
          <p:spPr>
            <a:xfrm>
              <a:off x="6962775" y="809626"/>
              <a:ext cx="9525" cy="2733675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ZoneTexte 17"/>
          <p:cNvSpPr txBox="1"/>
          <p:nvPr/>
        </p:nvSpPr>
        <p:spPr>
          <a:xfrm>
            <a:off x="3429409" y="1852613"/>
            <a:ext cx="2845166" cy="8535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451 900 </a:t>
            </a:r>
            <a:r>
              <a:rPr lang="fr-FR" sz="1400" b="1" dirty="0">
                <a:solidFill>
                  <a:srgbClr val="FF0000"/>
                </a:solidFill>
              </a:rPr>
              <a:t>demandeurs d’emploi catégories A,B,C en moyenne </a:t>
            </a:r>
          </a:p>
          <a:p>
            <a:pPr algn="ctr"/>
            <a:r>
              <a:rPr lang="fr-FR" sz="1400" b="1" dirty="0">
                <a:solidFill>
                  <a:srgbClr val="FF0000"/>
                </a:solidFill>
              </a:rPr>
              <a:t>au </a:t>
            </a:r>
            <a:r>
              <a:rPr lang="fr-FR" sz="1400" b="1" dirty="0" smtClean="0">
                <a:solidFill>
                  <a:srgbClr val="FF0000"/>
                </a:solidFill>
              </a:rPr>
              <a:t>T2 </a:t>
            </a:r>
            <a:r>
              <a:rPr lang="fr-FR" sz="1400" b="1" dirty="0">
                <a:solidFill>
                  <a:srgbClr val="FF0000"/>
                </a:solidFill>
              </a:rPr>
              <a:t>2022</a:t>
            </a:r>
          </a:p>
          <a:p>
            <a:pPr algn="ctr"/>
            <a:endParaRPr lang="fr-FR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15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80" y="102779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 smtClean="0"/>
              <a:t>La Note de conjoncture du 2e trimestre 2022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57080" y="53855"/>
            <a:ext cx="8923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repli trimestriel concerne autant les hommes que les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femmes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767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79" y="94776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57081" y="414937"/>
            <a:ext cx="8986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La baisse décélère nettement chez les jeunes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15183" y="6568767"/>
            <a:ext cx="4445540" cy="365125"/>
          </a:xfrm>
        </p:spPr>
        <p:txBody>
          <a:bodyPr/>
          <a:lstStyle/>
          <a:p>
            <a:r>
              <a:rPr lang="fr-FR" smtClean="0"/>
              <a:t>La Note de conjoncture du 2e trimestre 2022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454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29659"/>
            <a:ext cx="8912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>
                <a:solidFill>
                  <a:schemeClr val="accent1">
                    <a:lumMod val="75000"/>
                  </a:schemeClr>
                </a:solidFill>
              </a:rPr>
              <a:t>La demande d’emploi des inscrits depuis moins d’un an repart à la hausse</a:t>
            </a:r>
            <a:endParaRPr lang="fr-FR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9529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17905" y="6568767"/>
            <a:ext cx="4542817" cy="365125"/>
          </a:xfrm>
        </p:spPr>
        <p:txBody>
          <a:bodyPr/>
          <a:lstStyle/>
          <a:p>
            <a:r>
              <a:rPr lang="fr-FR" smtClean="0"/>
              <a:t>La Note de conjoncture du 2e trimestre 2022</a:t>
            </a:r>
            <a:endParaRPr lang="fr-FR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261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9837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nombre de foyers bénéficiaires du RSA continue de reculer en rythme annuel… 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smtClean="0"/>
              <a:t>La Note de conjoncture du 2e trimestre 2022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6307282" y="4395355"/>
            <a:ext cx="2807987" cy="6130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1" y="2114427"/>
            <a:ext cx="8935674" cy="329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78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365704"/>
            <a:ext cx="8875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… </a:t>
            </a:r>
            <a:r>
              <a:rPr lang="fr-FR" sz="2800" b="1" dirty="0" smtClean="0">
                <a:solidFill>
                  <a:srgbClr val="376092"/>
                </a:solidFill>
              </a:rPr>
              <a:t>et s’éloigne de son </a:t>
            </a:r>
            <a:r>
              <a:rPr lang="fr-FR" sz="2800" b="1" dirty="0">
                <a:solidFill>
                  <a:srgbClr val="376092"/>
                </a:solidFill>
              </a:rPr>
              <a:t>niveau d’avant-crise</a:t>
            </a:r>
            <a:endParaRPr lang="fr-FR" sz="28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smtClean="0"/>
              <a:t>La Note de conjoncture du 2e trimestre 2022</a:t>
            </a:r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043" y="1127927"/>
            <a:ext cx="6787924" cy="522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5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r>
              <a:rPr lang="fr-FR" sz="2000" dirty="0">
                <a:hlinkClick r:id="rId3"/>
              </a:rPr>
              <a:t/>
            </a:r>
            <a:br>
              <a:rPr lang="fr-FR" sz="2000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L</a:t>
            </a:r>
            <a:r>
              <a:rPr lang="fr-FR" sz="2000" dirty="0" smtClean="0"/>
              <a:t>es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éclairages conjoncturels départementaux </a:t>
            </a:r>
            <a:r>
              <a:rPr lang="fr-FR" sz="2000" dirty="0" smtClean="0"/>
              <a:t>:</a:t>
            </a:r>
          </a:p>
          <a:p>
            <a:pPr algn="ctr">
              <a:defRPr/>
            </a:pPr>
            <a:endParaRPr lang="fr-FR" sz="2000" dirty="0" smtClean="0"/>
          </a:p>
          <a:p>
            <a:pPr algn="ctr">
              <a:defRPr/>
            </a:pPr>
            <a:r>
              <a:rPr lang="fr-FR" sz="2000" dirty="0">
                <a:hlinkClick r:id="rId4"/>
              </a:rPr>
              <a:t>http://</a:t>
            </a:r>
            <a:r>
              <a:rPr lang="fr-FR" sz="2000" dirty="0" smtClean="0">
                <a:hlinkClick r:id="rId4"/>
              </a:rPr>
              <a:t>paca.dreets.gouv.fr/Les-outils-de-pilotage-territorialises</a:t>
            </a:r>
            <a:endParaRPr lang="fr-FR" sz="2000" dirty="0" smtClean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marL="0" lvl="1" algn="ctr">
              <a:defRPr/>
            </a:pPr>
            <a:r>
              <a:rPr lang="fr-FR" sz="2000" dirty="0">
                <a:hlinkClick r:id="rId5"/>
              </a:rPr>
              <a:t>https://paca.dreets.gouv.fr/Les-indicateurs-cles-de-la-Direccte-Paca</a:t>
            </a:r>
            <a:endParaRPr lang="fr-FR" sz="2000" dirty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smtClean="0"/>
              <a:t>La Note de conjoncture du 2e trimestre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334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26" y="1200490"/>
            <a:ext cx="6767014" cy="501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56817" y="6568767"/>
            <a:ext cx="4931923" cy="365125"/>
          </a:xfrm>
        </p:spPr>
        <p:txBody>
          <a:bodyPr/>
          <a:lstStyle/>
          <a:p>
            <a:r>
              <a:rPr lang="fr-FR" smtClean="0"/>
              <a:t>La Note de conjoncture du 2e trimestre 2022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15677" y="440603"/>
            <a:ext cx="8928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L’emploi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salarié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accélère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666447" y="1551607"/>
            <a:ext cx="2691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Au T2 2022 </a:t>
            </a:r>
          </a:p>
          <a:p>
            <a:pPr algn="ctr"/>
            <a:r>
              <a:rPr lang="fr-FR" dirty="0" smtClean="0">
                <a:solidFill>
                  <a:srgbClr val="002060"/>
                </a:solidFill>
              </a:rPr>
              <a:t>(par rapport au T1 2021)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809844" y="2647433"/>
            <a:ext cx="2058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+0,6 % (après +0,3 %) </a:t>
            </a: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724279" y="3417092"/>
            <a:ext cx="2317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tx2"/>
                </a:solidFill>
              </a:rPr>
              <a:t>+0,3 </a:t>
            </a:r>
            <a:r>
              <a:rPr lang="fr-FR" sz="1600" b="1" dirty="0">
                <a:solidFill>
                  <a:schemeClr val="tx2"/>
                </a:solidFill>
              </a:rPr>
              <a:t>% (après </a:t>
            </a:r>
            <a:r>
              <a:rPr lang="fr-FR" sz="1600" b="1" dirty="0" smtClean="0">
                <a:solidFill>
                  <a:schemeClr val="tx2"/>
                </a:solidFill>
              </a:rPr>
              <a:t>+0,3 </a:t>
            </a:r>
            <a:r>
              <a:rPr lang="fr-FR" sz="1600" b="1" dirty="0">
                <a:solidFill>
                  <a:schemeClr val="tx2"/>
                </a:solidFill>
              </a:rPr>
              <a:t>%) </a:t>
            </a:r>
          </a:p>
        </p:txBody>
      </p:sp>
    </p:spTree>
    <p:extLst>
      <p:ext uri="{BB962C8B-B14F-4D97-AF65-F5344CB8AC3E}">
        <p14:creationId xmlns:p14="http://schemas.microsoft.com/office/powerpoint/2010/main" val="38803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2" y="1166910"/>
            <a:ext cx="7080091" cy="452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5"/>
          <p:cNvCxnSpPr/>
          <p:nvPr/>
        </p:nvCxnSpPr>
        <p:spPr>
          <a:xfrm>
            <a:off x="208138" y="95410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981713" y="5841402"/>
            <a:ext cx="632667" cy="2194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5183" y="6568767"/>
            <a:ext cx="4474723" cy="365125"/>
          </a:xfrm>
        </p:spPr>
        <p:txBody>
          <a:bodyPr/>
          <a:lstStyle/>
          <a:p>
            <a:r>
              <a:rPr lang="fr-FR" smtClean="0"/>
              <a:t>La Note de conjoncture du 2e trimestre 2022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08138" y="4860"/>
            <a:ext cx="8933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Une croissance tirée exclusivement par l’emploi hors 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298046" y="5695950"/>
            <a:ext cx="4743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7065280" y="3005502"/>
            <a:ext cx="20787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0C0"/>
                </a:solidFill>
              </a:rPr>
              <a:t>+12 600</a:t>
            </a:r>
            <a:endParaRPr lang="fr-FR" sz="1600" b="1" dirty="0">
              <a:solidFill>
                <a:srgbClr val="0070C0"/>
              </a:solidFill>
            </a:endParaRPr>
          </a:p>
          <a:p>
            <a:pPr algn="ctr"/>
            <a:r>
              <a:rPr lang="fr-FR" sz="1600" b="1" dirty="0">
                <a:solidFill>
                  <a:srgbClr val="0070C0"/>
                </a:solidFill>
              </a:rPr>
              <a:t>emplois hors </a:t>
            </a:r>
            <a:r>
              <a:rPr lang="fr-FR" sz="1600" b="1" dirty="0" smtClean="0">
                <a:solidFill>
                  <a:srgbClr val="0070C0"/>
                </a:solidFill>
              </a:rPr>
              <a:t>intérim</a:t>
            </a:r>
          </a:p>
          <a:p>
            <a:pPr algn="ctr"/>
            <a:endParaRPr lang="fr-FR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1 100 </a:t>
            </a:r>
          </a:p>
          <a:p>
            <a:pPr algn="ctr"/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intérimaires</a:t>
            </a:r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sz="1600" b="1" dirty="0" smtClean="0">
              <a:solidFill>
                <a:srgbClr val="0070C0"/>
              </a:solidFill>
            </a:endParaRP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sz="1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983745" y="2420727"/>
            <a:ext cx="2160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T2 2022, </a:t>
            </a:r>
          </a:p>
          <a:p>
            <a:pPr algn="ctr"/>
            <a:r>
              <a:rPr lang="fr-FR" sz="1600" b="1" dirty="0" smtClean="0"/>
              <a:t>+11 500 emplois :</a:t>
            </a:r>
            <a:endParaRPr lang="fr-F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4" t="61853" r="29737" b="32112"/>
          <a:stretch/>
        </p:blipFill>
        <p:spPr bwMode="auto">
          <a:xfrm>
            <a:off x="947964" y="5623845"/>
            <a:ext cx="6350082" cy="68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66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51" y="1001768"/>
            <a:ext cx="6792737" cy="468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69091" y="415209"/>
            <a:ext cx="8804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 dynamisme porté par le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tertiaire marchand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66545" y="6568767"/>
            <a:ext cx="4387174" cy="365125"/>
          </a:xfrm>
        </p:spPr>
        <p:txBody>
          <a:bodyPr/>
          <a:lstStyle/>
          <a:p>
            <a:r>
              <a:rPr lang="fr-FR" smtClean="0"/>
              <a:t>La Note de conjoncture du 2e trimestre 2022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653720" y="2208525"/>
            <a:ext cx="2512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Au </a:t>
            </a:r>
            <a:r>
              <a:rPr lang="fr-FR" dirty="0" smtClean="0">
                <a:solidFill>
                  <a:srgbClr val="002060"/>
                </a:solidFill>
              </a:rPr>
              <a:t>T2 2022 : 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033847" y="2577857"/>
            <a:ext cx="2007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+1,0 % (après +0,8 %)</a:t>
            </a:r>
            <a:endParaRPr lang="fr-FR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7040842" y="3177283"/>
            <a:ext cx="1993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+0,1 % (après +0,1 %)</a:t>
            </a:r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040842" y="3424242"/>
            <a:ext cx="1993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4">
                    <a:lumMod val="75000"/>
                  </a:schemeClr>
                </a:solidFill>
              </a:rPr>
              <a:t>+</a:t>
            </a:r>
            <a:r>
              <a:rPr lang="fr-FR" sz="1600" b="1" dirty="0" smtClean="0">
                <a:solidFill>
                  <a:schemeClr val="accent4">
                    <a:lumMod val="75000"/>
                  </a:schemeClr>
                </a:solidFill>
              </a:rPr>
              <a:t>0,1 % (après +0,1 %)</a:t>
            </a:r>
            <a:endParaRPr lang="fr-FR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024935" y="3710713"/>
            <a:ext cx="1993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2060"/>
                </a:solidFill>
              </a:rPr>
              <a:t> -0,4 % (après -0,9 %)</a:t>
            </a:r>
            <a:endParaRPr lang="fr-FR" sz="500" dirty="0">
              <a:solidFill>
                <a:srgbClr val="00206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4" t="61853" r="29737" b="32112"/>
          <a:stretch/>
        </p:blipFill>
        <p:spPr bwMode="auto">
          <a:xfrm>
            <a:off x="947964" y="5623845"/>
            <a:ext cx="6350082" cy="68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54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79" y="95410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5728" y="6568767"/>
            <a:ext cx="4338536" cy="365125"/>
          </a:xfrm>
        </p:spPr>
        <p:txBody>
          <a:bodyPr/>
          <a:lstStyle/>
          <a:p>
            <a:r>
              <a:rPr lang="fr-FR" smtClean="0"/>
              <a:t>La Note de conjoncture du 2e trimestre 2022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57079" y="23335"/>
            <a:ext cx="87365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Pour le 2</a:t>
            </a:r>
            <a:r>
              <a:rPr lang="fr-FR" sz="2800" b="1" baseline="30000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 trimestre consécutif, le recul de l’intérim explique la baisse de l’emploi dans la construction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92382" y="5777345"/>
            <a:ext cx="5834797" cy="1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87" y="1029851"/>
            <a:ext cx="6779334" cy="41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1" t="56466" r="26208" b="31250"/>
          <a:stretch/>
        </p:blipFill>
        <p:spPr bwMode="auto">
          <a:xfrm>
            <a:off x="1392381" y="5222771"/>
            <a:ext cx="6332721" cy="113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079" y="373467"/>
            <a:ext cx="8986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Les embauches repartent à la hausse</a:t>
            </a:r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89668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 smtClean="0"/>
              <a:t>La Note de conjoncture du 2e trimestre 2022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1" y="1074985"/>
            <a:ext cx="7105442" cy="519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25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079" y="373467"/>
            <a:ext cx="8986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Coup d’arrêt de la croissance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des contrats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aidés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89668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 smtClean="0"/>
              <a:t>La Note de conjoncture du 2e trimestre 2022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231237"/>
            <a:ext cx="732472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40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6555" y="164016"/>
            <a:ext cx="8986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nombre d’apprentis se stabilise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710883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 smtClean="0"/>
              <a:t>La Note de conjoncture du 2e trimestre 2022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1195388"/>
            <a:ext cx="74961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88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079" y="44988"/>
            <a:ext cx="8582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nombre de salariés en </a:t>
            </a:r>
            <a:r>
              <a:rPr lang="fr-FR" sz="2800" b="1" dirty="0" smtClean="0">
                <a:solidFill>
                  <a:srgbClr val="376092"/>
                </a:solidFill>
              </a:rPr>
              <a:t>activité partielle </a:t>
            </a:r>
            <a:r>
              <a:rPr lang="fr-FR" sz="2800" b="1" dirty="0">
                <a:solidFill>
                  <a:srgbClr val="376092"/>
                </a:solidFill>
              </a:rPr>
              <a:t>retrouve son </a:t>
            </a:r>
            <a:r>
              <a:rPr lang="fr-FR" sz="2800" b="1" dirty="0" smtClean="0">
                <a:solidFill>
                  <a:srgbClr val="376092"/>
                </a:solidFill>
              </a:rPr>
              <a:t>niveau d’avant-crise</a:t>
            </a:r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79" y="95410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 smtClean="0"/>
              <a:t>La Note de conjoncture du 2e trimestre 2022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41" y="1234736"/>
            <a:ext cx="7162393" cy="492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13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b994d58-9349-46a1-8cee-b96a64c5dc7e"/>
    <ds:schemaRef ds:uri="2ff91c20-40e6-4ab5-a5ac-9b5646c6652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5940</TotalTime>
  <Words>932</Words>
  <Application>Microsoft Office PowerPoint</Application>
  <PresentationFormat>Affichage à l'écran (4:3)</PresentationFormat>
  <Paragraphs>162</Paragraphs>
  <Slides>19</Slides>
  <Notes>19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DANGELO Virginie (DR-PACA)</cp:lastModifiedBy>
  <cp:revision>656</cp:revision>
  <cp:lastPrinted>2018-10-09T12:30:48Z</cp:lastPrinted>
  <dcterms:created xsi:type="dcterms:W3CDTF">2018-05-30T13:27:07Z</dcterms:created>
  <dcterms:modified xsi:type="dcterms:W3CDTF">2022-10-11T15:19:04Z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