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5"/>
  </p:notesMasterIdLst>
  <p:sldIdLst>
    <p:sldId id="256" r:id="rId6"/>
    <p:sldId id="263" r:id="rId7"/>
    <p:sldId id="300" r:id="rId8"/>
    <p:sldId id="265" r:id="rId9"/>
    <p:sldId id="290" r:id="rId10"/>
    <p:sldId id="310" r:id="rId11"/>
    <p:sldId id="301" r:id="rId12"/>
    <p:sldId id="312" r:id="rId13"/>
    <p:sldId id="296" r:id="rId14"/>
    <p:sldId id="269" r:id="rId15"/>
    <p:sldId id="294" r:id="rId16"/>
    <p:sldId id="283" r:id="rId17"/>
    <p:sldId id="313" r:id="rId18"/>
    <p:sldId id="314" r:id="rId19"/>
    <p:sldId id="315" r:id="rId20"/>
    <p:sldId id="316" r:id="rId21"/>
    <p:sldId id="308" r:id="rId22"/>
    <p:sldId id="309" r:id="rId23"/>
    <p:sldId id="303" r:id="rId24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YER Virginie (DR-PACA)" initials="M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206" autoAdjust="0"/>
  </p:normalViewPr>
  <p:slideViewPr>
    <p:cSldViewPr snapToGrid="0" snapToObjects="1">
      <p:cViewPr varScale="1">
        <p:scale>
          <a:sx n="60" d="100"/>
          <a:sy n="60" d="100"/>
        </p:scale>
        <p:origin x="-16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-SVC01-20131\USERS\Cab-SESE\10%20-%20Notes%20de%20conjoncture\01%20-%20Notes\2021\2021-T4\01%20-%20Fichiers%20de%20travail\DEFM-Ch&#244;mage\2021_T4_Taux%20de%20ch&#244;mage_no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Notes%20de%20conjoncture\01%20-%20Notes\2021\2021-T4\01%20-%20Fichiers%20de%20travail\DEFM-Ch&#244;mage\2021_T4_Demandeurs%20d'emploi_ABC_note_V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Notes%20de%20conjoncture\01%20-%20Notes\2021\2021-T4\01%20-%20Fichiers%20de%20travail\DEFM-Ch&#244;mage\2021_T4_Demandeurs%20d'emploi_ABC_note_V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Notes%20de%20conjoncture\01%20-%20Notes\2021\2021-T4\01%20-%20Fichiers%20de%20travail\DEFM-Ch&#244;mage\2021_T4_Demandeurs%20d'emploi_ABC_note_V2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Notes%20de%20conjoncture\01%20-%20Notes\2021\2021-T4\01%20-%20Fichiers%20de%20travail\DEFM-Ch&#244;mage\2021_T4_Demandeurs%20d'emploi_ABC_note_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800" b="1" i="0" baseline="0">
                <a:effectLst/>
              </a:rPr>
              <a:t>Taux de chômage </a:t>
            </a:r>
            <a:r>
              <a:rPr lang="fr-FR" sz="1400" b="0" i="1" baseline="0">
                <a:effectLst/>
              </a:rPr>
              <a:t>(données CVS, en %)</a:t>
            </a:r>
            <a:endParaRPr lang="fr-FR" sz="1400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7.6983171221244415E-2"/>
          <c:y val="8.5190086545093247E-2"/>
          <c:w val="0.87380191693290732"/>
          <c:h val="0.57959420805655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12'!$D$25</c:f>
              <c:strCache>
                <c:ptCount val="1"/>
                <c:pt idx="0">
                  <c:v>T4 2020</c:v>
                </c:pt>
              </c:strCache>
            </c:strRef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901076296862962E-2"/>
                  <c:y val="-3.22632584337459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6436259263307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7723511115968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3861755557984125E-3"/>
                  <c:y val="-3.5199459910971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06436259263306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12'!$A$26:$A$33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Hautes-Alpes</c:v>
                </c:pt>
                <c:pt idx="3">
                  <c:v>Var</c:v>
                </c:pt>
                <c:pt idx="4">
                  <c:v>Alpes-Maritimes</c:v>
                </c:pt>
                <c:pt idx="5">
                  <c:v>Alpes-de-Haute-Provence</c:v>
                </c:pt>
                <c:pt idx="6">
                  <c:v>Bouches-du-Rhône</c:v>
                </c:pt>
                <c:pt idx="7">
                  <c:v>Vaucluse</c:v>
                </c:pt>
              </c:strCache>
            </c:strRef>
          </c:cat>
          <c:val>
            <c:numRef>
              <c:f>'Figure 12'!$D$26:$D$33</c:f>
              <c:numCache>
                <c:formatCode>0.0</c:formatCode>
                <c:ptCount val="8"/>
                <c:pt idx="0">
                  <c:v>7.8</c:v>
                </c:pt>
                <c:pt idx="1">
                  <c:v>9.1</c:v>
                </c:pt>
                <c:pt idx="2">
                  <c:v>7.6</c:v>
                </c:pt>
                <c:pt idx="3">
                  <c:v>8.3000000000000007</c:v>
                </c:pt>
                <c:pt idx="4">
                  <c:v>9.1</c:v>
                </c:pt>
                <c:pt idx="5">
                  <c:v>9.1</c:v>
                </c:pt>
                <c:pt idx="6">
                  <c:v>9.1999999999999993</c:v>
                </c:pt>
                <c:pt idx="7">
                  <c:v>10.3</c:v>
                </c:pt>
              </c:numCache>
            </c:numRef>
          </c:val>
        </c:ser>
        <c:ser>
          <c:idx val="1"/>
          <c:order val="1"/>
          <c:tx>
            <c:strRef>
              <c:f>'Figure 12'!$B$25</c:f>
              <c:strCache>
                <c:ptCount val="1"/>
                <c:pt idx="0">
                  <c:v>T4 2021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12'!$A$26:$A$33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Hautes-Alpes</c:v>
                </c:pt>
                <c:pt idx="3">
                  <c:v>Var</c:v>
                </c:pt>
                <c:pt idx="4">
                  <c:v>Alpes-Maritimes</c:v>
                </c:pt>
                <c:pt idx="5">
                  <c:v>Alpes-de-Haute-Provence</c:v>
                </c:pt>
                <c:pt idx="6">
                  <c:v>Bouches-du-Rhône</c:v>
                </c:pt>
                <c:pt idx="7">
                  <c:v>Vaucluse</c:v>
                </c:pt>
              </c:strCache>
            </c:strRef>
          </c:cat>
          <c:val>
            <c:numRef>
              <c:f>'Figure 12'!$B$26:$B$33</c:f>
              <c:numCache>
                <c:formatCode>0.0</c:formatCode>
                <c:ptCount val="8"/>
                <c:pt idx="0">
                  <c:v>7.2</c:v>
                </c:pt>
                <c:pt idx="1">
                  <c:v>8.3000000000000007</c:v>
                </c:pt>
                <c:pt idx="2">
                  <c:v>6.8</c:v>
                </c:pt>
                <c:pt idx="3">
                  <c:v>7.5</c:v>
                </c:pt>
                <c:pt idx="4">
                  <c:v>8</c:v>
                </c:pt>
                <c:pt idx="5">
                  <c:v>8.4</c:v>
                </c:pt>
                <c:pt idx="6">
                  <c:v>8.6999999999999993</c:v>
                </c:pt>
                <c:pt idx="7">
                  <c:v>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624064"/>
        <c:axId val="185625600"/>
      </c:barChart>
      <c:catAx>
        <c:axId val="18562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52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562560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85625600"/>
        <c:scaling>
          <c:orientation val="minMax"/>
          <c:max val="12"/>
          <c:min val="6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85624064"/>
        <c:crosses val="autoZero"/>
        <c:crossBetween val="between"/>
        <c:majorUnit val="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637301219700479"/>
          <c:y val="0.11231175305173129"/>
          <c:w val="0.24968219976761696"/>
          <c:h val="4.917808803828069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63226449987164779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2011</c:v>
                </c:pt>
                <c:pt idx="1">
                  <c:v>T4 2012</c:v>
                </c:pt>
                <c:pt idx="2">
                  <c:v>T4 2013</c:v>
                </c:pt>
                <c:pt idx="3">
                  <c:v>T4 2014</c:v>
                </c:pt>
                <c:pt idx="4">
                  <c:v>T4 2015</c:v>
                </c:pt>
                <c:pt idx="5">
                  <c:v>T4 2016</c:v>
                </c:pt>
                <c:pt idx="6">
                  <c:v>T4 2017</c:v>
                </c:pt>
                <c:pt idx="7">
                  <c:v>T4 2018</c:v>
                </c:pt>
                <c:pt idx="8">
                  <c:v>T4 2019</c:v>
                </c:pt>
                <c:pt idx="9">
                  <c:v>T4 2020</c:v>
                </c:pt>
                <c:pt idx="10">
                  <c:v>T4 2021</c:v>
                </c:pt>
              </c:strCache>
            </c:strRef>
          </c:cat>
          <c:val>
            <c:numRef>
              <c:f>'GRAPHIQUES ANN (données)'!$C$3:$C$13</c:f>
              <c:numCache>
                <c:formatCode>0.0</c:formatCode>
                <c:ptCount val="11"/>
                <c:pt idx="0">
                  <c:v>6.9383942180048175</c:v>
                </c:pt>
                <c:pt idx="1">
                  <c:v>8.0201561364953164</c:v>
                </c:pt>
                <c:pt idx="2">
                  <c:v>6.5623590101555163</c:v>
                </c:pt>
                <c:pt idx="3">
                  <c:v>6.0735569011519219</c:v>
                </c:pt>
                <c:pt idx="4">
                  <c:v>5.9148247166472157</c:v>
                </c:pt>
                <c:pt idx="5">
                  <c:v>2.1125007999203582</c:v>
                </c:pt>
                <c:pt idx="6">
                  <c:v>4.1097416614441773</c:v>
                </c:pt>
                <c:pt idx="7">
                  <c:v>0.26753705388196103</c:v>
                </c:pt>
                <c:pt idx="8">
                  <c:v>-3.4693686963018333</c:v>
                </c:pt>
                <c:pt idx="9">
                  <c:v>3.5657275535377453</c:v>
                </c:pt>
                <c:pt idx="10">
                  <c:v>-5.7589526993214175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627200"/>
        <c:axId val="164628736"/>
      </c:barChart>
      <c:catAx>
        <c:axId val="1646272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6462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4628736"/>
        <c:scaling>
          <c:orientation val="minMax"/>
          <c:max val="9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64627200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52048805276585941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2011</c:v>
                </c:pt>
                <c:pt idx="1">
                  <c:v>T4 2012</c:v>
                </c:pt>
                <c:pt idx="2">
                  <c:v>T4 2013</c:v>
                </c:pt>
                <c:pt idx="3">
                  <c:v>T4 2014</c:v>
                </c:pt>
                <c:pt idx="4">
                  <c:v>T4 2015</c:v>
                </c:pt>
                <c:pt idx="5">
                  <c:v>T4 2016</c:v>
                </c:pt>
                <c:pt idx="6">
                  <c:v>T4 2017</c:v>
                </c:pt>
                <c:pt idx="7">
                  <c:v>T4 2018</c:v>
                </c:pt>
                <c:pt idx="8">
                  <c:v>T4 2019</c:v>
                </c:pt>
                <c:pt idx="9">
                  <c:v>T4 2020</c:v>
                </c:pt>
                <c:pt idx="10">
                  <c:v>T4 2021</c:v>
                </c:pt>
              </c:strCache>
            </c:strRef>
          </c:cat>
          <c:val>
            <c:numRef>
              <c:f>'GRAPHIQUES ANN (données)'!$J$3:$J$13</c:f>
              <c:numCache>
                <c:formatCode>0.0</c:formatCode>
                <c:ptCount val="11"/>
                <c:pt idx="0">
                  <c:v>5.3605490334886818</c:v>
                </c:pt>
                <c:pt idx="1">
                  <c:v>9.0091267100916426</c:v>
                </c:pt>
                <c:pt idx="2">
                  <c:v>8.0693764339280207</c:v>
                </c:pt>
                <c:pt idx="3">
                  <c:v>7.010567341054208</c:v>
                </c:pt>
                <c:pt idx="4">
                  <c:v>5.2884045955229331</c:v>
                </c:pt>
                <c:pt idx="5">
                  <c:v>1.3695933404578309</c:v>
                </c:pt>
                <c:pt idx="6">
                  <c:v>2.0418920793452644</c:v>
                </c:pt>
                <c:pt idx="7">
                  <c:v>-0.81971670155787102</c:v>
                </c:pt>
                <c:pt idx="8">
                  <c:v>-3.9529050562644663</c:v>
                </c:pt>
                <c:pt idx="9">
                  <c:v>5.0060649304316751</c:v>
                </c:pt>
                <c:pt idx="10">
                  <c:v>-6.5368359539567429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2011</c:v>
                </c:pt>
                <c:pt idx="1">
                  <c:v>T4 2012</c:v>
                </c:pt>
                <c:pt idx="2">
                  <c:v>T4 2013</c:v>
                </c:pt>
                <c:pt idx="3">
                  <c:v>T4 2014</c:v>
                </c:pt>
                <c:pt idx="4">
                  <c:v>T4 2015</c:v>
                </c:pt>
                <c:pt idx="5">
                  <c:v>T4 2016</c:v>
                </c:pt>
                <c:pt idx="6">
                  <c:v>T4 2017</c:v>
                </c:pt>
                <c:pt idx="7">
                  <c:v>T4 2018</c:v>
                </c:pt>
                <c:pt idx="8">
                  <c:v>T4 2019</c:v>
                </c:pt>
                <c:pt idx="9">
                  <c:v>T4 2020</c:v>
                </c:pt>
                <c:pt idx="10">
                  <c:v>T4 2021</c:v>
                </c:pt>
              </c:strCache>
            </c:strRef>
          </c:cat>
          <c:val>
            <c:numRef>
              <c:f>'GRAPHIQUES ANN (données)'!$Q$3:$Q$13</c:f>
              <c:numCache>
                <c:formatCode>0.0</c:formatCode>
                <c:ptCount val="11"/>
                <c:pt idx="0">
                  <c:v>8.5165807796703454</c:v>
                </c:pt>
                <c:pt idx="1">
                  <c:v>7.0597404480533754</c:v>
                </c:pt>
                <c:pt idx="2">
                  <c:v>5.0722061387915351</c:v>
                </c:pt>
                <c:pt idx="3">
                  <c:v>5.1206032579798055</c:v>
                </c:pt>
                <c:pt idx="4">
                  <c:v>6.5633573979552828</c:v>
                </c:pt>
                <c:pt idx="5">
                  <c:v>2.872430706384943</c:v>
                </c:pt>
                <c:pt idx="6">
                  <c:v>6.1940715883668895</c:v>
                </c:pt>
                <c:pt idx="7">
                  <c:v>1.3206056616194894</c:v>
                </c:pt>
                <c:pt idx="8">
                  <c:v>-3.0109287487167569</c:v>
                </c:pt>
                <c:pt idx="9">
                  <c:v>2.2134090787287786</c:v>
                </c:pt>
                <c:pt idx="10">
                  <c:v>-5.0086514261745041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033472"/>
        <c:axId val="164623104"/>
      </c:barChart>
      <c:catAx>
        <c:axId val="1450334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646231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4623104"/>
        <c:scaling>
          <c:orientation val="minMax"/>
          <c:max val="12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45033472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22605153416736615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5345676101864512"/>
          <c:w val="0.86471641552420164"/>
          <c:h val="0.54177880459553329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2011</c:v>
                </c:pt>
                <c:pt idx="1">
                  <c:v>T4 2012</c:v>
                </c:pt>
                <c:pt idx="2">
                  <c:v>T4 2013</c:v>
                </c:pt>
                <c:pt idx="3">
                  <c:v>T4 2014</c:v>
                </c:pt>
                <c:pt idx="4">
                  <c:v>T4 2015</c:v>
                </c:pt>
                <c:pt idx="5">
                  <c:v>T4 2016</c:v>
                </c:pt>
                <c:pt idx="6">
                  <c:v>T4 2017</c:v>
                </c:pt>
                <c:pt idx="7">
                  <c:v>T4 2018</c:v>
                </c:pt>
                <c:pt idx="8">
                  <c:v>T4 2019</c:v>
                </c:pt>
                <c:pt idx="9">
                  <c:v>T4 2020</c:v>
                </c:pt>
                <c:pt idx="10">
                  <c:v>T4 2021</c:v>
                </c:pt>
              </c:strCache>
            </c:strRef>
          </c:cat>
          <c:val>
            <c:numRef>
              <c:f>'GRAPHIQUES ANN (données)'!$X$3:$X$13</c:f>
              <c:numCache>
                <c:formatCode>0.0</c:formatCode>
                <c:ptCount val="11"/>
                <c:pt idx="0">
                  <c:v>4.3469971401334684</c:v>
                </c:pt>
                <c:pt idx="1">
                  <c:v>7.7471222364333903</c:v>
                </c:pt>
                <c:pt idx="2">
                  <c:v>1.9727545079418984</c:v>
                </c:pt>
                <c:pt idx="3">
                  <c:v>1.2084257206208315</c:v>
                </c:pt>
                <c:pt idx="4">
                  <c:v>-0.77774126410341538</c:v>
                </c:pt>
                <c:pt idx="5">
                  <c:v>-1.3579156546699056</c:v>
                </c:pt>
                <c:pt idx="6">
                  <c:v>2.1488528259653084</c:v>
                </c:pt>
                <c:pt idx="7">
                  <c:v>0.10956502684345004</c:v>
                </c:pt>
                <c:pt idx="8">
                  <c:v>-5.138448068293755</c:v>
                </c:pt>
                <c:pt idx="9">
                  <c:v>4.7822324776463754</c:v>
                </c:pt>
                <c:pt idx="10">
                  <c:v>-12.337590839022239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2011</c:v>
                </c:pt>
                <c:pt idx="1">
                  <c:v>T4 2012</c:v>
                </c:pt>
                <c:pt idx="2">
                  <c:v>T4 2013</c:v>
                </c:pt>
                <c:pt idx="3">
                  <c:v>T4 2014</c:v>
                </c:pt>
                <c:pt idx="4">
                  <c:v>T4 2015</c:v>
                </c:pt>
                <c:pt idx="5">
                  <c:v>T4 2016</c:v>
                </c:pt>
                <c:pt idx="6">
                  <c:v>T4 2017</c:v>
                </c:pt>
                <c:pt idx="7">
                  <c:v>T4 2018</c:v>
                </c:pt>
                <c:pt idx="8">
                  <c:v>T4 2019</c:v>
                </c:pt>
                <c:pt idx="9">
                  <c:v>T4 2020</c:v>
                </c:pt>
                <c:pt idx="10">
                  <c:v>T4 2021</c:v>
                </c:pt>
              </c:strCache>
            </c:strRef>
          </c:cat>
          <c:val>
            <c:numRef>
              <c:f>'GRAPHIQUES ANN (données)'!$AE$3:$AE$13</c:f>
              <c:numCache>
                <c:formatCode>0.0</c:formatCode>
                <c:ptCount val="11"/>
                <c:pt idx="0">
                  <c:v>4.6598157335223211</c:v>
                </c:pt>
                <c:pt idx="1">
                  <c:v>5.8320636532926962</c:v>
                </c:pt>
                <c:pt idx="2">
                  <c:v>5.7399557439547833</c:v>
                </c:pt>
                <c:pt idx="3">
                  <c:v>5.1018607231102742</c:v>
                </c:pt>
                <c:pt idx="4">
                  <c:v>5.4839212675870552</c:v>
                </c:pt>
                <c:pt idx="5">
                  <c:v>1.3315442957370305</c:v>
                </c:pt>
                <c:pt idx="6">
                  <c:v>2.9277105729739406</c:v>
                </c:pt>
                <c:pt idx="7">
                  <c:v>-0.76752831896033102</c:v>
                </c:pt>
                <c:pt idx="8">
                  <c:v>-4.3353585515112369</c:v>
                </c:pt>
                <c:pt idx="9">
                  <c:v>3.3477656678878809</c:v>
                </c:pt>
                <c:pt idx="10">
                  <c:v>-6.1674889985331323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2011</c:v>
                </c:pt>
                <c:pt idx="1">
                  <c:v>T4 2012</c:v>
                </c:pt>
                <c:pt idx="2">
                  <c:v>T4 2013</c:v>
                </c:pt>
                <c:pt idx="3">
                  <c:v>T4 2014</c:v>
                </c:pt>
                <c:pt idx="4">
                  <c:v>T4 2015</c:v>
                </c:pt>
                <c:pt idx="5">
                  <c:v>T4 2016</c:v>
                </c:pt>
                <c:pt idx="6">
                  <c:v>T4 2017</c:v>
                </c:pt>
                <c:pt idx="7">
                  <c:v>T4 2018</c:v>
                </c:pt>
                <c:pt idx="8">
                  <c:v>T4 2019</c:v>
                </c:pt>
                <c:pt idx="9">
                  <c:v>T4 2020</c:v>
                </c:pt>
                <c:pt idx="10">
                  <c:v>T4 2021</c:v>
                </c:pt>
              </c:strCache>
            </c:strRef>
          </c:cat>
          <c:val>
            <c:numRef>
              <c:f>'GRAPHIQUES ANN (données)'!$AL$3:$AL$13</c:f>
              <c:numCache>
                <c:formatCode>0.0</c:formatCode>
                <c:ptCount val="11"/>
                <c:pt idx="0">
                  <c:v>17.639315489249661</c:v>
                </c:pt>
                <c:pt idx="1">
                  <c:v>15.460649011562854</c:v>
                </c:pt>
                <c:pt idx="2">
                  <c:v>12.332418026167025</c:v>
                </c:pt>
                <c:pt idx="3">
                  <c:v>11.999424832842042</c:v>
                </c:pt>
                <c:pt idx="4">
                  <c:v>10.989857491333943</c:v>
                </c:pt>
                <c:pt idx="5">
                  <c:v>5.9167148640832945</c:v>
                </c:pt>
                <c:pt idx="6">
                  <c:v>7.9424452574673676</c:v>
                </c:pt>
                <c:pt idx="7">
                  <c:v>2.7418742886050174</c:v>
                </c:pt>
                <c:pt idx="8">
                  <c:v>-0.77796105270930838</c:v>
                </c:pt>
                <c:pt idx="9">
                  <c:v>3.5133861002903055</c:v>
                </c:pt>
                <c:pt idx="10">
                  <c:v>-2.0134710803231148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169792"/>
        <c:axId val="37235328"/>
      </c:barChart>
      <c:catAx>
        <c:axId val="3716979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372353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7235328"/>
        <c:scaling>
          <c:orientation val="minMax"/>
          <c:max val="18"/>
          <c:min val="-1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37169792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3034240643777396"/>
          <c:y val="0.1783100465735196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52048805276585941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2011</c:v>
                </c:pt>
                <c:pt idx="1">
                  <c:v>T4 2012</c:v>
                </c:pt>
                <c:pt idx="2">
                  <c:v>T4 2013</c:v>
                </c:pt>
                <c:pt idx="3">
                  <c:v>T4 2014</c:v>
                </c:pt>
                <c:pt idx="4">
                  <c:v>T4 2015</c:v>
                </c:pt>
                <c:pt idx="5">
                  <c:v>T4 2016</c:v>
                </c:pt>
                <c:pt idx="6">
                  <c:v>T4 2017</c:v>
                </c:pt>
                <c:pt idx="7">
                  <c:v>T4 2018</c:v>
                </c:pt>
                <c:pt idx="8">
                  <c:v>T4 2019</c:v>
                </c:pt>
                <c:pt idx="9">
                  <c:v>T4 2020</c:v>
                </c:pt>
                <c:pt idx="10">
                  <c:v>T4 2021</c:v>
                </c:pt>
              </c:strCache>
            </c:strRef>
          </c:cat>
          <c:val>
            <c:numRef>
              <c:f>'GRAPHIQUES ANN (données)'!$AS$3:$AS$13</c:f>
              <c:numCache>
                <c:formatCode>0.0</c:formatCode>
                <c:ptCount val="11"/>
                <c:pt idx="0">
                  <c:v>4.8102104090785858</c:v>
                </c:pt>
                <c:pt idx="1">
                  <c:v>5.9651339785749213</c:v>
                </c:pt>
                <c:pt idx="2">
                  <c:v>3.0978967909800481</c:v>
                </c:pt>
                <c:pt idx="3">
                  <c:v>3.7093509293093962</c:v>
                </c:pt>
                <c:pt idx="4">
                  <c:v>1.7997465145753955</c:v>
                </c:pt>
                <c:pt idx="5">
                  <c:v>4.0625000000000133</c:v>
                </c:pt>
                <c:pt idx="6">
                  <c:v>0.78484859361354076</c:v>
                </c:pt>
                <c:pt idx="7">
                  <c:v>-3.8129607426488965</c:v>
                </c:pt>
                <c:pt idx="8">
                  <c:v>-4.4775198390659909</c:v>
                </c:pt>
                <c:pt idx="9">
                  <c:v>-0.46383028204498578</c:v>
                </c:pt>
                <c:pt idx="10">
                  <c:v>-4.3198338525441411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2011</c:v>
                </c:pt>
                <c:pt idx="1">
                  <c:v>T4 2012</c:v>
                </c:pt>
                <c:pt idx="2">
                  <c:v>T4 2013</c:v>
                </c:pt>
                <c:pt idx="3">
                  <c:v>T4 2014</c:v>
                </c:pt>
                <c:pt idx="4">
                  <c:v>T4 2015</c:v>
                </c:pt>
                <c:pt idx="5">
                  <c:v>T4 2016</c:v>
                </c:pt>
                <c:pt idx="6">
                  <c:v>T4 2017</c:v>
                </c:pt>
                <c:pt idx="7">
                  <c:v>T4 2018</c:v>
                </c:pt>
                <c:pt idx="8">
                  <c:v>T4 2019</c:v>
                </c:pt>
                <c:pt idx="9">
                  <c:v>T4 2020</c:v>
                </c:pt>
                <c:pt idx="10">
                  <c:v>T4 2021</c:v>
                </c:pt>
              </c:strCache>
            </c:strRef>
          </c:cat>
          <c:val>
            <c:numRef>
              <c:f>'GRAPHIQUES ANN (données)'!$AZ$3:$AZ$13</c:f>
              <c:numCache>
                <c:formatCode>0.0</c:formatCode>
                <c:ptCount val="11"/>
                <c:pt idx="0">
                  <c:v>10.949422744163616</c:v>
                </c:pt>
                <c:pt idx="1">
                  <c:v>11.678981412829504</c:v>
                </c:pt>
                <c:pt idx="2">
                  <c:v>12.415008813900762</c:v>
                </c:pt>
                <c:pt idx="3">
                  <c:v>9.7364776800260557</c:v>
                </c:pt>
                <c:pt idx="4">
                  <c:v>11.940243110327554</c:v>
                </c:pt>
                <c:pt idx="5">
                  <c:v>-0.48409290604950472</c:v>
                </c:pt>
                <c:pt idx="6">
                  <c:v>8.7394006030619522</c:v>
                </c:pt>
                <c:pt idx="7">
                  <c:v>5.5336816141436707</c:v>
                </c:pt>
                <c:pt idx="8">
                  <c:v>-2.2835160049357595</c:v>
                </c:pt>
                <c:pt idx="9">
                  <c:v>8.1991323983836359</c:v>
                </c:pt>
                <c:pt idx="10">
                  <c:v>-7.2812401312627788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75232"/>
        <c:axId val="12176768"/>
      </c:barChart>
      <c:catAx>
        <c:axId val="1217523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21767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2176768"/>
        <c:scaling>
          <c:orientation val="minMax"/>
          <c:max val="15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2175232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 deux premiers mois du dernier trimestre étant connu, l'acquis de croissance correspond à la variation qui serait obtenue si le nombre de demandeurs d'emploi ne variait pas entre le 2e mois et le 3e mois du trimestre.</a:t>
          </a: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0.47245</cdr:x>
      <cdr:y>0.16511</cdr:y>
    </cdr:from>
    <cdr:to>
      <cdr:x>0.83205</cdr:x>
      <cdr:y>0.31762</cdr:y>
    </cdr:to>
    <cdr:sp macro="" textlink="">
      <cdr:nvSpPr>
        <cdr:cNvPr id="8" name="ZoneTexte 17"/>
        <cdr:cNvSpPr txBox="1"/>
      </cdr:nvSpPr>
      <cdr:spPr>
        <a:xfrm xmlns:a="http://schemas.openxmlformats.org/drawingml/2006/main">
          <a:off x="3546067" y="787929"/>
          <a:ext cx="2699050" cy="72778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>
              <a:solidFill>
                <a:srgbClr val="FF0000"/>
              </a:solidFill>
            </a:rPr>
            <a:t>470 800 demandeurs d’emploi catégories A,B,C en moyenne </a:t>
          </a:r>
        </a:p>
        <a:p xmlns:a="http://schemas.openxmlformats.org/drawingml/2006/main">
          <a:pPr algn="ctr"/>
          <a:r>
            <a:rPr lang="fr-FR" sz="1400" b="1">
              <a:solidFill>
                <a:srgbClr val="FF0000"/>
              </a:solidFill>
            </a:rPr>
            <a:t>au T4 2021</a:t>
          </a:r>
        </a:p>
        <a:p xmlns:a="http://schemas.openxmlformats.org/drawingml/2006/main">
          <a:pPr algn="ctr"/>
          <a:endParaRPr lang="fr-FR" b="1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0.83117</cdr:y>
    </cdr:from>
    <cdr:to>
      <cdr:x>1</cdr:x>
      <cdr:y>1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4060039"/>
          <a:ext cx="7362791" cy="8056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 deux premiers mois du dernier trimestre étant connu, l'acquis de croissance correspond à la variation qui serait obtenue si le nombre de demandeurs d'emploi ne variait pas entre le 2e mois et le 3e mois du trimestre.</a:t>
          </a: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0.14571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6953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 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0.83117</cdr:y>
    </cdr:from>
    <cdr:to>
      <cdr:x>1</cdr:x>
      <cdr:y>1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66355"/>
          <a:ext cx="7362791" cy="8056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1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 deux premiers mois du dernier trimestre étant connu, l'acquis de croissance correspond à la variation qui serait obtenue si le nombre de demandeurs d'emploi ne variait pas entre le 2e mois et le 3e mois du trimestre.</a:t>
          </a: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Pôle emploi, Dares (STMT) - Calculs des CVS-CJO : Dares</a:t>
          </a:r>
          <a:endParaRPr lang="fr-FR" sz="1000">
            <a:effectLst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0.83117</cdr:y>
    </cdr:from>
    <cdr:to>
      <cdr:x>1</cdr:x>
      <cdr:y>1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4060039"/>
          <a:ext cx="7362791" cy="8056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 deux premiers mois du dernier trimestre étant connu, l'acquis de croissance correspond à la variation qui serait obtenue si le nombre de demandeurs d'emploi ne variait pas entre le 2e mois et le 3e mois du trimestre.</a:t>
          </a: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22/04/2022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16/04/2019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La Note de conjoncture du 4e trimestre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4e trimestre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4e trimestre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4e trimestre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4e trimestre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4e trimestre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4e trimestre 2021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4e trimestre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4e trimestre 2021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4e trimestre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4e trimestre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La Note de conjoncture du 4e trimestre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aca.dreets.gouv.fr/Les-indicateurs-cles-de-la-Direccte-Paca" TargetMode="External"/><Relationship Id="rId4" Type="http://schemas.openxmlformats.org/officeDocument/2006/relationships/hyperlink" Target="http://paca.dreets.gouv.fr/Les-outils-de-pilotage-territorialis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671392" y="5703070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33082" y="6568767"/>
            <a:ext cx="5291846" cy="365125"/>
          </a:xfrm>
        </p:spPr>
        <p:txBody>
          <a:bodyPr/>
          <a:lstStyle/>
          <a:p>
            <a:r>
              <a:rPr lang="fr-FR" smtClean="0"/>
              <a:t>La Note de conjoncture du 4e trimestre 2021</a:t>
            </a:r>
            <a:endParaRPr lang="fr-FR" dirty="0"/>
          </a:p>
        </p:txBody>
      </p:sp>
      <p:pic>
        <p:nvPicPr>
          <p:cNvPr id="7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274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95" y="2048116"/>
            <a:ext cx="8830489" cy="302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7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7221" y="9558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En forte baisse annuelle, le taux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chômage retrouve son niveau de 2008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30388" y="9554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4e trimestre 2021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452812" y="3774588"/>
            <a:ext cx="151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-0,8 point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52812" y="4566345"/>
            <a:ext cx="131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-</a:t>
            </a:r>
            <a:r>
              <a:rPr lang="fr-FR" b="1" dirty="0" smtClean="0">
                <a:solidFill>
                  <a:srgbClr val="002060"/>
                </a:solidFill>
              </a:rPr>
              <a:t>0,6 point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88410" y="2983238"/>
            <a:ext cx="2389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Par rapport</a:t>
            </a: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à fin 2020 :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88" y="1186941"/>
            <a:ext cx="7322424" cy="517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81" y="-23226"/>
            <a:ext cx="9059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 smtClean="0">
                <a:solidFill>
                  <a:srgbClr val="376092"/>
                </a:solidFill>
              </a:rPr>
              <a:t>Plus bas niveau jamais enregistré dans les Bouches-du-Rhône et le Var</a:t>
            </a:r>
            <a:endParaRPr lang="fr-FR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9073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4e trimestre 2021</a:t>
            </a:r>
            <a:endParaRPr lang="fr-FR" dirty="0"/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900545" y="6046808"/>
            <a:ext cx="6245088" cy="48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22860" rIns="0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1000" b="1" i="0" u="none" strike="noStrike" baseline="0" dirty="0">
                <a:solidFill>
                  <a:sysClr val="windowText" lastClr="000000"/>
                </a:solidFill>
                <a:latin typeface="+mn-lt"/>
              </a:rPr>
              <a:t>Note : </a:t>
            </a: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données trimestrielles provisoires ; estimation à +/- 0,3 point près du niveau du taux de chômage national </a:t>
            </a:r>
          </a:p>
          <a:p>
            <a:pPr algn="l" rtl="0">
              <a:defRPr sz="1000"/>
            </a:pP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et de son évolution d’un trimestre à l’autre</a:t>
            </a:r>
          </a:p>
          <a:p>
            <a:pPr algn="l" rtl="0">
              <a:defRPr sz="1000"/>
            </a:pPr>
            <a:r>
              <a:rPr lang="fr-FR" sz="1000" b="1" i="1" u="none" strike="noStrike" baseline="0" dirty="0">
                <a:solidFill>
                  <a:sysClr val="windowText" lastClr="000000"/>
                </a:solidFill>
                <a:latin typeface="Calibri"/>
              </a:rPr>
              <a:t>Source : </a:t>
            </a:r>
            <a:r>
              <a:rPr lang="fr-FR" sz="1000" b="0" i="1" u="none" strike="noStrike" baseline="0" dirty="0">
                <a:solidFill>
                  <a:sysClr val="windowText" lastClr="000000"/>
                </a:solidFill>
                <a:latin typeface="Calibri"/>
              </a:rPr>
              <a:t>Insee, taux de chômage au sens du BIT (national ) et taux de chômage localisé (régional et départementaux)</a:t>
            </a: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3021476" y="1490284"/>
            <a:ext cx="16433" cy="264803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4527193" y="2043577"/>
            <a:ext cx="813164" cy="277133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900545" y="1153365"/>
            <a:ext cx="7071880" cy="4893443"/>
            <a:chOff x="0" y="0"/>
            <a:chExt cx="6255114" cy="4099044"/>
          </a:xfrm>
        </p:grpSpPr>
        <p:graphicFrame>
          <p:nvGraphicFramePr>
            <p:cNvPr id="12" name="Graphique 11"/>
            <p:cNvGraphicFramePr>
              <a:graphicFrameLocks/>
            </p:cNvGraphicFramePr>
            <p:nvPr/>
          </p:nvGraphicFramePr>
          <p:xfrm>
            <a:off x="0" y="0"/>
            <a:ext cx="6255114" cy="40990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3" name="Connecteur droit 12"/>
            <p:cNvCxnSpPr/>
            <p:nvPr/>
          </p:nvCxnSpPr>
          <p:spPr>
            <a:xfrm flipV="1">
              <a:off x="1859668" y="352841"/>
              <a:ext cx="15114" cy="238491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06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6840" y="0"/>
            <a:ext cx="8797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Recul du taux de chômage dans tous les territoires </a:t>
            </a:r>
          </a:p>
          <a:p>
            <a:r>
              <a:rPr lang="fr-FR" sz="2800" b="1" dirty="0" smtClean="0">
                <a:solidFill>
                  <a:srgbClr val="376092"/>
                </a:solidFill>
              </a:rPr>
              <a:t>de la région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30250" y="95424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 smtClean="0"/>
              <a:t>La Note de conjoncture du 4e trimestre 2021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378633" y="1758595"/>
            <a:ext cx="998806" cy="520505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738" y="1243987"/>
            <a:ext cx="5313895" cy="525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6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326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 smtClean="0"/>
              <a:t>La Note de conjoncture du 4e trimestre 2021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99545" y="-33157"/>
            <a:ext cx="8844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Forte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baisse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fin 2021 de la demande d’emploi, qui passe pour la 1</a:t>
            </a:r>
            <a:r>
              <a:rPr lang="fr-FR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ère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fois sous son niveau d’avant-crise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215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80" y="102779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 smtClean="0"/>
              <a:t>La Note de conjoncture du 4e trimestre 2021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57081" y="73687"/>
            <a:ext cx="8923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 recul plus marqué chez les hommes, qui avaient été davantage touchés en 2020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76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4776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57081" y="29321"/>
            <a:ext cx="8986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Classe d’âge la plus affectée en 2020, les jeunes bénéficient de la baisse la plus vive en 2021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45540" cy="365125"/>
          </a:xfrm>
        </p:spPr>
        <p:txBody>
          <a:bodyPr/>
          <a:lstStyle/>
          <a:p>
            <a:r>
              <a:rPr lang="fr-FR" smtClean="0"/>
              <a:t>La Note de conjoncture du 4e trimestre 2021</a:t>
            </a:r>
            <a:endParaRPr lang="fr-FR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454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121992"/>
            <a:ext cx="8997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Malgré une forte baisse en 2021, la demande d’emploi des inscrits depuis un an ou plus demeure au-dessus de son niveau d’avant-crise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529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17905" y="6568767"/>
            <a:ext cx="4542817" cy="365125"/>
          </a:xfrm>
        </p:spPr>
        <p:txBody>
          <a:bodyPr/>
          <a:lstStyle/>
          <a:p>
            <a:r>
              <a:rPr lang="fr-FR" smtClean="0"/>
              <a:t>La Note de conjoncture du 4e trimestre 2021</a:t>
            </a:r>
            <a:endParaRPr lang="fr-FR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261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9837" y="948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Le nombre de foyers bénéficiaires du RSA continue de reculer en rythme annuel… 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smtClean="0"/>
              <a:t>La Note de conjoncture du 4e trimestre 2021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8" y="1728098"/>
            <a:ext cx="8868720" cy="31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7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8013" y="-10391"/>
            <a:ext cx="88759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… et </a:t>
            </a:r>
            <a:r>
              <a:rPr lang="fr-FR" sz="2800" b="1" dirty="0" smtClean="0">
                <a:solidFill>
                  <a:srgbClr val="376092"/>
                </a:solidFill>
              </a:rPr>
              <a:t>se situe désormais en-dessous de son </a:t>
            </a:r>
            <a:r>
              <a:rPr lang="fr-FR" sz="2800" b="1" dirty="0">
                <a:solidFill>
                  <a:srgbClr val="376092"/>
                </a:solidFill>
              </a:rPr>
              <a:t>niveau d’avant-crise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smtClean="0"/>
              <a:t>La Note de conjoncture du 4e trimestre 2021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81" y="1125674"/>
            <a:ext cx="6851753" cy="519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5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r>
              <a:rPr lang="fr-FR" sz="2000" dirty="0">
                <a:hlinkClick r:id="rId3"/>
              </a:rPr>
              <a:t/>
            </a:r>
            <a:br>
              <a:rPr lang="fr-FR" sz="2000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L</a:t>
            </a:r>
            <a:r>
              <a:rPr lang="fr-FR" sz="2000" dirty="0" smtClean="0"/>
              <a:t>es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éclairages conjoncturels départementaux </a:t>
            </a:r>
            <a:r>
              <a:rPr lang="fr-FR" sz="2000" dirty="0" smtClean="0"/>
              <a:t>:</a:t>
            </a:r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</a:t>
            </a:r>
            <a:r>
              <a:rPr lang="fr-FR" sz="2000" dirty="0" smtClean="0">
                <a:hlinkClick r:id="rId4"/>
              </a:rPr>
              <a:t>paca.dreets.gouv.fr/Les-outils-de-pilotage-territorialises</a:t>
            </a:r>
            <a:endParaRPr lang="fr-FR" sz="2000" dirty="0" smtClean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marL="0" lvl="1" algn="ctr">
              <a:defRPr/>
            </a:pPr>
            <a:r>
              <a:rPr lang="fr-FR" sz="2000" dirty="0">
                <a:hlinkClick r:id="rId5"/>
              </a:rPr>
              <a:t>https://paca.dreets.gouv.fr/Les-indicateurs-cles-de-la-Direccte-Paca</a:t>
            </a:r>
            <a:endParaRPr lang="fr-FR" sz="2000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smtClean="0"/>
              <a:t>La Note de conjoncture du 4e trimestre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3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377" y="662941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56817" y="6568767"/>
            <a:ext cx="4931923" cy="365125"/>
          </a:xfrm>
        </p:spPr>
        <p:txBody>
          <a:bodyPr/>
          <a:lstStyle/>
          <a:p>
            <a:r>
              <a:rPr lang="fr-FR" smtClean="0"/>
              <a:t>La Note de conjoncture du 4e trimestre 2021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105343" y="2111410"/>
            <a:ext cx="213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En 2021 </a:t>
            </a: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(par rapport à 2020)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094143" y="3499224"/>
            <a:ext cx="2049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tx2"/>
                </a:solidFill>
              </a:rPr>
              <a:t>+2,8 </a:t>
            </a:r>
            <a:r>
              <a:rPr lang="fr-FR" sz="1600" b="1" dirty="0">
                <a:solidFill>
                  <a:schemeClr val="tx2"/>
                </a:solidFill>
              </a:rPr>
              <a:t>% (après -</a:t>
            </a:r>
            <a:r>
              <a:rPr lang="fr-FR" sz="1600" b="1" dirty="0" smtClean="0">
                <a:solidFill>
                  <a:schemeClr val="tx2"/>
                </a:solidFill>
              </a:rPr>
              <a:t>1,3 </a:t>
            </a:r>
            <a:r>
              <a:rPr lang="fr-FR" sz="1600" b="1" dirty="0">
                <a:solidFill>
                  <a:schemeClr val="tx2"/>
                </a:solidFill>
              </a:rPr>
              <a:t>%)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05342" y="2878931"/>
            <a:ext cx="1936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+3,5 % (après -1,0 %) </a:t>
            </a: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15677" y="467869"/>
            <a:ext cx="8928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Forte croissance de l’emploi salarié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en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2021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7"/>
          <a:stretch/>
        </p:blipFill>
        <p:spPr bwMode="auto">
          <a:xfrm>
            <a:off x="224097" y="1234404"/>
            <a:ext cx="6881245" cy="526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3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08138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981713" y="5841402"/>
            <a:ext cx="632667" cy="2194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74723" cy="365125"/>
          </a:xfrm>
        </p:spPr>
        <p:txBody>
          <a:bodyPr/>
          <a:lstStyle/>
          <a:p>
            <a:r>
              <a:rPr lang="fr-FR" smtClean="0"/>
              <a:t>La Note de conjoncture du 4e trimestre 2021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08138" y="430887"/>
            <a:ext cx="8933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66 000 emplois crées, essentiellement hors intérim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298046" y="5695950"/>
            <a:ext cx="474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08" r="4476"/>
          <a:stretch/>
        </p:blipFill>
        <p:spPr bwMode="auto">
          <a:xfrm>
            <a:off x="811449" y="5695950"/>
            <a:ext cx="6960951" cy="69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6" y="1305380"/>
            <a:ext cx="6841559" cy="439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6773446" y="3244237"/>
            <a:ext cx="2352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2060"/>
                </a:solidFill>
              </a:rPr>
              <a:t>+ 66 000 en 2021</a:t>
            </a:r>
          </a:p>
          <a:p>
            <a:pPr algn="ctr"/>
            <a:endParaRPr lang="fr-FR" sz="1600" b="1" dirty="0">
              <a:solidFill>
                <a:srgbClr val="002060"/>
              </a:solidFill>
            </a:endParaRPr>
          </a:p>
          <a:p>
            <a:pPr algn="ctr"/>
            <a:r>
              <a:rPr lang="fr-FR" sz="1600" b="1" dirty="0" smtClean="0">
                <a:solidFill>
                  <a:srgbClr val="002060"/>
                </a:solidFill>
              </a:rPr>
              <a:t>– 18 300 en 2020</a:t>
            </a: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9091" y="36982"/>
            <a:ext cx="880490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se redresse vivement dans le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tertiaire marchand…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6" t="66574" r="19887" b="25162"/>
          <a:stretch/>
        </p:blipFill>
        <p:spPr bwMode="auto">
          <a:xfrm>
            <a:off x="517545" y="5680563"/>
            <a:ext cx="4410993" cy="52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66545" y="6568767"/>
            <a:ext cx="4387174" cy="365125"/>
          </a:xfrm>
        </p:spPr>
        <p:txBody>
          <a:bodyPr/>
          <a:lstStyle/>
          <a:p>
            <a:r>
              <a:rPr lang="fr-FR" smtClean="0"/>
              <a:t>La Note de conjoncture du 4e trimestre 2021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033847" y="1930220"/>
            <a:ext cx="213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En 2021</a:t>
            </a: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(par rapport à 2020)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7033847" y="2577857"/>
            <a:ext cx="2007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+5,8 % (après -2,8 %)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024935" y="2916411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+0,7 % (après +0,9 %)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040842" y="3254965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</a:rPr>
              <a:t>+3,1 % (après +2,2 %)</a:t>
            </a:r>
            <a:endParaRPr lang="fr-FR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024935" y="3541436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2060"/>
                </a:solidFill>
              </a:rPr>
              <a:t>+3,0 % (après -0,4 %)</a:t>
            </a:r>
            <a:endParaRPr lang="fr-FR" sz="5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46" y="1088170"/>
            <a:ext cx="6687296" cy="433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5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5728" y="6568767"/>
            <a:ext cx="4338536" cy="365125"/>
          </a:xfrm>
        </p:spPr>
        <p:txBody>
          <a:bodyPr/>
          <a:lstStyle/>
          <a:p>
            <a:r>
              <a:rPr lang="fr-FR" smtClean="0"/>
              <a:t>La Note de conjoncture du 4e trimestre 2021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57079" y="0"/>
            <a:ext cx="8736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… principal contributeur à la croissance de l’emploi en 2021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0001"/>
          <a:stretch/>
        </p:blipFill>
        <p:spPr bwMode="auto">
          <a:xfrm>
            <a:off x="1186552" y="5398118"/>
            <a:ext cx="6451056" cy="56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08" r="4476"/>
          <a:stretch/>
        </p:blipFill>
        <p:spPr bwMode="auto">
          <a:xfrm>
            <a:off x="964735" y="5964483"/>
            <a:ext cx="6896990" cy="68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19" y="1057347"/>
            <a:ext cx="6800429" cy="429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79" y="373467"/>
            <a:ext cx="898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 nombre d’embauches supérieur à celui d’avant-crise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89668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4e trimestre 2021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27" y="1113764"/>
            <a:ext cx="7630510" cy="545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2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80" y="373467"/>
            <a:ext cx="898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Les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contrats aidés poursuivent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leur montée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en puissance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89668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4e trimestre 2021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34" y="1147924"/>
            <a:ext cx="7994895" cy="526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4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80" y="187663"/>
            <a:ext cx="898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année record pour les embauches en apprentissage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71088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4e trimestre 2021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2" y="804364"/>
            <a:ext cx="8213835" cy="54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88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78" y="-1"/>
            <a:ext cx="8582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La baisse du nombre de salariés </a:t>
            </a:r>
            <a:r>
              <a:rPr lang="fr-FR" sz="2800" b="1" dirty="0" smtClean="0">
                <a:solidFill>
                  <a:srgbClr val="376092"/>
                </a:solidFill>
              </a:rPr>
              <a:t>en activité </a:t>
            </a:r>
            <a:r>
              <a:rPr lang="fr-FR" sz="2800" b="1" dirty="0">
                <a:solidFill>
                  <a:srgbClr val="376092"/>
                </a:solidFill>
              </a:rPr>
              <a:t>partielle se poursuit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79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4e trimestre 2021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43" y="1150884"/>
            <a:ext cx="7988875" cy="491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1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2ff91c20-40e6-4ab5-a5ac-9b5646c665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5595</TotalTime>
  <Words>968</Words>
  <Application>Microsoft Office PowerPoint</Application>
  <PresentationFormat>Affichage à l'écran (4:3)</PresentationFormat>
  <Paragraphs>185</Paragraphs>
  <Slides>19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 Virginie (DR-PACA)</cp:lastModifiedBy>
  <cp:revision>614</cp:revision>
  <cp:lastPrinted>2018-10-09T12:30:48Z</cp:lastPrinted>
  <dcterms:created xsi:type="dcterms:W3CDTF">2018-05-30T13:27:07Z</dcterms:created>
  <dcterms:modified xsi:type="dcterms:W3CDTF">2022-04-22T12:13:48Z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