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98" r:id="rId6"/>
    <p:sldId id="299" r:id="rId7"/>
    <p:sldId id="264" r:id="rId8"/>
    <p:sldId id="290" r:id="rId9"/>
    <p:sldId id="292" r:id="rId10"/>
    <p:sldId id="293" r:id="rId11"/>
    <p:sldId id="313" r:id="rId12"/>
    <p:sldId id="269" r:id="rId13"/>
    <p:sldId id="301" r:id="rId14"/>
    <p:sldId id="304" r:id="rId15"/>
    <p:sldId id="314" r:id="rId16"/>
    <p:sldId id="311" r:id="rId17"/>
    <p:sldId id="308" r:id="rId18"/>
    <p:sldId id="318" r:id="rId19"/>
    <p:sldId id="319" r:id="rId20"/>
    <p:sldId id="302" r:id="rId21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954"/>
    <a:srgbClr val="868686"/>
    <a:srgbClr val="F79646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54" autoAdjust="0"/>
    <p:restoredTop sz="94306" autoAdjust="0"/>
  </p:normalViewPr>
  <p:slideViewPr>
    <p:cSldViewPr snapToGrid="0" snapToObjects="1">
      <p:cViewPr varScale="1">
        <p:scale>
          <a:sx n="82" d="100"/>
          <a:sy n="82" d="100"/>
        </p:scale>
        <p:origin x="128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polaris.social.gouv.fr\DREETS-PACA$\Users\Cab-SESE\10%20-%20Notes%20de%20conjoncture\01%20-%20Notes\2026\2026-T2\01%20-%20Fichiers%20de%20travail\Apprentissage\2026_T2_Apprentisage_note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Tableau%20de%20bord%20conjoncturel\01%20-%20Indicateurs\Taux%20de%20ch&#244;mag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DEFM-Ch&#244;mage\Tx%20ch&#244;mage%20-%20d&#233;p%20comparables\T201_&#233;clairages_d&#233;p_V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Prestations%20sociales\2026-T2%20-%20Prestations%20social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500" b="1" i="0" u="none" strike="noStrike" baseline="0">
                <a:solidFill>
                  <a:srgbClr val="000000"/>
                </a:solidFill>
                <a:latin typeface="Calibri"/>
              </a:rPr>
              <a:t>Evolution de l'emploi salarié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500" b="1" i="0" u="none" strike="noStrike" baseline="0">
                <a:solidFill>
                  <a:srgbClr val="000000"/>
                </a:solidFill>
                <a:latin typeface="Calibri"/>
              </a:rPr>
              <a:t>dans les Alpes-de-Haute-Provence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(en indice base 100 au 1</a:t>
            </a:r>
            <a:r>
              <a:rPr lang="fr-FR" sz="1100" b="0" i="1" u="none" strike="noStrike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100" b="0" i="1" u="none" strike="noStrike" baseline="0">
                <a:solidFill>
                  <a:srgbClr val="000000"/>
                </a:solidFill>
                <a:latin typeface="Calibri"/>
              </a:rPr>
              <a:t>trimestre 2016)</a:t>
            </a:r>
          </a:p>
        </c:rich>
      </c:tx>
      <c:layout>
        <c:manualLayout>
          <c:xMode val="edge"/>
          <c:yMode val="edge"/>
          <c:x val="0.29388433733232744"/>
          <c:y val="3.2750975498393544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896608162074974E-2"/>
          <c:y val="0.2560302513732175"/>
          <c:w val="0.83764367816092944"/>
          <c:h val="0.48930351489568952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3'!$E$10:$E$51</c:f>
              <c:numCache>
                <c:formatCode>#\ ##0.0</c:formatCode>
                <c:ptCount val="42"/>
                <c:pt idx="0">
                  <c:v>100</c:v>
                </c:pt>
                <c:pt idx="1">
                  <c:v>100.37527366571963</c:v>
                </c:pt>
                <c:pt idx="2">
                  <c:v>100.59007751545381</c:v>
                </c:pt>
                <c:pt idx="3">
                  <c:v>100.6321354706555</c:v>
                </c:pt>
                <c:pt idx="4">
                  <c:v>101.08981850671137</c:v>
                </c:pt>
                <c:pt idx="5">
                  <c:v>101.53830824627686</c:v>
                </c:pt>
                <c:pt idx="6">
                  <c:v>101.51760956675351</c:v>
                </c:pt>
                <c:pt idx="7">
                  <c:v>101.94573092487316</c:v>
                </c:pt>
                <c:pt idx="8">
                  <c:v>102.53333120474572</c:v>
                </c:pt>
                <c:pt idx="9">
                  <c:v>102.40132207310488</c:v>
                </c:pt>
                <c:pt idx="10">
                  <c:v>102.54907541310656</c:v>
                </c:pt>
                <c:pt idx="11">
                  <c:v>102.75259407852617</c:v>
                </c:pt>
                <c:pt idx="12">
                  <c:v>103.40636407325792</c:v>
                </c:pt>
                <c:pt idx="13">
                  <c:v>103.69856777248627</c:v>
                </c:pt>
                <c:pt idx="14">
                  <c:v>103.92724414147547</c:v>
                </c:pt>
                <c:pt idx="15">
                  <c:v>104.53917637972387</c:v>
                </c:pt>
                <c:pt idx="16">
                  <c:v>102.48890611332197</c:v>
                </c:pt>
                <c:pt idx="17">
                  <c:v>101.31662318659474</c:v>
                </c:pt>
                <c:pt idx="18">
                  <c:v>103.93880457418798</c:v>
                </c:pt>
                <c:pt idx="19">
                  <c:v>104.45929929464846</c:v>
                </c:pt>
                <c:pt idx="20">
                  <c:v>105.25251012776479</c:v>
                </c:pt>
                <c:pt idx="21">
                  <c:v>106.49272435909786</c:v>
                </c:pt>
                <c:pt idx="22">
                  <c:v>107.56966124078676</c:v>
                </c:pt>
                <c:pt idx="23">
                  <c:v>108.51816722000768</c:v>
                </c:pt>
                <c:pt idx="24">
                  <c:v>109.14975219386736</c:v>
                </c:pt>
                <c:pt idx="25">
                  <c:v>109.45593851170989</c:v>
                </c:pt>
                <c:pt idx="26">
                  <c:v>109.46584745403489</c:v>
                </c:pt>
                <c:pt idx="27">
                  <c:v>110.08201851761122</c:v>
                </c:pt>
                <c:pt idx="28">
                  <c:v>110.54531662098461</c:v>
                </c:pt>
                <c:pt idx="29">
                  <c:v>110.61126613712544</c:v>
                </c:pt>
                <c:pt idx="30">
                  <c:v>110.71756706840088</c:v>
                </c:pt>
                <c:pt idx="31">
                  <c:v>111.06608658984301</c:v>
                </c:pt>
                <c:pt idx="32">
                  <c:v>111.36935527466763</c:v>
                </c:pt>
                <c:pt idx="33">
                  <c:v>111.34304152782678</c:v>
                </c:pt>
                <c:pt idx="34">
                  <c:v>111.56654322693515</c:v>
                </c:pt>
                <c:pt idx="35">
                  <c:v>111.48479445275387</c:v>
                </c:pt>
                <c:pt idx="36">
                  <c:v>111.51253949126389</c:v>
                </c:pt>
                <c:pt idx="37">
                  <c:v>111.75029905738434</c:v>
                </c:pt>
                <c:pt idx="38">
                  <c:v>111.89056564096269</c:v>
                </c:pt>
                <c:pt idx="39">
                  <c:v>111.70653456211559</c:v>
                </c:pt>
                <c:pt idx="40">
                  <c:v>111.62720797383598</c:v>
                </c:pt>
                <c:pt idx="41">
                  <c:v>111.74837231859891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A8-4499-8C63-85F71DC1C075}"/>
            </c:ext>
          </c:extLst>
        </c:ser>
        <c:ser>
          <c:idx val="1"/>
          <c:order val="1"/>
          <c:tx>
            <c:v>France métropolitaine</c:v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100.22237749463802</c:v>
                </c:pt>
                <c:pt idx="2">
                  <c:v>100.54323892646832</c:v>
                </c:pt>
                <c:pt idx="3">
                  <c:v>100.59199854718848</c:v>
                </c:pt>
                <c:pt idx="4">
                  <c:v>101.05167300293205</c:v>
                </c:pt>
                <c:pt idx="5">
                  <c:v>101.48537941173362</c:v>
                </c:pt>
                <c:pt idx="6">
                  <c:v>101.43449757668061</c:v>
                </c:pt>
                <c:pt idx="7">
                  <c:v>101.92072666754719</c:v>
                </c:pt>
                <c:pt idx="8">
                  <c:v>102.17241209905497</c:v>
                </c:pt>
                <c:pt idx="9">
                  <c:v>102.20715714439777</c:v>
                </c:pt>
                <c:pt idx="10">
                  <c:v>102.2764848469414</c:v>
                </c:pt>
                <c:pt idx="11">
                  <c:v>102.55436503934303</c:v>
                </c:pt>
                <c:pt idx="12">
                  <c:v>103.2341499537949</c:v>
                </c:pt>
                <c:pt idx="13">
                  <c:v>103.36825056317312</c:v>
                </c:pt>
                <c:pt idx="14">
                  <c:v>103.53585913734051</c:v>
                </c:pt>
                <c:pt idx="15">
                  <c:v>104.03930703437521</c:v>
                </c:pt>
                <c:pt idx="16">
                  <c:v>102.09619602872814</c:v>
                </c:pt>
                <c:pt idx="17">
                  <c:v>101.51660740136607</c:v>
                </c:pt>
                <c:pt idx="18">
                  <c:v>103.59072750784395</c:v>
                </c:pt>
                <c:pt idx="19">
                  <c:v>103.74697484772145</c:v>
                </c:pt>
                <c:pt idx="20">
                  <c:v>104.49651164157532</c:v>
                </c:pt>
                <c:pt idx="21">
                  <c:v>105.4887878519674</c:v>
                </c:pt>
                <c:pt idx="22">
                  <c:v>106.44041836721878</c:v>
                </c:pt>
                <c:pt idx="23">
                  <c:v>106.99027863891477</c:v>
                </c:pt>
                <c:pt idx="24">
                  <c:v>107.52457349898326</c:v>
                </c:pt>
                <c:pt idx="25">
                  <c:v>107.68160982074076</c:v>
                </c:pt>
                <c:pt idx="26">
                  <c:v>107.8395680270567</c:v>
                </c:pt>
                <c:pt idx="27">
                  <c:v>108.30656137228263</c:v>
                </c:pt>
                <c:pt idx="28">
                  <c:v>108.56234445676274</c:v>
                </c:pt>
                <c:pt idx="29">
                  <c:v>108.70420194763832</c:v>
                </c:pt>
                <c:pt idx="30">
                  <c:v>108.77154030313503</c:v>
                </c:pt>
                <c:pt idx="31">
                  <c:v>108.98975163310905</c:v>
                </c:pt>
                <c:pt idx="32">
                  <c:v>109.14281665271572</c:v>
                </c:pt>
                <c:pt idx="33">
                  <c:v>109.11441859540678</c:v>
                </c:pt>
                <c:pt idx="34">
                  <c:v>109.24115743074377</c:v>
                </c:pt>
                <c:pt idx="35">
                  <c:v>109.06850880222993</c:v>
                </c:pt>
                <c:pt idx="36">
                  <c:v>109.02485152487611</c:v>
                </c:pt>
                <c:pt idx="37">
                  <c:v>109.07705464145769</c:v>
                </c:pt>
                <c:pt idx="38">
                  <c:v>109.00368047807316</c:v>
                </c:pt>
                <c:pt idx="39">
                  <c:v>108.86732353143178</c:v>
                </c:pt>
                <c:pt idx="40">
                  <c:v>108.86755635277687</c:v>
                </c:pt>
                <c:pt idx="41">
                  <c:v>108.77500030003941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A8-4499-8C63-85F71DC1C075}"/>
            </c:ext>
          </c:extLst>
        </c:ser>
        <c:ser>
          <c:idx val="2"/>
          <c:order val="2"/>
          <c:tx>
            <c:strRef>
              <c:f>'Données graph 1 et 3'!$G$8:$G$9</c:f>
              <c:strCache>
                <c:ptCount val="2"/>
                <c:pt idx="0">
                  <c:v>Alpes-de-Haute-Provence</c:v>
                </c:pt>
              </c:strCache>
            </c:strRef>
          </c:tx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3'!$G$10:$G$51</c:f>
              <c:numCache>
                <c:formatCode>#\ ##0.0</c:formatCode>
                <c:ptCount val="42"/>
                <c:pt idx="0">
                  <c:v>100</c:v>
                </c:pt>
                <c:pt idx="1">
                  <c:v>101.8347137148353</c:v>
                </c:pt>
                <c:pt idx="2">
                  <c:v>101.93652246836488</c:v>
                </c:pt>
                <c:pt idx="3">
                  <c:v>103.39269757345527</c:v>
                </c:pt>
                <c:pt idx="4">
                  <c:v>101.67631507155403</c:v>
                </c:pt>
                <c:pt idx="5">
                  <c:v>101.74649434397855</c:v>
                </c:pt>
                <c:pt idx="6">
                  <c:v>100.89086325255239</c:v>
                </c:pt>
                <c:pt idx="7">
                  <c:v>100.9498271193321</c:v>
                </c:pt>
                <c:pt idx="8">
                  <c:v>101.2884504590849</c:v>
                </c:pt>
                <c:pt idx="9">
                  <c:v>100.62589058666008</c:v>
                </c:pt>
                <c:pt idx="10">
                  <c:v>101.34811926631259</c:v>
                </c:pt>
                <c:pt idx="11">
                  <c:v>101.76632861898563</c:v>
                </c:pt>
                <c:pt idx="12">
                  <c:v>102.36973330365085</c:v>
                </c:pt>
                <c:pt idx="13">
                  <c:v>102.24846999007593</c:v>
                </c:pt>
                <c:pt idx="14">
                  <c:v>101.72877568911305</c:v>
                </c:pt>
                <c:pt idx="15">
                  <c:v>103.04268246050619</c:v>
                </c:pt>
                <c:pt idx="16">
                  <c:v>98.739636735710377</c:v>
                </c:pt>
                <c:pt idx="17">
                  <c:v>97.747884096192365</c:v>
                </c:pt>
                <c:pt idx="18">
                  <c:v>102.04517692004251</c:v>
                </c:pt>
                <c:pt idx="19">
                  <c:v>102.57691696190653</c:v>
                </c:pt>
                <c:pt idx="20">
                  <c:v>103.09058119265705</c:v>
                </c:pt>
                <c:pt idx="21">
                  <c:v>105.31864215436566</c:v>
                </c:pt>
                <c:pt idx="22">
                  <c:v>106.07452498850381</c:v>
                </c:pt>
                <c:pt idx="23">
                  <c:v>107.54463476237241</c:v>
                </c:pt>
                <c:pt idx="24">
                  <c:v>108.2472261568626</c:v>
                </c:pt>
                <c:pt idx="25">
                  <c:v>108.16221067953644</c:v>
                </c:pt>
                <c:pt idx="26">
                  <c:v>108.19063963657287</c:v>
                </c:pt>
                <c:pt idx="27">
                  <c:v>108.86064038411278</c:v>
                </c:pt>
                <c:pt idx="28">
                  <c:v>110.19191962049683</c:v>
                </c:pt>
                <c:pt idx="29">
                  <c:v>110.66539186090669</c:v>
                </c:pt>
                <c:pt idx="30">
                  <c:v>110.45502007971477</c:v>
                </c:pt>
                <c:pt idx="31">
                  <c:v>111.42641502420079</c:v>
                </c:pt>
                <c:pt idx="32">
                  <c:v>111.40455455393987</c:v>
                </c:pt>
                <c:pt idx="33">
                  <c:v>111.07182826411903</c:v>
                </c:pt>
                <c:pt idx="34">
                  <c:v>110.93796980829902</c:v>
                </c:pt>
                <c:pt idx="35">
                  <c:v>110.82921273878557</c:v>
                </c:pt>
                <c:pt idx="36">
                  <c:v>110.14940975393239</c:v>
                </c:pt>
                <c:pt idx="37">
                  <c:v>110.47839932074946</c:v>
                </c:pt>
                <c:pt idx="38">
                  <c:v>109.84742090284226</c:v>
                </c:pt>
                <c:pt idx="39">
                  <c:v>110.01406998591057</c:v>
                </c:pt>
                <c:pt idx="40">
                  <c:v>109.33791932317089</c:v>
                </c:pt>
                <c:pt idx="41">
                  <c:v>109.25638050509701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A8-4499-8C63-85F71DC1C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932288"/>
        <c:axId val="209933824"/>
      </c:lineChart>
      <c:catAx>
        <c:axId val="20993228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09933824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09933824"/>
        <c:scaling>
          <c:orientation val="minMax"/>
          <c:max val="114"/>
          <c:min val="9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09932288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4.2131468966323853E-2"/>
          <c:y val="0.20360824742268041"/>
          <c:w val="0.91903409090909094"/>
          <c:h val="5.1546391752577317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24E-2"/>
          <c:y val="0.27208624345685795"/>
          <c:w val="0.83764367816092966"/>
          <c:h val="0.49121318168562289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'Données Graph2'!$G$7:$G$8</c:f>
              <c:strCache>
                <c:ptCount val="2"/>
                <c:pt idx="0">
                  <c:v>Emploi hors intérim</c:v>
                </c:pt>
              </c:strCache>
            </c:strRef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'Données Graph2'!$A$10:$B$41</c:f>
              <c:multiLvlStrCache>
                <c:ptCount val="3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</c:lvl>
              </c:multiLvlStrCache>
            </c:multiLvlStrRef>
          </c:cat>
          <c:val>
            <c:numRef>
              <c:f>'Données Graph2'!$G$10:$G$51</c:f>
              <c:numCache>
                <c:formatCode>#,##0</c:formatCode>
                <c:ptCount val="42"/>
                <c:pt idx="0">
                  <c:v>189.42102286138834</c:v>
                </c:pt>
                <c:pt idx="1">
                  <c:v>336.47667402943625</c:v>
                </c:pt>
                <c:pt idx="2">
                  <c:v>-0.34386711344268406</c:v>
                </c:pt>
                <c:pt idx="3">
                  <c:v>-130.09292699259095</c:v>
                </c:pt>
                <c:pt idx="4">
                  <c:v>36.286607430774893</c:v>
                </c:pt>
                <c:pt idx="5">
                  <c:v>-12.847869267228816</c:v>
                </c:pt>
                <c:pt idx="6">
                  <c:v>-446.11474464555067</c:v>
                </c:pt>
                <c:pt idx="7">
                  <c:v>313.28646380678401</c:v>
                </c:pt>
                <c:pt idx="8">
                  <c:v>192.9674437628928</c:v>
                </c:pt>
                <c:pt idx="9">
                  <c:v>-100.4140923208397</c:v>
                </c:pt>
                <c:pt idx="10">
                  <c:v>8.980695134603593</c:v>
                </c:pt>
                <c:pt idx="11">
                  <c:v>240.16309965884284</c:v>
                </c:pt>
                <c:pt idx="12">
                  <c:v>224.43422896182165</c:v>
                </c:pt>
                <c:pt idx="13">
                  <c:v>-39.08981050386501</c:v>
                </c:pt>
                <c:pt idx="14">
                  <c:v>-73.368892812592094</c:v>
                </c:pt>
                <c:pt idx="15">
                  <c:v>495.77407377091004</c:v>
                </c:pt>
                <c:pt idx="16">
                  <c:v>-777.24588902642427</c:v>
                </c:pt>
                <c:pt idx="17">
                  <c:v>-932.77851541979908</c:v>
                </c:pt>
                <c:pt idx="18">
                  <c:v>1425.9500414711292</c:v>
                </c:pt>
                <c:pt idx="19">
                  <c:v>-68.28028697186528</c:v>
                </c:pt>
                <c:pt idx="20">
                  <c:v>110.62688956094644</c:v>
                </c:pt>
                <c:pt idx="21">
                  <c:v>1028.561632838042</c:v>
                </c:pt>
                <c:pt idx="22">
                  <c:v>346.32064719242044</c:v>
                </c:pt>
                <c:pt idx="23">
                  <c:v>626.99086052903294</c:v>
                </c:pt>
                <c:pt idx="24">
                  <c:v>390.02837855396501</c:v>
                </c:pt>
                <c:pt idx="25">
                  <c:v>95.569655178616813</c:v>
                </c:pt>
                <c:pt idx="26">
                  <c:v>-120.32379948130983</c:v>
                </c:pt>
                <c:pt idx="27">
                  <c:v>205.35382785069669</c:v>
                </c:pt>
                <c:pt idx="28">
                  <c:v>235.1469991716076</c:v>
                </c:pt>
                <c:pt idx="29">
                  <c:v>32.070120132695592</c:v>
                </c:pt>
                <c:pt idx="30">
                  <c:v>-54.083987520032679</c:v>
                </c:pt>
                <c:pt idx="31">
                  <c:v>198.34533550868946</c:v>
                </c:pt>
                <c:pt idx="32">
                  <c:v>-204.97440791381086</c:v>
                </c:pt>
                <c:pt idx="33">
                  <c:v>-93.960021462946315</c:v>
                </c:pt>
                <c:pt idx="34">
                  <c:v>93.589334634780244</c:v>
                </c:pt>
                <c:pt idx="35">
                  <c:v>91.27919989007205</c:v>
                </c:pt>
                <c:pt idx="36">
                  <c:v>-194.60371294107608</c:v>
                </c:pt>
                <c:pt idx="37">
                  <c:v>-13.570603111969831</c:v>
                </c:pt>
                <c:pt idx="38">
                  <c:v>-297.02351752475079</c:v>
                </c:pt>
                <c:pt idx="39">
                  <c:v>-124.60320128026069</c:v>
                </c:pt>
                <c:pt idx="40">
                  <c:v>69.191140285074653</c:v>
                </c:pt>
                <c:pt idx="41">
                  <c:v>75.707212005901965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3B-41EE-B6D5-6AC2C03353ED}"/>
            </c:ext>
          </c:extLst>
        </c:ser>
        <c:ser>
          <c:idx val="2"/>
          <c:order val="1"/>
          <c:tx>
            <c:strRef>
              <c:f>'Données Graph2'!$H$7:$H$8</c:f>
              <c:strCache>
                <c:ptCount val="2"/>
                <c:pt idx="0">
                  <c:v>Intérim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8575">
              <a:noFill/>
            </a:ln>
          </c:spPr>
          <c:invertIfNegative val="0"/>
          <c:cat>
            <c:multiLvlStrRef>
              <c:f>'Données Graph2'!$A$10:$B$41</c:f>
              <c:multiLvlStrCache>
                <c:ptCount val="3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</c:lvl>
              </c:multiLvlStrCache>
            </c:multiLvlStrRef>
          </c:cat>
          <c:val>
            <c:numRef>
              <c:f>'Données Graph2'!$H$10:$H$51</c:f>
              <c:numCache>
                <c:formatCode>#,##0</c:formatCode>
                <c:ptCount val="42"/>
                <c:pt idx="0">
                  <c:v>-26.657729680676766</c:v>
                </c:pt>
                <c:pt idx="1">
                  <c:v>616.71486345315725</c:v>
                </c:pt>
                <c:pt idx="2">
                  <c:v>53.236719835574149</c:v>
                </c:pt>
                <c:pt idx="3">
                  <c:v>886.62173911279115</c:v>
                </c:pt>
                <c:pt idx="4">
                  <c:v>-928.00135435101583</c:v>
                </c:pt>
                <c:pt idx="5">
                  <c:v>49.308210758558744</c:v>
                </c:pt>
                <c:pt idx="6">
                  <c:v>1.5874546603481576</c:v>
                </c:pt>
                <c:pt idx="7">
                  <c:v>-282.65287864458651</c:v>
                </c:pt>
                <c:pt idx="8">
                  <c:v>-17.041957821091728</c:v>
                </c:pt>
                <c:pt idx="9">
                  <c:v>-243.80662089686621</c:v>
                </c:pt>
                <c:pt idx="10">
                  <c:v>366.23984200180348</c:v>
                </c:pt>
                <c:pt idx="11">
                  <c:v>-22.890174384079728</c:v>
                </c:pt>
                <c:pt idx="12">
                  <c:v>89.053501821233112</c:v>
                </c:pt>
                <c:pt idx="13">
                  <c:v>-23.910298653279824</c:v>
                </c:pt>
                <c:pt idx="14">
                  <c:v>-196.62865816783915</c:v>
                </c:pt>
                <c:pt idx="15">
                  <c:v>186.84185993373603</c:v>
                </c:pt>
                <c:pt idx="16">
                  <c:v>-1458.321838576376</c:v>
                </c:pt>
                <c:pt idx="17">
                  <c:v>417.53179566141739</c:v>
                </c:pt>
                <c:pt idx="18">
                  <c:v>806.62887297078032</c:v>
                </c:pt>
                <c:pt idx="19">
                  <c:v>344.53597958868977</c:v>
                </c:pt>
                <c:pt idx="20">
                  <c:v>156.2378500983823</c:v>
                </c:pt>
                <c:pt idx="21">
                  <c:v>128.98618321816593</c:v>
                </c:pt>
                <c:pt idx="22">
                  <c:v>46.384282739128594</c:v>
                </c:pt>
                <c:pt idx="23">
                  <c:v>136.7774507291756</c:v>
                </c:pt>
                <c:pt idx="24">
                  <c:v>-25.010029303632564</c:v>
                </c:pt>
                <c:pt idx="25">
                  <c:v>-139.73787220728673</c:v>
                </c:pt>
                <c:pt idx="26">
                  <c:v>135.09353769575864</c:v>
                </c:pt>
                <c:pt idx="27">
                  <c:v>142.73265425171257</c:v>
                </c:pt>
                <c:pt idx="28">
                  <c:v>456.49447703630267</c:v>
                </c:pt>
                <c:pt idx="29">
                  <c:v>213.91361517289533</c:v>
                </c:pt>
                <c:pt idx="30">
                  <c:v>-55.210775982222003</c:v>
                </c:pt>
                <c:pt idx="31">
                  <c:v>306.32492075555274</c:v>
                </c:pt>
                <c:pt idx="32">
                  <c:v>193.6172053761029</c:v>
                </c:pt>
                <c:pt idx="33">
                  <c:v>-78.90176138129209</c:v>
                </c:pt>
                <c:pt idx="34">
                  <c:v>-163.13301672339912</c:v>
                </c:pt>
                <c:pt idx="35">
                  <c:v>-147.78192152090742</c:v>
                </c:pt>
                <c:pt idx="36">
                  <c:v>-158.57534005119669</c:v>
                </c:pt>
                <c:pt idx="37">
                  <c:v>184.49104071181318</c:v>
                </c:pt>
                <c:pt idx="38">
                  <c:v>-30.789635786355575</c:v>
                </c:pt>
                <c:pt idx="39">
                  <c:v>211.1826465776503</c:v>
                </c:pt>
                <c:pt idx="40">
                  <c:v>-420.47269695266368</c:v>
                </c:pt>
                <c:pt idx="41">
                  <c:v>-118.06919509673025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3B-41EE-B6D5-6AC2C0335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016896"/>
        <c:axId val="210018688"/>
      </c:barChart>
      <c:lineChart>
        <c:grouping val="standard"/>
        <c:varyColors val="0"/>
        <c:ser>
          <c:idx val="0"/>
          <c:order val="2"/>
          <c:tx>
            <c:strRef>
              <c:f>'Données Graph2'!$F$7:$F$8</c:f>
              <c:strCache>
                <c:ptCount val="2"/>
                <c:pt idx="0">
                  <c:v>Emploi total</c:v>
                </c:pt>
              </c:strCache>
            </c:strRef>
          </c:tx>
          <c:spPr>
            <a:ln w="28575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multiLvlStrRef>
              <c:f>'Données Graph2'!$A$10:$B$51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Graph2'!$F$10:$F$51</c:f>
              <c:numCache>
                <c:formatCode>#,##0</c:formatCode>
                <c:ptCount val="42"/>
                <c:pt idx="0">
                  <c:v>162.7632931807093</c:v>
                </c:pt>
                <c:pt idx="1">
                  <c:v>953.19153748259851</c:v>
                </c:pt>
                <c:pt idx="2">
                  <c:v>52.892852722128737</c:v>
                </c:pt>
                <c:pt idx="3">
                  <c:v>756.52881212020293</c:v>
                </c:pt>
                <c:pt idx="4">
                  <c:v>-891.7147469202464</c:v>
                </c:pt>
                <c:pt idx="5">
                  <c:v>36.460341491336294</c:v>
                </c:pt>
                <c:pt idx="6">
                  <c:v>-444.52728998520615</c:v>
                </c:pt>
                <c:pt idx="7">
                  <c:v>30.63358516219887</c:v>
                </c:pt>
                <c:pt idx="8">
                  <c:v>175.92548594179971</c:v>
                </c:pt>
                <c:pt idx="9">
                  <c:v>-344.22071321770636</c:v>
                </c:pt>
                <c:pt idx="10">
                  <c:v>375.22053713641071</c:v>
                </c:pt>
                <c:pt idx="11">
                  <c:v>217.27292527475947</c:v>
                </c:pt>
                <c:pt idx="12">
                  <c:v>313.48773078305385</c:v>
                </c:pt>
                <c:pt idx="13">
                  <c:v>-63.000109157139377</c:v>
                </c:pt>
                <c:pt idx="14">
                  <c:v>-269.99755098043534</c:v>
                </c:pt>
                <c:pt idx="15">
                  <c:v>682.61593370464834</c:v>
                </c:pt>
                <c:pt idx="16">
                  <c:v>-2235.5677276028</c:v>
                </c:pt>
                <c:pt idx="17">
                  <c:v>-515.24671975838282</c:v>
                </c:pt>
                <c:pt idx="18">
                  <c:v>2232.5789144419105</c:v>
                </c:pt>
                <c:pt idx="19">
                  <c:v>276.2556926168254</c:v>
                </c:pt>
                <c:pt idx="20">
                  <c:v>266.86473965932964</c:v>
                </c:pt>
                <c:pt idx="21">
                  <c:v>1157.5478160562052</c:v>
                </c:pt>
                <c:pt idx="22">
                  <c:v>392.70492993154767</c:v>
                </c:pt>
                <c:pt idx="23">
                  <c:v>763.768311258209</c:v>
                </c:pt>
                <c:pt idx="24">
                  <c:v>365.01834925033472</c:v>
                </c:pt>
                <c:pt idx="25">
                  <c:v>-44.168217028673098</c:v>
                </c:pt>
                <c:pt idx="26">
                  <c:v>14.769738214446988</c:v>
                </c:pt>
                <c:pt idx="27">
                  <c:v>348.08648210241518</c:v>
                </c:pt>
                <c:pt idx="28">
                  <c:v>691.64147620790754</c:v>
                </c:pt>
                <c:pt idx="29">
                  <c:v>245.98373530559184</c:v>
                </c:pt>
                <c:pt idx="30">
                  <c:v>-109.29476350225741</c:v>
                </c:pt>
                <c:pt idx="31">
                  <c:v>504.67025626424584</c:v>
                </c:pt>
                <c:pt idx="32">
                  <c:v>-11.357202537707053</c:v>
                </c:pt>
                <c:pt idx="33">
                  <c:v>-172.86178284424386</c:v>
                </c:pt>
                <c:pt idx="34">
                  <c:v>-69.543682088617061</c:v>
                </c:pt>
                <c:pt idx="35">
                  <c:v>-56.502721630837186</c:v>
                </c:pt>
                <c:pt idx="36">
                  <c:v>-353.17905299227277</c:v>
                </c:pt>
                <c:pt idx="37">
                  <c:v>170.92043759984517</c:v>
                </c:pt>
                <c:pt idx="38">
                  <c:v>-327.81315331110818</c:v>
                </c:pt>
                <c:pt idx="39">
                  <c:v>86.579445297393249</c:v>
                </c:pt>
                <c:pt idx="40">
                  <c:v>-351.28155666759267</c:v>
                </c:pt>
                <c:pt idx="41">
                  <c:v>-42.361983090828289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3B-41EE-B6D5-6AC2C0335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016896"/>
        <c:axId val="210018688"/>
      </c:lineChart>
      <c:catAx>
        <c:axId val="21001689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100186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0018688"/>
        <c:scaling>
          <c:orientation val="minMax"/>
          <c:max val="2500"/>
          <c:min val="-25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0016896"/>
        <c:crosses val="autoZero"/>
        <c:crossBetween val="between"/>
        <c:majorUnit val="500"/>
      </c:valAx>
    </c:plotArea>
    <c:legend>
      <c:legendPos val="t"/>
      <c:layout>
        <c:manualLayout>
          <c:xMode val="edge"/>
          <c:yMode val="edge"/>
          <c:x val="0.20314306822912012"/>
          <c:y val="0.20717377860235003"/>
          <c:w val="0.58264258622806397"/>
          <c:h val="6.339994838307548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115172941883742E-2"/>
          <c:y val="0.28535416223163806"/>
          <c:w val="0.90516390406154157"/>
          <c:h val="0.46356604827338588"/>
        </c:manualLayout>
      </c:layout>
      <c:barChart>
        <c:barDir val="col"/>
        <c:grouping val="stacked"/>
        <c:varyColors val="0"/>
        <c:ser>
          <c:idx val="0"/>
          <c:order val="0"/>
          <c:tx>
            <c:v>Emploi hors intérim</c:v>
          </c:tx>
          <c:spPr>
            <a:solidFill>
              <a:srgbClr val="00B0F0"/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40B-4600-963E-4628F7EE563D}"/>
              </c:ext>
            </c:extLst>
          </c:dPt>
          <c:dLbls>
            <c:dLbl>
              <c:idx val="1"/>
              <c:layout>
                <c:manualLayout>
                  <c:x val="-1.8451889386298876E-3"/>
                  <c:y val="-8.6256488763224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40B-4600-963E-4628F7EE563D}"/>
                </c:ext>
              </c:extLst>
            </c:dLbl>
            <c:dLbl>
              <c:idx val="2"/>
              <c:layout>
                <c:manualLayout>
                  <c:x val="5.5103241360470769E-3"/>
                  <c:y val="-1.18581762124875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40B-4600-963E-4628F7EE563D}"/>
                </c:ext>
              </c:extLst>
            </c:dLbl>
            <c:dLbl>
              <c:idx val="3"/>
              <c:layout>
                <c:manualLayout>
                  <c:x val="0"/>
                  <c:y val="-5.75043258421497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40B-4600-963E-4628F7EE563D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(2)'!$Z$9:$AD$9</c:f>
              <c:numCache>
                <c:formatCode>#,##0</c:formatCode>
                <c:ptCount val="5"/>
                <c:pt idx="0">
                  <c:v>80</c:v>
                </c:pt>
                <c:pt idx="1">
                  <c:v>120</c:v>
                </c:pt>
                <c:pt idx="2">
                  <c:v>30</c:v>
                </c:pt>
                <c:pt idx="3">
                  <c:v>-30</c:v>
                </c:pt>
                <c:pt idx="4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0B-4600-963E-4628F7EE563D}"/>
            </c:ext>
          </c:extLst>
        </c:ser>
        <c:ser>
          <c:idx val="1"/>
          <c:order val="1"/>
          <c:tx>
            <c:v>Intérim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40B-4600-963E-4628F7EE563D}"/>
              </c:ext>
            </c:extLst>
          </c:dPt>
          <c:dLbls>
            <c:dLbl>
              <c:idx val="0"/>
              <c:layout>
                <c:manualLayout>
                  <c:x val="-3.7316403700606328E-3"/>
                  <c:y val="-7.86066022663496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40B-4600-963E-4628F7EE563D}"/>
                </c:ext>
              </c:extLst>
            </c:dLbl>
            <c:dLbl>
              <c:idx val="1"/>
              <c:layout>
                <c:manualLayout>
                  <c:x val="-6.9141164722590908E-5"/>
                  <c:y val="-4.284738621514126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40B-4600-963E-4628F7EE563D}"/>
                </c:ext>
              </c:extLst>
            </c:dLbl>
            <c:dLbl>
              <c:idx val="2"/>
              <c:layout>
                <c:manualLayout>
                  <c:x val="8.9716328536144866E-3"/>
                  <c:y val="-2.1622665288949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2802461425464125E-2"/>
                      <c:h val="0.106077869319126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40B-4600-963E-4628F7EE563D}"/>
                </c:ext>
              </c:extLst>
            </c:dLbl>
            <c:dLbl>
              <c:idx val="3"/>
              <c:layout>
                <c:manualLayout>
                  <c:x val="1.8451889386298876E-3"/>
                  <c:y val="-8.89822843661359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0B-4600-963E-4628F7EE563D}"/>
                </c:ext>
              </c:extLst>
            </c:dLbl>
            <c:dLbl>
              <c:idx val="4"/>
              <c:layout>
                <c:manualLayout>
                  <c:x val="0"/>
                  <c:y val="-1.1084072003566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40B-4600-963E-4628F7EE563D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(2)'!$AF$9:$AJ$9</c:f>
              <c:numCache>
                <c:formatCode>#,##0</c:formatCode>
                <c:ptCount val="5"/>
                <c:pt idx="0">
                  <c:v>-120</c:v>
                </c:pt>
                <c:pt idx="1">
                  <c:v>-60</c:v>
                </c:pt>
                <c:pt idx="2">
                  <c:v>0</c:v>
                </c:pt>
                <c:pt idx="3">
                  <c:v>-20</c:v>
                </c:pt>
                <c:pt idx="4">
                  <c:v>-40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0B-4600-963E-4628F7EE563D}"/>
            </c:ext>
          </c:extLst>
        </c:ser>
        <c:ser>
          <c:idx val="2"/>
          <c:order val="2"/>
          <c:tx>
            <c:v>Total</c:v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-2.4794475054372746E-6"/>
                  <c:y val="-1.27234930273687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276592995433267E-2"/>
                      <c:h val="5.88323491990073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B40B-4600-963E-4628F7EE563D}"/>
                </c:ext>
              </c:extLst>
            </c:dLbl>
            <c:dLbl>
              <c:idx val="1"/>
              <c:layout>
                <c:manualLayout>
                  <c:x val="-1.7767012410272336E-3"/>
                  <c:y val="1.79221127639475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40B-4600-963E-4628F7EE563D}"/>
                </c:ext>
              </c:extLst>
            </c:dLbl>
            <c:dLbl>
              <c:idx val="2"/>
              <c:layout>
                <c:manualLayout>
                  <c:x val="4.0614766965938343E-3"/>
                  <c:y val="-3.73477149671636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8411997465579595E-2"/>
                      <c:h val="7.97904379721905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B40B-4600-963E-4628F7EE563D}"/>
                </c:ext>
              </c:extLst>
            </c:dLbl>
            <c:dLbl>
              <c:idx val="3"/>
              <c:layout>
                <c:manualLayout>
                  <c:x val="-1.6664720890719555E-3"/>
                  <c:y val="-1.013060732014872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40B-4600-963E-4628F7EE563D}"/>
                </c:ext>
              </c:extLst>
            </c:dLbl>
            <c:dLbl>
              <c:idx val="4"/>
              <c:layout>
                <c:manualLayout>
                  <c:x val="5.3523479092731901E-3"/>
                  <c:y val="9.26918036427479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40B-4600-963E-4628F7EE563D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(2)'!$T$9:$X$9</c:f>
              <c:numCache>
                <c:formatCode>#,##0</c:formatCode>
                <c:ptCount val="5"/>
                <c:pt idx="0">
                  <c:v>-40</c:v>
                </c:pt>
                <c:pt idx="1">
                  <c:v>60</c:v>
                </c:pt>
                <c:pt idx="2">
                  <c:v>30</c:v>
                </c:pt>
                <c:pt idx="3">
                  <c:v>-50</c:v>
                </c:pt>
                <c:pt idx="4">
                  <c:v>-60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40B-4600-963E-4628F7EE5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092032"/>
        <c:axId val="210093568"/>
      </c:barChart>
      <c:catAx>
        <c:axId val="210092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22225" cmpd="sng"/>
        </c:spPr>
        <c:txPr>
          <a:bodyPr rot="0" vert="horz"/>
          <a:lstStyle/>
          <a:p>
            <a:pPr>
              <a:defRPr sz="1000" b="0" baseline="0"/>
            </a:pPr>
            <a:endParaRPr lang="fr-FR"/>
          </a:p>
        </c:txPr>
        <c:crossAx val="210093568"/>
        <c:crosses val="autoZero"/>
        <c:auto val="1"/>
        <c:lblAlgn val="ctr"/>
        <c:lblOffset val="100"/>
        <c:noMultiLvlLbl val="0"/>
      </c:catAx>
      <c:valAx>
        <c:axId val="210093568"/>
        <c:scaling>
          <c:orientation val="minMax"/>
          <c:max val="200"/>
          <c:min val="-20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0092032"/>
        <c:crosses val="autoZero"/>
        <c:crossBetween val="between"/>
        <c:majorUnit val="10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3182403460231929"/>
          <c:y val="0.16337714257559116"/>
          <c:w val="0.4416481968830514"/>
          <c:h val="5.7485996694990923E-2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>
          <a:tint val="75000"/>
          <a:shade val="95000"/>
          <a:satMod val="105000"/>
        </a:schemeClr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24E-2"/>
          <c:y val="0.27208624345685795"/>
          <c:w val="0.83764367816092966"/>
          <c:h val="0.49121318168562289"/>
        </c:manualLayout>
      </c:layout>
      <c:lineChart>
        <c:grouping val="standard"/>
        <c:varyColors val="0"/>
        <c:ser>
          <c:idx val="0"/>
          <c:order val="0"/>
          <c:tx>
            <c:strRef>
              <c:f>'Données graph 1 et 3'!$T$8:$T$9</c:f>
              <c:strCache>
                <c:ptCount val="2"/>
                <c:pt idx="0">
                  <c:v>Construction 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3'!$T$10:$T$51</c:f>
              <c:numCache>
                <c:formatCode>0.0</c:formatCode>
                <c:ptCount val="42"/>
                <c:pt idx="0">
                  <c:v>100</c:v>
                </c:pt>
                <c:pt idx="1">
                  <c:v>102.54051471171155</c:v>
                </c:pt>
                <c:pt idx="2">
                  <c:v>102.53235195648513</c:v>
                </c:pt>
                <c:pt idx="3">
                  <c:v>102.62748380305955</c:v>
                </c:pt>
                <c:pt idx="4">
                  <c:v>100.16282588452556</c:v>
                </c:pt>
                <c:pt idx="5">
                  <c:v>99.974416274000163</c:v>
                </c:pt>
                <c:pt idx="6">
                  <c:v>99.79046383495465</c:v>
                </c:pt>
                <c:pt idx="7">
                  <c:v>99.695593697089947</c:v>
                </c:pt>
                <c:pt idx="8">
                  <c:v>99.565611002848243</c:v>
                </c:pt>
                <c:pt idx="9">
                  <c:v>98.561927009016827</c:v>
                </c:pt>
                <c:pt idx="10">
                  <c:v>103.47635882265426</c:v>
                </c:pt>
                <c:pt idx="11">
                  <c:v>102.61456043628199</c:v>
                </c:pt>
                <c:pt idx="12">
                  <c:v>103.55143135003146</c:v>
                </c:pt>
                <c:pt idx="13">
                  <c:v>104.75071324106489</c:v>
                </c:pt>
                <c:pt idx="14">
                  <c:v>102.65975700090392</c:v>
                </c:pt>
                <c:pt idx="15">
                  <c:v>102.65453395770147</c:v>
                </c:pt>
                <c:pt idx="16">
                  <c:v>90.81780038903824</c:v>
                </c:pt>
                <c:pt idx="17">
                  <c:v>97.267565390397351</c:v>
                </c:pt>
                <c:pt idx="18">
                  <c:v>101.6823835793826</c:v>
                </c:pt>
                <c:pt idx="19">
                  <c:v>102.4929242604403</c:v>
                </c:pt>
                <c:pt idx="20">
                  <c:v>104.19496519637707</c:v>
                </c:pt>
                <c:pt idx="21">
                  <c:v>102.65522041120516</c:v>
                </c:pt>
                <c:pt idx="22">
                  <c:v>102.55243056240249</c:v>
                </c:pt>
                <c:pt idx="23">
                  <c:v>104.60030402622051</c:v>
                </c:pt>
                <c:pt idx="24">
                  <c:v>107.37850942412894</c:v>
                </c:pt>
                <c:pt idx="25">
                  <c:v>105.55951399897674</c:v>
                </c:pt>
                <c:pt idx="26">
                  <c:v>105.75109905762676</c:v>
                </c:pt>
                <c:pt idx="27">
                  <c:v>107.2508504499007</c:v>
                </c:pt>
                <c:pt idx="28">
                  <c:v>108.76691477230094</c:v>
                </c:pt>
                <c:pt idx="29">
                  <c:v>106.30711912155715</c:v>
                </c:pt>
                <c:pt idx="30">
                  <c:v>107.17004141275351</c:v>
                </c:pt>
                <c:pt idx="31">
                  <c:v>107.64650641999836</c:v>
                </c:pt>
                <c:pt idx="32">
                  <c:v>106.31037519064483</c:v>
                </c:pt>
                <c:pt idx="33">
                  <c:v>105.25966130134552</c:v>
                </c:pt>
                <c:pt idx="34">
                  <c:v>105.93485786907404</c:v>
                </c:pt>
                <c:pt idx="35">
                  <c:v>105.23139644113577</c:v>
                </c:pt>
                <c:pt idx="36">
                  <c:v>104.82254052661028</c:v>
                </c:pt>
                <c:pt idx="37">
                  <c:v>105.2136919264497</c:v>
                </c:pt>
                <c:pt idx="38">
                  <c:v>103.4197906760115</c:v>
                </c:pt>
                <c:pt idx="39">
                  <c:v>103.57292563209826</c:v>
                </c:pt>
                <c:pt idx="40">
                  <c:v>101.85054592114358</c:v>
                </c:pt>
                <c:pt idx="41">
                  <c:v>100.29454495678188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3-473D-A784-43E0916D4AD9}"/>
            </c:ext>
          </c:extLst>
        </c:ser>
        <c:ser>
          <c:idx val="1"/>
          <c:order val="1"/>
          <c:tx>
            <c:strRef>
              <c:f>'Données graph 1 et 3'!$S$8:$S$9</c:f>
              <c:strCache>
                <c:ptCount val="2"/>
                <c:pt idx="0">
                  <c:v>Industrie </c:v>
                </c:pt>
              </c:strCache>
            </c:strRef>
          </c:tx>
          <c:spPr>
            <a:ln w="28575">
              <a:solidFill>
                <a:srgbClr val="0E41B2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3'!$S$10:$S$51</c:f>
              <c:numCache>
                <c:formatCode>0.0</c:formatCode>
                <c:ptCount val="42"/>
                <c:pt idx="0">
                  <c:v>100</c:v>
                </c:pt>
                <c:pt idx="1">
                  <c:v>103.01644536325034</c:v>
                </c:pt>
                <c:pt idx="2">
                  <c:v>103.53123467347216</c:v>
                </c:pt>
                <c:pt idx="3">
                  <c:v>117.16144837186123</c:v>
                </c:pt>
                <c:pt idx="4">
                  <c:v>100.96513751324625</c:v>
                </c:pt>
                <c:pt idx="5">
                  <c:v>103.72483153356168</c:v>
                </c:pt>
                <c:pt idx="6">
                  <c:v>103.86539382977276</c:v>
                </c:pt>
                <c:pt idx="7">
                  <c:v>102.20564327121429</c:v>
                </c:pt>
                <c:pt idx="8">
                  <c:v>103.41950271102229</c:v>
                </c:pt>
                <c:pt idx="9">
                  <c:v>102.2043707137959</c:v>
                </c:pt>
                <c:pt idx="10">
                  <c:v>102.77898832425529</c:v>
                </c:pt>
                <c:pt idx="11">
                  <c:v>101.2717929842262</c:v>
                </c:pt>
                <c:pt idx="12">
                  <c:v>102.0419252366256</c:v>
                </c:pt>
                <c:pt idx="13">
                  <c:v>102.0120921013032</c:v>
                </c:pt>
                <c:pt idx="14">
                  <c:v>101.15886251920718</c:v>
                </c:pt>
                <c:pt idx="15">
                  <c:v>103.19551404180316</c:v>
                </c:pt>
                <c:pt idx="16">
                  <c:v>98.322608436714106</c:v>
                </c:pt>
                <c:pt idx="17">
                  <c:v>99.620084416928748</c:v>
                </c:pt>
                <c:pt idx="18">
                  <c:v>113.25696642218959</c:v>
                </c:pt>
                <c:pt idx="19">
                  <c:v>121.65336263134996</c:v>
                </c:pt>
                <c:pt idx="20">
                  <c:v>125.3317848578001</c:v>
                </c:pt>
                <c:pt idx="21">
                  <c:v>125.76919598237464</c:v>
                </c:pt>
                <c:pt idx="22">
                  <c:v>130.61294151373832</c:v>
                </c:pt>
                <c:pt idx="23">
                  <c:v>132.53364742721371</c:v>
                </c:pt>
                <c:pt idx="24">
                  <c:v>132.20376816655755</c:v>
                </c:pt>
                <c:pt idx="25">
                  <c:v>132.55828513836886</c:v>
                </c:pt>
                <c:pt idx="26">
                  <c:v>135.2292565537893</c:v>
                </c:pt>
                <c:pt idx="27">
                  <c:v>136.9044775950332</c:v>
                </c:pt>
                <c:pt idx="28">
                  <c:v>139.05320612643328</c:v>
                </c:pt>
                <c:pt idx="29">
                  <c:v>141.31968621330415</c:v>
                </c:pt>
                <c:pt idx="30">
                  <c:v>140.75680514055517</c:v>
                </c:pt>
                <c:pt idx="31">
                  <c:v>139.20859280271014</c:v>
                </c:pt>
                <c:pt idx="32">
                  <c:v>139.84462053110161</c:v>
                </c:pt>
                <c:pt idx="33">
                  <c:v>138.24799966486108</c:v>
                </c:pt>
                <c:pt idx="34">
                  <c:v>135.40188359225453</c:v>
                </c:pt>
                <c:pt idx="35">
                  <c:v>133.60786340335466</c:v>
                </c:pt>
                <c:pt idx="36">
                  <c:v>130.81273776252192</c:v>
                </c:pt>
                <c:pt idx="37">
                  <c:v>128.86232371938706</c:v>
                </c:pt>
                <c:pt idx="38">
                  <c:v>126.98615695579065</c:v>
                </c:pt>
                <c:pt idx="39">
                  <c:v>127.1654172607355</c:v>
                </c:pt>
                <c:pt idx="40">
                  <c:v>124.435119549315</c:v>
                </c:pt>
                <c:pt idx="41">
                  <c:v>123.59743129952538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83-473D-A784-43E0916D4AD9}"/>
            </c:ext>
          </c:extLst>
        </c:ser>
        <c:ser>
          <c:idx val="2"/>
          <c:order val="2"/>
          <c:tx>
            <c:strRef>
              <c:f>'Données graph 1 et 3'!$U$8:$U$9</c:f>
              <c:strCache>
                <c:ptCount val="2"/>
                <c:pt idx="0">
                  <c:v>Tertiaire marchand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3'!$U$10:$U$51</c:f>
              <c:numCache>
                <c:formatCode>0.0</c:formatCode>
                <c:ptCount val="42"/>
                <c:pt idx="0">
                  <c:v>100</c:v>
                </c:pt>
                <c:pt idx="1">
                  <c:v>102.13918268047202</c:v>
                </c:pt>
                <c:pt idx="2">
                  <c:v>102.54674225233597</c:v>
                </c:pt>
                <c:pt idx="3">
                  <c:v>102.7254507302424</c:v>
                </c:pt>
                <c:pt idx="4">
                  <c:v>103.30162526840915</c:v>
                </c:pt>
                <c:pt idx="5">
                  <c:v>104.02225486642351</c:v>
                </c:pt>
                <c:pt idx="6">
                  <c:v>103.89556082972354</c:v>
                </c:pt>
                <c:pt idx="7">
                  <c:v>104.02179728505085</c:v>
                </c:pt>
                <c:pt idx="8">
                  <c:v>104.97756228642177</c:v>
                </c:pt>
                <c:pt idx="9">
                  <c:v>103.70610642315967</c:v>
                </c:pt>
                <c:pt idx="10">
                  <c:v>104.41726960463367</c:v>
                </c:pt>
                <c:pt idx="11">
                  <c:v>104.77301618082315</c:v>
                </c:pt>
                <c:pt idx="12">
                  <c:v>106.59809702705638</c:v>
                </c:pt>
                <c:pt idx="13">
                  <c:v>105.67895068323266</c:v>
                </c:pt>
                <c:pt idx="14">
                  <c:v>105.58034012425703</c:v>
                </c:pt>
                <c:pt idx="15">
                  <c:v>107.23350523949517</c:v>
                </c:pt>
                <c:pt idx="16">
                  <c:v>100.75882001057168</c:v>
                </c:pt>
                <c:pt idx="17">
                  <c:v>97.268954480114317</c:v>
                </c:pt>
                <c:pt idx="18">
                  <c:v>102.74179115815207</c:v>
                </c:pt>
                <c:pt idx="19">
                  <c:v>100.51768173430501</c:v>
                </c:pt>
                <c:pt idx="20">
                  <c:v>101.03457762635502</c:v>
                </c:pt>
                <c:pt idx="21">
                  <c:v>106.06469246852699</c:v>
                </c:pt>
                <c:pt idx="22">
                  <c:v>107.49068679104295</c:v>
                </c:pt>
                <c:pt idx="23">
                  <c:v>108.39230942793191</c:v>
                </c:pt>
                <c:pt idx="24">
                  <c:v>109.85879331831454</c:v>
                </c:pt>
                <c:pt idx="25">
                  <c:v>109.27866228542887</c:v>
                </c:pt>
                <c:pt idx="26">
                  <c:v>108.45779908855467</c:v>
                </c:pt>
                <c:pt idx="27">
                  <c:v>109.8741259481739</c:v>
                </c:pt>
                <c:pt idx="28">
                  <c:v>111.82467721153971</c:v>
                </c:pt>
                <c:pt idx="29">
                  <c:v>112.38569758937594</c:v>
                </c:pt>
                <c:pt idx="30">
                  <c:v>112.90794015154032</c:v>
                </c:pt>
                <c:pt idx="31">
                  <c:v>114.40218316273993</c:v>
                </c:pt>
                <c:pt idx="32">
                  <c:v>115.56236159132173</c:v>
                </c:pt>
                <c:pt idx="33">
                  <c:v>115.24995178571022</c:v>
                </c:pt>
                <c:pt idx="34">
                  <c:v>115.21641433571151</c:v>
                </c:pt>
                <c:pt idx="35">
                  <c:v>114.46002089278082</c:v>
                </c:pt>
                <c:pt idx="36">
                  <c:v>113.61644235113042</c:v>
                </c:pt>
                <c:pt idx="37">
                  <c:v>114.7108772381783</c:v>
                </c:pt>
                <c:pt idx="38">
                  <c:v>114.92590284244891</c:v>
                </c:pt>
                <c:pt idx="39">
                  <c:v>115.03533150361795</c:v>
                </c:pt>
                <c:pt idx="40">
                  <c:v>114.01300218584119</c:v>
                </c:pt>
                <c:pt idx="41">
                  <c:v>114.30735120825301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83-473D-A784-43E0916D4AD9}"/>
            </c:ext>
          </c:extLst>
        </c:ser>
        <c:ser>
          <c:idx val="3"/>
          <c:order val="3"/>
          <c:tx>
            <c:strRef>
              <c:f>'Données graph 1 et 3'!$V$8:$V$9</c:f>
              <c:strCache>
                <c:ptCount val="2"/>
                <c:pt idx="0">
                  <c:v>Tertiaire non marchand 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3'!$V$10:$V$51</c:f>
              <c:numCache>
                <c:formatCode>0.0</c:formatCode>
                <c:ptCount val="42"/>
                <c:pt idx="0">
                  <c:v>100</c:v>
                </c:pt>
                <c:pt idx="1">
                  <c:v>100.66779939329697</c:v>
                </c:pt>
                <c:pt idx="2">
                  <c:v>100.28973325427346</c:v>
                </c:pt>
                <c:pt idx="3">
                  <c:v>100.27654182656352</c:v>
                </c:pt>
                <c:pt idx="4">
                  <c:v>100.78609030081857</c:v>
                </c:pt>
                <c:pt idx="5">
                  <c:v>99.755330685691064</c:v>
                </c:pt>
                <c:pt idx="6">
                  <c:v>97.495101151267122</c:v>
                </c:pt>
                <c:pt idx="7">
                  <c:v>97.998990929091505</c:v>
                </c:pt>
                <c:pt idx="8">
                  <c:v>97.516159403086576</c:v>
                </c:pt>
                <c:pt idx="9">
                  <c:v>97.5876870770267</c:v>
                </c:pt>
                <c:pt idx="10">
                  <c:v>97.346467635478263</c:v>
                </c:pt>
                <c:pt idx="11">
                  <c:v>98.341230586836815</c:v>
                </c:pt>
                <c:pt idx="12">
                  <c:v>97.721271249591268</c:v>
                </c:pt>
                <c:pt idx="13">
                  <c:v>98.578780365008328</c:v>
                </c:pt>
                <c:pt idx="14">
                  <c:v>97.565550268435402</c:v>
                </c:pt>
                <c:pt idx="15">
                  <c:v>98.642977024601038</c:v>
                </c:pt>
                <c:pt idx="16">
                  <c:v>97.338662454661275</c:v>
                </c:pt>
                <c:pt idx="17">
                  <c:v>96.581110339727203</c:v>
                </c:pt>
                <c:pt idx="18">
                  <c:v>97.529883180564852</c:v>
                </c:pt>
                <c:pt idx="19">
                  <c:v>98.642164521773267</c:v>
                </c:pt>
                <c:pt idx="20">
                  <c:v>98.46116835671863</c:v>
                </c:pt>
                <c:pt idx="21">
                  <c:v>99.164528051900319</c:v>
                </c:pt>
                <c:pt idx="22">
                  <c:v>98.865923761840861</c:v>
                </c:pt>
                <c:pt idx="23">
                  <c:v>99.882226924049434</c:v>
                </c:pt>
                <c:pt idx="24">
                  <c:v>99.923263442178609</c:v>
                </c:pt>
                <c:pt idx="25">
                  <c:v>100.35684204342419</c:v>
                </c:pt>
                <c:pt idx="26">
                  <c:v>100.06359911334366</c:v>
                </c:pt>
                <c:pt idx="27">
                  <c:v>100.50586219407344</c:v>
                </c:pt>
                <c:pt idx="28">
                  <c:v>100.60464224426828</c:v>
                </c:pt>
                <c:pt idx="29">
                  <c:v>101.46692062028313</c:v>
                </c:pt>
                <c:pt idx="30">
                  <c:v>101.00950252247598</c:v>
                </c:pt>
                <c:pt idx="31">
                  <c:v>101.83894885327463</c:v>
                </c:pt>
                <c:pt idx="32">
                  <c:v>101.81748002667095</c:v>
                </c:pt>
                <c:pt idx="33">
                  <c:v>101.89935720024408</c:v>
                </c:pt>
                <c:pt idx="34">
                  <c:v>102.0853973214044</c:v>
                </c:pt>
                <c:pt idx="35">
                  <c:v>102.89467580254265</c:v>
                </c:pt>
                <c:pt idx="36">
                  <c:v>103.12654001951107</c:v>
                </c:pt>
                <c:pt idx="37">
                  <c:v>103.35134847089206</c:v>
                </c:pt>
                <c:pt idx="38">
                  <c:v>102.59562340578037</c:v>
                </c:pt>
                <c:pt idx="39">
                  <c:v>102.6125982943131</c:v>
                </c:pt>
                <c:pt idx="40">
                  <c:v>102.96225654419506</c:v>
                </c:pt>
                <c:pt idx="41">
                  <c:v>103.1055602293349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83-473D-A784-43E0916D4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971072"/>
        <c:axId val="209972608"/>
      </c:lineChart>
      <c:catAx>
        <c:axId val="2099710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209972608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09972608"/>
        <c:scaling>
          <c:orientation val="minMax"/>
          <c:max val="145"/>
          <c:min val="9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09971072"/>
        <c:crosses val="autoZero"/>
        <c:crossBetween val="midCat"/>
        <c:majorUnit val="5"/>
      </c:valAx>
    </c:plotArea>
    <c:legend>
      <c:legendPos val="t"/>
      <c:layout>
        <c:manualLayout>
          <c:xMode val="edge"/>
          <c:yMode val="edge"/>
          <c:x val="0"/>
          <c:y val="0.19171304885590601"/>
          <c:w val="1"/>
          <c:h val="8.198569334677320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t" anchorCtr="1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Contrats d'apprentissage commencés dans le trimestre et en cours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au 30 juin de chaque année, dans les Alpes-de-Haute-Provence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200" b="0" i="1" baseline="0" dirty="0">
                <a:effectLst/>
              </a:rPr>
              <a:t>(données brutes, en nombre)</a:t>
            </a:r>
            <a:endParaRPr lang="fr-FR" sz="1200" b="0" i="1" dirty="0">
              <a:effectLst/>
            </a:endParaRPr>
          </a:p>
        </c:rich>
      </c:tx>
      <c:layout>
        <c:manualLayout>
          <c:xMode val="edge"/>
          <c:yMode val="edge"/>
          <c:x val="0.2297763890609395"/>
          <c:y val="2.544067074873994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1589781983542202E-2"/>
          <c:y val="0.22718177019598126"/>
          <c:w val="0.93016067977190131"/>
          <c:h val="0.45357743553426189"/>
        </c:manualLayout>
      </c:layout>
      <c:barChart>
        <c:barDir val="col"/>
        <c:grouping val="stacked"/>
        <c:varyColors val="0"/>
        <c:ser>
          <c:idx val="0"/>
          <c:order val="0"/>
          <c:tx>
            <c:v>Cumul des entrées sur un trimestre (échelle de gauche)</c:v>
          </c:tx>
          <c:spPr>
            <a:ln w="25400">
              <a:noFill/>
            </a:ln>
          </c:spPr>
          <c:invertIfNegative val="0"/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(trim2)'!$E$3:$E$13</c:f>
              <c:numCache>
                <c:formatCode>#,##0</c:formatCode>
                <c:ptCount val="11"/>
                <c:pt idx="0">
                  <c:v>20</c:v>
                </c:pt>
                <c:pt idx="1">
                  <c:v>27</c:v>
                </c:pt>
                <c:pt idx="2">
                  <c:v>44</c:v>
                </c:pt>
                <c:pt idx="3">
                  <c:v>47</c:v>
                </c:pt>
                <c:pt idx="4">
                  <c:v>18</c:v>
                </c:pt>
                <c:pt idx="5">
                  <c:v>57</c:v>
                </c:pt>
                <c:pt idx="6">
                  <c:v>117</c:v>
                </c:pt>
                <c:pt idx="7">
                  <c:v>72</c:v>
                </c:pt>
                <c:pt idx="8">
                  <c:v>71</c:v>
                </c:pt>
                <c:pt idx="9">
                  <c:v>63</c:v>
                </c:pt>
                <c:pt idx="1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05-42EA-8413-70D2E0C28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322207"/>
        <c:axId val="1"/>
      </c:barChart>
      <c:lineChart>
        <c:grouping val="standard"/>
        <c:varyColors val="0"/>
        <c:ser>
          <c:idx val="1"/>
          <c:order val="1"/>
          <c:tx>
            <c:v>Stocks de bénéficiaires en fin de 2ème trimestres (échelle de droite)</c:v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ymbol val="none"/>
          </c:marker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(trim2)'!$F$3:$F$13</c:f>
              <c:numCache>
                <c:formatCode>#,##0</c:formatCode>
                <c:ptCount val="11"/>
                <c:pt idx="0">
                  <c:v>661</c:v>
                </c:pt>
                <c:pt idx="1">
                  <c:v>886</c:v>
                </c:pt>
                <c:pt idx="2">
                  <c:v>950</c:v>
                </c:pt>
                <c:pt idx="3">
                  <c:v>1006</c:v>
                </c:pt>
                <c:pt idx="4">
                  <c:v>1064</c:v>
                </c:pt>
                <c:pt idx="5">
                  <c:v>1414</c:v>
                </c:pt>
                <c:pt idx="6">
                  <c:v>1679</c:v>
                </c:pt>
                <c:pt idx="7">
                  <c:v>1733</c:v>
                </c:pt>
                <c:pt idx="8">
                  <c:v>1722</c:v>
                </c:pt>
                <c:pt idx="9">
                  <c:v>1747</c:v>
                </c:pt>
                <c:pt idx="10">
                  <c:v>1652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05-42EA-8413-70D2E0C28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806322207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 val="autoZero"/>
        <c:auto val="0"/>
        <c:lblAlgn val="ctr"/>
        <c:lblOffset val="100"/>
        <c:noMultiLvlLbl val="0"/>
      </c:catAx>
      <c:valAx>
        <c:axId val="1"/>
        <c:scaling>
          <c:orientation val="minMax"/>
          <c:max val="15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06322207"/>
        <c:crosses val="autoZero"/>
        <c:crossBetween val="between"/>
        <c:majorUnit val="50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endParaRPr lang="fr-FR"/>
          </a:p>
        </c:txPr>
        <c:crossAx val="3"/>
        <c:crosses val="max"/>
        <c:crossBetween val="between"/>
        <c:majorUnit val="400"/>
      </c:valAx>
    </c:plotArea>
    <c:legend>
      <c:legendPos val="r"/>
      <c:layout>
        <c:manualLayout>
          <c:xMode val="edge"/>
          <c:yMode val="edge"/>
          <c:x val="7.2663124193944424E-3"/>
          <c:y val="0.16547291300817613"/>
          <c:w val="0.9836815493431168"/>
          <c:h val="5.2759556134619856E-2"/>
        </c:manualLayout>
      </c:layout>
      <c:overlay val="0"/>
      <c:spPr>
        <a:noFill/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/>
            </a:pPr>
            <a:r>
              <a:rPr lang="fr-FR" sz="1500"/>
              <a:t>Taux de chômage dans les Alpes-de-Haute-Provence </a:t>
            </a:r>
            <a:r>
              <a:rPr lang="fr-FR" sz="1500" b="0" i="1"/>
              <a:t>(en %)</a:t>
            </a:r>
          </a:p>
        </c:rich>
      </c:tx>
      <c:layout>
        <c:manualLayout>
          <c:xMode val="edge"/>
          <c:yMode val="edge"/>
          <c:x val="0.18279840730136029"/>
          <c:y val="2.42566276848530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7438260558339295E-2"/>
          <c:y val="0.19261954681700291"/>
          <c:w val="0.83764367816092722"/>
          <c:h val="0.52025159576946378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5400">
              <a:solidFill>
                <a:schemeClr val="accent6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Données!$C$146:$C$186</c:f>
              <c:numCache>
                <c:formatCode>#\ ##0.0</c:formatCode>
                <c:ptCount val="41"/>
                <c:pt idx="0">
                  <c:v>11.2</c:v>
                </c:pt>
                <c:pt idx="1">
                  <c:v>11</c:v>
                </c:pt>
                <c:pt idx="2">
                  <c:v>11.4</c:v>
                </c:pt>
                <c:pt idx="3">
                  <c:v>10.9</c:v>
                </c:pt>
                <c:pt idx="4">
                  <c:v>10.8</c:v>
                </c:pt>
                <c:pt idx="5">
                  <c:v>10.8</c:v>
                </c:pt>
                <c:pt idx="6">
                  <c:v>10.3</c:v>
                </c:pt>
                <c:pt idx="7">
                  <c:v>10.6</c:v>
                </c:pt>
                <c:pt idx="8">
                  <c:v>10.4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</c:v>
                </c:pt>
                <c:pt idx="12">
                  <c:v>9.6</c:v>
                </c:pt>
                <c:pt idx="13">
                  <c:v>9.5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8.1999999999999993</c:v>
                </c:pt>
                <c:pt idx="17">
                  <c:v>10.1</c:v>
                </c:pt>
                <c:pt idx="18">
                  <c:v>9.1</c:v>
                </c:pt>
                <c:pt idx="19">
                  <c:v>9.1999999999999993</c:v>
                </c:pt>
                <c:pt idx="20">
                  <c:v>9.1</c:v>
                </c:pt>
                <c:pt idx="21">
                  <c:v>8.9</c:v>
                </c:pt>
                <c:pt idx="22">
                  <c:v>8.3000000000000007</c:v>
                </c:pt>
                <c:pt idx="23">
                  <c:v>8.1999999999999993</c:v>
                </c:pt>
                <c:pt idx="24">
                  <c:v>8.3000000000000007</c:v>
                </c:pt>
                <c:pt idx="25">
                  <c:v>8.1</c:v>
                </c:pt>
                <c:pt idx="26">
                  <c:v>8</c:v>
                </c:pt>
                <c:pt idx="27">
                  <c:v>7.9</c:v>
                </c:pt>
                <c:pt idx="28">
                  <c:v>7.9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</c:v>
                </c:pt>
                <c:pt idx="32">
                  <c:v>7.8</c:v>
                </c:pt>
                <c:pt idx="33">
                  <c:v>7.8</c:v>
                </c:pt>
                <c:pt idx="34">
                  <c:v>7.8</c:v>
                </c:pt>
                <c:pt idx="35">
                  <c:v>7.9</c:v>
                </c:pt>
                <c:pt idx="36">
                  <c:v>8</c:v>
                </c:pt>
                <c:pt idx="37">
                  <c:v>8.1999999999999993</c:v>
                </c:pt>
                <c:pt idx="38">
                  <c:v>8.4</c:v>
                </c:pt>
                <c:pt idx="39">
                  <c:v>8.6</c:v>
                </c:pt>
                <c:pt idx="4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2-4705-8104-CE11AC3D3B47}"/>
            </c:ext>
          </c:extLst>
        </c:ser>
        <c:ser>
          <c:idx val="1"/>
          <c:order val="1"/>
          <c:tx>
            <c:v>France métropolitaine</c:v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Données!$B$146:$B$186</c:f>
              <c:numCache>
                <c:formatCode>#\ ##0.0</c:formatCode>
                <c:ptCount val="41"/>
                <c:pt idx="0">
                  <c:v>9.6999999999999993</c:v>
                </c:pt>
                <c:pt idx="1">
                  <c:v>9.6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9.1999999999999993</c:v>
                </c:pt>
                <c:pt idx="5">
                  <c:v>9.1999999999999993</c:v>
                </c:pt>
                <c:pt idx="6">
                  <c:v>8.6999999999999993</c:v>
                </c:pt>
                <c:pt idx="7">
                  <c:v>9</c:v>
                </c:pt>
                <c:pt idx="8">
                  <c:v>8.8000000000000007</c:v>
                </c:pt>
                <c:pt idx="9">
                  <c:v>8.6</c:v>
                </c:pt>
                <c:pt idx="10">
                  <c:v>8.4</c:v>
                </c:pt>
                <c:pt idx="11">
                  <c:v>8.5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7.7</c:v>
                </c:pt>
                <c:pt idx="16">
                  <c:v>7.1</c:v>
                </c:pt>
                <c:pt idx="17">
                  <c:v>8.6999999999999993</c:v>
                </c:pt>
                <c:pt idx="18">
                  <c:v>7.9</c:v>
                </c:pt>
                <c:pt idx="19">
                  <c:v>8</c:v>
                </c:pt>
                <c:pt idx="20">
                  <c:v>7.7</c:v>
                </c:pt>
                <c:pt idx="21">
                  <c:v>7.7</c:v>
                </c:pt>
                <c:pt idx="22">
                  <c:v>7.2</c:v>
                </c:pt>
                <c:pt idx="23">
                  <c:v>7.1</c:v>
                </c:pt>
                <c:pt idx="24">
                  <c:v>7.2</c:v>
                </c:pt>
                <c:pt idx="25">
                  <c:v>7</c:v>
                </c:pt>
                <c:pt idx="26">
                  <c:v>6.9</c:v>
                </c:pt>
                <c:pt idx="27">
                  <c:v>6.9</c:v>
                </c:pt>
                <c:pt idx="28">
                  <c:v>7</c:v>
                </c:pt>
                <c:pt idx="29">
                  <c:v>7.2</c:v>
                </c:pt>
                <c:pt idx="30">
                  <c:v>7.3</c:v>
                </c:pt>
                <c:pt idx="31">
                  <c:v>7.2</c:v>
                </c:pt>
                <c:pt idx="32">
                  <c:v>7.1</c:v>
                </c:pt>
                <c:pt idx="33">
                  <c:v>7.2</c:v>
                </c:pt>
                <c:pt idx="34">
                  <c:v>7.1</c:v>
                </c:pt>
                <c:pt idx="35">
                  <c:v>7.2</c:v>
                </c:pt>
                <c:pt idx="36">
                  <c:v>7.3</c:v>
                </c:pt>
                <c:pt idx="37">
                  <c:v>7.5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92-4705-8104-CE11AC3D3B47}"/>
            </c:ext>
          </c:extLst>
        </c:ser>
        <c:ser>
          <c:idx val="2"/>
          <c:order val="2"/>
          <c:tx>
            <c:strRef>
              <c:f>Données!$D$8</c:f>
              <c:strCache>
                <c:ptCount val="1"/>
                <c:pt idx="0">
                  <c:v>Alpes-de-Haute-Provence</c:v>
                </c:pt>
              </c:strCache>
            </c:strRef>
          </c:tx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Données!$D$146:$D$186</c:f>
              <c:numCache>
                <c:formatCode>#\ ##0.0</c:formatCode>
                <c:ptCount val="41"/>
                <c:pt idx="0">
                  <c:v>11</c:v>
                </c:pt>
                <c:pt idx="1">
                  <c:v>10.9</c:v>
                </c:pt>
                <c:pt idx="2">
                  <c:v>11.2</c:v>
                </c:pt>
                <c:pt idx="3">
                  <c:v>10.7</c:v>
                </c:pt>
                <c:pt idx="4">
                  <c:v>10.8</c:v>
                </c:pt>
                <c:pt idx="5">
                  <c:v>10.9</c:v>
                </c:pt>
                <c:pt idx="6">
                  <c:v>10.4</c:v>
                </c:pt>
                <c:pt idx="7">
                  <c:v>10.7</c:v>
                </c:pt>
                <c:pt idx="8">
                  <c:v>10.5</c:v>
                </c:pt>
                <c:pt idx="9">
                  <c:v>10.3</c:v>
                </c:pt>
                <c:pt idx="10">
                  <c:v>10.1</c:v>
                </c:pt>
                <c:pt idx="11">
                  <c:v>10.199999999999999</c:v>
                </c:pt>
                <c:pt idx="12">
                  <c:v>9.8000000000000007</c:v>
                </c:pt>
                <c:pt idx="13">
                  <c:v>9.6999999999999993</c:v>
                </c:pt>
                <c:pt idx="14">
                  <c:v>9.3000000000000007</c:v>
                </c:pt>
                <c:pt idx="15">
                  <c:v>9</c:v>
                </c:pt>
                <c:pt idx="16">
                  <c:v>8.4</c:v>
                </c:pt>
                <c:pt idx="17">
                  <c:v>10.199999999999999</c:v>
                </c:pt>
                <c:pt idx="18">
                  <c:v>8.9</c:v>
                </c:pt>
                <c:pt idx="19">
                  <c:v>9.1999999999999993</c:v>
                </c:pt>
                <c:pt idx="20">
                  <c:v>9.1</c:v>
                </c:pt>
                <c:pt idx="21">
                  <c:v>8.6999999999999993</c:v>
                </c:pt>
                <c:pt idx="22">
                  <c:v>8.3000000000000007</c:v>
                </c:pt>
                <c:pt idx="23">
                  <c:v>8.3000000000000007</c:v>
                </c:pt>
                <c:pt idx="24">
                  <c:v>8.3000000000000007</c:v>
                </c:pt>
                <c:pt idx="25">
                  <c:v>8.1999999999999993</c:v>
                </c:pt>
                <c:pt idx="26">
                  <c:v>8.1</c:v>
                </c:pt>
                <c:pt idx="27">
                  <c:v>8</c:v>
                </c:pt>
                <c:pt idx="28">
                  <c:v>8</c:v>
                </c:pt>
                <c:pt idx="29">
                  <c:v>8.3000000000000007</c:v>
                </c:pt>
                <c:pt idx="30">
                  <c:v>8.1999999999999993</c:v>
                </c:pt>
                <c:pt idx="31">
                  <c:v>8.1</c:v>
                </c:pt>
                <c:pt idx="32">
                  <c:v>7.9</c:v>
                </c:pt>
                <c:pt idx="33">
                  <c:v>8</c:v>
                </c:pt>
                <c:pt idx="34">
                  <c:v>7.7</c:v>
                </c:pt>
                <c:pt idx="35">
                  <c:v>7.9</c:v>
                </c:pt>
                <c:pt idx="36">
                  <c:v>7.8</c:v>
                </c:pt>
                <c:pt idx="37">
                  <c:v>8</c:v>
                </c:pt>
                <c:pt idx="38">
                  <c:v>8.1999999999999993</c:v>
                </c:pt>
                <c:pt idx="39">
                  <c:v>8.3000000000000007</c:v>
                </c:pt>
                <c:pt idx="40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92-4705-8104-CE11AC3D3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750976"/>
        <c:axId val="138752768"/>
      </c:lineChart>
      <c:catAx>
        <c:axId val="13875097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cross"/>
        <c:minorTickMark val="none"/>
        <c:tickLblPos val="nextTo"/>
        <c:crossAx val="1387527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8752768"/>
        <c:scaling>
          <c:orientation val="minMax"/>
          <c:max val="12"/>
          <c:min val="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fr-FR"/>
          </a:p>
        </c:txPr>
        <c:crossAx val="138750976"/>
        <c:crosses val="autoZero"/>
        <c:crossBetween val="midCat"/>
        <c:majorUnit val="1"/>
      </c:valAx>
    </c:plotArea>
    <c:legend>
      <c:legendPos val="r"/>
      <c:layout>
        <c:manualLayout>
          <c:xMode val="edge"/>
          <c:yMode val="edge"/>
          <c:x val="8.7326712001908849E-2"/>
          <c:y val="0.11088737212410718"/>
          <c:w val="0.83965909090909085"/>
          <c:h val="8.382146018729921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txPr>
    <a:bodyPr/>
    <a:lstStyle/>
    <a:p>
      <a:pPr>
        <a:defRPr sz="900"/>
      </a:pPr>
      <a:endParaRPr lang="fr-F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06668268667008E-2"/>
          <c:y val="0.1861788714061014"/>
          <c:w val="0.87735585029537844"/>
          <c:h val="0.52920525779348004"/>
        </c:manualLayout>
      </c:layout>
      <c:barChart>
        <c:barDir val="col"/>
        <c:grouping val="clustered"/>
        <c:varyColors val="0"/>
        <c:ser>
          <c:idx val="0"/>
          <c:order val="0"/>
          <c:tx>
            <c:v>Taux de chômage, en % (échelle de gauche)</c:v>
          </c:tx>
          <c:spPr>
            <a:solidFill>
              <a:srgbClr val="00B0F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B68-45FC-83F9-5BA05CD8AC0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0B68-45FC-83F9-5BA05CD8AC0A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4-0B68-45FC-83F9-5BA05CD8AC0A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6-0B68-45FC-83F9-5BA05CD8AC0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0B68-45FC-83F9-5BA05CD8AC0A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0B68-45FC-83F9-5BA05CD8AC0A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0B68-45FC-83F9-5BA05CD8AC0A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0B68-45FC-83F9-5BA05CD8AC0A}"/>
              </c:ext>
            </c:extLst>
          </c:dPt>
          <c:dLbls>
            <c:dLbl>
              <c:idx val="0"/>
              <c:layout>
                <c:manualLayout>
                  <c:x val="3.6680421824850985E-3"/>
                  <c:y val="1.0731052984574087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68-45FC-83F9-5BA05CD8AC0A}"/>
                </c:ext>
              </c:extLst>
            </c:dLbl>
            <c:dLbl>
              <c:idx val="1"/>
              <c:layout>
                <c:manualLayout>
                  <c:x val="1.8340210912425492E-3"/>
                  <c:y val="1.073105298457411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68-45FC-83F9-5BA05CD8AC0A}"/>
                </c:ext>
              </c:extLst>
            </c:dLbl>
            <c:dLbl>
              <c:idx val="2"/>
              <c:layout>
                <c:manualLayout>
                  <c:x val="0"/>
                  <c:y val="5.3655264922870555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B68-45FC-83F9-5BA05CD8AC0A}"/>
                </c:ext>
              </c:extLst>
            </c:dLbl>
            <c:dLbl>
              <c:idx val="3"/>
              <c:layout>
                <c:manualLayout>
                  <c:x val="0"/>
                  <c:y val="5.3653152510865715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B68-45FC-83F9-5BA05CD8AC0A}"/>
                </c:ext>
              </c:extLst>
            </c:dLbl>
            <c:dLbl>
              <c:idx val="4"/>
              <c:layout>
                <c:manualLayout>
                  <c:x val="1.8340210912426165E-3"/>
                  <c:y val="1.073105298457411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B68-45FC-83F9-5BA05CD8AC0A}"/>
                </c:ext>
              </c:extLst>
            </c:dLbl>
            <c:dLbl>
              <c:idx val="5"/>
              <c:layout>
                <c:manualLayout>
                  <c:x val="-1.4441110954665742E-7"/>
                  <c:y val="5.3655264922870555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B68-45FC-83F9-5BA05CD8AC0A}"/>
                </c:ext>
              </c:extLst>
            </c:dLbl>
            <c:dLbl>
              <c:idx val="6"/>
              <c:layout>
                <c:manualLayout>
                  <c:x val="-1.8340210912425492E-3"/>
                  <c:y val="8.0482897384305842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B68-45FC-83F9-5BA05CD8AC0A}"/>
                </c:ext>
              </c:extLst>
            </c:dLbl>
            <c:dLbl>
              <c:idx val="7"/>
              <c:layout>
                <c:manualLayout>
                  <c:x val="0"/>
                  <c:y val="8.0482897384305842E-3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B68-45FC-83F9-5BA05CD8AC0A}"/>
                </c:ext>
              </c:extLst>
            </c:dLbl>
            <c:dLbl>
              <c:idx val="8"/>
              <c:layout>
                <c:manualLayout>
                  <c:x val="0"/>
                  <c:y val="1.073105298457411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B68-45FC-83F9-5BA05CD8AC0A}"/>
                </c:ext>
              </c:extLst>
            </c:dLbl>
            <c:numFmt formatCode="#,##0.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graphiques_trim'!$G$10:$G$18</c:f>
              <c:strCache>
                <c:ptCount val="9"/>
                <c:pt idx="0">
                  <c:v>Ariège</c:v>
                </c:pt>
                <c:pt idx="1">
                  <c:v>Paca</c:v>
                </c:pt>
                <c:pt idx="2">
                  <c:v>Alpes-de-Haute-Provence</c:v>
                </c:pt>
                <c:pt idx="3">
                  <c:v>France métro.</c:v>
                </c:pt>
                <c:pt idx="4">
                  <c:v>Lot</c:v>
                </c:pt>
                <c:pt idx="5">
                  <c:v>Haute-Marne</c:v>
                </c:pt>
                <c:pt idx="6">
                  <c:v>Haute-Corse</c:v>
                </c:pt>
                <c:pt idx="7">
                  <c:v>Hautes-Alpes</c:v>
                </c:pt>
                <c:pt idx="8">
                  <c:v>Corse-du-Sud</c:v>
                </c:pt>
              </c:strCache>
            </c:strRef>
          </c:cat>
          <c:val>
            <c:numRef>
              <c:f>'données graphiques_trim'!$H$10:$H$18</c:f>
              <c:numCache>
                <c:formatCode>#\ ##0.0</c:formatCode>
                <c:ptCount val="9"/>
                <c:pt idx="0">
                  <c:v>9.9</c:v>
                </c:pt>
                <c:pt idx="1">
                  <c:v>8.6999999999999993</c:v>
                </c:pt>
                <c:pt idx="2">
                  <c:v>8.5</c:v>
                </c:pt>
                <c:pt idx="3">
                  <c:v>8.1</c:v>
                </c:pt>
                <c:pt idx="4">
                  <c:v>7.6</c:v>
                </c:pt>
                <c:pt idx="5">
                  <c:v>7.2</c:v>
                </c:pt>
                <c:pt idx="6">
                  <c:v>7.1</c:v>
                </c:pt>
                <c:pt idx="7">
                  <c:v>6.8</c:v>
                </c:pt>
                <c:pt idx="8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B68-45FC-83F9-5BA05CD8A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3703104"/>
        <c:axId val="1"/>
      </c:barChart>
      <c:scatterChart>
        <c:scatterStyle val="lineMarker"/>
        <c:varyColors val="0"/>
        <c:ser>
          <c:idx val="1"/>
          <c:order val="1"/>
          <c:tx>
            <c:v>Variation trimestrielle, en point (échelle de droite)</c:v>
          </c:tx>
          <c:spPr>
            <a:ln w="28575"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</c:spPr>
          </c:marker>
          <c:xVal>
            <c:strRef>
              <c:f>'données graphiques_trim'!$G$10:$G$18</c:f>
              <c:strCache>
                <c:ptCount val="9"/>
                <c:pt idx="0">
                  <c:v>Ariège</c:v>
                </c:pt>
                <c:pt idx="1">
                  <c:v>Paca</c:v>
                </c:pt>
                <c:pt idx="2">
                  <c:v>Alpes-de-Haute-Provence</c:v>
                </c:pt>
                <c:pt idx="3">
                  <c:v>France métro.</c:v>
                </c:pt>
                <c:pt idx="4">
                  <c:v>Lot</c:v>
                </c:pt>
                <c:pt idx="5">
                  <c:v>Haute-Marne</c:v>
                </c:pt>
                <c:pt idx="6">
                  <c:v>Haute-Corse</c:v>
                </c:pt>
                <c:pt idx="7">
                  <c:v>Hautes-Alpes</c:v>
                </c:pt>
                <c:pt idx="8">
                  <c:v>Corse-du-Sud</c:v>
                </c:pt>
              </c:strCache>
            </c:strRef>
          </c:xVal>
          <c:yVal>
            <c:numRef>
              <c:f>'données graphiques_trim'!$J$10:$J$18</c:f>
              <c:numCache>
                <c:formatCode>#\ ##0.0</c:formatCode>
                <c:ptCount val="9"/>
                <c:pt idx="0">
                  <c:v>0.40000000000000036</c:v>
                </c:pt>
                <c:pt idx="1">
                  <c:v>9.9999999999999645E-2</c:v>
                </c:pt>
                <c:pt idx="2">
                  <c:v>0.19999999999999929</c:v>
                </c:pt>
                <c:pt idx="3">
                  <c:v>0.19999999999999929</c:v>
                </c:pt>
                <c:pt idx="4">
                  <c:v>9.9999999999999645E-2</c:v>
                </c:pt>
                <c:pt idx="5">
                  <c:v>0.20000000000000018</c:v>
                </c:pt>
                <c:pt idx="6">
                  <c:v>9.9999999999999645E-2</c:v>
                </c:pt>
                <c:pt idx="7">
                  <c:v>9.9999999999999645E-2</c:v>
                </c:pt>
                <c:pt idx="8">
                  <c:v>0.10000000000000053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0B68-45FC-83F9-5BA05CD8A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catAx>
        <c:axId val="1343703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 anchor="ctr" anchorCtr="0"/>
          <a:lstStyle/>
          <a:p>
            <a:pPr>
              <a:defRPr sz="1000"/>
            </a:pPr>
            <a:endParaRPr lang="fr-FR"/>
          </a:p>
        </c:txPr>
        <c:crossAx val="1"/>
        <c:crosses val="autoZero"/>
        <c:auto val="1"/>
        <c:lblAlgn val="ctr"/>
        <c:lblOffset val="100"/>
        <c:tickLblSkip val="1"/>
        <c:noMultiLvlLbl val="0"/>
      </c:catAx>
      <c:valAx>
        <c:axId val="1"/>
        <c:scaling>
          <c:orientation val="minMax"/>
          <c:max val="1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343703104"/>
        <c:crosses val="autoZero"/>
        <c:crossBetween val="between"/>
        <c:majorUnit val="1"/>
      </c:valAx>
      <c:valAx>
        <c:axId val="3"/>
        <c:scaling>
          <c:orientation val="minMax"/>
        </c:scaling>
        <c:delete val="1"/>
        <c:axPos val="b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0.5"/>
          <c:min val="0"/>
        </c:scaling>
        <c:delete val="0"/>
        <c:axPos val="r"/>
        <c:numFmt formatCode="[&lt;0]\-&quot;&quot;0.0&quot;&quot;;[&gt;0]\+&quot;&quot;0.0&quot;&quot;;0" sourceLinked="0"/>
        <c:majorTickMark val="out"/>
        <c:minorTickMark val="none"/>
        <c:tickLblPos val="nextTo"/>
        <c:crossAx val="3"/>
        <c:crosses val="max"/>
        <c:crossBetween val="midCat"/>
        <c:majorUnit val="0.1"/>
      </c:valAx>
    </c:plotArea>
    <c:legend>
      <c:legendPos val="r"/>
      <c:layout>
        <c:manualLayout>
          <c:xMode val="edge"/>
          <c:yMode val="edge"/>
          <c:x val="3.989125843451137E-2"/>
          <c:y val="9.0546216934150839E-2"/>
          <c:w val="0.90099174329481169"/>
          <c:h val="5.0303500794795022E-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500"/>
              <a:t>Evolution du nombre de bénéficiaires* des principales prestations sociales</a:t>
            </a:r>
            <a:r>
              <a:rPr lang="fr-FR" sz="1500" baseline="0"/>
              <a:t> dans les Alpes-de-Haute-Provence</a:t>
            </a:r>
          </a:p>
          <a:p>
            <a:pPr>
              <a:defRPr/>
            </a:pPr>
            <a:r>
              <a:rPr lang="fr-FR" sz="1100" b="0" i="1"/>
              <a:t>(données brutes, base 100 au</a:t>
            </a:r>
            <a:r>
              <a:rPr lang="fr-FR" sz="1100" b="0" i="1" baseline="0"/>
              <a:t> T4</a:t>
            </a:r>
            <a:r>
              <a:rPr lang="fr-FR" sz="1100" b="0" i="1"/>
              <a:t> 2021)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6251461557959444E-2"/>
          <c:y val="0.18092396816931747"/>
          <c:w val="0.88312922262587745"/>
          <c:h val="0.52746912612019115"/>
        </c:manualLayout>
      </c:layout>
      <c:lineChart>
        <c:grouping val="standard"/>
        <c:varyColors val="0"/>
        <c:ser>
          <c:idx val="1"/>
          <c:order val="0"/>
          <c:tx>
            <c:v>RSA</c:v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RSA!$AS$62:$AS$116</c:f>
              <c:numCache>
                <c:formatCode>0.0</c:formatCode>
                <c:ptCount val="55"/>
                <c:pt idx="0">
                  <c:v>100</c:v>
                </c:pt>
                <c:pt idx="1">
                  <c:v>100.22935779816513</c:v>
                </c:pt>
                <c:pt idx="2">
                  <c:v>99.77064220183486</c:v>
                </c:pt>
                <c:pt idx="3">
                  <c:v>100.45871559633028</c:v>
                </c:pt>
                <c:pt idx="4">
                  <c:v>100.68807339449542</c:v>
                </c:pt>
                <c:pt idx="5">
                  <c:v>100.22935779816513</c:v>
                </c:pt>
                <c:pt idx="6">
                  <c:v>99.311926605504581</c:v>
                </c:pt>
                <c:pt idx="7">
                  <c:v>99.311926605504581</c:v>
                </c:pt>
                <c:pt idx="8">
                  <c:v>97.706422018348633</c:v>
                </c:pt>
                <c:pt idx="9">
                  <c:v>98.394495412844037</c:v>
                </c:pt>
                <c:pt idx="10">
                  <c:v>98.165137614678898</c:v>
                </c:pt>
                <c:pt idx="11">
                  <c:v>99.082568807339456</c:v>
                </c:pt>
                <c:pt idx="12">
                  <c:v>99.541284403669721</c:v>
                </c:pt>
                <c:pt idx="13">
                  <c:v>99.082568807339456</c:v>
                </c:pt>
                <c:pt idx="14">
                  <c:v>99.311926605504581</c:v>
                </c:pt>
                <c:pt idx="15">
                  <c:v>99.082568807339456</c:v>
                </c:pt>
                <c:pt idx="16">
                  <c:v>98.394495412844037</c:v>
                </c:pt>
                <c:pt idx="17">
                  <c:v>98.623853211009177</c:v>
                </c:pt>
                <c:pt idx="18">
                  <c:v>97.247706422018354</c:v>
                </c:pt>
                <c:pt idx="19">
                  <c:v>96.100917431192656</c:v>
                </c:pt>
                <c:pt idx="20">
                  <c:v>94.954128440366972</c:v>
                </c:pt>
                <c:pt idx="21">
                  <c:v>94.495412844036693</c:v>
                </c:pt>
                <c:pt idx="22">
                  <c:v>94.495412844036693</c:v>
                </c:pt>
                <c:pt idx="23">
                  <c:v>94.954128440366972</c:v>
                </c:pt>
                <c:pt idx="24">
                  <c:v>94.954128440366972</c:v>
                </c:pt>
                <c:pt idx="25">
                  <c:v>94.724770642201833</c:v>
                </c:pt>
                <c:pt idx="26">
                  <c:v>94.724770642201833</c:v>
                </c:pt>
                <c:pt idx="27">
                  <c:v>94.724770642201833</c:v>
                </c:pt>
                <c:pt idx="28">
                  <c:v>94.954128440366972</c:v>
                </c:pt>
                <c:pt idx="29">
                  <c:v>95.183486238532112</c:v>
                </c:pt>
                <c:pt idx="30">
                  <c:v>94.954128440366972</c:v>
                </c:pt>
                <c:pt idx="31">
                  <c:v>93.807339449541288</c:v>
                </c:pt>
                <c:pt idx="32">
                  <c:v>92.201834862385326</c:v>
                </c:pt>
                <c:pt idx="33">
                  <c:v>93.11926605504587</c:v>
                </c:pt>
                <c:pt idx="34">
                  <c:v>93.807339449541288</c:v>
                </c:pt>
                <c:pt idx="35">
                  <c:v>93.348623853211009</c:v>
                </c:pt>
                <c:pt idx="36">
                  <c:v>94.954128440366972</c:v>
                </c:pt>
                <c:pt idx="37">
                  <c:v>94.266055045871553</c:v>
                </c:pt>
                <c:pt idx="38">
                  <c:v>94.724770642201833</c:v>
                </c:pt>
                <c:pt idx="39">
                  <c:v>95.642201834862391</c:v>
                </c:pt>
                <c:pt idx="40">
                  <c:v>96.100917431192656</c:v>
                </c:pt>
                <c:pt idx="41">
                  <c:v>95.87155963302753</c:v>
                </c:pt>
                <c:pt idx="42">
                  <c:v>93.807339449541288</c:v>
                </c:pt>
                <c:pt idx="43">
                  <c:v>92.889908256880744</c:v>
                </c:pt>
                <c:pt idx="44">
                  <c:v>91.513761467889907</c:v>
                </c:pt>
                <c:pt idx="45">
                  <c:v>91.743119266055047</c:v>
                </c:pt>
                <c:pt idx="46">
                  <c:v>90.825688073394488</c:v>
                </c:pt>
                <c:pt idx="47">
                  <c:v>90.596330275229349</c:v>
                </c:pt>
                <c:pt idx="48">
                  <c:v>91.055045871559642</c:v>
                </c:pt>
                <c:pt idx="49">
                  <c:v>91.972477064220186</c:v>
                </c:pt>
                <c:pt idx="50">
                  <c:v>93.11926605504587</c:v>
                </c:pt>
                <c:pt idx="51">
                  <c:v>95.412844036697251</c:v>
                </c:pt>
                <c:pt idx="52">
                  <c:v>94.266055045871553</c:v>
                </c:pt>
                <c:pt idx="53">
                  <c:v>94.266055045871553</c:v>
                </c:pt>
                <c:pt idx="54">
                  <c:v>92.889908256880744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7D-4959-93E5-CA7A03296906}"/>
            </c:ext>
          </c:extLst>
        </c:ser>
        <c:ser>
          <c:idx val="0"/>
          <c:order val="1"/>
          <c:tx>
            <c:v>ASS**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ASS!$AR$62:$AR$115</c:f>
              <c:numCache>
                <c:formatCode>0.0</c:formatCode>
                <c:ptCount val="54"/>
                <c:pt idx="0">
                  <c:v>100</c:v>
                </c:pt>
                <c:pt idx="1">
                  <c:v>100</c:v>
                </c:pt>
                <c:pt idx="2">
                  <c:v>98.837209302325576</c:v>
                </c:pt>
                <c:pt idx="3">
                  <c:v>96.511627906976756</c:v>
                </c:pt>
                <c:pt idx="4">
                  <c:v>94.186046511627907</c:v>
                </c:pt>
                <c:pt idx="5">
                  <c:v>91.860465116279073</c:v>
                </c:pt>
                <c:pt idx="6">
                  <c:v>90.697674418604649</c:v>
                </c:pt>
                <c:pt idx="7">
                  <c:v>89.534883720930239</c:v>
                </c:pt>
                <c:pt idx="8">
                  <c:v>88.372093023255815</c:v>
                </c:pt>
                <c:pt idx="9">
                  <c:v>86.04651162790698</c:v>
                </c:pt>
                <c:pt idx="10">
                  <c:v>84.883720930232556</c:v>
                </c:pt>
                <c:pt idx="11">
                  <c:v>86.04651162790698</c:v>
                </c:pt>
                <c:pt idx="12">
                  <c:v>84.883720930232556</c:v>
                </c:pt>
                <c:pt idx="13">
                  <c:v>83.720930232558146</c:v>
                </c:pt>
                <c:pt idx="14">
                  <c:v>83.720930232558146</c:v>
                </c:pt>
                <c:pt idx="15">
                  <c:v>81.395348837209298</c:v>
                </c:pt>
                <c:pt idx="16">
                  <c:v>81.395348837209298</c:v>
                </c:pt>
                <c:pt idx="17">
                  <c:v>80.232558139534888</c:v>
                </c:pt>
                <c:pt idx="18">
                  <c:v>79.069767441860463</c:v>
                </c:pt>
                <c:pt idx="19">
                  <c:v>80.232558139534888</c:v>
                </c:pt>
                <c:pt idx="20">
                  <c:v>80.232558139534888</c:v>
                </c:pt>
                <c:pt idx="21">
                  <c:v>79.069767441860463</c:v>
                </c:pt>
                <c:pt idx="22">
                  <c:v>76.744186046511629</c:v>
                </c:pt>
                <c:pt idx="23">
                  <c:v>76.744186046511629</c:v>
                </c:pt>
                <c:pt idx="24">
                  <c:v>76.744186046511629</c:v>
                </c:pt>
                <c:pt idx="25">
                  <c:v>77.906976744186053</c:v>
                </c:pt>
                <c:pt idx="26">
                  <c:v>74.418604651162795</c:v>
                </c:pt>
                <c:pt idx="27">
                  <c:v>74.418604651162795</c:v>
                </c:pt>
                <c:pt idx="28">
                  <c:v>73.255813953488371</c:v>
                </c:pt>
                <c:pt idx="29">
                  <c:v>72.093023255813947</c:v>
                </c:pt>
                <c:pt idx="30">
                  <c:v>70.930232558139537</c:v>
                </c:pt>
                <c:pt idx="31">
                  <c:v>72.093023255813947</c:v>
                </c:pt>
                <c:pt idx="32">
                  <c:v>73.255813953488371</c:v>
                </c:pt>
                <c:pt idx="33">
                  <c:v>70.930232558139537</c:v>
                </c:pt>
                <c:pt idx="34">
                  <c:v>70.930232558139537</c:v>
                </c:pt>
                <c:pt idx="35">
                  <c:v>72.093023255813947</c:v>
                </c:pt>
                <c:pt idx="36">
                  <c:v>73.255813953488371</c:v>
                </c:pt>
                <c:pt idx="37">
                  <c:v>76.744186046511629</c:v>
                </c:pt>
                <c:pt idx="38">
                  <c:v>75.581395348837205</c:v>
                </c:pt>
                <c:pt idx="39">
                  <c:v>76.744186046511629</c:v>
                </c:pt>
                <c:pt idx="40">
                  <c:v>79.069767441860463</c:v>
                </c:pt>
                <c:pt idx="41">
                  <c:v>79.069767441860463</c:v>
                </c:pt>
                <c:pt idx="42">
                  <c:v>80.232558139534888</c:v>
                </c:pt>
                <c:pt idx="43">
                  <c:v>82.558139534883722</c:v>
                </c:pt>
                <c:pt idx="44">
                  <c:v>82.558139534883722</c:v>
                </c:pt>
                <c:pt idx="45">
                  <c:v>80.232558139534888</c:v>
                </c:pt>
                <c:pt idx="46">
                  <c:v>81.395348837209298</c:v>
                </c:pt>
                <c:pt idx="47">
                  <c:v>80.232558139534888</c:v>
                </c:pt>
                <c:pt idx="48">
                  <c:v>82.558139534883722</c:v>
                </c:pt>
                <c:pt idx="49">
                  <c:v>82.558139534883722</c:v>
                </c:pt>
                <c:pt idx="50">
                  <c:v>83.720930232558146</c:v>
                </c:pt>
                <c:pt idx="51">
                  <c:v>84.883720930232556</c:v>
                </c:pt>
                <c:pt idx="52">
                  <c:v>83.720930232558146</c:v>
                </c:pt>
                <c:pt idx="53">
                  <c:v>83.720930232558146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7D-4959-93E5-CA7A03296906}"/>
            </c:ext>
          </c:extLst>
        </c:ser>
        <c:ser>
          <c:idx val="3"/>
          <c:order val="2"/>
          <c:tx>
            <c:v>PA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PA!$AR$62:$AR$116</c:f>
              <c:numCache>
                <c:formatCode>0.0</c:formatCode>
                <c:ptCount val="55"/>
                <c:pt idx="0">
                  <c:v>100</c:v>
                </c:pt>
                <c:pt idx="1">
                  <c:v>98.869143780290784</c:v>
                </c:pt>
                <c:pt idx="2">
                  <c:v>98.465266558966064</c:v>
                </c:pt>
                <c:pt idx="3">
                  <c:v>98.626817447495966</c:v>
                </c:pt>
                <c:pt idx="4">
                  <c:v>98.142164781906303</c:v>
                </c:pt>
                <c:pt idx="5">
                  <c:v>98.384491114701135</c:v>
                </c:pt>
                <c:pt idx="6">
                  <c:v>98.949919224555742</c:v>
                </c:pt>
                <c:pt idx="7">
                  <c:v>99.111470113085616</c:v>
                </c:pt>
                <c:pt idx="8">
                  <c:v>101.21163166397416</c:v>
                </c:pt>
                <c:pt idx="9">
                  <c:v>102.90791599353797</c:v>
                </c:pt>
                <c:pt idx="10">
                  <c:v>104.44264943457189</c:v>
                </c:pt>
                <c:pt idx="11">
                  <c:v>105.49273021001615</c:v>
                </c:pt>
                <c:pt idx="12">
                  <c:v>105.65428109854605</c:v>
                </c:pt>
                <c:pt idx="13">
                  <c:v>104.8465266558966</c:v>
                </c:pt>
                <c:pt idx="14">
                  <c:v>102.90791599353797</c:v>
                </c:pt>
                <c:pt idx="15">
                  <c:v>102.42326332794831</c:v>
                </c:pt>
                <c:pt idx="16">
                  <c:v>100.48465266558966</c:v>
                </c:pt>
                <c:pt idx="17">
                  <c:v>100.64620355411955</c:v>
                </c:pt>
                <c:pt idx="18">
                  <c:v>100.64620355411955</c:v>
                </c:pt>
                <c:pt idx="19">
                  <c:v>101.69628432956381</c:v>
                </c:pt>
                <c:pt idx="20">
                  <c:v>102.50403877221326</c:v>
                </c:pt>
                <c:pt idx="21">
                  <c:v>102.98869143780291</c:v>
                </c:pt>
                <c:pt idx="22">
                  <c:v>102.82714054927303</c:v>
                </c:pt>
                <c:pt idx="23">
                  <c:v>102.74636510500808</c:v>
                </c:pt>
                <c:pt idx="24">
                  <c:v>102.50403877221326</c:v>
                </c:pt>
                <c:pt idx="25">
                  <c:v>99.919224555735056</c:v>
                </c:pt>
                <c:pt idx="26">
                  <c:v>97.657512116316639</c:v>
                </c:pt>
                <c:pt idx="27">
                  <c:v>95.799676898222941</c:v>
                </c:pt>
                <c:pt idx="28">
                  <c:v>94.426494345718908</c:v>
                </c:pt>
                <c:pt idx="29">
                  <c:v>94.830371567043613</c:v>
                </c:pt>
                <c:pt idx="30">
                  <c:v>96.122778675282717</c:v>
                </c:pt>
                <c:pt idx="31">
                  <c:v>98.061389337641359</c:v>
                </c:pt>
                <c:pt idx="32">
                  <c:v>99.838449111470112</c:v>
                </c:pt>
                <c:pt idx="33">
                  <c:v>101.05008077544426</c:v>
                </c:pt>
                <c:pt idx="34">
                  <c:v>101.45395799676898</c:v>
                </c:pt>
                <c:pt idx="35">
                  <c:v>101.61550888529887</c:v>
                </c:pt>
                <c:pt idx="36">
                  <c:v>101.77705977382875</c:v>
                </c:pt>
                <c:pt idx="37">
                  <c:v>101.77705977382875</c:v>
                </c:pt>
                <c:pt idx="38">
                  <c:v>101.77705977382875</c:v>
                </c:pt>
                <c:pt idx="39">
                  <c:v>99.273021001615518</c:v>
                </c:pt>
                <c:pt idx="40">
                  <c:v>97.011308562197101</c:v>
                </c:pt>
                <c:pt idx="41">
                  <c:v>95.718901453957997</c:v>
                </c:pt>
                <c:pt idx="42">
                  <c:v>97.495961227786751</c:v>
                </c:pt>
                <c:pt idx="43">
                  <c:v>98.222940226171247</c:v>
                </c:pt>
                <c:pt idx="44">
                  <c:v>99.19224555735056</c:v>
                </c:pt>
                <c:pt idx="45">
                  <c:v>99.59612277867528</c:v>
                </c:pt>
                <c:pt idx="46">
                  <c:v>99.919224555735056</c:v>
                </c:pt>
                <c:pt idx="47">
                  <c:v>101.45395799676898</c:v>
                </c:pt>
                <c:pt idx="48">
                  <c:v>101.93861066235866</c:v>
                </c:pt>
                <c:pt idx="49">
                  <c:v>101.85783521809371</c:v>
                </c:pt>
                <c:pt idx="50">
                  <c:v>100.7269789983845</c:v>
                </c:pt>
                <c:pt idx="51">
                  <c:v>99.838449111470112</c:v>
                </c:pt>
                <c:pt idx="52">
                  <c:v>97.738287560581583</c:v>
                </c:pt>
                <c:pt idx="53">
                  <c:v>97.980613893376415</c:v>
                </c:pt>
                <c:pt idx="54">
                  <c:v>98.626817447495966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7D-4959-93E5-CA7A03296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463936"/>
        <c:axId val="229465472"/>
      </c:lineChart>
      <c:catAx>
        <c:axId val="229463936"/>
        <c:scaling>
          <c:orientation val="minMax"/>
          <c:min val="1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19050"/>
        </c:spPr>
        <c:txPr>
          <a:bodyPr/>
          <a:lstStyle/>
          <a:p>
            <a:pPr>
              <a:defRPr sz="1000" baseline="0"/>
            </a:pPr>
            <a:endParaRPr lang="fr-FR"/>
          </a:p>
        </c:txPr>
        <c:crossAx val="229465472"/>
        <c:crossesAt val="100"/>
        <c:auto val="1"/>
        <c:lblAlgn val="ctr"/>
        <c:lblOffset val="100"/>
        <c:tickMarkSkip val="3"/>
        <c:noMultiLvlLbl val="1"/>
      </c:catAx>
      <c:valAx>
        <c:axId val="229465472"/>
        <c:scaling>
          <c:orientation val="minMax"/>
          <c:max val="108"/>
          <c:min val="68"/>
        </c:scaling>
        <c:delete val="0"/>
        <c:axPos val="l"/>
        <c:majorGridlines/>
        <c:numFmt formatCode="0" sourceLinked="0"/>
        <c:majorTickMark val="none"/>
        <c:minorTickMark val="none"/>
        <c:tickLblPos val="low"/>
        <c:spPr>
          <a:ln/>
        </c:spPr>
        <c:crossAx val="229463936"/>
        <c:crossesAt val="43862"/>
        <c:crossBetween val="midCat"/>
        <c:majorUnit val="4"/>
      </c:valAx>
      <c:spPr>
        <a:ln>
          <a:solidFill>
            <a:schemeClr val="tx1">
              <a:tint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29860508090694265"/>
          <c:y val="0.78118350744005616"/>
          <c:w val="0.38762692046671737"/>
          <c:h val="6.0579274324377798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Evolution du cumul annuel glissant des créations d'entreprises </a:t>
            </a:r>
          </a:p>
          <a:p>
            <a:pPr>
              <a:defRPr/>
            </a:pP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(données brutes,  </a:t>
            </a: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base 100 au 1</a:t>
            </a:r>
            <a:r>
              <a:rPr lang="fr-FR" sz="1000" b="0" i="1" u="none" strike="noStrike" kern="1200" spc="0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trimestre 2016 </a:t>
            </a: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)</a:t>
            </a:r>
          </a:p>
        </c:rich>
      </c:tx>
      <c:layout>
        <c:manualLayout>
          <c:xMode val="edge"/>
          <c:yMode val="edge"/>
          <c:x val="0.21786639343918568"/>
          <c:y val="2.02331097686805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0918923802737791E-2"/>
          <c:y val="0.24729020639798646"/>
          <c:w val="0.92942066234906906"/>
          <c:h val="0.52392569192019056"/>
        </c:manualLayout>
      </c:layout>
      <c:lineChart>
        <c:grouping val="standard"/>
        <c:varyColors val="0"/>
        <c:ser>
          <c:idx val="3"/>
          <c:order val="0"/>
          <c:tx>
            <c:v>Total Alpes-de-Haute-Provence</c:v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annuel'!$V$10:$V$51</c:f>
              <c:numCache>
                <c:formatCode>0.0</c:formatCode>
                <c:ptCount val="42"/>
                <c:pt idx="0">
                  <c:v>100</c:v>
                </c:pt>
                <c:pt idx="1">
                  <c:v>98.059429957550023</c:v>
                </c:pt>
                <c:pt idx="2">
                  <c:v>95.087932080048503</c:v>
                </c:pt>
                <c:pt idx="3">
                  <c:v>92.419648271679804</c:v>
                </c:pt>
                <c:pt idx="4">
                  <c:v>92.298362644026682</c:v>
                </c:pt>
                <c:pt idx="5">
                  <c:v>92.783505154639172</c:v>
                </c:pt>
                <c:pt idx="6">
                  <c:v>94.057004244996961</c:v>
                </c:pt>
                <c:pt idx="7">
                  <c:v>96.422073984232867</c:v>
                </c:pt>
                <c:pt idx="8">
                  <c:v>99.939357186173439</c:v>
                </c:pt>
                <c:pt idx="9">
                  <c:v>102.12249848392965</c:v>
                </c:pt>
                <c:pt idx="10">
                  <c:v>104.73013947847181</c:v>
                </c:pt>
                <c:pt idx="11">
                  <c:v>106.18556701030928</c:v>
                </c:pt>
                <c:pt idx="12">
                  <c:v>109.15706488781079</c:v>
                </c:pt>
                <c:pt idx="13">
                  <c:v>112.73499090357792</c:v>
                </c:pt>
                <c:pt idx="14">
                  <c:v>116.85870224378412</c:v>
                </c:pt>
                <c:pt idx="15">
                  <c:v>125.16676773802304</c:v>
                </c:pt>
                <c:pt idx="16">
                  <c:v>123.65069739235901</c:v>
                </c:pt>
                <c:pt idx="17">
                  <c:v>117.8289872650091</c:v>
                </c:pt>
                <c:pt idx="18">
                  <c:v>119.46634323832626</c:v>
                </c:pt>
                <c:pt idx="19">
                  <c:v>122.13462704669497</c:v>
                </c:pt>
                <c:pt idx="20">
                  <c:v>128.56276531231049</c:v>
                </c:pt>
                <c:pt idx="21">
                  <c:v>148.33232261976957</c:v>
                </c:pt>
                <c:pt idx="22">
                  <c:v>148.39296543359612</c:v>
                </c:pt>
                <c:pt idx="23">
                  <c:v>151.48574893875076</c:v>
                </c:pt>
                <c:pt idx="24">
                  <c:v>157.4287446937538</c:v>
                </c:pt>
                <c:pt idx="25">
                  <c:v>155.12431776834447</c:v>
                </c:pt>
                <c:pt idx="26">
                  <c:v>159.49060036385688</c:v>
                </c:pt>
                <c:pt idx="27">
                  <c:v>159.42995755003034</c:v>
                </c:pt>
                <c:pt idx="28">
                  <c:v>158.58095815645845</c:v>
                </c:pt>
                <c:pt idx="29">
                  <c:v>154.39660400242573</c:v>
                </c:pt>
                <c:pt idx="30">
                  <c:v>152.94117647058823</c:v>
                </c:pt>
                <c:pt idx="31">
                  <c:v>151.91024863553668</c:v>
                </c:pt>
                <c:pt idx="32">
                  <c:v>151.60703456640388</c:v>
                </c:pt>
                <c:pt idx="33">
                  <c:v>150.39417828987266</c:v>
                </c:pt>
                <c:pt idx="34">
                  <c:v>151.18253486961794</c:v>
                </c:pt>
                <c:pt idx="35">
                  <c:v>150.75803517283202</c:v>
                </c:pt>
                <c:pt idx="36">
                  <c:v>149.42389326864767</c:v>
                </c:pt>
                <c:pt idx="37">
                  <c:v>148.39296543359612</c:v>
                </c:pt>
                <c:pt idx="38">
                  <c:v>154.33596118859916</c:v>
                </c:pt>
                <c:pt idx="39">
                  <c:v>158.58095815645845</c:v>
                </c:pt>
                <c:pt idx="40">
                  <c:v>165.31231049120677</c:v>
                </c:pt>
                <c:pt idx="41">
                  <c:v>176.10673135233475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CE-4201-A24E-7DB39650E5D3}"/>
            </c:ext>
          </c:extLst>
        </c:ser>
        <c:ser>
          <c:idx val="1"/>
          <c:order val="1"/>
          <c:tx>
            <c:v>Alpes-de-Haute-Provence hors micro-entrepreneurs</c:v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annuel'!$U$10:$U$51</c:f>
              <c:numCache>
                <c:formatCode>0.0</c:formatCode>
                <c:ptCount val="42"/>
                <c:pt idx="0">
                  <c:v>100</c:v>
                </c:pt>
                <c:pt idx="1">
                  <c:v>104.84522207267833</c:v>
                </c:pt>
                <c:pt idx="2">
                  <c:v>106.46029609690444</c:v>
                </c:pt>
                <c:pt idx="3">
                  <c:v>108.47913862718708</c:v>
                </c:pt>
                <c:pt idx="4">
                  <c:v>112.65141318977119</c:v>
                </c:pt>
                <c:pt idx="5">
                  <c:v>110.63257065948855</c:v>
                </c:pt>
                <c:pt idx="6">
                  <c:v>111.30551816958277</c:v>
                </c:pt>
                <c:pt idx="7">
                  <c:v>115.34320323014803</c:v>
                </c:pt>
                <c:pt idx="8">
                  <c:v>115.88156123822341</c:v>
                </c:pt>
                <c:pt idx="9">
                  <c:v>120.05383580080753</c:v>
                </c:pt>
                <c:pt idx="10">
                  <c:v>122.47644683714671</c:v>
                </c:pt>
                <c:pt idx="11">
                  <c:v>116.82368775235533</c:v>
                </c:pt>
                <c:pt idx="12">
                  <c:v>126.78331090174966</c:v>
                </c:pt>
                <c:pt idx="13">
                  <c:v>133.37819650067294</c:v>
                </c:pt>
                <c:pt idx="14">
                  <c:v>140.24226110363392</c:v>
                </c:pt>
                <c:pt idx="15">
                  <c:v>142.53028263795423</c:v>
                </c:pt>
                <c:pt idx="16">
                  <c:v>127.45625841184388</c:v>
                </c:pt>
                <c:pt idx="17">
                  <c:v>108.34454912516824</c:v>
                </c:pt>
                <c:pt idx="18">
                  <c:v>99.865410497981159</c:v>
                </c:pt>
                <c:pt idx="19">
                  <c:v>104.30686406460296</c:v>
                </c:pt>
                <c:pt idx="20">
                  <c:v>105.3835800807537</c:v>
                </c:pt>
                <c:pt idx="21">
                  <c:v>120.18842530282639</c:v>
                </c:pt>
                <c:pt idx="22">
                  <c:v>118.84253028263797</c:v>
                </c:pt>
                <c:pt idx="23">
                  <c:v>116.28532974427995</c:v>
                </c:pt>
                <c:pt idx="24">
                  <c:v>117.63122476446837</c:v>
                </c:pt>
                <c:pt idx="25">
                  <c:v>116.95827725437415</c:v>
                </c:pt>
                <c:pt idx="26">
                  <c:v>119.65006729475101</c:v>
                </c:pt>
                <c:pt idx="27">
                  <c:v>123.55316285329745</c:v>
                </c:pt>
                <c:pt idx="28">
                  <c:v>125.3028263795424</c:v>
                </c:pt>
                <c:pt idx="29">
                  <c:v>118.84253028263797</c:v>
                </c:pt>
                <c:pt idx="30">
                  <c:v>117.63122476446837</c:v>
                </c:pt>
                <c:pt idx="31">
                  <c:v>116.01615074024225</c:v>
                </c:pt>
                <c:pt idx="32">
                  <c:v>115.07402422611037</c:v>
                </c:pt>
                <c:pt idx="33">
                  <c:v>116.82368775235533</c:v>
                </c:pt>
                <c:pt idx="34">
                  <c:v>116.82368775235533</c:v>
                </c:pt>
                <c:pt idx="35">
                  <c:v>111.17092866756393</c:v>
                </c:pt>
                <c:pt idx="36">
                  <c:v>110.09421265141319</c:v>
                </c:pt>
                <c:pt idx="37">
                  <c:v>106.72947510094212</c:v>
                </c:pt>
                <c:pt idx="38">
                  <c:v>109.82503364737551</c:v>
                </c:pt>
                <c:pt idx="39">
                  <c:v>111.17092866756393</c:v>
                </c:pt>
                <c:pt idx="40">
                  <c:v>116.82368775235533</c:v>
                </c:pt>
                <c:pt idx="41">
                  <c:v>125.97577388963661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CE-4201-A24E-7DB39650E5D3}"/>
            </c:ext>
          </c:extLst>
        </c:ser>
        <c:ser>
          <c:idx val="2"/>
          <c:order val="2"/>
          <c:tx>
            <c:v>Total Provence-Alpes-Côte d'Azur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annuel'!$T$10:$T$51</c:f>
              <c:numCache>
                <c:formatCode>0.0</c:formatCode>
                <c:ptCount val="42"/>
                <c:pt idx="0">
                  <c:v>100</c:v>
                </c:pt>
                <c:pt idx="1">
                  <c:v>101.92826183406709</c:v>
                </c:pt>
                <c:pt idx="2">
                  <c:v>101.86853691000309</c:v>
                </c:pt>
                <c:pt idx="3">
                  <c:v>102.31903348008599</c:v>
                </c:pt>
                <c:pt idx="4">
                  <c:v>103.06474181768542</c:v>
                </c:pt>
                <c:pt idx="5">
                  <c:v>103.13299887375858</c:v>
                </c:pt>
                <c:pt idx="6">
                  <c:v>105.50834442510495</c:v>
                </c:pt>
                <c:pt idx="7">
                  <c:v>109.20105115866352</c:v>
                </c:pt>
                <c:pt idx="8">
                  <c:v>114.44319306508311</c:v>
                </c:pt>
                <c:pt idx="9">
                  <c:v>119.78089485000511</c:v>
                </c:pt>
                <c:pt idx="10">
                  <c:v>123.06235282072284</c:v>
                </c:pt>
                <c:pt idx="11">
                  <c:v>125.6527080986997</c:v>
                </c:pt>
                <c:pt idx="12">
                  <c:v>130.46824340466196</c:v>
                </c:pt>
                <c:pt idx="13">
                  <c:v>133.70533428893211</c:v>
                </c:pt>
                <c:pt idx="14">
                  <c:v>137.45776594655473</c:v>
                </c:pt>
                <c:pt idx="15">
                  <c:v>143.50875396744138</c:v>
                </c:pt>
                <c:pt idx="16">
                  <c:v>142.21698918125659</c:v>
                </c:pt>
                <c:pt idx="17">
                  <c:v>134.72236442442238</c:v>
                </c:pt>
                <c:pt idx="18">
                  <c:v>142.28183338452612</c:v>
                </c:pt>
                <c:pt idx="19">
                  <c:v>147.73215931196887</c:v>
                </c:pt>
                <c:pt idx="20">
                  <c:v>158.55090269956656</c:v>
                </c:pt>
                <c:pt idx="21">
                  <c:v>180.2429951196205</c:v>
                </c:pt>
                <c:pt idx="22">
                  <c:v>178.6235964642845</c:v>
                </c:pt>
                <c:pt idx="23">
                  <c:v>182.3640831370943</c:v>
                </c:pt>
                <c:pt idx="24">
                  <c:v>184.63533667792908</c:v>
                </c:pt>
                <c:pt idx="25">
                  <c:v>181.41872291048088</c:v>
                </c:pt>
                <c:pt idx="26">
                  <c:v>187.07552643254496</c:v>
                </c:pt>
                <c:pt idx="27">
                  <c:v>188.5174567420907</c:v>
                </c:pt>
                <c:pt idx="28">
                  <c:v>184.87935565339066</c:v>
                </c:pt>
                <c:pt idx="29">
                  <c:v>181.25319954950342</c:v>
                </c:pt>
                <c:pt idx="30">
                  <c:v>179.46145182758269</c:v>
                </c:pt>
                <c:pt idx="31">
                  <c:v>176.01276406948568</c:v>
                </c:pt>
                <c:pt idx="32">
                  <c:v>180.47165625746561</c:v>
                </c:pt>
                <c:pt idx="33">
                  <c:v>181.12009829016074</c:v>
                </c:pt>
                <c:pt idx="34">
                  <c:v>180.31125217569365</c:v>
                </c:pt>
                <c:pt idx="35">
                  <c:v>181.19859390464489</c:v>
                </c:pt>
                <c:pt idx="36">
                  <c:v>178.21405412784546</c:v>
                </c:pt>
                <c:pt idx="37">
                  <c:v>181.02112555885466</c:v>
                </c:pt>
                <c:pt idx="38">
                  <c:v>187.55332582505716</c:v>
                </c:pt>
                <c:pt idx="39">
                  <c:v>192.14531927237979</c:v>
                </c:pt>
                <c:pt idx="40">
                  <c:v>199.32254871847377</c:v>
                </c:pt>
                <c:pt idx="41">
                  <c:v>206.5663287942391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CE-4201-A24E-7DB39650E5D3}"/>
            </c:ext>
          </c:extLst>
        </c:ser>
        <c:ser>
          <c:idx val="0"/>
          <c:order val="3"/>
          <c:tx>
            <c:v>Provence-Alpes-Côte d'Azur hors micro-entrepreneurs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annuel'!$S$10:$S$51</c:f>
              <c:numCache>
                <c:formatCode>0.0</c:formatCode>
                <c:ptCount val="42"/>
                <c:pt idx="0">
                  <c:v>100</c:v>
                </c:pt>
                <c:pt idx="1">
                  <c:v>103.70043454644215</c:v>
                </c:pt>
                <c:pt idx="2">
                  <c:v>104.90222705051602</c:v>
                </c:pt>
                <c:pt idx="3">
                  <c:v>107.14285714285714</c:v>
                </c:pt>
                <c:pt idx="4">
                  <c:v>108.58568712656165</c:v>
                </c:pt>
                <c:pt idx="5">
                  <c:v>108.79956545355785</c:v>
                </c:pt>
                <c:pt idx="6">
                  <c:v>110.94174361759912</c:v>
                </c:pt>
                <c:pt idx="7">
                  <c:v>112.99225964149919</c:v>
                </c:pt>
                <c:pt idx="8">
                  <c:v>114.0888104291146</c:v>
                </c:pt>
                <c:pt idx="9">
                  <c:v>117.59234111895709</c:v>
                </c:pt>
                <c:pt idx="10">
                  <c:v>118.74660510592069</c:v>
                </c:pt>
                <c:pt idx="11">
                  <c:v>117.93183052688757</c:v>
                </c:pt>
                <c:pt idx="12">
                  <c:v>121.42857142857142</c:v>
                </c:pt>
                <c:pt idx="13">
                  <c:v>122.36216730038024</c:v>
                </c:pt>
                <c:pt idx="14">
                  <c:v>122.23655621944596</c:v>
                </c:pt>
                <c:pt idx="15">
                  <c:v>120.64095600217273</c:v>
                </c:pt>
                <c:pt idx="16">
                  <c:v>113.23669201520912</c:v>
                </c:pt>
                <c:pt idx="17">
                  <c:v>100.20369364475827</c:v>
                </c:pt>
                <c:pt idx="18">
                  <c:v>101.2934546442151</c:v>
                </c:pt>
                <c:pt idx="19">
                  <c:v>105.24511135252581</c:v>
                </c:pt>
                <c:pt idx="20">
                  <c:v>110.50719717544813</c:v>
                </c:pt>
                <c:pt idx="21">
                  <c:v>125.05092341118957</c:v>
                </c:pt>
                <c:pt idx="22">
                  <c:v>126.03204780010864</c:v>
                </c:pt>
                <c:pt idx="23">
                  <c:v>126.2221618685497</c:v>
                </c:pt>
                <c:pt idx="24">
                  <c:v>126.42585551330798</c:v>
                </c:pt>
                <c:pt idx="25">
                  <c:v>124.84722976643128</c:v>
                </c:pt>
                <c:pt idx="26">
                  <c:v>125.49225964149919</c:v>
                </c:pt>
                <c:pt idx="27">
                  <c:v>127.31871265616512</c:v>
                </c:pt>
                <c:pt idx="28">
                  <c:v>124.82007061379686</c:v>
                </c:pt>
                <c:pt idx="29">
                  <c:v>122.14828897338404</c:v>
                </c:pt>
                <c:pt idx="30">
                  <c:v>121.40820206409559</c:v>
                </c:pt>
                <c:pt idx="31">
                  <c:v>120.06721890277024</c:v>
                </c:pt>
                <c:pt idx="32">
                  <c:v>124.55187398153178</c:v>
                </c:pt>
                <c:pt idx="33">
                  <c:v>124.94568169473112</c:v>
                </c:pt>
                <c:pt idx="34">
                  <c:v>123.4824823465508</c:v>
                </c:pt>
                <c:pt idx="35">
                  <c:v>122.44703965236286</c:v>
                </c:pt>
                <c:pt idx="36">
                  <c:v>119.46632265073329</c:v>
                </c:pt>
                <c:pt idx="37">
                  <c:v>120.47800108636611</c:v>
                </c:pt>
                <c:pt idx="38">
                  <c:v>123.58093427485062</c:v>
                </c:pt>
                <c:pt idx="39">
                  <c:v>125.72650733297121</c:v>
                </c:pt>
                <c:pt idx="40">
                  <c:v>127.93318848451929</c:v>
                </c:pt>
                <c:pt idx="41">
                  <c:v>128.69364475828354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FCE-4201-A24E-7DB39650E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317920"/>
        <c:axId val="1705316960"/>
      </c:lineChart>
      <c:catAx>
        <c:axId val="170531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6960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1705316960"/>
        <c:scaling>
          <c:orientation val="minMax"/>
          <c:max val="220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792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40707426741594E-2"/>
          <c:y val="0.10472569887064738"/>
          <c:w val="0.92431118858147676"/>
          <c:h val="0.131330605246290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Evolution du cumul annuel glissant des défaillances d'entreprises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050" b="0" i="1" u="none" strike="noStrike" baseline="0">
                <a:solidFill>
                  <a:srgbClr val="000000"/>
                </a:solidFill>
                <a:latin typeface="Calibri"/>
              </a:rPr>
              <a:t>(données brutes, base 100 au 1</a:t>
            </a:r>
            <a:r>
              <a:rPr lang="fr-FR" sz="1050" b="0" i="1" u="none" strike="noStrike" baseline="3000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050" b="0" i="1" u="none" strike="noStrike" baseline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10102658535056139"/>
          <c:y val="3.442876119096730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075436405720168E-2"/>
          <c:y val="0.2225039123630673"/>
          <c:w val="0.91033142539173328"/>
          <c:h val="0.53890946730250266"/>
        </c:manualLayout>
      </c:layout>
      <c:lineChart>
        <c:grouping val="standard"/>
        <c:varyColors val="0"/>
        <c:ser>
          <c:idx val="0"/>
          <c:order val="0"/>
          <c:tx>
            <c:strRef>
              <c:f>Graphique!$D$8:$D$9</c:f>
              <c:strCache>
                <c:ptCount val="2"/>
                <c:pt idx="0">
                  <c:v>Provence-Alpes-Côte d'Azur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Graphique!$D$10:$D$51</c:f>
              <c:numCache>
                <c:formatCode>#\ ##0.0</c:formatCode>
                <c:ptCount val="42"/>
                <c:pt idx="0">
                  <c:v>100</c:v>
                </c:pt>
                <c:pt idx="1">
                  <c:v>99.216125419932808</c:v>
                </c:pt>
                <c:pt idx="2">
                  <c:v>96.256598944168942</c:v>
                </c:pt>
                <c:pt idx="3">
                  <c:v>95.712685970244763</c:v>
                </c:pt>
                <c:pt idx="4">
                  <c:v>95.328747400415935</c:v>
                </c:pt>
                <c:pt idx="5">
                  <c:v>96.064629659254521</c:v>
                </c:pt>
                <c:pt idx="6">
                  <c:v>96.208606622940323</c:v>
                </c:pt>
                <c:pt idx="7">
                  <c:v>95.760678291473369</c:v>
                </c:pt>
                <c:pt idx="8">
                  <c:v>92.35322348424252</c:v>
                </c:pt>
                <c:pt idx="9">
                  <c:v>87.873940169572876</c:v>
                </c:pt>
                <c:pt idx="10">
                  <c:v>86.066229403295466</c:v>
                </c:pt>
                <c:pt idx="11">
                  <c:v>83.746600543912976</c:v>
                </c:pt>
                <c:pt idx="12">
                  <c:v>82.194848824188128</c:v>
                </c:pt>
                <c:pt idx="13">
                  <c:v>82.162853943369058</c:v>
                </c:pt>
                <c:pt idx="14">
                  <c:v>83.1067029275316</c:v>
                </c:pt>
                <c:pt idx="15">
                  <c:v>83.698608222684371</c:v>
                </c:pt>
                <c:pt idx="16">
                  <c:v>78.195488721804509</c:v>
                </c:pt>
                <c:pt idx="17">
                  <c:v>67.189249720044799</c:v>
                </c:pt>
                <c:pt idx="18">
                  <c:v>62.51799712046072</c:v>
                </c:pt>
                <c:pt idx="19">
                  <c:v>54.391297392417215</c:v>
                </c:pt>
                <c:pt idx="20">
                  <c:v>49.864021756518959</c:v>
                </c:pt>
                <c:pt idx="21">
                  <c:v>53.223484242521202</c:v>
                </c:pt>
                <c:pt idx="22">
                  <c:v>51.127819548872175</c:v>
                </c:pt>
                <c:pt idx="23">
                  <c:v>50.327947528395455</c:v>
                </c:pt>
                <c:pt idx="24">
                  <c:v>55.047192449208126</c:v>
                </c:pt>
                <c:pt idx="25">
                  <c:v>59.766437370020796</c:v>
                </c:pt>
                <c:pt idx="26">
                  <c:v>64.181730923052314</c:v>
                </c:pt>
                <c:pt idx="27">
                  <c:v>69.66885298352264</c:v>
                </c:pt>
                <c:pt idx="28">
                  <c:v>76.563749800031999</c:v>
                </c:pt>
                <c:pt idx="29">
                  <c:v>81.522956326987682</c:v>
                </c:pt>
                <c:pt idx="30">
                  <c:v>85.266357382818754</c:v>
                </c:pt>
                <c:pt idx="31">
                  <c:v>93.329067349224132</c:v>
                </c:pt>
                <c:pt idx="32">
                  <c:v>99.280115181570949</c:v>
                </c:pt>
                <c:pt idx="33">
                  <c:v>104.06334986402175</c:v>
                </c:pt>
                <c:pt idx="34">
                  <c:v>107.77475603903375</c:v>
                </c:pt>
                <c:pt idx="35">
                  <c:v>108.44664853623421</c:v>
                </c:pt>
                <c:pt idx="36">
                  <c:v>105.35914253719405</c:v>
                </c:pt>
                <c:pt idx="37">
                  <c:v>104.94320908654615</c:v>
                </c:pt>
                <c:pt idx="38">
                  <c:v>103.95136778115501</c:v>
                </c:pt>
                <c:pt idx="39">
                  <c:v>101.67973124300111</c:v>
                </c:pt>
                <c:pt idx="40">
                  <c:v>103.74340105583106</c:v>
                </c:pt>
                <c:pt idx="41">
                  <c:v>102.67157254839225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83-48F1-8013-759BE2EA3070}"/>
            </c:ext>
          </c:extLst>
        </c:ser>
        <c:ser>
          <c:idx val="2"/>
          <c:order val="1"/>
          <c:tx>
            <c:v>France métro.</c:v>
          </c:tx>
          <c:spPr>
            <a:ln w="38100">
              <a:solidFill>
                <a:schemeClr val="tx2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100.00501077316231</c:v>
                </c:pt>
                <c:pt idx="2">
                  <c:v>97.152210586093432</c:v>
                </c:pt>
                <c:pt idx="3">
                  <c:v>94.683569674800822</c:v>
                </c:pt>
                <c:pt idx="4">
                  <c:v>93.212072622805692</c:v>
                </c:pt>
                <c:pt idx="5">
                  <c:v>90.740091196071546</c:v>
                </c:pt>
                <c:pt idx="6">
                  <c:v>89.547527183444402</c:v>
                </c:pt>
                <c:pt idx="7">
                  <c:v>88.702376776736642</c:v>
                </c:pt>
                <c:pt idx="8">
                  <c:v>86.28885437022933</c:v>
                </c:pt>
                <c:pt idx="9">
                  <c:v>85.675869786708091</c:v>
                </c:pt>
                <c:pt idx="10">
                  <c:v>86.190309164704118</c:v>
                </c:pt>
                <c:pt idx="11">
                  <c:v>87.010405705600363</c:v>
                </c:pt>
                <c:pt idx="12">
                  <c:v>87.170750446793946</c:v>
                </c:pt>
                <c:pt idx="13">
                  <c:v>86.287184112508569</c:v>
                </c:pt>
                <c:pt idx="14">
                  <c:v>85.16310066643284</c:v>
                </c:pt>
                <c:pt idx="15">
                  <c:v>82.983414340832795</c:v>
                </c:pt>
                <c:pt idx="16">
                  <c:v>76.726628918842181</c:v>
                </c:pt>
                <c:pt idx="17">
                  <c:v>65.29538507791753</c:v>
                </c:pt>
                <c:pt idx="18">
                  <c:v>59.309181406691046</c:v>
                </c:pt>
                <c:pt idx="19">
                  <c:v>50.660586928563077</c:v>
                </c:pt>
                <c:pt idx="20">
                  <c:v>45.270665263650187</c:v>
                </c:pt>
                <c:pt idx="21">
                  <c:v>46.603530924821698</c:v>
                </c:pt>
                <c:pt idx="22">
                  <c:v>44.325299393696447</c:v>
                </c:pt>
                <c:pt idx="23">
                  <c:v>44.335320940021042</c:v>
                </c:pt>
                <c:pt idx="24">
                  <c:v>48.621202251507405</c:v>
                </c:pt>
                <c:pt idx="25">
                  <c:v>54.102988091062457</c:v>
                </c:pt>
                <c:pt idx="26">
                  <c:v>60.292963204222417</c:v>
                </c:pt>
                <c:pt idx="27">
                  <c:v>66.865427335437857</c:v>
                </c:pt>
                <c:pt idx="28">
                  <c:v>74.343171151308653</c:v>
                </c:pt>
                <c:pt idx="29">
                  <c:v>80.035409463680239</c:v>
                </c:pt>
                <c:pt idx="30">
                  <c:v>83.838586293865148</c:v>
                </c:pt>
                <c:pt idx="31">
                  <c:v>91.062450936179445</c:v>
                </c:pt>
                <c:pt idx="32">
                  <c:v>96.101618479731428</c:v>
                </c:pt>
                <c:pt idx="33">
                  <c:v>100.75328623206561</c:v>
                </c:pt>
                <c:pt idx="34">
                  <c:v>104.12219605485127</c:v>
                </c:pt>
                <c:pt idx="35">
                  <c:v>107.09191428237376</c:v>
                </c:pt>
                <c:pt idx="36">
                  <c:v>107.62305623757746</c:v>
                </c:pt>
                <c:pt idx="37">
                  <c:v>109.01438091897579</c:v>
                </c:pt>
                <c:pt idx="38">
                  <c:v>110.29045781764127</c:v>
                </c:pt>
                <c:pt idx="39">
                  <c:v>110.61114730002839</c:v>
                </c:pt>
                <c:pt idx="40">
                  <c:v>112.89271934659517</c:v>
                </c:pt>
                <c:pt idx="41">
                  <c:v>114.00678124634631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83-48F1-8013-759BE2EA3070}"/>
            </c:ext>
          </c:extLst>
        </c:ser>
        <c:ser>
          <c:idx val="1"/>
          <c:order val="2"/>
          <c:tx>
            <c:strRef>
              <c:f>'Données Eclairages Deps'!$C$9</c:f>
              <c:strCache>
                <c:ptCount val="1"/>
                <c:pt idx="0">
                  <c:v>Alpes-de-Haute-Provence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multiLvlStrRef>
              <c:f>'Données Eclairages Deps'!$A$10:$B$51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Eclairages Deps'!$C$10:$C$51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97.647058823529406</c:v>
                </c:pt>
                <c:pt idx="2">
                  <c:v>94.705882352941174</c:v>
                </c:pt>
                <c:pt idx="3">
                  <c:v>91.764705882352942</c:v>
                </c:pt>
                <c:pt idx="4">
                  <c:v>87.647058823529406</c:v>
                </c:pt>
                <c:pt idx="5">
                  <c:v>92.941176470588232</c:v>
                </c:pt>
                <c:pt idx="6">
                  <c:v>88.235294117647058</c:v>
                </c:pt>
                <c:pt idx="7">
                  <c:v>81.764705882352942</c:v>
                </c:pt>
                <c:pt idx="8">
                  <c:v>81.17647058823529</c:v>
                </c:pt>
                <c:pt idx="9">
                  <c:v>78.235294117647058</c:v>
                </c:pt>
                <c:pt idx="10">
                  <c:v>83.529411764705884</c:v>
                </c:pt>
                <c:pt idx="11">
                  <c:v>79.411764705882348</c:v>
                </c:pt>
                <c:pt idx="12">
                  <c:v>74.705882352941174</c:v>
                </c:pt>
                <c:pt idx="13">
                  <c:v>77.64705882352942</c:v>
                </c:pt>
                <c:pt idx="14">
                  <c:v>69.411764705882348</c:v>
                </c:pt>
                <c:pt idx="15">
                  <c:v>67.64705882352942</c:v>
                </c:pt>
                <c:pt idx="16">
                  <c:v>57.647058823529406</c:v>
                </c:pt>
                <c:pt idx="17">
                  <c:v>40.588235294117645</c:v>
                </c:pt>
                <c:pt idx="18">
                  <c:v>35.294117647058826</c:v>
                </c:pt>
                <c:pt idx="19">
                  <c:v>29.411764705882355</c:v>
                </c:pt>
                <c:pt idx="20">
                  <c:v>25.294117647058822</c:v>
                </c:pt>
                <c:pt idx="21">
                  <c:v>29.411764705882355</c:v>
                </c:pt>
                <c:pt idx="22">
                  <c:v>28.823529411764703</c:v>
                </c:pt>
                <c:pt idx="23">
                  <c:v>25.882352941176475</c:v>
                </c:pt>
                <c:pt idx="24">
                  <c:v>39.411764705882355</c:v>
                </c:pt>
                <c:pt idx="25">
                  <c:v>47.058823529411761</c:v>
                </c:pt>
                <c:pt idx="26">
                  <c:v>53.529411764705884</c:v>
                </c:pt>
                <c:pt idx="27">
                  <c:v>62.352941176470587</c:v>
                </c:pt>
                <c:pt idx="28">
                  <c:v>63.529411764705877</c:v>
                </c:pt>
                <c:pt idx="29">
                  <c:v>67.058823529411754</c:v>
                </c:pt>
                <c:pt idx="30">
                  <c:v>64.705882352941174</c:v>
                </c:pt>
                <c:pt idx="31">
                  <c:v>71.764705882352942</c:v>
                </c:pt>
                <c:pt idx="32">
                  <c:v>83.529411764705884</c:v>
                </c:pt>
                <c:pt idx="33">
                  <c:v>87.647058823529406</c:v>
                </c:pt>
                <c:pt idx="34">
                  <c:v>91.764705882352942</c:v>
                </c:pt>
                <c:pt idx="35">
                  <c:v>89.411764705882362</c:v>
                </c:pt>
                <c:pt idx="36">
                  <c:v>87.058823529411768</c:v>
                </c:pt>
                <c:pt idx="37">
                  <c:v>91.764705882352942</c:v>
                </c:pt>
                <c:pt idx="38">
                  <c:v>92.352941176470594</c:v>
                </c:pt>
                <c:pt idx="39">
                  <c:v>94.117647058823522</c:v>
                </c:pt>
                <c:pt idx="40">
                  <c:v>94.117647058823522</c:v>
                </c:pt>
                <c:pt idx="41">
                  <c:v>87.058823529411768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83-48F1-8013-759BE2EA3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269663"/>
        <c:axId val="961261023"/>
      </c:lineChart>
      <c:catAx>
        <c:axId val="961269663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1023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961261023"/>
        <c:scaling>
          <c:orientation val="minMax"/>
          <c:max val="120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9663"/>
        <c:crosses val="autoZero"/>
        <c:crossBetween val="midCat"/>
        <c:majorUnit val="10"/>
      </c:valAx>
    </c:plotArea>
    <c:legend>
      <c:legendPos val="b"/>
      <c:layout>
        <c:manualLayout>
          <c:xMode val="edge"/>
          <c:yMode val="edge"/>
          <c:x val="0.2030416472911758"/>
          <c:y val="0.1525858563454216"/>
          <c:w val="0.79695839972431037"/>
          <c:h val="5.5330010525952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0.00612</cdr:x>
      <cdr:y>0.8698</cdr:y>
    </cdr:from>
    <cdr:to>
      <cdr:x>0.96441</cdr:x>
      <cdr:y>1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3180" y="3105150"/>
          <a:ext cx="6763651" cy="4648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données provisoires, corrigées des variations saisonnières  </a:t>
          </a: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0.0149</cdr:x>
      <cdr:y>0</cdr:y>
    </cdr:from>
    <cdr:to>
      <cdr:x>0.97387</cdr:x>
      <cdr:y>0.18853</cdr:y>
    </cdr:to>
    <cdr:sp macro="" textlink="">
      <cdr:nvSpPr>
        <cdr:cNvPr id="5" name="ZoneTexte 1" descr="Ce graphique présente la contribution de l’emploi hors intérim et de l’intérim à l’évolution de l’emploi salarié, dans les Alpes-de-Haute-Provence, sur les dix dernières années."/>
        <cdr:cNvSpPr txBox="1"/>
      </cdr:nvSpPr>
      <cdr:spPr>
        <a:xfrm xmlns:a="http://schemas.openxmlformats.org/drawingml/2006/main">
          <a:off x="102530" y="0"/>
          <a:ext cx="6600365" cy="774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Contribution de l'emploi hors intérim et de l'intérim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à l'évolution de l'emploi salarié, dans les Alpes-de-Haute-Provence</a:t>
          </a: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0.00756</cdr:x>
      <cdr:y>0.88201</cdr:y>
    </cdr:from>
    <cdr:to>
      <cdr:x>0.96585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3340" y="3474720"/>
          <a:ext cx="6763651" cy="4648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provisoires, corrigées des variations saisonnières 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0.12082</cdr:x>
      <cdr:y>0</cdr:y>
    </cdr:from>
    <cdr:to>
      <cdr:x>0.95116</cdr:x>
      <cdr:y>0.17608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852778" y="0"/>
          <a:ext cx="5860560" cy="7468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500" b="1" i="0" baseline="0"/>
            <a:t>Evolution de la contribution de l'intérim et de l'emploi hors intérim </a:t>
          </a:r>
        </a:p>
        <a:p xmlns:a="http://schemas.openxmlformats.org/drawingml/2006/main">
          <a:pPr algn="ctr"/>
          <a:r>
            <a:rPr lang="fr-FR" sz="1500" b="1" i="0" baseline="0"/>
            <a:t>à l'emploi salarié, dans les Alpes-de-Haute-Provence</a:t>
          </a:r>
        </a:p>
        <a:p xmlns:a="http://schemas.openxmlformats.org/drawingml/2006/main">
          <a:pPr algn="ctr" eaLnBrk="1" fontAlgn="auto" latinLnBrk="0" hangingPunct="1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nombre, entre le T1 2026 et le T2 2026) </a:t>
          </a:r>
          <a:endParaRPr lang="fr-FR">
            <a:effectLst/>
          </a:endParaRPr>
        </a:p>
        <a:p xmlns:a="http://schemas.openxmlformats.org/drawingml/2006/main">
          <a:pPr algn="ctr"/>
          <a:endParaRPr lang="fr-FR" sz="1400" b="1" i="0" baseline="0"/>
        </a:p>
        <a:p xmlns:a="http://schemas.openxmlformats.org/drawingml/2006/main">
          <a:pPr algn="ctr"/>
          <a:endParaRPr lang="fr-FR" sz="1400" b="1" i="0" baseline="0"/>
        </a:p>
      </cdr:txBody>
    </cdr:sp>
  </cdr:relSizeAnchor>
  <cdr:relSizeAnchor xmlns:cdr="http://schemas.openxmlformats.org/drawingml/2006/chartDrawing">
    <cdr:from>
      <cdr:x>0</cdr:x>
      <cdr:y>0.82202</cdr:y>
    </cdr:from>
    <cdr:to>
      <cdr:x>0.98564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486844"/>
          <a:ext cx="6956671" cy="7549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arrondies provisoires, corrigées des variations saisonnières ; l'addition des quatre secteurs d'activité ne correspond pas au total de l'emploi salarié, car l'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Agriculture, sylviculture et pêche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qui représente 3 % de l'emploi salarié total n'est pas représentée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0.26667</cdr:x>
      <cdr:y>0.28383</cdr:y>
    </cdr:from>
    <cdr:to>
      <cdr:x>0.26709</cdr:x>
      <cdr:y>0.75474</cdr:y>
    </cdr:to>
    <cdr:cxnSp macro="">
      <cdr:nvCxnSpPr>
        <cdr:cNvPr id="5" name="Connecteur droit 4">
          <a:extLst xmlns:a="http://schemas.openxmlformats.org/drawingml/2006/main">
            <a:ext uri="{FF2B5EF4-FFF2-40B4-BE49-F238E27FC236}">
              <a16:creationId xmlns:a16="http://schemas.microsoft.com/office/drawing/2014/main" id="{AD525FB5-C36B-5E9F-4317-C7F95168B677}"/>
            </a:ext>
          </a:extLst>
        </cdr:cNvPr>
        <cdr:cNvCxnSpPr/>
      </cdr:nvCxnSpPr>
      <cdr:spPr>
        <a:xfrm xmlns:a="http://schemas.openxmlformats.org/drawingml/2006/main" flipH="1" flipV="1">
          <a:off x="1882140" y="1203960"/>
          <a:ext cx="2988" cy="1997495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ysClr val="windowText" lastClr="0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0.01043</cdr:x>
      <cdr:y>0</cdr:y>
    </cdr:from>
    <cdr:to>
      <cdr:x>0.98515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66676" y="0"/>
          <a:ext cx="6229694" cy="774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+mn-lt"/>
              <a:ea typeface="Calibri"/>
              <a:cs typeface="Calibri"/>
            </a:rPr>
            <a:t>Evolution de l'emploi salarié par secteur d'activité y compris intérim, </a:t>
          </a:r>
        </a:p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dans les Alpes-de-Haute-Provence</a:t>
          </a:r>
        </a:p>
        <a:p xmlns:a="http://schemas.openxmlformats.org/drawingml/2006/main">
          <a:pPr algn="ctr" rtl="0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indice base 100 au 1</a:t>
          </a:r>
          <a:r>
            <a:rPr lang="fr-FR" sz="1100" b="0" i="1" baseline="30000">
              <a:effectLst/>
              <a:latin typeface="+mn-lt"/>
              <a:ea typeface="+mn-ea"/>
              <a:cs typeface="+mn-cs"/>
            </a:rPr>
            <a:t>er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trimestre 2016)</a:t>
          </a:r>
          <a:endParaRPr lang="fr-FR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0.00828</cdr:x>
      <cdr:y>0.89053</cdr:y>
    </cdr:from>
    <cdr:to>
      <cdr:x>0.96735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8420" y="3781425"/>
          <a:ext cx="6763651" cy="46482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  <a:r>
            <a:rPr lang="fr-FR" sz="1100" b="0" i="0" baseline="0">
              <a:effectLst/>
              <a:latin typeface="+mn-lt"/>
              <a:ea typeface="+mn-ea"/>
              <a:cs typeface="+mn-cs"/>
            </a:rPr>
            <a:t>,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corrigées des variations saisonnières </a:t>
          </a:r>
          <a:r>
            <a:rPr lang="fr-FR" sz="600" b="0" i="0" baseline="0">
              <a:effectLst/>
              <a:latin typeface="+mn-lt"/>
              <a:ea typeface="+mn-ea"/>
              <a:cs typeface="+mn-cs"/>
            </a:rPr>
            <a:t>  </a:t>
          </a:r>
          <a:endParaRPr lang="fr-FR" sz="6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6.06612E-6</cdr:x>
      <cdr:y>0.81639</cdr:y>
    </cdr:from>
    <cdr:to>
      <cdr:x>0.98178</cdr:x>
      <cdr:y>0.9676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3292961"/>
          <a:ext cx="7909418" cy="5551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>
            <a:lnSpc>
              <a:spcPts val="9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</a:p>
        <a:p xmlns:a="http://schemas.openxmlformats.org/drawingml/2006/main">
          <a:pPr rtl="0">
            <a:lnSpc>
              <a:spcPts val="10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Lecture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60 contrats d'apprentissage ont commencé entre avril et juin 2026 dans les Alpes-de-Haute-Provence. Fin juin 2026, le département  compte 1 700 bénéficiaires de contrats d'apprentissage.</a:t>
          </a:r>
          <a:endParaRPr lang="fr-FR" sz="900">
            <a:effectLst/>
          </a:endParaRPr>
        </a:p>
        <a:p xmlns:a="http://schemas.openxmlformats.org/drawingml/2006/main">
          <a:pPr rtl="0">
            <a:lnSpc>
              <a:spcPts val="1000"/>
            </a:lnSpc>
          </a:pPr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 :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Dares, Système d’information sur l’apprentissage </a:t>
          </a:r>
          <a:endParaRPr lang="fr-FR" sz="900">
            <a:effectLst/>
          </a:endParaRPr>
        </a:p>
        <a:p xmlns:a="http://schemas.openxmlformats.org/drawingml/2006/main">
          <a:pPr marL="0" marR="0" indent="0" defTabSz="914400" rtl="0" eaLnBrk="1" fontAlgn="auto" latinLnBrk="0" hangingPunct="1">
            <a:lnSpc>
              <a:spcPts val="8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900" i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0.04025</cdr:x>
      <cdr:y>0.84911</cdr:y>
    </cdr:from>
    <cdr:to>
      <cdr:x>0.9233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9875" y="2733677"/>
          <a:ext cx="5921432" cy="485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</a:t>
          </a:r>
        </a:p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 et départementaux)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0"/>
          <a:ext cx="68865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 rtl="0"/>
          <a:r>
            <a:rPr lang="fr-FR" sz="1500" b="1" i="0" baseline="0">
              <a:effectLst/>
              <a:latin typeface="+mn-lt"/>
              <a:ea typeface="+mn-ea"/>
              <a:cs typeface="+mn-cs"/>
            </a:rPr>
            <a:t>Taux de chômage localisés dans les départements comparables* au T3 2023</a:t>
          </a:r>
          <a:endParaRPr lang="fr-FR" sz="110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0.81962</cdr:y>
    </cdr:from>
    <cdr:to>
      <cdr:x>1</cdr:x>
      <cdr:y>0.99801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0" y="3919051"/>
          <a:ext cx="6115050" cy="8529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0" i="0"/>
            <a:t>* Pour le RSA et la PA, la notion de bénéficiaires renvoie à celle de foyer et non d’individu. Pour l’ASS, elle renvoie à l’individu qui perçoit l’allocation.</a:t>
          </a:r>
        </a:p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b="0" i="0">
              <a:effectLst/>
              <a:latin typeface="+mn-lt"/>
              <a:ea typeface="+mn-ea"/>
              <a:cs typeface="+mn-cs"/>
            </a:rPr>
            <a:t>** Données à fin mai</a:t>
          </a:r>
          <a:endParaRPr lang="fr-FR" sz="1000" b="0" i="0"/>
        </a:p>
        <a:p xmlns:a="http://schemas.openxmlformats.org/drawingml/2006/main"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b="1" i="0"/>
            <a:t>Note : </a:t>
          </a:r>
          <a:r>
            <a:rPr lang="fr-FR" sz="1000" i="0"/>
            <a:t>données provisoires</a:t>
          </a:r>
        </a:p>
        <a:p xmlns:a="http://schemas.openxmlformats.org/drawingml/2006/main"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000" b="1" i="1"/>
            <a:t>Sources : </a:t>
          </a:r>
          <a:r>
            <a:rPr lang="fr-FR" sz="1000" i="1"/>
            <a:t>Cnaf, Allstat FR6 et FR2 ; MSA ;  France</a:t>
          </a:r>
          <a:r>
            <a:rPr lang="fr-FR" sz="1000" i="1" baseline="0"/>
            <a:t> Travail</a:t>
          </a:r>
          <a:r>
            <a:rPr lang="fr-FR" sz="1000" i="1"/>
            <a:t>, FNA - </a:t>
          </a:r>
          <a:r>
            <a:rPr lang="fr-FR" sz="1000" b="1" i="1"/>
            <a:t>Traitements : </a:t>
          </a:r>
          <a:r>
            <a:rPr lang="fr-FR" sz="1000" i="1"/>
            <a:t>Drees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0.02592</cdr:x>
      <cdr:y>0.90134</cdr:y>
    </cdr:from>
    <cdr:to>
      <cdr:x>0.89902</cdr:x>
      <cdr:y>0.98028</cdr:y>
    </cdr:to>
    <cdr:sp macro="" textlink="">
      <cdr:nvSpPr>
        <cdr:cNvPr id="2" name="Text Box 1">
          <a:extLst xmlns:a="http://schemas.openxmlformats.org/drawingml/2006/main">
            <a:ext uri="{FF2B5EF4-FFF2-40B4-BE49-F238E27FC236}">
              <a16:creationId xmlns:a16="http://schemas.microsoft.com/office/drawing/2014/main" id="{7E4BD3CD-C52D-50EC-A772-6E89A58BAE0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4150" y="4060825"/>
          <a:ext cx="6203955" cy="355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Champ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 : ensemble des activités marchandes hors agriculture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+mn-lt"/>
            </a:rPr>
            <a:t>Source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 : Insee, SIDE (Système d'information sur la démographie d'entreprises)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0.88029</cdr:y>
    </cdr:from>
    <cdr:to>
      <cdr:x>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DA88C067-CF1C-7E00-BE62-B413ECD558F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831074"/>
          <a:ext cx="6124576" cy="5209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200" b="1" i="0" u="none" strike="noStrike" baseline="0">
              <a:solidFill>
                <a:srgbClr val="000000"/>
              </a:solidFill>
              <a:latin typeface="Calibri"/>
            </a:rPr>
            <a:t>Note</a:t>
          </a:r>
          <a:r>
            <a:rPr lang="fr-FR" sz="1200" b="0" i="0" u="none" strike="noStrike" baseline="0">
              <a:solidFill>
                <a:srgbClr val="000000"/>
              </a:solidFill>
              <a:latin typeface="Calibri"/>
            </a:rPr>
            <a:t> : données en date de jugement. </a:t>
          </a:r>
        </a:p>
        <a:p xmlns:a="http://schemas.openxmlformats.org/drawingml/2006/main">
          <a:pPr algn="l" rtl="0">
            <a:defRPr sz="1000"/>
          </a:pPr>
          <a:r>
            <a:rPr lang="fr-FR" sz="1200" b="1" i="1" u="none" strike="noStrike" baseline="0">
              <a:solidFill>
                <a:srgbClr val="000000"/>
              </a:solidFill>
              <a:latin typeface="Calibri"/>
            </a:rPr>
            <a:t>Source</a:t>
          </a:r>
          <a:r>
            <a:rPr lang="fr-FR" sz="1200" b="0" i="1" u="none" strike="noStrike" baseline="0">
              <a:solidFill>
                <a:srgbClr val="000000"/>
              </a:solidFill>
              <a:latin typeface="Calibri"/>
            </a:rPr>
            <a:t> : Banque de France, Fiben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B5D4E-FF81-409F-B486-41C11772939C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Edition octobre 2021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D9A0B-53AC-447C-974B-4B6E68AA60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469445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Edition octobre 2021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dirty="0">
              <a:latin typeface="+mj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044874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066768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407561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Edition septembre 2026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Les éclairages conjoncturels départementaux - Alpes-de-Haute-Provence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Les éclairages conjoncturels départementaux - Alpes-de-Haute-Provence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msOizzOjgAhVWAGMBHXMQAxYQjRx6BAgBEAU&amp;url=https://www.ania.net/economie-export/ega-point-de-conjoncture&amp;psig=AOvVaw0wwhQEom1VbtCAOZvqCiu4&amp;ust=1551792264050881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socio-economiques-en-paca" TargetMode="External"/><Relationship Id="rId4" Type="http://schemas.openxmlformats.org/officeDocument/2006/relationships/hyperlink" Target="https://paca.dreets.gouv.fr/les-notes-de-conjoncture-trimestrielles-en-pa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3671392" y="5890321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-54929" y="1567340"/>
            <a:ext cx="9251827" cy="48936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0" h="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La situation conjoncturelle 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au 2</a:t>
            </a:r>
            <a:r>
              <a:rPr lang="fr-FR" sz="5000" b="1" baseline="30000" dirty="0">
                <a:ln/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 trimestre 2026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dans les Alpes-de-Haute-Provence</a:t>
            </a: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031" name="Picture 7" descr="Résultat de recherche d'images pour &quot;conjonctur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7" y="4014164"/>
            <a:ext cx="2409504" cy="16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 rot="5400000">
            <a:off x="8181835" y="4818573"/>
            <a:ext cx="1674047" cy="246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/>
              <a:t>Crédit photo : ©</a:t>
            </a:r>
            <a:r>
              <a:rPr lang="fr-FR" sz="1000" i="1" dirty="0" err="1"/>
              <a:t>Shutterstock</a:t>
            </a:r>
            <a:endParaRPr lang="fr-FR" sz="100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049" y="4089987"/>
            <a:ext cx="2530275" cy="168872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11" y="4014164"/>
            <a:ext cx="2493548" cy="1764544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991796" y="6520416"/>
            <a:ext cx="6094713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pic>
        <p:nvPicPr>
          <p:cNvPr id="1028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197" cy="12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2898" y="1190313"/>
            <a:ext cx="914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Les éclairages conjoncturels départementaux</a:t>
            </a:r>
          </a:p>
          <a:p>
            <a:pPr algn="ctr"/>
            <a:endParaRPr lang="fr-FR" sz="1500" i="1" dirty="0"/>
          </a:p>
        </p:txBody>
      </p:sp>
    </p:spTree>
    <p:extLst>
      <p:ext uri="{BB962C8B-B14F-4D97-AF65-F5344CB8AC3E}">
        <p14:creationId xmlns:p14="http://schemas.microsoft.com/office/powerpoint/2010/main" val="1036177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36743" y="1403968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13645" y="362521"/>
            <a:ext cx="8857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recule très légèrement…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1440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975449" y="6568767"/>
            <a:ext cx="5892665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7868114" y="2026033"/>
            <a:ext cx="1296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7992559" y="2412453"/>
            <a:ext cx="983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 +0,1 %</a:t>
            </a:r>
          </a:p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-0,1 % </a:t>
            </a:r>
          </a:p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 -0,1 %</a:t>
            </a:r>
          </a:p>
          <a:p>
            <a:pPr algn="ctr"/>
            <a:endParaRPr lang="fr-FR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Graphique 8" descr="Ce graphique présente l’évolution de l’emploi salarié dans les Alpes-de-Haute-Provence, en Provence-Alpes-Côte d'Azur et en France métropolitaine sur les dix dernières années, avec une distinction pour le secteur privé.">
            <a:extLst>
              <a:ext uri="{FF2B5EF4-FFF2-40B4-BE49-F238E27FC236}">
                <a16:creationId xmlns:a16="http://schemas.microsoft.com/office/drawing/2014/main" id="{00000000-0008-0000-0300-0000013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6036115"/>
              </p:ext>
            </p:extLst>
          </p:nvPr>
        </p:nvGraphicFramePr>
        <p:xfrm>
          <a:off x="380047" y="1548611"/>
          <a:ext cx="8383905" cy="3569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336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>
              <a:sym typeface="Wingdings" panose="05000000000000000000" pitchFamily="2" charset="2"/>
            </a:endParaRPr>
          </a:p>
          <a:p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58097" y="458441"/>
            <a:ext cx="8827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sous l’effet de la baisse de l’intérim 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51162" y="6568767"/>
            <a:ext cx="5805578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56740" y="3005502"/>
            <a:ext cx="1597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+80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-120</a:t>
            </a: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695270" y="2666948"/>
            <a:ext cx="1346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 </a:t>
            </a:r>
            <a:endParaRPr lang="fr-FR" b="1" dirty="0"/>
          </a:p>
        </p:txBody>
      </p:sp>
      <p:graphicFrame>
        <p:nvGraphicFramePr>
          <p:cNvPr id="2" name="Graphique 1" descr="Ce graphique présente la contribution de l’emploi hors intérim et de l’intérim à l’évolution de l’emploi salarié, dans les Alpes-de-Haute-Provence, sur les dix dernières années.">
            <a:extLst>
              <a:ext uri="{FF2B5EF4-FFF2-40B4-BE49-F238E27FC236}">
                <a16:creationId xmlns:a16="http://schemas.microsoft.com/office/drawing/2014/main" id="{00000000-0008-0000-03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365325"/>
              </p:ext>
            </p:extLst>
          </p:nvPr>
        </p:nvGraphicFramePr>
        <p:xfrm>
          <a:off x="102550" y="1620507"/>
          <a:ext cx="8383905" cy="3939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508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13211" y="991089"/>
            <a:ext cx="8234723" cy="546196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21766" y="6568767"/>
            <a:ext cx="5986732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13644" y="36981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diminution de l’intérim pénalise davantage l’industrie et la construction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 descr="Ce graphique présente l’évolution de la contribution de l’emploi hors intérim et de l’intérim à l’emploi salarié par secteur d’activité, dans les Alpes-de-Haute-Provence, entre le dernier trimestre et le trimestre précédent.">
            <a:extLst>
              <a:ext uri="{FF2B5EF4-FFF2-40B4-BE49-F238E27FC236}">
                <a16:creationId xmlns:a16="http://schemas.microsoft.com/office/drawing/2014/main" id="{00000000-0008-0000-0300-000008000000}"/>
              </a:ext>
            </a:extLst>
          </p:cNvPr>
          <p:cNvGraphicFramePr>
            <a:graphicFrameLocks/>
          </p:cNvGraphicFramePr>
          <p:nvPr/>
        </p:nvGraphicFramePr>
        <p:xfrm>
          <a:off x="380048" y="1308100"/>
          <a:ext cx="8383904" cy="424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0676" y="36982"/>
            <a:ext cx="8862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Faibles hausses des effectifs dans le tertiaire, nouvelles baisses dans l’industrie et la construction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64898" y="6568767"/>
            <a:ext cx="5934973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 descr="Ce graphique présente l’évolution de l'emploi salarié par secteur d'activité y compris intérim, dans les Alpes-de-Haute-Provence, sur les dix dernières années.">
            <a:extLst>
              <a:ext uri="{FF2B5EF4-FFF2-40B4-BE49-F238E27FC236}">
                <a16:creationId xmlns:a16="http://schemas.microsoft.com/office/drawing/2014/main" id="{00000000-0008-0000-0300-000002300000}"/>
              </a:ext>
            </a:extLst>
          </p:cNvPr>
          <p:cNvGraphicFramePr>
            <a:graphicFrameLocks/>
          </p:cNvGraphicFramePr>
          <p:nvPr/>
        </p:nvGraphicFramePr>
        <p:xfrm>
          <a:off x="382905" y="1305877"/>
          <a:ext cx="8378189" cy="4246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51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73525" y="6568767"/>
            <a:ext cx="5840083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13645" y="98537"/>
            <a:ext cx="88626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l’emploi salarié se contracte </a:t>
            </a:r>
            <a:r>
              <a:rPr lang="fr-FR" sz="2800" b="1">
                <a:solidFill>
                  <a:schemeClr val="accent1">
                    <a:lumMod val="75000"/>
                  </a:schemeClr>
                </a:solidFill>
              </a:rPr>
              <a:t>dans l’ensemble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des secteurs d’activité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DD22CB-CAD2-9169-E63B-8496CEA3B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1927860"/>
            <a:ext cx="878586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0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73525" y="6568767"/>
            <a:ext cx="5960852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113893" y="7139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EE16ED35-870F-AD25-E134-FC1E38901B8D}"/>
              </a:ext>
            </a:extLst>
          </p:cNvPr>
          <p:cNvSpPr txBox="1"/>
          <p:nvPr/>
        </p:nvSpPr>
        <p:spPr>
          <a:xfrm>
            <a:off x="31822" y="-48932"/>
            <a:ext cx="8827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Les entrées en contrat d’apprentissage se stabilisent sur un an, mais le nombre de bénéficiaires continue de diminuer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DBD38241-095E-0743-44D9-C5D2079D69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4547814"/>
              </p:ext>
            </p:extLst>
          </p:nvPr>
        </p:nvGraphicFramePr>
        <p:xfrm>
          <a:off x="113892" y="856307"/>
          <a:ext cx="8952469" cy="557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Signe de multiplication 10">
            <a:extLst>
              <a:ext uri="{FF2B5EF4-FFF2-40B4-BE49-F238E27FC236}">
                <a16:creationId xmlns:a16="http://schemas.microsoft.com/office/drawing/2014/main" id="{37D563AC-B252-C3CB-40D7-5C90770BDDFA}"/>
              </a:ext>
            </a:extLst>
          </p:cNvPr>
          <p:cNvSpPr/>
          <p:nvPr/>
        </p:nvSpPr>
        <p:spPr>
          <a:xfrm>
            <a:off x="8199373" y="2412427"/>
            <a:ext cx="235750" cy="233766"/>
          </a:xfrm>
          <a:prstGeom prst="mathMultiply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E994A74-AAEB-68AA-FF0A-AA1F56C01DD5}"/>
              </a:ext>
            </a:extLst>
          </p:cNvPr>
          <p:cNvSpPr txBox="1"/>
          <p:nvPr/>
        </p:nvSpPr>
        <p:spPr bwMode="auto">
          <a:xfrm>
            <a:off x="8005023" y="2107497"/>
            <a:ext cx="624450" cy="233766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100" b="1" dirty="0"/>
              <a:t>1 700</a:t>
            </a:r>
          </a:p>
        </p:txBody>
      </p:sp>
    </p:spTree>
    <p:extLst>
      <p:ext uri="{BB962C8B-B14F-4D97-AF65-F5344CB8AC3E}">
        <p14:creationId xmlns:p14="http://schemas.microsoft.com/office/powerpoint/2010/main" val="260730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25699" y="104318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33909" y="6568767"/>
            <a:ext cx="6003985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650498" y="4204183"/>
            <a:ext cx="1652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8,1 % (+0,2 pt)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50499" y="3623697"/>
            <a:ext cx="1652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8,7 % (+0,1 pt)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690504" y="3916843"/>
            <a:ext cx="1572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8,5 % (+0,2 pt)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EE271C5-C428-120D-C09F-DF13477A7351}"/>
              </a:ext>
            </a:extLst>
          </p:cNvPr>
          <p:cNvSpPr txBox="1"/>
          <p:nvPr/>
        </p:nvSpPr>
        <p:spPr>
          <a:xfrm>
            <a:off x="7358737" y="2396996"/>
            <a:ext cx="204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Taux au T2 2026 (évolution 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2026) :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2BC5D6-C456-5F8C-2757-3956F4F7F07B}"/>
              </a:ext>
            </a:extLst>
          </p:cNvPr>
          <p:cNvSpPr txBox="1"/>
          <p:nvPr/>
        </p:nvSpPr>
        <p:spPr>
          <a:xfrm>
            <a:off x="96069" y="334294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progression graduelle du taux de chômage </a:t>
            </a:r>
          </a:p>
        </p:txBody>
      </p:sp>
      <p:graphicFrame>
        <p:nvGraphicFramePr>
          <p:cNvPr id="14" name="Graphique 13" descr="Ce graphique présente les taux de chômage en Paca, en France métropolitaine, et dans les Alpes-de-Haute-Provence sur les dix dernières années">
            <a:extLst>
              <a:ext uri="{FF2B5EF4-FFF2-40B4-BE49-F238E27FC236}">
                <a16:creationId xmlns:a16="http://schemas.microsoft.com/office/drawing/2014/main" id="{00000000-0008-0000-0200-0000021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072112"/>
              </p:ext>
            </p:extLst>
          </p:nvPr>
        </p:nvGraphicFramePr>
        <p:xfrm>
          <a:off x="298763" y="1864539"/>
          <a:ext cx="7858409" cy="4273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62941"/>
            <a:ext cx="88278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taux qui reste supérieur à la plupart des départements comparables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97205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33909" y="6568767"/>
            <a:ext cx="6003985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4F6008B-8CC6-FDC4-4DE4-FDA1378E75F2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1062037"/>
            <a:ext cx="6934200" cy="4733925"/>
            <a:chOff x="0" y="0"/>
            <a:chExt cx="6934200" cy="4733925"/>
          </a:xfrm>
        </p:grpSpPr>
        <p:graphicFrame>
          <p:nvGraphicFramePr>
            <p:cNvPr id="9" name="Graphique 8">
              <a:extLst>
                <a:ext uri="{FF2B5EF4-FFF2-40B4-BE49-F238E27FC236}">
                  <a16:creationId xmlns:a16="http://schemas.microsoft.com/office/drawing/2014/main" id="{E273BAB6-AA48-1398-E2E0-6C5539CA52A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924675" cy="47339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 Box 1">
              <a:extLst>
                <a:ext uri="{FF2B5EF4-FFF2-40B4-BE49-F238E27FC236}">
                  <a16:creationId xmlns:a16="http://schemas.microsoft.com/office/drawing/2014/main" id="{C6F400EC-CF21-8E2B-F691-F08BCEDFF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25" y="3943350"/>
              <a:ext cx="6924675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288" tIns="22860" rIns="0" bIns="0" anchor="t" upright="1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fr-FR" sz="1000" b="0" i="0" u="none" strike="noStrike" baseline="0">
                  <a:solidFill>
                    <a:srgbClr val="000000"/>
                  </a:solidFill>
                  <a:latin typeface="+mn-lt"/>
                </a:rPr>
                <a:t>* Pour évaluer la comparabilité avec les Alpes-de-Haute-Provence, les critères retenus sont le nombre total d'emplois (salariés et non salariés) du département, ainsi que le poids des secteurs de l'agriculture et du tertiaire non marchand dans l'emploi total </a:t>
              </a:r>
            </a:p>
            <a:p>
              <a:pPr algn="l" rtl="0">
                <a:defRPr sz="1000"/>
              </a:pPr>
              <a:r>
                <a:rPr lang="fr-FR" sz="1000" b="1" i="0" u="none" strike="noStrike" baseline="0">
                  <a:solidFill>
                    <a:srgbClr val="000000"/>
                  </a:solidFill>
                  <a:latin typeface="+mn-lt"/>
                </a:rPr>
                <a:t>Note : </a:t>
              </a:r>
              <a:r>
                <a:rPr lang="fr-FR" sz="1000" b="0" i="0" u="none" strike="noStrike" baseline="0">
                  <a:solidFill>
                    <a:srgbClr val="000000"/>
                  </a:solidFill>
                  <a:latin typeface="+mn-lt"/>
                </a:rPr>
                <a:t>données trimestrielles provisoires, corrigées des variations saisonnières ; estimation à +/- 0,3 point près du niveau du taux de chômage national et de son évolution d’un trimestre à l’autre</a:t>
              </a:r>
            </a:p>
            <a:p>
              <a:pPr algn="l" rtl="0">
                <a:defRPr sz="1000"/>
              </a:pPr>
              <a:r>
                <a:rPr lang="fr-FR" sz="1000" b="1" i="1" u="none" strike="noStrike" baseline="0">
                  <a:solidFill>
                    <a:srgbClr val="000000"/>
                  </a:solidFill>
                  <a:latin typeface="Calibri"/>
                </a:rPr>
                <a:t>Source : </a:t>
              </a:r>
              <a:r>
                <a:rPr lang="fr-FR" sz="1000" b="0" i="1" u="none" strike="noStrike" baseline="0">
                  <a:solidFill>
                    <a:srgbClr val="000000"/>
                  </a:solidFill>
                  <a:latin typeface="Calibri"/>
                </a:rPr>
                <a:t>Insee, taux de chômage au sens du BIT (national ) et taux de chômage localisés (régional et départementaux)</a:t>
              </a:r>
            </a:p>
          </p:txBody>
        </p:sp>
      </p:grpSp>
      <p:sp>
        <p:nvSpPr>
          <p:cNvPr id="11" name="ZoneTexte 1">
            <a:extLst>
              <a:ext uri="{FF2B5EF4-FFF2-40B4-BE49-F238E27FC236}">
                <a16:creationId xmlns:a16="http://schemas.microsoft.com/office/drawing/2014/main" id="{2ED30541-0112-1400-7542-57440346555B}"/>
              </a:ext>
            </a:extLst>
          </p:cNvPr>
          <p:cNvSpPr txBox="1"/>
          <p:nvPr/>
        </p:nvSpPr>
        <p:spPr>
          <a:xfrm>
            <a:off x="1292606" y="1062037"/>
            <a:ext cx="6886589" cy="37147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fr-FR" sz="1500" b="1" i="0" baseline="0">
                <a:effectLst/>
                <a:latin typeface="+mn-lt"/>
                <a:ea typeface="+mn-ea"/>
                <a:cs typeface="+mn-cs"/>
              </a:rPr>
              <a:t>Taux de chômage localisés dans les départements comparables* au T2 2026</a:t>
            </a:r>
            <a:endParaRPr lang="fr-FR" sz="1100"/>
          </a:p>
        </p:txBody>
      </p:sp>
    </p:spTree>
    <p:extLst>
      <p:ext uri="{BB962C8B-B14F-4D97-AF65-F5344CB8AC3E}">
        <p14:creationId xmlns:p14="http://schemas.microsoft.com/office/powerpoint/2010/main" val="3728429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90777" y="6568767"/>
            <a:ext cx="5848710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5" y="1063996"/>
            <a:ext cx="882780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4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4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4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400" b="1" dirty="0">
                <a:solidFill>
                  <a:srgbClr val="002060"/>
                </a:solidFill>
              </a:rPr>
              <a:t>suivies par Cap emploi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400" baseline="30000" dirty="0">
                <a:solidFill>
                  <a:srgbClr val="002060"/>
                </a:solidFill>
              </a:rPr>
              <a:t>er</a:t>
            </a:r>
            <a:r>
              <a:rPr lang="fr-FR" sz="14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4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400" b="1" dirty="0" err="1">
                <a:solidFill>
                  <a:srgbClr val="002060"/>
                </a:solidFill>
              </a:rPr>
              <a:t>Cnis</a:t>
            </a:r>
            <a:r>
              <a:rPr lang="fr-FR" sz="1400" b="1" dirty="0">
                <a:solidFill>
                  <a:srgbClr val="002060"/>
                </a:solidFill>
              </a:rPr>
              <a:t> : la </a:t>
            </a:r>
            <a:r>
              <a:rPr lang="fr-FR" sz="1400" b="1" dirty="0">
                <a:solidFill>
                  <a:srgbClr val="00B0F0"/>
                </a:solidFill>
              </a:rPr>
              <a:t>catégorie F</a:t>
            </a:r>
            <a:r>
              <a:rPr lang="fr-FR" sz="14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400" b="1" dirty="0">
                <a:solidFill>
                  <a:srgbClr val="00B0F0"/>
                </a:solidFill>
              </a:rPr>
              <a:t>catégorie G </a:t>
            </a:r>
            <a:r>
              <a:rPr lang="fr-FR" sz="14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4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et AIJ)</a:t>
            </a:r>
            <a:r>
              <a:rPr lang="fr-FR" sz="1400" dirty="0">
                <a:solidFill>
                  <a:srgbClr val="002060"/>
                </a:solidFill>
              </a:rPr>
              <a:t>. Ces séries, dites « contrefactuelles » ne sont pas disponibles au niveau départemental. </a:t>
            </a:r>
            <a:r>
              <a:rPr lang="fr-FR" sz="1400" b="1" dirty="0">
                <a:solidFill>
                  <a:srgbClr val="FF0000"/>
                </a:solidFill>
              </a:rPr>
              <a:t>Entre 2025 et 2027, il n’est donc plus possible de réaliser des analyses conjoncturelles de la demande d’emploi au niveau départemental.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Néanmoins, un chiffrage du nombre total d’inscrits, comprenant ces nouveaux publics, a été réalisé par la Dares et permet de situer chaque département au sein de la région. C’est ce qui est présenté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225106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CFB3D59B-295C-6DC7-E348-5E8AFE1C6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57" y="846696"/>
            <a:ext cx="7531303" cy="37349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41669" y="-1637"/>
            <a:ext cx="8939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Au 2</a:t>
            </a:r>
            <a:r>
              <a:rPr lang="fr-FR" sz="2400" b="1" baseline="30000" dirty="0">
                <a:solidFill>
                  <a:srgbClr val="4F81BD">
                    <a:lumMod val="75000"/>
                  </a:srgbClr>
                </a:solidFill>
              </a:rPr>
              <a:t>e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 trimestre 2026, la demande d’emploi y compris nouveaux publics progresse un peu plus vite qu’en moyenne régionale</a:t>
            </a:r>
            <a:endParaRPr lang="fr-F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90777" y="6568767"/>
            <a:ext cx="5848710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CF47F1-EFD2-654D-55A6-4926D0EBD43A}"/>
              </a:ext>
            </a:extLst>
          </p:cNvPr>
          <p:cNvSpPr txBox="1"/>
          <p:nvPr/>
        </p:nvSpPr>
        <p:spPr>
          <a:xfrm>
            <a:off x="280657" y="4629775"/>
            <a:ext cx="87216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Avertissements :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Les évolutions sont perturbées par des changements dans les règles d’actualisation subvenus au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semestre 2025 et par l’entrée en vigueur en juin 2025 du décret relatif aux sanctions applicables aux inscrits à France Travail en cas de manquement à leurs obligations.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Une estimation de l’impact de ces deux effets a été réalisée par la Dares au 2</a:t>
            </a:r>
            <a:r>
              <a:rPr lang="fr-FR" sz="1200" baseline="30000" dirty="0">
                <a:solidFill>
                  <a:srgbClr val="FF0000"/>
                </a:solidFill>
              </a:rPr>
              <a:t>e</a:t>
            </a:r>
            <a:r>
              <a:rPr lang="fr-FR" sz="1200" dirty="0">
                <a:solidFill>
                  <a:srgbClr val="FF0000"/>
                </a:solidFill>
              </a:rPr>
              <a:t> trimestre 2026 au niveau national : </a:t>
            </a:r>
            <a:r>
              <a:rPr lang="fr-FR" sz="1200" i="1" dirty="0">
                <a:solidFill>
                  <a:srgbClr val="FF0000"/>
                </a:solidFill>
              </a:rPr>
              <a:t>in fine</a:t>
            </a:r>
            <a:r>
              <a:rPr lang="fr-FR" sz="1200" dirty="0">
                <a:solidFill>
                  <a:srgbClr val="FF0000"/>
                </a:solidFill>
              </a:rPr>
              <a:t>, le nombre de demandeurs d’emploi en catégories A, B, C hors nouveaux publics (hors BRSA et hors jeunes en parcours) aurait augmenté de +0,4 % en France entière sur un trimestre et diminué de -0,9 % sur un an.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 niveau régional, seul l’impact trimestriel du décret relatif aux sanctions a été estimé par la Dares : comme au niveau national, la hausse aurait été également moins prononcée : +0,9 %.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741BCDC-D1A0-DD23-154F-0BCBB1FC7E7D}"/>
              </a:ext>
            </a:extLst>
          </p:cNvPr>
          <p:cNvSpPr/>
          <p:nvPr/>
        </p:nvSpPr>
        <p:spPr>
          <a:xfrm>
            <a:off x="6645251" y="2106245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CD23E0E-2543-E275-BD91-17190EBFC4A0}"/>
              </a:ext>
            </a:extLst>
          </p:cNvPr>
          <p:cNvSpPr/>
          <p:nvPr/>
        </p:nvSpPr>
        <p:spPr>
          <a:xfrm>
            <a:off x="6681467" y="3134510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0" y="-16958"/>
            <a:ext cx="9231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Sur un an, légère baisse du nombre de foyers bénéficiaires du RSA ; forte hausse de l’ASS, beaucoup moins prononcée pour la PA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506109"/>
              </p:ext>
            </p:extLst>
          </p:nvPr>
        </p:nvGraphicFramePr>
        <p:xfrm>
          <a:off x="851026" y="1040129"/>
          <a:ext cx="7278986" cy="5206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9517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se replie un peu plus vite qu’au niveau régional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42255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6B80E49-B909-8922-E685-A4B82E7C5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15" y="1694631"/>
            <a:ext cx="8665890" cy="325761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2398" y="2628531"/>
            <a:ext cx="8538187" cy="18288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290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9168" y="257287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Nouvelle hausse des créations d’entreprises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7866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CFA7562-29D2-26A5-3B09-F9D9D395F0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015394"/>
              </p:ext>
            </p:extLst>
          </p:nvPr>
        </p:nvGraphicFramePr>
        <p:xfrm>
          <a:off x="810560" y="1174434"/>
          <a:ext cx="7522879" cy="5053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3116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4443" y="319190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Fort recul du nombre de défaillances d’entreprises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5785DAC7-14EC-471C-BBBC-7BE99623AA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6443073"/>
              </p:ext>
            </p:extLst>
          </p:nvPr>
        </p:nvGraphicFramePr>
        <p:xfrm>
          <a:off x="569343" y="1252983"/>
          <a:ext cx="7962182" cy="5078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3225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dirty="0">
                <a:hlinkClick r:id="rId3"/>
              </a:rPr>
            </a:br>
            <a:r>
              <a:rPr lang="fr-FR" sz="2000" dirty="0">
                <a:hlinkClick r:id="rId4"/>
              </a:rPr>
              <a:t>https://paca.dreets.gouv.fr/les-notes-de-conjoncture-trimestrielles-en-paca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algn="ctr"/>
            <a:r>
              <a:rPr lang="fr-FR" u="sng" dirty="0">
                <a:hlinkClick r:id="rId5"/>
              </a:rPr>
              <a:t>https://paca.dreets.gouv.fr/les-indicateurs-cles-socio-economiques-en-paca</a:t>
            </a:r>
            <a:endParaRPr lang="fr-FR" u="sng" dirty="0"/>
          </a:p>
          <a:p>
            <a:pPr algn="ctr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dirty="0"/>
              <a:t>Les éclairages conjoncturels départementaux - Alpes-de-Haute-Provence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82657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2ff91c20-40e6-4ab5-a5ac-9b5646c66526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ab994d58-9349-46a1-8cee-b96a64c5dc7e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13910</TotalTime>
  <Words>1708</Words>
  <Application>Microsoft Office PowerPoint</Application>
  <PresentationFormat>Affichage à l'écran (4:3)</PresentationFormat>
  <Paragraphs>261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 Narrow</vt:lpstr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1109</cp:revision>
  <cp:lastPrinted>2018-10-09T12:30:48Z</cp:lastPrinted>
  <dcterms:created xsi:type="dcterms:W3CDTF">2018-05-30T13:27:07Z</dcterms:created>
  <dcterms:modified xsi:type="dcterms:W3CDTF">2026-09-24T12:29:30Z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  <property fmtid="{D5CDD505-2E9C-101B-9397-08002B2CF9AE}" pid="4" name="MSIP_Label_3094c1fb-3db8-4cce-b079-9b022302847f_Enabled">
    <vt:lpwstr>true</vt:lpwstr>
  </property>
  <property fmtid="{D5CDD505-2E9C-101B-9397-08002B2CF9AE}" pid="5" name="MSIP_Label_3094c1fb-3db8-4cce-b079-9b022302847f_SetDate">
    <vt:lpwstr>2025-09-15T09:12:38Z</vt:lpwstr>
  </property>
  <property fmtid="{D5CDD505-2E9C-101B-9397-08002B2CF9AE}" pid="6" name="MSIP_Label_3094c1fb-3db8-4cce-b079-9b022302847f_Method">
    <vt:lpwstr>Standard</vt:lpwstr>
  </property>
  <property fmtid="{D5CDD505-2E9C-101B-9397-08002B2CF9AE}" pid="7" name="MSIP_Label_3094c1fb-3db8-4cce-b079-9b022302847f_Name">
    <vt:lpwstr>[Prod v5] C1 - Standard</vt:lpwstr>
  </property>
  <property fmtid="{D5CDD505-2E9C-101B-9397-08002B2CF9AE}" pid="8" name="MSIP_Label_3094c1fb-3db8-4cce-b079-9b022302847f_SiteId">
    <vt:lpwstr>035e5292-5a25-4509-bb08-a555f7d31a8b</vt:lpwstr>
  </property>
  <property fmtid="{D5CDD505-2E9C-101B-9397-08002B2CF9AE}" pid="9" name="MSIP_Label_3094c1fb-3db8-4cce-b079-9b022302847f_ActionId">
    <vt:lpwstr>c12ca647-62d2-4251-88db-ff3dc4dcd46c</vt:lpwstr>
  </property>
  <property fmtid="{D5CDD505-2E9C-101B-9397-08002B2CF9AE}" pid="10" name="MSIP_Label_3094c1fb-3db8-4cce-b079-9b022302847f_ContentBits">
    <vt:lpwstr>0</vt:lpwstr>
  </property>
  <property fmtid="{D5CDD505-2E9C-101B-9397-08002B2CF9AE}" pid="11" name="MSIP_Label_3094c1fb-3db8-4cce-b079-9b022302847f_Tag">
    <vt:lpwstr>10, 3, 0, 1</vt:lpwstr>
  </property>
</Properties>
</file>