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drawings/drawing5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drawings/drawing7.xml" ContentType="application/vnd.openxmlformats-officedocument.drawingml.chartshape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8.xml" ContentType="application/vnd.openxmlformats-officedocument.drawingml.chart+xml"/>
  <Override PartName="/ppt/drawings/drawing8.xml" ContentType="application/vnd.openxmlformats-officedocument.drawingml.chartshap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drawings/drawing9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10.xml" ContentType="application/vnd.openxmlformats-officedocument.drawingml.chart+xml"/>
  <Override PartName="/ppt/theme/themeOverride3.xml" ContentType="application/vnd.openxmlformats-officedocument.themeOverride+xml"/>
  <Override PartName="/ppt/drawings/drawing10.xml" ContentType="application/vnd.openxmlformats-officedocument.drawingml.chartshapes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2"/>
  </p:notesMasterIdLst>
  <p:sldIdLst>
    <p:sldId id="300" r:id="rId6"/>
    <p:sldId id="299" r:id="rId7"/>
    <p:sldId id="264" r:id="rId8"/>
    <p:sldId id="290" r:id="rId9"/>
    <p:sldId id="292" r:id="rId10"/>
    <p:sldId id="293" r:id="rId11"/>
    <p:sldId id="315" r:id="rId12"/>
    <p:sldId id="306" r:id="rId13"/>
    <p:sldId id="302" r:id="rId14"/>
    <p:sldId id="326" r:id="rId15"/>
    <p:sldId id="314" r:id="rId16"/>
    <p:sldId id="318" r:id="rId17"/>
    <p:sldId id="319" r:id="rId18"/>
    <p:sldId id="324" r:id="rId19"/>
    <p:sldId id="325" r:id="rId20"/>
    <p:sldId id="316" r:id="rId21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UVIAC Mathieu (DR-PACA)" initials="S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B954"/>
    <a:srgbClr val="868686"/>
    <a:srgbClr val="F79646"/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94" autoAdjust="0"/>
    <p:restoredTop sz="94306" autoAdjust="0"/>
  </p:normalViewPr>
  <p:slideViewPr>
    <p:cSldViewPr snapToGrid="0" snapToObjects="1">
      <p:cViewPr varScale="1">
        <p:scale>
          <a:sx n="82" d="100"/>
          <a:sy n="82" d="100"/>
        </p:scale>
        <p:origin x="1488" y="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polaris.social.gouv.fr\DREETS-PACA$\Users\Cab-SESE\10%20-%20Tableau%20de%20bord%20conjoncturel\01%20-%20Indicateurs\Emploi%20salari&#233;%20total%20yc%20int&#233;rim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polaris.social.gouv.fr\DREETS-PACA$\Users\Cab-SESE\10%20-%20Tableau%20de%20bord%20conjoncturel\01%20-%20Indicateurs\Emploi%20salari&#233;%20total%20yc%20int&#233;rim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polaris.social.gouv.fr\DREETS-PACA$\Users\Cab-SESE\10%20-%20Tableau%20de%20bord%20conjoncturel\01%20-%20Indicateurs\Emploi%20salari&#233;%20total%20yc%20int&#233;rim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polaris.social.gouv.fr\DREETS-PACA$\Users\Cab-SESE\10%20-%20Tableau%20de%20bord%20conjoncturel\01%20-%20Indicateurs\Emploi%20salari&#233;%20total%20yc%20int&#233;rim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oleObject" Target="file:///\\polaris.social.gouv.fr\DREETS-PACA$\Users\Cab-SESE\10%20-%20Notes%20de%20conjoncture\01%20-%20Notes\2026\2026-T2\01%20-%20Fichiers%20de%20travail\Apprentissage\2026_T2_Apprentisage_note.xls" TargetMode="External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\\polaris.social.gouv.fr\DREETS-PACA$\Users\Cab-SESE\10%20-%20Tableau%20de%20bord%20conjoncturel\01%20-%20Indicateurs\Taux%20de%20ch&#244;mage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\\polaris.social.gouv.fr\DREETS-PACA$\Users\Cab-SESE\10%20-%20Notes%20de%20conjoncture\01%20-%20Notes\2026\2026-T2\01%20-%20Fichiers%20de%20travail\DEFM-Ch&#244;mage\Tx%20ch&#244;mage%20-%20d&#233;p%20comparables\T201_&#233;clairages_d&#233;p_V2.xls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\\polaris.social.gouv.fr\DREETS-PACA$\Users\Cab-SESE\10%20-%20Notes%20de%20conjoncture\01%20-%20Notes\2026\2026-T2\01%20-%20Fichiers%20de%20travail\Prestations%20sociales\2026-T2%20-%20Prestations%20sociales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9.xml"/><Relationship Id="rId4" Type="http://schemas.openxmlformats.org/officeDocument/2006/relationships/package" Target="../embeddings/Microsoft_Excel_Worksheet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0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fr-FR" sz="1400" b="1" i="0" u="none" strike="noStrike" baseline="0">
                <a:solidFill>
                  <a:srgbClr val="000000"/>
                </a:solidFill>
                <a:latin typeface="Calibri"/>
              </a:rPr>
              <a:t>Evolution de l'emploi salarié dans les Hautes-Alpes 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fr-FR" sz="1000" b="0" i="1" u="none" strike="noStrike" baseline="0">
                <a:solidFill>
                  <a:srgbClr val="000000"/>
                </a:solidFill>
                <a:latin typeface="Calibri"/>
              </a:rPr>
              <a:t>(en indice base 100 au 1</a:t>
            </a:r>
            <a:r>
              <a:rPr lang="fr-FR" sz="1000" b="0" i="1" u="none" strike="noStrike" baseline="30000">
                <a:solidFill>
                  <a:srgbClr val="000000"/>
                </a:solidFill>
                <a:latin typeface="Calibri"/>
              </a:rPr>
              <a:t>er </a:t>
            </a:r>
            <a:r>
              <a:rPr lang="fr-FR" sz="1000" b="0" i="1" u="none" strike="noStrike" baseline="0">
                <a:solidFill>
                  <a:srgbClr val="000000"/>
                </a:solidFill>
                <a:latin typeface="Calibri"/>
              </a:rPr>
              <a:t>trimestre 2015)</a:t>
            </a:r>
          </a:p>
        </c:rich>
      </c:tx>
      <c:layout>
        <c:manualLayout>
          <c:xMode val="edge"/>
          <c:yMode val="edge"/>
          <c:x val="0.19517272605075309"/>
          <c:y val="1.7564179749406848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8.1896608162074974E-2"/>
          <c:y val="0.21016253281900454"/>
          <c:w val="0.83764367816092966"/>
          <c:h val="0.54405746964413448"/>
        </c:manualLayout>
      </c:layout>
      <c:lineChart>
        <c:grouping val="standard"/>
        <c:varyColors val="0"/>
        <c:ser>
          <c:idx val="0"/>
          <c:order val="0"/>
          <c:tx>
            <c:v>Provence-Alpes-Côte d'Azur</c:v>
          </c:tx>
          <c:spPr>
            <a:ln w="28575">
              <a:solidFill>
                <a:schemeClr val="accent6">
                  <a:lumMod val="75000"/>
                </a:schemeClr>
              </a:solidFill>
              <a:prstDash val="solid"/>
            </a:ln>
          </c:spPr>
          <c:marker>
            <c:symbol val="none"/>
          </c:marker>
          <c:cat>
            <c:multiLvlStrRef>
              <c:f>'Données graph 1 et 3'!$A$10:$B$51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 1 et 3'!$E$10:$E$51</c:f>
              <c:numCache>
                <c:formatCode>#\ ##0.0</c:formatCode>
                <c:ptCount val="42"/>
                <c:pt idx="0">
                  <c:v>100</c:v>
                </c:pt>
                <c:pt idx="1">
                  <c:v>100.37527366571963</c:v>
                </c:pt>
                <c:pt idx="2">
                  <c:v>100.59007751545381</c:v>
                </c:pt>
                <c:pt idx="3">
                  <c:v>100.6321354706555</c:v>
                </c:pt>
                <c:pt idx="4">
                  <c:v>101.08981850671137</c:v>
                </c:pt>
                <c:pt idx="5">
                  <c:v>101.53830824627686</c:v>
                </c:pt>
                <c:pt idx="6">
                  <c:v>101.51760956675351</c:v>
                </c:pt>
                <c:pt idx="7">
                  <c:v>101.94573092487316</c:v>
                </c:pt>
                <c:pt idx="8">
                  <c:v>102.53333120474572</c:v>
                </c:pt>
                <c:pt idx="9">
                  <c:v>102.40132207310488</c:v>
                </c:pt>
                <c:pt idx="10">
                  <c:v>102.54907541310656</c:v>
                </c:pt>
                <c:pt idx="11">
                  <c:v>102.75259407852617</c:v>
                </c:pt>
                <c:pt idx="12">
                  <c:v>103.40636407325792</c:v>
                </c:pt>
                <c:pt idx="13">
                  <c:v>103.69856777248627</c:v>
                </c:pt>
                <c:pt idx="14">
                  <c:v>103.92724414147547</c:v>
                </c:pt>
                <c:pt idx="15">
                  <c:v>104.53917637972387</c:v>
                </c:pt>
                <c:pt idx="16">
                  <c:v>102.48890611332197</c:v>
                </c:pt>
                <c:pt idx="17">
                  <c:v>101.31662318659474</c:v>
                </c:pt>
                <c:pt idx="18">
                  <c:v>103.93880457418798</c:v>
                </c:pt>
                <c:pt idx="19">
                  <c:v>104.45929929464846</c:v>
                </c:pt>
                <c:pt idx="20">
                  <c:v>105.25251012776479</c:v>
                </c:pt>
                <c:pt idx="21">
                  <c:v>106.49272435909786</c:v>
                </c:pt>
                <c:pt idx="22">
                  <c:v>107.56966124078676</c:v>
                </c:pt>
                <c:pt idx="23">
                  <c:v>108.51816722000768</c:v>
                </c:pt>
                <c:pt idx="24">
                  <c:v>109.14975219386736</c:v>
                </c:pt>
                <c:pt idx="25">
                  <c:v>109.45593851170989</c:v>
                </c:pt>
                <c:pt idx="26">
                  <c:v>109.46584745403489</c:v>
                </c:pt>
                <c:pt idx="27">
                  <c:v>110.08201851761122</c:v>
                </c:pt>
                <c:pt idx="28">
                  <c:v>110.54531662098461</c:v>
                </c:pt>
                <c:pt idx="29">
                  <c:v>110.61126613712544</c:v>
                </c:pt>
                <c:pt idx="30">
                  <c:v>110.71756706840088</c:v>
                </c:pt>
                <c:pt idx="31">
                  <c:v>111.06608658984301</c:v>
                </c:pt>
                <c:pt idx="32">
                  <c:v>111.36935527466763</c:v>
                </c:pt>
                <c:pt idx="33">
                  <c:v>111.34304152782678</c:v>
                </c:pt>
                <c:pt idx="34">
                  <c:v>111.56654322693515</c:v>
                </c:pt>
                <c:pt idx="35">
                  <c:v>111.48479445275387</c:v>
                </c:pt>
                <c:pt idx="36">
                  <c:v>111.51253949126389</c:v>
                </c:pt>
                <c:pt idx="37">
                  <c:v>111.75029905738434</c:v>
                </c:pt>
                <c:pt idx="38">
                  <c:v>111.89056564096269</c:v>
                </c:pt>
                <c:pt idx="39">
                  <c:v>111.70653456211559</c:v>
                </c:pt>
                <c:pt idx="40">
                  <c:v>111.62720797383598</c:v>
                </c:pt>
                <c:pt idx="41">
                  <c:v>111.74837231859891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37-4C31-99A3-F778ABC1D921}"/>
            </c:ext>
          </c:extLst>
        </c:ser>
        <c:ser>
          <c:idx val="1"/>
          <c:order val="1"/>
          <c:tx>
            <c:v>France métropolitaine</c:v>
          </c:tx>
          <c:spPr>
            <a:ln w="28575">
              <a:solidFill>
                <a:srgbClr val="0000FF"/>
              </a:solidFill>
              <a:prstDash val="solid"/>
            </a:ln>
          </c:spPr>
          <c:marker>
            <c:symbol val="none"/>
          </c:marker>
          <c:cat>
            <c:multiLvlStrRef>
              <c:f>'Données graph 1 et 3'!$A$10:$B$51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 1 et 3'!$C$10:$C$51</c:f>
              <c:numCache>
                <c:formatCode>#\ ##0.0</c:formatCode>
                <c:ptCount val="42"/>
                <c:pt idx="0">
                  <c:v>100</c:v>
                </c:pt>
                <c:pt idx="1">
                  <c:v>100.22237749463802</c:v>
                </c:pt>
                <c:pt idx="2">
                  <c:v>100.54323892646832</c:v>
                </c:pt>
                <c:pt idx="3">
                  <c:v>100.59199854718848</c:v>
                </c:pt>
                <c:pt idx="4">
                  <c:v>101.05167300293205</c:v>
                </c:pt>
                <c:pt idx="5">
                  <c:v>101.48537941173362</c:v>
                </c:pt>
                <c:pt idx="6">
                  <c:v>101.43449757668061</c:v>
                </c:pt>
                <c:pt idx="7">
                  <c:v>101.92072666754719</c:v>
                </c:pt>
                <c:pt idx="8">
                  <c:v>102.17241209905497</c:v>
                </c:pt>
                <c:pt idx="9">
                  <c:v>102.20715714439777</c:v>
                </c:pt>
                <c:pt idx="10">
                  <c:v>102.2764848469414</c:v>
                </c:pt>
                <c:pt idx="11">
                  <c:v>102.55436503934303</c:v>
                </c:pt>
                <c:pt idx="12">
                  <c:v>103.2341499537949</c:v>
                </c:pt>
                <c:pt idx="13">
                  <c:v>103.36825056317312</c:v>
                </c:pt>
                <c:pt idx="14">
                  <c:v>103.53585913734051</c:v>
                </c:pt>
                <c:pt idx="15">
                  <c:v>104.03930703437521</c:v>
                </c:pt>
                <c:pt idx="16">
                  <c:v>102.09619602872814</c:v>
                </c:pt>
                <c:pt idx="17">
                  <c:v>101.51660740136607</c:v>
                </c:pt>
                <c:pt idx="18">
                  <c:v>103.59072750784395</c:v>
                </c:pt>
                <c:pt idx="19">
                  <c:v>103.74697484772145</c:v>
                </c:pt>
                <c:pt idx="20">
                  <c:v>104.49651164157532</c:v>
                </c:pt>
                <c:pt idx="21">
                  <c:v>105.4887878519674</c:v>
                </c:pt>
                <c:pt idx="22">
                  <c:v>106.44041836721878</c:v>
                </c:pt>
                <c:pt idx="23">
                  <c:v>106.99027863891477</c:v>
                </c:pt>
                <c:pt idx="24">
                  <c:v>107.52457349898326</c:v>
                </c:pt>
                <c:pt idx="25">
                  <c:v>107.68160982074076</c:v>
                </c:pt>
                <c:pt idx="26">
                  <c:v>107.8395680270567</c:v>
                </c:pt>
                <c:pt idx="27">
                  <c:v>108.30656137228263</c:v>
                </c:pt>
                <c:pt idx="28">
                  <c:v>108.56234445676274</c:v>
                </c:pt>
                <c:pt idx="29">
                  <c:v>108.70420194763832</c:v>
                </c:pt>
                <c:pt idx="30">
                  <c:v>108.77154030313503</c:v>
                </c:pt>
                <c:pt idx="31">
                  <c:v>108.98975163310905</c:v>
                </c:pt>
                <c:pt idx="32">
                  <c:v>109.14281665271572</c:v>
                </c:pt>
                <c:pt idx="33">
                  <c:v>109.11441859540678</c:v>
                </c:pt>
                <c:pt idx="34">
                  <c:v>109.24115743074377</c:v>
                </c:pt>
                <c:pt idx="35">
                  <c:v>109.06850880222993</c:v>
                </c:pt>
                <c:pt idx="36">
                  <c:v>109.02485152487611</c:v>
                </c:pt>
                <c:pt idx="37">
                  <c:v>109.07705464145769</c:v>
                </c:pt>
                <c:pt idx="38">
                  <c:v>109.00368047807316</c:v>
                </c:pt>
                <c:pt idx="39">
                  <c:v>108.86732353143178</c:v>
                </c:pt>
                <c:pt idx="40">
                  <c:v>108.86755635277687</c:v>
                </c:pt>
                <c:pt idx="41">
                  <c:v>108.77500030003941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A37-4C31-99A3-F778ABC1D921}"/>
            </c:ext>
          </c:extLst>
        </c:ser>
        <c:ser>
          <c:idx val="2"/>
          <c:order val="2"/>
          <c:tx>
            <c:strRef>
              <c:f>'Données graph 1 et 3'!$H$8:$H$9</c:f>
              <c:strCache>
                <c:ptCount val="2"/>
                <c:pt idx="0">
                  <c:v>Hautes-Alpes</c:v>
                </c:pt>
              </c:strCache>
            </c:strRef>
          </c:tx>
          <c:marker>
            <c:symbol val="none"/>
          </c:marker>
          <c:cat>
            <c:multiLvlStrRef>
              <c:f>'Données graph 1 et 3'!$A$10:$B$51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 1 et 3'!$H$10:$H$51</c:f>
              <c:numCache>
                <c:formatCode>#\ ##0.0</c:formatCode>
                <c:ptCount val="42"/>
                <c:pt idx="0">
                  <c:v>100</c:v>
                </c:pt>
                <c:pt idx="1">
                  <c:v>100.17116221535029</c:v>
                </c:pt>
                <c:pt idx="2">
                  <c:v>99.830159307354052</c:v>
                </c:pt>
                <c:pt idx="3">
                  <c:v>99.653062300014284</c:v>
                </c:pt>
                <c:pt idx="4">
                  <c:v>99.764428525281218</c:v>
                </c:pt>
                <c:pt idx="5">
                  <c:v>100.95956968394999</c:v>
                </c:pt>
                <c:pt idx="6">
                  <c:v>100.51939932904996</c:v>
                </c:pt>
                <c:pt idx="7">
                  <c:v>101.43328921133575</c:v>
                </c:pt>
                <c:pt idx="8">
                  <c:v>101.14466954265558</c:v>
                </c:pt>
                <c:pt idx="9">
                  <c:v>101.20625326870294</c:v>
                </c:pt>
                <c:pt idx="10">
                  <c:v>100.61779477098042</c:v>
                </c:pt>
                <c:pt idx="11">
                  <c:v>101.43946573284256</c:v>
                </c:pt>
                <c:pt idx="12">
                  <c:v>101.97103527745493</c:v>
                </c:pt>
                <c:pt idx="13">
                  <c:v>101.30681932363726</c:v>
                </c:pt>
                <c:pt idx="14">
                  <c:v>100.69520445088385</c:v>
                </c:pt>
                <c:pt idx="15">
                  <c:v>101.92345097560165</c:v>
                </c:pt>
                <c:pt idx="16">
                  <c:v>98.938497801753471</c:v>
                </c:pt>
                <c:pt idx="17">
                  <c:v>97.776231463504885</c:v>
                </c:pt>
                <c:pt idx="18">
                  <c:v>100.63089276694899</c:v>
                </c:pt>
                <c:pt idx="19">
                  <c:v>95.033992068848633</c:v>
                </c:pt>
                <c:pt idx="20">
                  <c:v>97.522131563526131</c:v>
                </c:pt>
                <c:pt idx="21">
                  <c:v>102.67527599144472</c:v>
                </c:pt>
                <c:pt idx="22">
                  <c:v>103.67632435642366</c:v>
                </c:pt>
                <c:pt idx="23">
                  <c:v>104.30492433812077</c:v>
                </c:pt>
                <c:pt idx="24">
                  <c:v>105.73684285581639</c:v>
                </c:pt>
                <c:pt idx="25">
                  <c:v>105.18758208554146</c:v>
                </c:pt>
                <c:pt idx="26">
                  <c:v>104.75782742359276</c:v>
                </c:pt>
                <c:pt idx="27">
                  <c:v>105.97832265397584</c:v>
                </c:pt>
                <c:pt idx="28">
                  <c:v>105.21408045040994</c:v>
                </c:pt>
                <c:pt idx="29">
                  <c:v>106.22585624606637</c:v>
                </c:pt>
                <c:pt idx="30">
                  <c:v>106.4601749364188</c:v>
                </c:pt>
                <c:pt idx="31">
                  <c:v>106.78929328775833</c:v>
                </c:pt>
                <c:pt idx="32">
                  <c:v>107.29134186931977</c:v>
                </c:pt>
                <c:pt idx="33">
                  <c:v>107.11090289403147</c:v>
                </c:pt>
                <c:pt idx="34">
                  <c:v>107.91261148801139</c:v>
                </c:pt>
                <c:pt idx="35">
                  <c:v>108.60481852109854</c:v>
                </c:pt>
                <c:pt idx="36">
                  <c:v>108.42076961349154</c:v>
                </c:pt>
                <c:pt idx="37">
                  <c:v>108.67197076182495</c:v>
                </c:pt>
                <c:pt idx="38">
                  <c:v>108.97069617048116</c:v>
                </c:pt>
                <c:pt idx="39">
                  <c:v>109.87367335575595</c:v>
                </c:pt>
                <c:pt idx="40">
                  <c:v>109.37221056372599</c:v>
                </c:pt>
                <c:pt idx="41">
                  <c:v>109.02441944693855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A37-4C31-99A3-F778ABC1D9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0379904"/>
        <c:axId val="210381440"/>
      </c:lineChart>
      <c:catAx>
        <c:axId val="210379904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900"/>
            </a:pPr>
            <a:endParaRPr lang="fr-FR"/>
          </a:p>
        </c:txPr>
        <c:crossAx val="210381440"/>
        <c:crossesAt val="100"/>
        <c:auto val="0"/>
        <c:lblAlgn val="ctr"/>
        <c:lblOffset val="100"/>
        <c:tickLblSkip val="1"/>
        <c:tickMarkSkip val="1"/>
        <c:noMultiLvlLbl val="0"/>
      </c:catAx>
      <c:valAx>
        <c:axId val="210381440"/>
        <c:scaling>
          <c:orientation val="minMax"/>
          <c:max val="114"/>
          <c:min val="94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crossAx val="210379904"/>
        <c:crosses val="autoZero"/>
        <c:crossBetween val="midCat"/>
        <c:majorUnit val="2"/>
      </c:valAx>
    </c:plotArea>
    <c:legend>
      <c:legendPos val="r"/>
      <c:layout>
        <c:manualLayout>
          <c:xMode val="edge"/>
          <c:yMode val="edge"/>
          <c:x val="3.5511334892662227E-2"/>
          <c:y val="0.14026794816156304"/>
          <c:w val="0.91903409090909094"/>
          <c:h val="5.2083333333333592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896545228499124E-2"/>
          <c:y val="0.23188830292317358"/>
          <c:w val="0.83764367816092966"/>
          <c:h val="0.53141108984753527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'Données Graph2'!$G$7:$G$8</c:f>
              <c:strCache>
                <c:ptCount val="2"/>
                <c:pt idx="0">
                  <c:v>Emploi hors intérim</c:v>
                </c:pt>
              </c:strCache>
            </c:strRef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'Données Graph2'!$A$10:$B$42</c:f>
              <c:multiLvlStrCache>
                <c:ptCount val="33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</c:lvl>
              </c:multiLvlStrCache>
            </c:multiLvlStrRef>
          </c:cat>
          <c:val>
            <c:numRef>
              <c:f>'Données Graph2'!$J$10:$J$51</c:f>
              <c:numCache>
                <c:formatCode>#,##0</c:formatCode>
                <c:ptCount val="42"/>
                <c:pt idx="0">
                  <c:v>149.54561557038687</c:v>
                </c:pt>
                <c:pt idx="1">
                  <c:v>13.271475479028595</c:v>
                </c:pt>
                <c:pt idx="2">
                  <c:v>-123.56535127836833</c:v>
                </c:pt>
                <c:pt idx="3">
                  <c:v>-107.97505687221565</c:v>
                </c:pt>
                <c:pt idx="4">
                  <c:v>10.694227712534484</c:v>
                </c:pt>
                <c:pt idx="5">
                  <c:v>580.84042526073608</c:v>
                </c:pt>
                <c:pt idx="6">
                  <c:v>-274.78534422216762</c:v>
                </c:pt>
                <c:pt idx="7">
                  <c:v>399.71238330164488</c:v>
                </c:pt>
                <c:pt idx="8">
                  <c:v>-146.1677578407398</c:v>
                </c:pt>
                <c:pt idx="9">
                  <c:v>15.575962239294313</c:v>
                </c:pt>
                <c:pt idx="10">
                  <c:v>-359.04482376792294</c:v>
                </c:pt>
                <c:pt idx="11">
                  <c:v>460.70559684740147</c:v>
                </c:pt>
                <c:pt idx="12">
                  <c:v>205.31490040371136</c:v>
                </c:pt>
                <c:pt idx="13">
                  <c:v>-324.58001766272355</c:v>
                </c:pt>
                <c:pt idx="14">
                  <c:v>-336.2799240162276</c:v>
                </c:pt>
                <c:pt idx="15">
                  <c:v>648.93772265056759</c:v>
                </c:pt>
                <c:pt idx="16">
                  <c:v>-1106.1246313727024</c:v>
                </c:pt>
                <c:pt idx="17">
                  <c:v>-857.95733896800084</c:v>
                </c:pt>
                <c:pt idx="18">
                  <c:v>1342.5888398308598</c:v>
                </c:pt>
                <c:pt idx="19">
                  <c:v>-2764.4421384495363</c:v>
                </c:pt>
                <c:pt idx="20">
                  <c:v>1188.3384579075282</c:v>
                </c:pt>
                <c:pt idx="21">
                  <c:v>2386.1213880646173</c:v>
                </c:pt>
                <c:pt idx="22">
                  <c:v>541.14371650764224</c:v>
                </c:pt>
                <c:pt idx="23">
                  <c:v>327.45152420994418</c:v>
                </c:pt>
                <c:pt idx="24">
                  <c:v>629.50737895572092</c:v>
                </c:pt>
                <c:pt idx="25">
                  <c:v>-267.91171690295596</c:v>
                </c:pt>
                <c:pt idx="26">
                  <c:v>-233.14900152535847</c:v>
                </c:pt>
                <c:pt idx="27">
                  <c:v>553.35294368882751</c:v>
                </c:pt>
                <c:pt idx="28">
                  <c:v>-339.95437528416369</c:v>
                </c:pt>
                <c:pt idx="29">
                  <c:v>555.08211105785449</c:v>
                </c:pt>
                <c:pt idx="30">
                  <c:v>76.79076087676367</c:v>
                </c:pt>
                <c:pt idx="31">
                  <c:v>76.8688575649212</c:v>
                </c:pt>
                <c:pt idx="32">
                  <c:v>81.902496291877469</c:v>
                </c:pt>
                <c:pt idx="33">
                  <c:v>-56.858688496075047</c:v>
                </c:pt>
                <c:pt idx="34">
                  <c:v>379.88586946083524</c:v>
                </c:pt>
                <c:pt idx="35">
                  <c:v>343.45278692738066</c:v>
                </c:pt>
                <c:pt idx="36">
                  <c:v>-50.945381095276389</c:v>
                </c:pt>
                <c:pt idx="37">
                  <c:v>68.909069682420522</c:v>
                </c:pt>
                <c:pt idx="38">
                  <c:v>207.30224261114927</c:v>
                </c:pt>
                <c:pt idx="39">
                  <c:v>448.19131802993797</c:v>
                </c:pt>
                <c:pt idx="40">
                  <c:v>-211.39155831764219</c:v>
                </c:pt>
                <c:pt idx="41">
                  <c:v>-104.3643987845935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C0-45D4-9EB3-35E1C2C8E3B4}"/>
            </c:ext>
          </c:extLst>
        </c:ser>
        <c:ser>
          <c:idx val="2"/>
          <c:order val="1"/>
          <c:tx>
            <c:strRef>
              <c:f>'Données Graph2'!$H$7:$H$8</c:f>
              <c:strCache>
                <c:ptCount val="2"/>
                <c:pt idx="0">
                  <c:v>Intérim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28575">
              <a:noFill/>
            </a:ln>
          </c:spPr>
          <c:invertIfNegative val="0"/>
          <c:cat>
            <c:multiLvlStrRef>
              <c:f>'Données Graph2'!$A$10:$B$42</c:f>
              <c:multiLvlStrCache>
                <c:ptCount val="33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</c:lvl>
              </c:multiLvlStrCache>
            </c:multiLvlStrRef>
          </c:cat>
          <c:val>
            <c:numRef>
              <c:f>'Données Graph2'!$K$10:$K$51</c:f>
              <c:numCache>
                <c:formatCode>#,##0</c:formatCode>
                <c:ptCount val="42"/>
                <c:pt idx="0">
                  <c:v>-15.161076353627209</c:v>
                </c:pt>
                <c:pt idx="1">
                  <c:v>69.759142802298697</c:v>
                </c:pt>
                <c:pt idx="2">
                  <c:v>-41.854815951375372</c:v>
                </c:pt>
                <c:pt idx="3">
                  <c:v>22.065476973988211</c:v>
                </c:pt>
                <c:pt idx="4">
                  <c:v>43.329416002561743</c:v>
                </c:pt>
                <c:pt idx="5">
                  <c:v>-1.0786528704768443</c:v>
                </c:pt>
                <c:pt idx="6">
                  <c:v>61.259148375359132</c:v>
                </c:pt>
                <c:pt idx="7">
                  <c:v>43.614678175936433</c:v>
                </c:pt>
                <c:pt idx="8">
                  <c:v>6.1586472457336185</c:v>
                </c:pt>
                <c:pt idx="9">
                  <c:v>14.298241242555491</c:v>
                </c:pt>
                <c:pt idx="10">
                  <c:v>73.584199185533294</c:v>
                </c:pt>
                <c:pt idx="11">
                  <c:v>-62.113840789544838</c:v>
                </c:pt>
                <c:pt idx="12">
                  <c:v>52.548950320348581</c:v>
                </c:pt>
                <c:pt idx="13">
                  <c:v>2.3695274272831739</c:v>
                </c:pt>
                <c:pt idx="14">
                  <c:v>39.586165228158961</c:v>
                </c:pt>
                <c:pt idx="15">
                  <c:v>-53.116570531800562</c:v>
                </c:pt>
                <c:pt idx="16">
                  <c:v>-341.87314698160571</c:v>
                </c:pt>
                <c:pt idx="17">
                  <c:v>294.14310885386215</c:v>
                </c:pt>
                <c:pt idx="18">
                  <c:v>42.204483413182174</c:v>
                </c:pt>
                <c:pt idx="19">
                  <c:v>49.391246689324475</c:v>
                </c:pt>
                <c:pt idx="20">
                  <c:v>18.655505044291317</c:v>
                </c:pt>
                <c:pt idx="21">
                  <c:v>113.66378395715788</c:v>
                </c:pt>
                <c:pt idx="22">
                  <c:v>-55.536162856807891</c:v>
                </c:pt>
                <c:pt idx="23">
                  <c:v>-22.518306179752244</c:v>
                </c:pt>
                <c:pt idx="24">
                  <c:v>65.114851829433405</c:v>
                </c:pt>
                <c:pt idx="25">
                  <c:v>1.4658704276016579</c:v>
                </c:pt>
                <c:pt idx="26">
                  <c:v>24.675447839130811</c:v>
                </c:pt>
                <c:pt idx="27">
                  <c:v>38.708063354826663</c:v>
                </c:pt>
                <c:pt idx="28">
                  <c:v>-30.778747963252272</c:v>
                </c:pt>
                <c:pt idx="29">
                  <c:v>-64.270691589438229</c:v>
                </c:pt>
                <c:pt idx="30">
                  <c:v>36.876999820404762</c:v>
                </c:pt>
                <c:pt idx="31">
                  <c:v>82.786123200108932</c:v>
                </c:pt>
                <c:pt idx="32">
                  <c:v>161.64076498805889</c:v>
                </c:pt>
                <c:pt idx="33">
                  <c:v>-30.67207668814217</c:v>
                </c:pt>
                <c:pt idx="34">
                  <c:v>9.0221620423590139</c:v>
                </c:pt>
                <c:pt idx="35">
                  <c:v>-7.6638523293725029</c:v>
                </c:pt>
                <c:pt idx="36">
                  <c:v>-38.336558621022505</c:v>
                </c:pt>
                <c:pt idx="37">
                  <c:v>52.948354378245995</c:v>
                </c:pt>
                <c:pt idx="38">
                  <c:v>-62.390847731703843</c:v>
                </c:pt>
                <c:pt idx="39">
                  <c:v>-10.1579948817282</c:v>
                </c:pt>
                <c:pt idx="40">
                  <c:v>-31.867537050552755</c:v>
                </c:pt>
                <c:pt idx="41">
                  <c:v>-64.348721693057314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C0-45D4-9EB3-35E1C2C8E3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0629760"/>
        <c:axId val="210631296"/>
      </c:barChart>
      <c:lineChart>
        <c:grouping val="standard"/>
        <c:varyColors val="0"/>
        <c:ser>
          <c:idx val="0"/>
          <c:order val="2"/>
          <c:tx>
            <c:strRef>
              <c:f>'Données Graph2'!$F$7:$F$8</c:f>
              <c:strCache>
                <c:ptCount val="2"/>
                <c:pt idx="0">
                  <c:v>Emploi total</c:v>
                </c:pt>
              </c:strCache>
            </c:strRef>
          </c:tx>
          <c:spPr>
            <a:ln w="28575">
              <a:solidFill>
                <a:srgbClr val="002060"/>
              </a:solidFill>
              <a:prstDash val="solid"/>
            </a:ln>
          </c:spPr>
          <c:marker>
            <c:symbol val="none"/>
          </c:marker>
          <c:cat>
            <c:multiLvlStrRef>
              <c:f>'Données Graph2'!$A$10:$B$51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Graph2'!$I$10:$I$51</c:f>
              <c:numCache>
                <c:formatCode>#,##0</c:formatCode>
                <c:ptCount val="42"/>
                <c:pt idx="0">
                  <c:v>134.38453921675682</c:v>
                </c:pt>
                <c:pt idx="1">
                  <c:v>83.030618281329225</c:v>
                </c:pt>
                <c:pt idx="2">
                  <c:v>-165.42016722974222</c:v>
                </c:pt>
                <c:pt idx="3">
                  <c:v>-85.909579898230731</c:v>
                </c:pt>
                <c:pt idx="4">
                  <c:v>54.02364371510339</c:v>
                </c:pt>
                <c:pt idx="5">
                  <c:v>579.76177239025856</c:v>
                </c:pt>
                <c:pt idx="6">
                  <c:v>-213.52619584681088</c:v>
                </c:pt>
                <c:pt idx="7">
                  <c:v>443.3270614775829</c:v>
                </c:pt>
                <c:pt idx="8">
                  <c:v>-140.00911059500504</c:v>
                </c:pt>
                <c:pt idx="9">
                  <c:v>29.87420348184969</c:v>
                </c:pt>
                <c:pt idx="10">
                  <c:v>-285.46062458239612</c:v>
                </c:pt>
                <c:pt idx="11">
                  <c:v>398.59175605786004</c:v>
                </c:pt>
                <c:pt idx="12">
                  <c:v>257.86385072406119</c:v>
                </c:pt>
                <c:pt idx="13">
                  <c:v>-322.21049023544037</c:v>
                </c:pt>
                <c:pt idx="14">
                  <c:v>-296.6937587880675</c:v>
                </c:pt>
                <c:pt idx="15">
                  <c:v>595.82115211876226</c:v>
                </c:pt>
                <c:pt idx="16">
                  <c:v>-1447.9977783543072</c:v>
                </c:pt>
                <c:pt idx="17">
                  <c:v>-563.81423011413426</c:v>
                </c:pt>
                <c:pt idx="18">
                  <c:v>1384.7933232440409</c:v>
                </c:pt>
                <c:pt idx="19">
                  <c:v>-2715.0508917602128</c:v>
                </c:pt>
                <c:pt idx="20">
                  <c:v>1206.9939629518194</c:v>
                </c:pt>
                <c:pt idx="21">
                  <c:v>2499.7851720217732</c:v>
                </c:pt>
                <c:pt idx="22">
                  <c:v>485.60755365083605</c:v>
                </c:pt>
                <c:pt idx="23">
                  <c:v>304.93321803019353</c:v>
                </c:pt>
                <c:pt idx="24">
                  <c:v>694.62223078514944</c:v>
                </c:pt>
                <c:pt idx="25">
                  <c:v>-266.44584647534793</c:v>
                </c:pt>
                <c:pt idx="26">
                  <c:v>-208.47355368622812</c:v>
                </c:pt>
                <c:pt idx="27">
                  <c:v>592.06100704365235</c:v>
                </c:pt>
                <c:pt idx="28">
                  <c:v>-370.7331232474171</c:v>
                </c:pt>
                <c:pt idx="29">
                  <c:v>490.81141946841672</c:v>
                </c:pt>
                <c:pt idx="30">
                  <c:v>113.66776069716434</c:v>
                </c:pt>
                <c:pt idx="31">
                  <c:v>159.65498076503718</c:v>
                </c:pt>
                <c:pt idx="32">
                  <c:v>243.54326127993409</c:v>
                </c:pt>
                <c:pt idx="33">
                  <c:v>-87.530765184215852</c:v>
                </c:pt>
                <c:pt idx="34">
                  <c:v>388.9080315031897</c:v>
                </c:pt>
                <c:pt idx="35">
                  <c:v>335.78893459800747</c:v>
                </c:pt>
                <c:pt idx="36">
                  <c:v>-89.28193971629662</c:v>
                </c:pt>
                <c:pt idx="37">
                  <c:v>121.85742406066856</c:v>
                </c:pt>
                <c:pt idx="38">
                  <c:v>144.91139487944019</c:v>
                </c:pt>
                <c:pt idx="39">
                  <c:v>438.03332314821455</c:v>
                </c:pt>
                <c:pt idx="40">
                  <c:v>-243.25909536819381</c:v>
                </c:pt>
                <c:pt idx="41">
                  <c:v>-168.71312047765241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8C0-45D4-9EB3-35E1C2C8E3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629760"/>
        <c:axId val="210631296"/>
      </c:lineChart>
      <c:catAx>
        <c:axId val="210629760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900"/>
            </a:pPr>
            <a:endParaRPr lang="fr-FR"/>
          </a:p>
        </c:txPr>
        <c:crossAx val="21063129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210631296"/>
        <c:scaling>
          <c:orientation val="minMax"/>
          <c:max val="3000"/>
          <c:min val="-3000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Red][&lt;0]\-&quot;&quot;0&quot;&quot;;[Blue][&gt;0]\+&quot;&quot;0&quot;&quot;;0" sourceLinked="0"/>
        <c:majorTickMark val="out"/>
        <c:minorTickMark val="none"/>
        <c:tickLblPos val="nextTo"/>
        <c:crossAx val="210629760"/>
        <c:crosses val="autoZero"/>
        <c:crossBetween val="between"/>
        <c:majorUnit val="500"/>
      </c:valAx>
    </c:plotArea>
    <c:legend>
      <c:legendPos val="t"/>
      <c:layout>
        <c:manualLayout>
          <c:xMode val="edge"/>
          <c:yMode val="edge"/>
          <c:x val="0.21236901158182794"/>
          <c:y val="0.16079158936301793"/>
          <c:w val="0.58264258622806397"/>
          <c:h val="6.3399948383075486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7115147344874827E-2"/>
          <c:y val="0.26752443987979763"/>
          <c:w val="0.90516390406154157"/>
          <c:h val="0.47852048385256196"/>
        </c:manualLayout>
      </c:layout>
      <c:barChart>
        <c:barDir val="col"/>
        <c:grouping val="stacked"/>
        <c:varyColors val="0"/>
        <c:ser>
          <c:idx val="0"/>
          <c:order val="0"/>
          <c:tx>
            <c:v>Emploi hors intérim</c:v>
          </c:tx>
          <c:spPr>
            <a:solidFill>
              <a:srgbClr val="00B0F0"/>
            </a:solidFill>
          </c:spPr>
          <c:invertIfNegative val="0"/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B295-44C0-9B8E-2CDDCC9D0A19}"/>
              </c:ext>
            </c:extLst>
          </c:dPt>
          <c:dLbls>
            <c:dLbl>
              <c:idx val="1"/>
              <c:layout>
                <c:manualLayout>
                  <c:x val="-1.8451889386298876E-3"/>
                  <c:y val="-8.62564887632245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295-44C0-9B8E-2CDDCC9D0A19}"/>
                </c:ext>
              </c:extLst>
            </c:dLbl>
            <c:dLbl>
              <c:idx val="2"/>
              <c:layout>
                <c:manualLayout>
                  <c:x val="5.5103241360470769E-3"/>
                  <c:y val="4.53017421735326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295-44C0-9B8E-2CDDCC9D0A19}"/>
                </c:ext>
              </c:extLst>
            </c:dLbl>
            <c:dLbl>
              <c:idx val="3"/>
              <c:layout>
                <c:manualLayout>
                  <c:x val="5.3981114260875278E-3"/>
                  <c:y val="-1.495230895051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295-44C0-9B8E-2CDDCC9D0A19}"/>
                </c:ext>
              </c:extLst>
            </c:dLbl>
            <c:dLbl>
              <c:idx val="4"/>
              <c:layout>
                <c:manualLayout>
                  <c:x val="0"/>
                  <c:y val="-2.875252006542771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295-44C0-9B8E-2CDDCC9D0A19}"/>
                </c:ext>
              </c:extLst>
            </c:dLbl>
            <c:numFmt formatCode="[&lt;0]\-&quot;&quot;#,###&quot;&quot;;[&gt;0]\+&quot;&quot;#,###&quot;&quot;;0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'Données graph4'!$B$8:$F$8</c:f>
              <c:strCache>
                <c:ptCount val="5"/>
                <c:pt idx="0">
                  <c:v>Ensemble</c:v>
                </c:pt>
                <c:pt idx="1">
                  <c:v>Tertiaire marchand</c:v>
                </c:pt>
                <c:pt idx="2">
                  <c:v>Tertiaire non marchand</c:v>
                </c:pt>
                <c:pt idx="3">
                  <c:v>Industrie</c:v>
                </c:pt>
                <c:pt idx="4">
                  <c:v>Construction 
</c:v>
                </c:pt>
              </c:strCache>
            </c:strRef>
          </c:cat>
          <c:val>
            <c:numRef>
              <c:f>'Données graph4 (2)'!$AQ$9:$AU$9</c:f>
              <c:numCache>
                <c:formatCode>#,##0</c:formatCode>
                <c:ptCount val="5"/>
                <c:pt idx="0">
                  <c:v>-100</c:v>
                </c:pt>
                <c:pt idx="1">
                  <c:v>-180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295-44C0-9B8E-2CDDCC9D0A19}"/>
            </c:ext>
          </c:extLst>
        </c:ser>
        <c:ser>
          <c:idx val="1"/>
          <c:order val="1"/>
          <c:tx>
            <c:v>Intérim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B295-44C0-9B8E-2CDDCC9D0A19}"/>
              </c:ext>
            </c:extLst>
          </c:dPt>
          <c:dLbls>
            <c:dLbl>
              <c:idx val="0"/>
              <c:layout>
                <c:manualLayout>
                  <c:x val="1.6664720890719555E-3"/>
                  <c:y val="-1.04106771678714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295-44C0-9B8E-2CDDCC9D0A19}"/>
                </c:ext>
              </c:extLst>
            </c:dLbl>
            <c:dLbl>
              <c:idx val="1"/>
              <c:layout>
                <c:manualLayout>
                  <c:x val="-6.9141164722590908E-5"/>
                  <c:y val="4.459664401825734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295-44C0-9B8E-2CDDCC9D0A19}"/>
                </c:ext>
              </c:extLst>
            </c:dLbl>
            <c:dLbl>
              <c:idx val="2"/>
              <c:layout>
                <c:manualLayout>
                  <c:x val="7.3555998109386513E-3"/>
                  <c:y val="3.70786074493387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295-44C0-9B8E-2CDDCC9D0A19}"/>
                </c:ext>
              </c:extLst>
            </c:dLbl>
            <c:dLbl>
              <c:idx val="3"/>
              <c:layout>
                <c:manualLayout>
                  <c:x val="8.9968523768125478E-3"/>
                  <c:y val="1.88441458404655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295-44C0-9B8E-2CDDCC9D0A19}"/>
                </c:ext>
              </c:extLst>
            </c:dLbl>
            <c:dLbl>
              <c:idx val="4"/>
              <c:layout>
                <c:manualLayout>
                  <c:x val="3.5987409507250187E-3"/>
                  <c:y val="-1.74526417893409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295-44C0-9B8E-2CDDCC9D0A19}"/>
                </c:ext>
              </c:extLst>
            </c:dLbl>
            <c:numFmt formatCode="[&lt;0]\-&quot;&quot;#,###&quot;&quot;;[&gt;0]\+&quot;&quot;#,###&quot;&quot;;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'Données graph4'!$B$8:$F$8</c:f>
              <c:strCache>
                <c:ptCount val="5"/>
                <c:pt idx="0">
                  <c:v>Ensemble</c:v>
                </c:pt>
                <c:pt idx="1">
                  <c:v>Tertiaire marchand</c:v>
                </c:pt>
                <c:pt idx="2">
                  <c:v>Tertiaire non marchand</c:v>
                </c:pt>
                <c:pt idx="3">
                  <c:v>Industrie</c:v>
                </c:pt>
                <c:pt idx="4">
                  <c:v>Construction 
</c:v>
                </c:pt>
              </c:strCache>
            </c:strRef>
          </c:cat>
          <c:val>
            <c:numRef>
              <c:f>'Données graph4 (2)'!$AW$9:$BA$9</c:f>
              <c:numCache>
                <c:formatCode>#,##0</c:formatCode>
                <c:ptCount val="5"/>
                <c:pt idx="0">
                  <c:v>-60</c:v>
                </c:pt>
                <c:pt idx="1">
                  <c:v>-30</c:v>
                </c:pt>
                <c:pt idx="2">
                  <c:v>-10</c:v>
                </c:pt>
                <c:pt idx="3">
                  <c:v>-10</c:v>
                </c:pt>
                <c:pt idx="4">
                  <c:v>-20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295-44C0-9B8E-2CDDCC9D0A19}"/>
            </c:ext>
          </c:extLst>
        </c:ser>
        <c:ser>
          <c:idx val="2"/>
          <c:order val="2"/>
          <c:tx>
            <c:v>Total</c:v>
          </c:tx>
          <c:spPr>
            <a:noFill/>
          </c:spPr>
          <c:invertIfNegative val="0"/>
          <c:dLbls>
            <c:dLbl>
              <c:idx val="0"/>
              <c:layout>
                <c:manualLayout>
                  <c:x val="-1.8476842810395988E-3"/>
                  <c:y val="4.958632888280280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295-44C0-9B8E-2CDDCC9D0A19}"/>
                </c:ext>
              </c:extLst>
            </c:dLbl>
            <c:dLbl>
              <c:idx val="1"/>
              <c:layout>
                <c:manualLayout>
                  <c:x val="1.6387022770111769E-3"/>
                  <c:y val="6.667510650842568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8618922236591995E-2"/>
                      <c:h val="5.631038647342994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C-B295-44C0-9B8E-2CDDCC9D0A19}"/>
                </c:ext>
              </c:extLst>
            </c:dLbl>
            <c:dLbl>
              <c:idx val="2"/>
              <c:layout>
                <c:manualLayout>
                  <c:x val="-2.1447929335462728E-3"/>
                  <c:y val="2.431078588002586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295-44C0-9B8E-2CDDCC9D0A19}"/>
                </c:ext>
              </c:extLst>
            </c:dLbl>
            <c:dLbl>
              <c:idx val="3"/>
              <c:layout>
                <c:manualLayout>
                  <c:x val="1.9322688616530631E-3"/>
                  <c:y val="-3.709464985355102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295-44C0-9B8E-2CDDCC9D0A19}"/>
                </c:ext>
              </c:extLst>
            </c:dLbl>
            <c:dLbl>
              <c:idx val="4"/>
              <c:layout>
                <c:manualLayout>
                  <c:x val="3.5070722343817475E-3"/>
                  <c:y val="-6.777787287458632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295-44C0-9B8E-2CDDCC9D0A19}"/>
                </c:ext>
              </c:extLst>
            </c:dLbl>
            <c:numFmt formatCode="[&lt;0]\-&quot;&quot;#,###&quot;&quot;;[&gt;0]\+&quot;&quot;#,###&quot;&quot;;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fr-FR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'Données graph4'!$B$8:$F$8</c:f>
              <c:strCache>
                <c:ptCount val="5"/>
                <c:pt idx="0">
                  <c:v>Ensemble</c:v>
                </c:pt>
                <c:pt idx="1">
                  <c:v>Tertiaire marchand</c:v>
                </c:pt>
                <c:pt idx="2">
                  <c:v>Tertiaire non marchand</c:v>
                </c:pt>
                <c:pt idx="3">
                  <c:v>Industrie</c:v>
                </c:pt>
                <c:pt idx="4">
                  <c:v>Construction 
</c:v>
                </c:pt>
              </c:strCache>
            </c:strRef>
          </c:cat>
          <c:val>
            <c:numRef>
              <c:f>'Données graph4 (2)'!$AK$9:$AO$9</c:f>
              <c:numCache>
                <c:formatCode>#,##0</c:formatCode>
                <c:ptCount val="5"/>
                <c:pt idx="0">
                  <c:v>-170</c:v>
                </c:pt>
                <c:pt idx="1">
                  <c:v>-210</c:v>
                </c:pt>
                <c:pt idx="2">
                  <c:v>90</c:v>
                </c:pt>
                <c:pt idx="3">
                  <c:v>-10</c:v>
                </c:pt>
                <c:pt idx="4">
                  <c:v>-20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B295-44C0-9B8E-2CDDCC9D0A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0560896"/>
        <c:axId val="210562432"/>
      </c:barChart>
      <c:catAx>
        <c:axId val="2105608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22225" cmpd="sng"/>
        </c:spPr>
        <c:txPr>
          <a:bodyPr rot="0" vert="horz"/>
          <a:lstStyle/>
          <a:p>
            <a:pPr>
              <a:defRPr sz="1000" b="0" baseline="0"/>
            </a:pPr>
            <a:endParaRPr lang="fr-FR"/>
          </a:p>
        </c:txPr>
        <c:crossAx val="210562432"/>
        <c:crosses val="autoZero"/>
        <c:auto val="1"/>
        <c:lblAlgn val="ctr"/>
        <c:lblOffset val="100"/>
        <c:noMultiLvlLbl val="0"/>
      </c:catAx>
      <c:valAx>
        <c:axId val="210562432"/>
        <c:scaling>
          <c:orientation val="minMax"/>
          <c:max val="200"/>
          <c:min val="-300"/>
        </c:scaling>
        <c:delete val="0"/>
        <c:axPos val="l"/>
        <c:majorGridlines>
          <c:spPr>
            <a:ln>
              <a:prstDash val="sysDot"/>
            </a:ln>
          </c:spPr>
        </c:majorGridlines>
        <c:numFmt formatCode="[Red][&lt;0]\-&quot;&quot;0&quot;&quot;;[Blue][&gt;0]\+&quot;&quot;0&quot;&quot;;0" sourceLinked="0"/>
        <c:majorTickMark val="out"/>
        <c:minorTickMark val="none"/>
        <c:tickLblPos val="nextTo"/>
        <c:crossAx val="210560896"/>
        <c:crosses val="autoZero"/>
        <c:crossBetween val="between"/>
        <c:majorUnit val="100"/>
      </c:valAx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34670950396314898"/>
          <c:y val="0.20022823234052264"/>
          <c:w val="0.4416481968830514"/>
          <c:h val="5.7485996694990923E-2"/>
        </c:manualLayout>
      </c:layout>
      <c:overlay val="0"/>
      <c:txPr>
        <a:bodyPr/>
        <a:lstStyle/>
        <a:p>
          <a:pPr>
            <a:defRPr sz="1200" baseline="0"/>
          </a:pPr>
          <a:endParaRPr lang="fr-FR"/>
        </a:p>
      </c:txPr>
    </c:legend>
    <c:plotVisOnly val="1"/>
    <c:dispBlanksAs val="gap"/>
    <c:showDLblsOverMax val="0"/>
  </c:chart>
  <c:spPr>
    <a:ln>
      <a:solidFill>
        <a:schemeClr val="tx1">
          <a:tint val="75000"/>
          <a:shade val="95000"/>
          <a:satMod val="105000"/>
        </a:schemeClr>
      </a:solidFill>
    </a:ln>
  </c:sp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896474588403767E-2"/>
          <c:y val="0.28522245064194562"/>
          <c:w val="0.83764367816092988"/>
          <c:h val="0.47812987579785843"/>
        </c:manualLayout>
      </c:layout>
      <c:lineChart>
        <c:grouping val="standard"/>
        <c:varyColors val="0"/>
        <c:ser>
          <c:idx val="0"/>
          <c:order val="0"/>
          <c:tx>
            <c:strRef>
              <c:f>'Données graph 1 et 3'!$Y$8:$Y$9</c:f>
              <c:strCache>
                <c:ptCount val="2"/>
                <c:pt idx="0">
                  <c:v>Construction </c:v>
                </c:pt>
              </c:strCache>
            </c:strRef>
          </c:tx>
          <c:spPr>
            <a:ln w="28575">
              <a:solidFill>
                <a:srgbClr val="00B050"/>
              </a:solidFill>
              <a:prstDash val="solid"/>
            </a:ln>
          </c:spPr>
          <c:marker>
            <c:symbol val="none"/>
          </c:marker>
          <c:cat>
            <c:multiLvlStrRef>
              <c:f>'Données graph 1 et 3'!$A$10:$B$51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 1 et 3'!$Y$10:$Y$51</c:f>
              <c:numCache>
                <c:formatCode>#\ ##0.0</c:formatCode>
                <c:ptCount val="42"/>
                <c:pt idx="0">
                  <c:v>100</c:v>
                </c:pt>
                <c:pt idx="1">
                  <c:v>100.9405216339256</c:v>
                </c:pt>
                <c:pt idx="2">
                  <c:v>100.44472456260884</c:v>
                </c:pt>
                <c:pt idx="3">
                  <c:v>99.614627177709352</c:v>
                </c:pt>
                <c:pt idx="4">
                  <c:v>101.97948076717817</c:v>
                </c:pt>
                <c:pt idx="5">
                  <c:v>101.85878989685757</c:v>
                </c:pt>
                <c:pt idx="6">
                  <c:v>103.26250952704048</c:v>
                </c:pt>
                <c:pt idx="7">
                  <c:v>104.82212282181398</c:v>
                </c:pt>
                <c:pt idx="8">
                  <c:v>104.72387936555091</c:v>
                </c:pt>
                <c:pt idx="9">
                  <c:v>106.61532982308491</c:v>
                </c:pt>
                <c:pt idx="10">
                  <c:v>108.09393751509255</c:v>
                </c:pt>
                <c:pt idx="11">
                  <c:v>106.1559203129564</c:v>
                </c:pt>
                <c:pt idx="12">
                  <c:v>106.08175290334185</c:v>
                </c:pt>
                <c:pt idx="13">
                  <c:v>106.25293358057131</c:v>
                </c:pt>
                <c:pt idx="14">
                  <c:v>106.43403529762827</c:v>
                </c:pt>
                <c:pt idx="15">
                  <c:v>104.55379019914461</c:v>
                </c:pt>
                <c:pt idx="16">
                  <c:v>99.699604631639488</c:v>
                </c:pt>
                <c:pt idx="17">
                  <c:v>103.71720435582536</c:v>
                </c:pt>
                <c:pt idx="18">
                  <c:v>105.46500847007006</c:v>
                </c:pt>
                <c:pt idx="19">
                  <c:v>106.82739393664566</c:v>
                </c:pt>
                <c:pt idx="20">
                  <c:v>110.46937917414692</c:v>
                </c:pt>
                <c:pt idx="21">
                  <c:v>108.34279003754446</c:v>
                </c:pt>
                <c:pt idx="22">
                  <c:v>111.09759094406655</c:v>
                </c:pt>
                <c:pt idx="23">
                  <c:v>110.62146973228187</c:v>
                </c:pt>
                <c:pt idx="24">
                  <c:v>111.93970317219136</c:v>
                </c:pt>
                <c:pt idx="25">
                  <c:v>111.67700571272736</c:v>
                </c:pt>
                <c:pt idx="26">
                  <c:v>110.15343507110629</c:v>
                </c:pt>
                <c:pt idx="27">
                  <c:v>111.14061506794593</c:v>
                </c:pt>
                <c:pt idx="28">
                  <c:v>109.89750025473666</c:v>
                </c:pt>
                <c:pt idx="29">
                  <c:v>108.13565774642764</c:v>
                </c:pt>
                <c:pt idx="30">
                  <c:v>109.62586328812458</c:v>
                </c:pt>
                <c:pt idx="31">
                  <c:v>110.24479092862245</c:v>
                </c:pt>
                <c:pt idx="32">
                  <c:v>110.17289066747276</c:v>
                </c:pt>
                <c:pt idx="33">
                  <c:v>109.54286703744491</c:v>
                </c:pt>
                <c:pt idx="34">
                  <c:v>108.77865013225805</c:v>
                </c:pt>
                <c:pt idx="35">
                  <c:v>109.09878801347992</c:v>
                </c:pt>
                <c:pt idx="36">
                  <c:v>108.33474116678399</c:v>
                </c:pt>
                <c:pt idx="37">
                  <c:v>109.09938342188138</c:v>
                </c:pt>
                <c:pt idx="38">
                  <c:v>108.9274603395483</c:v>
                </c:pt>
                <c:pt idx="39">
                  <c:v>108.0438622837907</c:v>
                </c:pt>
                <c:pt idx="40">
                  <c:v>106.23173490139276</c:v>
                </c:pt>
                <c:pt idx="41">
                  <c:v>105.79231731115679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E2-47BC-AF3B-7E44B1FAB65E}"/>
            </c:ext>
          </c:extLst>
        </c:ser>
        <c:ser>
          <c:idx val="1"/>
          <c:order val="1"/>
          <c:tx>
            <c:strRef>
              <c:f>'Données graph 1 et 3'!$X$8:$X$9</c:f>
              <c:strCache>
                <c:ptCount val="2"/>
                <c:pt idx="0">
                  <c:v>Industrie </c:v>
                </c:pt>
              </c:strCache>
            </c:strRef>
          </c:tx>
          <c:spPr>
            <a:ln w="28575">
              <a:solidFill>
                <a:srgbClr val="0E41B2"/>
              </a:solidFill>
              <a:prstDash val="solid"/>
            </a:ln>
          </c:spPr>
          <c:marker>
            <c:symbol val="none"/>
          </c:marker>
          <c:cat>
            <c:multiLvlStrRef>
              <c:f>'Données graph 1 et 3'!$A$10:$B$51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 1 et 3'!$X$10:$X$51</c:f>
              <c:numCache>
                <c:formatCode>#\ ##0.0</c:formatCode>
                <c:ptCount val="42"/>
                <c:pt idx="0">
                  <c:v>100</c:v>
                </c:pt>
                <c:pt idx="1">
                  <c:v>101.68498444774978</c:v>
                </c:pt>
                <c:pt idx="2">
                  <c:v>102.14401051669969</c:v>
                </c:pt>
                <c:pt idx="3">
                  <c:v>101.29514767468038</c:v>
                </c:pt>
                <c:pt idx="4">
                  <c:v>102.56938527381165</c:v>
                </c:pt>
                <c:pt idx="5">
                  <c:v>103.25624351966256</c:v>
                </c:pt>
                <c:pt idx="6">
                  <c:v>101.85306370462948</c:v>
                </c:pt>
                <c:pt idx="7">
                  <c:v>105.10988440087597</c:v>
                </c:pt>
                <c:pt idx="8">
                  <c:v>102.65959058908354</c:v>
                </c:pt>
                <c:pt idx="9">
                  <c:v>102.76360453007436</c:v>
                </c:pt>
                <c:pt idx="10">
                  <c:v>102.5173805366326</c:v>
                </c:pt>
                <c:pt idx="11">
                  <c:v>106.51344094502275</c:v>
                </c:pt>
                <c:pt idx="12">
                  <c:v>105.3383678951428</c:v>
                </c:pt>
                <c:pt idx="13">
                  <c:v>103.33697414147782</c:v>
                </c:pt>
                <c:pt idx="14">
                  <c:v>102.1650458680808</c:v>
                </c:pt>
                <c:pt idx="15">
                  <c:v>107.6107964614708</c:v>
                </c:pt>
                <c:pt idx="16">
                  <c:v>102.85250734719351</c:v>
                </c:pt>
                <c:pt idx="17">
                  <c:v>103.88693605449666</c:v>
                </c:pt>
                <c:pt idx="18">
                  <c:v>104.48183236294648</c:v>
                </c:pt>
                <c:pt idx="19">
                  <c:v>108.10085192108576</c:v>
                </c:pt>
                <c:pt idx="20">
                  <c:v>109.11780877144928</c:v>
                </c:pt>
                <c:pt idx="21">
                  <c:v>112.55869630932953</c:v>
                </c:pt>
                <c:pt idx="22">
                  <c:v>111.0941378867356</c:v>
                </c:pt>
                <c:pt idx="23">
                  <c:v>116.54672923131098</c:v>
                </c:pt>
                <c:pt idx="24">
                  <c:v>116.24207136369442</c:v>
                </c:pt>
                <c:pt idx="25">
                  <c:v>114.67537942195889</c:v>
                </c:pt>
                <c:pt idx="26">
                  <c:v>115.37560250855073</c:v>
                </c:pt>
                <c:pt idx="27">
                  <c:v>121.86969571217965</c:v>
                </c:pt>
                <c:pt idx="28">
                  <c:v>119.89405887525304</c:v>
                </c:pt>
                <c:pt idx="29">
                  <c:v>120.04351615785225</c:v>
                </c:pt>
                <c:pt idx="30">
                  <c:v>117.9190677384816</c:v>
                </c:pt>
                <c:pt idx="31">
                  <c:v>124.37938931198688</c:v>
                </c:pt>
                <c:pt idx="32">
                  <c:v>125.25891204582</c:v>
                </c:pt>
                <c:pt idx="33">
                  <c:v>124.36507198165498</c:v>
                </c:pt>
                <c:pt idx="34">
                  <c:v>125.47647200685373</c:v>
                </c:pt>
                <c:pt idx="35">
                  <c:v>126.33912443035713</c:v>
                </c:pt>
                <c:pt idx="36">
                  <c:v>126.34108197156699</c:v>
                </c:pt>
                <c:pt idx="37">
                  <c:v>126.48223778058171</c:v>
                </c:pt>
                <c:pt idx="38">
                  <c:v>126.35442000538197</c:v>
                </c:pt>
                <c:pt idx="39">
                  <c:v>126.7429976875049</c:v>
                </c:pt>
                <c:pt idx="40">
                  <c:v>127.08967301959142</c:v>
                </c:pt>
                <c:pt idx="41">
                  <c:v>126.51456722138319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6E2-47BC-AF3B-7E44B1FAB65E}"/>
            </c:ext>
          </c:extLst>
        </c:ser>
        <c:ser>
          <c:idx val="2"/>
          <c:order val="2"/>
          <c:tx>
            <c:strRef>
              <c:f>'Données graph 1 et 3'!$Z$8:$Z$9</c:f>
              <c:strCache>
                <c:ptCount val="2"/>
                <c:pt idx="0">
                  <c:v>Tertiaire marchand </c:v>
                </c:pt>
              </c:strCache>
            </c:strRef>
          </c:tx>
          <c:spPr>
            <a:ln w="28575">
              <a:solidFill>
                <a:srgbClr val="FF0000"/>
              </a:solidFill>
            </a:ln>
          </c:spPr>
          <c:marker>
            <c:symbol val="none"/>
          </c:marker>
          <c:cat>
            <c:multiLvlStrRef>
              <c:f>'Données graph 1 et 3'!$A$10:$B$51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 1 et 3'!$Z$10:$Z$51</c:f>
              <c:numCache>
                <c:formatCode>#\ ##0.0</c:formatCode>
                <c:ptCount val="42"/>
                <c:pt idx="0">
                  <c:v>100</c:v>
                </c:pt>
                <c:pt idx="1">
                  <c:v>99.954695387593006</c:v>
                </c:pt>
                <c:pt idx="2">
                  <c:v>98.338379079799651</c:v>
                </c:pt>
                <c:pt idx="3">
                  <c:v>99.495026232394125</c:v>
                </c:pt>
                <c:pt idx="4">
                  <c:v>98.528518907182942</c:v>
                </c:pt>
                <c:pt idx="5">
                  <c:v>100.35520400622121</c:v>
                </c:pt>
                <c:pt idx="6">
                  <c:v>99.879528036207148</c:v>
                </c:pt>
                <c:pt idx="7">
                  <c:v>101.68376098348473</c:v>
                </c:pt>
                <c:pt idx="8">
                  <c:v>101.26679952948837</c:v>
                </c:pt>
                <c:pt idx="9">
                  <c:v>101.89811435961045</c:v>
                </c:pt>
                <c:pt idx="10">
                  <c:v>100.74057489472328</c:v>
                </c:pt>
                <c:pt idx="11">
                  <c:v>101.69807494079386</c:v>
                </c:pt>
                <c:pt idx="12">
                  <c:v>103.90428252505912</c:v>
                </c:pt>
                <c:pt idx="13">
                  <c:v>101.4358406960455</c:v>
                </c:pt>
                <c:pt idx="14">
                  <c:v>100.0323105316664</c:v>
                </c:pt>
                <c:pt idx="15">
                  <c:v>102.89606318553655</c:v>
                </c:pt>
                <c:pt idx="16">
                  <c:v>96.786443617688207</c:v>
                </c:pt>
                <c:pt idx="17">
                  <c:v>94.942925817703127</c:v>
                </c:pt>
                <c:pt idx="18">
                  <c:v>99.659785915496272</c:v>
                </c:pt>
                <c:pt idx="19">
                  <c:v>85.958683983025907</c:v>
                </c:pt>
                <c:pt idx="20">
                  <c:v>91.127975458247548</c:v>
                </c:pt>
                <c:pt idx="21">
                  <c:v>103.0781294106272</c:v>
                </c:pt>
                <c:pt idx="22">
                  <c:v>104.49322861264577</c:v>
                </c:pt>
                <c:pt idx="23">
                  <c:v>105.49394503742981</c:v>
                </c:pt>
                <c:pt idx="24">
                  <c:v>107.53288948204582</c:v>
                </c:pt>
                <c:pt idx="25">
                  <c:v>106.28757970024823</c:v>
                </c:pt>
                <c:pt idx="26">
                  <c:v>105.63031829630197</c:v>
                </c:pt>
                <c:pt idx="27">
                  <c:v>107.44665230715205</c:v>
                </c:pt>
                <c:pt idx="28">
                  <c:v>106.07626295657528</c:v>
                </c:pt>
                <c:pt idx="29">
                  <c:v>107.7383654544434</c:v>
                </c:pt>
                <c:pt idx="30">
                  <c:v>108.45304567345029</c:v>
                </c:pt>
                <c:pt idx="31">
                  <c:v>107.68390122183172</c:v>
                </c:pt>
                <c:pt idx="32">
                  <c:v>108.73476969058255</c:v>
                </c:pt>
                <c:pt idx="33">
                  <c:v>108.08481414633266</c:v>
                </c:pt>
                <c:pt idx="34">
                  <c:v>109.29455942256257</c:v>
                </c:pt>
                <c:pt idx="35">
                  <c:v>109.89812199172431</c:v>
                </c:pt>
                <c:pt idx="36">
                  <c:v>110.19199632010917</c:v>
                </c:pt>
                <c:pt idx="37">
                  <c:v>110.68385055513434</c:v>
                </c:pt>
                <c:pt idx="38">
                  <c:v>110.97708882265576</c:v>
                </c:pt>
                <c:pt idx="39">
                  <c:v>111.73810598681963</c:v>
                </c:pt>
                <c:pt idx="40">
                  <c:v>111.8535658324233</c:v>
                </c:pt>
                <c:pt idx="41">
                  <c:v>110.86062990579649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6E2-47BC-AF3B-7E44B1FAB65E}"/>
            </c:ext>
          </c:extLst>
        </c:ser>
        <c:ser>
          <c:idx val="3"/>
          <c:order val="3"/>
          <c:tx>
            <c:strRef>
              <c:f>'Données graph 1 et 3'!$AA$8:$AA$9</c:f>
              <c:strCache>
                <c:ptCount val="2"/>
                <c:pt idx="0">
                  <c:v>Tertiaire non marchand </c:v>
                </c:pt>
              </c:strCache>
            </c:strRef>
          </c:tx>
          <c:spPr>
            <a:ln w="28575">
              <a:solidFill>
                <a:schemeClr val="accent6">
                  <a:lumMod val="75000"/>
                </a:schemeClr>
              </a:solidFill>
              <a:prstDash val="solid"/>
            </a:ln>
          </c:spPr>
          <c:marker>
            <c:symbol val="none"/>
          </c:marker>
          <c:cat>
            <c:multiLvlStrRef>
              <c:f>'Données graph 1 et 3'!$A$10:$B$51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graph 1 et 3'!$AA$10:$AA$51</c:f>
              <c:numCache>
                <c:formatCode>#\ ##0.0</c:formatCode>
                <c:ptCount val="42"/>
                <c:pt idx="0">
                  <c:v>100</c:v>
                </c:pt>
                <c:pt idx="1">
                  <c:v>100.08676855272509</c:v>
                </c:pt>
                <c:pt idx="2">
                  <c:v>100.78687842847049</c:v>
                </c:pt>
                <c:pt idx="3">
                  <c:v>100.53484205820718</c:v>
                </c:pt>
                <c:pt idx="4">
                  <c:v>100.28910945902498</c:v>
                </c:pt>
                <c:pt idx="5">
                  <c:v>101.47036114211487</c:v>
                </c:pt>
                <c:pt idx="6">
                  <c:v>100.67687390852642</c:v>
                </c:pt>
                <c:pt idx="7">
                  <c:v>100.31987841600076</c:v>
                </c:pt>
                <c:pt idx="8">
                  <c:v>100.74116046440027</c:v>
                </c:pt>
                <c:pt idx="9">
                  <c:v>99.921714767470831</c:v>
                </c:pt>
                <c:pt idx="10">
                  <c:v>99.125872899903783</c:v>
                </c:pt>
                <c:pt idx="11">
                  <c:v>100.31797500530584</c:v>
                </c:pt>
                <c:pt idx="12">
                  <c:v>99.87628859384067</c:v>
                </c:pt>
                <c:pt idx="13">
                  <c:v>100.59955984676618</c:v>
                </c:pt>
                <c:pt idx="14">
                  <c:v>100.48926324798133</c:v>
                </c:pt>
                <c:pt idx="15">
                  <c:v>100.64095949013262</c:v>
                </c:pt>
                <c:pt idx="16">
                  <c:v>100.90912810486572</c:v>
                </c:pt>
                <c:pt idx="17">
                  <c:v>99.384511635146495</c:v>
                </c:pt>
                <c:pt idx="18">
                  <c:v>101.13189441314248</c:v>
                </c:pt>
                <c:pt idx="19">
                  <c:v>101.23228553521137</c:v>
                </c:pt>
                <c:pt idx="20">
                  <c:v>101.65828391219208</c:v>
                </c:pt>
                <c:pt idx="21">
                  <c:v>102.00153548372253</c:v>
                </c:pt>
                <c:pt idx="22">
                  <c:v>102.26657215426994</c:v>
                </c:pt>
                <c:pt idx="23">
                  <c:v>101.56811581278671</c:v>
                </c:pt>
                <c:pt idx="24">
                  <c:v>102.22152316198137</c:v>
                </c:pt>
                <c:pt idx="25">
                  <c:v>102.67352896937798</c:v>
                </c:pt>
                <c:pt idx="26">
                  <c:v>102.65421314975171</c:v>
                </c:pt>
                <c:pt idx="27">
                  <c:v>102.8522268260227</c:v>
                </c:pt>
                <c:pt idx="28">
                  <c:v>102.77797266292741</c:v>
                </c:pt>
                <c:pt idx="29">
                  <c:v>104.12001974752027</c:v>
                </c:pt>
                <c:pt idx="30">
                  <c:v>104.04089604641156</c:v>
                </c:pt>
                <c:pt idx="31">
                  <c:v>104.7330991997074</c:v>
                </c:pt>
                <c:pt idx="32">
                  <c:v>104.97343354243729</c:v>
                </c:pt>
                <c:pt idx="33">
                  <c:v>105.31988285033509</c:v>
                </c:pt>
                <c:pt idx="34">
                  <c:v>105.92596929135587</c:v>
                </c:pt>
                <c:pt idx="35">
                  <c:v>106.42589180763457</c:v>
                </c:pt>
                <c:pt idx="36">
                  <c:v>106.17658376745192</c:v>
                </c:pt>
                <c:pt idx="37">
                  <c:v>106.2027298466093</c:v>
                </c:pt>
                <c:pt idx="38">
                  <c:v>106.95309821980921</c:v>
                </c:pt>
                <c:pt idx="39">
                  <c:v>107.63323305218924</c:v>
                </c:pt>
                <c:pt idx="40">
                  <c:v>107.27384022068679</c:v>
                </c:pt>
                <c:pt idx="41">
                  <c:v>107.73070857300905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6E2-47BC-AF3B-7E44B1FAB6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0435456"/>
        <c:axId val="210584704"/>
      </c:lineChart>
      <c:catAx>
        <c:axId val="210435456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900"/>
            </a:pPr>
            <a:endParaRPr lang="fr-FR"/>
          </a:p>
        </c:txPr>
        <c:crossAx val="210584704"/>
        <c:crossesAt val="100"/>
        <c:auto val="0"/>
        <c:lblAlgn val="ctr"/>
        <c:lblOffset val="100"/>
        <c:tickLblSkip val="1"/>
        <c:tickMarkSkip val="1"/>
        <c:noMultiLvlLbl val="0"/>
      </c:catAx>
      <c:valAx>
        <c:axId val="210584704"/>
        <c:scaling>
          <c:orientation val="minMax"/>
          <c:max val="130"/>
          <c:min val="85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crossAx val="210435456"/>
        <c:crosses val="autoZero"/>
        <c:crossBetween val="midCat"/>
        <c:majorUnit val="5"/>
      </c:valAx>
      <c:spPr>
        <a:ln w="9525"/>
      </c:spPr>
    </c:plotArea>
    <c:legend>
      <c:legendPos val="r"/>
      <c:layout>
        <c:manualLayout>
          <c:xMode val="edge"/>
          <c:yMode val="edge"/>
          <c:x val="2.9829545454545456E-2"/>
          <c:y val="0.17980295566502474"/>
          <c:w val="0.95596590909090906"/>
          <c:h val="9.1133004926108319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anchor="t" anchorCtr="1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fr-FR" sz="1400" b="1" i="0" baseline="0" dirty="0">
                <a:effectLst/>
              </a:rPr>
              <a:t>Contrats d'apprentissage commencés dans le trimestre et en cours</a:t>
            </a:r>
          </a:p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fr-FR" sz="1400" b="1" i="0" baseline="0" dirty="0">
                <a:effectLst/>
              </a:rPr>
              <a:t>au 30 juin de chaque année, dans les Hautes-Alpes </a:t>
            </a:r>
            <a:r>
              <a:rPr lang="fr-FR" sz="1200" b="0" i="1" baseline="0" dirty="0">
                <a:effectLst/>
              </a:rPr>
              <a:t>(données brutes, en nombre)</a:t>
            </a:r>
            <a:endParaRPr lang="fr-FR" sz="1200" b="0" i="1" dirty="0">
              <a:effectLst/>
            </a:endParaRPr>
          </a:p>
        </c:rich>
      </c:tx>
      <c:layout>
        <c:manualLayout>
          <c:xMode val="edge"/>
          <c:yMode val="edge"/>
          <c:x val="0.18183407813817468"/>
          <c:y val="2.043600818876126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6.1589781983542202E-2"/>
          <c:y val="0.22718177019598126"/>
          <c:w val="0.93016067977190131"/>
          <c:h val="0.45357743553426189"/>
        </c:manualLayout>
      </c:layout>
      <c:barChart>
        <c:barDir val="col"/>
        <c:grouping val="stacked"/>
        <c:varyColors val="0"/>
        <c:ser>
          <c:idx val="0"/>
          <c:order val="0"/>
          <c:tx>
            <c:v>Cumul des entrées sur un trimestre (échelle de gauche)</c:v>
          </c:tx>
          <c:spPr>
            <a:ln w="25400">
              <a:noFill/>
            </a:ln>
          </c:spPr>
          <c:invertIfNegative val="0"/>
          <c:cat>
            <c:multiLvlStrRef>
              <c:f>'Graph appr (trim2)'!$A$3:$B$13</c:f>
              <c:multiLvlStrCache>
                <c:ptCount val="11"/>
                <c:lvl>
                  <c:pt idx="0">
                    <c:v>T2</c:v>
                  </c:pt>
                  <c:pt idx="1">
                    <c:v>T2</c:v>
                  </c:pt>
                  <c:pt idx="2">
                    <c:v>T2</c:v>
                  </c:pt>
                  <c:pt idx="3">
                    <c:v>T2</c:v>
                  </c:pt>
                  <c:pt idx="4">
                    <c:v>T2</c:v>
                  </c:pt>
                  <c:pt idx="5">
                    <c:v>T2</c:v>
                  </c:pt>
                  <c:pt idx="6">
                    <c:v>T2</c:v>
                  </c:pt>
                  <c:pt idx="7">
                    <c:v>T2</c:v>
                  </c:pt>
                  <c:pt idx="8">
                    <c:v>T2</c:v>
                  </c:pt>
                  <c:pt idx="9">
                    <c:v>T2</c:v>
                  </c:pt>
                  <c:pt idx="10">
                    <c:v>T2</c:v>
                  </c:pt>
                </c:lvl>
                <c:lvl>
                  <c:pt idx="0">
                    <c:v>2016</c:v>
                  </c:pt>
                  <c:pt idx="1">
                    <c:v>2017</c:v>
                  </c:pt>
                  <c:pt idx="2">
                    <c:v>2018</c:v>
                  </c:pt>
                  <c:pt idx="3">
                    <c:v>2019</c:v>
                  </c:pt>
                  <c:pt idx="4">
                    <c:v>2020</c:v>
                  </c:pt>
                  <c:pt idx="5">
                    <c:v>2021</c:v>
                  </c:pt>
                  <c:pt idx="6">
                    <c:v>2022</c:v>
                  </c:pt>
                  <c:pt idx="7">
                    <c:v>2023</c:v>
                  </c:pt>
                  <c:pt idx="8">
                    <c:v>2024</c:v>
                  </c:pt>
                  <c:pt idx="9">
                    <c:v>2025</c:v>
                  </c:pt>
                  <c:pt idx="10">
                    <c:v>2026</c:v>
                  </c:pt>
                </c:lvl>
              </c:multiLvlStrCache>
            </c:multiLvlStrRef>
          </c:cat>
          <c:val>
            <c:numRef>
              <c:f>'Graph appr (trim2)'!$G$3:$G$13</c:f>
              <c:numCache>
                <c:formatCode>#,##0</c:formatCode>
                <c:ptCount val="11"/>
                <c:pt idx="0">
                  <c:v>9</c:v>
                </c:pt>
                <c:pt idx="1">
                  <c:v>11</c:v>
                </c:pt>
                <c:pt idx="2">
                  <c:v>22</c:v>
                </c:pt>
                <c:pt idx="3">
                  <c:v>19</c:v>
                </c:pt>
                <c:pt idx="4">
                  <c:v>9</c:v>
                </c:pt>
                <c:pt idx="5">
                  <c:v>62</c:v>
                </c:pt>
                <c:pt idx="6">
                  <c:v>68</c:v>
                </c:pt>
                <c:pt idx="7">
                  <c:v>62</c:v>
                </c:pt>
                <c:pt idx="8">
                  <c:v>37</c:v>
                </c:pt>
                <c:pt idx="9">
                  <c:v>48</c:v>
                </c:pt>
                <c:pt idx="1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86-415B-8187-91013BE4FD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06324607"/>
        <c:axId val="1"/>
      </c:barChart>
      <c:lineChart>
        <c:grouping val="standard"/>
        <c:varyColors val="0"/>
        <c:ser>
          <c:idx val="1"/>
          <c:order val="1"/>
          <c:tx>
            <c:v>Stocks de bénéficiaires en fin de 2ème trimestres (échelle de droite)</c:v>
          </c:tx>
          <c:spPr>
            <a:ln>
              <a:solidFill>
                <a:srgbClr val="F79646">
                  <a:lumMod val="75000"/>
                </a:srgbClr>
              </a:solidFill>
            </a:ln>
          </c:spPr>
          <c:marker>
            <c:symbol val="none"/>
          </c:marker>
          <c:cat>
            <c:multiLvlStrRef>
              <c:f>'Graph appr (trim2)'!$A$3:$B$12</c:f>
              <c:multiLvlStrCache>
                <c:ptCount val="10"/>
                <c:lvl>
                  <c:pt idx="0">
                    <c:v>T2</c:v>
                  </c:pt>
                  <c:pt idx="1">
                    <c:v>T2</c:v>
                  </c:pt>
                  <c:pt idx="2">
                    <c:v>T2</c:v>
                  </c:pt>
                  <c:pt idx="3">
                    <c:v>T2</c:v>
                  </c:pt>
                  <c:pt idx="4">
                    <c:v>T2</c:v>
                  </c:pt>
                  <c:pt idx="5">
                    <c:v>T2</c:v>
                  </c:pt>
                  <c:pt idx="6">
                    <c:v>T2</c:v>
                  </c:pt>
                  <c:pt idx="7">
                    <c:v>T2</c:v>
                  </c:pt>
                  <c:pt idx="8">
                    <c:v>T2</c:v>
                  </c:pt>
                  <c:pt idx="9">
                    <c:v>T2</c:v>
                  </c:pt>
                </c:lvl>
                <c:lvl>
                  <c:pt idx="0">
                    <c:v>2016</c:v>
                  </c:pt>
                  <c:pt idx="1">
                    <c:v>2017</c:v>
                  </c:pt>
                  <c:pt idx="2">
                    <c:v>2018</c:v>
                  </c:pt>
                  <c:pt idx="3">
                    <c:v>2019</c:v>
                  </c:pt>
                  <c:pt idx="4">
                    <c:v>2020</c:v>
                  </c:pt>
                  <c:pt idx="5">
                    <c:v>2021</c:v>
                  </c:pt>
                  <c:pt idx="6">
                    <c:v>2022</c:v>
                  </c:pt>
                  <c:pt idx="7">
                    <c:v>2023</c:v>
                  </c:pt>
                  <c:pt idx="8">
                    <c:v>2024</c:v>
                  </c:pt>
                  <c:pt idx="9">
                    <c:v>2025</c:v>
                  </c:pt>
                </c:lvl>
              </c:multiLvlStrCache>
            </c:multiLvlStrRef>
          </c:cat>
          <c:val>
            <c:numRef>
              <c:f>'Graph appr (trim2)'!$H$3:$H$13</c:f>
              <c:numCache>
                <c:formatCode>#,##0</c:formatCode>
                <c:ptCount val="11"/>
                <c:pt idx="0">
                  <c:v>601</c:v>
                </c:pt>
                <c:pt idx="1">
                  <c:v>679</c:v>
                </c:pt>
                <c:pt idx="2">
                  <c:v>702</c:v>
                </c:pt>
                <c:pt idx="3">
                  <c:v>692</c:v>
                </c:pt>
                <c:pt idx="4">
                  <c:v>800</c:v>
                </c:pt>
                <c:pt idx="5">
                  <c:v>1116</c:v>
                </c:pt>
                <c:pt idx="6">
                  <c:v>1285</c:v>
                </c:pt>
                <c:pt idx="7">
                  <c:v>1278</c:v>
                </c:pt>
                <c:pt idx="8">
                  <c:v>1307</c:v>
                </c:pt>
                <c:pt idx="9">
                  <c:v>1338</c:v>
                </c:pt>
                <c:pt idx="10">
                  <c:v>1312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A86-415B-8187-91013BE4FD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"/>
        <c:axId val="4"/>
      </c:lineChart>
      <c:catAx>
        <c:axId val="806324607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"/>
        <c:crossesAt val="0"/>
        <c:auto val="0"/>
        <c:lblAlgn val="ctr"/>
        <c:lblOffset val="100"/>
        <c:noMultiLvlLbl val="0"/>
      </c:catAx>
      <c:valAx>
        <c:axId val="1"/>
        <c:scaling>
          <c:orientation val="minMax"/>
          <c:max val="120"/>
          <c:min val="0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chemeClr val="accent1">
                    <a:lumMod val="75000"/>
                  </a:schemeClr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806324607"/>
        <c:crosses val="autoZero"/>
        <c:crossBetween val="between"/>
        <c:majorUnit val="20"/>
      </c:valAx>
      <c:catAx>
        <c:axId val="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"/>
        <c:crosses val="autoZero"/>
        <c:auto val="1"/>
        <c:lblAlgn val="ctr"/>
        <c:lblOffset val="100"/>
        <c:noMultiLvlLbl val="0"/>
      </c:catAx>
      <c:valAx>
        <c:axId val="4"/>
        <c:scaling>
          <c:orientation val="minMax"/>
        </c:scaling>
        <c:delete val="0"/>
        <c:axPos val="r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accent6">
                    <a:lumMod val="75000"/>
                  </a:schemeClr>
                </a:solidFill>
              </a:defRPr>
            </a:pPr>
            <a:endParaRPr lang="fr-FR"/>
          </a:p>
        </c:txPr>
        <c:crossAx val="3"/>
        <c:crosses val="max"/>
        <c:crossBetween val="between"/>
        <c:majorUnit val="400"/>
      </c:valAx>
    </c:plotArea>
    <c:legend>
      <c:legendPos val="r"/>
      <c:layout>
        <c:manualLayout>
          <c:xMode val="edge"/>
          <c:yMode val="edge"/>
          <c:x val="2.290145029581226E-2"/>
          <c:y val="0.14824740737741973"/>
          <c:w val="0.96404319689046503"/>
          <c:h val="5.3986465059476824E-2"/>
        </c:manualLayout>
      </c:layout>
      <c:overlay val="0"/>
      <c:spPr>
        <a:noFill/>
      </c:spPr>
      <c:txPr>
        <a:bodyPr/>
        <a:lstStyle/>
        <a:p>
          <a:pPr>
            <a:defRPr sz="11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ysClr val="window" lastClr="FFFFFF"/>
    </a:solidFill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fr-FR"/>
    </a:p>
  </c:tx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5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r>
              <a:rPr lang="fr-FR" sz="1500" b="1" i="0" u="none" strike="noStrike" baseline="0">
                <a:solidFill>
                  <a:srgbClr val="000000"/>
                </a:solidFill>
                <a:latin typeface="Calibri"/>
              </a:rPr>
              <a:t>Taux de chômage dans les Hautes-Alpes </a:t>
            </a:r>
            <a:r>
              <a:rPr lang="fr-FR" sz="1500" b="0" i="1" u="none" strike="noStrike" baseline="0">
                <a:solidFill>
                  <a:srgbClr val="000000"/>
                </a:solidFill>
                <a:latin typeface="Calibri"/>
              </a:rPr>
              <a:t>(en %)</a:t>
            </a:r>
          </a:p>
        </c:rich>
      </c:tx>
      <c:layout>
        <c:manualLayout>
          <c:xMode val="edge"/>
          <c:yMode val="edge"/>
          <c:x val="0.24529840730136029"/>
          <c:y val="2.4256627684853017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9.122613934621808E-2"/>
          <c:y val="0.18012020686763267"/>
          <c:w val="0.83764367816092744"/>
          <c:h val="0.53208591529609095"/>
        </c:manualLayout>
      </c:layout>
      <c:lineChart>
        <c:grouping val="standard"/>
        <c:varyColors val="0"/>
        <c:ser>
          <c:idx val="0"/>
          <c:order val="0"/>
          <c:tx>
            <c:v>Provence-Alpes-Côte d'Azur</c:v>
          </c:tx>
          <c:spPr>
            <a:ln w="25400">
              <a:solidFill>
                <a:schemeClr val="accent6"/>
              </a:solidFill>
              <a:prstDash val="solid"/>
            </a:ln>
          </c:spPr>
          <c:marker>
            <c:symbol val="none"/>
          </c:marker>
          <c:cat>
            <c:multiLvlStrRef>
              <c:f>'dates trim'!$B$138:$C$300</c:f>
              <c:multiLvlStrCache>
                <c:ptCount val="47"/>
                <c:lvl>
                  <c:pt idx="0">
                    <c:v>T2</c:v>
                  </c:pt>
                  <c:pt idx="1">
                    <c:v>T3</c:v>
                  </c:pt>
                  <c:pt idx="2">
                    <c:v>T4</c:v>
                  </c:pt>
                  <c:pt idx="3">
                    <c:v>T1</c:v>
                  </c:pt>
                  <c:pt idx="4">
                    <c:v>T2</c:v>
                  </c:pt>
                  <c:pt idx="5">
                    <c:v>T3</c:v>
                  </c:pt>
                  <c:pt idx="6">
                    <c:v>T4</c:v>
                  </c:pt>
                  <c:pt idx="7">
                    <c:v>T1</c:v>
                  </c:pt>
                  <c:pt idx="8">
                    <c:v>T2</c:v>
                  </c:pt>
                  <c:pt idx="9">
                    <c:v>T3</c:v>
                  </c:pt>
                  <c:pt idx="10">
                    <c:v>T4</c:v>
                  </c:pt>
                  <c:pt idx="11">
                    <c:v>T1</c:v>
                  </c:pt>
                  <c:pt idx="12">
                    <c:v>T2</c:v>
                  </c:pt>
                  <c:pt idx="13">
                    <c:v>T3</c:v>
                  </c:pt>
                  <c:pt idx="14">
                    <c:v>T4</c:v>
                  </c:pt>
                  <c:pt idx="15">
                    <c:v>T1</c:v>
                  </c:pt>
                  <c:pt idx="16">
                    <c:v>T2</c:v>
                  </c:pt>
                  <c:pt idx="17">
                    <c:v>T3</c:v>
                  </c:pt>
                  <c:pt idx="18">
                    <c:v>T4</c:v>
                  </c:pt>
                  <c:pt idx="19">
                    <c:v>T1</c:v>
                  </c:pt>
                  <c:pt idx="20">
                    <c:v>T2</c:v>
                  </c:pt>
                  <c:pt idx="21">
                    <c:v>T3</c:v>
                  </c:pt>
                  <c:pt idx="22">
                    <c:v>T4</c:v>
                  </c:pt>
                  <c:pt idx="23">
                    <c:v>T1</c:v>
                  </c:pt>
                  <c:pt idx="24">
                    <c:v>T2</c:v>
                  </c:pt>
                  <c:pt idx="25">
                    <c:v>T3</c:v>
                  </c:pt>
                  <c:pt idx="26">
                    <c:v>T4</c:v>
                  </c:pt>
                  <c:pt idx="27">
                    <c:v>T1</c:v>
                  </c:pt>
                  <c:pt idx="28">
                    <c:v>T2</c:v>
                  </c:pt>
                  <c:pt idx="29">
                    <c:v>T3</c:v>
                  </c:pt>
                  <c:pt idx="30">
                    <c:v>T4</c:v>
                  </c:pt>
                  <c:pt idx="31">
                    <c:v>T1</c:v>
                  </c:pt>
                  <c:pt idx="32">
                    <c:v>T2</c:v>
                  </c:pt>
                  <c:pt idx="33">
                    <c:v>T3</c:v>
                  </c:pt>
                  <c:pt idx="34">
                    <c:v>T4</c:v>
                  </c:pt>
                  <c:pt idx="35">
                    <c:v>T1</c:v>
                  </c:pt>
                  <c:pt idx="36">
                    <c:v>T2</c:v>
                  </c:pt>
                  <c:pt idx="37">
                    <c:v>T3</c:v>
                  </c:pt>
                  <c:pt idx="38">
                    <c:v>T4</c:v>
                  </c:pt>
                  <c:pt idx="39">
                    <c:v>T1</c:v>
                  </c:pt>
                  <c:pt idx="40">
                    <c:v>T2</c:v>
                  </c:pt>
                  <c:pt idx="41">
                    <c:v>T3</c:v>
                  </c:pt>
                  <c:pt idx="42">
                    <c:v>T4</c:v>
                  </c:pt>
                  <c:pt idx="43">
                    <c:v>T1</c:v>
                  </c:pt>
                  <c:pt idx="44">
                    <c:v>T2</c:v>
                  </c:pt>
                  <c:pt idx="45">
                    <c:v>T3</c:v>
                  </c:pt>
                  <c:pt idx="46">
                    <c:v>T4</c:v>
                  </c:pt>
                </c:lvl>
                <c:lvl>
                  <c:pt idx="0">
                    <c:v>2016</c:v>
                  </c:pt>
                  <c:pt idx="3">
                    <c:v>2017</c:v>
                  </c:pt>
                  <c:pt idx="7">
                    <c:v>2018</c:v>
                  </c:pt>
                  <c:pt idx="11">
                    <c:v>2019</c:v>
                  </c:pt>
                  <c:pt idx="15">
                    <c:v>2020</c:v>
                  </c:pt>
                  <c:pt idx="19">
                    <c:v>2021</c:v>
                  </c:pt>
                  <c:pt idx="23">
                    <c:v>2022</c:v>
                  </c:pt>
                  <c:pt idx="27">
                    <c:v>2023</c:v>
                  </c:pt>
                  <c:pt idx="31">
                    <c:v>2024</c:v>
                  </c:pt>
                  <c:pt idx="35">
                    <c:v>2025</c:v>
                  </c:pt>
                  <c:pt idx="39">
                    <c:v>2026</c:v>
                  </c:pt>
                  <c:pt idx="43">
                    <c:v>2027</c:v>
                  </c:pt>
                </c:lvl>
              </c:multiLvlStrCache>
            </c:multiLvlStrRef>
          </c:cat>
          <c:val>
            <c:numRef>
              <c:f>Données!$C$146:$C$186</c:f>
              <c:numCache>
                <c:formatCode>#\ ##0.0</c:formatCode>
                <c:ptCount val="41"/>
                <c:pt idx="0">
                  <c:v>11.2</c:v>
                </c:pt>
                <c:pt idx="1">
                  <c:v>11</c:v>
                </c:pt>
                <c:pt idx="2">
                  <c:v>11.4</c:v>
                </c:pt>
                <c:pt idx="3">
                  <c:v>10.9</c:v>
                </c:pt>
                <c:pt idx="4">
                  <c:v>10.8</c:v>
                </c:pt>
                <c:pt idx="5">
                  <c:v>10.8</c:v>
                </c:pt>
                <c:pt idx="6">
                  <c:v>10.3</c:v>
                </c:pt>
                <c:pt idx="7">
                  <c:v>10.6</c:v>
                </c:pt>
                <c:pt idx="8">
                  <c:v>10.4</c:v>
                </c:pt>
                <c:pt idx="9">
                  <c:v>10.199999999999999</c:v>
                </c:pt>
                <c:pt idx="10">
                  <c:v>10</c:v>
                </c:pt>
                <c:pt idx="11">
                  <c:v>10.1</c:v>
                </c:pt>
                <c:pt idx="12">
                  <c:v>9.6</c:v>
                </c:pt>
                <c:pt idx="13">
                  <c:v>9.5</c:v>
                </c:pt>
                <c:pt idx="14">
                  <c:v>9.1999999999999993</c:v>
                </c:pt>
                <c:pt idx="15">
                  <c:v>8.9</c:v>
                </c:pt>
                <c:pt idx="16">
                  <c:v>8.1999999999999993</c:v>
                </c:pt>
                <c:pt idx="17">
                  <c:v>10.1</c:v>
                </c:pt>
                <c:pt idx="18">
                  <c:v>9.1</c:v>
                </c:pt>
                <c:pt idx="19">
                  <c:v>9.1999999999999993</c:v>
                </c:pt>
                <c:pt idx="20">
                  <c:v>9.1</c:v>
                </c:pt>
                <c:pt idx="21">
                  <c:v>8.9</c:v>
                </c:pt>
                <c:pt idx="22">
                  <c:v>8.3000000000000007</c:v>
                </c:pt>
                <c:pt idx="23">
                  <c:v>8.1999999999999993</c:v>
                </c:pt>
                <c:pt idx="24">
                  <c:v>8.3000000000000007</c:v>
                </c:pt>
                <c:pt idx="25">
                  <c:v>8.1</c:v>
                </c:pt>
                <c:pt idx="26">
                  <c:v>8</c:v>
                </c:pt>
                <c:pt idx="27">
                  <c:v>7.9</c:v>
                </c:pt>
                <c:pt idx="28">
                  <c:v>7.9</c:v>
                </c:pt>
                <c:pt idx="29">
                  <c:v>8.1</c:v>
                </c:pt>
                <c:pt idx="30">
                  <c:v>8.1999999999999993</c:v>
                </c:pt>
                <c:pt idx="31">
                  <c:v>8.1</c:v>
                </c:pt>
                <c:pt idx="32">
                  <c:v>7.8</c:v>
                </c:pt>
                <c:pt idx="33">
                  <c:v>7.8</c:v>
                </c:pt>
                <c:pt idx="34">
                  <c:v>7.8</c:v>
                </c:pt>
                <c:pt idx="35">
                  <c:v>7.9</c:v>
                </c:pt>
                <c:pt idx="36">
                  <c:v>8</c:v>
                </c:pt>
                <c:pt idx="37">
                  <c:v>8.1999999999999993</c:v>
                </c:pt>
                <c:pt idx="38">
                  <c:v>8.4</c:v>
                </c:pt>
                <c:pt idx="39">
                  <c:v>8.6</c:v>
                </c:pt>
                <c:pt idx="40">
                  <c:v>8.6999999999999993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8C-45E1-8E23-A530BDBE5CF3}"/>
            </c:ext>
          </c:extLst>
        </c:ser>
        <c:ser>
          <c:idx val="1"/>
          <c:order val="1"/>
          <c:tx>
            <c:v>France métropolitaine</c:v>
          </c:tx>
          <c:spPr>
            <a:ln w="25400">
              <a:solidFill>
                <a:srgbClr val="0000FF"/>
              </a:solidFill>
              <a:prstDash val="solid"/>
            </a:ln>
          </c:spPr>
          <c:marker>
            <c:symbol val="none"/>
          </c:marker>
          <c:cat>
            <c:multiLvlStrRef>
              <c:f>'dates trim'!$B$138:$C$300</c:f>
              <c:multiLvlStrCache>
                <c:ptCount val="47"/>
                <c:lvl>
                  <c:pt idx="0">
                    <c:v>T2</c:v>
                  </c:pt>
                  <c:pt idx="1">
                    <c:v>T3</c:v>
                  </c:pt>
                  <c:pt idx="2">
                    <c:v>T4</c:v>
                  </c:pt>
                  <c:pt idx="3">
                    <c:v>T1</c:v>
                  </c:pt>
                  <c:pt idx="4">
                    <c:v>T2</c:v>
                  </c:pt>
                  <c:pt idx="5">
                    <c:v>T3</c:v>
                  </c:pt>
                  <c:pt idx="6">
                    <c:v>T4</c:v>
                  </c:pt>
                  <c:pt idx="7">
                    <c:v>T1</c:v>
                  </c:pt>
                  <c:pt idx="8">
                    <c:v>T2</c:v>
                  </c:pt>
                  <c:pt idx="9">
                    <c:v>T3</c:v>
                  </c:pt>
                  <c:pt idx="10">
                    <c:v>T4</c:v>
                  </c:pt>
                  <c:pt idx="11">
                    <c:v>T1</c:v>
                  </c:pt>
                  <c:pt idx="12">
                    <c:v>T2</c:v>
                  </c:pt>
                  <c:pt idx="13">
                    <c:v>T3</c:v>
                  </c:pt>
                  <c:pt idx="14">
                    <c:v>T4</c:v>
                  </c:pt>
                  <c:pt idx="15">
                    <c:v>T1</c:v>
                  </c:pt>
                  <c:pt idx="16">
                    <c:v>T2</c:v>
                  </c:pt>
                  <c:pt idx="17">
                    <c:v>T3</c:v>
                  </c:pt>
                  <c:pt idx="18">
                    <c:v>T4</c:v>
                  </c:pt>
                  <c:pt idx="19">
                    <c:v>T1</c:v>
                  </c:pt>
                  <c:pt idx="20">
                    <c:v>T2</c:v>
                  </c:pt>
                  <c:pt idx="21">
                    <c:v>T3</c:v>
                  </c:pt>
                  <c:pt idx="22">
                    <c:v>T4</c:v>
                  </c:pt>
                  <c:pt idx="23">
                    <c:v>T1</c:v>
                  </c:pt>
                  <c:pt idx="24">
                    <c:v>T2</c:v>
                  </c:pt>
                  <c:pt idx="25">
                    <c:v>T3</c:v>
                  </c:pt>
                  <c:pt idx="26">
                    <c:v>T4</c:v>
                  </c:pt>
                  <c:pt idx="27">
                    <c:v>T1</c:v>
                  </c:pt>
                  <c:pt idx="28">
                    <c:v>T2</c:v>
                  </c:pt>
                  <c:pt idx="29">
                    <c:v>T3</c:v>
                  </c:pt>
                  <c:pt idx="30">
                    <c:v>T4</c:v>
                  </c:pt>
                  <c:pt idx="31">
                    <c:v>T1</c:v>
                  </c:pt>
                  <c:pt idx="32">
                    <c:v>T2</c:v>
                  </c:pt>
                  <c:pt idx="33">
                    <c:v>T3</c:v>
                  </c:pt>
                  <c:pt idx="34">
                    <c:v>T4</c:v>
                  </c:pt>
                  <c:pt idx="35">
                    <c:v>T1</c:v>
                  </c:pt>
                  <c:pt idx="36">
                    <c:v>T2</c:v>
                  </c:pt>
                  <c:pt idx="37">
                    <c:v>T3</c:v>
                  </c:pt>
                  <c:pt idx="38">
                    <c:v>T4</c:v>
                  </c:pt>
                  <c:pt idx="39">
                    <c:v>T1</c:v>
                  </c:pt>
                  <c:pt idx="40">
                    <c:v>T2</c:v>
                  </c:pt>
                  <c:pt idx="41">
                    <c:v>T3</c:v>
                  </c:pt>
                  <c:pt idx="42">
                    <c:v>T4</c:v>
                  </c:pt>
                  <c:pt idx="43">
                    <c:v>T1</c:v>
                  </c:pt>
                  <c:pt idx="44">
                    <c:v>T2</c:v>
                  </c:pt>
                  <c:pt idx="45">
                    <c:v>T3</c:v>
                  </c:pt>
                  <c:pt idx="46">
                    <c:v>T4</c:v>
                  </c:pt>
                </c:lvl>
                <c:lvl>
                  <c:pt idx="0">
                    <c:v>2016</c:v>
                  </c:pt>
                  <c:pt idx="3">
                    <c:v>2017</c:v>
                  </c:pt>
                  <c:pt idx="7">
                    <c:v>2018</c:v>
                  </c:pt>
                  <c:pt idx="11">
                    <c:v>2019</c:v>
                  </c:pt>
                  <c:pt idx="15">
                    <c:v>2020</c:v>
                  </c:pt>
                  <c:pt idx="19">
                    <c:v>2021</c:v>
                  </c:pt>
                  <c:pt idx="23">
                    <c:v>2022</c:v>
                  </c:pt>
                  <c:pt idx="27">
                    <c:v>2023</c:v>
                  </c:pt>
                  <c:pt idx="31">
                    <c:v>2024</c:v>
                  </c:pt>
                  <c:pt idx="35">
                    <c:v>2025</c:v>
                  </c:pt>
                  <c:pt idx="39">
                    <c:v>2026</c:v>
                  </c:pt>
                  <c:pt idx="43">
                    <c:v>2027</c:v>
                  </c:pt>
                </c:lvl>
              </c:multiLvlStrCache>
            </c:multiLvlStrRef>
          </c:cat>
          <c:val>
            <c:numRef>
              <c:f>Données!$B$146:$B$186</c:f>
              <c:numCache>
                <c:formatCode>#\ ##0.0</c:formatCode>
                <c:ptCount val="41"/>
                <c:pt idx="0">
                  <c:v>9.6999999999999993</c:v>
                </c:pt>
                <c:pt idx="1">
                  <c:v>9.6</c:v>
                </c:pt>
                <c:pt idx="2">
                  <c:v>9.6999999999999993</c:v>
                </c:pt>
                <c:pt idx="3">
                  <c:v>9.3000000000000007</c:v>
                </c:pt>
                <c:pt idx="4">
                  <c:v>9.1999999999999993</c:v>
                </c:pt>
                <c:pt idx="5">
                  <c:v>9.1999999999999993</c:v>
                </c:pt>
                <c:pt idx="6">
                  <c:v>8.6999999999999993</c:v>
                </c:pt>
                <c:pt idx="7">
                  <c:v>9</c:v>
                </c:pt>
                <c:pt idx="8">
                  <c:v>8.8000000000000007</c:v>
                </c:pt>
                <c:pt idx="9">
                  <c:v>8.6</c:v>
                </c:pt>
                <c:pt idx="10">
                  <c:v>8.4</c:v>
                </c:pt>
                <c:pt idx="11">
                  <c:v>8.5</c:v>
                </c:pt>
                <c:pt idx="12">
                  <c:v>8.1999999999999993</c:v>
                </c:pt>
                <c:pt idx="13">
                  <c:v>8.1</c:v>
                </c:pt>
                <c:pt idx="14">
                  <c:v>7.9</c:v>
                </c:pt>
                <c:pt idx="15">
                  <c:v>7.7</c:v>
                </c:pt>
                <c:pt idx="16">
                  <c:v>7.1</c:v>
                </c:pt>
                <c:pt idx="17">
                  <c:v>8.6999999999999993</c:v>
                </c:pt>
                <c:pt idx="18">
                  <c:v>7.9</c:v>
                </c:pt>
                <c:pt idx="19">
                  <c:v>8</c:v>
                </c:pt>
                <c:pt idx="20">
                  <c:v>7.7</c:v>
                </c:pt>
                <c:pt idx="21">
                  <c:v>7.7</c:v>
                </c:pt>
                <c:pt idx="22">
                  <c:v>7.2</c:v>
                </c:pt>
                <c:pt idx="23">
                  <c:v>7.1</c:v>
                </c:pt>
                <c:pt idx="24">
                  <c:v>7.2</c:v>
                </c:pt>
                <c:pt idx="25">
                  <c:v>7</c:v>
                </c:pt>
                <c:pt idx="26">
                  <c:v>6.9</c:v>
                </c:pt>
                <c:pt idx="27">
                  <c:v>6.9</c:v>
                </c:pt>
                <c:pt idx="28">
                  <c:v>7</c:v>
                </c:pt>
                <c:pt idx="29">
                  <c:v>7.2</c:v>
                </c:pt>
                <c:pt idx="30">
                  <c:v>7.3</c:v>
                </c:pt>
                <c:pt idx="31">
                  <c:v>7.2</c:v>
                </c:pt>
                <c:pt idx="32">
                  <c:v>7.1</c:v>
                </c:pt>
                <c:pt idx="33">
                  <c:v>7.2</c:v>
                </c:pt>
                <c:pt idx="34">
                  <c:v>7.1</c:v>
                </c:pt>
                <c:pt idx="35">
                  <c:v>7.2</c:v>
                </c:pt>
                <c:pt idx="36">
                  <c:v>7.3</c:v>
                </c:pt>
                <c:pt idx="37">
                  <c:v>7.5</c:v>
                </c:pt>
                <c:pt idx="38">
                  <c:v>7.7</c:v>
                </c:pt>
                <c:pt idx="39">
                  <c:v>7.9</c:v>
                </c:pt>
                <c:pt idx="40">
                  <c:v>8.1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8C-45E1-8E23-A530BDBE5CF3}"/>
            </c:ext>
          </c:extLst>
        </c:ser>
        <c:ser>
          <c:idx val="2"/>
          <c:order val="2"/>
          <c:tx>
            <c:strRef>
              <c:f>Données!$E$8</c:f>
              <c:strCache>
                <c:ptCount val="1"/>
                <c:pt idx="0">
                  <c:v>Hautes-Alpes</c:v>
                </c:pt>
              </c:strCache>
            </c:strRef>
          </c:tx>
          <c:marker>
            <c:symbol val="none"/>
          </c:marker>
          <c:cat>
            <c:multiLvlStrRef>
              <c:f>'dates trim'!$B$138:$C$300</c:f>
              <c:multiLvlStrCache>
                <c:ptCount val="47"/>
                <c:lvl>
                  <c:pt idx="0">
                    <c:v>T2</c:v>
                  </c:pt>
                  <c:pt idx="1">
                    <c:v>T3</c:v>
                  </c:pt>
                  <c:pt idx="2">
                    <c:v>T4</c:v>
                  </c:pt>
                  <c:pt idx="3">
                    <c:v>T1</c:v>
                  </c:pt>
                  <c:pt idx="4">
                    <c:v>T2</c:v>
                  </c:pt>
                  <c:pt idx="5">
                    <c:v>T3</c:v>
                  </c:pt>
                  <c:pt idx="6">
                    <c:v>T4</c:v>
                  </c:pt>
                  <c:pt idx="7">
                    <c:v>T1</c:v>
                  </c:pt>
                  <c:pt idx="8">
                    <c:v>T2</c:v>
                  </c:pt>
                  <c:pt idx="9">
                    <c:v>T3</c:v>
                  </c:pt>
                  <c:pt idx="10">
                    <c:v>T4</c:v>
                  </c:pt>
                  <c:pt idx="11">
                    <c:v>T1</c:v>
                  </c:pt>
                  <c:pt idx="12">
                    <c:v>T2</c:v>
                  </c:pt>
                  <c:pt idx="13">
                    <c:v>T3</c:v>
                  </c:pt>
                  <c:pt idx="14">
                    <c:v>T4</c:v>
                  </c:pt>
                  <c:pt idx="15">
                    <c:v>T1</c:v>
                  </c:pt>
                  <c:pt idx="16">
                    <c:v>T2</c:v>
                  </c:pt>
                  <c:pt idx="17">
                    <c:v>T3</c:v>
                  </c:pt>
                  <c:pt idx="18">
                    <c:v>T4</c:v>
                  </c:pt>
                  <c:pt idx="19">
                    <c:v>T1</c:v>
                  </c:pt>
                  <c:pt idx="20">
                    <c:v>T2</c:v>
                  </c:pt>
                  <c:pt idx="21">
                    <c:v>T3</c:v>
                  </c:pt>
                  <c:pt idx="22">
                    <c:v>T4</c:v>
                  </c:pt>
                  <c:pt idx="23">
                    <c:v>T1</c:v>
                  </c:pt>
                  <c:pt idx="24">
                    <c:v>T2</c:v>
                  </c:pt>
                  <c:pt idx="25">
                    <c:v>T3</c:v>
                  </c:pt>
                  <c:pt idx="26">
                    <c:v>T4</c:v>
                  </c:pt>
                  <c:pt idx="27">
                    <c:v>T1</c:v>
                  </c:pt>
                  <c:pt idx="28">
                    <c:v>T2</c:v>
                  </c:pt>
                  <c:pt idx="29">
                    <c:v>T3</c:v>
                  </c:pt>
                  <c:pt idx="30">
                    <c:v>T4</c:v>
                  </c:pt>
                  <c:pt idx="31">
                    <c:v>T1</c:v>
                  </c:pt>
                  <c:pt idx="32">
                    <c:v>T2</c:v>
                  </c:pt>
                  <c:pt idx="33">
                    <c:v>T3</c:v>
                  </c:pt>
                  <c:pt idx="34">
                    <c:v>T4</c:v>
                  </c:pt>
                  <c:pt idx="35">
                    <c:v>T1</c:v>
                  </c:pt>
                  <c:pt idx="36">
                    <c:v>T2</c:v>
                  </c:pt>
                  <c:pt idx="37">
                    <c:v>T3</c:v>
                  </c:pt>
                  <c:pt idx="38">
                    <c:v>T4</c:v>
                  </c:pt>
                  <c:pt idx="39">
                    <c:v>T1</c:v>
                  </c:pt>
                  <c:pt idx="40">
                    <c:v>T2</c:v>
                  </c:pt>
                  <c:pt idx="41">
                    <c:v>T3</c:v>
                  </c:pt>
                  <c:pt idx="42">
                    <c:v>T4</c:v>
                  </c:pt>
                  <c:pt idx="43">
                    <c:v>T1</c:v>
                  </c:pt>
                  <c:pt idx="44">
                    <c:v>T2</c:v>
                  </c:pt>
                  <c:pt idx="45">
                    <c:v>T3</c:v>
                  </c:pt>
                  <c:pt idx="46">
                    <c:v>T4</c:v>
                  </c:pt>
                </c:lvl>
                <c:lvl>
                  <c:pt idx="0">
                    <c:v>2016</c:v>
                  </c:pt>
                  <c:pt idx="3">
                    <c:v>2017</c:v>
                  </c:pt>
                  <c:pt idx="7">
                    <c:v>2018</c:v>
                  </c:pt>
                  <c:pt idx="11">
                    <c:v>2019</c:v>
                  </c:pt>
                  <c:pt idx="15">
                    <c:v>2020</c:v>
                  </c:pt>
                  <c:pt idx="19">
                    <c:v>2021</c:v>
                  </c:pt>
                  <c:pt idx="23">
                    <c:v>2022</c:v>
                  </c:pt>
                  <c:pt idx="27">
                    <c:v>2023</c:v>
                  </c:pt>
                  <c:pt idx="31">
                    <c:v>2024</c:v>
                  </c:pt>
                  <c:pt idx="35">
                    <c:v>2025</c:v>
                  </c:pt>
                  <c:pt idx="39">
                    <c:v>2026</c:v>
                  </c:pt>
                  <c:pt idx="43">
                    <c:v>2027</c:v>
                  </c:pt>
                </c:lvl>
              </c:multiLvlStrCache>
            </c:multiLvlStrRef>
          </c:cat>
          <c:val>
            <c:numRef>
              <c:f>Données!$E$146:$E$186</c:f>
              <c:numCache>
                <c:formatCode>#\ ##0.0</c:formatCode>
                <c:ptCount val="41"/>
                <c:pt idx="0">
                  <c:v>9.1999999999999993</c:v>
                </c:pt>
                <c:pt idx="1">
                  <c:v>9.1</c:v>
                </c:pt>
                <c:pt idx="2">
                  <c:v>9.3000000000000007</c:v>
                </c:pt>
                <c:pt idx="3">
                  <c:v>8.9</c:v>
                </c:pt>
                <c:pt idx="4">
                  <c:v>8.6999999999999993</c:v>
                </c:pt>
                <c:pt idx="5">
                  <c:v>8.6999999999999993</c:v>
                </c:pt>
                <c:pt idx="6">
                  <c:v>8.4</c:v>
                </c:pt>
                <c:pt idx="7">
                  <c:v>8.6</c:v>
                </c:pt>
                <c:pt idx="8">
                  <c:v>8.5</c:v>
                </c:pt>
                <c:pt idx="9">
                  <c:v>8.5</c:v>
                </c:pt>
                <c:pt idx="10">
                  <c:v>8.3000000000000007</c:v>
                </c:pt>
                <c:pt idx="11">
                  <c:v>8.1999999999999993</c:v>
                </c:pt>
                <c:pt idx="12">
                  <c:v>8</c:v>
                </c:pt>
                <c:pt idx="13">
                  <c:v>7.9</c:v>
                </c:pt>
                <c:pt idx="14">
                  <c:v>7.8</c:v>
                </c:pt>
                <c:pt idx="15">
                  <c:v>7.4</c:v>
                </c:pt>
                <c:pt idx="16">
                  <c:v>7.1</c:v>
                </c:pt>
                <c:pt idx="17">
                  <c:v>8.4</c:v>
                </c:pt>
                <c:pt idx="18">
                  <c:v>7.8</c:v>
                </c:pt>
                <c:pt idx="19">
                  <c:v>9.6</c:v>
                </c:pt>
                <c:pt idx="20">
                  <c:v>8</c:v>
                </c:pt>
                <c:pt idx="21">
                  <c:v>7.3</c:v>
                </c:pt>
                <c:pt idx="22">
                  <c:v>6.9</c:v>
                </c:pt>
                <c:pt idx="23">
                  <c:v>6.9</c:v>
                </c:pt>
                <c:pt idx="24">
                  <c:v>6.8</c:v>
                </c:pt>
                <c:pt idx="25">
                  <c:v>6.8</c:v>
                </c:pt>
                <c:pt idx="26">
                  <c:v>6.6</c:v>
                </c:pt>
                <c:pt idx="27">
                  <c:v>6.5</c:v>
                </c:pt>
                <c:pt idx="28">
                  <c:v>6.5</c:v>
                </c:pt>
                <c:pt idx="29">
                  <c:v>6.6</c:v>
                </c:pt>
                <c:pt idx="30">
                  <c:v>6.6</c:v>
                </c:pt>
                <c:pt idx="31">
                  <c:v>6.5</c:v>
                </c:pt>
                <c:pt idx="32">
                  <c:v>6.2</c:v>
                </c:pt>
                <c:pt idx="33">
                  <c:v>6.2</c:v>
                </c:pt>
                <c:pt idx="34">
                  <c:v>6</c:v>
                </c:pt>
                <c:pt idx="35">
                  <c:v>6.2</c:v>
                </c:pt>
                <c:pt idx="36">
                  <c:v>6.4</c:v>
                </c:pt>
                <c:pt idx="37">
                  <c:v>6.5</c:v>
                </c:pt>
                <c:pt idx="38">
                  <c:v>6.6</c:v>
                </c:pt>
                <c:pt idx="39">
                  <c:v>6.7</c:v>
                </c:pt>
                <c:pt idx="40">
                  <c:v>6.8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C8C-45E1-8E23-A530BDBE5C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8790400"/>
        <c:axId val="138791936"/>
      </c:lineChart>
      <c:catAx>
        <c:axId val="138790400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cross"/>
        <c:minorTickMark val="none"/>
        <c:tickLblPos val="nextTo"/>
        <c:txPr>
          <a:bodyPr/>
          <a:lstStyle/>
          <a:p>
            <a:pPr>
              <a:defRPr sz="900"/>
            </a:pPr>
            <a:endParaRPr lang="fr-FR"/>
          </a:p>
        </c:txPr>
        <c:crossAx val="13879193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38791936"/>
        <c:scaling>
          <c:orientation val="minMax"/>
          <c:max val="12"/>
          <c:min val="5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#,##0" sourceLinked="0"/>
        <c:majorTickMark val="out"/>
        <c:minorTickMark val="none"/>
        <c:tickLblPos val="nextTo"/>
        <c:crossAx val="138790400"/>
        <c:crosses val="autoZero"/>
        <c:crossBetween val="midCat"/>
        <c:majorUnit val="1"/>
      </c:valAx>
    </c:plotArea>
    <c:legend>
      <c:legendPos val="r"/>
      <c:layout>
        <c:manualLayout>
          <c:xMode val="edge"/>
          <c:yMode val="edge"/>
          <c:x val="8.9033792650918639E-2"/>
          <c:y val="9.0518574477083349E-2"/>
          <c:w val="0.83776515151515152"/>
          <c:h val="8.382146018729921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906668268667008E-2"/>
          <c:y val="0.1861788714061014"/>
          <c:w val="0.87735585029537844"/>
          <c:h val="0.53993631077805415"/>
        </c:manualLayout>
      </c:layout>
      <c:barChart>
        <c:barDir val="col"/>
        <c:grouping val="clustered"/>
        <c:varyColors val="0"/>
        <c:ser>
          <c:idx val="0"/>
          <c:order val="0"/>
          <c:tx>
            <c:v>Taux de chômage, en % (échelle de gauche)</c:v>
          </c:tx>
          <c:spPr>
            <a:solidFill>
              <a:srgbClr val="00B0F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8D9B-4BDE-89A9-4A81723A53DF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8D9B-4BDE-89A9-4A81723A53DF}"/>
              </c:ext>
            </c:extLst>
          </c:dPt>
          <c:dPt>
            <c:idx val="2"/>
            <c:invertIfNegative val="0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4-8D9B-4BDE-89A9-4A81723A53DF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8D9B-4BDE-89A9-4A81723A53DF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8D9B-4BDE-89A9-4A81723A53DF}"/>
              </c:ext>
            </c:extLst>
          </c:dPt>
          <c:dPt>
            <c:idx val="5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8-8D9B-4BDE-89A9-4A81723A53DF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8D9B-4BDE-89A9-4A81723A53DF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A-8D9B-4BDE-89A9-4A81723A53DF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8D9B-4BDE-89A9-4A81723A53DF}"/>
              </c:ext>
            </c:extLst>
          </c:dPt>
          <c:dLbls>
            <c:dLbl>
              <c:idx val="0"/>
              <c:layout>
                <c:manualLayout>
                  <c:x val="0"/>
                  <c:y val="8.0482897384305842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D9B-4BDE-89A9-4A81723A53DF}"/>
                </c:ext>
              </c:extLst>
            </c:dLbl>
            <c:dLbl>
              <c:idx val="1"/>
              <c:layout>
                <c:manualLayout>
                  <c:x val="0"/>
                  <c:y val="1.8779342723004695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D9B-4BDE-89A9-4A81723A53DF}"/>
                </c:ext>
              </c:extLst>
            </c:dLbl>
            <c:dLbl>
              <c:idx val="2"/>
              <c:layout>
                <c:manualLayout>
                  <c:x val="0"/>
                  <c:y val="1.6096579476861168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9B-4BDE-89A9-4A81723A53DF}"/>
                </c:ext>
              </c:extLst>
            </c:dLbl>
            <c:dLbl>
              <c:idx val="3"/>
              <c:layout>
                <c:manualLayout>
                  <c:x val="0"/>
                  <c:y val="1.341381623071764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D9B-4BDE-89A9-4A81723A53DF}"/>
                </c:ext>
              </c:extLst>
            </c:dLbl>
            <c:dLbl>
              <c:idx val="4"/>
              <c:layout>
                <c:manualLayout>
                  <c:x val="6.7246663173035446E-17"/>
                  <c:y val="8.0482897384305842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D9B-4BDE-89A9-4A81723A53DF}"/>
                </c:ext>
              </c:extLst>
            </c:dLbl>
            <c:dLbl>
              <c:idx val="5"/>
              <c:layout>
                <c:manualLayout>
                  <c:x val="6.7246663173035446E-17"/>
                  <c:y val="8.0482897384305842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D9B-4BDE-89A9-4A81723A53DF}"/>
                </c:ext>
              </c:extLst>
            </c:dLbl>
            <c:dLbl>
              <c:idx val="6"/>
              <c:layout>
                <c:manualLayout>
                  <c:x val="-1.8340210912425492E-3"/>
                  <c:y val="8.0482897384305842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D9B-4BDE-89A9-4A81723A53DF}"/>
                </c:ext>
              </c:extLst>
            </c:dLbl>
            <c:dLbl>
              <c:idx val="7"/>
              <c:layout>
                <c:manualLayout>
                  <c:x val="0"/>
                  <c:y val="8.0482897384305842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fr-F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D9B-4BDE-89A9-4A81723A53DF}"/>
                </c:ext>
              </c:extLst>
            </c:dLbl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'données graphiques_trim'!$G$23:$G$30</c:f>
              <c:strCache>
                <c:ptCount val="8"/>
                <c:pt idx="0">
                  <c:v>Paca</c:v>
                </c:pt>
                <c:pt idx="1">
                  <c:v>Alpes-de-Haute-Provence</c:v>
                </c:pt>
                <c:pt idx="2">
                  <c:v>France métro.</c:v>
                </c:pt>
                <c:pt idx="3">
                  <c:v>Nièvre</c:v>
                </c:pt>
                <c:pt idx="4">
                  <c:v>Haute-Marne</c:v>
                </c:pt>
                <c:pt idx="5">
                  <c:v>Hautes-Alpes</c:v>
                </c:pt>
                <c:pt idx="6">
                  <c:v>Corse-du-Sud</c:v>
                </c:pt>
                <c:pt idx="7">
                  <c:v>Cantal</c:v>
                </c:pt>
              </c:strCache>
            </c:strRef>
          </c:cat>
          <c:val>
            <c:numRef>
              <c:f>'données graphiques_trim'!$H$23:$H$30</c:f>
              <c:numCache>
                <c:formatCode>#\ ##0.0</c:formatCode>
                <c:ptCount val="8"/>
                <c:pt idx="0">
                  <c:v>8.6999999999999993</c:v>
                </c:pt>
                <c:pt idx="1">
                  <c:v>8.5</c:v>
                </c:pt>
                <c:pt idx="2">
                  <c:v>8.1</c:v>
                </c:pt>
                <c:pt idx="3">
                  <c:v>7.3</c:v>
                </c:pt>
                <c:pt idx="4">
                  <c:v>7.2</c:v>
                </c:pt>
                <c:pt idx="5">
                  <c:v>6.8</c:v>
                </c:pt>
                <c:pt idx="6">
                  <c:v>6.7</c:v>
                </c:pt>
                <c:pt idx="7">
                  <c:v>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D9B-4BDE-89A9-4A81723A53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91838448"/>
        <c:axId val="1"/>
      </c:barChart>
      <c:scatterChart>
        <c:scatterStyle val="lineMarker"/>
        <c:varyColors val="0"/>
        <c:ser>
          <c:idx val="1"/>
          <c:order val="1"/>
          <c:tx>
            <c:v>Variation trimestrielle, en point (échelle de droite)</c:v>
          </c:tx>
          <c:spPr>
            <a:ln w="28575">
              <a:noFill/>
            </a:ln>
          </c:spPr>
          <c:marker>
            <c:spPr>
              <a:solidFill>
                <a:schemeClr val="accent6">
                  <a:lumMod val="75000"/>
                </a:schemeClr>
              </a:solidFill>
            </c:spPr>
          </c:marker>
          <c:xVal>
            <c:strRef>
              <c:f>'données graphiques_trim'!$G$23:$G$30</c:f>
              <c:strCache>
                <c:ptCount val="8"/>
                <c:pt idx="0">
                  <c:v>Paca</c:v>
                </c:pt>
                <c:pt idx="1">
                  <c:v>Alpes-de-Haute-Provence</c:v>
                </c:pt>
                <c:pt idx="2">
                  <c:v>France métro.</c:v>
                </c:pt>
                <c:pt idx="3">
                  <c:v>Nièvre</c:v>
                </c:pt>
                <c:pt idx="4">
                  <c:v>Haute-Marne</c:v>
                </c:pt>
                <c:pt idx="5">
                  <c:v>Hautes-Alpes</c:v>
                </c:pt>
                <c:pt idx="6">
                  <c:v>Corse-du-Sud</c:v>
                </c:pt>
                <c:pt idx="7">
                  <c:v>Cantal</c:v>
                </c:pt>
              </c:strCache>
            </c:strRef>
          </c:xVal>
          <c:yVal>
            <c:numRef>
              <c:f>'données graphiques_trim'!$J$23:$J$30</c:f>
              <c:numCache>
                <c:formatCode>#\ ##0.0</c:formatCode>
                <c:ptCount val="8"/>
                <c:pt idx="0">
                  <c:v>9.9999999999999645E-2</c:v>
                </c:pt>
                <c:pt idx="1">
                  <c:v>0.19999999999999929</c:v>
                </c:pt>
                <c:pt idx="2">
                  <c:v>0.19999999999999929</c:v>
                </c:pt>
                <c:pt idx="3">
                  <c:v>0</c:v>
                </c:pt>
                <c:pt idx="4">
                  <c:v>0.20000000000000018</c:v>
                </c:pt>
                <c:pt idx="5">
                  <c:v>9.9999999999999645E-2</c:v>
                </c:pt>
                <c:pt idx="6">
                  <c:v>0.10000000000000053</c:v>
                </c:pt>
                <c:pt idx="7">
                  <c:v>9.9999999999999645E-2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D-8D9B-4BDE-89A9-4A81723A53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"/>
        <c:axId val="4"/>
      </c:scatterChart>
      <c:catAx>
        <c:axId val="1291838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/>
            </a:pPr>
            <a:endParaRPr lang="fr-FR"/>
          </a:p>
        </c:txPr>
        <c:crossAx val="1"/>
        <c:crosses val="autoZero"/>
        <c:auto val="1"/>
        <c:lblAlgn val="ctr"/>
        <c:lblOffset val="100"/>
        <c:tickLblSkip val="1"/>
        <c:noMultiLvlLbl val="0"/>
      </c:catAx>
      <c:valAx>
        <c:axId val="1"/>
        <c:scaling>
          <c:orientation val="minMax"/>
          <c:max val="10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1291838448"/>
        <c:crosses val="autoZero"/>
        <c:crossBetween val="between"/>
        <c:majorUnit val="1"/>
      </c:valAx>
      <c:valAx>
        <c:axId val="3"/>
        <c:scaling>
          <c:orientation val="minMax"/>
        </c:scaling>
        <c:delete val="1"/>
        <c:axPos val="b"/>
        <c:majorTickMark val="out"/>
        <c:minorTickMark val="none"/>
        <c:tickLblPos val="nextTo"/>
        <c:crossAx val="4"/>
        <c:crosses val="autoZero"/>
        <c:crossBetween val="midCat"/>
      </c:valAx>
      <c:valAx>
        <c:axId val="4"/>
        <c:scaling>
          <c:orientation val="minMax"/>
          <c:max val="0.2"/>
          <c:min val="0"/>
        </c:scaling>
        <c:delete val="0"/>
        <c:axPos val="r"/>
        <c:numFmt formatCode="[&lt;0]\-&quot;&quot;0.0&quot;&quot;;[&gt;0]\+&quot;&quot;0.0&quot;&quot;;0" sourceLinked="0"/>
        <c:majorTickMark val="out"/>
        <c:minorTickMark val="none"/>
        <c:tickLblPos val="nextTo"/>
        <c:crossAx val="3"/>
        <c:crosses val="max"/>
        <c:crossBetween val="midCat"/>
        <c:majorUnit val="0.1"/>
      </c:valAx>
    </c:plotArea>
    <c:legend>
      <c:legendPos val="r"/>
      <c:layout>
        <c:manualLayout>
          <c:xMode val="edge"/>
          <c:yMode val="edge"/>
          <c:x val="4.264229007137519E-2"/>
          <c:y val="0.10664343013461346"/>
          <c:w val="0.90099174329481169"/>
          <c:h val="5.0303500794795022E-2"/>
        </c:manualLayout>
      </c:layout>
      <c:overlay val="0"/>
      <c:txPr>
        <a:bodyPr/>
        <a:lstStyle/>
        <a:p>
          <a:pPr>
            <a:defRPr sz="11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500" b="1" i="0" u="none" strike="noStrike" baseline="0">
                <a:effectLst/>
              </a:rPr>
              <a:t>Evolution du nombre de bénéficiaires* des principales prestations sociales </a:t>
            </a:r>
            <a:r>
              <a:rPr lang="fr-FR" sz="1500" baseline="0"/>
              <a:t>dans les Hautes-Alpes</a:t>
            </a:r>
          </a:p>
          <a:p>
            <a:pPr>
              <a:defRPr/>
            </a:pPr>
            <a:r>
              <a:rPr lang="fr-FR" sz="1100" b="0" i="1"/>
              <a:t>(données brutes, base 100 au T4</a:t>
            </a:r>
            <a:r>
              <a:rPr lang="fr-FR" sz="1100" b="0" i="1" u="none" strike="noStrike" kern="1200" baseline="0">
                <a:solidFill>
                  <a:sysClr val="windowText" lastClr="000000"/>
                </a:solidFill>
              </a:rPr>
              <a:t> 2021</a:t>
            </a:r>
            <a:r>
              <a:rPr lang="fr-FR" sz="1100" b="0" i="1"/>
              <a:t>)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7.091031304013827E-2"/>
          <c:y val="0.17825029043500709"/>
          <c:w val="0.88312922262587745"/>
          <c:h val="0.50919259068026335"/>
        </c:manualLayout>
      </c:layout>
      <c:lineChart>
        <c:grouping val="standard"/>
        <c:varyColors val="0"/>
        <c:ser>
          <c:idx val="1"/>
          <c:order val="0"/>
          <c:tx>
            <c:v>RSA</c:v>
          </c:tx>
          <c:spPr>
            <a:ln>
              <a:solidFill>
                <a:schemeClr val="accent2">
                  <a:lumMod val="75000"/>
                </a:schemeClr>
              </a:solidFill>
            </a:ln>
          </c:spPr>
          <c:marker>
            <c:symbol val="none"/>
          </c:marker>
          <c:cat>
            <c:strRef>
              <c:f>RSA!$A$62:$A$116</c:f>
              <c:strCache>
                <c:ptCount val="55"/>
                <c:pt idx="0">
                  <c:v>T4
2021</c:v>
                </c:pt>
                <c:pt idx="3">
                  <c:v>T1
2022</c:v>
                </c:pt>
                <c:pt idx="6">
                  <c:v>T2
2022</c:v>
                </c:pt>
                <c:pt idx="9">
                  <c:v>T3
2022</c:v>
                </c:pt>
                <c:pt idx="12">
                  <c:v>T4
2022</c:v>
                </c:pt>
                <c:pt idx="15">
                  <c:v>T1
2023</c:v>
                </c:pt>
                <c:pt idx="18">
                  <c:v>T2
2023</c:v>
                </c:pt>
                <c:pt idx="21">
                  <c:v>T3
2023</c:v>
                </c:pt>
                <c:pt idx="24">
                  <c:v>T4
2023</c:v>
                </c:pt>
                <c:pt idx="27">
                  <c:v>T1
2024</c:v>
                </c:pt>
                <c:pt idx="30">
                  <c:v>T2
2024</c:v>
                </c:pt>
                <c:pt idx="33">
                  <c:v>T3
2024</c:v>
                </c:pt>
                <c:pt idx="36">
                  <c:v>T4
2024</c:v>
                </c:pt>
                <c:pt idx="39">
                  <c:v>T1
2025</c:v>
                </c:pt>
                <c:pt idx="42">
                  <c:v>T2
2025</c:v>
                </c:pt>
                <c:pt idx="45">
                  <c:v>T3
2025</c:v>
                </c:pt>
                <c:pt idx="48">
                  <c:v>T4
2025</c:v>
                </c:pt>
                <c:pt idx="51">
                  <c:v>T1
2026</c:v>
                </c:pt>
                <c:pt idx="54">
                  <c:v>T2
2026</c:v>
                </c:pt>
              </c:strCache>
            </c:strRef>
          </c:cat>
          <c:val>
            <c:numRef>
              <c:f>RSA!$AT$62:$AT$116</c:f>
              <c:numCache>
                <c:formatCode>0.0</c:formatCode>
                <c:ptCount val="55"/>
                <c:pt idx="0">
                  <c:v>100</c:v>
                </c:pt>
                <c:pt idx="1">
                  <c:v>99.071207430340564</c:v>
                </c:pt>
                <c:pt idx="2">
                  <c:v>98.452012383900936</c:v>
                </c:pt>
                <c:pt idx="3">
                  <c:v>97.213622291021679</c:v>
                </c:pt>
                <c:pt idx="4">
                  <c:v>98.142414860681114</c:v>
                </c:pt>
                <c:pt idx="5">
                  <c:v>98.452012383900936</c:v>
                </c:pt>
                <c:pt idx="6">
                  <c:v>96.904024767801857</c:v>
                </c:pt>
                <c:pt idx="7">
                  <c:v>96.284829721362229</c:v>
                </c:pt>
                <c:pt idx="8">
                  <c:v>94.73684210526315</c:v>
                </c:pt>
                <c:pt idx="9">
                  <c:v>96.284829721362229</c:v>
                </c:pt>
                <c:pt idx="10">
                  <c:v>96.904024767801857</c:v>
                </c:pt>
                <c:pt idx="11">
                  <c:v>98.142414860681114</c:v>
                </c:pt>
                <c:pt idx="12">
                  <c:v>98.142414860681114</c:v>
                </c:pt>
                <c:pt idx="13">
                  <c:v>97.523219814241486</c:v>
                </c:pt>
                <c:pt idx="14">
                  <c:v>95.975232198142407</c:v>
                </c:pt>
                <c:pt idx="15">
                  <c:v>94.427244582043343</c:v>
                </c:pt>
                <c:pt idx="16">
                  <c:v>94.73684210526315</c:v>
                </c:pt>
                <c:pt idx="17">
                  <c:v>95.6656346749226</c:v>
                </c:pt>
                <c:pt idx="18">
                  <c:v>96.284829721362229</c:v>
                </c:pt>
                <c:pt idx="19">
                  <c:v>93.808049535603715</c:v>
                </c:pt>
                <c:pt idx="20">
                  <c:v>91.950464396284829</c:v>
                </c:pt>
                <c:pt idx="21">
                  <c:v>92.569659442724458</c:v>
                </c:pt>
                <c:pt idx="22">
                  <c:v>92.879256965944265</c:v>
                </c:pt>
                <c:pt idx="23">
                  <c:v>92.569659442724458</c:v>
                </c:pt>
                <c:pt idx="24">
                  <c:v>91.331269349845201</c:v>
                </c:pt>
                <c:pt idx="25">
                  <c:v>90.402476780185765</c:v>
                </c:pt>
                <c:pt idx="26">
                  <c:v>88.854489164086687</c:v>
                </c:pt>
                <c:pt idx="27">
                  <c:v>87.306501547987608</c:v>
                </c:pt>
                <c:pt idx="28">
                  <c:v>88.235294117647058</c:v>
                </c:pt>
                <c:pt idx="29">
                  <c:v>88.544891640866879</c:v>
                </c:pt>
                <c:pt idx="30">
                  <c:v>89.164086687306494</c:v>
                </c:pt>
                <c:pt idx="31">
                  <c:v>87.925696594427251</c:v>
                </c:pt>
                <c:pt idx="32">
                  <c:v>86.377708978328172</c:v>
                </c:pt>
                <c:pt idx="33">
                  <c:v>85.758513931888544</c:v>
                </c:pt>
                <c:pt idx="34">
                  <c:v>84.520123839009287</c:v>
                </c:pt>
                <c:pt idx="35">
                  <c:v>83.900928792569658</c:v>
                </c:pt>
                <c:pt idx="36">
                  <c:v>83.28173374613003</c:v>
                </c:pt>
                <c:pt idx="37">
                  <c:v>83.591331269349851</c:v>
                </c:pt>
                <c:pt idx="38">
                  <c:v>83.28173374613003</c:v>
                </c:pt>
                <c:pt idx="39">
                  <c:v>83.28173374613003</c:v>
                </c:pt>
                <c:pt idx="40">
                  <c:v>83.591331269349851</c:v>
                </c:pt>
                <c:pt idx="41">
                  <c:v>84.210526315789465</c:v>
                </c:pt>
                <c:pt idx="42">
                  <c:v>83.28173374613003</c:v>
                </c:pt>
                <c:pt idx="43">
                  <c:v>81.733746130030966</c:v>
                </c:pt>
                <c:pt idx="44">
                  <c:v>81.114551083591337</c:v>
                </c:pt>
                <c:pt idx="45">
                  <c:v>80.495356037151694</c:v>
                </c:pt>
                <c:pt idx="46">
                  <c:v>80.804953560371516</c:v>
                </c:pt>
                <c:pt idx="47">
                  <c:v>80.804953560371516</c:v>
                </c:pt>
                <c:pt idx="48">
                  <c:v>79.87616099071208</c:v>
                </c:pt>
                <c:pt idx="49">
                  <c:v>80.495356037151694</c:v>
                </c:pt>
                <c:pt idx="50">
                  <c:v>81.733746130030966</c:v>
                </c:pt>
                <c:pt idx="51">
                  <c:v>81.424148606811144</c:v>
                </c:pt>
                <c:pt idx="52">
                  <c:v>81.114551083591337</c:v>
                </c:pt>
                <c:pt idx="53">
                  <c:v>81.114551083591337</c:v>
                </c:pt>
                <c:pt idx="54">
                  <c:v>80.495356037151694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67-4849-9A06-2866E5BFB992}"/>
            </c:ext>
          </c:extLst>
        </c:ser>
        <c:ser>
          <c:idx val="0"/>
          <c:order val="1"/>
          <c:tx>
            <c:v>ASS**</c:v>
          </c:tx>
          <c:marker>
            <c:symbol val="none"/>
          </c:marker>
          <c:cat>
            <c:strRef>
              <c:f>RSA!$A$62:$A$116</c:f>
              <c:strCache>
                <c:ptCount val="55"/>
                <c:pt idx="0">
                  <c:v>T4
2021</c:v>
                </c:pt>
                <c:pt idx="3">
                  <c:v>T1
2022</c:v>
                </c:pt>
                <c:pt idx="6">
                  <c:v>T2
2022</c:v>
                </c:pt>
                <c:pt idx="9">
                  <c:v>T3
2022</c:v>
                </c:pt>
                <c:pt idx="12">
                  <c:v>T4
2022</c:v>
                </c:pt>
                <c:pt idx="15">
                  <c:v>T1
2023</c:v>
                </c:pt>
                <c:pt idx="18">
                  <c:v>T2
2023</c:v>
                </c:pt>
                <c:pt idx="21">
                  <c:v>T3
2023</c:v>
                </c:pt>
                <c:pt idx="24">
                  <c:v>T4
2023</c:v>
                </c:pt>
                <c:pt idx="27">
                  <c:v>T1
2024</c:v>
                </c:pt>
                <c:pt idx="30">
                  <c:v>T2
2024</c:v>
                </c:pt>
                <c:pt idx="33">
                  <c:v>T3
2024</c:v>
                </c:pt>
                <c:pt idx="36">
                  <c:v>T4
2024</c:v>
                </c:pt>
                <c:pt idx="39">
                  <c:v>T1
2025</c:v>
                </c:pt>
                <c:pt idx="42">
                  <c:v>T2
2025</c:v>
                </c:pt>
                <c:pt idx="45">
                  <c:v>T3
2025</c:v>
                </c:pt>
                <c:pt idx="48">
                  <c:v>T4
2025</c:v>
                </c:pt>
                <c:pt idx="51">
                  <c:v>T1
2026</c:v>
                </c:pt>
                <c:pt idx="54">
                  <c:v>T2
2026</c:v>
                </c:pt>
              </c:strCache>
            </c:strRef>
          </c:cat>
          <c:val>
            <c:numRef>
              <c:f>ASS!$AS$62:$AS$115</c:f>
              <c:numCache>
                <c:formatCode>0.0</c:formatCode>
                <c:ptCount val="54"/>
                <c:pt idx="0">
                  <c:v>100</c:v>
                </c:pt>
                <c:pt idx="1">
                  <c:v>100</c:v>
                </c:pt>
                <c:pt idx="2">
                  <c:v>98.039215686274503</c:v>
                </c:pt>
                <c:pt idx="3">
                  <c:v>92.156862745098039</c:v>
                </c:pt>
                <c:pt idx="4">
                  <c:v>90.196078431372555</c:v>
                </c:pt>
                <c:pt idx="5">
                  <c:v>90.196078431372555</c:v>
                </c:pt>
                <c:pt idx="6">
                  <c:v>84.313725490196077</c:v>
                </c:pt>
                <c:pt idx="7">
                  <c:v>84.313725490196077</c:v>
                </c:pt>
                <c:pt idx="8">
                  <c:v>82.35294117647058</c:v>
                </c:pt>
                <c:pt idx="9">
                  <c:v>82.35294117647058</c:v>
                </c:pt>
                <c:pt idx="10">
                  <c:v>78.431372549019613</c:v>
                </c:pt>
                <c:pt idx="11">
                  <c:v>78.431372549019613</c:v>
                </c:pt>
                <c:pt idx="12">
                  <c:v>80.392156862745097</c:v>
                </c:pt>
                <c:pt idx="13">
                  <c:v>76.470588235294116</c:v>
                </c:pt>
                <c:pt idx="14">
                  <c:v>74.509803921568633</c:v>
                </c:pt>
                <c:pt idx="15">
                  <c:v>74.509803921568633</c:v>
                </c:pt>
                <c:pt idx="16">
                  <c:v>74.509803921568633</c:v>
                </c:pt>
                <c:pt idx="17">
                  <c:v>70.588235294117652</c:v>
                </c:pt>
                <c:pt idx="18">
                  <c:v>68.627450980392155</c:v>
                </c:pt>
                <c:pt idx="19">
                  <c:v>70.588235294117652</c:v>
                </c:pt>
                <c:pt idx="20">
                  <c:v>70.588235294117652</c:v>
                </c:pt>
                <c:pt idx="21">
                  <c:v>68.627450980392155</c:v>
                </c:pt>
                <c:pt idx="22">
                  <c:v>70.588235294117652</c:v>
                </c:pt>
                <c:pt idx="23">
                  <c:v>72.549019607843135</c:v>
                </c:pt>
                <c:pt idx="24">
                  <c:v>72.549019607843135</c:v>
                </c:pt>
                <c:pt idx="25">
                  <c:v>70.588235294117652</c:v>
                </c:pt>
                <c:pt idx="26">
                  <c:v>68.627450980392155</c:v>
                </c:pt>
                <c:pt idx="27">
                  <c:v>66.666666666666657</c:v>
                </c:pt>
                <c:pt idx="28">
                  <c:v>62.745098039215684</c:v>
                </c:pt>
                <c:pt idx="29">
                  <c:v>64.705882352941174</c:v>
                </c:pt>
                <c:pt idx="30">
                  <c:v>64.705882352941174</c:v>
                </c:pt>
                <c:pt idx="31">
                  <c:v>66.666666666666657</c:v>
                </c:pt>
                <c:pt idx="32">
                  <c:v>66.666666666666657</c:v>
                </c:pt>
                <c:pt idx="33">
                  <c:v>66.666666666666657</c:v>
                </c:pt>
                <c:pt idx="34">
                  <c:v>62.745098039215684</c:v>
                </c:pt>
                <c:pt idx="35">
                  <c:v>66.666666666666657</c:v>
                </c:pt>
                <c:pt idx="36">
                  <c:v>70.588235294117652</c:v>
                </c:pt>
                <c:pt idx="37">
                  <c:v>72.549019607843135</c:v>
                </c:pt>
                <c:pt idx="38">
                  <c:v>74.509803921568633</c:v>
                </c:pt>
                <c:pt idx="39">
                  <c:v>74.509803921568633</c:v>
                </c:pt>
                <c:pt idx="40">
                  <c:v>76.470588235294116</c:v>
                </c:pt>
                <c:pt idx="41">
                  <c:v>74.509803921568633</c:v>
                </c:pt>
                <c:pt idx="42">
                  <c:v>74.509803921568633</c:v>
                </c:pt>
                <c:pt idx="43">
                  <c:v>78.431372549019613</c:v>
                </c:pt>
                <c:pt idx="44">
                  <c:v>78.431372549019613</c:v>
                </c:pt>
                <c:pt idx="45">
                  <c:v>72.549019607843135</c:v>
                </c:pt>
                <c:pt idx="46">
                  <c:v>74.509803921568633</c:v>
                </c:pt>
                <c:pt idx="47">
                  <c:v>72.549019607843135</c:v>
                </c:pt>
                <c:pt idx="48">
                  <c:v>72.549019607843135</c:v>
                </c:pt>
                <c:pt idx="49">
                  <c:v>76.470588235294116</c:v>
                </c:pt>
                <c:pt idx="50">
                  <c:v>72.549019607843135</c:v>
                </c:pt>
                <c:pt idx="51">
                  <c:v>72.549019607843135</c:v>
                </c:pt>
                <c:pt idx="52">
                  <c:v>74.509803921568633</c:v>
                </c:pt>
                <c:pt idx="53">
                  <c:v>76.470588235294116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D67-4849-9A06-2866E5BFB992}"/>
            </c:ext>
          </c:extLst>
        </c:ser>
        <c:ser>
          <c:idx val="3"/>
          <c:order val="2"/>
          <c:tx>
            <c:v>PA</c:v>
          </c:tx>
          <c:marker>
            <c:symbol val="none"/>
          </c:marker>
          <c:cat>
            <c:strRef>
              <c:f>RSA!$A$62:$A$116</c:f>
              <c:strCache>
                <c:ptCount val="55"/>
                <c:pt idx="0">
                  <c:v>T4
2021</c:v>
                </c:pt>
                <c:pt idx="3">
                  <c:v>T1
2022</c:v>
                </c:pt>
                <c:pt idx="6">
                  <c:v>T2
2022</c:v>
                </c:pt>
                <c:pt idx="9">
                  <c:v>T3
2022</c:v>
                </c:pt>
                <c:pt idx="12">
                  <c:v>T4
2022</c:v>
                </c:pt>
                <c:pt idx="15">
                  <c:v>T1
2023</c:v>
                </c:pt>
                <c:pt idx="18">
                  <c:v>T2
2023</c:v>
                </c:pt>
                <c:pt idx="21">
                  <c:v>T3
2023</c:v>
                </c:pt>
                <c:pt idx="24">
                  <c:v>T4
2023</c:v>
                </c:pt>
                <c:pt idx="27">
                  <c:v>T1
2024</c:v>
                </c:pt>
                <c:pt idx="30">
                  <c:v>T2
2024</c:v>
                </c:pt>
                <c:pt idx="33">
                  <c:v>T3
2024</c:v>
                </c:pt>
                <c:pt idx="36">
                  <c:v>T4
2024</c:v>
                </c:pt>
                <c:pt idx="39">
                  <c:v>T1
2025</c:v>
                </c:pt>
                <c:pt idx="42">
                  <c:v>T2
2025</c:v>
                </c:pt>
                <c:pt idx="45">
                  <c:v>T3
2025</c:v>
                </c:pt>
                <c:pt idx="48">
                  <c:v>T4
2025</c:v>
                </c:pt>
                <c:pt idx="51">
                  <c:v>T1
2026</c:v>
                </c:pt>
                <c:pt idx="54">
                  <c:v>T2
2026</c:v>
                </c:pt>
              </c:strCache>
            </c:strRef>
          </c:cat>
          <c:val>
            <c:numRef>
              <c:f>PA!$AS$62:$AS$116</c:f>
              <c:numCache>
                <c:formatCode>0.0</c:formatCode>
                <c:ptCount val="55"/>
                <c:pt idx="0">
                  <c:v>100</c:v>
                </c:pt>
                <c:pt idx="1">
                  <c:v>98.306679209783638</c:v>
                </c:pt>
                <c:pt idx="2">
                  <c:v>97.554092191909689</c:v>
                </c:pt>
                <c:pt idx="3">
                  <c:v>98.400752587017877</c:v>
                </c:pt>
                <c:pt idx="4">
                  <c:v>99.52963311382878</c:v>
                </c:pt>
                <c:pt idx="5">
                  <c:v>100.18814675446848</c:v>
                </c:pt>
                <c:pt idx="6">
                  <c:v>100.75258701787395</c:v>
                </c:pt>
                <c:pt idx="7">
                  <c:v>100.28222013170274</c:v>
                </c:pt>
                <c:pt idx="8">
                  <c:v>100.56444026340546</c:v>
                </c:pt>
                <c:pt idx="9">
                  <c:v>101.88146754468485</c:v>
                </c:pt>
                <c:pt idx="10">
                  <c:v>102.91627469426152</c:v>
                </c:pt>
                <c:pt idx="11">
                  <c:v>103.38664158043274</c:v>
                </c:pt>
                <c:pt idx="12">
                  <c:v>102.63405456255879</c:v>
                </c:pt>
                <c:pt idx="13">
                  <c:v>100.09407337723424</c:v>
                </c:pt>
                <c:pt idx="14">
                  <c:v>98.965192850423335</c:v>
                </c:pt>
                <c:pt idx="15">
                  <c:v>99.059266227657574</c:v>
                </c:pt>
                <c:pt idx="16">
                  <c:v>98.777046095954844</c:v>
                </c:pt>
                <c:pt idx="17">
                  <c:v>100.09407337723424</c:v>
                </c:pt>
                <c:pt idx="18">
                  <c:v>100.18814675446848</c:v>
                </c:pt>
                <c:pt idx="19">
                  <c:v>99.52963311382878</c:v>
                </c:pt>
                <c:pt idx="20">
                  <c:v>98.777046095954844</c:v>
                </c:pt>
                <c:pt idx="21">
                  <c:v>98.965192850423335</c:v>
                </c:pt>
                <c:pt idx="22">
                  <c:v>98.965192850423335</c:v>
                </c:pt>
                <c:pt idx="23">
                  <c:v>98.871119473189083</c:v>
                </c:pt>
                <c:pt idx="24">
                  <c:v>98.777046095954844</c:v>
                </c:pt>
                <c:pt idx="25">
                  <c:v>95.766698024459075</c:v>
                </c:pt>
                <c:pt idx="26">
                  <c:v>95.014111006585139</c:v>
                </c:pt>
                <c:pt idx="27">
                  <c:v>94.073377234242699</c:v>
                </c:pt>
                <c:pt idx="28">
                  <c:v>94.637817497648172</c:v>
                </c:pt>
                <c:pt idx="29">
                  <c:v>95.014111006585139</c:v>
                </c:pt>
                <c:pt idx="30">
                  <c:v>96.237064910630295</c:v>
                </c:pt>
                <c:pt idx="31">
                  <c:v>97.554092191909689</c:v>
                </c:pt>
                <c:pt idx="32">
                  <c:v>98.024459078080909</c:v>
                </c:pt>
                <c:pt idx="33">
                  <c:v>99.059266227657574</c:v>
                </c:pt>
                <c:pt idx="34">
                  <c:v>98.777046095954844</c:v>
                </c:pt>
                <c:pt idx="35">
                  <c:v>99.623706491063018</c:v>
                </c:pt>
                <c:pt idx="36">
                  <c:v>99.905926622765762</c:v>
                </c:pt>
                <c:pt idx="37">
                  <c:v>99.905926622765762</c:v>
                </c:pt>
                <c:pt idx="38">
                  <c:v>99.153339604891812</c:v>
                </c:pt>
                <c:pt idx="39">
                  <c:v>97.177798682972721</c:v>
                </c:pt>
                <c:pt idx="40">
                  <c:v>96.237064910630295</c:v>
                </c:pt>
                <c:pt idx="41">
                  <c:v>94.73189087488241</c:v>
                </c:pt>
                <c:pt idx="42">
                  <c:v>95.390404515522107</c:v>
                </c:pt>
                <c:pt idx="43">
                  <c:v>95.484477892756345</c:v>
                </c:pt>
                <c:pt idx="44">
                  <c:v>96.142991533396042</c:v>
                </c:pt>
                <c:pt idx="45">
                  <c:v>95.860771401693327</c:v>
                </c:pt>
                <c:pt idx="46">
                  <c:v>94.920037629350901</c:v>
                </c:pt>
                <c:pt idx="47">
                  <c:v>96.519285042333024</c:v>
                </c:pt>
                <c:pt idx="48">
                  <c:v>97.460018814675436</c:v>
                </c:pt>
                <c:pt idx="49">
                  <c:v>97.083725305738483</c:v>
                </c:pt>
                <c:pt idx="50">
                  <c:v>95.766698024459075</c:v>
                </c:pt>
                <c:pt idx="51">
                  <c:v>95.202257761053616</c:v>
                </c:pt>
                <c:pt idx="52">
                  <c:v>95.296331138287854</c:v>
                </c:pt>
                <c:pt idx="53">
                  <c:v>96.425211665098772</c:v>
                </c:pt>
                <c:pt idx="54">
                  <c:v>97.460018814675436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D67-4849-9A06-2866E5BFB9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537856"/>
        <c:axId val="230547840"/>
      </c:lineChart>
      <c:catAx>
        <c:axId val="230537856"/>
        <c:scaling>
          <c:orientation val="minMax"/>
          <c:min val="1"/>
        </c:scaling>
        <c:delete val="0"/>
        <c:axPos val="b"/>
        <c:majorGridlines/>
        <c:numFmt formatCode="General" sourceLinked="1"/>
        <c:majorTickMark val="out"/>
        <c:minorTickMark val="none"/>
        <c:tickLblPos val="low"/>
        <c:spPr>
          <a:ln w="19050"/>
        </c:spPr>
        <c:txPr>
          <a:bodyPr/>
          <a:lstStyle/>
          <a:p>
            <a:pPr>
              <a:defRPr sz="1000" baseline="0"/>
            </a:pPr>
            <a:endParaRPr lang="fr-FR"/>
          </a:p>
        </c:txPr>
        <c:crossAx val="230547840"/>
        <c:crossesAt val="100"/>
        <c:auto val="1"/>
        <c:lblAlgn val="ctr"/>
        <c:lblOffset val="100"/>
        <c:tickMarkSkip val="3"/>
        <c:noMultiLvlLbl val="1"/>
      </c:catAx>
      <c:valAx>
        <c:axId val="230547840"/>
        <c:scaling>
          <c:orientation val="minMax"/>
          <c:max val="104"/>
          <c:min val="60"/>
        </c:scaling>
        <c:delete val="0"/>
        <c:axPos val="l"/>
        <c:majorGridlines/>
        <c:numFmt formatCode="0" sourceLinked="0"/>
        <c:majorTickMark val="out"/>
        <c:minorTickMark val="none"/>
        <c:tickLblPos val="low"/>
        <c:crossAx val="230537856"/>
        <c:crossesAt val="43862"/>
        <c:crossBetween val="midCat"/>
        <c:majorUnit val="4"/>
      </c:valAx>
      <c:spPr>
        <a:ln>
          <a:solidFill>
            <a:schemeClr val="tx1">
              <a:tint val="75000"/>
            </a:schemeClr>
          </a:solidFill>
        </a:ln>
      </c:spPr>
    </c:plotArea>
    <c:legend>
      <c:legendPos val="b"/>
      <c:layout>
        <c:manualLayout>
          <c:xMode val="edge"/>
          <c:yMode val="edge"/>
          <c:x val="0.29250752192561297"/>
          <c:y val="0.7742394905554838"/>
          <c:w val="0.37935439472504962"/>
          <c:h val="6.0731866954917786E-2"/>
        </c:manualLayout>
      </c:layout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400" b="1" i="0" u="none" strike="noStrike" kern="1200" spc="0" baseline="0">
                <a:solidFill>
                  <a:srgbClr val="000000"/>
                </a:solidFill>
                <a:latin typeface="Calibri"/>
              </a:rPr>
              <a:t>Evolution du cumul annuel glissant des créations d'entreprises </a:t>
            </a:r>
          </a:p>
          <a:p>
            <a:pPr>
              <a:defRPr/>
            </a:pPr>
            <a:r>
              <a:rPr lang="fr-FR" sz="1000" b="0" i="1" u="none" strike="noStrike" kern="1200" spc="0" baseline="0">
                <a:solidFill>
                  <a:srgbClr val="000000"/>
                </a:solidFill>
                <a:latin typeface="Calibri"/>
              </a:rPr>
              <a:t>(données brutes,  base 100 au 1</a:t>
            </a:r>
            <a:r>
              <a:rPr lang="fr-FR" sz="1000" b="0" i="1" u="none" strike="noStrike" kern="1200" spc="0" baseline="30000">
                <a:solidFill>
                  <a:srgbClr val="000000"/>
                </a:solidFill>
                <a:latin typeface="Calibri"/>
              </a:rPr>
              <a:t>er </a:t>
            </a:r>
            <a:r>
              <a:rPr lang="fr-FR" sz="1000" b="0" i="1" u="none" strike="noStrike" kern="1200" spc="0" baseline="0">
                <a:solidFill>
                  <a:srgbClr val="000000"/>
                </a:solidFill>
                <a:latin typeface="Calibri"/>
              </a:rPr>
              <a:t>trimestre 2016 )</a:t>
            </a:r>
          </a:p>
        </c:rich>
      </c:tx>
      <c:layout>
        <c:manualLayout>
          <c:xMode val="edge"/>
          <c:yMode val="edge"/>
          <c:x val="0.21786639343918568"/>
          <c:y val="2.02331097686805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5.0918923802737791E-2"/>
          <c:y val="0.24729020639798646"/>
          <c:w val="0.92942066234906906"/>
          <c:h val="0.52392569192019056"/>
        </c:manualLayout>
      </c:layout>
      <c:lineChart>
        <c:grouping val="standard"/>
        <c:varyColors val="0"/>
        <c:ser>
          <c:idx val="3"/>
          <c:order val="0"/>
          <c:tx>
            <c:v>Total Hautes-Alpes</c:v>
          </c:tx>
          <c:spPr>
            <a:ln w="28575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'Cumul annuel'!$A$10:$B$51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'Cumul annuel'!$X$10:$X$51</c:f>
              <c:numCache>
                <c:formatCode>0.0</c:formatCode>
                <c:ptCount val="42"/>
                <c:pt idx="0">
                  <c:v>100</c:v>
                </c:pt>
                <c:pt idx="1">
                  <c:v>98.728246318607759</c:v>
                </c:pt>
                <c:pt idx="2">
                  <c:v>99.196787148594382</c:v>
                </c:pt>
                <c:pt idx="3">
                  <c:v>97.32262382864792</c:v>
                </c:pt>
                <c:pt idx="4">
                  <c:v>95.515394912985272</c:v>
                </c:pt>
                <c:pt idx="5">
                  <c:v>94.578313253012041</c:v>
                </c:pt>
                <c:pt idx="6">
                  <c:v>94.645247657295855</c:v>
                </c:pt>
                <c:pt idx="7">
                  <c:v>101.53949129852744</c:v>
                </c:pt>
                <c:pt idx="8">
                  <c:v>107.89825970548863</c:v>
                </c:pt>
                <c:pt idx="9">
                  <c:v>111.84738955823292</c:v>
                </c:pt>
                <c:pt idx="10">
                  <c:v>112.04819277108433</c:v>
                </c:pt>
                <c:pt idx="11">
                  <c:v>112.65060240963855</c:v>
                </c:pt>
                <c:pt idx="12">
                  <c:v>116.13119143239625</c:v>
                </c:pt>
                <c:pt idx="13">
                  <c:v>120.14725568942437</c:v>
                </c:pt>
                <c:pt idx="14">
                  <c:v>124.8326639892905</c:v>
                </c:pt>
                <c:pt idx="15">
                  <c:v>126.90763052208835</c:v>
                </c:pt>
                <c:pt idx="16">
                  <c:v>122.35609103078981</c:v>
                </c:pt>
                <c:pt idx="17">
                  <c:v>115.93038821954484</c:v>
                </c:pt>
                <c:pt idx="18">
                  <c:v>120.88353413654617</c:v>
                </c:pt>
                <c:pt idx="19">
                  <c:v>127.91164658634537</c:v>
                </c:pt>
                <c:pt idx="20">
                  <c:v>133.66800535475235</c:v>
                </c:pt>
                <c:pt idx="21">
                  <c:v>149.93306559571619</c:v>
                </c:pt>
                <c:pt idx="22">
                  <c:v>147.79116465863453</c:v>
                </c:pt>
                <c:pt idx="23">
                  <c:v>150.06693440428381</c:v>
                </c:pt>
                <c:pt idx="24">
                  <c:v>156.62650602409639</c:v>
                </c:pt>
                <c:pt idx="25">
                  <c:v>155.68942436412317</c:v>
                </c:pt>
                <c:pt idx="26">
                  <c:v>163.18607764390899</c:v>
                </c:pt>
                <c:pt idx="27">
                  <c:v>166.26506024096386</c:v>
                </c:pt>
                <c:pt idx="28">
                  <c:v>163.52074966532797</c:v>
                </c:pt>
                <c:pt idx="29">
                  <c:v>155.35475234270416</c:v>
                </c:pt>
                <c:pt idx="30">
                  <c:v>152.87817938420346</c:v>
                </c:pt>
                <c:pt idx="31">
                  <c:v>148.86211512717537</c:v>
                </c:pt>
                <c:pt idx="32">
                  <c:v>154.81927710843374</c:v>
                </c:pt>
                <c:pt idx="33">
                  <c:v>154.68540829986611</c:v>
                </c:pt>
                <c:pt idx="34">
                  <c:v>150</c:v>
                </c:pt>
                <c:pt idx="35">
                  <c:v>148.52744310575636</c:v>
                </c:pt>
                <c:pt idx="36">
                  <c:v>141.56626506024097</c:v>
                </c:pt>
                <c:pt idx="37">
                  <c:v>145.11378848728248</c:v>
                </c:pt>
                <c:pt idx="38">
                  <c:v>151.20481927710841</c:v>
                </c:pt>
                <c:pt idx="39">
                  <c:v>153.6144578313253</c:v>
                </c:pt>
                <c:pt idx="40">
                  <c:v>157.63052208835342</c:v>
                </c:pt>
                <c:pt idx="41">
                  <c:v>164.85943775100401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07-4F76-A6FC-7EEAFA7CA159}"/>
            </c:ext>
          </c:extLst>
        </c:ser>
        <c:ser>
          <c:idx val="1"/>
          <c:order val="1"/>
          <c:tx>
            <c:v>Hautes-Alpes hors micro-entrepreneurs</c:v>
          </c:tx>
          <c:spPr>
            <a:ln w="28575" cap="rnd">
              <a:solidFill>
                <a:schemeClr val="accent6">
                  <a:lumMod val="75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multiLvlStrRef>
              <c:f>'Cumul annuel'!$A$10:$B$51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'Cumul annuel'!$W$10:$W$51</c:f>
              <c:numCache>
                <c:formatCode>0.0</c:formatCode>
                <c:ptCount val="42"/>
                <c:pt idx="0">
                  <c:v>100</c:v>
                </c:pt>
                <c:pt idx="1">
                  <c:v>101.01781170483461</c:v>
                </c:pt>
                <c:pt idx="2">
                  <c:v>99.236641221374043</c:v>
                </c:pt>
                <c:pt idx="3">
                  <c:v>98.727735368956743</c:v>
                </c:pt>
                <c:pt idx="4">
                  <c:v>92.239185750636139</c:v>
                </c:pt>
                <c:pt idx="5">
                  <c:v>88.549618320610691</c:v>
                </c:pt>
                <c:pt idx="6">
                  <c:v>89.949109414758269</c:v>
                </c:pt>
                <c:pt idx="7">
                  <c:v>96.437659033078887</c:v>
                </c:pt>
                <c:pt idx="8">
                  <c:v>102.29007633587786</c:v>
                </c:pt>
                <c:pt idx="9">
                  <c:v>108.01526717557253</c:v>
                </c:pt>
                <c:pt idx="10">
                  <c:v>108.26972010178118</c:v>
                </c:pt>
                <c:pt idx="11">
                  <c:v>105.21628498727735</c:v>
                </c:pt>
                <c:pt idx="12">
                  <c:v>110.94147582697201</c:v>
                </c:pt>
                <c:pt idx="13">
                  <c:v>119.08396946564885</c:v>
                </c:pt>
                <c:pt idx="14">
                  <c:v>126.59033078880407</c:v>
                </c:pt>
                <c:pt idx="15">
                  <c:v>121.7557251908397</c:v>
                </c:pt>
                <c:pt idx="16">
                  <c:v>113.23155216284988</c:v>
                </c:pt>
                <c:pt idx="17">
                  <c:v>100.63613231552162</c:v>
                </c:pt>
                <c:pt idx="18">
                  <c:v>96.69211195928753</c:v>
                </c:pt>
                <c:pt idx="19">
                  <c:v>102.67175572519085</c:v>
                </c:pt>
                <c:pt idx="20">
                  <c:v>102.67175572519085</c:v>
                </c:pt>
                <c:pt idx="21">
                  <c:v>112.72264631043257</c:v>
                </c:pt>
                <c:pt idx="22">
                  <c:v>110.43256997455471</c:v>
                </c:pt>
                <c:pt idx="23">
                  <c:v>112.46819338422391</c:v>
                </c:pt>
                <c:pt idx="24">
                  <c:v>115.64885496183206</c:v>
                </c:pt>
                <c:pt idx="25">
                  <c:v>107.63358778625954</c:v>
                </c:pt>
                <c:pt idx="26">
                  <c:v>107.76081424936388</c:v>
                </c:pt>
                <c:pt idx="27">
                  <c:v>107.8880407124682</c:v>
                </c:pt>
                <c:pt idx="28">
                  <c:v>105.08905852417303</c:v>
                </c:pt>
                <c:pt idx="29">
                  <c:v>99.872773536895679</c:v>
                </c:pt>
                <c:pt idx="30">
                  <c:v>101.14503816793894</c:v>
                </c:pt>
                <c:pt idx="31">
                  <c:v>95.67430025445293</c:v>
                </c:pt>
                <c:pt idx="32">
                  <c:v>100.63613231552162</c:v>
                </c:pt>
                <c:pt idx="33">
                  <c:v>101.14503816793894</c:v>
                </c:pt>
                <c:pt idx="34">
                  <c:v>95.67430025445293</c:v>
                </c:pt>
                <c:pt idx="35">
                  <c:v>97.837150127226451</c:v>
                </c:pt>
                <c:pt idx="36">
                  <c:v>93.638676844783717</c:v>
                </c:pt>
                <c:pt idx="37">
                  <c:v>99.745547073791357</c:v>
                </c:pt>
                <c:pt idx="38">
                  <c:v>106.99745547073792</c:v>
                </c:pt>
                <c:pt idx="39">
                  <c:v>108.26972010178118</c:v>
                </c:pt>
                <c:pt idx="40">
                  <c:v>110.68702290076335</c:v>
                </c:pt>
                <c:pt idx="41">
                  <c:v>113.48600508905852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07-4F76-A6FC-7EEAFA7CA159}"/>
            </c:ext>
          </c:extLst>
        </c:ser>
        <c:ser>
          <c:idx val="2"/>
          <c:order val="2"/>
          <c:tx>
            <c:v>Total Provence-Alpes-Côte d'Azur</c:v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'Cumul annuel'!$A$10:$B$51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'Cumul annuel'!$T$10:$T$51</c:f>
              <c:numCache>
                <c:formatCode>0.0</c:formatCode>
                <c:ptCount val="42"/>
                <c:pt idx="0">
                  <c:v>100</c:v>
                </c:pt>
                <c:pt idx="1">
                  <c:v>101.92826183406709</c:v>
                </c:pt>
                <c:pt idx="2">
                  <c:v>101.86853691000309</c:v>
                </c:pt>
                <c:pt idx="3">
                  <c:v>102.31903348008599</c:v>
                </c:pt>
                <c:pt idx="4">
                  <c:v>103.06474181768542</c:v>
                </c:pt>
                <c:pt idx="5">
                  <c:v>103.13299887375858</c:v>
                </c:pt>
                <c:pt idx="6">
                  <c:v>105.50834442510495</c:v>
                </c:pt>
                <c:pt idx="7">
                  <c:v>109.20105115866352</c:v>
                </c:pt>
                <c:pt idx="8">
                  <c:v>114.44319306508311</c:v>
                </c:pt>
                <c:pt idx="9">
                  <c:v>119.78089485000511</c:v>
                </c:pt>
                <c:pt idx="10">
                  <c:v>123.06235282072284</c:v>
                </c:pt>
                <c:pt idx="11">
                  <c:v>125.6527080986997</c:v>
                </c:pt>
                <c:pt idx="12">
                  <c:v>130.46824340466196</c:v>
                </c:pt>
                <c:pt idx="13">
                  <c:v>133.70533428893211</c:v>
                </c:pt>
                <c:pt idx="14">
                  <c:v>137.45776594655473</c:v>
                </c:pt>
                <c:pt idx="15">
                  <c:v>143.50875396744138</c:v>
                </c:pt>
                <c:pt idx="16">
                  <c:v>142.21698918125659</c:v>
                </c:pt>
                <c:pt idx="17">
                  <c:v>134.72236442442238</c:v>
                </c:pt>
                <c:pt idx="18">
                  <c:v>142.28183338452612</c:v>
                </c:pt>
                <c:pt idx="19">
                  <c:v>147.73215931196887</c:v>
                </c:pt>
                <c:pt idx="20">
                  <c:v>158.55090269956656</c:v>
                </c:pt>
                <c:pt idx="21">
                  <c:v>180.2429951196205</c:v>
                </c:pt>
                <c:pt idx="22">
                  <c:v>178.6235964642845</c:v>
                </c:pt>
                <c:pt idx="23">
                  <c:v>182.3640831370943</c:v>
                </c:pt>
                <c:pt idx="24">
                  <c:v>184.63533667792908</c:v>
                </c:pt>
                <c:pt idx="25">
                  <c:v>181.41872291048088</c:v>
                </c:pt>
                <c:pt idx="26">
                  <c:v>187.07552643254496</c:v>
                </c:pt>
                <c:pt idx="27">
                  <c:v>188.5174567420907</c:v>
                </c:pt>
                <c:pt idx="28">
                  <c:v>184.87935565339066</c:v>
                </c:pt>
                <c:pt idx="29">
                  <c:v>181.25319954950342</c:v>
                </c:pt>
                <c:pt idx="30">
                  <c:v>179.46145182758269</c:v>
                </c:pt>
                <c:pt idx="31">
                  <c:v>176.01276406948568</c:v>
                </c:pt>
                <c:pt idx="32">
                  <c:v>180.47165625746561</c:v>
                </c:pt>
                <c:pt idx="33">
                  <c:v>181.12009829016074</c:v>
                </c:pt>
                <c:pt idx="34">
                  <c:v>180.31125217569365</c:v>
                </c:pt>
                <c:pt idx="35">
                  <c:v>181.19859390464489</c:v>
                </c:pt>
                <c:pt idx="36">
                  <c:v>178.21405412784546</c:v>
                </c:pt>
                <c:pt idx="37">
                  <c:v>181.02112555885466</c:v>
                </c:pt>
                <c:pt idx="38">
                  <c:v>187.55332582505716</c:v>
                </c:pt>
                <c:pt idx="39">
                  <c:v>192.14531927237979</c:v>
                </c:pt>
                <c:pt idx="40">
                  <c:v>199.32254871847377</c:v>
                </c:pt>
                <c:pt idx="41">
                  <c:v>206.5663287942391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E07-4F76-A6FC-7EEAFA7CA159}"/>
            </c:ext>
          </c:extLst>
        </c:ser>
        <c:ser>
          <c:idx val="0"/>
          <c:order val="3"/>
          <c:tx>
            <c:v>Provence-Alpes-Côte d'Azur hors micro-entrepreneurs</c:v>
          </c:tx>
          <c:spPr>
            <a:ln w="28575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none"/>
          </c:marker>
          <c:cat>
            <c:multiLvlStrRef>
              <c:f>'Cumul annuel'!$A$10:$B$51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'Cumul annuel'!$S$10:$S$51</c:f>
              <c:numCache>
                <c:formatCode>0.0</c:formatCode>
                <c:ptCount val="42"/>
                <c:pt idx="0">
                  <c:v>100</c:v>
                </c:pt>
                <c:pt idx="1">
                  <c:v>103.70043454644215</c:v>
                </c:pt>
                <c:pt idx="2">
                  <c:v>104.90222705051602</c:v>
                </c:pt>
                <c:pt idx="3">
                  <c:v>107.14285714285714</c:v>
                </c:pt>
                <c:pt idx="4">
                  <c:v>108.58568712656165</c:v>
                </c:pt>
                <c:pt idx="5">
                  <c:v>108.79956545355785</c:v>
                </c:pt>
                <c:pt idx="6">
                  <c:v>110.94174361759912</c:v>
                </c:pt>
                <c:pt idx="7">
                  <c:v>112.99225964149919</c:v>
                </c:pt>
                <c:pt idx="8">
                  <c:v>114.0888104291146</c:v>
                </c:pt>
                <c:pt idx="9">
                  <c:v>117.59234111895709</c:v>
                </c:pt>
                <c:pt idx="10">
                  <c:v>118.74660510592069</c:v>
                </c:pt>
                <c:pt idx="11">
                  <c:v>117.93183052688757</c:v>
                </c:pt>
                <c:pt idx="12">
                  <c:v>121.42857142857142</c:v>
                </c:pt>
                <c:pt idx="13">
                  <c:v>122.36216730038024</c:v>
                </c:pt>
                <c:pt idx="14">
                  <c:v>122.23655621944596</c:v>
                </c:pt>
                <c:pt idx="15">
                  <c:v>120.64095600217273</c:v>
                </c:pt>
                <c:pt idx="16">
                  <c:v>113.23669201520912</c:v>
                </c:pt>
                <c:pt idx="17">
                  <c:v>100.20369364475827</c:v>
                </c:pt>
                <c:pt idx="18">
                  <c:v>101.2934546442151</c:v>
                </c:pt>
                <c:pt idx="19">
                  <c:v>105.24511135252581</c:v>
                </c:pt>
                <c:pt idx="20">
                  <c:v>110.50719717544813</c:v>
                </c:pt>
                <c:pt idx="21">
                  <c:v>125.05092341118957</c:v>
                </c:pt>
                <c:pt idx="22">
                  <c:v>126.03204780010864</c:v>
                </c:pt>
                <c:pt idx="23">
                  <c:v>126.2221618685497</c:v>
                </c:pt>
                <c:pt idx="24">
                  <c:v>126.42585551330798</c:v>
                </c:pt>
                <c:pt idx="25">
                  <c:v>124.84722976643128</c:v>
                </c:pt>
                <c:pt idx="26">
                  <c:v>125.49225964149919</c:v>
                </c:pt>
                <c:pt idx="27">
                  <c:v>127.31871265616512</c:v>
                </c:pt>
                <c:pt idx="28">
                  <c:v>124.82007061379686</c:v>
                </c:pt>
                <c:pt idx="29">
                  <c:v>122.14828897338404</c:v>
                </c:pt>
                <c:pt idx="30">
                  <c:v>121.40820206409559</c:v>
                </c:pt>
                <c:pt idx="31">
                  <c:v>120.06721890277024</c:v>
                </c:pt>
                <c:pt idx="32">
                  <c:v>124.55187398153178</c:v>
                </c:pt>
                <c:pt idx="33">
                  <c:v>124.94568169473112</c:v>
                </c:pt>
                <c:pt idx="34">
                  <c:v>123.4824823465508</c:v>
                </c:pt>
                <c:pt idx="35">
                  <c:v>122.44703965236286</c:v>
                </c:pt>
                <c:pt idx="36">
                  <c:v>119.46632265073329</c:v>
                </c:pt>
                <c:pt idx="37">
                  <c:v>120.47800108636611</c:v>
                </c:pt>
                <c:pt idx="38">
                  <c:v>123.58093427485062</c:v>
                </c:pt>
                <c:pt idx="39">
                  <c:v>125.72650733297121</c:v>
                </c:pt>
                <c:pt idx="40">
                  <c:v>127.93318848451929</c:v>
                </c:pt>
                <c:pt idx="41">
                  <c:v>128.69364475828354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E07-4F76-A6FC-7EEAFA7CA1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5317920"/>
        <c:axId val="1705316960"/>
      </c:lineChart>
      <c:catAx>
        <c:axId val="17053179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low"/>
        <c:spPr>
          <a:noFill/>
          <a:ln w="25400" cap="flat" cmpd="sng" algn="ctr">
            <a:solidFill>
              <a:schemeClr val="bg2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05316960"/>
        <c:crossesAt val="100"/>
        <c:auto val="1"/>
        <c:lblAlgn val="ctr"/>
        <c:lblOffset val="100"/>
        <c:tickLblSkip val="4"/>
        <c:tickMarkSkip val="4"/>
        <c:noMultiLvlLbl val="1"/>
      </c:catAx>
      <c:valAx>
        <c:axId val="1705316960"/>
        <c:scaling>
          <c:orientation val="minMax"/>
          <c:max val="220"/>
          <c:min val="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05317920"/>
        <c:crosses val="autoZero"/>
        <c:crossBetween val="midCat"/>
        <c:majorUnit val="20"/>
        <c:minorUnit val="1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6633682742078191E-2"/>
          <c:y val="0.10190922057280717"/>
          <c:w val="0.92431118858147676"/>
          <c:h val="0.131330605246290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  <c:userShapes r:id="rId5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400" b="1" i="0" u="none" strike="noStrike" kern="1200" spc="0" baseline="0" dirty="0">
                <a:solidFill>
                  <a:srgbClr val="000000"/>
                </a:solidFill>
                <a:latin typeface="Calibri"/>
              </a:rPr>
              <a:t>Evolution du cumul annuel glissant </a:t>
            </a:r>
            <a:r>
              <a:rPr lang="fr-FR" sz="1400" b="1" i="0" u="none" strike="noStrike" baseline="0" dirty="0">
                <a:solidFill>
                  <a:srgbClr val="000000"/>
                </a:solidFill>
                <a:latin typeface="Calibri"/>
              </a:rPr>
              <a:t> des défaillances d'entreprises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000" b="0" i="1" u="none" strike="noStrike" baseline="0" dirty="0">
                <a:solidFill>
                  <a:srgbClr val="000000"/>
                </a:solidFill>
                <a:latin typeface="Calibri"/>
              </a:rPr>
              <a:t>(données brutes, base 100 au 1</a:t>
            </a:r>
            <a:r>
              <a:rPr lang="fr-FR" sz="1000" b="0" i="1" u="none" strike="noStrike" baseline="30000" dirty="0">
                <a:solidFill>
                  <a:srgbClr val="000000"/>
                </a:solidFill>
                <a:latin typeface="Calibri"/>
              </a:rPr>
              <a:t>er</a:t>
            </a:r>
            <a:r>
              <a:rPr lang="fr-FR" sz="1000" b="0" i="1" u="none" strike="noStrike" baseline="0" dirty="0">
                <a:solidFill>
                  <a:srgbClr val="000000"/>
                </a:solidFill>
                <a:latin typeface="Calibri"/>
              </a:rPr>
              <a:t> trimestre 2016)</a:t>
            </a:r>
          </a:p>
        </c:rich>
      </c:tx>
      <c:layout>
        <c:manualLayout>
          <c:xMode val="edge"/>
          <c:yMode val="edge"/>
          <c:x val="0.19875869017370945"/>
          <c:y val="3.7346938100938754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5.9075436405720168E-2"/>
          <c:y val="0.2225039123630673"/>
          <c:w val="0.91033142539173328"/>
          <c:h val="0.53890946730250266"/>
        </c:manualLayout>
      </c:layout>
      <c:lineChart>
        <c:grouping val="standard"/>
        <c:varyColors val="0"/>
        <c:ser>
          <c:idx val="0"/>
          <c:order val="0"/>
          <c:tx>
            <c:strRef>
              <c:f>Graphique!$D$8:$D$9</c:f>
              <c:strCache>
                <c:ptCount val="2"/>
                <c:pt idx="0">
                  <c:v>Provence-Alpes-Côte d'Azur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Graphique!$A$10:$B$51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Graphique!$D$10:$D$51</c:f>
              <c:numCache>
                <c:formatCode>#\ ##0.0</c:formatCode>
                <c:ptCount val="42"/>
                <c:pt idx="0">
                  <c:v>100</c:v>
                </c:pt>
                <c:pt idx="1">
                  <c:v>99.216125419932808</c:v>
                </c:pt>
                <c:pt idx="2">
                  <c:v>96.256598944168942</c:v>
                </c:pt>
                <c:pt idx="3">
                  <c:v>95.712685970244763</c:v>
                </c:pt>
                <c:pt idx="4">
                  <c:v>95.328747400415935</c:v>
                </c:pt>
                <c:pt idx="5">
                  <c:v>96.064629659254521</c:v>
                </c:pt>
                <c:pt idx="6">
                  <c:v>96.208606622940323</c:v>
                </c:pt>
                <c:pt idx="7">
                  <c:v>95.760678291473369</c:v>
                </c:pt>
                <c:pt idx="8">
                  <c:v>92.35322348424252</c:v>
                </c:pt>
                <c:pt idx="9">
                  <c:v>87.873940169572876</c:v>
                </c:pt>
                <c:pt idx="10">
                  <c:v>86.066229403295466</c:v>
                </c:pt>
                <c:pt idx="11">
                  <c:v>83.746600543912976</c:v>
                </c:pt>
                <c:pt idx="12">
                  <c:v>82.194848824188128</c:v>
                </c:pt>
                <c:pt idx="13">
                  <c:v>82.162853943369058</c:v>
                </c:pt>
                <c:pt idx="14">
                  <c:v>83.1067029275316</c:v>
                </c:pt>
                <c:pt idx="15">
                  <c:v>83.698608222684371</c:v>
                </c:pt>
                <c:pt idx="16">
                  <c:v>78.195488721804509</c:v>
                </c:pt>
                <c:pt idx="17">
                  <c:v>67.189249720044799</c:v>
                </c:pt>
                <c:pt idx="18">
                  <c:v>62.51799712046072</c:v>
                </c:pt>
                <c:pt idx="19">
                  <c:v>54.391297392417215</c:v>
                </c:pt>
                <c:pt idx="20">
                  <c:v>49.864021756518959</c:v>
                </c:pt>
                <c:pt idx="21">
                  <c:v>53.223484242521202</c:v>
                </c:pt>
                <c:pt idx="22">
                  <c:v>51.127819548872175</c:v>
                </c:pt>
                <c:pt idx="23">
                  <c:v>50.327947528395455</c:v>
                </c:pt>
                <c:pt idx="24">
                  <c:v>55.047192449208126</c:v>
                </c:pt>
                <c:pt idx="25">
                  <c:v>59.766437370020796</c:v>
                </c:pt>
                <c:pt idx="26">
                  <c:v>64.181730923052314</c:v>
                </c:pt>
                <c:pt idx="27">
                  <c:v>69.66885298352264</c:v>
                </c:pt>
                <c:pt idx="28">
                  <c:v>76.563749800031999</c:v>
                </c:pt>
                <c:pt idx="29">
                  <c:v>81.522956326987682</c:v>
                </c:pt>
                <c:pt idx="30">
                  <c:v>85.266357382818754</c:v>
                </c:pt>
                <c:pt idx="31">
                  <c:v>93.329067349224132</c:v>
                </c:pt>
                <c:pt idx="32">
                  <c:v>99.280115181570949</c:v>
                </c:pt>
                <c:pt idx="33">
                  <c:v>104.06334986402175</c:v>
                </c:pt>
                <c:pt idx="34">
                  <c:v>107.77475603903375</c:v>
                </c:pt>
                <c:pt idx="35">
                  <c:v>108.44664853623421</c:v>
                </c:pt>
                <c:pt idx="36">
                  <c:v>105.35914253719405</c:v>
                </c:pt>
                <c:pt idx="37">
                  <c:v>104.94320908654615</c:v>
                </c:pt>
                <c:pt idx="38">
                  <c:v>103.95136778115501</c:v>
                </c:pt>
                <c:pt idx="39">
                  <c:v>101.67973124300111</c:v>
                </c:pt>
                <c:pt idx="40">
                  <c:v>103.74340105583106</c:v>
                </c:pt>
                <c:pt idx="41">
                  <c:v>102.67157254839225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C5-4BB9-A3AB-81DD59C11F87}"/>
            </c:ext>
          </c:extLst>
        </c:ser>
        <c:ser>
          <c:idx val="2"/>
          <c:order val="1"/>
          <c:tx>
            <c:v>France métro.</c:v>
          </c:tx>
          <c:spPr>
            <a:ln>
              <a:solidFill>
                <a:schemeClr val="tx2">
                  <a:lumMod val="75000"/>
                  <a:lumOff val="25000"/>
                </a:schemeClr>
              </a:solidFill>
            </a:ln>
          </c:spPr>
          <c:marker>
            <c:symbol val="none"/>
          </c:marker>
          <c:cat>
            <c:multiLvlStrRef>
              <c:f>Graphique!$A$10:$B$51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Graphique!$C$10:$C$51</c:f>
              <c:numCache>
                <c:formatCode>#\ ##0.0</c:formatCode>
                <c:ptCount val="42"/>
                <c:pt idx="0">
                  <c:v>100</c:v>
                </c:pt>
                <c:pt idx="1">
                  <c:v>100.00501077316231</c:v>
                </c:pt>
                <c:pt idx="2">
                  <c:v>97.152210586093432</c:v>
                </c:pt>
                <c:pt idx="3">
                  <c:v>94.683569674800822</c:v>
                </c:pt>
                <c:pt idx="4">
                  <c:v>93.212072622805692</c:v>
                </c:pt>
                <c:pt idx="5">
                  <c:v>90.740091196071546</c:v>
                </c:pt>
                <c:pt idx="6">
                  <c:v>89.547527183444402</c:v>
                </c:pt>
                <c:pt idx="7">
                  <c:v>88.702376776736642</c:v>
                </c:pt>
                <c:pt idx="8">
                  <c:v>86.28885437022933</c:v>
                </c:pt>
                <c:pt idx="9">
                  <c:v>85.675869786708091</c:v>
                </c:pt>
                <c:pt idx="10">
                  <c:v>86.190309164704118</c:v>
                </c:pt>
                <c:pt idx="11">
                  <c:v>87.010405705600363</c:v>
                </c:pt>
                <c:pt idx="12">
                  <c:v>87.170750446793946</c:v>
                </c:pt>
                <c:pt idx="13">
                  <c:v>86.287184112508569</c:v>
                </c:pt>
                <c:pt idx="14">
                  <c:v>85.16310066643284</c:v>
                </c:pt>
                <c:pt idx="15">
                  <c:v>82.983414340832795</c:v>
                </c:pt>
                <c:pt idx="16">
                  <c:v>76.726628918842181</c:v>
                </c:pt>
                <c:pt idx="17">
                  <c:v>65.29538507791753</c:v>
                </c:pt>
                <c:pt idx="18">
                  <c:v>59.309181406691046</c:v>
                </c:pt>
                <c:pt idx="19">
                  <c:v>50.660586928563077</c:v>
                </c:pt>
                <c:pt idx="20">
                  <c:v>45.270665263650187</c:v>
                </c:pt>
                <c:pt idx="21">
                  <c:v>46.603530924821698</c:v>
                </c:pt>
                <c:pt idx="22">
                  <c:v>44.325299393696447</c:v>
                </c:pt>
                <c:pt idx="23">
                  <c:v>44.335320940021042</c:v>
                </c:pt>
                <c:pt idx="24">
                  <c:v>48.621202251507405</c:v>
                </c:pt>
                <c:pt idx="25">
                  <c:v>54.102988091062457</c:v>
                </c:pt>
                <c:pt idx="26">
                  <c:v>60.292963204222417</c:v>
                </c:pt>
                <c:pt idx="27">
                  <c:v>66.865427335437857</c:v>
                </c:pt>
                <c:pt idx="28">
                  <c:v>74.343171151308653</c:v>
                </c:pt>
                <c:pt idx="29">
                  <c:v>80.035409463680239</c:v>
                </c:pt>
                <c:pt idx="30">
                  <c:v>83.838586293865148</c:v>
                </c:pt>
                <c:pt idx="31">
                  <c:v>91.062450936179445</c:v>
                </c:pt>
                <c:pt idx="32">
                  <c:v>96.101618479731428</c:v>
                </c:pt>
                <c:pt idx="33">
                  <c:v>100.75328623206561</c:v>
                </c:pt>
                <c:pt idx="34">
                  <c:v>104.12219605485127</c:v>
                </c:pt>
                <c:pt idx="35">
                  <c:v>107.09191428237376</c:v>
                </c:pt>
                <c:pt idx="36">
                  <c:v>107.62305623757746</c:v>
                </c:pt>
                <c:pt idx="37">
                  <c:v>109.01438091897579</c:v>
                </c:pt>
                <c:pt idx="38">
                  <c:v>110.29045781764127</c:v>
                </c:pt>
                <c:pt idx="39">
                  <c:v>110.61114730002839</c:v>
                </c:pt>
                <c:pt idx="40">
                  <c:v>112.89271934659517</c:v>
                </c:pt>
                <c:pt idx="41">
                  <c:v>114.00678124634631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9C5-4BB9-A3AB-81DD59C11F87}"/>
            </c:ext>
          </c:extLst>
        </c:ser>
        <c:ser>
          <c:idx val="1"/>
          <c:order val="2"/>
          <c:tx>
            <c:strRef>
              <c:f>'Données Eclairages Deps'!$D$9</c:f>
              <c:strCache>
                <c:ptCount val="1"/>
                <c:pt idx="0">
                  <c:v>Hautes-Alpes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none"/>
          </c:marker>
          <c:cat>
            <c:multiLvlStrRef>
              <c:f>Graphique!$A$10:$B$51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2016</c:v>
                  </c:pt>
                  <c:pt idx="4">
                    <c:v>2017</c:v>
                  </c:pt>
                  <c:pt idx="8">
                    <c:v>2018</c:v>
                  </c:pt>
                  <c:pt idx="12">
                    <c:v>2019</c:v>
                  </c:pt>
                  <c:pt idx="16">
                    <c:v>2020</c:v>
                  </c:pt>
                  <c:pt idx="20">
                    <c:v>2021</c:v>
                  </c:pt>
                  <c:pt idx="24">
                    <c:v>2022</c:v>
                  </c:pt>
                  <c:pt idx="28">
                    <c:v>2023</c:v>
                  </c:pt>
                  <c:pt idx="32">
                    <c:v>2024</c:v>
                  </c:pt>
                  <c:pt idx="36">
                    <c:v>2025</c:v>
                  </c:pt>
                  <c:pt idx="40">
                    <c:v>2026</c:v>
                  </c:pt>
                </c:lvl>
              </c:multiLvlStrCache>
            </c:multiLvlStrRef>
          </c:cat>
          <c:val>
            <c:numRef>
              <c:f>'Données Eclairages Deps'!$D$10:$D$51</c:f>
              <c:numCache>
                <c:formatCode>#\ ##0.0</c:formatCode>
                <c:ptCount val="42"/>
                <c:pt idx="0">
                  <c:v>100</c:v>
                </c:pt>
                <c:pt idx="1">
                  <c:v>105.18518518518518</c:v>
                </c:pt>
                <c:pt idx="2">
                  <c:v>114.07407407407408</c:v>
                </c:pt>
                <c:pt idx="3">
                  <c:v>117.03703703703702</c:v>
                </c:pt>
                <c:pt idx="4">
                  <c:v>118.5185185185185</c:v>
                </c:pt>
                <c:pt idx="5">
                  <c:v>110.37037037037037</c:v>
                </c:pt>
                <c:pt idx="6">
                  <c:v>106.66666666666667</c:v>
                </c:pt>
                <c:pt idx="7">
                  <c:v>94.074074074074076</c:v>
                </c:pt>
                <c:pt idx="8">
                  <c:v>89.629629629629619</c:v>
                </c:pt>
                <c:pt idx="9">
                  <c:v>99.259259259259252</c:v>
                </c:pt>
                <c:pt idx="10">
                  <c:v>88.148148148148152</c:v>
                </c:pt>
                <c:pt idx="11">
                  <c:v>87.407407407407405</c:v>
                </c:pt>
                <c:pt idx="12">
                  <c:v>74.81481481481481</c:v>
                </c:pt>
                <c:pt idx="13">
                  <c:v>72.592592592592595</c:v>
                </c:pt>
                <c:pt idx="14">
                  <c:v>78.518518518518519</c:v>
                </c:pt>
                <c:pt idx="15">
                  <c:v>81.481481481481481</c:v>
                </c:pt>
                <c:pt idx="16">
                  <c:v>83.703703703703695</c:v>
                </c:pt>
                <c:pt idx="17">
                  <c:v>74.81481481481481</c:v>
                </c:pt>
                <c:pt idx="18">
                  <c:v>68.148148148148152</c:v>
                </c:pt>
                <c:pt idx="19">
                  <c:v>60.74074074074074</c:v>
                </c:pt>
                <c:pt idx="20">
                  <c:v>57.037037037037038</c:v>
                </c:pt>
                <c:pt idx="21">
                  <c:v>50.370370370370367</c:v>
                </c:pt>
                <c:pt idx="22">
                  <c:v>51.851851851851848</c:v>
                </c:pt>
                <c:pt idx="23">
                  <c:v>56.296296296296298</c:v>
                </c:pt>
                <c:pt idx="24">
                  <c:v>54.074074074074076</c:v>
                </c:pt>
                <c:pt idx="25">
                  <c:v>63.703703703703709</c:v>
                </c:pt>
                <c:pt idx="26">
                  <c:v>68.888888888888886</c:v>
                </c:pt>
                <c:pt idx="27">
                  <c:v>69.629629629629633</c:v>
                </c:pt>
                <c:pt idx="28">
                  <c:v>80.740740740740748</c:v>
                </c:pt>
                <c:pt idx="29">
                  <c:v>84.444444444444443</c:v>
                </c:pt>
                <c:pt idx="30">
                  <c:v>82.222222222222214</c:v>
                </c:pt>
                <c:pt idx="31">
                  <c:v>86.666666666666671</c:v>
                </c:pt>
                <c:pt idx="32">
                  <c:v>93.333333333333329</c:v>
                </c:pt>
                <c:pt idx="33">
                  <c:v>95.555555555555557</c:v>
                </c:pt>
                <c:pt idx="34">
                  <c:v>97.777777777777771</c:v>
                </c:pt>
                <c:pt idx="35">
                  <c:v>98.518518518518519</c:v>
                </c:pt>
                <c:pt idx="36">
                  <c:v>98.518518518518519</c:v>
                </c:pt>
                <c:pt idx="37">
                  <c:v>100.74074074074073</c:v>
                </c:pt>
                <c:pt idx="38">
                  <c:v>100.74074074074073</c:v>
                </c:pt>
                <c:pt idx="39">
                  <c:v>105.92592592592594</c:v>
                </c:pt>
                <c:pt idx="40">
                  <c:v>104.44444444444446</c:v>
                </c:pt>
                <c:pt idx="41">
                  <c:v>106.66666666666667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9C5-4BB9-A3AB-81DD59C11F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61269663"/>
        <c:axId val="961261023"/>
      </c:lineChart>
      <c:catAx>
        <c:axId val="961269663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low"/>
        <c:spPr>
          <a:noFill/>
          <a:ln w="19050" cap="flat" cmpd="sng" algn="ctr">
            <a:solidFill>
              <a:schemeClr val="bg2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61261023"/>
        <c:crossesAt val="100"/>
        <c:auto val="1"/>
        <c:lblAlgn val="ctr"/>
        <c:lblOffset val="100"/>
        <c:tickLblSkip val="4"/>
        <c:tickMarkSkip val="4"/>
        <c:noMultiLvlLbl val="1"/>
      </c:catAx>
      <c:valAx>
        <c:axId val="961261023"/>
        <c:scaling>
          <c:orientation val="minMax"/>
          <c:max val="120"/>
          <c:min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61269663"/>
        <c:crosses val="autoZero"/>
        <c:crossBetween val="midCat"/>
        <c:majorUnit val="10"/>
      </c:valAx>
    </c:plotArea>
    <c:legend>
      <c:legendPos val="b"/>
      <c:layout>
        <c:manualLayout>
          <c:xMode val="edge"/>
          <c:yMode val="edge"/>
          <c:x val="0.2030416472911758"/>
          <c:y val="0.1525858563454216"/>
          <c:w val="0.75341785061310196"/>
          <c:h val="5.53300105259526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/>
  </c:chart>
  <c:txPr>
    <a:bodyPr/>
    <a:lstStyle/>
    <a:p>
      <a:pPr>
        <a:defRPr/>
      </a:pPr>
      <a:endParaRPr lang="fr-FR"/>
    </a:p>
  </c:txPr>
  <c:externalData r:id="rId2">
    <c:autoUpdate val="0"/>
  </c:externalData>
  <c:userShapes r:id="rId3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0.02599</cdr:x>
      <cdr:y>0.87469</cdr:y>
    </cdr:from>
    <cdr:to>
      <cdr:x>1</cdr:x>
      <cdr:y>1</cdr:y>
    </cdr:to>
    <cdr:sp macro="" textlink="">
      <cdr:nvSpPr>
        <cdr:cNvPr id="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79317" y="3324225"/>
          <a:ext cx="6720593" cy="4762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endParaRPr lang="fr-FR" sz="900" b="0" i="1" u="none" strike="noStrike" baseline="0">
            <a:solidFill>
              <a:srgbClr val="000000"/>
            </a:solidFill>
            <a:latin typeface="Calibri"/>
          </a:endParaRPr>
        </a:p>
      </cdr:txBody>
    </cdr:sp>
  </cdr:relSizeAnchor>
  <cdr:relSizeAnchor xmlns:cdr="http://schemas.openxmlformats.org/drawingml/2006/chartDrawing">
    <cdr:from>
      <cdr:x>0.01951</cdr:x>
      <cdr:y>0.88767</cdr:y>
    </cdr:from>
    <cdr:to>
      <cdr:x>0.99352</cdr:x>
      <cdr:y>1</cdr:y>
    </cdr:to>
    <cdr:sp macro="" textlink="">
      <cdr:nvSpPr>
        <cdr:cNvPr id="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31124" y="3487421"/>
          <a:ext cx="6546165" cy="44132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Note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 : données provisoires , corrigées des variations saisonnières  </a:t>
          </a:r>
        </a:p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Champ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 : emploi salarié en fin de trimestre </a:t>
          </a:r>
        </a:p>
        <a:p xmlns:a="http://schemas.openxmlformats.org/drawingml/2006/main">
          <a:pPr rtl="0" eaLnBrk="1" fontAlgn="auto" latinLnBrk="0" hangingPunct="1"/>
          <a:r>
            <a:rPr lang="fr-FR" sz="900" b="1" i="1" baseline="0">
              <a:effectLst/>
              <a:latin typeface="+mn-lt"/>
              <a:ea typeface="+mn-ea"/>
              <a:cs typeface="+mn-cs"/>
            </a:rPr>
            <a:t>Sources</a:t>
          </a:r>
          <a:r>
            <a:rPr lang="fr-FR" sz="900" b="0" i="1" baseline="0">
              <a:effectLst/>
              <a:latin typeface="+mn-lt"/>
              <a:ea typeface="+mn-ea"/>
              <a:cs typeface="+mn-cs"/>
            </a:rPr>
            <a:t> : Insee, estimations d'emploi ; estimations trimestrielles Acoss-Urssaf, Dares, Insee</a:t>
          </a:r>
          <a:endParaRPr lang="fr-FR" sz="900">
            <a:effectLst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0.01889</cdr:x>
      <cdr:y>0</cdr:y>
    </cdr:from>
    <cdr:to>
      <cdr:x>0.97786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130000" y="0"/>
          <a:ext cx="6600365" cy="77432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fr-FR" sz="15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rPr>
            <a:t>Contribution de l'emploi hors intérim et de l'intérim </a:t>
          </a:r>
        </a:p>
        <a:p xmlns:a="http://schemas.openxmlformats.org/drawingml/2006/main"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kumimoji="0" lang="fr-FR" sz="1500" b="1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rPr>
            <a:t>à l'évolution de l'emploi salarié, dans les Hautes-Alpes</a:t>
          </a: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(en nombre)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/>
        </a:p>
      </cdr:txBody>
    </cdr:sp>
  </cdr:relSizeAnchor>
  <cdr:relSizeAnchor xmlns:cdr="http://schemas.openxmlformats.org/drawingml/2006/chartDrawing">
    <cdr:from>
      <cdr:x>0.01276</cdr:x>
      <cdr:y>0.8743</cdr:y>
    </cdr:from>
    <cdr:to>
      <cdr:x>0.99775</cdr:x>
      <cdr:y>1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758" y="3590925"/>
          <a:ext cx="6619960" cy="51625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Note : 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données provisoires , corrigées des variations saisonnières</a:t>
          </a:r>
          <a:endParaRPr lang="fr-FR" sz="900">
            <a:effectLst/>
          </a:endParaRPr>
        </a:p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Champ : 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emploi salarié en fin de trimestre </a:t>
          </a:r>
        </a:p>
        <a:p xmlns:a="http://schemas.openxmlformats.org/drawingml/2006/main">
          <a:pPr rtl="0" eaLnBrk="1" fontAlgn="auto" latinLnBrk="0" hangingPunct="1"/>
          <a:r>
            <a:rPr lang="fr-FR" sz="900" b="1" i="1" baseline="0">
              <a:effectLst/>
              <a:latin typeface="+mn-lt"/>
              <a:ea typeface="+mn-ea"/>
              <a:cs typeface="+mn-cs"/>
            </a:rPr>
            <a:t>Sources</a:t>
          </a:r>
          <a:r>
            <a:rPr lang="fr-FR" sz="900" b="0" i="1" baseline="0">
              <a:effectLst/>
              <a:latin typeface="+mn-lt"/>
              <a:ea typeface="+mn-ea"/>
              <a:cs typeface="+mn-cs"/>
            </a:rPr>
            <a:t> : Insee, estimations d'emploi ; estimations trimestrielles Acoss-Urssaf, Dares, Insee </a:t>
          </a:r>
          <a:endParaRPr lang="fr-FR" sz="900">
            <a:effectLst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0.13655</cdr:x>
      <cdr:y>0</cdr:y>
    </cdr:from>
    <cdr:to>
      <cdr:x>0.96965</cdr:x>
      <cdr:y>0.17608</cdr:y>
    </cdr:to>
    <cdr:sp macro="" textlink="">
      <cdr:nvSpPr>
        <cdr:cNvPr id="2" name="ZoneTexte 1"/>
        <cdr:cNvSpPr txBox="1"/>
      </cdr:nvSpPr>
      <cdr:spPr>
        <a:xfrm xmlns:a="http://schemas.openxmlformats.org/drawingml/2006/main">
          <a:off x="963789" y="0"/>
          <a:ext cx="5880040" cy="74063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fr-FR" sz="1500" b="1" i="0" baseline="0"/>
            <a:t>Evolution de la contribution de l'intérim et de l'emploi hors intérim </a:t>
          </a:r>
        </a:p>
        <a:p xmlns:a="http://schemas.openxmlformats.org/drawingml/2006/main">
          <a:pPr algn="ctr"/>
          <a:r>
            <a:rPr lang="fr-FR" sz="1500" b="1" i="0" baseline="0"/>
            <a:t>à l'emploi salarié, dans les Hautes-Alpes</a:t>
          </a:r>
        </a:p>
        <a:p xmlns:a="http://schemas.openxmlformats.org/drawingml/2006/main">
          <a:pPr algn="ctr" eaLnBrk="1" fontAlgn="auto" latinLnBrk="0" hangingPunct="1"/>
          <a:r>
            <a:rPr lang="fr-FR" sz="1100" b="0" i="1" baseline="0">
              <a:effectLst/>
              <a:latin typeface="+mn-lt"/>
              <a:ea typeface="+mn-ea"/>
              <a:cs typeface="+mn-cs"/>
            </a:rPr>
            <a:t>(en nombre, entre le T1 2026 et le T2 2026) </a:t>
          </a:r>
          <a:endParaRPr lang="fr-FR">
            <a:effectLst/>
          </a:endParaRPr>
        </a:p>
        <a:p xmlns:a="http://schemas.openxmlformats.org/drawingml/2006/main">
          <a:pPr algn="ctr"/>
          <a:endParaRPr lang="fr-FR" sz="1400" b="1" i="0" baseline="0"/>
        </a:p>
        <a:p xmlns:a="http://schemas.openxmlformats.org/drawingml/2006/main">
          <a:pPr algn="ctr"/>
          <a:endParaRPr lang="fr-FR" sz="1400" b="1" i="0" baseline="0"/>
        </a:p>
      </cdr:txBody>
    </cdr:sp>
  </cdr:relSizeAnchor>
  <cdr:relSizeAnchor xmlns:cdr="http://schemas.openxmlformats.org/drawingml/2006/chartDrawing">
    <cdr:from>
      <cdr:x>0</cdr:x>
      <cdr:y>0.82202</cdr:y>
    </cdr:from>
    <cdr:to>
      <cdr:x>0.98564</cdr:x>
      <cdr:y>1</cdr:y>
    </cdr:to>
    <cdr:sp macro="" textlink="">
      <cdr:nvSpPr>
        <cdr:cNvPr id="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3630929"/>
          <a:ext cx="6708822" cy="78613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Note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 : données arrondies provisoires, corrigées des variations saisonnières ; l'addition des quatre secteurs d'activité ne correspond pas au total de l'emploi salarié, car l'</a:t>
          </a:r>
          <a:r>
            <a:rPr lang="fr-FR" sz="900" b="0" i="1" baseline="0">
              <a:effectLst/>
              <a:latin typeface="+mn-lt"/>
              <a:ea typeface="+mn-ea"/>
              <a:cs typeface="+mn-cs"/>
            </a:rPr>
            <a:t>Agriculture, sylviculture et pêche 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qui représente 2 % de l'emploi salarié total n'est pas représentée</a:t>
          </a:r>
          <a:endParaRPr lang="fr-FR" sz="900">
            <a:effectLst/>
          </a:endParaRPr>
        </a:p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Champ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 : emploi salarié en fin de trimestre </a:t>
          </a:r>
          <a:endParaRPr lang="fr-FR" sz="900">
            <a:effectLst/>
          </a:endParaRPr>
        </a:p>
        <a:p xmlns:a="http://schemas.openxmlformats.org/drawingml/2006/main">
          <a:pPr rtl="0" eaLnBrk="1" fontAlgn="auto" latinLnBrk="0" hangingPunct="1"/>
          <a:r>
            <a:rPr lang="fr-FR" sz="900" b="1" i="1" baseline="0">
              <a:effectLst/>
              <a:latin typeface="+mn-lt"/>
              <a:ea typeface="+mn-ea"/>
              <a:cs typeface="+mn-cs"/>
            </a:rPr>
            <a:t>Sources</a:t>
          </a:r>
          <a:r>
            <a:rPr lang="fr-FR" sz="900" b="0" i="1" baseline="0">
              <a:effectLst/>
              <a:latin typeface="+mn-lt"/>
              <a:ea typeface="+mn-ea"/>
              <a:cs typeface="+mn-cs"/>
            </a:rPr>
            <a:t> : Insee, estimations d'emploi ; estimations trimestrielles Acoss-Urssaf, Dares, Insee</a:t>
          </a:r>
          <a:endParaRPr lang="fr-FR" sz="900">
            <a:effectLst/>
          </a:endParaRPr>
        </a:p>
        <a:p xmlns:a="http://schemas.openxmlformats.org/drawingml/2006/main">
          <a:pPr algn="l" rtl="0">
            <a:defRPr sz="1000"/>
          </a:pPr>
          <a:endParaRPr lang="fr-FR" sz="900" b="0" i="1" u="none" strike="noStrike" baseline="0">
            <a:solidFill>
              <a:srgbClr val="000000"/>
            </a:solidFill>
            <a:latin typeface="Calibri"/>
          </a:endParaRPr>
        </a:p>
      </cdr:txBody>
    </cdr:sp>
  </cdr:relSizeAnchor>
  <cdr:relSizeAnchor xmlns:cdr="http://schemas.openxmlformats.org/drawingml/2006/chartDrawing">
    <cdr:from>
      <cdr:x>0.26781</cdr:x>
      <cdr:y>0.24689</cdr:y>
    </cdr:from>
    <cdr:to>
      <cdr:x>0.26781</cdr:x>
      <cdr:y>0.74539</cdr:y>
    </cdr:to>
    <cdr:cxnSp macro="">
      <cdr:nvCxnSpPr>
        <cdr:cNvPr id="5" name="Connecteur droit 4">
          <a:extLst xmlns:a="http://schemas.openxmlformats.org/drawingml/2006/main">
            <a:ext uri="{FF2B5EF4-FFF2-40B4-BE49-F238E27FC236}">
              <a16:creationId xmlns:a16="http://schemas.microsoft.com/office/drawing/2014/main" id="{D0D3E927-1927-2456-ED43-9325C3725ADE}"/>
            </a:ext>
          </a:extLst>
        </cdr:cNvPr>
        <cdr:cNvCxnSpPr/>
      </cdr:nvCxnSpPr>
      <cdr:spPr>
        <a:xfrm xmlns:a="http://schemas.openxmlformats.org/drawingml/2006/main" flipV="1">
          <a:off x="1843273" y="1090507"/>
          <a:ext cx="0" cy="2201904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ysClr val="windowText" lastClr="000000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0.00758</cdr:x>
      <cdr:y>0.01232</cdr:y>
    </cdr:from>
    <cdr:to>
      <cdr:x>0.97914</cdr:x>
      <cdr:y>0.16674</cdr:y>
    </cdr:to>
    <cdr:sp macro="" textlink="">
      <cdr:nvSpPr>
        <cdr:cNvPr id="4" name="ZoneTexte 1"/>
        <cdr:cNvSpPr txBox="1"/>
      </cdr:nvSpPr>
      <cdr:spPr>
        <a:xfrm xmlns:a="http://schemas.openxmlformats.org/drawingml/2006/main">
          <a:off x="51911" y="57281"/>
          <a:ext cx="6653689" cy="71797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fr-FR" sz="1500" b="1" i="0" u="none" strike="noStrike" kern="1200" baseline="0">
              <a:solidFill>
                <a:srgbClr val="000000"/>
              </a:solidFill>
              <a:latin typeface="+mn-lt"/>
              <a:ea typeface="Calibri"/>
              <a:cs typeface="Calibri"/>
            </a:rPr>
            <a:t>Evolution de l'emploi salarié par secteur d'activité y compris intérim, </a:t>
          </a:r>
        </a:p>
        <a:p xmlns:a="http://schemas.openxmlformats.org/drawingml/2006/main">
          <a:pPr algn="ctr" rtl="0"/>
          <a:r>
            <a:rPr lang="fr-FR" sz="1500" b="1" i="0" u="none" strike="noStrike" kern="1200" baseline="0">
              <a:solidFill>
                <a:srgbClr val="000000"/>
              </a:solidFill>
              <a:latin typeface="Calibri"/>
              <a:ea typeface="Calibri"/>
              <a:cs typeface="Calibri"/>
            </a:rPr>
            <a:t>dans les Hautes-Alpes </a:t>
          </a:r>
        </a:p>
        <a:p xmlns:a="http://schemas.openxmlformats.org/drawingml/2006/main">
          <a:pPr algn="ctr" rtl="0"/>
          <a:r>
            <a:rPr lang="fr-FR" sz="1100" b="0" i="1" baseline="0">
              <a:effectLst/>
              <a:latin typeface="+mn-lt"/>
              <a:ea typeface="+mn-ea"/>
              <a:cs typeface="+mn-cs"/>
            </a:rPr>
            <a:t>(en indice base 100 au 1</a:t>
          </a:r>
          <a:r>
            <a:rPr lang="fr-FR" sz="1100" b="0" i="1" baseline="30000">
              <a:effectLst/>
              <a:latin typeface="+mn-lt"/>
              <a:ea typeface="+mn-ea"/>
              <a:cs typeface="+mn-cs"/>
            </a:rPr>
            <a:t>er</a:t>
          </a:r>
          <a:r>
            <a:rPr lang="fr-FR" sz="1100" b="0" i="1" baseline="0">
              <a:effectLst/>
              <a:latin typeface="+mn-lt"/>
              <a:ea typeface="+mn-ea"/>
              <a:cs typeface="+mn-cs"/>
            </a:rPr>
            <a:t> trimestre 2016)</a:t>
          </a:r>
          <a:endParaRPr lang="fr-FR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/>
        </a:p>
      </cdr:txBody>
    </cdr:sp>
  </cdr:relSizeAnchor>
  <cdr:relSizeAnchor xmlns:cdr="http://schemas.openxmlformats.org/drawingml/2006/chartDrawing">
    <cdr:from>
      <cdr:x>0.01276</cdr:x>
      <cdr:y>0.8741</cdr:y>
    </cdr:from>
    <cdr:to>
      <cdr:x>0.9796</cdr:x>
      <cdr:y>0.99326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758" y="3703320"/>
          <a:ext cx="6497977" cy="50484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Note : 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données provisoires, corrigées des variations saisonnières</a:t>
          </a:r>
          <a:endParaRPr lang="fr-FR" sz="900">
            <a:effectLst/>
          </a:endParaRPr>
        </a:p>
        <a:p xmlns:a="http://schemas.openxmlformats.org/drawingml/2006/main">
          <a:pPr rtl="0" eaLnBrk="1" fontAlgn="auto" latinLnBrk="0" hangingPunct="1"/>
          <a:r>
            <a:rPr lang="fr-FR" sz="900" b="1" i="0" baseline="0">
              <a:effectLst/>
              <a:latin typeface="+mn-lt"/>
              <a:ea typeface="+mn-ea"/>
              <a:cs typeface="+mn-cs"/>
            </a:rPr>
            <a:t>Champ : 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emploi salarié en fin de trimestre </a:t>
          </a:r>
          <a:endParaRPr lang="fr-FR" sz="900">
            <a:effectLst/>
          </a:endParaRPr>
        </a:p>
        <a:p xmlns:a="http://schemas.openxmlformats.org/drawingml/2006/main">
          <a:pPr rtl="0"/>
          <a:r>
            <a:rPr lang="fr-FR" sz="900" b="1" i="1" baseline="0">
              <a:effectLst/>
              <a:latin typeface="+mn-lt"/>
              <a:ea typeface="+mn-ea"/>
              <a:cs typeface="+mn-cs"/>
            </a:rPr>
            <a:t>Sources</a:t>
          </a:r>
          <a:r>
            <a:rPr lang="fr-FR" sz="900" b="0" i="1" baseline="0">
              <a:effectLst/>
              <a:latin typeface="+mn-lt"/>
              <a:ea typeface="+mn-ea"/>
              <a:cs typeface="+mn-cs"/>
            </a:rPr>
            <a:t> : Insee, estimations d'emploi ; estimations trimestrielles Acoss-Urssaf, Dares, Insee</a:t>
          </a:r>
          <a:endParaRPr lang="fr-FR" sz="900">
            <a:effectLst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0.83241</cdr:y>
    </cdr:from>
    <cdr:to>
      <cdr:x>0.99673</cdr:x>
      <cdr:y>1</cdr:y>
    </cdr:to>
    <cdr:sp macro="" textlink="">
      <cdr:nvSpPr>
        <cdr:cNvPr id="3" name="ZoneTexte 1"/>
        <cdr:cNvSpPr txBox="1"/>
      </cdr:nvSpPr>
      <cdr:spPr>
        <a:xfrm xmlns:a="http://schemas.openxmlformats.org/drawingml/2006/main">
          <a:off x="0" y="3084266"/>
          <a:ext cx="8705850" cy="6209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>
            <a:lnSpc>
              <a:spcPts val="1000"/>
            </a:lnSpc>
          </a:pPr>
          <a:r>
            <a:rPr lang="fr-FR" sz="900" b="1" i="0" baseline="0">
              <a:effectLst/>
              <a:latin typeface="+mn-lt"/>
              <a:ea typeface="+mn-ea"/>
              <a:cs typeface="+mn-cs"/>
            </a:rPr>
            <a:t>Note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 : données provisoires</a:t>
          </a:r>
        </a:p>
        <a:p xmlns:a="http://schemas.openxmlformats.org/drawingml/2006/main">
          <a:pPr rtl="0">
            <a:lnSpc>
              <a:spcPts val="900"/>
            </a:lnSpc>
          </a:pPr>
          <a:r>
            <a:rPr lang="fr-FR" sz="900" b="1" i="0" baseline="0">
              <a:effectLst/>
              <a:latin typeface="+mn-lt"/>
              <a:ea typeface="+mn-ea"/>
              <a:cs typeface="+mn-cs"/>
            </a:rPr>
            <a:t>Lecture : </a:t>
          </a:r>
          <a:r>
            <a:rPr lang="fr-FR" sz="900" b="0" i="0" baseline="0">
              <a:effectLst/>
              <a:latin typeface="+mn-lt"/>
              <a:ea typeface="+mn-ea"/>
              <a:cs typeface="+mn-cs"/>
            </a:rPr>
            <a:t>50 contrats d'apprentissage ont commencé entre avril et juin 2026 dans les Hautes-Alpes. Fin juin 2026, le département  compte 1 300 bénéficiaires de contrats d'apprentissage.</a:t>
          </a:r>
          <a:endParaRPr lang="fr-FR" sz="900">
            <a:effectLst/>
          </a:endParaRPr>
        </a:p>
        <a:p xmlns:a="http://schemas.openxmlformats.org/drawingml/2006/main">
          <a:pPr rtl="0">
            <a:lnSpc>
              <a:spcPts val="1000"/>
            </a:lnSpc>
          </a:pPr>
          <a:r>
            <a:rPr lang="fr-FR" sz="900" b="1" i="1" baseline="0">
              <a:effectLst/>
              <a:latin typeface="+mn-lt"/>
              <a:ea typeface="+mn-ea"/>
              <a:cs typeface="+mn-cs"/>
            </a:rPr>
            <a:t>Source : </a:t>
          </a:r>
          <a:r>
            <a:rPr lang="fr-FR" sz="900" b="0" i="1" baseline="0">
              <a:effectLst/>
              <a:latin typeface="+mn-lt"/>
              <a:ea typeface="+mn-ea"/>
              <a:cs typeface="+mn-cs"/>
            </a:rPr>
            <a:t>Dares, Système d’information sur l’apprentissage </a:t>
          </a:r>
          <a:endParaRPr lang="fr-FR" sz="900">
            <a:effectLst/>
          </a:endParaRPr>
        </a:p>
        <a:p xmlns:a="http://schemas.openxmlformats.org/drawingml/2006/main">
          <a:pPr marL="0" marR="0" indent="0" defTabSz="914400" rtl="0" eaLnBrk="1" fontAlgn="auto" latinLnBrk="0" hangingPunct="1">
            <a:lnSpc>
              <a:spcPts val="1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900" i="1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0.04451</cdr:x>
      <cdr:y>0.84911</cdr:y>
    </cdr:from>
    <cdr:to>
      <cdr:x>0.92757</cdr:x>
      <cdr:y>1</cdr:y>
    </cdr:to>
    <cdr:sp macro="" textlink="">
      <cdr:nvSpPr>
        <cdr:cNvPr id="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98450" y="2733677"/>
          <a:ext cx="5921432" cy="4857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fr-FR" sz="1000" b="1" i="0" u="none" strike="noStrike" baseline="0">
              <a:solidFill>
                <a:srgbClr val="000000"/>
              </a:solidFill>
              <a:latin typeface="+mn-lt"/>
            </a:rPr>
            <a:t>Note : </a:t>
          </a:r>
          <a:r>
            <a:rPr lang="fr-FR" sz="1000" b="0" i="0" u="none" strike="noStrike" baseline="0">
              <a:solidFill>
                <a:srgbClr val="000000"/>
              </a:solidFill>
              <a:latin typeface="+mn-lt"/>
            </a:rPr>
            <a:t>données trimestrielles provisoires, corrigées des variations saisonnières ; estimation à +/- 0,3 point près du</a:t>
          </a:r>
        </a:p>
        <a:p xmlns:a="http://schemas.openxmlformats.org/drawingml/2006/main">
          <a:pPr algn="l" rtl="0">
            <a:defRPr sz="1000"/>
          </a:pPr>
          <a:r>
            <a:rPr lang="fr-FR" sz="1000" b="0" i="0" u="none" strike="noStrike" baseline="0">
              <a:solidFill>
                <a:srgbClr val="000000"/>
              </a:solidFill>
              <a:latin typeface="+mn-lt"/>
            </a:rPr>
            <a:t>niveau du taux de chômage national et de son évolution d’un trimestre à l’autre</a:t>
          </a:r>
        </a:p>
        <a:p xmlns:a="http://schemas.openxmlformats.org/drawingml/2006/main">
          <a:pPr marL="0" marR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000"/>
          </a:pPr>
          <a:r>
            <a:rPr lang="fr-FR" sz="1000" b="1" i="1" u="none" strike="noStrike" baseline="0">
              <a:solidFill>
                <a:srgbClr val="000000"/>
              </a:solidFill>
              <a:latin typeface="Calibri"/>
            </a:rPr>
            <a:t>Source : </a:t>
          </a:r>
          <a:r>
            <a:rPr lang="fr-FR" sz="1000" b="0" i="1" u="none" strike="noStrike" baseline="0">
              <a:solidFill>
                <a:srgbClr val="000000"/>
              </a:solidFill>
              <a:latin typeface="Calibri"/>
            </a:rPr>
            <a:t>Insee, taux de chômage au sens du BIT (national ) et taux de chômage </a:t>
          </a:r>
          <a:r>
            <a:rPr lang="fr-FR" sz="1000" b="0" i="1" baseline="0">
              <a:effectLst/>
              <a:latin typeface="+mn-lt"/>
              <a:ea typeface="+mn-ea"/>
              <a:cs typeface="+mn-cs"/>
            </a:rPr>
            <a:t>localisés (régional et départementaux)</a:t>
          </a:r>
          <a:endParaRPr lang="fr-FR">
            <a:effectLst/>
          </a:endParaRPr>
        </a:p>
        <a:p xmlns:a="http://schemas.openxmlformats.org/drawingml/2006/main">
          <a:pPr algn="l" rtl="0">
            <a:defRPr sz="1000"/>
          </a:pPr>
          <a:endParaRPr lang="fr-FR" sz="1000" b="0" i="1" u="none" strike="noStrike" baseline="0">
            <a:solidFill>
              <a:srgbClr val="000000"/>
            </a:solidFill>
            <a:latin typeface="Calibri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0.84167</cdr:y>
    </cdr:from>
    <cdr:to>
      <cdr:x>0</cdr:x>
      <cdr:y>0.84167</cdr:y>
    </cdr:to>
    <cdr:sp macro="" textlink="">
      <cdr:nvSpPr>
        <cdr:cNvPr id="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3952875"/>
          <a:ext cx="6924675" cy="7810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fr-FR" sz="1000" b="0" i="0" u="none" strike="noStrike" baseline="0">
              <a:solidFill>
                <a:srgbClr val="000000"/>
              </a:solidFill>
              <a:latin typeface="+mn-lt"/>
            </a:rPr>
            <a:t>* Pour évaluer la comparabilité avec les Hautes-Alpes, les critères retenus sont le nombre total d'emplois (salariés et non salariés) du département, ainsi que le poids du secteur du tertiaire non marchand dans l'emploi total </a:t>
          </a:r>
        </a:p>
        <a:p xmlns:a="http://schemas.openxmlformats.org/drawingml/2006/main">
          <a:pPr algn="l" rtl="0">
            <a:defRPr sz="1000"/>
          </a:pPr>
          <a:r>
            <a:rPr lang="fr-FR" sz="1000" b="1" i="0" u="none" strike="noStrike" baseline="0">
              <a:solidFill>
                <a:srgbClr val="000000"/>
              </a:solidFill>
              <a:latin typeface="+mn-lt"/>
            </a:rPr>
            <a:t>Note : </a:t>
          </a:r>
          <a:r>
            <a:rPr lang="fr-FR" sz="1000" b="0" i="0" u="none" strike="noStrike" baseline="0">
              <a:solidFill>
                <a:srgbClr val="000000"/>
              </a:solidFill>
              <a:latin typeface="+mn-lt"/>
            </a:rPr>
            <a:t>données trimestrielles provisoires, corrigées des variations saisonnières ; estimation à +/- 0,3 point près du niveau du taux de chômage national et de son évolution d’un trimestre à l’autre</a:t>
          </a:r>
        </a:p>
        <a:p xmlns:a="http://schemas.openxmlformats.org/drawingml/2006/main">
          <a:pPr algn="l" rtl="0">
            <a:defRPr sz="1000"/>
          </a:pPr>
          <a:r>
            <a:rPr lang="fr-FR" sz="1000" b="1" i="1" u="none" strike="noStrike" baseline="0">
              <a:solidFill>
                <a:srgbClr val="000000"/>
              </a:solidFill>
              <a:latin typeface="Calibri"/>
            </a:rPr>
            <a:t>Source : </a:t>
          </a:r>
          <a:r>
            <a:rPr lang="fr-FR" sz="1000" b="0" i="1" u="none" strike="noStrike" baseline="0">
              <a:solidFill>
                <a:srgbClr val="000000"/>
              </a:solidFill>
              <a:latin typeface="Calibri"/>
            </a:rPr>
            <a:t>Insee, taux de chômage au sens du BIT (national ) et taux de chômage localisés (régional</a:t>
          </a:r>
          <a:r>
            <a:rPr lang="fr-FR" sz="1000" b="0" i="1" baseline="0">
              <a:effectLst/>
              <a:latin typeface="+mn-lt"/>
              <a:ea typeface="+mn-ea"/>
              <a:cs typeface="+mn-cs"/>
            </a:rPr>
            <a:t> et départementaux</a:t>
          </a:r>
          <a:r>
            <a:rPr lang="fr-FR" sz="1000" b="0" i="1" u="none" strike="noStrike" baseline="0">
              <a:solidFill>
                <a:srgbClr val="000000"/>
              </a:solidFill>
              <a:latin typeface="Calibri"/>
            </a:rPr>
            <a:t>)</a:t>
          </a:r>
        </a:p>
      </cdr:txBody>
    </cdr:sp>
  </cdr:relSizeAnchor>
  <cdr:relSizeAnchor xmlns:cdr="http://schemas.openxmlformats.org/drawingml/2006/chartDrawing">
    <cdr:from>
      <cdr:x>0.0055</cdr:x>
      <cdr:y>0.01073</cdr:y>
    </cdr:from>
    <cdr:to>
      <cdr:x>1</cdr:x>
      <cdr:y>0.0892</cdr:y>
    </cdr:to>
    <cdr:sp macro="" textlink="">
      <cdr:nvSpPr>
        <cdr:cNvPr id="4" name="ZoneTexte 1"/>
        <cdr:cNvSpPr txBox="1"/>
      </cdr:nvSpPr>
      <cdr:spPr>
        <a:xfrm xmlns:a="http://schemas.openxmlformats.org/drawingml/2006/main">
          <a:off x="50800" y="50800"/>
          <a:ext cx="6886575" cy="3714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/>
          <a:r>
            <a:rPr lang="fr-FR" sz="1500" b="1" i="0" baseline="0">
              <a:effectLst/>
              <a:latin typeface="+mn-lt"/>
              <a:ea typeface="+mn-ea"/>
              <a:cs typeface="+mn-cs"/>
            </a:rPr>
            <a:t>Taux de chômage localisés dans les départements comparables* au T2 2026</a:t>
          </a:r>
          <a:endParaRPr lang="fr-FR" sz="1100"/>
        </a:p>
      </cdr:txBody>
    </cdr:sp>
  </cdr:relSizeAnchor>
  <cdr:relSizeAnchor xmlns:cdr="http://schemas.openxmlformats.org/drawingml/2006/chartDrawing">
    <cdr:from>
      <cdr:x>0</cdr:x>
      <cdr:y>0.83166</cdr:y>
    </cdr:from>
    <cdr:to>
      <cdr:x>1</cdr:x>
      <cdr:y>0.99665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3937000"/>
          <a:ext cx="6924675" cy="7810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 i="0" baseline="0">
              <a:effectLst/>
              <a:latin typeface="+mn-lt"/>
              <a:ea typeface="+mn-ea"/>
              <a:cs typeface="+mn-cs"/>
            </a:rPr>
            <a:t>* Pour évaluer la comparabilité avec les Hautes-Alpes, les critères retenus sont le nombre total d'emplois (salariés et non salariés) du département, ainsi que le poids du secteur du tertiaire non marchand dans l'emploi total </a:t>
          </a:r>
          <a:endParaRPr lang="fr-FR" sz="1000">
            <a:effectLst/>
          </a:endParaRPr>
        </a:p>
        <a:p xmlns:a="http://schemas.openxmlformats.org/drawingml/2006/main">
          <a:pPr algn="l" rtl="0">
            <a:defRPr sz="1000"/>
          </a:pPr>
          <a:r>
            <a:rPr lang="fr-FR" sz="1000" b="1" i="0" u="none" strike="noStrike" baseline="0">
              <a:solidFill>
                <a:srgbClr val="000000"/>
              </a:solidFill>
              <a:latin typeface="+mn-lt"/>
            </a:rPr>
            <a:t>Note : </a:t>
          </a:r>
          <a:r>
            <a:rPr lang="fr-FR" sz="1000" b="0" i="0" u="none" strike="noStrike" baseline="0">
              <a:solidFill>
                <a:srgbClr val="000000"/>
              </a:solidFill>
              <a:latin typeface="+mn-lt"/>
            </a:rPr>
            <a:t>données trimestrielles provisoires, corrigées des variations saisonnières ; estimation à +/- 0,3 point près du niveau du taux de chômage national et de son évolution d’un trimestre à l’autre</a:t>
          </a:r>
        </a:p>
        <a:p xmlns:a="http://schemas.openxmlformats.org/drawingml/2006/main">
          <a:pPr algn="l" rtl="0">
            <a:defRPr sz="1000"/>
          </a:pPr>
          <a:r>
            <a:rPr lang="fr-FR" sz="1000" b="1" i="1" u="none" strike="noStrike" baseline="0">
              <a:solidFill>
                <a:srgbClr val="000000"/>
              </a:solidFill>
              <a:latin typeface="Calibri"/>
            </a:rPr>
            <a:t>Source : </a:t>
          </a:r>
          <a:r>
            <a:rPr lang="fr-FR" sz="1000" b="0" i="1" u="none" strike="noStrike" baseline="0">
              <a:solidFill>
                <a:srgbClr val="000000"/>
              </a:solidFill>
              <a:latin typeface="Calibri"/>
            </a:rPr>
            <a:t>Insee, taux de chômage au sens du BIT (national ) et taux de chômage localisés (régional et départementaux)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</cdr:x>
      <cdr:y>0.81352</cdr:y>
    </cdr:from>
    <cdr:to>
      <cdr:x>0.97866</cdr:x>
      <cdr:y>1</cdr:y>
    </cdr:to>
    <cdr:sp macro="" textlink="">
      <cdr:nvSpPr>
        <cdr:cNvPr id="3" name="ZoneTexte 1"/>
        <cdr:cNvSpPr txBox="1"/>
      </cdr:nvSpPr>
      <cdr:spPr>
        <a:xfrm xmlns:a="http://schemas.openxmlformats.org/drawingml/2006/main">
          <a:off x="0" y="3781425"/>
          <a:ext cx="6115059" cy="8667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000" b="0" i="0">
              <a:effectLst/>
              <a:latin typeface="+mn-lt"/>
              <a:ea typeface="+mn-ea"/>
              <a:cs typeface="+mn-cs"/>
            </a:rPr>
            <a:t>* Pour le RSA et la PA, la notion de bénéficiaires renvoie à celle de foyer et non d’individu. Pour l’ASS, elle renvoie à l’individu qui perçoit l’allocation.</a:t>
          </a:r>
          <a:endParaRPr lang="fr-FR" sz="1000">
            <a:effectLst/>
          </a:endParaRPr>
        </a:p>
        <a:p xmlns:a="http://schemas.openxmlformats.org/drawingml/2006/main">
          <a:pPr eaLnBrk="1" fontAlgn="auto" latinLnBrk="0" hangingPunct="1"/>
          <a:r>
            <a:rPr lang="fr-FR" sz="1000" b="0" i="0">
              <a:effectLst/>
              <a:latin typeface="+mn-lt"/>
              <a:ea typeface="+mn-ea"/>
              <a:cs typeface="+mn-cs"/>
            </a:rPr>
            <a:t>** Données à fin mai</a:t>
          </a:r>
          <a:endParaRPr lang="fr-FR" sz="1000">
            <a:effectLst/>
          </a:endParaRPr>
        </a:p>
        <a:p xmlns:a="http://schemas.openxmlformats.org/drawingml/2006/main">
          <a:pPr eaLnBrk="1" fontAlgn="auto" latinLnBrk="0" hangingPunct="1"/>
          <a:r>
            <a:rPr lang="fr-FR" sz="1000" b="1" i="0">
              <a:effectLst/>
              <a:latin typeface="+mn-lt"/>
              <a:ea typeface="+mn-ea"/>
              <a:cs typeface="+mn-cs"/>
            </a:rPr>
            <a:t>Note : </a:t>
          </a:r>
          <a:r>
            <a:rPr lang="fr-FR" sz="1000" i="0">
              <a:effectLst/>
              <a:latin typeface="+mn-lt"/>
              <a:ea typeface="+mn-ea"/>
              <a:cs typeface="+mn-cs"/>
            </a:rPr>
            <a:t>données provisoires</a:t>
          </a:r>
        </a:p>
        <a:p xmlns:a="http://schemas.openxmlformats.org/drawingml/2006/main">
          <a:pPr eaLnBrk="1" fontAlgn="auto" latinLnBrk="0" hangingPunct="1"/>
          <a:r>
            <a:rPr lang="fr-FR" sz="1000" b="1" i="1">
              <a:effectLst/>
              <a:latin typeface="+mn-lt"/>
              <a:ea typeface="+mn-ea"/>
              <a:cs typeface="+mn-cs"/>
            </a:rPr>
            <a:t>Sources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Cnaf, Allstat FR6 et FR2 ; MSA ;  France Travail, FNA - </a:t>
          </a:r>
          <a:r>
            <a:rPr lang="fr-FR" sz="1000" b="1" i="1">
              <a:effectLst/>
              <a:latin typeface="+mn-lt"/>
              <a:ea typeface="+mn-ea"/>
              <a:cs typeface="+mn-cs"/>
            </a:rPr>
            <a:t>Traitements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Drees</a:t>
          </a:r>
          <a:endParaRPr lang="fr-FR" sz="1000">
            <a:effectLst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0.02592</cdr:x>
      <cdr:y>0.90134</cdr:y>
    </cdr:from>
    <cdr:to>
      <cdr:x>0.89902</cdr:x>
      <cdr:y>0.98028</cdr:y>
    </cdr:to>
    <cdr:sp macro="" textlink="">
      <cdr:nvSpPr>
        <cdr:cNvPr id="2" name="Text Box 1">
          <a:extLst xmlns:a="http://schemas.openxmlformats.org/drawingml/2006/main">
            <a:ext uri="{FF2B5EF4-FFF2-40B4-BE49-F238E27FC236}">
              <a16:creationId xmlns:a16="http://schemas.microsoft.com/office/drawing/2014/main" id="{7E4BD3CD-C52D-50EC-A772-6E89A58BAE0E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84150" y="4060825"/>
          <a:ext cx="6203955" cy="35564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fr-FR" sz="1000" b="1" i="0" u="none" strike="noStrike" baseline="0">
              <a:solidFill>
                <a:srgbClr val="000000"/>
              </a:solidFill>
              <a:latin typeface="+mn-lt"/>
            </a:rPr>
            <a:t>Champ</a:t>
          </a:r>
          <a:r>
            <a:rPr lang="fr-FR" sz="1000" b="0" i="0" u="none" strike="noStrike" baseline="0">
              <a:solidFill>
                <a:srgbClr val="000000"/>
              </a:solidFill>
              <a:latin typeface="+mn-lt"/>
            </a:rPr>
            <a:t> : ensemble des activités marchandes hors agriculture</a:t>
          </a:r>
        </a:p>
        <a:p xmlns:a="http://schemas.openxmlformats.org/drawingml/2006/main">
          <a:pPr algn="l" rtl="0">
            <a:defRPr sz="1000"/>
          </a:pPr>
          <a:r>
            <a:rPr lang="fr-FR" sz="1000" b="1" i="1" u="none" strike="noStrike" baseline="0">
              <a:solidFill>
                <a:srgbClr val="000000"/>
              </a:solidFill>
              <a:latin typeface="+mn-lt"/>
            </a:rPr>
            <a:t>Source</a:t>
          </a:r>
          <a:r>
            <a:rPr lang="fr-FR" sz="1000" b="0" i="1" u="none" strike="noStrike" baseline="0">
              <a:solidFill>
                <a:srgbClr val="000000"/>
              </a:solidFill>
              <a:latin typeface="+mn-lt"/>
            </a:rPr>
            <a:t> : Insee, SIDE (Système d'information sur la démographie d'entreprises)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</cdr:x>
      <cdr:y>0.88029</cdr:y>
    </cdr:from>
    <cdr:to>
      <cdr:x>1</cdr:x>
      <cdr:y>1</cdr:y>
    </cdr:to>
    <cdr:sp macro="" textlink="">
      <cdr:nvSpPr>
        <cdr:cNvPr id="3" name="Text Box 1">
          <a:extLst xmlns:a="http://schemas.openxmlformats.org/drawingml/2006/main">
            <a:ext uri="{FF2B5EF4-FFF2-40B4-BE49-F238E27FC236}">
              <a16:creationId xmlns:a16="http://schemas.microsoft.com/office/drawing/2014/main" id="{DA88C067-CF1C-7E00-BE62-B413ECD558F2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0" y="3831074"/>
          <a:ext cx="6124576" cy="5209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100" b="1" i="0" baseline="0">
              <a:effectLst/>
              <a:latin typeface="+mn-lt"/>
              <a:ea typeface="+mn-ea"/>
              <a:cs typeface="+mn-cs"/>
            </a:rPr>
            <a:t>Note</a:t>
          </a:r>
          <a:r>
            <a:rPr lang="fr-FR" sz="1100" b="0" i="0" baseline="0">
              <a:effectLst/>
              <a:latin typeface="+mn-lt"/>
              <a:ea typeface="+mn-ea"/>
              <a:cs typeface="+mn-cs"/>
            </a:rPr>
            <a:t> : données en date de jugement. </a:t>
          </a:r>
          <a:endParaRPr lang="fr-FR" sz="1200">
            <a:effectLst/>
          </a:endParaRPr>
        </a:p>
        <a:p xmlns:a="http://schemas.openxmlformats.org/drawingml/2006/main">
          <a:pPr rtl="0"/>
          <a:r>
            <a:rPr lang="fr-FR" sz="1100" b="1" i="1" baseline="0">
              <a:effectLst/>
              <a:latin typeface="+mn-lt"/>
              <a:ea typeface="+mn-ea"/>
              <a:cs typeface="+mn-cs"/>
            </a:rPr>
            <a:t>Source</a:t>
          </a:r>
          <a:r>
            <a:rPr lang="fr-FR" sz="1100" b="0" i="1" baseline="0">
              <a:effectLst/>
              <a:latin typeface="+mn-lt"/>
              <a:ea typeface="+mn-ea"/>
              <a:cs typeface="+mn-cs"/>
            </a:rPr>
            <a:t> : Banque de France, Fiben</a:t>
          </a:r>
          <a:endParaRPr lang="fr-FR" sz="1200">
            <a:effectLst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1BDC1-2E55-4A3B-A51F-0A4221669760}" type="datetimeFigureOut">
              <a:rPr lang="fr-FR" smtClean="0"/>
              <a:t>24/09/2026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25E1C-9CFD-400D-8595-7A8158A95F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586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869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dirty="0">
              <a:latin typeface="+mj-lt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0448745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40462670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42223049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12555665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2992432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2916051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568767"/>
            <a:ext cx="2133600" cy="3651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z="1500"/>
              <a:t>Edition septembre 2026</a:t>
            </a:r>
            <a:endParaRPr lang="fr-FR" sz="15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568767"/>
            <a:ext cx="2895600" cy="365125"/>
          </a:xfrm>
        </p:spPr>
        <p:txBody>
          <a:bodyPr/>
          <a:lstStyle>
            <a:lvl1pPr>
              <a:defRPr sz="1500" baseline="0"/>
            </a:lvl1pPr>
          </a:lstStyle>
          <a:p>
            <a:r>
              <a:rPr lang="fr-FR"/>
              <a:t>Les éclairages conjoncturels départementaux - Hautes-Alpes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9398" y="6568767"/>
            <a:ext cx="404601" cy="289233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 sz="1700" baseline="0">
                <a:solidFill>
                  <a:schemeClr val="bg1"/>
                </a:solidFill>
              </a:defRPr>
            </a:lvl1pPr>
          </a:lstStyle>
          <a:p>
            <a:fld id="{3C7AC07C-28E4-BD4F-9FFB-37ABAC856C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0054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Hautes-Alpes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633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Hautes-Alpes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947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Hautes-Alpes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810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Hautes-Alpes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95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Hautes-Alpes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85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Hautes-Alpes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5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Hautes-Alpes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105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Hautes-Alpes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357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Hautes-Alpes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80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Les éclairages conjoncturels départementaux - Hautes-Alpes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86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Les éclairages conjoncturels départementaux - Hautes-Alpes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49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cad=rja&amp;uact=8&amp;ved=2ahUKEwimsOizzOjgAhVWAGMBHXMQAxYQjRx6BAgBEAU&amp;url=https://www.ania.net/economie-export/ega-point-de-conjoncture&amp;psig=AOvVaw0wwhQEom1VbtCAOZvqCiu4&amp;ust=1551792264050881" TargetMode="External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aca.dreets.gouv.fr/Les-publications-periodiques-9124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aca.dreets.gouv.fr/les-indicateurs-cles-socio-economiques-en-paca" TargetMode="External"/><Relationship Id="rId4" Type="http://schemas.openxmlformats.org/officeDocument/2006/relationships/hyperlink" Target="https://paca.dreets.gouv.fr/les-notes-de-conjoncture-trimestrielles-en-pa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16139" y="1163765"/>
            <a:ext cx="9144000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i="1" dirty="0">
                <a:solidFill>
                  <a:schemeClr val="bg1">
                    <a:lumMod val="65000"/>
                  </a:schemeClr>
                </a:solidFill>
              </a:rPr>
              <a:t>Les éclairages conjoncturels départementaux</a:t>
            </a:r>
          </a:p>
          <a:p>
            <a:pPr algn="ctr"/>
            <a:endParaRPr lang="fr-FR" sz="1500" i="1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388611" y="6520993"/>
            <a:ext cx="5069464" cy="365125"/>
          </a:xfrm>
        </p:spPr>
        <p:txBody>
          <a:bodyPr/>
          <a:lstStyle/>
          <a:p>
            <a:r>
              <a:rPr lang="fr-FR" dirty="0"/>
              <a:t>Les éclairages conjoncturels départementaux - Hautes-Alpes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671392" y="6092268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/>
              <a:t>Services études, statistiques, évaluation</a:t>
            </a:r>
          </a:p>
        </p:txBody>
      </p:sp>
      <p:pic>
        <p:nvPicPr>
          <p:cNvPr id="1031" name="Picture 7" descr="Résultat de recherche d'images pour &quot;conjoncture&quot;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67" y="4364642"/>
            <a:ext cx="2409504" cy="1668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/>
          <p:cNvSpPr txBox="1"/>
          <p:nvPr/>
        </p:nvSpPr>
        <p:spPr>
          <a:xfrm rot="5400000">
            <a:off x="8181834" y="5132134"/>
            <a:ext cx="16740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000" i="1" dirty="0"/>
              <a:t>Crédit photo : @</a:t>
            </a:r>
            <a:r>
              <a:rPr lang="fr-FR" sz="1000" i="1" dirty="0" err="1"/>
              <a:t>Shutterstock</a:t>
            </a:r>
            <a:endParaRPr lang="fr-FR" sz="1000" i="1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53048" y="4418221"/>
            <a:ext cx="2698887" cy="156164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002" y="4284998"/>
            <a:ext cx="2553925" cy="180727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802228" y="1917818"/>
            <a:ext cx="7537512" cy="489364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0" h="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fr-FR" sz="5000" b="1" dirty="0">
                <a:ln/>
                <a:solidFill>
                  <a:schemeClr val="accent1">
                    <a:lumMod val="75000"/>
                  </a:schemeClr>
                </a:solidFill>
              </a:rPr>
              <a:t>La situation conjoncturelle </a:t>
            </a:r>
          </a:p>
          <a:p>
            <a:pPr algn="ctr"/>
            <a:r>
              <a:rPr lang="fr-FR" sz="5000" b="1" dirty="0">
                <a:ln/>
                <a:solidFill>
                  <a:schemeClr val="accent1">
                    <a:lumMod val="75000"/>
                  </a:schemeClr>
                </a:solidFill>
              </a:rPr>
              <a:t>au 2</a:t>
            </a:r>
            <a:r>
              <a:rPr lang="fr-FR" sz="5000" b="1" baseline="30000" dirty="0">
                <a:ln/>
                <a:solidFill>
                  <a:schemeClr val="accent1">
                    <a:lumMod val="75000"/>
                  </a:schemeClr>
                </a:solidFill>
              </a:rPr>
              <a:t>e</a:t>
            </a:r>
            <a:r>
              <a:rPr lang="fr-FR" sz="5000" b="1" dirty="0">
                <a:ln/>
                <a:solidFill>
                  <a:schemeClr val="accent1">
                    <a:lumMod val="75000"/>
                  </a:schemeClr>
                </a:solidFill>
              </a:rPr>
              <a:t> trimestre 2026</a:t>
            </a:r>
          </a:p>
          <a:p>
            <a:pPr algn="ctr"/>
            <a:r>
              <a:rPr lang="fr-FR" sz="5000" b="1" dirty="0">
                <a:ln/>
                <a:solidFill>
                  <a:schemeClr val="accent1">
                    <a:lumMod val="75000"/>
                  </a:schemeClr>
                </a:solidFill>
              </a:rPr>
              <a:t>dans les Hautes-Alpes</a:t>
            </a:r>
          </a:p>
          <a:p>
            <a:pPr algn="ctr"/>
            <a:endParaRPr lang="fr-FR" sz="5400" b="1" dirty="0">
              <a:ln/>
              <a:solidFill>
                <a:schemeClr val="accent3"/>
              </a:solidFill>
            </a:endParaRPr>
          </a:p>
          <a:p>
            <a:pPr algn="ctr"/>
            <a:endParaRPr lang="fr-FR" sz="5400" b="1" dirty="0">
              <a:ln/>
              <a:solidFill>
                <a:schemeClr val="accent3"/>
              </a:solidFill>
            </a:endParaRPr>
          </a:p>
          <a:p>
            <a:pPr algn="ctr"/>
            <a:endParaRPr lang="fr-FR" sz="5400" b="1" dirty="0">
              <a:ln/>
              <a:solidFill>
                <a:schemeClr val="accent3"/>
              </a:solidFill>
            </a:endParaRPr>
          </a:p>
        </p:txBody>
      </p:sp>
      <p:pic>
        <p:nvPicPr>
          <p:cNvPr id="14" name="Picture 4" descr="http://intranet.direccte.gouv.fr/paca/Etudes%20et%20statistiques/Les%20logos/Cartouche%20Pr%C3%A9fet%20de%20r%C3%A9gion%20%E2%80%93%20DREET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4197" cy="127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9681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87383" y="422660"/>
            <a:ext cx="8856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Nouveau recul de l’emploi salarié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287383" y="996379"/>
            <a:ext cx="8596984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391471" y="6568767"/>
            <a:ext cx="4889583" cy="365125"/>
          </a:xfrm>
        </p:spPr>
        <p:txBody>
          <a:bodyPr/>
          <a:lstStyle/>
          <a:p>
            <a:r>
              <a:rPr lang="fr-FR"/>
              <a:t>Les éclairages conjoncturels départementaux - Hautes-Alpes</a:t>
            </a:r>
            <a:endParaRPr lang="fr-FR" dirty="0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7560275" y="2021032"/>
            <a:ext cx="13136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Au T2 2026 :</a:t>
            </a:r>
            <a:endParaRPr lang="fr-FR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7548477" y="2433690"/>
            <a:ext cx="89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+0,1 % 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7473832" y="2924847"/>
            <a:ext cx="89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1">
                    <a:lumMod val="75000"/>
                  </a:schemeClr>
                </a:solidFill>
              </a:rPr>
              <a:t>    -0,1 %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7569482" y="2702438"/>
            <a:ext cx="8917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3">
                    <a:lumMod val="75000"/>
                  </a:schemeClr>
                </a:solidFill>
              </a:rPr>
              <a:t>-0,3 %</a:t>
            </a:r>
            <a:endParaRPr lang="fr-FR" b="1" dirty="0">
              <a:solidFill>
                <a:srgbClr val="FF0000"/>
              </a:solidFill>
            </a:endParaRPr>
          </a:p>
        </p:txBody>
      </p:sp>
      <p:graphicFrame>
        <p:nvGraphicFramePr>
          <p:cNvPr id="3" name="Graphique 2" descr="Ce graphique présente l’évolution de l’emploi salarié dans les Hautes-Alpes, en Provence-Alpes-Côte d'Azur et en France métropolitaine sur les dix dernières années, avec une distinction pour le secteur privé.">
            <a:extLst>
              <a:ext uri="{FF2B5EF4-FFF2-40B4-BE49-F238E27FC236}">
                <a16:creationId xmlns:a16="http://schemas.microsoft.com/office/drawing/2014/main" id="{00000000-0008-0000-0400-0000013C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0606722"/>
              </p:ext>
            </p:extLst>
          </p:nvPr>
        </p:nvGraphicFramePr>
        <p:xfrm>
          <a:off x="-27871" y="1708583"/>
          <a:ext cx="8393430" cy="3795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23360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92392" y="991089"/>
            <a:ext cx="7781925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fr-FR" dirty="0">
              <a:sym typeface="Wingdings" panose="05000000000000000000" pitchFamily="2" charset="2"/>
            </a:endParaRPr>
          </a:p>
          <a:p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05099" y="95539"/>
            <a:ext cx="89389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Une baisse qui s’explique à la fois par l’intérim et l’emploi hors intérim</a:t>
            </a:r>
            <a:endParaRPr lang="fr-FR" sz="2800" b="1" dirty="0">
              <a:solidFill>
                <a:srgbClr val="FF0000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3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91378" y="6568767"/>
            <a:ext cx="4833321" cy="365125"/>
          </a:xfrm>
        </p:spPr>
        <p:txBody>
          <a:bodyPr/>
          <a:lstStyle/>
          <a:p>
            <a:r>
              <a:rPr lang="fr-FR" dirty="0"/>
              <a:t>Les éclairages conjoncturels départementaux - Hautes-Alpes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7709198" y="2643774"/>
            <a:ext cx="1436153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0B0F0"/>
                </a:solidFill>
              </a:rPr>
              <a:t>- 100</a:t>
            </a:r>
          </a:p>
          <a:p>
            <a:pPr algn="ctr"/>
            <a:r>
              <a:rPr lang="fr-FR" sz="1600" b="1" dirty="0">
                <a:solidFill>
                  <a:srgbClr val="00B0F0"/>
                </a:solidFill>
              </a:rPr>
              <a:t>emplois hors intérim</a:t>
            </a:r>
          </a:p>
          <a:p>
            <a:pPr algn="ctr"/>
            <a:endParaRPr lang="fr-FR" sz="1600" b="1" dirty="0">
              <a:solidFill>
                <a:srgbClr val="00B0F0"/>
              </a:solidFill>
            </a:endParaRPr>
          </a:p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- 60 emplois intérimaires</a:t>
            </a:r>
          </a:p>
          <a:p>
            <a:pPr algn="ctr"/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797820" y="2182100"/>
            <a:ext cx="1346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Au T2 2026 :</a:t>
            </a:r>
            <a:endParaRPr lang="fr-FR" b="1" dirty="0"/>
          </a:p>
        </p:txBody>
      </p:sp>
      <p:graphicFrame>
        <p:nvGraphicFramePr>
          <p:cNvPr id="9" name="Graphique 8" descr="Ce graphique présente la contribution de l’emploi hors intérim et de l’intérim à l’évolution de l’emploi salarié, dans les Hautes-Alpes, sur les dix dernières années.">
            <a:extLst>
              <a:ext uri="{FF2B5EF4-FFF2-40B4-BE49-F238E27FC236}">
                <a16:creationId xmlns:a16="http://schemas.microsoft.com/office/drawing/2014/main" id="{00000000-0008-0000-04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0649344"/>
              </p:ext>
            </p:extLst>
          </p:nvPr>
        </p:nvGraphicFramePr>
        <p:xfrm>
          <a:off x="87005" y="1455420"/>
          <a:ext cx="8383905" cy="3947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25084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312893" y="6568767"/>
            <a:ext cx="5030882" cy="365125"/>
          </a:xfrm>
        </p:spPr>
        <p:txBody>
          <a:bodyPr/>
          <a:lstStyle/>
          <a:p>
            <a:r>
              <a:rPr lang="fr-FR" dirty="0"/>
              <a:t>Les éclairages conjoncturels départementaux - Hautes-Alpes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127221" y="36982"/>
            <a:ext cx="86121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L’emploi hors intérim recule fortement dans le tertiaire marchand</a:t>
            </a:r>
            <a:endParaRPr lang="fr-FR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3" name="Graphique 2" descr="Ce graphique présente l’évolution de la contribution de l’emploi hors intérim et de l’intérim à l’emploi salarié par secteur d’activité, dans les Hautes-Alpes, entre le dernier trimestre et le trimestre précédent.">
            <a:extLst>
              <a:ext uri="{FF2B5EF4-FFF2-40B4-BE49-F238E27FC236}">
                <a16:creationId xmlns:a16="http://schemas.microsoft.com/office/drawing/2014/main" id="{00000000-0008-0000-0400-00000A000000}"/>
              </a:ext>
            </a:extLst>
          </p:cNvPr>
          <p:cNvGraphicFramePr>
            <a:graphicFrameLocks/>
          </p:cNvGraphicFramePr>
          <p:nvPr/>
        </p:nvGraphicFramePr>
        <p:xfrm>
          <a:off x="380048" y="1325880"/>
          <a:ext cx="8383904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05623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5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312893" y="6568767"/>
            <a:ext cx="5202332" cy="365125"/>
          </a:xfrm>
        </p:spPr>
        <p:txBody>
          <a:bodyPr/>
          <a:lstStyle/>
          <a:p>
            <a:r>
              <a:rPr lang="fr-FR" dirty="0"/>
              <a:t>Les éclairages conjoncturels départementaux - Hautes-Alpes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213645" y="47784"/>
            <a:ext cx="90414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Seul le tertiaire non marchand crée des emplois ce trimestre</a:t>
            </a:r>
          </a:p>
        </p:txBody>
      </p:sp>
      <p:graphicFrame>
        <p:nvGraphicFramePr>
          <p:cNvPr id="3" name="Graphique 2" descr="Ce graphique présente l’évolution de l'emploi salarié par secteur d'activité y compris intérim, dans les Hautes-Alpes, sur les dix dernières années.">
            <a:extLst>
              <a:ext uri="{FF2B5EF4-FFF2-40B4-BE49-F238E27FC236}">
                <a16:creationId xmlns:a16="http://schemas.microsoft.com/office/drawing/2014/main" id="{00000000-0008-0000-0400-0000023C0000}"/>
              </a:ext>
            </a:extLst>
          </p:cNvPr>
          <p:cNvGraphicFramePr>
            <a:graphicFrameLocks/>
          </p:cNvGraphicFramePr>
          <p:nvPr/>
        </p:nvGraphicFramePr>
        <p:xfrm>
          <a:off x="397192" y="1224915"/>
          <a:ext cx="8349615" cy="4408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34510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6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91379" y="6568767"/>
            <a:ext cx="5128596" cy="365125"/>
          </a:xfrm>
        </p:spPr>
        <p:txBody>
          <a:bodyPr/>
          <a:lstStyle/>
          <a:p>
            <a:r>
              <a:rPr lang="fr-FR" dirty="0"/>
              <a:t>Les éclairages conjoncturels départementaux - Hautes-Alpes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157622" y="467869"/>
            <a:ext cx="8939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En rythme annuel, l’emploi salarié progresse faiblement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93093C2-7EF7-E78A-00C4-2A407F46C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70" y="1950720"/>
            <a:ext cx="8785860" cy="2956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306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13893" y="97303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7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133600" y="6568767"/>
            <a:ext cx="5162550" cy="365125"/>
          </a:xfrm>
        </p:spPr>
        <p:txBody>
          <a:bodyPr/>
          <a:lstStyle/>
          <a:p>
            <a:r>
              <a:rPr lang="fr-FR" dirty="0"/>
              <a:t>Les éclairages conjoncturels départementaux - Hautes-Alpes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3B0D8A5-37BC-D52B-E309-0C3158E5158E}"/>
              </a:ext>
            </a:extLst>
          </p:cNvPr>
          <p:cNvSpPr txBox="1"/>
          <p:nvPr/>
        </p:nvSpPr>
        <p:spPr>
          <a:xfrm>
            <a:off x="113893" y="18927"/>
            <a:ext cx="93341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Sur un an, faible remontée du nombre d’entrées en contrat d’apprentissage, mais léger recul du nombre bénéficiaires</a:t>
            </a:r>
          </a:p>
        </p:txBody>
      </p: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AD2B998C-4F72-6EEE-98A7-484C3E9EE68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1095199"/>
              </p:ext>
            </p:extLst>
          </p:nvPr>
        </p:nvGraphicFramePr>
        <p:xfrm>
          <a:off x="113893" y="1216328"/>
          <a:ext cx="9030106" cy="5098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Signe de multiplication 11">
            <a:extLst>
              <a:ext uri="{FF2B5EF4-FFF2-40B4-BE49-F238E27FC236}">
                <a16:creationId xmlns:a16="http://schemas.microsoft.com/office/drawing/2014/main" id="{20864A33-4128-13AA-37EF-7C580557536D}"/>
              </a:ext>
            </a:extLst>
          </p:cNvPr>
          <p:cNvSpPr/>
          <p:nvPr/>
        </p:nvSpPr>
        <p:spPr>
          <a:xfrm>
            <a:off x="8203284" y="2677559"/>
            <a:ext cx="224287" cy="250166"/>
          </a:xfrm>
          <a:prstGeom prst="mathMultiply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8023742" y="2289650"/>
            <a:ext cx="583370" cy="289229"/>
          </a:xfrm>
          <a:prstGeom prst="rect">
            <a:avLst/>
          </a:prstGeom>
          <a:solidFill>
            <a:schemeClr val="accent6">
              <a:lumMod val="75000"/>
            </a:schemeClr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/>
              <a:t>1 300</a:t>
            </a:r>
            <a:endParaRPr lang="fr-FR" sz="1100" b="1" dirty="0"/>
          </a:p>
        </p:txBody>
      </p:sp>
    </p:spTree>
    <p:extLst>
      <p:ext uri="{BB962C8B-B14F-4D97-AF65-F5344CB8AC3E}">
        <p14:creationId xmlns:p14="http://schemas.microsoft.com/office/powerpoint/2010/main" val="3096600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25699" y="1043186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8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33909" y="6568767"/>
            <a:ext cx="6003985" cy="365125"/>
          </a:xfrm>
        </p:spPr>
        <p:txBody>
          <a:bodyPr/>
          <a:lstStyle/>
          <a:p>
            <a:r>
              <a:rPr lang="fr-FR" dirty="0"/>
              <a:t>Les éclairages conjoncturels départementaux - Hautes-Alpes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7666108" y="3594979"/>
            <a:ext cx="16527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1">
                    <a:lumMod val="75000"/>
                  </a:schemeClr>
                </a:solidFill>
              </a:rPr>
              <a:t>8,1 % (+0,2 pt)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720168" y="3902803"/>
            <a:ext cx="15727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3">
                    <a:lumMod val="75000"/>
                  </a:schemeClr>
                </a:solidFill>
              </a:rPr>
              <a:t>6,8 % (+0,1 pt)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7674818" y="3210651"/>
            <a:ext cx="16527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8,7 % (+0,1 pt)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345A0CD-0F88-937B-2666-F5EBCB986CD2}"/>
              </a:ext>
            </a:extLst>
          </p:cNvPr>
          <p:cNvSpPr txBox="1"/>
          <p:nvPr/>
        </p:nvSpPr>
        <p:spPr>
          <a:xfrm>
            <a:off x="7358737" y="1916039"/>
            <a:ext cx="20436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Taux au T2 2026 (évolution par rapport</a:t>
            </a:r>
          </a:p>
          <a:p>
            <a:pPr algn="ctr"/>
            <a:r>
              <a:rPr lang="fr-FR" dirty="0">
                <a:solidFill>
                  <a:srgbClr val="002060"/>
                </a:solidFill>
              </a:rPr>
              <a:t>au T1 2026) :</a:t>
            </a:r>
            <a:endParaRPr lang="fr-FR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EFB0DE8-837B-1CBD-0CD5-E053B6BB34D2}"/>
              </a:ext>
            </a:extLst>
          </p:cNvPr>
          <p:cNvSpPr txBox="1"/>
          <p:nvPr/>
        </p:nvSpPr>
        <p:spPr>
          <a:xfrm>
            <a:off x="125699" y="372846"/>
            <a:ext cx="9047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Nouvelle progression graduelle du taux de chômage </a:t>
            </a:r>
          </a:p>
        </p:txBody>
      </p:sp>
      <p:graphicFrame>
        <p:nvGraphicFramePr>
          <p:cNvPr id="8" name="Graphique 7" descr="Ce graphique présente les taux de chômage en Paca, en France métropolitaine, et dans les Hautes-Alpes sur les dix dernières années">
            <a:extLst>
              <a:ext uri="{FF2B5EF4-FFF2-40B4-BE49-F238E27FC236}">
                <a16:creationId xmlns:a16="http://schemas.microsoft.com/office/drawing/2014/main" id="{00000000-0008-0000-0200-00000314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9303548"/>
              </p:ext>
            </p:extLst>
          </p:nvPr>
        </p:nvGraphicFramePr>
        <p:xfrm>
          <a:off x="334977" y="1602466"/>
          <a:ext cx="7813141" cy="4481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65714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67419" y="0"/>
            <a:ext cx="88765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Un taux qui demeure en-dessous de celui de la plupart des départements comparables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291806" y="911463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9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26832" y="6568767"/>
            <a:ext cx="5297917" cy="365125"/>
          </a:xfrm>
        </p:spPr>
        <p:txBody>
          <a:bodyPr/>
          <a:lstStyle/>
          <a:p>
            <a:r>
              <a:rPr lang="fr-FR" dirty="0"/>
              <a:t>Les éclairages conjoncturels départementaux - Hautes-Alpes</a:t>
            </a:r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graphicFrame>
        <p:nvGraphicFramePr>
          <p:cNvPr id="9" name="Graphique 8">
            <a:extLst>
              <a:ext uri="{FF2B5EF4-FFF2-40B4-BE49-F238E27FC236}">
                <a16:creationId xmlns:a16="http://schemas.microsoft.com/office/drawing/2014/main" id="{DB902A9E-E945-044F-AC7C-45202E49FF45}"/>
              </a:ext>
            </a:extLst>
          </p:cNvPr>
          <p:cNvGraphicFramePr>
            <a:graphicFrameLocks/>
          </p:cNvGraphicFramePr>
          <p:nvPr/>
        </p:nvGraphicFramePr>
        <p:xfrm>
          <a:off x="1109662" y="1062037"/>
          <a:ext cx="6924675" cy="4733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3433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8965" y="-1637"/>
            <a:ext cx="8932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Demande d’emploi - avertissement : </a:t>
            </a:r>
          </a:p>
          <a:p>
            <a:pPr lvl="0"/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mise en place de la loi pour le plein emploi depuis 2025</a:t>
            </a:r>
            <a:endParaRPr lang="fr-FR" sz="25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74526" y="87296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10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647645" y="6579716"/>
            <a:ext cx="5848710" cy="365125"/>
          </a:xfrm>
        </p:spPr>
        <p:txBody>
          <a:bodyPr/>
          <a:lstStyle/>
          <a:p>
            <a:r>
              <a:rPr lang="fr-FR"/>
              <a:t>Les éclairages conjoncturels départementaux - Hautes-Alpes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BA48EB-44EF-7369-00ED-82D1BA2D1475}"/>
              </a:ext>
            </a:extLst>
          </p:cNvPr>
          <p:cNvSpPr txBox="1"/>
          <p:nvPr/>
        </p:nvSpPr>
        <p:spPr>
          <a:xfrm>
            <a:off x="174526" y="1063996"/>
            <a:ext cx="870314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400" dirty="0">
                <a:solidFill>
                  <a:srgbClr val="002060"/>
                </a:solidFill>
              </a:rPr>
              <a:t>Comme le prévoit la loi pour le plein emploi du 18 décembre 2023, </a:t>
            </a:r>
            <a:r>
              <a:rPr lang="fr-FR" sz="1400" b="1" dirty="0">
                <a:solidFill>
                  <a:srgbClr val="002060"/>
                </a:solidFill>
              </a:rPr>
              <a:t>depuis janvier 2025, de nouveaux publics sont systématiquement inscrits à France Travail 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rgbClr val="002060"/>
                </a:solidFill>
              </a:rPr>
              <a:t>les </a:t>
            </a:r>
            <a:r>
              <a:rPr lang="fr-FR" sz="1400" b="1" dirty="0">
                <a:solidFill>
                  <a:srgbClr val="00B0F0"/>
                </a:solidFill>
              </a:rPr>
              <a:t>demandeurs et bénéficiaires du RSA </a:t>
            </a:r>
            <a:r>
              <a:rPr lang="fr-FR" sz="1400" b="1" dirty="0">
                <a:solidFill>
                  <a:srgbClr val="002060"/>
                </a:solidFill>
              </a:rPr>
              <a:t>(Revenu de solidarité active) 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rgbClr val="002060"/>
                </a:solidFill>
              </a:rPr>
              <a:t>les </a:t>
            </a:r>
            <a:r>
              <a:rPr lang="fr-FR" sz="1400" b="1" dirty="0">
                <a:solidFill>
                  <a:srgbClr val="00B0F0"/>
                </a:solidFill>
              </a:rPr>
              <a:t>jeunes en recherche d'emploi </a:t>
            </a:r>
            <a:r>
              <a:rPr lang="fr-FR" sz="1400" b="1" dirty="0">
                <a:solidFill>
                  <a:srgbClr val="002060"/>
                </a:solidFill>
              </a:rPr>
              <a:t>suivis par les missions locales en CEJ (Contrat d'engagement jeune), </a:t>
            </a:r>
            <a:r>
              <a:rPr lang="fr-FR" sz="1400" b="1" dirty="0" err="1">
                <a:solidFill>
                  <a:srgbClr val="002060"/>
                </a:solidFill>
              </a:rPr>
              <a:t>Pacea</a:t>
            </a:r>
            <a:r>
              <a:rPr lang="fr-FR" sz="1400" b="1" dirty="0">
                <a:solidFill>
                  <a:srgbClr val="002060"/>
                </a:solidFill>
              </a:rPr>
              <a:t> (Parcours contractualisé d'accompagnement vers l'emploi et l'autonomie) ou AIJ (Accompagnement intensif des jeunes) 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rgbClr val="002060"/>
                </a:solidFill>
              </a:rPr>
              <a:t>les </a:t>
            </a:r>
            <a:r>
              <a:rPr lang="fr-FR" sz="1400" b="1" dirty="0">
                <a:solidFill>
                  <a:srgbClr val="00B0F0"/>
                </a:solidFill>
              </a:rPr>
              <a:t>personnes en situation de handicap </a:t>
            </a:r>
            <a:r>
              <a:rPr lang="fr-FR" sz="1400" b="1" dirty="0">
                <a:solidFill>
                  <a:srgbClr val="002060"/>
                </a:solidFill>
              </a:rPr>
              <a:t>suivies par Cap emploi</a:t>
            </a:r>
            <a:r>
              <a:rPr lang="fr-FR" sz="1400" dirty="0">
                <a:solidFill>
                  <a:srgbClr val="002060"/>
                </a:solidFill>
              </a:rPr>
              <a:t>. </a:t>
            </a:r>
          </a:p>
          <a:p>
            <a:pPr algn="just"/>
            <a:r>
              <a:rPr lang="fr-FR" sz="1400" dirty="0">
                <a:solidFill>
                  <a:srgbClr val="002060"/>
                </a:solidFill>
              </a:rPr>
              <a:t>Selon leurs situations socioprofessionnelles, ces publics sont orientés vers différents parcours d'accompagnement. L’orientation des personnes bénéficiant déjà du RSA avant la mise en place de la réforme étant progressive à partir du 1</a:t>
            </a:r>
            <a:r>
              <a:rPr lang="fr-FR" sz="1400" baseline="30000" dirty="0">
                <a:solidFill>
                  <a:srgbClr val="002060"/>
                </a:solidFill>
              </a:rPr>
              <a:t>er</a:t>
            </a:r>
            <a:r>
              <a:rPr lang="fr-FR" sz="1400" dirty="0">
                <a:solidFill>
                  <a:srgbClr val="002060"/>
                </a:solidFill>
              </a:rPr>
              <a:t> janvier 2025, la montée en charge statistique l'est aussi. </a:t>
            </a:r>
          </a:p>
          <a:p>
            <a:pPr algn="just"/>
            <a:endParaRPr lang="fr-FR" sz="1400" dirty="0">
              <a:solidFill>
                <a:srgbClr val="002060"/>
              </a:solidFill>
            </a:endParaRPr>
          </a:p>
          <a:p>
            <a:pPr algn="just"/>
            <a:r>
              <a:rPr lang="fr-FR" sz="1400" dirty="0">
                <a:solidFill>
                  <a:srgbClr val="002060"/>
                </a:solidFill>
              </a:rPr>
              <a:t>Pour prendre en compte les situations de ces nouveaux publics, </a:t>
            </a:r>
            <a:r>
              <a:rPr lang="fr-FR" sz="1400" b="1" dirty="0">
                <a:solidFill>
                  <a:srgbClr val="002060"/>
                </a:solidFill>
              </a:rPr>
              <a:t>deux nouvelles catégories statistiques sont créées, selon les recommandations du </a:t>
            </a:r>
            <a:r>
              <a:rPr lang="fr-FR" sz="1400" b="1" dirty="0" err="1">
                <a:solidFill>
                  <a:srgbClr val="002060"/>
                </a:solidFill>
              </a:rPr>
              <a:t>Cnis</a:t>
            </a:r>
            <a:r>
              <a:rPr lang="fr-FR" sz="1400" b="1" dirty="0">
                <a:solidFill>
                  <a:srgbClr val="002060"/>
                </a:solidFill>
              </a:rPr>
              <a:t> : la </a:t>
            </a:r>
            <a:r>
              <a:rPr lang="fr-FR" sz="1400" b="1" dirty="0">
                <a:solidFill>
                  <a:srgbClr val="00B0F0"/>
                </a:solidFill>
              </a:rPr>
              <a:t>catégorie F</a:t>
            </a:r>
            <a:r>
              <a:rPr lang="fr-FR" sz="1400" b="1" dirty="0">
                <a:solidFill>
                  <a:srgbClr val="002060"/>
                </a:solidFill>
              </a:rPr>
              <a:t> pour les personnes orientées en parcours social et la </a:t>
            </a:r>
            <a:r>
              <a:rPr lang="fr-FR" sz="1400" b="1" dirty="0">
                <a:solidFill>
                  <a:srgbClr val="00B0F0"/>
                </a:solidFill>
              </a:rPr>
              <a:t>catégorie G </a:t>
            </a:r>
            <a:r>
              <a:rPr lang="fr-FR" sz="1400" b="1" dirty="0">
                <a:solidFill>
                  <a:srgbClr val="002060"/>
                </a:solidFill>
              </a:rPr>
              <a:t>pour les demandeurs et bénéficiaires du RSA en attente d'orientation</a:t>
            </a:r>
            <a:r>
              <a:rPr lang="fr-FR" sz="1400" dirty="0">
                <a:solidFill>
                  <a:srgbClr val="002060"/>
                </a:solidFill>
              </a:rPr>
              <a:t>. </a:t>
            </a:r>
          </a:p>
          <a:p>
            <a:pPr algn="just"/>
            <a:endParaRPr lang="fr-FR" sz="1400" dirty="0">
              <a:solidFill>
                <a:srgbClr val="002060"/>
              </a:solidFill>
            </a:endParaRPr>
          </a:p>
          <a:p>
            <a:pPr algn="just"/>
            <a:r>
              <a:rPr lang="fr-FR" sz="1400" dirty="0">
                <a:solidFill>
                  <a:srgbClr val="002060"/>
                </a:solidFill>
              </a:rPr>
              <a:t>Cette phase de transition devrait durer deux ans en France métropolitaine. </a:t>
            </a:r>
            <a:r>
              <a:rPr lang="fr-FR" sz="1400" b="1" dirty="0">
                <a:solidFill>
                  <a:srgbClr val="002060"/>
                </a:solidFill>
              </a:rPr>
              <a:t>Afin d'appréhender les évolutions conjoncturelles du nombre d'inscrits à France Travail pendant cette période, la Dares a mis à disposition, aux niveaux national et régional seulement, des indicateurs complémentaires hors bénéficiaires du RSA et hors jeunes « en parcours » (CEJ, </a:t>
            </a:r>
            <a:r>
              <a:rPr lang="fr-FR" sz="1400" b="1" dirty="0" err="1">
                <a:solidFill>
                  <a:srgbClr val="002060"/>
                </a:solidFill>
              </a:rPr>
              <a:t>Pacea</a:t>
            </a:r>
            <a:r>
              <a:rPr lang="fr-FR" sz="1400" b="1" dirty="0">
                <a:solidFill>
                  <a:srgbClr val="002060"/>
                </a:solidFill>
              </a:rPr>
              <a:t> et AIJ)</a:t>
            </a:r>
            <a:r>
              <a:rPr lang="fr-FR" sz="1400" dirty="0">
                <a:solidFill>
                  <a:srgbClr val="002060"/>
                </a:solidFill>
              </a:rPr>
              <a:t>. Ces séries, dites « contrefactuelles » ne sont pas disponibles au niveau départemental. </a:t>
            </a:r>
            <a:r>
              <a:rPr lang="fr-FR" sz="1400" b="1" dirty="0">
                <a:solidFill>
                  <a:srgbClr val="FF0000"/>
                </a:solidFill>
              </a:rPr>
              <a:t>Entre 2025 et 2027, il n’est donc plus possible de réaliser des analyses conjoncturelles de la demande d’emploi au niveau départemental.</a:t>
            </a:r>
          </a:p>
          <a:p>
            <a:pPr algn="just"/>
            <a:endParaRPr lang="fr-FR" sz="1400" b="1" dirty="0">
              <a:solidFill>
                <a:srgbClr val="FF0000"/>
              </a:solidFill>
            </a:endParaRPr>
          </a:p>
          <a:p>
            <a:pPr algn="just"/>
            <a:r>
              <a:rPr lang="fr-FR" sz="1400" dirty="0">
                <a:solidFill>
                  <a:srgbClr val="002060"/>
                </a:solidFill>
              </a:rPr>
              <a:t>Néanmoins, un chiffrage du nombre total d’inscrits, comprenant ces nouveaux publics, a été réalisé par la Dares et permet de situer chaque département au sein de la région. C’est ce qui est présenté dans la diapositive suivante.</a:t>
            </a:r>
          </a:p>
        </p:txBody>
      </p:sp>
    </p:spTree>
    <p:extLst>
      <p:ext uri="{BB962C8B-B14F-4D97-AF65-F5344CB8AC3E}">
        <p14:creationId xmlns:p14="http://schemas.microsoft.com/office/powerpoint/2010/main" val="353388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89B42E12-8B89-72AD-F343-C8AF2CA1E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957" y="846696"/>
            <a:ext cx="7531303" cy="373496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74526" y="-1637"/>
            <a:ext cx="89694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400" b="1" dirty="0">
                <a:solidFill>
                  <a:srgbClr val="4F81BD">
                    <a:lumMod val="75000"/>
                  </a:srgbClr>
                </a:solidFill>
              </a:rPr>
              <a:t>Au 2</a:t>
            </a:r>
            <a:r>
              <a:rPr lang="fr-FR" sz="2400" b="1" baseline="30000" dirty="0">
                <a:solidFill>
                  <a:srgbClr val="4F81BD">
                    <a:lumMod val="75000"/>
                  </a:srgbClr>
                </a:solidFill>
              </a:rPr>
              <a:t>e</a:t>
            </a:r>
            <a:r>
              <a:rPr lang="fr-FR" sz="2400" b="1" dirty="0">
                <a:solidFill>
                  <a:srgbClr val="4F81BD">
                    <a:lumMod val="75000"/>
                  </a:srgbClr>
                </a:solidFill>
              </a:rPr>
              <a:t> trimestre 2026, la demande d’emploi, y compris nouveaux publics, recule tandis qu’elle augmente au niveau régional</a:t>
            </a:r>
            <a:endParaRPr lang="fr-FR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74526" y="87296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11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690777" y="6568767"/>
            <a:ext cx="5848710" cy="365125"/>
          </a:xfrm>
        </p:spPr>
        <p:txBody>
          <a:bodyPr/>
          <a:lstStyle/>
          <a:p>
            <a:r>
              <a:rPr lang="fr-FR" dirty="0"/>
              <a:t>Les éclairages conjoncturels départementaux - Hautes-Alpes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FCF47F1-EFD2-654D-55A6-4926D0EBD43A}"/>
              </a:ext>
            </a:extLst>
          </p:cNvPr>
          <p:cNvSpPr txBox="1"/>
          <p:nvPr/>
        </p:nvSpPr>
        <p:spPr>
          <a:xfrm>
            <a:off x="394122" y="4629775"/>
            <a:ext cx="87498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b="1" dirty="0">
                <a:solidFill>
                  <a:srgbClr val="FF0000"/>
                </a:solidFill>
              </a:rPr>
              <a:t>Avertissements : </a:t>
            </a:r>
          </a:p>
          <a:p>
            <a:pPr marL="171450" indent="-171450" algn="just">
              <a:buFontTx/>
              <a:buChar char="-"/>
            </a:pPr>
            <a:r>
              <a:rPr lang="fr-FR" sz="1200" dirty="0">
                <a:solidFill>
                  <a:srgbClr val="FF0000"/>
                </a:solidFill>
              </a:rPr>
              <a:t>Les évolutions sont perturbées par des changements dans les règles d’actualisation subvenus au 1</a:t>
            </a:r>
            <a:r>
              <a:rPr lang="fr-FR" sz="1200" baseline="30000" dirty="0">
                <a:solidFill>
                  <a:srgbClr val="FF0000"/>
                </a:solidFill>
              </a:rPr>
              <a:t>er</a:t>
            </a:r>
            <a:r>
              <a:rPr lang="fr-FR" sz="1200" dirty="0">
                <a:solidFill>
                  <a:srgbClr val="FF0000"/>
                </a:solidFill>
              </a:rPr>
              <a:t> semestre 2025 et par l’entrée en vigueur en juin 2025 du décret relatif aux sanctions applicables aux inscrits à France Travail en cas de manquement à leurs obligations. </a:t>
            </a:r>
          </a:p>
          <a:p>
            <a:pPr marL="171450" indent="-171450" algn="just">
              <a:buFontTx/>
              <a:buChar char="-"/>
            </a:pPr>
            <a:r>
              <a:rPr lang="fr-FR" sz="1200" dirty="0">
                <a:solidFill>
                  <a:srgbClr val="FF0000"/>
                </a:solidFill>
              </a:rPr>
              <a:t>Une estimation de l’impact de ces deux effets a été réalisée par la Dares au 2</a:t>
            </a:r>
            <a:r>
              <a:rPr lang="fr-FR" sz="1200" baseline="30000" dirty="0">
                <a:solidFill>
                  <a:srgbClr val="FF0000"/>
                </a:solidFill>
              </a:rPr>
              <a:t>e</a:t>
            </a:r>
            <a:r>
              <a:rPr lang="fr-FR" sz="1200" dirty="0">
                <a:solidFill>
                  <a:srgbClr val="FF0000"/>
                </a:solidFill>
              </a:rPr>
              <a:t> trimestre 2026 au niveau national : </a:t>
            </a:r>
            <a:r>
              <a:rPr lang="fr-FR" sz="1200" i="1" dirty="0">
                <a:solidFill>
                  <a:srgbClr val="FF0000"/>
                </a:solidFill>
              </a:rPr>
              <a:t>in fine</a:t>
            </a:r>
            <a:r>
              <a:rPr lang="fr-FR" sz="1200" dirty="0">
                <a:solidFill>
                  <a:srgbClr val="FF0000"/>
                </a:solidFill>
              </a:rPr>
              <a:t>, le nombre de demandeurs d’emploi en catégories A, B, C hors nouveaux publics (hors BRSA et hors jeunes en parcours) aurait augmenté de +0,4 % en France entière sur un trimestre et diminué de -0,9 % sur un an. </a:t>
            </a:r>
          </a:p>
          <a:p>
            <a:pPr marL="171450" indent="-171450" algn="just">
              <a:buFontTx/>
              <a:buChar char="-"/>
            </a:pPr>
            <a:r>
              <a:rPr lang="fr-FR" sz="1200" dirty="0">
                <a:solidFill>
                  <a:srgbClr val="FF0000"/>
                </a:solidFill>
              </a:rPr>
              <a:t>Au niveau régional, seul l’impact trimestriel du décret relatif aux sanctions a été estimé par la Dares : comme au niveau national, la hausse aurait été également moins prononcée : +0,9 %.</a:t>
            </a: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7A0A9543-49EE-3ED5-E1D5-ECA184DB85AA}"/>
              </a:ext>
            </a:extLst>
          </p:cNvPr>
          <p:cNvSpPr/>
          <p:nvPr/>
        </p:nvSpPr>
        <p:spPr>
          <a:xfrm>
            <a:off x="6645251" y="2278257"/>
            <a:ext cx="574601" cy="18472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367CFA5F-4DEC-CA88-A317-8CFBA6D72496}"/>
              </a:ext>
            </a:extLst>
          </p:cNvPr>
          <p:cNvSpPr/>
          <p:nvPr/>
        </p:nvSpPr>
        <p:spPr>
          <a:xfrm>
            <a:off x="6681467" y="3134510"/>
            <a:ext cx="574601" cy="18472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9582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12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Les éclairages conjoncturels départementaux - Hautes-Alpes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63201" y="-16958"/>
            <a:ext cx="8995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Sur un an, baisse du nombre de foyers bénéficiaires du RSA, quasi-stabilité de l’ASS </a:t>
            </a:r>
            <a:r>
              <a:rPr lang="fr-FR" sz="2800" b="1">
                <a:solidFill>
                  <a:srgbClr val="376092"/>
                </a:solidFill>
              </a:rPr>
              <a:t>et hausse de </a:t>
            </a:r>
            <a:r>
              <a:rPr lang="fr-FR" sz="2800" b="1" dirty="0">
                <a:solidFill>
                  <a:srgbClr val="376092"/>
                </a:solidFill>
              </a:rPr>
              <a:t>la PA</a:t>
            </a:r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00000000-0008-0000-03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5654608"/>
              </p:ext>
            </p:extLst>
          </p:nvPr>
        </p:nvGraphicFramePr>
        <p:xfrm>
          <a:off x="932507" y="1104900"/>
          <a:ext cx="7278986" cy="5223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89087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6856" y="0"/>
            <a:ext cx="8995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Le nombre de foyers bénéficiaires du RSA se replie un peu plus vite qu’en moyenne régionale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69719" y="95506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13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Les éclairages conjoncturels départementaux - Hautes-Alpes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E49E76B-950E-8997-FC36-81F9547EA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16" y="1804719"/>
            <a:ext cx="8641803" cy="3248561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69916" y="2929813"/>
            <a:ext cx="8557063" cy="227069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30220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8886" y="431848"/>
            <a:ext cx="8995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Nouvelle hausse des créations d’entreprises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69719" y="95506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Les éclairages conjoncturels départementaux - Hautes-Alpes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FB55DA6A-2069-CFA3-3BF6-B05E07894A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5839441"/>
              </p:ext>
            </p:extLst>
          </p:nvPr>
        </p:nvGraphicFramePr>
        <p:xfrm>
          <a:off x="732923" y="1174434"/>
          <a:ext cx="7678154" cy="52090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67851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69719" y="196549"/>
            <a:ext cx="89951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Les défaillances d’entreprises repartent à la hausse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69719" y="817045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15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Les éclairages conjoncturels départementaux - Hautes-Alpes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DF68954B-DFF6-F831-CAFD-F2DA96F52D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2643796"/>
              </p:ext>
            </p:extLst>
          </p:nvPr>
        </p:nvGraphicFramePr>
        <p:xfrm>
          <a:off x="664233" y="1190368"/>
          <a:ext cx="7712015" cy="51430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502227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56487" y="1120580"/>
            <a:ext cx="8282911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/>
            </a:pPr>
            <a:endParaRPr lang="fr-FR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La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Note de conjoncture </a:t>
            </a:r>
            <a:r>
              <a:rPr lang="fr-FR" sz="2000" dirty="0"/>
              <a:t>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d’Azur:</a:t>
            </a:r>
          </a:p>
          <a:p>
            <a:pPr algn="ctr">
              <a:defRPr/>
            </a:pPr>
            <a:br>
              <a:rPr lang="fr-FR" dirty="0">
                <a:hlinkClick r:id="rId3"/>
              </a:rPr>
            </a:br>
            <a:r>
              <a:rPr lang="fr-FR" sz="2000" dirty="0">
                <a:hlinkClick r:id="rId4"/>
              </a:rPr>
              <a:t>https://paca.dreets.gouv.fr/les-notes-de-conjoncture-trimestrielles-en-paca</a:t>
            </a:r>
            <a:endParaRPr lang="fr-FR" sz="2000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/>
              <a:t>Retrouvez tous nos indicateurs dans le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Tableau de bord des indicateurs clés </a:t>
            </a:r>
          </a:p>
          <a:p>
            <a:pPr algn="ctr">
              <a:defRPr/>
            </a:pPr>
            <a:endParaRPr lang="fr-FR" sz="200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fr-FR" sz="2000" dirty="0"/>
              <a:t>en téléchargement sur le site 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 : </a:t>
            </a:r>
          </a:p>
          <a:p>
            <a:pPr algn="ctr">
              <a:defRPr/>
            </a:pPr>
            <a:endParaRPr lang="fr-FR" sz="2400" dirty="0"/>
          </a:p>
          <a:p>
            <a:pPr algn="ctr"/>
            <a:r>
              <a:rPr lang="fr-FR" u="sng" dirty="0">
                <a:hlinkClick r:id="rId5"/>
              </a:rPr>
              <a:t>https://paca.dreets.gouv.fr/les-indicateurs-cles-socio-economiques-en-paca</a:t>
            </a:r>
            <a:endParaRPr lang="fr-FR" u="sng" dirty="0"/>
          </a:p>
          <a:p>
            <a:pPr algn="ctr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64895" y="465363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Pour en savoir plus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16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68415" y="6568767"/>
            <a:ext cx="5840083" cy="365125"/>
          </a:xfrm>
        </p:spPr>
        <p:txBody>
          <a:bodyPr/>
          <a:lstStyle/>
          <a:p>
            <a:r>
              <a:rPr lang="fr-FR"/>
              <a:t>Les éclairages conjoncturels départementaux - Hautes-Alpes</a:t>
            </a:r>
            <a:endParaRPr lang="fr-FR" dirty="0"/>
          </a:p>
        </p:txBody>
      </p:sp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Edition septembre 2026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835637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ireccte - Document" ma:contentTypeID="0x0101002B9C2962A44E47E49C985B3DB63656AE0096388B916A9B264DBD77EFB5256EEC22" ma:contentTypeVersion="8" ma:contentTypeDescription="Document pour les portails de type Direccte" ma:contentTypeScope="" ma:versionID="c11fc93c9e7ea15410097cfb7479afe7">
  <xsd:schema xmlns:xsd="http://www.w3.org/2001/XMLSchema" xmlns:xs="http://www.w3.org/2001/XMLSchema" xmlns:p="http://schemas.microsoft.com/office/2006/metadata/properties" xmlns:ns2="2ff91c20-40e6-4ab5-a5ac-9b5646c66526" xmlns:ns3="ab994d58-9349-46a1-8cee-b96a64c5dc7e" targetNamespace="http://schemas.microsoft.com/office/2006/metadata/properties" ma:root="true" ma:fieldsID="dcf6eb2dcc919f976b99dd89427cdf59" ns2:_="" ns3:_="">
    <xsd:import namespace="2ff91c20-40e6-4ab5-a5ac-9b5646c66526"/>
    <xsd:import namespace="ab994d58-9349-46a1-8cee-b96a64c5dc7e"/>
    <xsd:element name="properties">
      <xsd:complexType>
        <xsd:sequence>
          <xsd:element name="documentManagement">
            <xsd:complexType>
              <xsd:all>
                <xsd:element ref="ns2:DIRECCTE" minOccurs="0"/>
                <xsd:element ref="ns2:Rubrique" minOccurs="0"/>
                <xsd:element ref="ns2:RubriqueNiv2" minOccurs="0"/>
                <xsd:element ref="ns2:RubriqueNiv3" minOccurs="0"/>
                <xsd:element ref="ns2:Auteur" minOccurs="0"/>
                <xsd:element ref="ns2:Mots_x0020_Clefs" minOccurs="0"/>
                <xsd:element ref="ns3:_dlc_DocId" minOccurs="0"/>
                <xsd:element ref="ns3:_dlc_DocIdUrl" minOccurs="0"/>
                <xsd:element ref="ns3:_dlc_DocIdPersistId" minOccurs="0"/>
                <xsd:element ref="ns3:Resume" minOccurs="0"/>
                <xsd:element ref="ns3:Année" minOccurs="0"/>
                <xsd:element ref="ns3:Mois" minOccurs="0"/>
                <xsd:element ref="ns3:Jou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91c20-40e6-4ab5-a5ac-9b5646c66526" elementFormDefault="qualified">
    <xsd:import namespace="http://schemas.microsoft.com/office/2006/documentManagement/types"/>
    <xsd:import namespace="http://schemas.microsoft.com/office/infopath/2007/PartnerControls"/>
    <xsd:element name="DIRECCTE" ma:index="8" nillable="true" ma:displayName="DIRECCTE" ma:internalName="DIRECCTE">
      <xsd:simpleType>
        <xsd:restriction base="dms:Text">
          <xsd:maxLength value="255"/>
        </xsd:restriction>
      </xsd:simpleType>
    </xsd:element>
    <xsd:element name="Rubrique" ma:index="9" nillable="true" ma:displayName="Rubrique" ma:internalName="Rubrique">
      <xsd:simpleType>
        <xsd:restriction base="dms:Text">
          <xsd:maxLength value="255"/>
        </xsd:restriction>
      </xsd:simpleType>
    </xsd:element>
    <xsd:element name="RubriqueNiv2" ma:index="10" nillable="true" ma:displayName="Rubrique Niveau 2" ma:internalName="RubriqueNiv2">
      <xsd:simpleType>
        <xsd:restriction base="dms:Text">
          <xsd:maxLength value="255"/>
        </xsd:restriction>
      </xsd:simpleType>
    </xsd:element>
    <xsd:element name="RubriqueNiv3" ma:index="11" nillable="true" ma:displayName="Rubrique Niveau 3" ma:internalName="RubriqueNiv3">
      <xsd:simpleType>
        <xsd:restriction base="dms:Text">
          <xsd:maxLength value="255"/>
        </xsd:restriction>
      </xsd:simpleType>
    </xsd:element>
    <xsd:element name="Auteur" ma:index="12" nillable="true" ma:displayName="Auteur" ma:list="UserInfo" ma:SharePointGroup="0" ma:internalName="Auteu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ots_x0020_Clefs" ma:index="13" nillable="true" ma:displayName="Mots Clefs" ma:internalName="Mots_x0020_Clef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94d58-9349-46a1-8cee-b96a64c5dc7e" elementFormDefault="qualified">
    <xsd:import namespace="http://schemas.microsoft.com/office/2006/documentManagement/types"/>
    <xsd:import namespace="http://schemas.microsoft.com/office/infopath/2007/PartnerControls"/>
    <xsd:element name="_dlc_DocId" ma:index="14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15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Resume" ma:index="17" nillable="true" ma:displayName="Résumé" ma:internalName="Resume">
      <xsd:simpleType>
        <xsd:restriction base="dms:Text">
          <xsd:maxLength value="255"/>
        </xsd:restriction>
      </xsd:simpleType>
    </xsd:element>
    <xsd:element name="Année" ma:index="18" nillable="true" ma:displayName="Année" ma:description="" ma:format="Dropdown" ma:internalName="Ann_x00e9_e">
      <xsd:simpleType>
        <xsd:union memberTypes="dms:Text">
          <xsd:simpleType>
            <xsd:restriction base="dms:Choice">
              <xsd:enumeration value="2004"/>
              <xsd:enumeration value="2005"/>
              <xsd:enumeration value="2006"/>
              <xsd:enumeration value="2007"/>
              <xsd:enumeration value="2008"/>
              <xsd:enumeration value="2009"/>
              <xsd:enumeration value="2010"/>
              <xsd:enumeration value="2011"/>
              <xsd:enumeration value="2012"/>
              <xsd:enumeration value="2013"/>
              <xsd:enumeration value="2014"/>
              <xsd:enumeration value="2015"/>
              <xsd:enumeration value="2016"/>
              <xsd:enumeration value="2017"/>
              <xsd:enumeration value="2018"/>
            </xsd:restriction>
          </xsd:simpleType>
        </xsd:union>
      </xsd:simpleType>
    </xsd:element>
    <xsd:element name="Mois" ma:index="19" nillable="true" ma:displayName="Mois" ma:format="Dropdown" ma:internalName="Mois">
      <xsd:simpleType>
        <xsd:restriction base="dms:Choice">
          <xsd:enumeration value="01 - Janvier"/>
          <xsd:enumeration value="02 - Février"/>
          <xsd:enumeration value="03 - Mars"/>
          <xsd:enumeration value="04 - Avril"/>
          <xsd:enumeration value="05 - Mai"/>
          <xsd:enumeration value="06 - Juin"/>
          <xsd:enumeration value="07 - Juillet"/>
          <xsd:enumeration value="08 - Août"/>
          <xsd:enumeration value="09 - Septembre"/>
          <xsd:enumeration value="10 - Octobre"/>
          <xsd:enumeration value="11 - Novembre"/>
          <xsd:enumeration value="12 - Décembre"/>
        </xsd:restriction>
      </xsd:simpleType>
    </xsd:element>
    <xsd:element name="Jour" ma:index="20" nillable="true" ma:displayName="Jour" ma:format="Dropdown" ma:internalName="Jour">
      <xsd:simpleType>
        <xsd:restriction base="dms:Choice">
          <xsd:enumeration value="01"/>
          <xsd:enumeration value="02"/>
          <xsd:enumeration value="03"/>
          <xsd:enumeration value="04"/>
          <xsd:enumeration value="05"/>
          <xsd:enumeration value="06"/>
          <xsd:enumeration value="07"/>
          <xsd:enumeration value="08"/>
          <xsd:enumeration value="09"/>
          <xsd:enumeration value="10"/>
          <xsd:enumeration value="11"/>
          <xsd:enumeration value="12"/>
          <xsd:enumeration value="13"/>
          <xsd:enumeration value="14"/>
          <xsd:enumeration value="15"/>
          <xsd:enumeration value="16"/>
          <xsd:enumeration value="17"/>
          <xsd:enumeration value="18"/>
          <xsd:enumeration value="19"/>
          <xsd:enumeration value="20"/>
          <xsd:enumeration value="21"/>
          <xsd:enumeration value="22"/>
          <xsd:enumeration value="23"/>
          <xsd:enumeration value="24"/>
          <xsd:enumeration value="25"/>
          <xsd:enumeration value="26"/>
          <xsd:enumeration value="27"/>
          <xsd:enumeration value="28"/>
          <xsd:enumeration value="29"/>
          <xsd:enumeration value="30"/>
          <xsd:enumeration value="31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our xmlns="ab994d58-9349-46a1-8cee-b96a64c5dc7e">07</Jour>
    <Auteur xmlns="2ff91c20-40e6-4ab5-a5ac-9b5646c66526">
      <UserInfo>
        <DisplayName/>
        <AccountId xsi:nil="true"/>
        <AccountType/>
      </UserInfo>
    </Auteur>
    <DIRECCTE xmlns="2ff91c20-40e6-4ab5-a5ac-9b5646c66526" xsi:nil="true"/>
    <Mots_x0020_Clefs xmlns="2ff91c20-40e6-4ab5-a5ac-9b5646c66526" xsi:nil="true"/>
    <Resume xmlns="ab994d58-9349-46a1-8cee-b96a64c5dc7e" xsi:nil="true"/>
    <Année xmlns="ab994d58-9349-46a1-8cee-b96a64c5dc7e">2018</Année>
    <RubriqueNiv3 xmlns="2ff91c20-40e6-4ab5-a5ac-9b5646c66526" xsi:nil="true"/>
    <Rubrique xmlns="2ff91c20-40e6-4ab5-a5ac-9b5646c66526" xsi:nil="true"/>
    <RubriqueNiv2 xmlns="2ff91c20-40e6-4ab5-a5ac-9b5646c66526" xsi:nil="true"/>
    <Mois xmlns="ab994d58-9349-46a1-8cee-b96a64c5dc7e">06 - Juin</Mois>
    <_dlc_DocId xmlns="ab994d58-9349-46a1-8cee-b96a64c5dc7e">PACA-1195-1</_dlc_DocId>
    <_dlc_DocIdUrl xmlns="ab994d58-9349-46a1-8cee-b96a64c5dc7e">
      <Url>http://intranet.direccte.gouv.fr/paca/Etudes%20et%20statistiques/_layouts/15/DocIdRedir.aspx?ID=PACA-1195-1</Url>
      <Description>PACA-1195-1</Description>
    </_dlc_DocIdUrl>
  </documentManagement>
</p:properties>
</file>

<file path=customXml/itemProps1.xml><?xml version="1.0" encoding="utf-8"?>
<ds:datastoreItem xmlns:ds="http://schemas.openxmlformats.org/officeDocument/2006/customXml" ds:itemID="{608BEFDB-FD80-49BF-933E-2ABC1EFC7D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f91c20-40e6-4ab5-a5ac-9b5646c66526"/>
    <ds:schemaRef ds:uri="ab994d58-9349-46a1-8cee-b96a64c5dc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CD4B930-2EF4-44AA-B4F3-1B1D22FE6A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2AE89B-080E-49C5-92D1-0FC918E24C08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9F75A013-2665-47DA-9765-AD20C70A5351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ab994d58-9349-46a1-8cee-b96a64c5dc7e"/>
    <ds:schemaRef ds:uri="http://purl.org/dc/terms/"/>
    <ds:schemaRef ds:uri="http://schemas.openxmlformats.org/package/2006/metadata/core-properties"/>
    <ds:schemaRef ds:uri="2ff91c20-40e6-4ab5-a5ac-9b5646c66526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12782</TotalTime>
  <Words>1756</Words>
  <Application>Microsoft Office PowerPoint</Application>
  <PresentationFormat>Affichage à l'écran (4:3)</PresentationFormat>
  <Paragraphs>235</Paragraphs>
  <Slides>16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2" baseType="lpstr">
      <vt:lpstr>Aptos Narrow</vt:lpstr>
      <vt:lpstr>Arial</vt:lpstr>
      <vt:lpstr>Calibri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L'agence Mars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Pascale Lami</dc:creator>
  <cp:lastModifiedBy>MEYER, Virginie (DREETS-PACA)</cp:lastModifiedBy>
  <cp:revision>1081</cp:revision>
  <cp:lastPrinted>2018-10-09T12:30:48Z</cp:lastPrinted>
  <dcterms:created xsi:type="dcterms:W3CDTF">2018-05-30T13:27:07Z</dcterms:created>
  <dcterms:modified xsi:type="dcterms:W3CDTF">2026-09-24T12:34:30Z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0x0101002B9C2962A44E47E49C985B3DB63656AE0096388B916A9B264DBD77EFB5256EEC22</vt:lpwstr>
  </property>
  <property fmtid="{D5CDD505-2E9C-101B-9397-08002B2CF9AE}" pid="3" name="_dlc_DocIdItemGuid">
    <vt:lpwstr>e2e11c4f-34e3-4fd7-820e-3307ce29c67b</vt:lpwstr>
  </property>
  <property fmtid="{D5CDD505-2E9C-101B-9397-08002B2CF9AE}" pid="4" name="MSIP_Label_3094c1fb-3db8-4cce-b079-9b022302847f_Enabled">
    <vt:lpwstr>true</vt:lpwstr>
  </property>
  <property fmtid="{D5CDD505-2E9C-101B-9397-08002B2CF9AE}" pid="5" name="MSIP_Label_3094c1fb-3db8-4cce-b079-9b022302847f_SetDate">
    <vt:lpwstr>2025-09-15T09:14:01Z</vt:lpwstr>
  </property>
  <property fmtid="{D5CDD505-2E9C-101B-9397-08002B2CF9AE}" pid="6" name="MSIP_Label_3094c1fb-3db8-4cce-b079-9b022302847f_Method">
    <vt:lpwstr>Standard</vt:lpwstr>
  </property>
  <property fmtid="{D5CDD505-2E9C-101B-9397-08002B2CF9AE}" pid="7" name="MSIP_Label_3094c1fb-3db8-4cce-b079-9b022302847f_Name">
    <vt:lpwstr>[Prod v5] C1 - Standard</vt:lpwstr>
  </property>
  <property fmtid="{D5CDD505-2E9C-101B-9397-08002B2CF9AE}" pid="8" name="MSIP_Label_3094c1fb-3db8-4cce-b079-9b022302847f_SiteId">
    <vt:lpwstr>035e5292-5a25-4509-bb08-a555f7d31a8b</vt:lpwstr>
  </property>
  <property fmtid="{D5CDD505-2E9C-101B-9397-08002B2CF9AE}" pid="9" name="MSIP_Label_3094c1fb-3db8-4cce-b079-9b022302847f_ActionId">
    <vt:lpwstr>7636aafa-2fec-48bb-9a12-fd54249b5e01</vt:lpwstr>
  </property>
  <property fmtid="{D5CDD505-2E9C-101B-9397-08002B2CF9AE}" pid="10" name="MSIP_Label_3094c1fb-3db8-4cce-b079-9b022302847f_ContentBits">
    <vt:lpwstr>0</vt:lpwstr>
  </property>
  <property fmtid="{D5CDD505-2E9C-101B-9397-08002B2CF9AE}" pid="11" name="MSIP_Label_3094c1fb-3db8-4cce-b079-9b022302847f_Tag">
    <vt:lpwstr>10, 3, 0, 1</vt:lpwstr>
  </property>
</Properties>
</file>