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drawings/drawing5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drawings/drawing9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theme/themeOverride3.xml" ContentType="application/vnd.openxmlformats-officedocument.themeOverride+xml"/>
  <Override PartName="/ppt/drawings/drawing10.xml" ContentType="application/vnd.openxmlformats-officedocument.drawingml.chartshape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2"/>
  </p:notesMasterIdLst>
  <p:sldIdLst>
    <p:sldId id="300" r:id="rId6"/>
    <p:sldId id="299" r:id="rId7"/>
    <p:sldId id="264" r:id="rId8"/>
    <p:sldId id="292" r:id="rId9"/>
    <p:sldId id="290" r:id="rId10"/>
    <p:sldId id="293" r:id="rId11"/>
    <p:sldId id="314" r:id="rId12"/>
    <p:sldId id="305" r:id="rId13"/>
    <p:sldId id="302" r:id="rId14"/>
    <p:sldId id="326" r:id="rId15"/>
    <p:sldId id="324" r:id="rId16"/>
    <p:sldId id="316" r:id="rId17"/>
    <p:sldId id="317" r:id="rId18"/>
    <p:sldId id="322" r:id="rId19"/>
    <p:sldId id="323" r:id="rId20"/>
    <p:sldId id="310" r:id="rId21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B954"/>
    <a:srgbClr val="868686"/>
    <a:srgbClr val="F79646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98" autoAdjust="0"/>
    <p:restoredTop sz="94306" autoAdjust="0"/>
  </p:normalViewPr>
  <p:slideViewPr>
    <p:cSldViewPr snapToGrid="0" snapToObjects="1">
      <p:cViewPr varScale="1">
        <p:scale>
          <a:sx n="82" d="100"/>
          <a:sy n="82" d="100"/>
        </p:scale>
        <p:origin x="1334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olaris.social.gouv.fr\DREETS-PACA$\Users\Cab-SESE\10%20-%20Tableau%20de%20bord%20conjoncturel\01%20-%20Indicateurs\Emploi%20salari&#233;%20total%20yc%20int&#233;rim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olaris.social.gouv.fr\DREETS-PACA$\Users\Cab-SESE\10%20-%20Tableau%20de%20bord%20conjoncturel\01%20-%20Indicateurs\Emploi%20salari&#233;%20total%20yc%20int&#233;rim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olaris.social.gouv.fr\DREETS-PACA$\Users\Cab-SESE\10%20-%20Tableau%20de%20bord%20conjoncturel\01%20-%20Indicateurs\Emploi%20salari&#233;%20total%20yc%20int&#233;rim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olaris.social.gouv.fr\DREETS-PACA$\Users\Cab-SESE\10%20-%20Tableau%20de%20bord%20conjoncturel\01%20-%20Indicateurs\Emploi%20salari&#233;%20total%20yc%20int&#233;rim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oleObject" Target="file:///\\polaris.social.gouv.fr\DREETS-PACA$\Users\Cab-SESE\10%20-%20Notes%20de%20conjoncture\01%20-%20Notes\2026\2026-T2\01%20-%20Fichiers%20de%20travail\Apprentissage\2026_T2_Apprentisage_note.xls" TargetMode="External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\\polaris.social.gouv.fr\DREETS-PACA$\Users\Cab-SESE\10%20-%20Tableau%20de%20bord%20conjoncturel\01%20-%20Indicateurs\Taux%20de%20ch&#244;mage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\\polaris.social.gouv.fr\DREETS-PACA$\Users\Cab-SESE\10%20-%20Notes%20de%20conjoncture\01%20-%20Notes\2026\2026-T2\01%20-%20Fichiers%20de%20travail\DEFM-Ch&#244;mage\Tx%20ch&#244;mage%20-%20d&#233;p%20comparables\T201_&#233;clairages_d&#233;p_V2.xls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\\polaris.social.gouv.fr\DREETS-PACA$\Users\Cab-SESE\10%20-%20Notes%20de%20conjoncture\01%20-%20Notes\2026\2026-T2\01%20-%20Fichiers%20de%20travail\Prestations%20sociales\2026-T2%20-%20Prestations%20sociales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9.xml"/><Relationship Id="rId4" Type="http://schemas.openxmlformats.org/officeDocument/2006/relationships/package" Target="../embeddings/Microsoft_Excel_Worksheet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fr-FR" sz="1400" b="1" i="0" u="none" strike="noStrike" baseline="0">
                <a:solidFill>
                  <a:srgbClr val="000000"/>
                </a:solidFill>
                <a:latin typeface="Calibri"/>
              </a:rPr>
              <a:t>Evolution de l'emploi salarié dans les Alpes-Maritimes 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fr-FR" sz="1100" b="0" i="1" u="none" strike="noStrike" baseline="0">
                <a:solidFill>
                  <a:srgbClr val="000000"/>
                </a:solidFill>
                <a:latin typeface="Calibri"/>
              </a:rPr>
              <a:t>(en indice base 100 au 1</a:t>
            </a:r>
            <a:r>
              <a:rPr lang="fr-FR" sz="1100" b="0" i="1" u="none" strike="noStrike" baseline="30000">
                <a:solidFill>
                  <a:srgbClr val="000000"/>
                </a:solidFill>
                <a:latin typeface="Calibri"/>
              </a:rPr>
              <a:t>er</a:t>
            </a:r>
            <a:r>
              <a:rPr lang="fr-FR" sz="1100" b="0" i="1" u="none" strike="noStrike" baseline="0">
                <a:solidFill>
                  <a:srgbClr val="000000"/>
                </a:solidFill>
                <a:latin typeface="Calibri"/>
              </a:rPr>
              <a:t> trimestre 2016)</a:t>
            </a:r>
          </a:p>
        </c:rich>
      </c:tx>
      <c:layout>
        <c:manualLayout>
          <c:xMode val="edge"/>
          <c:yMode val="edge"/>
          <c:x val="0.17639262709100195"/>
          <c:y val="2.071061596023901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8.1896608162074974E-2"/>
          <c:y val="0.20316775562629139"/>
          <c:w val="0.83764367816092966"/>
          <c:h val="0.53810800245713974"/>
        </c:manualLayout>
      </c:layout>
      <c:lineChart>
        <c:grouping val="standard"/>
        <c:varyColors val="0"/>
        <c:ser>
          <c:idx val="0"/>
          <c:order val="0"/>
          <c:tx>
            <c:v>Provence-Alpes-Côte d'Azur</c:v>
          </c:tx>
          <c:spPr>
            <a:ln w="28575">
              <a:solidFill>
                <a:schemeClr val="accent6">
                  <a:lumMod val="75000"/>
                </a:schemeClr>
              </a:solidFill>
              <a:prstDash val="solid"/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3'!$E$10:$E$51</c:f>
              <c:numCache>
                <c:formatCode>#\ ##0.0</c:formatCode>
                <c:ptCount val="42"/>
                <c:pt idx="0">
                  <c:v>100</c:v>
                </c:pt>
                <c:pt idx="1">
                  <c:v>100.37527366571963</c:v>
                </c:pt>
                <c:pt idx="2">
                  <c:v>100.59007751545381</c:v>
                </c:pt>
                <c:pt idx="3">
                  <c:v>100.6321354706555</c:v>
                </c:pt>
                <c:pt idx="4">
                  <c:v>101.08981850671137</c:v>
                </c:pt>
                <c:pt idx="5">
                  <c:v>101.53830824627686</c:v>
                </c:pt>
                <c:pt idx="6">
                  <c:v>101.51760956675351</c:v>
                </c:pt>
                <c:pt idx="7">
                  <c:v>101.94573092487316</c:v>
                </c:pt>
                <c:pt idx="8">
                  <c:v>102.53333120474572</c:v>
                </c:pt>
                <c:pt idx="9">
                  <c:v>102.40132207310488</c:v>
                </c:pt>
                <c:pt idx="10">
                  <c:v>102.54907541310656</c:v>
                </c:pt>
                <c:pt idx="11">
                  <c:v>102.75259407852617</c:v>
                </c:pt>
                <c:pt idx="12">
                  <c:v>103.40636407325792</c:v>
                </c:pt>
                <c:pt idx="13">
                  <c:v>103.69856777248627</c:v>
                </c:pt>
                <c:pt idx="14">
                  <c:v>103.92724414147547</c:v>
                </c:pt>
                <c:pt idx="15">
                  <c:v>104.53917637972387</c:v>
                </c:pt>
                <c:pt idx="16">
                  <c:v>102.48890611332197</c:v>
                </c:pt>
                <c:pt idx="17">
                  <c:v>101.31662318659474</c:v>
                </c:pt>
                <c:pt idx="18">
                  <c:v>103.93880457418798</c:v>
                </c:pt>
                <c:pt idx="19">
                  <c:v>104.45929929464846</c:v>
                </c:pt>
                <c:pt idx="20">
                  <c:v>105.25251012776479</c:v>
                </c:pt>
                <c:pt idx="21">
                  <c:v>106.49272435909786</c:v>
                </c:pt>
                <c:pt idx="22">
                  <c:v>107.56966124078676</c:v>
                </c:pt>
                <c:pt idx="23">
                  <c:v>108.51816722000768</c:v>
                </c:pt>
                <c:pt idx="24">
                  <c:v>109.14975219386736</c:v>
                </c:pt>
                <c:pt idx="25">
                  <c:v>109.45593851170989</c:v>
                </c:pt>
                <c:pt idx="26">
                  <c:v>109.46584745403489</c:v>
                </c:pt>
                <c:pt idx="27">
                  <c:v>110.08201851761122</c:v>
                </c:pt>
                <c:pt idx="28">
                  <c:v>110.54531662098461</c:v>
                </c:pt>
                <c:pt idx="29">
                  <c:v>110.61126613712544</c:v>
                </c:pt>
                <c:pt idx="30">
                  <c:v>110.71756706840088</c:v>
                </c:pt>
                <c:pt idx="31">
                  <c:v>111.06608658984301</c:v>
                </c:pt>
                <c:pt idx="32">
                  <c:v>111.36935527466763</c:v>
                </c:pt>
                <c:pt idx="33">
                  <c:v>111.34304152782678</c:v>
                </c:pt>
                <c:pt idx="34">
                  <c:v>111.56654322693515</c:v>
                </c:pt>
                <c:pt idx="35">
                  <c:v>111.48479445275387</c:v>
                </c:pt>
                <c:pt idx="36">
                  <c:v>111.51253949126389</c:v>
                </c:pt>
                <c:pt idx="37">
                  <c:v>111.75029905738434</c:v>
                </c:pt>
                <c:pt idx="38">
                  <c:v>111.89056564096269</c:v>
                </c:pt>
                <c:pt idx="39">
                  <c:v>111.70653456211559</c:v>
                </c:pt>
                <c:pt idx="40">
                  <c:v>111.62720797383598</c:v>
                </c:pt>
                <c:pt idx="41">
                  <c:v>111.74837231859891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6D-4C64-A181-C1BEBA9139E0}"/>
            </c:ext>
          </c:extLst>
        </c:ser>
        <c:ser>
          <c:idx val="1"/>
          <c:order val="1"/>
          <c:tx>
            <c:v>France métropolitaine</c:v>
          </c:tx>
          <c:spPr>
            <a:ln w="28575">
              <a:solidFill>
                <a:srgbClr val="0000FF"/>
              </a:solidFill>
              <a:prstDash val="solid"/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3'!$C$10:$C$51</c:f>
              <c:numCache>
                <c:formatCode>#\ ##0.0</c:formatCode>
                <c:ptCount val="42"/>
                <c:pt idx="0">
                  <c:v>100</c:v>
                </c:pt>
                <c:pt idx="1">
                  <c:v>100.22237749463802</c:v>
                </c:pt>
                <c:pt idx="2">
                  <c:v>100.54323892646832</c:v>
                </c:pt>
                <c:pt idx="3">
                  <c:v>100.59199854718848</c:v>
                </c:pt>
                <c:pt idx="4">
                  <c:v>101.05167300293205</c:v>
                </c:pt>
                <c:pt idx="5">
                  <c:v>101.48537941173362</c:v>
                </c:pt>
                <c:pt idx="6">
                  <c:v>101.43449757668061</c:v>
                </c:pt>
                <c:pt idx="7">
                  <c:v>101.92072666754719</c:v>
                </c:pt>
                <c:pt idx="8">
                  <c:v>102.17241209905497</c:v>
                </c:pt>
                <c:pt idx="9">
                  <c:v>102.20715714439777</c:v>
                </c:pt>
                <c:pt idx="10">
                  <c:v>102.2764848469414</c:v>
                </c:pt>
                <c:pt idx="11">
                  <c:v>102.55436503934303</c:v>
                </c:pt>
                <c:pt idx="12">
                  <c:v>103.2341499537949</c:v>
                </c:pt>
                <c:pt idx="13">
                  <c:v>103.36825056317312</c:v>
                </c:pt>
                <c:pt idx="14">
                  <c:v>103.53585913734051</c:v>
                </c:pt>
                <c:pt idx="15">
                  <c:v>104.03930703437521</c:v>
                </c:pt>
                <c:pt idx="16">
                  <c:v>102.09619602872814</c:v>
                </c:pt>
                <c:pt idx="17">
                  <c:v>101.51660740136607</c:v>
                </c:pt>
                <c:pt idx="18">
                  <c:v>103.59072750784395</c:v>
                </c:pt>
                <c:pt idx="19">
                  <c:v>103.74697484772145</c:v>
                </c:pt>
                <c:pt idx="20">
                  <c:v>104.49651164157532</c:v>
                </c:pt>
                <c:pt idx="21">
                  <c:v>105.4887878519674</c:v>
                </c:pt>
                <c:pt idx="22">
                  <c:v>106.44041836721878</c:v>
                </c:pt>
                <c:pt idx="23">
                  <c:v>106.99027863891477</c:v>
                </c:pt>
                <c:pt idx="24">
                  <c:v>107.52457349898326</c:v>
                </c:pt>
                <c:pt idx="25">
                  <c:v>107.68160982074076</c:v>
                </c:pt>
                <c:pt idx="26">
                  <c:v>107.8395680270567</c:v>
                </c:pt>
                <c:pt idx="27">
                  <c:v>108.30656137228263</c:v>
                </c:pt>
                <c:pt idx="28">
                  <c:v>108.56234445676274</c:v>
                </c:pt>
                <c:pt idx="29">
                  <c:v>108.70420194763832</c:v>
                </c:pt>
                <c:pt idx="30">
                  <c:v>108.77154030313503</c:v>
                </c:pt>
                <c:pt idx="31">
                  <c:v>108.98975163310905</c:v>
                </c:pt>
                <c:pt idx="32">
                  <c:v>109.14281665271572</c:v>
                </c:pt>
                <c:pt idx="33">
                  <c:v>109.11441859540678</c:v>
                </c:pt>
                <c:pt idx="34">
                  <c:v>109.24115743074377</c:v>
                </c:pt>
                <c:pt idx="35">
                  <c:v>109.06850880222993</c:v>
                </c:pt>
                <c:pt idx="36">
                  <c:v>109.02485152487611</c:v>
                </c:pt>
                <c:pt idx="37">
                  <c:v>109.07705464145769</c:v>
                </c:pt>
                <c:pt idx="38">
                  <c:v>109.00368047807316</c:v>
                </c:pt>
                <c:pt idx="39">
                  <c:v>108.86732353143178</c:v>
                </c:pt>
                <c:pt idx="40">
                  <c:v>108.86755635277687</c:v>
                </c:pt>
                <c:pt idx="41">
                  <c:v>108.77500030003941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6D-4C64-A181-C1BEBA9139E0}"/>
            </c:ext>
          </c:extLst>
        </c:ser>
        <c:ser>
          <c:idx val="2"/>
          <c:order val="2"/>
          <c:tx>
            <c:strRef>
              <c:f>'Données graph 1 et 3'!$I$8:$I$9</c:f>
              <c:strCache>
                <c:ptCount val="2"/>
                <c:pt idx="0">
                  <c:v>Alpes-Maritimes</c:v>
                </c:pt>
              </c:strCache>
            </c:strRef>
          </c:tx>
          <c:spPr>
            <a:ln w="28575"/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3'!$I$10:$I$51</c:f>
              <c:numCache>
                <c:formatCode>#\ ##0.0</c:formatCode>
                <c:ptCount val="42"/>
                <c:pt idx="0">
                  <c:v>100</c:v>
                </c:pt>
                <c:pt idx="1">
                  <c:v>100.2035496277975</c:v>
                </c:pt>
                <c:pt idx="2">
                  <c:v>100.63763658898938</c:v>
                </c:pt>
                <c:pt idx="3">
                  <c:v>100.73714482357236</c:v>
                </c:pt>
                <c:pt idx="4">
                  <c:v>100.80961019721855</c:v>
                </c:pt>
                <c:pt idx="5">
                  <c:v>101.33041889351556</c:v>
                </c:pt>
                <c:pt idx="6">
                  <c:v>101.14954413730453</c:v>
                </c:pt>
                <c:pt idx="7">
                  <c:v>101.71552966930186</c:v>
                </c:pt>
                <c:pt idx="8">
                  <c:v>102.19093350960391</c:v>
                </c:pt>
                <c:pt idx="9">
                  <c:v>102.21454828597358</c:v>
                </c:pt>
                <c:pt idx="10">
                  <c:v>102.35110287849749</c:v>
                </c:pt>
                <c:pt idx="11">
                  <c:v>102.03862218937097</c:v>
                </c:pt>
                <c:pt idx="12">
                  <c:v>102.63978902599193</c:v>
                </c:pt>
                <c:pt idx="13">
                  <c:v>102.66771824967542</c:v>
                </c:pt>
                <c:pt idx="14">
                  <c:v>102.70989350323802</c:v>
                </c:pt>
                <c:pt idx="15">
                  <c:v>103.45646778844456</c:v>
                </c:pt>
                <c:pt idx="16">
                  <c:v>100.80408021490415</c:v>
                </c:pt>
                <c:pt idx="17">
                  <c:v>98.411324781223158</c:v>
                </c:pt>
                <c:pt idx="18">
                  <c:v>101.27778024068843</c:v>
                </c:pt>
                <c:pt idx="19">
                  <c:v>102.00290131520273</c:v>
                </c:pt>
                <c:pt idx="20">
                  <c:v>102.26183701144396</c:v>
                </c:pt>
                <c:pt idx="21">
                  <c:v>103.19024718389305</c:v>
                </c:pt>
                <c:pt idx="22">
                  <c:v>104.76789810940548</c:v>
                </c:pt>
                <c:pt idx="23">
                  <c:v>105.97288210157593</c:v>
                </c:pt>
                <c:pt idx="24">
                  <c:v>106.70494676225741</c:v>
                </c:pt>
                <c:pt idx="25">
                  <c:v>107.21983884754911</c:v>
                </c:pt>
                <c:pt idx="26">
                  <c:v>106.94333833831769</c:v>
                </c:pt>
                <c:pt idx="27">
                  <c:v>107.825016415999</c:v>
                </c:pt>
                <c:pt idx="28">
                  <c:v>108.29921566449923</c:v>
                </c:pt>
                <c:pt idx="29">
                  <c:v>108.1374658292807</c:v>
                </c:pt>
                <c:pt idx="30">
                  <c:v>108.14008580636039</c:v>
                </c:pt>
                <c:pt idx="31">
                  <c:v>108.48881343119747</c:v>
                </c:pt>
                <c:pt idx="32">
                  <c:v>108.97498912853807</c:v>
                </c:pt>
                <c:pt idx="33">
                  <c:v>108.73403563552866</c:v>
                </c:pt>
                <c:pt idx="34">
                  <c:v>108.92030355509486</c:v>
                </c:pt>
                <c:pt idx="35">
                  <c:v>108.78132488189986</c:v>
                </c:pt>
                <c:pt idx="36">
                  <c:v>108.90459665871788</c:v>
                </c:pt>
                <c:pt idx="37">
                  <c:v>109.21280394159626</c:v>
                </c:pt>
                <c:pt idx="38">
                  <c:v>109.55671526127814</c:v>
                </c:pt>
                <c:pt idx="39">
                  <c:v>109.14015164263213</c:v>
                </c:pt>
                <c:pt idx="40">
                  <c:v>109.37088783038232</c:v>
                </c:pt>
                <c:pt idx="41">
                  <c:v>109.8543680700584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6D-4C64-A181-C1BEBA9139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8581760"/>
        <c:axId val="208583296"/>
      </c:lineChart>
      <c:catAx>
        <c:axId val="208581760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900"/>
            </a:pPr>
            <a:endParaRPr lang="fr-FR"/>
          </a:p>
        </c:txPr>
        <c:crossAx val="208583296"/>
        <c:crossesAt val="100"/>
        <c:auto val="0"/>
        <c:lblAlgn val="ctr"/>
        <c:lblOffset val="100"/>
        <c:tickLblSkip val="1"/>
        <c:tickMarkSkip val="1"/>
        <c:noMultiLvlLbl val="0"/>
      </c:catAx>
      <c:valAx>
        <c:axId val="208583296"/>
        <c:scaling>
          <c:orientation val="minMax"/>
          <c:max val="114"/>
          <c:min val="98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crossAx val="208581760"/>
        <c:crosses val="autoZero"/>
        <c:crossBetween val="midCat"/>
        <c:majorUnit val="2"/>
      </c:valAx>
    </c:plotArea>
    <c:legend>
      <c:legendPos val="r"/>
      <c:layout>
        <c:manualLayout>
          <c:xMode val="edge"/>
          <c:yMode val="edge"/>
          <c:x val="4.6874944203403143E-2"/>
          <c:y val="0.13475177304964539"/>
          <c:w val="0.91903409090909094"/>
          <c:h val="5.3191489361702107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896545228499124E-2"/>
          <c:y val="0.27208624345685795"/>
          <c:w val="0.83764367816092966"/>
          <c:h val="0.49121318168562289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'Données Graph2'!$G$7:$G$8</c:f>
              <c:strCache>
                <c:ptCount val="2"/>
                <c:pt idx="0">
                  <c:v>Emploi hors intérim</c:v>
                </c:pt>
              </c:strCache>
            </c:strRef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'Données Graph2'!$A$10:$B$42</c:f>
              <c:multiLvlStrCache>
                <c:ptCount val="33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</c:lvl>
              </c:multiLvlStrCache>
            </c:multiLvlStrRef>
          </c:cat>
          <c:val>
            <c:numRef>
              <c:f>'Données Graph2'!$M$10:$M$51</c:f>
              <c:numCache>
                <c:formatCode>#,##0</c:formatCode>
                <c:ptCount val="42"/>
                <c:pt idx="0">
                  <c:v>904.42578163323924</c:v>
                </c:pt>
                <c:pt idx="1">
                  <c:v>816.74466549389763</c:v>
                </c:pt>
                <c:pt idx="2">
                  <c:v>1414.8912847574102</c:v>
                </c:pt>
                <c:pt idx="3">
                  <c:v>61.64160687441472</c:v>
                </c:pt>
                <c:pt idx="4">
                  <c:v>-50.439981733157765</c:v>
                </c:pt>
                <c:pt idx="5">
                  <c:v>2043.7887215600931</c:v>
                </c:pt>
                <c:pt idx="6">
                  <c:v>-941.57412188797025</c:v>
                </c:pt>
                <c:pt idx="7">
                  <c:v>1916.2442794435774</c:v>
                </c:pt>
                <c:pt idx="8">
                  <c:v>1433.1412868026528</c:v>
                </c:pt>
                <c:pt idx="9">
                  <c:v>26.627699819102418</c:v>
                </c:pt>
                <c:pt idx="10">
                  <c:v>763.1253544925712</c:v>
                </c:pt>
                <c:pt idx="11">
                  <c:v>-787.29330104851397</c:v>
                </c:pt>
                <c:pt idx="12">
                  <c:v>1761.3104807988275</c:v>
                </c:pt>
                <c:pt idx="13">
                  <c:v>70.656560269591864</c:v>
                </c:pt>
                <c:pt idx="14">
                  <c:v>30.863073690386955</c:v>
                </c:pt>
                <c:pt idx="15">
                  <c:v>3444.2429488365888</c:v>
                </c:pt>
                <c:pt idx="16">
                  <c:v>-6953.0975506980321</c:v>
                </c:pt>
                <c:pt idx="17">
                  <c:v>-10690.013210308796</c:v>
                </c:pt>
                <c:pt idx="18">
                  <c:v>10019.370976806851</c:v>
                </c:pt>
                <c:pt idx="19">
                  <c:v>2614.0398929371149</c:v>
                </c:pt>
                <c:pt idx="20">
                  <c:v>772.53511692065513</c:v>
                </c:pt>
                <c:pt idx="21">
                  <c:v>3524.2244988049497</c:v>
                </c:pt>
                <c:pt idx="22">
                  <c:v>5947.7984703655238</c:v>
                </c:pt>
                <c:pt idx="23">
                  <c:v>4504.9125946995919</c:v>
                </c:pt>
                <c:pt idx="24">
                  <c:v>3349.1734644843382</c:v>
                </c:pt>
                <c:pt idx="25">
                  <c:v>1996.8439116426161</c:v>
                </c:pt>
                <c:pt idx="26">
                  <c:v>-1116.5598549232818</c:v>
                </c:pt>
                <c:pt idx="27">
                  <c:v>3506.7146246940247</c:v>
                </c:pt>
                <c:pt idx="28">
                  <c:v>2055.7097308934317</c:v>
                </c:pt>
                <c:pt idx="29">
                  <c:v>-207.26578965206863</c:v>
                </c:pt>
                <c:pt idx="30">
                  <c:v>283.88768665120006</c:v>
                </c:pt>
                <c:pt idx="31">
                  <c:v>1586.0249130269513</c:v>
                </c:pt>
                <c:pt idx="32">
                  <c:v>2125.2043703441159</c:v>
                </c:pt>
                <c:pt idx="33">
                  <c:v>-994.38781672139885</c:v>
                </c:pt>
                <c:pt idx="34">
                  <c:v>724.17942726088222</c:v>
                </c:pt>
                <c:pt idx="35">
                  <c:v>-162.52571067371173</c:v>
                </c:pt>
                <c:pt idx="36">
                  <c:v>391.43134608777473</c:v>
                </c:pt>
                <c:pt idx="37">
                  <c:v>1237.1587819794659</c:v>
                </c:pt>
                <c:pt idx="38">
                  <c:v>1479.4870318563771</c:v>
                </c:pt>
                <c:pt idx="39">
                  <c:v>-1908.2573030418716</c:v>
                </c:pt>
                <c:pt idx="40">
                  <c:v>1078.9468512352323</c:v>
                </c:pt>
                <c:pt idx="41">
                  <c:v>2037.1614736468182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4A-4278-BFF0-4F36B0CFE7F3}"/>
            </c:ext>
          </c:extLst>
        </c:ser>
        <c:ser>
          <c:idx val="2"/>
          <c:order val="1"/>
          <c:tx>
            <c:strRef>
              <c:f>'Données Graph2'!$H$7:$H$8</c:f>
              <c:strCache>
                <c:ptCount val="2"/>
                <c:pt idx="0">
                  <c:v>Intérim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28575">
              <a:noFill/>
            </a:ln>
          </c:spPr>
          <c:invertIfNegative val="0"/>
          <c:cat>
            <c:multiLvlStrRef>
              <c:f>'Données Graph2'!$A$10:$B$42</c:f>
              <c:multiLvlStrCache>
                <c:ptCount val="33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</c:lvl>
              </c:multiLvlStrCache>
            </c:multiLvlStrRef>
          </c:cat>
          <c:val>
            <c:numRef>
              <c:f>'Données Graph2'!$N$10:$N$51</c:f>
              <c:numCache>
                <c:formatCode>#,##0</c:formatCode>
                <c:ptCount val="42"/>
                <c:pt idx="0">
                  <c:v>-104.82753613086243</c:v>
                </c:pt>
                <c:pt idx="1">
                  <c:v>0.76386375330912415</c:v>
                </c:pt>
                <c:pt idx="2">
                  <c:v>328.51545614040333</c:v>
                </c:pt>
                <c:pt idx="3">
                  <c:v>338.00948255349158</c:v>
                </c:pt>
                <c:pt idx="4">
                  <c:v>341.47987049085168</c:v>
                </c:pt>
                <c:pt idx="5">
                  <c:v>47.915183457671446</c:v>
                </c:pt>
                <c:pt idx="6">
                  <c:v>215.13380594134014</c:v>
                </c:pt>
                <c:pt idx="7">
                  <c:v>356.90161055377848</c:v>
                </c:pt>
                <c:pt idx="8">
                  <c:v>476.2048441097686</c:v>
                </c:pt>
                <c:pt idx="9">
                  <c:v>68.215416856513912</c:v>
                </c:pt>
                <c:pt idx="10">
                  <c:v>-214.68640471850449</c:v>
                </c:pt>
                <c:pt idx="11">
                  <c:v>-467.7108537128388</c:v>
                </c:pt>
                <c:pt idx="12">
                  <c:v>653.13272774961843</c:v>
                </c:pt>
                <c:pt idx="13">
                  <c:v>41.514504956943711</c:v>
                </c:pt>
                <c:pt idx="14">
                  <c:v>138.52377257246553</c:v>
                </c:pt>
                <c:pt idx="15">
                  <c:v>-445.80540573196049</c:v>
                </c:pt>
                <c:pt idx="16">
                  <c:v>-3699.584489064162</c:v>
                </c:pt>
                <c:pt idx="17">
                  <c:v>1080.08173265</c:v>
                </c:pt>
                <c:pt idx="18">
                  <c:v>1493.0636671488264</c:v>
                </c:pt>
                <c:pt idx="19">
                  <c:v>298.23594645724552</c:v>
                </c:pt>
                <c:pt idx="20">
                  <c:v>267.41834550652402</c:v>
                </c:pt>
                <c:pt idx="21">
                  <c:v>204.51351378492018</c:v>
                </c:pt>
                <c:pt idx="22">
                  <c:v>388.46016953895378</c:v>
                </c:pt>
                <c:pt idx="23">
                  <c:v>334.6181962177161</c:v>
                </c:pt>
                <c:pt idx="24">
                  <c:v>-409.01036743866644</c:v>
                </c:pt>
                <c:pt idx="25">
                  <c:v>71.097336506654756</c:v>
                </c:pt>
                <c:pt idx="26">
                  <c:v>6.0615106925433793</c:v>
                </c:pt>
                <c:pt idx="27">
                  <c:v>34.335075833349038</c:v>
                </c:pt>
                <c:pt idx="28">
                  <c:v>-151.20155563283879</c:v>
                </c:pt>
                <c:pt idx="29">
                  <c:v>-442.36384281785649</c:v>
                </c:pt>
                <c:pt idx="30">
                  <c:v>-273.36517362948234</c:v>
                </c:pt>
                <c:pt idx="31">
                  <c:v>-185.44358662886316</c:v>
                </c:pt>
                <c:pt idx="32">
                  <c:v>-172.59564494736424</c:v>
                </c:pt>
                <c:pt idx="33">
                  <c:v>26.655584446958528</c:v>
                </c:pt>
                <c:pt idx="34">
                  <c:v>23.921242920647273</c:v>
                </c:pt>
                <c:pt idx="35">
                  <c:v>-395.64898092237581</c:v>
                </c:pt>
                <c:pt idx="36">
                  <c:v>103.66034263021538</c:v>
                </c:pt>
                <c:pt idx="37">
                  <c:v>0.68225588223140221</c:v>
                </c:pt>
                <c:pt idx="38">
                  <c:v>-98.249246325776767</c:v>
                </c:pt>
                <c:pt idx="39">
                  <c:v>235.22888779964524</c:v>
                </c:pt>
                <c:pt idx="40">
                  <c:v>-152.24998849564963</c:v>
                </c:pt>
                <c:pt idx="41">
                  <c:v>-95.378411037013393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4A-4278-BFF0-4F36B0CFE7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8663296"/>
        <c:axId val="208664832"/>
      </c:barChart>
      <c:lineChart>
        <c:grouping val="standard"/>
        <c:varyColors val="0"/>
        <c:ser>
          <c:idx val="0"/>
          <c:order val="2"/>
          <c:tx>
            <c:strRef>
              <c:f>'Données Graph2'!$F$7:$F$8</c:f>
              <c:strCache>
                <c:ptCount val="2"/>
                <c:pt idx="0">
                  <c:v>Emploi total</c:v>
                </c:pt>
              </c:strCache>
            </c:strRef>
          </c:tx>
          <c:spPr>
            <a:ln w="28575">
              <a:solidFill>
                <a:srgbClr val="002060"/>
              </a:solidFill>
              <a:prstDash val="solid"/>
            </a:ln>
          </c:spPr>
          <c:marker>
            <c:symbol val="none"/>
          </c:marker>
          <c:cat>
            <c:multiLvlStrRef>
              <c:f>'Données Graph2'!$A$10:$B$51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Graph2'!$L$10:$L$51</c:f>
              <c:numCache>
                <c:formatCode>#,##0</c:formatCode>
                <c:ptCount val="42"/>
                <c:pt idx="0">
                  <c:v>799.59824550239136</c:v>
                </c:pt>
                <c:pt idx="1">
                  <c:v>817.5085292471922</c:v>
                </c:pt>
                <c:pt idx="2">
                  <c:v>1743.4067408978008</c:v>
                </c:pt>
                <c:pt idx="3">
                  <c:v>399.65108942793449</c:v>
                </c:pt>
                <c:pt idx="4">
                  <c:v>291.03988875768846</c:v>
                </c:pt>
                <c:pt idx="5">
                  <c:v>2091.7039050177555</c:v>
                </c:pt>
                <c:pt idx="6">
                  <c:v>-726.44031594664557</c:v>
                </c:pt>
                <c:pt idx="7">
                  <c:v>2273.1458899973659</c:v>
                </c:pt>
                <c:pt idx="8">
                  <c:v>1909.346130912425</c:v>
                </c:pt>
                <c:pt idx="9">
                  <c:v>94.843116675619967</c:v>
                </c:pt>
                <c:pt idx="10">
                  <c:v>548.43894977407763</c:v>
                </c:pt>
                <c:pt idx="11">
                  <c:v>-1255.0041547613801</c:v>
                </c:pt>
                <c:pt idx="12">
                  <c:v>2414.4432085484732</c:v>
                </c:pt>
                <c:pt idx="13">
                  <c:v>112.17106522654649</c:v>
                </c:pt>
                <c:pt idx="14">
                  <c:v>169.38684626284521</c:v>
                </c:pt>
                <c:pt idx="15">
                  <c:v>2998.4375431046356</c:v>
                </c:pt>
                <c:pt idx="16">
                  <c:v>-10652.682039762207</c:v>
                </c:pt>
                <c:pt idx="17">
                  <c:v>-9609.9314776587998</c:v>
                </c:pt>
                <c:pt idx="18">
                  <c:v>11512.434643955668</c:v>
                </c:pt>
                <c:pt idx="19">
                  <c:v>2912.2758393943659</c:v>
                </c:pt>
                <c:pt idx="20">
                  <c:v>1039.953462427191</c:v>
                </c:pt>
                <c:pt idx="21">
                  <c:v>3728.7380125898635</c:v>
                </c:pt>
                <c:pt idx="22">
                  <c:v>6336.2586399044376</c:v>
                </c:pt>
                <c:pt idx="23">
                  <c:v>4839.5307909173425</c:v>
                </c:pt>
                <c:pt idx="24">
                  <c:v>2940.1630970456754</c:v>
                </c:pt>
                <c:pt idx="25">
                  <c:v>2067.9412481492618</c:v>
                </c:pt>
                <c:pt idx="26">
                  <c:v>-1110.4983442307566</c:v>
                </c:pt>
                <c:pt idx="27">
                  <c:v>3541.0497005273937</c:v>
                </c:pt>
                <c:pt idx="28">
                  <c:v>1904.508175260562</c:v>
                </c:pt>
                <c:pt idx="29">
                  <c:v>-649.62963246990694</c:v>
                </c:pt>
                <c:pt idx="30">
                  <c:v>10.522513021714985</c:v>
                </c:pt>
                <c:pt idx="31">
                  <c:v>1400.5813263981254</c:v>
                </c:pt>
                <c:pt idx="32">
                  <c:v>1952.6087253967416</c:v>
                </c:pt>
                <c:pt idx="33">
                  <c:v>-967.73223227442941</c:v>
                </c:pt>
                <c:pt idx="34">
                  <c:v>748.10067018150585</c:v>
                </c:pt>
                <c:pt idx="35">
                  <c:v>-558.17469159606844</c:v>
                </c:pt>
                <c:pt idx="36">
                  <c:v>495.09168871794827</c:v>
                </c:pt>
                <c:pt idx="37">
                  <c:v>1237.8410378617118</c:v>
                </c:pt>
                <c:pt idx="38">
                  <c:v>1381.2377855306258</c:v>
                </c:pt>
                <c:pt idx="39">
                  <c:v>-1673.0284152422682</c:v>
                </c:pt>
                <c:pt idx="40">
                  <c:v>926.69686273962725</c:v>
                </c:pt>
                <c:pt idx="41">
                  <c:v>1941.7830626097857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4A-4278-BFF0-4F36B0CFE7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8663296"/>
        <c:axId val="208664832"/>
      </c:lineChart>
      <c:catAx>
        <c:axId val="208663296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900"/>
            </a:pPr>
            <a:endParaRPr lang="fr-FR"/>
          </a:p>
        </c:txPr>
        <c:crossAx val="20866483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08664832"/>
        <c:scaling>
          <c:orientation val="minMax"/>
          <c:max val="12000"/>
          <c:min val="-12000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Red][&lt;0]\-&quot;&quot;0&quot;&quot;;[Blue][&gt;0]\+&quot;&quot;0&quot;&quot;;0" sourceLinked="0"/>
        <c:majorTickMark val="out"/>
        <c:minorTickMark val="none"/>
        <c:tickLblPos val="nextTo"/>
        <c:crossAx val="208663296"/>
        <c:crosses val="autoZero"/>
        <c:crossBetween val="between"/>
        <c:majorUnit val="4000"/>
      </c:valAx>
    </c:plotArea>
    <c:legend>
      <c:legendPos val="t"/>
      <c:layout>
        <c:manualLayout>
          <c:xMode val="edge"/>
          <c:yMode val="edge"/>
          <c:x val="0.21074350206639333"/>
          <c:y val="0.20408163265306123"/>
          <c:w val="0.58264258622806397"/>
          <c:h val="6.3399948383075486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7115175578887233E-2"/>
          <c:y val="0.2533705628201619"/>
          <c:w val="0.90516390406154157"/>
          <c:h val="0.50871373175295609"/>
        </c:manualLayout>
      </c:layout>
      <c:barChart>
        <c:barDir val="col"/>
        <c:grouping val="stacked"/>
        <c:varyColors val="0"/>
        <c:ser>
          <c:idx val="0"/>
          <c:order val="0"/>
          <c:tx>
            <c:v>Emploi hors intérim</c:v>
          </c:tx>
          <c:spPr>
            <a:solidFill>
              <a:srgbClr val="00B0F0"/>
            </a:solidFill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0C8-4AF2-8291-9DCF821C53D4}"/>
              </c:ext>
            </c:extLst>
          </c:dPt>
          <c:dLbls>
            <c:dLbl>
              <c:idx val="1"/>
              <c:layout>
                <c:manualLayout>
                  <c:x val="-1.8451889386298876E-3"/>
                  <c:y val="-8.6256488763224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C8-4AF2-8291-9DCF821C53D4}"/>
                </c:ext>
              </c:extLst>
            </c:dLbl>
            <c:dLbl>
              <c:idx val="2"/>
              <c:layout>
                <c:manualLayout>
                  <c:x val="3.711009123660204E-3"/>
                  <c:y val="2.87521629210748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0C8-4AF2-8291-9DCF821C53D4}"/>
                </c:ext>
              </c:extLst>
            </c:dLbl>
            <c:dLbl>
              <c:idx val="3"/>
              <c:layout>
                <c:manualLayout>
                  <c:x val="-1.8451339921768473E-3"/>
                  <c:y val="7.1266931790025883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0C8-4AF2-8291-9DCF821C53D4}"/>
                </c:ext>
              </c:extLst>
            </c:dLbl>
            <c:dLbl>
              <c:idx val="4"/>
              <c:layout>
                <c:manualLayout>
                  <c:x val="3.598740950725018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0C8-4AF2-8291-9DCF821C53D4}"/>
                </c:ext>
              </c:extLst>
            </c:dLbl>
            <c:numFmt formatCode="[&lt;0]\-&quot;&quot;#,###&quot;&quot;;[&gt;0]\+&quot;&quot;#,###&quot;&quot;;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'Données graph4'!$B$8:$F$8</c:f>
              <c:strCache>
                <c:ptCount val="5"/>
                <c:pt idx="0">
                  <c:v>Ensemble</c:v>
                </c:pt>
                <c:pt idx="1">
                  <c:v>Tertiaire marchand</c:v>
                </c:pt>
                <c:pt idx="2">
                  <c:v>Tertiaire non marchand</c:v>
                </c:pt>
                <c:pt idx="3">
                  <c:v>Industrie</c:v>
                </c:pt>
                <c:pt idx="4">
                  <c:v>Construction 
</c:v>
                </c:pt>
              </c:strCache>
            </c:strRef>
          </c:cat>
          <c:val>
            <c:numRef>
              <c:f>'Données graph4 (2)'!$BH$9:$BL$9</c:f>
              <c:numCache>
                <c:formatCode>#,##0</c:formatCode>
                <c:ptCount val="5"/>
                <c:pt idx="0">
                  <c:v>2040</c:v>
                </c:pt>
                <c:pt idx="1">
                  <c:v>1530</c:v>
                </c:pt>
                <c:pt idx="2">
                  <c:v>310</c:v>
                </c:pt>
                <c:pt idx="3">
                  <c:v>150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C8-4AF2-8291-9DCF821C53D4}"/>
            </c:ext>
          </c:extLst>
        </c:ser>
        <c:ser>
          <c:idx val="1"/>
          <c:order val="1"/>
          <c:tx>
            <c:v>Intérim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70C8-4AF2-8291-9DCF821C53D4}"/>
              </c:ext>
            </c:extLst>
          </c:dPt>
          <c:dLbls>
            <c:dLbl>
              <c:idx val="0"/>
              <c:layout>
                <c:manualLayout>
                  <c:x val="-1.3289838629055385E-4"/>
                  <c:y val="-1.87231879681239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0C8-4AF2-8291-9DCF821C53D4}"/>
                </c:ext>
              </c:extLst>
            </c:dLbl>
            <c:dLbl>
              <c:idx val="1"/>
              <c:layout>
                <c:manualLayout>
                  <c:x val="-6.9158262581718621E-5"/>
                  <c:y val="-5.11607384008228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0C8-4AF2-8291-9DCF821C53D4}"/>
                </c:ext>
              </c:extLst>
            </c:dLbl>
            <c:dLbl>
              <c:idx val="2"/>
              <c:layout>
                <c:manualLayout>
                  <c:x val="1.8658196685077864E-3"/>
                  <c:y val="-8.14913672241429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0C8-4AF2-8291-9DCF821C53D4}"/>
                </c:ext>
              </c:extLst>
            </c:dLbl>
            <c:dLbl>
              <c:idx val="3"/>
              <c:layout>
                <c:manualLayout>
                  <c:x val="-1.9368027085202503E-3"/>
                  <c:y val="-1.7047955360449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0C8-4AF2-8291-9DCF821C53D4}"/>
                </c:ext>
              </c:extLst>
            </c:dLbl>
            <c:dLbl>
              <c:idx val="4"/>
              <c:layout>
                <c:manualLayout>
                  <c:x val="5.398111426087396E-3"/>
                  <c:y val="-1.40775175815732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0C8-4AF2-8291-9DCF821C53D4}"/>
                </c:ext>
              </c:extLst>
            </c:dLbl>
            <c:numFmt formatCode="[&lt;0]\-&quot;&quot;#,###&quot;&quot;;[&gt;0]\+&quot;&quot;#,###&quot;&quot;;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'Données graph4'!$B$8:$F$8</c:f>
              <c:strCache>
                <c:ptCount val="5"/>
                <c:pt idx="0">
                  <c:v>Ensemble</c:v>
                </c:pt>
                <c:pt idx="1">
                  <c:v>Tertiaire marchand</c:v>
                </c:pt>
                <c:pt idx="2">
                  <c:v>Tertiaire non marchand</c:v>
                </c:pt>
                <c:pt idx="3">
                  <c:v>Industrie</c:v>
                </c:pt>
                <c:pt idx="4">
                  <c:v>Construction 
</c:v>
                </c:pt>
              </c:strCache>
            </c:strRef>
          </c:cat>
          <c:val>
            <c:numRef>
              <c:f>'Données graph4 (2)'!$BN$9:$BR$9</c:f>
              <c:numCache>
                <c:formatCode>#,##0</c:formatCode>
                <c:ptCount val="5"/>
                <c:pt idx="0">
                  <c:v>-100</c:v>
                </c:pt>
                <c:pt idx="1">
                  <c:v>-60</c:v>
                </c:pt>
                <c:pt idx="2">
                  <c:v>10</c:v>
                </c:pt>
                <c:pt idx="3">
                  <c:v>30</c:v>
                </c:pt>
                <c:pt idx="4">
                  <c:v>-80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0C8-4AF2-8291-9DCF821C53D4}"/>
            </c:ext>
          </c:extLst>
        </c:ser>
        <c:ser>
          <c:idx val="2"/>
          <c:order val="2"/>
          <c:tx>
            <c:v>Total</c:v>
          </c:tx>
          <c:spPr>
            <a:noFill/>
          </c:spPr>
          <c:invertIfNegative val="0"/>
          <c:dLbls>
            <c:dLbl>
              <c:idx val="0"/>
              <c:layout>
                <c:manualLayout>
                  <c:x val="-5.4924721140081302E-3"/>
                  <c:y val="0.140427445996380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0C8-4AF2-8291-9DCF821C53D4}"/>
                </c:ext>
              </c:extLst>
            </c:dLbl>
            <c:dLbl>
              <c:idx val="1"/>
              <c:layout>
                <c:manualLayout>
                  <c:x val="-1.960038673713842E-3"/>
                  <c:y val="8.595338911626883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9559094726796051E-2"/>
                      <c:h val="7.080839992654060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70C8-4AF2-8291-9DCF821C53D4}"/>
                </c:ext>
              </c:extLst>
            </c:dLbl>
            <c:dLbl>
              <c:idx val="2"/>
              <c:layout>
                <c:manualLayout>
                  <c:x val="-3.913276577127629E-4"/>
                  <c:y val="-4.604414306288440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0C8-4AF2-8291-9DCF821C53D4}"/>
                </c:ext>
              </c:extLst>
            </c:dLbl>
            <c:dLbl>
              <c:idx val="3"/>
              <c:layout>
                <c:manualLayout>
                  <c:x val="-1.8039043222296965E-3"/>
                  <c:y val="-2.379485685201019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0C8-4AF2-8291-9DCF821C53D4}"/>
                </c:ext>
              </c:extLst>
            </c:dLbl>
            <c:dLbl>
              <c:idx val="4"/>
              <c:layout>
                <c:manualLayout>
                  <c:x val="3.552977433910681E-3"/>
                  <c:y val="-5.001604272149623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0C8-4AF2-8291-9DCF821C53D4}"/>
                </c:ext>
              </c:extLst>
            </c:dLbl>
            <c:numFmt formatCode="[&lt;0]\-&quot;&quot;#,###&quot;&quot;;[&gt;0]\+&quot;&quot;#,###&quot;&quot;;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fr-F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'Données graph4'!$B$8:$F$8</c:f>
              <c:strCache>
                <c:ptCount val="5"/>
                <c:pt idx="0">
                  <c:v>Ensemble</c:v>
                </c:pt>
                <c:pt idx="1">
                  <c:v>Tertiaire marchand</c:v>
                </c:pt>
                <c:pt idx="2">
                  <c:v>Tertiaire non marchand</c:v>
                </c:pt>
                <c:pt idx="3">
                  <c:v>Industrie</c:v>
                </c:pt>
                <c:pt idx="4">
                  <c:v>Construction 
</c:v>
                </c:pt>
              </c:strCache>
            </c:strRef>
          </c:cat>
          <c:val>
            <c:numRef>
              <c:f>'Données graph4 (2)'!$BB$9:$BF$9</c:f>
              <c:numCache>
                <c:formatCode>#,##0</c:formatCode>
                <c:ptCount val="5"/>
                <c:pt idx="0">
                  <c:v>1940</c:v>
                </c:pt>
                <c:pt idx="1">
                  <c:v>1480</c:v>
                </c:pt>
                <c:pt idx="2">
                  <c:v>320</c:v>
                </c:pt>
                <c:pt idx="3">
                  <c:v>180</c:v>
                </c:pt>
                <c:pt idx="4">
                  <c:v>-40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0C8-4AF2-8291-9DCF821C5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757120"/>
        <c:axId val="210758656"/>
      </c:barChart>
      <c:catAx>
        <c:axId val="2107571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22225" cmpd="sng"/>
        </c:spPr>
        <c:txPr>
          <a:bodyPr rot="0" vert="horz"/>
          <a:lstStyle/>
          <a:p>
            <a:pPr>
              <a:defRPr sz="1000" b="0" baseline="0"/>
            </a:pPr>
            <a:endParaRPr lang="fr-FR"/>
          </a:p>
        </c:txPr>
        <c:crossAx val="210758656"/>
        <c:crosses val="autoZero"/>
        <c:auto val="1"/>
        <c:lblAlgn val="ctr"/>
        <c:lblOffset val="100"/>
        <c:noMultiLvlLbl val="0"/>
      </c:catAx>
      <c:valAx>
        <c:axId val="210758656"/>
        <c:scaling>
          <c:orientation val="minMax"/>
          <c:max val="2500"/>
          <c:min val="-500"/>
        </c:scaling>
        <c:delete val="0"/>
        <c:axPos val="l"/>
        <c:majorGridlines>
          <c:spPr>
            <a:ln>
              <a:prstDash val="sysDot"/>
            </a:ln>
          </c:spPr>
        </c:majorGridlines>
        <c:numFmt formatCode="[Red][&lt;0]\-&quot;&quot;0&quot;&quot;;[Blue][&gt;0]\+&quot;&quot;0&quot;&quot;;0" sourceLinked="0"/>
        <c:majorTickMark val="out"/>
        <c:minorTickMark val="none"/>
        <c:tickLblPos val="nextTo"/>
        <c:crossAx val="210757120"/>
        <c:crosses val="autoZero"/>
        <c:crossBetween val="between"/>
        <c:majorUnit val="500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27865425198382032"/>
          <c:y val="0.15810180484344899"/>
          <c:w val="0.4416481968830514"/>
          <c:h val="5.7485996694990923E-2"/>
        </c:manualLayout>
      </c:layout>
      <c:overlay val="0"/>
      <c:txPr>
        <a:bodyPr/>
        <a:lstStyle/>
        <a:p>
          <a:pPr>
            <a:defRPr sz="1200" baseline="0"/>
          </a:pPr>
          <a:endParaRPr lang="fr-FR"/>
        </a:p>
      </c:txPr>
    </c:legend>
    <c:plotVisOnly val="1"/>
    <c:dispBlanksAs val="gap"/>
    <c:showDLblsOverMax val="0"/>
  </c:chart>
  <c:spPr>
    <a:ln>
      <a:solidFill>
        <a:schemeClr val="tx1">
          <a:tint val="75000"/>
          <a:shade val="95000"/>
          <a:satMod val="105000"/>
        </a:schemeClr>
      </a:solidFill>
    </a:ln>
  </c:sp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896545228499193E-2"/>
          <c:y val="0.28336664135257206"/>
          <c:w val="0.83764367816092988"/>
          <c:h val="0.47868375590107076"/>
        </c:manualLayout>
      </c:layout>
      <c:lineChart>
        <c:grouping val="standard"/>
        <c:varyColors val="0"/>
        <c:ser>
          <c:idx val="0"/>
          <c:order val="0"/>
          <c:tx>
            <c:strRef>
              <c:f>'Données graph 1 et 3'!$AD$8:$AD$9</c:f>
              <c:strCache>
                <c:ptCount val="2"/>
                <c:pt idx="0">
                  <c:v>Construction </c:v>
                </c:pt>
              </c:strCache>
            </c:strRef>
          </c:tx>
          <c:spPr>
            <a:ln w="28575">
              <a:solidFill>
                <a:srgbClr val="00B050"/>
              </a:solidFill>
              <a:prstDash val="solid"/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3'!$AD$10:$AD$51</c:f>
              <c:numCache>
                <c:formatCode>#\ ##0.0</c:formatCode>
                <c:ptCount val="42"/>
                <c:pt idx="0">
                  <c:v>100</c:v>
                </c:pt>
                <c:pt idx="1">
                  <c:v>99.747006533210296</c:v>
                </c:pt>
                <c:pt idx="2">
                  <c:v>100.7543747310504</c:v>
                </c:pt>
                <c:pt idx="3">
                  <c:v>101.57155696385863</c:v>
                </c:pt>
                <c:pt idx="4">
                  <c:v>102.22135723967476</c:v>
                </c:pt>
                <c:pt idx="5">
                  <c:v>101.50647585181464</c:v>
                </c:pt>
                <c:pt idx="6">
                  <c:v>102.5949156933203</c:v>
                </c:pt>
                <c:pt idx="7">
                  <c:v>103.92776978313765</c:v>
                </c:pt>
                <c:pt idx="8">
                  <c:v>104.7656232398775</c:v>
                </c:pt>
                <c:pt idx="9">
                  <c:v>105.32561211389661</c:v>
                </c:pt>
                <c:pt idx="10">
                  <c:v>106.85534870083893</c:v>
                </c:pt>
                <c:pt idx="11">
                  <c:v>106.05653119393257</c:v>
                </c:pt>
                <c:pt idx="12">
                  <c:v>108.85629343537153</c:v>
                </c:pt>
                <c:pt idx="13">
                  <c:v>109.9458017083394</c:v>
                </c:pt>
                <c:pt idx="14">
                  <c:v>109.86929041535581</c:v>
                </c:pt>
                <c:pt idx="15">
                  <c:v>109.48253323837341</c:v>
                </c:pt>
                <c:pt idx="16">
                  <c:v>99.735497206629091</c:v>
                </c:pt>
                <c:pt idx="17">
                  <c:v>106.41531712912781</c:v>
                </c:pt>
                <c:pt idx="18">
                  <c:v>110.78557379315144</c:v>
                </c:pt>
                <c:pt idx="19">
                  <c:v>111.35459976529462</c:v>
                </c:pt>
                <c:pt idx="20">
                  <c:v>113.54445126386274</c:v>
                </c:pt>
                <c:pt idx="21">
                  <c:v>113.79303780687179</c:v>
                </c:pt>
                <c:pt idx="22">
                  <c:v>115.30552290094587</c:v>
                </c:pt>
                <c:pt idx="23">
                  <c:v>115.88348075159635</c:v>
                </c:pt>
                <c:pt idx="24">
                  <c:v>115.21324812766056</c:v>
                </c:pt>
                <c:pt idx="25">
                  <c:v>113.79907672312622</c:v>
                </c:pt>
                <c:pt idx="26">
                  <c:v>113.6672980497556</c:v>
                </c:pt>
                <c:pt idx="27">
                  <c:v>114.94442006458152</c:v>
                </c:pt>
                <c:pt idx="28">
                  <c:v>114.75412815097621</c:v>
                </c:pt>
                <c:pt idx="29">
                  <c:v>113.32496347701183</c:v>
                </c:pt>
                <c:pt idx="30">
                  <c:v>111.61561462735496</c:v>
                </c:pt>
                <c:pt idx="31">
                  <c:v>110.14117616721684</c:v>
                </c:pt>
                <c:pt idx="32">
                  <c:v>108.89336221675821</c:v>
                </c:pt>
                <c:pt idx="33">
                  <c:v>108.09772384533369</c:v>
                </c:pt>
                <c:pt idx="34">
                  <c:v>108.05665357354198</c:v>
                </c:pt>
                <c:pt idx="35">
                  <c:v>107.07528780712052</c:v>
                </c:pt>
                <c:pt idx="36">
                  <c:v>106.94712397813737</c:v>
                </c:pt>
                <c:pt idx="37">
                  <c:v>106.79603886830023</c:v>
                </c:pt>
                <c:pt idx="38">
                  <c:v>105.86155436575773</c:v>
                </c:pt>
                <c:pt idx="39">
                  <c:v>106.59239813231835</c:v>
                </c:pt>
                <c:pt idx="40">
                  <c:v>104.99237621111412</c:v>
                </c:pt>
                <c:pt idx="41">
                  <c:v>104.82250661168794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F6-43CE-B9FE-97039785CBB8}"/>
            </c:ext>
          </c:extLst>
        </c:ser>
        <c:ser>
          <c:idx val="1"/>
          <c:order val="1"/>
          <c:tx>
            <c:strRef>
              <c:f>'Données graph 1 et 3'!$AC$8:$AC$9</c:f>
              <c:strCache>
                <c:ptCount val="2"/>
                <c:pt idx="0">
                  <c:v>Industrie </c:v>
                </c:pt>
              </c:strCache>
            </c:strRef>
          </c:tx>
          <c:spPr>
            <a:ln w="28575">
              <a:solidFill>
                <a:srgbClr val="0070C0"/>
              </a:solidFill>
              <a:prstDash val="solid"/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3'!$AC$10:$AC$51</c:f>
              <c:numCache>
                <c:formatCode>#\ ##0.0</c:formatCode>
                <c:ptCount val="42"/>
                <c:pt idx="0">
                  <c:v>100</c:v>
                </c:pt>
                <c:pt idx="1">
                  <c:v>99.803274183514176</c:v>
                </c:pt>
                <c:pt idx="2">
                  <c:v>99.986232261772926</c:v>
                </c:pt>
                <c:pt idx="3">
                  <c:v>100.00477558901946</c:v>
                </c:pt>
                <c:pt idx="4">
                  <c:v>99.759480739365259</c:v>
                </c:pt>
                <c:pt idx="5">
                  <c:v>100.454535709371</c:v>
                </c:pt>
                <c:pt idx="6">
                  <c:v>100.33077453097002</c:v>
                </c:pt>
                <c:pt idx="7">
                  <c:v>100.7213117469627</c:v>
                </c:pt>
                <c:pt idx="8">
                  <c:v>101.18999687542087</c:v>
                </c:pt>
                <c:pt idx="9">
                  <c:v>101.14911943609037</c:v>
                </c:pt>
                <c:pt idx="10">
                  <c:v>100.51918951627539</c:v>
                </c:pt>
                <c:pt idx="11">
                  <c:v>99.664025894941304</c:v>
                </c:pt>
                <c:pt idx="12">
                  <c:v>100.16400115482946</c:v>
                </c:pt>
                <c:pt idx="13">
                  <c:v>100.52553548177939</c:v>
                </c:pt>
                <c:pt idx="14">
                  <c:v>100.4365213724103</c:v>
                </c:pt>
                <c:pt idx="15">
                  <c:v>100.54850080129216</c:v>
                </c:pt>
                <c:pt idx="16">
                  <c:v>99.713295000819684</c:v>
                </c:pt>
                <c:pt idx="17">
                  <c:v>99.207374913916254</c:v>
                </c:pt>
                <c:pt idx="18">
                  <c:v>100.44832902708096</c:v>
                </c:pt>
                <c:pt idx="19">
                  <c:v>100.80645904980008</c:v>
                </c:pt>
                <c:pt idx="20">
                  <c:v>101.71579953802556</c:v>
                </c:pt>
                <c:pt idx="21">
                  <c:v>102.45467783540371</c:v>
                </c:pt>
                <c:pt idx="22">
                  <c:v>102.98799609029675</c:v>
                </c:pt>
                <c:pt idx="23">
                  <c:v>103.60171748789011</c:v>
                </c:pt>
                <c:pt idx="24">
                  <c:v>104.0361703350209</c:v>
                </c:pt>
                <c:pt idx="25">
                  <c:v>103.99608293989657</c:v>
                </c:pt>
                <c:pt idx="26">
                  <c:v>104.86372029123076</c:v>
                </c:pt>
                <c:pt idx="27">
                  <c:v>105.85147171094155</c:v>
                </c:pt>
                <c:pt idx="28">
                  <c:v>106.35187284519347</c:v>
                </c:pt>
                <c:pt idx="29">
                  <c:v>106.23843845141594</c:v>
                </c:pt>
                <c:pt idx="30">
                  <c:v>106.58635073378039</c:v>
                </c:pt>
                <c:pt idx="31">
                  <c:v>107.28179098930201</c:v>
                </c:pt>
                <c:pt idx="32">
                  <c:v>107.04055809229325</c:v>
                </c:pt>
                <c:pt idx="33">
                  <c:v>107.61225588702177</c:v>
                </c:pt>
                <c:pt idx="34">
                  <c:v>107.9768261717403</c:v>
                </c:pt>
                <c:pt idx="35">
                  <c:v>107.86215725797513</c:v>
                </c:pt>
                <c:pt idx="36">
                  <c:v>108.11362850516544</c:v>
                </c:pt>
                <c:pt idx="37">
                  <c:v>108.197934477663</c:v>
                </c:pt>
                <c:pt idx="38">
                  <c:v>107.88942529422808</c:v>
                </c:pt>
                <c:pt idx="39">
                  <c:v>108.58074114884337</c:v>
                </c:pt>
                <c:pt idx="40">
                  <c:v>108.41005089874913</c:v>
                </c:pt>
                <c:pt idx="41">
                  <c:v>108.98660327682954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F6-43CE-B9FE-97039785CBB8}"/>
            </c:ext>
          </c:extLst>
        </c:ser>
        <c:ser>
          <c:idx val="2"/>
          <c:order val="2"/>
          <c:tx>
            <c:strRef>
              <c:f>'Données graph 1 et 3'!$AE$8:$AE$9</c:f>
              <c:strCache>
                <c:ptCount val="2"/>
                <c:pt idx="0">
                  <c:v>Tertiaire marchand 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3'!$AE$10:$AE$51</c:f>
              <c:numCache>
                <c:formatCode>#\ ##0.0</c:formatCode>
                <c:ptCount val="42"/>
                <c:pt idx="0">
                  <c:v>100</c:v>
                </c:pt>
                <c:pt idx="1">
                  <c:v>100.33144146489383</c:v>
                </c:pt>
                <c:pt idx="2">
                  <c:v>100.8857898998895</c:v>
                </c:pt>
                <c:pt idx="3">
                  <c:v>100.65278817836729</c:v>
                </c:pt>
                <c:pt idx="4">
                  <c:v>100.67575086654332</c:v>
                </c:pt>
                <c:pt idx="5">
                  <c:v>101.13873104804729</c:v>
                </c:pt>
                <c:pt idx="6">
                  <c:v>101.28556559448074</c:v>
                </c:pt>
                <c:pt idx="7">
                  <c:v>102.06657524147944</c:v>
                </c:pt>
                <c:pt idx="8">
                  <c:v>102.69118128723524</c:v>
                </c:pt>
                <c:pt idx="9">
                  <c:v>102.68794523425693</c:v>
                </c:pt>
                <c:pt idx="10">
                  <c:v>102.57627808498646</c:v>
                </c:pt>
                <c:pt idx="11">
                  <c:v>102.5137186319179</c:v>
                </c:pt>
                <c:pt idx="12">
                  <c:v>103.19238795874588</c:v>
                </c:pt>
                <c:pt idx="13">
                  <c:v>102.96789212563355</c:v>
                </c:pt>
                <c:pt idx="14">
                  <c:v>103.12716503070564</c:v>
                </c:pt>
                <c:pt idx="15">
                  <c:v>104.3736214756748</c:v>
                </c:pt>
                <c:pt idx="16">
                  <c:v>100.9369361812376</c:v>
                </c:pt>
                <c:pt idx="17">
                  <c:v>96.173732016205832</c:v>
                </c:pt>
                <c:pt idx="18">
                  <c:v>99.746231464016745</c:v>
                </c:pt>
                <c:pt idx="19">
                  <c:v>100.85842400612182</c:v>
                </c:pt>
                <c:pt idx="20">
                  <c:v>100.55969747967623</c:v>
                </c:pt>
                <c:pt idx="21">
                  <c:v>102.21586661733362</c:v>
                </c:pt>
                <c:pt idx="22">
                  <c:v>104.7070523691667</c:v>
                </c:pt>
                <c:pt idx="23">
                  <c:v>106.7479140880728</c:v>
                </c:pt>
                <c:pt idx="24">
                  <c:v>107.73165728168254</c:v>
                </c:pt>
                <c:pt idx="25">
                  <c:v>108.75771538826893</c:v>
                </c:pt>
                <c:pt idx="26">
                  <c:v>109.10101336893293</c:v>
                </c:pt>
                <c:pt idx="27">
                  <c:v>109.7534965476997</c:v>
                </c:pt>
                <c:pt idx="28">
                  <c:v>110.42068451724904</c:v>
                </c:pt>
                <c:pt idx="29">
                  <c:v>110.39795372498031</c:v>
                </c:pt>
                <c:pt idx="30">
                  <c:v>110.48847282225455</c:v>
                </c:pt>
                <c:pt idx="31">
                  <c:v>110.49303700582809</c:v>
                </c:pt>
                <c:pt idx="32">
                  <c:v>111.22659814801675</c:v>
                </c:pt>
                <c:pt idx="33">
                  <c:v>110.81072665007852</c:v>
                </c:pt>
                <c:pt idx="34">
                  <c:v>110.88822180853495</c:v>
                </c:pt>
                <c:pt idx="35">
                  <c:v>110.95132419955792</c:v>
                </c:pt>
                <c:pt idx="36">
                  <c:v>111.15041045494911</c:v>
                </c:pt>
                <c:pt idx="37">
                  <c:v>111.54737914966579</c:v>
                </c:pt>
                <c:pt idx="38">
                  <c:v>112.02241455271079</c:v>
                </c:pt>
                <c:pt idx="39">
                  <c:v>111.5063657889697</c:v>
                </c:pt>
                <c:pt idx="40">
                  <c:v>111.92949949063585</c:v>
                </c:pt>
                <c:pt idx="41">
                  <c:v>112.61558341439748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FF6-43CE-B9FE-97039785CBB8}"/>
            </c:ext>
          </c:extLst>
        </c:ser>
        <c:ser>
          <c:idx val="3"/>
          <c:order val="3"/>
          <c:tx>
            <c:strRef>
              <c:f>'Données graph 1 et 3'!$AF$8:$AF$9</c:f>
              <c:strCache>
                <c:ptCount val="2"/>
                <c:pt idx="0">
                  <c:v>Tertiaire non marchand </c:v>
                </c:pt>
              </c:strCache>
            </c:strRef>
          </c:tx>
          <c:spPr>
            <a:ln w="28575">
              <a:solidFill>
                <a:schemeClr val="accent6">
                  <a:lumMod val="75000"/>
                </a:schemeClr>
              </a:solidFill>
              <a:prstDash val="solid"/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3'!$AF$10:$AF$51</c:f>
              <c:numCache>
                <c:formatCode>#\ ##0.0</c:formatCode>
                <c:ptCount val="42"/>
                <c:pt idx="0">
                  <c:v>100</c:v>
                </c:pt>
                <c:pt idx="1">
                  <c:v>100.16287302305768</c:v>
                </c:pt>
                <c:pt idx="2">
                  <c:v>100.37558516956643</c:v>
                </c:pt>
                <c:pt idx="3">
                  <c:v>100.90326147377715</c:v>
                </c:pt>
                <c:pt idx="4">
                  <c:v>100.99061619369989</c:v>
                </c:pt>
                <c:pt idx="5">
                  <c:v>101.78702074219493</c:v>
                </c:pt>
                <c:pt idx="6">
                  <c:v>100.84550894375495</c:v>
                </c:pt>
                <c:pt idx="7">
                  <c:v>100.91130912292989</c:v>
                </c:pt>
                <c:pt idx="8">
                  <c:v>101.05317823715862</c:v>
                </c:pt>
                <c:pt idx="9">
                  <c:v>101.01496487177019</c:v>
                </c:pt>
                <c:pt idx="10">
                  <c:v>101.44134931557618</c:v>
                </c:pt>
                <c:pt idx="11">
                  <c:v>100.97230245073516</c:v>
                </c:pt>
                <c:pt idx="12">
                  <c:v>101.11841669521378</c:v>
                </c:pt>
                <c:pt idx="13">
                  <c:v>101.27047661616086</c:v>
                </c:pt>
                <c:pt idx="14">
                  <c:v>101.13753946588362</c:v>
                </c:pt>
                <c:pt idx="15">
                  <c:v>101.43493796628744</c:v>
                </c:pt>
                <c:pt idx="16">
                  <c:v>100.9342499820695</c:v>
                </c:pt>
                <c:pt idx="17">
                  <c:v>100.27881857313912</c:v>
                </c:pt>
                <c:pt idx="18">
                  <c:v>102.12585795871651</c:v>
                </c:pt>
                <c:pt idx="19">
                  <c:v>102.32005849442534</c:v>
                </c:pt>
                <c:pt idx="20">
                  <c:v>102.96052555151066</c:v>
                </c:pt>
                <c:pt idx="21">
                  <c:v>102.87587258787411</c:v>
                </c:pt>
                <c:pt idx="22">
                  <c:v>103.17087621032255</c:v>
                </c:pt>
                <c:pt idx="23">
                  <c:v>103.29055704617211</c:v>
                </c:pt>
                <c:pt idx="24">
                  <c:v>103.92560294473189</c:v>
                </c:pt>
                <c:pt idx="25">
                  <c:v>104.07960898127892</c:v>
                </c:pt>
                <c:pt idx="26">
                  <c:v>102.5047510488736</c:v>
                </c:pt>
                <c:pt idx="27">
                  <c:v>103.64582445263027</c:v>
                </c:pt>
                <c:pt idx="28">
                  <c:v>103.93464681450691</c:v>
                </c:pt>
                <c:pt idx="29">
                  <c:v>103.75366735376798</c:v>
                </c:pt>
                <c:pt idx="30">
                  <c:v>103.87841857555922</c:v>
                </c:pt>
                <c:pt idx="31">
                  <c:v>105.01717926276781</c:v>
                </c:pt>
                <c:pt idx="32">
                  <c:v>105.58385347521433</c:v>
                </c:pt>
                <c:pt idx="33">
                  <c:v>105.57886763698232</c:v>
                </c:pt>
                <c:pt idx="34">
                  <c:v>105.91580366704596</c:v>
                </c:pt>
                <c:pt idx="35">
                  <c:v>105.61394072260259</c:v>
                </c:pt>
                <c:pt idx="36">
                  <c:v>105.63779828008471</c:v>
                </c:pt>
                <c:pt idx="37">
                  <c:v>105.94104902029144</c:v>
                </c:pt>
                <c:pt idx="38">
                  <c:v>106.46696425376786</c:v>
                </c:pt>
                <c:pt idx="39">
                  <c:v>105.71019837564147</c:v>
                </c:pt>
                <c:pt idx="40">
                  <c:v>106.06705374147182</c:v>
                </c:pt>
                <c:pt idx="41">
                  <c:v>106.31464931448254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FF6-43CE-B9FE-97039785CB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0959744"/>
        <c:axId val="208610432"/>
      </c:lineChart>
      <c:catAx>
        <c:axId val="210959744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900"/>
            </a:pPr>
            <a:endParaRPr lang="fr-FR"/>
          </a:p>
        </c:txPr>
        <c:crossAx val="208610432"/>
        <c:crossesAt val="100"/>
        <c:auto val="0"/>
        <c:lblAlgn val="ctr"/>
        <c:lblOffset val="100"/>
        <c:tickLblSkip val="1"/>
        <c:tickMarkSkip val="1"/>
        <c:noMultiLvlLbl val="0"/>
      </c:catAx>
      <c:valAx>
        <c:axId val="208610432"/>
        <c:scaling>
          <c:orientation val="minMax"/>
          <c:max val="118"/>
          <c:min val="9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crossAx val="210959744"/>
        <c:crosses val="autoZero"/>
        <c:crossBetween val="midCat"/>
        <c:majorUnit val="2"/>
      </c:valAx>
    </c:plotArea>
    <c:legend>
      <c:legendPos val="r"/>
      <c:layout>
        <c:manualLayout>
          <c:xMode val="edge"/>
          <c:yMode val="edge"/>
          <c:x val="1.988631520976614E-2"/>
          <c:y val="0.18581766746161807"/>
          <c:w val="0.95596590909090906"/>
          <c:h val="8.5858585858585856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anchor="t" anchorCtr="1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fr-FR" sz="1400" b="1" i="0" baseline="0" dirty="0">
                <a:effectLst/>
              </a:rPr>
              <a:t>Contrats d'apprentissage commencés dans le trimestre et en cours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fr-FR" sz="1400" b="1" i="0" baseline="0" dirty="0">
                <a:effectLst/>
              </a:rPr>
              <a:t>au 30 juin de chaque année,  dans les Alpes-Maritimes </a:t>
            </a:r>
            <a:r>
              <a:rPr lang="fr-FR" sz="1200" b="0" i="1" baseline="0" dirty="0">
                <a:effectLst/>
              </a:rPr>
              <a:t>(données brutes, en nombre)</a:t>
            </a:r>
            <a:endParaRPr lang="fr-FR" sz="1200" b="0" i="1" dirty="0">
              <a:effectLst/>
            </a:endParaRPr>
          </a:p>
        </c:rich>
      </c:tx>
      <c:layout>
        <c:manualLayout>
          <c:xMode val="edge"/>
          <c:yMode val="edge"/>
          <c:x val="0.18976565956959346"/>
          <c:y val="8.2862858827855781E-3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1589781983542202E-2"/>
          <c:y val="0.22718177019598126"/>
          <c:w val="0.93016067977190131"/>
          <c:h val="0.45357743553426189"/>
        </c:manualLayout>
      </c:layout>
      <c:barChart>
        <c:barDir val="col"/>
        <c:grouping val="stacked"/>
        <c:varyColors val="0"/>
        <c:ser>
          <c:idx val="0"/>
          <c:order val="0"/>
          <c:tx>
            <c:v>Cumul des entrées sur un trimestre (échelle de gauche)</c:v>
          </c:tx>
          <c:spPr>
            <a:ln w="25400">
              <a:noFill/>
            </a:ln>
          </c:spPr>
          <c:invertIfNegative val="0"/>
          <c:cat>
            <c:multiLvlStrRef>
              <c:f>'Graph appr (trim2)'!$A$3:$B$13</c:f>
              <c:multiLvlStrCache>
                <c:ptCount val="11"/>
                <c:lvl>
                  <c:pt idx="0">
                    <c:v>T2</c:v>
                  </c:pt>
                  <c:pt idx="1">
                    <c:v>T2</c:v>
                  </c:pt>
                  <c:pt idx="2">
                    <c:v>T2</c:v>
                  </c:pt>
                  <c:pt idx="3">
                    <c:v>T2</c:v>
                  </c:pt>
                  <c:pt idx="4">
                    <c:v>T2</c:v>
                  </c:pt>
                  <c:pt idx="5">
                    <c:v>T2</c:v>
                  </c:pt>
                  <c:pt idx="6">
                    <c:v>T2</c:v>
                  </c:pt>
                  <c:pt idx="7">
                    <c:v>T2</c:v>
                  </c:pt>
                  <c:pt idx="8">
                    <c:v>T2</c:v>
                  </c:pt>
                  <c:pt idx="9">
                    <c:v>T2</c:v>
                  </c:pt>
                  <c:pt idx="10">
                    <c:v>T2</c:v>
                  </c:pt>
                </c:lvl>
                <c:lvl>
                  <c:pt idx="0">
                    <c:v>2016</c:v>
                  </c:pt>
                  <c:pt idx="1">
                    <c:v>2017</c:v>
                  </c:pt>
                  <c:pt idx="2">
                    <c:v>2018</c:v>
                  </c:pt>
                  <c:pt idx="3">
                    <c:v>2019</c:v>
                  </c:pt>
                  <c:pt idx="4">
                    <c:v>2020</c:v>
                  </c:pt>
                  <c:pt idx="5">
                    <c:v>2021</c:v>
                  </c:pt>
                  <c:pt idx="6">
                    <c:v>2022</c:v>
                  </c:pt>
                  <c:pt idx="7">
                    <c:v>2023</c:v>
                  </c:pt>
                  <c:pt idx="8">
                    <c:v>2024</c:v>
                  </c:pt>
                  <c:pt idx="9">
                    <c:v>2025</c:v>
                  </c:pt>
                  <c:pt idx="10">
                    <c:v>2026</c:v>
                  </c:pt>
                </c:lvl>
              </c:multiLvlStrCache>
            </c:multiLvlStrRef>
          </c:cat>
          <c:val>
            <c:numRef>
              <c:f>'Graph appr (trim2)'!$I$3:$I$13</c:f>
              <c:numCache>
                <c:formatCode>#,##0</c:formatCode>
                <c:ptCount val="11"/>
                <c:pt idx="0">
                  <c:v>121</c:v>
                </c:pt>
                <c:pt idx="1">
                  <c:v>117</c:v>
                </c:pt>
                <c:pt idx="2">
                  <c:v>92</c:v>
                </c:pt>
                <c:pt idx="3">
                  <c:v>155</c:v>
                </c:pt>
                <c:pt idx="4">
                  <c:v>97</c:v>
                </c:pt>
                <c:pt idx="5">
                  <c:v>381</c:v>
                </c:pt>
                <c:pt idx="6">
                  <c:v>645</c:v>
                </c:pt>
                <c:pt idx="7">
                  <c:v>632</c:v>
                </c:pt>
                <c:pt idx="8">
                  <c:v>709</c:v>
                </c:pt>
                <c:pt idx="9">
                  <c:v>925</c:v>
                </c:pt>
                <c:pt idx="10">
                  <c:v>860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9A-4B98-9D5F-52A283C2BF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06336127"/>
        <c:axId val="1"/>
      </c:barChart>
      <c:lineChart>
        <c:grouping val="standard"/>
        <c:varyColors val="0"/>
        <c:ser>
          <c:idx val="1"/>
          <c:order val="1"/>
          <c:tx>
            <c:v>Stocks de bénéficiaires en fin de 2ème trimestres (échelle de droite)</c:v>
          </c:tx>
          <c:spPr>
            <a:ln>
              <a:solidFill>
                <a:srgbClr val="F79646">
                  <a:lumMod val="75000"/>
                </a:srgbClr>
              </a:solidFill>
            </a:ln>
          </c:spPr>
          <c:marker>
            <c:symbol val="none"/>
          </c:marker>
          <c:cat>
            <c:multiLvlStrRef>
              <c:f>'Graph appr (trim2)'!$A$3:$B$12</c:f>
              <c:multiLvlStrCache>
                <c:ptCount val="10"/>
                <c:lvl>
                  <c:pt idx="0">
                    <c:v>T2</c:v>
                  </c:pt>
                  <c:pt idx="1">
                    <c:v>T2</c:v>
                  </c:pt>
                  <c:pt idx="2">
                    <c:v>T2</c:v>
                  </c:pt>
                  <c:pt idx="3">
                    <c:v>T2</c:v>
                  </c:pt>
                  <c:pt idx="4">
                    <c:v>T2</c:v>
                  </c:pt>
                  <c:pt idx="5">
                    <c:v>T2</c:v>
                  </c:pt>
                  <c:pt idx="6">
                    <c:v>T2</c:v>
                  </c:pt>
                  <c:pt idx="7">
                    <c:v>T2</c:v>
                  </c:pt>
                  <c:pt idx="8">
                    <c:v>T2</c:v>
                  </c:pt>
                  <c:pt idx="9">
                    <c:v>T2</c:v>
                  </c:pt>
                </c:lvl>
                <c:lvl>
                  <c:pt idx="0">
                    <c:v>2016</c:v>
                  </c:pt>
                  <c:pt idx="1">
                    <c:v>2017</c:v>
                  </c:pt>
                  <c:pt idx="2">
                    <c:v>2018</c:v>
                  </c:pt>
                  <c:pt idx="3">
                    <c:v>2019</c:v>
                  </c:pt>
                  <c:pt idx="4">
                    <c:v>2020</c:v>
                  </c:pt>
                  <c:pt idx="5">
                    <c:v>2021</c:v>
                  </c:pt>
                  <c:pt idx="6">
                    <c:v>2022</c:v>
                  </c:pt>
                  <c:pt idx="7">
                    <c:v>2023</c:v>
                  </c:pt>
                  <c:pt idx="8">
                    <c:v>2024</c:v>
                  </c:pt>
                  <c:pt idx="9">
                    <c:v>2025</c:v>
                  </c:pt>
                </c:lvl>
              </c:multiLvlStrCache>
            </c:multiLvlStrRef>
          </c:cat>
          <c:val>
            <c:numRef>
              <c:f>'Graph appr (trim2)'!$J$3:$J$13</c:f>
              <c:numCache>
                <c:formatCode>#,##0</c:formatCode>
                <c:ptCount val="11"/>
                <c:pt idx="0">
                  <c:v>5473</c:v>
                </c:pt>
                <c:pt idx="1">
                  <c:v>5378</c:v>
                </c:pt>
                <c:pt idx="2">
                  <c:v>5247</c:v>
                </c:pt>
                <c:pt idx="3">
                  <c:v>5163</c:v>
                </c:pt>
                <c:pt idx="4">
                  <c:v>5937</c:v>
                </c:pt>
                <c:pt idx="5">
                  <c:v>9483</c:v>
                </c:pt>
                <c:pt idx="6">
                  <c:v>11980</c:v>
                </c:pt>
                <c:pt idx="7">
                  <c:v>13556</c:v>
                </c:pt>
                <c:pt idx="8">
                  <c:v>14032</c:v>
                </c:pt>
                <c:pt idx="9">
                  <c:v>14774</c:v>
                </c:pt>
                <c:pt idx="10">
                  <c:v>14585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9A-4B98-9D5F-52A283C2BF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catAx>
        <c:axId val="806336127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>
            <a:solidFill>
              <a:sysClr val="windowText" lastClr="000000">
                <a:tint val="75000"/>
                <a:shade val="95000"/>
                <a:satMod val="105000"/>
              </a:sysClr>
            </a:solidFill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"/>
        <c:crossesAt val="0"/>
        <c:auto val="0"/>
        <c:lblAlgn val="ctr"/>
        <c:lblOffset val="100"/>
        <c:noMultiLvlLbl val="0"/>
      </c:catAx>
      <c:valAx>
        <c:axId val="1"/>
        <c:scaling>
          <c:orientation val="minMax"/>
          <c:max val="1500"/>
          <c:min val="0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806336127"/>
        <c:crosses val="autoZero"/>
        <c:crossBetween val="between"/>
        <c:majorUnit val="500"/>
      </c:valAx>
      <c:catAx>
        <c:axId val="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"/>
        <c:crosses val="autoZero"/>
        <c:auto val="1"/>
        <c:lblAlgn val="ctr"/>
        <c:lblOffset val="100"/>
        <c:noMultiLvlLbl val="0"/>
      </c:catAx>
      <c:valAx>
        <c:axId val="4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accent6">
                    <a:lumMod val="75000"/>
                  </a:schemeClr>
                </a:solidFill>
              </a:defRPr>
            </a:pPr>
            <a:endParaRPr lang="fr-FR"/>
          </a:p>
        </c:txPr>
        <c:crossAx val="3"/>
        <c:crosses val="max"/>
        <c:crossBetween val="between"/>
        <c:majorUnit val="4000"/>
      </c:valAx>
    </c:plotArea>
    <c:legend>
      <c:legendPos val="r"/>
      <c:layout>
        <c:manualLayout>
          <c:xMode val="edge"/>
          <c:yMode val="edge"/>
          <c:x val="7.4077427821522303E-3"/>
          <c:y val="0.12339773317808958"/>
          <c:w val="0.99169776902887141"/>
          <c:h val="5.3986409593537649E-2"/>
        </c:manualLayout>
      </c:layout>
      <c:overlay val="0"/>
      <c:spPr>
        <a:noFill/>
      </c:spPr>
      <c:txPr>
        <a:bodyPr/>
        <a:lstStyle/>
        <a:p>
          <a:pPr>
            <a:defRPr sz="105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ysClr val="window" lastClr="FFFFFF"/>
    </a:soli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5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fr-FR" sz="1500" b="1" i="0" u="none" strike="noStrike" baseline="0">
                <a:solidFill>
                  <a:srgbClr val="000000"/>
                </a:solidFill>
                <a:latin typeface="Calibri"/>
              </a:rPr>
              <a:t>Taux de chômage dans les Alpes-Maritimes </a:t>
            </a:r>
            <a:r>
              <a:rPr lang="fr-FR" sz="1500" b="0" i="1" u="none" strike="noStrike" baseline="0">
                <a:solidFill>
                  <a:srgbClr val="000000"/>
                </a:solidFill>
                <a:latin typeface="Calibri"/>
              </a:rPr>
              <a:t>(en %)</a:t>
            </a:r>
          </a:p>
        </c:rich>
      </c:tx>
      <c:layout>
        <c:manualLayout>
          <c:xMode val="edge"/>
          <c:yMode val="edge"/>
          <c:x val="0.22257113457408734"/>
          <c:y val="2.425662768485301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8.7484937962300169E-2"/>
          <c:y val="0.16797558589200018"/>
          <c:w val="0.83764367816092766"/>
          <c:h val="0.55180978117380297"/>
        </c:manualLayout>
      </c:layout>
      <c:lineChart>
        <c:grouping val="standard"/>
        <c:varyColors val="0"/>
        <c:ser>
          <c:idx val="0"/>
          <c:order val="0"/>
          <c:tx>
            <c:v>Provence-Alpes-Côte d'Azur</c:v>
          </c:tx>
          <c:spPr>
            <a:ln w="25400">
              <a:solidFill>
                <a:schemeClr val="accent6"/>
              </a:solidFill>
              <a:prstDash val="solid"/>
            </a:ln>
          </c:spPr>
          <c:marker>
            <c:symbol val="none"/>
          </c:marker>
          <c:cat>
            <c:multiLvlStrRef>
              <c:f>'dates trim'!$B$138:$C$300</c:f>
              <c:multiLvlStrCache>
                <c:ptCount val="47"/>
                <c:lvl>
                  <c:pt idx="0">
                    <c:v>T2</c:v>
                  </c:pt>
                  <c:pt idx="1">
                    <c:v>T3</c:v>
                  </c:pt>
                  <c:pt idx="2">
                    <c:v>T4</c:v>
                  </c:pt>
                  <c:pt idx="3">
                    <c:v>T1</c:v>
                  </c:pt>
                  <c:pt idx="4">
                    <c:v>T2</c:v>
                  </c:pt>
                  <c:pt idx="5">
                    <c:v>T3</c:v>
                  </c:pt>
                  <c:pt idx="6">
                    <c:v>T4</c:v>
                  </c:pt>
                  <c:pt idx="7">
                    <c:v>T1</c:v>
                  </c:pt>
                  <c:pt idx="8">
                    <c:v>T2</c:v>
                  </c:pt>
                  <c:pt idx="9">
                    <c:v>T3</c:v>
                  </c:pt>
                  <c:pt idx="10">
                    <c:v>T4</c:v>
                  </c:pt>
                  <c:pt idx="11">
                    <c:v>T1</c:v>
                  </c:pt>
                  <c:pt idx="12">
                    <c:v>T2</c:v>
                  </c:pt>
                  <c:pt idx="13">
                    <c:v>T3</c:v>
                  </c:pt>
                  <c:pt idx="14">
                    <c:v>T4</c:v>
                  </c:pt>
                  <c:pt idx="15">
                    <c:v>T1</c:v>
                  </c:pt>
                  <c:pt idx="16">
                    <c:v>T2</c:v>
                  </c:pt>
                  <c:pt idx="17">
                    <c:v>T3</c:v>
                  </c:pt>
                  <c:pt idx="18">
                    <c:v>T4</c:v>
                  </c:pt>
                  <c:pt idx="19">
                    <c:v>T1</c:v>
                  </c:pt>
                  <c:pt idx="20">
                    <c:v>T2</c:v>
                  </c:pt>
                  <c:pt idx="21">
                    <c:v>T3</c:v>
                  </c:pt>
                  <c:pt idx="22">
                    <c:v>T4</c:v>
                  </c:pt>
                  <c:pt idx="23">
                    <c:v>T1</c:v>
                  </c:pt>
                  <c:pt idx="24">
                    <c:v>T2</c:v>
                  </c:pt>
                  <c:pt idx="25">
                    <c:v>T3</c:v>
                  </c:pt>
                  <c:pt idx="26">
                    <c:v>T4</c:v>
                  </c:pt>
                  <c:pt idx="27">
                    <c:v>T1</c:v>
                  </c:pt>
                  <c:pt idx="28">
                    <c:v>T2</c:v>
                  </c:pt>
                  <c:pt idx="29">
                    <c:v>T3</c:v>
                  </c:pt>
                  <c:pt idx="30">
                    <c:v>T4</c:v>
                  </c:pt>
                  <c:pt idx="31">
                    <c:v>T1</c:v>
                  </c:pt>
                  <c:pt idx="32">
                    <c:v>T2</c:v>
                  </c:pt>
                  <c:pt idx="33">
                    <c:v>T3</c:v>
                  </c:pt>
                  <c:pt idx="34">
                    <c:v>T4</c:v>
                  </c:pt>
                  <c:pt idx="35">
                    <c:v>T1</c:v>
                  </c:pt>
                  <c:pt idx="36">
                    <c:v>T2</c:v>
                  </c:pt>
                  <c:pt idx="37">
                    <c:v>T3</c:v>
                  </c:pt>
                  <c:pt idx="38">
                    <c:v>T4</c:v>
                  </c:pt>
                  <c:pt idx="39">
                    <c:v>T1</c:v>
                  </c:pt>
                  <c:pt idx="40">
                    <c:v>T2</c:v>
                  </c:pt>
                  <c:pt idx="41">
                    <c:v>T3</c:v>
                  </c:pt>
                  <c:pt idx="42">
                    <c:v>T4</c:v>
                  </c:pt>
                  <c:pt idx="43">
                    <c:v>T1</c:v>
                  </c:pt>
                  <c:pt idx="44">
                    <c:v>T2</c:v>
                  </c:pt>
                  <c:pt idx="45">
                    <c:v>T3</c:v>
                  </c:pt>
                  <c:pt idx="46">
                    <c:v>T4</c:v>
                  </c:pt>
                </c:lvl>
                <c:lvl>
                  <c:pt idx="0">
                    <c:v>2016</c:v>
                  </c:pt>
                  <c:pt idx="3">
                    <c:v>2017</c:v>
                  </c:pt>
                  <c:pt idx="7">
                    <c:v>2018</c:v>
                  </c:pt>
                  <c:pt idx="11">
                    <c:v>2019</c:v>
                  </c:pt>
                  <c:pt idx="15">
                    <c:v>2020</c:v>
                  </c:pt>
                  <c:pt idx="19">
                    <c:v>2021</c:v>
                  </c:pt>
                  <c:pt idx="23">
                    <c:v>2022</c:v>
                  </c:pt>
                  <c:pt idx="27">
                    <c:v>2023</c:v>
                  </c:pt>
                  <c:pt idx="31">
                    <c:v>2024</c:v>
                  </c:pt>
                  <c:pt idx="35">
                    <c:v>2025</c:v>
                  </c:pt>
                  <c:pt idx="39">
                    <c:v>2026</c:v>
                  </c:pt>
                  <c:pt idx="43">
                    <c:v>2027</c:v>
                  </c:pt>
                </c:lvl>
              </c:multiLvlStrCache>
            </c:multiLvlStrRef>
          </c:cat>
          <c:val>
            <c:numRef>
              <c:f>Données!$C$146:$C$186</c:f>
              <c:numCache>
                <c:formatCode>#\ ##0.0</c:formatCode>
                <c:ptCount val="41"/>
                <c:pt idx="0">
                  <c:v>11.2</c:v>
                </c:pt>
                <c:pt idx="1">
                  <c:v>11</c:v>
                </c:pt>
                <c:pt idx="2">
                  <c:v>11.4</c:v>
                </c:pt>
                <c:pt idx="3">
                  <c:v>10.9</c:v>
                </c:pt>
                <c:pt idx="4">
                  <c:v>10.8</c:v>
                </c:pt>
                <c:pt idx="5">
                  <c:v>10.8</c:v>
                </c:pt>
                <c:pt idx="6">
                  <c:v>10.3</c:v>
                </c:pt>
                <c:pt idx="7">
                  <c:v>10.6</c:v>
                </c:pt>
                <c:pt idx="8">
                  <c:v>10.4</c:v>
                </c:pt>
                <c:pt idx="9">
                  <c:v>10.199999999999999</c:v>
                </c:pt>
                <c:pt idx="10">
                  <c:v>10</c:v>
                </c:pt>
                <c:pt idx="11">
                  <c:v>10.1</c:v>
                </c:pt>
                <c:pt idx="12">
                  <c:v>9.6</c:v>
                </c:pt>
                <c:pt idx="13">
                  <c:v>9.5</c:v>
                </c:pt>
                <c:pt idx="14">
                  <c:v>9.1999999999999993</c:v>
                </c:pt>
                <c:pt idx="15">
                  <c:v>8.9</c:v>
                </c:pt>
                <c:pt idx="16">
                  <c:v>8.1999999999999993</c:v>
                </c:pt>
                <c:pt idx="17">
                  <c:v>10.1</c:v>
                </c:pt>
                <c:pt idx="18">
                  <c:v>9.1</c:v>
                </c:pt>
                <c:pt idx="19">
                  <c:v>9.1999999999999993</c:v>
                </c:pt>
                <c:pt idx="20">
                  <c:v>9.1</c:v>
                </c:pt>
                <c:pt idx="21">
                  <c:v>8.9</c:v>
                </c:pt>
                <c:pt idx="22">
                  <c:v>8.3000000000000007</c:v>
                </c:pt>
                <c:pt idx="23">
                  <c:v>8.1999999999999993</c:v>
                </c:pt>
                <c:pt idx="24">
                  <c:v>8.3000000000000007</c:v>
                </c:pt>
                <c:pt idx="25">
                  <c:v>8.1</c:v>
                </c:pt>
                <c:pt idx="26">
                  <c:v>8</c:v>
                </c:pt>
                <c:pt idx="27">
                  <c:v>7.9</c:v>
                </c:pt>
                <c:pt idx="28">
                  <c:v>7.9</c:v>
                </c:pt>
                <c:pt idx="29">
                  <c:v>8.1</c:v>
                </c:pt>
                <c:pt idx="30">
                  <c:v>8.1999999999999993</c:v>
                </c:pt>
                <c:pt idx="31">
                  <c:v>8.1</c:v>
                </c:pt>
                <c:pt idx="32">
                  <c:v>7.8</c:v>
                </c:pt>
                <c:pt idx="33">
                  <c:v>7.8</c:v>
                </c:pt>
                <c:pt idx="34">
                  <c:v>7.8</c:v>
                </c:pt>
                <c:pt idx="35">
                  <c:v>7.9</c:v>
                </c:pt>
                <c:pt idx="36">
                  <c:v>8</c:v>
                </c:pt>
                <c:pt idx="37">
                  <c:v>8.1999999999999993</c:v>
                </c:pt>
                <c:pt idx="38">
                  <c:v>8.4</c:v>
                </c:pt>
                <c:pt idx="39">
                  <c:v>8.6</c:v>
                </c:pt>
                <c:pt idx="40">
                  <c:v>8.6999999999999993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EB-4F30-BC5C-E8B43DCE56A9}"/>
            </c:ext>
          </c:extLst>
        </c:ser>
        <c:ser>
          <c:idx val="1"/>
          <c:order val="1"/>
          <c:tx>
            <c:v>France métropolitaine</c:v>
          </c:tx>
          <c:spPr>
            <a:ln w="25400">
              <a:solidFill>
                <a:srgbClr val="0000FF"/>
              </a:solidFill>
              <a:prstDash val="solid"/>
            </a:ln>
          </c:spPr>
          <c:marker>
            <c:symbol val="none"/>
          </c:marker>
          <c:cat>
            <c:multiLvlStrRef>
              <c:f>'dates trim'!$B$138:$C$300</c:f>
              <c:multiLvlStrCache>
                <c:ptCount val="47"/>
                <c:lvl>
                  <c:pt idx="0">
                    <c:v>T2</c:v>
                  </c:pt>
                  <c:pt idx="1">
                    <c:v>T3</c:v>
                  </c:pt>
                  <c:pt idx="2">
                    <c:v>T4</c:v>
                  </c:pt>
                  <c:pt idx="3">
                    <c:v>T1</c:v>
                  </c:pt>
                  <c:pt idx="4">
                    <c:v>T2</c:v>
                  </c:pt>
                  <c:pt idx="5">
                    <c:v>T3</c:v>
                  </c:pt>
                  <c:pt idx="6">
                    <c:v>T4</c:v>
                  </c:pt>
                  <c:pt idx="7">
                    <c:v>T1</c:v>
                  </c:pt>
                  <c:pt idx="8">
                    <c:v>T2</c:v>
                  </c:pt>
                  <c:pt idx="9">
                    <c:v>T3</c:v>
                  </c:pt>
                  <c:pt idx="10">
                    <c:v>T4</c:v>
                  </c:pt>
                  <c:pt idx="11">
                    <c:v>T1</c:v>
                  </c:pt>
                  <c:pt idx="12">
                    <c:v>T2</c:v>
                  </c:pt>
                  <c:pt idx="13">
                    <c:v>T3</c:v>
                  </c:pt>
                  <c:pt idx="14">
                    <c:v>T4</c:v>
                  </c:pt>
                  <c:pt idx="15">
                    <c:v>T1</c:v>
                  </c:pt>
                  <c:pt idx="16">
                    <c:v>T2</c:v>
                  </c:pt>
                  <c:pt idx="17">
                    <c:v>T3</c:v>
                  </c:pt>
                  <c:pt idx="18">
                    <c:v>T4</c:v>
                  </c:pt>
                  <c:pt idx="19">
                    <c:v>T1</c:v>
                  </c:pt>
                  <c:pt idx="20">
                    <c:v>T2</c:v>
                  </c:pt>
                  <c:pt idx="21">
                    <c:v>T3</c:v>
                  </c:pt>
                  <c:pt idx="22">
                    <c:v>T4</c:v>
                  </c:pt>
                  <c:pt idx="23">
                    <c:v>T1</c:v>
                  </c:pt>
                  <c:pt idx="24">
                    <c:v>T2</c:v>
                  </c:pt>
                  <c:pt idx="25">
                    <c:v>T3</c:v>
                  </c:pt>
                  <c:pt idx="26">
                    <c:v>T4</c:v>
                  </c:pt>
                  <c:pt idx="27">
                    <c:v>T1</c:v>
                  </c:pt>
                  <c:pt idx="28">
                    <c:v>T2</c:v>
                  </c:pt>
                  <c:pt idx="29">
                    <c:v>T3</c:v>
                  </c:pt>
                  <c:pt idx="30">
                    <c:v>T4</c:v>
                  </c:pt>
                  <c:pt idx="31">
                    <c:v>T1</c:v>
                  </c:pt>
                  <c:pt idx="32">
                    <c:v>T2</c:v>
                  </c:pt>
                  <c:pt idx="33">
                    <c:v>T3</c:v>
                  </c:pt>
                  <c:pt idx="34">
                    <c:v>T4</c:v>
                  </c:pt>
                  <c:pt idx="35">
                    <c:v>T1</c:v>
                  </c:pt>
                  <c:pt idx="36">
                    <c:v>T2</c:v>
                  </c:pt>
                  <c:pt idx="37">
                    <c:v>T3</c:v>
                  </c:pt>
                  <c:pt idx="38">
                    <c:v>T4</c:v>
                  </c:pt>
                  <c:pt idx="39">
                    <c:v>T1</c:v>
                  </c:pt>
                  <c:pt idx="40">
                    <c:v>T2</c:v>
                  </c:pt>
                  <c:pt idx="41">
                    <c:v>T3</c:v>
                  </c:pt>
                  <c:pt idx="42">
                    <c:v>T4</c:v>
                  </c:pt>
                  <c:pt idx="43">
                    <c:v>T1</c:v>
                  </c:pt>
                  <c:pt idx="44">
                    <c:v>T2</c:v>
                  </c:pt>
                  <c:pt idx="45">
                    <c:v>T3</c:v>
                  </c:pt>
                  <c:pt idx="46">
                    <c:v>T4</c:v>
                  </c:pt>
                </c:lvl>
                <c:lvl>
                  <c:pt idx="0">
                    <c:v>2016</c:v>
                  </c:pt>
                  <c:pt idx="3">
                    <c:v>2017</c:v>
                  </c:pt>
                  <c:pt idx="7">
                    <c:v>2018</c:v>
                  </c:pt>
                  <c:pt idx="11">
                    <c:v>2019</c:v>
                  </c:pt>
                  <c:pt idx="15">
                    <c:v>2020</c:v>
                  </c:pt>
                  <c:pt idx="19">
                    <c:v>2021</c:v>
                  </c:pt>
                  <c:pt idx="23">
                    <c:v>2022</c:v>
                  </c:pt>
                  <c:pt idx="27">
                    <c:v>2023</c:v>
                  </c:pt>
                  <c:pt idx="31">
                    <c:v>2024</c:v>
                  </c:pt>
                  <c:pt idx="35">
                    <c:v>2025</c:v>
                  </c:pt>
                  <c:pt idx="39">
                    <c:v>2026</c:v>
                  </c:pt>
                  <c:pt idx="43">
                    <c:v>2027</c:v>
                  </c:pt>
                </c:lvl>
              </c:multiLvlStrCache>
            </c:multiLvlStrRef>
          </c:cat>
          <c:val>
            <c:numRef>
              <c:f>Données!$B$146:$B$186</c:f>
              <c:numCache>
                <c:formatCode>#\ ##0.0</c:formatCode>
                <c:ptCount val="41"/>
                <c:pt idx="0">
                  <c:v>9.6999999999999993</c:v>
                </c:pt>
                <c:pt idx="1">
                  <c:v>9.6</c:v>
                </c:pt>
                <c:pt idx="2">
                  <c:v>9.6999999999999993</c:v>
                </c:pt>
                <c:pt idx="3">
                  <c:v>9.3000000000000007</c:v>
                </c:pt>
                <c:pt idx="4">
                  <c:v>9.1999999999999993</c:v>
                </c:pt>
                <c:pt idx="5">
                  <c:v>9.1999999999999993</c:v>
                </c:pt>
                <c:pt idx="6">
                  <c:v>8.6999999999999993</c:v>
                </c:pt>
                <c:pt idx="7">
                  <c:v>9</c:v>
                </c:pt>
                <c:pt idx="8">
                  <c:v>8.8000000000000007</c:v>
                </c:pt>
                <c:pt idx="9">
                  <c:v>8.6</c:v>
                </c:pt>
                <c:pt idx="10">
                  <c:v>8.4</c:v>
                </c:pt>
                <c:pt idx="11">
                  <c:v>8.5</c:v>
                </c:pt>
                <c:pt idx="12">
                  <c:v>8.1999999999999993</c:v>
                </c:pt>
                <c:pt idx="13">
                  <c:v>8.1</c:v>
                </c:pt>
                <c:pt idx="14">
                  <c:v>7.9</c:v>
                </c:pt>
                <c:pt idx="15">
                  <c:v>7.7</c:v>
                </c:pt>
                <c:pt idx="16">
                  <c:v>7.1</c:v>
                </c:pt>
                <c:pt idx="17">
                  <c:v>8.6999999999999993</c:v>
                </c:pt>
                <c:pt idx="18">
                  <c:v>7.9</c:v>
                </c:pt>
                <c:pt idx="19">
                  <c:v>8</c:v>
                </c:pt>
                <c:pt idx="20">
                  <c:v>7.7</c:v>
                </c:pt>
                <c:pt idx="21">
                  <c:v>7.7</c:v>
                </c:pt>
                <c:pt idx="22">
                  <c:v>7.2</c:v>
                </c:pt>
                <c:pt idx="23">
                  <c:v>7.1</c:v>
                </c:pt>
                <c:pt idx="24">
                  <c:v>7.2</c:v>
                </c:pt>
                <c:pt idx="25">
                  <c:v>7</c:v>
                </c:pt>
                <c:pt idx="26">
                  <c:v>6.9</c:v>
                </c:pt>
                <c:pt idx="27">
                  <c:v>6.9</c:v>
                </c:pt>
                <c:pt idx="28">
                  <c:v>7</c:v>
                </c:pt>
                <c:pt idx="29">
                  <c:v>7.2</c:v>
                </c:pt>
                <c:pt idx="30">
                  <c:v>7.3</c:v>
                </c:pt>
                <c:pt idx="31">
                  <c:v>7.2</c:v>
                </c:pt>
                <c:pt idx="32">
                  <c:v>7.1</c:v>
                </c:pt>
                <c:pt idx="33">
                  <c:v>7.2</c:v>
                </c:pt>
                <c:pt idx="34">
                  <c:v>7.1</c:v>
                </c:pt>
                <c:pt idx="35">
                  <c:v>7.2</c:v>
                </c:pt>
                <c:pt idx="36">
                  <c:v>7.3</c:v>
                </c:pt>
                <c:pt idx="37">
                  <c:v>7.5</c:v>
                </c:pt>
                <c:pt idx="38">
                  <c:v>7.7</c:v>
                </c:pt>
                <c:pt idx="39">
                  <c:v>7.9</c:v>
                </c:pt>
                <c:pt idx="40">
                  <c:v>8.1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EB-4F30-BC5C-E8B43DCE56A9}"/>
            </c:ext>
          </c:extLst>
        </c:ser>
        <c:ser>
          <c:idx val="2"/>
          <c:order val="2"/>
          <c:tx>
            <c:strRef>
              <c:f>Données!$F$8</c:f>
              <c:strCache>
                <c:ptCount val="1"/>
                <c:pt idx="0">
                  <c:v>Alpes-Maritimes</c:v>
                </c:pt>
              </c:strCache>
            </c:strRef>
          </c:tx>
          <c:marker>
            <c:symbol val="none"/>
          </c:marker>
          <c:cat>
            <c:multiLvlStrRef>
              <c:f>'dates trim'!$B$138:$C$300</c:f>
              <c:multiLvlStrCache>
                <c:ptCount val="47"/>
                <c:lvl>
                  <c:pt idx="0">
                    <c:v>T2</c:v>
                  </c:pt>
                  <c:pt idx="1">
                    <c:v>T3</c:v>
                  </c:pt>
                  <c:pt idx="2">
                    <c:v>T4</c:v>
                  </c:pt>
                  <c:pt idx="3">
                    <c:v>T1</c:v>
                  </c:pt>
                  <c:pt idx="4">
                    <c:v>T2</c:v>
                  </c:pt>
                  <c:pt idx="5">
                    <c:v>T3</c:v>
                  </c:pt>
                  <c:pt idx="6">
                    <c:v>T4</c:v>
                  </c:pt>
                  <c:pt idx="7">
                    <c:v>T1</c:v>
                  </c:pt>
                  <c:pt idx="8">
                    <c:v>T2</c:v>
                  </c:pt>
                  <c:pt idx="9">
                    <c:v>T3</c:v>
                  </c:pt>
                  <c:pt idx="10">
                    <c:v>T4</c:v>
                  </c:pt>
                  <c:pt idx="11">
                    <c:v>T1</c:v>
                  </c:pt>
                  <c:pt idx="12">
                    <c:v>T2</c:v>
                  </c:pt>
                  <c:pt idx="13">
                    <c:v>T3</c:v>
                  </c:pt>
                  <c:pt idx="14">
                    <c:v>T4</c:v>
                  </c:pt>
                  <c:pt idx="15">
                    <c:v>T1</c:v>
                  </c:pt>
                  <c:pt idx="16">
                    <c:v>T2</c:v>
                  </c:pt>
                  <c:pt idx="17">
                    <c:v>T3</c:v>
                  </c:pt>
                  <c:pt idx="18">
                    <c:v>T4</c:v>
                  </c:pt>
                  <c:pt idx="19">
                    <c:v>T1</c:v>
                  </c:pt>
                  <c:pt idx="20">
                    <c:v>T2</c:v>
                  </c:pt>
                  <c:pt idx="21">
                    <c:v>T3</c:v>
                  </c:pt>
                  <c:pt idx="22">
                    <c:v>T4</c:v>
                  </c:pt>
                  <c:pt idx="23">
                    <c:v>T1</c:v>
                  </c:pt>
                  <c:pt idx="24">
                    <c:v>T2</c:v>
                  </c:pt>
                  <c:pt idx="25">
                    <c:v>T3</c:v>
                  </c:pt>
                  <c:pt idx="26">
                    <c:v>T4</c:v>
                  </c:pt>
                  <c:pt idx="27">
                    <c:v>T1</c:v>
                  </c:pt>
                  <c:pt idx="28">
                    <c:v>T2</c:v>
                  </c:pt>
                  <c:pt idx="29">
                    <c:v>T3</c:v>
                  </c:pt>
                  <c:pt idx="30">
                    <c:v>T4</c:v>
                  </c:pt>
                  <c:pt idx="31">
                    <c:v>T1</c:v>
                  </c:pt>
                  <c:pt idx="32">
                    <c:v>T2</c:v>
                  </c:pt>
                  <c:pt idx="33">
                    <c:v>T3</c:v>
                  </c:pt>
                  <c:pt idx="34">
                    <c:v>T4</c:v>
                  </c:pt>
                  <c:pt idx="35">
                    <c:v>T1</c:v>
                  </c:pt>
                  <c:pt idx="36">
                    <c:v>T2</c:v>
                  </c:pt>
                  <c:pt idx="37">
                    <c:v>T3</c:v>
                  </c:pt>
                  <c:pt idx="38">
                    <c:v>T4</c:v>
                  </c:pt>
                  <c:pt idx="39">
                    <c:v>T1</c:v>
                  </c:pt>
                  <c:pt idx="40">
                    <c:v>T2</c:v>
                  </c:pt>
                  <c:pt idx="41">
                    <c:v>T3</c:v>
                  </c:pt>
                  <c:pt idx="42">
                    <c:v>T4</c:v>
                  </c:pt>
                  <c:pt idx="43">
                    <c:v>T1</c:v>
                  </c:pt>
                  <c:pt idx="44">
                    <c:v>T2</c:v>
                  </c:pt>
                  <c:pt idx="45">
                    <c:v>T3</c:v>
                  </c:pt>
                  <c:pt idx="46">
                    <c:v>T4</c:v>
                  </c:pt>
                </c:lvl>
                <c:lvl>
                  <c:pt idx="0">
                    <c:v>2016</c:v>
                  </c:pt>
                  <c:pt idx="3">
                    <c:v>2017</c:v>
                  </c:pt>
                  <c:pt idx="7">
                    <c:v>2018</c:v>
                  </c:pt>
                  <c:pt idx="11">
                    <c:v>2019</c:v>
                  </c:pt>
                  <c:pt idx="15">
                    <c:v>2020</c:v>
                  </c:pt>
                  <c:pt idx="19">
                    <c:v>2021</c:v>
                  </c:pt>
                  <c:pt idx="23">
                    <c:v>2022</c:v>
                  </c:pt>
                  <c:pt idx="27">
                    <c:v>2023</c:v>
                  </c:pt>
                  <c:pt idx="31">
                    <c:v>2024</c:v>
                  </c:pt>
                  <c:pt idx="35">
                    <c:v>2025</c:v>
                  </c:pt>
                  <c:pt idx="39">
                    <c:v>2026</c:v>
                  </c:pt>
                  <c:pt idx="43">
                    <c:v>2027</c:v>
                  </c:pt>
                </c:lvl>
              </c:multiLvlStrCache>
            </c:multiLvlStrRef>
          </c:cat>
          <c:val>
            <c:numRef>
              <c:f>Données!$F$146:$F$186</c:f>
              <c:numCache>
                <c:formatCode>#\ ##0.0</c:formatCode>
                <c:ptCount val="41"/>
                <c:pt idx="0">
                  <c:v>10.3</c:v>
                </c:pt>
                <c:pt idx="1">
                  <c:v>10.1</c:v>
                </c:pt>
                <c:pt idx="2">
                  <c:v>10.5</c:v>
                </c:pt>
                <c:pt idx="3">
                  <c:v>10</c:v>
                </c:pt>
                <c:pt idx="4">
                  <c:v>9.9</c:v>
                </c:pt>
                <c:pt idx="5">
                  <c:v>9.9</c:v>
                </c:pt>
                <c:pt idx="6">
                  <c:v>9.4</c:v>
                </c:pt>
                <c:pt idx="7">
                  <c:v>9.6999999999999993</c:v>
                </c:pt>
                <c:pt idx="8">
                  <c:v>9.4</c:v>
                </c:pt>
                <c:pt idx="9">
                  <c:v>9.1999999999999993</c:v>
                </c:pt>
                <c:pt idx="10">
                  <c:v>9.1</c:v>
                </c:pt>
                <c:pt idx="11">
                  <c:v>9.1</c:v>
                </c:pt>
                <c:pt idx="12">
                  <c:v>8.8000000000000007</c:v>
                </c:pt>
                <c:pt idx="13">
                  <c:v>8.6999999999999993</c:v>
                </c:pt>
                <c:pt idx="14">
                  <c:v>8.4</c:v>
                </c:pt>
                <c:pt idx="15">
                  <c:v>8.1999999999999993</c:v>
                </c:pt>
                <c:pt idx="16">
                  <c:v>8</c:v>
                </c:pt>
                <c:pt idx="17">
                  <c:v>10</c:v>
                </c:pt>
                <c:pt idx="18">
                  <c:v>8.9</c:v>
                </c:pt>
                <c:pt idx="19">
                  <c:v>8.9</c:v>
                </c:pt>
                <c:pt idx="20">
                  <c:v>9</c:v>
                </c:pt>
                <c:pt idx="21">
                  <c:v>8.5</c:v>
                </c:pt>
                <c:pt idx="22">
                  <c:v>7.8</c:v>
                </c:pt>
                <c:pt idx="23">
                  <c:v>7.5</c:v>
                </c:pt>
                <c:pt idx="24">
                  <c:v>7.5</c:v>
                </c:pt>
                <c:pt idx="25">
                  <c:v>7.3</c:v>
                </c:pt>
                <c:pt idx="26">
                  <c:v>7.1</c:v>
                </c:pt>
                <c:pt idx="27">
                  <c:v>7</c:v>
                </c:pt>
                <c:pt idx="28">
                  <c:v>7</c:v>
                </c:pt>
                <c:pt idx="29">
                  <c:v>7.2</c:v>
                </c:pt>
                <c:pt idx="30">
                  <c:v>7.2</c:v>
                </c:pt>
                <c:pt idx="31">
                  <c:v>7</c:v>
                </c:pt>
                <c:pt idx="32">
                  <c:v>6.7</c:v>
                </c:pt>
                <c:pt idx="33">
                  <c:v>6.7</c:v>
                </c:pt>
                <c:pt idx="34">
                  <c:v>6.7</c:v>
                </c:pt>
                <c:pt idx="35">
                  <c:v>6.8</c:v>
                </c:pt>
                <c:pt idx="36">
                  <c:v>6.9</c:v>
                </c:pt>
                <c:pt idx="37">
                  <c:v>7</c:v>
                </c:pt>
                <c:pt idx="38">
                  <c:v>7.2</c:v>
                </c:pt>
                <c:pt idx="39">
                  <c:v>7.3</c:v>
                </c:pt>
                <c:pt idx="40">
                  <c:v>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0EB-4F30-BC5C-E8B43DCE56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8840704"/>
        <c:axId val="138846592"/>
      </c:lineChart>
      <c:catAx>
        <c:axId val="138840704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cross"/>
        <c:minorTickMark val="none"/>
        <c:tickLblPos val="nextTo"/>
        <c:txPr>
          <a:bodyPr/>
          <a:lstStyle/>
          <a:p>
            <a:pPr>
              <a:defRPr sz="900"/>
            </a:pPr>
            <a:endParaRPr lang="fr-FR"/>
          </a:p>
        </c:txPr>
        <c:crossAx val="13884659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38846592"/>
        <c:scaling>
          <c:orientation val="minMax"/>
          <c:max val="12"/>
          <c:min val="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crossAx val="138840704"/>
        <c:crosses val="autoZero"/>
        <c:crossBetween val="midCat"/>
        <c:majorUnit val="1"/>
      </c:valAx>
    </c:plotArea>
    <c:legend>
      <c:legendPos val="r"/>
      <c:layout>
        <c:manualLayout>
          <c:xMode val="edge"/>
          <c:yMode val="edge"/>
          <c:x val="8.5292591267000728E-2"/>
          <c:y val="9.0518574477083349E-2"/>
          <c:w val="0.83776515151515152"/>
          <c:h val="8.382146018729921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906668268667008E-2"/>
          <c:y val="0.1861788714061014"/>
          <c:w val="0.87735585029537844"/>
          <c:h val="0.58017775947020711"/>
        </c:manualLayout>
      </c:layout>
      <c:barChart>
        <c:barDir val="col"/>
        <c:grouping val="clustered"/>
        <c:varyColors val="0"/>
        <c:ser>
          <c:idx val="0"/>
          <c:order val="0"/>
          <c:tx>
            <c:v>Taux de chômage, en % (échelle de gauche)</c:v>
          </c:tx>
          <c:spPr>
            <a:solidFill>
              <a:srgbClr val="00B0F0"/>
            </a:solidFill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EFB-415F-AB36-F54A8DAE717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2EFB-415F-AB36-F54A8DAE717C}"/>
              </c:ext>
            </c:extLst>
          </c:dPt>
          <c:dPt>
            <c:idx val="3"/>
            <c:invertIfNegative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4-2EFB-415F-AB36-F54A8DAE717C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2EFB-415F-AB36-F54A8DAE717C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7-2EFB-415F-AB36-F54A8DAE717C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2EFB-415F-AB36-F54A8DAE717C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2EFB-415F-AB36-F54A8DAE717C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2EFB-415F-AB36-F54A8DAE717C}"/>
              </c:ext>
            </c:extLst>
          </c:dPt>
          <c:dLbls>
            <c:dLbl>
              <c:idx val="1"/>
              <c:layout>
                <c:manualLayout>
                  <c:x val="-1.4441110954665742E-7"/>
                  <c:y val="8.0482897384305842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EFB-415F-AB36-F54A8DAE717C}"/>
                </c:ext>
              </c:extLst>
            </c:dLbl>
            <c:dLbl>
              <c:idx val="2"/>
              <c:layout>
                <c:manualLayout>
                  <c:x val="0"/>
                  <c:y val="1.341381623071764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EFB-415F-AB36-F54A8DAE717C}"/>
                </c:ext>
              </c:extLst>
            </c:dLbl>
            <c:dLbl>
              <c:idx val="3"/>
              <c:layout>
                <c:manualLayout>
                  <c:x val="-3.6680421824851657E-3"/>
                  <c:y val="-2.6827632461435772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EFB-415F-AB36-F54A8DAE717C}"/>
                </c:ext>
              </c:extLst>
            </c:dLbl>
            <c:dLbl>
              <c:idx val="4"/>
              <c:layout>
                <c:manualLayout>
                  <c:x val="0"/>
                  <c:y val="5.3655264922870555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EFB-415F-AB36-F54A8DAE717C}"/>
                </c:ext>
              </c:extLst>
            </c:dLbl>
            <c:dLbl>
              <c:idx val="5"/>
              <c:layout>
                <c:manualLayout>
                  <c:x val="-1.8340210912425492E-3"/>
                  <c:y val="-2.1124120048374236E-7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EFB-415F-AB36-F54A8DAE717C}"/>
                </c:ext>
              </c:extLst>
            </c:dLbl>
            <c:dLbl>
              <c:idx val="6"/>
              <c:layout>
                <c:manualLayout>
                  <c:x val="1.8340210912425492E-3"/>
                  <c:y val="1.0731052984574111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EFB-415F-AB36-F54A8DAE717C}"/>
                </c:ext>
              </c:extLst>
            </c:dLbl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'données graphiques_trim'!$G$35:$G$41</c:f>
              <c:strCache>
                <c:ptCount val="7"/>
                <c:pt idx="0">
                  <c:v>Hérault</c:v>
                </c:pt>
                <c:pt idx="1">
                  <c:v>Val-d'Oise</c:v>
                </c:pt>
                <c:pt idx="2">
                  <c:v>Paca</c:v>
                </c:pt>
                <c:pt idx="3">
                  <c:v>France métro.</c:v>
                </c:pt>
                <c:pt idx="4">
                  <c:v>Essonne</c:v>
                </c:pt>
                <c:pt idx="5">
                  <c:v>Alpes-Maritimes</c:v>
                </c:pt>
                <c:pt idx="6">
                  <c:v>Bas-Rhin</c:v>
                </c:pt>
              </c:strCache>
            </c:strRef>
          </c:cat>
          <c:val>
            <c:numRef>
              <c:f>'données graphiques_trim'!$H$35:$H$41</c:f>
              <c:numCache>
                <c:formatCode>#\ ##0.0</c:formatCode>
                <c:ptCount val="7"/>
                <c:pt idx="0">
                  <c:v>11</c:v>
                </c:pt>
                <c:pt idx="1">
                  <c:v>9.5</c:v>
                </c:pt>
                <c:pt idx="2">
                  <c:v>8.6999999999999993</c:v>
                </c:pt>
                <c:pt idx="3">
                  <c:v>8.1</c:v>
                </c:pt>
                <c:pt idx="4">
                  <c:v>7.7</c:v>
                </c:pt>
                <c:pt idx="5">
                  <c:v>7.5</c:v>
                </c:pt>
                <c:pt idx="6">
                  <c:v>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EFB-415F-AB36-F54A8DAE71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1841232"/>
        <c:axId val="1"/>
      </c:barChart>
      <c:scatterChart>
        <c:scatterStyle val="lineMarker"/>
        <c:varyColors val="0"/>
        <c:ser>
          <c:idx val="1"/>
          <c:order val="1"/>
          <c:tx>
            <c:v>Variation trimestrielle, en point (échelle de droite)</c:v>
          </c:tx>
          <c:spPr>
            <a:ln w="28575">
              <a:noFill/>
            </a:ln>
          </c:spPr>
          <c:marker>
            <c:spPr>
              <a:solidFill>
                <a:schemeClr val="accent6">
                  <a:lumMod val="75000"/>
                </a:schemeClr>
              </a:solidFill>
            </c:spPr>
          </c:marker>
          <c:xVal>
            <c:strRef>
              <c:f>'données graphiques_trim'!$G$35:$G$41</c:f>
              <c:strCache>
                <c:ptCount val="7"/>
                <c:pt idx="0">
                  <c:v>Hérault</c:v>
                </c:pt>
                <c:pt idx="1">
                  <c:v>Val-d'Oise</c:v>
                </c:pt>
                <c:pt idx="2">
                  <c:v>Paca</c:v>
                </c:pt>
                <c:pt idx="3">
                  <c:v>France métro.</c:v>
                </c:pt>
                <c:pt idx="4">
                  <c:v>Essonne</c:v>
                </c:pt>
                <c:pt idx="5">
                  <c:v>Alpes-Maritimes</c:v>
                </c:pt>
                <c:pt idx="6">
                  <c:v>Bas-Rhin</c:v>
                </c:pt>
              </c:strCache>
            </c:strRef>
          </c:xVal>
          <c:yVal>
            <c:numRef>
              <c:f>'données graphiques_trim'!$J$35:$J$41</c:f>
              <c:numCache>
                <c:formatCode>#\ ##0.0</c:formatCode>
                <c:ptCount val="7"/>
                <c:pt idx="0">
                  <c:v>9.9999999999999645E-2</c:v>
                </c:pt>
                <c:pt idx="1">
                  <c:v>0.40000000000000036</c:v>
                </c:pt>
                <c:pt idx="2">
                  <c:v>9.9999999999999645E-2</c:v>
                </c:pt>
                <c:pt idx="3">
                  <c:v>0.19999999999999929</c:v>
                </c:pt>
                <c:pt idx="4">
                  <c:v>0.20000000000000018</c:v>
                </c:pt>
                <c:pt idx="5">
                  <c:v>0.20000000000000018</c:v>
                </c:pt>
                <c:pt idx="6">
                  <c:v>0.29999999999999982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2EFB-415F-AB36-F54A8DAE71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"/>
        <c:axId val="4"/>
      </c:scatterChart>
      <c:catAx>
        <c:axId val="1291841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fr-F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2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1291841232"/>
        <c:crosses val="autoZero"/>
        <c:crossBetween val="between"/>
        <c:majorUnit val="1"/>
      </c:valAx>
      <c:valAx>
        <c:axId val="3"/>
        <c:scaling>
          <c:orientation val="minMax"/>
        </c:scaling>
        <c:delete val="1"/>
        <c:axPos val="b"/>
        <c:majorTickMark val="out"/>
        <c:minorTickMark val="none"/>
        <c:tickLblPos val="nextTo"/>
        <c:crossAx val="4"/>
        <c:crosses val="autoZero"/>
        <c:crossBetween val="midCat"/>
      </c:valAx>
      <c:valAx>
        <c:axId val="4"/>
        <c:scaling>
          <c:orientation val="minMax"/>
          <c:max val="0.4"/>
          <c:min val="0"/>
        </c:scaling>
        <c:delete val="0"/>
        <c:axPos val="r"/>
        <c:numFmt formatCode="[&lt;0]\-&quot;&quot;0.0&quot;&quot;;[&gt;0]\+&quot;&quot;0.0&quot;&quot;;0" sourceLinked="0"/>
        <c:majorTickMark val="out"/>
        <c:minorTickMark val="none"/>
        <c:tickLblPos val="nextTo"/>
        <c:crossAx val="3"/>
        <c:crosses val="max"/>
        <c:crossBetween val="midCat"/>
        <c:majorUnit val="0.1"/>
        <c:minorUnit val="1.0000000000000002E-2"/>
      </c:valAx>
    </c:plotArea>
    <c:legend>
      <c:legendPos val="r"/>
      <c:layout>
        <c:manualLayout>
          <c:xMode val="edge"/>
          <c:yMode val="edge"/>
          <c:x val="5.3646416618830489E-2"/>
          <c:y val="8.7864509894009721E-2"/>
          <c:w val="0.90099174329481169"/>
          <c:h val="5.0303500794795022E-2"/>
        </c:manualLayout>
      </c:layout>
      <c:overlay val="0"/>
      <c:txPr>
        <a:bodyPr/>
        <a:lstStyle/>
        <a:p>
          <a:pPr>
            <a:defRPr sz="11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500" b="1" i="0" u="none" strike="noStrike" baseline="0">
                <a:effectLst/>
              </a:rPr>
              <a:t>Evolution du nombre de bénéficiaires* des principales prestations sociales </a:t>
            </a:r>
            <a:r>
              <a:rPr lang="fr-FR" sz="1500" baseline="0"/>
              <a:t>dans les Alpes-Maritimes</a:t>
            </a:r>
          </a:p>
          <a:p>
            <a:pPr>
              <a:defRPr/>
            </a:pPr>
            <a:r>
              <a:rPr lang="fr-FR" sz="1100" b="0" i="1"/>
              <a:t>(données brutes, base 100 au T4</a:t>
            </a:r>
            <a:r>
              <a:rPr lang="fr-FR" sz="1100" b="0" i="1" u="none" strike="noStrike" kern="1200" baseline="0">
                <a:solidFill>
                  <a:sysClr val="windowText" lastClr="000000"/>
                </a:solidFill>
              </a:rPr>
              <a:t> 2021</a:t>
            </a:r>
            <a:r>
              <a:rPr lang="fr-FR" sz="1100" b="0" i="1"/>
              <a:t>)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9962198121461228E-2"/>
          <c:y val="0.17038143457300728"/>
          <c:w val="0.88312922262587745"/>
          <c:h val="0.51914002107075985"/>
        </c:manualLayout>
      </c:layout>
      <c:lineChart>
        <c:grouping val="standard"/>
        <c:varyColors val="0"/>
        <c:ser>
          <c:idx val="1"/>
          <c:order val="0"/>
          <c:tx>
            <c:v>RSA</c:v>
          </c:tx>
          <c:spPr>
            <a:ln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RSA!$A$62:$A$116</c:f>
              <c:strCache>
                <c:ptCount val="55"/>
                <c:pt idx="0">
                  <c:v>T4
2021</c:v>
                </c:pt>
                <c:pt idx="3">
                  <c:v>T1
2022</c:v>
                </c:pt>
                <c:pt idx="6">
                  <c:v>T2
2022</c:v>
                </c:pt>
                <c:pt idx="9">
                  <c:v>T3
2022</c:v>
                </c:pt>
                <c:pt idx="12">
                  <c:v>T4
2022</c:v>
                </c:pt>
                <c:pt idx="15">
                  <c:v>T1
2023</c:v>
                </c:pt>
                <c:pt idx="18">
                  <c:v>T2
2023</c:v>
                </c:pt>
                <c:pt idx="21">
                  <c:v>T3
2023</c:v>
                </c:pt>
                <c:pt idx="24">
                  <c:v>T4
2023</c:v>
                </c:pt>
                <c:pt idx="27">
                  <c:v>T1
2024</c:v>
                </c:pt>
                <c:pt idx="30">
                  <c:v>T2
2024</c:v>
                </c:pt>
                <c:pt idx="33">
                  <c:v>T3
2024</c:v>
                </c:pt>
                <c:pt idx="36">
                  <c:v>T4
2024</c:v>
                </c:pt>
                <c:pt idx="39">
                  <c:v>T1
2025</c:v>
                </c:pt>
                <c:pt idx="42">
                  <c:v>T2
2025</c:v>
                </c:pt>
                <c:pt idx="45">
                  <c:v>T3
2025</c:v>
                </c:pt>
                <c:pt idx="48">
                  <c:v>T4
2025</c:v>
                </c:pt>
                <c:pt idx="51">
                  <c:v>T1
2026</c:v>
                </c:pt>
                <c:pt idx="54">
                  <c:v>T2
2026</c:v>
                </c:pt>
              </c:strCache>
            </c:strRef>
          </c:cat>
          <c:val>
            <c:numRef>
              <c:f>RSA!$AU$62:$AU$116</c:f>
              <c:numCache>
                <c:formatCode>0.0</c:formatCode>
                <c:ptCount val="55"/>
                <c:pt idx="0">
                  <c:v>100</c:v>
                </c:pt>
                <c:pt idx="1">
                  <c:v>98.985890652557316</c:v>
                </c:pt>
                <c:pt idx="2">
                  <c:v>98.368606701940024</c:v>
                </c:pt>
                <c:pt idx="3">
                  <c:v>98.192239858906532</c:v>
                </c:pt>
                <c:pt idx="4">
                  <c:v>96.340388007054685</c:v>
                </c:pt>
                <c:pt idx="5">
                  <c:v>95.238095238095227</c:v>
                </c:pt>
                <c:pt idx="6">
                  <c:v>92.724867724867721</c:v>
                </c:pt>
                <c:pt idx="7">
                  <c:v>89.85890652557319</c:v>
                </c:pt>
                <c:pt idx="8">
                  <c:v>87.918871252204582</c:v>
                </c:pt>
                <c:pt idx="9">
                  <c:v>86.992945326278658</c:v>
                </c:pt>
                <c:pt idx="10">
                  <c:v>87.61022927689595</c:v>
                </c:pt>
                <c:pt idx="11">
                  <c:v>88.844797178130506</c:v>
                </c:pt>
                <c:pt idx="12">
                  <c:v>87.037037037037038</c:v>
                </c:pt>
                <c:pt idx="13">
                  <c:v>87.61022927689595</c:v>
                </c:pt>
                <c:pt idx="14">
                  <c:v>87.52204585537919</c:v>
                </c:pt>
                <c:pt idx="15">
                  <c:v>87.47795414462081</c:v>
                </c:pt>
                <c:pt idx="16">
                  <c:v>86.552028218694886</c:v>
                </c:pt>
                <c:pt idx="17">
                  <c:v>85.890652557319228</c:v>
                </c:pt>
                <c:pt idx="18">
                  <c:v>84.479717813051153</c:v>
                </c:pt>
                <c:pt idx="19">
                  <c:v>81.922398589065253</c:v>
                </c:pt>
                <c:pt idx="20">
                  <c:v>79.497354497354493</c:v>
                </c:pt>
                <c:pt idx="21">
                  <c:v>79.144620811287481</c:v>
                </c:pt>
                <c:pt idx="22">
                  <c:v>80.379188712522037</c:v>
                </c:pt>
                <c:pt idx="23">
                  <c:v>82.010582010582013</c:v>
                </c:pt>
                <c:pt idx="24">
                  <c:v>81.437389770723101</c:v>
                </c:pt>
                <c:pt idx="25">
                  <c:v>82.495590828924165</c:v>
                </c:pt>
                <c:pt idx="26">
                  <c:v>82.495590828924165</c:v>
                </c:pt>
                <c:pt idx="27">
                  <c:v>81.481481481481481</c:v>
                </c:pt>
                <c:pt idx="28">
                  <c:v>80.731922398589063</c:v>
                </c:pt>
                <c:pt idx="29">
                  <c:v>79.365079365079367</c:v>
                </c:pt>
                <c:pt idx="30">
                  <c:v>77.733686067019406</c:v>
                </c:pt>
                <c:pt idx="31">
                  <c:v>76.10229276895943</c:v>
                </c:pt>
                <c:pt idx="32">
                  <c:v>75.088183421516746</c:v>
                </c:pt>
                <c:pt idx="33">
                  <c:v>74.559082892416228</c:v>
                </c:pt>
                <c:pt idx="34">
                  <c:v>74.029982363315696</c:v>
                </c:pt>
                <c:pt idx="35">
                  <c:v>74.779541446208114</c:v>
                </c:pt>
                <c:pt idx="36">
                  <c:v>75.925925925925924</c:v>
                </c:pt>
                <c:pt idx="37">
                  <c:v>75.881834215167558</c:v>
                </c:pt>
                <c:pt idx="38">
                  <c:v>75.617283950617292</c:v>
                </c:pt>
                <c:pt idx="39">
                  <c:v>75.04409171075838</c:v>
                </c:pt>
                <c:pt idx="40">
                  <c:v>74.82363315696648</c:v>
                </c:pt>
                <c:pt idx="41">
                  <c:v>74.911816578483254</c:v>
                </c:pt>
                <c:pt idx="42">
                  <c:v>73.368606701940024</c:v>
                </c:pt>
                <c:pt idx="43">
                  <c:v>71.604938271604937</c:v>
                </c:pt>
                <c:pt idx="44">
                  <c:v>70.326278659612001</c:v>
                </c:pt>
                <c:pt idx="45">
                  <c:v>70.105820105820101</c:v>
                </c:pt>
                <c:pt idx="46">
                  <c:v>70.326278659612001</c:v>
                </c:pt>
                <c:pt idx="47">
                  <c:v>71.825396825396822</c:v>
                </c:pt>
                <c:pt idx="48">
                  <c:v>72.442680776014114</c:v>
                </c:pt>
                <c:pt idx="49">
                  <c:v>73.280423280423278</c:v>
                </c:pt>
                <c:pt idx="50">
                  <c:v>74.029982363315696</c:v>
                </c:pt>
                <c:pt idx="51">
                  <c:v>74.206349206349216</c:v>
                </c:pt>
                <c:pt idx="52">
                  <c:v>73.85361552028219</c:v>
                </c:pt>
                <c:pt idx="53">
                  <c:v>72.134038800705468</c:v>
                </c:pt>
                <c:pt idx="54">
                  <c:v>71.119929453262785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BD-49FB-ACCE-FD8A957DC20E}"/>
            </c:ext>
          </c:extLst>
        </c:ser>
        <c:ser>
          <c:idx val="0"/>
          <c:order val="1"/>
          <c:tx>
            <c:v>ASS**</c:v>
          </c:tx>
          <c:marker>
            <c:symbol val="none"/>
          </c:marker>
          <c:cat>
            <c:strRef>
              <c:f>RSA!$A$62:$A$116</c:f>
              <c:strCache>
                <c:ptCount val="55"/>
                <c:pt idx="0">
                  <c:v>T4
2021</c:v>
                </c:pt>
                <c:pt idx="3">
                  <c:v>T1
2022</c:v>
                </c:pt>
                <c:pt idx="6">
                  <c:v>T2
2022</c:v>
                </c:pt>
                <c:pt idx="9">
                  <c:v>T3
2022</c:v>
                </c:pt>
                <c:pt idx="12">
                  <c:v>T4
2022</c:v>
                </c:pt>
                <c:pt idx="15">
                  <c:v>T1
2023</c:v>
                </c:pt>
                <c:pt idx="18">
                  <c:v>T2
2023</c:v>
                </c:pt>
                <c:pt idx="21">
                  <c:v>T3
2023</c:v>
                </c:pt>
                <c:pt idx="24">
                  <c:v>T4
2023</c:v>
                </c:pt>
                <c:pt idx="27">
                  <c:v>T1
2024</c:v>
                </c:pt>
                <c:pt idx="30">
                  <c:v>T2
2024</c:v>
                </c:pt>
                <c:pt idx="33">
                  <c:v>T3
2024</c:v>
                </c:pt>
                <c:pt idx="36">
                  <c:v>T4
2024</c:v>
                </c:pt>
                <c:pt idx="39">
                  <c:v>T1
2025</c:v>
                </c:pt>
                <c:pt idx="42">
                  <c:v>T2
2025</c:v>
                </c:pt>
                <c:pt idx="45">
                  <c:v>T3
2025</c:v>
                </c:pt>
                <c:pt idx="48">
                  <c:v>T4
2025</c:v>
                </c:pt>
                <c:pt idx="51">
                  <c:v>T1
2026</c:v>
                </c:pt>
                <c:pt idx="54">
                  <c:v>T2
2026</c:v>
                </c:pt>
              </c:strCache>
            </c:strRef>
          </c:cat>
          <c:val>
            <c:numRef>
              <c:f>ASS!$AT$62:$AT$115</c:f>
              <c:numCache>
                <c:formatCode>0.0</c:formatCode>
                <c:ptCount val="54"/>
                <c:pt idx="0">
                  <c:v>100</c:v>
                </c:pt>
                <c:pt idx="1">
                  <c:v>98.656429942418427</c:v>
                </c:pt>
                <c:pt idx="2">
                  <c:v>98.464491362763923</c:v>
                </c:pt>
                <c:pt idx="3">
                  <c:v>97.504798464491358</c:v>
                </c:pt>
                <c:pt idx="4">
                  <c:v>95.393474088291754</c:v>
                </c:pt>
                <c:pt idx="5">
                  <c:v>93.090211132437616</c:v>
                </c:pt>
                <c:pt idx="6">
                  <c:v>90.211132437619952</c:v>
                </c:pt>
                <c:pt idx="7">
                  <c:v>89.059500959692897</c:v>
                </c:pt>
                <c:pt idx="8">
                  <c:v>88.291746641074852</c:v>
                </c:pt>
                <c:pt idx="9">
                  <c:v>85.796545105566224</c:v>
                </c:pt>
                <c:pt idx="10">
                  <c:v>83.87715930902111</c:v>
                </c:pt>
                <c:pt idx="11">
                  <c:v>83.87715930902111</c:v>
                </c:pt>
                <c:pt idx="12">
                  <c:v>81.95777351247601</c:v>
                </c:pt>
                <c:pt idx="13">
                  <c:v>81.573896353166987</c:v>
                </c:pt>
                <c:pt idx="14">
                  <c:v>80.422264875239918</c:v>
                </c:pt>
                <c:pt idx="15">
                  <c:v>78.310940499040299</c:v>
                </c:pt>
                <c:pt idx="16">
                  <c:v>76.967370441458741</c:v>
                </c:pt>
                <c:pt idx="17">
                  <c:v>76.199616122840695</c:v>
                </c:pt>
                <c:pt idx="18">
                  <c:v>73.128598848368526</c:v>
                </c:pt>
                <c:pt idx="19">
                  <c:v>73.32053742802303</c:v>
                </c:pt>
                <c:pt idx="20">
                  <c:v>71.785028790786953</c:v>
                </c:pt>
                <c:pt idx="21">
                  <c:v>70.633397312859884</c:v>
                </c:pt>
                <c:pt idx="22">
                  <c:v>69.481765834932816</c:v>
                </c:pt>
                <c:pt idx="23">
                  <c:v>69.289827255278311</c:v>
                </c:pt>
                <c:pt idx="24">
                  <c:v>68.905950095969288</c:v>
                </c:pt>
                <c:pt idx="25">
                  <c:v>68.330134357005761</c:v>
                </c:pt>
                <c:pt idx="26">
                  <c:v>68.522072936660265</c:v>
                </c:pt>
                <c:pt idx="27">
                  <c:v>68.330134357005761</c:v>
                </c:pt>
                <c:pt idx="28">
                  <c:v>67.178502879078692</c:v>
                </c:pt>
                <c:pt idx="29">
                  <c:v>66.602687140115151</c:v>
                </c:pt>
                <c:pt idx="30">
                  <c:v>67.370441458733211</c:v>
                </c:pt>
                <c:pt idx="31">
                  <c:v>68.138195777351257</c:v>
                </c:pt>
                <c:pt idx="32">
                  <c:v>68.522072936660265</c:v>
                </c:pt>
                <c:pt idx="33">
                  <c:v>67.562380038387715</c:v>
                </c:pt>
                <c:pt idx="34">
                  <c:v>68.138195777351257</c:v>
                </c:pt>
                <c:pt idx="35">
                  <c:v>69.673704414587334</c:v>
                </c:pt>
                <c:pt idx="36">
                  <c:v>71.976967370441457</c:v>
                </c:pt>
                <c:pt idx="37">
                  <c:v>73.704414587332053</c:v>
                </c:pt>
                <c:pt idx="38">
                  <c:v>74.472168905950099</c:v>
                </c:pt>
                <c:pt idx="39">
                  <c:v>74.856046065259122</c:v>
                </c:pt>
                <c:pt idx="40">
                  <c:v>74.472168905950099</c:v>
                </c:pt>
                <c:pt idx="41">
                  <c:v>74.856046065259122</c:v>
                </c:pt>
                <c:pt idx="42">
                  <c:v>74.28023032629558</c:v>
                </c:pt>
                <c:pt idx="43">
                  <c:v>77.159309021113245</c:v>
                </c:pt>
                <c:pt idx="44">
                  <c:v>78.886756238003841</c:v>
                </c:pt>
                <c:pt idx="45">
                  <c:v>77.351247600767763</c:v>
                </c:pt>
                <c:pt idx="46">
                  <c:v>77.735124760076786</c:v>
                </c:pt>
                <c:pt idx="47">
                  <c:v>79.270633397312864</c:v>
                </c:pt>
                <c:pt idx="48">
                  <c:v>79.654510556621887</c:v>
                </c:pt>
                <c:pt idx="49">
                  <c:v>79.654510556621887</c:v>
                </c:pt>
                <c:pt idx="50">
                  <c:v>80.422264875239918</c:v>
                </c:pt>
                <c:pt idx="51">
                  <c:v>81.190019193857964</c:v>
                </c:pt>
                <c:pt idx="52">
                  <c:v>80.038387715930909</c:v>
                </c:pt>
                <c:pt idx="53">
                  <c:v>80.422264875239918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CBD-49FB-ACCE-FD8A957DC20E}"/>
            </c:ext>
          </c:extLst>
        </c:ser>
        <c:ser>
          <c:idx val="3"/>
          <c:order val="2"/>
          <c:tx>
            <c:v>PA</c:v>
          </c:tx>
          <c:marker>
            <c:symbol val="none"/>
          </c:marker>
          <c:cat>
            <c:strRef>
              <c:f>RSA!$A$62:$A$116</c:f>
              <c:strCache>
                <c:ptCount val="55"/>
                <c:pt idx="0">
                  <c:v>T4
2021</c:v>
                </c:pt>
                <c:pt idx="3">
                  <c:v>T1
2022</c:v>
                </c:pt>
                <c:pt idx="6">
                  <c:v>T2
2022</c:v>
                </c:pt>
                <c:pt idx="9">
                  <c:v>T3
2022</c:v>
                </c:pt>
                <c:pt idx="12">
                  <c:v>T4
2022</c:v>
                </c:pt>
                <c:pt idx="15">
                  <c:v>T1
2023</c:v>
                </c:pt>
                <c:pt idx="18">
                  <c:v>T2
2023</c:v>
                </c:pt>
                <c:pt idx="21">
                  <c:v>T3
2023</c:v>
                </c:pt>
                <c:pt idx="24">
                  <c:v>T4
2023</c:v>
                </c:pt>
                <c:pt idx="27">
                  <c:v>T1
2024</c:v>
                </c:pt>
                <c:pt idx="30">
                  <c:v>T2
2024</c:v>
                </c:pt>
                <c:pt idx="33">
                  <c:v>T3
2024</c:v>
                </c:pt>
                <c:pt idx="36">
                  <c:v>T4
2024</c:v>
                </c:pt>
                <c:pt idx="39">
                  <c:v>T1
2025</c:v>
                </c:pt>
                <c:pt idx="42">
                  <c:v>T2
2025</c:v>
                </c:pt>
                <c:pt idx="45">
                  <c:v>T3
2025</c:v>
                </c:pt>
                <c:pt idx="48">
                  <c:v>T4
2025</c:v>
                </c:pt>
                <c:pt idx="51">
                  <c:v>T1
2026</c:v>
                </c:pt>
                <c:pt idx="54">
                  <c:v>T2
2026</c:v>
                </c:pt>
              </c:strCache>
            </c:strRef>
          </c:cat>
          <c:val>
            <c:numRef>
              <c:f>PA!$AT$62:$AT$116</c:f>
              <c:numCache>
                <c:formatCode>0.0</c:formatCode>
                <c:ptCount val="55"/>
                <c:pt idx="0">
                  <c:v>100</c:v>
                </c:pt>
                <c:pt idx="1">
                  <c:v>99.918962722852513</c:v>
                </c:pt>
                <c:pt idx="2">
                  <c:v>98.919502971366825</c:v>
                </c:pt>
                <c:pt idx="3">
                  <c:v>99.0815775256618</c:v>
                </c:pt>
                <c:pt idx="4">
                  <c:v>98.784440842787674</c:v>
                </c:pt>
                <c:pt idx="5">
                  <c:v>99.635332252836307</c:v>
                </c:pt>
                <c:pt idx="6">
                  <c:v>99.932468935710432</c:v>
                </c:pt>
                <c:pt idx="7">
                  <c:v>99.135602377093463</c:v>
                </c:pt>
                <c:pt idx="8">
                  <c:v>99.500270124257156</c:v>
                </c:pt>
                <c:pt idx="9">
                  <c:v>100.76985413290114</c:v>
                </c:pt>
                <c:pt idx="10">
                  <c:v>101.80983252296056</c:v>
                </c:pt>
                <c:pt idx="11">
                  <c:v>102.44462452728256</c:v>
                </c:pt>
                <c:pt idx="12">
                  <c:v>102.56618044300379</c:v>
                </c:pt>
                <c:pt idx="13">
                  <c:v>101.70178282009725</c:v>
                </c:pt>
                <c:pt idx="14">
                  <c:v>101.08049702863318</c:v>
                </c:pt>
                <c:pt idx="15">
                  <c:v>100.93192868719612</c:v>
                </c:pt>
                <c:pt idx="16">
                  <c:v>100.72933549432739</c:v>
                </c:pt>
                <c:pt idx="17">
                  <c:v>101.06699081577526</c:v>
                </c:pt>
                <c:pt idx="18">
                  <c:v>99.878444084278769</c:v>
                </c:pt>
                <c:pt idx="19">
                  <c:v>99.810913019989201</c:v>
                </c:pt>
                <c:pt idx="20">
                  <c:v>99.810913019989201</c:v>
                </c:pt>
                <c:pt idx="21">
                  <c:v>100.12155591572123</c:v>
                </c:pt>
                <c:pt idx="22">
                  <c:v>99.959481361426256</c:v>
                </c:pt>
                <c:pt idx="23">
                  <c:v>100</c:v>
                </c:pt>
                <c:pt idx="24">
                  <c:v>99.500270124257156</c:v>
                </c:pt>
                <c:pt idx="25">
                  <c:v>98.595353862776875</c:v>
                </c:pt>
                <c:pt idx="26">
                  <c:v>97.771474878444081</c:v>
                </c:pt>
                <c:pt idx="27">
                  <c:v>97.028633171258775</c:v>
                </c:pt>
                <c:pt idx="28">
                  <c:v>96.150729335494319</c:v>
                </c:pt>
                <c:pt idx="29">
                  <c:v>96.636952998379257</c:v>
                </c:pt>
                <c:pt idx="30">
                  <c:v>97.555375472717458</c:v>
                </c:pt>
                <c:pt idx="31">
                  <c:v>99.473257698541332</c:v>
                </c:pt>
                <c:pt idx="32">
                  <c:v>101.13452188006482</c:v>
                </c:pt>
                <c:pt idx="33">
                  <c:v>102.71474878444084</c:v>
                </c:pt>
                <c:pt idx="34">
                  <c:v>100.49972987574284</c:v>
                </c:pt>
                <c:pt idx="35">
                  <c:v>99.135602377093463</c:v>
                </c:pt>
                <c:pt idx="36">
                  <c:v>97.433819556996212</c:v>
                </c:pt>
                <c:pt idx="37">
                  <c:v>99.567801188546738</c:v>
                </c:pt>
                <c:pt idx="38">
                  <c:v>100.31064289573204</c:v>
                </c:pt>
                <c:pt idx="39">
                  <c:v>100.98595353862775</c:v>
                </c:pt>
                <c:pt idx="40">
                  <c:v>100.31064289573204</c:v>
                </c:pt>
                <c:pt idx="41">
                  <c:v>100.39168017287952</c:v>
                </c:pt>
                <c:pt idx="42">
                  <c:v>100</c:v>
                </c:pt>
                <c:pt idx="43">
                  <c:v>99.311183144246357</c:v>
                </c:pt>
                <c:pt idx="44">
                  <c:v>98.811453268503513</c:v>
                </c:pt>
                <c:pt idx="45">
                  <c:v>99.014046461372232</c:v>
                </c:pt>
                <c:pt idx="46">
                  <c:v>98.608860075634794</c:v>
                </c:pt>
                <c:pt idx="47">
                  <c:v>99.230145867098855</c:v>
                </c:pt>
                <c:pt idx="48">
                  <c:v>99.297676931388438</c:v>
                </c:pt>
                <c:pt idx="49">
                  <c:v>99.513776337115061</c:v>
                </c:pt>
                <c:pt idx="50">
                  <c:v>99.189627228525126</c:v>
                </c:pt>
                <c:pt idx="51">
                  <c:v>98.811453268503513</c:v>
                </c:pt>
                <c:pt idx="52">
                  <c:v>97.920043219881151</c:v>
                </c:pt>
                <c:pt idx="53">
                  <c:v>97.690437601296594</c:v>
                </c:pt>
                <c:pt idx="54">
                  <c:v>98.865478119935162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CBD-49FB-ACCE-FD8A957DC2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542912"/>
        <c:axId val="229569280"/>
      </c:lineChart>
      <c:catAx>
        <c:axId val="229542912"/>
        <c:scaling>
          <c:orientation val="minMax"/>
          <c:min val="1"/>
        </c:scaling>
        <c:delete val="0"/>
        <c:axPos val="b"/>
        <c:majorGridlines/>
        <c:numFmt formatCode="General" sourceLinked="1"/>
        <c:majorTickMark val="out"/>
        <c:minorTickMark val="none"/>
        <c:tickLblPos val="low"/>
        <c:spPr>
          <a:ln w="19050"/>
        </c:spPr>
        <c:txPr>
          <a:bodyPr/>
          <a:lstStyle/>
          <a:p>
            <a:pPr>
              <a:defRPr sz="1000" baseline="0"/>
            </a:pPr>
            <a:endParaRPr lang="fr-FR"/>
          </a:p>
        </c:txPr>
        <c:crossAx val="229569280"/>
        <c:crossesAt val="100"/>
        <c:auto val="0"/>
        <c:lblAlgn val="ctr"/>
        <c:lblOffset val="100"/>
        <c:tickMarkSkip val="3"/>
        <c:noMultiLvlLbl val="1"/>
      </c:catAx>
      <c:valAx>
        <c:axId val="229569280"/>
        <c:scaling>
          <c:orientation val="minMax"/>
          <c:max val="105"/>
          <c:min val="65"/>
        </c:scaling>
        <c:delete val="0"/>
        <c:axPos val="l"/>
        <c:majorGridlines>
          <c:spPr>
            <a:ln>
              <a:solidFill>
                <a:schemeClr val="tx1">
                  <a:tint val="75000"/>
                </a:schemeClr>
              </a:solidFill>
            </a:ln>
          </c:spPr>
        </c:majorGridlines>
        <c:numFmt formatCode="0" sourceLinked="0"/>
        <c:majorTickMark val="out"/>
        <c:minorTickMark val="none"/>
        <c:tickLblPos val="low"/>
        <c:crossAx val="229542912"/>
        <c:crossesAt val="43862"/>
        <c:crossBetween val="midCat"/>
        <c:majorUnit val="5"/>
      </c:valAx>
      <c:spPr>
        <a:ln>
          <a:solidFill>
            <a:schemeClr val="tx1">
              <a:tint val="75000"/>
            </a:schemeClr>
          </a:solidFill>
        </a:ln>
      </c:spPr>
    </c:plotArea>
    <c:legend>
      <c:legendPos val="b"/>
      <c:layout>
        <c:manualLayout>
          <c:xMode val="edge"/>
          <c:yMode val="edge"/>
          <c:x val="0.292315653939484"/>
          <c:y val="0.76668638652776055"/>
          <c:w val="0.39128377820696941"/>
          <c:h val="5.6864507502599908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400" b="1" i="0" u="none" strike="noStrike" kern="1200" spc="0" baseline="0">
                <a:solidFill>
                  <a:srgbClr val="000000"/>
                </a:solidFill>
                <a:latin typeface="Calibri"/>
              </a:rPr>
              <a:t>Evolution du cumul annuel glissant des créations d'entreprises </a:t>
            </a:r>
          </a:p>
          <a:p>
            <a:pPr>
              <a:defRPr/>
            </a:pPr>
            <a:r>
              <a:rPr lang="fr-FR" sz="1000" b="0" i="1" u="none" strike="noStrike" kern="1200" spc="0" baseline="0">
                <a:solidFill>
                  <a:srgbClr val="000000"/>
                </a:solidFill>
                <a:latin typeface="Calibri"/>
              </a:rPr>
              <a:t>(données brutes,  base 100 au 1</a:t>
            </a:r>
            <a:r>
              <a:rPr lang="fr-FR" sz="1000" b="0" i="1" u="none" strike="noStrike" kern="1200" spc="0" baseline="30000">
                <a:solidFill>
                  <a:srgbClr val="000000"/>
                </a:solidFill>
                <a:latin typeface="Calibri"/>
              </a:rPr>
              <a:t>er </a:t>
            </a:r>
            <a:r>
              <a:rPr lang="fr-FR" sz="1000" b="0" i="1" u="none" strike="noStrike" kern="1200" spc="0" baseline="0">
                <a:solidFill>
                  <a:srgbClr val="000000"/>
                </a:solidFill>
                <a:latin typeface="Calibri"/>
              </a:rPr>
              <a:t>trimestre 2016 )</a:t>
            </a:r>
          </a:p>
        </c:rich>
      </c:tx>
      <c:layout>
        <c:manualLayout>
          <c:xMode val="edge"/>
          <c:yMode val="edge"/>
          <c:x val="0.21786639343918568"/>
          <c:y val="2.02331097686805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5.0918923802737791E-2"/>
          <c:y val="0.24729020639798646"/>
          <c:w val="0.92942066234906906"/>
          <c:h val="0.52392569192019056"/>
        </c:manualLayout>
      </c:layout>
      <c:lineChart>
        <c:grouping val="standard"/>
        <c:varyColors val="0"/>
        <c:ser>
          <c:idx val="3"/>
          <c:order val="0"/>
          <c:tx>
            <c:v>Total Alpes-Maritimes</c:v>
          </c:tx>
          <c:spPr>
            <a:ln w="2857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'Cumul annuel'!$A$10:$B$51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'Cumul annuel'!$Z$10:$Z$51</c:f>
              <c:numCache>
                <c:formatCode>0.0</c:formatCode>
                <c:ptCount val="42"/>
                <c:pt idx="0">
                  <c:v>100</c:v>
                </c:pt>
                <c:pt idx="1">
                  <c:v>101.48068124046772</c:v>
                </c:pt>
                <c:pt idx="2">
                  <c:v>101.78571428571428</c:v>
                </c:pt>
                <c:pt idx="3">
                  <c:v>102.34494153533301</c:v>
                </c:pt>
                <c:pt idx="4">
                  <c:v>102.64997458057957</c:v>
                </c:pt>
                <c:pt idx="5">
                  <c:v>102.51016776817488</c:v>
                </c:pt>
                <c:pt idx="6">
                  <c:v>103.59049313675648</c:v>
                </c:pt>
                <c:pt idx="7">
                  <c:v>106.8759532282664</c:v>
                </c:pt>
                <c:pt idx="8">
                  <c:v>111.97254702592781</c:v>
                </c:pt>
                <c:pt idx="9">
                  <c:v>116.23029994916116</c:v>
                </c:pt>
                <c:pt idx="10">
                  <c:v>120.46898830706661</c:v>
                </c:pt>
                <c:pt idx="11">
                  <c:v>121.05363497712251</c:v>
                </c:pt>
                <c:pt idx="12">
                  <c:v>125.13980681240469</c:v>
                </c:pt>
                <c:pt idx="13">
                  <c:v>127.51652262328419</c:v>
                </c:pt>
                <c:pt idx="14">
                  <c:v>130.13472292831722</c:v>
                </c:pt>
                <c:pt idx="15">
                  <c:v>137.3157092018302</c:v>
                </c:pt>
                <c:pt idx="16">
                  <c:v>136.47686832740214</c:v>
                </c:pt>
                <c:pt idx="17">
                  <c:v>129.68988307066599</c:v>
                </c:pt>
                <c:pt idx="18">
                  <c:v>137.81138790035587</c:v>
                </c:pt>
                <c:pt idx="19">
                  <c:v>143.2638535841383</c:v>
                </c:pt>
                <c:pt idx="20">
                  <c:v>153.00584646670058</c:v>
                </c:pt>
                <c:pt idx="21">
                  <c:v>170.1131164209456</c:v>
                </c:pt>
                <c:pt idx="22">
                  <c:v>167.46949669547536</c:v>
                </c:pt>
                <c:pt idx="23">
                  <c:v>170.12582613116422</c:v>
                </c:pt>
                <c:pt idx="24">
                  <c:v>173.23335027961363</c:v>
                </c:pt>
                <c:pt idx="25">
                  <c:v>174.47890188103713</c:v>
                </c:pt>
                <c:pt idx="26">
                  <c:v>179.5183019827148</c:v>
                </c:pt>
                <c:pt idx="27">
                  <c:v>179.67081850533808</c:v>
                </c:pt>
                <c:pt idx="28">
                  <c:v>175.66725978647685</c:v>
                </c:pt>
                <c:pt idx="29">
                  <c:v>173.30325368581597</c:v>
                </c:pt>
                <c:pt idx="30">
                  <c:v>172.26105744789021</c:v>
                </c:pt>
                <c:pt idx="31">
                  <c:v>170.41179461108285</c:v>
                </c:pt>
                <c:pt idx="32">
                  <c:v>175.36858159633962</c:v>
                </c:pt>
                <c:pt idx="33">
                  <c:v>173.99593289273005</c:v>
                </c:pt>
                <c:pt idx="34">
                  <c:v>174.47254702592781</c:v>
                </c:pt>
                <c:pt idx="35">
                  <c:v>172.8457041179461</c:v>
                </c:pt>
                <c:pt idx="36">
                  <c:v>170.69776309100152</c:v>
                </c:pt>
                <c:pt idx="37">
                  <c:v>176.4044229791561</c:v>
                </c:pt>
                <c:pt idx="38">
                  <c:v>182.00305033045248</c:v>
                </c:pt>
                <c:pt idx="39">
                  <c:v>188.88535841382816</c:v>
                </c:pt>
                <c:pt idx="40">
                  <c:v>195.80579562785968</c:v>
                </c:pt>
                <c:pt idx="41">
                  <c:v>204.02262328418911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6F-429E-ABB1-6517F4DE38A4}"/>
            </c:ext>
          </c:extLst>
        </c:ser>
        <c:ser>
          <c:idx val="1"/>
          <c:order val="1"/>
          <c:tx>
            <c:v>Alpes-Maritimes hors micro-entrepreneurs</c:v>
          </c:tx>
          <c:spPr>
            <a:ln w="28575" cap="rnd">
              <a:solidFill>
                <a:schemeClr val="accent6">
                  <a:lumMod val="7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multiLvlStrRef>
              <c:f>'Cumul annuel'!$A$10:$B$51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'Cumul annuel'!$Y$10:$Y$51</c:f>
              <c:numCache>
                <c:formatCode>0.0</c:formatCode>
                <c:ptCount val="42"/>
                <c:pt idx="0">
                  <c:v>100</c:v>
                </c:pt>
                <c:pt idx="1">
                  <c:v>102.70955686065135</c:v>
                </c:pt>
                <c:pt idx="2">
                  <c:v>103.27015483182061</c:v>
                </c:pt>
                <c:pt idx="3">
                  <c:v>105.64602242391885</c:v>
                </c:pt>
                <c:pt idx="4">
                  <c:v>106.51361452215697</c:v>
                </c:pt>
                <c:pt idx="5">
                  <c:v>106.87399893219434</c:v>
                </c:pt>
                <c:pt idx="6">
                  <c:v>109.3699946609717</c:v>
                </c:pt>
                <c:pt idx="7">
                  <c:v>111.01174586225306</c:v>
                </c:pt>
                <c:pt idx="8">
                  <c:v>113.3342231713828</c:v>
                </c:pt>
                <c:pt idx="9">
                  <c:v>116.67111585691403</c:v>
                </c:pt>
                <c:pt idx="10">
                  <c:v>119.03363587827016</c:v>
                </c:pt>
                <c:pt idx="11">
                  <c:v>116.33742658836093</c:v>
                </c:pt>
                <c:pt idx="12">
                  <c:v>118.5264281900694</c:v>
                </c:pt>
                <c:pt idx="13">
                  <c:v>116.7512012813668</c:v>
                </c:pt>
                <c:pt idx="14">
                  <c:v>113.98825413774694</c:v>
                </c:pt>
                <c:pt idx="15">
                  <c:v>113.04057661505607</c:v>
                </c:pt>
                <c:pt idx="16">
                  <c:v>105.59263214095034</c:v>
                </c:pt>
                <c:pt idx="17">
                  <c:v>93.513080619327283</c:v>
                </c:pt>
                <c:pt idx="18">
                  <c:v>96.4628937533369</c:v>
                </c:pt>
                <c:pt idx="19">
                  <c:v>100.81420181526961</c:v>
                </c:pt>
                <c:pt idx="20">
                  <c:v>104.95194874532837</c:v>
                </c:pt>
                <c:pt idx="21">
                  <c:v>119.59423384943942</c:v>
                </c:pt>
                <c:pt idx="22">
                  <c:v>119.59423384943942</c:v>
                </c:pt>
                <c:pt idx="23">
                  <c:v>118.95355045381741</c:v>
                </c:pt>
                <c:pt idx="24">
                  <c:v>121.78323545114789</c:v>
                </c:pt>
                <c:pt idx="25">
                  <c:v>121.75654030966365</c:v>
                </c:pt>
                <c:pt idx="26">
                  <c:v>122.61078483715964</c:v>
                </c:pt>
                <c:pt idx="27">
                  <c:v>125.53390282968499</c:v>
                </c:pt>
                <c:pt idx="28">
                  <c:v>122.85104111051788</c:v>
                </c:pt>
                <c:pt idx="29">
                  <c:v>122.46396155899626</c:v>
                </c:pt>
                <c:pt idx="30">
                  <c:v>122.43726641751201</c:v>
                </c:pt>
                <c:pt idx="31">
                  <c:v>122.19701014415377</c:v>
                </c:pt>
                <c:pt idx="32">
                  <c:v>127.34917245061399</c:v>
                </c:pt>
                <c:pt idx="33">
                  <c:v>124.25253603844099</c:v>
                </c:pt>
                <c:pt idx="34">
                  <c:v>123.43833422317138</c:v>
                </c:pt>
                <c:pt idx="35">
                  <c:v>120.68873465029364</c:v>
                </c:pt>
                <c:pt idx="36">
                  <c:v>116.73785371062466</c:v>
                </c:pt>
                <c:pt idx="37">
                  <c:v>119.63427656166579</c:v>
                </c:pt>
                <c:pt idx="38">
                  <c:v>122.07688200747464</c:v>
                </c:pt>
                <c:pt idx="39">
                  <c:v>123.9855846235985</c:v>
                </c:pt>
                <c:pt idx="40">
                  <c:v>125.68072610784837</c:v>
                </c:pt>
                <c:pt idx="41">
                  <c:v>126.922050186866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6F-429E-ABB1-6517F4DE38A4}"/>
            </c:ext>
          </c:extLst>
        </c:ser>
        <c:ser>
          <c:idx val="2"/>
          <c:order val="2"/>
          <c:tx>
            <c:v>Total Provence-Alpes-Côte d'Azur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'Cumul annuel'!$A$10:$B$51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'Cumul annuel'!$T$10:$T$51</c:f>
              <c:numCache>
                <c:formatCode>0.0</c:formatCode>
                <c:ptCount val="42"/>
                <c:pt idx="0">
                  <c:v>100</c:v>
                </c:pt>
                <c:pt idx="1">
                  <c:v>101.92826183406709</c:v>
                </c:pt>
                <c:pt idx="2">
                  <c:v>101.86853691000309</c:v>
                </c:pt>
                <c:pt idx="3">
                  <c:v>102.31903348008599</c:v>
                </c:pt>
                <c:pt idx="4">
                  <c:v>103.06474181768542</c:v>
                </c:pt>
                <c:pt idx="5">
                  <c:v>103.13299887375858</c:v>
                </c:pt>
                <c:pt idx="6">
                  <c:v>105.50834442510495</c:v>
                </c:pt>
                <c:pt idx="7">
                  <c:v>109.20105115866352</c:v>
                </c:pt>
                <c:pt idx="8">
                  <c:v>114.44319306508311</c:v>
                </c:pt>
                <c:pt idx="9">
                  <c:v>119.78089485000511</c:v>
                </c:pt>
                <c:pt idx="10">
                  <c:v>123.06235282072284</c:v>
                </c:pt>
                <c:pt idx="11">
                  <c:v>125.6527080986997</c:v>
                </c:pt>
                <c:pt idx="12">
                  <c:v>130.46824340466196</c:v>
                </c:pt>
                <c:pt idx="13">
                  <c:v>133.70533428893211</c:v>
                </c:pt>
                <c:pt idx="14">
                  <c:v>137.45776594655473</c:v>
                </c:pt>
                <c:pt idx="15">
                  <c:v>143.50875396744138</c:v>
                </c:pt>
                <c:pt idx="16">
                  <c:v>142.21698918125659</c:v>
                </c:pt>
                <c:pt idx="17">
                  <c:v>134.72236442442238</c:v>
                </c:pt>
                <c:pt idx="18">
                  <c:v>142.28183338452612</c:v>
                </c:pt>
                <c:pt idx="19">
                  <c:v>147.73215931196887</c:v>
                </c:pt>
                <c:pt idx="20">
                  <c:v>158.55090269956656</c:v>
                </c:pt>
                <c:pt idx="21">
                  <c:v>180.2429951196205</c:v>
                </c:pt>
                <c:pt idx="22">
                  <c:v>178.6235964642845</c:v>
                </c:pt>
                <c:pt idx="23">
                  <c:v>182.3640831370943</c:v>
                </c:pt>
                <c:pt idx="24">
                  <c:v>184.63533667792908</c:v>
                </c:pt>
                <c:pt idx="25">
                  <c:v>181.41872291048088</c:v>
                </c:pt>
                <c:pt idx="26">
                  <c:v>187.07552643254496</c:v>
                </c:pt>
                <c:pt idx="27">
                  <c:v>188.5174567420907</c:v>
                </c:pt>
                <c:pt idx="28">
                  <c:v>184.87935565339066</c:v>
                </c:pt>
                <c:pt idx="29">
                  <c:v>181.25319954950342</c:v>
                </c:pt>
                <c:pt idx="30">
                  <c:v>179.46145182758269</c:v>
                </c:pt>
                <c:pt idx="31">
                  <c:v>176.01276406948568</c:v>
                </c:pt>
                <c:pt idx="32">
                  <c:v>180.47165625746561</c:v>
                </c:pt>
                <c:pt idx="33">
                  <c:v>181.12009829016074</c:v>
                </c:pt>
                <c:pt idx="34">
                  <c:v>180.31125217569365</c:v>
                </c:pt>
                <c:pt idx="35">
                  <c:v>181.19859390464489</c:v>
                </c:pt>
                <c:pt idx="36">
                  <c:v>178.21405412784546</c:v>
                </c:pt>
                <c:pt idx="37">
                  <c:v>181.02112555885466</c:v>
                </c:pt>
                <c:pt idx="38">
                  <c:v>187.55332582505716</c:v>
                </c:pt>
                <c:pt idx="39">
                  <c:v>192.14531927237979</c:v>
                </c:pt>
                <c:pt idx="40">
                  <c:v>199.32254871847377</c:v>
                </c:pt>
                <c:pt idx="41">
                  <c:v>206.5663287942391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6F-429E-ABB1-6517F4DE38A4}"/>
            </c:ext>
          </c:extLst>
        </c:ser>
        <c:ser>
          <c:idx val="0"/>
          <c:order val="3"/>
          <c:tx>
            <c:v>Provence-Alpes-Côte d'Azur hors micro-entrepreneurs</c:v>
          </c:tx>
          <c:spPr>
            <a:ln w="2857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none"/>
          </c:marker>
          <c:cat>
            <c:multiLvlStrRef>
              <c:f>'Cumul annuel'!$A$10:$B$51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'Cumul annuel'!$S$10:$S$51</c:f>
              <c:numCache>
                <c:formatCode>0.0</c:formatCode>
                <c:ptCount val="42"/>
                <c:pt idx="0">
                  <c:v>100</c:v>
                </c:pt>
                <c:pt idx="1">
                  <c:v>103.70043454644215</c:v>
                </c:pt>
                <c:pt idx="2">
                  <c:v>104.90222705051602</c:v>
                </c:pt>
                <c:pt idx="3">
                  <c:v>107.14285714285714</c:v>
                </c:pt>
                <c:pt idx="4">
                  <c:v>108.58568712656165</c:v>
                </c:pt>
                <c:pt idx="5">
                  <c:v>108.79956545355785</c:v>
                </c:pt>
                <c:pt idx="6">
                  <c:v>110.94174361759912</c:v>
                </c:pt>
                <c:pt idx="7">
                  <c:v>112.99225964149919</c:v>
                </c:pt>
                <c:pt idx="8">
                  <c:v>114.0888104291146</c:v>
                </c:pt>
                <c:pt idx="9">
                  <c:v>117.59234111895709</c:v>
                </c:pt>
                <c:pt idx="10">
                  <c:v>118.74660510592069</c:v>
                </c:pt>
                <c:pt idx="11">
                  <c:v>117.93183052688757</c:v>
                </c:pt>
                <c:pt idx="12">
                  <c:v>121.42857142857142</c:v>
                </c:pt>
                <c:pt idx="13">
                  <c:v>122.36216730038024</c:v>
                </c:pt>
                <c:pt idx="14">
                  <c:v>122.23655621944596</c:v>
                </c:pt>
                <c:pt idx="15">
                  <c:v>120.64095600217273</c:v>
                </c:pt>
                <c:pt idx="16">
                  <c:v>113.23669201520912</c:v>
                </c:pt>
                <c:pt idx="17">
                  <c:v>100.20369364475827</c:v>
                </c:pt>
                <c:pt idx="18">
                  <c:v>101.2934546442151</c:v>
                </c:pt>
                <c:pt idx="19">
                  <c:v>105.24511135252581</c:v>
                </c:pt>
                <c:pt idx="20">
                  <c:v>110.50719717544813</c:v>
                </c:pt>
                <c:pt idx="21">
                  <c:v>125.05092341118957</c:v>
                </c:pt>
                <c:pt idx="22">
                  <c:v>126.03204780010864</c:v>
                </c:pt>
                <c:pt idx="23">
                  <c:v>126.2221618685497</c:v>
                </c:pt>
                <c:pt idx="24">
                  <c:v>126.42585551330798</c:v>
                </c:pt>
                <c:pt idx="25">
                  <c:v>124.84722976643128</c:v>
                </c:pt>
                <c:pt idx="26">
                  <c:v>125.49225964149919</c:v>
                </c:pt>
                <c:pt idx="27">
                  <c:v>127.31871265616512</c:v>
                </c:pt>
                <c:pt idx="28">
                  <c:v>124.82007061379686</c:v>
                </c:pt>
                <c:pt idx="29">
                  <c:v>122.14828897338404</c:v>
                </c:pt>
                <c:pt idx="30">
                  <c:v>121.40820206409559</c:v>
                </c:pt>
                <c:pt idx="31">
                  <c:v>120.06721890277024</c:v>
                </c:pt>
                <c:pt idx="32">
                  <c:v>124.55187398153178</c:v>
                </c:pt>
                <c:pt idx="33">
                  <c:v>124.94568169473112</c:v>
                </c:pt>
                <c:pt idx="34">
                  <c:v>123.4824823465508</c:v>
                </c:pt>
                <c:pt idx="35">
                  <c:v>122.44703965236286</c:v>
                </c:pt>
                <c:pt idx="36">
                  <c:v>119.46632265073329</c:v>
                </c:pt>
                <c:pt idx="37">
                  <c:v>120.47800108636611</c:v>
                </c:pt>
                <c:pt idx="38">
                  <c:v>123.58093427485062</c:v>
                </c:pt>
                <c:pt idx="39">
                  <c:v>125.72650733297121</c:v>
                </c:pt>
                <c:pt idx="40">
                  <c:v>127.93318848451929</c:v>
                </c:pt>
                <c:pt idx="41">
                  <c:v>128.69364475828354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46F-429E-ABB1-6517F4DE38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5317920"/>
        <c:axId val="1705316960"/>
      </c:lineChart>
      <c:catAx>
        <c:axId val="1705317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 w="25400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05316960"/>
        <c:crossesAt val="100"/>
        <c:auto val="1"/>
        <c:lblAlgn val="ctr"/>
        <c:lblOffset val="100"/>
        <c:tickLblSkip val="4"/>
        <c:tickMarkSkip val="4"/>
        <c:noMultiLvlLbl val="1"/>
      </c:catAx>
      <c:valAx>
        <c:axId val="1705316960"/>
        <c:scaling>
          <c:orientation val="minMax"/>
          <c:max val="220"/>
          <c:min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05317920"/>
        <c:crosses val="autoZero"/>
        <c:crossBetween val="midCat"/>
        <c:majorUnit val="20"/>
        <c:min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6633682742078191E-2"/>
          <c:y val="0.10190922057280717"/>
          <c:w val="0.92431118858147676"/>
          <c:h val="0.131330605246290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  <c:userShapes r:id="rId5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400" b="1" i="0" u="none" strike="noStrike" kern="1200" spc="0" baseline="0">
                <a:solidFill>
                  <a:srgbClr val="000000"/>
                </a:solidFill>
                <a:latin typeface="Calibri"/>
              </a:rPr>
              <a:t>Evolution du cumul annuel glissant </a:t>
            </a:r>
            <a:r>
              <a:rPr lang="fr-FR" sz="1400" b="1" i="0" u="none" strike="noStrike" baseline="0">
                <a:solidFill>
                  <a:srgbClr val="000000"/>
                </a:solidFill>
                <a:latin typeface="Calibri"/>
              </a:rPr>
              <a:t> des défaillances d'entreprises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000" b="0" i="1" u="none" strike="noStrike" baseline="0">
                <a:solidFill>
                  <a:srgbClr val="000000"/>
                </a:solidFill>
                <a:latin typeface="Calibri"/>
              </a:rPr>
              <a:t>(données brutes, base 100 au 1</a:t>
            </a:r>
            <a:r>
              <a:rPr lang="fr-FR" sz="1000" b="0" i="1" u="none" strike="noStrike" baseline="30000">
                <a:solidFill>
                  <a:srgbClr val="000000"/>
                </a:solidFill>
                <a:latin typeface="Calibri"/>
              </a:rPr>
              <a:t>er</a:t>
            </a:r>
            <a:r>
              <a:rPr lang="fr-FR" sz="1000" b="0" i="1" u="none" strike="noStrike" baseline="0">
                <a:solidFill>
                  <a:srgbClr val="000000"/>
                </a:solidFill>
                <a:latin typeface="Calibri"/>
              </a:rPr>
              <a:t> trimestre 2016)</a:t>
            </a:r>
          </a:p>
        </c:rich>
      </c:tx>
      <c:layout>
        <c:manualLayout>
          <c:xMode val="edge"/>
          <c:yMode val="edge"/>
          <c:x val="0.21418552706951469"/>
          <c:y val="2.462435164410991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5.9075436405720168E-2"/>
          <c:y val="0.2225039123630673"/>
          <c:w val="0.91033142539173328"/>
          <c:h val="0.53890946730250266"/>
        </c:manualLayout>
      </c:layout>
      <c:lineChart>
        <c:grouping val="standard"/>
        <c:varyColors val="0"/>
        <c:ser>
          <c:idx val="0"/>
          <c:order val="0"/>
          <c:tx>
            <c:strRef>
              <c:f>Graphique!$D$8:$D$9</c:f>
              <c:strCache>
                <c:ptCount val="2"/>
                <c:pt idx="0">
                  <c:v>Provence-Alpes-Côte d'Azur</c:v>
                </c:pt>
              </c:strCache>
            </c:strRef>
          </c:tx>
          <c:spPr>
            <a:ln w="31750">
              <a:solidFill>
                <a:schemeClr val="accent2"/>
              </a:solidFill>
            </a:ln>
          </c:spPr>
          <c:marker>
            <c:symbol val="none"/>
          </c:marker>
          <c:cat>
            <c:multiLvlStrRef>
              <c:f>'Données Eclairages Deps'!$A$10:$B$51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Graphique!$D$10:$D$51</c:f>
              <c:numCache>
                <c:formatCode>#\ ##0.0</c:formatCode>
                <c:ptCount val="42"/>
                <c:pt idx="0">
                  <c:v>100</c:v>
                </c:pt>
                <c:pt idx="1">
                  <c:v>99.216125419932808</c:v>
                </c:pt>
                <c:pt idx="2">
                  <c:v>96.256598944168942</c:v>
                </c:pt>
                <c:pt idx="3">
                  <c:v>95.712685970244763</c:v>
                </c:pt>
                <c:pt idx="4">
                  <c:v>95.328747400415935</c:v>
                </c:pt>
                <c:pt idx="5">
                  <c:v>96.064629659254521</c:v>
                </c:pt>
                <c:pt idx="6">
                  <c:v>96.208606622940323</c:v>
                </c:pt>
                <c:pt idx="7">
                  <c:v>95.760678291473369</c:v>
                </c:pt>
                <c:pt idx="8">
                  <c:v>92.35322348424252</c:v>
                </c:pt>
                <c:pt idx="9">
                  <c:v>87.873940169572876</c:v>
                </c:pt>
                <c:pt idx="10">
                  <c:v>86.066229403295466</c:v>
                </c:pt>
                <c:pt idx="11">
                  <c:v>83.746600543912976</c:v>
                </c:pt>
                <c:pt idx="12">
                  <c:v>82.194848824188128</c:v>
                </c:pt>
                <c:pt idx="13">
                  <c:v>82.162853943369058</c:v>
                </c:pt>
                <c:pt idx="14">
                  <c:v>83.1067029275316</c:v>
                </c:pt>
                <c:pt idx="15">
                  <c:v>83.698608222684371</c:v>
                </c:pt>
                <c:pt idx="16">
                  <c:v>78.195488721804509</c:v>
                </c:pt>
                <c:pt idx="17">
                  <c:v>67.189249720044799</c:v>
                </c:pt>
                <c:pt idx="18">
                  <c:v>62.51799712046072</c:v>
                </c:pt>
                <c:pt idx="19">
                  <c:v>54.391297392417215</c:v>
                </c:pt>
                <c:pt idx="20">
                  <c:v>49.864021756518959</c:v>
                </c:pt>
                <c:pt idx="21">
                  <c:v>53.223484242521202</c:v>
                </c:pt>
                <c:pt idx="22">
                  <c:v>51.127819548872175</c:v>
                </c:pt>
                <c:pt idx="23">
                  <c:v>50.327947528395455</c:v>
                </c:pt>
                <c:pt idx="24">
                  <c:v>55.047192449208126</c:v>
                </c:pt>
                <c:pt idx="25">
                  <c:v>59.766437370020796</c:v>
                </c:pt>
                <c:pt idx="26">
                  <c:v>64.181730923052314</c:v>
                </c:pt>
                <c:pt idx="27">
                  <c:v>69.66885298352264</c:v>
                </c:pt>
                <c:pt idx="28">
                  <c:v>76.563749800031999</c:v>
                </c:pt>
                <c:pt idx="29">
                  <c:v>81.522956326987682</c:v>
                </c:pt>
                <c:pt idx="30">
                  <c:v>85.266357382818754</c:v>
                </c:pt>
                <c:pt idx="31">
                  <c:v>93.329067349224132</c:v>
                </c:pt>
                <c:pt idx="32">
                  <c:v>99.280115181570949</c:v>
                </c:pt>
                <c:pt idx="33">
                  <c:v>104.06334986402175</c:v>
                </c:pt>
                <c:pt idx="34">
                  <c:v>107.77475603903375</c:v>
                </c:pt>
                <c:pt idx="35">
                  <c:v>108.44664853623421</c:v>
                </c:pt>
                <c:pt idx="36">
                  <c:v>105.35914253719405</c:v>
                </c:pt>
                <c:pt idx="37">
                  <c:v>104.94320908654615</c:v>
                </c:pt>
                <c:pt idx="38">
                  <c:v>103.95136778115501</c:v>
                </c:pt>
                <c:pt idx="39">
                  <c:v>101.67973124300111</c:v>
                </c:pt>
                <c:pt idx="40">
                  <c:v>103.74340105583106</c:v>
                </c:pt>
                <c:pt idx="41">
                  <c:v>102.67157254839225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2E-4466-9915-8267D465B5AB}"/>
            </c:ext>
          </c:extLst>
        </c:ser>
        <c:ser>
          <c:idx val="2"/>
          <c:order val="1"/>
          <c:tx>
            <c:v>France métro.</c:v>
          </c:tx>
          <c:spPr>
            <a:ln>
              <a:solidFill>
                <a:schemeClr val="tx2">
                  <a:lumMod val="75000"/>
                  <a:lumOff val="25000"/>
                </a:schemeClr>
              </a:solidFill>
            </a:ln>
          </c:spPr>
          <c:marker>
            <c:symbol val="none"/>
          </c:marker>
          <c:cat>
            <c:multiLvlStrRef>
              <c:f>'Données Eclairages Deps'!$A$10:$B$51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Graphique!$C$10:$C$51</c:f>
              <c:numCache>
                <c:formatCode>#\ ##0.0</c:formatCode>
                <c:ptCount val="42"/>
                <c:pt idx="0">
                  <c:v>100</c:v>
                </c:pt>
                <c:pt idx="1">
                  <c:v>100.00501077316231</c:v>
                </c:pt>
                <c:pt idx="2">
                  <c:v>97.152210586093432</c:v>
                </c:pt>
                <c:pt idx="3">
                  <c:v>94.683569674800822</c:v>
                </c:pt>
                <c:pt idx="4">
                  <c:v>93.212072622805692</c:v>
                </c:pt>
                <c:pt idx="5">
                  <c:v>90.740091196071546</c:v>
                </c:pt>
                <c:pt idx="6">
                  <c:v>89.547527183444402</c:v>
                </c:pt>
                <c:pt idx="7">
                  <c:v>88.702376776736642</c:v>
                </c:pt>
                <c:pt idx="8">
                  <c:v>86.28885437022933</c:v>
                </c:pt>
                <c:pt idx="9">
                  <c:v>85.675869786708091</c:v>
                </c:pt>
                <c:pt idx="10">
                  <c:v>86.190309164704118</c:v>
                </c:pt>
                <c:pt idx="11">
                  <c:v>87.010405705600363</c:v>
                </c:pt>
                <c:pt idx="12">
                  <c:v>87.170750446793946</c:v>
                </c:pt>
                <c:pt idx="13">
                  <c:v>86.287184112508569</c:v>
                </c:pt>
                <c:pt idx="14">
                  <c:v>85.16310066643284</c:v>
                </c:pt>
                <c:pt idx="15">
                  <c:v>82.983414340832795</c:v>
                </c:pt>
                <c:pt idx="16">
                  <c:v>76.726628918842181</c:v>
                </c:pt>
                <c:pt idx="17">
                  <c:v>65.29538507791753</c:v>
                </c:pt>
                <c:pt idx="18">
                  <c:v>59.309181406691046</c:v>
                </c:pt>
                <c:pt idx="19">
                  <c:v>50.660586928563077</c:v>
                </c:pt>
                <c:pt idx="20">
                  <c:v>45.270665263650187</c:v>
                </c:pt>
                <c:pt idx="21">
                  <c:v>46.603530924821698</c:v>
                </c:pt>
                <c:pt idx="22">
                  <c:v>44.325299393696447</c:v>
                </c:pt>
                <c:pt idx="23">
                  <c:v>44.335320940021042</c:v>
                </c:pt>
                <c:pt idx="24">
                  <c:v>48.621202251507405</c:v>
                </c:pt>
                <c:pt idx="25">
                  <c:v>54.102988091062457</c:v>
                </c:pt>
                <c:pt idx="26">
                  <c:v>60.292963204222417</c:v>
                </c:pt>
                <c:pt idx="27">
                  <c:v>66.865427335437857</c:v>
                </c:pt>
                <c:pt idx="28">
                  <c:v>74.343171151308653</c:v>
                </c:pt>
                <c:pt idx="29">
                  <c:v>80.035409463680239</c:v>
                </c:pt>
                <c:pt idx="30">
                  <c:v>83.838586293865148</c:v>
                </c:pt>
                <c:pt idx="31">
                  <c:v>91.062450936179445</c:v>
                </c:pt>
                <c:pt idx="32">
                  <c:v>96.101618479731428</c:v>
                </c:pt>
                <c:pt idx="33">
                  <c:v>100.75328623206561</c:v>
                </c:pt>
                <c:pt idx="34">
                  <c:v>104.12219605485127</c:v>
                </c:pt>
                <c:pt idx="35">
                  <c:v>107.09191428237376</c:v>
                </c:pt>
                <c:pt idx="36">
                  <c:v>107.62305623757746</c:v>
                </c:pt>
                <c:pt idx="37">
                  <c:v>109.01438091897579</c:v>
                </c:pt>
                <c:pt idx="38">
                  <c:v>110.29045781764127</c:v>
                </c:pt>
                <c:pt idx="39">
                  <c:v>110.61114730002839</c:v>
                </c:pt>
                <c:pt idx="40">
                  <c:v>112.89271934659517</c:v>
                </c:pt>
                <c:pt idx="41">
                  <c:v>114.00678124634631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42E-4466-9915-8267D465B5AB}"/>
            </c:ext>
          </c:extLst>
        </c:ser>
        <c:ser>
          <c:idx val="1"/>
          <c:order val="2"/>
          <c:tx>
            <c:strRef>
              <c:f>'Données Eclairages Deps'!$E$9</c:f>
              <c:strCache>
                <c:ptCount val="1"/>
                <c:pt idx="0">
                  <c:v>Alpes-Maritimes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multiLvlStrRef>
              <c:f>'Données Eclairages Deps'!$A$10:$B$51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Eclairages Deps'!$E$10:$E$51</c:f>
              <c:numCache>
                <c:formatCode>#\ ##0.0</c:formatCode>
                <c:ptCount val="42"/>
                <c:pt idx="0">
                  <c:v>100</c:v>
                </c:pt>
                <c:pt idx="1">
                  <c:v>100.68792995622265</c:v>
                </c:pt>
                <c:pt idx="2">
                  <c:v>94.55909943714822</c:v>
                </c:pt>
                <c:pt idx="3">
                  <c:v>93.996247654784241</c:v>
                </c:pt>
                <c:pt idx="4">
                  <c:v>94.058786741713575</c:v>
                </c:pt>
                <c:pt idx="5">
                  <c:v>97.498436522826765</c:v>
                </c:pt>
                <c:pt idx="6">
                  <c:v>101.12570356472797</c:v>
                </c:pt>
                <c:pt idx="7">
                  <c:v>96.998123827392121</c:v>
                </c:pt>
                <c:pt idx="8">
                  <c:v>91.432145090681672</c:v>
                </c:pt>
                <c:pt idx="9">
                  <c:v>85.240775484677926</c:v>
                </c:pt>
                <c:pt idx="10">
                  <c:v>80.487804878048792</c:v>
                </c:pt>
                <c:pt idx="11">
                  <c:v>82.176360225140712</c:v>
                </c:pt>
                <c:pt idx="12">
                  <c:v>84.615384615384613</c:v>
                </c:pt>
                <c:pt idx="13">
                  <c:v>85.30331457160726</c:v>
                </c:pt>
                <c:pt idx="14">
                  <c:v>89.305816135084427</c:v>
                </c:pt>
                <c:pt idx="15">
                  <c:v>88.993120700437771</c:v>
                </c:pt>
                <c:pt idx="16">
                  <c:v>84.740462789243281</c:v>
                </c:pt>
                <c:pt idx="17">
                  <c:v>70.981863664790495</c:v>
                </c:pt>
                <c:pt idx="18">
                  <c:v>66.479049405878669</c:v>
                </c:pt>
                <c:pt idx="19">
                  <c:v>64.040025015634768</c:v>
                </c:pt>
                <c:pt idx="20">
                  <c:v>57.160725453408375</c:v>
                </c:pt>
                <c:pt idx="21">
                  <c:v>62.414008755472175</c:v>
                </c:pt>
                <c:pt idx="22">
                  <c:v>57.72357723577236</c:v>
                </c:pt>
                <c:pt idx="23">
                  <c:v>52.72045028142589</c:v>
                </c:pt>
                <c:pt idx="24">
                  <c:v>55.47217010631644</c:v>
                </c:pt>
                <c:pt idx="25">
                  <c:v>59.2245153220763</c:v>
                </c:pt>
                <c:pt idx="26">
                  <c:v>63.664790494058785</c:v>
                </c:pt>
                <c:pt idx="27">
                  <c:v>67.354596622889304</c:v>
                </c:pt>
                <c:pt idx="28">
                  <c:v>73.733583489681052</c:v>
                </c:pt>
                <c:pt idx="29">
                  <c:v>78.424015009380867</c:v>
                </c:pt>
                <c:pt idx="30">
                  <c:v>81.738586616635402</c:v>
                </c:pt>
                <c:pt idx="31">
                  <c:v>90.36898061288305</c:v>
                </c:pt>
                <c:pt idx="32">
                  <c:v>94.183864915572229</c:v>
                </c:pt>
                <c:pt idx="33">
                  <c:v>101.50093808630393</c:v>
                </c:pt>
                <c:pt idx="34">
                  <c:v>105.0656660412758</c:v>
                </c:pt>
                <c:pt idx="35">
                  <c:v>104.44027517198249</c:v>
                </c:pt>
                <c:pt idx="36">
                  <c:v>102.25140712945591</c:v>
                </c:pt>
                <c:pt idx="37">
                  <c:v>98.248905565978745</c:v>
                </c:pt>
                <c:pt idx="38">
                  <c:v>94.371482176360217</c:v>
                </c:pt>
                <c:pt idx="39">
                  <c:v>86.429018136335216</c:v>
                </c:pt>
                <c:pt idx="40">
                  <c:v>87.429643527204504</c:v>
                </c:pt>
                <c:pt idx="41">
                  <c:v>83.739837398373979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42E-4466-9915-8267D465B5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61269663"/>
        <c:axId val="961261023"/>
      </c:lineChart>
      <c:catAx>
        <c:axId val="961269663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low"/>
        <c:spPr>
          <a:noFill/>
          <a:ln w="19050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61261023"/>
        <c:crossesAt val="100"/>
        <c:auto val="1"/>
        <c:lblAlgn val="ctr"/>
        <c:lblOffset val="100"/>
        <c:tickLblSkip val="4"/>
        <c:tickMarkSkip val="4"/>
        <c:noMultiLvlLbl val="1"/>
      </c:catAx>
      <c:valAx>
        <c:axId val="961261023"/>
        <c:scaling>
          <c:orientation val="minMax"/>
          <c:max val="120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61269663"/>
        <c:crosses val="autoZero"/>
        <c:crossBetween val="midCat"/>
        <c:majorUnit val="10"/>
      </c:valAx>
    </c:plotArea>
    <c:legend>
      <c:legendPos val="b"/>
      <c:layout>
        <c:manualLayout>
          <c:xMode val="edge"/>
          <c:yMode val="edge"/>
          <c:x val="0.2030416472911758"/>
          <c:y val="0.1525858563454216"/>
          <c:w val="0.78225641514594513"/>
          <c:h val="5.53300105259526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/>
  </c:chart>
  <c:txPr>
    <a:bodyPr/>
    <a:lstStyle/>
    <a:p>
      <a:pPr>
        <a:defRPr/>
      </a:pPr>
      <a:endParaRPr lang="fr-FR"/>
    </a:p>
  </c:txPr>
  <c:externalData r:id="rId2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0.00755</cdr:x>
      <cdr:y>0.85116</cdr:y>
    </cdr:from>
    <cdr:to>
      <cdr:x>0.98156</cdr:x>
      <cdr:y>1</cdr:y>
    </cdr:to>
    <cdr:sp macro="" textlink="">
      <cdr:nvSpPr>
        <cdr:cNvPr id="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3340" y="2941320"/>
          <a:ext cx="6883865" cy="5143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Note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données provisoires, corrigées des variations saisonnières  </a:t>
          </a:r>
          <a:endParaRPr lang="fr-FR" sz="900">
            <a:effectLst/>
          </a:endParaRPr>
        </a:p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Champ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emploi salarié en fin de trimestre </a:t>
          </a:r>
          <a:endParaRPr lang="fr-FR" sz="900">
            <a:effectLst/>
          </a:endParaRPr>
        </a:p>
        <a:p xmlns:a="http://schemas.openxmlformats.org/drawingml/2006/main">
          <a:pPr rtl="0" eaLnBrk="1" fontAlgn="auto" latinLnBrk="0" hangingPunct="1"/>
          <a:r>
            <a:rPr lang="fr-FR" sz="900" b="1" i="1" baseline="0">
              <a:effectLst/>
              <a:latin typeface="+mn-lt"/>
              <a:ea typeface="+mn-ea"/>
              <a:cs typeface="+mn-cs"/>
            </a:rPr>
            <a:t>Sources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 : Insee, estimations d'emploi ; estimations trimestrielles Acoss-Urssaf, Dares, Insee</a:t>
          </a:r>
          <a:endParaRPr lang="fr-FR" sz="900">
            <a:effectLst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0.03427</cdr:x>
      <cdr:y>0</cdr:y>
    </cdr:from>
    <cdr:to>
      <cdr:x>0.99324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41530" y="0"/>
          <a:ext cx="6758691" cy="72404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fr-FR" sz="15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rPr>
            <a:t>Contribution de l'emploi hors intérim et de l'intérim </a:t>
          </a:r>
        </a:p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fr-FR" sz="15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rPr>
            <a:t>à l'évolution de l'emploi salarié, dans les Alpes-Maritimes</a:t>
          </a: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(en nombre)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/>
        </a:p>
      </cdr:txBody>
    </cdr:sp>
  </cdr:relSizeAnchor>
  <cdr:relSizeAnchor xmlns:cdr="http://schemas.openxmlformats.org/drawingml/2006/chartDrawing">
    <cdr:from>
      <cdr:x>0.01276</cdr:x>
      <cdr:y>0.8743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758" y="3590925"/>
          <a:ext cx="6619960" cy="51625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Note : 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données provisoires , corrigées des variations saisonnières</a:t>
          </a:r>
          <a:endParaRPr lang="fr-FR" sz="900">
            <a:effectLst/>
          </a:endParaRPr>
        </a:p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Champ : 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emploi salarié en fin de trimestre </a:t>
          </a:r>
        </a:p>
        <a:p xmlns:a="http://schemas.openxmlformats.org/drawingml/2006/main">
          <a:pPr rtl="0" eaLnBrk="1" fontAlgn="auto" latinLnBrk="0" hangingPunct="1"/>
          <a:r>
            <a:rPr lang="fr-FR" sz="900" b="1" i="1" baseline="0">
              <a:effectLst/>
              <a:latin typeface="+mn-lt"/>
              <a:ea typeface="+mn-ea"/>
              <a:cs typeface="+mn-cs"/>
            </a:rPr>
            <a:t>Sources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 : Insee, estimations d'emploi ; estimations trimestrielles Acoss-Urssaf, Dares, Insee </a:t>
          </a:r>
          <a:endParaRPr lang="fr-FR" sz="900">
            <a:effectLst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0.07836</cdr:x>
      <cdr:y>0</cdr:y>
    </cdr:from>
    <cdr:to>
      <cdr:x>0.91147</cdr:x>
      <cdr:y>0.17608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553044" y="0"/>
          <a:ext cx="5880111" cy="7468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fr-FR" sz="1500" b="1" i="0" baseline="0"/>
            <a:t>Evolution de la contribution de l'intérim et de l'emploi hors intérim </a:t>
          </a:r>
        </a:p>
        <a:p xmlns:a="http://schemas.openxmlformats.org/drawingml/2006/main">
          <a:pPr algn="ctr"/>
          <a:r>
            <a:rPr lang="fr-FR" sz="1500" b="1" i="0" baseline="0"/>
            <a:t>à l'emploi salarié, dans les Alpes-Maritimes</a:t>
          </a:r>
        </a:p>
        <a:p xmlns:a="http://schemas.openxmlformats.org/drawingml/2006/main">
          <a:pPr algn="ctr" eaLnBrk="1" fontAlgn="auto" latinLnBrk="0" hangingPunct="1"/>
          <a:r>
            <a:rPr lang="fr-FR" sz="1100" b="0" i="1" baseline="0">
              <a:effectLst/>
              <a:latin typeface="+mn-lt"/>
              <a:ea typeface="+mn-ea"/>
              <a:cs typeface="+mn-cs"/>
            </a:rPr>
            <a:t>(en nombre, entre le T1 2026 et le T2 2026) </a:t>
          </a:r>
          <a:endParaRPr lang="fr-FR">
            <a:effectLst/>
          </a:endParaRPr>
        </a:p>
        <a:p xmlns:a="http://schemas.openxmlformats.org/drawingml/2006/main">
          <a:pPr algn="ctr"/>
          <a:endParaRPr lang="fr-FR" sz="1400" b="1" i="0" baseline="0"/>
        </a:p>
        <a:p xmlns:a="http://schemas.openxmlformats.org/drawingml/2006/main">
          <a:pPr algn="ctr"/>
          <a:endParaRPr lang="fr-FR" sz="1400" b="1" i="0" baseline="0"/>
        </a:p>
      </cdr:txBody>
    </cdr:sp>
  </cdr:relSizeAnchor>
  <cdr:relSizeAnchor xmlns:cdr="http://schemas.openxmlformats.org/drawingml/2006/chartDrawing">
    <cdr:from>
      <cdr:x>0</cdr:x>
      <cdr:y>0.82202</cdr:y>
    </cdr:from>
    <cdr:to>
      <cdr:x>0.98564</cdr:x>
      <cdr:y>1</cdr:y>
    </cdr:to>
    <cdr:sp macro="" textlink="">
      <cdr:nvSpPr>
        <cdr:cNvPr id="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3630929"/>
          <a:ext cx="6708822" cy="78613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Note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données arrondies provisoires, corrigées des variations saisonnières ; l'addition des quatre secteurs d'activité ne correspond pas au total de l'emploi salarié, car l'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Agriculture, sylviculture et pêche 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qui représente moins de 1 % de l'emploi salarié total n'est pas représentée</a:t>
          </a:r>
          <a:endParaRPr lang="fr-FR" sz="900">
            <a:effectLst/>
          </a:endParaRPr>
        </a:p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Champ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emploi salarié en fin de trimestre </a:t>
          </a:r>
          <a:endParaRPr lang="fr-FR" sz="900">
            <a:effectLst/>
          </a:endParaRPr>
        </a:p>
        <a:p xmlns:a="http://schemas.openxmlformats.org/drawingml/2006/main">
          <a:pPr rtl="0" eaLnBrk="1" fontAlgn="auto" latinLnBrk="0" hangingPunct="1"/>
          <a:r>
            <a:rPr lang="fr-FR" sz="900" b="1" i="1" baseline="0">
              <a:effectLst/>
              <a:latin typeface="+mn-lt"/>
              <a:ea typeface="+mn-ea"/>
              <a:cs typeface="+mn-cs"/>
            </a:rPr>
            <a:t>Sources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 : Insee, estimations d'emploi ; estimations trimestrielles Acoss-Urssaf, Dares, Insee</a:t>
          </a:r>
          <a:endParaRPr lang="fr-FR" sz="900">
            <a:effectLst/>
          </a:endParaRPr>
        </a:p>
        <a:p xmlns:a="http://schemas.openxmlformats.org/drawingml/2006/main">
          <a:pPr algn="l" rtl="0">
            <a:defRPr sz="1000"/>
          </a:pPr>
          <a:endParaRPr lang="fr-FR" sz="900" b="0" i="1" u="none" strike="noStrike" baseline="0">
            <a:solidFill>
              <a:srgbClr val="000000"/>
            </a:solidFill>
            <a:latin typeface="Calibri"/>
          </a:endParaRPr>
        </a:p>
      </cdr:txBody>
    </cdr:sp>
  </cdr:relSizeAnchor>
  <cdr:relSizeAnchor xmlns:cdr="http://schemas.openxmlformats.org/drawingml/2006/chartDrawing">
    <cdr:from>
      <cdr:x>0.26241</cdr:x>
      <cdr:y>0.25118</cdr:y>
    </cdr:from>
    <cdr:to>
      <cdr:x>0.26241</cdr:x>
      <cdr:y>0.74968</cdr:y>
    </cdr:to>
    <cdr:cxnSp macro="">
      <cdr:nvCxnSpPr>
        <cdr:cNvPr id="5" name="Connecteur droit 4">
          <a:extLst xmlns:a="http://schemas.openxmlformats.org/drawingml/2006/main">
            <a:ext uri="{FF2B5EF4-FFF2-40B4-BE49-F238E27FC236}">
              <a16:creationId xmlns:a16="http://schemas.microsoft.com/office/drawing/2014/main" id="{3B2E44B3-D7BA-2E32-2325-3F4590972B4E}"/>
            </a:ext>
          </a:extLst>
        </cdr:cNvPr>
        <cdr:cNvCxnSpPr/>
      </cdr:nvCxnSpPr>
      <cdr:spPr>
        <a:xfrm xmlns:a="http://schemas.openxmlformats.org/drawingml/2006/main" flipV="1">
          <a:off x="1852109" y="1065471"/>
          <a:ext cx="0" cy="2114537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ysClr val="windowText" lastClr="00000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0.00758</cdr:x>
      <cdr:y>0.01255</cdr:y>
    </cdr:from>
    <cdr:to>
      <cdr:x>0.97835</cdr:x>
      <cdr:y>0.16988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52027" y="56518"/>
          <a:ext cx="6663098" cy="70852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fr-FR" sz="1500" b="1" i="0" u="none" strike="noStrike" kern="1200" baseline="0">
              <a:solidFill>
                <a:srgbClr val="000000"/>
              </a:solidFill>
              <a:latin typeface="+mn-lt"/>
              <a:ea typeface="Calibri"/>
              <a:cs typeface="Calibri"/>
            </a:rPr>
            <a:t>Evolution de l'emploi salarié par secteur d'activité y compris intérim, </a:t>
          </a:r>
        </a:p>
        <a:p xmlns:a="http://schemas.openxmlformats.org/drawingml/2006/main">
          <a:pPr algn="ctr" rtl="0"/>
          <a:r>
            <a:rPr lang="fr-FR" sz="1500" b="1" i="0" u="none" strike="noStrike" kern="1200" baseline="0">
              <a:solidFill>
                <a:srgbClr val="000000"/>
              </a:solidFill>
              <a:latin typeface="Calibri"/>
              <a:ea typeface="Calibri"/>
              <a:cs typeface="Calibri"/>
            </a:rPr>
            <a:t>dans les Alpes-Maritimes</a:t>
          </a:r>
        </a:p>
        <a:p xmlns:a="http://schemas.openxmlformats.org/drawingml/2006/main">
          <a:pPr algn="ctr" rtl="0"/>
          <a:r>
            <a:rPr lang="fr-FR" sz="1100" b="0" i="1" baseline="0">
              <a:effectLst/>
              <a:latin typeface="+mn-lt"/>
              <a:ea typeface="+mn-ea"/>
              <a:cs typeface="+mn-cs"/>
            </a:rPr>
            <a:t>(en indice base 100 au 1</a:t>
          </a:r>
          <a:r>
            <a:rPr lang="fr-FR" sz="1100" b="0" i="1" baseline="30000">
              <a:effectLst/>
              <a:latin typeface="+mn-lt"/>
              <a:ea typeface="+mn-ea"/>
              <a:cs typeface="+mn-cs"/>
            </a:rPr>
            <a:t>er</a:t>
          </a:r>
          <a:r>
            <a:rPr lang="fr-FR" sz="1100" b="0" i="1" baseline="0">
              <a:effectLst/>
              <a:latin typeface="+mn-lt"/>
              <a:ea typeface="+mn-ea"/>
              <a:cs typeface="+mn-cs"/>
            </a:rPr>
            <a:t> trimestre 2016)</a:t>
          </a:r>
          <a:endParaRPr lang="fr-FR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/>
        </a:p>
      </cdr:txBody>
    </cdr:sp>
  </cdr:relSizeAnchor>
  <cdr:relSizeAnchor xmlns:cdr="http://schemas.openxmlformats.org/drawingml/2006/chartDrawing">
    <cdr:from>
      <cdr:x>0.00992</cdr:x>
      <cdr:y>0.86141</cdr:y>
    </cdr:from>
    <cdr:to>
      <cdr:x>1</cdr:x>
      <cdr:y>0.98588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6675" y="3487115"/>
          <a:ext cx="6654165" cy="5038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Note : 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données provisoires, corrigées des variations saisonnières</a:t>
          </a:r>
          <a:endParaRPr lang="fr-FR" sz="900">
            <a:effectLst/>
          </a:endParaRPr>
        </a:p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Champ : 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emploi salarié en fin de trimestre </a:t>
          </a:r>
          <a:endParaRPr lang="fr-FR" sz="900">
            <a:effectLst/>
          </a:endParaRPr>
        </a:p>
        <a:p xmlns:a="http://schemas.openxmlformats.org/drawingml/2006/main">
          <a:pPr rtl="0"/>
          <a:r>
            <a:rPr lang="fr-FR" sz="900" b="1" i="1" baseline="0">
              <a:effectLst/>
              <a:latin typeface="+mn-lt"/>
              <a:ea typeface="+mn-ea"/>
              <a:cs typeface="+mn-cs"/>
            </a:rPr>
            <a:t>Sources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 : Insee, estimations d'emploi ; estimations trimestrielles Acoss-Urssaf, Dares, Insee</a:t>
          </a:r>
          <a:endParaRPr lang="fr-FR" sz="900">
            <a:effectLst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0.83041</cdr:y>
    </cdr:from>
    <cdr:to>
      <cdr:x>0</cdr:x>
      <cdr:y>0.83041</cdr:y>
    </cdr:to>
    <cdr:sp macro="" textlink="">
      <cdr:nvSpPr>
        <cdr:cNvPr id="3" name="ZoneTexte 1"/>
        <cdr:cNvSpPr txBox="1"/>
      </cdr:nvSpPr>
      <cdr:spPr>
        <a:xfrm xmlns:a="http://schemas.openxmlformats.org/drawingml/2006/main">
          <a:off x="0" y="3028950"/>
          <a:ext cx="7915274" cy="6209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>
            <a:lnSpc>
              <a:spcPts val="1000"/>
            </a:lnSpc>
          </a:pPr>
          <a:r>
            <a:rPr lang="fr-FR" sz="900" b="1" i="0" baseline="0">
              <a:effectLst/>
              <a:latin typeface="+mn-lt"/>
              <a:ea typeface="+mn-ea"/>
              <a:cs typeface="+mn-cs"/>
            </a:rPr>
            <a:t>Note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données provisoires</a:t>
          </a:r>
        </a:p>
        <a:p xmlns:a="http://schemas.openxmlformats.org/drawingml/2006/main">
          <a:pPr rtl="0">
            <a:lnSpc>
              <a:spcPts val="1000"/>
            </a:lnSpc>
          </a:pPr>
          <a:r>
            <a:rPr lang="fr-FR" sz="900" b="1" i="0" baseline="0">
              <a:effectLst/>
              <a:latin typeface="+mn-lt"/>
              <a:ea typeface="+mn-ea"/>
              <a:cs typeface="+mn-cs"/>
            </a:rPr>
            <a:t>Lecture : 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9 100 contrats d'apprentissage ont commencé entre juillet et septembre 2025 dans les Alpes-Maritimes. Fin septembre 2025, le département  compte 15 100 bénéficiaires de contrats d'apprentissage.</a:t>
          </a:r>
          <a:endParaRPr lang="fr-FR" sz="900">
            <a:effectLst/>
          </a:endParaRPr>
        </a:p>
        <a:p xmlns:a="http://schemas.openxmlformats.org/drawingml/2006/main">
          <a:pPr rtl="0">
            <a:lnSpc>
              <a:spcPts val="900"/>
            </a:lnSpc>
          </a:pPr>
          <a:r>
            <a:rPr lang="fr-FR" sz="900" b="1" i="1" baseline="0">
              <a:effectLst/>
              <a:latin typeface="+mn-lt"/>
              <a:ea typeface="+mn-ea"/>
              <a:cs typeface="+mn-cs"/>
            </a:rPr>
            <a:t>Source : 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Dares, Système d’information sur l’apprentissage </a:t>
          </a:r>
          <a:endParaRPr lang="fr-FR" sz="900">
            <a:effectLst/>
          </a:endParaRPr>
        </a:p>
        <a:p xmlns:a="http://schemas.openxmlformats.org/drawingml/2006/main">
          <a:pPr marL="0" marR="0" indent="0" defTabSz="914400" rtl="0" eaLnBrk="1" fontAlgn="auto" latinLnBrk="0" hangingPunct="1">
            <a:lnSpc>
              <a:spcPts val="9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900" i="1"/>
        </a:p>
      </cdr:txBody>
    </cdr:sp>
  </cdr:relSizeAnchor>
  <cdr:relSizeAnchor xmlns:cdr="http://schemas.openxmlformats.org/drawingml/2006/chartDrawing">
    <cdr:from>
      <cdr:x>0</cdr:x>
      <cdr:y>0.83292</cdr:y>
    </cdr:from>
    <cdr:to>
      <cdr:x>1</cdr:x>
      <cdr:y>0.99631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0" y="3165475"/>
          <a:ext cx="7620000" cy="6209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>
            <a:lnSpc>
              <a:spcPts val="1000"/>
            </a:lnSpc>
          </a:pPr>
          <a:r>
            <a:rPr lang="fr-FR" sz="900" b="1" i="0" baseline="0">
              <a:effectLst/>
              <a:latin typeface="+mn-lt"/>
              <a:ea typeface="+mn-ea"/>
              <a:cs typeface="+mn-cs"/>
            </a:rPr>
            <a:t>Note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données provisoires</a:t>
          </a:r>
        </a:p>
        <a:p xmlns:a="http://schemas.openxmlformats.org/drawingml/2006/main">
          <a:pPr rtl="0">
            <a:lnSpc>
              <a:spcPts val="900"/>
            </a:lnSpc>
          </a:pPr>
          <a:r>
            <a:rPr lang="fr-FR" sz="900" b="1" i="0" baseline="0">
              <a:effectLst/>
              <a:latin typeface="+mn-lt"/>
              <a:ea typeface="+mn-ea"/>
              <a:cs typeface="+mn-cs"/>
            </a:rPr>
            <a:t>Lecture : 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860 contrats d'apprentissage ont commencé entre avril et juin 2026 dans les Alpes-Maritimes. Fin juin 2026, le département  compte 14 600 bénéficiaires de contrats d'apprentissage.</a:t>
          </a:r>
          <a:endParaRPr lang="fr-FR" sz="900">
            <a:effectLst/>
          </a:endParaRPr>
        </a:p>
        <a:p xmlns:a="http://schemas.openxmlformats.org/drawingml/2006/main">
          <a:pPr rtl="0">
            <a:lnSpc>
              <a:spcPts val="1000"/>
            </a:lnSpc>
          </a:pPr>
          <a:r>
            <a:rPr lang="fr-FR" sz="900" b="1" i="1" baseline="0">
              <a:effectLst/>
              <a:latin typeface="+mn-lt"/>
              <a:ea typeface="+mn-ea"/>
              <a:cs typeface="+mn-cs"/>
            </a:rPr>
            <a:t>Source : 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Dares, Système d’information sur l’apprentissage </a:t>
          </a:r>
          <a:endParaRPr lang="fr-FR" sz="900">
            <a:effectLst/>
          </a:endParaRPr>
        </a:p>
        <a:p xmlns:a="http://schemas.openxmlformats.org/drawingml/2006/main">
          <a:pPr marL="0" marR="0" indent="0" defTabSz="914400" rtl="0" eaLnBrk="1" fontAlgn="auto" latinLnBrk="0" hangingPunct="1">
            <a:lnSpc>
              <a:spcPts val="1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900" i="1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0.05161</cdr:x>
      <cdr:y>0.84911</cdr:y>
    </cdr:from>
    <cdr:to>
      <cdr:x>0.93467</cdr:x>
      <cdr:y>1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46075" y="2733677"/>
          <a:ext cx="5921432" cy="485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fr-FR" sz="1000" b="1" i="0" u="none" strike="noStrike" baseline="0">
              <a:solidFill>
                <a:srgbClr val="000000"/>
              </a:solidFill>
              <a:latin typeface="+mn-lt"/>
            </a:rPr>
            <a:t>Note : </a:t>
          </a:r>
          <a:r>
            <a:rPr lang="fr-FR" sz="1000" b="0" i="0" u="none" strike="noStrike" baseline="0">
              <a:solidFill>
                <a:srgbClr val="000000"/>
              </a:solidFill>
              <a:latin typeface="+mn-lt"/>
            </a:rPr>
            <a:t>données trimestrielles provisoires, corrigées des variations saisonnières ; estimation à +/- 0,3 point près du</a:t>
          </a:r>
        </a:p>
        <a:p xmlns:a="http://schemas.openxmlformats.org/drawingml/2006/main">
          <a:pPr algn="l" rtl="0">
            <a:defRPr sz="1000"/>
          </a:pPr>
          <a:r>
            <a:rPr lang="fr-FR" sz="1000" b="0" i="0" u="none" strike="noStrike" baseline="0">
              <a:solidFill>
                <a:srgbClr val="000000"/>
              </a:solidFill>
              <a:latin typeface="+mn-lt"/>
            </a:rPr>
            <a:t>niveau du taux de chômage national et de son évolution d’un trimestre à l’autre</a:t>
          </a:r>
        </a:p>
        <a:p xmlns:a="http://schemas.openxmlformats.org/drawingml/2006/main">
          <a:pPr algn="l" rtl="0">
            <a:defRPr sz="1000"/>
          </a:pPr>
          <a:r>
            <a:rPr lang="fr-FR" sz="1000" b="1" i="1" u="none" strike="noStrike" baseline="0">
              <a:solidFill>
                <a:srgbClr val="000000"/>
              </a:solidFill>
              <a:latin typeface="Calibri"/>
            </a:rPr>
            <a:t>Source : </a:t>
          </a:r>
          <a:r>
            <a:rPr lang="fr-FR" sz="1000" b="0" i="1" u="none" strike="noStrike" baseline="0">
              <a:solidFill>
                <a:srgbClr val="000000"/>
              </a:solidFill>
              <a:latin typeface="+mn-lt"/>
            </a:rPr>
            <a:t>Insee, taux de chômage au sens du BIT (national ) et localisés (régional et départementaux)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0.8355</cdr:y>
    </cdr:from>
    <cdr:to>
      <cdr:x>1</cdr:x>
      <cdr:y>1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3952875"/>
          <a:ext cx="6924675" cy="7810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lnSpc>
              <a:spcPts val="1100"/>
            </a:lnSpc>
            <a:defRPr sz="1000"/>
          </a:pPr>
          <a:r>
            <a:rPr lang="fr-FR" sz="1000" b="0" i="0" u="none" strike="noStrike" baseline="0">
              <a:solidFill>
                <a:srgbClr val="000000"/>
              </a:solidFill>
              <a:latin typeface="+mn-lt"/>
            </a:rPr>
            <a:t>* Pour évaluer la comparabilité avec les Alpes-Maritimes, les critères retenus sont le nombre total d'emplois (salariés et non salariés) du département, ainsi que le poids du tertiaire marchand dans l'emploi total </a:t>
          </a:r>
        </a:p>
        <a:p xmlns:a="http://schemas.openxmlformats.org/drawingml/2006/main">
          <a:pPr algn="l" rtl="0">
            <a:lnSpc>
              <a:spcPts val="1100"/>
            </a:lnSpc>
            <a:defRPr sz="1000"/>
          </a:pPr>
          <a:r>
            <a:rPr lang="fr-FR" sz="1000" b="1" i="0" u="none" strike="noStrike" baseline="0">
              <a:solidFill>
                <a:srgbClr val="000000"/>
              </a:solidFill>
              <a:latin typeface="+mn-lt"/>
            </a:rPr>
            <a:t>Note : </a:t>
          </a:r>
          <a:r>
            <a:rPr lang="fr-FR" sz="1000" b="0" i="0" u="none" strike="noStrike" baseline="0">
              <a:solidFill>
                <a:srgbClr val="000000"/>
              </a:solidFill>
              <a:latin typeface="+mn-lt"/>
            </a:rPr>
            <a:t>données trimestrielles provisoires, corrigées des variations saisonnières ; estimation à +/- 0,3 point près du niveau du taux de chômage national et de son évolution d’un trimestre à l’autre</a:t>
          </a:r>
        </a:p>
        <a:p xmlns:a="http://schemas.openxmlformats.org/drawingml/2006/main">
          <a:pPr algn="l" rtl="0">
            <a:lnSpc>
              <a:spcPts val="900"/>
            </a:lnSpc>
            <a:defRPr sz="1000"/>
          </a:pPr>
          <a:r>
            <a:rPr lang="fr-FR" sz="1000" b="1" i="1" u="none" strike="noStrike" baseline="0">
              <a:solidFill>
                <a:srgbClr val="000000"/>
              </a:solidFill>
              <a:latin typeface="Calibri"/>
            </a:rPr>
            <a:t>Source : </a:t>
          </a:r>
          <a:r>
            <a:rPr lang="fr-FR" sz="1000" b="0" i="1" u="none" strike="noStrike" baseline="0">
              <a:solidFill>
                <a:srgbClr val="000000"/>
              </a:solidFill>
              <a:latin typeface="Calibri"/>
            </a:rPr>
            <a:t>Insee, taux de chômage au sens du BIT (national ) et taux de chômage localisés (régional</a:t>
          </a:r>
          <a:r>
            <a:rPr lang="fr-FR" sz="1000" b="0" i="1" baseline="0">
              <a:effectLst/>
              <a:latin typeface="+mn-lt"/>
              <a:ea typeface="+mn-ea"/>
              <a:cs typeface="+mn-cs"/>
            </a:rPr>
            <a:t> et départementaux</a:t>
          </a:r>
          <a:r>
            <a:rPr lang="fr-FR" sz="1000" b="0" i="1" u="none" strike="noStrike" baseline="0">
              <a:solidFill>
                <a:srgbClr val="000000"/>
              </a:solidFill>
              <a:latin typeface="Calibri"/>
            </a:rPr>
            <a:t>)</a:t>
          </a:r>
        </a:p>
      </cdr:txBody>
    </cdr:sp>
  </cdr:relSizeAnchor>
  <cdr:relSizeAnchor xmlns:cdr="http://schemas.openxmlformats.org/drawingml/2006/chartDrawing">
    <cdr:from>
      <cdr:x>0.0055</cdr:x>
      <cdr:y>0.01073</cdr:y>
    </cdr:from>
    <cdr:to>
      <cdr:x>1</cdr:x>
      <cdr:y>0.0892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50800" y="50800"/>
          <a:ext cx="6886589" cy="3714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fr-FR" sz="1500" b="1" i="0" baseline="0">
              <a:effectLst/>
              <a:latin typeface="+mn-lt"/>
              <a:ea typeface="+mn-ea"/>
              <a:cs typeface="+mn-cs"/>
            </a:rPr>
            <a:t>Taux de chômage localisés dans les départements comparables* au T2 2026</a:t>
          </a:r>
          <a:endParaRPr lang="fr-FR" sz="110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0.81553</cdr:y>
    </cdr:from>
    <cdr:to>
      <cdr:x>1</cdr:x>
      <cdr:y>1</cdr:y>
    </cdr:to>
    <cdr:sp macro="" textlink="">
      <cdr:nvSpPr>
        <cdr:cNvPr id="3" name="ZoneTexte 1"/>
        <cdr:cNvSpPr txBox="1"/>
      </cdr:nvSpPr>
      <cdr:spPr>
        <a:xfrm xmlns:a="http://schemas.openxmlformats.org/drawingml/2006/main">
          <a:off x="0" y="4000500"/>
          <a:ext cx="6057900" cy="9048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000" b="0" i="0">
              <a:effectLst/>
              <a:latin typeface="+mn-lt"/>
              <a:ea typeface="+mn-ea"/>
              <a:cs typeface="+mn-cs"/>
            </a:rPr>
            <a:t>* Pour le RSA et la PA, la notion de bénéficiaires renvoie à celle de foyer et non d’individu. Pour l'ASS, elle renvoie à l’individu qui perçoit l’allocation.</a:t>
          </a:r>
          <a:endParaRPr lang="fr-FR" sz="1000">
            <a:effectLst/>
          </a:endParaRPr>
        </a:p>
        <a:p xmlns:a="http://schemas.openxmlformats.org/drawingml/2006/main">
          <a:pPr eaLnBrk="1" fontAlgn="auto" latinLnBrk="0" hangingPunct="1"/>
          <a:r>
            <a:rPr lang="fr-FR" sz="1000" b="0" i="0">
              <a:effectLst/>
              <a:latin typeface="+mn-lt"/>
              <a:ea typeface="+mn-ea"/>
              <a:cs typeface="+mn-cs"/>
            </a:rPr>
            <a:t>** Données à fin</a:t>
          </a:r>
          <a:r>
            <a:rPr lang="fr-FR" sz="1000" b="0" i="0" baseline="0">
              <a:effectLst/>
              <a:latin typeface="+mn-lt"/>
              <a:ea typeface="+mn-ea"/>
              <a:cs typeface="+mn-cs"/>
            </a:rPr>
            <a:t> </a:t>
          </a:r>
          <a:r>
            <a:rPr lang="fr-FR" sz="1000" b="0" i="0">
              <a:effectLst/>
              <a:latin typeface="+mn-lt"/>
              <a:ea typeface="+mn-ea"/>
              <a:cs typeface="+mn-cs"/>
            </a:rPr>
            <a:t>mai</a:t>
          </a:r>
          <a:endParaRPr lang="fr-FR" sz="1000">
            <a:effectLst/>
          </a:endParaRPr>
        </a:p>
        <a:p xmlns:a="http://schemas.openxmlformats.org/drawingml/2006/main">
          <a:pPr eaLnBrk="1" fontAlgn="auto" latinLnBrk="0" hangingPunct="1"/>
          <a:r>
            <a:rPr lang="fr-FR" sz="1000" b="1" i="0">
              <a:effectLst/>
              <a:latin typeface="+mn-lt"/>
              <a:ea typeface="+mn-ea"/>
              <a:cs typeface="+mn-cs"/>
            </a:rPr>
            <a:t>Note : </a:t>
          </a:r>
          <a:r>
            <a:rPr lang="fr-FR" sz="1000" i="0">
              <a:effectLst/>
              <a:latin typeface="+mn-lt"/>
              <a:ea typeface="+mn-ea"/>
              <a:cs typeface="+mn-cs"/>
            </a:rPr>
            <a:t>données provisoires</a:t>
          </a:r>
        </a:p>
        <a:p xmlns:a="http://schemas.openxmlformats.org/drawingml/2006/main">
          <a:pPr eaLnBrk="1" fontAlgn="auto" latinLnBrk="0" hangingPunct="1"/>
          <a:r>
            <a:rPr lang="fr-FR" sz="1000" b="1" i="1">
              <a:effectLst/>
              <a:latin typeface="+mn-lt"/>
              <a:ea typeface="+mn-ea"/>
              <a:cs typeface="+mn-cs"/>
            </a:rPr>
            <a:t>Sources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Cnaf, Allstat FR6 et FR2 ; MSA ;  France Travail, FNA - </a:t>
          </a:r>
          <a:r>
            <a:rPr lang="fr-FR" sz="1000" b="1" i="1">
              <a:effectLst/>
              <a:latin typeface="+mn-lt"/>
              <a:ea typeface="+mn-ea"/>
              <a:cs typeface="+mn-cs"/>
            </a:rPr>
            <a:t>Traitements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Drees</a:t>
          </a:r>
          <a:endParaRPr lang="fr-FR" sz="1000">
            <a:effectLst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0.02592</cdr:x>
      <cdr:y>0.90134</cdr:y>
    </cdr:from>
    <cdr:to>
      <cdr:x>0.89902</cdr:x>
      <cdr:y>0.98028</cdr:y>
    </cdr:to>
    <cdr:sp macro="" textlink="">
      <cdr:nvSpPr>
        <cdr:cNvPr id="2" name="Text Box 1">
          <a:extLst xmlns:a="http://schemas.openxmlformats.org/drawingml/2006/main">
            <a:ext uri="{FF2B5EF4-FFF2-40B4-BE49-F238E27FC236}">
              <a16:creationId xmlns:a16="http://schemas.microsoft.com/office/drawing/2014/main" id="{7E4BD3CD-C52D-50EC-A772-6E89A58BAE0E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84150" y="4060825"/>
          <a:ext cx="6203955" cy="3556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fr-FR" sz="1000" b="1" i="0" u="none" strike="noStrike" baseline="0">
              <a:solidFill>
                <a:srgbClr val="000000"/>
              </a:solidFill>
              <a:latin typeface="+mn-lt"/>
            </a:rPr>
            <a:t>Champ</a:t>
          </a:r>
          <a:r>
            <a:rPr lang="fr-FR" sz="1000" b="0" i="0" u="none" strike="noStrike" baseline="0">
              <a:solidFill>
                <a:srgbClr val="000000"/>
              </a:solidFill>
              <a:latin typeface="+mn-lt"/>
            </a:rPr>
            <a:t> : ensemble des activités marchandes hors agriculture</a:t>
          </a:r>
        </a:p>
        <a:p xmlns:a="http://schemas.openxmlformats.org/drawingml/2006/main">
          <a:pPr algn="l" rtl="0">
            <a:defRPr sz="1000"/>
          </a:pPr>
          <a:r>
            <a:rPr lang="fr-FR" sz="1000" b="1" i="1" u="none" strike="noStrike" baseline="0">
              <a:solidFill>
                <a:srgbClr val="000000"/>
              </a:solidFill>
              <a:latin typeface="+mn-lt"/>
            </a:rPr>
            <a:t>Source</a:t>
          </a:r>
          <a:r>
            <a:rPr lang="fr-FR" sz="1000" b="0" i="1" u="none" strike="noStrike" baseline="0">
              <a:solidFill>
                <a:srgbClr val="000000"/>
              </a:solidFill>
              <a:latin typeface="+mn-lt"/>
            </a:rPr>
            <a:t> : Insee, SIDE (Système d'information sur la démographie d'entreprises)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</cdr:x>
      <cdr:y>0.88029</cdr:y>
    </cdr:from>
    <cdr:to>
      <cdr:x>1</cdr:x>
      <cdr:y>1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DA88C067-CF1C-7E00-BE62-B413ECD558F2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3831074"/>
          <a:ext cx="6124576" cy="5209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100" b="1" i="0" baseline="0">
              <a:effectLst/>
              <a:latin typeface="+mn-lt"/>
              <a:ea typeface="+mn-ea"/>
              <a:cs typeface="+mn-cs"/>
            </a:rPr>
            <a:t>Note</a:t>
          </a:r>
          <a:r>
            <a:rPr lang="fr-FR" sz="1100" b="0" i="0" baseline="0">
              <a:effectLst/>
              <a:latin typeface="+mn-lt"/>
              <a:ea typeface="+mn-ea"/>
              <a:cs typeface="+mn-cs"/>
            </a:rPr>
            <a:t> : données en date de jugement. </a:t>
          </a:r>
          <a:endParaRPr lang="fr-FR" sz="1200">
            <a:effectLst/>
          </a:endParaRPr>
        </a:p>
        <a:p xmlns:a="http://schemas.openxmlformats.org/drawingml/2006/main">
          <a:pPr rtl="0"/>
          <a:r>
            <a:rPr lang="fr-FR" sz="1100" b="1" i="1" baseline="0">
              <a:effectLst/>
              <a:latin typeface="+mn-lt"/>
              <a:ea typeface="+mn-ea"/>
              <a:cs typeface="+mn-cs"/>
            </a:rPr>
            <a:t>Source</a:t>
          </a:r>
          <a:r>
            <a:rPr lang="fr-FR" sz="1100" b="0" i="1" baseline="0">
              <a:effectLst/>
              <a:latin typeface="+mn-lt"/>
              <a:ea typeface="+mn-ea"/>
              <a:cs typeface="+mn-cs"/>
            </a:rPr>
            <a:t> : Banque de France, Fiben</a:t>
          </a:r>
          <a:endParaRPr lang="fr-FR" sz="1200"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dirty="0">
              <a:latin typeface="+mj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044874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2022192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2514394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209623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8558786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/>
              <a:t>Edition septembre 2026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/>
              <a:t>Les éclairages conjoncturels départementaux - Alpes-Maritimes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Alpes-Maritimes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Alpes-Maritimes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Alpes-Maritimes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Alpes-Maritimes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Alpes-Maritimes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Alpes-Maritimes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Alpes-Maritimes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Alpes-Maritimes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Alpes-Maritimes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Alpes-Maritimes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Les éclairages conjoncturels départementaux - Alpes-Maritimes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2ahUKEwimsOizzOjgAhVWAGMBHXMQAxYQjRx6BAgBEAU&amp;url=https://www.ania.net/economie-export/ega-point-de-conjoncture&amp;psig=AOvVaw0wwhQEom1VbtCAOZvqCiu4&amp;ust=1551792264050881" TargetMode="Externa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aca.dreets.gouv.fr/Les-publications-periodiques-9124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aca.dreets.gouv.fr/les-indicateurs-cles-socio-economiques-en-paca" TargetMode="External"/><Relationship Id="rId4" Type="http://schemas.openxmlformats.org/officeDocument/2006/relationships/hyperlink" Target="https://paca.dreets.gouv.fr/les-notes-de-conjoncture-trimestrielles-en-pa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981201" y="6520993"/>
            <a:ext cx="5419724" cy="365125"/>
          </a:xfrm>
        </p:spPr>
        <p:txBody>
          <a:bodyPr/>
          <a:lstStyle/>
          <a:p>
            <a:r>
              <a:rPr lang="fr-FR" dirty="0"/>
              <a:t>Les éclairages conjoncturels départementaux - Alpes-Maritimes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671392" y="6118587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/>
              <a:t>Services études, statistiques, évaluation</a:t>
            </a:r>
          </a:p>
        </p:txBody>
      </p:sp>
      <p:pic>
        <p:nvPicPr>
          <p:cNvPr id="1031" name="Picture 7" descr="Résultat de recherche d'images pour &quot;conjoncture&quot;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67" y="4394215"/>
            <a:ext cx="2409504" cy="166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/>
          <p:cNvSpPr txBox="1"/>
          <p:nvPr/>
        </p:nvSpPr>
        <p:spPr>
          <a:xfrm rot="5400000">
            <a:off x="8181834" y="5158452"/>
            <a:ext cx="1674047" cy="246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/>
              <a:t>Crédit photo : ©</a:t>
            </a:r>
            <a:r>
              <a:rPr lang="fr-FR" sz="1000" i="1" dirty="0" err="1"/>
              <a:t>Shutterstock</a:t>
            </a:r>
            <a:endParaRPr lang="fr-FR" sz="1000" i="1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049" y="4427857"/>
            <a:ext cx="2452743" cy="1635162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13" y="4377928"/>
            <a:ext cx="2553926" cy="180727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918126" y="1678805"/>
            <a:ext cx="7385099" cy="489364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0" h="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r-FR" sz="5000" b="1" dirty="0">
                <a:ln/>
                <a:solidFill>
                  <a:schemeClr val="accent1">
                    <a:lumMod val="75000"/>
                  </a:schemeClr>
                </a:solidFill>
              </a:rPr>
              <a:t>La situation conjoncturelle </a:t>
            </a:r>
          </a:p>
          <a:p>
            <a:pPr algn="ctr"/>
            <a:r>
              <a:rPr lang="fr-FR" sz="5000" b="1" dirty="0">
                <a:ln/>
                <a:solidFill>
                  <a:schemeClr val="accent1">
                    <a:lumMod val="75000"/>
                  </a:schemeClr>
                </a:solidFill>
              </a:rPr>
              <a:t>au 2</a:t>
            </a:r>
            <a:r>
              <a:rPr lang="fr-FR" sz="5000" b="1" baseline="30000" dirty="0">
                <a:ln/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fr-FR" sz="5000" b="1" dirty="0">
                <a:ln/>
                <a:solidFill>
                  <a:schemeClr val="accent1">
                    <a:lumMod val="75000"/>
                  </a:schemeClr>
                </a:solidFill>
              </a:rPr>
              <a:t> trimestre 2026</a:t>
            </a:r>
          </a:p>
          <a:p>
            <a:pPr algn="ctr"/>
            <a:r>
              <a:rPr lang="fr-FR" sz="5000" b="1" dirty="0">
                <a:ln/>
                <a:solidFill>
                  <a:schemeClr val="accent1">
                    <a:lumMod val="75000"/>
                  </a:schemeClr>
                </a:solidFill>
              </a:rPr>
              <a:t>dans les Alpes-Maritimes</a:t>
            </a:r>
          </a:p>
          <a:p>
            <a:pPr algn="ctr"/>
            <a:endParaRPr lang="fr-FR" sz="5400" b="1" dirty="0">
              <a:ln/>
              <a:solidFill>
                <a:schemeClr val="accent3"/>
              </a:solidFill>
            </a:endParaRPr>
          </a:p>
          <a:p>
            <a:pPr algn="ctr"/>
            <a:endParaRPr lang="fr-FR" sz="5400" b="1" dirty="0">
              <a:ln/>
              <a:solidFill>
                <a:schemeClr val="accent3"/>
              </a:solidFill>
            </a:endParaRPr>
          </a:p>
          <a:p>
            <a:pPr algn="ctr"/>
            <a:endParaRPr lang="fr-FR" sz="54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15" name="Picture 4" descr="http://intranet.direccte.gouv.fr/paca/Etudes%20et%20statistiques/Les%20logos/Cartouche%20Pr%C3%A9fet%20de%20r%C3%A9gion%20%E2%80%93%20DREET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4197" cy="127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38676" y="1092100"/>
            <a:ext cx="91440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i="1" dirty="0">
                <a:solidFill>
                  <a:schemeClr val="bg1">
                    <a:lumMod val="65000"/>
                  </a:schemeClr>
                </a:solidFill>
              </a:rPr>
              <a:t>Les éclairages conjoncturels départementaux</a:t>
            </a:r>
          </a:p>
          <a:p>
            <a:pPr algn="ctr"/>
            <a:endParaRPr lang="fr-FR" sz="1500" i="1" dirty="0"/>
          </a:p>
        </p:txBody>
      </p:sp>
    </p:spTree>
    <p:extLst>
      <p:ext uri="{BB962C8B-B14F-4D97-AF65-F5344CB8AC3E}">
        <p14:creationId xmlns:p14="http://schemas.microsoft.com/office/powerpoint/2010/main" val="3113583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65635" y="1094081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>
              <a:sym typeface="Wingdings" panose="05000000000000000000" pitchFamily="2" charset="2"/>
            </a:endParaRPr>
          </a:p>
          <a:p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57081" y="509068"/>
            <a:ext cx="9041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Nouvelle hausse de l’emploi salarié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9715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975492" y="6568767"/>
            <a:ext cx="5404629" cy="365125"/>
          </a:xfrm>
        </p:spPr>
        <p:txBody>
          <a:bodyPr/>
          <a:lstStyle/>
          <a:p>
            <a:r>
              <a:rPr lang="fr-FR" dirty="0"/>
              <a:t>Les éclairages conjoncturels départementaux - Alpes-Maritimes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7868991" y="1747897"/>
            <a:ext cx="1275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Au T2 2026 :</a:t>
            </a:r>
            <a:endParaRPr lang="fr-FR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7868991" y="2245375"/>
            <a:ext cx="89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 + 0,1 %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767961" y="2872577"/>
            <a:ext cx="971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1">
                    <a:lumMod val="75000"/>
                  </a:schemeClr>
                </a:solidFill>
              </a:rPr>
              <a:t>    - 0,1 %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7733327" y="2631041"/>
            <a:ext cx="1056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3">
                    <a:lumMod val="75000"/>
                  </a:schemeClr>
                </a:solidFill>
              </a:rPr>
              <a:t>   + 0,4 %</a:t>
            </a:r>
            <a:r>
              <a:rPr lang="fr-FR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</a:p>
        </p:txBody>
      </p:sp>
      <p:graphicFrame>
        <p:nvGraphicFramePr>
          <p:cNvPr id="9" name="Graphique 8" descr="Ce graphique présente l’évolution de l’emploi salarié dans les Alpes-Maritimes, en Provence-Alpes-Côte d'Azur et en France métropolitaine sur les dix dernières années, avec une distinction pour le secteur privé.">
            <a:extLst>
              <a:ext uri="{FF2B5EF4-FFF2-40B4-BE49-F238E27FC236}">
                <a16:creationId xmlns:a16="http://schemas.microsoft.com/office/drawing/2014/main" id="{00000000-0008-0000-0500-00000148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7413204"/>
              </p:ext>
            </p:extLst>
          </p:nvPr>
        </p:nvGraphicFramePr>
        <p:xfrm>
          <a:off x="375285" y="1747897"/>
          <a:ext cx="8096911" cy="3408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23360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7221" y="405846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Une progression largement par l’emploi hors intérim…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008172" y="6555759"/>
            <a:ext cx="5238750" cy="365125"/>
          </a:xfrm>
        </p:spPr>
        <p:txBody>
          <a:bodyPr/>
          <a:lstStyle/>
          <a:p>
            <a:r>
              <a:rPr lang="fr-FR" dirty="0"/>
              <a:t>Les éclairages conjoncturels départementaux - Alpes-Maritimes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7714731" y="2505574"/>
            <a:ext cx="1436153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b="1" dirty="0">
              <a:solidFill>
                <a:srgbClr val="00B0F0"/>
              </a:solidFill>
            </a:endParaRPr>
          </a:p>
          <a:p>
            <a:pPr algn="ctr"/>
            <a:r>
              <a:rPr lang="fr-FR" sz="1600" b="1" dirty="0">
                <a:solidFill>
                  <a:srgbClr val="00B0F0"/>
                </a:solidFill>
              </a:rPr>
              <a:t>+ 2 040 emplois hors intérim</a:t>
            </a:r>
          </a:p>
          <a:p>
            <a:pPr algn="ctr"/>
            <a:endParaRPr lang="fr-FR" sz="1600" b="1" dirty="0">
              <a:solidFill>
                <a:srgbClr val="00B0F0"/>
              </a:solidFill>
            </a:endParaRPr>
          </a:p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-100</a:t>
            </a:r>
          </a:p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emplois</a:t>
            </a:r>
          </a:p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intérimaires</a:t>
            </a:r>
          </a:p>
          <a:p>
            <a:pPr algn="ctr"/>
            <a:endParaRPr lang="fr-FR" sz="1600" b="1" dirty="0">
              <a:solidFill>
                <a:srgbClr val="00B0F0"/>
              </a:solidFill>
            </a:endParaRPr>
          </a:p>
          <a:p>
            <a:pPr algn="ctr"/>
            <a:endParaRPr lang="fr-FR" sz="1600" b="1" dirty="0">
              <a:solidFill>
                <a:srgbClr val="00B0F0"/>
              </a:solidFill>
            </a:endParaRPr>
          </a:p>
          <a:p>
            <a:pPr algn="ctr"/>
            <a:endParaRPr lang="fr-FR" sz="1600" b="1" dirty="0">
              <a:solidFill>
                <a:srgbClr val="00B0F0"/>
              </a:solidFill>
            </a:endParaRPr>
          </a:p>
          <a:p>
            <a:pPr algn="ctr"/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849094" y="2150536"/>
            <a:ext cx="1346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Au T2 2026 :</a:t>
            </a:r>
            <a:endParaRPr lang="fr-FR" b="1" dirty="0"/>
          </a:p>
        </p:txBody>
      </p:sp>
      <p:graphicFrame>
        <p:nvGraphicFramePr>
          <p:cNvPr id="2" name="Graphique 1" descr="Ce graphique présente la contribution de l’emploi hors intérim et de l’intérim à l’évolution de l’emploi salarié, dans les Alpes-Maritimes, sur les dix dernières années.">
            <a:extLst>
              <a:ext uri="{FF2B5EF4-FFF2-40B4-BE49-F238E27FC236}">
                <a16:creationId xmlns:a16="http://schemas.microsoft.com/office/drawing/2014/main" id="{00000000-0008-0000-05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1843616"/>
              </p:ext>
            </p:extLst>
          </p:nvPr>
        </p:nvGraphicFramePr>
        <p:xfrm>
          <a:off x="380047" y="1390261"/>
          <a:ext cx="8054826" cy="4014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25084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>
              <a:sym typeface="Wingdings" panose="05000000000000000000" pitchFamily="2" charset="2"/>
            </a:endParaRPr>
          </a:p>
          <a:p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938360" y="6568767"/>
            <a:ext cx="5378374" cy="365125"/>
          </a:xfrm>
        </p:spPr>
        <p:txBody>
          <a:bodyPr/>
          <a:lstStyle/>
          <a:p>
            <a:r>
              <a:rPr lang="fr-FR" dirty="0"/>
              <a:t>Les éclairages conjoncturels départementaux - Alpes-Maritimes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34087" y="429510"/>
            <a:ext cx="8986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… dans le secteur tertiaire marchand</a:t>
            </a:r>
            <a:endParaRPr lang="fr-FR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2" name="Graphique 1" descr="Ce graphique présente l’évolution de la contribution de l’emploi hors intérim et de l’intérim à l’emploi salarié par secteur d’activité, dans les Alpes-Maritimes, entre le dernier trimestre et le trimestre précédent.">
            <a:extLst>
              <a:ext uri="{FF2B5EF4-FFF2-40B4-BE49-F238E27FC236}">
                <a16:creationId xmlns:a16="http://schemas.microsoft.com/office/drawing/2014/main" id="{00000000-0008-0000-0500-00000A000000}"/>
              </a:ext>
            </a:extLst>
          </p:cNvPr>
          <p:cNvGraphicFramePr>
            <a:graphicFrameLocks/>
          </p:cNvGraphicFramePr>
          <p:nvPr/>
        </p:nvGraphicFramePr>
        <p:xfrm>
          <a:off x="380048" y="1308100"/>
          <a:ext cx="8383904" cy="4241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34510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78959" y="991089"/>
            <a:ext cx="8134289" cy="520780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>
              <a:sym typeface="Wingdings" panose="05000000000000000000" pitchFamily="2" charset="2"/>
            </a:endParaRPr>
          </a:p>
          <a:p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952625" y="6492875"/>
            <a:ext cx="5181600" cy="365125"/>
          </a:xfrm>
        </p:spPr>
        <p:txBody>
          <a:bodyPr/>
          <a:lstStyle/>
          <a:p>
            <a:r>
              <a:rPr lang="fr-FR" dirty="0"/>
              <a:t>Les éclairages conjoncturels départementaux - Alpes-Maritimes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213646" y="46347"/>
            <a:ext cx="89303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Hausses des effectifs dans l’ensemble des secteurs d’activité, sauf dans la construction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2" name="Graphique 1" descr="Ce graphique présente l’évolution de l'emploi salarié par secteur d'activité y compris intérim, dans les Alpes-Maritimes, sur les dix dernières années.">
            <a:extLst>
              <a:ext uri="{FF2B5EF4-FFF2-40B4-BE49-F238E27FC236}">
                <a16:creationId xmlns:a16="http://schemas.microsoft.com/office/drawing/2014/main" id="{00000000-0008-0000-0500-000002480000}"/>
              </a:ext>
            </a:extLst>
          </p:cNvPr>
          <p:cNvGraphicFramePr>
            <a:graphicFrameLocks/>
          </p:cNvGraphicFramePr>
          <p:nvPr/>
        </p:nvGraphicFramePr>
        <p:xfrm>
          <a:off x="389572" y="1268730"/>
          <a:ext cx="8364855" cy="432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885977" y="6511309"/>
            <a:ext cx="5448299" cy="365125"/>
          </a:xfrm>
        </p:spPr>
        <p:txBody>
          <a:bodyPr/>
          <a:lstStyle/>
          <a:p>
            <a:r>
              <a:rPr lang="fr-FR" dirty="0"/>
              <a:t>Les éclairages conjoncturels départementaux - Alpes-Maritimes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60095" y="76212"/>
            <a:ext cx="89477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Sur un an, une croissance de l’emploi salarié dynamique, tirée par le </a:t>
            </a:r>
            <a:r>
              <a:rPr lang="fr-FR" sz="2800" b="1">
                <a:solidFill>
                  <a:schemeClr val="accent1">
                    <a:lumMod val="75000"/>
                  </a:schemeClr>
                </a:solidFill>
              </a:rPr>
              <a:t>tertiaire marchand</a:t>
            </a:r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9593E-A158-EB01-CCAA-58BFA9D61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70" y="2118360"/>
            <a:ext cx="8785860" cy="262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06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859786" y="6513868"/>
            <a:ext cx="5200650" cy="365125"/>
          </a:xfrm>
        </p:spPr>
        <p:txBody>
          <a:bodyPr/>
          <a:lstStyle/>
          <a:p>
            <a:r>
              <a:rPr lang="fr-FR" dirty="0"/>
              <a:t>Les éclairages conjoncturels départementaux - Alpes-Maritimes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244929" y="42803"/>
            <a:ext cx="90452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800" b="1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>
            <a:cxnSpLocks/>
          </p:cNvCxnSpPr>
          <p:nvPr/>
        </p:nvCxnSpPr>
        <p:spPr>
          <a:xfrm>
            <a:off x="46208" y="883060"/>
            <a:ext cx="9097791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DB5BEEE0-D93D-F862-BD81-161BCD833B8E}"/>
              </a:ext>
            </a:extLst>
          </p:cNvPr>
          <p:cNvSpPr txBox="1"/>
          <p:nvPr/>
        </p:nvSpPr>
        <p:spPr>
          <a:xfrm>
            <a:off x="98709" y="14332"/>
            <a:ext cx="90452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Sur un an, baisse du nombre d’entrées et de bénéficiaires de contrat d’apprentissage</a:t>
            </a: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014144D2-BCD5-6BEC-00BD-197019DCFF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5589306"/>
              </p:ext>
            </p:extLst>
          </p:nvPr>
        </p:nvGraphicFramePr>
        <p:xfrm>
          <a:off x="119930" y="996910"/>
          <a:ext cx="8904140" cy="5571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ZoneTexte 16">
            <a:extLst>
              <a:ext uri="{FF2B5EF4-FFF2-40B4-BE49-F238E27FC236}">
                <a16:creationId xmlns:a16="http://schemas.microsoft.com/office/drawing/2014/main" id="{FE10600E-BD80-564A-969D-335B414D5541}"/>
              </a:ext>
            </a:extLst>
          </p:cNvPr>
          <p:cNvSpPr txBox="1"/>
          <p:nvPr/>
        </p:nvSpPr>
        <p:spPr bwMode="auto">
          <a:xfrm>
            <a:off x="7809857" y="2024319"/>
            <a:ext cx="640135" cy="287857"/>
          </a:xfrm>
          <a:prstGeom prst="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100" b="1" dirty="0"/>
              <a:t>14 600</a:t>
            </a:r>
          </a:p>
        </p:txBody>
      </p:sp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841339F5-DD06-662A-9293-4E8C15A29766}"/>
              </a:ext>
            </a:extLst>
          </p:cNvPr>
          <p:cNvSpPr/>
          <p:nvPr/>
        </p:nvSpPr>
        <p:spPr>
          <a:xfrm>
            <a:off x="8056129" y="2373713"/>
            <a:ext cx="284672" cy="210477"/>
          </a:xfrm>
          <a:prstGeom prst="mathMultiply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3576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25698" y="93057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33909" y="6568767"/>
            <a:ext cx="6003985" cy="365125"/>
          </a:xfrm>
        </p:spPr>
        <p:txBody>
          <a:bodyPr/>
          <a:lstStyle/>
          <a:p>
            <a:r>
              <a:rPr lang="fr-FR" dirty="0"/>
              <a:t>Les éclairages conjoncturels départementaux </a:t>
            </a:r>
            <a:r>
              <a:rPr lang="fr-FR"/>
              <a:t>- Alpes-Maritimes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7618004" y="3779068"/>
            <a:ext cx="16527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1">
                    <a:lumMod val="75000"/>
                  </a:schemeClr>
                </a:solidFill>
              </a:rPr>
              <a:t>8,1 % (+0,2 pt)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619864" y="4086844"/>
            <a:ext cx="16702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3">
                    <a:lumMod val="75000"/>
                  </a:schemeClr>
                </a:solidFill>
              </a:rPr>
              <a:t>7,5 % (+0,2 pt)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619864" y="3415123"/>
            <a:ext cx="16127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8,7 % (+0,1 pt)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D7EED39-3C42-F8C2-41F1-5D24FA02227A}"/>
              </a:ext>
            </a:extLst>
          </p:cNvPr>
          <p:cNvSpPr txBox="1"/>
          <p:nvPr/>
        </p:nvSpPr>
        <p:spPr>
          <a:xfrm>
            <a:off x="7358737" y="2142375"/>
            <a:ext cx="2043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Taux au T2 2026 (évolution par rapport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au T1 2026) :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D0F3C40-6FE3-8DC6-0EFE-C0B8C2298C82}"/>
              </a:ext>
            </a:extLst>
          </p:cNvPr>
          <p:cNvSpPr txBox="1"/>
          <p:nvPr/>
        </p:nvSpPr>
        <p:spPr>
          <a:xfrm>
            <a:off x="96069" y="334294"/>
            <a:ext cx="9047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Nouvelle progression graduelle du taux de chômage </a:t>
            </a:r>
          </a:p>
        </p:txBody>
      </p:sp>
      <p:graphicFrame>
        <p:nvGraphicFramePr>
          <p:cNvPr id="8" name="Graphique 7" descr="Ce graphique présente les taux de chômage en Paca, en France métropolitaine, et dans les Alpes-Maritimes sur les dix dernières années">
            <a:extLst>
              <a:ext uri="{FF2B5EF4-FFF2-40B4-BE49-F238E27FC236}">
                <a16:creationId xmlns:a16="http://schemas.microsoft.com/office/drawing/2014/main" id="{00000000-0008-0000-0200-00000414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6168436"/>
              </p:ext>
            </p:extLst>
          </p:nvPr>
        </p:nvGraphicFramePr>
        <p:xfrm>
          <a:off x="199175" y="1575304"/>
          <a:ext cx="8039477" cy="4200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26108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6569" y="-69677"/>
            <a:ext cx="9143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Un taux qui demeure en-dessous de celui de la plupart des départements comparables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54668" y="846102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892032" y="6479867"/>
            <a:ext cx="5553075" cy="365125"/>
          </a:xfrm>
        </p:spPr>
        <p:txBody>
          <a:bodyPr/>
          <a:lstStyle/>
          <a:p>
            <a:r>
              <a:rPr lang="fr-FR" dirty="0"/>
              <a:t>Les éclairages conjoncturels départementaux - Alpes-Maritimes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2B4A874D-1D49-59C5-EEE6-60E01B3FD7F7}"/>
              </a:ext>
            </a:extLst>
          </p:cNvPr>
          <p:cNvGraphicFramePr>
            <a:graphicFrameLocks/>
          </p:cNvGraphicFramePr>
          <p:nvPr/>
        </p:nvGraphicFramePr>
        <p:xfrm>
          <a:off x="1109662" y="1062037"/>
          <a:ext cx="6924675" cy="4733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77125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8965" y="-1637"/>
            <a:ext cx="8932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Demande d’emploi - avertissement : </a:t>
            </a:r>
          </a:p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mise en place de la loi pour le plein emploi depuis 2025</a:t>
            </a:r>
            <a:endParaRPr lang="fr-FR" sz="25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74526" y="87296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647645" y="6579716"/>
            <a:ext cx="5848710" cy="365125"/>
          </a:xfrm>
        </p:spPr>
        <p:txBody>
          <a:bodyPr/>
          <a:lstStyle/>
          <a:p>
            <a:r>
              <a:rPr lang="fr-FR"/>
              <a:t>Les éclairages conjoncturels départementaux - Alpes-Maritimes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BA48EB-44EF-7369-00ED-82D1BA2D1475}"/>
              </a:ext>
            </a:extLst>
          </p:cNvPr>
          <p:cNvSpPr txBox="1"/>
          <p:nvPr/>
        </p:nvSpPr>
        <p:spPr>
          <a:xfrm>
            <a:off x="174526" y="1063996"/>
            <a:ext cx="87031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solidFill>
                  <a:srgbClr val="002060"/>
                </a:solidFill>
              </a:rPr>
              <a:t>Comme le prévoit la loi pour le plein emploi du 18 décembre 2023, </a:t>
            </a:r>
            <a:r>
              <a:rPr lang="fr-FR" sz="1400" b="1" dirty="0">
                <a:solidFill>
                  <a:srgbClr val="002060"/>
                </a:solidFill>
              </a:rPr>
              <a:t>depuis janvier 2025, de nouveaux publics sont systématiquement inscrits à France Travail 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002060"/>
                </a:solidFill>
              </a:rPr>
              <a:t>les </a:t>
            </a:r>
            <a:r>
              <a:rPr lang="fr-FR" sz="1400" b="1" dirty="0">
                <a:solidFill>
                  <a:srgbClr val="00B0F0"/>
                </a:solidFill>
              </a:rPr>
              <a:t>demandeurs et bénéficiaires du RSA </a:t>
            </a:r>
            <a:r>
              <a:rPr lang="fr-FR" sz="1400" b="1" dirty="0">
                <a:solidFill>
                  <a:srgbClr val="002060"/>
                </a:solidFill>
              </a:rPr>
              <a:t>(Revenu de solidarité active) 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002060"/>
                </a:solidFill>
              </a:rPr>
              <a:t>les </a:t>
            </a:r>
            <a:r>
              <a:rPr lang="fr-FR" sz="1400" b="1" dirty="0">
                <a:solidFill>
                  <a:srgbClr val="00B0F0"/>
                </a:solidFill>
              </a:rPr>
              <a:t>jeunes en recherche d'emploi </a:t>
            </a:r>
            <a:r>
              <a:rPr lang="fr-FR" sz="1400" b="1" dirty="0">
                <a:solidFill>
                  <a:srgbClr val="002060"/>
                </a:solidFill>
              </a:rPr>
              <a:t>suivis par les missions locales en CEJ (Contrat d'engagement jeune), </a:t>
            </a:r>
            <a:r>
              <a:rPr lang="fr-FR" sz="1400" b="1" dirty="0" err="1">
                <a:solidFill>
                  <a:srgbClr val="002060"/>
                </a:solidFill>
              </a:rPr>
              <a:t>Pacea</a:t>
            </a:r>
            <a:r>
              <a:rPr lang="fr-FR" sz="1400" b="1" dirty="0">
                <a:solidFill>
                  <a:srgbClr val="002060"/>
                </a:solidFill>
              </a:rPr>
              <a:t> (Parcours contractualisé d'accompagnement vers l'emploi et l'autonomie) ou AIJ (Accompagnement intensif des jeunes) 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002060"/>
                </a:solidFill>
              </a:rPr>
              <a:t>les </a:t>
            </a:r>
            <a:r>
              <a:rPr lang="fr-FR" sz="1400" b="1" dirty="0">
                <a:solidFill>
                  <a:srgbClr val="00B0F0"/>
                </a:solidFill>
              </a:rPr>
              <a:t>personnes en situation de handicap </a:t>
            </a:r>
            <a:r>
              <a:rPr lang="fr-FR" sz="1400" b="1" dirty="0">
                <a:solidFill>
                  <a:srgbClr val="002060"/>
                </a:solidFill>
              </a:rPr>
              <a:t>suivies par Cap emploi</a:t>
            </a:r>
            <a:r>
              <a:rPr lang="fr-FR" sz="1400" dirty="0">
                <a:solidFill>
                  <a:srgbClr val="002060"/>
                </a:solidFill>
              </a:rPr>
              <a:t>. </a:t>
            </a:r>
          </a:p>
          <a:p>
            <a:pPr algn="just"/>
            <a:r>
              <a:rPr lang="fr-FR" sz="1400" dirty="0">
                <a:solidFill>
                  <a:srgbClr val="002060"/>
                </a:solidFill>
              </a:rPr>
              <a:t>Selon leurs situations socioprofessionnelles, ces publics sont orientés vers différents parcours d'accompagnement. L’orientation des personnes bénéficiant déjà du RSA avant la mise en place de la réforme étant progressive à partir du 1</a:t>
            </a:r>
            <a:r>
              <a:rPr lang="fr-FR" sz="1400" baseline="30000" dirty="0">
                <a:solidFill>
                  <a:srgbClr val="002060"/>
                </a:solidFill>
              </a:rPr>
              <a:t>er</a:t>
            </a:r>
            <a:r>
              <a:rPr lang="fr-FR" sz="1400" dirty="0">
                <a:solidFill>
                  <a:srgbClr val="002060"/>
                </a:solidFill>
              </a:rPr>
              <a:t> janvier 2025, la montée en charge statistique l'est aussi. </a:t>
            </a:r>
          </a:p>
          <a:p>
            <a:pPr algn="just"/>
            <a:endParaRPr lang="fr-FR" sz="1400" dirty="0">
              <a:solidFill>
                <a:srgbClr val="002060"/>
              </a:solidFill>
            </a:endParaRPr>
          </a:p>
          <a:p>
            <a:pPr algn="just"/>
            <a:r>
              <a:rPr lang="fr-FR" sz="1400" dirty="0">
                <a:solidFill>
                  <a:srgbClr val="002060"/>
                </a:solidFill>
              </a:rPr>
              <a:t>Pour prendre en compte les situations de ces nouveaux publics, </a:t>
            </a:r>
            <a:r>
              <a:rPr lang="fr-FR" sz="1400" b="1" dirty="0">
                <a:solidFill>
                  <a:srgbClr val="002060"/>
                </a:solidFill>
              </a:rPr>
              <a:t>deux nouvelles catégories statistiques sont créées, selon les recommandations du </a:t>
            </a:r>
            <a:r>
              <a:rPr lang="fr-FR" sz="1400" b="1" dirty="0" err="1">
                <a:solidFill>
                  <a:srgbClr val="002060"/>
                </a:solidFill>
              </a:rPr>
              <a:t>Cnis</a:t>
            </a:r>
            <a:r>
              <a:rPr lang="fr-FR" sz="1400" b="1" dirty="0">
                <a:solidFill>
                  <a:srgbClr val="002060"/>
                </a:solidFill>
              </a:rPr>
              <a:t> : la </a:t>
            </a:r>
            <a:r>
              <a:rPr lang="fr-FR" sz="1400" b="1" dirty="0">
                <a:solidFill>
                  <a:srgbClr val="00B0F0"/>
                </a:solidFill>
              </a:rPr>
              <a:t>catégorie F</a:t>
            </a:r>
            <a:r>
              <a:rPr lang="fr-FR" sz="1400" b="1" dirty="0">
                <a:solidFill>
                  <a:srgbClr val="002060"/>
                </a:solidFill>
              </a:rPr>
              <a:t> pour les personnes orientées en parcours social et la </a:t>
            </a:r>
            <a:r>
              <a:rPr lang="fr-FR" sz="1400" b="1" dirty="0">
                <a:solidFill>
                  <a:srgbClr val="00B0F0"/>
                </a:solidFill>
              </a:rPr>
              <a:t>catégorie G </a:t>
            </a:r>
            <a:r>
              <a:rPr lang="fr-FR" sz="1400" b="1" dirty="0">
                <a:solidFill>
                  <a:srgbClr val="002060"/>
                </a:solidFill>
              </a:rPr>
              <a:t>pour les demandeurs et bénéficiaires du RSA en attente d'orientation</a:t>
            </a:r>
            <a:r>
              <a:rPr lang="fr-FR" sz="1400" dirty="0">
                <a:solidFill>
                  <a:srgbClr val="002060"/>
                </a:solidFill>
              </a:rPr>
              <a:t>. </a:t>
            </a:r>
          </a:p>
          <a:p>
            <a:pPr algn="just"/>
            <a:endParaRPr lang="fr-FR" sz="1400" dirty="0">
              <a:solidFill>
                <a:srgbClr val="002060"/>
              </a:solidFill>
            </a:endParaRPr>
          </a:p>
          <a:p>
            <a:pPr algn="just"/>
            <a:r>
              <a:rPr lang="fr-FR" sz="1400" dirty="0">
                <a:solidFill>
                  <a:srgbClr val="002060"/>
                </a:solidFill>
              </a:rPr>
              <a:t>Cette phase de transition devrait durer deux ans en France métropolitaine. </a:t>
            </a:r>
            <a:r>
              <a:rPr lang="fr-FR" sz="1400" b="1" dirty="0">
                <a:solidFill>
                  <a:srgbClr val="002060"/>
                </a:solidFill>
              </a:rPr>
              <a:t>Afin d'appréhender les évolutions conjoncturelles du nombre d'inscrits à France Travail pendant cette période, la Dares a mis à disposition, aux niveaux national et régional seulement, des indicateurs complémentaires hors bénéficiaires du RSA et hors jeunes « en parcours » (CEJ, </a:t>
            </a:r>
            <a:r>
              <a:rPr lang="fr-FR" sz="1400" b="1" dirty="0" err="1">
                <a:solidFill>
                  <a:srgbClr val="002060"/>
                </a:solidFill>
              </a:rPr>
              <a:t>Pacea</a:t>
            </a:r>
            <a:r>
              <a:rPr lang="fr-FR" sz="1400" b="1" dirty="0">
                <a:solidFill>
                  <a:srgbClr val="002060"/>
                </a:solidFill>
              </a:rPr>
              <a:t> et AIJ)</a:t>
            </a:r>
            <a:r>
              <a:rPr lang="fr-FR" sz="1400" dirty="0">
                <a:solidFill>
                  <a:srgbClr val="002060"/>
                </a:solidFill>
              </a:rPr>
              <a:t>. Ces séries, dites « contrefactuelles » ne sont pas disponibles au niveau départemental. </a:t>
            </a:r>
            <a:r>
              <a:rPr lang="fr-FR" sz="1400" b="1" dirty="0">
                <a:solidFill>
                  <a:srgbClr val="FF0000"/>
                </a:solidFill>
              </a:rPr>
              <a:t>Entre 2025 et 2027, il n’est donc plus possible de réaliser des analyses conjoncturelles de la demande d’emploi au niveau départemental.</a:t>
            </a:r>
          </a:p>
          <a:p>
            <a:pPr algn="just"/>
            <a:endParaRPr lang="fr-FR" sz="1400" b="1" dirty="0">
              <a:solidFill>
                <a:srgbClr val="FF0000"/>
              </a:solidFill>
            </a:endParaRPr>
          </a:p>
          <a:p>
            <a:pPr algn="just"/>
            <a:r>
              <a:rPr lang="fr-FR" sz="1400" dirty="0">
                <a:solidFill>
                  <a:srgbClr val="002060"/>
                </a:solidFill>
              </a:rPr>
              <a:t>Néanmoins, un chiffrage du nombre total d’inscrits, comprenant ces nouveaux publics, a été réalisé par la Dares et permet de situer chaque département au sein de la région. C’est ce qui est présenté dans la diapositive suivante.</a:t>
            </a:r>
          </a:p>
        </p:txBody>
      </p:sp>
    </p:spTree>
    <p:extLst>
      <p:ext uri="{BB962C8B-B14F-4D97-AF65-F5344CB8AC3E}">
        <p14:creationId xmlns:p14="http://schemas.microsoft.com/office/powerpoint/2010/main" val="353388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ABDCB2F0-3F56-9DFB-17AC-C533658C6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957" y="846696"/>
            <a:ext cx="7531303" cy="373496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" y="-1637"/>
            <a:ext cx="90812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Au 2</a:t>
            </a:r>
            <a:r>
              <a:rPr lang="fr-FR" sz="2800" b="1" baseline="30000" dirty="0">
                <a:solidFill>
                  <a:srgbClr val="4F81BD">
                    <a:lumMod val="75000"/>
                  </a:srgbClr>
                </a:solidFill>
              </a:rPr>
              <a:t>e</a:t>
            </a:r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 trimestre 2026, la demande d’emploi, y compris nouveaux publics, progresse aussi vite qu’en région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74526" y="87296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690777" y="6568767"/>
            <a:ext cx="5848710" cy="365125"/>
          </a:xfrm>
        </p:spPr>
        <p:txBody>
          <a:bodyPr/>
          <a:lstStyle/>
          <a:p>
            <a:r>
              <a:rPr lang="fr-FR" dirty="0"/>
              <a:t>Les éclairages conjoncturels départementaux - Alpes-Maritimes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FCF47F1-EFD2-654D-55A6-4926D0EBD43A}"/>
              </a:ext>
            </a:extLst>
          </p:cNvPr>
          <p:cNvSpPr txBox="1"/>
          <p:nvPr/>
        </p:nvSpPr>
        <p:spPr>
          <a:xfrm>
            <a:off x="394121" y="4629775"/>
            <a:ext cx="86871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>
                <a:solidFill>
                  <a:srgbClr val="FF0000"/>
                </a:solidFill>
              </a:rPr>
              <a:t>Avertissements : </a:t>
            </a:r>
          </a:p>
          <a:p>
            <a:pPr marL="171450" indent="-171450" algn="just">
              <a:buFontTx/>
              <a:buChar char="-"/>
            </a:pPr>
            <a:r>
              <a:rPr lang="fr-FR" sz="1200" dirty="0">
                <a:solidFill>
                  <a:srgbClr val="FF0000"/>
                </a:solidFill>
              </a:rPr>
              <a:t>Les évolutions sont perturbées par des changements dans les règles d’actualisation subvenus au 1</a:t>
            </a:r>
            <a:r>
              <a:rPr lang="fr-FR" sz="1200" baseline="30000" dirty="0">
                <a:solidFill>
                  <a:srgbClr val="FF0000"/>
                </a:solidFill>
              </a:rPr>
              <a:t>er</a:t>
            </a:r>
            <a:r>
              <a:rPr lang="fr-FR" sz="1200" dirty="0">
                <a:solidFill>
                  <a:srgbClr val="FF0000"/>
                </a:solidFill>
              </a:rPr>
              <a:t> semestre 2025 et par l’entrée en vigueur en juin 2025 du décret relatif aux sanctions applicables aux inscrits à France Travail en cas de manquement à leurs obligations. </a:t>
            </a:r>
          </a:p>
          <a:p>
            <a:pPr marL="171450" indent="-171450" algn="just">
              <a:buFontTx/>
              <a:buChar char="-"/>
            </a:pPr>
            <a:r>
              <a:rPr lang="fr-FR" sz="1200" dirty="0">
                <a:solidFill>
                  <a:srgbClr val="FF0000"/>
                </a:solidFill>
              </a:rPr>
              <a:t>Une estimation de l’impact de ces deux effets a été réalisée par la Dares au 2</a:t>
            </a:r>
            <a:r>
              <a:rPr lang="fr-FR" sz="1200" baseline="30000" dirty="0">
                <a:solidFill>
                  <a:srgbClr val="FF0000"/>
                </a:solidFill>
              </a:rPr>
              <a:t>e</a:t>
            </a:r>
            <a:r>
              <a:rPr lang="fr-FR" sz="1200" dirty="0">
                <a:solidFill>
                  <a:srgbClr val="FF0000"/>
                </a:solidFill>
              </a:rPr>
              <a:t> trimestre 2026 au niveau national : </a:t>
            </a:r>
            <a:r>
              <a:rPr lang="fr-FR" sz="1200" i="1" dirty="0">
                <a:solidFill>
                  <a:srgbClr val="FF0000"/>
                </a:solidFill>
              </a:rPr>
              <a:t>in fine</a:t>
            </a:r>
            <a:r>
              <a:rPr lang="fr-FR" sz="1200" dirty="0">
                <a:solidFill>
                  <a:srgbClr val="FF0000"/>
                </a:solidFill>
              </a:rPr>
              <a:t>, le nombre de demandeurs d’emploi en catégories A, B, C hors nouveaux publics (hors BRSA et hors jeunes en parcours) aurait augmenté de +0,4 % en France entière sur un trimestre et diminué de -0,9 % sur un an. </a:t>
            </a:r>
          </a:p>
          <a:p>
            <a:pPr marL="171450" indent="-171450" algn="just">
              <a:buFontTx/>
              <a:buChar char="-"/>
            </a:pPr>
            <a:r>
              <a:rPr lang="fr-FR" sz="1200" dirty="0">
                <a:solidFill>
                  <a:srgbClr val="FF0000"/>
                </a:solidFill>
              </a:rPr>
              <a:t>Au niveau régional, seul l’impact trimestriel du décret relatif aux sanctions a été estimé par la Dares : comme au niveau national, la hausse aurait été également moins prononcée : +0,9 %.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2E1CFF8-06DF-529C-0ADD-D22D28F0CBB5}"/>
              </a:ext>
            </a:extLst>
          </p:cNvPr>
          <p:cNvSpPr/>
          <p:nvPr/>
        </p:nvSpPr>
        <p:spPr>
          <a:xfrm>
            <a:off x="6645251" y="2450268"/>
            <a:ext cx="574601" cy="1847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5CBECCC0-47FE-B8B1-EAEE-16E7162939FA}"/>
              </a:ext>
            </a:extLst>
          </p:cNvPr>
          <p:cNvSpPr/>
          <p:nvPr/>
        </p:nvSpPr>
        <p:spPr>
          <a:xfrm>
            <a:off x="6681467" y="3134510"/>
            <a:ext cx="574601" cy="1847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9582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 dirty="0"/>
              <a:t>Les éclairages conjoncturels départementaux - Alpes-Maritimes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3201" y="-16958"/>
            <a:ext cx="899511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00" b="1" dirty="0">
                <a:solidFill>
                  <a:srgbClr val="376092"/>
                </a:solidFill>
              </a:rPr>
              <a:t>Sur un an, baisse du nombre de foyers bénéficiaires du RSA</a:t>
            </a:r>
            <a:r>
              <a:rPr lang="fr-FR" sz="2600" b="1">
                <a:solidFill>
                  <a:srgbClr val="376092"/>
                </a:solidFill>
              </a:rPr>
              <a:t>, moins </a:t>
            </a:r>
            <a:r>
              <a:rPr lang="fr-FR" sz="2600" b="1" dirty="0">
                <a:solidFill>
                  <a:srgbClr val="376092"/>
                </a:solidFill>
              </a:rPr>
              <a:t>prononcée pour la PA, forte hausse de l’ASS</a:t>
            </a:r>
          </a:p>
        </p:txBody>
      </p:sp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00000000-0008-0000-03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1954796"/>
              </p:ext>
            </p:extLst>
          </p:nvPr>
        </p:nvGraphicFramePr>
        <p:xfrm>
          <a:off x="1158844" y="975359"/>
          <a:ext cx="7170344" cy="5307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68508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0"/>
            <a:ext cx="8995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 nombre de foyers bénéficiaires du RSA se replie un peu plus vite qu’en </a:t>
            </a:r>
            <a:r>
              <a:rPr lang="fr-FR" sz="2800" b="1">
                <a:solidFill>
                  <a:srgbClr val="376092"/>
                </a:solidFill>
              </a:rPr>
              <a:t>moyenne régionale</a:t>
            </a:r>
            <a:endParaRPr lang="fr-FR" sz="2800" b="1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69719" y="95506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Les éclairages conjoncturels départementaux - Alpes-Maritimes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787D262-1BA6-E88F-D460-92087CB40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109" y="1957181"/>
            <a:ext cx="8641781" cy="324855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1109" y="3337565"/>
            <a:ext cx="8564933" cy="18287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8479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9719" y="407393"/>
            <a:ext cx="8995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Les créations d’entreprises poursuivent leur hausse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69719" y="95506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Les éclairages conjoncturels départementaux - Alpes-Maritimes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ADB71650-6626-84D2-C976-5D7C44ECD1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5538562"/>
              </p:ext>
            </p:extLst>
          </p:nvPr>
        </p:nvGraphicFramePr>
        <p:xfrm>
          <a:off x="780368" y="1174432"/>
          <a:ext cx="7583264" cy="5122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16341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9303" y="423653"/>
            <a:ext cx="8925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Les défaillances d’entreprises repartent à la baisse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69719" y="95506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Les éclairages conjoncturels départementaux - Alpes-Maritimes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CEB36B35-5126-06AA-A976-9F4C7993F6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2528996"/>
              </p:ext>
            </p:extLst>
          </p:nvPr>
        </p:nvGraphicFramePr>
        <p:xfrm>
          <a:off x="405442" y="1252970"/>
          <a:ext cx="8402127" cy="5181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02405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d’Azur:</a:t>
            </a:r>
          </a:p>
          <a:p>
            <a:pPr algn="ctr">
              <a:defRPr/>
            </a:pPr>
            <a:br>
              <a:rPr lang="fr-FR" dirty="0">
                <a:hlinkClick r:id="rId3"/>
              </a:rPr>
            </a:br>
            <a:r>
              <a:rPr lang="fr-FR" sz="2000" dirty="0">
                <a:hlinkClick r:id="rId4"/>
              </a:rPr>
              <a:t>https://paca.dreets.gouv.fr/les-notes-de-conjoncture-trimestrielles-en-paca</a:t>
            </a:r>
            <a:endParaRPr lang="fr-FR" sz="2000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/>
              <a:t>Retrouvez tous nos indicateurs dans 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Tableau de bord des indicateurs clés </a:t>
            </a: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/>
              <a:t>en téléchargement sur le site 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 : </a:t>
            </a:r>
          </a:p>
          <a:p>
            <a:pPr algn="ctr">
              <a:defRPr/>
            </a:pPr>
            <a:endParaRPr lang="fr-FR" sz="2400" dirty="0"/>
          </a:p>
          <a:p>
            <a:pPr algn="ctr"/>
            <a:r>
              <a:rPr lang="fr-FR" u="sng" dirty="0">
                <a:hlinkClick r:id="rId5"/>
              </a:rPr>
              <a:t>https://paca.dreets.gouv.fr/les-indicateurs-cles-socio-economiques-en-paca</a:t>
            </a:r>
            <a:endParaRPr lang="fr-FR" u="sng" dirty="0"/>
          </a:p>
          <a:p>
            <a:pPr algn="ctr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16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/>
              <a:t>Les éclairages conjoncturels départementaux - Alpes-Maritimes</a:t>
            </a:r>
            <a:endParaRPr lang="fr-FR" dirty="0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82964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Props1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9F75A013-2665-47DA-9765-AD20C70A5351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ab994d58-9349-46a1-8cee-b96a64c5dc7e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2ff91c20-40e6-4ab5-a5ac-9b5646c66526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14767</TotalTime>
  <Words>1700</Words>
  <Application>Microsoft Office PowerPoint</Application>
  <PresentationFormat>Affichage à l'écran (4:3)</PresentationFormat>
  <Paragraphs>257</Paragraphs>
  <Slides>16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Aptos Narrow</vt:lpstr>
      <vt:lpstr>Arial</vt:lpstr>
      <vt:lpstr>Calibri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MEYER, Virginie (DREETS-PACA)</cp:lastModifiedBy>
  <cp:revision>1096</cp:revision>
  <cp:lastPrinted>2018-10-09T12:30:48Z</cp:lastPrinted>
  <dcterms:created xsi:type="dcterms:W3CDTF">2018-05-30T13:27:07Z</dcterms:created>
  <dcterms:modified xsi:type="dcterms:W3CDTF">2026-09-24T12:36:51Z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  <property fmtid="{D5CDD505-2E9C-101B-9397-08002B2CF9AE}" pid="4" name="MSIP_Label_3094c1fb-3db8-4cce-b079-9b022302847f_Enabled">
    <vt:lpwstr>true</vt:lpwstr>
  </property>
  <property fmtid="{D5CDD505-2E9C-101B-9397-08002B2CF9AE}" pid="5" name="MSIP_Label_3094c1fb-3db8-4cce-b079-9b022302847f_SetDate">
    <vt:lpwstr>2025-09-15T09:15:51Z</vt:lpwstr>
  </property>
  <property fmtid="{D5CDD505-2E9C-101B-9397-08002B2CF9AE}" pid="6" name="MSIP_Label_3094c1fb-3db8-4cce-b079-9b022302847f_Method">
    <vt:lpwstr>Standard</vt:lpwstr>
  </property>
  <property fmtid="{D5CDD505-2E9C-101B-9397-08002B2CF9AE}" pid="7" name="MSIP_Label_3094c1fb-3db8-4cce-b079-9b022302847f_Name">
    <vt:lpwstr>[Prod v5] C1 - Standard</vt:lpwstr>
  </property>
  <property fmtid="{D5CDD505-2E9C-101B-9397-08002B2CF9AE}" pid="8" name="MSIP_Label_3094c1fb-3db8-4cce-b079-9b022302847f_SiteId">
    <vt:lpwstr>035e5292-5a25-4509-bb08-a555f7d31a8b</vt:lpwstr>
  </property>
  <property fmtid="{D5CDD505-2E9C-101B-9397-08002B2CF9AE}" pid="9" name="MSIP_Label_3094c1fb-3db8-4cce-b079-9b022302847f_ActionId">
    <vt:lpwstr>edd96468-0854-4b8f-a140-371db36f30ab</vt:lpwstr>
  </property>
  <property fmtid="{D5CDD505-2E9C-101B-9397-08002B2CF9AE}" pid="10" name="MSIP_Label_3094c1fb-3db8-4cce-b079-9b022302847f_ContentBits">
    <vt:lpwstr>0</vt:lpwstr>
  </property>
  <property fmtid="{D5CDD505-2E9C-101B-9397-08002B2CF9AE}" pid="11" name="MSIP_Label_3094c1fb-3db8-4cce-b079-9b022302847f_Tag">
    <vt:lpwstr>10, 3, 0, 1</vt:lpwstr>
  </property>
</Properties>
</file>