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drawings/drawing10.xml" ContentType="application/vnd.openxmlformats-officedocument.drawingml.chartshape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300" r:id="rId6"/>
    <p:sldId id="299" r:id="rId7"/>
    <p:sldId id="264" r:id="rId8"/>
    <p:sldId id="290" r:id="rId9"/>
    <p:sldId id="292" r:id="rId10"/>
    <p:sldId id="293" r:id="rId11"/>
    <p:sldId id="315" r:id="rId12"/>
    <p:sldId id="306" r:id="rId13"/>
    <p:sldId id="302" r:id="rId14"/>
    <p:sldId id="327" r:id="rId15"/>
    <p:sldId id="314" r:id="rId16"/>
    <p:sldId id="318" r:id="rId17"/>
    <p:sldId id="326" r:id="rId18"/>
    <p:sldId id="325" r:id="rId19"/>
    <p:sldId id="324" r:id="rId20"/>
    <p:sldId id="316" r:id="rId21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954"/>
    <a:srgbClr val="868686"/>
    <a:srgbClr val="F79646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4306" autoAdjust="0"/>
  </p:normalViewPr>
  <p:slideViewPr>
    <p:cSldViewPr snapToGrid="0" snapToObjects="1">
      <p:cViewPr varScale="1">
        <p:scale>
          <a:sx n="111" d="100"/>
          <a:sy n="111" d="100"/>
        </p:scale>
        <p:origin x="157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\\polaris.social.gouv.fr\DREETS-PACA$\Users\Cab-SESE\10%20-%20Notes%20de%20conjoncture\01%20-%20Notes\2026\2026-T2\01%20-%20Fichiers%20de%20travail\Apprentissage\2026_T2_Apprentisage_note.xls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polaris.social.gouv.fr\DREETS-PACA$\Users\Cab-SESE\10%20-%20Tableau%20de%20bord%20conjoncturel\01%20-%20Indicateurs\Taux%20de%20ch&#244;mag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polaris.social.gouv.fr\DREETS-PACA$\Users\Cab-SESE\10%20-%20Notes%20de%20conjoncture\01%20-%20Notes\2026\2026-T2\01%20-%20Fichiers%20de%20travail\DEFM-Ch&#244;mage\Tx%20ch&#244;mage%20-%20d&#233;p%20comparables\T201_&#233;clairages_d&#233;p_V2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polaris.social.gouv.fr\DREETS-PACA$\Users\Cab-SESE\10%20-%20Notes%20de%20conjoncture\01%20-%20Notes\2026\2026-T2\01%20-%20Fichiers%20de%20travail\Prestations%20sociales\2026-T2%20-%20Prestations%20sociale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9.xml"/><Relationship Id="rId4" Type="http://schemas.openxmlformats.org/officeDocument/2006/relationships/package" Target="../embeddings/Microsoft_Excel_Worksheet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u="none" strike="noStrike" baseline="0">
                <a:solidFill>
                  <a:srgbClr val="000000"/>
                </a:solidFill>
                <a:latin typeface="Calibri"/>
              </a:rPr>
              <a:t>Evolution de l'emploi salarié dans les Bouches-du-Rhône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100" b="0" i="1" u="none" strike="noStrike" baseline="0">
                <a:solidFill>
                  <a:srgbClr val="000000"/>
                </a:solidFill>
                <a:latin typeface="Calibri"/>
              </a:rPr>
              <a:t>(en indice base 100 au 1</a:t>
            </a:r>
            <a:r>
              <a:rPr lang="fr-FR" sz="1100" b="0" i="1" u="none" strike="noStrike" baseline="30000">
                <a:solidFill>
                  <a:srgbClr val="000000"/>
                </a:solidFill>
                <a:latin typeface="Calibri"/>
              </a:rPr>
              <a:t>er</a:t>
            </a:r>
            <a:r>
              <a:rPr lang="fr-FR" sz="1100" b="0" i="1" u="none" strike="noStrike" baseline="0">
                <a:solidFill>
                  <a:srgbClr val="000000"/>
                </a:solidFill>
                <a:latin typeface="Calibri"/>
              </a:rPr>
              <a:t> trimestre 2016)</a:t>
            </a:r>
          </a:p>
        </c:rich>
      </c:tx>
      <c:layout>
        <c:manualLayout>
          <c:xMode val="edge"/>
          <c:yMode val="edge"/>
          <c:x val="0.14133404235071226"/>
          <c:y val="2.084674198333904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3786252908862588E-2"/>
          <c:y val="0.20139006920810093"/>
          <c:w val="0.83764367816092988"/>
          <c:h val="0.54432337086895966"/>
        </c:manualLayout>
      </c:layout>
      <c:lineChart>
        <c:grouping val="standard"/>
        <c:varyColors val="0"/>
        <c:ser>
          <c:idx val="0"/>
          <c:order val="0"/>
          <c:tx>
            <c:v>Provence-Alpes-Côte d'Azur</c:v>
          </c:tx>
          <c:spPr>
            <a:ln w="28575"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3'!$E$10:$E$51</c:f>
              <c:numCache>
                <c:formatCode>#\ ##0.0</c:formatCode>
                <c:ptCount val="42"/>
                <c:pt idx="0">
                  <c:v>100</c:v>
                </c:pt>
                <c:pt idx="1">
                  <c:v>100.37527366571963</c:v>
                </c:pt>
                <c:pt idx="2">
                  <c:v>100.59007751545381</c:v>
                </c:pt>
                <c:pt idx="3">
                  <c:v>100.6321354706555</c:v>
                </c:pt>
                <c:pt idx="4">
                  <c:v>101.08981850671137</c:v>
                </c:pt>
                <c:pt idx="5">
                  <c:v>101.53830824627686</c:v>
                </c:pt>
                <c:pt idx="6">
                  <c:v>101.51760956675351</c:v>
                </c:pt>
                <c:pt idx="7">
                  <c:v>101.94573092487316</c:v>
                </c:pt>
                <c:pt idx="8">
                  <c:v>102.53333120474572</c:v>
                </c:pt>
                <c:pt idx="9">
                  <c:v>102.40132207310488</c:v>
                </c:pt>
                <c:pt idx="10">
                  <c:v>102.54907541310656</c:v>
                </c:pt>
                <c:pt idx="11">
                  <c:v>102.75259407852617</c:v>
                </c:pt>
                <c:pt idx="12">
                  <c:v>103.40636407325792</c:v>
                </c:pt>
                <c:pt idx="13">
                  <c:v>103.69856777248627</c:v>
                </c:pt>
                <c:pt idx="14">
                  <c:v>103.92724414147547</c:v>
                </c:pt>
                <c:pt idx="15">
                  <c:v>104.53917637972387</c:v>
                </c:pt>
                <c:pt idx="16">
                  <c:v>102.48890611332197</c:v>
                </c:pt>
                <c:pt idx="17">
                  <c:v>101.31662318659474</c:v>
                </c:pt>
                <c:pt idx="18">
                  <c:v>103.93880457418798</c:v>
                </c:pt>
                <c:pt idx="19">
                  <c:v>104.45929929464846</c:v>
                </c:pt>
                <c:pt idx="20">
                  <c:v>105.25251012776479</c:v>
                </c:pt>
                <c:pt idx="21">
                  <c:v>106.49272435909786</c:v>
                </c:pt>
                <c:pt idx="22">
                  <c:v>107.56966124078676</c:v>
                </c:pt>
                <c:pt idx="23">
                  <c:v>108.51816722000768</c:v>
                </c:pt>
                <c:pt idx="24">
                  <c:v>109.14975219386736</c:v>
                </c:pt>
                <c:pt idx="25">
                  <c:v>109.45593851170989</c:v>
                </c:pt>
                <c:pt idx="26">
                  <c:v>109.46584745403489</c:v>
                </c:pt>
                <c:pt idx="27">
                  <c:v>110.08201851761122</c:v>
                </c:pt>
                <c:pt idx="28">
                  <c:v>110.54531662098461</c:v>
                </c:pt>
                <c:pt idx="29">
                  <c:v>110.61126613712544</c:v>
                </c:pt>
                <c:pt idx="30">
                  <c:v>110.71756706840088</c:v>
                </c:pt>
                <c:pt idx="31">
                  <c:v>111.06608658984301</c:v>
                </c:pt>
                <c:pt idx="32">
                  <c:v>111.36935527466763</c:v>
                </c:pt>
                <c:pt idx="33">
                  <c:v>111.34304152782678</c:v>
                </c:pt>
                <c:pt idx="34">
                  <c:v>111.56654322693515</c:v>
                </c:pt>
                <c:pt idx="35">
                  <c:v>111.48479445275387</c:v>
                </c:pt>
                <c:pt idx="36">
                  <c:v>111.51253949126389</c:v>
                </c:pt>
                <c:pt idx="37">
                  <c:v>111.75029905738434</c:v>
                </c:pt>
                <c:pt idx="38">
                  <c:v>111.89056564096269</c:v>
                </c:pt>
                <c:pt idx="39">
                  <c:v>111.70653456211559</c:v>
                </c:pt>
                <c:pt idx="40">
                  <c:v>111.62720797383598</c:v>
                </c:pt>
                <c:pt idx="41">
                  <c:v>111.74837231859891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E2-4C27-BE9C-8F4A4889F2A3}"/>
            </c:ext>
          </c:extLst>
        </c:ser>
        <c:ser>
          <c:idx val="1"/>
          <c:order val="1"/>
          <c:tx>
            <c:v>France métropolitaine</c:v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100.22237749463802</c:v>
                </c:pt>
                <c:pt idx="2">
                  <c:v>100.54323892646832</c:v>
                </c:pt>
                <c:pt idx="3">
                  <c:v>100.59199854718848</c:v>
                </c:pt>
                <c:pt idx="4">
                  <c:v>101.05167300293205</c:v>
                </c:pt>
                <c:pt idx="5">
                  <c:v>101.48537941173362</c:v>
                </c:pt>
                <c:pt idx="6">
                  <c:v>101.43449757668061</c:v>
                </c:pt>
                <c:pt idx="7">
                  <c:v>101.92072666754719</c:v>
                </c:pt>
                <c:pt idx="8">
                  <c:v>102.17241209905497</c:v>
                </c:pt>
                <c:pt idx="9">
                  <c:v>102.20715714439777</c:v>
                </c:pt>
                <c:pt idx="10">
                  <c:v>102.2764848469414</c:v>
                </c:pt>
                <c:pt idx="11">
                  <c:v>102.55436503934303</c:v>
                </c:pt>
                <c:pt idx="12">
                  <c:v>103.2341499537949</c:v>
                </c:pt>
                <c:pt idx="13">
                  <c:v>103.36825056317312</c:v>
                </c:pt>
                <c:pt idx="14">
                  <c:v>103.53585913734051</c:v>
                </c:pt>
                <c:pt idx="15">
                  <c:v>104.03930703437521</c:v>
                </c:pt>
                <c:pt idx="16">
                  <c:v>102.09619602872814</c:v>
                </c:pt>
                <c:pt idx="17">
                  <c:v>101.51660740136607</c:v>
                </c:pt>
                <c:pt idx="18">
                  <c:v>103.59072750784395</c:v>
                </c:pt>
                <c:pt idx="19">
                  <c:v>103.74697484772145</c:v>
                </c:pt>
                <c:pt idx="20">
                  <c:v>104.49651164157532</c:v>
                </c:pt>
                <c:pt idx="21">
                  <c:v>105.4887878519674</c:v>
                </c:pt>
                <c:pt idx="22">
                  <c:v>106.44041836721878</c:v>
                </c:pt>
                <c:pt idx="23">
                  <c:v>106.99027863891477</c:v>
                </c:pt>
                <c:pt idx="24">
                  <c:v>107.52457349898326</c:v>
                </c:pt>
                <c:pt idx="25">
                  <c:v>107.68160982074076</c:v>
                </c:pt>
                <c:pt idx="26">
                  <c:v>107.8395680270567</c:v>
                </c:pt>
                <c:pt idx="27">
                  <c:v>108.30656137228263</c:v>
                </c:pt>
                <c:pt idx="28">
                  <c:v>108.56234445676274</c:v>
                </c:pt>
                <c:pt idx="29">
                  <c:v>108.70420194763832</c:v>
                </c:pt>
                <c:pt idx="30">
                  <c:v>108.77154030313503</c:v>
                </c:pt>
                <c:pt idx="31">
                  <c:v>108.98975163310905</c:v>
                </c:pt>
                <c:pt idx="32">
                  <c:v>109.14281665271572</c:v>
                </c:pt>
                <c:pt idx="33">
                  <c:v>109.11441859540678</c:v>
                </c:pt>
                <c:pt idx="34">
                  <c:v>109.24115743074377</c:v>
                </c:pt>
                <c:pt idx="35">
                  <c:v>109.06850880222993</c:v>
                </c:pt>
                <c:pt idx="36">
                  <c:v>109.02485152487611</c:v>
                </c:pt>
                <c:pt idx="37">
                  <c:v>109.07705464145769</c:v>
                </c:pt>
                <c:pt idx="38">
                  <c:v>109.00368047807316</c:v>
                </c:pt>
                <c:pt idx="39">
                  <c:v>108.86732353143178</c:v>
                </c:pt>
                <c:pt idx="40">
                  <c:v>108.86755635277687</c:v>
                </c:pt>
                <c:pt idx="41">
                  <c:v>108.77500030003941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E2-4C27-BE9C-8F4A4889F2A3}"/>
            </c:ext>
          </c:extLst>
        </c:ser>
        <c:ser>
          <c:idx val="2"/>
          <c:order val="2"/>
          <c:tx>
            <c:strRef>
              <c:f>'Données graph 1 et 3'!$J$8:$J$9</c:f>
              <c:strCache>
                <c:ptCount val="2"/>
                <c:pt idx="0">
                  <c:v>Bouches-du-Rhône</c:v>
                </c:pt>
              </c:strCache>
            </c:strRef>
          </c:tx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3'!$J$10:$J$51</c:f>
              <c:numCache>
                <c:formatCode>#\ ##0.0</c:formatCode>
                <c:ptCount val="42"/>
                <c:pt idx="0">
                  <c:v>100</c:v>
                </c:pt>
                <c:pt idx="1">
                  <c:v>100.31320657832336</c:v>
                </c:pt>
                <c:pt idx="2">
                  <c:v>100.67434532162099</c:v>
                </c:pt>
                <c:pt idx="3">
                  <c:v>100.72016584730142</c:v>
                </c:pt>
                <c:pt idx="4">
                  <c:v>101.28019961331802</c:v>
                </c:pt>
                <c:pt idx="5">
                  <c:v>101.68270417806811</c:v>
                </c:pt>
                <c:pt idx="6">
                  <c:v>101.92469489931348</c:v>
                </c:pt>
                <c:pt idx="7">
                  <c:v>102.1662769609714</c:v>
                </c:pt>
                <c:pt idx="8">
                  <c:v>102.77006178699999</c:v>
                </c:pt>
                <c:pt idx="9">
                  <c:v>102.76510827125074</c:v>
                </c:pt>
                <c:pt idx="10">
                  <c:v>102.9398828261252</c:v>
                </c:pt>
                <c:pt idx="11">
                  <c:v>103.45583169902348</c:v>
                </c:pt>
                <c:pt idx="12">
                  <c:v>103.9969789895205</c:v>
                </c:pt>
                <c:pt idx="13">
                  <c:v>104.41832455086038</c:v>
                </c:pt>
                <c:pt idx="14">
                  <c:v>104.89581543376194</c:v>
                </c:pt>
                <c:pt idx="15">
                  <c:v>105.38417227646453</c:v>
                </c:pt>
                <c:pt idx="16">
                  <c:v>103.61271175178761</c:v>
                </c:pt>
                <c:pt idx="17">
                  <c:v>103.26094793815702</c:v>
                </c:pt>
                <c:pt idx="18">
                  <c:v>105.61674817902085</c:v>
                </c:pt>
                <c:pt idx="19">
                  <c:v>106.1542214904196</c:v>
                </c:pt>
                <c:pt idx="20">
                  <c:v>107.17787124007569</c:v>
                </c:pt>
                <c:pt idx="21">
                  <c:v>108.32953728341734</c:v>
                </c:pt>
                <c:pt idx="22">
                  <c:v>109.04092274521911</c:v>
                </c:pt>
                <c:pt idx="23">
                  <c:v>109.87730909698017</c:v>
                </c:pt>
                <c:pt idx="24">
                  <c:v>110.47632039008188</c:v>
                </c:pt>
                <c:pt idx="25">
                  <c:v>110.86299638078177</c:v>
                </c:pt>
                <c:pt idx="26">
                  <c:v>111.04606145798219</c:v>
                </c:pt>
                <c:pt idx="27">
                  <c:v>111.49614986276866</c:v>
                </c:pt>
                <c:pt idx="28">
                  <c:v>111.94729772885196</c:v>
                </c:pt>
                <c:pt idx="29">
                  <c:v>112.13336529898812</c:v>
                </c:pt>
                <c:pt idx="30">
                  <c:v>112.2735506053903</c:v>
                </c:pt>
                <c:pt idx="31">
                  <c:v>112.65768997676861</c:v>
                </c:pt>
                <c:pt idx="32">
                  <c:v>112.93915291199758</c:v>
                </c:pt>
                <c:pt idx="33">
                  <c:v>113.24871953647084</c:v>
                </c:pt>
                <c:pt idx="34">
                  <c:v>113.56162675435488</c:v>
                </c:pt>
                <c:pt idx="35">
                  <c:v>113.42419178239294</c:v>
                </c:pt>
                <c:pt idx="36">
                  <c:v>113.53317051309799</c:v>
                </c:pt>
                <c:pt idx="37">
                  <c:v>113.86082463975468</c:v>
                </c:pt>
                <c:pt idx="38">
                  <c:v>113.92837000762026</c:v>
                </c:pt>
                <c:pt idx="39">
                  <c:v>113.84242014409645</c:v>
                </c:pt>
                <c:pt idx="40">
                  <c:v>113.58114577061448</c:v>
                </c:pt>
                <c:pt idx="41">
                  <c:v>113.62035333869341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E2-4C27-BE9C-8F4A4889F2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870656"/>
        <c:axId val="210872192"/>
      </c:lineChart>
      <c:catAx>
        <c:axId val="21087065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10872192"/>
        <c:crossesAt val="100"/>
        <c:auto val="0"/>
        <c:lblAlgn val="ctr"/>
        <c:lblOffset val="100"/>
        <c:tickLblSkip val="1"/>
        <c:tickMarkSkip val="1"/>
        <c:noMultiLvlLbl val="0"/>
      </c:catAx>
      <c:valAx>
        <c:axId val="210872192"/>
        <c:scaling>
          <c:orientation val="minMax"/>
          <c:max val="116"/>
          <c:min val="10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10870656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2.5568232542360778E-2"/>
          <c:y val="0.1418748615502346"/>
          <c:w val="0.91903409090909094"/>
          <c:h val="5.3763440860215242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6545228499124E-2"/>
          <c:y val="0.27208624345685795"/>
          <c:w val="0.83764367816092966"/>
          <c:h val="0.4912131816856228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'Données Graph2'!$G$7:$G$8</c:f>
              <c:strCache>
                <c:ptCount val="2"/>
                <c:pt idx="0">
                  <c:v>Emploi hors intérim</c:v>
                </c:pt>
              </c:strCache>
            </c:strRef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'Données Graph2'!$A$10:$B$42</c:f>
              <c:multiLvlStrCache>
                <c:ptCount val="3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</c:lvl>
              </c:multiLvlStrCache>
            </c:multiLvlStrRef>
          </c:cat>
          <c:val>
            <c:numRef>
              <c:f>'Données Graph2'!$P$10:$P$51</c:f>
              <c:numCache>
                <c:formatCode>#,##0</c:formatCode>
                <c:ptCount val="42"/>
                <c:pt idx="0">
                  <c:v>3414.1152975525474</c:v>
                </c:pt>
                <c:pt idx="1">
                  <c:v>1916.6768307826715</c:v>
                </c:pt>
                <c:pt idx="2">
                  <c:v>2697.036550505436</c:v>
                </c:pt>
                <c:pt idx="3">
                  <c:v>253.03614028845914</c:v>
                </c:pt>
                <c:pt idx="4">
                  <c:v>3160.9618371461984</c:v>
                </c:pt>
                <c:pt idx="5">
                  <c:v>2030.8606212211307</c:v>
                </c:pt>
                <c:pt idx="6">
                  <c:v>1371.369853351498</c:v>
                </c:pt>
                <c:pt idx="7">
                  <c:v>792.5267435174901</c:v>
                </c:pt>
                <c:pt idx="8">
                  <c:v>4049.2854658677243</c:v>
                </c:pt>
                <c:pt idx="9">
                  <c:v>-16.397253028466366</c:v>
                </c:pt>
                <c:pt idx="10">
                  <c:v>596.7678956547752</c:v>
                </c:pt>
                <c:pt idx="11">
                  <c:v>4727.3522056121146</c:v>
                </c:pt>
                <c:pt idx="12">
                  <c:v>3714.1496560795931</c:v>
                </c:pt>
                <c:pt idx="13">
                  <c:v>3442.7036031291354</c:v>
                </c:pt>
                <c:pt idx="14">
                  <c:v>3748.9278433206491</c:v>
                </c:pt>
                <c:pt idx="15">
                  <c:v>4351.3963600381976</c:v>
                </c:pt>
                <c:pt idx="16">
                  <c:v>-4700.8948173529934</c:v>
                </c:pt>
                <c:pt idx="17">
                  <c:v>-7987.1410491198767</c:v>
                </c:pt>
                <c:pt idx="18">
                  <c:v>15960.633396271151</c:v>
                </c:pt>
                <c:pt idx="19">
                  <c:v>3268.5945039212238</c:v>
                </c:pt>
                <c:pt idx="20">
                  <c:v>7063.7154279412935</c:v>
                </c:pt>
                <c:pt idx="21">
                  <c:v>6433.0007918083575</c:v>
                </c:pt>
                <c:pt idx="22">
                  <c:v>6588.9125638685655</c:v>
                </c:pt>
                <c:pt idx="23">
                  <c:v>5867.0758796292357</c:v>
                </c:pt>
                <c:pt idx="24">
                  <c:v>4722.389433682547</c:v>
                </c:pt>
                <c:pt idx="25">
                  <c:v>3313.1498773244675</c:v>
                </c:pt>
                <c:pt idx="26">
                  <c:v>1414.7350655720802</c:v>
                </c:pt>
                <c:pt idx="27">
                  <c:v>4056.4669475186383</c:v>
                </c:pt>
                <c:pt idx="28">
                  <c:v>4206.7247794818832</c:v>
                </c:pt>
                <c:pt idx="29">
                  <c:v>1333.1025084303692</c:v>
                </c:pt>
                <c:pt idx="30">
                  <c:v>1352.7556952495361</c:v>
                </c:pt>
                <c:pt idx="31">
                  <c:v>2588.3872556397691</c:v>
                </c:pt>
                <c:pt idx="32">
                  <c:v>1692.9822256994667</c:v>
                </c:pt>
                <c:pt idx="33">
                  <c:v>2402.206657481147</c:v>
                </c:pt>
                <c:pt idx="34">
                  <c:v>1759.048058214481</c:v>
                </c:pt>
                <c:pt idx="35">
                  <c:v>16.930034926277585</c:v>
                </c:pt>
                <c:pt idx="36">
                  <c:v>844.78695311641786</c:v>
                </c:pt>
                <c:pt idx="37">
                  <c:v>2783.3208993781591</c:v>
                </c:pt>
                <c:pt idx="38">
                  <c:v>642.93359747505747</c:v>
                </c:pt>
                <c:pt idx="39">
                  <c:v>-1862.9136252702447</c:v>
                </c:pt>
                <c:pt idx="40">
                  <c:v>-1005.5170829737326</c:v>
                </c:pt>
                <c:pt idx="41">
                  <c:v>-503.56760772981215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1E-46C3-ABD4-A9D341DAB7E7}"/>
            </c:ext>
          </c:extLst>
        </c:ser>
        <c:ser>
          <c:idx val="2"/>
          <c:order val="1"/>
          <c:tx>
            <c:strRef>
              <c:f>'Données Graph2'!$H$7:$H$8</c:f>
              <c:strCache>
                <c:ptCount val="2"/>
                <c:pt idx="0">
                  <c:v>Intérim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8575">
              <a:noFill/>
            </a:ln>
          </c:spPr>
          <c:invertIfNegative val="0"/>
          <c:cat>
            <c:multiLvlStrRef>
              <c:f>'Données Graph2'!$A$10:$B$42</c:f>
              <c:multiLvlStrCache>
                <c:ptCount val="3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</c:lvl>
              </c:multiLvlStrCache>
            </c:multiLvlStrRef>
          </c:cat>
          <c:val>
            <c:numRef>
              <c:f>'Données Graph2'!$Q$10:$Q$51</c:f>
              <c:numCache>
                <c:formatCode>#,##0</c:formatCode>
                <c:ptCount val="42"/>
                <c:pt idx="0">
                  <c:v>383.47086654340819</c:v>
                </c:pt>
                <c:pt idx="1">
                  <c:v>543.36084742204548</c:v>
                </c:pt>
                <c:pt idx="2">
                  <c:v>139.47767702923011</c:v>
                </c:pt>
                <c:pt idx="3">
                  <c:v>106.85483075165757</c:v>
                </c:pt>
                <c:pt idx="4">
                  <c:v>1237.745791674366</c:v>
                </c:pt>
                <c:pt idx="5">
                  <c:v>1130.5557201441297</c:v>
                </c:pt>
                <c:pt idx="6">
                  <c:v>529.3127415873314</c:v>
                </c:pt>
                <c:pt idx="7">
                  <c:v>1104.946091306716</c:v>
                </c:pt>
                <c:pt idx="8">
                  <c:v>693.05880260133199</c:v>
                </c:pt>
                <c:pt idx="9">
                  <c:v>-22.509450170331547</c:v>
                </c:pt>
                <c:pt idx="10">
                  <c:v>775.97463256505216</c:v>
                </c:pt>
                <c:pt idx="11">
                  <c:v>-674.90326232532243</c:v>
                </c:pt>
                <c:pt idx="12">
                  <c:v>536.21676728014791</c:v>
                </c:pt>
                <c:pt idx="13">
                  <c:v>-133.30326425667226</c:v>
                </c:pt>
                <c:pt idx="14">
                  <c:v>1.458145457538194</c:v>
                </c:pt>
                <c:pt idx="15">
                  <c:v>-515.66519535923362</c:v>
                </c:pt>
                <c:pt idx="16">
                  <c:v>-9212.7964578610481</c:v>
                </c:pt>
                <c:pt idx="17">
                  <c:v>5224.2609078641908</c:v>
                </c:pt>
                <c:pt idx="18">
                  <c:v>2542.6732260611934</c:v>
                </c:pt>
                <c:pt idx="19">
                  <c:v>952.91515959965182</c:v>
                </c:pt>
                <c:pt idx="20">
                  <c:v>976.39971561389393</c:v>
                </c:pt>
                <c:pt idx="21">
                  <c:v>2612.6005952876621</c:v>
                </c:pt>
                <c:pt idx="22">
                  <c:v>-1001.4340085728218</c:v>
                </c:pt>
                <c:pt idx="23">
                  <c:v>702.20484838966877</c:v>
                </c:pt>
                <c:pt idx="24">
                  <c:v>-17.538218268509809</c:v>
                </c:pt>
                <c:pt idx="25">
                  <c:v>-276.05687796627899</c:v>
                </c:pt>
                <c:pt idx="26">
                  <c:v>23.124221698504698</c:v>
                </c:pt>
                <c:pt idx="27">
                  <c:v>-521.30992679145857</c:v>
                </c:pt>
                <c:pt idx="28">
                  <c:v>-663.24636677521266</c:v>
                </c:pt>
                <c:pt idx="29">
                  <c:v>128.33944364240233</c:v>
                </c:pt>
                <c:pt idx="30">
                  <c:v>-251.68962720543277</c:v>
                </c:pt>
                <c:pt idx="31">
                  <c:v>428.78221867723914</c:v>
                </c:pt>
                <c:pt idx="32">
                  <c:v>517.72940554384695</c:v>
                </c:pt>
                <c:pt idx="33">
                  <c:v>29.241507482205634</c:v>
                </c:pt>
                <c:pt idx="34">
                  <c:v>698.6383348926247</c:v>
                </c:pt>
                <c:pt idx="35">
                  <c:v>-1096.3939821372369</c:v>
                </c:pt>
                <c:pt idx="36">
                  <c:v>11.171389433406148</c:v>
                </c:pt>
                <c:pt idx="37">
                  <c:v>-209.80695433406072</c:v>
                </c:pt>
                <c:pt idx="38">
                  <c:v>-112.40786322328859</c:v>
                </c:pt>
                <c:pt idx="39">
                  <c:v>1187.8323296058625</c:v>
                </c:pt>
                <c:pt idx="40">
                  <c:v>-1046.6262869248203</c:v>
                </c:pt>
                <c:pt idx="41">
                  <c:v>811.51801943961618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1E-46C3-ABD4-A9D341DAB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574144"/>
        <c:axId val="211575936"/>
      </c:barChart>
      <c:lineChart>
        <c:grouping val="standard"/>
        <c:varyColors val="0"/>
        <c:ser>
          <c:idx val="0"/>
          <c:order val="2"/>
          <c:tx>
            <c:strRef>
              <c:f>'Données Graph2'!$O$7:$O$8</c:f>
              <c:strCache>
                <c:ptCount val="2"/>
                <c:pt idx="0">
                  <c:v>Emploi total</c:v>
                </c:pt>
              </c:strCache>
            </c:strRef>
          </c:tx>
          <c:spPr>
            <a:ln w="28575">
              <a:solidFill>
                <a:srgbClr val="002060"/>
              </a:solidFill>
              <a:prstDash val="solid"/>
            </a:ln>
          </c:spPr>
          <c:marker>
            <c:symbol val="none"/>
          </c:marker>
          <c:cat>
            <c:multiLvlStrRef>
              <c:f>'Données Graph2'!$A$10:$B$51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Graph2'!$O$10:$O$51</c:f>
              <c:numCache>
                <c:formatCode>#,##0</c:formatCode>
                <c:ptCount val="42"/>
                <c:pt idx="0">
                  <c:v>3797.5861640959047</c:v>
                </c:pt>
                <c:pt idx="1">
                  <c:v>2460.0376782047097</c:v>
                </c:pt>
                <c:pt idx="2">
                  <c:v>2836.5142275346443</c:v>
                </c:pt>
                <c:pt idx="3">
                  <c:v>359.89097104012035</c:v>
                </c:pt>
                <c:pt idx="4">
                  <c:v>4398.7076288205571</c:v>
                </c:pt>
                <c:pt idx="5">
                  <c:v>3161.416341365315</c:v>
                </c:pt>
                <c:pt idx="6">
                  <c:v>1900.6825949387858</c:v>
                </c:pt>
                <c:pt idx="7">
                  <c:v>1897.4728348242352</c:v>
                </c:pt>
                <c:pt idx="8">
                  <c:v>4742.3442684690235</c:v>
                </c:pt>
                <c:pt idx="9">
                  <c:v>-38.906703198794276</c:v>
                </c:pt>
                <c:pt idx="10">
                  <c:v>1372.7425282198237</c:v>
                </c:pt>
                <c:pt idx="11">
                  <c:v>4052.4489432867849</c:v>
                </c:pt>
                <c:pt idx="12">
                  <c:v>4250.3664233597228</c:v>
                </c:pt>
                <c:pt idx="13">
                  <c:v>3309.4003388725687</c:v>
                </c:pt>
                <c:pt idx="14">
                  <c:v>3750.3859887780854</c:v>
                </c:pt>
                <c:pt idx="15">
                  <c:v>3835.7311646790477</c:v>
                </c:pt>
                <c:pt idx="16">
                  <c:v>-13913.691275214078</c:v>
                </c:pt>
                <c:pt idx="17">
                  <c:v>-2762.8801412556786</c:v>
                </c:pt>
                <c:pt idx="18">
                  <c:v>18503.306622332311</c:v>
                </c:pt>
                <c:pt idx="19">
                  <c:v>4221.5096635208465</c:v>
                </c:pt>
                <c:pt idx="20">
                  <c:v>8040.1151435552165</c:v>
                </c:pt>
                <c:pt idx="21">
                  <c:v>9045.6013870959869</c:v>
                </c:pt>
                <c:pt idx="22">
                  <c:v>5587.4785552958492</c:v>
                </c:pt>
                <c:pt idx="23">
                  <c:v>6569.2807280188426</c:v>
                </c:pt>
                <c:pt idx="24">
                  <c:v>4704.8512154140044</c:v>
                </c:pt>
                <c:pt idx="25">
                  <c:v>3037.0929993581958</c:v>
                </c:pt>
                <c:pt idx="26">
                  <c:v>1437.8592872705776</c:v>
                </c:pt>
                <c:pt idx="27">
                  <c:v>3535.1570207271725</c:v>
                </c:pt>
                <c:pt idx="28">
                  <c:v>3543.4784127067542</c:v>
                </c:pt>
                <c:pt idx="29">
                  <c:v>1461.4419520727824</c:v>
                </c:pt>
                <c:pt idx="30">
                  <c:v>1101.0660680440487</c:v>
                </c:pt>
                <c:pt idx="31">
                  <c:v>3017.1694743169937</c:v>
                </c:pt>
                <c:pt idx="32">
                  <c:v>2210.71163124335</c:v>
                </c:pt>
                <c:pt idx="33">
                  <c:v>2431.4481649633963</c:v>
                </c:pt>
                <c:pt idx="34">
                  <c:v>2457.6863931070548</c:v>
                </c:pt>
                <c:pt idx="35">
                  <c:v>-1079.4639472109266</c:v>
                </c:pt>
                <c:pt idx="36">
                  <c:v>855.95834254974034</c:v>
                </c:pt>
                <c:pt idx="37">
                  <c:v>2573.5139450441347</c:v>
                </c:pt>
                <c:pt idx="38">
                  <c:v>530.52573425183073</c:v>
                </c:pt>
                <c:pt idx="39">
                  <c:v>-675.08129566442221</c:v>
                </c:pt>
                <c:pt idx="40">
                  <c:v>-2052.1433698985493</c:v>
                </c:pt>
                <c:pt idx="41">
                  <c:v>307.95041170984041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1E-46C3-ABD4-A9D341DAB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574144"/>
        <c:axId val="211575936"/>
      </c:lineChart>
      <c:catAx>
        <c:axId val="211574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115759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1575936"/>
        <c:scaling>
          <c:orientation val="minMax"/>
          <c:max val="20000"/>
          <c:min val="-1500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Red][&lt;0]\-&quot;&quot;0&quot;&quot;;[Blue][&gt;0]\+&quot;&quot;0&quot;&quot;;0" sourceLinked="0"/>
        <c:majorTickMark val="out"/>
        <c:minorTickMark val="none"/>
        <c:tickLblPos val="nextTo"/>
        <c:crossAx val="211574144"/>
        <c:crosses val="autoZero"/>
        <c:crossBetween val="between"/>
        <c:majorUnit val="5000"/>
      </c:valAx>
    </c:plotArea>
    <c:legend>
      <c:legendPos val="t"/>
      <c:layout>
        <c:manualLayout>
          <c:xMode val="edge"/>
          <c:yMode val="edge"/>
          <c:x val="0.21052382291128638"/>
          <c:y val="0.20717377860235003"/>
          <c:w val="0.58264258622806397"/>
          <c:h val="6.3399948383075486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115172941883742E-2"/>
          <c:y val="0.21145427308079878"/>
          <c:w val="0.90516390406154157"/>
          <c:h val="0.50871373175295609"/>
        </c:manualLayout>
      </c:layout>
      <c:barChart>
        <c:barDir val="col"/>
        <c:grouping val="stacked"/>
        <c:varyColors val="0"/>
        <c:ser>
          <c:idx val="0"/>
          <c:order val="0"/>
          <c:tx>
            <c:v>Emploi hors intérim</c:v>
          </c:tx>
          <c:spPr>
            <a:solidFill>
              <a:srgbClr val="00B0F0"/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F24-48D7-831A-49168D447400}"/>
              </c:ext>
            </c:extLst>
          </c:dPt>
          <c:dLbls>
            <c:dLbl>
              <c:idx val="1"/>
              <c:layout>
                <c:manualLayout>
                  <c:x val="-1.8451889386298876E-3"/>
                  <c:y val="-8.6256488763224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F24-48D7-831A-49168D447400}"/>
                </c:ext>
              </c:extLst>
            </c:dLbl>
            <c:dLbl>
              <c:idx val="2"/>
              <c:layout>
                <c:manualLayout>
                  <c:x val="1.8655296040950989E-3"/>
                  <c:y val="-2.8747635021402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F24-48D7-831A-49168D447400}"/>
                </c:ext>
              </c:extLst>
            </c:dLbl>
            <c:dLbl>
              <c:idx val="3"/>
              <c:layout>
                <c:manualLayout>
                  <c:x val="-1.7993704753625093E-3"/>
                  <c:y val="-3.2314119551633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F24-48D7-831A-49168D447400}"/>
                </c:ext>
              </c:extLst>
            </c:dLbl>
            <c:dLbl>
              <c:idx val="4"/>
              <c:layout>
                <c:manualLayout>
                  <c:x val="0"/>
                  <c:y val="-2.39945362804791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F24-48D7-831A-49168D447400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(2)'!$BY$9:$CC$9</c:f>
              <c:numCache>
                <c:formatCode>#,##0</c:formatCode>
                <c:ptCount val="5"/>
                <c:pt idx="0">
                  <c:v>-500</c:v>
                </c:pt>
                <c:pt idx="1">
                  <c:v>-500</c:v>
                </c:pt>
                <c:pt idx="2">
                  <c:v>110</c:v>
                </c:pt>
                <c:pt idx="3">
                  <c:v>110</c:v>
                </c:pt>
                <c:pt idx="4">
                  <c:v>-250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24-48D7-831A-49168D447400}"/>
            </c:ext>
          </c:extLst>
        </c:ser>
        <c:ser>
          <c:idx val="1"/>
          <c:order val="1"/>
          <c:tx>
            <c:v>Intérim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F24-48D7-831A-49168D447400}"/>
              </c:ext>
            </c:extLst>
          </c:dPt>
          <c:dLbls>
            <c:dLbl>
              <c:idx val="0"/>
              <c:layout>
                <c:manualLayout>
                  <c:x val="-3.7316403700606328E-3"/>
                  <c:y val="-7.8606602266349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F24-48D7-831A-49168D447400}"/>
                </c:ext>
              </c:extLst>
            </c:dLbl>
            <c:dLbl>
              <c:idx val="1"/>
              <c:layout>
                <c:manualLayout>
                  <c:x val="-6.9158262581718621E-5"/>
                  <c:y val="-7.99129013218976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F24-48D7-831A-49168D447400}"/>
                </c:ext>
              </c:extLst>
            </c:dLbl>
            <c:dLbl>
              <c:idx val="2"/>
              <c:layout>
                <c:manualLayout>
                  <c:x val="1.8656779857931908E-3"/>
                  <c:y val="-8.02984771319904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F24-48D7-831A-49168D447400}"/>
                </c:ext>
              </c:extLst>
            </c:dLbl>
            <c:dLbl>
              <c:idx val="3"/>
              <c:layout>
                <c:manualLayout>
                  <c:x val="0"/>
                  <c:y val="-6.14220522943213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F24-48D7-831A-49168D447400}"/>
                </c:ext>
              </c:extLst>
            </c:dLbl>
            <c:dLbl>
              <c:idx val="4"/>
              <c:layout>
                <c:manualLayout>
                  <c:x val="-1.3195231053556611E-16"/>
                  <c:y val="-1.0323450026745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F24-48D7-831A-49168D447400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(2)'!$CE$9:$CI$9</c:f>
              <c:numCache>
                <c:formatCode>#,##0</c:formatCode>
                <c:ptCount val="5"/>
                <c:pt idx="0">
                  <c:v>810</c:v>
                </c:pt>
                <c:pt idx="1">
                  <c:v>880</c:v>
                </c:pt>
                <c:pt idx="2">
                  <c:v>10</c:v>
                </c:pt>
                <c:pt idx="3">
                  <c:v>200</c:v>
                </c:pt>
                <c:pt idx="4">
                  <c:v>-280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F24-48D7-831A-49168D447400}"/>
            </c:ext>
          </c:extLst>
        </c:ser>
        <c:ser>
          <c:idx val="2"/>
          <c:order val="2"/>
          <c:tx>
            <c:v>Total</c:v>
          </c:tx>
          <c:spPr>
            <a:noFill/>
          </c:spPr>
          <c:invertIfNegative val="0"/>
          <c:dLbls>
            <c:dLbl>
              <c:idx val="0"/>
              <c:layout>
                <c:manualLayout>
                  <c:x val="3.458616745990063E-3"/>
                  <c:y val="1.34902667476700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F24-48D7-831A-49168D447400}"/>
                </c:ext>
              </c:extLst>
            </c:dLbl>
            <c:dLbl>
              <c:idx val="1"/>
              <c:layout>
                <c:manualLayout>
                  <c:x val="1.6846074765401102E-3"/>
                  <c:y val="2.733038505596328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216765485637337E-2"/>
                      <c:h val="6.18263618808906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6F24-48D7-831A-49168D447400}"/>
                </c:ext>
              </c:extLst>
            </c:dLbl>
            <c:dLbl>
              <c:idx val="2"/>
              <c:layout>
                <c:manualLayout>
                  <c:x val="-3.4528077546923413E-4"/>
                  <c:y val="-1.154203676317524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F24-48D7-831A-49168D447400}"/>
                </c:ext>
              </c:extLst>
            </c:dLbl>
            <c:dLbl>
              <c:idx val="3"/>
              <c:layout>
                <c:manualLayout>
                  <c:x val="-5.0439046395988454E-5"/>
                  <c:y val="9.995523125918979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F24-48D7-831A-49168D447400}"/>
                </c:ext>
              </c:extLst>
            </c:dLbl>
            <c:dLbl>
              <c:idx val="4"/>
              <c:layout>
                <c:manualLayout>
                  <c:x val="-3.6445044675394887E-3"/>
                  <c:y val="2.673417575891749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F24-48D7-831A-49168D447400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(2)'!$BS$9:$BW$9</c:f>
              <c:numCache>
                <c:formatCode>#,##0</c:formatCode>
                <c:ptCount val="5"/>
                <c:pt idx="0">
                  <c:v>310</c:v>
                </c:pt>
                <c:pt idx="1">
                  <c:v>390</c:v>
                </c:pt>
                <c:pt idx="2">
                  <c:v>120</c:v>
                </c:pt>
                <c:pt idx="3">
                  <c:v>310</c:v>
                </c:pt>
                <c:pt idx="4">
                  <c:v>-530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F24-48D7-831A-49168D447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1624320"/>
        <c:axId val="211625856"/>
      </c:barChart>
      <c:catAx>
        <c:axId val="211624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22225" cmpd="sng"/>
        </c:spPr>
        <c:txPr>
          <a:bodyPr rot="0" vert="horz"/>
          <a:lstStyle/>
          <a:p>
            <a:pPr>
              <a:defRPr sz="1000" b="0" baseline="0"/>
            </a:pPr>
            <a:endParaRPr lang="fr-FR"/>
          </a:p>
        </c:txPr>
        <c:crossAx val="211625856"/>
        <c:crosses val="autoZero"/>
        <c:auto val="1"/>
        <c:lblAlgn val="ctr"/>
        <c:lblOffset val="100"/>
        <c:noMultiLvlLbl val="0"/>
      </c:catAx>
      <c:valAx>
        <c:axId val="211625856"/>
        <c:scaling>
          <c:orientation val="minMax"/>
          <c:max val="1000"/>
          <c:min val="-1000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[Red][&lt;0]\-&quot;&quot;0&quot;&quot;;[Blue][&gt;0]\+&quot;&quot;0&quot;&quot;;0" sourceLinked="0"/>
        <c:majorTickMark val="out"/>
        <c:minorTickMark val="none"/>
        <c:tickLblPos val="nextTo"/>
        <c:crossAx val="211624320"/>
        <c:crosses val="autoZero"/>
        <c:crossBetween val="between"/>
        <c:majorUnit val="500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27865425198382032"/>
          <c:y val="0.15810180484344899"/>
          <c:w val="0.4416481968830514"/>
          <c:h val="5.7485996694990923E-2"/>
        </c:manualLayout>
      </c:layout>
      <c:overlay val="0"/>
      <c:txPr>
        <a:bodyPr/>
        <a:lstStyle/>
        <a:p>
          <a:pPr>
            <a:defRPr sz="1200" baseline="0"/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tx1">
          <a:tint val="75000"/>
          <a:shade val="95000"/>
          <a:satMod val="105000"/>
        </a:schemeClr>
      </a:solidFill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6608162074974E-2"/>
          <c:y val="0.2627623295339831"/>
          <c:w val="0.83764367816093011"/>
          <c:h val="0.49131802580621503"/>
        </c:manualLayout>
      </c:layout>
      <c:lineChart>
        <c:grouping val="standard"/>
        <c:varyColors val="0"/>
        <c:ser>
          <c:idx val="0"/>
          <c:order val="0"/>
          <c:tx>
            <c:strRef>
              <c:f>'Données graph 1 et 3'!$AI$8:$AI$9</c:f>
              <c:strCache>
                <c:ptCount val="2"/>
                <c:pt idx="0">
                  <c:v>Construction 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3'!$AI$10:$AI$51</c:f>
              <c:numCache>
                <c:formatCode>#\ ##0.0</c:formatCode>
                <c:ptCount val="42"/>
                <c:pt idx="0">
                  <c:v>100</c:v>
                </c:pt>
                <c:pt idx="1">
                  <c:v>100.21253786926883</c:v>
                </c:pt>
                <c:pt idx="2">
                  <c:v>100.52099202629255</c:v>
                </c:pt>
                <c:pt idx="3">
                  <c:v>100.97874245298568</c:v>
                </c:pt>
                <c:pt idx="4">
                  <c:v>102.29301551945341</c:v>
                </c:pt>
                <c:pt idx="5">
                  <c:v>103.50906409696134</c:v>
                </c:pt>
                <c:pt idx="6">
                  <c:v>104.68610192363734</c:v>
                </c:pt>
                <c:pt idx="7">
                  <c:v>105.59640242498662</c:v>
                </c:pt>
                <c:pt idx="8">
                  <c:v>105.89888307544273</c:v>
                </c:pt>
                <c:pt idx="9">
                  <c:v>105.69818834434015</c:v>
                </c:pt>
                <c:pt idx="10">
                  <c:v>107.97706278469124</c:v>
                </c:pt>
                <c:pt idx="11">
                  <c:v>108.14129365745406</c:v>
                </c:pt>
                <c:pt idx="12">
                  <c:v>111.37314563955418</c:v>
                </c:pt>
                <c:pt idx="13">
                  <c:v>112.56688056262941</c:v>
                </c:pt>
                <c:pt idx="14">
                  <c:v>113.75767559169623</c:v>
                </c:pt>
                <c:pt idx="15">
                  <c:v>113.35006649513954</c:v>
                </c:pt>
                <c:pt idx="16">
                  <c:v>105.2891258978254</c:v>
                </c:pt>
                <c:pt idx="17">
                  <c:v>112.93360726549129</c:v>
                </c:pt>
                <c:pt idx="18">
                  <c:v>116.55647582930864</c:v>
                </c:pt>
                <c:pt idx="19">
                  <c:v>117.14146547404451</c:v>
                </c:pt>
                <c:pt idx="20">
                  <c:v>119.92584721192894</c:v>
                </c:pt>
                <c:pt idx="21">
                  <c:v>120.69826040624294</c:v>
                </c:pt>
                <c:pt idx="22">
                  <c:v>120.9340062604127</c:v>
                </c:pt>
                <c:pt idx="23">
                  <c:v>121.98421668637592</c:v>
                </c:pt>
                <c:pt idx="24">
                  <c:v>119.98477831023322</c:v>
                </c:pt>
                <c:pt idx="25">
                  <c:v>120.79506642193847</c:v>
                </c:pt>
                <c:pt idx="26">
                  <c:v>121.70315249197958</c:v>
                </c:pt>
                <c:pt idx="27">
                  <c:v>122.16815156535401</c:v>
                </c:pt>
                <c:pt idx="28">
                  <c:v>123.20857043714821</c:v>
                </c:pt>
                <c:pt idx="29">
                  <c:v>122.9217198955233</c:v>
                </c:pt>
                <c:pt idx="30">
                  <c:v>122.40898171399888</c:v>
                </c:pt>
                <c:pt idx="31">
                  <c:v>121.97614882167865</c:v>
                </c:pt>
                <c:pt idx="32">
                  <c:v>121.1438079763079</c:v>
                </c:pt>
                <c:pt idx="33">
                  <c:v>121.28430128609766</c:v>
                </c:pt>
                <c:pt idx="34">
                  <c:v>120.665877307481</c:v>
                </c:pt>
                <c:pt idx="35">
                  <c:v>120.2019845360699</c:v>
                </c:pt>
                <c:pt idx="36">
                  <c:v>119.95858820171668</c:v>
                </c:pt>
                <c:pt idx="37">
                  <c:v>119.29104023851411</c:v>
                </c:pt>
                <c:pt idx="38">
                  <c:v>119.07778763477015</c:v>
                </c:pt>
                <c:pt idx="39">
                  <c:v>117.67362269412335</c:v>
                </c:pt>
                <c:pt idx="40">
                  <c:v>115.91612289604123</c:v>
                </c:pt>
                <c:pt idx="41">
                  <c:v>114.75665145379874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20-420A-B7C3-1865CE422415}"/>
            </c:ext>
          </c:extLst>
        </c:ser>
        <c:ser>
          <c:idx val="1"/>
          <c:order val="1"/>
          <c:tx>
            <c:strRef>
              <c:f>'Données graph 1 et 3'!$AH$8:$AH$9</c:f>
              <c:strCache>
                <c:ptCount val="2"/>
                <c:pt idx="0">
                  <c:v>Industrie </c:v>
                </c:pt>
              </c:strCache>
            </c:strRef>
          </c:tx>
          <c:spPr>
            <a:ln w="28575">
              <a:solidFill>
                <a:srgbClr val="0070C0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3'!$AH$10:$AH$51</c:f>
              <c:numCache>
                <c:formatCode>#\ ##0.0</c:formatCode>
                <c:ptCount val="42"/>
                <c:pt idx="0">
                  <c:v>100</c:v>
                </c:pt>
                <c:pt idx="1">
                  <c:v>99.607002913228797</c:v>
                </c:pt>
                <c:pt idx="2">
                  <c:v>99.254180806987421</c:v>
                </c:pt>
                <c:pt idx="3">
                  <c:v>98.839187927595447</c:v>
                </c:pt>
                <c:pt idx="4">
                  <c:v>99.07045368864118</c:v>
                </c:pt>
                <c:pt idx="5">
                  <c:v>99.039842437079372</c:v>
                </c:pt>
                <c:pt idx="6">
                  <c:v>98.791116151201535</c:v>
                </c:pt>
                <c:pt idx="7">
                  <c:v>99.091644292171139</c:v>
                </c:pt>
                <c:pt idx="8">
                  <c:v>99.581245554955728</c:v>
                </c:pt>
                <c:pt idx="9">
                  <c:v>100.03813740138128</c:v>
                </c:pt>
                <c:pt idx="10">
                  <c:v>100.58550974919245</c:v>
                </c:pt>
                <c:pt idx="11">
                  <c:v>100.31890222364071</c:v>
                </c:pt>
                <c:pt idx="12">
                  <c:v>100.43201151198259</c:v>
                </c:pt>
                <c:pt idx="13">
                  <c:v>100.91647418166004</c:v>
                </c:pt>
                <c:pt idx="14">
                  <c:v>101.06091800082817</c:v>
                </c:pt>
                <c:pt idx="15">
                  <c:v>100.88076411726384</c:v>
                </c:pt>
                <c:pt idx="16">
                  <c:v>98.234607338137891</c:v>
                </c:pt>
                <c:pt idx="17">
                  <c:v>98.99643437846774</c:v>
                </c:pt>
                <c:pt idx="18">
                  <c:v>99.660297591619724</c:v>
                </c:pt>
                <c:pt idx="19">
                  <c:v>100.47039943807452</c:v>
                </c:pt>
                <c:pt idx="20">
                  <c:v>101.72986300076721</c:v>
                </c:pt>
                <c:pt idx="21">
                  <c:v>102.53722051779377</c:v>
                </c:pt>
                <c:pt idx="22">
                  <c:v>102.8060578691945</c:v>
                </c:pt>
                <c:pt idx="23">
                  <c:v>103.70265164146495</c:v>
                </c:pt>
                <c:pt idx="24">
                  <c:v>103.77584199724481</c:v>
                </c:pt>
                <c:pt idx="25">
                  <c:v>103.50821605332121</c:v>
                </c:pt>
                <c:pt idx="26">
                  <c:v>103.6312524018262</c:v>
                </c:pt>
                <c:pt idx="27">
                  <c:v>103.75133565508527</c:v>
                </c:pt>
                <c:pt idx="28">
                  <c:v>103.98840443816457</c:v>
                </c:pt>
                <c:pt idx="29">
                  <c:v>104.44421220616691</c:v>
                </c:pt>
                <c:pt idx="30">
                  <c:v>104.88888397228331</c:v>
                </c:pt>
                <c:pt idx="31">
                  <c:v>105.72249983060942</c:v>
                </c:pt>
                <c:pt idx="32">
                  <c:v>105.84174965119391</c:v>
                </c:pt>
                <c:pt idx="33">
                  <c:v>106.51414566755497</c:v>
                </c:pt>
                <c:pt idx="34">
                  <c:v>107.00077365214409</c:v>
                </c:pt>
                <c:pt idx="35">
                  <c:v>106.81437548555428</c:v>
                </c:pt>
                <c:pt idx="36">
                  <c:v>107.02138429649308</c:v>
                </c:pt>
                <c:pt idx="37">
                  <c:v>106.54358374582591</c:v>
                </c:pt>
                <c:pt idx="38">
                  <c:v>106.00533307573899</c:v>
                </c:pt>
                <c:pt idx="39">
                  <c:v>105.93370099008759</c:v>
                </c:pt>
                <c:pt idx="40">
                  <c:v>105.40094145320236</c:v>
                </c:pt>
                <c:pt idx="41">
                  <c:v>105.7801559634546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20-420A-B7C3-1865CE422415}"/>
            </c:ext>
          </c:extLst>
        </c:ser>
        <c:ser>
          <c:idx val="2"/>
          <c:order val="2"/>
          <c:tx>
            <c:strRef>
              <c:f>'Données graph 1 et 3'!$AJ$8:$AJ$9</c:f>
              <c:strCache>
                <c:ptCount val="2"/>
                <c:pt idx="0">
                  <c:v>Tertiaire marchand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3'!$AJ$10:$AJ$51</c:f>
              <c:numCache>
                <c:formatCode>#\ ##0.0</c:formatCode>
                <c:ptCount val="42"/>
                <c:pt idx="0">
                  <c:v>100</c:v>
                </c:pt>
                <c:pt idx="1">
                  <c:v>100.25719841497289</c:v>
                </c:pt>
                <c:pt idx="2">
                  <c:v>100.60788644592678</c:v>
                </c:pt>
                <c:pt idx="3">
                  <c:v>100.41671179532663</c:v>
                </c:pt>
                <c:pt idx="4">
                  <c:v>101.23538898754818</c:v>
                </c:pt>
                <c:pt idx="5">
                  <c:v>101.89357046267284</c:v>
                </c:pt>
                <c:pt idx="6">
                  <c:v>102.42848287173641</c:v>
                </c:pt>
                <c:pt idx="7">
                  <c:v>103.24641779844634</c:v>
                </c:pt>
                <c:pt idx="8">
                  <c:v>104.02033539163334</c:v>
                </c:pt>
                <c:pt idx="9">
                  <c:v>103.99234950126414</c:v>
                </c:pt>
                <c:pt idx="10">
                  <c:v>104.3021930510063</c:v>
                </c:pt>
                <c:pt idx="11">
                  <c:v>105.23526705778153</c:v>
                </c:pt>
                <c:pt idx="12">
                  <c:v>105.88665841564111</c:v>
                </c:pt>
                <c:pt idx="13">
                  <c:v>106.31207983803563</c:v>
                </c:pt>
                <c:pt idx="14">
                  <c:v>106.57143970132704</c:v>
                </c:pt>
                <c:pt idx="15">
                  <c:v>107.96496392057109</c:v>
                </c:pt>
                <c:pt idx="16">
                  <c:v>105.9841905626246</c:v>
                </c:pt>
                <c:pt idx="17">
                  <c:v>104.83418705758166</c:v>
                </c:pt>
                <c:pt idx="18">
                  <c:v>107.90644177316734</c:v>
                </c:pt>
                <c:pt idx="19">
                  <c:v>108.21509372310186</c:v>
                </c:pt>
                <c:pt idx="20">
                  <c:v>109.42999345431699</c:v>
                </c:pt>
                <c:pt idx="21">
                  <c:v>111.71898532810287</c:v>
                </c:pt>
                <c:pt idx="22">
                  <c:v>113.00836293852592</c:v>
                </c:pt>
                <c:pt idx="23">
                  <c:v>114.40332888253776</c:v>
                </c:pt>
                <c:pt idx="24">
                  <c:v>115.62298060455127</c:v>
                </c:pt>
                <c:pt idx="25">
                  <c:v>115.95587377185616</c:v>
                </c:pt>
                <c:pt idx="26">
                  <c:v>116.22366249484115</c:v>
                </c:pt>
                <c:pt idx="27">
                  <c:v>116.93217616508163</c:v>
                </c:pt>
                <c:pt idx="28">
                  <c:v>117.38547731257131</c:v>
                </c:pt>
                <c:pt idx="29">
                  <c:v>117.38695383525075</c:v>
                </c:pt>
                <c:pt idx="30">
                  <c:v>117.24838306937859</c:v>
                </c:pt>
                <c:pt idx="31">
                  <c:v>117.47965450193651</c:v>
                </c:pt>
                <c:pt idx="32">
                  <c:v>117.96460105177616</c:v>
                </c:pt>
                <c:pt idx="33">
                  <c:v>118.16108212151187</c:v>
                </c:pt>
                <c:pt idx="34">
                  <c:v>118.48894402712472</c:v>
                </c:pt>
                <c:pt idx="35">
                  <c:v>118.40253210425848</c:v>
                </c:pt>
                <c:pt idx="36">
                  <c:v>118.44296668364882</c:v>
                </c:pt>
                <c:pt idx="37">
                  <c:v>119.12059847495425</c:v>
                </c:pt>
                <c:pt idx="38">
                  <c:v>119.18131074227441</c:v>
                </c:pt>
                <c:pt idx="39">
                  <c:v>119.29683357114112</c:v>
                </c:pt>
                <c:pt idx="40">
                  <c:v>119.04724863073545</c:v>
                </c:pt>
                <c:pt idx="41">
                  <c:v>119.14857113347097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20-420A-B7C3-1865CE422415}"/>
            </c:ext>
          </c:extLst>
        </c:ser>
        <c:ser>
          <c:idx val="3"/>
          <c:order val="3"/>
          <c:tx>
            <c:strRef>
              <c:f>'Données graph 1 et 3'!$AK$8:$AK$9</c:f>
              <c:strCache>
                <c:ptCount val="2"/>
                <c:pt idx="0">
                  <c:v>Tertiaire non marchand </c:v>
                </c:pt>
              </c:strCache>
            </c:strRef>
          </c:tx>
          <c:spPr>
            <a:ln w="28575"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3'!$AK$10:$AK$51</c:f>
              <c:numCache>
                <c:formatCode>#\ ##0.0</c:formatCode>
                <c:ptCount val="42"/>
                <c:pt idx="0">
                  <c:v>100</c:v>
                </c:pt>
                <c:pt idx="1">
                  <c:v>100.57186110067791</c:v>
                </c:pt>
                <c:pt idx="2">
                  <c:v>101.26470051357575</c:v>
                </c:pt>
                <c:pt idx="3">
                  <c:v>101.67808941298877</c:v>
                </c:pt>
                <c:pt idx="4">
                  <c:v>101.83082854839857</c:v>
                </c:pt>
                <c:pt idx="5">
                  <c:v>101.85225907635009</c:v>
                </c:pt>
                <c:pt idx="6">
                  <c:v>101.61859536486651</c:v>
                </c:pt>
                <c:pt idx="7">
                  <c:v>100.91719437385316</c:v>
                </c:pt>
                <c:pt idx="8">
                  <c:v>101.37808392250416</c:v>
                </c:pt>
                <c:pt idx="9">
                  <c:v>101.26419532743552</c:v>
                </c:pt>
                <c:pt idx="10">
                  <c:v>100.75406335540814</c:v>
                </c:pt>
                <c:pt idx="11">
                  <c:v>100.97634739154549</c:v>
                </c:pt>
                <c:pt idx="12">
                  <c:v>100.95808981176415</c:v>
                </c:pt>
                <c:pt idx="13">
                  <c:v>101.13332503571367</c:v>
                </c:pt>
                <c:pt idx="14">
                  <c:v>101.83512229069626</c:v>
                </c:pt>
                <c:pt idx="15">
                  <c:v>101.53551790171636</c:v>
                </c:pt>
                <c:pt idx="16">
                  <c:v>101.2016205970706</c:v>
                </c:pt>
                <c:pt idx="17">
                  <c:v>100.53533717589158</c:v>
                </c:pt>
                <c:pt idx="18">
                  <c:v>102.16072258477593</c:v>
                </c:pt>
                <c:pt idx="19">
                  <c:v>102.80712927642568</c:v>
                </c:pt>
                <c:pt idx="20">
                  <c:v>102.98266188630048</c:v>
                </c:pt>
                <c:pt idx="21">
                  <c:v>102.91059374870125</c:v>
                </c:pt>
                <c:pt idx="22">
                  <c:v>103.00717813686944</c:v>
                </c:pt>
                <c:pt idx="23">
                  <c:v>102.86023962802221</c:v>
                </c:pt>
                <c:pt idx="24">
                  <c:v>103.27954610200013</c:v>
                </c:pt>
                <c:pt idx="25">
                  <c:v>103.72779950405213</c:v>
                </c:pt>
                <c:pt idx="26">
                  <c:v>103.66395637001204</c:v>
                </c:pt>
                <c:pt idx="27">
                  <c:v>103.9319587856177</c:v>
                </c:pt>
                <c:pt idx="28">
                  <c:v>104.34984413031042</c:v>
                </c:pt>
                <c:pt idx="29">
                  <c:v>104.75664716502571</c:v>
                </c:pt>
                <c:pt idx="30">
                  <c:v>105.348293978924</c:v>
                </c:pt>
                <c:pt idx="31">
                  <c:v>105.96132703472112</c:v>
                </c:pt>
                <c:pt idx="32">
                  <c:v>106.14086872011394</c:v>
                </c:pt>
                <c:pt idx="33">
                  <c:v>106.61761265368459</c:v>
                </c:pt>
                <c:pt idx="34">
                  <c:v>107.03444353758445</c:v>
                </c:pt>
                <c:pt idx="35">
                  <c:v>106.81857100879411</c:v>
                </c:pt>
                <c:pt idx="36">
                  <c:v>107.18512270967912</c:v>
                </c:pt>
                <c:pt idx="37">
                  <c:v>107.24468496605937</c:v>
                </c:pt>
                <c:pt idx="38">
                  <c:v>107.65139933325108</c:v>
                </c:pt>
                <c:pt idx="39">
                  <c:v>107.45851559716458</c:v>
                </c:pt>
                <c:pt idx="40">
                  <c:v>107.52504685257954</c:v>
                </c:pt>
                <c:pt idx="41">
                  <c:v>107.5686881976174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20-420A-B7C3-1865CE422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507456"/>
        <c:axId val="211521536"/>
      </c:lineChart>
      <c:catAx>
        <c:axId val="21150745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11521536"/>
        <c:crossesAt val="100"/>
        <c:auto val="0"/>
        <c:lblAlgn val="ctr"/>
        <c:lblOffset val="100"/>
        <c:tickLblSkip val="1"/>
        <c:tickMarkSkip val="1"/>
        <c:noMultiLvlLbl val="0"/>
      </c:catAx>
      <c:valAx>
        <c:axId val="211521536"/>
        <c:scaling>
          <c:orientation val="minMax"/>
          <c:max val="124"/>
          <c:min val="98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11507456"/>
        <c:crosses val="autoZero"/>
        <c:crossBetween val="midCat"/>
        <c:majorUnit val="2"/>
      </c:valAx>
      <c:spPr>
        <a:ln w="28575"/>
      </c:spPr>
    </c:plotArea>
    <c:legend>
      <c:legendPos val="r"/>
      <c:layout>
        <c:manualLayout>
          <c:xMode val="edge"/>
          <c:yMode val="edge"/>
          <c:x val="3.2670454545454551E-2"/>
          <c:y val="0.18203883495145681"/>
          <c:w val="0.95596590909090906"/>
          <c:h val="8.7378640776699226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anchor="t" anchorCtr="1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baseline="0" dirty="0">
                <a:effectLst/>
              </a:rPr>
              <a:t>Contrats d'apprentissage commencés dans le trimestre et en cours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baseline="0" dirty="0">
                <a:effectLst/>
              </a:rPr>
              <a:t>au 30 juin de chaque année, dans les Bouches-du-Rhône </a:t>
            </a:r>
            <a:r>
              <a:rPr lang="fr-FR" sz="1200" b="0" i="1" baseline="0" dirty="0">
                <a:effectLst/>
              </a:rPr>
              <a:t>(données brutes, en nombre)</a:t>
            </a:r>
            <a:endParaRPr lang="fr-FR" sz="1200" b="0" i="1" dirty="0">
              <a:effectLst/>
            </a:endParaRPr>
          </a:p>
        </c:rich>
      </c:tx>
      <c:layout>
        <c:manualLayout>
          <c:xMode val="edge"/>
          <c:yMode val="edge"/>
          <c:x val="0.12417154855643044"/>
          <c:y val="2.043573602142919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1589781983542202E-2"/>
          <c:y val="0.22718177019598126"/>
          <c:w val="0.93016067977190131"/>
          <c:h val="0.45357743553426189"/>
        </c:manualLayout>
      </c:layout>
      <c:barChart>
        <c:barDir val="col"/>
        <c:grouping val="stacked"/>
        <c:varyColors val="0"/>
        <c:ser>
          <c:idx val="0"/>
          <c:order val="0"/>
          <c:tx>
            <c:v>Cumul des entrées sur un trimestre (échelle de gauche)</c:v>
          </c:tx>
          <c:spPr>
            <a:ln w="25400">
              <a:noFill/>
            </a:ln>
          </c:spPr>
          <c:invertIfNegative val="0"/>
          <c:cat>
            <c:multiLvlStrRef>
              <c:f>'Graph appr (trim2)'!$A$3:$B$13</c:f>
              <c:multiLvlStrCache>
                <c:ptCount val="11"/>
                <c:lvl>
                  <c:pt idx="0">
                    <c:v>T2</c:v>
                  </c:pt>
                  <c:pt idx="1">
                    <c:v>T2</c:v>
                  </c:pt>
                  <c:pt idx="2">
                    <c:v>T2</c:v>
                  </c:pt>
                  <c:pt idx="3">
                    <c:v>T2</c:v>
                  </c:pt>
                  <c:pt idx="4">
                    <c:v>T2</c:v>
                  </c:pt>
                  <c:pt idx="5">
                    <c:v>T2</c:v>
                  </c:pt>
                  <c:pt idx="6">
                    <c:v>T2</c:v>
                  </c:pt>
                  <c:pt idx="7">
                    <c:v>T2</c:v>
                  </c:pt>
                  <c:pt idx="8">
                    <c:v>T2</c:v>
                  </c:pt>
                  <c:pt idx="9">
                    <c:v>T2</c:v>
                  </c:pt>
                  <c:pt idx="10">
                    <c:v>T2</c:v>
                  </c:pt>
                </c:lvl>
                <c:lvl>
                  <c:pt idx="0">
                    <c:v>2016</c:v>
                  </c:pt>
                  <c:pt idx="1">
                    <c:v>2017</c:v>
                  </c:pt>
                  <c:pt idx="2">
                    <c:v>2018</c:v>
                  </c:pt>
                  <c:pt idx="3">
                    <c:v>2019</c:v>
                  </c:pt>
                  <c:pt idx="4">
                    <c:v>2020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  <c:pt idx="10">
                    <c:v>2026</c:v>
                  </c:pt>
                </c:lvl>
              </c:multiLvlStrCache>
            </c:multiLvlStrRef>
          </c:cat>
          <c:val>
            <c:numRef>
              <c:f>'Graph appr (trim2)'!$K$3:$K$13</c:f>
              <c:numCache>
                <c:formatCode>#,##0</c:formatCode>
                <c:ptCount val="11"/>
                <c:pt idx="0">
                  <c:v>213</c:v>
                </c:pt>
                <c:pt idx="1">
                  <c:v>171</c:v>
                </c:pt>
                <c:pt idx="2">
                  <c:v>210</c:v>
                </c:pt>
                <c:pt idx="3">
                  <c:v>303</c:v>
                </c:pt>
                <c:pt idx="4">
                  <c:v>152</c:v>
                </c:pt>
                <c:pt idx="5">
                  <c:v>813</c:v>
                </c:pt>
                <c:pt idx="6">
                  <c:v>1302</c:v>
                </c:pt>
                <c:pt idx="7">
                  <c:v>1206</c:v>
                </c:pt>
                <c:pt idx="8">
                  <c:v>1332</c:v>
                </c:pt>
                <c:pt idx="9">
                  <c:v>1564</c:v>
                </c:pt>
                <c:pt idx="10">
                  <c:v>1671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A-49DF-ACF9-C1DF87A35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6298207"/>
        <c:axId val="1"/>
      </c:barChart>
      <c:lineChart>
        <c:grouping val="standard"/>
        <c:varyColors val="0"/>
        <c:ser>
          <c:idx val="1"/>
          <c:order val="1"/>
          <c:tx>
            <c:v>Stocks de bénéficiaires en fin de 2ème trimestres (échelle de droite)</c:v>
          </c:tx>
          <c:spPr>
            <a:ln>
              <a:solidFill>
                <a:srgbClr val="F79646">
                  <a:lumMod val="75000"/>
                </a:srgbClr>
              </a:solidFill>
            </a:ln>
          </c:spPr>
          <c:marker>
            <c:symbol val="none"/>
          </c:marker>
          <c:cat>
            <c:multiLvlStrRef>
              <c:f>'Graph appr (trim2)'!$A$3:$B$13</c:f>
              <c:multiLvlStrCache>
                <c:ptCount val="11"/>
                <c:lvl>
                  <c:pt idx="0">
                    <c:v>T2</c:v>
                  </c:pt>
                  <c:pt idx="1">
                    <c:v>T2</c:v>
                  </c:pt>
                  <c:pt idx="2">
                    <c:v>T2</c:v>
                  </c:pt>
                  <c:pt idx="3">
                    <c:v>T2</c:v>
                  </c:pt>
                  <c:pt idx="4">
                    <c:v>T2</c:v>
                  </c:pt>
                  <c:pt idx="5">
                    <c:v>T2</c:v>
                  </c:pt>
                  <c:pt idx="6">
                    <c:v>T2</c:v>
                  </c:pt>
                  <c:pt idx="7">
                    <c:v>T2</c:v>
                  </c:pt>
                  <c:pt idx="8">
                    <c:v>T2</c:v>
                  </c:pt>
                  <c:pt idx="9">
                    <c:v>T2</c:v>
                  </c:pt>
                  <c:pt idx="10">
                    <c:v>T2</c:v>
                  </c:pt>
                </c:lvl>
                <c:lvl>
                  <c:pt idx="0">
                    <c:v>2016</c:v>
                  </c:pt>
                  <c:pt idx="1">
                    <c:v>2017</c:v>
                  </c:pt>
                  <c:pt idx="2">
                    <c:v>2018</c:v>
                  </c:pt>
                  <c:pt idx="3">
                    <c:v>2019</c:v>
                  </c:pt>
                  <c:pt idx="4">
                    <c:v>2020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  <c:pt idx="10">
                    <c:v>2026</c:v>
                  </c:pt>
                </c:lvl>
              </c:multiLvlStrCache>
            </c:multiLvlStrRef>
          </c:cat>
          <c:val>
            <c:numRef>
              <c:f>'Graph appr (trim2)'!$L$3:$L$13</c:f>
              <c:numCache>
                <c:formatCode>#,##0</c:formatCode>
                <c:ptCount val="11"/>
                <c:pt idx="0">
                  <c:v>10768</c:v>
                </c:pt>
                <c:pt idx="1">
                  <c:v>10855</c:v>
                </c:pt>
                <c:pt idx="2">
                  <c:v>10568</c:v>
                </c:pt>
                <c:pt idx="3">
                  <c:v>10547</c:v>
                </c:pt>
                <c:pt idx="4">
                  <c:v>13023</c:v>
                </c:pt>
                <c:pt idx="5">
                  <c:v>20663</c:v>
                </c:pt>
                <c:pt idx="6">
                  <c:v>25722</c:v>
                </c:pt>
                <c:pt idx="7">
                  <c:v>29401</c:v>
                </c:pt>
                <c:pt idx="8">
                  <c:v>30699</c:v>
                </c:pt>
                <c:pt idx="9">
                  <c:v>32430</c:v>
                </c:pt>
                <c:pt idx="10">
                  <c:v>31219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1A-49DF-ACF9-C1DF87A35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806298207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>
            <a:solidFill>
              <a:sysClr val="windowText" lastClr="000000">
                <a:tint val="75000"/>
                <a:shade val="95000"/>
                <a:satMod val="105000"/>
              </a:sysClr>
            </a:solidFill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2500"/>
          <c:min val="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806298207"/>
        <c:crosses val="autoZero"/>
        <c:crossBetween val="between"/>
        <c:majorUnit val="500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6">
                    <a:lumMod val="75000"/>
                  </a:schemeClr>
                </a:solidFill>
              </a:defRPr>
            </a:pPr>
            <a:endParaRPr lang="fr-FR"/>
          </a:p>
        </c:txPr>
        <c:crossAx val="3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1.3000419947506562E-2"/>
          <c:y val="0.12853902259646852"/>
          <c:w val="0.97303097112860892"/>
          <c:h val="5.3986465059476824E-2"/>
        </c:manualLayout>
      </c:layout>
      <c:overlay val="0"/>
      <c:spPr>
        <a:noFill/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500" b="1" i="0" u="none" strike="noStrike" baseline="0">
                <a:solidFill>
                  <a:srgbClr val="000000"/>
                </a:solidFill>
                <a:latin typeface="Calibri"/>
              </a:rPr>
              <a:t>Taux de chômage dans les Bouches-du-Rhône </a:t>
            </a:r>
            <a:r>
              <a:rPr lang="fr-FR" sz="1500" b="0" i="1" u="none" strike="noStrike" baseline="0">
                <a:solidFill>
                  <a:srgbClr val="000000"/>
                </a:solidFill>
                <a:latin typeface="Calibri"/>
              </a:rPr>
              <a:t>(en %)</a:t>
            </a:r>
          </a:p>
        </c:rich>
      </c:tx>
      <c:layout>
        <c:manualLayout>
          <c:xMode val="edge"/>
          <c:yMode val="edge"/>
          <c:x val="0.22257113457408734"/>
          <c:y val="2.425662768485301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374388570746838E-2"/>
          <c:y val="0.18816505924925064"/>
          <c:w val="0.83764367816092788"/>
          <c:h val="0.53603068847163338"/>
        </c:manualLayout>
      </c:layout>
      <c:lineChart>
        <c:grouping val="standard"/>
        <c:varyColors val="0"/>
        <c:ser>
          <c:idx val="0"/>
          <c:order val="0"/>
          <c:tx>
            <c:v>Provence-Alpes-Côte d'Azur</c:v>
          </c:tx>
          <c:spPr>
            <a:ln w="25400">
              <a:solidFill>
                <a:schemeClr val="accent6"/>
              </a:solidFill>
              <a:prstDash val="solid"/>
            </a:ln>
          </c:spPr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Données!$C$146:$C$186</c:f>
              <c:numCache>
                <c:formatCode>#\ ##0.0</c:formatCode>
                <c:ptCount val="41"/>
                <c:pt idx="0">
                  <c:v>11.2</c:v>
                </c:pt>
                <c:pt idx="1">
                  <c:v>11</c:v>
                </c:pt>
                <c:pt idx="2">
                  <c:v>11.4</c:v>
                </c:pt>
                <c:pt idx="3">
                  <c:v>10.9</c:v>
                </c:pt>
                <c:pt idx="4">
                  <c:v>10.8</c:v>
                </c:pt>
                <c:pt idx="5">
                  <c:v>10.8</c:v>
                </c:pt>
                <c:pt idx="6">
                  <c:v>10.3</c:v>
                </c:pt>
                <c:pt idx="7">
                  <c:v>10.6</c:v>
                </c:pt>
                <c:pt idx="8">
                  <c:v>10.4</c:v>
                </c:pt>
                <c:pt idx="9">
                  <c:v>10.199999999999999</c:v>
                </c:pt>
                <c:pt idx="10">
                  <c:v>10</c:v>
                </c:pt>
                <c:pt idx="11">
                  <c:v>10.1</c:v>
                </c:pt>
                <c:pt idx="12">
                  <c:v>9.6</c:v>
                </c:pt>
                <c:pt idx="13">
                  <c:v>9.5</c:v>
                </c:pt>
                <c:pt idx="14">
                  <c:v>9.1999999999999993</c:v>
                </c:pt>
                <c:pt idx="15">
                  <c:v>8.9</c:v>
                </c:pt>
                <c:pt idx="16">
                  <c:v>8.1999999999999993</c:v>
                </c:pt>
                <c:pt idx="17">
                  <c:v>10.1</c:v>
                </c:pt>
                <c:pt idx="18">
                  <c:v>9.1</c:v>
                </c:pt>
                <c:pt idx="19">
                  <c:v>9.1999999999999993</c:v>
                </c:pt>
                <c:pt idx="20">
                  <c:v>9.1</c:v>
                </c:pt>
                <c:pt idx="21">
                  <c:v>8.9</c:v>
                </c:pt>
                <c:pt idx="22">
                  <c:v>8.3000000000000007</c:v>
                </c:pt>
                <c:pt idx="23">
                  <c:v>8.1999999999999993</c:v>
                </c:pt>
                <c:pt idx="24">
                  <c:v>8.3000000000000007</c:v>
                </c:pt>
                <c:pt idx="25">
                  <c:v>8.1</c:v>
                </c:pt>
                <c:pt idx="26">
                  <c:v>8</c:v>
                </c:pt>
                <c:pt idx="27">
                  <c:v>7.9</c:v>
                </c:pt>
                <c:pt idx="28">
                  <c:v>7.9</c:v>
                </c:pt>
                <c:pt idx="29">
                  <c:v>8.1</c:v>
                </c:pt>
                <c:pt idx="30">
                  <c:v>8.1999999999999993</c:v>
                </c:pt>
                <c:pt idx="31">
                  <c:v>8.1</c:v>
                </c:pt>
                <c:pt idx="32">
                  <c:v>7.8</c:v>
                </c:pt>
                <c:pt idx="33">
                  <c:v>7.8</c:v>
                </c:pt>
                <c:pt idx="34">
                  <c:v>7.8</c:v>
                </c:pt>
                <c:pt idx="35">
                  <c:v>7.9</c:v>
                </c:pt>
                <c:pt idx="36">
                  <c:v>8</c:v>
                </c:pt>
                <c:pt idx="37">
                  <c:v>8.1999999999999993</c:v>
                </c:pt>
                <c:pt idx="38">
                  <c:v>8.4</c:v>
                </c:pt>
                <c:pt idx="39">
                  <c:v>8.6</c:v>
                </c:pt>
                <c:pt idx="4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19-4596-B798-D1EA133F28E7}"/>
            </c:ext>
          </c:extLst>
        </c:ser>
        <c:ser>
          <c:idx val="1"/>
          <c:order val="1"/>
          <c:tx>
            <c:v>France métropolitaine</c:v>
          </c:tx>
          <c:spPr>
            <a:ln w="25400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Données!$B$146:$B$186</c:f>
              <c:numCache>
                <c:formatCode>#\ ##0.0</c:formatCode>
                <c:ptCount val="41"/>
                <c:pt idx="0">
                  <c:v>9.6999999999999993</c:v>
                </c:pt>
                <c:pt idx="1">
                  <c:v>9.6</c:v>
                </c:pt>
                <c:pt idx="2">
                  <c:v>9.6999999999999993</c:v>
                </c:pt>
                <c:pt idx="3">
                  <c:v>9.3000000000000007</c:v>
                </c:pt>
                <c:pt idx="4">
                  <c:v>9.1999999999999993</c:v>
                </c:pt>
                <c:pt idx="5">
                  <c:v>9.1999999999999993</c:v>
                </c:pt>
                <c:pt idx="6">
                  <c:v>8.6999999999999993</c:v>
                </c:pt>
                <c:pt idx="7">
                  <c:v>9</c:v>
                </c:pt>
                <c:pt idx="8">
                  <c:v>8.8000000000000007</c:v>
                </c:pt>
                <c:pt idx="9">
                  <c:v>8.6</c:v>
                </c:pt>
                <c:pt idx="10">
                  <c:v>8.4</c:v>
                </c:pt>
                <c:pt idx="11">
                  <c:v>8.5</c:v>
                </c:pt>
                <c:pt idx="12">
                  <c:v>8.1999999999999993</c:v>
                </c:pt>
                <c:pt idx="13">
                  <c:v>8.1</c:v>
                </c:pt>
                <c:pt idx="14">
                  <c:v>7.9</c:v>
                </c:pt>
                <c:pt idx="15">
                  <c:v>7.7</c:v>
                </c:pt>
                <c:pt idx="16">
                  <c:v>7.1</c:v>
                </c:pt>
                <c:pt idx="17">
                  <c:v>8.6999999999999993</c:v>
                </c:pt>
                <c:pt idx="18">
                  <c:v>7.9</c:v>
                </c:pt>
                <c:pt idx="19">
                  <c:v>8</c:v>
                </c:pt>
                <c:pt idx="20">
                  <c:v>7.7</c:v>
                </c:pt>
                <c:pt idx="21">
                  <c:v>7.7</c:v>
                </c:pt>
                <c:pt idx="22">
                  <c:v>7.2</c:v>
                </c:pt>
                <c:pt idx="23">
                  <c:v>7.1</c:v>
                </c:pt>
                <c:pt idx="24">
                  <c:v>7.2</c:v>
                </c:pt>
                <c:pt idx="25">
                  <c:v>7</c:v>
                </c:pt>
                <c:pt idx="26">
                  <c:v>6.9</c:v>
                </c:pt>
                <c:pt idx="27">
                  <c:v>6.9</c:v>
                </c:pt>
                <c:pt idx="28">
                  <c:v>7</c:v>
                </c:pt>
                <c:pt idx="29">
                  <c:v>7.2</c:v>
                </c:pt>
                <c:pt idx="30">
                  <c:v>7.3</c:v>
                </c:pt>
                <c:pt idx="31">
                  <c:v>7.2</c:v>
                </c:pt>
                <c:pt idx="32">
                  <c:v>7.1</c:v>
                </c:pt>
                <c:pt idx="33">
                  <c:v>7.2</c:v>
                </c:pt>
                <c:pt idx="34">
                  <c:v>7.1</c:v>
                </c:pt>
                <c:pt idx="35">
                  <c:v>7.2</c:v>
                </c:pt>
                <c:pt idx="36">
                  <c:v>7.3</c:v>
                </c:pt>
                <c:pt idx="37">
                  <c:v>7.5</c:v>
                </c:pt>
                <c:pt idx="38">
                  <c:v>7.7</c:v>
                </c:pt>
                <c:pt idx="39">
                  <c:v>7.9</c:v>
                </c:pt>
                <c:pt idx="40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19-4596-B798-D1EA133F28E7}"/>
            </c:ext>
          </c:extLst>
        </c:ser>
        <c:ser>
          <c:idx val="2"/>
          <c:order val="2"/>
          <c:tx>
            <c:strRef>
              <c:f>Données!$G$8</c:f>
              <c:strCache>
                <c:ptCount val="1"/>
                <c:pt idx="0">
                  <c:v>Bouches-du-Rhône</c:v>
                </c:pt>
              </c:strCache>
            </c:strRef>
          </c:tx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Données!$G$146:$G$186</c:f>
              <c:numCache>
                <c:formatCode>#\ ##0.0</c:formatCode>
                <c:ptCount val="41"/>
                <c:pt idx="0">
                  <c:v>11.6</c:v>
                </c:pt>
                <c:pt idx="1">
                  <c:v>11.5</c:v>
                </c:pt>
                <c:pt idx="2">
                  <c:v>12</c:v>
                </c:pt>
                <c:pt idx="3">
                  <c:v>11.5</c:v>
                </c:pt>
                <c:pt idx="4">
                  <c:v>11.3</c:v>
                </c:pt>
                <c:pt idx="5">
                  <c:v>11.4</c:v>
                </c:pt>
                <c:pt idx="6">
                  <c:v>10.9</c:v>
                </c:pt>
                <c:pt idx="7">
                  <c:v>11.3</c:v>
                </c:pt>
                <c:pt idx="8">
                  <c:v>11</c:v>
                </c:pt>
                <c:pt idx="9">
                  <c:v>10.8</c:v>
                </c:pt>
                <c:pt idx="10">
                  <c:v>10.6</c:v>
                </c:pt>
                <c:pt idx="11">
                  <c:v>10.6</c:v>
                </c:pt>
                <c:pt idx="12">
                  <c:v>10.1</c:v>
                </c:pt>
                <c:pt idx="13">
                  <c:v>10</c:v>
                </c:pt>
                <c:pt idx="14">
                  <c:v>9.6999999999999993</c:v>
                </c:pt>
                <c:pt idx="15">
                  <c:v>9.4</c:v>
                </c:pt>
                <c:pt idx="16">
                  <c:v>8.3000000000000007</c:v>
                </c:pt>
                <c:pt idx="17">
                  <c:v>10.3</c:v>
                </c:pt>
                <c:pt idx="18">
                  <c:v>9.4</c:v>
                </c:pt>
                <c:pt idx="19">
                  <c:v>9.5</c:v>
                </c:pt>
                <c:pt idx="20">
                  <c:v>9.1999999999999993</c:v>
                </c:pt>
                <c:pt idx="21">
                  <c:v>9.3000000000000007</c:v>
                </c:pt>
                <c:pt idx="22">
                  <c:v>8.8000000000000007</c:v>
                </c:pt>
                <c:pt idx="23">
                  <c:v>8.8000000000000007</c:v>
                </c:pt>
                <c:pt idx="24">
                  <c:v>8.9</c:v>
                </c:pt>
                <c:pt idx="25">
                  <c:v>8.6999999999999993</c:v>
                </c:pt>
                <c:pt idx="26">
                  <c:v>8.6</c:v>
                </c:pt>
                <c:pt idx="27">
                  <c:v>8.5</c:v>
                </c:pt>
                <c:pt idx="28">
                  <c:v>8.5</c:v>
                </c:pt>
                <c:pt idx="29">
                  <c:v>8.6999999999999993</c:v>
                </c:pt>
                <c:pt idx="30">
                  <c:v>8.8000000000000007</c:v>
                </c:pt>
                <c:pt idx="31">
                  <c:v>8.6999999999999993</c:v>
                </c:pt>
                <c:pt idx="32">
                  <c:v>8.4</c:v>
                </c:pt>
                <c:pt idx="33">
                  <c:v>8.5</c:v>
                </c:pt>
                <c:pt idx="34">
                  <c:v>8.4</c:v>
                </c:pt>
                <c:pt idx="35">
                  <c:v>8.6</c:v>
                </c:pt>
                <c:pt idx="36">
                  <c:v>8.6999999999999993</c:v>
                </c:pt>
                <c:pt idx="37">
                  <c:v>8.8000000000000007</c:v>
                </c:pt>
                <c:pt idx="38">
                  <c:v>9</c:v>
                </c:pt>
                <c:pt idx="39">
                  <c:v>9.1999999999999993</c:v>
                </c:pt>
                <c:pt idx="40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19-4596-B798-D1EA133F28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152768"/>
        <c:axId val="139162752"/>
      </c:lineChart>
      <c:catAx>
        <c:axId val="13915276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cross"/>
        <c:minorTickMark val="none"/>
        <c:tickLblPos val="nextTo"/>
        <c:txPr>
          <a:bodyPr/>
          <a:lstStyle/>
          <a:p>
            <a:pPr>
              <a:defRPr sz="900"/>
            </a:pPr>
            <a:endParaRPr lang="fr-FR"/>
          </a:p>
        </c:txPr>
        <c:crossAx val="139162752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39162752"/>
        <c:scaling>
          <c:orientation val="minMax"/>
          <c:max val="13"/>
          <c:min val="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139152768"/>
        <c:crosses val="autoZero"/>
        <c:crossBetween val="midCat"/>
        <c:majorUnit val="1"/>
      </c:valAx>
    </c:plotArea>
    <c:legend>
      <c:legendPos val="r"/>
      <c:layout>
        <c:manualLayout>
          <c:xMode val="edge"/>
          <c:yMode val="edge"/>
          <c:x val="8.1644893820090658E-2"/>
          <c:y val="0.10281869747831336"/>
          <c:w val="0.8415530303030303"/>
          <c:h val="8.382146018729921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06668268667008E-2"/>
          <c:y val="0.1861788714061014"/>
          <c:w val="0.87735585029537844"/>
          <c:h val="0.56408117999334595"/>
        </c:manualLayout>
      </c:layout>
      <c:barChart>
        <c:barDir val="col"/>
        <c:grouping val="clustered"/>
        <c:varyColors val="0"/>
        <c:ser>
          <c:idx val="0"/>
          <c:order val="0"/>
          <c:tx>
            <c:v>Taux de chômage, en % (échelle de gauche)</c:v>
          </c:tx>
          <c:spPr>
            <a:solidFill>
              <a:srgbClr val="00B0F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C305-4533-8282-DD2D5D135AA0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305-4533-8282-DD2D5D135AA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C305-4533-8282-DD2D5D135AA0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6-C305-4533-8282-DD2D5D135AA0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C305-4533-8282-DD2D5D135AA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C305-4533-8282-DD2D5D135AA0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C305-4533-8282-DD2D5D135AA0}"/>
              </c:ext>
            </c:extLst>
          </c:dPt>
          <c:dLbls>
            <c:dLbl>
              <c:idx val="0"/>
              <c:layout>
                <c:manualLayout>
                  <c:x val="0"/>
                  <c:y val="0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305-4533-8282-DD2D5D135AA0}"/>
                </c:ext>
              </c:extLst>
            </c:dLbl>
            <c:dLbl>
              <c:idx val="2"/>
              <c:layout>
                <c:manualLayout>
                  <c:x val="0"/>
                  <c:y val="-5.3655264922870555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05-4533-8282-DD2D5D135AA0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graphiques_trim'!$G$47:$G$53</c:f>
              <c:strCache>
                <c:ptCount val="7"/>
                <c:pt idx="0">
                  <c:v>Nord</c:v>
                </c:pt>
                <c:pt idx="1">
                  <c:v>Bouches-du-Rhône</c:v>
                </c:pt>
                <c:pt idx="2">
                  <c:v>Haute-Garonne</c:v>
                </c:pt>
                <c:pt idx="3">
                  <c:v>Paca</c:v>
                </c:pt>
                <c:pt idx="4">
                  <c:v>France métro.</c:v>
                </c:pt>
                <c:pt idx="5">
                  <c:v>Gironde</c:v>
                </c:pt>
                <c:pt idx="6">
                  <c:v>Rhône</c:v>
                </c:pt>
              </c:strCache>
            </c:strRef>
          </c:cat>
          <c:val>
            <c:numRef>
              <c:f>'données graphiques_trim'!$H$47:$H$53</c:f>
              <c:numCache>
                <c:formatCode>#\ ##0.0</c:formatCode>
                <c:ptCount val="7"/>
                <c:pt idx="0">
                  <c:v>10.8</c:v>
                </c:pt>
                <c:pt idx="1">
                  <c:v>9.4</c:v>
                </c:pt>
                <c:pt idx="2">
                  <c:v>9</c:v>
                </c:pt>
                <c:pt idx="3">
                  <c:v>8.6999999999999993</c:v>
                </c:pt>
                <c:pt idx="4">
                  <c:v>8.1</c:v>
                </c:pt>
                <c:pt idx="5">
                  <c:v>8</c:v>
                </c:pt>
                <c:pt idx="6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305-4533-8282-DD2D5D135A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1844480"/>
        <c:axId val="1"/>
      </c:barChart>
      <c:scatterChart>
        <c:scatterStyle val="lineMarker"/>
        <c:varyColors val="0"/>
        <c:ser>
          <c:idx val="1"/>
          <c:order val="1"/>
          <c:tx>
            <c:v>Variation trimestrielle, en point (échelle de droite)</c:v>
          </c:tx>
          <c:spPr>
            <a:ln w="28575">
              <a:noFill/>
            </a:ln>
          </c:spPr>
          <c:marker>
            <c:spPr>
              <a:solidFill>
                <a:schemeClr val="accent6">
                  <a:lumMod val="75000"/>
                </a:schemeClr>
              </a:solidFill>
            </c:spPr>
          </c:marker>
          <c:xVal>
            <c:strRef>
              <c:f>'données graphiques_trim'!$G$47:$G$53</c:f>
              <c:strCache>
                <c:ptCount val="7"/>
                <c:pt idx="0">
                  <c:v>Nord</c:v>
                </c:pt>
                <c:pt idx="1">
                  <c:v>Bouches-du-Rhône</c:v>
                </c:pt>
                <c:pt idx="2">
                  <c:v>Haute-Garonne</c:v>
                </c:pt>
                <c:pt idx="3">
                  <c:v>Paca</c:v>
                </c:pt>
                <c:pt idx="4">
                  <c:v>France métro.</c:v>
                </c:pt>
                <c:pt idx="5">
                  <c:v>Gironde</c:v>
                </c:pt>
                <c:pt idx="6">
                  <c:v>Rhône</c:v>
                </c:pt>
              </c:strCache>
            </c:strRef>
          </c:xVal>
          <c:yVal>
            <c:numRef>
              <c:f>'données graphiques_trim'!$J$47:$J$53</c:f>
              <c:numCache>
                <c:formatCode>#\ ##0.0</c:formatCode>
                <c:ptCount val="7"/>
                <c:pt idx="0">
                  <c:v>0.20000000000000107</c:v>
                </c:pt>
                <c:pt idx="1">
                  <c:v>0.20000000000000107</c:v>
                </c:pt>
                <c:pt idx="2">
                  <c:v>0.30000000000000071</c:v>
                </c:pt>
                <c:pt idx="3">
                  <c:v>9.9999999999999645E-2</c:v>
                </c:pt>
                <c:pt idx="4">
                  <c:v>0.19999999999999929</c:v>
                </c:pt>
                <c:pt idx="5">
                  <c:v>0.20000000000000018</c:v>
                </c:pt>
                <c:pt idx="6">
                  <c:v>0.20000000000000018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C-C305-4533-8282-DD2D5D135A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"/>
        <c:axId val="4"/>
      </c:scatterChart>
      <c:catAx>
        <c:axId val="1291844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/>
            </a:pPr>
            <a:endParaRPr lang="fr-FR"/>
          </a:p>
        </c:txPr>
        <c:crossAx val="1"/>
        <c:crosses val="autoZero"/>
        <c:auto val="1"/>
        <c:lblAlgn val="ctr"/>
        <c:lblOffset val="100"/>
        <c:tickLblSkip val="1"/>
        <c:noMultiLvlLbl val="0"/>
      </c:catAx>
      <c:valAx>
        <c:axId val="1"/>
        <c:scaling>
          <c:orientation val="minMax"/>
          <c:max val="12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291844480"/>
        <c:crosses val="autoZero"/>
        <c:crossBetween val="between"/>
      </c:valAx>
      <c:valAx>
        <c:axId val="3"/>
        <c:scaling>
          <c:orientation val="minMax"/>
        </c:scaling>
        <c:delete val="1"/>
        <c:axPos val="b"/>
        <c:majorTickMark val="out"/>
        <c:minorTickMark val="none"/>
        <c:tickLblPos val="nextTo"/>
        <c:crossAx val="4"/>
        <c:crosses val="autoZero"/>
        <c:crossBetween val="midCat"/>
      </c:valAx>
      <c:valAx>
        <c:axId val="4"/>
        <c:scaling>
          <c:orientation val="minMax"/>
          <c:max val="0.30000000000000004"/>
          <c:min val="0.1"/>
        </c:scaling>
        <c:delete val="0"/>
        <c:axPos val="r"/>
        <c:numFmt formatCode="[&lt;0]\-&quot;&quot;0.0&quot;&quot;;[&gt;0]\+&quot;&quot;0.0&quot;&quot;;0" sourceLinked="0"/>
        <c:majorTickMark val="out"/>
        <c:minorTickMark val="none"/>
        <c:tickLblPos val="nextTo"/>
        <c:crossAx val="3"/>
        <c:crosses val="max"/>
        <c:crossBetween val="midCat"/>
        <c:majorUnit val="0.1"/>
      </c:valAx>
    </c:plotArea>
    <c:legend>
      <c:legendPos val="r"/>
      <c:layout>
        <c:manualLayout>
          <c:xMode val="edge"/>
          <c:yMode val="edge"/>
          <c:x val="4.1266774252943283E-2"/>
          <c:y val="0.10261907402419769"/>
          <c:w val="0.90099174329481158"/>
          <c:h val="5.0303500794795022E-2"/>
        </c:manualLayout>
      </c:layout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500" b="1" i="0" u="none" strike="noStrike" baseline="0">
                <a:effectLst/>
              </a:rPr>
              <a:t>Evolution du nombre de bénéficiaires* des principales prestations sociales </a:t>
            </a:r>
            <a:r>
              <a:rPr lang="fr-FR" sz="1500" baseline="0"/>
              <a:t>dans les Bouches-du-Rhône</a:t>
            </a:r>
          </a:p>
          <a:p>
            <a:pPr>
              <a:defRPr/>
            </a:pPr>
            <a:r>
              <a:rPr lang="fr-FR" sz="1100" b="0" i="1"/>
              <a:t>(données brutes, base 100 au T4</a:t>
            </a:r>
            <a:r>
              <a:rPr lang="fr-FR" sz="1100" b="0" i="1" u="none" strike="noStrike" kern="1200" baseline="0">
                <a:solidFill>
                  <a:sysClr val="windowText" lastClr="000000"/>
                </a:solidFill>
              </a:rPr>
              <a:t> 2021</a:t>
            </a:r>
            <a:r>
              <a:rPr lang="fr-FR" sz="1100" b="0" i="1"/>
              <a:t>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9861665867272696E-2"/>
          <c:y val="0.18217115983508711"/>
          <c:w val="0.88312922262587745"/>
          <c:h val="0.50026433417110538"/>
        </c:manualLayout>
      </c:layout>
      <c:lineChart>
        <c:grouping val="standard"/>
        <c:varyColors val="0"/>
        <c:ser>
          <c:idx val="1"/>
          <c:order val="0"/>
          <c:tx>
            <c:v>RSA</c:v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RSA!$AV$62:$AV$116</c:f>
              <c:numCache>
                <c:formatCode>0.0</c:formatCode>
                <c:ptCount val="55"/>
                <c:pt idx="0">
                  <c:v>100</c:v>
                </c:pt>
                <c:pt idx="1">
                  <c:v>98.408419971762285</c:v>
                </c:pt>
                <c:pt idx="2">
                  <c:v>97.150558336542161</c:v>
                </c:pt>
                <c:pt idx="3">
                  <c:v>96.868181234758055</c:v>
                </c:pt>
                <c:pt idx="4">
                  <c:v>96.881016557566426</c:v>
                </c:pt>
                <c:pt idx="5">
                  <c:v>96.431780259273523</c:v>
                </c:pt>
                <c:pt idx="6">
                  <c:v>96.277756385573099</c:v>
                </c:pt>
                <c:pt idx="7">
                  <c:v>95.623154922346302</c:v>
                </c:pt>
                <c:pt idx="8">
                  <c:v>95.494801694262605</c:v>
                </c:pt>
                <c:pt idx="9">
                  <c:v>95.417789757412393</c:v>
                </c:pt>
                <c:pt idx="10">
                  <c:v>95.610319599537931</c:v>
                </c:pt>
                <c:pt idx="11">
                  <c:v>96.008214606597349</c:v>
                </c:pt>
                <c:pt idx="12">
                  <c:v>95.250930560903598</c:v>
                </c:pt>
                <c:pt idx="13">
                  <c:v>93.030419715055828</c:v>
                </c:pt>
                <c:pt idx="14">
                  <c:v>92.478500834295986</c:v>
                </c:pt>
                <c:pt idx="15">
                  <c:v>92.594018739571311</c:v>
                </c:pt>
                <c:pt idx="16">
                  <c:v>92.003593890386355</c:v>
                </c:pt>
                <c:pt idx="17">
                  <c:v>92.234629700936978</c:v>
                </c:pt>
                <c:pt idx="18">
                  <c:v>91.682710820177121</c:v>
                </c:pt>
                <c:pt idx="19">
                  <c:v>90.861250160441529</c:v>
                </c:pt>
                <c:pt idx="20">
                  <c:v>89.783083044538571</c:v>
                </c:pt>
                <c:pt idx="21">
                  <c:v>89.372352714670782</c:v>
                </c:pt>
                <c:pt idx="22">
                  <c:v>89.731741753305101</c:v>
                </c:pt>
                <c:pt idx="23">
                  <c:v>90.283660634064944</c:v>
                </c:pt>
                <c:pt idx="24">
                  <c:v>90.514696444615581</c:v>
                </c:pt>
                <c:pt idx="25">
                  <c:v>90.078295469131049</c:v>
                </c:pt>
                <c:pt idx="26">
                  <c:v>89.654729816454875</c:v>
                </c:pt>
                <c:pt idx="27">
                  <c:v>89.308176100628927</c:v>
                </c:pt>
                <c:pt idx="28">
                  <c:v>88.97445770761135</c:v>
                </c:pt>
                <c:pt idx="29">
                  <c:v>88.97445770761135</c:v>
                </c:pt>
                <c:pt idx="30">
                  <c:v>88.961622384802979</c:v>
                </c:pt>
                <c:pt idx="31">
                  <c:v>89.038634321653191</c:v>
                </c:pt>
                <c:pt idx="32">
                  <c:v>88.409703504043122</c:v>
                </c:pt>
                <c:pt idx="33">
                  <c:v>88.871775125144396</c:v>
                </c:pt>
                <c:pt idx="34">
                  <c:v>89.410858683095881</c:v>
                </c:pt>
                <c:pt idx="35">
                  <c:v>90.168142728789618</c:v>
                </c:pt>
                <c:pt idx="36">
                  <c:v>90.219484020023103</c:v>
                </c:pt>
                <c:pt idx="37">
                  <c:v>90.591708381465793</c:v>
                </c:pt>
                <c:pt idx="38">
                  <c:v>90.8740854832499</c:v>
                </c:pt>
                <c:pt idx="39">
                  <c:v>91.233474521884233</c:v>
                </c:pt>
                <c:pt idx="40">
                  <c:v>91.477345655243226</c:v>
                </c:pt>
                <c:pt idx="41">
                  <c:v>91.477345655243226</c:v>
                </c:pt>
                <c:pt idx="42">
                  <c:v>90.899756128866642</c:v>
                </c:pt>
                <c:pt idx="43">
                  <c:v>90.578873058657422</c:v>
                </c:pt>
                <c:pt idx="44">
                  <c:v>89.924271595430625</c:v>
                </c:pt>
                <c:pt idx="45">
                  <c:v>90.540367090232323</c:v>
                </c:pt>
                <c:pt idx="46">
                  <c:v>90.720061609549489</c:v>
                </c:pt>
                <c:pt idx="47">
                  <c:v>91.413169041201385</c:v>
                </c:pt>
                <c:pt idx="48">
                  <c:v>91.657040174560393</c:v>
                </c:pt>
                <c:pt idx="49">
                  <c:v>92.414324220254144</c:v>
                </c:pt>
                <c:pt idx="50">
                  <c:v>92.979078423822358</c:v>
                </c:pt>
                <c:pt idx="51">
                  <c:v>94.506481838018232</c:v>
                </c:pt>
                <c:pt idx="52">
                  <c:v>94.301116673084323</c:v>
                </c:pt>
                <c:pt idx="53">
                  <c:v>94.840200231035809</c:v>
                </c:pt>
                <c:pt idx="54">
                  <c:v>94.455140546784762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F-42BC-BE3D-988F5A91DF02}"/>
            </c:ext>
          </c:extLst>
        </c:ser>
        <c:ser>
          <c:idx val="0"/>
          <c:order val="1"/>
          <c:tx>
            <c:v>ASS**</c:v>
          </c:tx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ASS!$AU$62:$AU$115</c:f>
              <c:numCache>
                <c:formatCode>0.0</c:formatCode>
                <c:ptCount val="54"/>
                <c:pt idx="0">
                  <c:v>100</c:v>
                </c:pt>
                <c:pt idx="1">
                  <c:v>99.184043517679058</c:v>
                </c:pt>
                <c:pt idx="2">
                  <c:v>98.368087035358116</c:v>
                </c:pt>
                <c:pt idx="3">
                  <c:v>96.464188576609246</c:v>
                </c:pt>
                <c:pt idx="4">
                  <c:v>94.922937443336352</c:v>
                </c:pt>
                <c:pt idx="5">
                  <c:v>94.288304623753405</c:v>
                </c:pt>
                <c:pt idx="6">
                  <c:v>92.112420670897549</c:v>
                </c:pt>
                <c:pt idx="7">
                  <c:v>92.65639165911152</c:v>
                </c:pt>
                <c:pt idx="8">
                  <c:v>92.20308250226654</c:v>
                </c:pt>
                <c:pt idx="9">
                  <c:v>89.301903898458747</c:v>
                </c:pt>
                <c:pt idx="10">
                  <c:v>88.123300090661829</c:v>
                </c:pt>
                <c:pt idx="11">
                  <c:v>87.216681776971896</c:v>
                </c:pt>
                <c:pt idx="12">
                  <c:v>86.310063463281963</c:v>
                </c:pt>
                <c:pt idx="13">
                  <c:v>85.766092475068007</c:v>
                </c:pt>
                <c:pt idx="14">
                  <c:v>84.85947416137806</c:v>
                </c:pt>
                <c:pt idx="15">
                  <c:v>83.771532184950132</c:v>
                </c:pt>
                <c:pt idx="16">
                  <c:v>82.411604714415233</c:v>
                </c:pt>
                <c:pt idx="17">
                  <c:v>81.776971894832272</c:v>
                </c:pt>
                <c:pt idx="18">
                  <c:v>80.689029918404358</c:v>
                </c:pt>
                <c:pt idx="19">
                  <c:v>82.230281051677252</c:v>
                </c:pt>
                <c:pt idx="20">
                  <c:v>81.867633726201277</c:v>
                </c:pt>
                <c:pt idx="21">
                  <c:v>80.507706255666363</c:v>
                </c:pt>
                <c:pt idx="22">
                  <c:v>79.963735267452407</c:v>
                </c:pt>
                <c:pt idx="23">
                  <c:v>80.145058930190388</c:v>
                </c:pt>
                <c:pt idx="24">
                  <c:v>80.235720761559378</c:v>
                </c:pt>
                <c:pt idx="25">
                  <c:v>79.51042611060744</c:v>
                </c:pt>
                <c:pt idx="26">
                  <c:v>79.601087941976417</c:v>
                </c:pt>
                <c:pt idx="27">
                  <c:v>79.419764279238436</c:v>
                </c:pt>
                <c:pt idx="28">
                  <c:v>78.513145965548503</c:v>
                </c:pt>
                <c:pt idx="29">
                  <c:v>79.05711695376246</c:v>
                </c:pt>
                <c:pt idx="30">
                  <c:v>79.51042611060744</c:v>
                </c:pt>
                <c:pt idx="31">
                  <c:v>81.323662737987306</c:v>
                </c:pt>
                <c:pt idx="32">
                  <c:v>82.048957388939257</c:v>
                </c:pt>
                <c:pt idx="33">
                  <c:v>81.414324569356296</c:v>
                </c:pt>
                <c:pt idx="34">
                  <c:v>82.411604714415233</c:v>
                </c:pt>
                <c:pt idx="35">
                  <c:v>84.224841341795113</c:v>
                </c:pt>
                <c:pt idx="36">
                  <c:v>85.584768812330012</c:v>
                </c:pt>
                <c:pt idx="37">
                  <c:v>88.213961922030819</c:v>
                </c:pt>
                <c:pt idx="38">
                  <c:v>89.392565729827737</c:v>
                </c:pt>
                <c:pt idx="39">
                  <c:v>90.480507706255665</c:v>
                </c:pt>
                <c:pt idx="40">
                  <c:v>90.661831368993646</c:v>
                </c:pt>
                <c:pt idx="41">
                  <c:v>91.205802357207617</c:v>
                </c:pt>
                <c:pt idx="42">
                  <c:v>91.296464188576607</c:v>
                </c:pt>
                <c:pt idx="43">
                  <c:v>96.192203082502274</c:v>
                </c:pt>
                <c:pt idx="44">
                  <c:v>97.280145058930188</c:v>
                </c:pt>
                <c:pt idx="45">
                  <c:v>96.282864913871265</c:v>
                </c:pt>
                <c:pt idx="46">
                  <c:v>97.280145058930188</c:v>
                </c:pt>
                <c:pt idx="47">
                  <c:v>97.733454215775168</c:v>
                </c:pt>
                <c:pt idx="48">
                  <c:v>98.00543970988214</c:v>
                </c:pt>
                <c:pt idx="49">
                  <c:v>98.458748866727106</c:v>
                </c:pt>
                <c:pt idx="50">
                  <c:v>99.818676337262019</c:v>
                </c:pt>
                <c:pt idx="51">
                  <c:v>101.1786038077969</c:v>
                </c:pt>
                <c:pt idx="52">
                  <c:v>101.45058930190389</c:v>
                </c:pt>
                <c:pt idx="53">
                  <c:v>102.8105167724388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AF-42BC-BE3D-988F5A91DF02}"/>
            </c:ext>
          </c:extLst>
        </c:ser>
        <c:ser>
          <c:idx val="3"/>
          <c:order val="2"/>
          <c:tx>
            <c:v>PA</c:v>
          </c:tx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PA!$AU$62:$AU$116</c:f>
              <c:numCache>
                <c:formatCode>0.0</c:formatCode>
                <c:ptCount val="55"/>
                <c:pt idx="0">
                  <c:v>100</c:v>
                </c:pt>
                <c:pt idx="1">
                  <c:v>99.533093570572277</c:v>
                </c:pt>
                <c:pt idx="2">
                  <c:v>98.75070982396366</c:v>
                </c:pt>
                <c:pt idx="3">
                  <c:v>98.870591204492399</c:v>
                </c:pt>
                <c:pt idx="4">
                  <c:v>98.706542999558337</c:v>
                </c:pt>
                <c:pt idx="5">
                  <c:v>99.400593097356307</c:v>
                </c:pt>
                <c:pt idx="6">
                  <c:v>99.949523629251061</c:v>
                </c:pt>
                <c:pt idx="7">
                  <c:v>99.652974951101015</c:v>
                </c:pt>
                <c:pt idx="8">
                  <c:v>100.17666729762129</c:v>
                </c:pt>
                <c:pt idx="9">
                  <c:v>100.99690832229162</c:v>
                </c:pt>
                <c:pt idx="10">
                  <c:v>101.76036342986939</c:v>
                </c:pt>
                <c:pt idx="11">
                  <c:v>102.29036532273329</c:v>
                </c:pt>
                <c:pt idx="12">
                  <c:v>102.37238942520032</c:v>
                </c:pt>
                <c:pt idx="13">
                  <c:v>102.17679348854818</c:v>
                </c:pt>
                <c:pt idx="14">
                  <c:v>101.55845794687362</c:v>
                </c:pt>
                <c:pt idx="15">
                  <c:v>101.72881569815131</c:v>
                </c:pt>
                <c:pt idx="16">
                  <c:v>101.36286201022146</c:v>
                </c:pt>
                <c:pt idx="17">
                  <c:v>101.98750709823963</c:v>
                </c:pt>
                <c:pt idx="18">
                  <c:v>102.1831030348918</c:v>
                </c:pt>
                <c:pt idx="19">
                  <c:v>101.74143479083855</c:v>
                </c:pt>
                <c:pt idx="20">
                  <c:v>101.91179254211622</c:v>
                </c:pt>
                <c:pt idx="21">
                  <c:v>102.39131806423119</c:v>
                </c:pt>
                <c:pt idx="22">
                  <c:v>102.30298441542054</c:v>
                </c:pt>
                <c:pt idx="23">
                  <c:v>102.14524575683008</c:v>
                </c:pt>
                <c:pt idx="24">
                  <c:v>101.8297684396492</c:v>
                </c:pt>
                <c:pt idx="25">
                  <c:v>100.78869329295223</c:v>
                </c:pt>
                <c:pt idx="26">
                  <c:v>99.867499526784016</c:v>
                </c:pt>
                <c:pt idx="27">
                  <c:v>99.457379014448861</c:v>
                </c:pt>
                <c:pt idx="28">
                  <c:v>99.059877594800938</c:v>
                </c:pt>
                <c:pt idx="29">
                  <c:v>99.507855385197814</c:v>
                </c:pt>
                <c:pt idx="30">
                  <c:v>100.01892863903086</c:v>
                </c:pt>
                <c:pt idx="31">
                  <c:v>101.23036153700549</c:v>
                </c:pt>
                <c:pt idx="32">
                  <c:v>102.17048394220456</c:v>
                </c:pt>
                <c:pt idx="33">
                  <c:v>102.9591772351568</c:v>
                </c:pt>
                <c:pt idx="34">
                  <c:v>103.12953498643446</c:v>
                </c:pt>
                <c:pt idx="35">
                  <c:v>102.98441542053128</c:v>
                </c:pt>
                <c:pt idx="36">
                  <c:v>104.09489557700802</c:v>
                </c:pt>
                <c:pt idx="37">
                  <c:v>104.441920625907</c:v>
                </c:pt>
                <c:pt idx="38">
                  <c:v>104.29049151366017</c:v>
                </c:pt>
                <c:pt idx="39">
                  <c:v>101.94334027383431</c:v>
                </c:pt>
                <c:pt idx="40">
                  <c:v>99.810713609691462</c:v>
                </c:pt>
                <c:pt idx="41">
                  <c:v>98.403684775064676</c:v>
                </c:pt>
                <c:pt idx="42">
                  <c:v>98.845353019117923</c:v>
                </c:pt>
                <c:pt idx="43">
                  <c:v>99.204997160704139</c:v>
                </c:pt>
                <c:pt idx="44">
                  <c:v>99.741308599911676</c:v>
                </c:pt>
                <c:pt idx="45">
                  <c:v>99.785475424316999</c:v>
                </c:pt>
                <c:pt idx="46">
                  <c:v>99.37535491198183</c:v>
                </c:pt>
                <c:pt idx="47">
                  <c:v>99.621427219382923</c:v>
                </c:pt>
                <c:pt idx="48">
                  <c:v>99.261783077796707</c:v>
                </c:pt>
                <c:pt idx="49">
                  <c:v>99.167139882642445</c:v>
                </c:pt>
                <c:pt idx="50">
                  <c:v>98.95261530695943</c:v>
                </c:pt>
                <c:pt idx="51">
                  <c:v>98.662376175153014</c:v>
                </c:pt>
                <c:pt idx="52">
                  <c:v>98.523566155593414</c:v>
                </c:pt>
                <c:pt idx="53">
                  <c:v>98.492018423875322</c:v>
                </c:pt>
                <c:pt idx="54">
                  <c:v>99.217616253391384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AF-42BC-BE3D-988F5A91D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594624"/>
        <c:axId val="229596160"/>
      </c:lineChart>
      <c:catAx>
        <c:axId val="229594624"/>
        <c:scaling>
          <c:orientation val="minMax"/>
          <c:min val="1"/>
        </c:scaling>
        <c:delete val="0"/>
        <c:axPos val="b"/>
        <c:majorGridlines/>
        <c:numFmt formatCode="General" sourceLinked="1"/>
        <c:majorTickMark val="out"/>
        <c:minorTickMark val="none"/>
        <c:tickLblPos val="low"/>
        <c:spPr>
          <a:ln w="19050"/>
        </c:spPr>
        <c:txPr>
          <a:bodyPr/>
          <a:lstStyle/>
          <a:p>
            <a:pPr>
              <a:defRPr sz="1000" baseline="0"/>
            </a:pPr>
            <a:endParaRPr lang="fr-FR"/>
          </a:p>
        </c:txPr>
        <c:crossAx val="229596160"/>
        <c:crossesAt val="100"/>
        <c:auto val="1"/>
        <c:lblAlgn val="ctr"/>
        <c:lblOffset val="100"/>
        <c:tickMarkSkip val="3"/>
        <c:noMultiLvlLbl val="1"/>
      </c:catAx>
      <c:valAx>
        <c:axId val="229596160"/>
        <c:scaling>
          <c:orientation val="minMax"/>
          <c:max val="108"/>
          <c:min val="76"/>
        </c:scaling>
        <c:delete val="0"/>
        <c:axPos val="l"/>
        <c:majorGridlines/>
        <c:numFmt formatCode="0" sourceLinked="0"/>
        <c:majorTickMark val="out"/>
        <c:minorTickMark val="none"/>
        <c:tickLblPos val="low"/>
        <c:crossAx val="229594624"/>
        <c:crossesAt val="43862"/>
        <c:crossBetween val="midCat"/>
        <c:majorUnit val="4"/>
      </c:valAx>
      <c:spPr>
        <a:ln>
          <a:solidFill>
            <a:schemeClr val="tx1">
              <a:tint val="7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29029759205527211"/>
          <c:y val="0.769177735133866"/>
          <c:w val="0.38762698385573036"/>
          <c:h val="5.8806222392932588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u="none" strike="noStrike" kern="1200" spc="0" baseline="0">
                <a:solidFill>
                  <a:srgbClr val="000000"/>
                </a:solidFill>
                <a:latin typeface="Calibri"/>
              </a:rPr>
              <a:t>Evolution du cumul annuel glissant des créations d'entreprises </a:t>
            </a:r>
          </a:p>
          <a:p>
            <a:pPr>
              <a:defRPr/>
            </a:pPr>
            <a:r>
              <a:rPr lang="fr-FR" sz="1000" b="0" i="1" u="none" strike="noStrike" kern="1200" spc="0" baseline="0">
                <a:solidFill>
                  <a:srgbClr val="000000"/>
                </a:solidFill>
                <a:latin typeface="Calibri"/>
              </a:rPr>
              <a:t>(données brutes,  base 100 au 1</a:t>
            </a:r>
            <a:r>
              <a:rPr lang="fr-FR" sz="1000" b="0" i="1" u="none" strike="noStrike" kern="1200" spc="0" baseline="30000">
                <a:solidFill>
                  <a:srgbClr val="000000"/>
                </a:solidFill>
                <a:latin typeface="Calibri"/>
              </a:rPr>
              <a:t>er </a:t>
            </a:r>
            <a:r>
              <a:rPr lang="fr-FR" sz="1000" b="0" i="1" u="none" strike="noStrike" kern="1200" spc="0" baseline="0">
                <a:solidFill>
                  <a:srgbClr val="000000"/>
                </a:solidFill>
                <a:latin typeface="Calibri"/>
              </a:rPr>
              <a:t>trimestre 2016 )</a:t>
            </a:r>
          </a:p>
        </c:rich>
      </c:tx>
      <c:layout>
        <c:manualLayout>
          <c:xMode val="edge"/>
          <c:yMode val="edge"/>
          <c:x val="0.21786639343918568"/>
          <c:y val="2.02331097686805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5.0918923802737791E-2"/>
          <c:y val="0.24729020639798646"/>
          <c:w val="0.92942066234906906"/>
          <c:h val="0.52392569192019056"/>
        </c:manualLayout>
      </c:layout>
      <c:lineChart>
        <c:grouping val="standard"/>
        <c:varyColors val="0"/>
        <c:ser>
          <c:idx val="3"/>
          <c:order val="0"/>
          <c:tx>
            <c:v>Total Bouches-du-Rhône</c:v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annuel'!$AB$10:$AB$51</c:f>
              <c:numCache>
                <c:formatCode>0.0</c:formatCode>
                <c:ptCount val="42"/>
                <c:pt idx="0">
                  <c:v>100</c:v>
                </c:pt>
                <c:pt idx="1">
                  <c:v>102.23838573439699</c:v>
                </c:pt>
                <c:pt idx="2">
                  <c:v>102.94228061942749</c:v>
                </c:pt>
                <c:pt idx="3">
                  <c:v>104.12951665884562</c:v>
                </c:pt>
                <c:pt idx="4">
                  <c:v>105.94087282965742</c:v>
                </c:pt>
                <c:pt idx="5">
                  <c:v>106.29282027217269</c:v>
                </c:pt>
                <c:pt idx="6">
                  <c:v>109.82637259502582</c:v>
                </c:pt>
                <c:pt idx="7">
                  <c:v>114.53308305959644</c:v>
                </c:pt>
                <c:pt idx="8">
                  <c:v>120.84467386203661</c:v>
                </c:pt>
                <c:pt idx="9">
                  <c:v>128.21210699202251</c:v>
                </c:pt>
                <c:pt idx="10">
                  <c:v>132.15391834819334</c:v>
                </c:pt>
                <c:pt idx="11">
                  <c:v>135.72501173158142</c:v>
                </c:pt>
                <c:pt idx="12">
                  <c:v>141.97090567808542</c:v>
                </c:pt>
                <c:pt idx="13">
                  <c:v>146.38198029094323</c:v>
                </c:pt>
                <c:pt idx="14">
                  <c:v>150.67573908962927</c:v>
                </c:pt>
                <c:pt idx="15">
                  <c:v>156.51806663538247</c:v>
                </c:pt>
                <c:pt idx="16">
                  <c:v>155.44814641013608</c:v>
                </c:pt>
                <c:pt idx="17">
                  <c:v>146.57907085875178</c:v>
                </c:pt>
                <c:pt idx="18">
                  <c:v>154.2374472078836</c:v>
                </c:pt>
                <c:pt idx="19">
                  <c:v>161.2857813233224</c:v>
                </c:pt>
                <c:pt idx="20">
                  <c:v>174.82871891130924</c:v>
                </c:pt>
                <c:pt idx="21">
                  <c:v>202.707648991084</c:v>
                </c:pt>
                <c:pt idx="22">
                  <c:v>201.56733927733458</c:v>
                </c:pt>
                <c:pt idx="23">
                  <c:v>206.97794462693571</c:v>
                </c:pt>
                <c:pt idx="24">
                  <c:v>208.14171750351949</c:v>
                </c:pt>
                <c:pt idx="25">
                  <c:v>201.82543406851244</c:v>
                </c:pt>
                <c:pt idx="26">
                  <c:v>209.93430314406382</c:v>
                </c:pt>
                <c:pt idx="27">
                  <c:v>213.49601126231815</c:v>
                </c:pt>
                <c:pt idx="28">
                  <c:v>207.48474894415767</c:v>
                </c:pt>
                <c:pt idx="29">
                  <c:v>201.45002346316284</c:v>
                </c:pt>
                <c:pt idx="30">
                  <c:v>197.39089629282029</c:v>
                </c:pt>
                <c:pt idx="31">
                  <c:v>190.6710464570624</c:v>
                </c:pt>
                <c:pt idx="32">
                  <c:v>195.24167057719382</c:v>
                </c:pt>
                <c:pt idx="33">
                  <c:v>196.86532144533084</c:v>
                </c:pt>
                <c:pt idx="34">
                  <c:v>195.50445800093851</c:v>
                </c:pt>
                <c:pt idx="35">
                  <c:v>196.08165180666356</c:v>
                </c:pt>
                <c:pt idx="36">
                  <c:v>194.35476302205535</c:v>
                </c:pt>
                <c:pt idx="37">
                  <c:v>196.40544345377756</c:v>
                </c:pt>
                <c:pt idx="38">
                  <c:v>203.77756921633033</c:v>
                </c:pt>
                <c:pt idx="39">
                  <c:v>207.94931956827782</c:v>
                </c:pt>
                <c:pt idx="40">
                  <c:v>214.34537775692161</c:v>
                </c:pt>
                <c:pt idx="41">
                  <c:v>219.7043641482872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4F-4F7E-8903-C9F3CEE8F0B5}"/>
            </c:ext>
          </c:extLst>
        </c:ser>
        <c:ser>
          <c:idx val="1"/>
          <c:order val="1"/>
          <c:tx>
            <c:v>Bouches-du-Rhône hors micro-entrepreneurs</c:v>
          </c:tx>
          <c:spPr>
            <a:ln w="28575" cap="rnd">
              <a:solidFill>
                <a:schemeClr val="accent6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annuel'!$AA$10:$AA$51</c:f>
              <c:numCache>
                <c:formatCode>0.0</c:formatCode>
                <c:ptCount val="42"/>
                <c:pt idx="0">
                  <c:v>100</c:v>
                </c:pt>
                <c:pt idx="1">
                  <c:v>103.25687270180353</c:v>
                </c:pt>
                <c:pt idx="2">
                  <c:v>105.34057082822623</c:v>
                </c:pt>
                <c:pt idx="3">
                  <c:v>107.22290316932236</c:v>
                </c:pt>
                <c:pt idx="4">
                  <c:v>109.55174225179478</c:v>
                </c:pt>
                <c:pt idx="5">
                  <c:v>110.13832953948521</c:v>
                </c:pt>
                <c:pt idx="6">
                  <c:v>112.75608474873052</c:v>
                </c:pt>
                <c:pt idx="7">
                  <c:v>115.11994396778147</c:v>
                </c:pt>
                <c:pt idx="8">
                  <c:v>115.7065312554719</c:v>
                </c:pt>
                <c:pt idx="9">
                  <c:v>119.44493083523027</c:v>
                </c:pt>
                <c:pt idx="10">
                  <c:v>119.96147784976361</c:v>
                </c:pt>
                <c:pt idx="11">
                  <c:v>120.88075643495009</c:v>
                </c:pt>
                <c:pt idx="12">
                  <c:v>124.85554193661355</c:v>
                </c:pt>
                <c:pt idx="13">
                  <c:v>127.350726667834</c:v>
                </c:pt>
                <c:pt idx="14">
                  <c:v>128.41008579933461</c:v>
                </c:pt>
                <c:pt idx="15">
                  <c:v>126.44020311679216</c:v>
                </c:pt>
                <c:pt idx="16">
                  <c:v>121.67746454211172</c:v>
                </c:pt>
                <c:pt idx="17">
                  <c:v>108.46611801786028</c:v>
                </c:pt>
                <c:pt idx="18">
                  <c:v>109.10523551041848</c:v>
                </c:pt>
                <c:pt idx="19">
                  <c:v>113.43897741201189</c:v>
                </c:pt>
                <c:pt idx="20">
                  <c:v>120.25914901068113</c:v>
                </c:pt>
                <c:pt idx="21">
                  <c:v>135.63298896865697</c:v>
                </c:pt>
                <c:pt idx="22">
                  <c:v>137.4627911048853</c:v>
                </c:pt>
                <c:pt idx="23">
                  <c:v>138.55717037296444</c:v>
                </c:pt>
                <c:pt idx="24">
                  <c:v>136.14953598319033</c:v>
                </c:pt>
                <c:pt idx="25">
                  <c:v>134.77499562248292</c:v>
                </c:pt>
                <c:pt idx="26">
                  <c:v>136.13202591490108</c:v>
                </c:pt>
                <c:pt idx="27">
                  <c:v>138.43459989493959</c:v>
                </c:pt>
                <c:pt idx="28">
                  <c:v>135.23901243214848</c:v>
                </c:pt>
                <c:pt idx="29">
                  <c:v>131.94711959376642</c:v>
                </c:pt>
                <c:pt idx="30">
                  <c:v>130.73016984766241</c:v>
                </c:pt>
                <c:pt idx="31">
                  <c:v>128.68149185781826</c:v>
                </c:pt>
                <c:pt idx="32">
                  <c:v>134.70495534932587</c:v>
                </c:pt>
                <c:pt idx="33">
                  <c:v>136.21957625634741</c:v>
                </c:pt>
                <c:pt idx="34">
                  <c:v>134.52109963228858</c:v>
                </c:pt>
                <c:pt idx="35">
                  <c:v>133.13780423743654</c:v>
                </c:pt>
                <c:pt idx="36">
                  <c:v>131.58816319383646</c:v>
                </c:pt>
                <c:pt idx="37">
                  <c:v>131.87707932060934</c:v>
                </c:pt>
                <c:pt idx="38">
                  <c:v>135.93066012957451</c:v>
                </c:pt>
                <c:pt idx="39">
                  <c:v>138.73227105585713</c:v>
                </c:pt>
                <c:pt idx="40">
                  <c:v>139.30134827525825</c:v>
                </c:pt>
                <c:pt idx="41">
                  <c:v>138.56592540710909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4F-4F7E-8903-C9F3CEE8F0B5}"/>
            </c:ext>
          </c:extLst>
        </c:ser>
        <c:ser>
          <c:idx val="2"/>
          <c:order val="2"/>
          <c:tx>
            <c:v>Total Provence-Alpes-Côte d'Azur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annuel'!$T$10:$T$51</c:f>
              <c:numCache>
                <c:formatCode>0.0</c:formatCode>
                <c:ptCount val="42"/>
                <c:pt idx="0">
                  <c:v>100</c:v>
                </c:pt>
                <c:pt idx="1">
                  <c:v>101.92826183406709</c:v>
                </c:pt>
                <c:pt idx="2">
                  <c:v>101.86853691000309</c:v>
                </c:pt>
                <c:pt idx="3">
                  <c:v>102.31903348008599</c:v>
                </c:pt>
                <c:pt idx="4">
                  <c:v>103.06474181768542</c:v>
                </c:pt>
                <c:pt idx="5">
                  <c:v>103.13299887375858</c:v>
                </c:pt>
                <c:pt idx="6">
                  <c:v>105.50834442510495</c:v>
                </c:pt>
                <c:pt idx="7">
                  <c:v>109.20105115866352</c:v>
                </c:pt>
                <c:pt idx="8">
                  <c:v>114.44319306508311</c:v>
                </c:pt>
                <c:pt idx="9">
                  <c:v>119.78089485000511</c:v>
                </c:pt>
                <c:pt idx="10">
                  <c:v>123.06235282072284</c:v>
                </c:pt>
                <c:pt idx="11">
                  <c:v>125.6527080986997</c:v>
                </c:pt>
                <c:pt idx="12">
                  <c:v>130.46824340466196</c:v>
                </c:pt>
                <c:pt idx="13">
                  <c:v>133.70533428893211</c:v>
                </c:pt>
                <c:pt idx="14">
                  <c:v>137.45776594655473</c:v>
                </c:pt>
                <c:pt idx="15">
                  <c:v>143.50875396744138</c:v>
                </c:pt>
                <c:pt idx="16">
                  <c:v>142.21698918125659</c:v>
                </c:pt>
                <c:pt idx="17">
                  <c:v>134.72236442442238</c:v>
                </c:pt>
                <c:pt idx="18">
                  <c:v>142.28183338452612</c:v>
                </c:pt>
                <c:pt idx="19">
                  <c:v>147.73215931196887</c:v>
                </c:pt>
                <c:pt idx="20">
                  <c:v>158.55090269956656</c:v>
                </c:pt>
                <c:pt idx="21">
                  <c:v>180.2429951196205</c:v>
                </c:pt>
                <c:pt idx="22">
                  <c:v>178.6235964642845</c:v>
                </c:pt>
                <c:pt idx="23">
                  <c:v>182.3640831370943</c:v>
                </c:pt>
                <c:pt idx="24">
                  <c:v>184.63533667792908</c:v>
                </c:pt>
                <c:pt idx="25">
                  <c:v>181.41872291048088</c:v>
                </c:pt>
                <c:pt idx="26">
                  <c:v>187.07552643254496</c:v>
                </c:pt>
                <c:pt idx="27">
                  <c:v>188.5174567420907</c:v>
                </c:pt>
                <c:pt idx="28">
                  <c:v>184.87935565339066</c:v>
                </c:pt>
                <c:pt idx="29">
                  <c:v>181.25319954950342</c:v>
                </c:pt>
                <c:pt idx="30">
                  <c:v>179.46145182758269</c:v>
                </c:pt>
                <c:pt idx="31">
                  <c:v>176.01276406948568</c:v>
                </c:pt>
                <c:pt idx="32">
                  <c:v>180.47165625746561</c:v>
                </c:pt>
                <c:pt idx="33">
                  <c:v>181.12009829016074</c:v>
                </c:pt>
                <c:pt idx="34">
                  <c:v>180.31125217569365</c:v>
                </c:pt>
                <c:pt idx="35">
                  <c:v>181.19859390464489</c:v>
                </c:pt>
                <c:pt idx="36">
                  <c:v>178.21405412784546</c:v>
                </c:pt>
                <c:pt idx="37">
                  <c:v>181.02112555885466</c:v>
                </c:pt>
                <c:pt idx="38">
                  <c:v>187.55332582505716</c:v>
                </c:pt>
                <c:pt idx="39">
                  <c:v>192.14531927237979</c:v>
                </c:pt>
                <c:pt idx="40">
                  <c:v>199.32254871847377</c:v>
                </c:pt>
                <c:pt idx="41">
                  <c:v>206.5663287942391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4F-4F7E-8903-C9F3CEE8F0B5}"/>
            </c:ext>
          </c:extLst>
        </c:ser>
        <c:ser>
          <c:idx val="0"/>
          <c:order val="3"/>
          <c:tx>
            <c:v>Provence-Alpes-Côte d'Azur hors micro-entrepreneurs</c:v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annuel'!$S$10:$S$51</c:f>
              <c:numCache>
                <c:formatCode>0.0</c:formatCode>
                <c:ptCount val="42"/>
                <c:pt idx="0">
                  <c:v>100</c:v>
                </c:pt>
                <c:pt idx="1">
                  <c:v>103.70043454644215</c:v>
                </c:pt>
                <c:pt idx="2">
                  <c:v>104.90222705051602</c:v>
                </c:pt>
                <c:pt idx="3">
                  <c:v>107.14285714285714</c:v>
                </c:pt>
                <c:pt idx="4">
                  <c:v>108.58568712656165</c:v>
                </c:pt>
                <c:pt idx="5">
                  <c:v>108.79956545355785</c:v>
                </c:pt>
                <c:pt idx="6">
                  <c:v>110.94174361759912</c:v>
                </c:pt>
                <c:pt idx="7">
                  <c:v>112.99225964149919</c:v>
                </c:pt>
                <c:pt idx="8">
                  <c:v>114.0888104291146</c:v>
                </c:pt>
                <c:pt idx="9">
                  <c:v>117.59234111895709</c:v>
                </c:pt>
                <c:pt idx="10">
                  <c:v>118.74660510592069</c:v>
                </c:pt>
                <c:pt idx="11">
                  <c:v>117.93183052688757</c:v>
                </c:pt>
                <c:pt idx="12">
                  <c:v>121.42857142857142</c:v>
                </c:pt>
                <c:pt idx="13">
                  <c:v>122.36216730038024</c:v>
                </c:pt>
                <c:pt idx="14">
                  <c:v>122.23655621944596</c:v>
                </c:pt>
                <c:pt idx="15">
                  <c:v>120.64095600217273</c:v>
                </c:pt>
                <c:pt idx="16">
                  <c:v>113.23669201520912</c:v>
                </c:pt>
                <c:pt idx="17">
                  <c:v>100.20369364475827</c:v>
                </c:pt>
                <c:pt idx="18">
                  <c:v>101.2934546442151</c:v>
                </c:pt>
                <c:pt idx="19">
                  <c:v>105.24511135252581</c:v>
                </c:pt>
                <c:pt idx="20">
                  <c:v>110.50719717544813</c:v>
                </c:pt>
                <c:pt idx="21">
                  <c:v>125.05092341118957</c:v>
                </c:pt>
                <c:pt idx="22">
                  <c:v>126.03204780010864</c:v>
                </c:pt>
                <c:pt idx="23">
                  <c:v>126.2221618685497</c:v>
                </c:pt>
                <c:pt idx="24">
                  <c:v>126.42585551330798</c:v>
                </c:pt>
                <c:pt idx="25">
                  <c:v>124.84722976643128</c:v>
                </c:pt>
                <c:pt idx="26">
                  <c:v>125.49225964149919</c:v>
                </c:pt>
                <c:pt idx="27">
                  <c:v>127.31871265616512</c:v>
                </c:pt>
                <c:pt idx="28">
                  <c:v>124.82007061379686</c:v>
                </c:pt>
                <c:pt idx="29">
                  <c:v>122.14828897338404</c:v>
                </c:pt>
                <c:pt idx="30">
                  <c:v>121.40820206409559</c:v>
                </c:pt>
                <c:pt idx="31">
                  <c:v>120.06721890277024</c:v>
                </c:pt>
                <c:pt idx="32">
                  <c:v>124.55187398153178</c:v>
                </c:pt>
                <c:pt idx="33">
                  <c:v>124.94568169473112</c:v>
                </c:pt>
                <c:pt idx="34">
                  <c:v>123.4824823465508</c:v>
                </c:pt>
                <c:pt idx="35">
                  <c:v>122.44703965236286</c:v>
                </c:pt>
                <c:pt idx="36">
                  <c:v>119.46632265073329</c:v>
                </c:pt>
                <c:pt idx="37">
                  <c:v>120.47800108636611</c:v>
                </c:pt>
                <c:pt idx="38">
                  <c:v>123.58093427485062</c:v>
                </c:pt>
                <c:pt idx="39">
                  <c:v>125.72650733297121</c:v>
                </c:pt>
                <c:pt idx="40">
                  <c:v>127.93318848451929</c:v>
                </c:pt>
                <c:pt idx="41">
                  <c:v>128.69364475828354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4F-4F7E-8903-C9F3CEE8F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317920"/>
        <c:axId val="1705316960"/>
      </c:lineChart>
      <c:catAx>
        <c:axId val="1705317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2540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5316960"/>
        <c:crossesAt val="100"/>
        <c:auto val="1"/>
        <c:lblAlgn val="ctr"/>
        <c:lblOffset val="100"/>
        <c:tickLblSkip val="4"/>
        <c:tickMarkSkip val="4"/>
        <c:noMultiLvlLbl val="1"/>
      </c:catAx>
      <c:valAx>
        <c:axId val="1705316960"/>
        <c:scaling>
          <c:orientation val="minMax"/>
          <c:max val="240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5317920"/>
        <c:crosses val="autoZero"/>
        <c:crossBetween val="midCat"/>
        <c:majorUnit val="20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633682742078191E-2"/>
          <c:y val="0.10190922057280717"/>
          <c:w val="0.92431118858147676"/>
          <c:h val="0.131330605246290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u="none" strike="noStrike" kern="1200" spc="0" baseline="0">
                <a:solidFill>
                  <a:srgbClr val="000000"/>
                </a:solidFill>
                <a:latin typeface="Calibri"/>
              </a:rPr>
              <a:t>Evolution du cumul annuel glissant </a:t>
            </a:r>
            <a:r>
              <a:rPr lang="fr-FR" sz="1400" b="1" i="0" u="none" strike="noStrike" baseline="0">
                <a:solidFill>
                  <a:srgbClr val="000000"/>
                </a:solidFill>
                <a:latin typeface="Calibri"/>
              </a:rPr>
              <a:t> des défaillances d'entreprises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000" b="0" i="1" u="none" strike="noStrike" baseline="0">
                <a:solidFill>
                  <a:srgbClr val="000000"/>
                </a:solidFill>
                <a:latin typeface="Calibri"/>
              </a:rPr>
              <a:t>(données brutes, base 100 au 1</a:t>
            </a:r>
            <a:r>
              <a:rPr lang="fr-FR" sz="1000" b="0" i="1" u="none" strike="noStrike" baseline="30000">
                <a:solidFill>
                  <a:srgbClr val="000000"/>
                </a:solidFill>
                <a:latin typeface="Calibri"/>
              </a:rPr>
              <a:t>er</a:t>
            </a:r>
            <a:r>
              <a:rPr lang="fr-FR" sz="1000" b="0" i="1" u="none" strike="noStrike" baseline="0">
                <a:solidFill>
                  <a:srgbClr val="000000"/>
                </a:solidFill>
                <a:latin typeface="Calibri"/>
              </a:rPr>
              <a:t> trimestre 2016)</a:t>
            </a:r>
          </a:p>
        </c:rich>
      </c:tx>
      <c:layout>
        <c:manualLayout>
          <c:xMode val="edge"/>
          <c:yMode val="edge"/>
          <c:x val="0.20783869718522693"/>
          <c:y val="2.940190439700625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9075436405720168E-2"/>
          <c:y val="0.2225039123630673"/>
          <c:w val="0.91033142539173328"/>
          <c:h val="0.53890946730250266"/>
        </c:manualLayout>
      </c:layout>
      <c:lineChart>
        <c:grouping val="standard"/>
        <c:varyColors val="0"/>
        <c:ser>
          <c:idx val="0"/>
          <c:order val="0"/>
          <c:tx>
            <c:strRef>
              <c:f>Graphique!$D$8:$D$9</c:f>
              <c:strCache>
                <c:ptCount val="2"/>
                <c:pt idx="0">
                  <c:v>Provence-Alpes-Côte d'Azur</c:v>
                </c:pt>
              </c:strCache>
            </c:strRef>
          </c:tx>
          <c:spPr>
            <a:ln w="31750">
              <a:solidFill>
                <a:schemeClr val="accent2"/>
              </a:solidFill>
            </a:ln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Graphique!$D$10:$D$51</c:f>
              <c:numCache>
                <c:formatCode>#\ ##0.0</c:formatCode>
                <c:ptCount val="42"/>
                <c:pt idx="0">
                  <c:v>100</c:v>
                </c:pt>
                <c:pt idx="1">
                  <c:v>99.216125419932808</c:v>
                </c:pt>
                <c:pt idx="2">
                  <c:v>96.256598944168942</c:v>
                </c:pt>
                <c:pt idx="3">
                  <c:v>95.712685970244763</c:v>
                </c:pt>
                <c:pt idx="4">
                  <c:v>95.328747400415935</c:v>
                </c:pt>
                <c:pt idx="5">
                  <c:v>96.064629659254521</c:v>
                </c:pt>
                <c:pt idx="6">
                  <c:v>96.208606622940323</c:v>
                </c:pt>
                <c:pt idx="7">
                  <c:v>95.760678291473369</c:v>
                </c:pt>
                <c:pt idx="8">
                  <c:v>92.35322348424252</c:v>
                </c:pt>
                <c:pt idx="9">
                  <c:v>87.873940169572876</c:v>
                </c:pt>
                <c:pt idx="10">
                  <c:v>86.066229403295466</c:v>
                </c:pt>
                <c:pt idx="11">
                  <c:v>83.746600543912976</c:v>
                </c:pt>
                <c:pt idx="12">
                  <c:v>82.194848824188128</c:v>
                </c:pt>
                <c:pt idx="13">
                  <c:v>82.162853943369058</c:v>
                </c:pt>
                <c:pt idx="14">
                  <c:v>83.1067029275316</c:v>
                </c:pt>
                <c:pt idx="15">
                  <c:v>83.698608222684371</c:v>
                </c:pt>
                <c:pt idx="16">
                  <c:v>78.195488721804509</c:v>
                </c:pt>
                <c:pt idx="17">
                  <c:v>67.189249720044799</c:v>
                </c:pt>
                <c:pt idx="18">
                  <c:v>62.51799712046072</c:v>
                </c:pt>
                <c:pt idx="19">
                  <c:v>54.391297392417215</c:v>
                </c:pt>
                <c:pt idx="20">
                  <c:v>49.864021756518959</c:v>
                </c:pt>
                <c:pt idx="21">
                  <c:v>53.223484242521202</c:v>
                </c:pt>
                <c:pt idx="22">
                  <c:v>51.127819548872175</c:v>
                </c:pt>
                <c:pt idx="23">
                  <c:v>50.327947528395455</c:v>
                </c:pt>
                <c:pt idx="24">
                  <c:v>55.047192449208126</c:v>
                </c:pt>
                <c:pt idx="25">
                  <c:v>59.766437370020796</c:v>
                </c:pt>
                <c:pt idx="26">
                  <c:v>64.181730923052314</c:v>
                </c:pt>
                <c:pt idx="27">
                  <c:v>69.66885298352264</c:v>
                </c:pt>
                <c:pt idx="28">
                  <c:v>76.563749800031999</c:v>
                </c:pt>
                <c:pt idx="29">
                  <c:v>81.522956326987682</c:v>
                </c:pt>
                <c:pt idx="30">
                  <c:v>85.266357382818754</c:v>
                </c:pt>
                <c:pt idx="31">
                  <c:v>93.329067349224132</c:v>
                </c:pt>
                <c:pt idx="32">
                  <c:v>99.280115181570949</c:v>
                </c:pt>
                <c:pt idx="33">
                  <c:v>104.06334986402175</c:v>
                </c:pt>
                <c:pt idx="34">
                  <c:v>107.77475603903375</c:v>
                </c:pt>
                <c:pt idx="35">
                  <c:v>108.44664853623421</c:v>
                </c:pt>
                <c:pt idx="36">
                  <c:v>105.35914253719405</c:v>
                </c:pt>
                <c:pt idx="37">
                  <c:v>104.94320908654615</c:v>
                </c:pt>
                <c:pt idx="38">
                  <c:v>103.95136778115501</c:v>
                </c:pt>
                <c:pt idx="39">
                  <c:v>101.67973124300111</c:v>
                </c:pt>
                <c:pt idx="40">
                  <c:v>103.74340105583106</c:v>
                </c:pt>
                <c:pt idx="41">
                  <c:v>102.67157254839225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67-4F6E-8818-D3610894AA36}"/>
            </c:ext>
          </c:extLst>
        </c:ser>
        <c:ser>
          <c:idx val="2"/>
          <c:order val="1"/>
          <c:tx>
            <c:v>France métro.</c:v>
          </c:tx>
          <c:spPr>
            <a:ln>
              <a:solidFill>
                <a:schemeClr val="tx2">
                  <a:lumMod val="75000"/>
                  <a:lumOff val="25000"/>
                </a:schemeClr>
              </a:solidFill>
            </a:ln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Graphique!$C$10:$C$51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100.00501077316231</c:v>
                </c:pt>
                <c:pt idx="2">
                  <c:v>97.152210586093432</c:v>
                </c:pt>
                <c:pt idx="3">
                  <c:v>94.683569674800822</c:v>
                </c:pt>
                <c:pt idx="4">
                  <c:v>93.212072622805692</c:v>
                </c:pt>
                <c:pt idx="5">
                  <c:v>90.740091196071546</c:v>
                </c:pt>
                <c:pt idx="6">
                  <c:v>89.547527183444402</c:v>
                </c:pt>
                <c:pt idx="7">
                  <c:v>88.702376776736642</c:v>
                </c:pt>
                <c:pt idx="8">
                  <c:v>86.28885437022933</c:v>
                </c:pt>
                <c:pt idx="9">
                  <c:v>85.675869786708091</c:v>
                </c:pt>
                <c:pt idx="10">
                  <c:v>86.190309164704118</c:v>
                </c:pt>
                <c:pt idx="11">
                  <c:v>87.010405705600363</c:v>
                </c:pt>
                <c:pt idx="12">
                  <c:v>87.170750446793946</c:v>
                </c:pt>
                <c:pt idx="13">
                  <c:v>86.287184112508569</c:v>
                </c:pt>
                <c:pt idx="14">
                  <c:v>85.16310066643284</c:v>
                </c:pt>
                <c:pt idx="15">
                  <c:v>82.983414340832795</c:v>
                </c:pt>
                <c:pt idx="16">
                  <c:v>76.726628918842181</c:v>
                </c:pt>
                <c:pt idx="17">
                  <c:v>65.29538507791753</c:v>
                </c:pt>
                <c:pt idx="18">
                  <c:v>59.309181406691046</c:v>
                </c:pt>
                <c:pt idx="19">
                  <c:v>50.660586928563077</c:v>
                </c:pt>
                <c:pt idx="20">
                  <c:v>45.270665263650187</c:v>
                </c:pt>
                <c:pt idx="21">
                  <c:v>46.603530924821698</c:v>
                </c:pt>
                <c:pt idx="22">
                  <c:v>44.325299393696447</c:v>
                </c:pt>
                <c:pt idx="23">
                  <c:v>44.335320940021042</c:v>
                </c:pt>
                <c:pt idx="24">
                  <c:v>48.621202251507405</c:v>
                </c:pt>
                <c:pt idx="25">
                  <c:v>54.102988091062457</c:v>
                </c:pt>
                <c:pt idx="26">
                  <c:v>60.292963204222417</c:v>
                </c:pt>
                <c:pt idx="27">
                  <c:v>66.865427335437857</c:v>
                </c:pt>
                <c:pt idx="28">
                  <c:v>74.343171151308653</c:v>
                </c:pt>
                <c:pt idx="29">
                  <c:v>80.035409463680239</c:v>
                </c:pt>
                <c:pt idx="30">
                  <c:v>83.838586293865148</c:v>
                </c:pt>
                <c:pt idx="31">
                  <c:v>91.062450936179445</c:v>
                </c:pt>
                <c:pt idx="32">
                  <c:v>96.101618479731428</c:v>
                </c:pt>
                <c:pt idx="33">
                  <c:v>100.75328623206561</c:v>
                </c:pt>
                <c:pt idx="34">
                  <c:v>104.12219605485127</c:v>
                </c:pt>
                <c:pt idx="35">
                  <c:v>107.09191428237376</c:v>
                </c:pt>
                <c:pt idx="36">
                  <c:v>107.62305623757746</c:v>
                </c:pt>
                <c:pt idx="37">
                  <c:v>109.01438091897579</c:v>
                </c:pt>
                <c:pt idx="38">
                  <c:v>110.29045781764127</c:v>
                </c:pt>
                <c:pt idx="39">
                  <c:v>110.61114730002839</c:v>
                </c:pt>
                <c:pt idx="40">
                  <c:v>112.89271934659517</c:v>
                </c:pt>
                <c:pt idx="41">
                  <c:v>114.00678124634631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67-4F6E-8818-D3610894AA36}"/>
            </c:ext>
          </c:extLst>
        </c:ser>
        <c:ser>
          <c:idx val="1"/>
          <c:order val="2"/>
          <c:tx>
            <c:strRef>
              <c:f>'Données Eclairages Deps'!$F$9</c:f>
              <c:strCache>
                <c:ptCount val="1"/>
                <c:pt idx="0">
                  <c:v>Bouches-du-Rhône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Eclairages Deps'!$F$10:$F$51</c:f>
              <c:numCache>
                <c:formatCode>#\ ##0.0</c:formatCode>
                <c:ptCount val="42"/>
                <c:pt idx="0">
                  <c:v>100</c:v>
                </c:pt>
                <c:pt idx="1">
                  <c:v>98.609904430929632</c:v>
                </c:pt>
                <c:pt idx="2">
                  <c:v>97.784535186794102</c:v>
                </c:pt>
                <c:pt idx="3">
                  <c:v>101.12945264986968</c:v>
                </c:pt>
                <c:pt idx="4">
                  <c:v>101.99826238053866</c:v>
                </c:pt>
                <c:pt idx="5">
                  <c:v>103.12771503040834</c:v>
                </c:pt>
                <c:pt idx="6">
                  <c:v>104.12684622067768</c:v>
                </c:pt>
                <c:pt idx="7">
                  <c:v>104.86533449174631</c:v>
                </c:pt>
                <c:pt idx="8">
                  <c:v>98.696785403996529</c:v>
                </c:pt>
                <c:pt idx="9">
                  <c:v>92.701998262380542</c:v>
                </c:pt>
                <c:pt idx="10">
                  <c:v>89.704604691572541</c:v>
                </c:pt>
                <c:pt idx="11">
                  <c:v>83.796698523023466</c:v>
                </c:pt>
                <c:pt idx="12">
                  <c:v>82.841007819287569</c:v>
                </c:pt>
                <c:pt idx="13">
                  <c:v>83.97046046915726</c:v>
                </c:pt>
                <c:pt idx="14">
                  <c:v>84.839270199826231</c:v>
                </c:pt>
                <c:pt idx="15">
                  <c:v>86.837532580364893</c:v>
                </c:pt>
                <c:pt idx="16">
                  <c:v>82.71068635968723</c:v>
                </c:pt>
                <c:pt idx="17">
                  <c:v>71.763683753258036</c:v>
                </c:pt>
                <c:pt idx="18">
                  <c:v>65.464813205907902</c:v>
                </c:pt>
                <c:pt idx="19">
                  <c:v>55.125977410947002</c:v>
                </c:pt>
                <c:pt idx="20">
                  <c:v>49.522154648132059</c:v>
                </c:pt>
                <c:pt idx="21">
                  <c:v>53.301476976542141</c:v>
                </c:pt>
                <c:pt idx="22">
                  <c:v>54.908774978279759</c:v>
                </c:pt>
                <c:pt idx="23">
                  <c:v>54.995655951346656</c:v>
                </c:pt>
                <c:pt idx="24">
                  <c:v>61.38140747176368</c:v>
                </c:pt>
                <c:pt idx="25">
                  <c:v>66.02953953084274</c:v>
                </c:pt>
                <c:pt idx="26">
                  <c:v>67.28931364031277</c:v>
                </c:pt>
                <c:pt idx="27">
                  <c:v>73.327541268462198</c:v>
                </c:pt>
                <c:pt idx="28">
                  <c:v>82.363162467419642</c:v>
                </c:pt>
                <c:pt idx="29">
                  <c:v>87.14161598609904</c:v>
                </c:pt>
                <c:pt idx="30">
                  <c:v>93.136403127715027</c:v>
                </c:pt>
                <c:pt idx="31">
                  <c:v>101.12945264986968</c:v>
                </c:pt>
                <c:pt idx="32">
                  <c:v>105.77758470894874</c:v>
                </c:pt>
                <c:pt idx="33">
                  <c:v>111.12076455256299</c:v>
                </c:pt>
                <c:pt idx="34">
                  <c:v>116.50738488271068</c:v>
                </c:pt>
                <c:pt idx="35">
                  <c:v>119.41789748045177</c:v>
                </c:pt>
                <c:pt idx="36">
                  <c:v>114.68288444830581</c:v>
                </c:pt>
                <c:pt idx="37">
                  <c:v>115.29105125977411</c:v>
                </c:pt>
                <c:pt idx="38">
                  <c:v>112.46741963509992</c:v>
                </c:pt>
                <c:pt idx="39">
                  <c:v>110.99044309296264</c:v>
                </c:pt>
                <c:pt idx="40">
                  <c:v>114.20503909643789</c:v>
                </c:pt>
                <c:pt idx="41">
                  <c:v>113.55343179843614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67-4F6E-8818-D3610894A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1269663"/>
        <c:axId val="961261023"/>
      </c:lineChart>
      <c:catAx>
        <c:axId val="961269663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1261023"/>
        <c:crossesAt val="100"/>
        <c:auto val="1"/>
        <c:lblAlgn val="ctr"/>
        <c:lblOffset val="100"/>
        <c:tickLblSkip val="4"/>
        <c:tickMarkSkip val="4"/>
        <c:noMultiLvlLbl val="1"/>
      </c:catAx>
      <c:valAx>
        <c:axId val="961261023"/>
        <c:scaling>
          <c:orientation val="minMax"/>
          <c:max val="12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1269663"/>
        <c:crosses val="autoZero"/>
        <c:crossBetween val="midCat"/>
        <c:majorUnit val="10"/>
      </c:valAx>
    </c:plotArea>
    <c:legend>
      <c:legendPos val="b"/>
      <c:layout>
        <c:manualLayout>
          <c:xMode val="edge"/>
          <c:yMode val="edge"/>
          <c:x val="0.2030416472911758"/>
          <c:y val="0.1525858563454216"/>
          <c:w val="0.79695839972431037"/>
          <c:h val="5.5330010525952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0.02599</cdr:x>
      <cdr:y>0.86096</cdr:y>
    </cdr:from>
    <cdr:to>
      <cdr:x>1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9317" y="2948940"/>
          <a:ext cx="6720593" cy="4762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endParaRPr lang="fr-FR" sz="900" b="0" i="1" u="none" strike="noStrike" baseline="0">
            <a:solidFill>
              <a:srgbClr val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0.02599</cdr:x>
      <cdr:y>0.85678</cdr:y>
    </cdr:from>
    <cdr:to>
      <cdr:x>1</cdr:x>
      <cdr:y>1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4675" y="3190875"/>
          <a:ext cx="6546165" cy="533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provisoires, corrigées des variations saisonnières 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0.01213</cdr:x>
      <cdr:y>0</cdr:y>
    </cdr:from>
    <cdr:to>
      <cdr:x>0.9711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83480" y="0"/>
          <a:ext cx="6600365" cy="774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5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rPr>
            <a:t>Contribution de l'emploi hors intérim et de l'intérim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5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rPr>
            <a:t>à l'évolution de l'emploi salarié, dans les Bouches-du-Rhône</a:t>
          </a: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nombre)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0.01276</cdr:x>
      <cdr:y>0.8743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758" y="3590925"/>
          <a:ext cx="6619960" cy="5162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données provisoires, corrigées des variations saisonnières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emploi salarié en fin de trimestre </a:t>
          </a: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 </a:t>
          </a:r>
          <a:endParaRPr lang="fr-FR" sz="900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0.11387</cdr:x>
      <cdr:y>0</cdr:y>
    </cdr:from>
    <cdr:to>
      <cdr:x>0.94144</cdr:x>
      <cdr:y>0.17608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803681" y="0"/>
          <a:ext cx="5841009" cy="7468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500" b="1" i="0" baseline="0"/>
            <a:t>Evolution de la contribution de l'intérim et de l'emploi hors intérim </a:t>
          </a:r>
        </a:p>
        <a:p xmlns:a="http://schemas.openxmlformats.org/drawingml/2006/main">
          <a:pPr algn="ctr"/>
          <a:r>
            <a:rPr lang="fr-FR" sz="1500" b="1" i="0" baseline="0"/>
            <a:t>à l'emploi salarié, dans les Bouches-du-Rhône</a:t>
          </a:r>
        </a:p>
        <a:p xmlns:a="http://schemas.openxmlformats.org/drawingml/2006/main">
          <a:pPr algn="ctr" eaLnBrk="1" fontAlgn="auto" latinLnBrk="0" hangingPunct="1"/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nombre, entre le T1 2026 et le T2 2026) </a:t>
          </a:r>
          <a:endParaRPr lang="fr-FR">
            <a:effectLst/>
          </a:endParaRPr>
        </a:p>
        <a:p xmlns:a="http://schemas.openxmlformats.org/drawingml/2006/main">
          <a:pPr algn="ctr"/>
          <a:endParaRPr lang="fr-FR" sz="1400" b="1" i="0" baseline="0"/>
        </a:p>
        <a:p xmlns:a="http://schemas.openxmlformats.org/drawingml/2006/main">
          <a:pPr algn="ctr"/>
          <a:endParaRPr lang="fr-FR" sz="1400" b="1" i="0" baseline="0"/>
        </a:p>
      </cdr:txBody>
    </cdr:sp>
  </cdr:relSizeAnchor>
  <cdr:relSizeAnchor xmlns:cdr="http://schemas.openxmlformats.org/drawingml/2006/chartDrawing">
    <cdr:from>
      <cdr:x>0</cdr:x>
      <cdr:y>0.82202</cdr:y>
    </cdr:from>
    <cdr:to>
      <cdr:x>0.98564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630911"/>
          <a:ext cx="6783928" cy="7861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arrondies provisoires, corrigées des variations saisonnières ; l'addition des quatre secteurs d'activité ne correspond pas au total de l'emploi salarié, car le secteur 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Agriculture, sylviculture et pêche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qui représente 1 % de l'emploi salarié total n'est pas représentée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  <a:p xmlns:a="http://schemas.openxmlformats.org/drawingml/2006/main">
          <a:pPr algn="l" rtl="0">
            <a:defRPr sz="1000"/>
          </a:pPr>
          <a:endParaRPr lang="fr-FR" sz="900" b="0" i="1" u="none" strike="noStrike" baseline="0">
            <a:solidFill>
              <a:srgbClr val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0.26781</cdr:x>
      <cdr:y>0.20807</cdr:y>
    </cdr:from>
    <cdr:to>
      <cdr:x>0.26781</cdr:x>
      <cdr:y>0.70657</cdr:y>
    </cdr:to>
    <cdr:cxnSp macro="">
      <cdr:nvCxnSpPr>
        <cdr:cNvPr id="5" name="Connecteur droit 4">
          <a:extLst xmlns:a="http://schemas.openxmlformats.org/drawingml/2006/main">
            <a:ext uri="{FF2B5EF4-FFF2-40B4-BE49-F238E27FC236}">
              <a16:creationId xmlns:a16="http://schemas.microsoft.com/office/drawing/2014/main" id="{95240F31-DCB2-D90F-60E8-EBBFF01AA8C5}"/>
            </a:ext>
          </a:extLst>
        </cdr:cNvPr>
        <cdr:cNvCxnSpPr/>
      </cdr:nvCxnSpPr>
      <cdr:spPr>
        <a:xfrm xmlns:a="http://schemas.openxmlformats.org/drawingml/2006/main" flipV="1">
          <a:off x="1843299" y="919071"/>
          <a:ext cx="0" cy="220190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ysClr val="windowText" lastClr="00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0.00758</cdr:x>
      <cdr:y>0.01243</cdr:y>
    </cdr:from>
    <cdr:to>
      <cdr:x>0.97288</cdr:x>
      <cdr:y>0.16829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52171" y="56238"/>
          <a:ext cx="6643904" cy="70516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500" b="1" i="0" u="none" strike="noStrike" kern="1200" baseline="0">
              <a:solidFill>
                <a:srgbClr val="000000"/>
              </a:solidFill>
              <a:latin typeface="+mn-lt"/>
              <a:ea typeface="Calibri"/>
              <a:cs typeface="Calibri"/>
            </a:rPr>
            <a:t>Evolution de l'emploi salarié par secteur d'activité y compris intérim, </a:t>
          </a:r>
        </a:p>
        <a:p xmlns:a="http://schemas.openxmlformats.org/drawingml/2006/main">
          <a:pPr algn="ctr" rtl="0"/>
          <a:r>
            <a:rPr lang="fr-FR" sz="1500" b="1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rPr>
            <a:t>dans les Bouches-du-Rhône</a:t>
          </a:r>
        </a:p>
        <a:p xmlns:a="http://schemas.openxmlformats.org/drawingml/2006/main">
          <a:pPr algn="ctr" rtl="0"/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indice base 100 au 1</a:t>
          </a:r>
          <a:r>
            <a:rPr lang="fr-FR" sz="1100" b="0" i="1" baseline="30000">
              <a:effectLst/>
              <a:latin typeface="+mn-lt"/>
              <a:ea typeface="+mn-ea"/>
              <a:cs typeface="+mn-cs"/>
            </a:rPr>
            <a:t>er</a:t>
          </a:r>
          <a:r>
            <a:rPr lang="fr-FR" sz="1100" b="0" i="1" baseline="0">
              <a:effectLst/>
              <a:latin typeface="+mn-lt"/>
              <a:ea typeface="+mn-ea"/>
              <a:cs typeface="+mn-cs"/>
            </a:rPr>
            <a:t> trimestre 2016)</a:t>
          </a:r>
          <a:endParaRPr lang="fr-FR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0.00709</cdr:x>
      <cdr:y>0.85781</cdr:y>
    </cdr:from>
    <cdr:to>
      <cdr:x>0.97062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7625" y="3505201"/>
          <a:ext cx="6475775" cy="58102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données provisoires, corrigées des variations saisonnières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emploi salarié en fin de trimestre </a:t>
          </a:r>
          <a:endParaRPr lang="fr-FR" sz="900">
            <a:effectLst/>
          </a:endParaRPr>
        </a:p>
        <a:p xmlns:a="http://schemas.openxmlformats.org/drawingml/2006/main">
          <a:pPr rtl="0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 </a:t>
          </a:r>
          <a:endParaRPr lang="fr-FR" sz="900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0.82395</cdr:y>
    </cdr:from>
    <cdr:to>
      <cdr:x>0.989</cdr:x>
      <cdr:y>0.97377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0" y="3052906"/>
          <a:ext cx="9420224" cy="555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</a:t>
          </a:r>
        </a:p>
        <a:p xmlns:a="http://schemas.openxmlformats.org/drawingml/2006/main">
          <a:pPr rtl="0"/>
          <a:r>
            <a:rPr lang="fr-FR" sz="900" b="1" i="0" baseline="0">
              <a:effectLst/>
              <a:latin typeface="+mn-lt"/>
              <a:ea typeface="+mn-ea"/>
              <a:cs typeface="+mn-cs"/>
            </a:rPr>
            <a:t>Lecture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1 670 contrats d'apprentissage ont commencé entre avril et juin 2026 dans les Bouches-de-Rhône. Fin juin 2026 le département  compte 31 200 bénéficiaires de contrats d'apprentissage.</a:t>
          </a:r>
          <a:endParaRPr lang="fr-FR" sz="900">
            <a:effectLst/>
          </a:endParaRPr>
        </a:p>
        <a:p xmlns:a="http://schemas.openxmlformats.org/drawingml/2006/main">
          <a:pPr rtl="0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 : 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Dares, Système d’information sur l’apprentissage </a:t>
          </a:r>
          <a:endParaRPr lang="fr-FR" sz="900">
            <a:effectLst/>
          </a:endParaRPr>
        </a:p>
        <a:p xmlns:a="http://schemas.openxmlformats.org/drawingml/2006/main">
          <a:pPr marL="0" marR="0" indent="0" defTabSz="914400" rtl="0" eaLnBrk="1" fontAlgn="auto" latinLnBrk="0" hangingPunct="1">
            <a:lnSpc>
              <a:spcPts val="12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900" i="1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0.02604</cdr:x>
      <cdr:y>0.84615</cdr:y>
    </cdr:from>
    <cdr:to>
      <cdr:x>0.9091</cdr:x>
      <cdr:y>0.99704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4623" y="2724142"/>
          <a:ext cx="5921447" cy="4857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</a:t>
          </a:r>
        </a:p>
        <a:p xmlns:a="http://schemas.openxmlformats.org/drawingml/2006/main">
          <a:pPr algn="l" rtl="0">
            <a:defRPr sz="1000"/>
          </a:pP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niveau du taux de chômage national et de son évolution d’un trimestre à l’autre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+mn-lt"/>
            </a:rPr>
            <a:t>Insee, taux de chômage au sens du BIT (national ) et taux de chômage localisés (régional et départementaux)</a:t>
          </a:r>
        </a:p>
        <a:p xmlns:a="http://schemas.openxmlformats.org/drawingml/2006/main">
          <a:pPr algn="l" rtl="0">
            <a:defRPr sz="1000"/>
          </a:pPr>
          <a:r>
            <a:rPr lang="fr-FR" sz="1000" b="0" i="1" u="none" strike="noStrike" baseline="0">
              <a:solidFill>
                <a:srgbClr val="000000"/>
              </a:solidFill>
              <a:latin typeface="+mn-lt"/>
            </a:rPr>
            <a:t> et départementaux)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0.84194</cdr:y>
    </cdr:from>
    <cdr:to>
      <cdr:x>0</cdr:x>
      <cdr:y>0.84218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952875"/>
          <a:ext cx="6924675" cy="781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* Pour évaluer la comparabilité avec Bouches-du-Rhône, les critères retenus sont le nombre total d'emplois (salariés et non salariés) du département, ainsi qu'une structurelle sectorielle proche</a:t>
          </a:r>
        </a:p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 niveau du taux de chômage national et de son évolution d’un trimestre à l’autre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Insee, taux de chômage au sens du BIT (national ) et taux de chômage localisés (régional</a:t>
          </a:r>
          <a:r>
            <a:rPr lang="fr-FR" sz="1000" b="0" i="1" baseline="0">
              <a:effectLst/>
              <a:latin typeface="+mn-lt"/>
              <a:ea typeface="+mn-ea"/>
              <a:cs typeface="+mn-cs"/>
            </a:rPr>
            <a:t> et départementaux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)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0.00196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50800" y="50800"/>
          <a:ext cx="6886575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500" b="1" i="0" baseline="0">
              <a:effectLst/>
              <a:latin typeface="+mn-lt"/>
              <a:ea typeface="+mn-ea"/>
              <a:cs typeface="+mn-cs"/>
            </a:rPr>
            <a:t>Taux de chômage localisés dans les départements comparables* au T3 2023</a:t>
          </a:r>
          <a:endParaRPr lang="fr-FR" sz="1100"/>
        </a:p>
      </cdr:txBody>
    </cdr:sp>
  </cdr:relSizeAnchor>
  <cdr:relSizeAnchor xmlns:cdr="http://schemas.openxmlformats.org/drawingml/2006/chartDrawing">
    <cdr:from>
      <cdr:x>0.0055</cdr:x>
      <cdr:y>0.01073</cdr:y>
    </cdr:from>
    <cdr:to>
      <cdr:x>1</cdr:x>
      <cdr:y>0.0892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50800" y="50800"/>
          <a:ext cx="6886589" cy="3714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500" b="1" i="0" baseline="0">
              <a:effectLst/>
              <a:latin typeface="+mn-lt"/>
              <a:ea typeface="+mn-ea"/>
              <a:cs typeface="+mn-cs"/>
            </a:rPr>
            <a:t>Taux de chômage localisés dans les départements comparables* au T2 2026</a:t>
          </a:r>
          <a:endParaRPr lang="fr-FR" sz="1100"/>
        </a:p>
      </cdr:txBody>
    </cdr:sp>
  </cdr:relSizeAnchor>
  <cdr:relSizeAnchor xmlns:cdr="http://schemas.openxmlformats.org/drawingml/2006/chartDrawing">
    <cdr:from>
      <cdr:x>0</cdr:x>
      <cdr:y>0.82361</cdr:y>
    </cdr:from>
    <cdr:to>
      <cdr:x>1</cdr:x>
      <cdr:y>0.9886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898900"/>
          <a:ext cx="6924675" cy="781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 i="0" baseline="0">
              <a:effectLst/>
              <a:latin typeface="+mn-lt"/>
              <a:ea typeface="+mn-ea"/>
              <a:cs typeface="+mn-cs"/>
            </a:rPr>
            <a:t>* Pour évaluer la comparabilité avec Bouches-du-Rhône, les critères retenus sont le nombre total d'emplois (salariés et non salariés) du département, ainsi qu'une structure sectorielle proche</a:t>
          </a:r>
          <a:endParaRPr lang="fr-FR" sz="1000">
            <a:effectLst/>
          </a:endParaRPr>
        </a:p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 niveau du taux de chômage national et de son évolution d’un trimestre à l’autre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Insee, taux de chômage au sens du BIT (national ) et taux de chômage localisés (régional et départementaux)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0.80753</cdr:y>
    </cdr:from>
    <cdr:to>
      <cdr:x>0.99065</cdr:x>
      <cdr:y>0.99738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0" y="3676650"/>
          <a:ext cx="6057873" cy="8643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0" i="0">
              <a:effectLst/>
              <a:latin typeface="+mn-lt"/>
              <a:ea typeface="+mn-ea"/>
              <a:cs typeface="+mn-cs"/>
            </a:rPr>
            <a:t>* Pour le RSA et la PA, la notion de bénéficiaires renvoie à celle de foyer et non d’individu. Pour l’ASS, elle renvoie à l’individu qui perçoit l’allocation.</a:t>
          </a:r>
          <a:endParaRPr lang="fr-FR" sz="1000">
            <a:effectLst/>
          </a:endParaRPr>
        </a:p>
        <a:p xmlns:a="http://schemas.openxmlformats.org/drawingml/2006/main">
          <a:pPr eaLnBrk="1" fontAlgn="auto" latinLnBrk="0" hangingPunct="1"/>
          <a:r>
            <a:rPr lang="fr-FR" sz="1000" b="0" i="0">
              <a:effectLst/>
              <a:latin typeface="+mn-lt"/>
              <a:ea typeface="+mn-ea"/>
              <a:cs typeface="+mn-cs"/>
            </a:rPr>
            <a:t>** Données à fin</a:t>
          </a:r>
          <a:r>
            <a:rPr lang="fr-FR" sz="1000" b="0" i="0" baseline="0">
              <a:effectLst/>
              <a:latin typeface="+mn-lt"/>
              <a:ea typeface="+mn-ea"/>
              <a:cs typeface="+mn-cs"/>
            </a:rPr>
            <a:t> </a:t>
          </a:r>
          <a:r>
            <a:rPr lang="fr-FR" sz="1000" b="0" i="0">
              <a:effectLst/>
              <a:latin typeface="+mn-lt"/>
              <a:ea typeface="+mn-ea"/>
              <a:cs typeface="+mn-cs"/>
            </a:rPr>
            <a:t>mai</a:t>
          </a:r>
          <a:endParaRPr lang="fr-FR" sz="1000">
            <a:effectLst/>
          </a:endParaRPr>
        </a:p>
        <a:p xmlns:a="http://schemas.openxmlformats.org/drawingml/2006/main">
          <a:pPr eaLnBrk="1" fontAlgn="auto" latinLnBrk="0" hangingPunct="1"/>
          <a:r>
            <a:rPr lang="fr-FR" sz="1000" b="1" i="0">
              <a:effectLst/>
              <a:latin typeface="+mn-lt"/>
              <a:ea typeface="+mn-ea"/>
              <a:cs typeface="+mn-cs"/>
            </a:rPr>
            <a:t>Note : </a:t>
          </a:r>
          <a:r>
            <a:rPr lang="fr-FR" sz="1000" i="0">
              <a:effectLst/>
              <a:latin typeface="+mn-lt"/>
              <a:ea typeface="+mn-ea"/>
              <a:cs typeface="+mn-cs"/>
            </a:rPr>
            <a:t>données provisoires</a:t>
          </a:r>
          <a:endParaRPr lang="fr-FR" sz="1000">
            <a:effectLst/>
          </a:endParaRPr>
        </a:p>
        <a:p xmlns:a="http://schemas.openxmlformats.org/drawingml/2006/main">
          <a:r>
            <a:rPr lang="fr-FR" sz="1000" b="1" i="1">
              <a:effectLst/>
              <a:latin typeface="+mn-lt"/>
              <a:ea typeface="+mn-ea"/>
              <a:cs typeface="+mn-cs"/>
            </a:rPr>
            <a:t>Sources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Cnaf, Allstat FR6 et FR2 ; MSA ;  France Travail, FNA - </a:t>
          </a:r>
          <a:r>
            <a:rPr lang="fr-FR" sz="1000" b="1" i="1">
              <a:effectLst/>
              <a:latin typeface="+mn-lt"/>
              <a:ea typeface="+mn-ea"/>
              <a:cs typeface="+mn-cs"/>
            </a:rPr>
            <a:t>Traitements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Drees</a:t>
          </a:r>
          <a:endParaRPr lang="fr-FR" sz="1000">
            <a:effectLst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0.02592</cdr:x>
      <cdr:y>0.90134</cdr:y>
    </cdr:from>
    <cdr:to>
      <cdr:x>0.89902</cdr:x>
      <cdr:y>0.98028</cdr:y>
    </cdr:to>
    <cdr:sp macro="" textlink="">
      <cdr:nvSpPr>
        <cdr:cNvPr id="2" name="Text Box 1">
          <a:extLst xmlns:a="http://schemas.openxmlformats.org/drawingml/2006/main">
            <a:ext uri="{FF2B5EF4-FFF2-40B4-BE49-F238E27FC236}">
              <a16:creationId xmlns:a16="http://schemas.microsoft.com/office/drawing/2014/main" id="{7E4BD3CD-C52D-50EC-A772-6E89A58BAE0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4150" y="4060825"/>
          <a:ext cx="6203955" cy="3556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Champ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 : ensemble des activités marchandes hors agriculture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+mn-lt"/>
            </a:rPr>
            <a:t>Source</a:t>
          </a:r>
          <a:r>
            <a:rPr lang="fr-FR" sz="1000" b="0" i="1" u="none" strike="noStrike" baseline="0">
              <a:solidFill>
                <a:srgbClr val="000000"/>
              </a:solidFill>
              <a:latin typeface="+mn-lt"/>
            </a:rPr>
            <a:t> : Insee, SIDE (Système d'information sur la démographie d'entreprises)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0.88029</cdr:y>
    </cdr:from>
    <cdr:to>
      <cdr:x>1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DA88C067-CF1C-7E00-BE62-B413ECD558F2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831074"/>
          <a:ext cx="6124576" cy="5209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1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1100" b="0" i="0" baseline="0">
              <a:effectLst/>
              <a:latin typeface="+mn-lt"/>
              <a:ea typeface="+mn-ea"/>
              <a:cs typeface="+mn-cs"/>
            </a:rPr>
            <a:t> : données en date de jugement. </a:t>
          </a:r>
          <a:endParaRPr lang="fr-FR" sz="1200">
            <a:effectLst/>
          </a:endParaRPr>
        </a:p>
        <a:p xmlns:a="http://schemas.openxmlformats.org/drawingml/2006/main">
          <a:pPr rtl="0"/>
          <a:r>
            <a:rPr lang="fr-FR" sz="1100" b="1" i="1" baseline="0">
              <a:effectLst/>
              <a:latin typeface="+mn-lt"/>
              <a:ea typeface="+mn-ea"/>
              <a:cs typeface="+mn-cs"/>
            </a:rPr>
            <a:t>Source</a:t>
          </a:r>
          <a:r>
            <a:rPr lang="fr-FR" sz="1100" b="0" i="1" baseline="0">
              <a:effectLst/>
              <a:latin typeface="+mn-lt"/>
              <a:ea typeface="+mn-ea"/>
              <a:cs typeface="+mn-cs"/>
            </a:rPr>
            <a:t> : Banque de France, Fiben</a:t>
          </a:r>
          <a:endParaRPr lang="fr-FR" sz="1200">
            <a:effectLst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B42B4-5B0C-4F64-B942-15A058E52D3B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25D0B-1863-49FE-BB0E-BE766CD873D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805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044874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41611052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2589054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925405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695518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2857017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Edition septembre 2026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Les éclairages conjoncturels départementaux - Bouches-du-Rhône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Les éclairages conjoncturels départementaux - Bouches-du-Rhône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msOizzOjgAhVWAGMBHXMQAxYQjRx6BAgBEAU&amp;url=https://www.ania.net/economie-export/ega-point-de-conjoncture&amp;psig=AOvVaw0wwhQEom1VbtCAOZvqCiu4&amp;ust=1551792264050881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socio-economiques-en-paca" TargetMode="External"/><Relationship Id="rId4" Type="http://schemas.openxmlformats.org/officeDocument/2006/relationships/hyperlink" Target="https://paca.dreets.gouv.fr/les-notes-de-conjoncture-trimestrielles-en-pa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0" y="1426952"/>
            <a:ext cx="91440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i="1" dirty="0">
                <a:solidFill>
                  <a:schemeClr val="bg1">
                    <a:lumMod val="65000"/>
                  </a:schemeClr>
                </a:solidFill>
              </a:rPr>
              <a:t>Les éclairages conjoncturels départementaux</a:t>
            </a:r>
          </a:p>
          <a:p>
            <a:pPr algn="ctr"/>
            <a:endParaRPr lang="fr-FR" sz="1500" i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6951" y="6520993"/>
            <a:ext cx="5562564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669362" y="6213216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pic>
        <p:nvPicPr>
          <p:cNvPr id="1031" name="Picture 7" descr="Résultat de recherche d'images pour &quot;conjoncture&quot;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67" y="4356280"/>
            <a:ext cx="2409504" cy="166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 rot="5400000">
            <a:off x="8181834" y="5253081"/>
            <a:ext cx="1674047" cy="246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/>
              <a:t>Crédit photo : ©</a:t>
            </a:r>
            <a:r>
              <a:rPr lang="fr-FR" sz="1000" i="1" dirty="0" err="1"/>
              <a:t>Shutterstock</a:t>
            </a:r>
            <a:endParaRPr lang="fr-FR" sz="1000" i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049" y="4400875"/>
            <a:ext cx="2528714" cy="168580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824" y="4356280"/>
            <a:ext cx="2508319" cy="177499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02227" y="1964353"/>
            <a:ext cx="7537512" cy="489364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0" h="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La situation conjoncturelle </a:t>
            </a:r>
          </a:p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au 2</a:t>
            </a:r>
            <a:r>
              <a:rPr lang="fr-FR" sz="5000" b="1" baseline="30000" dirty="0">
                <a:ln/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 trimestre 2026</a:t>
            </a:r>
          </a:p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dans les Bouches-du-Rhône</a:t>
            </a: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5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197" cy="127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667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05900" y="110943"/>
            <a:ext cx="8938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Après deux trimestres consécutifs de repli, l’emploi salarié se stabilise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900116" y="6492875"/>
            <a:ext cx="5795154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995725" y="2430398"/>
            <a:ext cx="89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3">
                    <a:lumMod val="75000"/>
                  </a:schemeClr>
                </a:solidFill>
              </a:rPr>
              <a:t> 0,0 %</a:t>
            </a:r>
            <a:r>
              <a:rPr lang="fr-FR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995726" y="2704166"/>
            <a:ext cx="8917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+0,1 %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995726" y="3195985"/>
            <a:ext cx="8917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-0,1 %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695270" y="1602551"/>
            <a:ext cx="1346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2026 :</a:t>
            </a:r>
            <a:endParaRPr lang="fr-FR" b="1" dirty="0"/>
          </a:p>
        </p:txBody>
      </p:sp>
      <p:graphicFrame>
        <p:nvGraphicFramePr>
          <p:cNvPr id="3" name="Graphique 2" descr="Ce graphique présente l’évolution de l’emploi salarié dans les Bouches-du-Rhône, en Provence-Alpes-Côte d'Azur et en France métropolitaine sur les dix dernières années, avec une distinction pour le secteur privé.">
            <a:extLst>
              <a:ext uri="{FF2B5EF4-FFF2-40B4-BE49-F238E27FC236}">
                <a16:creationId xmlns:a16="http://schemas.microsoft.com/office/drawing/2014/main" id="{00000000-0008-0000-0600-00000154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007303"/>
              </p:ext>
            </p:extLst>
          </p:nvPr>
        </p:nvGraphicFramePr>
        <p:xfrm>
          <a:off x="309179" y="1739009"/>
          <a:ext cx="8383905" cy="3598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336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>
              <a:sym typeface="Wingdings" panose="05000000000000000000" pitchFamily="2" charset="2"/>
            </a:endParaRPr>
          </a:p>
          <a:p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13893" y="87009"/>
            <a:ext cx="8827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hausse des effectifs intérimaires compense la baisse de l’emploi hors 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057422" y="6492875"/>
            <a:ext cx="5330750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641263" y="2897352"/>
            <a:ext cx="14632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+ 810</a:t>
            </a:r>
          </a:p>
          <a:p>
            <a:pPr algn="ctr"/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 intérimaires</a:t>
            </a: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r>
              <a:rPr lang="fr-FR" b="1" dirty="0">
                <a:solidFill>
                  <a:srgbClr val="00B0F0"/>
                </a:solidFill>
              </a:rPr>
              <a:t>- 500</a:t>
            </a:r>
          </a:p>
          <a:p>
            <a:pPr algn="ctr"/>
            <a:r>
              <a:rPr lang="fr-FR" b="1" dirty="0">
                <a:solidFill>
                  <a:srgbClr val="00B0F0"/>
                </a:solidFill>
              </a:rPr>
              <a:t>emplois hors intérim</a:t>
            </a:r>
          </a:p>
          <a:p>
            <a:pPr algn="ct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758300" y="2233616"/>
            <a:ext cx="1346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2026 :</a:t>
            </a:r>
            <a:endParaRPr lang="fr-FR" b="1" dirty="0"/>
          </a:p>
        </p:txBody>
      </p:sp>
      <p:graphicFrame>
        <p:nvGraphicFramePr>
          <p:cNvPr id="2" name="Graphique 1" descr="Ce graphique présente la contribution de l’emploi hors intérim et de l’intérim à l’évolution de l’emploi salarié, dans les Bouches-du-Rhône, sur les dix dernières années.">
            <a:extLst>
              <a:ext uri="{FF2B5EF4-FFF2-40B4-BE49-F238E27FC236}">
                <a16:creationId xmlns:a16="http://schemas.microsoft.com/office/drawing/2014/main" id="{00000000-0008-0000-06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059784"/>
              </p:ext>
            </p:extLst>
          </p:nvPr>
        </p:nvGraphicFramePr>
        <p:xfrm>
          <a:off x="380047" y="1548882"/>
          <a:ext cx="7970851" cy="3853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5084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049970" y="6492875"/>
            <a:ext cx="5402804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3645" y="36982"/>
            <a:ext cx="86121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500" b="1" dirty="0">
                <a:solidFill>
                  <a:schemeClr val="accent1">
                    <a:lumMod val="75000"/>
                  </a:schemeClr>
                </a:solidFill>
              </a:rPr>
              <a:t>L’intérim soutient la croissance de l’emploi dans le tertiaire marchand et l’industrie, mais la pénalise dans la construction</a:t>
            </a:r>
            <a:endParaRPr lang="fr-FR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Graphique 2" descr="Ce graphique présente l’évolution de la contribution de l’emploi hors intérim et de l’intérim à l’emploi salarié par secteur d’activité, dans les Bouches-du-Rhône, entre le dernier trimestre et le trimestre précédent.">
            <a:extLst>
              <a:ext uri="{FF2B5EF4-FFF2-40B4-BE49-F238E27FC236}">
                <a16:creationId xmlns:a16="http://schemas.microsoft.com/office/drawing/2014/main" id="{00000000-0008-0000-0600-000009000000}"/>
              </a:ext>
            </a:extLst>
          </p:cNvPr>
          <p:cNvGraphicFramePr>
            <a:graphicFrameLocks/>
          </p:cNvGraphicFramePr>
          <p:nvPr/>
        </p:nvGraphicFramePr>
        <p:xfrm>
          <a:off x="380048" y="1308100"/>
          <a:ext cx="8383904" cy="4241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5517" y="143908"/>
            <a:ext cx="89684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Quasi-stabilité de l’emploi dans le tertiaire, légère hausse dans l’industrie, nouveau recul dans la construction</a:t>
            </a:r>
            <a:endParaRPr lang="fr-FR" sz="28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5517" y="1022122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028825" y="6492875"/>
            <a:ext cx="5387899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i="1"/>
              <a:t>Edition septembre 2026</a:t>
            </a:r>
            <a:endParaRPr lang="fr-FR" i="1" dirty="0"/>
          </a:p>
        </p:txBody>
      </p:sp>
      <p:graphicFrame>
        <p:nvGraphicFramePr>
          <p:cNvPr id="9" name="Graphique 8" descr="Ce graphique présente l’évolution de l'emploi salarié par secteur d'activité y compris intérim, dans les Bouches-du-Rhône, sur les dix dernières années.">
            <a:extLst>
              <a:ext uri="{FF2B5EF4-FFF2-40B4-BE49-F238E27FC236}">
                <a16:creationId xmlns:a16="http://schemas.microsoft.com/office/drawing/2014/main" id="{00000000-0008-0000-0600-000002540000}"/>
              </a:ext>
            </a:extLst>
          </p:cNvPr>
          <p:cNvGraphicFramePr>
            <a:graphicFrameLocks/>
          </p:cNvGraphicFramePr>
          <p:nvPr/>
        </p:nvGraphicFramePr>
        <p:xfrm>
          <a:off x="380047" y="1258253"/>
          <a:ext cx="8383905" cy="4341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4510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23709" y="1167815"/>
            <a:ext cx="7675082" cy="573672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849945" y="6492875"/>
            <a:ext cx="5745704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13645" y="88176"/>
            <a:ext cx="8965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la 1</a:t>
            </a:r>
            <a:r>
              <a:rPr lang="fr-FR" sz="2800" b="1" baseline="30000" dirty="0">
                <a:solidFill>
                  <a:schemeClr val="accent1">
                    <a:lumMod val="75000"/>
                  </a:schemeClr>
                </a:solidFill>
              </a:rPr>
              <a:t>ère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 fois depuis 2012 (hors crise sanitaire), l’emploi salarié se contracte en rythme annuel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8D494DC-ADAA-43B7-A878-026B1A3A7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" y="1908810"/>
            <a:ext cx="8785860" cy="30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06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893496" y="1136938"/>
            <a:ext cx="8525753" cy="519525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i="1" dirty="0">
              <a:sym typeface="Wingdings" panose="05000000000000000000" pitchFamily="2" charset="2"/>
            </a:endParaRPr>
          </a:p>
          <a:p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  <a:p>
            <a:pPr lvl="1"/>
            <a:endParaRPr lang="fr-FR" i="1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0" y="944145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028825" y="6492875"/>
            <a:ext cx="5387899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i="1"/>
              <a:t>Edition septembre 2026</a:t>
            </a:r>
            <a:endParaRPr lang="fr-FR" i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D000AE-7DE2-DD2A-235D-9869438C9331}"/>
              </a:ext>
            </a:extLst>
          </p:cNvPr>
          <p:cNvSpPr txBox="1"/>
          <p:nvPr/>
        </p:nvSpPr>
        <p:spPr>
          <a:xfrm>
            <a:off x="22743" y="6115"/>
            <a:ext cx="9040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Sur un an, légère hausse du nombre d’entrées mais baisse du nombre de bénéficiaires de contrat d’apprentissage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C4B946E4-1306-6FF8-F7AC-1B1290ADA5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1482706"/>
              </p:ext>
            </p:extLst>
          </p:nvPr>
        </p:nvGraphicFramePr>
        <p:xfrm>
          <a:off x="53352" y="1119658"/>
          <a:ext cx="9009845" cy="5349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2EA57F21-3BCA-B4BD-B1BE-B3A802BBF02C}"/>
              </a:ext>
            </a:extLst>
          </p:cNvPr>
          <p:cNvSpPr/>
          <p:nvPr/>
        </p:nvSpPr>
        <p:spPr>
          <a:xfrm>
            <a:off x="8142674" y="2463684"/>
            <a:ext cx="215660" cy="265593"/>
          </a:xfrm>
          <a:prstGeom prst="mathMultiply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19">
            <a:extLst>
              <a:ext uri="{FF2B5EF4-FFF2-40B4-BE49-F238E27FC236}">
                <a16:creationId xmlns:a16="http://schemas.microsoft.com/office/drawing/2014/main" id="{B041D18C-A1A9-1F08-2CDC-6302D0F36D46}"/>
              </a:ext>
            </a:extLst>
          </p:cNvPr>
          <p:cNvSpPr txBox="1"/>
          <p:nvPr/>
        </p:nvSpPr>
        <p:spPr bwMode="auto">
          <a:xfrm>
            <a:off x="7887775" y="2104919"/>
            <a:ext cx="725458" cy="265593"/>
          </a:xfrm>
          <a:prstGeom prst="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00" b="1" dirty="0"/>
              <a:t>31 200</a:t>
            </a:r>
          </a:p>
        </p:txBody>
      </p:sp>
    </p:spTree>
    <p:extLst>
      <p:ext uri="{BB962C8B-B14F-4D97-AF65-F5344CB8AC3E}">
        <p14:creationId xmlns:p14="http://schemas.microsoft.com/office/powerpoint/2010/main" val="1837464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25699" y="104318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33909" y="6568767"/>
            <a:ext cx="6003985" cy="365125"/>
          </a:xfrm>
        </p:spPr>
        <p:txBody>
          <a:bodyPr/>
          <a:lstStyle/>
          <a:p>
            <a:r>
              <a:rPr lang="fr-FR"/>
              <a:t>Les éclairages conjoncturels départementaux - Bouches-du-Rhône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7616868" y="3904828"/>
            <a:ext cx="1652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8,1 % (+0,2 pt)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25398" y="3394759"/>
            <a:ext cx="160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3">
                    <a:lumMod val="75000"/>
                  </a:schemeClr>
                </a:solidFill>
              </a:rPr>
              <a:t>9,4 % (+0,2 pt)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609146" y="3635943"/>
            <a:ext cx="1652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8,7 % (+0,1 pt)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40A2AC9-5A85-9B10-AB49-C3DC9A7C7908}"/>
              </a:ext>
            </a:extLst>
          </p:cNvPr>
          <p:cNvSpPr txBox="1"/>
          <p:nvPr/>
        </p:nvSpPr>
        <p:spPr>
          <a:xfrm>
            <a:off x="7358737" y="1970360"/>
            <a:ext cx="2043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Taux au T2 2026 (évolution 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T1 2026) :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BEA3CF2-DEA0-19FF-69FF-F9967A4EEC6A}"/>
              </a:ext>
            </a:extLst>
          </p:cNvPr>
          <p:cNvSpPr txBox="1"/>
          <p:nvPr/>
        </p:nvSpPr>
        <p:spPr>
          <a:xfrm>
            <a:off x="169341" y="465912"/>
            <a:ext cx="9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progression graduelle du taux de chômage </a:t>
            </a:r>
          </a:p>
        </p:txBody>
      </p:sp>
      <p:graphicFrame>
        <p:nvGraphicFramePr>
          <p:cNvPr id="8" name="Graphique 7" descr="Ce graphique présente les taux de chômage en Paca, en France métropolitaine, et dans les Bouches-du-Rhône sur les dix dernières années">
            <a:extLst>
              <a:ext uri="{FF2B5EF4-FFF2-40B4-BE49-F238E27FC236}">
                <a16:creationId xmlns:a16="http://schemas.microsoft.com/office/drawing/2014/main" id="{00000000-0008-0000-0200-00000514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326100"/>
              </p:ext>
            </p:extLst>
          </p:nvPr>
        </p:nvGraphicFramePr>
        <p:xfrm>
          <a:off x="334978" y="1566251"/>
          <a:ext cx="7957996" cy="4481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55835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54667" y="-67718"/>
            <a:ext cx="8827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taux qui demeure supérieur à celui de la plupart des départements comparables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54668" y="83092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952984" y="6492875"/>
            <a:ext cx="5505450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19131721-CBE2-E1C7-48CA-670C686C4461}"/>
              </a:ext>
            </a:extLst>
          </p:cNvPr>
          <p:cNvGraphicFramePr>
            <a:graphicFrameLocks/>
          </p:cNvGraphicFramePr>
          <p:nvPr/>
        </p:nvGraphicFramePr>
        <p:xfrm>
          <a:off x="1109662" y="1062037"/>
          <a:ext cx="6924675" cy="473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21528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965" y="-1637"/>
            <a:ext cx="893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Demande d’emploi - avertissement : </a:t>
            </a:r>
          </a:p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mise en place de la loi pour le plein emploi depuis 2025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47645" y="6579716"/>
            <a:ext cx="5848710" cy="365125"/>
          </a:xfrm>
        </p:spPr>
        <p:txBody>
          <a:bodyPr/>
          <a:lstStyle/>
          <a:p>
            <a:r>
              <a:rPr lang="fr-FR"/>
              <a:t>Les éclairages conjoncturels départementaux - Bouches-du-Rhône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BA48EB-44EF-7369-00ED-82D1BA2D1475}"/>
              </a:ext>
            </a:extLst>
          </p:cNvPr>
          <p:cNvSpPr txBox="1"/>
          <p:nvPr/>
        </p:nvSpPr>
        <p:spPr>
          <a:xfrm>
            <a:off x="174526" y="1063996"/>
            <a:ext cx="87031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002060"/>
                </a:solidFill>
              </a:rPr>
              <a:t>Comme le prévoit la loi pour le plein emploi du 18 décembre 2023, </a:t>
            </a:r>
            <a:r>
              <a:rPr lang="fr-FR" sz="1400" b="1" dirty="0">
                <a:solidFill>
                  <a:srgbClr val="002060"/>
                </a:solidFill>
              </a:rPr>
              <a:t>depuis janvier 2025, de nouveaux publics sont systématiquement inscrits à France Travail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demandeurs et bénéficiaires du RSA </a:t>
            </a:r>
            <a:r>
              <a:rPr lang="fr-FR" sz="1400" b="1" dirty="0">
                <a:solidFill>
                  <a:srgbClr val="002060"/>
                </a:solidFill>
              </a:rPr>
              <a:t>(Revenu de solidarité active)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jeunes en recherche d'emploi </a:t>
            </a:r>
            <a:r>
              <a:rPr lang="fr-FR" sz="1400" b="1" dirty="0">
                <a:solidFill>
                  <a:srgbClr val="002060"/>
                </a:solidFill>
              </a:rPr>
              <a:t>suivis par les missions locales en CEJ (Contrat d'engagement jeune), </a:t>
            </a:r>
            <a:r>
              <a:rPr lang="fr-FR" sz="1400" b="1" dirty="0" err="1">
                <a:solidFill>
                  <a:srgbClr val="002060"/>
                </a:solidFill>
              </a:rPr>
              <a:t>Pacea</a:t>
            </a:r>
            <a:r>
              <a:rPr lang="fr-FR" sz="1400" b="1" dirty="0">
                <a:solidFill>
                  <a:srgbClr val="002060"/>
                </a:solidFill>
              </a:rPr>
              <a:t> (Parcours contractualisé d'accompagnement vers l'emploi et l'autonomie) ou AIJ (Accompagnement intensif des jeunes)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personnes en situation de handicap </a:t>
            </a:r>
            <a:r>
              <a:rPr lang="fr-FR" sz="1400" b="1" dirty="0">
                <a:solidFill>
                  <a:srgbClr val="002060"/>
                </a:solidFill>
              </a:rPr>
              <a:t>suivies par Cap emploi</a:t>
            </a:r>
            <a:r>
              <a:rPr lang="fr-FR" sz="1400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Selon leurs situations socioprofessionnelles, ces publics sont orientés vers différents parcours d'accompagnement. L’orientation des personnes bénéficiant déjà du RSA avant la mise en place de la réforme étant progressive à partir du 1</a:t>
            </a:r>
            <a:r>
              <a:rPr lang="fr-FR" sz="1400" baseline="30000" dirty="0">
                <a:solidFill>
                  <a:srgbClr val="002060"/>
                </a:solidFill>
              </a:rPr>
              <a:t>er</a:t>
            </a:r>
            <a:r>
              <a:rPr lang="fr-FR" sz="1400" dirty="0">
                <a:solidFill>
                  <a:srgbClr val="002060"/>
                </a:solidFill>
              </a:rPr>
              <a:t> janvier 2025, la montée en charge statistique l'est aussi. </a:t>
            </a:r>
          </a:p>
          <a:p>
            <a:pPr algn="just"/>
            <a:endParaRPr lang="fr-FR" sz="1400" dirty="0">
              <a:solidFill>
                <a:srgbClr val="00206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Pour prendre en compte les situations de ces nouveaux publics, </a:t>
            </a:r>
            <a:r>
              <a:rPr lang="fr-FR" sz="1400" b="1" dirty="0">
                <a:solidFill>
                  <a:srgbClr val="002060"/>
                </a:solidFill>
              </a:rPr>
              <a:t>deux nouvelles catégories statistiques sont créées, selon les recommandations du </a:t>
            </a:r>
            <a:r>
              <a:rPr lang="fr-FR" sz="1400" b="1" dirty="0" err="1">
                <a:solidFill>
                  <a:srgbClr val="002060"/>
                </a:solidFill>
              </a:rPr>
              <a:t>Cnis</a:t>
            </a:r>
            <a:r>
              <a:rPr lang="fr-FR" sz="1400" b="1" dirty="0">
                <a:solidFill>
                  <a:srgbClr val="002060"/>
                </a:solidFill>
              </a:rPr>
              <a:t> : la </a:t>
            </a:r>
            <a:r>
              <a:rPr lang="fr-FR" sz="1400" b="1" dirty="0">
                <a:solidFill>
                  <a:srgbClr val="00B0F0"/>
                </a:solidFill>
              </a:rPr>
              <a:t>catégorie F</a:t>
            </a:r>
            <a:r>
              <a:rPr lang="fr-FR" sz="1400" b="1" dirty="0">
                <a:solidFill>
                  <a:srgbClr val="002060"/>
                </a:solidFill>
              </a:rPr>
              <a:t> pour les personnes orientées en parcours social et la </a:t>
            </a:r>
            <a:r>
              <a:rPr lang="fr-FR" sz="1400" b="1" dirty="0">
                <a:solidFill>
                  <a:srgbClr val="00B0F0"/>
                </a:solidFill>
              </a:rPr>
              <a:t>catégorie G </a:t>
            </a:r>
            <a:r>
              <a:rPr lang="fr-FR" sz="1400" b="1" dirty="0">
                <a:solidFill>
                  <a:srgbClr val="002060"/>
                </a:solidFill>
              </a:rPr>
              <a:t>pour les demandeurs et bénéficiaires du RSA en attente d'orientation</a:t>
            </a:r>
            <a:r>
              <a:rPr lang="fr-FR" sz="14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fr-FR" sz="1400" dirty="0">
              <a:solidFill>
                <a:srgbClr val="00206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Cette phase de transition devrait durer deux ans en France métropolitaine. </a:t>
            </a:r>
            <a:r>
              <a:rPr lang="fr-FR" sz="1400" b="1" dirty="0">
                <a:solidFill>
                  <a:srgbClr val="002060"/>
                </a:solidFill>
              </a:rPr>
              <a:t>Afin d'appréhender les évolutions conjoncturelles du nombre d'inscrits à France Travail pendant cette période, la Dares a mis à disposition, aux niveaux national et régional seulement, des indicateurs complémentaires hors bénéficiaires du RSA et hors jeunes « en parcours » (CEJ, </a:t>
            </a:r>
            <a:r>
              <a:rPr lang="fr-FR" sz="1400" b="1" dirty="0" err="1">
                <a:solidFill>
                  <a:srgbClr val="002060"/>
                </a:solidFill>
              </a:rPr>
              <a:t>Pacea</a:t>
            </a:r>
            <a:r>
              <a:rPr lang="fr-FR" sz="1400" b="1" dirty="0">
                <a:solidFill>
                  <a:srgbClr val="002060"/>
                </a:solidFill>
              </a:rPr>
              <a:t> et AIJ)</a:t>
            </a:r>
            <a:r>
              <a:rPr lang="fr-FR" sz="1400" dirty="0">
                <a:solidFill>
                  <a:srgbClr val="002060"/>
                </a:solidFill>
              </a:rPr>
              <a:t>. Ces séries, dites « contrefactuelles » ne sont pas disponibles au niveau départemental. </a:t>
            </a:r>
            <a:r>
              <a:rPr lang="fr-FR" sz="1400" b="1" dirty="0">
                <a:solidFill>
                  <a:srgbClr val="FF0000"/>
                </a:solidFill>
              </a:rPr>
              <a:t>Entre 2025 et 2027, il n’est donc plus possible de réaliser des analyses conjoncturelles de la demande d’emploi au niveau départemental.</a:t>
            </a:r>
          </a:p>
          <a:p>
            <a:pPr algn="just"/>
            <a:endParaRPr lang="fr-FR" sz="1400" b="1" dirty="0">
              <a:solidFill>
                <a:srgbClr val="FF000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Néanmoins, un chiffrage du nombre total d’inscrits, comprenant ces nouveaux publics, a été réalisé par la Dares et permet de situer chaque département au sein de la région. C’est ce qui est présenté dans la diapositive suivante.</a:t>
            </a:r>
          </a:p>
        </p:txBody>
      </p:sp>
    </p:spTree>
    <p:extLst>
      <p:ext uri="{BB962C8B-B14F-4D97-AF65-F5344CB8AC3E}">
        <p14:creationId xmlns:p14="http://schemas.microsoft.com/office/powerpoint/2010/main" val="353388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6DE7D715-1471-F4D3-3D38-60AB4AF418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57" y="846696"/>
            <a:ext cx="7531303" cy="373496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3375" y="-1637"/>
            <a:ext cx="90806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300" b="1" dirty="0">
                <a:solidFill>
                  <a:srgbClr val="4F81BD">
                    <a:lumMod val="75000"/>
                  </a:srgbClr>
                </a:solidFill>
              </a:rPr>
              <a:t>Au 2</a:t>
            </a:r>
            <a:r>
              <a:rPr lang="fr-FR" sz="2300" b="1" baseline="30000" dirty="0">
                <a:solidFill>
                  <a:srgbClr val="4F81BD">
                    <a:lumMod val="75000"/>
                  </a:srgbClr>
                </a:solidFill>
              </a:rPr>
              <a:t>e</a:t>
            </a:r>
            <a:r>
              <a:rPr lang="fr-FR" sz="2300" b="1" dirty="0">
                <a:solidFill>
                  <a:srgbClr val="4F81BD">
                    <a:lumMod val="75000"/>
                  </a:srgbClr>
                </a:solidFill>
              </a:rPr>
              <a:t> trimestre 2026, la hausse de la demande d’emploi, y compris nouveaux publics, est un peu moins rapide qu’au niveau régional</a:t>
            </a:r>
            <a:endParaRPr lang="fr-FR" sz="23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90777" y="6568767"/>
            <a:ext cx="5848710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CF47F1-EFD2-654D-55A6-4926D0EBD43A}"/>
              </a:ext>
            </a:extLst>
          </p:cNvPr>
          <p:cNvSpPr txBox="1"/>
          <p:nvPr/>
        </p:nvSpPr>
        <p:spPr>
          <a:xfrm>
            <a:off x="394121" y="4629775"/>
            <a:ext cx="86871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solidFill>
                  <a:srgbClr val="FF0000"/>
                </a:solidFill>
              </a:rPr>
              <a:t>Avertissements :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Les évolutions sont perturbées par des changements dans les règles d’actualisation subvenus au 1</a:t>
            </a:r>
            <a:r>
              <a:rPr lang="fr-FR" sz="1200" baseline="30000" dirty="0">
                <a:solidFill>
                  <a:srgbClr val="FF0000"/>
                </a:solidFill>
              </a:rPr>
              <a:t>er</a:t>
            </a:r>
            <a:r>
              <a:rPr lang="fr-FR" sz="1200" dirty="0">
                <a:solidFill>
                  <a:srgbClr val="FF0000"/>
                </a:solidFill>
              </a:rPr>
              <a:t> semestre 2025 et par l’entrée en vigueur en juin 2025 du décret relatif aux sanctions applicables aux inscrits à France Travail en cas de manquement à leurs obligations.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Une estimation de l’impact de ces deux effets a été réalisée par la Dares au 2</a:t>
            </a:r>
            <a:r>
              <a:rPr lang="fr-FR" sz="1200" baseline="30000" dirty="0">
                <a:solidFill>
                  <a:srgbClr val="FF0000"/>
                </a:solidFill>
              </a:rPr>
              <a:t>e</a:t>
            </a:r>
            <a:r>
              <a:rPr lang="fr-FR" sz="1200" dirty="0">
                <a:solidFill>
                  <a:srgbClr val="FF0000"/>
                </a:solidFill>
              </a:rPr>
              <a:t> trimestre 2026 au niveau national : </a:t>
            </a:r>
            <a:r>
              <a:rPr lang="fr-FR" sz="1200" i="1" dirty="0">
                <a:solidFill>
                  <a:srgbClr val="FF0000"/>
                </a:solidFill>
              </a:rPr>
              <a:t>in fine</a:t>
            </a:r>
            <a:r>
              <a:rPr lang="fr-FR" sz="1200" dirty="0">
                <a:solidFill>
                  <a:srgbClr val="FF0000"/>
                </a:solidFill>
              </a:rPr>
              <a:t>, le nombre de demandeurs d’emploi en catégories A, B, C hors nouveaux publics (hors BRSA et hors jeunes en parcours) aurait augmenté de +0,4 % en France entière sur un trimestre et diminué de -0,9 % sur un an.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Au niveau régional, seul l’impact trimestriel du décret relatif aux sanctions a été estimé par la Dares : comme au niveau national, la hausse aurait été également moins prononcée : +0,9 %.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25D811D-81AC-37D2-1F57-80E1CAE29031}"/>
              </a:ext>
            </a:extLst>
          </p:cNvPr>
          <p:cNvSpPr/>
          <p:nvPr/>
        </p:nvSpPr>
        <p:spPr>
          <a:xfrm>
            <a:off x="6645251" y="2631349"/>
            <a:ext cx="574601" cy="184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9DC6FC0-9211-8646-0395-E78D63DE91AD}"/>
              </a:ext>
            </a:extLst>
          </p:cNvPr>
          <p:cNvSpPr/>
          <p:nvPr/>
        </p:nvSpPr>
        <p:spPr>
          <a:xfrm>
            <a:off x="6681467" y="3134510"/>
            <a:ext cx="574601" cy="184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582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dirty="0"/>
              <a:t>Les éclairages conjoncturels départementaux - Bouches-du-Rhône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0" y="-16958"/>
            <a:ext cx="91439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376092"/>
                </a:solidFill>
              </a:rPr>
              <a:t>Sur un an, hausse du nombre de foyers bénéficiaires du RSA, beaucoup plus prononcée pour l’ASS</a:t>
            </a:r>
            <a:r>
              <a:rPr lang="fr-FR" sz="2600" b="1">
                <a:solidFill>
                  <a:srgbClr val="376092"/>
                </a:solidFill>
              </a:rPr>
              <a:t>, quasi-stabilité </a:t>
            </a:r>
            <a:r>
              <a:rPr lang="fr-FR" sz="2600" b="1" dirty="0">
                <a:solidFill>
                  <a:srgbClr val="376092"/>
                </a:solidFill>
              </a:rPr>
              <a:t>de la PA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3027924"/>
              </p:ext>
            </p:extLst>
          </p:nvPr>
        </p:nvGraphicFramePr>
        <p:xfrm>
          <a:off x="851025" y="1148715"/>
          <a:ext cx="7197505" cy="5016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05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Bouches-du-Rhône sont le seul département de la région où le nombre de bénéficiaires </a:t>
            </a:r>
            <a:r>
              <a:rPr lang="fr-FR" sz="2800" b="1">
                <a:solidFill>
                  <a:srgbClr val="376092"/>
                </a:solidFill>
              </a:rPr>
              <a:t>s’élève sur un an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Bouches-du-Rhône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79B9E9B-256A-0D87-85CB-65B518BC1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07" y="1957181"/>
            <a:ext cx="8473205" cy="318518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3027" y="3508311"/>
            <a:ext cx="8557945" cy="194694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065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4442" y="248324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hausse des créations d’entreprises se poursuit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Bouches-du-Rhône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D9035697-99FC-9C83-A88C-B4ED2DA40A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664583"/>
              </p:ext>
            </p:extLst>
          </p:nvPr>
        </p:nvGraphicFramePr>
        <p:xfrm>
          <a:off x="724296" y="1243445"/>
          <a:ext cx="7695407" cy="5217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08653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9719" y="319190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défaillances d’entreprises recule légèrement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Bouches-du-Rhône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D956D3EE-1888-90E5-8AFC-F839D204F5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352276"/>
              </p:ext>
            </p:extLst>
          </p:nvPr>
        </p:nvGraphicFramePr>
        <p:xfrm>
          <a:off x="396815" y="1252970"/>
          <a:ext cx="8255479" cy="5052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85597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dirty="0">
                <a:hlinkClick r:id="rId3"/>
              </a:rPr>
            </a:br>
            <a:r>
              <a:rPr lang="fr-FR" sz="2000" dirty="0">
                <a:hlinkClick r:id="rId4"/>
              </a:rPr>
              <a:t>https://paca.dreets.gouv.fr/les-notes-de-conjoncture-trimestrielles-en-paca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algn="ctr"/>
            <a:r>
              <a:rPr lang="fr-FR" u="sng" dirty="0">
                <a:hlinkClick r:id="rId5"/>
              </a:rPr>
              <a:t>https://paca.dreets.gouv.fr/les-indicateurs-cles-socio-economiques-en-paca</a:t>
            </a:r>
            <a:endParaRPr lang="fr-FR" u="sng" dirty="0"/>
          </a:p>
          <a:p>
            <a:pPr algn="ctr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Les éclairages conjoncturels départementaux - Bouches-du-Rhône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01860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ab994d58-9349-46a1-8cee-b96a64c5dc7e"/>
    <ds:schemaRef ds:uri="2ff91c20-40e6-4ab5-a5ac-9b5646c6652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13435</TotalTime>
  <Words>1774</Words>
  <Application>Microsoft Office PowerPoint</Application>
  <PresentationFormat>Affichage à l'écran (4:3)</PresentationFormat>
  <Paragraphs>236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SAUVIAC, Mathieu (DREETS-PACA)</cp:lastModifiedBy>
  <cp:revision>1099</cp:revision>
  <cp:lastPrinted>2019-04-05T08:16:29Z</cp:lastPrinted>
  <dcterms:created xsi:type="dcterms:W3CDTF">2018-05-30T13:27:07Z</dcterms:created>
  <dcterms:modified xsi:type="dcterms:W3CDTF">2026-09-24T13:09:19Z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  <property fmtid="{D5CDD505-2E9C-101B-9397-08002B2CF9AE}" pid="4" name="MSIP_Label_3094c1fb-3db8-4cce-b079-9b022302847f_Enabled">
    <vt:lpwstr>true</vt:lpwstr>
  </property>
  <property fmtid="{D5CDD505-2E9C-101B-9397-08002B2CF9AE}" pid="5" name="MSIP_Label_3094c1fb-3db8-4cce-b079-9b022302847f_SetDate">
    <vt:lpwstr>2025-09-15T09:26:06Z</vt:lpwstr>
  </property>
  <property fmtid="{D5CDD505-2E9C-101B-9397-08002B2CF9AE}" pid="6" name="MSIP_Label_3094c1fb-3db8-4cce-b079-9b022302847f_Method">
    <vt:lpwstr>Standard</vt:lpwstr>
  </property>
  <property fmtid="{D5CDD505-2E9C-101B-9397-08002B2CF9AE}" pid="7" name="MSIP_Label_3094c1fb-3db8-4cce-b079-9b022302847f_Name">
    <vt:lpwstr>[Prod v5] C1 - Standard</vt:lpwstr>
  </property>
  <property fmtid="{D5CDD505-2E9C-101B-9397-08002B2CF9AE}" pid="8" name="MSIP_Label_3094c1fb-3db8-4cce-b079-9b022302847f_SiteId">
    <vt:lpwstr>035e5292-5a25-4509-bb08-a555f7d31a8b</vt:lpwstr>
  </property>
  <property fmtid="{D5CDD505-2E9C-101B-9397-08002B2CF9AE}" pid="9" name="MSIP_Label_3094c1fb-3db8-4cce-b079-9b022302847f_ActionId">
    <vt:lpwstr>b68cef21-6fc4-4a29-b42c-b867e79f42ea</vt:lpwstr>
  </property>
  <property fmtid="{D5CDD505-2E9C-101B-9397-08002B2CF9AE}" pid="10" name="MSIP_Label_3094c1fb-3db8-4cce-b079-9b022302847f_ContentBits">
    <vt:lpwstr>0</vt:lpwstr>
  </property>
  <property fmtid="{D5CDD505-2E9C-101B-9397-08002B2CF9AE}" pid="11" name="MSIP_Label_3094c1fb-3db8-4cce-b079-9b022302847f_Tag">
    <vt:lpwstr>10, 3, 0, 1</vt:lpwstr>
  </property>
</Properties>
</file>